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7"/>
  </p:notesMasterIdLst>
  <p:handoutMasterIdLst>
    <p:handoutMasterId r:id="rId98"/>
  </p:handoutMasterIdLst>
  <p:sldIdLst>
    <p:sldId id="616" r:id="rId2"/>
    <p:sldId id="556" r:id="rId3"/>
    <p:sldId id="557" r:id="rId4"/>
    <p:sldId id="558" r:id="rId5"/>
    <p:sldId id="559" r:id="rId6"/>
    <p:sldId id="571" r:id="rId7"/>
    <p:sldId id="561" r:id="rId8"/>
    <p:sldId id="562" r:id="rId9"/>
    <p:sldId id="563" r:id="rId10"/>
    <p:sldId id="572" r:id="rId11"/>
    <p:sldId id="573" r:id="rId12"/>
    <p:sldId id="574" r:id="rId13"/>
    <p:sldId id="613" r:id="rId14"/>
    <p:sldId id="582" r:id="rId15"/>
    <p:sldId id="564" r:id="rId16"/>
    <p:sldId id="518" r:id="rId17"/>
    <p:sldId id="575" r:id="rId18"/>
    <p:sldId id="576" r:id="rId19"/>
    <p:sldId id="577" r:id="rId20"/>
    <p:sldId id="578" r:id="rId21"/>
    <p:sldId id="618" r:id="rId22"/>
    <p:sldId id="580" r:id="rId23"/>
    <p:sldId id="581" r:id="rId24"/>
    <p:sldId id="749" r:id="rId25"/>
    <p:sldId id="565" r:id="rId26"/>
    <p:sldId id="458" r:id="rId27"/>
    <p:sldId id="537" r:id="rId28"/>
    <p:sldId id="538" r:id="rId29"/>
    <p:sldId id="539" r:id="rId30"/>
    <p:sldId id="540" r:id="rId31"/>
    <p:sldId id="541" r:id="rId32"/>
    <p:sldId id="542" r:id="rId33"/>
    <p:sldId id="543" r:id="rId34"/>
    <p:sldId id="544" r:id="rId35"/>
    <p:sldId id="545" r:id="rId36"/>
    <p:sldId id="630" r:id="rId37"/>
    <p:sldId id="750" r:id="rId38"/>
    <p:sldId id="605" r:id="rId39"/>
    <p:sldId id="715" r:id="rId40"/>
    <p:sldId id="716" r:id="rId41"/>
    <p:sldId id="717" r:id="rId42"/>
    <p:sldId id="751" r:id="rId43"/>
    <p:sldId id="718" r:id="rId44"/>
    <p:sldId id="719" r:id="rId45"/>
    <p:sldId id="720" r:id="rId46"/>
    <p:sldId id="721" r:id="rId47"/>
    <p:sldId id="722" r:id="rId48"/>
    <p:sldId id="723" r:id="rId49"/>
    <p:sldId id="724" r:id="rId50"/>
    <p:sldId id="725" r:id="rId51"/>
    <p:sldId id="726" r:id="rId52"/>
    <p:sldId id="727" r:id="rId53"/>
    <p:sldId id="728" r:id="rId54"/>
    <p:sldId id="729" r:id="rId55"/>
    <p:sldId id="730" r:id="rId56"/>
    <p:sldId id="731" r:id="rId57"/>
    <p:sldId id="732" r:id="rId58"/>
    <p:sldId id="733" r:id="rId59"/>
    <p:sldId id="734" r:id="rId60"/>
    <p:sldId id="735" r:id="rId61"/>
    <p:sldId id="736" r:id="rId62"/>
    <p:sldId id="738" r:id="rId63"/>
    <p:sldId id="739" r:id="rId64"/>
    <p:sldId id="740" r:id="rId65"/>
    <p:sldId id="741" r:id="rId66"/>
    <p:sldId id="743" r:id="rId67"/>
    <p:sldId id="744" r:id="rId68"/>
    <p:sldId id="745" r:id="rId69"/>
    <p:sldId id="748" r:id="rId70"/>
    <p:sldId id="746" r:id="rId71"/>
    <p:sldId id="651" r:id="rId72"/>
    <p:sldId id="652" r:id="rId73"/>
    <p:sldId id="659" r:id="rId74"/>
    <p:sldId id="661" r:id="rId75"/>
    <p:sldId id="747" r:id="rId76"/>
    <p:sldId id="663" r:id="rId77"/>
    <p:sldId id="664" r:id="rId78"/>
    <p:sldId id="666" r:id="rId79"/>
    <p:sldId id="700" r:id="rId80"/>
    <p:sldId id="701" r:id="rId81"/>
    <p:sldId id="702" r:id="rId82"/>
    <p:sldId id="703" r:id="rId83"/>
    <p:sldId id="704" r:id="rId84"/>
    <p:sldId id="705" r:id="rId85"/>
    <p:sldId id="706" r:id="rId86"/>
    <p:sldId id="707" r:id="rId87"/>
    <p:sldId id="708" r:id="rId88"/>
    <p:sldId id="709" r:id="rId89"/>
    <p:sldId id="710" r:id="rId90"/>
    <p:sldId id="714" r:id="rId91"/>
    <p:sldId id="695" r:id="rId92"/>
    <p:sldId id="696" r:id="rId93"/>
    <p:sldId id="697" r:id="rId94"/>
    <p:sldId id="698" r:id="rId95"/>
    <p:sldId id="699" r:id="rId96"/>
  </p:sldIdLst>
  <p:sldSz cx="9144000" cy="6858000" type="screen4x3"/>
  <p:notesSz cx="7099300"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73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3076977" cy="511978"/>
          </a:xfrm>
          <a:prstGeom prst="rect">
            <a:avLst/>
          </a:prstGeom>
        </p:spPr>
        <p:txBody>
          <a:bodyPr vert="horz" lIns="95445" tIns="47723" rIns="95445" bIns="47723" rtlCol="0"/>
          <a:lstStyle>
            <a:lvl1pPr algn="l">
              <a:defRPr sz="1300"/>
            </a:lvl1pPr>
          </a:lstStyle>
          <a:p>
            <a:endParaRPr lang="zh-TW" altLang="en-US"/>
          </a:p>
        </p:txBody>
      </p:sp>
      <p:sp>
        <p:nvSpPr>
          <p:cNvPr id="3" name="日期版面配置區 2"/>
          <p:cNvSpPr>
            <a:spLocks noGrp="1"/>
          </p:cNvSpPr>
          <p:nvPr>
            <p:ph type="dt" sz="quarter" idx="1"/>
          </p:nvPr>
        </p:nvSpPr>
        <p:spPr>
          <a:xfrm>
            <a:off x="4020650" y="1"/>
            <a:ext cx="3076976" cy="511978"/>
          </a:xfrm>
          <a:prstGeom prst="rect">
            <a:avLst/>
          </a:prstGeom>
        </p:spPr>
        <p:txBody>
          <a:bodyPr vert="horz" lIns="95445" tIns="47723" rIns="95445" bIns="47723" rtlCol="0"/>
          <a:lstStyle>
            <a:lvl1pPr algn="r">
              <a:defRPr sz="1300"/>
            </a:lvl1pPr>
          </a:lstStyle>
          <a:p>
            <a:fld id="{5B667243-D4DC-4A59-BE09-C8BC98B48358}" type="datetimeFigureOut">
              <a:rPr lang="zh-TW" altLang="en-US" smtClean="0"/>
              <a:pPr/>
              <a:t>2017/12/21</a:t>
            </a:fld>
            <a:endParaRPr lang="zh-TW" altLang="en-US"/>
          </a:p>
        </p:txBody>
      </p:sp>
      <p:sp>
        <p:nvSpPr>
          <p:cNvPr id="4" name="頁尾版面配置區 3"/>
          <p:cNvSpPr>
            <a:spLocks noGrp="1"/>
          </p:cNvSpPr>
          <p:nvPr>
            <p:ph type="ftr" sz="quarter" idx="2"/>
          </p:nvPr>
        </p:nvSpPr>
        <p:spPr>
          <a:xfrm>
            <a:off x="1" y="9720989"/>
            <a:ext cx="3076977" cy="511977"/>
          </a:xfrm>
          <a:prstGeom prst="rect">
            <a:avLst/>
          </a:prstGeom>
        </p:spPr>
        <p:txBody>
          <a:bodyPr vert="horz" lIns="95445" tIns="47723" rIns="95445" bIns="47723" rtlCol="0" anchor="b"/>
          <a:lstStyle>
            <a:lvl1pPr algn="l">
              <a:defRPr sz="1300"/>
            </a:lvl1pPr>
          </a:lstStyle>
          <a:p>
            <a:endParaRPr lang="zh-TW" altLang="en-US"/>
          </a:p>
        </p:txBody>
      </p:sp>
      <p:sp>
        <p:nvSpPr>
          <p:cNvPr id="5" name="投影片編號版面配置區 4"/>
          <p:cNvSpPr>
            <a:spLocks noGrp="1"/>
          </p:cNvSpPr>
          <p:nvPr>
            <p:ph type="sldNum" sz="quarter" idx="3"/>
          </p:nvPr>
        </p:nvSpPr>
        <p:spPr>
          <a:xfrm>
            <a:off x="4020650" y="9720989"/>
            <a:ext cx="3076976" cy="511977"/>
          </a:xfrm>
          <a:prstGeom prst="rect">
            <a:avLst/>
          </a:prstGeom>
        </p:spPr>
        <p:txBody>
          <a:bodyPr vert="horz" lIns="95445" tIns="47723" rIns="95445" bIns="47723" rtlCol="0" anchor="b"/>
          <a:lstStyle>
            <a:lvl1pPr algn="r">
              <a:defRPr sz="1300"/>
            </a:lvl1pPr>
          </a:lstStyle>
          <a:p>
            <a:fld id="{231F4048-483C-4889-86D8-77B6247FA7BB}" type="slidenum">
              <a:rPr lang="zh-TW" altLang="en-US" smtClean="0"/>
              <a:pPr/>
              <a:t>‹#›</a:t>
            </a:fld>
            <a:endParaRPr lang="zh-TW" altLang="en-US"/>
          </a:p>
        </p:txBody>
      </p:sp>
    </p:spTree>
    <p:extLst>
      <p:ext uri="{BB962C8B-B14F-4D97-AF65-F5344CB8AC3E}">
        <p14:creationId xmlns:p14="http://schemas.microsoft.com/office/powerpoint/2010/main" val="2788002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4021138" y="0"/>
            <a:ext cx="3076575" cy="511175"/>
          </a:xfrm>
          <a:prstGeom prst="rect">
            <a:avLst/>
          </a:prstGeom>
        </p:spPr>
        <p:txBody>
          <a:bodyPr vert="horz" lIns="91440" tIns="45720" rIns="91440" bIns="45720" rtlCol="0"/>
          <a:lstStyle>
            <a:lvl1pPr algn="r">
              <a:defRPr sz="1200"/>
            </a:lvl1pPr>
          </a:lstStyle>
          <a:p>
            <a:fld id="{E1D72C22-DEEC-4064-AB93-3457621CDAC6}" type="datetimeFigureOut">
              <a:rPr lang="zh-TW" altLang="en-US" smtClean="0"/>
              <a:pPr/>
              <a:t>2017/12/21</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709613" y="4860925"/>
            <a:ext cx="5680075" cy="4605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721850"/>
            <a:ext cx="3076575" cy="511175"/>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138" y="9721850"/>
            <a:ext cx="3076575" cy="511175"/>
          </a:xfrm>
          <a:prstGeom prst="rect">
            <a:avLst/>
          </a:prstGeom>
        </p:spPr>
        <p:txBody>
          <a:bodyPr vert="horz" lIns="91440" tIns="45720" rIns="91440" bIns="45720" rtlCol="0" anchor="b"/>
          <a:lstStyle>
            <a:lvl1pPr algn="r">
              <a:defRPr sz="1200"/>
            </a:lvl1pPr>
          </a:lstStyle>
          <a:p>
            <a:fld id="{A78B5C09-77FC-4704-B63E-07710CF0DAB5}" type="slidenum">
              <a:rPr lang="zh-TW" altLang="en-US" smtClean="0"/>
              <a:pPr/>
              <a:t>‹#›</a:t>
            </a:fld>
            <a:endParaRPr lang="zh-TW" altLang="en-US"/>
          </a:p>
        </p:txBody>
      </p:sp>
    </p:spTree>
    <p:extLst>
      <p:ext uri="{BB962C8B-B14F-4D97-AF65-F5344CB8AC3E}">
        <p14:creationId xmlns:p14="http://schemas.microsoft.com/office/powerpoint/2010/main" val="1536668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1</a:t>
            </a:fld>
            <a:endParaRPr lang="zh-TW" altLang="en-US"/>
          </a:p>
        </p:txBody>
      </p:sp>
    </p:spTree>
    <p:extLst>
      <p:ext uri="{BB962C8B-B14F-4D97-AF65-F5344CB8AC3E}">
        <p14:creationId xmlns:p14="http://schemas.microsoft.com/office/powerpoint/2010/main" val="2753587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577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5780"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487E42E-2CE7-459E-BC4C-A41EF9598E77}" type="slidenum">
              <a:rPr lang="zh-TW" altLang="en-US" smtClean="0">
                <a:ea typeface="新細明體" charset="-120"/>
              </a:rPr>
              <a:pPr/>
              <a:t>10</a:t>
            </a:fld>
            <a:endParaRPr lang="zh-TW" altLang="en-US" smtClean="0">
              <a:ea typeface="新細明體" charset="-120"/>
            </a:endParaRPr>
          </a:p>
        </p:txBody>
      </p:sp>
    </p:spTree>
    <p:extLst>
      <p:ext uri="{BB962C8B-B14F-4D97-AF65-F5344CB8AC3E}">
        <p14:creationId xmlns:p14="http://schemas.microsoft.com/office/powerpoint/2010/main" val="193260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52</a:t>
            </a:fld>
            <a:endParaRPr lang="zh-TW" altLang="en-US"/>
          </a:p>
        </p:txBody>
      </p:sp>
    </p:spTree>
    <p:extLst>
      <p:ext uri="{BB962C8B-B14F-4D97-AF65-F5344CB8AC3E}">
        <p14:creationId xmlns:p14="http://schemas.microsoft.com/office/powerpoint/2010/main" val="1856008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57</a:t>
            </a:fld>
            <a:endParaRPr lang="zh-TW" altLang="en-US"/>
          </a:p>
        </p:txBody>
      </p:sp>
    </p:spTree>
    <p:extLst>
      <p:ext uri="{BB962C8B-B14F-4D97-AF65-F5344CB8AC3E}">
        <p14:creationId xmlns:p14="http://schemas.microsoft.com/office/powerpoint/2010/main" val="901442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extLst>
      <p:ext uri="{BB962C8B-B14F-4D97-AF65-F5344CB8AC3E}">
        <p14:creationId xmlns:p14="http://schemas.microsoft.com/office/powerpoint/2010/main" val="1834025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verTx">
  <p:cSld name="標題及物件在文字之上">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8229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3938588"/>
            <a:ext cx="8229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245225"/>
            <a:ext cx="2133600" cy="476250"/>
          </a:xfrm>
        </p:spPr>
        <p:txBody>
          <a:bodyPr/>
          <a:lstStyle>
            <a:lvl1pPr>
              <a:defRPr/>
            </a:lvl1pPr>
          </a:lstStyle>
          <a:p>
            <a:endParaRPr lang="en-US" altLang="zh-TW"/>
          </a:p>
        </p:txBody>
      </p:sp>
      <p:sp>
        <p:nvSpPr>
          <p:cNvPr id="6" name="頁尾版面配置區 5"/>
          <p:cNvSpPr>
            <a:spLocks noGrp="1"/>
          </p:cNvSpPr>
          <p:nvPr>
            <p:ph type="ftr" sz="quarter" idx="11"/>
          </p:nvPr>
        </p:nvSpPr>
        <p:spPr>
          <a:xfrm>
            <a:off x="3124200" y="6245225"/>
            <a:ext cx="2895600" cy="476250"/>
          </a:xfrm>
        </p:spPr>
        <p:txBody>
          <a:bodyPr/>
          <a:lstStyle>
            <a:lvl1pPr>
              <a:defRPr/>
            </a:lvl1pPr>
          </a:lstStyle>
          <a:p>
            <a:endParaRPr lang="en-US" altLang="zh-TW"/>
          </a:p>
        </p:txBody>
      </p:sp>
      <p:sp>
        <p:nvSpPr>
          <p:cNvPr id="7" name="投影片編號版面配置區 6"/>
          <p:cNvSpPr>
            <a:spLocks noGrp="1"/>
          </p:cNvSpPr>
          <p:nvPr>
            <p:ph type="sldNum" sz="quarter" idx="12"/>
          </p:nvPr>
        </p:nvSpPr>
        <p:spPr>
          <a:xfrm>
            <a:off x="6553200" y="6245225"/>
            <a:ext cx="2133600" cy="476250"/>
          </a:xfrm>
        </p:spPr>
        <p:txBody>
          <a:bodyPr/>
          <a:lstStyle>
            <a:lvl1pPr>
              <a:defRPr/>
            </a:lvl1pPr>
          </a:lstStyle>
          <a:p>
            <a:fld id="{F37098B5-5C35-4235-82E3-DA891B61595A}" type="slidenum">
              <a:rPr lang="en-US" altLang="zh-TW"/>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7F455-C36A-491D-8860-918EC1FBFBB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reproductive-revolution.com/refs/index.html" TargetMode="External"/><Relationship Id="rId7" Type="http://schemas.openxmlformats.org/officeDocument/2006/relationships/image" Target="../media/image8.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gif"/><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wmf"/><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file:///H:\92-2\91-1\90\Lecture90-01\HGP%20Consortium.htm" TargetMode="Externa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6.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file:///D:\My%20Documents\00_My%20Documents\HGP\Science\Science.htm" TargetMode="Externa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5.png"/><Relationship Id="rId7" Type="http://schemas.openxmlformats.org/officeDocument/2006/relationships/hyperlink" Target="http://www.illumina.com/" TargetMode="External"/><Relationship Id="rId12" Type="http://schemas.openxmlformats.org/officeDocument/2006/relationships/hyperlink" Target="http://www.454.com/" TargetMode="External"/><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hyperlink" Target="http://marketing.appliedbiosystems.com/" TargetMode="External"/><Relationship Id="rId11" Type="http://schemas.openxmlformats.org/officeDocument/2006/relationships/image" Target="../media/image39.jpeg"/><Relationship Id="rId5" Type="http://schemas.openxmlformats.org/officeDocument/2006/relationships/image" Target="../media/image37.jpeg"/><Relationship Id="rId10" Type="http://schemas.openxmlformats.org/officeDocument/2006/relationships/hyperlink" Target="http://www.igvision.com/bio/2009/images/hotspot_roche.gif" TargetMode="External"/><Relationship Id="rId4" Type="http://schemas.openxmlformats.org/officeDocument/2006/relationships/image" Target="../media/image36.png"/><Relationship Id="rId9" Type="http://schemas.openxmlformats.org/officeDocument/2006/relationships/hyperlink" Target="http://www.illumina.com/pages.ilmn?ID=250"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5.png"/><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png"/></Relationships>
</file>

<file path=ppt/slides/_rels/slide2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5.png"/><Relationship Id="rId7" Type="http://schemas.openxmlformats.org/officeDocument/2006/relationships/hyperlink" Target="http://www.illumina.com/" TargetMode="External"/><Relationship Id="rId12" Type="http://schemas.openxmlformats.org/officeDocument/2006/relationships/hyperlink" Target="http://www.454.com/" TargetMode="External"/><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hyperlink" Target="http://marketing.appliedbiosystems.com/" TargetMode="External"/><Relationship Id="rId11" Type="http://schemas.openxmlformats.org/officeDocument/2006/relationships/image" Target="../media/image39.jpeg"/><Relationship Id="rId5" Type="http://schemas.openxmlformats.org/officeDocument/2006/relationships/image" Target="../media/image37.jpeg"/><Relationship Id="rId10" Type="http://schemas.openxmlformats.org/officeDocument/2006/relationships/hyperlink" Target="http://www.igvision.com/bio/2009/images/hotspot_roche.gif" TargetMode="External"/><Relationship Id="rId4" Type="http://schemas.openxmlformats.org/officeDocument/2006/relationships/image" Target="../media/image36.png"/><Relationship Id="rId9" Type="http://schemas.openxmlformats.org/officeDocument/2006/relationships/hyperlink" Target="http://www.illumina.com/pages.ilmn?ID=250"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illumina.com/" TargetMode="External"/><Relationship Id="rId2" Type="http://schemas.openxmlformats.org/officeDocument/2006/relationships/image" Target="../media/image51.jp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s://flxlexblog.wordpress.com/2015/06/17/developments-in-high-throughput-sequencing-june-2015-edition/" TargetMode="Externa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61.gif"/></Relationships>
</file>

<file path=ppt/slides/_rels/slide2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illumina.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hyperlink" Target="http://www.solexa.com/wt/page/index" TargetMode="External"/><Relationship Id="rId4" Type="http://schemas.openxmlformats.org/officeDocument/2006/relationships/image" Target="../media/image74.jpeg"/></Relationships>
</file>

<file path=ppt/slides/_rels/slide3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www.solexa.com/wt/page/index" TargetMode="External"/><Relationship Id="rId2" Type="http://schemas.openxmlformats.org/officeDocument/2006/relationships/image" Target="../media/image77.png"/><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hyperlink" Target="GA_Technology.flv" TargetMode="External"/><Relationship Id="rId1" Type="http://schemas.openxmlformats.org/officeDocument/2006/relationships/slideLayout" Target="../slideLayouts/slideLayout7.xml"/><Relationship Id="rId5" Type="http://schemas.openxmlformats.org/officeDocument/2006/relationships/image" Target="../media/image79.png"/><Relationship Id="rId4" Type="http://schemas.openxmlformats.org/officeDocument/2006/relationships/hyperlink" Target="Illumina%20Sequencing%20by%20Synthesis.mp4"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pn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37.xml.rels><?xml version="1.0" encoding="UTF-8" standalone="yes"?>
<Relationships xmlns="http://schemas.openxmlformats.org/package/2006/relationships"><Relationship Id="rId3" Type="http://schemas.openxmlformats.org/officeDocument/2006/relationships/hyperlink" Target="SEQ500%20Technical%20Interpretation.mp4" TargetMode="External"/><Relationship Id="rId7" Type="http://schemas.openxmlformats.org/officeDocument/2006/relationships/image" Target="../media/image79.png"/><Relationship Id="rId2" Type="http://schemas.openxmlformats.org/officeDocument/2006/relationships/image" Target="../media/image85.jpeg"/><Relationship Id="rId1" Type="http://schemas.openxmlformats.org/officeDocument/2006/relationships/slideLayout" Target="../slideLayouts/slideLayout7.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38.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0.png"/><Relationship Id="rId7" Type="http://schemas.openxmlformats.org/officeDocument/2006/relationships/image" Target="../media/image94.png"/><Relationship Id="rId2" Type="http://schemas.openxmlformats.org/officeDocument/2006/relationships/image" Target="../media/image89.jpeg"/><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gif"/><Relationship Id="rId1" Type="http://schemas.openxmlformats.org/officeDocument/2006/relationships/slideLayout" Target="../slideLayouts/slideLayout7.xml"/><Relationship Id="rId5" Type="http://schemas.openxmlformats.org/officeDocument/2006/relationships/image" Target="../media/image98.png"/><Relationship Id="rId4" Type="http://schemas.openxmlformats.org/officeDocument/2006/relationships/hyperlink" Target="Helicos/tSMS-How_It_Works.flv"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7.xml"/><Relationship Id="rId4" Type="http://schemas.openxmlformats.org/officeDocument/2006/relationships/image" Target="../media/image101.png"/></Relationships>
</file>

<file path=ppt/slides/_rels/slide42.xml.rels><?xml version="1.0" encoding="UTF-8" standalone="yes"?>
<Relationships xmlns="http://schemas.openxmlformats.org/package/2006/relationships"><Relationship Id="rId3" Type="http://schemas.openxmlformats.org/officeDocument/2006/relationships/image" Target="../media/image103.png"/><Relationship Id="rId7" Type="http://schemas.openxmlformats.org/officeDocument/2006/relationships/image" Target="../media/image79.png"/><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hyperlink" Target="Single%20Molecule%20Real%20Time%20Sequencing%20-%20Pacific%20Biosciences.mp4" TargetMode="External"/><Relationship Id="rId5" Type="http://schemas.openxmlformats.org/officeDocument/2006/relationships/image" Target="../media/image105.png"/><Relationship Id="rId4" Type="http://schemas.openxmlformats.org/officeDocument/2006/relationships/image" Target="../media/image104.jpeg"/></Relationships>
</file>

<file path=ppt/slides/_rels/slide43.xml.rels><?xml version="1.0" encoding="UTF-8" standalone="yes"?>
<Relationships xmlns="http://schemas.openxmlformats.org/package/2006/relationships"><Relationship Id="rId3" Type="http://schemas.openxmlformats.org/officeDocument/2006/relationships/hyperlink" Target="pac_bio_lg.flv" TargetMode="External"/><Relationship Id="rId2" Type="http://schemas.openxmlformats.org/officeDocument/2006/relationships/image" Target="../media/image106.png"/><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4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7.xml"/><Relationship Id="rId5" Type="http://schemas.openxmlformats.org/officeDocument/2006/relationships/image" Target="../media/image79.png"/><Relationship Id="rId4" Type="http://schemas.openxmlformats.org/officeDocument/2006/relationships/hyperlink" Target="Oxford%20Nanopore-DNA-sequencing.mp4"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7.xml"/><Relationship Id="rId5" Type="http://schemas.openxmlformats.org/officeDocument/2006/relationships/image" Target="../media/image113.jpeg"/><Relationship Id="rId4" Type="http://schemas.openxmlformats.org/officeDocument/2006/relationships/image" Target="../media/image112.png"/></Relationships>
</file>

<file path=ppt/slides/_rels/slide4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jpeg"/><Relationship Id="rId1" Type="http://schemas.openxmlformats.org/officeDocument/2006/relationships/slideLayout" Target="../slideLayouts/slideLayout7.xml"/><Relationship Id="rId6" Type="http://schemas.openxmlformats.org/officeDocument/2006/relationships/image" Target="../media/image117.png"/><Relationship Id="rId5" Type="http://schemas.openxmlformats.org/officeDocument/2006/relationships/image" Target="../media/image116.jpeg"/><Relationship Id="rId4" Type="http://schemas.openxmlformats.org/officeDocument/2006/relationships/image" Target="../media/image113.jpeg"/></Relationships>
</file>

<file path=ppt/slides/_rels/slide47.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3.jpeg"/><Relationship Id="rId1" Type="http://schemas.openxmlformats.org/officeDocument/2006/relationships/slideLayout" Target="../slideLayouts/slideLayout7.xml"/><Relationship Id="rId4" Type="http://schemas.openxmlformats.org/officeDocument/2006/relationships/image" Target="../media/image119.jpeg"/></Relationships>
</file>

<file path=ppt/slides/_rels/slide48.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5.jpeg"/></Relationships>
</file>

<file path=ppt/slides/_rels/slide53.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7.xml"/><Relationship Id="rId5" Type="http://schemas.openxmlformats.org/officeDocument/2006/relationships/image" Target="../media/image130.jpeg"/><Relationship Id="rId4" Type="http://schemas.openxmlformats.org/officeDocument/2006/relationships/image" Target="../media/image129.jpeg"/></Relationships>
</file>

<file path=ppt/slides/_rels/slide57.xml.rels><?xml version="1.0" encoding="UTF-8" standalone="yes"?>
<Relationships xmlns="http://schemas.openxmlformats.org/package/2006/relationships"><Relationship Id="rId3" Type="http://schemas.openxmlformats.org/officeDocument/2006/relationships/image" Target="../media/image131.jpeg"/><Relationship Id="rId7" Type="http://schemas.openxmlformats.org/officeDocument/2006/relationships/image" Target="../media/image13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4.png"/><Relationship Id="rId5" Type="http://schemas.openxmlformats.org/officeDocument/2006/relationships/image" Target="../media/image133.jpeg"/><Relationship Id="rId4" Type="http://schemas.openxmlformats.org/officeDocument/2006/relationships/image" Target="../media/image132.jpeg"/></Relationships>
</file>

<file path=ppt/slides/_rels/slide58.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7.xml"/><Relationship Id="rId6" Type="http://schemas.openxmlformats.org/officeDocument/2006/relationships/image" Target="../media/image140.png"/><Relationship Id="rId5" Type="http://schemas.openxmlformats.org/officeDocument/2006/relationships/image" Target="../media/image139.png"/><Relationship Id="rId4" Type="http://schemas.openxmlformats.org/officeDocument/2006/relationships/image" Target="../media/image138.png"/></Relationships>
</file>

<file path=ppt/slides/_rels/slide59.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143.jpeg"/><Relationship Id="rId7" Type="http://schemas.openxmlformats.org/officeDocument/2006/relationships/hyperlink" Target="Ion_Torrent_Chemistry_%5bwww.keepvid.com%5d.mp4" TargetMode="External"/><Relationship Id="rId2" Type="http://schemas.openxmlformats.org/officeDocument/2006/relationships/image" Target="../media/image142.png"/><Relationship Id="rId1" Type="http://schemas.openxmlformats.org/officeDocument/2006/relationships/slideLayout" Target="../slideLayouts/slideLayout7.xml"/><Relationship Id="rId6" Type="http://schemas.openxmlformats.org/officeDocument/2006/relationships/image" Target="../media/image145.jpeg"/><Relationship Id="rId5" Type="http://schemas.openxmlformats.org/officeDocument/2006/relationships/hyperlink" Target="Ion%20Torrent/Ion_Torrent_Chemistry_%5bwww.keepvid.com%5d.flv" TargetMode="External"/><Relationship Id="rId4" Type="http://schemas.openxmlformats.org/officeDocument/2006/relationships/image" Target="../media/image144.jpeg"/></Relationships>
</file>

<file path=ppt/slides/_rels/slide61.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7.xml"/><Relationship Id="rId6" Type="http://schemas.openxmlformats.org/officeDocument/2006/relationships/image" Target="../media/image140.png"/><Relationship Id="rId5" Type="http://schemas.openxmlformats.org/officeDocument/2006/relationships/image" Target="../media/image139.png"/><Relationship Id="rId4" Type="http://schemas.openxmlformats.org/officeDocument/2006/relationships/image" Target="../media/image138.png"/></Relationships>
</file>

<file path=ppt/slides/_rels/slide62.xml.rels><?xml version="1.0" encoding="UTF-8" standalone="yes"?>
<Relationships xmlns="http://schemas.openxmlformats.org/package/2006/relationships"><Relationship Id="rId3" Type="http://schemas.openxmlformats.org/officeDocument/2006/relationships/hyperlink" Target="http://zt.invitrogen.com/site/us/en/home/Products-and-Services/Applications/Sequencing/Semiconductor-Sequencing/proton.html?icid=LTHP-protonv-215" TargetMode="External"/><Relationship Id="rId2" Type="http://schemas.openxmlformats.org/officeDocument/2006/relationships/image" Target="../media/image146.png"/><Relationship Id="rId1" Type="http://schemas.openxmlformats.org/officeDocument/2006/relationships/slideLayout" Target="../slideLayouts/slideLayout7.xml"/><Relationship Id="rId5" Type="http://schemas.openxmlformats.org/officeDocument/2006/relationships/image" Target="../media/image148.png"/><Relationship Id="rId4" Type="http://schemas.openxmlformats.org/officeDocument/2006/relationships/image" Target="../media/image147.jpeg"/></Relationships>
</file>

<file path=ppt/slides/_rels/slide63.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30.jpe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illumina.com/"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51.png"/><Relationship Id="rId7" Type="http://schemas.openxmlformats.org/officeDocument/2006/relationships/hyperlink" Target="http://www.illumina.com/" TargetMode="External"/><Relationship Id="rId2" Type="http://schemas.openxmlformats.org/officeDocument/2006/relationships/image" Target="../media/image150.png"/><Relationship Id="rId1" Type="http://schemas.openxmlformats.org/officeDocument/2006/relationships/slideLayout" Target="../slideLayouts/slideLayout7.xml"/><Relationship Id="rId6" Type="http://schemas.openxmlformats.org/officeDocument/2006/relationships/image" Target="../media/image154.png"/><Relationship Id="rId5" Type="http://schemas.openxmlformats.org/officeDocument/2006/relationships/image" Target="../media/image153.png"/><Relationship Id="rId4" Type="http://schemas.openxmlformats.org/officeDocument/2006/relationships/image" Target="../media/image152.png"/></Relationships>
</file>

<file path=ppt/slides/_rels/slide65.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illumina.com/"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9.png"/><Relationship Id="rId1" Type="http://schemas.openxmlformats.org/officeDocument/2006/relationships/slideLayout" Target="../slideLayouts/slideLayout7.xml"/><Relationship Id="rId6" Type="http://schemas.openxmlformats.org/officeDocument/2006/relationships/image" Target="../media/image162.png"/><Relationship Id="rId5" Type="http://schemas.openxmlformats.org/officeDocument/2006/relationships/image" Target="../media/image161.png"/><Relationship Id="rId4" Type="http://schemas.openxmlformats.org/officeDocument/2006/relationships/hyperlink" Target="http://gnubio.com/technology/" TargetMode="Externa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6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gnubio.com/technology/" TargetMode="External"/><Relationship Id="rId5" Type="http://schemas.openxmlformats.org/officeDocument/2006/relationships/image" Target="../media/image164.png"/><Relationship Id="rId4" Type="http://schemas.openxmlformats.org/officeDocument/2006/relationships/image" Target="../media/image163.png"/></Relationships>
</file>

<file path=ppt/slides/_rels/slide69.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image" Target="../media/image166.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hyperlink" Target="http://allseq.com/knowledgebank" TargetMode="Externa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image" Target="../media/image172.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image" Target="../media/image174.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image" Target="../media/image176.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9.png"/><Relationship Id="rId1" Type="http://schemas.openxmlformats.org/officeDocument/2006/relationships/slideLayout" Target="../slideLayouts/slideLayout2.xml"/><Relationship Id="rId4" Type="http://schemas.openxmlformats.org/officeDocument/2006/relationships/image" Target="../media/image181.png"/></Relationships>
</file>

<file path=ppt/slides/_rels/slide79.xml.rels><?xml version="1.0" encoding="UTF-8" standalone="yes"?>
<Relationships xmlns="http://schemas.openxmlformats.org/package/2006/relationships"><Relationship Id="rId2" Type="http://schemas.openxmlformats.org/officeDocument/2006/relationships/hyperlink" Target="http://emboss.sourceforge.net/docs/themes/SequenceFormats.html"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8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image" Target="../media/image183.png"/><Relationship Id="rId1" Type="http://schemas.openxmlformats.org/officeDocument/2006/relationships/slideLayout" Target="../slideLayouts/slideLayout7.xml"/><Relationship Id="rId4" Type="http://schemas.openxmlformats.org/officeDocument/2006/relationships/image" Target="../media/image185.png"/></Relationships>
</file>

<file path=ppt/slides/_rels/slide82.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86.png"/><Relationship Id="rId1" Type="http://schemas.openxmlformats.org/officeDocument/2006/relationships/slideLayout" Target="../slideLayouts/slideLayout7.xml"/><Relationship Id="rId4" Type="http://schemas.openxmlformats.org/officeDocument/2006/relationships/image" Target="../media/image184.png"/></Relationships>
</file>

<file path=ppt/slides/_rels/slide83.xml.rels><?xml version="1.0" encoding="UTF-8" standalone="yes"?>
<Relationships xmlns="http://schemas.openxmlformats.org/package/2006/relationships"><Relationship Id="rId2" Type="http://schemas.openxmlformats.org/officeDocument/2006/relationships/image" Target="../media/image188.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89.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90.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92.jpeg"/><Relationship Id="rId2" Type="http://schemas.openxmlformats.org/officeDocument/2006/relationships/image" Target="../media/image191.jpeg"/><Relationship Id="rId1" Type="http://schemas.openxmlformats.org/officeDocument/2006/relationships/slideLayout" Target="../slideLayouts/slideLayout7.xml"/><Relationship Id="rId5" Type="http://schemas.openxmlformats.org/officeDocument/2006/relationships/image" Target="../media/image194.jpeg"/><Relationship Id="rId4" Type="http://schemas.openxmlformats.org/officeDocument/2006/relationships/image" Target="../media/image193.jpeg"/></Relationships>
</file>

<file path=ppt/slides/_rels/slide87.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image" Target="../media/image195.png"/><Relationship Id="rId1" Type="http://schemas.openxmlformats.org/officeDocument/2006/relationships/slideLayout" Target="../slideLayouts/slideLayout7.xml"/><Relationship Id="rId4" Type="http://schemas.openxmlformats.org/officeDocument/2006/relationships/image" Target="../media/image197.png"/></Relationships>
</file>

<file path=ppt/slides/_rels/slide88.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image" Target="../media/image198.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image" Target="../media/image200.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20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03.png"/></Relationships>
</file>

<file path=ppt/slides/_rels/slide91.xml.rels><?xml version="1.0" encoding="UTF-8" standalone="yes"?>
<Relationships xmlns="http://schemas.openxmlformats.org/package/2006/relationships"><Relationship Id="rId3" Type="http://schemas.openxmlformats.org/officeDocument/2006/relationships/hyperlink" Target="http://www.ncbi.nlm.nih.gov/sra" TargetMode="External"/><Relationship Id="rId2" Type="http://schemas.openxmlformats.org/officeDocument/2006/relationships/image" Target="../media/image204.png"/><Relationship Id="rId1" Type="http://schemas.openxmlformats.org/officeDocument/2006/relationships/slideLayout" Target="../slideLayouts/slideLayout7.xml"/><Relationship Id="rId5" Type="http://schemas.openxmlformats.org/officeDocument/2006/relationships/image" Target="../media/image206.png"/><Relationship Id="rId4" Type="http://schemas.openxmlformats.org/officeDocument/2006/relationships/image" Target="../media/image205.png"/></Relationships>
</file>

<file path=ppt/slides/_rels/slide92.xml.rels><?xml version="1.0" encoding="UTF-8" standalone="yes"?>
<Relationships xmlns="http://schemas.openxmlformats.org/package/2006/relationships"><Relationship Id="rId2" Type="http://schemas.openxmlformats.org/officeDocument/2006/relationships/image" Target="../media/image207.pn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hyperlink" Target="http://www.ncbi.nlm.nih.gov/pubmed/21187386" TargetMode="External"/><Relationship Id="rId1" Type="http://schemas.openxmlformats.org/officeDocument/2006/relationships/slideLayout" Target="../slideLayouts/slideLayout7.xml"/><Relationship Id="rId6" Type="http://schemas.openxmlformats.org/officeDocument/2006/relationships/image" Target="../media/image210.png"/><Relationship Id="rId5" Type="http://schemas.openxmlformats.org/officeDocument/2006/relationships/hyperlink" Target="http://www.ncbi.nlm.nih.gov/sra/SRX352985" TargetMode="External"/><Relationship Id="rId4" Type="http://schemas.openxmlformats.org/officeDocument/2006/relationships/image" Target="../media/image209.png"/></Relationships>
</file>

<file path=ppt/slides/_rels/slide94.xml.rels><?xml version="1.0" encoding="UTF-8" standalone="yes"?>
<Relationships xmlns="http://schemas.openxmlformats.org/package/2006/relationships"><Relationship Id="rId3" Type="http://schemas.openxmlformats.org/officeDocument/2006/relationships/image" Target="../media/image212.png"/><Relationship Id="rId2" Type="http://schemas.openxmlformats.org/officeDocument/2006/relationships/image" Target="../media/image211.pn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hyperlink" Target="http://seqanswers.com/forums/index.php" TargetMode="External"/><Relationship Id="rId2" Type="http://schemas.openxmlformats.org/officeDocument/2006/relationships/image" Target="../media/image2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6" name="Picture 4" descr="crossing_over"/>
          <p:cNvPicPr>
            <a:picLocks noChangeAspect="1" noChangeArrowheads="1"/>
          </p:cNvPicPr>
          <p:nvPr/>
        </p:nvPicPr>
        <p:blipFill>
          <a:blip r:embed="rId3" cstate="print"/>
          <a:srcRect/>
          <a:stretch>
            <a:fillRect/>
          </a:stretch>
        </p:blipFill>
        <p:spPr bwMode="auto">
          <a:xfrm>
            <a:off x="107504" y="44624"/>
            <a:ext cx="1714512" cy="2024077"/>
          </a:xfrm>
          <a:prstGeom prst="rect">
            <a:avLst/>
          </a:prstGeom>
          <a:noFill/>
        </p:spPr>
      </p:pic>
      <p:sp>
        <p:nvSpPr>
          <p:cNvPr id="187397" name="Text Box 5"/>
          <p:cNvSpPr txBox="1">
            <a:spLocks noChangeArrowheads="1"/>
          </p:cNvSpPr>
          <p:nvPr/>
        </p:nvSpPr>
        <p:spPr bwMode="auto">
          <a:xfrm>
            <a:off x="1822016" y="211305"/>
            <a:ext cx="7224746" cy="1865126"/>
          </a:xfrm>
          <a:prstGeom prst="rect">
            <a:avLst/>
          </a:prstGeom>
          <a:noFill/>
          <a:ln w="9525">
            <a:noFill/>
            <a:miter lim="800000"/>
            <a:headEnd/>
            <a:tailEnd/>
          </a:ln>
          <a:effectLst/>
        </p:spPr>
        <p:txBody>
          <a:bodyPr wrap="square">
            <a:spAutoFit/>
          </a:bodyPr>
          <a:lstStyle/>
          <a:p>
            <a:pPr>
              <a:lnSpc>
                <a:spcPct val="90000"/>
              </a:lnSpc>
            </a:pP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High Throughput Sequencing</a:t>
            </a:r>
          </a:p>
          <a:p>
            <a:pPr>
              <a:lnSpc>
                <a:spcPct val="90000"/>
              </a:lnSpc>
            </a:pP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Technologies and Applications</a:t>
            </a:r>
          </a:p>
          <a:p>
            <a:pPr>
              <a:lnSpc>
                <a:spcPct val="90000"/>
              </a:lnSpc>
            </a:pP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12" name="群組 11"/>
          <p:cNvGrpSpPr/>
          <p:nvPr/>
        </p:nvGrpSpPr>
        <p:grpSpPr>
          <a:xfrm>
            <a:off x="0" y="2065281"/>
            <a:ext cx="9144000" cy="4676087"/>
            <a:chOff x="0" y="3068960"/>
            <a:chExt cx="9144000" cy="3675757"/>
          </a:xfrm>
        </p:grpSpPr>
        <p:pic>
          <p:nvPicPr>
            <p:cNvPr id="10" name="Picture 5" descr="Picture 2.png"/>
            <p:cNvPicPr>
              <a:picLocks noChangeAspect="1"/>
            </p:cNvPicPr>
            <p:nvPr/>
          </p:nvPicPr>
          <p:blipFill>
            <a:blip r:embed="rId4" cstate="print"/>
            <a:srcRect b="16365"/>
            <a:stretch>
              <a:fillRect/>
            </a:stretch>
          </p:blipFill>
          <p:spPr bwMode="auto">
            <a:xfrm>
              <a:off x="0" y="3068960"/>
              <a:ext cx="9144000" cy="3675757"/>
            </a:xfrm>
            <a:prstGeom prst="rect">
              <a:avLst/>
            </a:prstGeom>
            <a:ln>
              <a:noFill/>
            </a:ln>
            <a:effectLst>
              <a:softEdge rad="112500"/>
            </a:effectLst>
          </p:spPr>
        </p:pic>
        <p:grpSp>
          <p:nvGrpSpPr>
            <p:cNvPr id="11" name="群組 10"/>
            <p:cNvGrpSpPr/>
            <p:nvPr/>
          </p:nvGrpSpPr>
          <p:grpSpPr>
            <a:xfrm>
              <a:off x="297311" y="3135883"/>
              <a:ext cx="8523161" cy="365125"/>
              <a:chOff x="467544" y="6160219"/>
              <a:chExt cx="8523161" cy="365125"/>
            </a:xfrm>
          </p:grpSpPr>
          <p:pic>
            <p:nvPicPr>
              <p:cNvPr id="187400" name="Picture 8" descr="letters"/>
              <p:cNvPicPr>
                <a:picLocks noChangeAspect="1" noChangeArrowheads="1"/>
              </p:cNvPicPr>
              <p:nvPr/>
            </p:nvPicPr>
            <p:blipFill>
              <a:blip r:embed="rId5" cstate="print"/>
              <a:srcRect/>
              <a:stretch>
                <a:fillRect/>
              </a:stretch>
            </p:blipFill>
            <p:spPr bwMode="auto">
              <a:xfrm>
                <a:off x="4644008" y="6160219"/>
                <a:ext cx="4346697" cy="365125"/>
              </a:xfrm>
              <a:prstGeom prst="rect">
                <a:avLst/>
              </a:prstGeom>
              <a:ln>
                <a:noFill/>
              </a:ln>
              <a:effectLst>
                <a:softEdge rad="112500"/>
              </a:effectLst>
            </p:spPr>
          </p:pic>
          <p:pic>
            <p:nvPicPr>
              <p:cNvPr id="187401" name="Picture 9" descr="letters"/>
              <p:cNvPicPr>
                <a:picLocks noChangeAspect="1" noChangeArrowheads="1"/>
              </p:cNvPicPr>
              <p:nvPr/>
            </p:nvPicPr>
            <p:blipFill>
              <a:blip r:embed="rId5" cstate="print"/>
              <a:srcRect/>
              <a:stretch>
                <a:fillRect/>
              </a:stretch>
            </p:blipFill>
            <p:spPr bwMode="auto">
              <a:xfrm>
                <a:off x="467544" y="6160219"/>
                <a:ext cx="4346697" cy="365125"/>
              </a:xfrm>
              <a:prstGeom prst="rect">
                <a:avLst/>
              </a:prstGeom>
              <a:ln>
                <a:noFill/>
              </a:ln>
              <a:effectLst>
                <a:softEdge rad="112500"/>
              </a:effectLst>
            </p:spPr>
          </p:pic>
        </p:grpSp>
        <p:sp>
          <p:nvSpPr>
            <p:cNvPr id="187402" name="Text Box 10"/>
            <p:cNvSpPr txBox="1">
              <a:spLocks noChangeArrowheads="1"/>
            </p:cNvSpPr>
            <p:nvPr/>
          </p:nvSpPr>
          <p:spPr bwMode="auto">
            <a:xfrm>
              <a:off x="152400" y="3784600"/>
              <a:ext cx="5339988" cy="1631216"/>
            </a:xfrm>
            <a:prstGeom prst="rect">
              <a:avLst/>
            </a:prstGeom>
            <a:noFill/>
            <a:ln w="9525">
              <a:noFill/>
              <a:miter lim="800000"/>
              <a:headEnd/>
              <a:tailEnd/>
            </a:ln>
            <a:effectLst/>
          </p:spPr>
          <p:txBody>
            <a:bodyPr wrap="none">
              <a:spAutoFit/>
            </a:bodyPr>
            <a:lstStyle/>
            <a:p>
              <a:r>
                <a:rPr lang="en-US" altLang="zh-TW" sz="1800" b="1" dirty="0">
                  <a:solidFill>
                    <a:schemeClr val="bg2"/>
                  </a:solidFill>
                  <a:latin typeface="Arial" pitchFamily="34" charset="0"/>
                </a:rPr>
                <a:t>Petrus Tang, Ph.D. (</a:t>
              </a:r>
              <a:r>
                <a:rPr lang="zh-TW" altLang="en-US" sz="1800" dirty="0">
                  <a:solidFill>
                    <a:schemeClr val="bg2"/>
                  </a:solidFill>
                  <a:latin typeface="Arial" pitchFamily="34" charset="0"/>
                </a:rPr>
                <a:t>鄧致剛</a:t>
              </a:r>
              <a:r>
                <a:rPr lang="en-US" altLang="zh-TW" sz="1800" b="1" dirty="0">
                  <a:solidFill>
                    <a:schemeClr val="bg2"/>
                  </a:solidFill>
                  <a:latin typeface="Arial" pitchFamily="34" charset="0"/>
                </a:rPr>
                <a:t>)</a:t>
              </a:r>
            </a:p>
            <a:p>
              <a:r>
                <a:rPr lang="en-US" altLang="zh-TW" sz="1800" b="1" dirty="0">
                  <a:solidFill>
                    <a:schemeClr val="bg2"/>
                  </a:solidFill>
                  <a:latin typeface="Arial" pitchFamily="34" charset="0"/>
                </a:rPr>
                <a:t>Graduate Institute of Basic Medical Sciences</a:t>
              </a:r>
            </a:p>
            <a:p>
              <a:r>
                <a:rPr lang="en-US" altLang="zh-TW" sz="1800" b="1" dirty="0">
                  <a:solidFill>
                    <a:schemeClr val="bg2"/>
                  </a:solidFill>
                  <a:latin typeface="Arial" pitchFamily="34" charset="0"/>
                </a:rPr>
                <a:t>and</a:t>
              </a:r>
            </a:p>
            <a:p>
              <a:r>
                <a:rPr lang="en-US" altLang="zh-TW" sz="1800" b="1" dirty="0">
                  <a:solidFill>
                    <a:schemeClr val="bg2"/>
                  </a:solidFill>
                  <a:latin typeface="Arial" pitchFamily="34" charset="0"/>
                </a:rPr>
                <a:t>Bioinformatics Center, Chang Gung University</a:t>
              </a:r>
              <a:r>
                <a:rPr lang="en-US" altLang="zh-TW" sz="1800" b="1" i="1" dirty="0">
                  <a:solidFill>
                    <a:schemeClr val="bg2"/>
                  </a:solidFill>
                  <a:latin typeface="Arial" pitchFamily="34" charset="0"/>
                </a:rPr>
                <a:t>.</a:t>
              </a:r>
            </a:p>
            <a:p>
              <a:r>
                <a:rPr lang="en-US" altLang="zh-TW" sz="1400" dirty="0" smtClean="0">
                  <a:solidFill>
                    <a:schemeClr val="bg2"/>
                  </a:solidFill>
                  <a:latin typeface="Arial" pitchFamily="34" charset="0"/>
                </a:rPr>
                <a:t>petang@mail.cgu.edu.tw</a:t>
              </a:r>
            </a:p>
            <a:p>
              <a:r>
                <a:rPr lang="en-US" altLang="zh-TW" sz="1400" dirty="0" smtClean="0">
                  <a:solidFill>
                    <a:schemeClr val="bg2"/>
                  </a:solidFill>
                  <a:latin typeface="Arial" pitchFamily="34" charset="0"/>
                </a:rPr>
                <a:t>http://petang.cgu.edu.tw </a:t>
              </a:r>
              <a:endParaRPr lang="en-US" altLang="zh-TW" sz="1400" dirty="0">
                <a:solidFill>
                  <a:schemeClr val="bg2"/>
                </a:solidFill>
                <a:latin typeface="Arial" pitchFamily="34" charset="0"/>
              </a:endParaRPr>
            </a:p>
          </p:txBody>
        </p:sp>
      </p:grpSp>
    </p:spTree>
    <p:extLst>
      <p:ext uri="{BB962C8B-B14F-4D97-AF65-F5344CB8AC3E}">
        <p14:creationId xmlns:p14="http://schemas.microsoft.com/office/powerpoint/2010/main" val="39467727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www.invitrogen.com/etc/medialib/images/Sequencing/showcase.Par.31051.Image.200.150.1.Resequencing-Applications.gif"/>
          <p:cNvPicPr>
            <a:picLocks noChangeAspect="1" noChangeArrowheads="1"/>
          </p:cNvPicPr>
          <p:nvPr/>
        </p:nvPicPr>
        <p:blipFill>
          <a:blip r:embed="rId2" cstate="print"/>
          <a:srcRect/>
          <a:stretch>
            <a:fillRect/>
          </a:stretch>
        </p:blipFill>
        <p:spPr bwMode="auto">
          <a:xfrm>
            <a:off x="35495" y="-90334"/>
            <a:ext cx="5900037" cy="4425027"/>
          </a:xfrm>
          <a:prstGeom prst="rect">
            <a:avLst/>
          </a:prstGeom>
          <a:ln>
            <a:noFill/>
          </a:ln>
          <a:effectLst>
            <a:softEdge rad="112500"/>
          </a:effectLst>
        </p:spPr>
      </p:pic>
      <p:pic>
        <p:nvPicPr>
          <p:cNvPr id="6" name="Picture 4" descr="James Watson and Francis Crick">
            <a:hlinkClick r:id="rId3"/>
          </p:cNvPr>
          <p:cNvPicPr>
            <a:picLocks noChangeAspect="1" noChangeArrowheads="1"/>
          </p:cNvPicPr>
          <p:nvPr/>
        </p:nvPicPr>
        <p:blipFill>
          <a:blip r:embed="rId4" cstate="print"/>
          <a:srcRect/>
          <a:stretch>
            <a:fillRect/>
          </a:stretch>
        </p:blipFill>
        <p:spPr bwMode="auto">
          <a:xfrm>
            <a:off x="4915552" y="1804066"/>
            <a:ext cx="3832912" cy="3878157"/>
          </a:xfrm>
          <a:prstGeom prst="rect">
            <a:avLst/>
          </a:prstGeom>
          <a:noFill/>
        </p:spPr>
      </p:pic>
      <p:sp>
        <p:nvSpPr>
          <p:cNvPr id="7" name="矩形 6"/>
          <p:cNvSpPr/>
          <p:nvPr/>
        </p:nvSpPr>
        <p:spPr>
          <a:xfrm>
            <a:off x="4572000" y="5682223"/>
            <a:ext cx="4572000" cy="483081"/>
          </a:xfrm>
          <a:prstGeom prst="rect">
            <a:avLst/>
          </a:prstGeom>
        </p:spPr>
        <p:txBody>
          <a:bodyPr>
            <a:spAutoFit/>
          </a:bodyPr>
          <a:lstStyle/>
          <a:p>
            <a:pPr algn="ctr">
              <a:lnSpc>
                <a:spcPts val="1500"/>
              </a:lnSpc>
            </a:pPr>
            <a:r>
              <a:rPr lang="en-US" altLang="zh-TW" sz="1600" dirty="0"/>
              <a:t>James Watson and Francis Crick with their DNA model at the Cavendish Laboratories in 1953</a:t>
            </a:r>
            <a:endParaRPr lang="zh-TW" altLang="en-US" sz="1600" dirty="0"/>
          </a:p>
        </p:txBody>
      </p:sp>
      <p:pic>
        <p:nvPicPr>
          <p:cNvPr id="8" name="圖片 7"/>
          <p:cNvPicPr>
            <a:picLocks noChangeAspect="1"/>
          </p:cNvPicPr>
          <p:nvPr/>
        </p:nvPicPr>
        <p:blipFill>
          <a:blip r:embed="rId5"/>
          <a:stretch>
            <a:fillRect/>
          </a:stretch>
        </p:blipFill>
        <p:spPr>
          <a:xfrm>
            <a:off x="0" y="1"/>
            <a:ext cx="952683" cy="1052736"/>
          </a:xfrm>
          <a:prstGeom prst="rect">
            <a:avLst/>
          </a:prstGeom>
        </p:spPr>
      </p:pic>
      <p:grpSp>
        <p:nvGrpSpPr>
          <p:cNvPr id="15" name="群組 14"/>
          <p:cNvGrpSpPr/>
          <p:nvPr/>
        </p:nvGrpSpPr>
        <p:grpSpPr>
          <a:xfrm>
            <a:off x="395536" y="3862566"/>
            <a:ext cx="3541665" cy="2225634"/>
            <a:chOff x="395536" y="3862566"/>
            <a:chExt cx="3541665" cy="2225634"/>
          </a:xfrm>
        </p:grpSpPr>
        <p:pic>
          <p:nvPicPr>
            <p:cNvPr id="9" name="圖片 8"/>
            <p:cNvPicPr>
              <a:picLocks noChangeAspect="1"/>
            </p:cNvPicPr>
            <p:nvPr/>
          </p:nvPicPr>
          <p:blipFill>
            <a:blip r:embed="rId6"/>
            <a:stretch>
              <a:fillRect/>
            </a:stretch>
          </p:blipFill>
          <p:spPr>
            <a:xfrm>
              <a:off x="395536" y="4147562"/>
              <a:ext cx="3541665" cy="1940638"/>
            </a:xfrm>
            <a:prstGeom prst="rect">
              <a:avLst/>
            </a:prstGeom>
          </p:spPr>
        </p:pic>
        <p:grpSp>
          <p:nvGrpSpPr>
            <p:cNvPr id="14" name="群組 13"/>
            <p:cNvGrpSpPr/>
            <p:nvPr/>
          </p:nvGrpSpPr>
          <p:grpSpPr>
            <a:xfrm>
              <a:off x="395536" y="3862566"/>
              <a:ext cx="3541665" cy="430530"/>
              <a:chOff x="395536" y="3862566"/>
              <a:chExt cx="3541665" cy="430530"/>
            </a:xfrm>
          </p:grpSpPr>
          <p:pic>
            <p:nvPicPr>
              <p:cNvPr id="10" name="圖片 9"/>
              <p:cNvPicPr>
                <a:picLocks noChangeAspect="1"/>
              </p:cNvPicPr>
              <p:nvPr/>
            </p:nvPicPr>
            <p:blipFill>
              <a:blip r:embed="rId7"/>
              <a:stretch>
                <a:fillRect/>
              </a:stretch>
            </p:blipFill>
            <p:spPr>
              <a:xfrm>
                <a:off x="395536" y="3862566"/>
                <a:ext cx="3541665" cy="430530"/>
              </a:xfrm>
              <a:prstGeom prst="rect">
                <a:avLst/>
              </a:prstGeom>
            </p:spPr>
          </p:pic>
          <p:sp>
            <p:nvSpPr>
              <p:cNvPr id="11" name="矩形 10"/>
              <p:cNvSpPr/>
              <p:nvPr/>
            </p:nvSpPr>
            <p:spPr>
              <a:xfrm>
                <a:off x="899593" y="4077072"/>
                <a:ext cx="2736304"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spTree>
    <p:extLst>
      <p:ext uri="{BB962C8B-B14F-4D97-AF65-F5344CB8AC3E}">
        <p14:creationId xmlns:p14="http://schemas.microsoft.com/office/powerpoint/2010/main" val="20006527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dnasequencing.yolasite.com/resources/0000000000001.png.opt531x345o0,0s531x34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64704"/>
            <a:ext cx="8640960" cy="5614186"/>
          </a:xfrm>
          <a:prstGeom prst="rect">
            <a:avLst/>
          </a:prstGeom>
          <a:noFill/>
          <a:extLst>
            <a:ext uri="{909E8E84-426E-40DD-AFC4-6F175D3DCCD1}">
              <a14:hiddenFill xmlns:a14="http://schemas.microsoft.com/office/drawing/2010/main">
                <a:solidFill>
                  <a:srgbClr val="FFFFFF"/>
                </a:solidFill>
              </a14:hiddenFill>
            </a:ext>
          </a:extLst>
        </p:spPr>
      </p:pic>
      <p:sp>
        <p:nvSpPr>
          <p:cNvPr id="3" name="圓角矩形 2"/>
          <p:cNvSpPr/>
          <p:nvPr/>
        </p:nvSpPr>
        <p:spPr>
          <a:xfrm>
            <a:off x="4211960" y="2276872"/>
            <a:ext cx="1656184" cy="230425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Do You </a:t>
            </a:r>
            <a:r>
              <a:rPr kumimoji="1" lang="en-US" altLang="zh-TW" sz="2800" b="1" dirty="0">
                <a:solidFill>
                  <a:srgbClr val="C00000"/>
                </a:solidFill>
                <a:effectLst>
                  <a:outerShdw blurRad="38100" dist="38100" dir="2700000" algn="tl">
                    <a:srgbClr val="C0C0C0"/>
                  </a:outerShdw>
                </a:effectLst>
                <a:ea typeface="新細明體" charset="-120"/>
              </a:rPr>
              <a:t>R</a:t>
            </a:r>
            <a:r>
              <a:rPr kumimoji="1" lang="en-US" altLang="zh-TW" sz="2800" b="1" dirty="0" smtClean="0">
                <a:solidFill>
                  <a:srgbClr val="C00000"/>
                </a:solidFill>
                <a:effectLst>
                  <a:outerShdw blurRad="38100" dist="38100" dir="2700000" algn="tl">
                    <a:srgbClr val="C0C0C0"/>
                  </a:outerShdw>
                </a:effectLst>
                <a:ea typeface="新細明體" charset="-120"/>
              </a:rPr>
              <a:t>ead </a:t>
            </a:r>
            <a:r>
              <a:rPr kumimoji="1" lang="en-US" altLang="zh-TW" sz="2800" b="1" dirty="0">
                <a:solidFill>
                  <a:srgbClr val="C00000"/>
                </a:solidFill>
                <a:effectLst>
                  <a:outerShdw blurRad="38100" dist="38100" dir="2700000" algn="tl">
                    <a:srgbClr val="C0C0C0"/>
                  </a:outerShdw>
                </a:effectLst>
                <a:ea typeface="新細明體" charset="-120"/>
              </a:rPr>
              <a:t>M</a:t>
            </a:r>
            <a:r>
              <a:rPr kumimoji="1" lang="en-US" altLang="zh-TW" sz="2800" b="1" dirty="0" smtClean="0">
                <a:solidFill>
                  <a:srgbClr val="C00000"/>
                </a:solidFill>
                <a:effectLst>
                  <a:outerShdw blurRad="38100" dist="38100" dir="2700000" algn="tl">
                    <a:srgbClr val="C0C0C0"/>
                  </a:outerShdw>
                </a:effectLst>
                <a:ea typeface="新細明體" charset="-120"/>
              </a:rPr>
              <a:t>e?</a:t>
            </a:r>
            <a:endParaRPr kumimoji="1" lang="en-US" altLang="zh-TW" sz="2800" dirty="0">
              <a:solidFill>
                <a:srgbClr val="C00000"/>
              </a:solidFill>
              <a:effectLst>
                <a:outerShdw blurRad="38100" dist="38100" dir="2700000" algn="tl">
                  <a:srgbClr val="C0C0C0"/>
                </a:outerShdw>
              </a:effectLst>
              <a:ea typeface="新細明體" charset="-120"/>
            </a:endParaRPr>
          </a:p>
        </p:txBody>
      </p:sp>
    </p:spTree>
    <p:extLst>
      <p:ext uri="{BB962C8B-B14F-4D97-AF65-F5344CB8AC3E}">
        <p14:creationId xmlns:p14="http://schemas.microsoft.com/office/powerpoint/2010/main" val="12177299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8e.devbio.com/images/ch04/0405fig6.jpg"/>
          <p:cNvPicPr>
            <a:picLocks noChangeAspect="1" noChangeArrowheads="1"/>
          </p:cNvPicPr>
          <p:nvPr/>
        </p:nvPicPr>
        <p:blipFill>
          <a:blip r:embed="rId2" cstate="print"/>
          <a:srcRect/>
          <a:stretch>
            <a:fillRect/>
          </a:stretch>
        </p:blipFill>
        <p:spPr bwMode="auto">
          <a:xfrm>
            <a:off x="642910" y="979319"/>
            <a:ext cx="5786309" cy="4895217"/>
          </a:xfrm>
          <a:prstGeom prst="rect">
            <a:avLst/>
          </a:prstGeom>
          <a:noFill/>
        </p:spPr>
      </p:pic>
      <p:pic>
        <p:nvPicPr>
          <p:cNvPr id="34818" name="Picture 2" descr="http://media.wiley.com/CurrentProtocols/MB/mb0704a/mb0704a-fig-0002-1-full.gif"/>
          <p:cNvPicPr>
            <a:picLocks noChangeAspect="1" noChangeArrowheads="1"/>
          </p:cNvPicPr>
          <p:nvPr/>
        </p:nvPicPr>
        <p:blipFill>
          <a:blip r:embed="rId3" cstate="print"/>
          <a:srcRect/>
          <a:stretch>
            <a:fillRect/>
          </a:stretch>
        </p:blipFill>
        <p:spPr bwMode="auto">
          <a:xfrm>
            <a:off x="6286512" y="785794"/>
            <a:ext cx="2704302" cy="5337061"/>
          </a:xfrm>
          <a:prstGeom prst="rect">
            <a:avLst/>
          </a:prstGeom>
          <a:noFill/>
        </p:spPr>
      </p:pic>
      <p:sp>
        <p:nvSpPr>
          <p:cNvPr id="5" name="文字方塊 4"/>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Sanger </a:t>
            </a:r>
            <a:r>
              <a:rPr kumimoji="1" lang="en-US" altLang="zh-TW" sz="2800" b="1" dirty="0" err="1" smtClean="0">
                <a:solidFill>
                  <a:srgbClr val="C00000"/>
                </a:solidFill>
                <a:effectLst>
                  <a:outerShdw blurRad="38100" dist="38100" dir="2700000" algn="tl">
                    <a:srgbClr val="C0C0C0"/>
                  </a:outerShdw>
                </a:effectLst>
                <a:ea typeface="新細明體" charset="-120"/>
              </a:rPr>
              <a:t>Dideoxy</a:t>
            </a:r>
            <a:r>
              <a:rPr kumimoji="1" lang="en-US" altLang="zh-TW" sz="2800" b="1" dirty="0" smtClean="0">
                <a:solidFill>
                  <a:srgbClr val="C00000"/>
                </a:solidFill>
                <a:effectLst>
                  <a:outerShdw blurRad="38100" dist="38100" dir="2700000" algn="tl">
                    <a:srgbClr val="C0C0C0"/>
                  </a:outerShdw>
                </a:effectLst>
                <a:ea typeface="新細明體" charset="-120"/>
              </a:rPr>
              <a:t> Sequencing </a:t>
            </a:r>
            <a:endParaRPr kumimoji="1" lang="en-US" altLang="zh-TW" sz="2800" dirty="0">
              <a:solidFill>
                <a:srgbClr val="C00000"/>
              </a:solidFill>
              <a:effectLst>
                <a:outerShdw blurRad="38100" dist="38100" dir="2700000" algn="tl">
                  <a:srgbClr val="C0C0C0"/>
                </a:outerShdw>
              </a:effectLst>
              <a:ea typeface="新細明體" charset="-120"/>
            </a:endParaRPr>
          </a:p>
        </p:txBody>
      </p:sp>
      <p:sp>
        <p:nvSpPr>
          <p:cNvPr id="6" name="矩形 5"/>
          <p:cNvSpPr/>
          <p:nvPr/>
        </p:nvSpPr>
        <p:spPr>
          <a:xfrm>
            <a:off x="214282" y="6286520"/>
            <a:ext cx="5643586" cy="461665"/>
          </a:xfrm>
          <a:prstGeom prst="rect">
            <a:avLst/>
          </a:prstGeom>
        </p:spPr>
        <p:txBody>
          <a:bodyPr wrap="square">
            <a:spAutoFit/>
          </a:bodyPr>
          <a:lstStyle/>
          <a:p>
            <a:r>
              <a:rPr lang="en-US" altLang="zh-TW" sz="1200" dirty="0" smtClean="0"/>
              <a:t>Sanger, F. et al. Nature 24, 687–695 (1977).</a:t>
            </a:r>
          </a:p>
          <a:p>
            <a:r>
              <a:rPr lang="en-US" altLang="zh-TW" sz="1200" dirty="0" smtClean="0"/>
              <a:t>Sanger, F., </a:t>
            </a:r>
            <a:r>
              <a:rPr lang="en-US" altLang="zh-TW" sz="1200" dirty="0" err="1" smtClean="0"/>
              <a:t>Nicklen</a:t>
            </a:r>
            <a:r>
              <a:rPr lang="en-US" altLang="zh-TW" sz="1200" dirty="0" smtClean="0"/>
              <a:t>, S. &amp; </a:t>
            </a:r>
            <a:r>
              <a:rPr lang="en-US" altLang="zh-TW" sz="1200" dirty="0" err="1" smtClean="0"/>
              <a:t>Coulson</a:t>
            </a:r>
            <a:r>
              <a:rPr lang="en-US" altLang="zh-TW" sz="1200" dirty="0" smtClean="0"/>
              <a:t>, A.R. Proc. Natl. Acad. Sci. USA 74, 5463–5467 (1977).</a:t>
            </a:r>
            <a:endParaRPr lang="zh-TW" altLang="en-US" sz="1200" dirty="0"/>
          </a:p>
        </p:txBody>
      </p:sp>
    </p:spTree>
    <p:extLst>
      <p:ext uri="{BB962C8B-B14F-4D97-AF65-F5344CB8AC3E}">
        <p14:creationId xmlns:p14="http://schemas.microsoft.com/office/powerpoint/2010/main" val="35362952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p:cNvPicPr>
            <a:picLocks noChangeAspect="1" noChangeArrowheads="1"/>
          </p:cNvPicPr>
          <p:nvPr/>
        </p:nvPicPr>
        <p:blipFill>
          <a:blip r:embed="rId2" cstate="print"/>
          <a:srcRect l="19253" t="19572" r="45608" b="7288"/>
          <a:stretch>
            <a:fillRect/>
          </a:stretch>
        </p:blipFill>
        <p:spPr bwMode="auto">
          <a:xfrm>
            <a:off x="214282" y="214290"/>
            <a:ext cx="5433048" cy="6357982"/>
          </a:xfrm>
          <a:prstGeom prst="rect">
            <a:avLst/>
          </a:prstGeom>
          <a:noFill/>
          <a:ln w="9525">
            <a:noFill/>
            <a:miter lim="800000"/>
            <a:headEnd/>
            <a:tailEnd/>
          </a:ln>
        </p:spPr>
      </p:pic>
      <p:sp>
        <p:nvSpPr>
          <p:cNvPr id="5" name="矩形 4"/>
          <p:cNvSpPr/>
          <p:nvPr/>
        </p:nvSpPr>
        <p:spPr>
          <a:xfrm>
            <a:off x="3943585" y="5243429"/>
            <a:ext cx="1582782" cy="194765"/>
          </a:xfrm>
          <a:prstGeom prst="rect">
            <a:avLst/>
          </a:prstGeom>
        </p:spPr>
        <p:txBody>
          <a:bodyPr wrap="square" lIns="64291" tIns="32146" rIns="64291" bIns="32146">
            <a:spAutoFit/>
          </a:bodyPr>
          <a:lstStyle/>
          <a:p>
            <a:pPr algn="l"/>
            <a:r>
              <a:rPr lang="en-US" altLang="zh-TW" sz="800" dirty="0"/>
              <a:t>Chain-termination sequencing</a:t>
            </a:r>
            <a:endParaRPr lang="zh-TW" altLang="en-US" sz="800" dirty="0"/>
          </a:p>
        </p:txBody>
      </p:sp>
      <p:sp>
        <p:nvSpPr>
          <p:cNvPr id="6" name="矩形 5"/>
          <p:cNvSpPr/>
          <p:nvPr/>
        </p:nvSpPr>
        <p:spPr>
          <a:xfrm>
            <a:off x="2160967" y="5237275"/>
            <a:ext cx="1305976" cy="194765"/>
          </a:xfrm>
          <a:prstGeom prst="rect">
            <a:avLst/>
          </a:prstGeom>
        </p:spPr>
        <p:txBody>
          <a:bodyPr wrap="square" lIns="64291" tIns="32146" rIns="64291" bIns="32146">
            <a:spAutoFit/>
          </a:bodyPr>
          <a:lstStyle/>
          <a:p>
            <a:pPr algn="l"/>
            <a:r>
              <a:rPr lang="en-US" altLang="zh-TW" sz="800" dirty="0"/>
              <a:t>Chemical sequencing</a:t>
            </a:r>
            <a:endParaRPr lang="zh-TW" altLang="en-US" sz="800" dirty="0"/>
          </a:p>
        </p:txBody>
      </p:sp>
      <p:sp>
        <p:nvSpPr>
          <p:cNvPr id="7" name="矩形 6"/>
          <p:cNvSpPr/>
          <p:nvPr/>
        </p:nvSpPr>
        <p:spPr>
          <a:xfrm>
            <a:off x="352693" y="5237275"/>
            <a:ext cx="1305976" cy="194765"/>
          </a:xfrm>
          <a:prstGeom prst="rect">
            <a:avLst/>
          </a:prstGeom>
        </p:spPr>
        <p:txBody>
          <a:bodyPr wrap="square" lIns="64291" tIns="32146" rIns="64291" bIns="32146">
            <a:spAutoFit/>
          </a:bodyPr>
          <a:lstStyle/>
          <a:p>
            <a:pPr algn="l"/>
            <a:r>
              <a:rPr lang="en-US" altLang="zh-TW" sz="800" dirty="0"/>
              <a:t>Recombinant DNA</a:t>
            </a:r>
            <a:endParaRPr lang="zh-TW" altLang="en-US" sz="800" dirty="0"/>
          </a:p>
        </p:txBody>
      </p:sp>
      <p:grpSp>
        <p:nvGrpSpPr>
          <p:cNvPr id="11" name="群組 10"/>
          <p:cNvGrpSpPr/>
          <p:nvPr/>
        </p:nvGrpSpPr>
        <p:grpSpPr>
          <a:xfrm>
            <a:off x="5744600" y="465439"/>
            <a:ext cx="3218034" cy="6027581"/>
            <a:chOff x="8170098" y="947710"/>
            <a:chExt cx="4576759" cy="8572560"/>
          </a:xfrm>
        </p:grpSpPr>
        <p:pic>
          <p:nvPicPr>
            <p:cNvPr id="32772" name="Picture 4" descr="http://nationaldiagnostics.com/images/2_1_5d.gif"/>
            <p:cNvPicPr>
              <a:picLocks noChangeAspect="1" noChangeArrowheads="1"/>
            </p:cNvPicPr>
            <p:nvPr/>
          </p:nvPicPr>
          <p:blipFill>
            <a:blip r:embed="rId3" cstate="print"/>
            <a:srcRect/>
            <a:stretch>
              <a:fillRect/>
            </a:stretch>
          </p:blipFill>
          <p:spPr bwMode="auto">
            <a:xfrm>
              <a:off x="8227574" y="6147144"/>
              <a:ext cx="4461807" cy="3373126"/>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8170098" y="947710"/>
              <a:ext cx="4576759" cy="1524155"/>
            </a:xfrm>
            <a:prstGeom prst="rect">
              <a:avLst/>
            </a:prstGeom>
            <a:noFill/>
            <a:ln w="9525">
              <a:noFill/>
              <a:miter lim="800000"/>
              <a:headEnd/>
              <a:tailEnd/>
            </a:ln>
            <a:effectLst/>
          </p:spPr>
        </p:pic>
        <p:pic>
          <p:nvPicPr>
            <p:cNvPr id="9" name="Picture 2" descr="http://www.uniklinikum-giessen.de/grid/feb2003/05b_lg.gif"/>
            <p:cNvPicPr>
              <a:picLocks noChangeAspect="1" noChangeArrowheads="1"/>
            </p:cNvPicPr>
            <p:nvPr/>
          </p:nvPicPr>
          <p:blipFill>
            <a:blip r:embed="rId5" cstate="print"/>
            <a:srcRect/>
            <a:stretch>
              <a:fillRect/>
            </a:stretch>
          </p:blipFill>
          <p:spPr bwMode="auto">
            <a:xfrm>
              <a:off x="9093018" y="2590784"/>
              <a:ext cx="3267298" cy="3797327"/>
            </a:xfrm>
            <a:prstGeom prst="rect">
              <a:avLst/>
            </a:prstGeom>
            <a:noFill/>
          </p:spPr>
        </p:pic>
      </p:grpSp>
    </p:spTree>
    <p:extLst>
      <p:ext uri="{BB962C8B-B14F-4D97-AF65-F5344CB8AC3E}">
        <p14:creationId xmlns:p14="http://schemas.microsoft.com/office/powerpoint/2010/main" val="41561527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overmed">
            <a:hlinkClick r:id="rId2" action="ppaction://hlinkfile" tooltip="Download Full Text Files"/>
          </p:cNvPr>
          <p:cNvPicPr>
            <a:picLocks noChangeAspect="1" noChangeArrowheads="1"/>
          </p:cNvPicPr>
          <p:nvPr/>
        </p:nvPicPr>
        <p:blipFill>
          <a:blip r:embed="rId3" cstate="print"/>
          <a:srcRect/>
          <a:stretch>
            <a:fillRect/>
          </a:stretch>
        </p:blipFill>
        <p:spPr bwMode="auto">
          <a:xfrm>
            <a:off x="989013" y="882650"/>
            <a:ext cx="1979612" cy="2665413"/>
          </a:xfrm>
          <a:prstGeom prst="rect">
            <a:avLst/>
          </a:prstGeom>
          <a:noFill/>
          <a:ln w="9525">
            <a:solidFill>
              <a:schemeClr val="bg2"/>
            </a:solidFill>
            <a:miter lim="800000"/>
            <a:headEnd/>
            <a:tailEnd/>
          </a:ln>
        </p:spPr>
      </p:pic>
      <p:pic>
        <p:nvPicPr>
          <p:cNvPr id="4104" name="Picture 8" descr="nature_v409_sm"/>
          <p:cNvPicPr>
            <a:picLocks noChangeAspect="1" noChangeArrowheads="1"/>
          </p:cNvPicPr>
          <p:nvPr/>
        </p:nvPicPr>
        <p:blipFill>
          <a:blip r:embed="rId4" cstate="print"/>
          <a:srcRect/>
          <a:stretch>
            <a:fillRect/>
          </a:stretch>
        </p:blipFill>
        <p:spPr bwMode="auto">
          <a:xfrm>
            <a:off x="3106738" y="882650"/>
            <a:ext cx="1992312" cy="2662238"/>
          </a:xfrm>
          <a:prstGeom prst="rect">
            <a:avLst/>
          </a:prstGeom>
          <a:noFill/>
          <a:ln w="9525">
            <a:solidFill>
              <a:schemeClr val="bg2"/>
            </a:solidFill>
            <a:miter lim="800000"/>
            <a:headEnd/>
            <a:tailEnd/>
          </a:ln>
        </p:spPr>
      </p:pic>
      <p:sp>
        <p:nvSpPr>
          <p:cNvPr id="4106" name="Text Box 10"/>
          <p:cNvSpPr txBox="1">
            <a:spLocks noChangeArrowheads="1"/>
          </p:cNvSpPr>
          <p:nvPr/>
        </p:nvSpPr>
        <p:spPr bwMode="auto">
          <a:xfrm>
            <a:off x="3059113" y="3546475"/>
            <a:ext cx="208915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15 February 2001</a:t>
            </a:r>
          </a:p>
          <a:p>
            <a:pPr algn="ctr">
              <a:lnSpc>
                <a:spcPct val="80000"/>
              </a:lnSpc>
            </a:pPr>
            <a:r>
              <a:rPr lang="en-US" altLang="zh-TW" sz="1000" i="1">
                <a:solidFill>
                  <a:srgbClr val="808080"/>
                </a:solidFill>
              </a:rPr>
              <a:t>Vol. 409, Pages 813-960</a:t>
            </a:r>
          </a:p>
        </p:txBody>
      </p:sp>
      <p:sp>
        <p:nvSpPr>
          <p:cNvPr id="4107" name="Text Box 11"/>
          <p:cNvSpPr txBox="1">
            <a:spLocks noChangeArrowheads="1"/>
          </p:cNvSpPr>
          <p:nvPr/>
        </p:nvSpPr>
        <p:spPr bwMode="auto">
          <a:xfrm>
            <a:off x="898525" y="3544888"/>
            <a:ext cx="2160588"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Science</a:t>
            </a:r>
            <a:r>
              <a:rPr lang="en-US" altLang="zh-TW" sz="1000" i="1">
                <a:solidFill>
                  <a:srgbClr val="808080"/>
                </a:solidFill>
              </a:rPr>
              <a:t>, 16 February 2001</a:t>
            </a:r>
          </a:p>
          <a:p>
            <a:pPr algn="ctr">
              <a:lnSpc>
                <a:spcPct val="80000"/>
              </a:lnSpc>
            </a:pPr>
            <a:r>
              <a:rPr lang="en-US" altLang="zh-TW" sz="1000" i="1">
                <a:solidFill>
                  <a:srgbClr val="808080"/>
                </a:solidFill>
              </a:rPr>
              <a:t>Vol. 291, Pages 1145-1434</a:t>
            </a:r>
          </a:p>
        </p:txBody>
      </p:sp>
      <p:pic>
        <p:nvPicPr>
          <p:cNvPr id="4113" name="Picture 17"/>
          <p:cNvPicPr>
            <a:picLocks noChangeAspect="1" noChangeArrowheads="1"/>
          </p:cNvPicPr>
          <p:nvPr/>
        </p:nvPicPr>
        <p:blipFill>
          <a:blip r:embed="rId5" cstate="print"/>
          <a:srcRect/>
          <a:stretch>
            <a:fillRect/>
          </a:stretch>
        </p:blipFill>
        <p:spPr bwMode="auto">
          <a:xfrm>
            <a:off x="5486400" y="547688"/>
            <a:ext cx="3549650" cy="5689600"/>
          </a:xfrm>
          <a:prstGeom prst="rect">
            <a:avLst/>
          </a:prstGeom>
          <a:noFill/>
          <a:ln w="9525">
            <a:noFill/>
            <a:miter lim="800000"/>
            <a:headEnd/>
            <a:tailEnd/>
          </a:ln>
          <a:effectLst/>
        </p:spPr>
      </p:pic>
      <p:grpSp>
        <p:nvGrpSpPr>
          <p:cNvPr id="2" name="Group 20"/>
          <p:cNvGrpSpPr>
            <a:grpSpLocks/>
          </p:cNvGrpSpPr>
          <p:nvPr/>
        </p:nvGrpSpPr>
        <p:grpSpPr bwMode="auto">
          <a:xfrm>
            <a:off x="565150" y="4508500"/>
            <a:ext cx="3240088" cy="1873250"/>
            <a:chOff x="340" y="2976"/>
            <a:chExt cx="2041" cy="1180"/>
          </a:xfrm>
        </p:grpSpPr>
        <p:pic>
          <p:nvPicPr>
            <p:cNvPr id="4114" name="Picture 18"/>
            <p:cNvPicPr>
              <a:picLocks noChangeAspect="1" noChangeArrowheads="1"/>
            </p:cNvPicPr>
            <p:nvPr/>
          </p:nvPicPr>
          <p:blipFill>
            <a:blip r:embed="rId6" cstate="print"/>
            <a:srcRect l="13281" t="29492" r="37451" b="35649"/>
            <a:stretch>
              <a:fillRect/>
            </a:stretch>
          </p:blipFill>
          <p:spPr bwMode="auto">
            <a:xfrm>
              <a:off x="340" y="2976"/>
              <a:ext cx="2041" cy="1083"/>
            </a:xfrm>
            <a:prstGeom prst="rect">
              <a:avLst/>
            </a:prstGeom>
            <a:noFill/>
            <a:ln w="9525">
              <a:noFill/>
              <a:miter lim="800000"/>
              <a:headEnd/>
              <a:tailEnd/>
            </a:ln>
            <a:effectLst/>
          </p:spPr>
        </p:pic>
        <p:sp>
          <p:nvSpPr>
            <p:cNvPr id="4115" name="Rectangle 19"/>
            <p:cNvSpPr>
              <a:spLocks noChangeArrowheads="1"/>
            </p:cNvSpPr>
            <p:nvPr/>
          </p:nvSpPr>
          <p:spPr bwMode="auto">
            <a:xfrm>
              <a:off x="1383" y="3748"/>
              <a:ext cx="998" cy="408"/>
            </a:xfrm>
            <a:prstGeom prst="rect">
              <a:avLst/>
            </a:prstGeom>
            <a:solidFill>
              <a:schemeClr val="bg1"/>
            </a:solidFill>
            <a:ln w="9525">
              <a:noFill/>
              <a:miter lim="800000"/>
              <a:headEnd/>
              <a:tailEnd/>
            </a:ln>
            <a:effectLst/>
          </p:spPr>
          <p:txBody>
            <a:bodyPr wrap="none" anchor="ctr"/>
            <a:lstStyle/>
            <a:p>
              <a:endParaRPr lang="zh-TW" altLang="en-US"/>
            </a:p>
          </p:txBody>
        </p:sp>
      </p:grpSp>
      <p:pic>
        <p:nvPicPr>
          <p:cNvPr id="4111" name="Picture 15" descr="50 years of DNA: From Double Helix to Health A Celebration of The Genome"/>
          <p:cNvPicPr>
            <a:picLocks noChangeAspect="1" noChangeArrowheads="1"/>
          </p:cNvPicPr>
          <p:nvPr/>
        </p:nvPicPr>
        <p:blipFill>
          <a:blip r:embed="rId7" cstate="print"/>
          <a:srcRect/>
          <a:stretch>
            <a:fillRect/>
          </a:stretch>
        </p:blipFill>
        <p:spPr bwMode="auto">
          <a:xfrm>
            <a:off x="5867400" y="6021388"/>
            <a:ext cx="2447925" cy="430212"/>
          </a:xfrm>
          <a:prstGeom prst="rect">
            <a:avLst/>
          </a:prstGeom>
          <a:noFill/>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r>
              <a:rPr lang="en-US" altLang="zh-TW" sz="2400" b="1">
                <a:solidFill>
                  <a:srgbClr val="800000"/>
                </a:solidFill>
                <a:effectLst>
                  <a:outerShdw blurRad="38100" dist="38100" dir="2700000" algn="tl">
                    <a:srgbClr val="C0C0C0"/>
                  </a:outerShdw>
                </a:effectLst>
                <a:cs typeface="Arial" charset="0"/>
              </a:rPr>
              <a:t>April 2003: High-Resolution Human Genome</a:t>
            </a:r>
          </a:p>
        </p:txBody>
      </p:sp>
      <p:sp>
        <p:nvSpPr>
          <p:cNvPr id="4105" name="Rectangle 9"/>
          <p:cNvSpPr>
            <a:spLocks noChangeArrowheads="1"/>
          </p:cNvSpPr>
          <p:nvPr/>
        </p:nvSpPr>
        <p:spPr bwMode="auto">
          <a:xfrm>
            <a:off x="328641" y="333375"/>
            <a:ext cx="8243887" cy="457200"/>
          </a:xfrm>
          <a:prstGeom prst="rect">
            <a:avLst/>
          </a:prstGeom>
          <a:noFill/>
          <a:ln w="9525">
            <a:noFill/>
            <a:miter lim="800000"/>
            <a:headEnd/>
            <a:tailEnd/>
          </a:ln>
          <a:effectLst/>
        </p:spPr>
        <p:txBody>
          <a:bodyPr wrap="none">
            <a:spAutoFit/>
          </a:bodyPr>
          <a:lstStyle/>
          <a:p>
            <a:r>
              <a:rPr lang="en-US" altLang="zh-TW" sz="2400" b="1" dirty="0">
                <a:solidFill>
                  <a:srgbClr val="800000"/>
                </a:solidFill>
                <a:effectLst>
                  <a:outerShdw blurRad="38100" dist="38100" dir="2700000" algn="tl">
                    <a:srgbClr val="C0C0C0"/>
                  </a:outerShdw>
                </a:effectLst>
                <a:cs typeface="Arial" charset="0"/>
              </a:rPr>
              <a:t>February 2001: Completion of the Draft Human Genome</a:t>
            </a:r>
          </a:p>
        </p:txBody>
      </p:sp>
      <p:sp>
        <p:nvSpPr>
          <p:cNvPr id="4127" name="Text Box 31"/>
          <p:cNvSpPr txBox="1">
            <a:spLocks noChangeArrowheads="1"/>
          </p:cNvSpPr>
          <p:nvPr/>
        </p:nvSpPr>
        <p:spPr bwMode="auto">
          <a:xfrm>
            <a:off x="6156325" y="6357938"/>
            <a:ext cx="172720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23 April 2003</a:t>
            </a:r>
          </a:p>
          <a:p>
            <a:pPr algn="ctr">
              <a:lnSpc>
                <a:spcPct val="80000"/>
              </a:lnSpc>
            </a:pPr>
            <a:r>
              <a:rPr lang="en-US" altLang="zh-TW" sz="1000" i="1">
                <a:solidFill>
                  <a:srgbClr val="808080"/>
                </a:solidFill>
              </a:rPr>
              <a:t>Vol. 422, Pages 1-13</a:t>
            </a:r>
          </a:p>
        </p:txBody>
      </p:sp>
      <p:sp>
        <p:nvSpPr>
          <p:cNvPr id="14" name="Text Box 29"/>
          <p:cNvSpPr txBox="1">
            <a:spLocks noChangeArrowheads="1"/>
          </p:cNvSpPr>
          <p:nvPr/>
        </p:nvSpPr>
        <p:spPr bwMode="auto">
          <a:xfrm>
            <a:off x="7500958" y="285728"/>
            <a:ext cx="1539717" cy="523220"/>
          </a:xfrm>
          <a:prstGeom prst="rect">
            <a:avLst/>
          </a:prstGeom>
          <a:noFill/>
          <a:ln w="9525">
            <a:noFill/>
            <a:miter lim="800000"/>
            <a:headEnd/>
            <a:tailEnd/>
          </a:ln>
        </p:spPr>
        <p:txBody>
          <a:bodyPr wrap="none">
            <a:spAutoFit/>
          </a:bodyPr>
          <a:lstStyle/>
          <a:p>
            <a:pPr algn="ctr"/>
            <a:r>
              <a:rPr lang="en-US" altLang="zh-TW" sz="1400" b="1" dirty="0"/>
              <a:t>&gt;10 years to finish</a:t>
            </a:r>
          </a:p>
          <a:p>
            <a:pPr algn="ctr"/>
            <a:r>
              <a:rPr lang="en-US" altLang="zh-TW" sz="1400" b="1" dirty="0"/>
              <a:t>USD 3 billion</a:t>
            </a:r>
          </a:p>
        </p:txBody>
      </p:sp>
    </p:spTree>
    <p:extLst>
      <p:ext uri="{BB962C8B-B14F-4D97-AF65-F5344CB8AC3E}">
        <p14:creationId xmlns:p14="http://schemas.microsoft.com/office/powerpoint/2010/main" val="3693727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gp-2">
            <a:hlinkClick r:id="rId2"/>
          </p:cNvPr>
          <p:cNvPicPr>
            <a:picLocks noChangeAspect="1" noChangeArrowheads="1"/>
          </p:cNvPicPr>
          <p:nvPr/>
        </p:nvPicPr>
        <p:blipFill>
          <a:blip r:embed="rId3" cstate="print"/>
          <a:srcRect/>
          <a:stretch>
            <a:fillRect/>
          </a:stretch>
        </p:blipFill>
        <p:spPr bwMode="auto">
          <a:xfrm>
            <a:off x="0" y="-24"/>
            <a:ext cx="9144000" cy="6858000"/>
          </a:xfrm>
          <a:prstGeom prst="rect">
            <a:avLst/>
          </a:prstGeom>
          <a:noFill/>
        </p:spPr>
      </p:pic>
      <p:pic>
        <p:nvPicPr>
          <p:cNvPr id="96257" name="Picture 1"/>
          <p:cNvPicPr>
            <a:picLocks noChangeAspect="1" noChangeArrowheads="1"/>
          </p:cNvPicPr>
          <p:nvPr/>
        </p:nvPicPr>
        <p:blipFill>
          <a:blip r:embed="rId4" cstate="print"/>
          <a:srcRect/>
          <a:stretch>
            <a:fillRect/>
          </a:stretch>
        </p:blipFill>
        <p:spPr bwMode="auto">
          <a:xfrm>
            <a:off x="5940152" y="-173603"/>
            <a:ext cx="2114475" cy="2378467"/>
          </a:xfrm>
          <a:prstGeom prst="rect">
            <a:avLst/>
          </a:prstGeom>
          <a:noFill/>
          <a:ln w="9525">
            <a:noFill/>
            <a:miter lim="800000"/>
            <a:headEnd/>
            <a:tailEnd/>
          </a:ln>
          <a:effectLst/>
        </p:spPr>
      </p:pic>
      <p:sp>
        <p:nvSpPr>
          <p:cNvPr id="2" name="文字方塊 1"/>
          <p:cNvSpPr txBox="1"/>
          <p:nvPr/>
        </p:nvSpPr>
        <p:spPr>
          <a:xfrm>
            <a:off x="6156176" y="1816262"/>
            <a:ext cx="1832553" cy="369332"/>
          </a:xfrm>
          <a:prstGeom prst="rect">
            <a:avLst/>
          </a:prstGeom>
          <a:noFill/>
        </p:spPr>
        <p:txBody>
          <a:bodyPr wrap="none" rtlCol="0">
            <a:spAutoFit/>
          </a:bodyPr>
          <a:lstStyle/>
          <a:p>
            <a:r>
              <a:rPr lang="en-US" altLang="zh-TW" b="1" dirty="0" smtClean="0">
                <a:solidFill>
                  <a:schemeClr val="bg1"/>
                </a:solidFill>
                <a:effectLst>
                  <a:outerShdw blurRad="38100" dist="38100" dir="2700000" algn="tl">
                    <a:srgbClr val="000000">
                      <a:alpha val="43137"/>
                    </a:srgbClr>
                  </a:outerShdw>
                </a:effectLst>
              </a:rPr>
              <a:t>3,000,000,000 </a:t>
            </a:r>
            <a:r>
              <a:rPr lang="en-US" altLang="zh-TW" b="1" dirty="0" err="1" smtClean="0">
                <a:solidFill>
                  <a:schemeClr val="bg1"/>
                </a:solidFill>
                <a:effectLst>
                  <a:outerShdw blurRad="38100" dist="38100" dir="2700000" algn="tl">
                    <a:srgbClr val="000000">
                      <a:alpha val="43137"/>
                    </a:srgbClr>
                  </a:outerShdw>
                </a:effectLst>
              </a:rPr>
              <a:t>bp</a:t>
            </a:r>
            <a:endParaRPr lang="zh-TW" altLang="en-U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919795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pnas.org/content/103/19/7240/F4.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9063" y="1357313"/>
            <a:ext cx="4927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字方塊 3"/>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ABI 3730 XL DNA Sequencer </a:t>
            </a:r>
            <a:endParaRPr lang="en-US" altLang="zh-TW" sz="2800" dirty="0">
              <a:solidFill>
                <a:srgbClr val="C00000"/>
              </a:solidFill>
              <a:effectLst>
                <a:outerShdw blurRad="38100" dist="38100" dir="2700000" algn="tl">
                  <a:srgbClr val="C0C0C0"/>
                </a:outerShdw>
              </a:effectLst>
              <a:ea typeface="新細明體" charset="-120"/>
            </a:endParaRPr>
          </a:p>
        </p:txBody>
      </p:sp>
      <p:pic>
        <p:nvPicPr>
          <p:cNvPr id="20484" name="Picture 6" descr="http://www.gcbiotech.com/beheer/u-images/1002_prod_ABI3730%5B1%5D_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28750"/>
            <a:ext cx="335756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8"/>
          <p:cNvSpPr txBox="1">
            <a:spLocks noChangeArrowheads="1"/>
          </p:cNvSpPr>
          <p:nvPr/>
        </p:nvSpPr>
        <p:spPr bwMode="auto">
          <a:xfrm>
            <a:off x="490538" y="4749800"/>
            <a:ext cx="8353425"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0"/>
              </a:spcBef>
              <a:buFontTx/>
              <a:buNone/>
            </a:pPr>
            <a:r>
              <a:rPr lang="en-US" altLang="zh-TW" sz="1600"/>
              <a:t>96/384 DNA sequencing in 2 hrs, approximately 600-1000 readable bps per run.</a:t>
            </a:r>
          </a:p>
        </p:txBody>
      </p:sp>
      <p:grpSp>
        <p:nvGrpSpPr>
          <p:cNvPr id="20486" name="群組 14"/>
          <p:cNvGrpSpPr>
            <a:grpSpLocks/>
          </p:cNvGrpSpPr>
          <p:nvPr/>
        </p:nvGrpSpPr>
        <p:grpSpPr bwMode="auto">
          <a:xfrm>
            <a:off x="3335338" y="5143500"/>
            <a:ext cx="2663825" cy="576263"/>
            <a:chOff x="3240088" y="5424505"/>
            <a:chExt cx="2663825" cy="576263"/>
          </a:xfrm>
        </p:grpSpPr>
        <p:sp>
          <p:nvSpPr>
            <p:cNvPr id="20488" name="Rectangle 10"/>
            <p:cNvSpPr>
              <a:spLocks noChangeArrowheads="1"/>
            </p:cNvSpPr>
            <p:nvPr/>
          </p:nvSpPr>
          <p:spPr bwMode="auto">
            <a:xfrm>
              <a:off x="3654730" y="5527970"/>
              <a:ext cx="1834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a:latin typeface="Times New Roman" panose="02020603050405020304" pitchFamily="18" charset="0"/>
                </a:rPr>
                <a:t>1-4 MB bps/day</a:t>
              </a:r>
            </a:p>
          </p:txBody>
        </p:sp>
        <p:sp>
          <p:nvSpPr>
            <p:cNvPr id="20489" name="Oval 11"/>
            <p:cNvSpPr>
              <a:spLocks noChangeArrowheads="1"/>
            </p:cNvSpPr>
            <p:nvPr/>
          </p:nvSpPr>
          <p:spPr bwMode="auto">
            <a:xfrm>
              <a:off x="3240088" y="5424505"/>
              <a:ext cx="2663825" cy="576263"/>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sp>
        <p:nvSpPr>
          <p:cNvPr id="20487" name="Rectangle 10"/>
          <p:cNvSpPr>
            <a:spLocks noChangeArrowheads="1"/>
          </p:cNvSpPr>
          <p:nvPr/>
        </p:nvSpPr>
        <p:spPr bwMode="auto">
          <a:xfrm>
            <a:off x="2014538" y="5773738"/>
            <a:ext cx="5305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i="1">
                <a:latin typeface="Times New Roman" panose="02020603050405020304" pitchFamily="18" charset="0"/>
              </a:rPr>
              <a:t>A human genome of 3GB need 750 days to finish </a:t>
            </a:r>
          </a:p>
        </p:txBody>
      </p:sp>
    </p:spTree>
    <p:extLst>
      <p:ext uri="{BB962C8B-B14F-4D97-AF65-F5344CB8AC3E}">
        <p14:creationId xmlns:p14="http://schemas.microsoft.com/office/powerpoint/2010/main" val="39844190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409860ac"/>
          <p:cNvPicPr>
            <a:picLocks noChangeAspect="1" noChangeArrowheads="1"/>
          </p:cNvPicPr>
          <p:nvPr/>
        </p:nvPicPr>
        <p:blipFill>
          <a:blip r:embed="rId2" cstate="print"/>
          <a:srcRect/>
          <a:stretch>
            <a:fillRect/>
          </a:stretch>
        </p:blipFill>
        <p:spPr bwMode="auto">
          <a:xfrm>
            <a:off x="0" y="0"/>
            <a:ext cx="9144000" cy="6844393"/>
          </a:xfrm>
          <a:prstGeom prst="rect">
            <a:avLst/>
          </a:prstGeom>
          <a:noFill/>
        </p:spPr>
      </p:pic>
      <p:sp>
        <p:nvSpPr>
          <p:cNvPr id="3" name="矩形 2"/>
          <p:cNvSpPr/>
          <p:nvPr/>
        </p:nvSpPr>
        <p:spPr>
          <a:xfrm>
            <a:off x="0" y="0"/>
            <a:ext cx="2213992" cy="369332"/>
          </a:xfrm>
          <a:prstGeom prst="rect">
            <a:avLst/>
          </a:prstGeom>
        </p:spPr>
        <p:txBody>
          <a:bodyPr wrap="square">
            <a:spAutoFit/>
          </a:bodyPr>
          <a:lstStyle/>
          <a:p>
            <a:r>
              <a:rPr lang="en-US" altLang="zh-TW" b="1" i="1" dirty="0" smtClean="0">
                <a:solidFill>
                  <a:schemeClr val="bg1"/>
                </a:solidFill>
              </a:rPr>
              <a:t>Whitehead Institute</a:t>
            </a:r>
            <a:endParaRPr lang="zh-TW" altLang="en-US" i="1" dirty="0">
              <a:solidFill>
                <a:schemeClr val="bg1"/>
              </a:solidFill>
            </a:endParaRPr>
          </a:p>
        </p:txBody>
      </p:sp>
    </p:spTree>
    <p:extLst>
      <p:ext uri="{BB962C8B-B14F-4D97-AF65-F5344CB8AC3E}">
        <p14:creationId xmlns:p14="http://schemas.microsoft.com/office/powerpoint/2010/main" val="9043778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cstate="print"/>
          <a:srcRect l="34628" t="18571" r="32590" b="9999"/>
          <a:stretch>
            <a:fillRect/>
          </a:stretch>
        </p:blipFill>
        <p:spPr bwMode="auto">
          <a:xfrm>
            <a:off x="142875" y="428625"/>
            <a:ext cx="4286250" cy="5837238"/>
          </a:xfrm>
          <a:prstGeom prst="rect">
            <a:avLst/>
          </a:prstGeom>
          <a:noFill/>
          <a:ln w="9525">
            <a:noFill/>
            <a:miter lim="800000"/>
            <a:headEnd/>
            <a:tailEnd/>
          </a:ln>
        </p:spPr>
      </p:pic>
      <p:sp>
        <p:nvSpPr>
          <p:cNvPr id="28675" name="文字方塊 2"/>
          <p:cNvSpPr txBox="1">
            <a:spLocks noChangeArrowheads="1"/>
          </p:cNvSpPr>
          <p:nvPr/>
        </p:nvSpPr>
        <p:spPr bwMode="auto">
          <a:xfrm>
            <a:off x="1428750" y="0"/>
            <a:ext cx="1344613" cy="369888"/>
          </a:xfrm>
          <a:prstGeom prst="rect">
            <a:avLst/>
          </a:prstGeom>
          <a:noFill/>
          <a:ln w="9525">
            <a:noFill/>
            <a:miter lim="800000"/>
            <a:headEnd/>
            <a:tailEnd/>
          </a:ln>
        </p:spPr>
        <p:txBody>
          <a:bodyPr wrap="none">
            <a:spAutoFit/>
          </a:bodyPr>
          <a:lstStyle/>
          <a:p>
            <a:r>
              <a:rPr lang="en-US" altLang="zh-TW" sz="1800" b="1" u="sng"/>
              <a:t>273 authors</a:t>
            </a:r>
            <a:endParaRPr lang="zh-TW" altLang="en-US" sz="1800" b="1" u="sng"/>
          </a:p>
        </p:txBody>
      </p:sp>
      <p:sp>
        <p:nvSpPr>
          <p:cNvPr id="28676" name="文字方塊 4"/>
          <p:cNvSpPr txBox="1">
            <a:spLocks noChangeArrowheads="1"/>
          </p:cNvSpPr>
          <p:nvPr/>
        </p:nvSpPr>
        <p:spPr bwMode="auto">
          <a:xfrm>
            <a:off x="6215063" y="0"/>
            <a:ext cx="1344612" cy="369888"/>
          </a:xfrm>
          <a:prstGeom prst="rect">
            <a:avLst/>
          </a:prstGeom>
          <a:noFill/>
          <a:ln w="9525">
            <a:noFill/>
            <a:miter lim="800000"/>
            <a:headEnd/>
            <a:tailEnd/>
          </a:ln>
        </p:spPr>
        <p:txBody>
          <a:bodyPr wrap="none">
            <a:spAutoFit/>
          </a:bodyPr>
          <a:lstStyle/>
          <a:p>
            <a:r>
              <a:rPr lang="en-US" altLang="zh-TW" sz="1800" b="1" u="sng"/>
              <a:t>254 authors</a:t>
            </a:r>
            <a:endParaRPr lang="zh-TW" altLang="en-US" sz="1800" b="1" u="sng"/>
          </a:p>
        </p:txBody>
      </p:sp>
      <p:grpSp>
        <p:nvGrpSpPr>
          <p:cNvPr id="2" name="群組 5"/>
          <p:cNvGrpSpPr>
            <a:grpSpLocks/>
          </p:cNvGrpSpPr>
          <p:nvPr/>
        </p:nvGrpSpPr>
        <p:grpSpPr bwMode="auto">
          <a:xfrm>
            <a:off x="5037138" y="357188"/>
            <a:ext cx="3535362" cy="5786437"/>
            <a:chOff x="4357686" y="71414"/>
            <a:chExt cx="4178436" cy="6643734"/>
          </a:xfrm>
        </p:grpSpPr>
        <p:pic>
          <p:nvPicPr>
            <p:cNvPr id="28680" name="Picture 2"/>
            <p:cNvPicPr>
              <a:picLocks noChangeAspect="1" noChangeArrowheads="1"/>
            </p:cNvPicPr>
            <p:nvPr/>
          </p:nvPicPr>
          <p:blipFill>
            <a:blip r:embed="rId4" cstate="print"/>
            <a:srcRect l="33929" t="16428" r="31696" b="9285"/>
            <a:stretch>
              <a:fillRect/>
            </a:stretch>
          </p:blipFill>
          <p:spPr bwMode="auto">
            <a:xfrm>
              <a:off x="4357686" y="1071546"/>
              <a:ext cx="4178436" cy="5643602"/>
            </a:xfrm>
            <a:prstGeom prst="rect">
              <a:avLst/>
            </a:prstGeom>
            <a:noFill/>
            <a:ln w="9525">
              <a:noFill/>
              <a:miter lim="800000"/>
              <a:headEnd/>
              <a:tailEnd/>
            </a:ln>
          </p:spPr>
        </p:pic>
        <p:pic>
          <p:nvPicPr>
            <p:cNvPr id="28681" name="Picture 3"/>
            <p:cNvPicPr>
              <a:picLocks noChangeAspect="1" noChangeArrowheads="1"/>
            </p:cNvPicPr>
            <p:nvPr/>
          </p:nvPicPr>
          <p:blipFill>
            <a:blip r:embed="rId5" cstate="print"/>
            <a:srcRect l="21429" t="14285" r="22768" b="62141"/>
            <a:stretch>
              <a:fillRect/>
            </a:stretch>
          </p:blipFill>
          <p:spPr bwMode="auto">
            <a:xfrm>
              <a:off x="4357686" y="71414"/>
              <a:ext cx="3788379" cy="1000132"/>
            </a:xfrm>
            <a:prstGeom prst="rect">
              <a:avLst/>
            </a:prstGeom>
            <a:noFill/>
            <a:ln w="9525">
              <a:noFill/>
              <a:miter lim="800000"/>
              <a:headEnd/>
              <a:tailEnd/>
            </a:ln>
          </p:spPr>
        </p:pic>
      </p:grpSp>
      <p:pic>
        <p:nvPicPr>
          <p:cNvPr id="28678" name="Picture 5" descr="covermed">
            <a:hlinkClick r:id="rId6" action="ppaction://hlinkfile" tooltip="Download Full Text Files"/>
          </p:cNvPr>
          <p:cNvPicPr>
            <a:picLocks noChangeAspect="1" noChangeArrowheads="1"/>
          </p:cNvPicPr>
          <p:nvPr/>
        </p:nvPicPr>
        <p:blipFill>
          <a:blip r:embed="rId7" cstate="print"/>
          <a:srcRect/>
          <a:stretch>
            <a:fillRect/>
          </a:stretch>
        </p:blipFill>
        <p:spPr bwMode="auto">
          <a:xfrm>
            <a:off x="357188" y="142875"/>
            <a:ext cx="352425" cy="474663"/>
          </a:xfrm>
          <a:prstGeom prst="rect">
            <a:avLst/>
          </a:prstGeom>
          <a:noFill/>
          <a:ln w="9525">
            <a:solidFill>
              <a:schemeClr val="bg2"/>
            </a:solidFill>
            <a:miter lim="800000"/>
            <a:headEnd/>
            <a:tailEnd/>
          </a:ln>
        </p:spPr>
      </p:pic>
      <p:pic>
        <p:nvPicPr>
          <p:cNvPr id="28679" name="Picture 8" descr="nature_v409_sm"/>
          <p:cNvPicPr>
            <a:picLocks noChangeAspect="1" noChangeArrowheads="1"/>
          </p:cNvPicPr>
          <p:nvPr/>
        </p:nvPicPr>
        <p:blipFill>
          <a:blip r:embed="rId8" cstate="print"/>
          <a:srcRect/>
          <a:stretch>
            <a:fillRect/>
          </a:stretch>
        </p:blipFill>
        <p:spPr bwMode="auto">
          <a:xfrm>
            <a:off x="4572000" y="71438"/>
            <a:ext cx="355600" cy="474662"/>
          </a:xfrm>
          <a:prstGeom prst="rect">
            <a:avLst/>
          </a:prstGeom>
          <a:noFill/>
          <a:ln w="9525">
            <a:solidFill>
              <a:schemeClr val="bg2"/>
            </a:solidFill>
            <a:miter lim="800000"/>
            <a:headEnd/>
            <a:tailEnd/>
          </a:ln>
        </p:spPr>
      </p:pic>
    </p:spTree>
    <p:extLst>
      <p:ext uri="{BB962C8B-B14F-4D97-AF65-F5344CB8AC3E}">
        <p14:creationId xmlns:p14="http://schemas.microsoft.com/office/powerpoint/2010/main" val="41405983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p:cNvPicPr>
            <a:picLocks noChangeAspect="1" noChangeArrowheads="1"/>
          </p:cNvPicPr>
          <p:nvPr/>
        </p:nvPicPr>
        <p:blipFill>
          <a:blip r:embed="rId2" cstate="print"/>
          <a:srcRect l="27232" t="15714" r="15625" b="7143"/>
          <a:stretch>
            <a:fillRect/>
          </a:stretch>
        </p:blipFill>
        <p:spPr bwMode="auto">
          <a:xfrm>
            <a:off x="928688" y="428625"/>
            <a:ext cx="7358062" cy="6208713"/>
          </a:xfrm>
          <a:prstGeom prst="rect">
            <a:avLst/>
          </a:prstGeom>
          <a:noFill/>
          <a:ln w="9525">
            <a:noFill/>
            <a:miter lim="800000"/>
            <a:headEnd/>
            <a:tailEnd/>
          </a:ln>
        </p:spPr>
      </p:pic>
    </p:spTree>
    <p:extLst>
      <p:ext uri="{BB962C8B-B14F-4D97-AF65-F5344CB8AC3E}">
        <p14:creationId xmlns:p14="http://schemas.microsoft.com/office/powerpoint/2010/main" val="32225393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6"/>
          <p:cNvGrpSpPr>
            <a:grpSpLocks/>
          </p:cNvGrpSpPr>
          <p:nvPr/>
        </p:nvGrpSpPr>
        <p:grpSpPr bwMode="auto">
          <a:xfrm>
            <a:off x="1892300" y="285750"/>
            <a:ext cx="5322888" cy="6002338"/>
            <a:chOff x="1893075" y="285728"/>
            <a:chExt cx="5322131" cy="6001614"/>
          </a:xfrm>
        </p:grpSpPr>
        <p:grpSp>
          <p:nvGrpSpPr>
            <p:cNvPr id="3" name="群組 4"/>
            <p:cNvGrpSpPr>
              <a:grpSpLocks/>
            </p:cNvGrpSpPr>
            <p:nvPr/>
          </p:nvGrpSpPr>
          <p:grpSpPr bwMode="auto">
            <a:xfrm>
              <a:off x="1893075" y="285728"/>
              <a:ext cx="5286412" cy="6001614"/>
              <a:chOff x="1893075" y="571480"/>
              <a:chExt cx="5286412" cy="6001614"/>
            </a:xfrm>
          </p:grpSpPr>
          <p:pic>
            <p:nvPicPr>
              <p:cNvPr id="30725" name="Picture 3"/>
              <p:cNvPicPr>
                <a:picLocks noChangeAspect="1" noChangeArrowheads="1"/>
              </p:cNvPicPr>
              <p:nvPr/>
            </p:nvPicPr>
            <p:blipFill>
              <a:blip r:embed="rId2" cstate="print"/>
              <a:srcRect l="20090" t="32761" r="41071" b="9285"/>
              <a:stretch>
                <a:fillRect/>
              </a:stretch>
            </p:blipFill>
            <p:spPr bwMode="auto">
              <a:xfrm>
                <a:off x="1893075" y="1643050"/>
                <a:ext cx="5286412" cy="4930044"/>
              </a:xfrm>
              <a:prstGeom prst="rect">
                <a:avLst/>
              </a:prstGeom>
              <a:noFill/>
              <a:ln w="9525">
                <a:noFill/>
                <a:miter lim="800000"/>
                <a:headEnd/>
                <a:tailEnd/>
              </a:ln>
            </p:spPr>
          </p:pic>
          <p:pic>
            <p:nvPicPr>
              <p:cNvPr id="30726" name="Picture 3"/>
              <p:cNvPicPr>
                <a:picLocks noChangeAspect="1" noChangeArrowheads="1"/>
              </p:cNvPicPr>
              <p:nvPr/>
            </p:nvPicPr>
            <p:blipFill>
              <a:blip r:embed="rId2" cstate="print"/>
              <a:srcRect l="20090" t="14285" r="41071" b="73117"/>
              <a:stretch>
                <a:fillRect/>
              </a:stretch>
            </p:blipFill>
            <p:spPr bwMode="auto">
              <a:xfrm>
                <a:off x="1893075" y="571480"/>
                <a:ext cx="5286412" cy="1071570"/>
              </a:xfrm>
              <a:prstGeom prst="rect">
                <a:avLst/>
              </a:prstGeom>
              <a:noFill/>
              <a:ln w="9525">
                <a:noFill/>
                <a:miter lim="800000"/>
                <a:headEnd/>
                <a:tailEnd/>
              </a:ln>
            </p:spPr>
          </p:pic>
        </p:grpSp>
        <p:sp>
          <p:nvSpPr>
            <p:cNvPr id="30724" name="矩形 5"/>
            <p:cNvSpPr>
              <a:spLocks noChangeArrowheads="1"/>
            </p:cNvSpPr>
            <p:nvPr/>
          </p:nvSpPr>
          <p:spPr bwMode="auto">
            <a:xfrm>
              <a:off x="5715008" y="4143380"/>
              <a:ext cx="1500198" cy="1857388"/>
            </a:xfrm>
            <a:prstGeom prst="rect">
              <a:avLst/>
            </a:prstGeom>
            <a:solidFill>
              <a:srgbClr val="FFFFFF"/>
            </a:solidFill>
            <a:ln w="9525" algn="ctr">
              <a:solidFill>
                <a:srgbClr val="FFFFFF"/>
              </a:solidFill>
              <a:round/>
              <a:headEnd/>
              <a:tailEnd/>
            </a:ln>
          </p:spPr>
          <p:txBody>
            <a:bodyPr wrap="none"/>
            <a:lstStyle/>
            <a:p>
              <a:endParaRPr lang="zh-TW" altLang="en-US"/>
            </a:p>
          </p:txBody>
        </p:sp>
      </p:grpSp>
    </p:spTree>
    <p:extLst>
      <p:ext uri="{BB962C8B-B14F-4D97-AF65-F5344CB8AC3E}">
        <p14:creationId xmlns:p14="http://schemas.microsoft.com/office/powerpoint/2010/main" val="7521825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dnasequencing.yolasite.com/resources/00000000000012.png.opt504x308o0,0s504x30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062023"/>
            <a:ext cx="8424936" cy="5607337"/>
          </a:xfrm>
          <a:prstGeom prst="rect">
            <a:avLst/>
          </a:prstGeom>
          <a:noFill/>
          <a:extLst>
            <a:ext uri="{909E8E84-426E-40DD-AFC4-6F175D3DCCD1}">
              <a14:hiddenFill xmlns:a14="http://schemas.microsoft.com/office/drawing/2010/main">
                <a:solidFill>
                  <a:srgbClr val="FFFFFF"/>
                </a:solidFill>
              </a14:hiddenFill>
            </a:ext>
          </a:extLst>
        </p:spPr>
      </p:pic>
      <p:sp>
        <p:nvSpPr>
          <p:cNvPr id="3" name="圓角矩形 2"/>
          <p:cNvSpPr/>
          <p:nvPr/>
        </p:nvSpPr>
        <p:spPr>
          <a:xfrm>
            <a:off x="6876256" y="3861048"/>
            <a:ext cx="1656184" cy="151216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1619672" y="3861048"/>
            <a:ext cx="1656184" cy="151216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圓角矩形 4"/>
          <p:cNvSpPr/>
          <p:nvPr/>
        </p:nvSpPr>
        <p:spPr>
          <a:xfrm>
            <a:off x="5436096" y="1772816"/>
            <a:ext cx="2088232" cy="1512168"/>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6"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sp>
        <p:nvSpPr>
          <p:cNvPr id="7" name="文字方塊 6"/>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Tree>
    <p:extLst>
      <p:ext uri="{BB962C8B-B14F-4D97-AF65-F5344CB8AC3E}">
        <p14:creationId xmlns:p14="http://schemas.microsoft.com/office/powerpoint/2010/main" val="20369589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628800"/>
            <a:ext cx="8496944"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2276872"/>
            <a:ext cx="5101643" cy="2304256"/>
          </a:xfrm>
          <a:prstGeom prst="rect">
            <a:avLst/>
          </a:prstGeom>
          <a:noFill/>
          <a:ln w="9525">
            <a:noFill/>
            <a:miter lim="800000"/>
            <a:headEnd/>
            <a:tailEnd/>
          </a:ln>
          <a:effectLst/>
        </p:spPr>
      </p:pic>
    </p:spTree>
    <p:extLst>
      <p:ext uri="{BB962C8B-B14F-4D97-AF65-F5344CB8AC3E}">
        <p14:creationId xmlns:p14="http://schemas.microsoft.com/office/powerpoint/2010/main" val="7706873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dnasequencing.yolasite.com/resources/000000000000123.png.opt466x342o0,0s466x34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091380"/>
            <a:ext cx="8857108" cy="5721996"/>
          </a:xfrm>
          <a:prstGeom prst="rect">
            <a:avLst/>
          </a:prstGeom>
          <a:noFill/>
          <a:extLst>
            <a:ext uri="{909E8E84-426E-40DD-AFC4-6F175D3DCCD1}">
              <a14:hiddenFill xmlns:a14="http://schemas.microsoft.com/office/drawing/2010/main">
                <a:solidFill>
                  <a:srgbClr val="FFFFFF"/>
                </a:solidFill>
              </a14:hiddenFill>
            </a:ext>
          </a:extLst>
        </p:spPr>
      </p:pic>
      <p:sp>
        <p:nvSpPr>
          <p:cNvPr id="3"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sp>
        <p:nvSpPr>
          <p:cNvPr id="4" name="文字方塊 3"/>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
        <p:nvSpPr>
          <p:cNvPr id="5" name="文字方塊 4"/>
          <p:cNvSpPr txBox="1"/>
          <p:nvPr/>
        </p:nvSpPr>
        <p:spPr>
          <a:xfrm>
            <a:off x="2230327" y="3707740"/>
            <a:ext cx="2022990" cy="307777"/>
          </a:xfrm>
          <a:prstGeom prst="rect">
            <a:avLst/>
          </a:prstGeom>
          <a:noFill/>
        </p:spPr>
        <p:txBody>
          <a:bodyPr wrap="none" rtlCol="0">
            <a:spAutoFit/>
          </a:bodyPr>
          <a:lstStyle/>
          <a:p>
            <a:r>
              <a:rPr lang="en-US" altLang="zh-TW" sz="1400" b="1" dirty="0" smtClean="0">
                <a:solidFill>
                  <a:srgbClr val="FF0000"/>
                </a:solidFill>
              </a:rPr>
              <a:t>(</a:t>
            </a:r>
            <a:r>
              <a:rPr lang="en-US" altLang="zh-TW" sz="1400" b="1" u="sng" dirty="0" smtClean="0">
                <a:solidFill>
                  <a:srgbClr val="FF0000"/>
                </a:solidFill>
              </a:rPr>
              <a:t>G</a:t>
            </a:r>
            <a:r>
              <a:rPr lang="en-US" altLang="zh-TW" sz="1400" b="1" dirty="0" smtClean="0">
                <a:solidFill>
                  <a:srgbClr val="FF0000"/>
                </a:solidFill>
              </a:rPr>
              <a:t>enome </a:t>
            </a:r>
            <a:r>
              <a:rPr lang="en-US" altLang="zh-TW" sz="1400" b="1" u="sng" dirty="0" smtClean="0">
                <a:solidFill>
                  <a:srgbClr val="FF0000"/>
                </a:solidFill>
              </a:rPr>
              <a:t>S</a:t>
            </a:r>
            <a:r>
              <a:rPr lang="en-US" altLang="zh-TW" sz="1400" b="1" dirty="0" smtClean="0">
                <a:solidFill>
                  <a:srgbClr val="FF0000"/>
                </a:solidFill>
              </a:rPr>
              <a:t>equencer, GS)</a:t>
            </a:r>
            <a:endParaRPr lang="zh-TW" altLang="en-US" sz="1400" b="1" dirty="0">
              <a:solidFill>
                <a:srgbClr val="FF0000"/>
              </a:solidFill>
            </a:endParaRPr>
          </a:p>
        </p:txBody>
      </p:sp>
      <p:sp>
        <p:nvSpPr>
          <p:cNvPr id="6" name="文字方塊 5"/>
          <p:cNvSpPr txBox="1"/>
          <p:nvPr/>
        </p:nvSpPr>
        <p:spPr>
          <a:xfrm>
            <a:off x="3419872" y="4355812"/>
            <a:ext cx="1909625" cy="307777"/>
          </a:xfrm>
          <a:prstGeom prst="rect">
            <a:avLst/>
          </a:prstGeom>
          <a:noFill/>
        </p:spPr>
        <p:txBody>
          <a:bodyPr wrap="none" rtlCol="0">
            <a:spAutoFit/>
          </a:bodyPr>
          <a:lstStyle/>
          <a:p>
            <a:r>
              <a:rPr lang="en-US" altLang="zh-TW" sz="1400" b="1" dirty="0" smtClean="0">
                <a:solidFill>
                  <a:srgbClr val="FF0000"/>
                </a:solidFill>
              </a:rPr>
              <a:t>(</a:t>
            </a:r>
            <a:r>
              <a:rPr lang="en-US" altLang="zh-TW" sz="1400" b="1" u="sng" dirty="0" smtClean="0">
                <a:solidFill>
                  <a:srgbClr val="FF0000"/>
                </a:solidFill>
              </a:rPr>
              <a:t>G</a:t>
            </a:r>
            <a:r>
              <a:rPr lang="en-US" altLang="zh-TW" sz="1400" b="1" dirty="0" smtClean="0">
                <a:solidFill>
                  <a:srgbClr val="FF0000"/>
                </a:solidFill>
              </a:rPr>
              <a:t>enome </a:t>
            </a:r>
            <a:r>
              <a:rPr lang="en-US" altLang="zh-TW" sz="1400" b="1" u="sng" dirty="0" smtClean="0">
                <a:solidFill>
                  <a:srgbClr val="FF0000"/>
                </a:solidFill>
              </a:rPr>
              <a:t>A</a:t>
            </a:r>
            <a:r>
              <a:rPr lang="en-US" altLang="zh-TW" sz="1400" b="1" dirty="0" smtClean="0">
                <a:solidFill>
                  <a:srgbClr val="FF0000"/>
                </a:solidFill>
              </a:rPr>
              <a:t>nalyzer, GA)</a:t>
            </a:r>
            <a:endParaRPr lang="zh-TW" altLang="en-US" sz="1400" b="1" dirty="0">
              <a:solidFill>
                <a:srgbClr val="FF0000"/>
              </a:solidFill>
            </a:endParaRPr>
          </a:p>
        </p:txBody>
      </p:sp>
      <p:sp>
        <p:nvSpPr>
          <p:cNvPr id="7" name="文字方塊 6"/>
          <p:cNvSpPr txBox="1"/>
          <p:nvPr/>
        </p:nvSpPr>
        <p:spPr>
          <a:xfrm>
            <a:off x="5652120" y="3665999"/>
            <a:ext cx="3206904" cy="477054"/>
          </a:xfrm>
          <a:prstGeom prst="rect">
            <a:avLst/>
          </a:prstGeom>
          <a:noFill/>
        </p:spPr>
        <p:txBody>
          <a:bodyPr wrap="none" rtlCol="0">
            <a:spAutoFit/>
          </a:bodyPr>
          <a:lstStyle/>
          <a:p>
            <a:pPr>
              <a:lnSpc>
                <a:spcPts val="1500"/>
              </a:lnSpc>
            </a:pPr>
            <a:r>
              <a:rPr lang="en-US" altLang="zh-TW" sz="1400" b="1" dirty="0" smtClean="0">
                <a:solidFill>
                  <a:srgbClr val="FF0000"/>
                </a:solidFill>
              </a:rPr>
              <a:t>(</a:t>
            </a:r>
            <a:r>
              <a:rPr lang="en-US" altLang="zh-TW" sz="1400" b="1" u="sng" dirty="0" smtClean="0">
                <a:solidFill>
                  <a:srgbClr val="FF0000"/>
                </a:solidFill>
              </a:rPr>
              <a:t>S</a:t>
            </a:r>
            <a:r>
              <a:rPr lang="en-US" altLang="zh-TW" sz="1400" b="1" dirty="0" smtClean="0">
                <a:solidFill>
                  <a:srgbClr val="FF0000"/>
                </a:solidFill>
              </a:rPr>
              <a:t>equencing</a:t>
            </a:r>
            <a:r>
              <a:rPr lang="en-US" altLang="zh-TW" sz="1400" b="1" dirty="0">
                <a:solidFill>
                  <a:srgbClr val="FF0000"/>
                </a:solidFill>
              </a:rPr>
              <a:t> by </a:t>
            </a:r>
            <a:r>
              <a:rPr lang="en-US" altLang="zh-TW" sz="1400" b="1" u="sng" dirty="0">
                <a:solidFill>
                  <a:srgbClr val="FF0000"/>
                </a:solidFill>
              </a:rPr>
              <a:t>O</a:t>
            </a:r>
            <a:r>
              <a:rPr lang="en-US" altLang="zh-TW" sz="1400" b="1" dirty="0">
                <a:solidFill>
                  <a:srgbClr val="FF0000"/>
                </a:solidFill>
              </a:rPr>
              <a:t>ligonucleotide </a:t>
            </a:r>
            <a:r>
              <a:rPr lang="en-US" altLang="zh-TW" sz="1400" b="1" u="sng" dirty="0">
                <a:solidFill>
                  <a:srgbClr val="FF0000"/>
                </a:solidFill>
              </a:rPr>
              <a:t>Li</a:t>
            </a:r>
            <a:r>
              <a:rPr lang="en-US" altLang="zh-TW" sz="1400" b="1" dirty="0">
                <a:solidFill>
                  <a:srgbClr val="FF0000"/>
                </a:solidFill>
              </a:rPr>
              <a:t>gation </a:t>
            </a:r>
            <a:endParaRPr lang="en-US" altLang="zh-TW" sz="1400" b="1" dirty="0" smtClean="0">
              <a:solidFill>
                <a:srgbClr val="FF0000"/>
              </a:solidFill>
            </a:endParaRPr>
          </a:p>
          <a:p>
            <a:pPr>
              <a:lnSpc>
                <a:spcPts val="1500"/>
              </a:lnSpc>
            </a:pPr>
            <a:r>
              <a:rPr lang="en-US" altLang="zh-TW" sz="1400" b="1" dirty="0" smtClean="0">
                <a:solidFill>
                  <a:srgbClr val="FF0000"/>
                </a:solidFill>
              </a:rPr>
              <a:t>and </a:t>
            </a:r>
            <a:r>
              <a:rPr lang="en-US" altLang="zh-TW" sz="1400" b="1" u="sng" dirty="0" smtClean="0">
                <a:solidFill>
                  <a:srgbClr val="FF0000"/>
                </a:solidFill>
              </a:rPr>
              <a:t>D</a:t>
            </a:r>
            <a:r>
              <a:rPr lang="en-US" altLang="zh-TW" sz="1400" b="1" dirty="0" smtClean="0">
                <a:solidFill>
                  <a:srgbClr val="FF0000"/>
                </a:solidFill>
              </a:rPr>
              <a:t>etection, </a:t>
            </a:r>
            <a:r>
              <a:rPr lang="en-US" altLang="zh-TW" sz="1400" b="1" dirty="0" err="1" smtClean="0">
                <a:solidFill>
                  <a:srgbClr val="FF0000"/>
                </a:solidFill>
              </a:rPr>
              <a:t>SOLiD</a:t>
            </a:r>
            <a:r>
              <a:rPr lang="en-US" altLang="zh-TW" sz="1400" b="1" dirty="0" smtClean="0">
                <a:solidFill>
                  <a:srgbClr val="FF0000"/>
                </a:solidFill>
              </a:rPr>
              <a:t>)</a:t>
            </a:r>
            <a:endParaRPr lang="zh-TW" altLang="en-US" sz="1400" b="1" dirty="0">
              <a:solidFill>
                <a:srgbClr val="FF0000"/>
              </a:solidFill>
            </a:endParaRPr>
          </a:p>
        </p:txBody>
      </p:sp>
    </p:spTree>
    <p:extLst>
      <p:ext uri="{BB962C8B-B14F-4D97-AF65-F5344CB8AC3E}">
        <p14:creationId xmlns:p14="http://schemas.microsoft.com/office/powerpoint/2010/main" val="8972979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2194061"/>
            <a:ext cx="1541462" cy="2016125"/>
          </a:xfrm>
          <a:prstGeom prst="rect">
            <a:avLst/>
          </a:prstGeom>
          <a:noFill/>
        </p:spPr>
      </p:pic>
      <p:sp>
        <p:nvSpPr>
          <p:cNvPr id="1027" name="Rectangle 3"/>
          <p:cNvSpPr>
            <a:spLocks noChangeArrowheads="1"/>
          </p:cNvSpPr>
          <p:nvPr/>
        </p:nvSpPr>
        <p:spPr bwMode="auto">
          <a:xfrm>
            <a:off x="4811713" y="1055823"/>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330461"/>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2267086"/>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9"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1031" name="Picture 7" descr="Applied Biosystems"/>
          <p:cNvPicPr>
            <a:picLocks noChangeAspect="1" noChangeArrowheads="1"/>
          </p:cNvPicPr>
          <p:nvPr/>
        </p:nvPicPr>
        <p:blipFill>
          <a:blip r:embed="rId5" cstate="print"/>
          <a:srcRect/>
          <a:stretch>
            <a:fillRect/>
          </a:stretch>
        </p:blipFill>
        <p:spPr bwMode="auto">
          <a:xfrm>
            <a:off x="4673127" y="5553819"/>
            <a:ext cx="1619250" cy="390525"/>
          </a:xfrm>
          <a:prstGeom prst="rect">
            <a:avLst/>
          </a:prstGeom>
          <a:noFill/>
        </p:spPr>
      </p:pic>
      <p:sp>
        <p:nvSpPr>
          <p:cNvPr id="10" name="文字方塊 5"/>
          <p:cNvSpPr txBox="1">
            <a:spLocks noChangeArrowheads="1"/>
          </p:cNvSpPr>
          <p:nvPr/>
        </p:nvSpPr>
        <p:spPr bwMode="auto">
          <a:xfrm>
            <a:off x="4582751" y="5463808"/>
            <a:ext cx="3356432" cy="954107"/>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SOLID</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p:txBody>
      </p:sp>
      <p:grpSp>
        <p:nvGrpSpPr>
          <p:cNvPr id="2" name="群組 13"/>
          <p:cNvGrpSpPr/>
          <p:nvPr/>
        </p:nvGrpSpPr>
        <p:grpSpPr>
          <a:xfrm>
            <a:off x="4482799" y="4293096"/>
            <a:ext cx="3689601" cy="810672"/>
            <a:chOff x="4572000" y="3933056"/>
            <a:chExt cx="3689601" cy="810672"/>
          </a:xfrm>
        </p:grpSpPr>
        <p:pic>
          <p:nvPicPr>
            <p:cNvPr id="1030" name="Picture 6" descr="illumina®">
              <a:hlinkClick r:id="rId7"/>
            </p:cNvPr>
            <p:cNvPicPr>
              <a:picLocks noChangeAspect="1" noChangeArrowheads="1"/>
            </p:cNvPicPr>
            <p:nvPr/>
          </p:nvPicPr>
          <p:blipFill>
            <a:blip r:embed="rId8" cstate="print"/>
            <a:srcRect r="60324"/>
            <a:stretch>
              <a:fillRect/>
            </a:stretch>
          </p:blipFill>
          <p:spPr bwMode="auto">
            <a:xfrm>
              <a:off x="4572000" y="3933056"/>
              <a:ext cx="1439862" cy="714375"/>
            </a:xfrm>
            <a:prstGeom prst="rect">
              <a:avLst/>
            </a:prstGeom>
            <a:noFill/>
          </p:spPr>
        </p:pic>
        <p:sp>
          <p:nvSpPr>
            <p:cNvPr id="11" name="文字方塊 5"/>
            <p:cNvSpPr txBox="1">
              <a:spLocks noChangeArrowheads="1"/>
            </p:cNvSpPr>
            <p:nvPr/>
          </p:nvSpPr>
          <p:spPr bwMode="auto">
            <a:xfrm>
              <a:off x="4644008" y="4005064"/>
              <a:ext cx="3617593"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SOLEXA</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9"/>
                </a:rPr>
                <a:t>http://</a:t>
              </a:r>
              <a:r>
                <a:rPr kumimoji="1" lang="en-US" altLang="zh-TW" sz="1400" b="1" i="1" dirty="0" smtClean="0">
                  <a:solidFill>
                    <a:srgbClr val="000066"/>
                  </a:solidFill>
                  <a:ea typeface="新細明體" charset="-120"/>
                  <a:hlinkClick r:id="rId9"/>
                </a:rPr>
                <a:t>www.illumina.com/pages.ilmn?ID=250</a:t>
              </a:r>
              <a:endParaRPr kumimoji="1" lang="en-US" altLang="zh-TW" sz="1400" b="1" i="1" dirty="0">
                <a:solidFill>
                  <a:srgbClr val="000066"/>
                </a:solidFill>
                <a:ea typeface="新細明體" charset="-120"/>
              </a:endParaRPr>
            </a:p>
          </p:txBody>
        </p:sp>
      </p:grpSp>
      <p:grpSp>
        <p:nvGrpSpPr>
          <p:cNvPr id="3" name="群組 14"/>
          <p:cNvGrpSpPr/>
          <p:nvPr/>
        </p:nvGrpSpPr>
        <p:grpSpPr>
          <a:xfrm>
            <a:off x="1403618" y="4383688"/>
            <a:ext cx="2791149" cy="738664"/>
            <a:chOff x="251520" y="4490536"/>
            <a:chExt cx="2791149" cy="738664"/>
          </a:xfrm>
        </p:grpSpPr>
        <p:pic>
          <p:nvPicPr>
            <p:cNvPr id="1032" name="Picture 8" descr="檢視完整大小圖片">
              <a:hlinkClick r:id="rId10"/>
            </p:cNvPr>
            <p:cNvPicPr>
              <a:picLocks noChangeAspect="1" noChangeArrowheads="1"/>
            </p:cNvPicPr>
            <p:nvPr/>
          </p:nvPicPr>
          <p:blipFill>
            <a:blip r:embed="rId11" cstate="print"/>
            <a:srcRect/>
            <a:stretch>
              <a:fillRect/>
            </a:stretch>
          </p:blipFill>
          <p:spPr bwMode="auto">
            <a:xfrm>
              <a:off x="323528" y="4509120"/>
              <a:ext cx="854075" cy="444500"/>
            </a:xfrm>
            <a:prstGeom prst="rect">
              <a:avLst/>
            </a:prstGeom>
            <a:noFill/>
          </p:spPr>
        </p:pic>
        <p:sp>
          <p:nvSpPr>
            <p:cNvPr id="12" name="文字方塊 5"/>
            <p:cNvSpPr txBox="1">
              <a:spLocks noChangeArrowheads="1"/>
            </p:cNvSpPr>
            <p:nvPr/>
          </p:nvSpPr>
          <p:spPr bwMode="auto">
            <a:xfrm>
              <a:off x="251520" y="4490536"/>
              <a:ext cx="2791149"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454 </a:t>
              </a:r>
              <a:r>
                <a:rPr kumimoji="1" lang="en-US" altLang="zh-TW" sz="2800" b="1" dirty="0">
                  <a:solidFill>
                    <a:srgbClr val="000066"/>
                  </a:solidFill>
                  <a:ea typeface="新細明體" charset="-120"/>
                </a:rPr>
                <a:t>GS FLX</a:t>
              </a:r>
            </a:p>
            <a:p>
              <a:r>
                <a:rPr kumimoji="1" lang="en-US" altLang="zh-TW" sz="1400" b="1" i="1" dirty="0">
                  <a:solidFill>
                    <a:srgbClr val="000066"/>
                  </a:solidFill>
                  <a:ea typeface="新細明體" charset="-120"/>
                  <a:hlinkClick r:id="rId12"/>
                </a:rPr>
                <a:t>http://www.454.com</a:t>
              </a:r>
              <a:r>
                <a:rPr kumimoji="1" lang="en-US" altLang="zh-TW" sz="1400" b="1" i="1" dirty="0" smtClean="0">
                  <a:solidFill>
                    <a:srgbClr val="000066"/>
                  </a:solidFill>
                  <a:ea typeface="新細明體" charset="-120"/>
                  <a:hlinkClick r:id="rId12"/>
                </a:rPr>
                <a:t>/</a:t>
              </a:r>
              <a:endParaRPr kumimoji="1" lang="en-US" altLang="zh-TW" sz="1400" b="1" i="1" dirty="0">
                <a:solidFill>
                  <a:srgbClr val="000066"/>
                </a:solidFill>
                <a:ea typeface="新細明體" charset="-120"/>
              </a:endParaRPr>
            </a:p>
          </p:txBody>
        </p:sp>
      </p:grpSp>
      <p:sp>
        <p:nvSpPr>
          <p:cNvPr id="16" name="文字方塊 15"/>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79512" y="44624"/>
            <a:ext cx="8332730"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(2007-2009)</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2" name="文字方塊 1"/>
          <p:cNvSpPr txBox="1"/>
          <p:nvPr/>
        </p:nvSpPr>
        <p:spPr>
          <a:xfrm>
            <a:off x="268129" y="498158"/>
            <a:ext cx="4415183" cy="338554"/>
          </a:xfrm>
          <a:prstGeom prst="rect">
            <a:avLst/>
          </a:prstGeom>
          <a:noFill/>
        </p:spPr>
        <p:txBody>
          <a:bodyPr wrap="none" rtlCol="0">
            <a:spAutoFit/>
          </a:bodyPr>
          <a:lstStyle/>
          <a:p>
            <a:r>
              <a:rPr lang="en-US" altLang="zh-TW" sz="1600" b="1" i="1" dirty="0" smtClean="0"/>
              <a:t>Throughput = total number of reads x read length</a:t>
            </a:r>
            <a:endParaRPr lang="zh-TW" altLang="en-US" sz="1600" b="1" i="1" dirty="0"/>
          </a:p>
        </p:txBody>
      </p:sp>
      <p:pic>
        <p:nvPicPr>
          <p:cNvPr id="1027"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840" t="8604" r="23664"/>
          <a:stretch/>
        </p:blipFill>
        <p:spPr bwMode="auto">
          <a:xfrm>
            <a:off x="395537" y="863337"/>
            <a:ext cx="6192687" cy="57340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p:cNvSpPr txBox="1"/>
          <p:nvPr/>
        </p:nvSpPr>
        <p:spPr>
          <a:xfrm>
            <a:off x="6876256" y="1124744"/>
            <a:ext cx="1760803" cy="1015663"/>
          </a:xfrm>
          <a:prstGeom prst="rect">
            <a:avLst/>
          </a:prstGeom>
          <a:noFill/>
        </p:spPr>
        <p:txBody>
          <a:bodyPr wrap="none" rtlCol="0">
            <a:spAutoFit/>
          </a:bodyPr>
          <a:lstStyle/>
          <a:p>
            <a:pPr>
              <a:lnSpc>
                <a:spcPts val="1800"/>
              </a:lnSpc>
            </a:pPr>
            <a:r>
              <a:rPr lang="en-US" altLang="zh-TW" b="1" dirty="0" smtClean="0">
                <a:solidFill>
                  <a:srgbClr val="C00000"/>
                </a:solidFill>
              </a:rPr>
              <a:t>High throughput</a:t>
            </a:r>
          </a:p>
          <a:p>
            <a:pPr>
              <a:lnSpc>
                <a:spcPts val="1800"/>
              </a:lnSpc>
            </a:pPr>
            <a:r>
              <a:rPr lang="en-US" altLang="zh-TW" b="1" dirty="0">
                <a:solidFill>
                  <a:srgbClr val="C00000"/>
                </a:solidFill>
              </a:rPr>
              <a:t>S</a:t>
            </a:r>
            <a:r>
              <a:rPr lang="en-US" altLang="zh-TW" b="1" dirty="0" smtClean="0">
                <a:solidFill>
                  <a:srgbClr val="C00000"/>
                </a:solidFill>
              </a:rPr>
              <a:t>hort read/run</a:t>
            </a:r>
          </a:p>
          <a:p>
            <a:pPr>
              <a:lnSpc>
                <a:spcPts val="1800"/>
              </a:lnSpc>
            </a:pPr>
            <a:r>
              <a:rPr lang="en-US" altLang="zh-TW" b="1" dirty="0" err="1" smtClean="0">
                <a:effectLst>
                  <a:outerShdw blurRad="38100" dist="38100" dir="2700000" algn="tl">
                    <a:srgbClr val="000000">
                      <a:alpha val="43137"/>
                    </a:srgbClr>
                  </a:outerShdw>
                </a:effectLst>
              </a:rPr>
              <a:t>Illumina</a:t>
            </a:r>
            <a:endParaRPr lang="en-US" altLang="zh-TW" b="1" dirty="0" smtClean="0">
              <a:effectLst>
                <a:outerShdw blurRad="38100" dist="38100" dir="2700000" algn="tl">
                  <a:srgbClr val="000000">
                    <a:alpha val="43137"/>
                  </a:srgbClr>
                </a:outerShdw>
              </a:effectLst>
            </a:endParaRPr>
          </a:p>
          <a:p>
            <a:pPr>
              <a:lnSpc>
                <a:spcPts val="1800"/>
              </a:lnSpc>
            </a:pPr>
            <a:r>
              <a:rPr lang="en-US" altLang="zh-TW" b="1" dirty="0" err="1" smtClean="0">
                <a:effectLst>
                  <a:outerShdw blurRad="38100" dist="38100" dir="2700000" algn="tl">
                    <a:srgbClr val="000000">
                      <a:alpha val="43137"/>
                    </a:srgbClr>
                  </a:outerShdw>
                </a:effectLst>
              </a:rPr>
              <a:t>SOLiD</a:t>
            </a:r>
            <a:endParaRPr lang="zh-TW" altLang="en-US" b="1" dirty="0">
              <a:effectLst>
                <a:outerShdw blurRad="38100" dist="38100" dir="2700000" algn="tl">
                  <a:srgbClr val="000000">
                    <a:alpha val="43137"/>
                  </a:srgbClr>
                </a:outerShdw>
              </a:effectLst>
            </a:endParaRPr>
          </a:p>
        </p:txBody>
      </p:sp>
      <p:sp>
        <p:nvSpPr>
          <p:cNvPr id="6" name="文字方塊 5"/>
          <p:cNvSpPr txBox="1"/>
          <p:nvPr/>
        </p:nvSpPr>
        <p:spPr>
          <a:xfrm>
            <a:off x="6876256" y="2280924"/>
            <a:ext cx="1789208" cy="1015663"/>
          </a:xfrm>
          <a:prstGeom prst="rect">
            <a:avLst/>
          </a:prstGeom>
          <a:noFill/>
        </p:spPr>
        <p:txBody>
          <a:bodyPr wrap="none" rtlCol="0">
            <a:spAutoFit/>
          </a:bodyPr>
          <a:lstStyle/>
          <a:p>
            <a:pPr>
              <a:lnSpc>
                <a:spcPts val="1800"/>
              </a:lnSpc>
            </a:pPr>
            <a:r>
              <a:rPr lang="en-US" altLang="zh-TW" b="1" dirty="0" smtClean="0">
                <a:solidFill>
                  <a:srgbClr val="C00000"/>
                </a:solidFill>
              </a:rPr>
              <a:t>Low throughput-</a:t>
            </a:r>
          </a:p>
          <a:p>
            <a:pPr>
              <a:lnSpc>
                <a:spcPts val="1800"/>
              </a:lnSpc>
            </a:pPr>
            <a:r>
              <a:rPr lang="en-US" altLang="zh-TW" b="1" dirty="0">
                <a:solidFill>
                  <a:srgbClr val="C00000"/>
                </a:solidFill>
              </a:rPr>
              <a:t>L</a:t>
            </a:r>
            <a:r>
              <a:rPr lang="en-US" altLang="zh-TW" b="1" dirty="0" smtClean="0">
                <a:solidFill>
                  <a:srgbClr val="C00000"/>
                </a:solidFill>
              </a:rPr>
              <a:t>ong read/run</a:t>
            </a:r>
          </a:p>
          <a:p>
            <a:pPr>
              <a:lnSpc>
                <a:spcPts val="1800"/>
              </a:lnSpc>
            </a:pPr>
            <a:r>
              <a:rPr lang="en-US" altLang="zh-TW" b="1" dirty="0" smtClean="0">
                <a:effectLst>
                  <a:outerShdw blurRad="38100" dist="38100" dir="2700000" algn="tl">
                    <a:srgbClr val="000000">
                      <a:alpha val="43137"/>
                    </a:srgbClr>
                  </a:outerShdw>
                </a:effectLst>
              </a:rPr>
              <a:t>Roche</a:t>
            </a:r>
          </a:p>
          <a:p>
            <a:pPr>
              <a:lnSpc>
                <a:spcPts val="1800"/>
              </a:lnSpc>
            </a:pPr>
            <a:r>
              <a:rPr lang="en-US" altLang="zh-TW" b="1" dirty="0" smtClean="0">
                <a:effectLst>
                  <a:outerShdw blurRad="38100" dist="38100" dir="2700000" algn="tl">
                    <a:srgbClr val="000000">
                      <a:alpha val="43137"/>
                    </a:srgbClr>
                  </a:outerShdw>
                </a:effectLst>
              </a:rPr>
              <a:t>(~4Gb/4 days)</a:t>
            </a:r>
            <a:endParaRPr lang="zh-TW" alt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947518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http://nextgenlab.cbi.buffalo.edu/wp-content/uploads/2011/08/GSFLX_image.jpg"/>
          <p:cNvPicPr>
            <a:picLocks noChangeAspect="1" noChangeArrowheads="1"/>
          </p:cNvPicPr>
          <p:nvPr/>
        </p:nvPicPr>
        <p:blipFill>
          <a:blip r:embed="rId2" cstate="print"/>
          <a:srcRect/>
          <a:stretch>
            <a:fillRect/>
          </a:stretch>
        </p:blipFill>
        <p:spPr bwMode="auto">
          <a:xfrm>
            <a:off x="395536" y="1124744"/>
            <a:ext cx="3248025" cy="3352801"/>
          </a:xfrm>
          <a:prstGeom prst="rect">
            <a:avLst/>
          </a:prstGeom>
          <a:noFill/>
        </p:spPr>
      </p:pic>
      <p:pic>
        <p:nvPicPr>
          <p:cNvPr id="4099" name="Picture 3"/>
          <p:cNvPicPr>
            <a:picLocks noChangeAspect="1" noChangeArrowheads="1"/>
          </p:cNvPicPr>
          <p:nvPr/>
        </p:nvPicPr>
        <p:blipFill>
          <a:blip r:embed="rId3" cstate="print"/>
          <a:srcRect/>
          <a:stretch>
            <a:fillRect/>
          </a:stretch>
        </p:blipFill>
        <p:spPr bwMode="auto">
          <a:xfrm>
            <a:off x="3419872" y="1340768"/>
            <a:ext cx="5364088" cy="2695432"/>
          </a:xfrm>
          <a:prstGeom prst="rect">
            <a:avLst/>
          </a:prstGeom>
          <a:noFill/>
          <a:ln w="9525">
            <a:noFill/>
            <a:miter lim="800000"/>
            <a:headEnd/>
            <a:tailEnd/>
          </a:ln>
        </p:spPr>
      </p:pic>
      <p:pic>
        <p:nvPicPr>
          <p:cNvPr id="4102" name="Picture 6"/>
          <p:cNvPicPr>
            <a:picLocks noChangeAspect="1" noChangeArrowheads="1"/>
          </p:cNvPicPr>
          <p:nvPr/>
        </p:nvPicPr>
        <p:blipFill>
          <a:blip r:embed="rId4" cstate="print"/>
          <a:srcRect/>
          <a:stretch>
            <a:fillRect/>
          </a:stretch>
        </p:blipFill>
        <p:spPr bwMode="auto">
          <a:xfrm>
            <a:off x="1547664" y="609625"/>
            <a:ext cx="2041656" cy="765621"/>
          </a:xfrm>
          <a:prstGeom prst="rect">
            <a:avLst/>
          </a:prstGeom>
          <a:noFill/>
          <a:ln w="9525">
            <a:noFill/>
            <a:miter lim="800000"/>
            <a:headEnd/>
            <a:tailEnd/>
          </a:ln>
        </p:spPr>
      </p:pic>
      <p:pic>
        <p:nvPicPr>
          <p:cNvPr id="4103" name="Picture 7"/>
          <p:cNvPicPr>
            <a:picLocks noChangeAspect="1" noChangeArrowheads="1"/>
          </p:cNvPicPr>
          <p:nvPr/>
        </p:nvPicPr>
        <p:blipFill>
          <a:blip r:embed="rId5" cstate="print"/>
          <a:srcRect/>
          <a:stretch>
            <a:fillRect/>
          </a:stretch>
        </p:blipFill>
        <p:spPr bwMode="auto">
          <a:xfrm>
            <a:off x="179512" y="681633"/>
            <a:ext cx="1381119" cy="803151"/>
          </a:xfrm>
          <a:prstGeom prst="rect">
            <a:avLst/>
          </a:prstGeom>
          <a:noFill/>
          <a:ln w="9525">
            <a:noFill/>
            <a:miter lim="800000"/>
            <a:headEnd/>
            <a:tailEnd/>
          </a:ln>
        </p:spPr>
      </p:pic>
      <p:sp>
        <p:nvSpPr>
          <p:cNvPr id="7" name="矩形 6"/>
          <p:cNvSpPr/>
          <p:nvPr/>
        </p:nvSpPr>
        <p:spPr>
          <a:xfrm>
            <a:off x="6732240" y="2780928"/>
            <a:ext cx="72008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橢圓 7"/>
          <p:cNvSpPr/>
          <p:nvPr/>
        </p:nvSpPr>
        <p:spPr>
          <a:xfrm>
            <a:off x="6732240" y="1988840"/>
            <a:ext cx="720080"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104" name="Picture 8"/>
          <p:cNvPicPr>
            <a:picLocks noChangeAspect="1" noChangeArrowheads="1"/>
          </p:cNvPicPr>
          <p:nvPr/>
        </p:nvPicPr>
        <p:blipFill>
          <a:blip r:embed="rId6" cstate="print"/>
          <a:srcRect/>
          <a:stretch>
            <a:fillRect/>
          </a:stretch>
        </p:blipFill>
        <p:spPr bwMode="auto">
          <a:xfrm>
            <a:off x="827584" y="4293096"/>
            <a:ext cx="2448272" cy="2140636"/>
          </a:xfrm>
          <a:prstGeom prst="rect">
            <a:avLst/>
          </a:prstGeom>
          <a:noFill/>
          <a:ln w="9525">
            <a:noFill/>
            <a:miter lim="800000"/>
            <a:headEnd/>
            <a:tailEnd/>
          </a:ln>
        </p:spPr>
      </p:pic>
      <p:pic>
        <p:nvPicPr>
          <p:cNvPr id="4105" name="Picture 9"/>
          <p:cNvPicPr>
            <a:picLocks noChangeAspect="1" noChangeArrowheads="1"/>
          </p:cNvPicPr>
          <p:nvPr/>
        </p:nvPicPr>
        <p:blipFill>
          <a:blip r:embed="rId7" cstate="print"/>
          <a:srcRect r="35108"/>
          <a:stretch>
            <a:fillRect/>
          </a:stretch>
        </p:blipFill>
        <p:spPr bwMode="auto">
          <a:xfrm>
            <a:off x="2987824" y="4505727"/>
            <a:ext cx="4818627" cy="1731585"/>
          </a:xfrm>
          <a:prstGeom prst="rect">
            <a:avLst/>
          </a:prstGeom>
          <a:noFill/>
          <a:ln w="9525">
            <a:noFill/>
            <a:miter lim="800000"/>
            <a:headEnd/>
            <a:tailEnd/>
          </a:ln>
        </p:spPr>
      </p:pic>
      <p:sp>
        <p:nvSpPr>
          <p:cNvPr id="10" name="文字方塊 9"/>
          <p:cNvSpPr txBox="1"/>
          <p:nvPr/>
        </p:nvSpPr>
        <p:spPr>
          <a:xfrm>
            <a:off x="107504" y="44624"/>
            <a:ext cx="8787983"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Roche (2012)</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24176563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http://nextgenlab.cbi.buffalo.edu/wp-content/uploads/2011/08/GSFLX_image.jpg"/>
          <p:cNvPicPr>
            <a:picLocks noChangeAspect="1" noChangeArrowheads="1"/>
          </p:cNvPicPr>
          <p:nvPr/>
        </p:nvPicPr>
        <p:blipFill>
          <a:blip r:embed="rId2" cstate="print"/>
          <a:srcRect/>
          <a:stretch>
            <a:fillRect/>
          </a:stretch>
        </p:blipFill>
        <p:spPr bwMode="auto">
          <a:xfrm>
            <a:off x="395536" y="1124744"/>
            <a:ext cx="3248025" cy="3352801"/>
          </a:xfrm>
          <a:prstGeom prst="rect">
            <a:avLst/>
          </a:prstGeom>
          <a:noFill/>
        </p:spPr>
      </p:pic>
      <p:pic>
        <p:nvPicPr>
          <p:cNvPr id="4102" name="Picture 6"/>
          <p:cNvPicPr>
            <a:picLocks noChangeAspect="1" noChangeArrowheads="1"/>
          </p:cNvPicPr>
          <p:nvPr/>
        </p:nvPicPr>
        <p:blipFill>
          <a:blip r:embed="rId3" cstate="print"/>
          <a:srcRect/>
          <a:stretch>
            <a:fillRect/>
          </a:stretch>
        </p:blipFill>
        <p:spPr bwMode="auto">
          <a:xfrm>
            <a:off x="1547664" y="609625"/>
            <a:ext cx="2041656" cy="765621"/>
          </a:xfrm>
          <a:prstGeom prst="rect">
            <a:avLst/>
          </a:prstGeom>
          <a:noFill/>
          <a:ln w="9525">
            <a:noFill/>
            <a:miter lim="800000"/>
            <a:headEnd/>
            <a:tailEnd/>
          </a:ln>
        </p:spPr>
      </p:pic>
      <p:pic>
        <p:nvPicPr>
          <p:cNvPr id="4103" name="Picture 7"/>
          <p:cNvPicPr>
            <a:picLocks noChangeAspect="1" noChangeArrowheads="1"/>
          </p:cNvPicPr>
          <p:nvPr/>
        </p:nvPicPr>
        <p:blipFill>
          <a:blip r:embed="rId4" cstate="print"/>
          <a:srcRect/>
          <a:stretch>
            <a:fillRect/>
          </a:stretch>
        </p:blipFill>
        <p:spPr bwMode="auto">
          <a:xfrm>
            <a:off x="179512" y="681633"/>
            <a:ext cx="1381119" cy="803151"/>
          </a:xfrm>
          <a:prstGeom prst="rect">
            <a:avLst/>
          </a:prstGeom>
          <a:noFill/>
          <a:ln w="9525">
            <a:noFill/>
            <a:miter lim="800000"/>
            <a:headEnd/>
            <a:tailEnd/>
          </a:ln>
        </p:spPr>
      </p:pic>
      <p:pic>
        <p:nvPicPr>
          <p:cNvPr id="4104" name="Picture 8"/>
          <p:cNvPicPr>
            <a:picLocks noChangeAspect="1" noChangeArrowheads="1"/>
          </p:cNvPicPr>
          <p:nvPr/>
        </p:nvPicPr>
        <p:blipFill rotWithShape="1">
          <a:blip r:embed="rId5" cstate="print"/>
          <a:srcRect t="12054"/>
          <a:stretch/>
        </p:blipFill>
        <p:spPr bwMode="auto">
          <a:xfrm>
            <a:off x="3277359" y="1375246"/>
            <a:ext cx="2448272" cy="1882622"/>
          </a:xfrm>
          <a:prstGeom prst="rect">
            <a:avLst/>
          </a:prstGeom>
          <a:noFill/>
          <a:ln w="9525">
            <a:noFill/>
            <a:miter lim="800000"/>
            <a:headEnd/>
            <a:tailEnd/>
          </a:ln>
        </p:spPr>
      </p:pic>
      <p:sp>
        <p:nvSpPr>
          <p:cNvPr id="10" name="文字方塊 9"/>
          <p:cNvSpPr txBox="1"/>
          <p:nvPr/>
        </p:nvSpPr>
        <p:spPr>
          <a:xfrm>
            <a:off x="107504" y="44624"/>
            <a:ext cx="7604967"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Roche</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2" name="圖片 1"/>
          <p:cNvPicPr>
            <a:picLocks noChangeAspect="1"/>
          </p:cNvPicPr>
          <p:nvPr/>
        </p:nvPicPr>
        <p:blipFill>
          <a:blip r:embed="rId6"/>
          <a:stretch>
            <a:fillRect/>
          </a:stretch>
        </p:blipFill>
        <p:spPr>
          <a:xfrm>
            <a:off x="395536" y="4094492"/>
            <a:ext cx="8308709" cy="1756795"/>
          </a:xfrm>
          <a:prstGeom prst="rect">
            <a:avLst/>
          </a:prstGeom>
        </p:spPr>
      </p:pic>
    </p:spTree>
    <p:extLst>
      <p:ext uri="{BB962C8B-B14F-4D97-AF65-F5344CB8AC3E}">
        <p14:creationId xmlns:p14="http://schemas.microsoft.com/office/powerpoint/2010/main" val="10422358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Applied Biosystems"/>
          <p:cNvPicPr>
            <a:picLocks noChangeAspect="1" noChangeArrowheads="1"/>
          </p:cNvPicPr>
          <p:nvPr/>
        </p:nvPicPr>
        <p:blipFill>
          <a:blip r:embed="rId2" cstate="print"/>
          <a:srcRect/>
          <a:stretch>
            <a:fillRect/>
          </a:stretch>
        </p:blipFill>
        <p:spPr bwMode="auto">
          <a:xfrm>
            <a:off x="755576" y="737320"/>
            <a:ext cx="1619250" cy="390525"/>
          </a:xfrm>
          <a:prstGeom prst="rect">
            <a:avLst/>
          </a:prstGeom>
          <a:noFill/>
        </p:spPr>
      </p:pic>
      <p:pic>
        <p:nvPicPr>
          <p:cNvPr id="4" name="Picture 6" descr="http://t3.gstatic.com/images?q=tbn:ANd9GcTeRUGlFahs80Z8TeZcFrwXEZTdaodjPuVQPmVz_MTL0AbXKbj3"/>
          <p:cNvPicPr>
            <a:picLocks noChangeAspect="1" noChangeArrowheads="1"/>
          </p:cNvPicPr>
          <p:nvPr/>
        </p:nvPicPr>
        <p:blipFill>
          <a:blip r:embed="rId3" cstate="print"/>
          <a:srcRect/>
          <a:stretch>
            <a:fillRect/>
          </a:stretch>
        </p:blipFill>
        <p:spPr bwMode="auto">
          <a:xfrm>
            <a:off x="0" y="692696"/>
            <a:ext cx="819150" cy="571501"/>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2483769" y="692696"/>
            <a:ext cx="6264695" cy="4942861"/>
          </a:xfrm>
          <a:prstGeom prst="rect">
            <a:avLst/>
          </a:prstGeom>
          <a:noFill/>
          <a:ln w="9525">
            <a:noFill/>
            <a:miter lim="800000"/>
            <a:headEnd/>
            <a:tailEnd/>
          </a:ln>
        </p:spPr>
      </p:pic>
      <p:pic>
        <p:nvPicPr>
          <p:cNvPr id="7" name="Picture 2" descr="http://zt.invitrogen.com/etc/medialib/images/Sequencing/Next-Generation-Sequencing/data.Par.0679.Image.5500-Series-Genetic-Analyzer.gif"/>
          <p:cNvPicPr>
            <a:picLocks noChangeAspect="1" noChangeArrowheads="1"/>
          </p:cNvPicPr>
          <p:nvPr/>
        </p:nvPicPr>
        <p:blipFill>
          <a:blip r:embed="rId5" cstate="print"/>
          <a:srcRect/>
          <a:stretch>
            <a:fillRect/>
          </a:stretch>
        </p:blipFill>
        <p:spPr bwMode="auto">
          <a:xfrm>
            <a:off x="0" y="1241376"/>
            <a:ext cx="2051720" cy="1896874"/>
          </a:xfrm>
          <a:prstGeom prst="rect">
            <a:avLst/>
          </a:prstGeom>
          <a:noFill/>
        </p:spPr>
      </p:pic>
      <p:sp>
        <p:nvSpPr>
          <p:cNvPr id="9" name="矩形 8"/>
          <p:cNvSpPr/>
          <p:nvPr/>
        </p:nvSpPr>
        <p:spPr>
          <a:xfrm>
            <a:off x="7271446" y="4149080"/>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7203495" y="4541525"/>
            <a:ext cx="1440160" cy="8640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文字方塊 7"/>
          <p:cNvSpPr txBox="1"/>
          <p:nvPr/>
        </p:nvSpPr>
        <p:spPr>
          <a:xfrm>
            <a:off x="-22522" y="44624"/>
            <a:ext cx="913102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a:t>
            </a:r>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SOLiD</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4 (2013)</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2" name="文字方塊 1"/>
          <p:cNvSpPr txBox="1"/>
          <p:nvPr/>
        </p:nvSpPr>
        <p:spPr>
          <a:xfrm>
            <a:off x="2555776" y="5796553"/>
            <a:ext cx="6234591" cy="584775"/>
          </a:xfrm>
          <a:prstGeom prst="rect">
            <a:avLst/>
          </a:prstGeom>
          <a:noFill/>
        </p:spPr>
        <p:txBody>
          <a:bodyPr wrap="none" rtlCol="0">
            <a:spAutoFit/>
          </a:bodyPr>
          <a:lstStyle/>
          <a:p>
            <a:pPr algn="ctr"/>
            <a:r>
              <a:rPr lang="en-US" altLang="zh-TW" sz="1600" dirty="0"/>
              <a:t>In </a:t>
            </a:r>
            <a:r>
              <a:rPr lang="en-US" altLang="zh-TW" sz="1600" dirty="0" smtClean="0"/>
              <a:t>2014 </a:t>
            </a:r>
            <a:r>
              <a:rPr lang="en-US" altLang="zh-TW" sz="1600" dirty="0"/>
              <a:t>ABI </a:t>
            </a:r>
            <a:r>
              <a:rPr lang="en-US" altLang="zh-TW" sz="1600" dirty="0" err="1"/>
              <a:t>SOLiD</a:t>
            </a:r>
            <a:r>
              <a:rPr lang="en-US" altLang="zh-TW" sz="1600" dirty="0"/>
              <a:t> was replaced </a:t>
            </a:r>
            <a:r>
              <a:rPr lang="en-US" altLang="zh-TW" sz="1600" dirty="0" smtClean="0"/>
              <a:t>by </a:t>
            </a:r>
            <a:r>
              <a:rPr lang="en-US" altLang="zh-TW" sz="1600" dirty="0"/>
              <a:t>the Ion Torrent sequencing platforms </a:t>
            </a:r>
            <a:endParaRPr lang="en-US" altLang="zh-TW" sz="1600" dirty="0" smtClean="0"/>
          </a:p>
          <a:p>
            <a:pPr algn="ctr"/>
            <a:r>
              <a:rPr lang="en-US" altLang="zh-TW" sz="1600" dirty="0" smtClean="0"/>
              <a:t>(</a:t>
            </a:r>
            <a:r>
              <a:rPr lang="en-US" altLang="zh-TW" sz="1600" dirty="0"/>
              <a:t>Proton and Personal Genome Machine)</a:t>
            </a:r>
            <a:endParaRPr lang="zh-TW" altLang="en-US" sz="1600" dirty="0"/>
          </a:p>
        </p:txBody>
      </p:sp>
    </p:spTree>
    <p:extLst>
      <p:ext uri="{BB962C8B-B14F-4D97-AF65-F5344CB8AC3E}">
        <p14:creationId xmlns:p14="http://schemas.microsoft.com/office/powerpoint/2010/main" val="2214386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2194061"/>
            <a:ext cx="1541462" cy="2016125"/>
          </a:xfrm>
          <a:prstGeom prst="rect">
            <a:avLst/>
          </a:prstGeom>
          <a:noFill/>
        </p:spPr>
      </p:pic>
      <p:sp>
        <p:nvSpPr>
          <p:cNvPr id="1027" name="Rectangle 3"/>
          <p:cNvSpPr>
            <a:spLocks noChangeArrowheads="1"/>
          </p:cNvSpPr>
          <p:nvPr/>
        </p:nvSpPr>
        <p:spPr bwMode="auto">
          <a:xfrm>
            <a:off x="4811713" y="1055823"/>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330461"/>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2267086"/>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9"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1031" name="Picture 7" descr="Applied Biosystems"/>
          <p:cNvPicPr>
            <a:picLocks noChangeAspect="1" noChangeArrowheads="1"/>
          </p:cNvPicPr>
          <p:nvPr/>
        </p:nvPicPr>
        <p:blipFill>
          <a:blip r:embed="rId5" cstate="print"/>
          <a:srcRect/>
          <a:stretch>
            <a:fillRect/>
          </a:stretch>
        </p:blipFill>
        <p:spPr bwMode="auto">
          <a:xfrm>
            <a:off x="4673127" y="5553819"/>
            <a:ext cx="1619250" cy="390525"/>
          </a:xfrm>
          <a:prstGeom prst="rect">
            <a:avLst/>
          </a:prstGeom>
          <a:noFill/>
        </p:spPr>
      </p:pic>
      <p:sp>
        <p:nvSpPr>
          <p:cNvPr id="10" name="文字方塊 5"/>
          <p:cNvSpPr txBox="1">
            <a:spLocks noChangeArrowheads="1"/>
          </p:cNvSpPr>
          <p:nvPr/>
        </p:nvSpPr>
        <p:spPr bwMode="auto">
          <a:xfrm>
            <a:off x="4582751" y="5463808"/>
            <a:ext cx="3356432" cy="954107"/>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SOLID</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p:txBody>
      </p:sp>
      <p:grpSp>
        <p:nvGrpSpPr>
          <p:cNvPr id="2" name="群組 13"/>
          <p:cNvGrpSpPr/>
          <p:nvPr/>
        </p:nvGrpSpPr>
        <p:grpSpPr>
          <a:xfrm>
            <a:off x="4482799" y="4293096"/>
            <a:ext cx="3689601" cy="810672"/>
            <a:chOff x="4572000" y="3933056"/>
            <a:chExt cx="3689601" cy="810672"/>
          </a:xfrm>
        </p:grpSpPr>
        <p:pic>
          <p:nvPicPr>
            <p:cNvPr id="1030" name="Picture 6" descr="illumina®">
              <a:hlinkClick r:id="rId7"/>
            </p:cNvPr>
            <p:cNvPicPr>
              <a:picLocks noChangeAspect="1" noChangeArrowheads="1"/>
            </p:cNvPicPr>
            <p:nvPr/>
          </p:nvPicPr>
          <p:blipFill>
            <a:blip r:embed="rId8" cstate="print"/>
            <a:srcRect r="60324"/>
            <a:stretch>
              <a:fillRect/>
            </a:stretch>
          </p:blipFill>
          <p:spPr bwMode="auto">
            <a:xfrm>
              <a:off x="4572000" y="3933056"/>
              <a:ext cx="1439862" cy="714375"/>
            </a:xfrm>
            <a:prstGeom prst="rect">
              <a:avLst/>
            </a:prstGeom>
            <a:noFill/>
          </p:spPr>
        </p:pic>
        <p:sp>
          <p:nvSpPr>
            <p:cNvPr id="11" name="文字方塊 5"/>
            <p:cNvSpPr txBox="1">
              <a:spLocks noChangeArrowheads="1"/>
            </p:cNvSpPr>
            <p:nvPr/>
          </p:nvSpPr>
          <p:spPr bwMode="auto">
            <a:xfrm>
              <a:off x="4644008" y="4005064"/>
              <a:ext cx="3617593"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SOLEXA</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9"/>
                </a:rPr>
                <a:t>http://</a:t>
              </a:r>
              <a:r>
                <a:rPr kumimoji="1" lang="en-US" altLang="zh-TW" sz="1400" b="1" i="1" dirty="0" smtClean="0">
                  <a:solidFill>
                    <a:srgbClr val="000066"/>
                  </a:solidFill>
                  <a:ea typeface="新細明體" charset="-120"/>
                  <a:hlinkClick r:id="rId9"/>
                </a:rPr>
                <a:t>www.illumina.com/pages.ilmn?ID=250</a:t>
              </a:r>
              <a:endParaRPr kumimoji="1" lang="en-US" altLang="zh-TW" sz="1400" b="1" i="1" dirty="0">
                <a:solidFill>
                  <a:srgbClr val="000066"/>
                </a:solidFill>
                <a:ea typeface="新細明體" charset="-120"/>
              </a:endParaRPr>
            </a:p>
          </p:txBody>
        </p:sp>
      </p:grpSp>
      <p:grpSp>
        <p:nvGrpSpPr>
          <p:cNvPr id="3" name="群組 14"/>
          <p:cNvGrpSpPr/>
          <p:nvPr/>
        </p:nvGrpSpPr>
        <p:grpSpPr>
          <a:xfrm>
            <a:off x="1403618" y="4383688"/>
            <a:ext cx="2791149" cy="738664"/>
            <a:chOff x="251520" y="4490536"/>
            <a:chExt cx="2791149" cy="738664"/>
          </a:xfrm>
        </p:grpSpPr>
        <p:pic>
          <p:nvPicPr>
            <p:cNvPr id="1032" name="Picture 8" descr="檢視完整大小圖片">
              <a:hlinkClick r:id="rId10"/>
            </p:cNvPr>
            <p:cNvPicPr>
              <a:picLocks noChangeAspect="1" noChangeArrowheads="1"/>
            </p:cNvPicPr>
            <p:nvPr/>
          </p:nvPicPr>
          <p:blipFill>
            <a:blip r:embed="rId11" cstate="print"/>
            <a:srcRect/>
            <a:stretch>
              <a:fillRect/>
            </a:stretch>
          </p:blipFill>
          <p:spPr bwMode="auto">
            <a:xfrm>
              <a:off x="323528" y="4509120"/>
              <a:ext cx="854075" cy="444500"/>
            </a:xfrm>
            <a:prstGeom prst="rect">
              <a:avLst/>
            </a:prstGeom>
            <a:noFill/>
          </p:spPr>
        </p:pic>
        <p:sp>
          <p:nvSpPr>
            <p:cNvPr id="12" name="文字方塊 5"/>
            <p:cNvSpPr txBox="1">
              <a:spLocks noChangeArrowheads="1"/>
            </p:cNvSpPr>
            <p:nvPr/>
          </p:nvSpPr>
          <p:spPr bwMode="auto">
            <a:xfrm>
              <a:off x="251520" y="4490536"/>
              <a:ext cx="2791149"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454 </a:t>
              </a:r>
              <a:r>
                <a:rPr kumimoji="1" lang="en-US" altLang="zh-TW" sz="2800" b="1" dirty="0">
                  <a:solidFill>
                    <a:srgbClr val="000066"/>
                  </a:solidFill>
                  <a:ea typeface="新細明體" charset="-120"/>
                </a:rPr>
                <a:t>GS FLX</a:t>
              </a:r>
            </a:p>
            <a:p>
              <a:r>
                <a:rPr kumimoji="1" lang="en-US" altLang="zh-TW" sz="1400" b="1" i="1" dirty="0">
                  <a:solidFill>
                    <a:srgbClr val="000066"/>
                  </a:solidFill>
                  <a:ea typeface="新細明體" charset="-120"/>
                  <a:hlinkClick r:id="rId12"/>
                </a:rPr>
                <a:t>http://www.454.com</a:t>
              </a:r>
              <a:r>
                <a:rPr kumimoji="1" lang="en-US" altLang="zh-TW" sz="1400" b="1" i="1" dirty="0" smtClean="0">
                  <a:solidFill>
                    <a:srgbClr val="000066"/>
                  </a:solidFill>
                  <a:ea typeface="新細明體" charset="-120"/>
                  <a:hlinkClick r:id="rId12"/>
                </a:rPr>
                <a:t>/</a:t>
              </a:r>
              <a:endParaRPr kumimoji="1" lang="en-US" altLang="zh-TW" sz="1400" b="1" i="1" dirty="0">
                <a:solidFill>
                  <a:srgbClr val="000066"/>
                </a:solidFill>
                <a:ea typeface="新細明體" charset="-120"/>
              </a:endParaRPr>
            </a:p>
          </p:txBody>
        </p:sp>
      </p:grpSp>
      <p:sp>
        <p:nvSpPr>
          <p:cNvPr id="16" name="文字方塊 15"/>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
        <p:nvSpPr>
          <p:cNvPr id="4" name="文字方塊 3"/>
          <p:cNvSpPr txBox="1"/>
          <p:nvPr/>
        </p:nvSpPr>
        <p:spPr>
          <a:xfrm rot="5400000">
            <a:off x="1685102" y="3867627"/>
            <a:ext cx="862737" cy="1569660"/>
          </a:xfrm>
          <a:prstGeom prst="rect">
            <a:avLst/>
          </a:prstGeom>
          <a:noFill/>
        </p:spPr>
        <p:txBody>
          <a:bodyPr wrap="none" rtlCol="0">
            <a:spAutoFit/>
          </a:bodyPr>
          <a:lstStyle/>
          <a:p>
            <a:r>
              <a:rPr lang="en-US" altLang="zh-TW" sz="9600" b="1" dirty="0" smtClean="0">
                <a:solidFill>
                  <a:srgbClr val="FF0000"/>
                </a:solidFill>
              </a:rPr>
              <a:t>X</a:t>
            </a:r>
            <a:endParaRPr lang="zh-TW" altLang="en-US" sz="9600" b="1" dirty="0">
              <a:solidFill>
                <a:srgbClr val="FF0000"/>
              </a:solidFill>
            </a:endParaRPr>
          </a:p>
        </p:txBody>
      </p:sp>
      <p:sp>
        <p:nvSpPr>
          <p:cNvPr id="17" name="文字方塊 16"/>
          <p:cNvSpPr txBox="1"/>
          <p:nvPr/>
        </p:nvSpPr>
        <p:spPr>
          <a:xfrm rot="5400000">
            <a:off x="4939977" y="4947747"/>
            <a:ext cx="862737" cy="1569660"/>
          </a:xfrm>
          <a:prstGeom prst="rect">
            <a:avLst/>
          </a:prstGeom>
          <a:noFill/>
        </p:spPr>
        <p:txBody>
          <a:bodyPr wrap="none" rtlCol="0">
            <a:spAutoFit/>
          </a:bodyPr>
          <a:lstStyle/>
          <a:p>
            <a:r>
              <a:rPr lang="en-US" altLang="zh-TW" sz="9600" b="1" dirty="0" smtClean="0">
                <a:solidFill>
                  <a:srgbClr val="FF0000"/>
                </a:solidFill>
              </a:rPr>
              <a:t>X</a:t>
            </a:r>
            <a:endParaRPr lang="zh-TW" altLang="en-US" sz="9600" b="1" dirty="0">
              <a:solidFill>
                <a:srgbClr val="FF0000"/>
              </a:solidFill>
            </a:endParaRPr>
          </a:p>
        </p:txBody>
      </p:sp>
    </p:spTree>
    <p:extLst>
      <p:ext uri="{BB962C8B-B14F-4D97-AF65-F5344CB8AC3E}">
        <p14:creationId xmlns:p14="http://schemas.microsoft.com/office/powerpoint/2010/main" val="27359504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486408"/>
            <a:ext cx="8572500" cy="2676525"/>
          </a:xfrm>
          <a:prstGeom prst="rect">
            <a:avLst/>
          </a:prstGeom>
          <a:ln>
            <a:noFill/>
          </a:ln>
          <a:effectLst>
            <a:softEdge rad="112500"/>
          </a:effectLst>
        </p:spPr>
      </p:pic>
      <p:pic>
        <p:nvPicPr>
          <p:cNvPr id="2" name="Picture 13" descr="illumina®">
            <a:hlinkClick r:id="rId3"/>
          </p:cNvPr>
          <p:cNvPicPr>
            <a:picLocks noChangeAspect="1" noChangeArrowheads="1"/>
          </p:cNvPicPr>
          <p:nvPr/>
        </p:nvPicPr>
        <p:blipFill>
          <a:blip r:embed="rId4" cstate="print"/>
          <a:srcRect r="60324"/>
          <a:stretch>
            <a:fillRect/>
          </a:stretch>
        </p:blipFill>
        <p:spPr bwMode="auto">
          <a:xfrm>
            <a:off x="107504" y="21968"/>
            <a:ext cx="1872209" cy="928880"/>
          </a:xfrm>
          <a:prstGeom prst="rect">
            <a:avLst/>
          </a:prstGeom>
          <a:noFill/>
          <a:ln w="9525">
            <a:noFill/>
            <a:miter lim="800000"/>
            <a:headEnd/>
            <a:tailEnd/>
          </a:ln>
        </p:spPr>
      </p:pic>
      <p:sp>
        <p:nvSpPr>
          <p:cNvPr id="3" name="文字方塊 2"/>
          <p:cNvSpPr txBox="1"/>
          <p:nvPr/>
        </p:nvSpPr>
        <p:spPr>
          <a:xfrm>
            <a:off x="1691680" y="107921"/>
            <a:ext cx="583204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2014 NGS Machines: Hiseq X</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5" name="圖片 4"/>
          <p:cNvPicPr>
            <a:picLocks noChangeAspect="1"/>
          </p:cNvPicPr>
          <p:nvPr/>
        </p:nvPicPr>
        <p:blipFill rotWithShape="1">
          <a:blip r:embed="rId5"/>
          <a:srcRect r="50635" b="34091"/>
          <a:stretch/>
        </p:blipFill>
        <p:spPr>
          <a:xfrm>
            <a:off x="361768" y="3140968"/>
            <a:ext cx="4282240" cy="2088232"/>
          </a:xfrm>
          <a:prstGeom prst="rect">
            <a:avLst/>
          </a:prstGeom>
        </p:spPr>
      </p:pic>
      <p:pic>
        <p:nvPicPr>
          <p:cNvPr id="6" name="圖片 5"/>
          <p:cNvPicPr>
            <a:picLocks noChangeAspect="1"/>
          </p:cNvPicPr>
          <p:nvPr/>
        </p:nvPicPr>
        <p:blipFill rotWithShape="1">
          <a:blip r:embed="rId5"/>
          <a:srcRect l="50928"/>
          <a:stretch/>
        </p:blipFill>
        <p:spPr>
          <a:xfrm>
            <a:off x="4677776" y="3140968"/>
            <a:ext cx="4256856" cy="3168352"/>
          </a:xfrm>
          <a:prstGeom prst="rect">
            <a:avLst/>
          </a:prstGeom>
        </p:spPr>
      </p:pic>
      <p:sp>
        <p:nvSpPr>
          <p:cNvPr id="7" name="矩形 6"/>
          <p:cNvSpPr/>
          <p:nvPr/>
        </p:nvSpPr>
        <p:spPr>
          <a:xfrm>
            <a:off x="7308304" y="3429000"/>
            <a:ext cx="720080" cy="25643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629448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illumina®">
            <a:hlinkClick r:id="rId2"/>
          </p:cNvPr>
          <p:cNvPicPr>
            <a:picLocks noChangeAspect="1" noChangeArrowheads="1"/>
          </p:cNvPicPr>
          <p:nvPr/>
        </p:nvPicPr>
        <p:blipFill>
          <a:blip r:embed="rId3" cstate="print"/>
          <a:srcRect r="60324"/>
          <a:stretch>
            <a:fillRect/>
          </a:stretch>
        </p:blipFill>
        <p:spPr bwMode="auto">
          <a:xfrm>
            <a:off x="107504" y="21968"/>
            <a:ext cx="1872209" cy="928880"/>
          </a:xfrm>
          <a:prstGeom prst="rect">
            <a:avLst/>
          </a:prstGeom>
          <a:noFill/>
          <a:ln w="9525">
            <a:noFill/>
            <a:miter lim="800000"/>
            <a:headEnd/>
            <a:tailEnd/>
          </a:ln>
        </p:spPr>
      </p:pic>
      <p:sp>
        <p:nvSpPr>
          <p:cNvPr id="3" name="文字方塊 2"/>
          <p:cNvSpPr txBox="1"/>
          <p:nvPr/>
        </p:nvSpPr>
        <p:spPr>
          <a:xfrm>
            <a:off x="1691680" y="107921"/>
            <a:ext cx="7492757"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2015 NGS Machines: Hiseq 3000/4000</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4" name="圖片 3"/>
          <p:cNvPicPr>
            <a:picLocks noChangeAspect="1"/>
          </p:cNvPicPr>
          <p:nvPr/>
        </p:nvPicPr>
        <p:blipFill>
          <a:blip r:embed="rId4"/>
          <a:stretch>
            <a:fillRect/>
          </a:stretch>
        </p:blipFill>
        <p:spPr>
          <a:xfrm>
            <a:off x="109532" y="778649"/>
            <a:ext cx="2537669" cy="1226277"/>
          </a:xfrm>
          <a:prstGeom prst="rect">
            <a:avLst/>
          </a:prstGeom>
        </p:spPr>
      </p:pic>
      <p:pic>
        <p:nvPicPr>
          <p:cNvPr id="5" name="圖片 4"/>
          <p:cNvPicPr>
            <a:picLocks noChangeAspect="1"/>
          </p:cNvPicPr>
          <p:nvPr/>
        </p:nvPicPr>
        <p:blipFill>
          <a:blip r:embed="rId5"/>
          <a:stretch>
            <a:fillRect/>
          </a:stretch>
        </p:blipFill>
        <p:spPr>
          <a:xfrm>
            <a:off x="268647" y="2004926"/>
            <a:ext cx="1549921" cy="1686504"/>
          </a:xfrm>
          <a:prstGeom prst="rect">
            <a:avLst/>
          </a:prstGeom>
        </p:spPr>
      </p:pic>
      <p:pic>
        <p:nvPicPr>
          <p:cNvPr id="6" name="圖片 5"/>
          <p:cNvPicPr>
            <a:picLocks noChangeAspect="1"/>
          </p:cNvPicPr>
          <p:nvPr/>
        </p:nvPicPr>
        <p:blipFill>
          <a:blip r:embed="rId6"/>
          <a:stretch>
            <a:fillRect/>
          </a:stretch>
        </p:blipFill>
        <p:spPr>
          <a:xfrm>
            <a:off x="3059832" y="908720"/>
            <a:ext cx="5215518" cy="4934129"/>
          </a:xfrm>
          <a:prstGeom prst="rect">
            <a:avLst/>
          </a:prstGeom>
        </p:spPr>
      </p:pic>
      <p:sp>
        <p:nvSpPr>
          <p:cNvPr id="7" name="矩形 6"/>
          <p:cNvSpPr/>
          <p:nvPr/>
        </p:nvSpPr>
        <p:spPr>
          <a:xfrm>
            <a:off x="4740898" y="2132856"/>
            <a:ext cx="105523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5365047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3" descr="illumina®">
            <a:hlinkClick r:id="rId2"/>
          </p:cNvPr>
          <p:cNvPicPr>
            <a:picLocks noChangeAspect="1" noChangeArrowheads="1"/>
          </p:cNvPicPr>
          <p:nvPr/>
        </p:nvPicPr>
        <p:blipFill>
          <a:blip r:embed="rId3" cstate="print"/>
          <a:srcRect r="60324"/>
          <a:stretch>
            <a:fillRect/>
          </a:stretch>
        </p:blipFill>
        <p:spPr bwMode="auto">
          <a:xfrm>
            <a:off x="107504" y="21968"/>
            <a:ext cx="1872209" cy="928880"/>
          </a:xfrm>
          <a:prstGeom prst="rect">
            <a:avLst/>
          </a:prstGeom>
          <a:noFill/>
          <a:ln w="9525">
            <a:noFill/>
            <a:miter lim="800000"/>
            <a:headEnd/>
            <a:tailEnd/>
          </a:ln>
        </p:spPr>
      </p:pic>
      <p:sp>
        <p:nvSpPr>
          <p:cNvPr id="4" name="文字方塊 3"/>
          <p:cNvSpPr txBox="1"/>
          <p:nvPr/>
        </p:nvSpPr>
        <p:spPr>
          <a:xfrm>
            <a:off x="1691680" y="107921"/>
            <a:ext cx="671850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2016 NGS Machine: NovaSeq6000</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5" name="圖片 4"/>
          <p:cNvPicPr>
            <a:picLocks noChangeAspect="1"/>
          </p:cNvPicPr>
          <p:nvPr/>
        </p:nvPicPr>
        <p:blipFill rotWithShape="1">
          <a:blip r:embed="rId4"/>
          <a:srcRect b="48148"/>
          <a:stretch/>
        </p:blipFill>
        <p:spPr>
          <a:xfrm>
            <a:off x="113910" y="1070855"/>
            <a:ext cx="6719813" cy="2350323"/>
          </a:xfrm>
          <a:prstGeom prst="rect">
            <a:avLst/>
          </a:prstGeom>
        </p:spPr>
      </p:pic>
      <p:pic>
        <p:nvPicPr>
          <p:cNvPr id="6" name="圖片 5"/>
          <p:cNvPicPr>
            <a:picLocks noChangeAspect="1"/>
          </p:cNvPicPr>
          <p:nvPr/>
        </p:nvPicPr>
        <p:blipFill>
          <a:blip r:embed="rId5"/>
          <a:stretch>
            <a:fillRect/>
          </a:stretch>
        </p:blipFill>
        <p:spPr>
          <a:xfrm>
            <a:off x="179512" y="3501008"/>
            <a:ext cx="6260458" cy="2448272"/>
          </a:xfrm>
          <a:prstGeom prst="rect">
            <a:avLst/>
          </a:prstGeom>
        </p:spPr>
      </p:pic>
      <p:pic>
        <p:nvPicPr>
          <p:cNvPr id="1030" name="Picture 6" descr="「novaseq」的圖片搜尋結果"/>
          <p:cNvPicPr>
            <a:picLocks noChangeAspect="1" noChangeArrowheads="1"/>
          </p:cNvPicPr>
          <p:nvPr/>
        </p:nvPicPr>
        <p:blipFill rotWithShape="1">
          <a:blip r:embed="rId6">
            <a:extLst>
              <a:ext uri="{28A0092B-C50C-407E-A947-70E740481C1C}">
                <a14:useLocalDpi xmlns:a14="http://schemas.microsoft.com/office/drawing/2010/main" val="0"/>
              </a:ext>
            </a:extLst>
          </a:blip>
          <a:srcRect l="19845" r="14952"/>
          <a:stretch/>
        </p:blipFill>
        <p:spPr bwMode="auto">
          <a:xfrm>
            <a:off x="6570956" y="1726912"/>
            <a:ext cx="2573044" cy="4222368"/>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3448083" y="2492896"/>
            <a:ext cx="763877"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7245710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a:hlinkClick r:id="rId2"/>
          </p:cNvPr>
          <p:cNvSpPr txBox="1"/>
          <p:nvPr/>
        </p:nvSpPr>
        <p:spPr>
          <a:xfrm>
            <a:off x="1053057" y="138342"/>
            <a:ext cx="7253909" cy="584775"/>
          </a:xfrm>
          <a:prstGeom prst="rect">
            <a:avLst/>
          </a:prstGeom>
          <a:noFill/>
        </p:spPr>
        <p:txBody>
          <a:bodyPr wrap="none">
            <a:spAutoFit/>
          </a:bodyPr>
          <a:lstStyle/>
          <a:p>
            <a:pPr eaLnBrk="1" hangingPunct="1">
              <a:defRPr/>
            </a:pP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 ~2016</a:t>
            </a:r>
          </a:p>
        </p:txBody>
      </p:sp>
      <p:pic>
        <p:nvPicPr>
          <p:cNvPr id="83970" name="Picture 2" descr="https://flxlexblog.files.wordpress.com/2014/06/developments-in-next-generation-sequencing.jpg"/>
          <p:cNvPicPr>
            <a:picLocks noChangeAspect="1" noChangeArrowheads="1"/>
          </p:cNvPicPr>
          <p:nvPr/>
        </p:nvPicPr>
        <p:blipFill rotWithShape="1">
          <a:blip r:embed="rId3">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14" name="圓角矩形 13"/>
          <p:cNvSpPr/>
          <p:nvPr/>
        </p:nvSpPr>
        <p:spPr>
          <a:xfrm>
            <a:off x="3161817" y="828308"/>
            <a:ext cx="2952328" cy="158762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p:cNvSpPr txBox="1"/>
          <p:nvPr/>
        </p:nvSpPr>
        <p:spPr>
          <a:xfrm>
            <a:off x="6106061" y="755903"/>
            <a:ext cx="1706299" cy="669414"/>
          </a:xfrm>
          <a:prstGeom prst="rect">
            <a:avLst/>
          </a:prstGeom>
          <a:noFill/>
        </p:spPr>
        <p:txBody>
          <a:bodyPr wrap="square" rtlCol="0">
            <a:spAutoFit/>
          </a:bodyPr>
          <a:lstStyle/>
          <a:p>
            <a:pPr>
              <a:lnSpc>
                <a:spcPts val="1500"/>
              </a:lnSpc>
            </a:pPr>
            <a:r>
              <a:rPr lang="en-US" altLang="zh-TW" sz="1400" b="1" i="1" dirty="0" smtClean="0">
                <a:solidFill>
                  <a:srgbClr val="C00000"/>
                </a:solidFill>
              </a:rPr>
              <a:t>High throughput</a:t>
            </a:r>
          </a:p>
          <a:p>
            <a:pPr>
              <a:lnSpc>
                <a:spcPts val="1500"/>
              </a:lnSpc>
            </a:pPr>
            <a:r>
              <a:rPr lang="en-US" altLang="zh-TW" sz="1400" b="1" i="1" dirty="0" smtClean="0">
                <a:solidFill>
                  <a:srgbClr val="C00000"/>
                </a:solidFill>
              </a:rPr>
              <a:t>short read</a:t>
            </a:r>
          </a:p>
          <a:p>
            <a:pPr>
              <a:lnSpc>
                <a:spcPts val="1500"/>
              </a:lnSpc>
            </a:pPr>
            <a:r>
              <a:rPr lang="en-US" altLang="zh-TW" sz="1400" b="1" i="1" dirty="0" smtClean="0">
                <a:effectLst>
                  <a:outerShdw blurRad="38100" dist="38100" dir="2700000" algn="tl">
                    <a:srgbClr val="000000">
                      <a:alpha val="43137"/>
                    </a:srgbClr>
                  </a:outerShdw>
                </a:effectLst>
              </a:rPr>
              <a:t>Illumina</a:t>
            </a:r>
          </a:p>
        </p:txBody>
      </p:sp>
      <p:sp>
        <p:nvSpPr>
          <p:cNvPr id="17" name="圓角矩形 16"/>
          <p:cNvSpPr/>
          <p:nvPr/>
        </p:nvSpPr>
        <p:spPr>
          <a:xfrm>
            <a:off x="6480276" y="3525278"/>
            <a:ext cx="1013955" cy="92416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p:cNvSpPr txBox="1"/>
          <p:nvPr/>
        </p:nvSpPr>
        <p:spPr>
          <a:xfrm>
            <a:off x="7516249" y="3535827"/>
            <a:ext cx="1375795" cy="669414"/>
          </a:xfrm>
          <a:prstGeom prst="rect">
            <a:avLst/>
          </a:prstGeom>
          <a:noFill/>
        </p:spPr>
        <p:txBody>
          <a:bodyPr wrap="square" rtlCol="0">
            <a:spAutoFit/>
          </a:bodyPr>
          <a:lstStyle/>
          <a:p>
            <a:pPr>
              <a:lnSpc>
                <a:spcPts val="1500"/>
              </a:lnSpc>
            </a:pPr>
            <a:r>
              <a:rPr lang="en-US" altLang="zh-TW" sz="1400" b="1" i="1" dirty="0" smtClean="0">
                <a:solidFill>
                  <a:srgbClr val="C00000"/>
                </a:solidFill>
              </a:rPr>
              <a:t>Low throughput,</a:t>
            </a:r>
          </a:p>
          <a:p>
            <a:pPr>
              <a:lnSpc>
                <a:spcPts val="1500"/>
              </a:lnSpc>
            </a:pPr>
            <a:r>
              <a:rPr lang="en-US" altLang="zh-TW" sz="1400" b="1" i="1" dirty="0" smtClean="0">
                <a:solidFill>
                  <a:srgbClr val="C00000"/>
                </a:solidFill>
              </a:rPr>
              <a:t>Very long read</a:t>
            </a:r>
          </a:p>
          <a:p>
            <a:pPr>
              <a:lnSpc>
                <a:spcPts val="1500"/>
              </a:lnSpc>
            </a:pPr>
            <a:r>
              <a:rPr lang="en-US" altLang="zh-TW" sz="1400" b="1" i="1" dirty="0" err="1" smtClean="0">
                <a:effectLst>
                  <a:outerShdw blurRad="38100" dist="38100" dir="2700000" algn="tl">
                    <a:srgbClr val="000000">
                      <a:alpha val="43137"/>
                    </a:srgbClr>
                  </a:outerShdw>
                </a:effectLst>
              </a:rPr>
              <a:t>PacBio</a:t>
            </a:r>
            <a:endParaRPr lang="en-US" altLang="zh-TW" sz="1400" b="1" i="1" dirty="0" smtClean="0">
              <a:effectLst>
                <a:outerShdw blurRad="38100" dist="38100" dir="2700000" algn="tl">
                  <a:srgbClr val="000000">
                    <a:alpha val="43137"/>
                  </a:srgbClr>
                </a:outerShdw>
              </a:effectLst>
            </a:endParaRPr>
          </a:p>
        </p:txBody>
      </p:sp>
      <p:sp>
        <p:nvSpPr>
          <p:cNvPr id="8" name="文字方塊 7"/>
          <p:cNvSpPr txBox="1"/>
          <p:nvPr/>
        </p:nvSpPr>
        <p:spPr>
          <a:xfrm rot="5400000">
            <a:off x="2067247" y="2500016"/>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9" name="文字方塊 8"/>
          <p:cNvSpPr txBox="1"/>
          <p:nvPr/>
        </p:nvSpPr>
        <p:spPr>
          <a:xfrm rot="5400000">
            <a:off x="5811663" y="2724447"/>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10" name="文字方塊 9"/>
          <p:cNvSpPr txBox="1"/>
          <p:nvPr/>
        </p:nvSpPr>
        <p:spPr>
          <a:xfrm rot="5400000">
            <a:off x="5379615" y="3940176"/>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11" name="文字方塊 10"/>
          <p:cNvSpPr txBox="1"/>
          <p:nvPr/>
        </p:nvSpPr>
        <p:spPr>
          <a:xfrm rot="5400000">
            <a:off x="2620664" y="3364113"/>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pic>
        <p:nvPicPr>
          <p:cNvPr id="12" name="Picture 6" descr="「novaseq」的圖片搜尋結果"/>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9845" r="14952"/>
          <a:stretch/>
        </p:blipFill>
        <p:spPr bwMode="auto">
          <a:xfrm>
            <a:off x="5477304" y="875679"/>
            <a:ext cx="394925" cy="648072"/>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p:cNvSpPr txBox="1"/>
          <p:nvPr/>
        </p:nvSpPr>
        <p:spPr>
          <a:xfrm>
            <a:off x="4481989" y="884780"/>
            <a:ext cx="954107" cy="253916"/>
          </a:xfrm>
          <a:prstGeom prst="rect">
            <a:avLst/>
          </a:prstGeom>
          <a:noFill/>
        </p:spPr>
        <p:txBody>
          <a:bodyPr wrap="none" rtlCol="0">
            <a:spAutoFit/>
          </a:bodyPr>
          <a:lstStyle/>
          <a:p>
            <a:r>
              <a:rPr lang="en-US" altLang="zh-TW" sz="1050" b="1" dirty="0"/>
              <a:t>N</a:t>
            </a:r>
            <a:r>
              <a:rPr lang="en-US" altLang="zh-TW" sz="1050" b="1" dirty="0" smtClean="0"/>
              <a:t>ovaSeq6000</a:t>
            </a:r>
            <a:endParaRPr lang="zh-TW" altLang="en-US" sz="1050" b="1" dirty="0"/>
          </a:p>
        </p:txBody>
      </p:sp>
      <p:sp>
        <p:nvSpPr>
          <p:cNvPr id="6" name="橢圓 5"/>
          <p:cNvSpPr>
            <a:spLocks noChangeAspect="1"/>
          </p:cNvSpPr>
          <p:nvPr/>
        </p:nvSpPr>
        <p:spPr>
          <a:xfrm>
            <a:off x="5418104" y="962736"/>
            <a:ext cx="90000" cy="90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778618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340768"/>
            <a:ext cx="8568952"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1988840"/>
            <a:ext cx="5101643" cy="2304256"/>
          </a:xfrm>
          <a:prstGeom prst="rect">
            <a:avLst/>
          </a:prstGeom>
          <a:noFill/>
          <a:ln w="9525">
            <a:noFill/>
            <a:miter lim="800000"/>
            <a:headEnd/>
            <a:tailEnd/>
          </a:ln>
          <a:effectLst/>
        </p:spPr>
      </p:pic>
      <p:sp>
        <p:nvSpPr>
          <p:cNvPr id="6" name="Text Box 5"/>
          <p:cNvSpPr txBox="1">
            <a:spLocks noChangeArrowheads="1"/>
          </p:cNvSpPr>
          <p:nvPr/>
        </p:nvSpPr>
        <p:spPr bwMode="auto">
          <a:xfrm>
            <a:off x="373882" y="4509120"/>
            <a:ext cx="3924436" cy="590931"/>
          </a:xfrm>
          <a:prstGeom prst="rect">
            <a:avLst/>
          </a:prstGeom>
          <a:noFill/>
          <a:ln w="9525">
            <a:noFill/>
            <a:miter lim="800000"/>
            <a:headEnd/>
            <a:tailEnd/>
          </a:ln>
          <a:effectLst/>
        </p:spPr>
        <p:txBody>
          <a:bodyPr wrap="square">
            <a:spAutoFit/>
          </a:bodyPr>
          <a:lstStyle/>
          <a:p>
            <a:pPr>
              <a:lnSpc>
                <a:spcPct val="90000"/>
              </a:lnSpc>
            </a:pPr>
            <a:r>
              <a:rPr lang="en-US" altLang="zh-TW" sz="3600" b="1" i="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Basis Principles</a:t>
            </a:r>
          </a:p>
        </p:txBody>
      </p:sp>
      <p:grpSp>
        <p:nvGrpSpPr>
          <p:cNvPr id="2" name="群組 1"/>
          <p:cNvGrpSpPr/>
          <p:nvPr/>
        </p:nvGrpSpPr>
        <p:grpSpPr>
          <a:xfrm>
            <a:off x="395536" y="5085184"/>
            <a:ext cx="7776864" cy="414060"/>
            <a:chOff x="323528" y="5133950"/>
            <a:chExt cx="7776864" cy="414060"/>
          </a:xfrm>
        </p:grpSpPr>
        <p:sp>
          <p:nvSpPr>
            <p:cNvPr id="8" name="圓角矩形 7"/>
            <p:cNvSpPr/>
            <p:nvPr/>
          </p:nvSpPr>
          <p:spPr>
            <a:xfrm>
              <a:off x="6838588" y="5133950"/>
              <a:ext cx="1070122"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9" name="圓角矩形 8"/>
            <p:cNvSpPr/>
            <p:nvPr/>
          </p:nvSpPr>
          <p:spPr>
            <a:xfrm>
              <a:off x="5364088" y="5150450"/>
              <a:ext cx="11521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10" name="圓角矩形 9"/>
            <p:cNvSpPr/>
            <p:nvPr/>
          </p:nvSpPr>
          <p:spPr>
            <a:xfrm>
              <a:off x="3635896" y="5150450"/>
              <a:ext cx="1392494"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1" name="圓角矩形 10"/>
            <p:cNvSpPr/>
            <p:nvPr/>
          </p:nvSpPr>
          <p:spPr>
            <a:xfrm>
              <a:off x="395536" y="5150450"/>
              <a:ext cx="29523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2" name="文字方塊 11"/>
            <p:cNvSpPr txBox="1"/>
            <p:nvPr/>
          </p:nvSpPr>
          <p:spPr>
            <a:xfrm>
              <a:off x="323528" y="5147900"/>
              <a:ext cx="7776864" cy="400110"/>
            </a:xfrm>
            <a:prstGeom prst="rect">
              <a:avLst/>
            </a:prstGeom>
            <a:noFill/>
          </p:spPr>
          <p:txBody>
            <a:bodyPr wrap="square" rtlCol="0">
              <a:spAutoFit/>
            </a:bodyPr>
            <a:lstStyle/>
            <a:p>
              <a:r>
                <a:rPr lang="en-US" altLang="zh-TW" b="1" dirty="0" smtClean="0">
                  <a:solidFill>
                    <a:schemeClr val="tx2"/>
                  </a:solidFill>
                  <a:effectLst>
                    <a:outerShdw blurRad="38100" dist="38100" dir="2700000" algn="tl">
                      <a:srgbClr val="000000">
                        <a:alpha val="43137"/>
                      </a:srgbClr>
                    </a:outerShdw>
                  </a:effectLst>
                </a:rPr>
                <a:t>Temple fragmentation (library)       Amplification        Sequencing        </a:t>
              </a:r>
              <a:r>
                <a:rPr lang="en-US" altLang="zh-TW" sz="2000" b="1" dirty="0" smtClean="0">
                  <a:solidFill>
                    <a:schemeClr val="tx2"/>
                  </a:solidFill>
                  <a:effectLst>
                    <a:outerShdw blurRad="38100" dist="38100" dir="2700000" algn="tl">
                      <a:srgbClr val="000000">
                        <a:alpha val="43137"/>
                      </a:srgbClr>
                    </a:outerShdw>
                  </a:effectLst>
                </a:rPr>
                <a:t>Detection</a:t>
              </a:r>
              <a:endParaRPr lang="zh-TW" altLang="en-US" sz="2000" b="1" dirty="0">
                <a:solidFill>
                  <a:schemeClr val="tx2"/>
                </a:solidFill>
                <a:effectLst>
                  <a:outerShdw blurRad="38100" dist="38100" dir="2700000" algn="tl">
                    <a:srgbClr val="000000">
                      <a:alpha val="43137"/>
                    </a:srgbClr>
                  </a:outerShdw>
                </a:effectLst>
              </a:endParaRPr>
            </a:p>
          </p:txBody>
        </p:sp>
        <p:sp>
          <p:nvSpPr>
            <p:cNvPr id="13" name="向右箭號 12"/>
            <p:cNvSpPr/>
            <p:nvPr/>
          </p:nvSpPr>
          <p:spPr>
            <a:xfrm>
              <a:off x="3419872"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4" name="向右箭號 13"/>
            <p:cNvSpPr/>
            <p:nvPr/>
          </p:nvSpPr>
          <p:spPr>
            <a:xfrm>
              <a:off x="514806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5" name="向右箭號 14"/>
            <p:cNvSpPr/>
            <p:nvPr/>
          </p:nvSpPr>
          <p:spPr>
            <a:xfrm>
              <a:off x="660688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auto">
          <a:xfrm>
            <a:off x="755576" y="471902"/>
            <a:ext cx="7072770" cy="523220"/>
          </a:xfrm>
          <a:prstGeom prst="rect">
            <a:avLst/>
          </a:prstGeom>
          <a:noFill/>
          <a:ln w="9525">
            <a:noFill/>
            <a:miter lim="800000"/>
            <a:headEnd/>
            <a:tailEnd/>
          </a:ln>
          <a:effectLst/>
        </p:spPr>
        <p:txBody>
          <a:bodyPr wrap="none">
            <a:spAutoFit/>
          </a:bodyPr>
          <a:lstStyle/>
          <a:p>
            <a:pPr>
              <a:defRPr/>
            </a:pPr>
            <a:r>
              <a:rPr lang="en-US" altLang="zh-TW" sz="2800" b="1" dirty="0" smtClean="0">
                <a:solidFill>
                  <a:srgbClr val="800000"/>
                </a:solidFill>
                <a:effectLst>
                  <a:outerShdw blurRad="38100" dist="38100" dir="2700000" algn="tl">
                    <a:srgbClr val="C0C0C0"/>
                  </a:outerShdw>
                </a:effectLst>
                <a:latin typeface="Arial" charset="0"/>
                <a:ea typeface="新細明體" charset="-120"/>
              </a:rPr>
              <a:t>Illumina Sequencing by Synthesis (SBS)</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2"/>
          </p:cNvPr>
          <p:cNvPicPr>
            <a:picLocks noChangeAspect="1" noChangeArrowheads="1"/>
          </p:cNvPicPr>
          <p:nvPr/>
        </p:nvPicPr>
        <p:blipFill>
          <a:blip r:embed="rId3" cstate="print"/>
          <a:srcRect r="60324"/>
          <a:stretch>
            <a:fillRect/>
          </a:stretch>
        </p:blipFill>
        <p:spPr bwMode="auto">
          <a:xfrm>
            <a:off x="7704138" y="0"/>
            <a:ext cx="1439862" cy="714375"/>
          </a:xfrm>
          <a:prstGeom prst="rect">
            <a:avLst/>
          </a:prstGeom>
          <a:noFill/>
        </p:spPr>
      </p:pic>
      <p:pic>
        <p:nvPicPr>
          <p:cNvPr id="54278" name="Picture 6" descr="http://www.bioportfolio.com/biotech_news/images/Solexa.gif"/>
          <p:cNvPicPr>
            <a:picLocks noChangeAspect="1" noChangeArrowheads="1"/>
          </p:cNvPicPr>
          <p:nvPr/>
        </p:nvPicPr>
        <p:blipFill>
          <a:blip r:embed="rId4" cstate="print"/>
          <a:srcRect/>
          <a:stretch>
            <a:fillRect/>
          </a:stretch>
        </p:blipFill>
        <p:spPr bwMode="auto">
          <a:xfrm>
            <a:off x="7858148" y="428604"/>
            <a:ext cx="1000100" cy="609817"/>
          </a:xfrm>
          <a:prstGeom prst="rect">
            <a:avLst/>
          </a:prstGeom>
          <a:noFill/>
        </p:spPr>
      </p:pic>
      <p:pic>
        <p:nvPicPr>
          <p:cNvPr id="7" name="Picture 5" descr="Genome today, interpreted tomorrow. The world's most powerful sequencer, now with a rapid-run mode. Coming mid-2012."/>
          <p:cNvPicPr>
            <a:picLocks noChangeAspect="1" noChangeArrowheads="1"/>
          </p:cNvPicPr>
          <p:nvPr/>
        </p:nvPicPr>
        <p:blipFill>
          <a:blip r:embed="rId5" cstate="print"/>
          <a:srcRect r="48437"/>
          <a:stretch>
            <a:fillRect/>
          </a:stretch>
        </p:blipFill>
        <p:spPr bwMode="auto">
          <a:xfrm>
            <a:off x="971553" y="1052736"/>
            <a:ext cx="7128839" cy="432048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qanswers.com/forums/images/content/ilmn-step7-12.jpg"/>
          <p:cNvPicPr>
            <a:picLocks noChangeAspect="1" noChangeArrowheads="1"/>
          </p:cNvPicPr>
          <p:nvPr/>
        </p:nvPicPr>
        <p:blipFill>
          <a:blip r:embed="rId2" cstate="print"/>
          <a:srcRect/>
          <a:stretch>
            <a:fillRect/>
          </a:stretch>
        </p:blipFill>
        <p:spPr bwMode="auto">
          <a:xfrm>
            <a:off x="4786314" y="957958"/>
            <a:ext cx="3986916" cy="5400000"/>
          </a:xfrm>
          <a:prstGeom prst="rect">
            <a:avLst/>
          </a:prstGeom>
          <a:noFill/>
        </p:spPr>
      </p:pic>
      <p:pic>
        <p:nvPicPr>
          <p:cNvPr id="1028" name="Picture 4" descr="http://seqanswers.com/forums/images/content/ilmn-step1-6.jpg"/>
          <p:cNvPicPr>
            <a:picLocks noChangeAspect="1" noChangeArrowheads="1"/>
          </p:cNvPicPr>
          <p:nvPr/>
        </p:nvPicPr>
        <p:blipFill>
          <a:blip r:embed="rId3" cstate="print"/>
          <a:srcRect/>
          <a:stretch>
            <a:fillRect/>
          </a:stretch>
        </p:blipFill>
        <p:spPr bwMode="auto">
          <a:xfrm>
            <a:off x="571472" y="957958"/>
            <a:ext cx="4113054" cy="5400000"/>
          </a:xfrm>
          <a:prstGeom prst="rect">
            <a:avLst/>
          </a:prstGeom>
          <a:noFill/>
        </p:spPr>
      </p:pic>
      <p:sp>
        <p:nvSpPr>
          <p:cNvPr id="4" name="Rectangle 8"/>
          <p:cNvSpPr>
            <a:spLocks noChangeArrowheads="1"/>
          </p:cNvSpPr>
          <p:nvPr/>
        </p:nvSpPr>
        <p:spPr bwMode="auto">
          <a:xfrm>
            <a:off x="1857356" y="334012"/>
            <a:ext cx="4465774" cy="523220"/>
          </a:xfrm>
          <a:prstGeom prst="rect">
            <a:avLst/>
          </a:prstGeom>
          <a:noFill/>
          <a:ln w="9525">
            <a:noFill/>
            <a:miter lim="800000"/>
            <a:headEnd/>
            <a:tailEnd/>
          </a:ln>
          <a:effectLst/>
        </p:spPr>
        <p:txBody>
          <a:bodyPr wrap="none">
            <a:spAutoFit/>
          </a:bodyPr>
          <a:lstStyle/>
          <a:p>
            <a:pPr>
              <a:defRPr/>
            </a:pPr>
            <a:r>
              <a:rPr lang="en-US" altLang="zh-TW" sz="2800" b="1" dirty="0" err="1" smtClean="0">
                <a:solidFill>
                  <a:srgbClr val="800000"/>
                </a:solidFill>
                <a:effectLst>
                  <a:outerShdw blurRad="38100" dist="38100" dir="2700000" algn="tl">
                    <a:srgbClr val="C0C0C0"/>
                  </a:outerShdw>
                </a:effectLst>
                <a:latin typeface="Arial" charset="0"/>
                <a:ea typeface="新細明體" charset="-120"/>
              </a:rPr>
              <a:t>Solexa</a:t>
            </a:r>
            <a:r>
              <a:rPr lang="en-US" altLang="zh-TW" sz="2800" b="1" dirty="0" smtClean="0">
                <a:solidFill>
                  <a:srgbClr val="800000"/>
                </a:solidFill>
                <a:effectLst>
                  <a:outerShdw blurRad="38100" dist="38100" dir="2700000" algn="tl">
                    <a:srgbClr val="C0C0C0"/>
                  </a:outerShdw>
                </a:effectLst>
                <a:latin typeface="Arial" charset="0"/>
                <a:ea typeface="新細明體" charset="-120"/>
              </a:rPr>
              <a:t> Genome Analyzer</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4"/>
          </p:cNvPr>
          <p:cNvPicPr>
            <a:picLocks noChangeAspect="1" noChangeArrowheads="1"/>
          </p:cNvPicPr>
          <p:nvPr/>
        </p:nvPicPr>
        <p:blipFill>
          <a:blip r:embed="rId5" cstate="print"/>
          <a:srcRect r="60324"/>
          <a:stretch>
            <a:fillRect/>
          </a:stretch>
        </p:blipFill>
        <p:spPr bwMode="auto">
          <a:xfrm>
            <a:off x="500034" y="285728"/>
            <a:ext cx="1439862" cy="71437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Clusters Array"/>
          <p:cNvPicPr>
            <a:picLocks noChangeAspect="1" noChangeArrowheads="1"/>
          </p:cNvPicPr>
          <p:nvPr/>
        </p:nvPicPr>
        <p:blipFill>
          <a:blip r:embed="rId2" cstate="print"/>
          <a:srcRect/>
          <a:stretch>
            <a:fillRect/>
          </a:stretch>
        </p:blipFill>
        <p:spPr bwMode="auto">
          <a:xfrm>
            <a:off x="2843213" y="549275"/>
            <a:ext cx="4762500" cy="2400300"/>
          </a:xfrm>
          <a:prstGeom prst="rect">
            <a:avLst/>
          </a:prstGeom>
          <a:noFill/>
          <a:ln w="9525">
            <a:noFill/>
            <a:miter lim="800000"/>
            <a:headEnd/>
            <a:tailEnd/>
          </a:ln>
        </p:spPr>
      </p:pic>
      <p:pic>
        <p:nvPicPr>
          <p:cNvPr id="4099" name="Picture 7" descr="Template Bridging"/>
          <p:cNvPicPr>
            <a:picLocks noChangeAspect="1" noChangeArrowheads="1"/>
          </p:cNvPicPr>
          <p:nvPr/>
        </p:nvPicPr>
        <p:blipFill>
          <a:blip r:embed="rId3" cstate="print"/>
          <a:srcRect/>
          <a:stretch>
            <a:fillRect/>
          </a:stretch>
        </p:blipFill>
        <p:spPr bwMode="auto">
          <a:xfrm>
            <a:off x="2843213" y="3644900"/>
            <a:ext cx="4762500" cy="2447925"/>
          </a:xfrm>
          <a:prstGeom prst="rect">
            <a:avLst/>
          </a:prstGeom>
          <a:noFill/>
          <a:ln w="9525">
            <a:noFill/>
            <a:miter lim="800000"/>
            <a:headEnd/>
            <a:tailEnd/>
          </a:ln>
        </p:spPr>
      </p:pic>
      <p:sp>
        <p:nvSpPr>
          <p:cNvPr id="4100" name="Rectangle 8"/>
          <p:cNvSpPr>
            <a:spLocks noChangeArrowheads="1"/>
          </p:cNvSpPr>
          <p:nvPr/>
        </p:nvSpPr>
        <p:spPr bwMode="auto">
          <a:xfrm>
            <a:off x="250825" y="1700213"/>
            <a:ext cx="18224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Clusters Array</a:t>
            </a:r>
            <a:r>
              <a:rPr lang="en-US" altLang="zh-TW">
                <a:latin typeface="Arial" pitchFamily="34" charset="0"/>
                <a:cs typeface="Arial" pitchFamily="34" charset="0"/>
              </a:rPr>
              <a:t> </a:t>
            </a:r>
          </a:p>
        </p:txBody>
      </p:sp>
      <p:sp>
        <p:nvSpPr>
          <p:cNvPr id="4101" name="Rectangle 9"/>
          <p:cNvSpPr>
            <a:spLocks noChangeArrowheads="1"/>
          </p:cNvSpPr>
          <p:nvPr/>
        </p:nvSpPr>
        <p:spPr bwMode="auto">
          <a:xfrm>
            <a:off x="179388" y="4365625"/>
            <a:ext cx="2254250" cy="366713"/>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Template Bridging</a:t>
            </a:r>
            <a:r>
              <a:rPr lang="en-US" altLang="zh-TW">
                <a:latin typeface="Arial" pitchFamily="34" charset="0"/>
                <a:cs typeface="Arial" pitchFamily="34" charset="0"/>
              </a:rPr>
              <a:t> </a:t>
            </a:r>
          </a:p>
        </p:txBody>
      </p:sp>
      <p:sp>
        <p:nvSpPr>
          <p:cNvPr id="4102" name="Rectangle 10"/>
          <p:cNvSpPr>
            <a:spLocks noChangeArrowheads="1"/>
          </p:cNvSpPr>
          <p:nvPr/>
        </p:nvSpPr>
        <p:spPr bwMode="auto">
          <a:xfrm>
            <a:off x="142876" y="260350"/>
            <a:ext cx="4572000" cy="523220"/>
          </a:xfrm>
          <a:prstGeom prst="rect">
            <a:avLst/>
          </a:prstGeom>
          <a:noFill/>
          <a:ln w="9525">
            <a:noFill/>
            <a:miter lim="800000"/>
            <a:headEnd/>
            <a:tailEnd/>
          </a:ln>
        </p:spPr>
        <p:txBody>
          <a:bodyPr>
            <a:spAutoFit/>
          </a:bodyPr>
          <a:lstStyle/>
          <a:p>
            <a:r>
              <a:rPr lang="en-US" altLang="zh-TW" sz="2800" b="1" dirty="0">
                <a:solidFill>
                  <a:srgbClr val="C00000"/>
                </a:solidFill>
                <a:latin typeface="Arial" pitchFamily="34" charset="0"/>
                <a:cs typeface="Arial" pitchFamily="34" charset="0"/>
              </a:rPr>
              <a:t>Cluster Generation</a:t>
            </a:r>
          </a:p>
        </p:txBody>
      </p:sp>
      <p:pic>
        <p:nvPicPr>
          <p:cNvPr id="7"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Denaturation"/>
          <p:cNvPicPr>
            <a:picLocks noChangeAspect="1" noChangeArrowheads="1"/>
          </p:cNvPicPr>
          <p:nvPr/>
        </p:nvPicPr>
        <p:blipFill>
          <a:blip r:embed="rId2" cstate="print"/>
          <a:srcRect/>
          <a:stretch>
            <a:fillRect/>
          </a:stretch>
        </p:blipFill>
        <p:spPr bwMode="auto">
          <a:xfrm>
            <a:off x="2643174" y="733425"/>
            <a:ext cx="4762500" cy="2276475"/>
          </a:xfrm>
          <a:prstGeom prst="rect">
            <a:avLst/>
          </a:prstGeom>
          <a:noFill/>
          <a:ln w="9525">
            <a:noFill/>
            <a:miter lim="800000"/>
            <a:headEnd/>
            <a:tailEnd/>
          </a:ln>
        </p:spPr>
      </p:pic>
      <p:pic>
        <p:nvPicPr>
          <p:cNvPr id="5123" name="Picture 7" descr="Denaturation"/>
          <p:cNvPicPr>
            <a:picLocks noChangeAspect="1" noChangeArrowheads="1"/>
          </p:cNvPicPr>
          <p:nvPr/>
        </p:nvPicPr>
        <p:blipFill>
          <a:blip r:embed="rId3" cstate="print"/>
          <a:srcRect/>
          <a:stretch>
            <a:fillRect/>
          </a:stretch>
        </p:blipFill>
        <p:spPr bwMode="auto">
          <a:xfrm>
            <a:off x="2643174" y="3429000"/>
            <a:ext cx="4762500" cy="2847975"/>
          </a:xfrm>
          <a:prstGeom prst="rect">
            <a:avLst/>
          </a:prstGeom>
          <a:noFill/>
          <a:ln w="9525">
            <a:noFill/>
            <a:miter lim="800000"/>
            <a:headEnd/>
            <a:tailEnd/>
          </a:ln>
        </p:spPr>
      </p:pic>
      <p:sp>
        <p:nvSpPr>
          <p:cNvPr id="5124" name="Rectangle 8"/>
          <p:cNvSpPr>
            <a:spLocks noChangeArrowheads="1"/>
          </p:cNvSpPr>
          <p:nvPr/>
        </p:nvSpPr>
        <p:spPr bwMode="auto">
          <a:xfrm>
            <a:off x="395288" y="1341438"/>
            <a:ext cx="15938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Denaturation</a:t>
            </a:r>
          </a:p>
        </p:txBody>
      </p:sp>
      <p:sp>
        <p:nvSpPr>
          <p:cNvPr id="5125" name="Rectangle 9"/>
          <p:cNvSpPr>
            <a:spLocks noChangeArrowheads="1"/>
          </p:cNvSpPr>
          <p:nvPr/>
        </p:nvSpPr>
        <p:spPr bwMode="auto">
          <a:xfrm>
            <a:off x="323850" y="4437063"/>
            <a:ext cx="27241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Ready For Sequencing</a:t>
            </a:r>
            <a:r>
              <a:rPr lang="en-US" altLang="zh-TW">
                <a:latin typeface="Arial" pitchFamily="34" charset="0"/>
                <a:cs typeface="Arial" pitchFamily="34" charset="0"/>
              </a:rPr>
              <a:t> </a:t>
            </a:r>
          </a:p>
        </p:txBody>
      </p:sp>
      <p:pic>
        <p:nvPicPr>
          <p:cNvPr id="6"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sbs_slide1"/>
          <p:cNvPicPr>
            <a:picLocks noChangeAspect="1" noChangeArrowheads="1"/>
          </p:cNvPicPr>
          <p:nvPr/>
        </p:nvPicPr>
        <p:blipFill>
          <a:blip r:embed="rId2" cstate="print"/>
          <a:srcRect/>
          <a:stretch>
            <a:fillRect/>
          </a:stretch>
        </p:blipFill>
        <p:spPr bwMode="auto">
          <a:xfrm>
            <a:off x="714348" y="1071546"/>
            <a:ext cx="6786610" cy="5592167"/>
          </a:xfrm>
          <a:prstGeom prst="rect">
            <a:avLst/>
          </a:prstGeom>
          <a:noFill/>
          <a:ln w="9525">
            <a:noFill/>
            <a:miter lim="800000"/>
            <a:headEnd/>
            <a:tailEnd/>
          </a:ln>
        </p:spPr>
      </p:pic>
      <p:pic>
        <p:nvPicPr>
          <p:cNvPr id="3075" name="Picture 8" descr="-"/>
          <p:cNvPicPr>
            <a:picLocks noChangeAspect="1" noChangeArrowheads="1"/>
          </p:cNvPicPr>
          <p:nvPr/>
        </p:nvPicPr>
        <p:blipFill>
          <a:blip r:embed="rId3" cstate="print"/>
          <a:srcRect/>
          <a:stretch>
            <a:fillRect/>
          </a:stretch>
        </p:blipFill>
        <p:spPr bwMode="auto">
          <a:xfrm>
            <a:off x="4545881" y="3149840"/>
            <a:ext cx="122159" cy="122159"/>
          </a:xfrm>
          <a:prstGeom prst="rect">
            <a:avLst/>
          </a:prstGeom>
          <a:noFill/>
          <a:ln w="9525">
            <a:noFill/>
            <a:miter lim="800000"/>
            <a:headEnd/>
            <a:tailEnd/>
          </a:ln>
        </p:spPr>
      </p:pic>
      <p:pic>
        <p:nvPicPr>
          <p:cNvPr id="3076" name="Picture 11" descr="-"/>
          <p:cNvPicPr>
            <a:picLocks noChangeAspect="1" noChangeArrowheads="1"/>
          </p:cNvPicPr>
          <p:nvPr/>
        </p:nvPicPr>
        <p:blipFill>
          <a:blip r:embed="rId3" cstate="print"/>
          <a:srcRect/>
          <a:stretch>
            <a:fillRect/>
          </a:stretch>
        </p:blipFill>
        <p:spPr bwMode="auto">
          <a:xfrm>
            <a:off x="4545881" y="3378440"/>
            <a:ext cx="122159" cy="122159"/>
          </a:xfrm>
          <a:prstGeom prst="rect">
            <a:avLst/>
          </a:prstGeom>
          <a:noFill/>
          <a:ln w="9525">
            <a:noFill/>
            <a:miter lim="800000"/>
            <a:headEnd/>
            <a:tailEnd/>
          </a:ln>
        </p:spPr>
      </p:pic>
      <p:pic>
        <p:nvPicPr>
          <p:cNvPr id="3077" name="Picture 14" descr="-"/>
          <p:cNvPicPr>
            <a:picLocks noChangeAspect="1" noChangeArrowheads="1"/>
          </p:cNvPicPr>
          <p:nvPr/>
        </p:nvPicPr>
        <p:blipFill>
          <a:blip r:embed="rId3" cstate="print"/>
          <a:srcRect/>
          <a:stretch>
            <a:fillRect/>
          </a:stretch>
        </p:blipFill>
        <p:spPr bwMode="auto">
          <a:xfrm>
            <a:off x="4545881" y="3607040"/>
            <a:ext cx="122159" cy="122159"/>
          </a:xfrm>
          <a:prstGeom prst="rect">
            <a:avLst/>
          </a:prstGeom>
          <a:noFill/>
          <a:ln w="9525">
            <a:noFill/>
            <a:miter lim="800000"/>
            <a:headEnd/>
            <a:tailEnd/>
          </a:ln>
        </p:spPr>
      </p:pic>
      <p:sp>
        <p:nvSpPr>
          <p:cNvPr id="3078" name="Rectangle 44"/>
          <p:cNvSpPr>
            <a:spLocks noChangeArrowheads="1"/>
          </p:cNvSpPr>
          <p:nvPr/>
        </p:nvSpPr>
        <p:spPr bwMode="auto">
          <a:xfrm>
            <a:off x="395288" y="333375"/>
            <a:ext cx="6319852" cy="523220"/>
          </a:xfrm>
          <a:prstGeom prst="rect">
            <a:avLst/>
          </a:prstGeom>
          <a:noFill/>
          <a:ln w="9525">
            <a:noFill/>
            <a:miter lim="800000"/>
            <a:headEnd/>
            <a:tailEnd/>
          </a:ln>
        </p:spPr>
        <p:txBody>
          <a:bodyPr wrap="square">
            <a:spAutoFit/>
          </a:bodyPr>
          <a:lstStyle/>
          <a:p>
            <a:r>
              <a:rPr lang="en-US" altLang="zh-TW" sz="2800" b="1" dirty="0">
                <a:solidFill>
                  <a:srgbClr val="C00000"/>
                </a:solidFill>
                <a:latin typeface="Arial" pitchFamily="34" charset="0"/>
                <a:cs typeface="Arial" pitchFamily="34" charset="0"/>
              </a:rPr>
              <a:t>  Sequencing-By-Synthesis	    </a:t>
            </a:r>
          </a:p>
        </p:txBody>
      </p:sp>
      <p:pic>
        <p:nvPicPr>
          <p:cNvPr id="3079" name="Picture 46" descr="Solexa">
            <a:hlinkClick r:id="rId4"/>
          </p:cNvPr>
          <p:cNvPicPr>
            <a:picLocks noChangeAspect="1" noChangeArrowheads="1"/>
          </p:cNvPicPr>
          <p:nvPr/>
        </p:nvPicPr>
        <p:blipFill>
          <a:blip r:embed="rId5" cstate="print"/>
          <a:srcRect/>
          <a:stretch>
            <a:fillRect/>
          </a:stretch>
        </p:blipFill>
        <p:spPr bwMode="auto">
          <a:xfrm>
            <a:off x="6877050"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Incorporation"/>
          <p:cNvPicPr>
            <a:picLocks noChangeAspect="1" noChangeArrowheads="1"/>
          </p:cNvPicPr>
          <p:nvPr/>
        </p:nvPicPr>
        <p:blipFill>
          <a:blip r:embed="rId2" cstate="print"/>
          <a:srcRect/>
          <a:stretch>
            <a:fillRect/>
          </a:stretch>
        </p:blipFill>
        <p:spPr bwMode="auto">
          <a:xfrm>
            <a:off x="1692275" y="690560"/>
            <a:ext cx="2400300" cy="2381250"/>
          </a:xfrm>
          <a:prstGeom prst="rect">
            <a:avLst/>
          </a:prstGeom>
          <a:noFill/>
          <a:ln w="9525">
            <a:noFill/>
            <a:miter lim="800000"/>
            <a:headEnd/>
            <a:tailEnd/>
          </a:ln>
        </p:spPr>
      </p:pic>
      <p:pic>
        <p:nvPicPr>
          <p:cNvPr id="6147" name="Picture 5" descr="Fluorescent Detection"/>
          <p:cNvPicPr>
            <a:picLocks noChangeAspect="1" noChangeArrowheads="1"/>
          </p:cNvPicPr>
          <p:nvPr/>
        </p:nvPicPr>
        <p:blipFill>
          <a:blip r:embed="rId3" cstate="print"/>
          <a:srcRect/>
          <a:stretch>
            <a:fillRect/>
          </a:stretch>
        </p:blipFill>
        <p:spPr bwMode="auto">
          <a:xfrm>
            <a:off x="5292725" y="761998"/>
            <a:ext cx="3009900" cy="2381250"/>
          </a:xfrm>
          <a:prstGeom prst="rect">
            <a:avLst/>
          </a:prstGeom>
          <a:noFill/>
          <a:ln w="9525">
            <a:noFill/>
            <a:miter lim="800000"/>
            <a:headEnd/>
            <a:tailEnd/>
          </a:ln>
        </p:spPr>
      </p:pic>
      <p:sp>
        <p:nvSpPr>
          <p:cNvPr id="6148" name="Rectangle 6"/>
          <p:cNvSpPr>
            <a:spLocks noChangeArrowheads="1"/>
          </p:cNvSpPr>
          <p:nvPr/>
        </p:nvSpPr>
        <p:spPr bwMode="auto">
          <a:xfrm>
            <a:off x="755650" y="1341438"/>
            <a:ext cx="1720850" cy="366712"/>
          </a:xfrm>
          <a:prstGeom prst="rect">
            <a:avLst/>
          </a:prstGeom>
          <a:noFill/>
          <a:ln w="9525">
            <a:noFill/>
            <a:miter lim="800000"/>
            <a:headEnd/>
            <a:tailEnd/>
          </a:ln>
        </p:spPr>
        <p:txBody>
          <a:bodyPr wrap="none" anchor="ctr">
            <a:spAutoFit/>
          </a:bodyPr>
          <a:lstStyle/>
          <a:p>
            <a:r>
              <a:rPr lang="en-US" altLang="zh-TW" b="1"/>
              <a:t>Incorporation</a:t>
            </a:r>
            <a:r>
              <a:rPr lang="en-US" altLang="zh-TW"/>
              <a:t> </a:t>
            </a:r>
          </a:p>
        </p:txBody>
      </p:sp>
      <p:sp>
        <p:nvSpPr>
          <p:cNvPr id="6149" name="Rectangle 7"/>
          <p:cNvSpPr>
            <a:spLocks noChangeArrowheads="1"/>
          </p:cNvSpPr>
          <p:nvPr/>
        </p:nvSpPr>
        <p:spPr bwMode="auto">
          <a:xfrm>
            <a:off x="3924300" y="1844675"/>
            <a:ext cx="2584450" cy="366713"/>
          </a:xfrm>
          <a:prstGeom prst="rect">
            <a:avLst/>
          </a:prstGeom>
          <a:noFill/>
          <a:ln w="9525">
            <a:noFill/>
            <a:miter lim="800000"/>
            <a:headEnd/>
            <a:tailEnd/>
          </a:ln>
        </p:spPr>
        <p:txBody>
          <a:bodyPr wrap="none" anchor="ctr">
            <a:spAutoFit/>
          </a:bodyPr>
          <a:lstStyle/>
          <a:p>
            <a:r>
              <a:rPr lang="en-US" altLang="zh-TW" b="1"/>
              <a:t>Fluorescent Detection</a:t>
            </a:r>
          </a:p>
        </p:txBody>
      </p:sp>
      <p:pic>
        <p:nvPicPr>
          <p:cNvPr id="6150" name="Picture 10" descr="Sequence Generated At Every Site On The Array "/>
          <p:cNvPicPr>
            <a:picLocks noChangeAspect="1" noChangeArrowheads="1"/>
          </p:cNvPicPr>
          <p:nvPr/>
        </p:nvPicPr>
        <p:blipFill>
          <a:blip r:embed="rId4" cstate="print"/>
          <a:srcRect/>
          <a:stretch>
            <a:fillRect/>
          </a:stretch>
        </p:blipFill>
        <p:spPr bwMode="auto">
          <a:xfrm>
            <a:off x="2786063" y="3716338"/>
            <a:ext cx="3571875" cy="2857500"/>
          </a:xfrm>
          <a:prstGeom prst="rect">
            <a:avLst/>
          </a:prstGeom>
          <a:noFill/>
          <a:ln w="9525">
            <a:noFill/>
            <a:miter lim="800000"/>
            <a:headEnd/>
            <a:tailEnd/>
          </a:ln>
        </p:spPr>
      </p:pic>
      <p:sp>
        <p:nvSpPr>
          <p:cNvPr id="6151" name="Rectangle 11"/>
          <p:cNvSpPr>
            <a:spLocks noChangeArrowheads="1"/>
          </p:cNvSpPr>
          <p:nvPr/>
        </p:nvSpPr>
        <p:spPr bwMode="auto">
          <a:xfrm>
            <a:off x="1819275" y="3246438"/>
            <a:ext cx="5505450" cy="366712"/>
          </a:xfrm>
          <a:prstGeom prst="rect">
            <a:avLst/>
          </a:prstGeom>
          <a:noFill/>
          <a:ln w="9525">
            <a:noFill/>
            <a:miter lim="800000"/>
            <a:headEnd/>
            <a:tailEnd/>
          </a:ln>
        </p:spPr>
        <p:txBody>
          <a:bodyPr wrap="none" anchor="ctr">
            <a:spAutoFit/>
          </a:bodyPr>
          <a:lstStyle/>
          <a:p>
            <a:r>
              <a:rPr lang="en-US" altLang="zh-TW" b="1"/>
              <a:t>Sequence Generated At Every Site On The Array</a:t>
            </a:r>
            <a:r>
              <a:rPr lang="en-US" altLang="zh-TW"/>
              <a:t> </a:t>
            </a:r>
          </a:p>
        </p:txBody>
      </p:sp>
      <p:pic>
        <p:nvPicPr>
          <p:cNvPr id="8" name="Picture 46" descr="Solexa">
            <a:hlinkClick r:id="rId5"/>
          </p:cNvPr>
          <p:cNvPicPr>
            <a:picLocks noChangeAspect="1" noChangeArrowheads="1"/>
          </p:cNvPicPr>
          <p:nvPr/>
        </p:nvPicPr>
        <p:blipFill>
          <a:blip r:embed="rId6"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shot 2010-07-27 at 5.42.15 AM.png"/>
          <p:cNvPicPr>
            <a:picLocks noChangeAspect="1"/>
          </p:cNvPicPr>
          <p:nvPr/>
        </p:nvPicPr>
        <p:blipFill>
          <a:blip r:embed="rId2" cstate="print"/>
          <a:srcRect/>
          <a:stretch>
            <a:fillRect/>
          </a:stretch>
        </p:blipFill>
        <p:spPr bwMode="auto">
          <a:xfrm>
            <a:off x="152400" y="457200"/>
            <a:ext cx="4191000" cy="5443538"/>
          </a:xfrm>
          <a:prstGeom prst="rect">
            <a:avLst/>
          </a:prstGeom>
          <a:noFill/>
          <a:ln w="9525">
            <a:noFill/>
            <a:miter lim="800000"/>
            <a:headEnd/>
            <a:tailEnd/>
          </a:ln>
          <a:effectLst/>
        </p:spPr>
      </p:pic>
      <p:pic>
        <p:nvPicPr>
          <p:cNvPr id="10" name="Picture 9" descr="Screen shot 2010-07-27 at 5.42.37 AM.png"/>
          <p:cNvPicPr>
            <a:picLocks noChangeAspect="1"/>
          </p:cNvPicPr>
          <p:nvPr/>
        </p:nvPicPr>
        <p:blipFill>
          <a:blip r:embed="rId3" cstate="print"/>
          <a:srcRect/>
          <a:stretch>
            <a:fillRect/>
          </a:stretch>
        </p:blipFill>
        <p:spPr bwMode="auto">
          <a:xfrm>
            <a:off x="4724400" y="2438400"/>
            <a:ext cx="3995738" cy="1497013"/>
          </a:xfrm>
          <a:prstGeom prst="rect">
            <a:avLst/>
          </a:prstGeom>
          <a:noFill/>
          <a:ln w="9525">
            <a:noFill/>
            <a:miter lim="800000"/>
            <a:headEnd/>
            <a:tailEnd/>
          </a:ln>
          <a:effectLst/>
        </p:spPr>
      </p:pic>
      <p:sp>
        <p:nvSpPr>
          <p:cNvPr id="6" name="矩形 5"/>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8"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8"/>
          <p:cNvPicPr>
            <a:picLocks noChangeAspect="1" noChangeArrowheads="1"/>
          </p:cNvPicPr>
          <p:nvPr/>
        </p:nvPicPr>
        <p:blipFill>
          <a:blip r:embed="rId2" cstate="print"/>
          <a:srcRect/>
          <a:stretch>
            <a:fillRect/>
          </a:stretch>
        </p:blipFill>
        <p:spPr bwMode="auto">
          <a:xfrm>
            <a:off x="152400" y="733425"/>
            <a:ext cx="8763000" cy="5514975"/>
          </a:xfrm>
          <a:prstGeom prst="rect">
            <a:avLst/>
          </a:prstGeom>
          <a:noFill/>
          <a:ln w="9525">
            <a:noFill/>
            <a:miter lim="800000"/>
            <a:headEnd/>
            <a:tailEnd/>
          </a:ln>
        </p:spPr>
      </p:pic>
      <p:sp>
        <p:nvSpPr>
          <p:cNvPr id="4" name="矩形 3"/>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5" name="Picture 46" descr="Solexa">
            <a:hlinkClick r:id="rId3"/>
          </p:cNvPr>
          <p:cNvPicPr>
            <a:picLocks noChangeAspect="1" noChangeArrowheads="1"/>
          </p:cNvPicPr>
          <p:nvPr/>
        </p:nvPicPr>
        <p:blipFill>
          <a:blip r:embed="rId4"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5720" y="214290"/>
            <a:ext cx="8643998" cy="4062651"/>
          </a:xfrm>
          <a:prstGeom prst="rect">
            <a:avLst/>
          </a:prstGeom>
        </p:spPr>
        <p:txBody>
          <a:bodyPr wrap="square">
            <a:spAutoFit/>
          </a:bodyPr>
          <a:lstStyle/>
          <a:p>
            <a:r>
              <a:rPr lang="en-US" altLang="zh-TW" sz="2800" b="1" dirty="0" smtClean="0">
                <a:solidFill>
                  <a:srgbClr val="C00000"/>
                </a:solidFill>
                <a:latin typeface="Arial" pitchFamily="34" charset="0"/>
                <a:cs typeface="Arial" pitchFamily="34" charset="0"/>
              </a:rPr>
              <a:t>Illumina sequencing-by-synthesis</a:t>
            </a:r>
            <a:endParaRPr lang="en-US" altLang="zh-TW" sz="2800" b="1" dirty="0" smtClean="0">
              <a:solidFill>
                <a:srgbClr val="C00000"/>
              </a:solidFill>
              <a:latin typeface="Arial" pitchFamily="34" charset="0"/>
              <a:cs typeface="Arial" pitchFamily="34" charset="0"/>
            </a:endParaRP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end adapters, denatured and bound at one end to a solid surface already coated with a dense layer of the adapters. Each single stranded fragment is immobilized at one end, while its free end ‘bends over’ and hybridizes to a complementary adapter on the surface, which initiates the synthesis of the complementary strand in the presence of amplification reagents. Multiple cycles of this solid-phase amplification followed by </a:t>
            </a:r>
            <a:r>
              <a:rPr lang="en-US" altLang="zh-TW" sz="1600" dirty="0" err="1" smtClean="0">
                <a:latin typeface="Arial" pitchFamily="34" charset="0"/>
                <a:cs typeface="Arial" pitchFamily="34" charset="0"/>
              </a:rPr>
              <a:t>denaturation</a:t>
            </a:r>
            <a:r>
              <a:rPr lang="en-US" altLang="zh-TW" sz="1600" dirty="0" smtClean="0">
                <a:latin typeface="Arial" pitchFamily="34" charset="0"/>
                <a:cs typeface="Arial" pitchFamily="34" charset="0"/>
              </a:rPr>
              <a:t> create clusters of ~1,000 copies of single-stranded DNA molecules distributed randomly on the surface.</a:t>
            </a:r>
          </a:p>
          <a:p>
            <a:endParaRPr lang="en-US" altLang="zh-TW" dirty="0" smtClean="0">
              <a:latin typeface="Arial" pitchFamily="34" charset="0"/>
              <a:cs typeface="Arial" pitchFamily="34" charset="0"/>
            </a:endParaRPr>
          </a:p>
          <a:p>
            <a:r>
              <a:rPr lang="en-US" altLang="zh-TW" b="1" dirty="0" smtClean="0">
                <a:latin typeface="Arial" pitchFamily="34" charset="0"/>
                <a:cs typeface="Arial" pitchFamily="34" charset="0"/>
              </a:rPr>
              <a:t>Sequencing with reversible terminators. </a:t>
            </a:r>
          </a:p>
          <a:p>
            <a:r>
              <a:rPr lang="en-US" altLang="zh-TW" sz="1600" dirty="0" smtClean="0">
                <a:latin typeface="Arial" pitchFamily="34" charset="0"/>
                <a:cs typeface="Arial" pitchFamily="34" charset="0"/>
              </a:rPr>
              <a:t>Synthesis reagents, added to the flow cell, consist of primers, DNA polymerase and four differently labeled, reversible terminator nucleotides. After incorporation of a nucleotide, which is identified by its color, the 3′ terminator on the base and the </a:t>
            </a:r>
            <a:r>
              <a:rPr lang="en-US" altLang="zh-TW" sz="1600" dirty="0" err="1" smtClean="0">
                <a:latin typeface="Arial" pitchFamily="34" charset="0"/>
                <a:cs typeface="Arial" pitchFamily="34" charset="0"/>
              </a:rPr>
              <a:t>fluorophore</a:t>
            </a:r>
            <a:r>
              <a:rPr lang="en-US" altLang="zh-TW" sz="1600" dirty="0" smtClean="0">
                <a:latin typeface="Arial" pitchFamily="34" charset="0"/>
                <a:cs typeface="Arial" pitchFamily="34" charset="0"/>
              </a:rPr>
              <a:t> are removed, and the cycle is repeated for a read length of 30–35 nucleotides.</a:t>
            </a:r>
            <a:endParaRPr lang="zh-TW" altLang="en-US" sz="1600" dirty="0">
              <a:latin typeface="Arial" pitchFamily="34" charset="0"/>
              <a:cs typeface="Arial" pitchFamily="34" charset="0"/>
            </a:endParaRPr>
          </a:p>
        </p:txBody>
      </p:sp>
      <p:pic>
        <p:nvPicPr>
          <p:cNvPr id="58370" name="Picture 2">
            <a:hlinkClick r:id="rId2" action="ppaction://hlinkfile"/>
          </p:cNvPr>
          <p:cNvPicPr>
            <a:picLocks noChangeAspect="1" noChangeArrowheads="1"/>
          </p:cNvPicPr>
          <p:nvPr/>
        </p:nvPicPr>
        <p:blipFill>
          <a:blip r:embed="rId3" cstate="print"/>
          <a:srcRect l="18310" t="49805" r="10644" b="11132"/>
          <a:stretch>
            <a:fillRect/>
          </a:stretch>
        </p:blipFill>
        <p:spPr bwMode="auto">
          <a:xfrm>
            <a:off x="1857356" y="4286256"/>
            <a:ext cx="5407857" cy="2230044"/>
          </a:xfrm>
          <a:prstGeom prst="rect">
            <a:avLst/>
          </a:prstGeom>
          <a:noFill/>
          <a:ln w="9525">
            <a:noFill/>
            <a:miter lim="800000"/>
            <a:headEnd/>
            <a:tailEnd/>
          </a:ln>
          <a:effectLst/>
        </p:spPr>
      </p:pic>
      <p:pic>
        <p:nvPicPr>
          <p:cNvPr id="4" name="Picture 6" descr="「movie」的圖片搜尋結果">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381620"/>
            <a:ext cx="224202" cy="2390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allseq.com/knowledgebank/images/Sequencing%20Platforms/CGlogo-RGB-notag.png"/>
          <p:cNvPicPr>
            <a:picLocks noChangeAspect="1" noChangeArrowheads="1"/>
          </p:cNvPicPr>
          <p:nvPr/>
        </p:nvPicPr>
        <p:blipFill>
          <a:blip r:embed="rId2" cstate="print"/>
          <a:srcRect/>
          <a:stretch>
            <a:fillRect/>
          </a:stretch>
        </p:blipFill>
        <p:spPr bwMode="auto">
          <a:xfrm>
            <a:off x="179512" y="908720"/>
            <a:ext cx="4176464" cy="1043517"/>
          </a:xfrm>
          <a:prstGeom prst="rect">
            <a:avLst/>
          </a:prstGeom>
          <a:noFill/>
        </p:spPr>
      </p:pic>
      <p:pic>
        <p:nvPicPr>
          <p:cNvPr id="11268" name="Picture 4" descr="http://www.allseq.com/knowledgebank/images/Sequencing%20Platforms/images2.jpg"/>
          <p:cNvPicPr>
            <a:picLocks noChangeAspect="1" noChangeArrowheads="1"/>
          </p:cNvPicPr>
          <p:nvPr/>
        </p:nvPicPr>
        <p:blipFill>
          <a:blip r:embed="rId3" cstate="print"/>
          <a:srcRect/>
          <a:stretch>
            <a:fillRect/>
          </a:stretch>
        </p:blipFill>
        <p:spPr bwMode="auto">
          <a:xfrm>
            <a:off x="2238747" y="2276872"/>
            <a:ext cx="2981325" cy="1533526"/>
          </a:xfrm>
          <a:prstGeom prst="rect">
            <a:avLst/>
          </a:prstGeom>
          <a:noFill/>
        </p:spPr>
      </p:pic>
      <p:pic>
        <p:nvPicPr>
          <p:cNvPr id="11270" name="Picture 6" descr="http://www.allseq.com/knowledgebank/images/Sequencing%20Platforms/images3.jpg"/>
          <p:cNvPicPr>
            <a:picLocks noChangeAspect="1" noChangeArrowheads="1"/>
          </p:cNvPicPr>
          <p:nvPr/>
        </p:nvPicPr>
        <p:blipFill>
          <a:blip r:embed="rId4" cstate="print"/>
          <a:srcRect/>
          <a:stretch>
            <a:fillRect/>
          </a:stretch>
        </p:blipFill>
        <p:spPr bwMode="auto">
          <a:xfrm>
            <a:off x="5252417" y="2251322"/>
            <a:ext cx="2847975" cy="1609726"/>
          </a:xfrm>
          <a:prstGeom prst="rect">
            <a:avLst/>
          </a:prstGeom>
          <a:noFill/>
        </p:spPr>
      </p:pic>
      <p:pic>
        <p:nvPicPr>
          <p:cNvPr id="11272" name="Picture 8" descr="http://www.allseq.com/knowledgebank/images/Sequencing%20Platforms/images4.jpg"/>
          <p:cNvPicPr>
            <a:picLocks noChangeAspect="1" noChangeArrowheads="1"/>
          </p:cNvPicPr>
          <p:nvPr/>
        </p:nvPicPr>
        <p:blipFill>
          <a:blip r:embed="rId5" cstate="print"/>
          <a:srcRect/>
          <a:stretch>
            <a:fillRect/>
          </a:stretch>
        </p:blipFill>
        <p:spPr bwMode="auto">
          <a:xfrm>
            <a:off x="5380434" y="3861048"/>
            <a:ext cx="2647950" cy="1724025"/>
          </a:xfrm>
          <a:prstGeom prst="rect">
            <a:avLst/>
          </a:prstGeom>
          <a:noFill/>
        </p:spPr>
      </p:pic>
      <p:pic>
        <p:nvPicPr>
          <p:cNvPr id="11274" name="Picture 10" descr="http://www.allseq.com/knowledgebank/images/Sequencing%20Platforms/images5.jpg"/>
          <p:cNvPicPr>
            <a:picLocks noChangeAspect="1" noChangeArrowheads="1"/>
          </p:cNvPicPr>
          <p:nvPr/>
        </p:nvPicPr>
        <p:blipFill>
          <a:blip r:embed="rId6" cstate="print"/>
          <a:srcRect/>
          <a:stretch>
            <a:fillRect/>
          </a:stretch>
        </p:blipFill>
        <p:spPr bwMode="auto">
          <a:xfrm>
            <a:off x="2313806" y="3861048"/>
            <a:ext cx="2762250" cy="1657351"/>
          </a:xfrm>
          <a:prstGeom prst="rect">
            <a:avLst/>
          </a:prstGeom>
          <a:noFill/>
        </p:spPr>
      </p:pic>
      <p:sp>
        <p:nvSpPr>
          <p:cNvPr id="10" name="矩形 9"/>
          <p:cNvSpPr/>
          <p:nvPr/>
        </p:nvSpPr>
        <p:spPr>
          <a:xfrm>
            <a:off x="72008" y="87015"/>
            <a:ext cx="8964488" cy="461665"/>
          </a:xfrm>
          <a:prstGeom prst="rect">
            <a:avLst/>
          </a:prstGeom>
        </p:spPr>
        <p:txBody>
          <a:bodyPr wrap="square">
            <a:spAutoFit/>
          </a:bodyPr>
          <a:lstStyle/>
          <a:p>
            <a:r>
              <a:rPr lang="en-US" altLang="zh-TW" sz="2400" b="1" i="1" dirty="0">
                <a:solidFill>
                  <a:srgbClr val="C00000"/>
                </a:solidFill>
              </a:rPr>
              <a:t>Combinatorial Probe-Anchor Ligation (</a:t>
            </a:r>
            <a:r>
              <a:rPr lang="en-US" altLang="zh-TW" sz="2400" b="1" i="1" dirty="0" err="1">
                <a:solidFill>
                  <a:srgbClr val="C00000"/>
                </a:solidFill>
              </a:rPr>
              <a:t>cPAL</a:t>
            </a:r>
            <a:r>
              <a:rPr lang="en-US" altLang="zh-TW" sz="2400" b="1" i="1" dirty="0">
                <a:solidFill>
                  <a:srgbClr val="C00000"/>
                </a:solidFill>
              </a:rPr>
              <a:t>) sequencing</a:t>
            </a:r>
            <a:endParaRPr lang="zh-TW" altLang="en-US" sz="2400" b="1" i="1" dirty="0">
              <a:solidFill>
                <a:srgbClr val="C00000"/>
              </a:solidFill>
            </a:endParaRPr>
          </a:p>
        </p:txBody>
      </p:sp>
      <p:sp>
        <p:nvSpPr>
          <p:cNvPr id="2" name="矩形 1"/>
          <p:cNvSpPr/>
          <p:nvPr/>
        </p:nvSpPr>
        <p:spPr>
          <a:xfrm>
            <a:off x="1907704" y="5805264"/>
            <a:ext cx="6120680" cy="523220"/>
          </a:xfrm>
          <a:prstGeom prst="rect">
            <a:avLst/>
          </a:prstGeom>
        </p:spPr>
        <p:txBody>
          <a:bodyPr wrap="square">
            <a:spAutoFit/>
          </a:bodyPr>
          <a:lstStyle/>
          <a:p>
            <a:pPr algn="ctr"/>
            <a:r>
              <a:rPr lang="zh-TW" altLang="en-US" sz="1400" b="1" dirty="0"/>
              <a:t>Complete Genomics was founded in 2006 and in March 2013 was acquired by </a:t>
            </a:r>
            <a:endParaRPr lang="en-US" altLang="zh-TW" sz="1400" b="1" dirty="0" smtClean="0"/>
          </a:p>
          <a:p>
            <a:pPr algn="ctr"/>
            <a:r>
              <a:rPr lang="zh-TW" altLang="en-US" sz="1400" b="1" dirty="0" smtClean="0"/>
              <a:t>BGI</a:t>
            </a:r>
            <a:r>
              <a:rPr lang="zh-TW" altLang="en-US" sz="1400" b="1" dirty="0"/>
              <a:t>-Shenzhen for USD 117.6 </a:t>
            </a:r>
            <a:r>
              <a:rPr lang="zh-TW" altLang="en-US" sz="1400" b="1" dirty="0" smtClean="0"/>
              <a:t>million</a:t>
            </a:r>
            <a:r>
              <a:rPr lang="en-US" altLang="zh-TW" sz="1400" b="1" dirty="0" smtClean="0"/>
              <a:t>.</a:t>
            </a:r>
            <a:endParaRPr lang="zh-TW" altLang="en-US" sz="1400" b="1" dirty="0"/>
          </a:p>
        </p:txBody>
      </p:sp>
    </p:spTree>
    <p:extLst>
      <p:ext uri="{BB962C8B-B14F-4D97-AF65-F5344CB8AC3E}">
        <p14:creationId xmlns:p14="http://schemas.microsoft.com/office/powerpoint/2010/main" val="24589710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genomics.cn/uploadfile/cms/image/20160815/%E7%BD%91%E9%A1%B5%E7%94%BB%E9%9D%A2_03_553.jpg"/>
          <p:cNvPicPr>
            <a:picLocks noChangeAspect="1" noChangeArrowheads="1"/>
          </p:cNvPicPr>
          <p:nvPr/>
        </p:nvPicPr>
        <p:blipFill rotWithShape="1">
          <a:blip r:embed="rId2">
            <a:extLst>
              <a:ext uri="{28A0092B-C50C-407E-A947-70E740481C1C}">
                <a14:useLocalDpi xmlns:a14="http://schemas.microsoft.com/office/drawing/2010/main" val="0"/>
              </a:ext>
            </a:extLst>
          </a:blip>
          <a:srcRect t="22304"/>
          <a:stretch/>
        </p:blipFill>
        <p:spPr bwMode="auto">
          <a:xfrm>
            <a:off x="3491880" y="1143647"/>
            <a:ext cx="5184576" cy="2951269"/>
          </a:xfrm>
          <a:prstGeom prst="rect">
            <a:avLst/>
          </a:prstGeom>
          <a:noFill/>
          <a:extLst>
            <a:ext uri="{909E8E84-426E-40DD-AFC4-6F175D3DCCD1}">
              <a14:hiddenFill xmlns:a14="http://schemas.microsoft.com/office/drawing/2010/main">
                <a:solidFill>
                  <a:srgbClr val="FFFFFF"/>
                </a:solidFill>
              </a14:hiddenFill>
            </a:ext>
          </a:extLst>
        </p:spPr>
      </p:pic>
      <p:pic>
        <p:nvPicPr>
          <p:cNvPr id="2" name="圖片 1">
            <a:hlinkClick r:id="rId3" action="ppaction://hlinkfile"/>
          </p:cNvPr>
          <p:cNvPicPr>
            <a:picLocks noChangeAspect="1"/>
          </p:cNvPicPr>
          <p:nvPr/>
        </p:nvPicPr>
        <p:blipFill>
          <a:blip r:embed="rId4"/>
          <a:stretch>
            <a:fillRect/>
          </a:stretch>
        </p:blipFill>
        <p:spPr>
          <a:xfrm>
            <a:off x="467544" y="332656"/>
            <a:ext cx="2828925" cy="485775"/>
          </a:xfrm>
          <a:prstGeom prst="rect">
            <a:avLst/>
          </a:prstGeom>
        </p:spPr>
      </p:pic>
      <p:pic>
        <p:nvPicPr>
          <p:cNvPr id="2052" name="Picture 4" descr="http://www.seq500.com/portal/images/idx113_0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1215655"/>
            <a:ext cx="2416073" cy="2618746"/>
          </a:xfrm>
          <a:prstGeom prst="rect">
            <a:avLst/>
          </a:prstGeom>
          <a:noFill/>
          <a:extLst>
            <a:ext uri="{909E8E84-426E-40DD-AFC4-6F175D3DCCD1}">
              <a14:hiddenFill xmlns:a14="http://schemas.microsoft.com/office/drawing/2010/main">
                <a:solidFill>
                  <a:srgbClr val="FFFFFF"/>
                </a:solidFill>
              </a14:hiddenFill>
            </a:ext>
          </a:extLst>
        </p:spPr>
      </p:pic>
      <p:sp>
        <p:nvSpPr>
          <p:cNvPr id="3" name="文字方塊 2"/>
          <p:cNvSpPr txBox="1"/>
          <p:nvPr/>
        </p:nvSpPr>
        <p:spPr>
          <a:xfrm>
            <a:off x="1187624" y="846323"/>
            <a:ext cx="1203406" cy="369332"/>
          </a:xfrm>
          <a:prstGeom prst="rect">
            <a:avLst/>
          </a:prstGeom>
          <a:noFill/>
        </p:spPr>
        <p:txBody>
          <a:bodyPr wrap="none" rtlCol="0">
            <a:spAutoFit/>
          </a:bodyPr>
          <a:lstStyle/>
          <a:p>
            <a:r>
              <a:rPr lang="en-US" altLang="zh-TW" b="1" dirty="0" smtClean="0"/>
              <a:t>BGISEQ-50</a:t>
            </a:r>
            <a:endParaRPr lang="zh-TW" altLang="en-US" b="1" dirty="0"/>
          </a:p>
        </p:txBody>
      </p:sp>
      <p:sp>
        <p:nvSpPr>
          <p:cNvPr id="6" name="文字方塊 5"/>
          <p:cNvSpPr txBox="1"/>
          <p:nvPr/>
        </p:nvSpPr>
        <p:spPr>
          <a:xfrm>
            <a:off x="4644008" y="846323"/>
            <a:ext cx="1320426" cy="369332"/>
          </a:xfrm>
          <a:prstGeom prst="rect">
            <a:avLst/>
          </a:prstGeom>
          <a:noFill/>
        </p:spPr>
        <p:txBody>
          <a:bodyPr wrap="none" rtlCol="0">
            <a:spAutoFit/>
          </a:bodyPr>
          <a:lstStyle/>
          <a:p>
            <a:r>
              <a:rPr lang="en-US" altLang="zh-TW" b="1" dirty="0" smtClean="0"/>
              <a:t>BGISEQ-500</a:t>
            </a:r>
            <a:endParaRPr lang="zh-TW" altLang="en-US" b="1" dirty="0"/>
          </a:p>
        </p:txBody>
      </p:sp>
      <p:pic>
        <p:nvPicPr>
          <p:cNvPr id="4" name="圖片 3"/>
          <p:cNvPicPr>
            <a:picLocks noChangeAspect="1"/>
          </p:cNvPicPr>
          <p:nvPr/>
        </p:nvPicPr>
        <p:blipFill>
          <a:blip r:embed="rId6"/>
          <a:stretch>
            <a:fillRect/>
          </a:stretch>
        </p:blipFill>
        <p:spPr>
          <a:xfrm>
            <a:off x="1331640" y="3933056"/>
            <a:ext cx="6264696" cy="2810278"/>
          </a:xfrm>
          <a:prstGeom prst="rect">
            <a:avLst/>
          </a:prstGeom>
        </p:spPr>
      </p:pic>
      <p:pic>
        <p:nvPicPr>
          <p:cNvPr id="2054" name="Picture 6" descr="「movie」的圖片搜尋結果">
            <a:hlinkClick r:id="rId3" action="ppaction://hlinkfile"/>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96469" y="449040"/>
            <a:ext cx="224202" cy="2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2239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線接點 29"/>
          <p:cNvCxnSpPr/>
          <p:nvPr/>
        </p:nvCxnSpPr>
        <p:spPr>
          <a:xfrm rot="16200000" flipH="1" flipV="1">
            <a:off x="1879110" y="2513646"/>
            <a:ext cx="642942"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pic>
        <p:nvPicPr>
          <p:cNvPr id="1033" name="Picture 9" descr="http://www.buildamovement.com/blog/wp-content/uploads/2009/09/evolution.jpg"/>
          <p:cNvPicPr>
            <a:picLocks noChangeAspect="1" noChangeArrowheads="1"/>
          </p:cNvPicPr>
          <p:nvPr/>
        </p:nvPicPr>
        <p:blipFill>
          <a:blip r:embed="rId2" cstate="print">
            <a:duotone>
              <a:schemeClr val="bg2">
                <a:shade val="45000"/>
                <a:satMod val="135000"/>
              </a:schemeClr>
              <a:prstClr val="white"/>
            </a:duotone>
            <a:lum bright="10000"/>
          </a:blip>
          <a:srcRect l="7031" t="28125" r="5077" b="31250"/>
          <a:stretch>
            <a:fillRect/>
          </a:stretch>
        </p:blipFill>
        <p:spPr bwMode="auto">
          <a:xfrm>
            <a:off x="843259" y="477663"/>
            <a:ext cx="7572428" cy="1857388"/>
          </a:xfrm>
          <a:prstGeom prst="rect">
            <a:avLst/>
          </a:prstGeom>
          <a:noFill/>
        </p:spPr>
      </p:pic>
      <p:grpSp>
        <p:nvGrpSpPr>
          <p:cNvPr id="2" name="群組 13"/>
          <p:cNvGrpSpPr/>
          <p:nvPr/>
        </p:nvGrpSpPr>
        <p:grpSpPr>
          <a:xfrm>
            <a:off x="1843391" y="1549233"/>
            <a:ext cx="620715" cy="744538"/>
            <a:chOff x="2786050" y="2357430"/>
            <a:chExt cx="620715" cy="744538"/>
          </a:xfrm>
        </p:grpSpPr>
        <p:pic>
          <p:nvPicPr>
            <p:cNvPr id="1026" name="Picture 2"/>
            <p:cNvPicPr>
              <a:picLocks noChangeAspect="1" noChangeArrowheads="1"/>
            </p:cNvPicPr>
            <p:nvPr/>
          </p:nvPicPr>
          <p:blipFill>
            <a:blip r:embed="rId3" cstate="print"/>
            <a:srcRect/>
            <a:stretch>
              <a:fillRect/>
            </a:stretch>
          </p:blipFill>
          <p:spPr bwMode="auto">
            <a:xfrm>
              <a:off x="3071802" y="2357430"/>
              <a:ext cx="334963" cy="744538"/>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cstate="print"/>
            <a:srcRect/>
            <a:stretch>
              <a:fillRect/>
            </a:stretch>
          </p:blipFill>
          <p:spPr bwMode="auto">
            <a:xfrm>
              <a:off x="2786050" y="2357430"/>
              <a:ext cx="231775" cy="744538"/>
            </a:xfrm>
            <a:prstGeom prst="rect">
              <a:avLst/>
            </a:prstGeom>
            <a:noFill/>
            <a:ln w="9525">
              <a:noFill/>
              <a:miter lim="800000"/>
              <a:headEnd/>
              <a:tailEnd/>
            </a:ln>
            <a:effectLst/>
          </p:spPr>
        </p:pic>
      </p:grpSp>
      <p:grpSp>
        <p:nvGrpSpPr>
          <p:cNvPr id="3" name="群組 14"/>
          <p:cNvGrpSpPr/>
          <p:nvPr/>
        </p:nvGrpSpPr>
        <p:grpSpPr>
          <a:xfrm>
            <a:off x="2865750" y="1549233"/>
            <a:ext cx="692153" cy="744538"/>
            <a:chOff x="4429124" y="2571744"/>
            <a:chExt cx="692153" cy="744538"/>
          </a:xfrm>
        </p:grpSpPr>
        <p:pic>
          <p:nvPicPr>
            <p:cNvPr id="6" name="Picture 2"/>
            <p:cNvPicPr>
              <a:picLocks noChangeAspect="1" noChangeArrowheads="1"/>
            </p:cNvPicPr>
            <p:nvPr/>
          </p:nvPicPr>
          <p:blipFill>
            <a:blip r:embed="rId3" cstate="print"/>
            <a:srcRect/>
            <a:stretch>
              <a:fillRect/>
            </a:stretch>
          </p:blipFill>
          <p:spPr bwMode="auto">
            <a:xfrm>
              <a:off x="4786314" y="2571744"/>
              <a:ext cx="334963" cy="744538"/>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4429124" y="2571744"/>
              <a:ext cx="304800" cy="744538"/>
            </a:xfrm>
            <a:prstGeom prst="rect">
              <a:avLst/>
            </a:prstGeom>
            <a:noFill/>
            <a:ln w="9525">
              <a:noFill/>
              <a:miter lim="800000"/>
              <a:headEnd/>
              <a:tailEnd/>
            </a:ln>
            <a:effectLst/>
          </p:spPr>
        </p:pic>
      </p:grpSp>
      <p:grpSp>
        <p:nvGrpSpPr>
          <p:cNvPr id="4" name="群組 15"/>
          <p:cNvGrpSpPr/>
          <p:nvPr/>
        </p:nvGrpSpPr>
        <p:grpSpPr>
          <a:xfrm>
            <a:off x="3843655" y="1549233"/>
            <a:ext cx="1120781" cy="744538"/>
            <a:chOff x="2857488" y="4286256"/>
            <a:chExt cx="1120781" cy="744538"/>
          </a:xfrm>
        </p:grpSpPr>
        <p:pic>
          <p:nvPicPr>
            <p:cNvPr id="7" name="Picture 2"/>
            <p:cNvPicPr>
              <a:picLocks noChangeAspect="1" noChangeArrowheads="1"/>
            </p:cNvPicPr>
            <p:nvPr/>
          </p:nvPicPr>
          <p:blipFill>
            <a:blip r:embed="rId3" cstate="print"/>
            <a:srcRect/>
            <a:stretch>
              <a:fillRect/>
            </a:stretch>
          </p:blipFill>
          <p:spPr bwMode="auto">
            <a:xfrm>
              <a:off x="3643306" y="4286256"/>
              <a:ext cx="334963" cy="744538"/>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2857488" y="4286256"/>
              <a:ext cx="749300" cy="744538"/>
            </a:xfrm>
            <a:prstGeom prst="rect">
              <a:avLst/>
            </a:prstGeom>
            <a:noFill/>
            <a:ln w="9525">
              <a:noFill/>
              <a:miter lim="800000"/>
              <a:headEnd/>
              <a:tailEnd/>
            </a:ln>
            <a:effectLst/>
          </p:spPr>
        </p:pic>
      </p:grpSp>
      <p:grpSp>
        <p:nvGrpSpPr>
          <p:cNvPr id="5" name="群組 16"/>
          <p:cNvGrpSpPr/>
          <p:nvPr/>
        </p:nvGrpSpPr>
        <p:grpSpPr>
          <a:xfrm>
            <a:off x="5223204" y="1549233"/>
            <a:ext cx="692153" cy="744538"/>
            <a:chOff x="4643438" y="4357694"/>
            <a:chExt cx="692153" cy="744538"/>
          </a:xfrm>
        </p:grpSpPr>
        <p:pic>
          <p:nvPicPr>
            <p:cNvPr id="8" name="Picture 2"/>
            <p:cNvPicPr>
              <a:picLocks noChangeAspect="1" noChangeArrowheads="1"/>
            </p:cNvPicPr>
            <p:nvPr/>
          </p:nvPicPr>
          <p:blipFill>
            <a:blip r:embed="rId3" cstate="print"/>
            <a:srcRect/>
            <a:stretch>
              <a:fillRect/>
            </a:stretch>
          </p:blipFill>
          <p:spPr bwMode="auto">
            <a:xfrm>
              <a:off x="5000628" y="4357694"/>
              <a:ext cx="334963" cy="744538"/>
            </a:xfrm>
            <a:prstGeom prst="rect">
              <a:avLst/>
            </a:prstGeom>
            <a:noFill/>
            <a:ln w="9525">
              <a:noFill/>
              <a:miter lim="800000"/>
              <a:headEnd/>
              <a:tailEnd/>
            </a:ln>
            <a:effectLst/>
          </p:spPr>
        </p:pic>
        <p:pic>
          <p:nvPicPr>
            <p:cNvPr id="1030" name="Picture 6"/>
            <p:cNvPicPr>
              <a:picLocks noChangeAspect="1" noChangeArrowheads="1"/>
            </p:cNvPicPr>
            <p:nvPr/>
          </p:nvPicPr>
          <p:blipFill>
            <a:blip r:embed="rId7" cstate="print"/>
            <a:srcRect/>
            <a:stretch>
              <a:fillRect/>
            </a:stretch>
          </p:blipFill>
          <p:spPr bwMode="auto">
            <a:xfrm>
              <a:off x="4643438" y="4357694"/>
              <a:ext cx="323850" cy="744538"/>
            </a:xfrm>
            <a:prstGeom prst="rect">
              <a:avLst/>
            </a:prstGeom>
            <a:noFill/>
            <a:ln w="9525">
              <a:noFill/>
              <a:miter lim="800000"/>
              <a:headEnd/>
              <a:tailEnd/>
            </a:ln>
            <a:effectLst/>
          </p:spPr>
        </p:pic>
      </p:grpSp>
      <p:grpSp>
        <p:nvGrpSpPr>
          <p:cNvPr id="10" name="群組 17"/>
          <p:cNvGrpSpPr/>
          <p:nvPr/>
        </p:nvGrpSpPr>
        <p:grpSpPr>
          <a:xfrm>
            <a:off x="6201109" y="1549233"/>
            <a:ext cx="692153" cy="744538"/>
            <a:chOff x="6000760" y="3500438"/>
            <a:chExt cx="692153" cy="744538"/>
          </a:xfrm>
        </p:grpSpPr>
        <p:pic>
          <p:nvPicPr>
            <p:cNvPr id="9" name="Picture 2"/>
            <p:cNvPicPr>
              <a:picLocks noChangeAspect="1" noChangeArrowheads="1"/>
            </p:cNvPicPr>
            <p:nvPr/>
          </p:nvPicPr>
          <p:blipFill>
            <a:blip r:embed="rId3" cstate="print"/>
            <a:srcRect/>
            <a:stretch>
              <a:fillRect/>
            </a:stretch>
          </p:blipFill>
          <p:spPr bwMode="auto">
            <a:xfrm>
              <a:off x="6357950" y="3500438"/>
              <a:ext cx="334963" cy="744538"/>
            </a:xfrm>
            <a:prstGeom prst="rect">
              <a:avLst/>
            </a:prstGeom>
            <a:noFill/>
            <a:ln w="9525">
              <a:noFill/>
              <a:miter lim="800000"/>
              <a:headEnd/>
              <a:tailEnd/>
            </a:ln>
            <a:effectLst/>
          </p:spPr>
        </p:pic>
        <p:pic>
          <p:nvPicPr>
            <p:cNvPr id="1031" name="Picture 7"/>
            <p:cNvPicPr>
              <a:picLocks noChangeAspect="1" noChangeArrowheads="1"/>
            </p:cNvPicPr>
            <p:nvPr/>
          </p:nvPicPr>
          <p:blipFill>
            <a:blip r:embed="rId8" cstate="print"/>
            <a:srcRect/>
            <a:stretch>
              <a:fillRect/>
            </a:stretch>
          </p:blipFill>
          <p:spPr bwMode="auto">
            <a:xfrm>
              <a:off x="6000760" y="3500438"/>
              <a:ext cx="304800" cy="744538"/>
            </a:xfrm>
            <a:prstGeom prst="rect">
              <a:avLst/>
            </a:prstGeom>
            <a:noFill/>
            <a:ln w="9525">
              <a:noFill/>
              <a:miter lim="800000"/>
              <a:headEnd/>
              <a:tailEnd/>
            </a:ln>
            <a:effectLst/>
          </p:spPr>
        </p:pic>
      </p:grpSp>
      <p:sp>
        <p:nvSpPr>
          <p:cNvPr id="20" name="矩形 19"/>
          <p:cNvSpPr/>
          <p:nvPr/>
        </p:nvSpPr>
        <p:spPr>
          <a:xfrm>
            <a:off x="200317" y="2884530"/>
            <a:ext cx="256833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Sanger </a:t>
            </a:r>
            <a:r>
              <a:rPr lang="en-US" altLang="zh-TW" sz="1400" b="1" dirty="0" err="1" smtClean="0">
                <a:latin typeface="Arial" pitchFamily="34" charset="0"/>
                <a:cs typeface="Arial" pitchFamily="34" charset="0"/>
              </a:rPr>
              <a:t>dideoxy</a:t>
            </a:r>
            <a:r>
              <a:rPr lang="en-US" altLang="zh-TW" sz="1400" b="1" dirty="0" smtClean="0">
                <a:latin typeface="Arial" pitchFamily="34" charset="0"/>
                <a:cs typeface="Arial" pitchFamily="34" charset="0"/>
              </a:rPr>
              <a:t>-sequencing</a:t>
            </a:r>
            <a:endParaRPr lang="zh-TW" altLang="en-US" sz="1400" b="1" dirty="0">
              <a:latin typeface="Arial" pitchFamily="34" charset="0"/>
              <a:cs typeface="Arial" pitchFamily="34" charset="0"/>
            </a:endParaRPr>
          </a:p>
        </p:txBody>
      </p:sp>
      <p:sp>
        <p:nvSpPr>
          <p:cNvPr id="21" name="矩形 20"/>
          <p:cNvSpPr/>
          <p:nvPr/>
        </p:nvSpPr>
        <p:spPr>
          <a:xfrm>
            <a:off x="837983" y="3526343"/>
            <a:ext cx="264848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t>
            </a:r>
            <a:endParaRPr lang="zh-TW" altLang="en-US" sz="1400" b="1" dirty="0">
              <a:latin typeface="Arial" pitchFamily="34" charset="0"/>
              <a:cs typeface="Arial" pitchFamily="34" charset="0"/>
            </a:endParaRPr>
          </a:p>
        </p:txBody>
      </p:sp>
      <p:sp>
        <p:nvSpPr>
          <p:cNvPr id="22" name="矩形 21"/>
          <p:cNvSpPr/>
          <p:nvPr/>
        </p:nvSpPr>
        <p:spPr>
          <a:xfrm>
            <a:off x="1986267" y="4335315"/>
            <a:ext cx="2585733" cy="523220"/>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altLang="zh-TW" sz="1400" b="1" dirty="0">
                <a:latin typeface="Arial" pitchFamily="34" charset="0"/>
                <a:cs typeface="Arial" pitchFamily="34" charset="0"/>
              </a:rPr>
              <a:t>B</a:t>
            </a:r>
            <a:r>
              <a:rPr lang="en-US" altLang="zh-TW" sz="1400" b="1" dirty="0" smtClean="0">
                <a:latin typeface="Arial" pitchFamily="34" charset="0"/>
                <a:cs typeface="Arial" pitchFamily="34" charset="0"/>
              </a:rPr>
              <a:t>ead-based </a:t>
            </a:r>
            <a:r>
              <a:rPr lang="en-US" altLang="zh-TW" sz="1400" b="1" dirty="0" err="1" smtClean="0">
                <a:latin typeface="Arial" pitchFamily="34" charset="0"/>
                <a:cs typeface="Arial" pitchFamily="34" charset="0"/>
              </a:rPr>
              <a:t>em</a:t>
            </a:r>
            <a:r>
              <a:rPr lang="en-US" altLang="zh-TW" sz="1400" b="1" dirty="0" smtClean="0">
                <a:latin typeface="Arial" pitchFamily="34" charset="0"/>
                <a:cs typeface="Arial" pitchFamily="34" charset="0"/>
              </a:rPr>
              <a:t>-PCR and sequencing by ligation</a:t>
            </a:r>
            <a:endParaRPr lang="zh-TW" altLang="en-US" sz="1400" b="1" dirty="0">
              <a:latin typeface="Arial" pitchFamily="34" charset="0"/>
              <a:cs typeface="Arial" pitchFamily="34" charset="0"/>
            </a:endParaRPr>
          </a:p>
        </p:txBody>
      </p:sp>
      <p:sp>
        <p:nvSpPr>
          <p:cNvPr id="23" name="矩形 22"/>
          <p:cNvSpPr/>
          <p:nvPr/>
        </p:nvSpPr>
        <p:spPr>
          <a:xfrm>
            <a:off x="4042796" y="4978257"/>
            <a:ext cx="3015569" cy="52322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and </a:t>
            </a:r>
          </a:p>
          <a:p>
            <a:pPr algn="ctr"/>
            <a:r>
              <a:rPr lang="en-US" altLang="zh-TW" sz="1400" b="1" dirty="0" smtClean="0">
                <a:latin typeface="Arial" pitchFamily="34" charset="0"/>
                <a:cs typeface="Arial" pitchFamily="34" charset="0"/>
              </a:rPr>
              <a:t>single molecule sequencing</a:t>
            </a:r>
            <a:endParaRPr lang="zh-TW" altLang="en-US" sz="1400" b="1" dirty="0">
              <a:latin typeface="Arial" pitchFamily="34" charset="0"/>
              <a:cs typeface="Arial" pitchFamily="34" charset="0"/>
            </a:endParaRPr>
          </a:p>
        </p:txBody>
      </p:sp>
      <p:sp>
        <p:nvSpPr>
          <p:cNvPr id="24" name="矩形 23"/>
          <p:cNvSpPr/>
          <p:nvPr/>
        </p:nvSpPr>
        <p:spPr>
          <a:xfrm>
            <a:off x="5772481" y="2906555"/>
            <a:ext cx="307181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n-US" altLang="zh-TW" sz="1400" b="1" dirty="0" smtClean="0">
                <a:latin typeface="Arial" pitchFamily="34" charset="0"/>
                <a:cs typeface="Arial" pitchFamily="34" charset="0"/>
              </a:rPr>
              <a:t>Single molecule sequencing and </a:t>
            </a:r>
            <a:r>
              <a:rPr lang="en-US" altLang="zh-TW" sz="1400" b="1" dirty="0" err="1" smtClean="0">
                <a:latin typeface="Arial" pitchFamily="34" charset="0"/>
                <a:cs typeface="Arial" pitchFamily="34" charset="0"/>
              </a:rPr>
              <a:t>nanopore</a:t>
            </a:r>
            <a:r>
              <a:rPr lang="en-US" altLang="zh-TW" sz="1400" b="1" dirty="0" smtClean="0">
                <a:latin typeface="Arial" pitchFamily="34" charset="0"/>
                <a:cs typeface="Arial" pitchFamily="34" charset="0"/>
              </a:rPr>
              <a:t> technology?</a:t>
            </a:r>
            <a:endParaRPr lang="zh-TW" altLang="en-US" sz="1400" b="1" dirty="0">
              <a:latin typeface="Arial" pitchFamily="34" charset="0"/>
              <a:cs typeface="Arial" pitchFamily="34" charset="0"/>
            </a:endParaRPr>
          </a:p>
        </p:txBody>
      </p:sp>
      <p:cxnSp>
        <p:nvCxnSpPr>
          <p:cNvPr id="31" name="直線接點 30"/>
          <p:cNvCxnSpPr/>
          <p:nvPr/>
        </p:nvCxnSpPr>
        <p:spPr>
          <a:xfrm rot="5400000">
            <a:off x="2633971" y="2911317"/>
            <a:ext cx="1133484"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3" name="直線接點 32"/>
          <p:cNvCxnSpPr/>
          <p:nvPr/>
        </p:nvCxnSpPr>
        <p:spPr>
          <a:xfrm rot="5400000">
            <a:off x="3307870" y="3299464"/>
            <a:ext cx="1928826"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5" name="直線接點 34"/>
          <p:cNvCxnSpPr/>
          <p:nvPr/>
        </p:nvCxnSpPr>
        <p:spPr>
          <a:xfrm rot="5400000">
            <a:off x="4236564" y="3656654"/>
            <a:ext cx="2643206" cy="0"/>
          </a:xfrm>
          <a:prstGeom prst="line">
            <a:avLst/>
          </a:prstGeom>
          <a:ln w="28575">
            <a:solidFill>
              <a:srgbClr val="C00000"/>
            </a:solidFill>
            <a:tailEnd type="oval" w="lg" len="lg"/>
          </a:ln>
        </p:spPr>
        <p:style>
          <a:lnRef idx="1">
            <a:schemeClr val="accent1"/>
          </a:lnRef>
          <a:fillRef idx="0">
            <a:schemeClr val="accent1"/>
          </a:fillRef>
          <a:effectRef idx="0">
            <a:schemeClr val="accent1"/>
          </a:effectRef>
          <a:fontRef idx="minor">
            <a:schemeClr val="tx1"/>
          </a:fontRef>
        </p:style>
      </p:cxnSp>
      <p:cxnSp>
        <p:nvCxnSpPr>
          <p:cNvPr id="37" name="直線接點 36"/>
          <p:cNvCxnSpPr/>
          <p:nvPr/>
        </p:nvCxnSpPr>
        <p:spPr>
          <a:xfrm rot="5400000">
            <a:off x="6236828" y="2585084"/>
            <a:ext cx="642942" cy="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sp>
        <p:nvSpPr>
          <p:cNvPr id="43" name="文字方塊 42"/>
          <p:cNvSpPr txBox="1"/>
          <p:nvPr/>
        </p:nvSpPr>
        <p:spPr>
          <a:xfrm>
            <a:off x="142844" y="3192307"/>
            <a:ext cx="1029449" cy="276999"/>
          </a:xfrm>
          <a:prstGeom prst="rect">
            <a:avLst/>
          </a:prstGeom>
          <a:noFill/>
        </p:spPr>
        <p:txBody>
          <a:bodyPr wrap="none" rtlCol="0">
            <a:spAutoFit/>
          </a:bodyPr>
          <a:lstStyle/>
          <a:p>
            <a:r>
              <a:rPr lang="en-US" altLang="zh-TW" sz="1200" dirty="0" smtClean="0">
                <a:latin typeface="Arial" pitchFamily="34" charset="0"/>
                <a:cs typeface="Arial" pitchFamily="34" charset="0"/>
              </a:rPr>
              <a:t>ABI 3730XL</a:t>
            </a:r>
            <a:endParaRPr lang="zh-TW" altLang="en-US" sz="1200" dirty="0">
              <a:latin typeface="Arial" pitchFamily="34" charset="0"/>
              <a:cs typeface="Arial" pitchFamily="34" charset="0"/>
            </a:endParaRPr>
          </a:p>
        </p:txBody>
      </p:sp>
      <p:sp>
        <p:nvSpPr>
          <p:cNvPr id="45" name="文字方塊 44"/>
          <p:cNvSpPr txBox="1"/>
          <p:nvPr/>
        </p:nvSpPr>
        <p:spPr>
          <a:xfrm>
            <a:off x="771821" y="3835249"/>
            <a:ext cx="3452805" cy="461665"/>
          </a:xfrm>
          <a:prstGeom prst="rect">
            <a:avLst/>
          </a:prstGeom>
          <a:noFill/>
        </p:spPr>
        <p:txBody>
          <a:bodyPr wrap="none" rtlCol="0">
            <a:spAutoFit/>
          </a:bodyPr>
          <a:lstStyle/>
          <a:p>
            <a:r>
              <a:rPr lang="en-US" altLang="zh-TW" sz="1200" strike="sngStrike" dirty="0" smtClean="0">
                <a:latin typeface="Arial" pitchFamily="34" charset="0"/>
                <a:cs typeface="Arial" pitchFamily="34" charset="0"/>
              </a:rPr>
              <a:t>Roche 454 FLX</a:t>
            </a:r>
            <a:r>
              <a:rPr lang="en-US" altLang="zh-TW" sz="1200" dirty="0" smtClean="0">
                <a:latin typeface="Arial" pitchFamily="34" charset="0"/>
                <a:cs typeface="Arial" pitchFamily="34" charset="0"/>
              </a:rPr>
              <a:t>, </a:t>
            </a:r>
            <a:r>
              <a:rPr lang="en-US" altLang="zh-TW" sz="1200" strike="sngStrike" dirty="0" smtClean="0">
                <a:latin typeface="Arial" pitchFamily="34" charset="0"/>
                <a:cs typeface="Arial" pitchFamily="34" charset="0"/>
              </a:rPr>
              <a:t>Life Technologies </a:t>
            </a:r>
            <a:r>
              <a:rPr lang="en-US" altLang="zh-TW" sz="1200" strike="sngStrike" dirty="0" err="1" smtClean="0">
                <a:latin typeface="Arial" pitchFamily="34" charset="0"/>
                <a:cs typeface="Arial" pitchFamily="34" charset="0"/>
              </a:rPr>
              <a:t>SOLiD</a:t>
            </a:r>
            <a:r>
              <a:rPr lang="en-US" altLang="zh-TW" sz="1200" strike="sngStrike" dirty="0" smtClean="0">
                <a:latin typeface="Arial" pitchFamily="34" charset="0"/>
                <a:cs typeface="Arial" pitchFamily="34" charset="0"/>
              </a:rPr>
              <a:t>,</a:t>
            </a:r>
          </a:p>
          <a:p>
            <a:r>
              <a:rPr lang="en-US" altLang="zh-TW" sz="1200" b="1" dirty="0">
                <a:solidFill>
                  <a:srgbClr val="FF0000"/>
                </a:solidFill>
                <a:latin typeface="Arial" pitchFamily="34" charset="0"/>
                <a:cs typeface="Arial" pitchFamily="34" charset="0"/>
              </a:rPr>
              <a:t>Illumina </a:t>
            </a:r>
            <a:r>
              <a:rPr lang="en-US" altLang="zh-TW" sz="1200" b="1" dirty="0" smtClean="0">
                <a:solidFill>
                  <a:srgbClr val="FF0000"/>
                </a:solidFill>
                <a:latin typeface="Arial" pitchFamily="34" charset="0"/>
                <a:cs typeface="Arial" pitchFamily="34" charset="0"/>
              </a:rPr>
              <a:t>Hiseq, Life Tech Ion </a:t>
            </a:r>
            <a:r>
              <a:rPr lang="en-US" altLang="zh-TW" sz="1200" b="1" dirty="0" smtClean="0">
                <a:solidFill>
                  <a:srgbClr val="FF0000"/>
                </a:solidFill>
                <a:latin typeface="Arial" pitchFamily="34" charset="0"/>
                <a:cs typeface="Arial" pitchFamily="34" charset="0"/>
              </a:rPr>
              <a:t>Torrent, </a:t>
            </a:r>
            <a:r>
              <a:rPr lang="en-US" altLang="zh-TW" sz="1200" b="1" dirty="0" err="1" smtClean="0">
                <a:solidFill>
                  <a:srgbClr val="FF0000"/>
                </a:solidFill>
                <a:latin typeface="Arial" pitchFamily="34" charset="0"/>
                <a:cs typeface="Arial" pitchFamily="34" charset="0"/>
              </a:rPr>
              <a:t>BGIseq</a:t>
            </a:r>
            <a:endParaRPr lang="en-US" altLang="zh-TW" sz="1200" b="1" dirty="0">
              <a:solidFill>
                <a:srgbClr val="FF0000"/>
              </a:solidFill>
              <a:latin typeface="Arial" pitchFamily="34" charset="0"/>
              <a:cs typeface="Arial" pitchFamily="34" charset="0"/>
            </a:endParaRPr>
          </a:p>
        </p:txBody>
      </p:sp>
      <p:sp>
        <p:nvSpPr>
          <p:cNvPr id="46" name="文字方塊 45"/>
          <p:cNvSpPr txBox="1"/>
          <p:nvPr/>
        </p:nvSpPr>
        <p:spPr>
          <a:xfrm>
            <a:off x="1885512" y="4844134"/>
            <a:ext cx="1954381" cy="276999"/>
          </a:xfrm>
          <a:prstGeom prst="rect">
            <a:avLst/>
          </a:prstGeom>
          <a:noFill/>
        </p:spPr>
        <p:txBody>
          <a:bodyPr wrap="none" rtlCol="0">
            <a:spAutoFit/>
          </a:bodyPr>
          <a:lstStyle/>
          <a:p>
            <a:r>
              <a:rPr lang="en-US" altLang="zh-TW" sz="1200" strike="sngStrike" dirty="0" smtClean="0">
                <a:latin typeface="Arial" pitchFamily="34" charset="0"/>
                <a:cs typeface="Arial" pitchFamily="34" charset="0"/>
              </a:rPr>
              <a:t>Dover Systems' </a:t>
            </a:r>
            <a:r>
              <a:rPr lang="en-US" altLang="zh-TW" sz="1200" strike="sngStrike" dirty="0" err="1" smtClean="0">
                <a:latin typeface="Arial" pitchFamily="34" charset="0"/>
                <a:cs typeface="Arial" pitchFamily="34" charset="0"/>
              </a:rPr>
              <a:t>Polonator</a:t>
            </a:r>
            <a:endParaRPr lang="zh-TW" altLang="en-US" sz="1200" strike="sngStrike" dirty="0">
              <a:latin typeface="Arial" pitchFamily="34" charset="0"/>
              <a:cs typeface="Arial" pitchFamily="34" charset="0"/>
            </a:endParaRPr>
          </a:p>
        </p:txBody>
      </p:sp>
      <p:sp>
        <p:nvSpPr>
          <p:cNvPr id="47" name="文字方塊 46"/>
          <p:cNvSpPr txBox="1"/>
          <p:nvPr/>
        </p:nvSpPr>
        <p:spPr>
          <a:xfrm>
            <a:off x="5671726" y="3406621"/>
            <a:ext cx="3292762" cy="1200329"/>
          </a:xfrm>
          <a:prstGeom prst="rect">
            <a:avLst/>
          </a:prstGeom>
          <a:noFill/>
        </p:spPr>
        <p:txBody>
          <a:bodyPr wrap="square" rtlCol="0">
            <a:spAutoFit/>
          </a:bodyPr>
          <a:lstStyle/>
          <a:p>
            <a:r>
              <a:rPr lang="en-US" altLang="zh-TW" sz="1200" b="1" dirty="0" smtClean="0">
                <a:solidFill>
                  <a:srgbClr val="FF0000"/>
                </a:solidFill>
                <a:latin typeface="Arial" pitchFamily="34" charset="0"/>
                <a:cs typeface="Arial" pitchFamily="34" charset="0"/>
              </a:rPr>
              <a:t>Oxford </a:t>
            </a:r>
            <a:r>
              <a:rPr lang="en-US" altLang="zh-TW" sz="1200" b="1" dirty="0" err="1" smtClean="0">
                <a:solidFill>
                  <a:srgbClr val="FF0000"/>
                </a:solidFill>
                <a:latin typeface="Arial" pitchFamily="34" charset="0"/>
                <a:cs typeface="Arial" pitchFamily="34" charset="0"/>
              </a:rPr>
              <a:t>Nanopore</a:t>
            </a:r>
            <a:r>
              <a:rPr lang="en-US" altLang="zh-TW" sz="1200" b="1" dirty="0" smtClean="0">
                <a:solidFill>
                  <a:srgbClr val="FF0000"/>
                </a:solidFill>
                <a:latin typeface="Arial" pitchFamily="34" charset="0"/>
                <a:cs typeface="Arial" pitchFamily="34" charset="0"/>
              </a:rPr>
              <a:t> Technologies</a:t>
            </a:r>
            <a:r>
              <a:rPr lang="en-US" altLang="zh-TW" sz="1200" dirty="0" smtClean="0">
                <a:solidFill>
                  <a:srgbClr val="FF0000"/>
                </a:solidFill>
                <a:latin typeface="Arial" pitchFamily="34" charset="0"/>
                <a:cs typeface="Arial" pitchFamily="34" charset="0"/>
              </a:rPr>
              <a:t>,, </a:t>
            </a:r>
            <a:r>
              <a:rPr lang="en-US" altLang="zh-TW" sz="1200" dirty="0" smtClean="0">
                <a:latin typeface="Arial" pitchFamily="34" charset="0"/>
                <a:cs typeface="Arial" pitchFamily="34" charset="0"/>
              </a:rPr>
              <a:t>Electron </a:t>
            </a:r>
            <a:r>
              <a:rPr lang="en-US" altLang="zh-TW" sz="1200" dirty="0" err="1" smtClean="0">
                <a:latin typeface="Arial" pitchFamily="34" charset="0"/>
                <a:cs typeface="Arial" pitchFamily="34" charset="0"/>
              </a:rPr>
              <a:t>Optica</a:t>
            </a:r>
            <a:r>
              <a:rPr lang="en-US" altLang="zh-TW" sz="1200" dirty="0" smtClean="0">
                <a:latin typeface="Arial" pitchFamily="34" charset="0"/>
                <a:cs typeface="Arial" pitchFamily="34" charset="0"/>
              </a:rPr>
              <a:t>, Electronic </a:t>
            </a:r>
            <a:r>
              <a:rPr lang="en-US" altLang="zh-TW" sz="1200" dirty="0" err="1" smtClean="0">
                <a:latin typeface="Arial" pitchFamily="34" charset="0"/>
                <a:cs typeface="Arial" pitchFamily="34" charset="0"/>
              </a:rPr>
              <a:t>BioSciences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GenapSys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Genia</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GnuBIO</a:t>
            </a:r>
            <a:r>
              <a:rPr lang="en-US" altLang="zh-TW" sz="1200" dirty="0" smtClean="0">
                <a:latin typeface="Arial" pitchFamily="34" charset="0"/>
                <a:cs typeface="Arial" pitchFamily="34" charset="0"/>
              </a:rPr>
              <a:t>, IBM, </a:t>
            </a:r>
            <a:r>
              <a:rPr lang="en-US" altLang="zh-TW" sz="1200" dirty="0" err="1" smtClean="0">
                <a:latin typeface="Arial" pitchFamily="34" charset="0"/>
                <a:cs typeface="Arial" pitchFamily="34" charset="0"/>
              </a:rPr>
              <a:t>LaserGen</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Lightspeed</a:t>
            </a:r>
            <a:r>
              <a:rPr lang="en-US" altLang="zh-TW" sz="1200" dirty="0" smtClean="0">
                <a:latin typeface="Arial" pitchFamily="34" charset="0"/>
                <a:cs typeface="Arial" pitchFamily="34" charset="0"/>
              </a:rPr>
              <a:t> Genomics, </a:t>
            </a:r>
            <a:r>
              <a:rPr lang="en-US" altLang="zh-TW" sz="1200" dirty="0" err="1" smtClean="0">
                <a:latin typeface="Arial" pitchFamily="34" charset="0"/>
                <a:cs typeface="Arial" pitchFamily="34" charset="0"/>
              </a:rPr>
              <a:t>NABsys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NobleGen</a:t>
            </a:r>
            <a:r>
              <a:rPr lang="en-US" altLang="zh-TW" sz="1200" dirty="0" smtClean="0">
                <a:latin typeface="Arial" pitchFamily="34" charset="0"/>
                <a:cs typeface="Arial" pitchFamily="34" charset="0"/>
              </a:rPr>
              <a:t> Biosciences, </a:t>
            </a:r>
            <a:r>
              <a:rPr lang="en-US" altLang="zh-TW" sz="1200" dirty="0" err="1" smtClean="0">
                <a:latin typeface="Arial" pitchFamily="34" charset="0"/>
                <a:cs typeface="Arial" pitchFamily="34" charset="0"/>
              </a:rPr>
              <a:t>QuantuMDx</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Reveo</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Stratos</a:t>
            </a:r>
            <a:r>
              <a:rPr lang="en-US" altLang="zh-TW" sz="1200" dirty="0" smtClean="0">
                <a:latin typeface="Arial" pitchFamily="34" charset="0"/>
                <a:cs typeface="Arial" pitchFamily="34" charset="0"/>
              </a:rPr>
              <a:t> Genomics, Two Pore Guys, ZS Genetics………………….</a:t>
            </a:r>
            <a:endParaRPr lang="zh-TW" altLang="en-US" sz="1200" dirty="0">
              <a:latin typeface="Arial" pitchFamily="34" charset="0"/>
              <a:cs typeface="Arial" pitchFamily="34" charset="0"/>
            </a:endParaRPr>
          </a:p>
        </p:txBody>
      </p:sp>
      <p:sp>
        <p:nvSpPr>
          <p:cNvPr id="48" name="文字方塊 47"/>
          <p:cNvSpPr txBox="1"/>
          <p:nvPr/>
        </p:nvSpPr>
        <p:spPr>
          <a:xfrm>
            <a:off x="2414895" y="5478323"/>
            <a:ext cx="6328079" cy="830997"/>
          </a:xfrm>
          <a:prstGeom prst="rect">
            <a:avLst/>
          </a:prstGeom>
          <a:noFill/>
        </p:spPr>
        <p:txBody>
          <a:bodyPr wrap="none" rtlCol="0">
            <a:spAutoFit/>
          </a:bodyPr>
          <a:lstStyle/>
          <a:p>
            <a:r>
              <a:rPr lang="en-US" altLang="zh-TW" sz="1200" b="1" dirty="0" smtClean="0">
                <a:solidFill>
                  <a:srgbClr val="FF0000"/>
                </a:solidFill>
                <a:latin typeface="Arial" pitchFamily="34" charset="0"/>
                <a:cs typeface="Arial" pitchFamily="34" charset="0"/>
              </a:rPr>
              <a:t>Pacific Biosciences (single-molecule real-time DNA sequencing (SMRT) technology)</a:t>
            </a:r>
          </a:p>
          <a:p>
            <a:r>
              <a:rPr lang="en-US" altLang="zh-TW" sz="1200" strike="sngStrike" dirty="0" err="1" smtClean="0">
                <a:latin typeface="Arial" pitchFamily="34" charset="0"/>
                <a:cs typeface="Arial" pitchFamily="34" charset="0"/>
              </a:rPr>
              <a:t>Helicos</a:t>
            </a:r>
            <a:r>
              <a:rPr lang="en-US" altLang="zh-TW" sz="1200" strike="sngStrike" dirty="0" smtClean="0">
                <a:latin typeface="Arial" pitchFamily="34" charset="0"/>
                <a:cs typeface="Arial" pitchFamily="34" charset="0"/>
              </a:rPr>
              <a:t> (true single-molecule-sequencing (</a:t>
            </a:r>
            <a:r>
              <a:rPr lang="en-US" altLang="zh-TW" sz="1200" strike="sngStrike" dirty="0" err="1" smtClean="0">
                <a:latin typeface="Arial" pitchFamily="34" charset="0"/>
                <a:cs typeface="Arial" pitchFamily="34" charset="0"/>
              </a:rPr>
              <a:t>tSMS</a:t>
            </a:r>
            <a:r>
              <a:rPr lang="en-US" altLang="zh-TW" sz="1200" strike="sngStrike" dirty="0" smtClean="0">
                <a:latin typeface="Arial" pitchFamily="34" charset="0"/>
                <a:cs typeface="Arial" pitchFamily="34" charset="0"/>
              </a:rPr>
              <a:t>) technology)</a:t>
            </a:r>
          </a:p>
          <a:p>
            <a:r>
              <a:rPr lang="en-US" altLang="zh-TW" sz="1200" strike="sngStrike" dirty="0" err="1" smtClean="0">
                <a:latin typeface="Arial" pitchFamily="34" charset="0"/>
                <a:cs typeface="Arial" pitchFamily="34" charset="0"/>
              </a:rPr>
              <a:t>VisiGen</a:t>
            </a:r>
            <a:r>
              <a:rPr lang="en-US" altLang="zh-TW" sz="1200" strike="sngStrike" dirty="0" smtClean="0">
                <a:latin typeface="Arial" pitchFamily="34" charset="0"/>
                <a:cs typeface="Arial" pitchFamily="34" charset="0"/>
              </a:rPr>
              <a:t> Biotechnologies (real-time, single-molecule sequencing </a:t>
            </a:r>
          </a:p>
          <a:p>
            <a:r>
              <a:rPr lang="en-US" altLang="zh-TW" sz="1200" dirty="0">
                <a:latin typeface="Arial" pitchFamily="34" charset="0"/>
                <a:cs typeface="Arial" pitchFamily="34" charset="0"/>
              </a:rPr>
              <a:t>	</a:t>
            </a:r>
            <a:r>
              <a:rPr lang="en-US" altLang="zh-TW" sz="1200" strike="sngStrike" dirty="0" smtClean="0">
                <a:latin typeface="Arial" pitchFamily="34" charset="0"/>
                <a:cs typeface="Arial" pitchFamily="34" charset="0"/>
              </a:rPr>
              <a:t>fluorescence resonance energy transfer (FRET) technology</a:t>
            </a:r>
            <a:r>
              <a:rPr lang="en-US" altLang="zh-TW" sz="1200" dirty="0" smtClean="0">
                <a:latin typeface="Arial" pitchFamily="34" charset="0"/>
                <a:cs typeface="Arial" pitchFamily="34" charset="0"/>
              </a:rPr>
              <a:t>)</a:t>
            </a:r>
            <a:endParaRPr lang="zh-TW" altLang="en-US" sz="1200" dirty="0">
              <a:latin typeface="Arial" pitchFamily="34" charset="0"/>
              <a:cs typeface="Arial" pitchFamily="34" charset="0"/>
            </a:endParaRPr>
          </a:p>
        </p:txBody>
      </p:sp>
      <p:sp>
        <p:nvSpPr>
          <p:cNvPr id="52" name="文字方塊 51"/>
          <p:cNvSpPr txBox="1"/>
          <p:nvPr/>
        </p:nvSpPr>
        <p:spPr>
          <a:xfrm>
            <a:off x="849219" y="129581"/>
            <a:ext cx="7366119"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Evolution of Sequencing Technology</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1792101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340768"/>
            <a:ext cx="8280920"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EW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1988840"/>
            <a:ext cx="5101643" cy="2304256"/>
          </a:xfrm>
          <a:prstGeom prst="rect">
            <a:avLst/>
          </a:prstGeom>
          <a:noFill/>
          <a:ln w="9525">
            <a:noFill/>
            <a:miter lim="800000"/>
            <a:headEnd/>
            <a:tailEnd/>
          </a:ln>
          <a:effectLst/>
        </p:spPr>
      </p:pic>
      <p:sp>
        <p:nvSpPr>
          <p:cNvPr id="6" name="Text Box 5"/>
          <p:cNvSpPr txBox="1">
            <a:spLocks noChangeArrowheads="1"/>
          </p:cNvSpPr>
          <p:nvPr/>
        </p:nvSpPr>
        <p:spPr bwMode="auto">
          <a:xfrm>
            <a:off x="373882" y="4509120"/>
            <a:ext cx="3924436" cy="590931"/>
          </a:xfrm>
          <a:prstGeom prst="rect">
            <a:avLst/>
          </a:prstGeom>
          <a:noFill/>
          <a:ln w="9525">
            <a:noFill/>
            <a:miter lim="800000"/>
            <a:headEnd/>
            <a:tailEnd/>
          </a:ln>
          <a:effectLst/>
        </p:spPr>
        <p:txBody>
          <a:bodyPr wrap="square">
            <a:spAutoFit/>
          </a:bodyPr>
          <a:lstStyle/>
          <a:p>
            <a:pPr>
              <a:lnSpc>
                <a:spcPct val="90000"/>
              </a:lnSpc>
            </a:pPr>
            <a:r>
              <a:rPr lang="en-US" altLang="zh-TW" sz="3600" b="1" i="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Basis Principles</a:t>
            </a:r>
          </a:p>
        </p:txBody>
      </p:sp>
      <p:grpSp>
        <p:nvGrpSpPr>
          <p:cNvPr id="2" name="群組 1"/>
          <p:cNvGrpSpPr/>
          <p:nvPr/>
        </p:nvGrpSpPr>
        <p:grpSpPr>
          <a:xfrm>
            <a:off x="395536" y="5085184"/>
            <a:ext cx="7776864" cy="414060"/>
            <a:chOff x="323528" y="5133950"/>
            <a:chExt cx="7776864" cy="414060"/>
          </a:xfrm>
        </p:grpSpPr>
        <p:sp>
          <p:nvSpPr>
            <p:cNvPr id="8" name="圓角矩形 7"/>
            <p:cNvSpPr/>
            <p:nvPr/>
          </p:nvSpPr>
          <p:spPr>
            <a:xfrm>
              <a:off x="6838588" y="5133950"/>
              <a:ext cx="1070122"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9" name="圓角矩形 8"/>
            <p:cNvSpPr/>
            <p:nvPr/>
          </p:nvSpPr>
          <p:spPr>
            <a:xfrm>
              <a:off x="5364088" y="5150450"/>
              <a:ext cx="11521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10" name="圓角矩形 9"/>
            <p:cNvSpPr/>
            <p:nvPr/>
          </p:nvSpPr>
          <p:spPr>
            <a:xfrm>
              <a:off x="3635896" y="5150450"/>
              <a:ext cx="1392494"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1" name="圓角矩形 10"/>
            <p:cNvSpPr/>
            <p:nvPr/>
          </p:nvSpPr>
          <p:spPr>
            <a:xfrm>
              <a:off x="395536" y="5150450"/>
              <a:ext cx="29523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2" name="文字方塊 11"/>
            <p:cNvSpPr txBox="1"/>
            <p:nvPr/>
          </p:nvSpPr>
          <p:spPr>
            <a:xfrm>
              <a:off x="323528" y="5147900"/>
              <a:ext cx="7776864" cy="400110"/>
            </a:xfrm>
            <a:prstGeom prst="rect">
              <a:avLst/>
            </a:prstGeom>
            <a:noFill/>
          </p:spPr>
          <p:txBody>
            <a:bodyPr wrap="square" rtlCol="0">
              <a:spAutoFit/>
            </a:bodyPr>
            <a:lstStyle/>
            <a:p>
              <a:r>
                <a:rPr lang="en-US" altLang="zh-TW" b="1" dirty="0" smtClean="0">
                  <a:solidFill>
                    <a:schemeClr val="tx2"/>
                  </a:solidFill>
                  <a:effectLst>
                    <a:outerShdw blurRad="38100" dist="38100" dir="2700000" algn="tl">
                      <a:srgbClr val="000000">
                        <a:alpha val="43137"/>
                      </a:srgbClr>
                    </a:outerShdw>
                  </a:effectLst>
                </a:rPr>
                <a:t>Temple fragmentation (library)       Amplification        </a:t>
              </a:r>
              <a:r>
                <a:rPr lang="en-US" altLang="zh-TW" b="1" dirty="0" smtClean="0">
                  <a:solidFill>
                    <a:srgbClr val="FF0000"/>
                  </a:solidFill>
                  <a:effectLst>
                    <a:outerShdw blurRad="38100" dist="38100" dir="2700000" algn="tl">
                      <a:srgbClr val="000000">
                        <a:alpha val="43137"/>
                      </a:srgbClr>
                    </a:outerShdw>
                  </a:effectLst>
                </a:rPr>
                <a:t>Sequencing </a:t>
              </a:r>
              <a:r>
                <a:rPr lang="en-US" altLang="zh-TW" b="1" dirty="0" smtClean="0">
                  <a:solidFill>
                    <a:schemeClr val="tx2"/>
                  </a:solidFill>
                  <a:effectLst>
                    <a:outerShdw blurRad="38100" dist="38100" dir="2700000" algn="tl">
                      <a:srgbClr val="000000">
                        <a:alpha val="43137"/>
                      </a:srgbClr>
                    </a:outerShdw>
                  </a:effectLst>
                </a:rPr>
                <a:t>       </a:t>
              </a:r>
              <a:r>
                <a:rPr lang="en-US" altLang="zh-TW" sz="2000" b="1" dirty="0" smtClean="0">
                  <a:solidFill>
                    <a:srgbClr val="FF0000"/>
                  </a:solidFill>
                  <a:effectLst>
                    <a:outerShdw blurRad="38100" dist="38100" dir="2700000" algn="tl">
                      <a:srgbClr val="000000">
                        <a:alpha val="43137"/>
                      </a:srgbClr>
                    </a:outerShdw>
                  </a:effectLst>
                </a:rPr>
                <a:t>Detection</a:t>
              </a:r>
              <a:endParaRPr lang="zh-TW" altLang="en-US" sz="2000" b="1" dirty="0">
                <a:solidFill>
                  <a:srgbClr val="FF0000"/>
                </a:solidFill>
                <a:effectLst>
                  <a:outerShdw blurRad="38100" dist="38100" dir="2700000" algn="tl">
                    <a:srgbClr val="000000">
                      <a:alpha val="43137"/>
                    </a:srgbClr>
                  </a:outerShdw>
                </a:effectLst>
              </a:endParaRPr>
            </a:p>
          </p:txBody>
        </p:sp>
        <p:sp>
          <p:nvSpPr>
            <p:cNvPr id="13" name="向右箭號 12"/>
            <p:cNvSpPr/>
            <p:nvPr/>
          </p:nvSpPr>
          <p:spPr>
            <a:xfrm>
              <a:off x="3419872"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4" name="向右箭號 13"/>
            <p:cNvSpPr/>
            <p:nvPr/>
          </p:nvSpPr>
          <p:spPr>
            <a:xfrm>
              <a:off x="514806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5" name="向右箭號 14"/>
            <p:cNvSpPr/>
            <p:nvPr/>
          </p:nvSpPr>
          <p:spPr>
            <a:xfrm>
              <a:off x="660688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grpSp>
      <p:sp>
        <p:nvSpPr>
          <p:cNvPr id="16" name="Text Box 5"/>
          <p:cNvSpPr txBox="1">
            <a:spLocks noChangeArrowheads="1"/>
          </p:cNvSpPr>
          <p:nvPr/>
        </p:nvSpPr>
        <p:spPr bwMode="auto">
          <a:xfrm>
            <a:off x="391884" y="766445"/>
            <a:ext cx="7348468" cy="1034129"/>
          </a:xfrm>
          <a:prstGeom prst="rect">
            <a:avLst/>
          </a:prstGeom>
          <a:noFill/>
          <a:ln w="9525">
            <a:noFill/>
            <a:miter lim="800000"/>
            <a:headEnd/>
            <a:tailEnd/>
          </a:ln>
          <a:effectLst/>
        </p:spPr>
        <p:txBody>
          <a:bodyPr wrap="square">
            <a:spAutoFit/>
          </a:bodyPr>
          <a:lstStyle/>
          <a:p>
            <a:pPr>
              <a:lnSpc>
                <a:spcPct val="90000"/>
              </a:lnSpc>
            </a:pPr>
            <a:r>
              <a:rPr lang="en-US" altLang="zh-TW" sz="40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40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r>
              <a:rPr lang="en-US" altLang="zh-TW" sz="28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28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r>
              <a:rPr lang="en-US" altLang="zh-TW" sz="20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20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endParaRPr lang="en-US" altLang="zh-TW" sz="2000" b="1" dirty="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pPr>
            <a:endParaRPr lang="en-US" altLang="zh-TW" sz="28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endParaRPr>
          </a:p>
        </p:txBody>
      </p:sp>
    </p:spTree>
    <p:extLst>
      <p:ext uri="{BB962C8B-B14F-4D97-AF65-F5344CB8AC3E}">
        <p14:creationId xmlns:p14="http://schemas.microsoft.com/office/powerpoint/2010/main" val="10756519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http://eshop.secom.tw/page/secom/images/win.gif"/>
          <p:cNvPicPr>
            <a:picLocks noChangeAspect="1" noChangeArrowheads="1" noCrop="1"/>
          </p:cNvPicPr>
          <p:nvPr/>
        </p:nvPicPr>
        <p:blipFill>
          <a:blip r:embed="rId2" cstate="print"/>
          <a:srcRect/>
          <a:stretch>
            <a:fillRect/>
          </a:stretch>
        </p:blipFill>
        <p:spPr bwMode="auto">
          <a:xfrm>
            <a:off x="6948264" y="4195936"/>
            <a:ext cx="889248" cy="889248"/>
          </a:xfrm>
          <a:prstGeom prst="rect">
            <a:avLst/>
          </a:prstGeom>
          <a:noFill/>
        </p:spPr>
      </p:pic>
      <p:sp>
        <p:nvSpPr>
          <p:cNvPr id="3" name="文字方塊 2"/>
          <p:cNvSpPr txBox="1"/>
          <p:nvPr/>
        </p:nvSpPr>
        <p:spPr>
          <a:xfrm>
            <a:off x="975408" y="130175"/>
            <a:ext cx="8030340" cy="584775"/>
          </a:xfrm>
          <a:prstGeom prst="rect">
            <a:avLst/>
          </a:prstGeom>
          <a:noFill/>
        </p:spPr>
        <p:txBody>
          <a:bodyPr wrap="none">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Single Molecule Real-Time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 </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grpSp>
        <p:nvGrpSpPr>
          <p:cNvPr id="4" name="群組 11"/>
          <p:cNvGrpSpPr>
            <a:grpSpLocks/>
          </p:cNvGrpSpPr>
          <p:nvPr/>
        </p:nvGrpSpPr>
        <p:grpSpPr bwMode="auto">
          <a:xfrm>
            <a:off x="1043608" y="2276873"/>
            <a:ext cx="6336704" cy="1440160"/>
            <a:chOff x="500034" y="4786322"/>
            <a:chExt cx="4714908" cy="1285884"/>
          </a:xfrm>
        </p:grpSpPr>
        <p:pic>
          <p:nvPicPr>
            <p:cNvPr id="3082" name="Picture 2"/>
            <p:cNvPicPr>
              <a:picLocks noChangeAspect="1" noChangeArrowheads="1"/>
            </p:cNvPicPr>
            <p:nvPr/>
          </p:nvPicPr>
          <p:blipFill>
            <a:blip r:embed="rId3" cstate="print"/>
            <a:srcRect l="59912" t="32561" r="18144" b="30263"/>
            <a:stretch>
              <a:fillRect/>
            </a:stretch>
          </p:blipFill>
          <p:spPr bwMode="auto">
            <a:xfrm>
              <a:off x="500034" y="4786322"/>
              <a:ext cx="1214414" cy="1285884"/>
            </a:xfrm>
            <a:prstGeom prst="rect">
              <a:avLst/>
            </a:prstGeom>
            <a:noFill/>
            <a:ln w="9525">
              <a:noFill/>
              <a:miter lim="800000"/>
              <a:headEnd/>
              <a:tailEnd/>
            </a:ln>
          </p:spPr>
        </p:pic>
        <p:pic>
          <p:nvPicPr>
            <p:cNvPr id="3083" name="Picture 2"/>
            <p:cNvPicPr>
              <a:picLocks noChangeAspect="1" noChangeArrowheads="1"/>
            </p:cNvPicPr>
            <p:nvPr/>
          </p:nvPicPr>
          <p:blipFill>
            <a:blip r:embed="rId3" cstate="print"/>
            <a:srcRect l="18604" t="69737" r="18144" b="3757"/>
            <a:stretch>
              <a:fillRect/>
            </a:stretch>
          </p:blipFill>
          <p:spPr bwMode="auto">
            <a:xfrm>
              <a:off x="1714480" y="4786322"/>
              <a:ext cx="3500462" cy="916788"/>
            </a:xfrm>
            <a:prstGeom prst="rect">
              <a:avLst/>
            </a:prstGeom>
            <a:noFill/>
            <a:ln w="9525">
              <a:noFill/>
              <a:miter lim="800000"/>
              <a:headEnd/>
              <a:tailEnd/>
            </a:ln>
          </p:spPr>
        </p:pic>
      </p:grpSp>
      <p:sp>
        <p:nvSpPr>
          <p:cNvPr id="12" name="文字方塊 11"/>
          <p:cNvSpPr txBox="1"/>
          <p:nvPr/>
        </p:nvSpPr>
        <p:spPr>
          <a:xfrm>
            <a:off x="251520" y="3753036"/>
            <a:ext cx="3188117"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strike="sngStrike" dirty="0" err="1" smtClean="0">
                <a:solidFill>
                  <a:srgbClr val="FFFF00"/>
                </a:solidFill>
                <a:effectLst>
                  <a:outerShdw blurRad="38100" dist="38100" dir="2700000" algn="tl">
                    <a:srgbClr val="000000">
                      <a:alpha val="43137"/>
                    </a:srgbClr>
                  </a:outerShdw>
                </a:effectLst>
              </a:rPr>
              <a:t>VisGen</a:t>
            </a:r>
            <a:r>
              <a:rPr lang="en-US" altLang="zh-TW" sz="2400" b="1" strike="sngStrike" dirty="0" smtClean="0">
                <a:solidFill>
                  <a:srgbClr val="FFFF00"/>
                </a:solidFill>
                <a:effectLst>
                  <a:outerShdw blurRad="38100" dist="38100" dir="2700000" algn="tl">
                    <a:srgbClr val="000000">
                      <a:alpha val="43137"/>
                    </a:srgbClr>
                  </a:outerShdw>
                </a:effectLst>
              </a:rPr>
              <a:t> Biotechnologies</a:t>
            </a:r>
            <a:endParaRPr lang="zh-TW" altLang="en-US" sz="2400" b="1" strike="sngStrike" dirty="0">
              <a:solidFill>
                <a:srgbClr val="FFFF00"/>
              </a:solidFill>
              <a:effectLst>
                <a:outerShdw blurRad="38100" dist="38100" dir="2700000" algn="tl">
                  <a:srgbClr val="000000">
                    <a:alpha val="43137"/>
                  </a:srgbClr>
                </a:outerShdw>
              </a:effectLst>
            </a:endParaRPr>
          </a:p>
        </p:txBody>
      </p:sp>
      <p:sp>
        <p:nvSpPr>
          <p:cNvPr id="13" name="文字方塊 12"/>
          <p:cNvSpPr txBox="1"/>
          <p:nvPr/>
        </p:nvSpPr>
        <p:spPr>
          <a:xfrm>
            <a:off x="6084168" y="3753036"/>
            <a:ext cx="2674515"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Pacific Biosciences  </a:t>
            </a:r>
            <a:endParaRPr lang="zh-TW" altLang="en-US" sz="2400" b="1" dirty="0">
              <a:solidFill>
                <a:srgbClr val="FFFF00"/>
              </a:solidFill>
              <a:effectLst>
                <a:outerShdw blurRad="38100" dist="38100" dir="2700000" algn="tl">
                  <a:srgbClr val="000000">
                    <a:alpha val="43137"/>
                  </a:srgbClr>
                </a:outerShdw>
              </a:effectLst>
            </a:endParaRPr>
          </a:p>
        </p:txBody>
      </p:sp>
      <p:sp>
        <p:nvSpPr>
          <p:cNvPr id="15" name="文字方塊 14">
            <a:hlinkClick r:id="rId4" action="ppaction://hlinkfile"/>
          </p:cNvPr>
          <p:cNvSpPr txBox="1"/>
          <p:nvPr/>
        </p:nvSpPr>
        <p:spPr>
          <a:xfrm>
            <a:off x="251520" y="4365104"/>
            <a:ext cx="2637389"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strike="sngStrike" dirty="0" err="1" smtClean="0">
                <a:solidFill>
                  <a:srgbClr val="FFFF00"/>
                </a:solidFill>
                <a:effectLst>
                  <a:outerShdw blurRad="38100" dist="38100" dir="2700000" algn="tl">
                    <a:srgbClr val="000000">
                      <a:alpha val="43137"/>
                    </a:srgbClr>
                  </a:outerShdw>
                </a:effectLst>
              </a:rPr>
              <a:t>Helicos</a:t>
            </a:r>
            <a:r>
              <a:rPr lang="en-US" altLang="zh-TW" sz="2400" b="1" strike="sngStrike" dirty="0" smtClean="0">
                <a:solidFill>
                  <a:srgbClr val="FFFF00"/>
                </a:solidFill>
                <a:effectLst>
                  <a:outerShdw blurRad="38100" dist="38100" dir="2700000" algn="tl">
                    <a:srgbClr val="000000">
                      <a:alpha val="43137"/>
                    </a:srgbClr>
                  </a:outerShdw>
                </a:effectLst>
              </a:rPr>
              <a:t> Biosciences</a:t>
            </a:r>
            <a:endParaRPr lang="zh-TW" altLang="en-US" sz="2400" b="1" strike="sngStrike" dirty="0">
              <a:solidFill>
                <a:srgbClr val="FFFF00"/>
              </a:solidFill>
              <a:effectLst>
                <a:outerShdw blurRad="38100" dist="38100" dir="2700000" algn="tl">
                  <a:srgbClr val="000000">
                    <a:alpha val="43137"/>
                  </a:srgbClr>
                </a:outerShdw>
              </a:effectLst>
            </a:endParaRPr>
          </a:p>
        </p:txBody>
      </p:sp>
      <p:sp>
        <p:nvSpPr>
          <p:cNvPr id="16" name="矩形 15"/>
          <p:cNvSpPr/>
          <p:nvPr/>
        </p:nvSpPr>
        <p:spPr>
          <a:xfrm>
            <a:off x="892564" y="692696"/>
            <a:ext cx="7351844" cy="1477328"/>
          </a:xfrm>
          <a:prstGeom prst="rect">
            <a:avLst/>
          </a:prstGeom>
        </p:spPr>
        <p:txBody>
          <a:bodyPr wrap="square">
            <a:spAutoFit/>
          </a:bodyPr>
          <a:lstStyle/>
          <a:p>
            <a:r>
              <a:rPr lang="en-US" altLang="zh-TW" b="1" dirty="0" smtClean="0">
                <a:latin typeface="Arial" pitchFamily="34" charset="0"/>
                <a:cs typeface="Arial" pitchFamily="34" charset="0"/>
              </a:rPr>
              <a:t>Real-time monitoring of PCR activity</a:t>
            </a:r>
          </a:p>
          <a:p>
            <a:r>
              <a:rPr lang="en-US" altLang="zh-TW" dirty="0" smtClean="0">
                <a:latin typeface="Arial" pitchFamily="34" charset="0"/>
                <a:cs typeface="Arial" pitchFamily="34" charset="0"/>
              </a:rPr>
              <a:t>Read-out by fluorescence resonance energy transfer between polymerase and nucleotides or</a:t>
            </a:r>
          </a:p>
          <a:p>
            <a:r>
              <a:rPr lang="en-US" altLang="zh-TW" dirty="0" smtClean="0">
                <a:latin typeface="Arial" pitchFamily="34" charset="0"/>
                <a:cs typeface="Arial" pitchFamily="34" charset="0"/>
              </a:rPr>
              <a:t>Waveguides allow direct observation of polymerase and fluorescently labeled nucleotides</a:t>
            </a:r>
            <a:endParaRPr lang="zh-TW" altLang="en-US" dirty="0">
              <a:latin typeface="Arial" pitchFamily="34" charset="0"/>
              <a:cs typeface="Arial" pitchFamily="34" charset="0"/>
            </a:endParaRPr>
          </a:p>
        </p:txBody>
      </p:sp>
      <p:pic>
        <p:nvPicPr>
          <p:cNvPr id="1027" name="Picture 3"/>
          <p:cNvPicPr>
            <a:picLocks noChangeAspect="1" noChangeArrowheads="1"/>
          </p:cNvPicPr>
          <p:nvPr/>
        </p:nvPicPr>
        <p:blipFill>
          <a:blip r:embed="rId5" cstate="print"/>
          <a:srcRect/>
          <a:stretch>
            <a:fillRect/>
          </a:stretch>
        </p:blipFill>
        <p:spPr bwMode="auto">
          <a:xfrm>
            <a:off x="179512" y="4869161"/>
            <a:ext cx="4032448" cy="576064"/>
          </a:xfrm>
          <a:prstGeom prst="rect">
            <a:avLst/>
          </a:prstGeom>
          <a:noFill/>
          <a:ln w="9525">
            <a:noFill/>
            <a:miter lim="800000"/>
            <a:headEnd/>
            <a:tailEnd/>
          </a:ln>
        </p:spPr>
      </p:pic>
      <p:sp>
        <p:nvSpPr>
          <p:cNvPr id="11" name="矩形 10"/>
          <p:cNvSpPr/>
          <p:nvPr/>
        </p:nvSpPr>
        <p:spPr>
          <a:xfrm>
            <a:off x="107504" y="5428381"/>
            <a:ext cx="5107438" cy="1107996"/>
          </a:xfrm>
          <a:prstGeom prst="rect">
            <a:avLst/>
          </a:prstGeom>
        </p:spPr>
        <p:txBody>
          <a:bodyPr wrap="square">
            <a:spAutoFit/>
          </a:bodyPr>
          <a:lstStyle/>
          <a:p>
            <a:pPr algn="just"/>
            <a:r>
              <a:rPr lang="en-US" altLang="zh-TW" sz="1100" dirty="0" err="1" smtClean="0"/>
              <a:t>Helicos</a:t>
            </a:r>
            <a:r>
              <a:rPr lang="en-US" altLang="zh-TW" sz="1100" dirty="0" smtClean="0"/>
              <a:t> </a:t>
            </a:r>
            <a:r>
              <a:rPr lang="en-US" altLang="zh-TW" sz="1100" dirty="0" err="1" smtClean="0"/>
              <a:t>BioSciences</a:t>
            </a:r>
            <a:r>
              <a:rPr lang="en-US" altLang="zh-TW" sz="1100" dirty="0" smtClean="0"/>
              <a:t> said in a regulatory filing that it has sold certain patent applications covering molecular diagnostic applications of its technology to </a:t>
            </a:r>
            <a:r>
              <a:rPr lang="en-US" altLang="zh-TW" sz="1100" dirty="0" err="1" smtClean="0"/>
              <a:t>Sequenom</a:t>
            </a:r>
            <a:r>
              <a:rPr lang="en-US" altLang="zh-TW" sz="1100" dirty="0" smtClean="0"/>
              <a:t> for $1.3 million. The patent applications cover methods for detecting fetal nucleic acids and diagnosing fetal abnormalities. </a:t>
            </a:r>
            <a:r>
              <a:rPr lang="en-US" altLang="zh-TW" sz="1100" dirty="0" err="1" smtClean="0"/>
              <a:t>Helicos</a:t>
            </a:r>
            <a:r>
              <a:rPr lang="en-US" altLang="zh-TW" sz="1100" dirty="0" smtClean="0"/>
              <a:t> also warned that if it is "unable to successfully raise additional capital, we may have to cease operations and/or seek bankruptcy protection."</a:t>
            </a:r>
            <a:endParaRPr lang="zh-TW" altLang="en-US" sz="1100" dirty="0"/>
          </a:p>
        </p:txBody>
      </p:sp>
    </p:spTree>
    <p:extLst>
      <p:ext uri="{BB962C8B-B14F-4D97-AF65-F5344CB8AC3E}">
        <p14:creationId xmlns:p14="http://schemas.microsoft.com/office/powerpoint/2010/main" val="1737452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icture 4.png"/>
          <p:cNvPicPr>
            <a:picLocks noChangeAspect="1"/>
          </p:cNvPicPr>
          <p:nvPr/>
        </p:nvPicPr>
        <p:blipFill>
          <a:blip r:embed="rId2" cstate="print"/>
          <a:srcRect/>
          <a:stretch>
            <a:fillRect/>
          </a:stretch>
        </p:blipFill>
        <p:spPr bwMode="auto">
          <a:xfrm>
            <a:off x="152400" y="553266"/>
            <a:ext cx="8763000" cy="487363"/>
          </a:xfrm>
          <a:prstGeom prst="rect">
            <a:avLst/>
          </a:prstGeom>
          <a:noFill/>
          <a:ln w="9525">
            <a:noFill/>
            <a:miter lim="800000"/>
            <a:headEnd/>
            <a:tailEnd/>
          </a:ln>
          <a:effectLst/>
        </p:spPr>
      </p:pic>
      <p:pic>
        <p:nvPicPr>
          <p:cNvPr id="6" name="Content Placeholder 6" descr="Picture 6.png"/>
          <p:cNvPicPr>
            <a:picLocks noChangeAspect="1"/>
          </p:cNvPicPr>
          <p:nvPr/>
        </p:nvPicPr>
        <p:blipFill>
          <a:blip r:embed="rId3" cstate="print"/>
          <a:srcRect l="5344" t="62785" r="35607"/>
          <a:stretch>
            <a:fillRect/>
          </a:stretch>
        </p:blipFill>
        <p:spPr>
          <a:xfrm>
            <a:off x="323528" y="924394"/>
            <a:ext cx="4536504" cy="2288582"/>
          </a:xfrm>
          <a:prstGeom prst="rect">
            <a:avLst/>
          </a:prstGeom>
          <a:effectLst/>
        </p:spPr>
      </p:pic>
      <p:pic>
        <p:nvPicPr>
          <p:cNvPr id="6146" name="Picture 2"/>
          <p:cNvPicPr>
            <a:picLocks noChangeAspect="1" noChangeArrowheads="1"/>
          </p:cNvPicPr>
          <p:nvPr/>
        </p:nvPicPr>
        <p:blipFill>
          <a:blip r:embed="rId4" cstate="print"/>
          <a:srcRect l="38740" t="20922" r="19383" b="29619"/>
          <a:stretch>
            <a:fillRect/>
          </a:stretch>
        </p:blipFill>
        <p:spPr bwMode="auto">
          <a:xfrm>
            <a:off x="323528" y="3140968"/>
            <a:ext cx="4725715" cy="3487614"/>
          </a:xfrm>
          <a:prstGeom prst="rect">
            <a:avLst/>
          </a:prstGeom>
          <a:noFill/>
          <a:ln w="9525">
            <a:noFill/>
            <a:miter lim="800000"/>
            <a:headEnd/>
            <a:tailEnd/>
          </a:ln>
        </p:spPr>
      </p:pic>
      <p:sp>
        <p:nvSpPr>
          <p:cNvPr id="3" name="文字方塊 2"/>
          <p:cNvSpPr txBox="1"/>
          <p:nvPr/>
        </p:nvSpPr>
        <p:spPr>
          <a:xfrm>
            <a:off x="-131763" y="130175"/>
            <a:ext cx="9328151" cy="1076325"/>
          </a:xfrm>
          <a:prstGeom prst="rect">
            <a:avLst/>
          </a:prstGeom>
          <a:noFill/>
        </p:spPr>
        <p:txBody>
          <a:bodyPr wrap="none">
            <a:spAutoFit/>
          </a:bodyPr>
          <a:lstStyle/>
          <a:p>
            <a:pPr algn="ctr" fontAlgn="auto">
              <a:spcBef>
                <a:spcPts val="0"/>
              </a:spcBef>
              <a:spcAft>
                <a:spcPts val="0"/>
              </a:spcAft>
              <a:defRPr/>
            </a:pPr>
            <a:r>
              <a:rPr kumimoji="0" lang="en-US" altLang="zh-TW"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Single Molecule Real-Time (SMRT) Sequencing</a:t>
            </a:r>
          </a:p>
          <a:p>
            <a:pPr algn="ctr" fontAlgn="auto">
              <a:spcBef>
                <a:spcPts val="0"/>
              </a:spcBef>
              <a:spcAft>
                <a:spcPts val="0"/>
              </a:spcAft>
              <a:defRPr/>
            </a:pP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pic>
        <p:nvPicPr>
          <p:cNvPr id="7" name="Picture 2"/>
          <p:cNvPicPr>
            <a:picLocks noChangeAspect="1" noChangeArrowheads="1"/>
          </p:cNvPicPr>
          <p:nvPr/>
        </p:nvPicPr>
        <p:blipFill>
          <a:blip r:embed="rId4" cstate="print"/>
          <a:srcRect l="19844" t="17859" r="60697" b="29619"/>
          <a:stretch>
            <a:fillRect/>
          </a:stretch>
        </p:blipFill>
        <p:spPr bwMode="auto">
          <a:xfrm>
            <a:off x="5400427" y="1098849"/>
            <a:ext cx="3132013" cy="5282479"/>
          </a:xfrm>
          <a:prstGeom prst="rect">
            <a:avLst/>
          </a:prstGeom>
          <a:noFill/>
          <a:ln w="9525">
            <a:noFill/>
            <a:miter lim="800000"/>
            <a:headEnd/>
            <a:tailEnd/>
          </a:ln>
        </p:spPr>
      </p:pic>
    </p:spTree>
    <p:extLst>
      <p:ext uri="{BB962C8B-B14F-4D97-AF65-F5344CB8AC3E}">
        <p14:creationId xmlns:p14="http://schemas.microsoft.com/office/powerpoint/2010/main" val="31866527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acBio System.PacBio-RS-II-mach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815" y="3807043"/>
            <a:ext cx="3425408" cy="2694655"/>
          </a:xfrm>
          <a:prstGeom prst="rect">
            <a:avLst/>
          </a:prstGeom>
          <a:noFill/>
          <a:extLst>
            <a:ext uri="{909E8E84-426E-40DD-AFC4-6F175D3DCCD1}">
              <a14:hiddenFill xmlns:a14="http://schemas.microsoft.com/office/drawing/2010/main">
                <a:solidFill>
                  <a:srgbClr val="FFFFFF"/>
                </a:solidFill>
              </a14:hiddenFill>
            </a:ext>
          </a:extLst>
        </p:spPr>
      </p:pic>
      <p:pic>
        <p:nvPicPr>
          <p:cNvPr id="4" name="圖片 3"/>
          <p:cNvPicPr>
            <a:picLocks noChangeAspect="1"/>
          </p:cNvPicPr>
          <p:nvPr/>
        </p:nvPicPr>
        <p:blipFill>
          <a:blip r:embed="rId3"/>
          <a:stretch>
            <a:fillRect/>
          </a:stretch>
        </p:blipFill>
        <p:spPr>
          <a:xfrm>
            <a:off x="323528" y="188640"/>
            <a:ext cx="2112235" cy="792088"/>
          </a:xfrm>
          <a:prstGeom prst="rect">
            <a:avLst/>
          </a:prstGeom>
        </p:spPr>
      </p:pic>
      <p:sp>
        <p:nvSpPr>
          <p:cNvPr id="6" name="文字方塊 5"/>
          <p:cNvSpPr txBox="1"/>
          <p:nvPr/>
        </p:nvSpPr>
        <p:spPr>
          <a:xfrm>
            <a:off x="2272110" y="260648"/>
            <a:ext cx="4604146" cy="584775"/>
          </a:xfrm>
          <a:prstGeom prst="rect">
            <a:avLst/>
          </a:prstGeom>
          <a:noFill/>
        </p:spPr>
        <p:txBody>
          <a:bodyPr wrap="none" rtlCol="0">
            <a:spAutoFit/>
          </a:bodyPr>
          <a:lstStyle/>
          <a:p>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Sequel &amp; RSII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systems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4100" name="Picture 4" descr="Pacific Biosystems Sequel product20150910_7921_PacBio_Sequel.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345" y="1197924"/>
            <a:ext cx="1439102" cy="2425452"/>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399170" y="972899"/>
            <a:ext cx="827471" cy="369332"/>
          </a:xfrm>
          <a:prstGeom prst="rect">
            <a:avLst/>
          </a:prstGeom>
          <a:noFill/>
        </p:spPr>
        <p:txBody>
          <a:bodyPr wrap="none" rtlCol="0">
            <a:spAutoFit/>
          </a:bodyPr>
          <a:lstStyle/>
          <a:p>
            <a:r>
              <a:rPr lang="en-US" altLang="zh-TW" b="1" dirty="0" smtClean="0"/>
              <a:t>Sequel</a:t>
            </a:r>
            <a:endParaRPr lang="zh-TW" altLang="en-US" b="1" dirty="0"/>
          </a:p>
        </p:txBody>
      </p:sp>
      <p:sp>
        <p:nvSpPr>
          <p:cNvPr id="9" name="文字方塊 8"/>
          <p:cNvSpPr txBox="1"/>
          <p:nvPr/>
        </p:nvSpPr>
        <p:spPr>
          <a:xfrm>
            <a:off x="251520" y="3573016"/>
            <a:ext cx="543097" cy="369332"/>
          </a:xfrm>
          <a:prstGeom prst="rect">
            <a:avLst/>
          </a:prstGeom>
          <a:noFill/>
        </p:spPr>
        <p:txBody>
          <a:bodyPr wrap="none" rtlCol="0">
            <a:spAutoFit/>
          </a:bodyPr>
          <a:lstStyle/>
          <a:p>
            <a:r>
              <a:rPr lang="en-US" altLang="zh-TW" b="1" dirty="0" smtClean="0"/>
              <a:t>RSII</a:t>
            </a:r>
            <a:endParaRPr lang="zh-TW" altLang="en-US" b="1" dirty="0"/>
          </a:p>
        </p:txBody>
      </p:sp>
      <p:pic>
        <p:nvPicPr>
          <p:cNvPr id="10" name="圖片 9"/>
          <p:cNvPicPr>
            <a:picLocks noChangeAspect="1"/>
          </p:cNvPicPr>
          <p:nvPr/>
        </p:nvPicPr>
        <p:blipFill>
          <a:blip r:embed="rId5"/>
          <a:stretch>
            <a:fillRect/>
          </a:stretch>
        </p:blipFill>
        <p:spPr>
          <a:xfrm>
            <a:off x="3782377" y="1149144"/>
            <a:ext cx="5155413" cy="5088168"/>
          </a:xfrm>
          <a:prstGeom prst="rect">
            <a:avLst/>
          </a:prstGeom>
        </p:spPr>
      </p:pic>
      <p:pic>
        <p:nvPicPr>
          <p:cNvPr id="13" name="Picture 6" descr="「movie」的圖片搜尋結果">
            <a:hlinkClick r:id="rId6" action="ppaction://hlinkfile"/>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68078" y="449040"/>
            <a:ext cx="224202" cy="2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0715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icture 3.png"/>
          <p:cNvPicPr>
            <a:picLocks noGrp="1" noChangeAspect="1"/>
          </p:cNvPicPr>
          <p:nvPr>
            <p:ph idx="1"/>
          </p:nvPr>
        </p:nvPicPr>
        <p:blipFill>
          <a:blip r:embed="rId2" cstate="print"/>
          <a:srcRect t="-4982" b="-4982"/>
          <a:stretch>
            <a:fillRect/>
          </a:stretch>
        </p:blipFill>
        <p:spPr>
          <a:xfrm>
            <a:off x="457200" y="2215405"/>
            <a:ext cx="8229600" cy="4525963"/>
          </a:xfrm>
          <a:effectLst/>
        </p:spPr>
      </p:pic>
      <p:pic>
        <p:nvPicPr>
          <p:cNvPr id="7" name="Picture 2">
            <a:hlinkClick r:id="rId3" action="ppaction://hlinkfile"/>
          </p:cNvPr>
          <p:cNvPicPr>
            <a:picLocks noChangeAspect="1" noChangeArrowheads="1"/>
          </p:cNvPicPr>
          <p:nvPr/>
        </p:nvPicPr>
        <p:blipFill>
          <a:blip r:embed="rId4" cstate="print"/>
          <a:srcRect l="6201" t="47604" r="12611" b="6734"/>
          <a:stretch>
            <a:fillRect/>
          </a:stretch>
        </p:blipFill>
        <p:spPr bwMode="auto">
          <a:xfrm>
            <a:off x="1285875" y="260648"/>
            <a:ext cx="6572250" cy="2309813"/>
          </a:xfrm>
          <a:prstGeom prst="rect">
            <a:avLst/>
          </a:prstGeom>
          <a:noFill/>
          <a:ln w="9525">
            <a:noFill/>
            <a:miter lim="800000"/>
            <a:headEnd/>
            <a:tailEnd/>
          </a:ln>
        </p:spPr>
      </p:pic>
    </p:spTree>
    <p:extLst>
      <p:ext uri="{BB962C8B-B14F-4D97-AF65-F5344CB8AC3E}">
        <p14:creationId xmlns:p14="http://schemas.microsoft.com/office/powerpoint/2010/main" val="13675245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cmbi.bjmu.edu.cn/news/report/2010/pics/ngs_5.png"/>
          <p:cNvPicPr>
            <a:picLocks noChangeAspect="1" noChangeArrowheads="1"/>
          </p:cNvPicPr>
          <p:nvPr/>
        </p:nvPicPr>
        <p:blipFill>
          <a:blip r:embed="rId2" cstate="print"/>
          <a:srcRect l="1655" t="1322" r="2369" b="57682"/>
          <a:stretch>
            <a:fillRect/>
          </a:stretch>
        </p:blipFill>
        <p:spPr bwMode="auto">
          <a:xfrm>
            <a:off x="323528" y="1360632"/>
            <a:ext cx="3600400" cy="1924352"/>
          </a:xfrm>
          <a:prstGeom prst="rect">
            <a:avLst/>
          </a:prstGeom>
          <a:noFill/>
        </p:spPr>
      </p:pic>
      <p:sp>
        <p:nvSpPr>
          <p:cNvPr id="3" name="文字方塊 2"/>
          <p:cNvSpPr txBox="1"/>
          <p:nvPr/>
        </p:nvSpPr>
        <p:spPr>
          <a:xfrm>
            <a:off x="179512" y="144021"/>
            <a:ext cx="5989140" cy="584775"/>
          </a:xfrm>
          <a:prstGeom prst="rect">
            <a:avLst/>
          </a:prstGeom>
          <a:noFill/>
        </p:spPr>
        <p:txBody>
          <a:bodyPr wrap="none">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Oxford </a:t>
            </a:r>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Nanopore</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sp>
        <p:nvSpPr>
          <p:cNvPr id="5" name="矩形 4"/>
          <p:cNvSpPr/>
          <p:nvPr/>
        </p:nvSpPr>
        <p:spPr>
          <a:xfrm>
            <a:off x="251520" y="836712"/>
            <a:ext cx="3484780" cy="307777"/>
          </a:xfrm>
          <a:prstGeom prst="rect">
            <a:avLst/>
          </a:prstGeom>
        </p:spPr>
        <p:txBody>
          <a:bodyPr wrap="square">
            <a:spAutoFit/>
          </a:bodyPr>
          <a:lstStyle/>
          <a:p>
            <a:r>
              <a:rPr lang="en-US" altLang="zh-TW" sz="1400" dirty="0" smtClean="0">
                <a:latin typeface="Arial" pitchFamily="34" charset="0"/>
                <a:cs typeface="Arial" pitchFamily="34" charset="0"/>
              </a:rPr>
              <a:t>Nucleic acids driven through a </a:t>
            </a:r>
            <a:r>
              <a:rPr lang="en-US" altLang="zh-TW" sz="1400" dirty="0" err="1" smtClean="0">
                <a:latin typeface="Arial" pitchFamily="34" charset="0"/>
                <a:cs typeface="Arial" pitchFamily="34" charset="0"/>
              </a:rPr>
              <a:t>nanopore</a:t>
            </a:r>
            <a:r>
              <a:rPr lang="en-US" altLang="zh-TW" sz="1400" dirty="0" smtClean="0">
                <a:latin typeface="Arial" pitchFamily="34" charset="0"/>
                <a:cs typeface="Arial" pitchFamily="34" charset="0"/>
              </a:rPr>
              <a:t>. </a:t>
            </a:r>
          </a:p>
        </p:txBody>
      </p:sp>
      <p:pic>
        <p:nvPicPr>
          <p:cNvPr id="8" name="Picture 2" descr="http://cmbi.bjmu.edu.cn/news/report/2010/pics/ngs_5.png"/>
          <p:cNvPicPr>
            <a:picLocks noChangeAspect="1" noChangeArrowheads="1"/>
          </p:cNvPicPr>
          <p:nvPr/>
        </p:nvPicPr>
        <p:blipFill>
          <a:blip r:embed="rId2" cstate="print"/>
          <a:srcRect l="1462" t="43486" r="907" b="972"/>
          <a:stretch>
            <a:fillRect/>
          </a:stretch>
        </p:blipFill>
        <p:spPr bwMode="auto">
          <a:xfrm>
            <a:off x="4644008" y="1196752"/>
            <a:ext cx="4068960" cy="2160240"/>
          </a:xfrm>
          <a:prstGeom prst="rect">
            <a:avLst/>
          </a:prstGeom>
          <a:noFill/>
        </p:spPr>
      </p:pic>
      <p:sp>
        <p:nvSpPr>
          <p:cNvPr id="9" name="矩形 8"/>
          <p:cNvSpPr/>
          <p:nvPr/>
        </p:nvSpPr>
        <p:spPr>
          <a:xfrm>
            <a:off x="4644008" y="836712"/>
            <a:ext cx="4392488" cy="307777"/>
          </a:xfrm>
          <a:prstGeom prst="rect">
            <a:avLst/>
          </a:prstGeom>
        </p:spPr>
        <p:txBody>
          <a:bodyPr wrap="square">
            <a:spAutoFit/>
          </a:bodyPr>
          <a:lstStyle/>
          <a:p>
            <a:r>
              <a:rPr lang="en-US" altLang="zh-TW" sz="1400" dirty="0" smtClean="0">
                <a:latin typeface="Arial" pitchFamily="34" charset="0"/>
                <a:cs typeface="Arial" pitchFamily="34" charset="0"/>
              </a:rPr>
              <a:t>Differences in conductance of pore provide readout.</a:t>
            </a:r>
            <a:endParaRPr lang="zh-TW" altLang="en-US" sz="1400" dirty="0">
              <a:latin typeface="Arial" pitchFamily="34" charset="0"/>
              <a:cs typeface="Arial" pitchFamily="34" charset="0"/>
            </a:endParaRPr>
          </a:p>
        </p:txBody>
      </p:sp>
      <p:pic>
        <p:nvPicPr>
          <p:cNvPr id="10" name="Picture 2"/>
          <p:cNvPicPr>
            <a:picLocks noChangeAspect="1" noChangeArrowheads="1"/>
          </p:cNvPicPr>
          <p:nvPr/>
        </p:nvPicPr>
        <p:blipFill>
          <a:blip r:embed="rId3" cstate="print"/>
          <a:srcRect/>
          <a:stretch>
            <a:fillRect/>
          </a:stretch>
        </p:blipFill>
        <p:spPr bwMode="auto">
          <a:xfrm>
            <a:off x="1619672" y="3573016"/>
            <a:ext cx="5976664" cy="1584176"/>
          </a:xfrm>
          <a:prstGeom prst="rect">
            <a:avLst/>
          </a:prstGeom>
          <a:noFill/>
          <a:ln w="9525">
            <a:noFill/>
            <a:miter lim="800000"/>
            <a:headEnd/>
            <a:tailEnd/>
          </a:ln>
          <a:effectLst/>
        </p:spPr>
      </p:pic>
      <p:sp>
        <p:nvSpPr>
          <p:cNvPr id="11" name="矩形 10"/>
          <p:cNvSpPr/>
          <p:nvPr/>
        </p:nvSpPr>
        <p:spPr>
          <a:xfrm>
            <a:off x="179512" y="5284365"/>
            <a:ext cx="8712968" cy="1384995"/>
          </a:xfrm>
          <a:prstGeom prst="rect">
            <a:avLst/>
          </a:prstGeom>
        </p:spPr>
        <p:txBody>
          <a:bodyPr wrap="square">
            <a:spAutoFit/>
          </a:bodyPr>
          <a:lstStyle/>
          <a:p>
            <a:r>
              <a:rPr lang="en-US" altLang="zh-TW" sz="1200" dirty="0" smtClean="0"/>
              <a:t>This diagram shows a protein </a:t>
            </a:r>
            <a:r>
              <a:rPr lang="en-US" altLang="zh-TW" sz="1200" dirty="0" err="1" smtClean="0"/>
              <a:t>nanopore</a:t>
            </a:r>
            <a:r>
              <a:rPr lang="en-US" altLang="zh-TW" sz="1200" dirty="0" smtClean="0"/>
              <a:t> set in an electrically resistant membrane </a:t>
            </a:r>
            <a:r>
              <a:rPr lang="en-US" altLang="zh-TW" sz="1200" dirty="0" err="1" smtClean="0"/>
              <a:t>bilayer</a:t>
            </a:r>
            <a:r>
              <a:rPr lang="en-US" altLang="zh-TW" sz="1200" dirty="0" smtClean="0"/>
              <a:t>.  An ionic current is passed through the </a:t>
            </a:r>
            <a:r>
              <a:rPr lang="en-US" altLang="zh-TW" sz="1200" dirty="0" err="1" smtClean="0"/>
              <a:t>nanopore</a:t>
            </a:r>
            <a:r>
              <a:rPr lang="en-US" altLang="zh-TW" sz="1200" dirty="0" smtClean="0"/>
              <a:t> by setting a voltage across this membrane.</a:t>
            </a:r>
            <a:br>
              <a:rPr lang="en-US" altLang="zh-TW" sz="1200" dirty="0" smtClean="0"/>
            </a:br>
            <a:r>
              <a:rPr lang="en-US" altLang="zh-TW" sz="1200" dirty="0" smtClean="0"/>
              <a:t> </a:t>
            </a:r>
            <a:br>
              <a:rPr lang="en-US" altLang="zh-TW" sz="1200" dirty="0" smtClean="0"/>
            </a:br>
            <a:r>
              <a:rPr lang="en-US" altLang="zh-TW" sz="1200" dirty="0" smtClean="0"/>
              <a:t>If an </a:t>
            </a:r>
            <a:r>
              <a:rPr lang="en-US" altLang="zh-TW" sz="1200" dirty="0" err="1" smtClean="0"/>
              <a:t>analyte</a:t>
            </a:r>
            <a:r>
              <a:rPr lang="en-US" altLang="zh-TW" sz="1200" dirty="0" smtClean="0"/>
              <a:t> passes through the pore or near its aperture, this event creates a characteristic disruption in current. By measuring that current it is possible to identify the molecule in question. For example, this system can be used to distinguish the four standard DNA bases and G, A, T and C, and also modified bases.  It can be used to identify target proteins, small molecules, or to gain rich molecular information for example to distinguish the </a:t>
            </a:r>
            <a:r>
              <a:rPr lang="en-US" altLang="zh-TW" sz="1200" dirty="0" err="1" smtClean="0"/>
              <a:t>enantiomers</a:t>
            </a:r>
            <a:r>
              <a:rPr lang="en-US" altLang="zh-TW" sz="1200" dirty="0" smtClean="0"/>
              <a:t> of ibuprofen or molecular binding dynamics.</a:t>
            </a:r>
            <a:endParaRPr lang="en-US" altLang="zh-TW" sz="1200" dirty="0"/>
          </a:p>
        </p:txBody>
      </p:sp>
      <p:pic>
        <p:nvPicPr>
          <p:cNvPr id="12" name="Picture 6" descr="「movie」的圖片搜尋結果">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84168" y="332656"/>
            <a:ext cx="224202" cy="2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74826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
          <p:cNvGrpSpPr/>
          <p:nvPr/>
        </p:nvGrpSpPr>
        <p:grpSpPr>
          <a:xfrm>
            <a:off x="149304" y="142852"/>
            <a:ext cx="5780018" cy="6357982"/>
            <a:chOff x="149304" y="142852"/>
            <a:chExt cx="5780018" cy="6357982"/>
          </a:xfrm>
        </p:grpSpPr>
        <p:pic>
          <p:nvPicPr>
            <p:cNvPr id="24578" name="Picture 2"/>
            <p:cNvPicPr>
              <a:picLocks noChangeAspect="1" noChangeArrowheads="1"/>
            </p:cNvPicPr>
            <p:nvPr/>
          </p:nvPicPr>
          <p:blipFill>
            <a:blip r:embed="rId2" cstate="print"/>
            <a:srcRect/>
            <a:stretch>
              <a:fillRect/>
            </a:stretch>
          </p:blipFill>
          <p:spPr bwMode="auto">
            <a:xfrm>
              <a:off x="149304" y="642918"/>
              <a:ext cx="5780018" cy="5857916"/>
            </a:xfrm>
            <a:prstGeom prst="rect">
              <a:avLst/>
            </a:prstGeom>
            <a:noFill/>
            <a:ln w="9525">
              <a:noFill/>
              <a:miter lim="800000"/>
              <a:headEnd/>
              <a:tailEnd/>
            </a:ln>
            <a:effectLst/>
          </p:spPr>
        </p:pic>
        <p:pic>
          <p:nvPicPr>
            <p:cNvPr id="24579" name="Picture 3"/>
            <p:cNvPicPr>
              <a:picLocks noChangeAspect="1" noChangeArrowheads="1"/>
            </p:cNvPicPr>
            <p:nvPr/>
          </p:nvPicPr>
          <p:blipFill>
            <a:blip r:embed="rId3" cstate="print"/>
            <a:srcRect/>
            <a:stretch>
              <a:fillRect/>
            </a:stretch>
          </p:blipFill>
          <p:spPr bwMode="auto">
            <a:xfrm>
              <a:off x="214282" y="142852"/>
              <a:ext cx="2071702" cy="412279"/>
            </a:xfrm>
            <a:prstGeom prst="rect">
              <a:avLst/>
            </a:prstGeom>
            <a:noFill/>
            <a:ln w="9525">
              <a:noFill/>
              <a:miter lim="800000"/>
              <a:headEnd/>
              <a:tailEnd/>
            </a:ln>
            <a:effectLst/>
          </p:spPr>
        </p:pic>
        <p:sp>
          <p:nvSpPr>
            <p:cNvPr id="5" name="矩形 4"/>
            <p:cNvSpPr/>
            <p:nvPr/>
          </p:nvSpPr>
          <p:spPr>
            <a:xfrm>
              <a:off x="2857488" y="857232"/>
              <a:ext cx="3071834" cy="26432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972967"/>
            <a:ext cx="4828337" cy="24560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5" descr="http://www.nature.com/polopoly_fs/7.15596.1392415346!/image/image001.jpg_gen/derivatives/landscape_630/image001.jpg"/>
          <p:cNvPicPr>
            <a:picLocks noChangeAspect="1" noChangeArrowheads="1"/>
          </p:cNvPicPr>
          <p:nvPr/>
        </p:nvPicPr>
        <p:blipFill rotWithShape="1">
          <a:blip r:embed="rId5">
            <a:extLst>
              <a:ext uri="{28A0092B-C50C-407E-A947-70E740481C1C}">
                <a14:useLocalDpi xmlns:a14="http://schemas.microsoft.com/office/drawing/2010/main" val="0"/>
              </a:ext>
            </a:extLst>
          </a:blip>
          <a:srcRect l="20482" t="23269" r="18105" b="10523"/>
          <a:stretch/>
        </p:blipFill>
        <p:spPr bwMode="auto">
          <a:xfrm>
            <a:off x="3635896" y="3989041"/>
            <a:ext cx="3181148" cy="2286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6519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descr="MinION MkI: portable, real-time biological analys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32148" y="2492896"/>
            <a:ext cx="4772100" cy="2870042"/>
          </a:xfrm>
          <a:prstGeom prst="rect">
            <a:avLst/>
          </a:prstGeom>
          <a:noFill/>
          <a:extLst>
            <a:ext uri="{909E8E84-426E-40DD-AFC4-6F175D3DCCD1}">
              <a14:hiddenFill xmlns:a14="http://schemas.microsoft.com/office/drawing/2010/main">
                <a:solidFill>
                  <a:srgbClr val="FFFFFF"/>
                </a:solidFill>
              </a14:hiddenFill>
            </a:ext>
          </a:extLst>
        </p:spPr>
      </p:pic>
      <p:grpSp>
        <p:nvGrpSpPr>
          <p:cNvPr id="2" name="群組 1"/>
          <p:cNvGrpSpPr/>
          <p:nvPr/>
        </p:nvGrpSpPr>
        <p:grpSpPr>
          <a:xfrm>
            <a:off x="6255889" y="404664"/>
            <a:ext cx="2420567" cy="1190303"/>
            <a:chOff x="539552" y="3861048"/>
            <a:chExt cx="2420567" cy="1190303"/>
          </a:xfrm>
        </p:grpSpPr>
        <p:pic>
          <p:nvPicPr>
            <p:cNvPr id="2053"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b="63318"/>
            <a:stretch/>
          </p:blipFill>
          <p:spPr bwMode="auto">
            <a:xfrm>
              <a:off x="539552" y="3861048"/>
              <a:ext cx="2420567" cy="576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t="60119"/>
            <a:stretch/>
          </p:blipFill>
          <p:spPr bwMode="auto">
            <a:xfrm>
              <a:off x="539552" y="4424095"/>
              <a:ext cx="2420567" cy="627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4" name="Picture 5" descr="http://www.nature.com/polopoly_fs/7.15596.1392415346!/image/image001.jpg_gen/derivatives/landscape_630/image0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0482" t="23269" r="18105" b="10523"/>
          <a:stretch/>
        </p:blipFill>
        <p:spPr bwMode="auto">
          <a:xfrm>
            <a:off x="539552" y="842497"/>
            <a:ext cx="3181148" cy="228633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Underside of MinION dev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3968" y="4437112"/>
            <a:ext cx="4575333" cy="201314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inION Devic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11960" y="476672"/>
            <a:ext cx="2790055" cy="26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31399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http://www.nature.com/polopoly_fs/7.15596.1392415346!/image/image001.jpg_gen/derivatives/landscape_630/image001.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2" t="23269" r="18105" b="10523"/>
          <a:stretch/>
        </p:blipFill>
        <p:spPr bwMode="auto">
          <a:xfrm>
            <a:off x="35496" y="2276872"/>
            <a:ext cx="2554288" cy="1835802"/>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群組 2"/>
          <p:cNvGrpSpPr/>
          <p:nvPr/>
        </p:nvGrpSpPr>
        <p:grpSpPr>
          <a:xfrm>
            <a:off x="167040" y="116632"/>
            <a:ext cx="7429296" cy="2272779"/>
            <a:chOff x="167040" y="404664"/>
            <a:chExt cx="7429296" cy="2272779"/>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040" y="404665"/>
              <a:ext cx="7429296" cy="2272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1259632" y="2420888"/>
              <a:ext cx="2622056" cy="2565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7236296" y="404664"/>
              <a:ext cx="360040" cy="2565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026" name="Picture 2" descr="http://www.nature.com/polopoly_fs/7.25890.1430833423!/image/_PF39961_web.jpg_gen/derivatives/landscape_630/_PF39961_we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1556792"/>
            <a:ext cx="6552728" cy="42644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矩形 6"/>
          <p:cNvSpPr/>
          <p:nvPr/>
        </p:nvSpPr>
        <p:spPr>
          <a:xfrm>
            <a:off x="107504" y="4581128"/>
            <a:ext cx="2520280" cy="640175"/>
          </a:xfrm>
          <a:prstGeom prst="rect">
            <a:avLst/>
          </a:prstGeom>
        </p:spPr>
        <p:txBody>
          <a:bodyPr wrap="square">
            <a:spAutoFit/>
          </a:bodyPr>
          <a:lstStyle/>
          <a:p>
            <a:pPr>
              <a:lnSpc>
                <a:spcPts val="1400"/>
              </a:lnSpc>
            </a:pPr>
            <a:r>
              <a:rPr lang="en-US" altLang="zh-TW" sz="1600" b="1" dirty="0" smtClean="0"/>
              <a:t>2014 </a:t>
            </a:r>
            <a:r>
              <a:rPr lang="en-US" altLang="zh-TW" sz="1600" b="1" i="1" dirty="0" smtClean="0"/>
              <a:t>E. coli</a:t>
            </a:r>
            <a:r>
              <a:rPr lang="en-US" altLang="zh-TW" sz="1600" b="1" dirty="0" smtClean="0"/>
              <a:t> genome</a:t>
            </a:r>
          </a:p>
          <a:p>
            <a:pPr>
              <a:lnSpc>
                <a:spcPts val="1400"/>
              </a:lnSpc>
            </a:pPr>
            <a:r>
              <a:rPr lang="en-US" altLang="zh-TW" sz="1600" dirty="0" smtClean="0"/>
              <a:t>Avg. </a:t>
            </a:r>
            <a:r>
              <a:rPr lang="en-US" altLang="zh-TW" sz="1600" dirty="0"/>
              <a:t>read </a:t>
            </a:r>
            <a:r>
              <a:rPr lang="en-US" altLang="zh-TW" sz="1600" dirty="0" smtClean="0"/>
              <a:t>length:</a:t>
            </a:r>
            <a:r>
              <a:rPr lang="zh-TW" altLang="en-US" sz="1600" dirty="0" smtClean="0"/>
              <a:t> </a:t>
            </a:r>
            <a:r>
              <a:rPr lang="en-US" altLang="zh-TW" sz="1600" dirty="0" smtClean="0"/>
              <a:t>5.4 kb </a:t>
            </a:r>
          </a:p>
          <a:p>
            <a:pPr>
              <a:lnSpc>
                <a:spcPts val="1400"/>
              </a:lnSpc>
            </a:pPr>
            <a:r>
              <a:rPr lang="en-US" altLang="zh-TW" sz="1600" dirty="0"/>
              <a:t>L</a:t>
            </a:r>
            <a:r>
              <a:rPr lang="en-US" altLang="zh-TW" sz="1600" dirty="0" smtClean="0"/>
              <a:t>ongest read: 10</a:t>
            </a:r>
            <a:r>
              <a:rPr lang="en-US" altLang="zh-TW" sz="1600" dirty="0"/>
              <a:t> </a:t>
            </a:r>
            <a:r>
              <a:rPr lang="en-US" altLang="zh-TW" sz="1600" dirty="0" smtClean="0"/>
              <a:t>kb</a:t>
            </a:r>
            <a:r>
              <a:rPr lang="en-US" altLang="zh-TW" sz="1600" dirty="0"/>
              <a:t> </a:t>
            </a:r>
            <a:endParaRPr lang="zh-TW" altLang="en-US" sz="1600" dirty="0"/>
          </a:p>
        </p:txBody>
      </p:sp>
      <p:sp>
        <p:nvSpPr>
          <p:cNvPr id="9" name="矩形 8"/>
          <p:cNvSpPr/>
          <p:nvPr/>
        </p:nvSpPr>
        <p:spPr>
          <a:xfrm>
            <a:off x="107504" y="5301336"/>
            <a:ext cx="2520280" cy="819712"/>
          </a:xfrm>
          <a:prstGeom prst="rect">
            <a:avLst/>
          </a:prstGeom>
        </p:spPr>
        <p:txBody>
          <a:bodyPr wrap="square">
            <a:spAutoFit/>
          </a:bodyPr>
          <a:lstStyle/>
          <a:p>
            <a:pPr>
              <a:lnSpc>
                <a:spcPts val="1400"/>
              </a:lnSpc>
            </a:pPr>
            <a:r>
              <a:rPr lang="en-US" altLang="zh-TW" sz="1600" b="1" dirty="0" smtClean="0"/>
              <a:t>2015</a:t>
            </a:r>
            <a:r>
              <a:rPr lang="zh-TW" altLang="en-US" sz="1600" b="1" dirty="0" smtClean="0"/>
              <a:t> </a:t>
            </a:r>
            <a:endParaRPr lang="en-US" altLang="zh-TW" sz="1600" b="1" dirty="0" smtClean="0"/>
          </a:p>
          <a:p>
            <a:pPr>
              <a:lnSpc>
                <a:spcPts val="1400"/>
              </a:lnSpc>
            </a:pPr>
            <a:r>
              <a:rPr lang="en-US" altLang="zh-TW" sz="1600" dirty="0" smtClean="0"/>
              <a:t>Mean </a:t>
            </a:r>
            <a:r>
              <a:rPr lang="en-US" altLang="zh-TW" sz="1600" dirty="0"/>
              <a:t>read </a:t>
            </a:r>
            <a:r>
              <a:rPr lang="en-US" altLang="zh-TW" sz="1600" dirty="0" smtClean="0"/>
              <a:t>length:</a:t>
            </a:r>
            <a:r>
              <a:rPr lang="zh-TW" altLang="en-US" sz="1600" dirty="0" smtClean="0"/>
              <a:t> </a:t>
            </a:r>
            <a:r>
              <a:rPr lang="en-US" altLang="zh-TW" sz="1600" dirty="0" smtClean="0"/>
              <a:t>2 kb</a:t>
            </a:r>
          </a:p>
          <a:p>
            <a:pPr>
              <a:lnSpc>
                <a:spcPts val="1400"/>
              </a:lnSpc>
            </a:pPr>
            <a:r>
              <a:rPr lang="en-US" altLang="zh-TW" sz="1600" dirty="0"/>
              <a:t>M</a:t>
            </a:r>
            <a:r>
              <a:rPr lang="en-US" altLang="zh-TW" sz="1600" dirty="0" smtClean="0"/>
              <a:t>edian </a:t>
            </a:r>
            <a:r>
              <a:rPr lang="en-US" altLang="zh-TW" sz="1600" dirty="0"/>
              <a:t>read </a:t>
            </a:r>
            <a:r>
              <a:rPr lang="en-US" altLang="zh-TW" sz="1600" dirty="0" smtClean="0"/>
              <a:t>length :</a:t>
            </a:r>
            <a:r>
              <a:rPr lang="zh-TW" altLang="en-US" sz="1600" dirty="0" smtClean="0"/>
              <a:t> </a:t>
            </a:r>
            <a:r>
              <a:rPr lang="en-US" altLang="zh-TW" sz="1600" dirty="0" smtClean="0"/>
              <a:t>1</a:t>
            </a:r>
            <a:r>
              <a:rPr lang="en-US" altLang="zh-TW" sz="1600" dirty="0"/>
              <a:t> </a:t>
            </a:r>
            <a:r>
              <a:rPr lang="en-US" altLang="zh-TW" sz="1600" dirty="0" smtClean="0"/>
              <a:t>kb </a:t>
            </a:r>
          </a:p>
          <a:p>
            <a:pPr>
              <a:lnSpc>
                <a:spcPts val="1400"/>
              </a:lnSpc>
            </a:pPr>
            <a:r>
              <a:rPr lang="en-US" altLang="zh-TW" sz="1600" dirty="0"/>
              <a:t>L</a:t>
            </a:r>
            <a:r>
              <a:rPr lang="en-US" altLang="zh-TW" sz="1600" dirty="0" smtClean="0"/>
              <a:t>ongest read: 98</a:t>
            </a:r>
            <a:r>
              <a:rPr lang="en-US" altLang="zh-TW" sz="1600" dirty="0"/>
              <a:t> </a:t>
            </a:r>
            <a:r>
              <a:rPr lang="en-US" altLang="zh-TW" sz="1600" dirty="0" smtClean="0"/>
              <a:t>kb</a:t>
            </a:r>
            <a:r>
              <a:rPr lang="en-US" altLang="zh-TW" sz="1600" dirty="0"/>
              <a:t> </a:t>
            </a:r>
            <a:endParaRPr lang="zh-TW" altLang="en-US" sz="1600" dirty="0"/>
          </a:p>
        </p:txBody>
      </p:sp>
      <p:sp>
        <p:nvSpPr>
          <p:cNvPr id="10" name="矩形 9"/>
          <p:cNvSpPr/>
          <p:nvPr/>
        </p:nvSpPr>
        <p:spPr>
          <a:xfrm>
            <a:off x="107504" y="4077072"/>
            <a:ext cx="2520280" cy="477054"/>
          </a:xfrm>
          <a:prstGeom prst="rect">
            <a:avLst/>
          </a:prstGeom>
        </p:spPr>
        <p:txBody>
          <a:bodyPr wrap="square">
            <a:spAutoFit/>
          </a:bodyPr>
          <a:lstStyle/>
          <a:p>
            <a:pPr>
              <a:lnSpc>
                <a:spcPts val="1400"/>
              </a:lnSpc>
            </a:pPr>
            <a:r>
              <a:rPr lang="en-US" altLang="zh-TW" sz="1600" b="1" dirty="0" smtClean="0">
                <a:solidFill>
                  <a:srgbClr val="002060"/>
                </a:solidFill>
              </a:rPr>
              <a:t>R9.4 flow cell</a:t>
            </a:r>
          </a:p>
          <a:p>
            <a:pPr>
              <a:lnSpc>
                <a:spcPts val="1400"/>
              </a:lnSpc>
            </a:pPr>
            <a:r>
              <a:rPr lang="en-US" altLang="zh-TW" sz="1600" dirty="0" smtClean="0">
                <a:solidFill>
                  <a:srgbClr val="002060"/>
                </a:solidFill>
              </a:rPr>
              <a:t>Throughput:</a:t>
            </a:r>
            <a:r>
              <a:rPr lang="zh-TW" altLang="en-US" sz="1600" dirty="0" smtClean="0">
                <a:solidFill>
                  <a:srgbClr val="002060"/>
                </a:solidFill>
              </a:rPr>
              <a:t> </a:t>
            </a:r>
            <a:r>
              <a:rPr lang="en-US" altLang="zh-TW" sz="1600" dirty="0" smtClean="0">
                <a:solidFill>
                  <a:srgbClr val="002060"/>
                </a:solidFill>
              </a:rPr>
              <a:t>5-10</a:t>
            </a:r>
            <a:r>
              <a:rPr lang="zh-TW" altLang="en-US" sz="1600" dirty="0" smtClean="0">
                <a:solidFill>
                  <a:srgbClr val="002060"/>
                </a:solidFill>
              </a:rPr>
              <a:t> </a:t>
            </a:r>
            <a:r>
              <a:rPr lang="en-US" altLang="zh-TW" sz="1600" dirty="0" smtClean="0">
                <a:solidFill>
                  <a:srgbClr val="002060"/>
                </a:solidFill>
              </a:rPr>
              <a:t>Gb</a:t>
            </a:r>
          </a:p>
        </p:txBody>
      </p:sp>
    </p:spTree>
    <p:extLst>
      <p:ext uri="{BB962C8B-B14F-4D97-AF65-F5344CB8AC3E}">
        <p14:creationId xmlns:p14="http://schemas.microsoft.com/office/powerpoint/2010/main" val="14141826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88640"/>
            <a:ext cx="6903293" cy="65553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3851920" y="6453336"/>
            <a:ext cx="324036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26301020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015" y="369868"/>
            <a:ext cx="8964489" cy="6121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57379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71257"/>
            <a:ext cx="8892479" cy="6082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98885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938213" y="85725"/>
            <a:ext cx="7267575" cy="6686550"/>
          </a:xfrm>
          <a:prstGeom prst="rect">
            <a:avLst/>
          </a:prstGeom>
          <a:noFill/>
          <a:ln w="9525">
            <a:noFill/>
            <a:miter lim="800000"/>
            <a:headEnd/>
            <a:tailEnd/>
          </a:ln>
          <a:effectLst/>
        </p:spPr>
      </p:pic>
    </p:spTree>
    <p:extLst>
      <p:ext uri="{BB962C8B-B14F-4D97-AF65-F5344CB8AC3E}">
        <p14:creationId xmlns:p14="http://schemas.microsoft.com/office/powerpoint/2010/main" val="12575565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193"/>
          <a:stretch/>
        </p:blipFill>
        <p:spPr bwMode="auto">
          <a:xfrm>
            <a:off x="1115616" y="1174929"/>
            <a:ext cx="7115175" cy="38382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1331640" y="692696"/>
            <a:ext cx="6827143" cy="369332"/>
          </a:xfrm>
          <a:prstGeom prst="rect">
            <a:avLst/>
          </a:prstGeom>
        </p:spPr>
        <p:txBody>
          <a:bodyPr wrap="square">
            <a:spAutoFit/>
          </a:bodyPr>
          <a:lstStyle/>
          <a:p>
            <a:pPr algn="ctr"/>
            <a:r>
              <a:rPr lang="en-US" altLang="zh-TW" b="1" dirty="0" err="1"/>
              <a:t>SmidgION</a:t>
            </a:r>
            <a:r>
              <a:rPr lang="en-US" altLang="zh-TW" b="1" dirty="0"/>
              <a:t>: </a:t>
            </a:r>
            <a:r>
              <a:rPr lang="en-US" altLang="zh-TW" b="1" dirty="0" err="1"/>
              <a:t>nanopore</a:t>
            </a:r>
            <a:r>
              <a:rPr lang="en-US" altLang="zh-TW" b="1" dirty="0"/>
              <a:t> sensing for use with mobile devices</a:t>
            </a:r>
          </a:p>
        </p:txBody>
      </p:sp>
      <p:pic>
        <p:nvPicPr>
          <p:cNvPr id="6148" name="Picture 4" descr="3D render of a Smidg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710" y="4774468"/>
            <a:ext cx="2487106" cy="16601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2873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lxlexblog.files.wordpress.com/2015/06/june_2015_with_min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674" y="203"/>
            <a:ext cx="9061449" cy="6453133"/>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1835696" y="522920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8937324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378741" y="116632"/>
            <a:ext cx="4602542" cy="584775"/>
          </a:xfrm>
          <a:prstGeom prst="rect">
            <a:avLst/>
          </a:prstGeom>
          <a:noFill/>
        </p:spPr>
        <p:txBody>
          <a:bodyPr wrap="none">
            <a:spAutoFit/>
          </a:bodyPr>
          <a:lstStyle/>
          <a:p>
            <a:pPr eaLnBrk="1" hangingPunct="1">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Cost </a:t>
            </a: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5220072" y="836712"/>
            <a:ext cx="2601033" cy="553998"/>
          </a:xfrm>
          <a:prstGeom prst="rect">
            <a:avLst/>
          </a:prstGeom>
          <a:noFill/>
        </p:spPr>
        <p:txBody>
          <a:bodyPr wrap="none" rtlCol="0">
            <a:spAutoFit/>
          </a:bodyPr>
          <a:lstStyle/>
          <a:p>
            <a:pPr>
              <a:lnSpc>
                <a:spcPts val="1800"/>
              </a:lnSpc>
            </a:pPr>
            <a:r>
              <a:rPr lang="en-US" altLang="zh-TW" sz="1400" b="1" dirty="0" smtClean="0">
                <a:solidFill>
                  <a:srgbClr val="C00000"/>
                </a:solidFill>
              </a:rPr>
              <a:t>High throughput, short read/run</a:t>
            </a: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USD800,000</a:t>
            </a:r>
          </a:p>
        </p:txBody>
      </p:sp>
      <p:sp>
        <p:nvSpPr>
          <p:cNvPr id="10" name="文字方塊 9"/>
          <p:cNvSpPr txBox="1"/>
          <p:nvPr/>
        </p:nvSpPr>
        <p:spPr>
          <a:xfrm>
            <a:off x="7380312" y="3486058"/>
            <a:ext cx="1659557" cy="784830"/>
          </a:xfrm>
          <a:prstGeom prst="rect">
            <a:avLst/>
          </a:prstGeom>
          <a:noFill/>
        </p:spPr>
        <p:txBody>
          <a:bodyPr wrap="none" rtlCol="0">
            <a:spAutoFit/>
          </a:bodyPr>
          <a:lstStyle/>
          <a:p>
            <a:pPr>
              <a:lnSpc>
                <a:spcPts val="1800"/>
              </a:lnSpc>
            </a:pPr>
            <a:r>
              <a:rPr lang="en-US" altLang="zh-TW" sz="1400" b="1" dirty="0" smtClean="0">
                <a:solidFill>
                  <a:srgbClr val="C00000"/>
                </a:solidFill>
              </a:rPr>
              <a:t>Low throughput-</a:t>
            </a:r>
          </a:p>
          <a:p>
            <a:pPr>
              <a:lnSpc>
                <a:spcPts val="1800"/>
              </a:lnSpc>
            </a:pPr>
            <a:r>
              <a:rPr lang="en-US" altLang="zh-TW" sz="1400" b="1" dirty="0" smtClean="0">
                <a:solidFill>
                  <a:srgbClr val="C00000"/>
                </a:solidFill>
              </a:rPr>
              <a:t>long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USD1,000,000</a:t>
            </a:r>
            <a:endParaRPr lang="en-US" altLang="zh-TW" sz="1400" b="1" dirty="0" smtClean="0">
              <a:solidFill>
                <a:srgbClr val="7030A0"/>
              </a:solidFill>
            </a:endParaRPr>
          </a:p>
        </p:txBody>
      </p:sp>
      <p:sp>
        <p:nvSpPr>
          <p:cNvPr id="6" name="矩形 5"/>
          <p:cNvSpPr/>
          <p:nvPr/>
        </p:nvSpPr>
        <p:spPr>
          <a:xfrm>
            <a:off x="1619672" y="594928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61505144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483768" y="55377"/>
            <a:ext cx="4602542" cy="584775"/>
          </a:xfrm>
          <a:prstGeom prst="rect">
            <a:avLst/>
          </a:prstGeom>
          <a:noFill/>
        </p:spPr>
        <p:txBody>
          <a:bodyPr wrap="none">
            <a:spAutoFit/>
          </a:bodyPr>
          <a:lstStyle/>
          <a:p>
            <a:pPr eaLnBrk="1" hangingPunct="1">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Cost </a:t>
            </a: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3131840" y="642754"/>
            <a:ext cx="2601033" cy="553998"/>
          </a:xfrm>
          <a:prstGeom prst="rect">
            <a:avLst/>
          </a:prstGeom>
          <a:noFill/>
        </p:spPr>
        <p:txBody>
          <a:bodyPr wrap="none" rtlCol="0">
            <a:spAutoFit/>
          </a:bodyPr>
          <a:lstStyle/>
          <a:p>
            <a:pPr>
              <a:lnSpc>
                <a:spcPts val="1800"/>
              </a:lnSpc>
            </a:pPr>
            <a:r>
              <a:rPr lang="en-US" altLang="zh-TW" sz="1400" b="1" dirty="0" smtClean="0">
                <a:solidFill>
                  <a:srgbClr val="C00000"/>
                </a:solidFill>
              </a:rPr>
              <a:t>High throughput, short read/run</a:t>
            </a: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USD800,000</a:t>
            </a:r>
          </a:p>
        </p:txBody>
      </p:sp>
      <p:sp>
        <p:nvSpPr>
          <p:cNvPr id="9" name="文字方塊 8"/>
          <p:cNvSpPr txBox="1"/>
          <p:nvPr/>
        </p:nvSpPr>
        <p:spPr>
          <a:xfrm>
            <a:off x="5004048" y="2348880"/>
            <a:ext cx="2891176" cy="553998"/>
          </a:xfrm>
          <a:prstGeom prst="rect">
            <a:avLst/>
          </a:prstGeom>
          <a:noFill/>
        </p:spPr>
        <p:txBody>
          <a:bodyPr wrap="none" rtlCol="0">
            <a:spAutoFit/>
          </a:bodyPr>
          <a:lstStyle/>
          <a:p>
            <a:pPr>
              <a:lnSpc>
                <a:spcPts val="1800"/>
              </a:lnSpc>
            </a:pPr>
            <a:r>
              <a:rPr lang="en-US" altLang="zh-TW" sz="1400" b="1" dirty="0" smtClean="0">
                <a:solidFill>
                  <a:srgbClr val="C00000"/>
                </a:solidFill>
              </a:rPr>
              <a:t>Medium throughput, short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USD200,000-400,000</a:t>
            </a:r>
            <a:endParaRPr lang="en-US" altLang="zh-TW" sz="1400" b="1" dirty="0" smtClean="0">
              <a:solidFill>
                <a:srgbClr val="7030A0"/>
              </a:solidFill>
            </a:endParaRPr>
          </a:p>
        </p:txBody>
      </p:sp>
      <p:sp>
        <p:nvSpPr>
          <p:cNvPr id="10" name="文字方塊 9"/>
          <p:cNvSpPr txBox="1"/>
          <p:nvPr/>
        </p:nvSpPr>
        <p:spPr>
          <a:xfrm>
            <a:off x="7380312" y="3486058"/>
            <a:ext cx="1659557" cy="784830"/>
          </a:xfrm>
          <a:prstGeom prst="rect">
            <a:avLst/>
          </a:prstGeom>
          <a:noFill/>
        </p:spPr>
        <p:txBody>
          <a:bodyPr wrap="none" rtlCol="0">
            <a:spAutoFit/>
          </a:bodyPr>
          <a:lstStyle/>
          <a:p>
            <a:pPr>
              <a:lnSpc>
                <a:spcPts val="1800"/>
              </a:lnSpc>
            </a:pPr>
            <a:r>
              <a:rPr lang="en-US" altLang="zh-TW" sz="1400" b="1" dirty="0" smtClean="0">
                <a:solidFill>
                  <a:srgbClr val="C00000"/>
                </a:solidFill>
              </a:rPr>
              <a:t>Low throughput-</a:t>
            </a:r>
          </a:p>
          <a:p>
            <a:pPr>
              <a:lnSpc>
                <a:spcPts val="1800"/>
              </a:lnSpc>
            </a:pPr>
            <a:r>
              <a:rPr lang="en-US" altLang="zh-TW" sz="1400" b="1" dirty="0" smtClean="0">
                <a:solidFill>
                  <a:srgbClr val="C00000"/>
                </a:solidFill>
              </a:rPr>
              <a:t>long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USD1,000,000</a:t>
            </a:r>
            <a:endParaRPr lang="en-US" altLang="zh-TW" sz="1400" b="1" dirty="0" smtClean="0">
              <a:solidFill>
                <a:srgbClr val="7030A0"/>
              </a:solidFill>
            </a:endParaRPr>
          </a:p>
        </p:txBody>
      </p:sp>
      <p:sp>
        <p:nvSpPr>
          <p:cNvPr id="4" name="圓角矩形 3"/>
          <p:cNvSpPr/>
          <p:nvPr/>
        </p:nvSpPr>
        <p:spPr>
          <a:xfrm>
            <a:off x="3707904" y="2348880"/>
            <a:ext cx="1008112" cy="1800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矩形 1"/>
          <p:cNvSpPr/>
          <p:nvPr/>
        </p:nvSpPr>
        <p:spPr>
          <a:xfrm>
            <a:off x="1619672" y="594928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68329531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2469851" y="129581"/>
            <a:ext cx="4124847"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Personal Sequencer</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grpSp>
        <p:nvGrpSpPr>
          <p:cNvPr id="8" name="群組 7"/>
          <p:cNvGrpSpPr/>
          <p:nvPr/>
        </p:nvGrpSpPr>
        <p:grpSpPr>
          <a:xfrm>
            <a:off x="4788024" y="1278646"/>
            <a:ext cx="2996461" cy="3518506"/>
            <a:chOff x="5307656" y="846598"/>
            <a:chExt cx="2996461" cy="3518506"/>
          </a:xfrm>
        </p:grpSpPr>
        <p:pic>
          <p:nvPicPr>
            <p:cNvPr id="4" name="Picture 12" descr="http://t2.gstatic.com/images?q=tbn:ANd9GcR9m27Z73K7W38o097MrJf2mMRjrvJAMTAM-R5Dw9cIKy2Q6df5AA"/>
            <p:cNvPicPr>
              <a:picLocks noChangeAspect="1" noChangeArrowheads="1"/>
            </p:cNvPicPr>
            <p:nvPr/>
          </p:nvPicPr>
          <p:blipFill>
            <a:blip r:embed="rId2" cstate="print"/>
            <a:srcRect/>
            <a:stretch>
              <a:fillRect/>
            </a:stretch>
          </p:blipFill>
          <p:spPr bwMode="auto">
            <a:xfrm>
              <a:off x="5362849" y="2033966"/>
              <a:ext cx="2886075" cy="1581151"/>
            </a:xfrm>
            <a:prstGeom prst="rect">
              <a:avLst/>
            </a:prstGeom>
            <a:noFill/>
          </p:spPr>
        </p:pic>
        <p:sp>
          <p:nvSpPr>
            <p:cNvPr id="7" name="文字方塊 6"/>
            <p:cNvSpPr txBox="1"/>
            <p:nvPr/>
          </p:nvSpPr>
          <p:spPr>
            <a:xfrm>
              <a:off x="5307656" y="3657218"/>
              <a:ext cx="2996461" cy="707886"/>
            </a:xfrm>
            <a:prstGeom prst="rect">
              <a:avLst/>
            </a:prstGeom>
            <a:noFill/>
          </p:spPr>
          <p:txBody>
            <a:bodyPr wrap="none" rtlCol="0">
              <a:spAutoFit/>
            </a:bodyPr>
            <a:lstStyle/>
            <a:p>
              <a:pPr algn="ctr"/>
              <a:r>
                <a:rPr lang="en-US" altLang="zh-TW" sz="2000" b="1" dirty="0" smtClean="0">
                  <a:effectLst>
                    <a:outerShdw blurRad="38100" dist="38100" dir="2700000" algn="tl">
                      <a:srgbClr val="000000">
                        <a:alpha val="43137"/>
                      </a:srgbClr>
                    </a:outerShdw>
                  </a:effectLst>
                </a:rPr>
                <a:t>Ion Torrent/Ion Proton</a:t>
              </a:r>
            </a:p>
            <a:p>
              <a:pPr algn="ctr"/>
              <a:r>
                <a:rPr lang="en-US" altLang="zh-TW" sz="2000" dirty="0" smtClean="0"/>
                <a:t>Personal Genome Machine</a:t>
              </a:r>
              <a:endParaRPr lang="zh-TW" altLang="en-US" sz="2000" dirty="0"/>
            </a:p>
          </p:txBody>
        </p:sp>
        <p:pic>
          <p:nvPicPr>
            <p:cNvPr id="1028" name="Picture 4" descr="http://t3.gstatic.com/images?q=tbn:ANd9GcTVhr4mhQp55-6Y3qhiJ5ZQAEWbMRrvK980Y9Etosi3nlH4AAm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1513" y="846598"/>
              <a:ext cx="2648746" cy="1022192"/>
            </a:xfrm>
            <a:prstGeom prst="rect">
              <a:avLst/>
            </a:prstGeom>
            <a:noFill/>
            <a:extLst>
              <a:ext uri="{909E8E84-426E-40DD-AFC4-6F175D3DCCD1}">
                <a14:hiddenFill xmlns:a14="http://schemas.microsoft.com/office/drawing/2010/main">
                  <a:solidFill>
                    <a:srgbClr val="FFFFFF"/>
                  </a:solidFill>
                </a14:hiddenFill>
              </a:ext>
            </a:extLst>
          </p:spPr>
        </p:pic>
      </p:grpSp>
      <p:pic>
        <p:nvPicPr>
          <p:cNvPr id="1030" name="Picture 6" descr="http://t2.gstatic.com/images?q=tbn:ANd9GcQt4PYhDpJrRvkvKvu032Vt8grVWrfEwGa-zsLrzapXcHU2owH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62100" y="980729"/>
            <a:ext cx="2307666" cy="1260108"/>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p:cNvSpPr txBox="1"/>
          <p:nvPr/>
        </p:nvSpPr>
        <p:spPr>
          <a:xfrm>
            <a:off x="1145535" y="4089266"/>
            <a:ext cx="3140796" cy="707886"/>
          </a:xfrm>
          <a:prstGeom prst="rect">
            <a:avLst/>
          </a:prstGeom>
          <a:noFill/>
        </p:spPr>
        <p:txBody>
          <a:bodyPr wrap="none" rtlCol="0">
            <a:spAutoFit/>
          </a:bodyPr>
          <a:lstStyle/>
          <a:p>
            <a:pPr algn="ctr"/>
            <a:r>
              <a:rPr lang="en-US" altLang="zh-TW" sz="2000" b="1" dirty="0" err="1" smtClean="0">
                <a:effectLst>
                  <a:outerShdw blurRad="38100" dist="38100" dir="2700000" algn="tl">
                    <a:srgbClr val="000000">
                      <a:alpha val="43137"/>
                    </a:srgbClr>
                  </a:outerShdw>
                </a:effectLst>
              </a:rPr>
              <a:t>Miseq</a:t>
            </a:r>
            <a:r>
              <a:rPr lang="en-US" altLang="zh-TW" sz="2000" b="1" dirty="0" smtClean="0">
                <a:effectLst>
                  <a:outerShdw blurRad="38100" dist="38100" dir="2700000" algn="tl">
                    <a:srgbClr val="000000">
                      <a:alpha val="43137"/>
                    </a:srgbClr>
                  </a:outerShdw>
                </a:effectLst>
              </a:rPr>
              <a:t>/</a:t>
            </a:r>
            <a:r>
              <a:rPr lang="en-US" altLang="zh-TW" sz="2000" b="1" dirty="0" err="1" smtClean="0">
                <a:effectLst>
                  <a:outerShdw blurRad="38100" dist="38100" dir="2700000" algn="tl">
                    <a:srgbClr val="000000">
                      <a:alpha val="43137"/>
                    </a:srgbClr>
                  </a:outerShdw>
                </a:effectLst>
              </a:rPr>
              <a:t>MiniSeq</a:t>
            </a:r>
            <a:r>
              <a:rPr lang="en-US" altLang="zh-TW" sz="2000" b="1" dirty="0" smtClean="0">
                <a:effectLst>
                  <a:outerShdw blurRad="38100" dist="38100" dir="2700000" algn="tl">
                    <a:srgbClr val="000000">
                      <a:alpha val="43137"/>
                    </a:srgbClr>
                  </a:outerShdw>
                </a:effectLst>
              </a:rPr>
              <a:t> </a:t>
            </a:r>
          </a:p>
          <a:p>
            <a:pPr algn="ctr"/>
            <a:r>
              <a:rPr lang="en-US" altLang="zh-TW" sz="2000" dirty="0" smtClean="0"/>
              <a:t>Personal Sequencing System</a:t>
            </a:r>
            <a:endParaRPr lang="zh-TW" altLang="en-US" sz="2000" dirty="0"/>
          </a:p>
        </p:txBody>
      </p:sp>
      <p:sp>
        <p:nvSpPr>
          <p:cNvPr id="9" name="圓角矩形 8"/>
          <p:cNvSpPr/>
          <p:nvPr/>
        </p:nvSpPr>
        <p:spPr>
          <a:xfrm>
            <a:off x="899592" y="980728"/>
            <a:ext cx="3632682" cy="439248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圓角矩形 11"/>
          <p:cNvSpPr/>
          <p:nvPr/>
        </p:nvSpPr>
        <p:spPr>
          <a:xfrm>
            <a:off x="4539718" y="980728"/>
            <a:ext cx="3632682" cy="439248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3074" name="Picture 2" descr="MiniSeq Syste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1607" y="2043345"/>
            <a:ext cx="2288305" cy="201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0692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t3.gstatic.com/images?q=tbn:ANd9GcRMER761Mc-28Fh7_WyITBPB3T6T6eQSLKXLvKkCpqYJpa1h_GTbg"/>
          <p:cNvPicPr>
            <a:picLocks noChangeAspect="1" noChangeArrowheads="1"/>
          </p:cNvPicPr>
          <p:nvPr/>
        </p:nvPicPr>
        <p:blipFill>
          <a:blip r:embed="rId3" cstate="print"/>
          <a:srcRect/>
          <a:stretch>
            <a:fillRect/>
          </a:stretch>
        </p:blipFill>
        <p:spPr bwMode="auto">
          <a:xfrm>
            <a:off x="323528" y="620688"/>
            <a:ext cx="4329481" cy="2664296"/>
          </a:xfrm>
          <a:prstGeom prst="rect">
            <a:avLst/>
          </a:prstGeom>
          <a:noFill/>
        </p:spPr>
      </p:pic>
      <p:pic>
        <p:nvPicPr>
          <p:cNvPr id="18444" name="Picture 12" descr="http://t3.gstatic.com/images?q=tbn:ANd9GcR3iqLheEWoISggTbS7Xb5K-yg3PvpwvfMW3u45LvWeGBlfAg1M"/>
          <p:cNvPicPr>
            <a:picLocks noChangeAspect="1" noChangeArrowheads="1"/>
          </p:cNvPicPr>
          <p:nvPr/>
        </p:nvPicPr>
        <p:blipFill>
          <a:blip r:embed="rId4" cstate="print"/>
          <a:srcRect/>
          <a:stretch>
            <a:fillRect/>
          </a:stretch>
        </p:blipFill>
        <p:spPr bwMode="auto">
          <a:xfrm>
            <a:off x="323528" y="188640"/>
            <a:ext cx="2286000" cy="504826"/>
          </a:xfrm>
          <a:prstGeom prst="rect">
            <a:avLst/>
          </a:prstGeom>
          <a:noFill/>
        </p:spPr>
      </p:pic>
      <p:pic>
        <p:nvPicPr>
          <p:cNvPr id="8" name="Picture 2" descr="http://t3.gstatic.com/images?q=tbn:ANd9GcTPl0THO9WAQAj8Nq0EnZc5PNLLiDn1vHqWFZBN_j3knE4m6asf"/>
          <p:cNvPicPr>
            <a:picLocks noChangeAspect="1" noChangeArrowheads="1"/>
          </p:cNvPicPr>
          <p:nvPr/>
        </p:nvPicPr>
        <p:blipFill rotWithShape="1">
          <a:blip r:embed="rId5" cstate="print"/>
          <a:srcRect b="55331"/>
          <a:stretch/>
        </p:blipFill>
        <p:spPr bwMode="auto">
          <a:xfrm>
            <a:off x="4644008" y="1340769"/>
            <a:ext cx="3851920" cy="1045518"/>
          </a:xfrm>
          <a:prstGeom prst="rect">
            <a:avLst/>
          </a:prstGeom>
          <a:noFill/>
        </p:spPr>
      </p:pic>
      <p:pic>
        <p:nvPicPr>
          <p:cNvPr id="1027" name="Picture 3"/>
          <p:cNvPicPr>
            <a:picLocks noChangeAspect="1" noChangeArrowheads="1"/>
          </p:cNvPicPr>
          <p:nvPr/>
        </p:nvPicPr>
        <p:blipFill>
          <a:blip r:embed="rId6" cstate="print"/>
          <a:srcRect/>
          <a:stretch>
            <a:fillRect/>
          </a:stretch>
        </p:blipFill>
        <p:spPr bwMode="auto">
          <a:xfrm>
            <a:off x="236215" y="3195459"/>
            <a:ext cx="8800281" cy="2177757"/>
          </a:xfrm>
          <a:prstGeom prst="rect">
            <a:avLst/>
          </a:prstGeom>
          <a:noFill/>
          <a:ln w="9525">
            <a:noFill/>
            <a:miter lim="800000"/>
            <a:headEnd/>
            <a:tailEnd/>
          </a:ln>
        </p:spPr>
      </p:pic>
      <p:pic>
        <p:nvPicPr>
          <p:cNvPr id="1028" name="Picture 4"/>
          <p:cNvPicPr>
            <a:picLocks noChangeAspect="1" noChangeArrowheads="1"/>
          </p:cNvPicPr>
          <p:nvPr/>
        </p:nvPicPr>
        <p:blipFill>
          <a:blip r:embed="rId7" cstate="print"/>
          <a:srcRect/>
          <a:stretch>
            <a:fillRect/>
          </a:stretch>
        </p:blipFill>
        <p:spPr bwMode="auto">
          <a:xfrm>
            <a:off x="2627784" y="416471"/>
            <a:ext cx="2590800" cy="276225"/>
          </a:xfrm>
          <a:prstGeom prst="rect">
            <a:avLst/>
          </a:prstGeom>
          <a:noFill/>
          <a:ln w="9525">
            <a:noFill/>
            <a:miter lim="800000"/>
            <a:headEnd/>
            <a:tailEnd/>
          </a:ln>
        </p:spPr>
      </p:pic>
    </p:spTree>
    <p:extLst>
      <p:ext uri="{BB962C8B-B14F-4D97-AF65-F5344CB8AC3E}">
        <p14:creationId xmlns:p14="http://schemas.microsoft.com/office/powerpoint/2010/main" val="130738864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42845" y="1500173"/>
            <a:ext cx="8892624" cy="4428875"/>
          </a:xfrm>
          <a:prstGeom prst="rect">
            <a:avLst/>
          </a:prstGeom>
          <a:noFill/>
          <a:ln w="9525">
            <a:noFill/>
            <a:miter lim="800000"/>
            <a:headEnd/>
            <a:tailEnd/>
          </a:ln>
          <a:effectLst/>
        </p:spPr>
      </p:pic>
      <p:pic>
        <p:nvPicPr>
          <p:cNvPr id="3" name="Picture 2"/>
          <p:cNvPicPr>
            <a:picLocks noChangeAspect="1" noChangeArrowheads="1"/>
          </p:cNvPicPr>
          <p:nvPr/>
        </p:nvPicPr>
        <p:blipFill>
          <a:blip r:embed="rId3" cstate="print"/>
          <a:srcRect/>
          <a:stretch>
            <a:fillRect/>
          </a:stretch>
        </p:blipFill>
        <p:spPr bwMode="auto">
          <a:xfrm>
            <a:off x="142844" y="214290"/>
            <a:ext cx="1643074" cy="726843"/>
          </a:xfrm>
          <a:prstGeom prst="rect">
            <a:avLst/>
          </a:prstGeom>
          <a:noFill/>
          <a:ln w="9525">
            <a:noFill/>
            <a:miter lim="800000"/>
            <a:headEnd/>
            <a:tailEnd/>
          </a:ln>
          <a:effectLst/>
        </p:spPr>
      </p:pic>
      <p:grpSp>
        <p:nvGrpSpPr>
          <p:cNvPr id="2" name="群組 3"/>
          <p:cNvGrpSpPr/>
          <p:nvPr/>
        </p:nvGrpSpPr>
        <p:grpSpPr>
          <a:xfrm>
            <a:off x="5143504" y="357166"/>
            <a:ext cx="3286148" cy="2643230"/>
            <a:chOff x="285720" y="1428736"/>
            <a:chExt cx="4191007" cy="4000528"/>
          </a:xfrm>
        </p:grpSpPr>
        <p:pic>
          <p:nvPicPr>
            <p:cNvPr id="5" name="Picture 4"/>
            <p:cNvPicPr>
              <a:picLocks noChangeAspect="1" noChangeArrowheads="1"/>
            </p:cNvPicPr>
            <p:nvPr/>
          </p:nvPicPr>
          <p:blipFill>
            <a:blip r:embed="rId4" cstate="print"/>
            <a:srcRect/>
            <a:stretch>
              <a:fillRect/>
            </a:stretch>
          </p:blipFill>
          <p:spPr bwMode="auto">
            <a:xfrm>
              <a:off x="285720" y="2157776"/>
              <a:ext cx="4191007" cy="3271488"/>
            </a:xfrm>
            <a:prstGeom prst="rect">
              <a:avLst/>
            </a:prstGeom>
            <a:noFill/>
            <a:ln w="9525">
              <a:noFill/>
              <a:miter lim="800000"/>
              <a:headEnd/>
              <a:tailEnd/>
            </a:ln>
            <a:effectLst/>
          </p:spPr>
        </p:pic>
        <p:pic>
          <p:nvPicPr>
            <p:cNvPr id="6" name="Picture 3"/>
            <p:cNvPicPr>
              <a:picLocks noChangeAspect="1" noChangeArrowheads="1"/>
            </p:cNvPicPr>
            <p:nvPr/>
          </p:nvPicPr>
          <p:blipFill>
            <a:blip r:embed="rId5" cstate="print"/>
            <a:srcRect/>
            <a:stretch>
              <a:fillRect/>
            </a:stretch>
          </p:blipFill>
          <p:spPr bwMode="auto">
            <a:xfrm>
              <a:off x="535753" y="1428736"/>
              <a:ext cx="3690940" cy="774323"/>
            </a:xfrm>
            <a:prstGeom prst="rect">
              <a:avLst/>
            </a:prstGeom>
            <a:noFill/>
            <a:ln w="9525">
              <a:noFill/>
              <a:miter lim="800000"/>
              <a:headEnd/>
              <a:tailEnd/>
            </a:ln>
            <a:effectLst/>
          </p:spPr>
        </p:pic>
      </p:grpSp>
      <p:pic>
        <p:nvPicPr>
          <p:cNvPr id="17411" name="Picture 3"/>
          <p:cNvPicPr>
            <a:picLocks noChangeAspect="1" noChangeArrowheads="1"/>
          </p:cNvPicPr>
          <p:nvPr/>
        </p:nvPicPr>
        <p:blipFill>
          <a:blip r:embed="rId6" cstate="print"/>
          <a:srcRect/>
          <a:stretch>
            <a:fillRect/>
          </a:stretch>
        </p:blipFill>
        <p:spPr bwMode="auto">
          <a:xfrm>
            <a:off x="214282" y="1071546"/>
            <a:ext cx="1162050" cy="1171575"/>
          </a:xfrm>
          <a:prstGeom prst="rect">
            <a:avLst/>
          </a:prstGeom>
          <a:noFill/>
          <a:ln w="9525">
            <a:noFill/>
            <a:miter lim="800000"/>
            <a:headEnd/>
            <a:tailEnd/>
          </a:ln>
          <a:effectLst/>
        </p:spPr>
      </p:pic>
    </p:spTree>
    <p:extLst>
      <p:ext uri="{BB962C8B-B14F-4D97-AF65-F5344CB8AC3E}">
        <p14:creationId xmlns:p14="http://schemas.microsoft.com/office/powerpoint/2010/main" val="408290748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olid.community.appliedbiosystems.com/servlet/JiveServlet/showImage/38-1146-1076/AGBT2011_Ion2_2.JPG"/>
          <p:cNvPicPr>
            <a:picLocks noChangeAspect="1" noChangeArrowheads="1"/>
          </p:cNvPicPr>
          <p:nvPr/>
        </p:nvPicPr>
        <p:blipFill>
          <a:blip r:embed="rId2" cstate="print"/>
          <a:srcRect/>
          <a:stretch>
            <a:fillRect/>
          </a:stretch>
        </p:blipFill>
        <p:spPr bwMode="auto">
          <a:xfrm>
            <a:off x="0" y="17160"/>
            <a:ext cx="9144000" cy="6840840"/>
          </a:xfrm>
          <a:prstGeom prst="rect">
            <a:avLst/>
          </a:prstGeom>
          <a:noFill/>
        </p:spPr>
      </p:pic>
    </p:spTree>
    <p:extLst>
      <p:ext uri="{BB962C8B-B14F-4D97-AF65-F5344CB8AC3E}">
        <p14:creationId xmlns:p14="http://schemas.microsoft.com/office/powerpoint/2010/main" val="221438262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atp.ncifcrf.gov/cms/wp-content/uploads/2011/03/ion-Torrent-PGM.png"/>
          <p:cNvPicPr>
            <a:picLocks noChangeAspect="1" noChangeArrowheads="1"/>
          </p:cNvPicPr>
          <p:nvPr/>
        </p:nvPicPr>
        <p:blipFill>
          <a:blip r:embed="rId2" cstate="print"/>
          <a:srcRect/>
          <a:stretch>
            <a:fillRect/>
          </a:stretch>
        </p:blipFill>
        <p:spPr bwMode="auto">
          <a:xfrm>
            <a:off x="172452" y="822505"/>
            <a:ext cx="2886075" cy="2571751"/>
          </a:xfrm>
          <a:prstGeom prst="rect">
            <a:avLst/>
          </a:prstGeom>
          <a:noFill/>
        </p:spPr>
      </p:pic>
      <p:pic>
        <p:nvPicPr>
          <p:cNvPr id="1030" name="Picture 6" descr="http://www.iontorrent.com/lib/images/step2.jpg"/>
          <p:cNvPicPr>
            <a:picLocks noChangeAspect="1" noChangeArrowheads="1"/>
          </p:cNvPicPr>
          <p:nvPr/>
        </p:nvPicPr>
        <p:blipFill>
          <a:blip r:embed="rId3" cstate="print"/>
          <a:srcRect/>
          <a:stretch>
            <a:fillRect/>
          </a:stretch>
        </p:blipFill>
        <p:spPr bwMode="auto">
          <a:xfrm>
            <a:off x="4827373" y="759315"/>
            <a:ext cx="4139952" cy="2509062"/>
          </a:xfrm>
          <a:prstGeom prst="rect">
            <a:avLst/>
          </a:prstGeom>
          <a:noFill/>
        </p:spPr>
      </p:pic>
      <p:pic>
        <p:nvPicPr>
          <p:cNvPr id="1034" name="Picture 10" descr="http://t2.gstatic.com/images?q=tbn:ANd9GcRFTJiBEn0Aj-mvZF3oBB49Zm8gbh0isMq7z1gCVO9S9iAd99gT"/>
          <p:cNvPicPr>
            <a:picLocks noChangeAspect="1" noChangeArrowheads="1"/>
          </p:cNvPicPr>
          <p:nvPr/>
        </p:nvPicPr>
        <p:blipFill>
          <a:blip r:embed="rId4" cstate="print"/>
          <a:srcRect/>
          <a:stretch>
            <a:fillRect/>
          </a:stretch>
        </p:blipFill>
        <p:spPr bwMode="auto">
          <a:xfrm>
            <a:off x="3419872" y="760115"/>
            <a:ext cx="1295400" cy="1228725"/>
          </a:xfrm>
          <a:prstGeom prst="rect">
            <a:avLst/>
          </a:prstGeom>
          <a:noFill/>
        </p:spPr>
      </p:pic>
      <p:pic>
        <p:nvPicPr>
          <p:cNvPr id="7" name="Picture 6" descr="http://johanneswilbertz.files.wordpress.com/2011/02/step11.jpg">
            <a:hlinkClick r:id="rId5" action="ppaction://hlinkfile"/>
          </p:cNvPr>
          <p:cNvPicPr>
            <a:picLocks noChangeAspect="1" noChangeArrowheads="1"/>
          </p:cNvPicPr>
          <p:nvPr/>
        </p:nvPicPr>
        <p:blipFill>
          <a:blip r:embed="rId6" cstate="print"/>
          <a:srcRect/>
          <a:stretch>
            <a:fillRect/>
          </a:stretch>
        </p:blipFill>
        <p:spPr bwMode="auto">
          <a:xfrm>
            <a:off x="2143496" y="3528004"/>
            <a:ext cx="5143552" cy="3117304"/>
          </a:xfrm>
          <a:prstGeom prst="rect">
            <a:avLst/>
          </a:prstGeom>
          <a:noFill/>
        </p:spPr>
      </p:pic>
      <p:sp>
        <p:nvSpPr>
          <p:cNvPr id="2" name="文字方塊 1"/>
          <p:cNvSpPr txBox="1"/>
          <p:nvPr/>
        </p:nvSpPr>
        <p:spPr>
          <a:xfrm>
            <a:off x="3563888" y="1916832"/>
            <a:ext cx="901209" cy="584775"/>
          </a:xfrm>
          <a:prstGeom prst="rect">
            <a:avLst/>
          </a:prstGeom>
          <a:noFill/>
        </p:spPr>
        <p:txBody>
          <a:bodyPr wrap="none" rtlCol="0">
            <a:spAutoFit/>
          </a:bodyPr>
          <a:lstStyle/>
          <a:p>
            <a:r>
              <a:rPr lang="en-US" altLang="zh-TW" sz="1600" b="1" dirty="0" smtClean="0"/>
              <a:t>314 chip</a:t>
            </a:r>
          </a:p>
          <a:p>
            <a:r>
              <a:rPr lang="en-US" altLang="zh-TW" sz="1600" b="1" dirty="0" smtClean="0"/>
              <a:t>316 chip</a:t>
            </a:r>
            <a:endParaRPr lang="zh-TW" altLang="en-US" sz="1600" b="1" dirty="0"/>
          </a:p>
        </p:txBody>
      </p:sp>
      <p:pic>
        <p:nvPicPr>
          <p:cNvPr id="9" name="Picture 6" descr="「movie」的圖片搜尋結果">
            <a:hlinkClick r:id="rId7" action="ppaction://hlinkfile"/>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97264" y="182287"/>
            <a:ext cx="224202" cy="239068"/>
          </a:xfrm>
          <a:prstGeom prst="rect">
            <a:avLst/>
          </a:prstGeom>
          <a:noFill/>
          <a:extLst>
            <a:ext uri="{909E8E84-426E-40DD-AFC4-6F175D3DCCD1}">
              <a14:hiddenFill xmlns:a14="http://schemas.microsoft.com/office/drawing/2010/main">
                <a:solidFill>
                  <a:srgbClr val="FFFFFF"/>
                </a:solidFill>
              </a14:hiddenFill>
            </a:ext>
          </a:extLst>
        </p:spPr>
      </p:pic>
      <p:sp>
        <p:nvSpPr>
          <p:cNvPr id="10" name="文字方塊 9"/>
          <p:cNvSpPr txBox="1"/>
          <p:nvPr/>
        </p:nvSpPr>
        <p:spPr>
          <a:xfrm>
            <a:off x="-34934" y="-15558"/>
            <a:ext cx="4751622"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Ion Torrent Sequencing</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28524725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42845" y="1500173"/>
            <a:ext cx="8892624" cy="4428875"/>
          </a:xfrm>
          <a:prstGeom prst="rect">
            <a:avLst/>
          </a:prstGeom>
          <a:noFill/>
          <a:ln w="9525">
            <a:noFill/>
            <a:miter lim="800000"/>
            <a:headEnd/>
            <a:tailEnd/>
          </a:ln>
          <a:effectLst/>
        </p:spPr>
      </p:pic>
      <p:pic>
        <p:nvPicPr>
          <p:cNvPr id="3" name="Picture 2"/>
          <p:cNvPicPr>
            <a:picLocks noChangeAspect="1" noChangeArrowheads="1"/>
          </p:cNvPicPr>
          <p:nvPr/>
        </p:nvPicPr>
        <p:blipFill>
          <a:blip r:embed="rId3" cstate="print"/>
          <a:srcRect/>
          <a:stretch>
            <a:fillRect/>
          </a:stretch>
        </p:blipFill>
        <p:spPr bwMode="auto">
          <a:xfrm>
            <a:off x="142844" y="214290"/>
            <a:ext cx="1643074" cy="726843"/>
          </a:xfrm>
          <a:prstGeom prst="rect">
            <a:avLst/>
          </a:prstGeom>
          <a:noFill/>
          <a:ln w="9525">
            <a:noFill/>
            <a:miter lim="800000"/>
            <a:headEnd/>
            <a:tailEnd/>
          </a:ln>
          <a:effectLst/>
        </p:spPr>
      </p:pic>
      <p:grpSp>
        <p:nvGrpSpPr>
          <p:cNvPr id="2" name="群組 3"/>
          <p:cNvGrpSpPr/>
          <p:nvPr/>
        </p:nvGrpSpPr>
        <p:grpSpPr>
          <a:xfrm>
            <a:off x="5143504" y="357166"/>
            <a:ext cx="3286148" cy="2643230"/>
            <a:chOff x="285720" y="1428736"/>
            <a:chExt cx="4191007" cy="4000528"/>
          </a:xfrm>
        </p:grpSpPr>
        <p:pic>
          <p:nvPicPr>
            <p:cNvPr id="5" name="Picture 4"/>
            <p:cNvPicPr>
              <a:picLocks noChangeAspect="1" noChangeArrowheads="1"/>
            </p:cNvPicPr>
            <p:nvPr/>
          </p:nvPicPr>
          <p:blipFill>
            <a:blip r:embed="rId4" cstate="print"/>
            <a:srcRect/>
            <a:stretch>
              <a:fillRect/>
            </a:stretch>
          </p:blipFill>
          <p:spPr bwMode="auto">
            <a:xfrm>
              <a:off x="285720" y="2157776"/>
              <a:ext cx="4191007" cy="3271488"/>
            </a:xfrm>
            <a:prstGeom prst="rect">
              <a:avLst/>
            </a:prstGeom>
            <a:noFill/>
            <a:ln w="9525">
              <a:noFill/>
              <a:miter lim="800000"/>
              <a:headEnd/>
              <a:tailEnd/>
            </a:ln>
            <a:effectLst/>
          </p:spPr>
        </p:pic>
        <p:pic>
          <p:nvPicPr>
            <p:cNvPr id="6" name="Picture 3"/>
            <p:cNvPicPr>
              <a:picLocks noChangeAspect="1" noChangeArrowheads="1"/>
            </p:cNvPicPr>
            <p:nvPr/>
          </p:nvPicPr>
          <p:blipFill>
            <a:blip r:embed="rId5" cstate="print"/>
            <a:srcRect/>
            <a:stretch>
              <a:fillRect/>
            </a:stretch>
          </p:blipFill>
          <p:spPr bwMode="auto">
            <a:xfrm>
              <a:off x="535753" y="1428736"/>
              <a:ext cx="3690940" cy="774323"/>
            </a:xfrm>
            <a:prstGeom prst="rect">
              <a:avLst/>
            </a:prstGeom>
            <a:noFill/>
            <a:ln w="9525">
              <a:noFill/>
              <a:miter lim="800000"/>
              <a:headEnd/>
              <a:tailEnd/>
            </a:ln>
            <a:effectLst/>
          </p:spPr>
        </p:pic>
      </p:grpSp>
      <p:pic>
        <p:nvPicPr>
          <p:cNvPr id="17411" name="Picture 3"/>
          <p:cNvPicPr>
            <a:picLocks noChangeAspect="1" noChangeArrowheads="1"/>
          </p:cNvPicPr>
          <p:nvPr/>
        </p:nvPicPr>
        <p:blipFill>
          <a:blip r:embed="rId6" cstate="print"/>
          <a:srcRect/>
          <a:stretch>
            <a:fillRect/>
          </a:stretch>
        </p:blipFill>
        <p:spPr bwMode="auto">
          <a:xfrm>
            <a:off x="214282" y="1071546"/>
            <a:ext cx="1162050" cy="1171575"/>
          </a:xfrm>
          <a:prstGeom prst="rect">
            <a:avLst/>
          </a:prstGeom>
          <a:noFill/>
          <a:ln w="9525">
            <a:noFill/>
            <a:miter lim="800000"/>
            <a:headEnd/>
            <a:tailEnd/>
          </a:ln>
          <a:effectLst/>
        </p:spPr>
      </p:pic>
    </p:spTree>
    <p:extLst>
      <p:ext uri="{BB962C8B-B14F-4D97-AF65-F5344CB8AC3E}">
        <p14:creationId xmlns:p14="http://schemas.microsoft.com/office/powerpoint/2010/main" val="292165129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357158" y="714356"/>
            <a:ext cx="8572560" cy="5343123"/>
          </a:xfrm>
          <a:prstGeom prst="rect">
            <a:avLst/>
          </a:prstGeom>
          <a:noFill/>
          <a:ln w="9525">
            <a:noFill/>
            <a:miter lim="800000"/>
            <a:headEnd/>
            <a:tailEnd/>
          </a:ln>
          <a:effectLst/>
        </p:spPr>
      </p:pic>
      <p:pic>
        <p:nvPicPr>
          <p:cNvPr id="3" name="Picture 2" descr="http://www.lifetechnologies.com/content/dam/LifeTech/Images/LT%20Globlal%20Images/home/LTHP-proton-215.jpg">
            <a:hlinkClick r:id="rId3"/>
          </p:cNvPr>
          <p:cNvPicPr>
            <a:picLocks noChangeAspect="1" noChangeArrowheads="1"/>
          </p:cNvPicPr>
          <p:nvPr/>
        </p:nvPicPr>
        <p:blipFill>
          <a:blip r:embed="rId4" cstate="print"/>
          <a:srcRect l="2369" t="6000" r="17894" b="73000"/>
          <a:stretch>
            <a:fillRect/>
          </a:stretch>
        </p:blipFill>
        <p:spPr bwMode="auto">
          <a:xfrm>
            <a:off x="357158" y="357166"/>
            <a:ext cx="3857652" cy="534724"/>
          </a:xfrm>
          <a:prstGeom prst="rect">
            <a:avLst/>
          </a:prstGeom>
          <a:noFill/>
        </p:spPr>
      </p:pic>
      <p:pic>
        <p:nvPicPr>
          <p:cNvPr id="3074" name="Picture 2"/>
          <p:cNvPicPr>
            <a:picLocks noChangeAspect="1" noChangeArrowheads="1"/>
          </p:cNvPicPr>
          <p:nvPr/>
        </p:nvPicPr>
        <p:blipFill>
          <a:blip r:embed="rId5" cstate="print"/>
          <a:srcRect/>
          <a:stretch>
            <a:fillRect/>
          </a:stretch>
        </p:blipFill>
        <p:spPr bwMode="auto">
          <a:xfrm>
            <a:off x="72008" y="4869160"/>
            <a:ext cx="8892480" cy="1555775"/>
          </a:xfrm>
          <a:prstGeom prst="rect">
            <a:avLst/>
          </a:prstGeom>
          <a:noFill/>
          <a:ln w="9525">
            <a:noFill/>
            <a:miter lim="800000"/>
            <a:headEnd/>
            <a:tailEnd/>
          </a:ln>
        </p:spPr>
      </p:pic>
      <p:sp>
        <p:nvSpPr>
          <p:cNvPr id="6" name="文字方塊 5"/>
          <p:cNvSpPr txBox="1"/>
          <p:nvPr/>
        </p:nvSpPr>
        <p:spPr>
          <a:xfrm>
            <a:off x="1561975" y="285974"/>
            <a:ext cx="777777" cy="338554"/>
          </a:xfrm>
          <a:prstGeom prst="rect">
            <a:avLst/>
          </a:prstGeom>
          <a:noFill/>
        </p:spPr>
        <p:txBody>
          <a:bodyPr wrap="none" rtlCol="0">
            <a:spAutoFit/>
          </a:bodyPr>
          <a:lstStyle/>
          <a:p>
            <a:r>
              <a:rPr lang="en-US" altLang="zh-TW" sz="1600" dirty="0" smtClean="0">
                <a:latin typeface="Arial" pitchFamily="34" charset="0"/>
                <a:cs typeface="Arial" pitchFamily="34" charset="0"/>
              </a:rPr>
              <a:t>(2012)</a:t>
            </a:r>
            <a:endParaRPr lang="zh-TW" altLang="en-US" sz="1600" dirty="0">
              <a:latin typeface="Arial" pitchFamily="34" charset="0"/>
              <a:cs typeface="Arial" pitchFamily="34" charset="0"/>
            </a:endParaRPr>
          </a:p>
        </p:txBody>
      </p:sp>
    </p:spTree>
    <p:extLst>
      <p:ext uri="{BB962C8B-B14F-4D97-AF65-F5344CB8AC3E}">
        <p14:creationId xmlns:p14="http://schemas.microsoft.com/office/powerpoint/2010/main" val="299840889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iniSeq Syst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00" y="764704"/>
            <a:ext cx="2743200" cy="2409826"/>
          </a:xfrm>
          <a:prstGeom prst="rect">
            <a:avLst/>
          </a:prstGeom>
          <a:noFill/>
          <a:extLst>
            <a:ext uri="{909E8E84-426E-40DD-AFC4-6F175D3DCCD1}">
              <a14:hiddenFill xmlns:a14="http://schemas.microsoft.com/office/drawing/2010/main">
                <a:solidFill>
                  <a:srgbClr val="FFFFFF"/>
                </a:solidFill>
              </a14:hiddenFill>
            </a:ext>
          </a:extLst>
        </p:spPr>
      </p:pic>
      <p:pic>
        <p:nvPicPr>
          <p:cNvPr id="2" name="圖片 1"/>
          <p:cNvPicPr>
            <a:picLocks noChangeAspect="1"/>
          </p:cNvPicPr>
          <p:nvPr/>
        </p:nvPicPr>
        <p:blipFill>
          <a:blip r:embed="rId3"/>
          <a:stretch>
            <a:fillRect/>
          </a:stretch>
        </p:blipFill>
        <p:spPr>
          <a:xfrm>
            <a:off x="2699792" y="917658"/>
            <a:ext cx="6284629" cy="4167526"/>
          </a:xfrm>
          <a:prstGeom prst="rect">
            <a:avLst/>
          </a:prstGeom>
        </p:spPr>
      </p:pic>
      <p:pic>
        <p:nvPicPr>
          <p:cNvPr id="6" name="Picture 13" descr="illumina®">
            <a:hlinkClick r:id="rId4"/>
          </p:cNvPr>
          <p:cNvPicPr>
            <a:picLocks noChangeAspect="1" noChangeArrowheads="1"/>
          </p:cNvPicPr>
          <p:nvPr/>
        </p:nvPicPr>
        <p:blipFill rotWithShape="1">
          <a:blip r:embed="rId5" cstate="print"/>
          <a:srcRect t="9254" r="60324" b="18350"/>
          <a:stretch/>
        </p:blipFill>
        <p:spPr bwMode="auto">
          <a:xfrm>
            <a:off x="342598" y="107921"/>
            <a:ext cx="1872209" cy="672472"/>
          </a:xfrm>
          <a:prstGeom prst="rect">
            <a:avLst/>
          </a:prstGeom>
          <a:noFill/>
          <a:ln w="9525">
            <a:noFill/>
            <a:miter lim="800000"/>
            <a:headEnd/>
            <a:tailEnd/>
          </a:ln>
        </p:spPr>
      </p:pic>
      <p:sp>
        <p:nvSpPr>
          <p:cNvPr id="7" name="文字方塊 6"/>
          <p:cNvSpPr txBox="1"/>
          <p:nvPr/>
        </p:nvSpPr>
        <p:spPr>
          <a:xfrm>
            <a:off x="1926774" y="107921"/>
            <a:ext cx="2864887" cy="584775"/>
          </a:xfrm>
          <a:prstGeom prst="rect">
            <a:avLst/>
          </a:prstGeom>
          <a:noFill/>
        </p:spPr>
        <p:txBody>
          <a:bodyPr wrap="none" rtlCol="0">
            <a:spAutoFit/>
          </a:bodyPr>
          <a:lstStyle/>
          <a:p>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Miniseq</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n-US" altLang="zh-TW" sz="2800"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(2016)</a:t>
            </a:r>
            <a:endParaRPr lang="zh-TW" altLang="en-US" sz="2800"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6675943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782852" y="1268760"/>
            <a:ext cx="3515494" cy="1536987"/>
          </a:xfrm>
          <a:prstGeom prst="rect">
            <a:avLst/>
          </a:prstGeom>
          <a:ln>
            <a:noFill/>
          </a:ln>
          <a:effectLst>
            <a:softEdge rad="112500"/>
          </a:effectLst>
        </p:spPr>
      </p:pic>
      <p:pic>
        <p:nvPicPr>
          <p:cNvPr id="3" name="圖片 2"/>
          <p:cNvPicPr>
            <a:picLocks noChangeAspect="1"/>
          </p:cNvPicPr>
          <p:nvPr/>
        </p:nvPicPr>
        <p:blipFill>
          <a:blip r:embed="rId3"/>
          <a:stretch>
            <a:fillRect/>
          </a:stretch>
        </p:blipFill>
        <p:spPr>
          <a:xfrm>
            <a:off x="1115616" y="1269984"/>
            <a:ext cx="3510321" cy="1534538"/>
          </a:xfrm>
          <a:prstGeom prst="rect">
            <a:avLst/>
          </a:prstGeom>
          <a:ln>
            <a:noFill/>
          </a:ln>
          <a:effectLst>
            <a:softEdge rad="112500"/>
          </a:effectLst>
        </p:spPr>
      </p:pic>
      <p:pic>
        <p:nvPicPr>
          <p:cNvPr id="4" name="圖片 3"/>
          <p:cNvPicPr>
            <a:picLocks noChangeAspect="1"/>
          </p:cNvPicPr>
          <p:nvPr/>
        </p:nvPicPr>
        <p:blipFill>
          <a:blip r:embed="rId4"/>
          <a:stretch>
            <a:fillRect/>
          </a:stretch>
        </p:blipFill>
        <p:spPr>
          <a:xfrm>
            <a:off x="1115616" y="2900125"/>
            <a:ext cx="3510321" cy="1567188"/>
          </a:xfrm>
          <a:prstGeom prst="rect">
            <a:avLst/>
          </a:prstGeom>
          <a:ln>
            <a:noFill/>
          </a:ln>
          <a:effectLst>
            <a:softEdge rad="112500"/>
          </a:effectLst>
        </p:spPr>
      </p:pic>
      <p:pic>
        <p:nvPicPr>
          <p:cNvPr id="5" name="圖片 4"/>
          <p:cNvPicPr>
            <a:picLocks noChangeAspect="1"/>
          </p:cNvPicPr>
          <p:nvPr/>
        </p:nvPicPr>
        <p:blipFill>
          <a:blip r:embed="rId5"/>
          <a:stretch>
            <a:fillRect/>
          </a:stretch>
        </p:blipFill>
        <p:spPr>
          <a:xfrm>
            <a:off x="4765622" y="2900125"/>
            <a:ext cx="3510321" cy="1567188"/>
          </a:xfrm>
          <a:prstGeom prst="rect">
            <a:avLst/>
          </a:prstGeom>
          <a:ln>
            <a:noFill/>
          </a:ln>
          <a:effectLst>
            <a:softEdge rad="112500"/>
          </a:effectLst>
        </p:spPr>
      </p:pic>
      <p:pic>
        <p:nvPicPr>
          <p:cNvPr id="6" name="圖片 5"/>
          <p:cNvPicPr>
            <a:picLocks noChangeAspect="1"/>
          </p:cNvPicPr>
          <p:nvPr/>
        </p:nvPicPr>
        <p:blipFill>
          <a:blip r:embed="rId6"/>
          <a:stretch>
            <a:fillRect/>
          </a:stretch>
        </p:blipFill>
        <p:spPr>
          <a:xfrm>
            <a:off x="2987825" y="4628317"/>
            <a:ext cx="3510321" cy="1471519"/>
          </a:xfrm>
          <a:prstGeom prst="rect">
            <a:avLst/>
          </a:prstGeom>
          <a:ln>
            <a:noFill/>
          </a:ln>
          <a:effectLst>
            <a:softEdge rad="112500"/>
          </a:effectLst>
        </p:spPr>
      </p:pic>
      <p:pic>
        <p:nvPicPr>
          <p:cNvPr id="7" name="Picture 13" descr="illumina®">
            <a:hlinkClick r:id="rId7"/>
          </p:cNvPr>
          <p:cNvPicPr>
            <a:picLocks noChangeAspect="1" noChangeArrowheads="1"/>
          </p:cNvPicPr>
          <p:nvPr/>
        </p:nvPicPr>
        <p:blipFill rotWithShape="1">
          <a:blip r:embed="rId8" cstate="print"/>
          <a:srcRect t="9254" r="60324" b="18350"/>
          <a:stretch/>
        </p:blipFill>
        <p:spPr bwMode="auto">
          <a:xfrm>
            <a:off x="3689832" y="444157"/>
            <a:ext cx="1872209" cy="672472"/>
          </a:xfrm>
          <a:prstGeom prst="rect">
            <a:avLst/>
          </a:prstGeom>
          <a:noFill/>
          <a:ln w="9525">
            <a:noFill/>
            <a:miter lim="800000"/>
            <a:headEnd/>
            <a:tailEnd/>
          </a:ln>
        </p:spPr>
      </p:pic>
    </p:spTree>
    <p:extLst>
      <p:ext uri="{BB962C8B-B14F-4D97-AF65-F5344CB8AC3E}">
        <p14:creationId xmlns:p14="http://schemas.microsoft.com/office/powerpoint/2010/main" val="12507751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a:srcRect l="4064" t="15149" r="3004" b="13765"/>
          <a:stretch/>
        </p:blipFill>
        <p:spPr>
          <a:xfrm>
            <a:off x="179512" y="1052736"/>
            <a:ext cx="4467682" cy="4968552"/>
          </a:xfrm>
          <a:prstGeom prst="rect">
            <a:avLst/>
          </a:prstGeom>
        </p:spPr>
      </p:pic>
      <p:pic>
        <p:nvPicPr>
          <p:cNvPr id="5" name="圖片 4"/>
          <p:cNvPicPr>
            <a:picLocks noChangeAspect="1"/>
          </p:cNvPicPr>
          <p:nvPr/>
        </p:nvPicPr>
        <p:blipFill rotWithShape="1">
          <a:blip r:embed="rId3"/>
          <a:srcRect l="3528" t="16280" r="4905" b="15116"/>
          <a:stretch/>
        </p:blipFill>
        <p:spPr>
          <a:xfrm>
            <a:off x="4647194" y="1134188"/>
            <a:ext cx="4389302" cy="4805649"/>
          </a:xfrm>
          <a:prstGeom prst="rect">
            <a:avLst/>
          </a:prstGeom>
        </p:spPr>
      </p:pic>
      <p:pic>
        <p:nvPicPr>
          <p:cNvPr id="6" name="Picture 13" descr="illumina®">
            <a:hlinkClick r:id="rId4"/>
          </p:cNvPr>
          <p:cNvPicPr>
            <a:picLocks noChangeAspect="1" noChangeArrowheads="1"/>
          </p:cNvPicPr>
          <p:nvPr/>
        </p:nvPicPr>
        <p:blipFill rotWithShape="1">
          <a:blip r:embed="rId5" cstate="print"/>
          <a:srcRect t="9254" r="60324" b="18350"/>
          <a:stretch/>
        </p:blipFill>
        <p:spPr bwMode="auto">
          <a:xfrm>
            <a:off x="3689832" y="444157"/>
            <a:ext cx="1872209" cy="672472"/>
          </a:xfrm>
          <a:prstGeom prst="rect">
            <a:avLst/>
          </a:prstGeom>
          <a:noFill/>
          <a:ln w="9525">
            <a:noFill/>
            <a:miter lim="800000"/>
            <a:headEnd/>
            <a:tailEnd/>
          </a:ln>
        </p:spPr>
      </p:pic>
      <p:sp>
        <p:nvSpPr>
          <p:cNvPr id="2" name="矩形 1"/>
          <p:cNvSpPr/>
          <p:nvPr/>
        </p:nvSpPr>
        <p:spPr>
          <a:xfrm>
            <a:off x="323528" y="4293096"/>
            <a:ext cx="8640960"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5647559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yuzuki.org/wp-content/uploads/Q_GeneReader.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926"/>
          <a:stretch/>
        </p:blipFill>
        <p:spPr bwMode="auto">
          <a:xfrm>
            <a:off x="533400" y="1700808"/>
            <a:ext cx="3953011" cy="32796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692696"/>
            <a:ext cx="1009650" cy="82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文字方塊 1"/>
          <p:cNvSpPr txBox="1"/>
          <p:nvPr/>
        </p:nvSpPr>
        <p:spPr>
          <a:xfrm>
            <a:off x="1547664" y="910461"/>
            <a:ext cx="2550378" cy="646331"/>
          </a:xfrm>
          <a:prstGeom prst="rect">
            <a:avLst/>
          </a:prstGeom>
          <a:noFill/>
        </p:spPr>
        <p:txBody>
          <a:bodyPr wrap="none" rtlCol="0">
            <a:spAutoFit/>
          </a:bodyPr>
          <a:lstStyle/>
          <a:p>
            <a:r>
              <a:rPr lang="en-US" altLang="zh-TW" sz="3600" b="1" i="1" dirty="0" err="1" smtClean="0">
                <a:solidFill>
                  <a:schemeClr val="tx2"/>
                </a:solidFill>
                <a:effectLst>
                  <a:outerShdw blurRad="38100" dist="38100" dir="2700000" algn="tl">
                    <a:srgbClr val="000000">
                      <a:alpha val="43137"/>
                    </a:srgbClr>
                  </a:outerShdw>
                </a:effectLst>
              </a:rPr>
              <a:t>GeneReader</a:t>
            </a:r>
            <a:endParaRPr lang="zh-TW" altLang="en-US" sz="3600" b="1" i="1" dirty="0">
              <a:solidFill>
                <a:schemeClr val="tx2"/>
              </a:solidFill>
              <a:effectLst>
                <a:outerShdw blurRad="38100" dist="38100" dir="2700000" algn="tl">
                  <a:srgbClr val="000000">
                    <a:alpha val="43137"/>
                  </a:srgbClr>
                </a:outerShdw>
              </a:effectLst>
            </a:endParaRPr>
          </a:p>
        </p:txBody>
      </p:sp>
      <p:sp>
        <p:nvSpPr>
          <p:cNvPr id="3" name="矩形 2"/>
          <p:cNvSpPr/>
          <p:nvPr/>
        </p:nvSpPr>
        <p:spPr>
          <a:xfrm>
            <a:off x="4392488" y="2060848"/>
            <a:ext cx="4572000" cy="2031325"/>
          </a:xfrm>
          <a:prstGeom prst="rect">
            <a:avLst/>
          </a:prstGeom>
        </p:spPr>
        <p:txBody>
          <a:bodyPr>
            <a:spAutoFit/>
          </a:bodyPr>
          <a:lstStyle/>
          <a:p>
            <a:r>
              <a:rPr lang="en-US" altLang="zh-TW" dirty="0"/>
              <a:t>Early-access customers in 2013, </a:t>
            </a:r>
            <a:endParaRPr lang="en-US" altLang="zh-TW" dirty="0" smtClean="0"/>
          </a:p>
          <a:p>
            <a:r>
              <a:rPr lang="en-US" altLang="zh-TW" dirty="0"/>
              <a:t>C</a:t>
            </a:r>
            <a:r>
              <a:rPr lang="en-US" altLang="zh-TW" dirty="0" smtClean="0"/>
              <a:t>ommercial </a:t>
            </a:r>
            <a:r>
              <a:rPr lang="en-US" altLang="zh-TW" dirty="0"/>
              <a:t>launch in early 2014</a:t>
            </a:r>
            <a:r>
              <a:rPr lang="en-US" altLang="zh-TW" dirty="0" smtClean="0"/>
              <a:t>.</a:t>
            </a:r>
          </a:p>
          <a:p>
            <a:endParaRPr lang="en-US" altLang="zh-TW" dirty="0"/>
          </a:p>
          <a:p>
            <a:r>
              <a:rPr lang="en-US" altLang="zh-TW" dirty="0"/>
              <a:t>20 </a:t>
            </a:r>
            <a:r>
              <a:rPr lang="en-US" altLang="zh-TW" dirty="0" err="1"/>
              <a:t>flowcells</a:t>
            </a:r>
            <a:r>
              <a:rPr lang="en-US" altLang="zh-TW" dirty="0"/>
              <a:t> </a:t>
            </a:r>
            <a:r>
              <a:rPr lang="en-US" altLang="zh-TW" dirty="0" smtClean="0"/>
              <a:t> configuration</a:t>
            </a:r>
            <a:endParaRPr lang="en-US" altLang="zh-TW" dirty="0"/>
          </a:p>
          <a:p>
            <a:r>
              <a:rPr lang="en-US" altLang="zh-TW" dirty="0"/>
              <a:t>20-400M reads per flow cell</a:t>
            </a:r>
          </a:p>
          <a:p>
            <a:r>
              <a:rPr lang="en-US" altLang="zh-TW" dirty="0"/>
              <a:t>12 minutes per base sequencing-by-synthesis (50-bases ~10 hours)</a:t>
            </a:r>
            <a:endParaRPr lang="zh-TW" altLang="en-US" dirty="0"/>
          </a:p>
        </p:txBody>
      </p:sp>
    </p:spTree>
    <p:extLst>
      <p:ext uri="{BB962C8B-B14F-4D97-AF65-F5344CB8AC3E}">
        <p14:creationId xmlns:p14="http://schemas.microsoft.com/office/powerpoint/2010/main" val="126797514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3601" y="153392"/>
            <a:ext cx="1123950"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home_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0580" y="1412776"/>
            <a:ext cx="3227884" cy="4836604"/>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a:hlinkClick r:id="rId4"/>
          </p:cNvPr>
          <p:cNvSpPr txBox="1"/>
          <p:nvPr/>
        </p:nvSpPr>
        <p:spPr>
          <a:xfrm>
            <a:off x="1286645" y="179929"/>
            <a:ext cx="5373587" cy="584775"/>
          </a:xfrm>
          <a:prstGeom prst="rect">
            <a:avLst/>
          </a:prstGeom>
          <a:noFill/>
        </p:spPr>
        <p:txBody>
          <a:bodyPr wrap="none">
            <a:spAutoFit/>
          </a:bodyPr>
          <a:lstStyle/>
          <a:p>
            <a:pPr fontAlgn="auto">
              <a:spcBef>
                <a:spcPts val="0"/>
              </a:spcBef>
              <a:spcAft>
                <a:spcPts val="0"/>
              </a:spcAft>
              <a:defRPr/>
            </a:pPr>
            <a:r>
              <a:rPr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Droplet-based </a:t>
            </a:r>
            <a:r>
              <a:rPr kumimoji="0"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Sequencing</a:t>
            </a:r>
            <a:endParaRPr kumimoji="0" lang="zh-TW" altLang="en-US" sz="3200" b="1" i="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6"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1209750"/>
            <a:ext cx="5232911" cy="2723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4420" y="4137671"/>
            <a:ext cx="5111676" cy="1955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圓角矩形 1"/>
          <p:cNvSpPr/>
          <p:nvPr/>
        </p:nvSpPr>
        <p:spPr>
          <a:xfrm>
            <a:off x="193601" y="4653136"/>
            <a:ext cx="5362838" cy="159624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67028313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technology_overview_pic1"/>
          <p:cNvPicPr>
            <a:picLocks noChangeAspect="1" noChangeArrowheads="1"/>
          </p:cNvPicPr>
          <p:nvPr/>
        </p:nvPicPr>
        <p:blipFill rotWithShape="1">
          <a:blip r:embed="rId4" cstate="print"/>
          <a:srcRect l="10001" t="20045" r="10800"/>
          <a:stretch/>
        </p:blipFill>
        <p:spPr bwMode="auto">
          <a:xfrm>
            <a:off x="2051720" y="2930624"/>
            <a:ext cx="4752528" cy="2010544"/>
          </a:xfrm>
          <a:prstGeom prst="rect">
            <a:avLst/>
          </a:prstGeom>
          <a:noFill/>
        </p:spPr>
      </p:pic>
      <p:sp>
        <p:nvSpPr>
          <p:cNvPr id="3" name="矩形 2"/>
          <p:cNvSpPr/>
          <p:nvPr/>
        </p:nvSpPr>
        <p:spPr>
          <a:xfrm>
            <a:off x="251520" y="657850"/>
            <a:ext cx="8640960" cy="1846659"/>
          </a:xfrm>
          <a:prstGeom prst="rect">
            <a:avLst/>
          </a:prstGeom>
        </p:spPr>
        <p:txBody>
          <a:bodyPr wrap="square">
            <a:spAutoFit/>
          </a:bodyPr>
          <a:lstStyle/>
          <a:p>
            <a:pPr algn="just"/>
            <a:r>
              <a:rPr lang="en-US" altLang="zh-TW" sz="1200" dirty="0" err="1" smtClean="0"/>
              <a:t>Microfluidics</a:t>
            </a:r>
            <a:r>
              <a:rPr lang="en-US" altLang="zh-TW" sz="1200" dirty="0" smtClean="0"/>
              <a:t>, the science that deals with the behavior, precise control and manipulation of fluids that are geometrically constrained to a small, typically sub-millimeter scale, emerged in the beginning of the 1980s and is used widely in technologies such as inkjet print heads, DNA chips, lab-on-a-chip technology, micro-propulsion and micro-thermal technologies. </a:t>
            </a:r>
            <a:r>
              <a:rPr lang="en-US" altLang="zh-TW" sz="1200" dirty="0" err="1" smtClean="0"/>
              <a:t>GnuBIO</a:t>
            </a:r>
            <a:r>
              <a:rPr lang="en-US" altLang="zh-TW" sz="1200" dirty="0" smtClean="0"/>
              <a:t> has adapted technology developed in Dr. David </a:t>
            </a:r>
            <a:r>
              <a:rPr lang="en-US" altLang="zh-TW" sz="1200" dirty="0" err="1" smtClean="0"/>
              <a:t>Weitz</a:t>
            </a:r>
            <a:r>
              <a:rPr lang="en-US" altLang="zh-TW" sz="1200" dirty="0" smtClean="0"/>
              <a:t> laboratory at Harvard. This technology is combined with proprietary molecular biology assays to create a unique next-generation DNA sequencing technology. </a:t>
            </a:r>
          </a:p>
          <a:p>
            <a:pPr algn="just"/>
            <a:endParaRPr lang="en-US" altLang="zh-TW" sz="1200" dirty="0" smtClean="0"/>
          </a:p>
          <a:p>
            <a:pPr algn="ctr"/>
            <a:r>
              <a:rPr lang="en-US" altLang="zh-TW" sz="1400" b="1" dirty="0" smtClean="0">
                <a:solidFill>
                  <a:srgbClr val="FF0000"/>
                </a:solidFill>
              </a:rPr>
              <a:t>The science behind this </a:t>
            </a:r>
            <a:r>
              <a:rPr lang="en-US" altLang="zh-TW" sz="1400" b="1" dirty="0" err="1" smtClean="0">
                <a:solidFill>
                  <a:srgbClr val="FF0000"/>
                </a:solidFill>
              </a:rPr>
              <a:t>GnuBIO</a:t>
            </a:r>
            <a:r>
              <a:rPr lang="en-US" altLang="zh-TW" sz="1400" b="1" dirty="0" smtClean="0">
                <a:solidFill>
                  <a:srgbClr val="FF0000"/>
                </a:solidFill>
              </a:rPr>
              <a:t> sequencing technology utilizes droplet microfluidics to perform the biochemical reactions for sequencing inside of tiny </a:t>
            </a:r>
            <a:r>
              <a:rPr lang="en-US" altLang="zh-TW" sz="1400" b="1" dirty="0" err="1" smtClean="0">
                <a:solidFill>
                  <a:srgbClr val="FF0000"/>
                </a:solidFill>
              </a:rPr>
              <a:t>picoliter</a:t>
            </a:r>
            <a:r>
              <a:rPr lang="en-US" altLang="zh-TW" sz="1400" b="1" dirty="0" smtClean="0">
                <a:solidFill>
                  <a:srgbClr val="FF0000"/>
                </a:solidFill>
              </a:rPr>
              <a:t> -sized aqueous drops. Each droplet acts as a discrete reaction vessel, like a miniature test tube, where the sequencing assay is performed.</a:t>
            </a:r>
            <a:endParaRPr lang="zh-TW" altLang="en-US" sz="1400" b="1" dirty="0">
              <a:solidFill>
                <a:srgbClr val="FF0000"/>
              </a:solidFill>
            </a:endParaRPr>
          </a:p>
        </p:txBody>
      </p:sp>
      <p:pic>
        <p:nvPicPr>
          <p:cNvPr id="2" name="Gnubio Injector 1 xvid">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19672" y="4941169"/>
            <a:ext cx="6336704" cy="1656184"/>
          </a:xfrm>
          <a:prstGeom prst="rect">
            <a:avLst/>
          </a:prstGeom>
        </p:spPr>
      </p:pic>
      <p:sp>
        <p:nvSpPr>
          <p:cNvPr id="6" name="文字方塊 5">
            <a:hlinkClick r:id="rId6"/>
          </p:cNvPr>
          <p:cNvSpPr txBox="1"/>
          <p:nvPr/>
        </p:nvSpPr>
        <p:spPr>
          <a:xfrm>
            <a:off x="206525" y="44624"/>
            <a:ext cx="5373587" cy="584775"/>
          </a:xfrm>
          <a:prstGeom prst="rect">
            <a:avLst/>
          </a:prstGeom>
          <a:noFill/>
        </p:spPr>
        <p:txBody>
          <a:bodyPr wrap="none">
            <a:spAutoFit/>
          </a:bodyPr>
          <a:lstStyle/>
          <a:p>
            <a:pPr fontAlgn="auto">
              <a:spcBef>
                <a:spcPts val="0"/>
              </a:spcBef>
              <a:spcAft>
                <a:spcPts val="0"/>
              </a:spcAft>
              <a:defRPr/>
            </a:pPr>
            <a:r>
              <a:rPr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Droplet-based </a:t>
            </a:r>
            <a:r>
              <a:rPr kumimoji="0"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Sequencing</a:t>
            </a:r>
            <a:endParaRPr kumimoji="0" lang="zh-TW" altLang="en-US" sz="3200" b="1" i="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7" name="圖片 6"/>
          <p:cNvPicPr>
            <a:picLocks noChangeAspect="1"/>
          </p:cNvPicPr>
          <p:nvPr/>
        </p:nvPicPr>
        <p:blipFill>
          <a:blip r:embed="rId7"/>
          <a:stretch>
            <a:fillRect/>
          </a:stretch>
        </p:blipFill>
        <p:spPr>
          <a:xfrm>
            <a:off x="5768907" y="2708920"/>
            <a:ext cx="3281635" cy="833536"/>
          </a:xfrm>
          <a:prstGeom prst="rect">
            <a:avLst/>
          </a:prstGeom>
        </p:spPr>
      </p:pic>
    </p:spTree>
    <p:extLst>
      <p:ext uri="{BB962C8B-B14F-4D97-AF65-F5344CB8AC3E}">
        <p14:creationId xmlns:p14="http://schemas.microsoft.com/office/powerpoint/2010/main" val="62581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8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Storage &amp; Computing Power</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7" name="矩形 6"/>
          <p:cNvSpPr/>
          <p:nvPr/>
        </p:nvSpPr>
        <p:spPr>
          <a:xfrm>
            <a:off x="251520" y="476672"/>
            <a:ext cx="6912768" cy="400110"/>
          </a:xfrm>
          <a:prstGeom prst="rect">
            <a:avLst/>
          </a:prstGeom>
        </p:spPr>
        <p:txBody>
          <a:bodyPr wrap="square">
            <a:spAutoFit/>
          </a:bodyPr>
          <a:lstStyle/>
          <a:p>
            <a:r>
              <a:rPr lang="en-CA" altLang="zh-TW" sz="2000" b="1" dirty="0" smtClean="0">
                <a:latin typeface="Calibri" pitchFamily="34" charset="0"/>
                <a:ea typeface="ＭＳ Ｐゴシック" pitchFamily="34" charset="-128"/>
                <a:cs typeface="Calibri" pitchFamily="34" charset="0"/>
              </a:rPr>
              <a:t>Next gen sequencers generated Giga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to  </a:t>
            </a:r>
            <a:r>
              <a:rPr lang="en-CA" altLang="zh-TW" sz="2000" b="1" dirty="0" err="1" smtClean="0">
                <a:latin typeface="Calibri" pitchFamily="34" charset="0"/>
                <a:ea typeface="ＭＳ Ｐゴシック" pitchFamily="34" charset="-128"/>
                <a:cs typeface="Calibri" pitchFamily="34" charset="0"/>
              </a:rPr>
              <a:t>Tera</a:t>
            </a:r>
            <a:r>
              <a:rPr lang="en-CA" altLang="zh-TW" sz="2000" b="1" dirty="0" smtClean="0">
                <a:latin typeface="Calibri" pitchFamily="34" charset="0"/>
                <a:ea typeface="ＭＳ Ｐゴシック" pitchFamily="34" charset="-128"/>
                <a:cs typeface="Calibri" pitchFamily="34" charset="0"/>
              </a:rPr>
              <a:t>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of data</a:t>
            </a:r>
          </a:p>
        </p:txBody>
      </p:sp>
      <p:pic>
        <p:nvPicPr>
          <p:cNvPr id="16" name="Content Placeholder 4" descr="Picture 3.png"/>
          <p:cNvPicPr>
            <a:picLocks noChangeAspect="1"/>
          </p:cNvPicPr>
          <p:nvPr/>
        </p:nvPicPr>
        <p:blipFill>
          <a:blip r:embed="rId2" cstate="print"/>
          <a:srcRect/>
          <a:stretch>
            <a:fillRect/>
          </a:stretch>
        </p:blipFill>
        <p:spPr>
          <a:xfrm>
            <a:off x="281017" y="4000504"/>
            <a:ext cx="8577263" cy="1951037"/>
          </a:xfrm>
          <a:prstGeom prst="rect">
            <a:avLst/>
          </a:prstGeom>
          <a:effectLst>
            <a:outerShdw dist="139700" dir="2700000" algn="tl" rotWithShape="0">
              <a:srgbClr val="333333">
                <a:alpha val="64999"/>
              </a:srgbClr>
            </a:outerShdw>
          </a:effectLst>
        </p:spPr>
      </p:pic>
      <p:pic>
        <p:nvPicPr>
          <p:cNvPr id="18" name="Picture 2"/>
          <p:cNvPicPr>
            <a:picLocks noChangeAspect="1" noChangeArrowheads="1"/>
          </p:cNvPicPr>
          <p:nvPr/>
        </p:nvPicPr>
        <p:blipFill>
          <a:blip r:embed="rId3" cstate="print"/>
          <a:srcRect t="23547"/>
          <a:stretch>
            <a:fillRect/>
          </a:stretch>
        </p:blipFill>
        <p:spPr bwMode="auto">
          <a:xfrm>
            <a:off x="1763688" y="980728"/>
            <a:ext cx="5629820" cy="2962171"/>
          </a:xfrm>
          <a:prstGeom prst="rect">
            <a:avLst/>
          </a:prstGeom>
          <a:noFill/>
          <a:ln w="9525">
            <a:noFill/>
            <a:miter lim="800000"/>
            <a:headEnd/>
            <a:tailEnd/>
          </a:ln>
        </p:spPr>
      </p:pic>
    </p:spTree>
    <p:extLst>
      <p:ext uri="{BB962C8B-B14F-4D97-AF65-F5344CB8AC3E}">
        <p14:creationId xmlns:p14="http://schemas.microsoft.com/office/powerpoint/2010/main" val="172570653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hlinkClick r:id="rId2"/>
          </p:cNvPr>
          <p:cNvSpPr/>
          <p:nvPr/>
        </p:nvSpPr>
        <p:spPr>
          <a:xfrm>
            <a:off x="6694114" y="642918"/>
            <a:ext cx="2307042" cy="276999"/>
          </a:xfrm>
          <a:prstGeom prst="rect">
            <a:avLst/>
          </a:prstGeom>
        </p:spPr>
        <p:txBody>
          <a:bodyPr wrap="none">
            <a:spAutoFit/>
          </a:bodyPr>
          <a:lstStyle/>
          <a:p>
            <a:r>
              <a:rPr lang="en-US" altLang="zh-TW" sz="1200" i="1" dirty="0" smtClean="0"/>
              <a:t>http://allseq.com/knowledgebank</a:t>
            </a:r>
            <a:endParaRPr lang="zh-TW" altLang="en-US" sz="1200" i="1" dirty="0"/>
          </a:p>
        </p:txBody>
      </p:sp>
      <p:pic>
        <p:nvPicPr>
          <p:cNvPr id="1027" name="Picture 3"/>
          <p:cNvPicPr>
            <a:picLocks noChangeAspect="1" noChangeArrowheads="1"/>
          </p:cNvPicPr>
          <p:nvPr/>
        </p:nvPicPr>
        <p:blipFill>
          <a:blip r:embed="rId3" cstate="print"/>
          <a:srcRect/>
          <a:stretch>
            <a:fillRect/>
          </a:stretch>
        </p:blipFill>
        <p:spPr bwMode="auto">
          <a:xfrm>
            <a:off x="142844" y="928670"/>
            <a:ext cx="8820174" cy="5106011"/>
          </a:xfrm>
          <a:prstGeom prst="rect">
            <a:avLst/>
          </a:prstGeom>
          <a:noFill/>
          <a:ln w="9525">
            <a:noFill/>
            <a:miter lim="800000"/>
            <a:headEnd/>
            <a:tailEnd/>
          </a:ln>
          <a:effectLst/>
        </p:spPr>
      </p:pic>
    </p:spTree>
    <p:extLst>
      <p:ext uri="{BB962C8B-B14F-4D97-AF65-F5344CB8AC3E}">
        <p14:creationId xmlns:p14="http://schemas.microsoft.com/office/powerpoint/2010/main" val="413712490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2" cstate="print"/>
          <a:srcRect/>
          <a:stretch>
            <a:fillRect/>
          </a:stretch>
        </p:blipFill>
        <p:spPr bwMode="auto">
          <a:xfrm>
            <a:off x="1475656" y="1836328"/>
            <a:ext cx="7416824" cy="4833032"/>
          </a:xfrm>
          <a:prstGeom prst="rect">
            <a:avLst/>
          </a:prstGeom>
          <a:ln>
            <a:noFill/>
          </a:ln>
          <a:effectLst>
            <a:softEdge rad="112500"/>
          </a:effectLst>
        </p:spPr>
      </p:pic>
      <p:pic>
        <p:nvPicPr>
          <p:cNvPr id="187396" name="Picture 4" descr="crossing_over"/>
          <p:cNvPicPr>
            <a:picLocks noChangeAspect="1" noChangeArrowheads="1"/>
          </p:cNvPicPr>
          <p:nvPr/>
        </p:nvPicPr>
        <p:blipFill>
          <a:blip r:embed="rId3" cstate="print"/>
          <a:srcRect/>
          <a:stretch>
            <a:fillRect/>
          </a:stretch>
        </p:blipFill>
        <p:spPr bwMode="auto">
          <a:xfrm>
            <a:off x="214282" y="548680"/>
            <a:ext cx="1714512" cy="2024077"/>
          </a:xfrm>
          <a:prstGeom prst="rect">
            <a:avLst/>
          </a:prstGeom>
          <a:noFill/>
        </p:spPr>
      </p:pic>
      <p:sp>
        <p:nvSpPr>
          <p:cNvPr id="187397" name="Text Box 5"/>
          <p:cNvSpPr txBox="1">
            <a:spLocks noChangeArrowheads="1"/>
          </p:cNvSpPr>
          <p:nvPr/>
        </p:nvSpPr>
        <p:spPr bwMode="auto">
          <a:xfrm>
            <a:off x="1928794" y="715361"/>
            <a:ext cx="7224746" cy="978729"/>
          </a:xfrm>
          <a:prstGeom prst="rect">
            <a:avLst/>
          </a:prstGeom>
          <a:noFill/>
          <a:ln w="9525">
            <a:noFill/>
            <a:miter lim="800000"/>
            <a:headEnd/>
            <a:tailEnd/>
          </a:ln>
          <a:effectLst/>
        </p:spPr>
        <p:txBody>
          <a:bodyPr wrap="square">
            <a:spAutoFit/>
          </a:bodyPr>
          <a:lstStyle/>
          <a:p>
            <a:pPr>
              <a:lnSpc>
                <a:spcPct val="90000"/>
              </a:lnSpc>
            </a:pP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Applications &amp; Analysis</a:t>
            </a: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spTree>
    <p:extLst>
      <p:ext uri="{BB962C8B-B14F-4D97-AF65-F5344CB8AC3E}">
        <p14:creationId xmlns:p14="http://schemas.microsoft.com/office/powerpoint/2010/main" val="293537098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1.paperblog.com/i/200/2004802/el-brca-un-plan-corporativo-jolie-pitt-piezas-L-9kzAqu.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5278" y="692696"/>
            <a:ext cx="5068098" cy="479321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tctechcrunch2011.files.wordpress.com/2013/05/o-angelina-jolie-5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692697"/>
            <a:ext cx="3672407" cy="489654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文字方塊 3"/>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98918580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t="17006"/>
          <a:stretch>
            <a:fillRect/>
          </a:stretch>
        </p:blipFill>
        <p:spPr bwMode="auto">
          <a:xfrm>
            <a:off x="755576" y="836712"/>
            <a:ext cx="7753350" cy="4166022"/>
          </a:xfrm>
          <a:prstGeom prst="rect">
            <a:avLst/>
          </a:prstGeom>
          <a:noFill/>
          <a:ln w="9525">
            <a:noFill/>
            <a:miter lim="800000"/>
            <a:headEnd/>
            <a:tailEnd/>
          </a:ln>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High-throughput Sequencing (</a:t>
            </a: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HTseq</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Platforms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4" name="Picture 2"/>
          <p:cNvPicPr>
            <a:picLocks noChangeAspect="1" noChangeArrowheads="1"/>
          </p:cNvPicPr>
          <p:nvPr/>
        </p:nvPicPr>
        <p:blipFill>
          <a:blip r:embed="rId3" cstate="print"/>
          <a:srcRect/>
          <a:stretch>
            <a:fillRect/>
          </a:stretch>
        </p:blipFill>
        <p:spPr bwMode="auto">
          <a:xfrm>
            <a:off x="4661392" y="692697"/>
            <a:ext cx="4482608" cy="4464496"/>
          </a:xfrm>
          <a:prstGeom prst="rect">
            <a:avLst/>
          </a:prstGeom>
          <a:ln>
            <a:noFill/>
          </a:ln>
          <a:effectLst>
            <a:softEdge rad="112500"/>
          </a:effectLst>
        </p:spPr>
      </p:pic>
    </p:spTree>
    <p:extLst>
      <p:ext uri="{BB962C8B-B14F-4D97-AF65-F5344CB8AC3E}">
        <p14:creationId xmlns:p14="http://schemas.microsoft.com/office/powerpoint/2010/main" val="251053848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9"/>
          <p:cNvGrpSpPr/>
          <p:nvPr/>
        </p:nvGrpSpPr>
        <p:grpSpPr>
          <a:xfrm>
            <a:off x="142844" y="500041"/>
            <a:ext cx="6215106" cy="6215107"/>
            <a:chOff x="142844" y="285727"/>
            <a:chExt cx="6215106" cy="6215107"/>
          </a:xfrm>
        </p:grpSpPr>
        <p:pic>
          <p:nvPicPr>
            <p:cNvPr id="1027" name="Picture 3"/>
            <p:cNvPicPr>
              <a:picLocks noChangeAspect="1" noChangeArrowheads="1"/>
            </p:cNvPicPr>
            <p:nvPr/>
          </p:nvPicPr>
          <p:blipFill>
            <a:blip r:embed="rId2" cstate="print"/>
            <a:srcRect l="27679" t="18572" r="27232" b="2173"/>
            <a:stretch>
              <a:fillRect/>
            </a:stretch>
          </p:blipFill>
          <p:spPr bwMode="auto">
            <a:xfrm>
              <a:off x="142844" y="285727"/>
              <a:ext cx="5657394" cy="6215107"/>
            </a:xfrm>
            <a:prstGeom prst="rect">
              <a:avLst/>
            </a:prstGeom>
            <a:noFill/>
            <a:ln w="9525">
              <a:noFill/>
              <a:miter lim="800000"/>
              <a:headEnd/>
              <a:tailEnd/>
            </a:ln>
            <a:effectLst/>
          </p:spPr>
        </p:pic>
        <p:sp>
          <p:nvSpPr>
            <p:cNvPr id="6" name="矩形 5"/>
            <p:cNvSpPr/>
            <p:nvPr/>
          </p:nvSpPr>
          <p:spPr>
            <a:xfrm>
              <a:off x="4286248" y="5143512"/>
              <a:ext cx="2071702" cy="12858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a:off x="2000232" y="5429264"/>
              <a:ext cx="2643206" cy="1000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9" name="Picture 2"/>
          <p:cNvPicPr>
            <a:picLocks noChangeAspect="1" noChangeArrowheads="1"/>
          </p:cNvPicPr>
          <p:nvPr/>
        </p:nvPicPr>
        <p:blipFill>
          <a:blip r:embed="rId3" cstate="print"/>
          <a:srcRect/>
          <a:stretch>
            <a:fillRect/>
          </a:stretch>
        </p:blipFill>
        <p:spPr bwMode="auto">
          <a:xfrm>
            <a:off x="5000628" y="1285860"/>
            <a:ext cx="3882931" cy="3543301"/>
          </a:xfrm>
          <a:prstGeom prst="rect">
            <a:avLst/>
          </a:prstGeom>
          <a:noFill/>
          <a:ln w="9525">
            <a:noFill/>
            <a:miter lim="800000"/>
            <a:headEnd/>
            <a:tailEnd/>
          </a:ln>
          <a:effectLst/>
        </p:spPr>
      </p:pic>
      <p:sp>
        <p:nvSpPr>
          <p:cNvPr id="11" name="文字方塊 10"/>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11113141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75656" y="332656"/>
            <a:ext cx="6443248" cy="6216030"/>
          </a:xfrm>
          <a:prstGeom prst="rect">
            <a:avLst/>
          </a:prstGeom>
        </p:spPr>
      </p:pic>
      <p:sp>
        <p:nvSpPr>
          <p:cNvPr id="3" name="圓角矩形 2"/>
          <p:cNvSpPr/>
          <p:nvPr/>
        </p:nvSpPr>
        <p:spPr>
          <a:xfrm>
            <a:off x="2267744" y="548680"/>
            <a:ext cx="129614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4211960" y="916427"/>
            <a:ext cx="165618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5" name="圖片 4"/>
          <p:cNvPicPr>
            <a:picLocks noChangeAspect="1"/>
          </p:cNvPicPr>
          <p:nvPr/>
        </p:nvPicPr>
        <p:blipFill>
          <a:blip r:embed="rId3"/>
          <a:stretch>
            <a:fillRect/>
          </a:stretch>
        </p:blipFill>
        <p:spPr>
          <a:xfrm>
            <a:off x="1187624" y="2409241"/>
            <a:ext cx="6768430" cy="4355469"/>
          </a:xfrm>
          <a:prstGeom prst="rect">
            <a:avLst/>
          </a:prstGeom>
        </p:spPr>
      </p:pic>
    </p:spTree>
    <p:extLst>
      <p:ext uri="{BB962C8B-B14F-4D97-AF65-F5344CB8AC3E}">
        <p14:creationId xmlns:p14="http://schemas.microsoft.com/office/powerpoint/2010/main" val="427916749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019175" y="1243013"/>
            <a:ext cx="7105650" cy="4371975"/>
          </a:xfrm>
          <a:prstGeom prst="rect">
            <a:avLst/>
          </a:prstGeom>
          <a:noFill/>
          <a:ln w="9525">
            <a:noFill/>
            <a:miter lim="800000"/>
            <a:headEnd/>
            <a:tailEnd/>
          </a:ln>
        </p:spPr>
      </p:pic>
      <p:sp>
        <p:nvSpPr>
          <p:cNvPr id="3" name="文字方塊 2"/>
          <p:cNvSpPr txBox="1">
            <a:spLocks noChangeArrowheads="1"/>
          </p:cNvSpPr>
          <p:nvPr/>
        </p:nvSpPr>
        <p:spPr bwMode="auto">
          <a:xfrm>
            <a:off x="214313" y="240829"/>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HTseq Experiment</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235350730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Content Placeholder 2"/>
          <p:cNvSpPr>
            <a:spLocks noGrp="1"/>
          </p:cNvSpPr>
          <p:nvPr>
            <p:ph idx="1"/>
          </p:nvPr>
        </p:nvSpPr>
        <p:spPr>
          <a:xfrm>
            <a:off x="457200" y="1000108"/>
            <a:ext cx="8229600" cy="4525963"/>
          </a:xfrm>
        </p:spPr>
        <p:txBody>
          <a:bodyPr>
            <a:normAutofit/>
          </a:bodyPr>
          <a:lstStyle/>
          <a:p>
            <a:pPr eaLnBrk="1" hangingPunct="1"/>
            <a:r>
              <a:rPr lang="en-CA" altLang="zh-TW" sz="2000" dirty="0" smtClean="0">
                <a:latin typeface="Calibri" pitchFamily="34" charset="0"/>
                <a:ea typeface="ＭＳ Ｐゴシック" pitchFamily="34" charset="-128"/>
                <a:cs typeface="Calibri" pitchFamily="34" charset="0"/>
              </a:rPr>
              <a:t>Data and information management is slowly moving out of infancy in genomics science…. at the toddler stage…</a:t>
            </a:r>
          </a:p>
          <a:p>
            <a:pPr eaLnBrk="1" hangingPunct="1">
              <a:buNone/>
            </a:pPr>
            <a:endParaRPr lang="en-CA" altLang="zh-TW" sz="2000" dirty="0" smtClean="0">
              <a:latin typeface="Calibri" pitchFamily="34" charset="0"/>
              <a:ea typeface="ＭＳ Ｐゴシック" pitchFamily="34" charset="-128"/>
              <a:cs typeface="Calibri" pitchFamily="34" charset="0"/>
            </a:endParaRPr>
          </a:p>
          <a:p>
            <a:pPr eaLnBrk="1" hangingPunct="1"/>
            <a:r>
              <a:rPr lang="en-CA" altLang="zh-TW" sz="2000" b="1" dirty="0" smtClean="0">
                <a:latin typeface="Calibri" pitchFamily="34" charset="0"/>
                <a:ea typeface="ＭＳ Ｐゴシック" pitchFamily="34" charset="-128"/>
                <a:cs typeface="Calibri" pitchFamily="34" charset="0"/>
              </a:rPr>
              <a:t>The Good news</a:t>
            </a:r>
          </a:p>
          <a:p>
            <a:pPr lvl="1" eaLnBrk="1" hangingPunct="1"/>
            <a:r>
              <a:rPr lang="en-CA" altLang="zh-TW" sz="1800" dirty="0" smtClean="0">
                <a:latin typeface="Calibri" pitchFamily="34" charset="0"/>
                <a:ea typeface="ＭＳ Ｐゴシック" pitchFamily="34" charset="-128"/>
                <a:cs typeface="Calibri" pitchFamily="34" charset="0"/>
              </a:rPr>
              <a:t>Some data formats are being accepted widely</a:t>
            </a:r>
          </a:p>
          <a:p>
            <a:pPr lvl="1" eaLnBrk="1" hangingPunct="1">
              <a:buNone/>
            </a:pPr>
            <a:endParaRPr lang="en-CA" altLang="zh-TW" sz="1800" dirty="0" smtClean="0">
              <a:latin typeface="Calibri" pitchFamily="34" charset="0"/>
              <a:ea typeface="ＭＳ Ｐゴシック" pitchFamily="34" charset="-128"/>
              <a:cs typeface="Calibri" pitchFamily="34" charset="0"/>
            </a:endParaRPr>
          </a:p>
          <a:p>
            <a:pPr eaLnBrk="1" hangingPunct="1"/>
            <a:r>
              <a:rPr lang="en-CA" altLang="zh-TW" sz="2000" b="1" dirty="0" smtClean="0">
                <a:latin typeface="Calibri" pitchFamily="34" charset="0"/>
                <a:ea typeface="ＭＳ Ｐゴシック" pitchFamily="34" charset="-128"/>
                <a:cs typeface="Calibri" pitchFamily="34" charset="0"/>
              </a:rPr>
              <a:t>The Bad news</a:t>
            </a:r>
          </a:p>
          <a:p>
            <a:pPr lvl="1" eaLnBrk="1" hangingPunct="1"/>
            <a:r>
              <a:rPr lang="en-CA" altLang="zh-TW" sz="1800" dirty="0" smtClean="0">
                <a:latin typeface="Calibri" pitchFamily="34" charset="0"/>
                <a:ea typeface="ＭＳ Ｐゴシック" pitchFamily="34" charset="-128"/>
                <a:cs typeface="Calibri" pitchFamily="34" charset="0"/>
              </a:rPr>
              <a:t>Still many competing standards in some areas</a:t>
            </a:r>
          </a:p>
          <a:p>
            <a:pPr lvl="1" eaLnBrk="1" hangingPunct="1"/>
            <a:r>
              <a:rPr lang="en-CA" altLang="zh-TW" sz="1800" dirty="0" smtClean="0">
                <a:latin typeface="Calibri" pitchFamily="34" charset="0"/>
                <a:ea typeface="ＭＳ Ｐゴシック" pitchFamily="34" charset="-128"/>
                <a:cs typeface="Calibri" pitchFamily="34" charset="0"/>
              </a:rPr>
              <a:t>Interoperability of data standards is almost non-existent</a:t>
            </a:r>
          </a:p>
          <a:p>
            <a:pPr lvl="1" eaLnBrk="1" hangingPunct="1"/>
            <a:r>
              <a:rPr lang="en-CA" altLang="zh-TW" sz="1800" dirty="0" smtClean="0">
                <a:latin typeface="Calibri" pitchFamily="34" charset="0"/>
                <a:ea typeface="ＭＳ Ｐゴシック" pitchFamily="34" charset="-128"/>
                <a:cs typeface="Calibri" pitchFamily="34" charset="0"/>
              </a:rPr>
              <a:t>Governance is questionable</a:t>
            </a:r>
          </a:p>
          <a:p>
            <a:pPr eaLnBrk="1" hangingPunct="1"/>
            <a:endParaRPr lang="en-CA" altLang="zh-TW" sz="2000" dirty="0" smtClean="0">
              <a:latin typeface="Calibri" pitchFamily="34" charset="0"/>
              <a:ea typeface="ＭＳ Ｐゴシック" pitchFamily="34" charset="-128"/>
              <a:cs typeface="Calibri" pitchFamily="34" charset="0"/>
            </a:endParaRPr>
          </a:p>
          <a:p>
            <a:pPr eaLnBrk="1" hangingPunct="1"/>
            <a:endParaRPr lang="en-CA" altLang="zh-TW" sz="2000" dirty="0" smtClean="0">
              <a:latin typeface="Calibri" pitchFamily="34" charset="0"/>
              <a:ea typeface="ＭＳ Ｐゴシック" pitchFamily="34" charset="-128"/>
              <a:cs typeface="Calibri" pitchFamily="34" charset="0"/>
            </a:endParaRPr>
          </a:p>
        </p:txBody>
      </p:sp>
      <p:sp>
        <p:nvSpPr>
          <p:cNvPr id="5" name="文字方塊 4"/>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Great… I got my data now what…</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418129819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a:bodyPr>
          <a:lstStyle/>
          <a:p>
            <a:r>
              <a:rPr lang="en-US" altLang="zh-TW" sz="36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Data Format Types </a:t>
            </a:r>
          </a:p>
        </p:txBody>
      </p:sp>
      <p:sp>
        <p:nvSpPr>
          <p:cNvPr id="12291" name="Content Placeholder 2"/>
          <p:cNvSpPr>
            <a:spLocks noGrp="1"/>
          </p:cNvSpPr>
          <p:nvPr>
            <p:ph idx="1"/>
          </p:nvPr>
        </p:nvSpPr>
        <p:spPr/>
        <p:txBody>
          <a:bodyPr>
            <a:normAutofit/>
          </a:bodyPr>
          <a:lstStyle/>
          <a:p>
            <a:r>
              <a:rPr lang="en-US" altLang="zh-TW" dirty="0" smtClean="0">
                <a:latin typeface="Calibri" pitchFamily="34" charset="0"/>
                <a:ea typeface="ＭＳ Ｐゴシック" pitchFamily="34" charset="-128"/>
                <a:cs typeface="Calibri" pitchFamily="34" charset="0"/>
              </a:rPr>
              <a:t>Raw Sequence Data e.g. </a:t>
            </a:r>
            <a:r>
              <a:rPr lang="en-US" altLang="zh-TW" dirty="0" err="1" smtClean="0">
                <a:latin typeface="Calibri" pitchFamily="34" charset="0"/>
                <a:ea typeface="ＭＳ Ｐゴシック" pitchFamily="34" charset="-128"/>
                <a:cs typeface="Calibri" pitchFamily="34" charset="0"/>
              </a:rPr>
              <a:t>fasta</a:t>
            </a:r>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Aligned data e.g. BAM</a:t>
            </a:r>
          </a:p>
          <a:p>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Processed data e.g. BED</a:t>
            </a:r>
          </a:p>
        </p:txBody>
      </p:sp>
      <p:pic>
        <p:nvPicPr>
          <p:cNvPr id="6" name="Picture 2"/>
          <p:cNvPicPr>
            <a:picLocks noChangeAspect="1" noChangeArrowheads="1"/>
          </p:cNvPicPr>
          <p:nvPr/>
        </p:nvPicPr>
        <p:blipFill>
          <a:blip r:embed="rId2" cstate="print"/>
          <a:srcRect/>
          <a:stretch>
            <a:fillRect/>
          </a:stretch>
        </p:blipFill>
        <p:spPr bwMode="auto">
          <a:xfrm>
            <a:off x="902915" y="2132856"/>
            <a:ext cx="7629525" cy="116205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755576" y="3861792"/>
            <a:ext cx="3495675" cy="1295400"/>
          </a:xfrm>
          <a:prstGeom prst="rect">
            <a:avLst/>
          </a:prstGeom>
          <a:noFill/>
          <a:ln w="9525">
            <a:noFill/>
            <a:miter lim="800000"/>
            <a:headEnd/>
            <a:tailEnd/>
          </a:ln>
        </p:spPr>
      </p:pic>
      <p:pic>
        <p:nvPicPr>
          <p:cNvPr id="8" name="Picture 2"/>
          <p:cNvPicPr>
            <a:picLocks noChangeAspect="1" noChangeArrowheads="1"/>
          </p:cNvPicPr>
          <p:nvPr/>
        </p:nvPicPr>
        <p:blipFill>
          <a:blip r:embed="rId4" cstate="print"/>
          <a:srcRect/>
          <a:stretch>
            <a:fillRect/>
          </a:stretch>
        </p:blipFill>
        <p:spPr bwMode="auto">
          <a:xfrm>
            <a:off x="5076056" y="3513395"/>
            <a:ext cx="3816424" cy="2435885"/>
          </a:xfrm>
          <a:prstGeom prst="rect">
            <a:avLst/>
          </a:prstGeom>
          <a:noFill/>
          <a:ln w="9525">
            <a:noFill/>
            <a:miter lim="800000"/>
            <a:headEnd/>
            <a:tailEnd/>
          </a:ln>
        </p:spPr>
      </p:pic>
    </p:spTree>
    <p:extLst>
      <p:ext uri="{BB962C8B-B14F-4D97-AF65-F5344CB8AC3E}">
        <p14:creationId xmlns:p14="http://schemas.microsoft.com/office/powerpoint/2010/main" val="365540853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normAutofit/>
          </a:bodyPr>
          <a:lstStyle/>
          <a:p>
            <a:r>
              <a:rPr lang="en-US" altLang="zh-TW" sz="36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HTseq Raw Data Format</a:t>
            </a:r>
          </a:p>
        </p:txBody>
      </p:sp>
      <p:sp>
        <p:nvSpPr>
          <p:cNvPr id="13315" name="Content Placeholder 2"/>
          <p:cNvSpPr>
            <a:spLocks noGrp="1"/>
          </p:cNvSpPr>
          <p:nvPr>
            <p:ph idx="1"/>
          </p:nvPr>
        </p:nvSpPr>
        <p:spPr/>
        <p:txBody>
          <a:bodyPr>
            <a:normAutofit/>
          </a:bodyPr>
          <a:lstStyle/>
          <a:p>
            <a:r>
              <a:rPr lang="en-US" altLang="zh-TW" dirty="0" err="1" smtClean="0">
                <a:latin typeface="Calibri" pitchFamily="34" charset="0"/>
                <a:ea typeface="ＭＳ Ｐゴシック" pitchFamily="34" charset="-128"/>
                <a:cs typeface="Calibri" pitchFamily="34" charset="0"/>
              </a:rPr>
              <a:t>fasta</a:t>
            </a:r>
            <a:r>
              <a:rPr lang="en-US" altLang="zh-TW" dirty="0" smtClean="0">
                <a:latin typeface="Calibri" pitchFamily="34" charset="0"/>
                <a:ea typeface="ＭＳ Ｐゴシック" pitchFamily="34" charset="-128"/>
                <a:cs typeface="Calibri" pitchFamily="34" charset="0"/>
              </a:rPr>
              <a:t> (Sanger)</a:t>
            </a:r>
          </a:p>
          <a:p>
            <a:r>
              <a:rPr lang="en-US" altLang="zh-TW" strike="sngStrike" dirty="0" err="1" smtClean="0">
                <a:latin typeface="Calibri" pitchFamily="34" charset="0"/>
                <a:ea typeface="ＭＳ Ｐゴシック" pitchFamily="34" charset="-128"/>
                <a:cs typeface="Calibri" pitchFamily="34" charset="0"/>
              </a:rPr>
              <a:t>csfasta</a:t>
            </a:r>
            <a:r>
              <a:rPr lang="en-US" altLang="zh-TW" strike="sngStrike" dirty="0" smtClean="0">
                <a:latin typeface="Calibri" pitchFamily="34" charset="0"/>
                <a:ea typeface="ＭＳ Ｐゴシック" pitchFamily="34" charset="-128"/>
                <a:cs typeface="Calibri" pitchFamily="34" charset="0"/>
              </a:rPr>
              <a:t> (</a:t>
            </a:r>
            <a:r>
              <a:rPr lang="en-US" altLang="zh-TW" strike="sngStrike" dirty="0" err="1" smtClean="0">
                <a:latin typeface="Calibri" pitchFamily="34" charset="0"/>
                <a:ea typeface="ＭＳ Ｐゴシック" pitchFamily="34" charset="-128"/>
                <a:cs typeface="Calibri" pitchFamily="34" charset="0"/>
              </a:rPr>
              <a:t>SOLiD</a:t>
            </a:r>
            <a:r>
              <a:rPr lang="en-US" altLang="zh-TW" strike="sngStrike" dirty="0" smtClean="0">
                <a:latin typeface="Calibri" pitchFamily="34" charset="0"/>
                <a:ea typeface="ＭＳ Ｐゴシック" pitchFamily="34" charset="-128"/>
                <a:cs typeface="Calibri" pitchFamily="34" charset="0"/>
              </a:rPr>
              <a:t>)</a:t>
            </a:r>
          </a:p>
          <a:p>
            <a:r>
              <a:rPr lang="en-US" altLang="zh-TW" dirty="0" err="1" smtClean="0">
                <a:latin typeface="Calibri" pitchFamily="34" charset="0"/>
                <a:ea typeface="ＭＳ Ｐゴシック" pitchFamily="34" charset="-128"/>
                <a:cs typeface="Calibri" pitchFamily="34" charset="0"/>
              </a:rPr>
              <a:t>fastq</a:t>
            </a:r>
            <a:r>
              <a:rPr lang="en-US" altLang="zh-TW" dirty="0" smtClean="0">
                <a:latin typeface="Calibri" pitchFamily="34" charset="0"/>
                <a:ea typeface="ＭＳ Ｐゴシック" pitchFamily="34" charset="-128"/>
                <a:cs typeface="Calibri" pitchFamily="34" charset="0"/>
              </a:rPr>
              <a:t> (</a:t>
            </a:r>
            <a:r>
              <a:rPr lang="en-US" altLang="zh-TW" dirty="0" err="1" smtClean="0">
                <a:latin typeface="Calibri" pitchFamily="34" charset="0"/>
                <a:ea typeface="ＭＳ Ｐゴシック" pitchFamily="34" charset="-128"/>
                <a:cs typeface="Calibri" pitchFamily="34" charset="0"/>
              </a:rPr>
              <a:t>Solexa</a:t>
            </a:r>
            <a:r>
              <a:rPr lang="en-US" altLang="zh-TW" dirty="0" smtClean="0">
                <a:latin typeface="Calibri" pitchFamily="34" charset="0"/>
                <a:ea typeface="ＭＳ Ｐゴシック" pitchFamily="34" charset="-128"/>
                <a:cs typeface="Calibri" pitchFamily="34" charset="0"/>
              </a:rPr>
              <a:t>)</a:t>
            </a:r>
          </a:p>
          <a:p>
            <a:r>
              <a:rPr lang="en-US" altLang="zh-TW" dirty="0" err="1" smtClean="0">
                <a:latin typeface="Calibri" pitchFamily="34" charset="0"/>
                <a:ea typeface="ＭＳ Ｐゴシック" pitchFamily="34" charset="-128"/>
                <a:cs typeface="Calibri" pitchFamily="34" charset="0"/>
              </a:rPr>
              <a:t>sff</a:t>
            </a:r>
            <a:r>
              <a:rPr lang="en-US" altLang="zh-TW" dirty="0" smtClean="0">
                <a:latin typeface="Calibri" pitchFamily="34" charset="0"/>
                <a:ea typeface="ＭＳ Ｐゴシック" pitchFamily="34" charset="-128"/>
                <a:cs typeface="Calibri" pitchFamily="34" charset="0"/>
              </a:rPr>
              <a:t> (454)</a:t>
            </a:r>
          </a:p>
          <a:p>
            <a:r>
              <a:rPr lang="en-US" altLang="zh-TW" dirty="0" smtClean="0">
                <a:latin typeface="Calibri" pitchFamily="34" charset="0"/>
                <a:ea typeface="ＭＳ Ｐゴシック" pitchFamily="34" charset="-128"/>
                <a:cs typeface="Calibri" pitchFamily="34" charset="0"/>
              </a:rPr>
              <a:t>…. And about 30 other file formats</a:t>
            </a:r>
          </a:p>
          <a:p>
            <a:pPr marL="0" indent="0">
              <a:buNone/>
            </a:pPr>
            <a:endParaRPr lang="en-US" altLang="zh-TW" dirty="0" smtClean="0">
              <a:latin typeface="Calibri" pitchFamily="34" charset="0"/>
              <a:ea typeface="ＭＳ Ｐゴシック" pitchFamily="34" charset="-128"/>
              <a:cs typeface="Calibri" pitchFamily="34" charset="0"/>
            </a:endParaRPr>
          </a:p>
          <a:p>
            <a:endParaRPr lang="en-US" altLang="zh-TW" dirty="0" smtClean="0">
              <a:latin typeface="Calibri" pitchFamily="34" charset="0"/>
              <a:ea typeface="ＭＳ Ｐゴシック" pitchFamily="34" charset="-128"/>
              <a:cs typeface="Calibri" pitchFamily="34" charset="0"/>
            </a:endParaRPr>
          </a:p>
        </p:txBody>
      </p:sp>
      <p:sp>
        <p:nvSpPr>
          <p:cNvPr id="2" name="矩形 1"/>
          <p:cNvSpPr/>
          <p:nvPr/>
        </p:nvSpPr>
        <p:spPr>
          <a:xfrm>
            <a:off x="1331640" y="4437112"/>
            <a:ext cx="5436096" cy="307777"/>
          </a:xfrm>
          <a:prstGeom prst="rect">
            <a:avLst/>
          </a:prstGeom>
        </p:spPr>
        <p:txBody>
          <a:bodyPr wrap="square">
            <a:spAutoFit/>
          </a:bodyPr>
          <a:lstStyle/>
          <a:p>
            <a:r>
              <a:rPr lang="en-US" altLang="zh-TW" sz="1400" dirty="0">
                <a:latin typeface="Calibri" pitchFamily="34" charset="0"/>
                <a:ea typeface="ＭＳ Ｐゴシック" pitchFamily="34" charset="-128"/>
                <a:cs typeface="Calibri" pitchFamily="34" charset="0"/>
                <a:hlinkClick r:id="rId2"/>
              </a:rPr>
              <a:t>http://emboss.sourceforge.net/docs/themes/SequenceFormats.html</a:t>
            </a:r>
            <a:r>
              <a:rPr lang="en-US" altLang="zh-TW" sz="1400" dirty="0">
                <a:latin typeface="Calibri" pitchFamily="34" charset="0"/>
                <a:ea typeface="ＭＳ Ｐゴシック" pitchFamily="34" charset="-128"/>
                <a:cs typeface="Calibri" pitchFamily="34" charset="0"/>
              </a:rPr>
              <a:t> </a:t>
            </a:r>
          </a:p>
        </p:txBody>
      </p:sp>
    </p:spTree>
    <p:extLst>
      <p:ext uri="{BB962C8B-B14F-4D97-AF65-F5344CB8AC3E}">
        <p14:creationId xmlns:p14="http://schemas.microsoft.com/office/powerpoint/2010/main" val="197287784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4624"/>
            <a:ext cx="8229600" cy="1143000"/>
          </a:xfrm>
        </p:spPr>
        <p:txBody>
          <a:bodyPr>
            <a:normAutofit/>
          </a:bodyPr>
          <a:lstStyle/>
          <a:p>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Fasta</a:t>
            </a:r>
            <a:r>
              <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a:t>
            </a:r>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Fastq</a:t>
            </a:r>
            <a:endPar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endParaRPr>
          </a:p>
        </p:txBody>
      </p:sp>
      <p:sp>
        <p:nvSpPr>
          <p:cNvPr id="14339" name="Content Placeholder 2"/>
          <p:cNvSpPr>
            <a:spLocks noGrp="1"/>
          </p:cNvSpPr>
          <p:nvPr>
            <p:ph idx="1"/>
          </p:nvPr>
        </p:nvSpPr>
        <p:spPr/>
        <p:txBody>
          <a:bodyPr>
            <a:normAutofit fontScale="92500" lnSpcReduction="20000"/>
          </a:bodyPr>
          <a:lstStyle/>
          <a:p>
            <a:r>
              <a:rPr lang="en-US" altLang="zh-TW" dirty="0" smtClean="0">
                <a:latin typeface="Calibri" pitchFamily="34" charset="0"/>
                <a:ea typeface="ＭＳ Ｐゴシック" pitchFamily="34" charset="-128"/>
                <a:cs typeface="Calibri" pitchFamily="34" charset="0"/>
              </a:rPr>
              <a:t>FASTA</a:t>
            </a:r>
          </a:p>
          <a:p>
            <a:pPr lvl="1"/>
            <a:r>
              <a:rPr lang="en-US" altLang="zh-TW" dirty="0" smtClean="0">
                <a:latin typeface="Calibri" pitchFamily="34" charset="0"/>
                <a:ea typeface="ＭＳ Ｐゴシック" pitchFamily="34" charset="-128"/>
                <a:cs typeface="Calibri" pitchFamily="34" charset="0"/>
              </a:rPr>
              <a:t>Header line “&gt;”</a:t>
            </a:r>
          </a:p>
          <a:p>
            <a:pPr lvl="1"/>
            <a:r>
              <a:rPr lang="en-US" altLang="zh-TW" dirty="0" smtClean="0">
                <a:latin typeface="Calibri" pitchFamily="34" charset="0"/>
                <a:ea typeface="ＭＳ Ｐゴシック" pitchFamily="34" charset="-128"/>
                <a:cs typeface="Calibri" pitchFamily="34" charset="0"/>
              </a:rPr>
              <a:t>Sequence</a:t>
            </a:r>
          </a:p>
          <a:p>
            <a:r>
              <a:rPr lang="en-US" altLang="zh-TW" dirty="0" smtClean="0">
                <a:latin typeface="Calibri" pitchFamily="34" charset="0"/>
                <a:ea typeface="ＭＳ Ｐゴシック" pitchFamily="34" charset="-128"/>
                <a:cs typeface="Calibri" pitchFamily="34" charset="0"/>
              </a:rPr>
              <a:t>FASTQ</a:t>
            </a:r>
          </a:p>
          <a:p>
            <a:pPr lvl="1"/>
            <a:r>
              <a:rPr lang="en-US" altLang="zh-TW" dirty="0" smtClean="0">
                <a:latin typeface="Calibri" pitchFamily="34" charset="0"/>
                <a:ea typeface="ＭＳ Ｐゴシック" pitchFamily="34" charset="-128"/>
                <a:cs typeface="Calibri" pitchFamily="34" charset="0"/>
              </a:rPr>
              <a:t>Add QVs encoded as single byte ASCII codes</a:t>
            </a:r>
          </a:p>
          <a:p>
            <a:r>
              <a:rPr lang="en-US" altLang="zh-TW" dirty="0" smtClean="0">
                <a:latin typeface="Calibri" pitchFamily="34" charset="0"/>
                <a:ea typeface="ＭＳ Ｐゴシック" pitchFamily="34" charset="-128"/>
                <a:cs typeface="Calibri" pitchFamily="34" charset="0"/>
              </a:rPr>
              <a:t>Most aligners accept FASTA/Q as input</a:t>
            </a:r>
          </a:p>
          <a:p>
            <a:r>
              <a:rPr lang="en-US" altLang="zh-TW" dirty="0" smtClean="0">
                <a:latin typeface="Calibri" pitchFamily="34" charset="0"/>
                <a:ea typeface="ＭＳ Ｐゴシック" pitchFamily="34" charset="-128"/>
                <a:cs typeface="Calibri" pitchFamily="34" charset="0"/>
              </a:rPr>
              <a:t>Issue: data is </a:t>
            </a:r>
            <a:r>
              <a:rPr lang="en-US" altLang="zh-TW" dirty="0" err="1" smtClean="0">
                <a:latin typeface="Calibri" pitchFamily="34" charset="0"/>
                <a:ea typeface="ＭＳ Ｐゴシック" pitchFamily="34" charset="-128"/>
                <a:cs typeface="Calibri" pitchFamily="34" charset="0"/>
              </a:rPr>
              <a:t>volumous</a:t>
            </a:r>
            <a:r>
              <a:rPr lang="en-US" altLang="zh-TW" dirty="0" smtClean="0">
                <a:latin typeface="Calibri" pitchFamily="34" charset="0"/>
                <a:ea typeface="ＭＳ Ｐゴシック" pitchFamily="34" charset="-128"/>
                <a:cs typeface="Calibri" pitchFamily="34" charset="0"/>
              </a:rPr>
              <a:t> (2 bytes per base for FASTQ)</a:t>
            </a:r>
          </a:p>
          <a:p>
            <a:r>
              <a:rPr lang="en-US" altLang="zh-TW" dirty="0" smtClean="0">
                <a:latin typeface="Calibri" pitchFamily="34" charset="0"/>
                <a:ea typeface="ＭＳ Ｐゴシック" pitchFamily="34" charset="-128"/>
                <a:cs typeface="Calibri" pitchFamily="34" charset="0"/>
              </a:rPr>
              <a:t>Do PHRED scaled values provide the most information? </a:t>
            </a:r>
          </a:p>
        </p:txBody>
      </p:sp>
      <p:pic>
        <p:nvPicPr>
          <p:cNvPr id="4" name="Picture 18" descr="fastq.png"/>
          <p:cNvPicPr>
            <a:picLocks noChangeAspect="1"/>
          </p:cNvPicPr>
          <p:nvPr/>
        </p:nvPicPr>
        <p:blipFill>
          <a:blip r:embed="rId2" cstate="print"/>
          <a:srcRect l="993"/>
          <a:stretch>
            <a:fillRect/>
          </a:stretch>
        </p:blipFill>
        <p:spPr bwMode="auto">
          <a:xfrm>
            <a:off x="4429124" y="1357298"/>
            <a:ext cx="3627438" cy="1828800"/>
          </a:xfrm>
          <a:prstGeom prst="rect">
            <a:avLst/>
          </a:prstGeom>
          <a:noFill/>
          <a:ln w="9525">
            <a:noFill/>
            <a:miter lim="800000"/>
            <a:headEnd/>
            <a:tailEnd/>
          </a:ln>
        </p:spPr>
      </p:pic>
    </p:spTree>
    <p:extLst>
      <p:ext uri="{BB962C8B-B14F-4D97-AF65-F5344CB8AC3E}">
        <p14:creationId xmlns:p14="http://schemas.microsoft.com/office/powerpoint/2010/main" val="16203955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Fastq</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Illumina</a:t>
            </a:r>
          </a:p>
        </p:txBody>
      </p:sp>
      <p:pic>
        <p:nvPicPr>
          <p:cNvPr id="1026" name="Picture 2"/>
          <p:cNvPicPr>
            <a:picLocks noChangeAspect="1" noChangeArrowheads="1"/>
          </p:cNvPicPr>
          <p:nvPr/>
        </p:nvPicPr>
        <p:blipFill>
          <a:blip r:embed="rId2" cstate="print"/>
          <a:srcRect/>
          <a:stretch>
            <a:fillRect/>
          </a:stretch>
        </p:blipFill>
        <p:spPr bwMode="auto">
          <a:xfrm>
            <a:off x="1331640" y="883940"/>
            <a:ext cx="6496050" cy="1104900"/>
          </a:xfrm>
          <a:prstGeom prst="rect">
            <a:avLst/>
          </a:prstGeom>
          <a:noFill/>
          <a:ln w="9525">
            <a:noFill/>
            <a:miter lim="800000"/>
            <a:headEnd/>
            <a:tailEnd/>
          </a:ln>
        </p:spPr>
      </p:pic>
      <p:pic>
        <p:nvPicPr>
          <p:cNvPr id="6" name="Picture 3"/>
          <p:cNvPicPr>
            <a:picLocks noChangeAspect="1" noChangeArrowheads="1"/>
          </p:cNvPicPr>
          <p:nvPr/>
        </p:nvPicPr>
        <p:blipFill>
          <a:blip r:embed="rId3" cstate="print"/>
          <a:srcRect/>
          <a:stretch>
            <a:fillRect/>
          </a:stretch>
        </p:blipFill>
        <p:spPr bwMode="auto">
          <a:xfrm>
            <a:off x="2195736" y="3068960"/>
            <a:ext cx="4816996" cy="3604772"/>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1403648" y="2060848"/>
            <a:ext cx="5943600" cy="1028700"/>
          </a:xfrm>
          <a:prstGeom prst="rect">
            <a:avLst/>
          </a:prstGeom>
          <a:noFill/>
          <a:ln w="9525">
            <a:noFill/>
            <a:miter lim="800000"/>
            <a:headEnd/>
            <a:tailEnd/>
          </a:ln>
        </p:spPr>
      </p:pic>
    </p:spTree>
    <p:extLst>
      <p:ext uri="{BB962C8B-B14F-4D97-AF65-F5344CB8AC3E}">
        <p14:creationId xmlns:p14="http://schemas.microsoft.com/office/powerpoint/2010/main" val="79625925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07704" y="323811"/>
            <a:ext cx="2034952" cy="715962"/>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8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Fastq</a:t>
            </a:r>
            <a:r>
              <a:rPr kumimoji="0" lang="en-US" altLang="zh-TW" sz="28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Illumina</a:t>
            </a:r>
          </a:p>
        </p:txBody>
      </p:sp>
      <p:pic>
        <p:nvPicPr>
          <p:cNvPr id="1027" name="Picture 3"/>
          <p:cNvPicPr>
            <a:picLocks noChangeAspect="1" noChangeArrowheads="1"/>
          </p:cNvPicPr>
          <p:nvPr/>
        </p:nvPicPr>
        <p:blipFill>
          <a:blip r:embed="rId2" cstate="print"/>
          <a:srcRect/>
          <a:stretch>
            <a:fillRect/>
          </a:stretch>
        </p:blipFill>
        <p:spPr bwMode="auto">
          <a:xfrm>
            <a:off x="1753171" y="1205905"/>
            <a:ext cx="5781675" cy="428625"/>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1511660" y="1594859"/>
            <a:ext cx="6264696" cy="3850365"/>
          </a:xfrm>
          <a:prstGeom prst="rect">
            <a:avLst/>
          </a:prstGeom>
          <a:noFill/>
          <a:ln w="9525">
            <a:noFill/>
            <a:miter lim="800000"/>
            <a:headEnd/>
            <a:tailEnd/>
          </a:ln>
        </p:spPr>
      </p:pic>
      <p:pic>
        <p:nvPicPr>
          <p:cNvPr id="5" name="Picture 3"/>
          <p:cNvPicPr>
            <a:picLocks noChangeAspect="1" noChangeArrowheads="1"/>
          </p:cNvPicPr>
          <p:nvPr/>
        </p:nvPicPr>
        <p:blipFill rotWithShape="1">
          <a:blip r:embed="rId4" cstate="print"/>
          <a:srcRect t="1" b="66506"/>
          <a:stretch/>
        </p:blipFill>
        <p:spPr bwMode="auto">
          <a:xfrm>
            <a:off x="3635896" y="191746"/>
            <a:ext cx="3714767" cy="931093"/>
          </a:xfrm>
          <a:prstGeom prst="rect">
            <a:avLst/>
          </a:prstGeom>
          <a:noFill/>
          <a:ln w="9525">
            <a:noFill/>
            <a:miter lim="800000"/>
            <a:headEnd/>
            <a:tailEnd/>
          </a:ln>
        </p:spPr>
      </p:pic>
    </p:spTree>
    <p:extLst>
      <p:ext uri="{BB962C8B-B14F-4D97-AF65-F5344CB8AC3E}">
        <p14:creationId xmlns:p14="http://schemas.microsoft.com/office/powerpoint/2010/main" val="64638894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t="19827" r="4725"/>
          <a:stretch>
            <a:fillRect/>
          </a:stretch>
        </p:blipFill>
        <p:spPr bwMode="auto">
          <a:xfrm>
            <a:off x="142876" y="1142984"/>
            <a:ext cx="8929718" cy="5314964"/>
          </a:xfrm>
          <a:prstGeom prst="rect">
            <a:avLst/>
          </a:prstGeom>
          <a:noFill/>
          <a:ln w="9525">
            <a:noFill/>
            <a:miter lim="800000"/>
            <a:headEnd/>
            <a:tailEnd/>
          </a:ln>
          <a:effectLst/>
        </p:spPr>
      </p:pic>
      <p:sp>
        <p:nvSpPr>
          <p:cNvPr id="3"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altLang="zh-TW" sz="2400" b="1" dirty="0" err="1"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cs typeface="+mj-cs"/>
              </a:rPr>
              <a:t>s</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ff (text format): 454</a:t>
            </a:r>
          </a:p>
        </p:txBody>
      </p:sp>
    </p:spTree>
    <p:extLst>
      <p:ext uri="{BB962C8B-B14F-4D97-AF65-F5344CB8AC3E}">
        <p14:creationId xmlns:p14="http://schemas.microsoft.com/office/powerpoint/2010/main" val="158986457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52413" y="747713"/>
            <a:ext cx="8639175" cy="5362575"/>
          </a:xfrm>
          <a:prstGeom prst="rect">
            <a:avLst/>
          </a:prstGeom>
          <a:noFill/>
          <a:ln w="9525">
            <a:noFill/>
            <a:miter lim="800000"/>
            <a:headEnd/>
            <a:tailEnd/>
          </a:ln>
          <a:effectLst/>
        </p:spPr>
      </p:pic>
      <p:sp>
        <p:nvSpPr>
          <p:cNvPr id="3"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454 </a:t>
            </a: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fasta</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with quality file</a:t>
            </a:r>
          </a:p>
        </p:txBody>
      </p:sp>
    </p:spTree>
    <p:extLst>
      <p:ext uri="{BB962C8B-B14F-4D97-AF65-F5344CB8AC3E}">
        <p14:creationId xmlns:p14="http://schemas.microsoft.com/office/powerpoint/2010/main" val="126386192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590430" y="690563"/>
            <a:ext cx="8196412" cy="5024453"/>
          </a:xfrm>
          <a:prstGeom prst="rect">
            <a:avLst/>
          </a:prstGeom>
          <a:noFill/>
          <a:ln w="9525">
            <a:noFill/>
            <a:miter lim="800000"/>
            <a:headEnd/>
            <a:tailEnd/>
          </a:ln>
          <a:effectLst/>
        </p:spPr>
      </p:pic>
      <p:sp>
        <p:nvSpPr>
          <p:cNvPr id="5" name="Title 1"/>
          <p:cNvSpPr txBox="1">
            <a:spLocks/>
          </p:cNvSpPr>
          <p:nvPr/>
        </p:nvSpPr>
        <p:spPr>
          <a:xfrm>
            <a:off x="457200" y="274638"/>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40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新細明體" pitchFamily="18" charset="-120"/>
                <a:cs typeface="+mj-cs"/>
              </a:rPr>
              <a:t>454 base quality?</a:t>
            </a:r>
          </a:p>
        </p:txBody>
      </p:sp>
    </p:spTree>
    <p:extLst>
      <p:ext uri="{BB962C8B-B14F-4D97-AF65-F5344CB8AC3E}">
        <p14:creationId xmlns:p14="http://schemas.microsoft.com/office/powerpoint/2010/main" val="379452655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 descr="http://www.exeter.ac.uk/media/universityofexeter/webteam/shared/righthandimages218px/research/sequencer.jpg"/>
          <p:cNvPicPr>
            <a:picLocks noChangeAspect="1" noChangeArrowheads="1"/>
          </p:cNvPicPr>
          <p:nvPr/>
        </p:nvPicPr>
        <p:blipFill>
          <a:blip r:embed="rId2" cstate="print"/>
          <a:srcRect/>
          <a:stretch>
            <a:fillRect/>
          </a:stretch>
        </p:blipFill>
        <p:spPr bwMode="auto">
          <a:xfrm>
            <a:off x="971550" y="1268760"/>
            <a:ext cx="1573213" cy="1082675"/>
          </a:xfrm>
          <a:prstGeom prst="rect">
            <a:avLst/>
          </a:prstGeom>
          <a:noFill/>
          <a:ln w="9525">
            <a:noFill/>
            <a:miter lim="800000"/>
            <a:headEnd/>
            <a:tailEnd/>
          </a:ln>
        </p:spPr>
      </p:pic>
      <p:pic>
        <p:nvPicPr>
          <p:cNvPr id="20484" name="Picture 2" descr="The Genome Sequencer FLX System"/>
          <p:cNvPicPr>
            <a:picLocks noChangeAspect="1" noChangeArrowheads="1"/>
          </p:cNvPicPr>
          <p:nvPr/>
        </p:nvPicPr>
        <p:blipFill>
          <a:blip r:embed="rId3" cstate="print"/>
          <a:srcRect/>
          <a:stretch>
            <a:fillRect/>
          </a:stretch>
        </p:blipFill>
        <p:spPr bwMode="auto">
          <a:xfrm>
            <a:off x="5219700" y="1484660"/>
            <a:ext cx="792163" cy="839787"/>
          </a:xfrm>
          <a:prstGeom prst="rect">
            <a:avLst/>
          </a:prstGeom>
          <a:noFill/>
          <a:ln w="9525">
            <a:noFill/>
            <a:miter lim="800000"/>
            <a:headEnd/>
            <a:tailEnd/>
          </a:ln>
        </p:spPr>
      </p:pic>
      <p:pic>
        <p:nvPicPr>
          <p:cNvPr id="20485" name="Picture 4" descr="https://products.appliedbiosystems.com/ab/en/US/htdocs/productMgr/images/SOLiD_small.jpg"/>
          <p:cNvPicPr>
            <a:picLocks noChangeAspect="1" noChangeArrowheads="1"/>
          </p:cNvPicPr>
          <p:nvPr/>
        </p:nvPicPr>
        <p:blipFill>
          <a:blip r:embed="rId4" cstate="print"/>
          <a:srcRect/>
          <a:stretch>
            <a:fillRect/>
          </a:stretch>
        </p:blipFill>
        <p:spPr bwMode="auto">
          <a:xfrm>
            <a:off x="2916238" y="1340197"/>
            <a:ext cx="1655762" cy="1065213"/>
          </a:xfrm>
          <a:prstGeom prst="rect">
            <a:avLst/>
          </a:prstGeom>
          <a:noFill/>
          <a:ln w="9525">
            <a:noFill/>
            <a:miter lim="800000"/>
            <a:headEnd/>
            <a:tailEnd/>
          </a:ln>
        </p:spPr>
      </p:pic>
      <p:pic>
        <p:nvPicPr>
          <p:cNvPr id="20486" name="Picture 5" descr="http://www.iontorrent.com/lib/images/products/pgm_images.jpg"/>
          <p:cNvPicPr>
            <a:picLocks noChangeAspect="1" noChangeArrowheads="1"/>
          </p:cNvPicPr>
          <p:nvPr/>
        </p:nvPicPr>
        <p:blipFill>
          <a:blip r:embed="rId5" cstate="print"/>
          <a:srcRect/>
          <a:stretch>
            <a:fillRect/>
          </a:stretch>
        </p:blipFill>
        <p:spPr bwMode="auto">
          <a:xfrm>
            <a:off x="6948488" y="1629122"/>
            <a:ext cx="1216025" cy="719138"/>
          </a:xfrm>
          <a:prstGeom prst="rect">
            <a:avLst/>
          </a:prstGeom>
          <a:noFill/>
          <a:ln w="9525">
            <a:noFill/>
            <a:miter lim="800000"/>
            <a:headEnd/>
            <a:tailEnd/>
          </a:ln>
        </p:spPr>
      </p:pic>
      <p:cxnSp>
        <p:nvCxnSpPr>
          <p:cNvPr id="9" name="Straight Arrow Connector 8"/>
          <p:cNvCxnSpPr>
            <a:cxnSpLocks noChangeShapeType="1"/>
          </p:cNvCxnSpPr>
          <p:nvPr/>
        </p:nvCxnSpPr>
        <p:spPr bwMode="auto">
          <a:xfrm>
            <a:off x="1763713" y="2924522"/>
            <a:ext cx="1223962" cy="863600"/>
          </a:xfrm>
          <a:prstGeom prst="straightConnector1">
            <a:avLst/>
          </a:prstGeom>
          <a:noFill/>
          <a:ln w="9525" algn="ctr">
            <a:solidFill>
              <a:schemeClr val="tx1"/>
            </a:solidFill>
            <a:round/>
            <a:headEnd/>
            <a:tailEnd type="arrow" w="med" len="med"/>
          </a:ln>
        </p:spPr>
      </p:cxnSp>
      <p:cxnSp>
        <p:nvCxnSpPr>
          <p:cNvPr id="12" name="Straight Arrow Connector 11"/>
          <p:cNvCxnSpPr>
            <a:cxnSpLocks noChangeShapeType="1"/>
          </p:cNvCxnSpPr>
          <p:nvPr/>
        </p:nvCxnSpPr>
        <p:spPr bwMode="auto">
          <a:xfrm rot="16200000" flipH="1">
            <a:off x="3348038" y="3140422"/>
            <a:ext cx="935037" cy="360363"/>
          </a:xfrm>
          <a:prstGeom prst="straightConnector1">
            <a:avLst/>
          </a:prstGeom>
          <a:noFill/>
          <a:ln w="9525" algn="ctr">
            <a:solidFill>
              <a:schemeClr val="tx1"/>
            </a:solidFill>
            <a:round/>
            <a:headEnd/>
            <a:tailEnd type="arrow" w="med" len="med"/>
          </a:ln>
        </p:spPr>
      </p:cxnSp>
      <p:sp>
        <p:nvSpPr>
          <p:cNvPr id="20489" name="TextBox 13"/>
          <p:cNvSpPr txBox="1">
            <a:spLocks noChangeArrowheads="1"/>
          </p:cNvSpPr>
          <p:nvPr/>
        </p:nvSpPr>
        <p:spPr bwMode="auto">
          <a:xfrm>
            <a:off x="46831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Illumina</a:t>
            </a:r>
          </a:p>
        </p:txBody>
      </p:sp>
      <p:sp>
        <p:nvSpPr>
          <p:cNvPr id="20490" name="TextBox 14"/>
          <p:cNvSpPr txBox="1">
            <a:spLocks noChangeArrowheads="1"/>
          </p:cNvSpPr>
          <p:nvPr/>
        </p:nvSpPr>
        <p:spPr bwMode="auto">
          <a:xfrm>
            <a:off x="241141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SoLID/ABI-Life</a:t>
            </a:r>
          </a:p>
        </p:txBody>
      </p:sp>
      <p:sp>
        <p:nvSpPr>
          <p:cNvPr id="20491" name="TextBox 15"/>
          <p:cNvSpPr txBox="1">
            <a:spLocks noChangeArrowheads="1"/>
          </p:cNvSpPr>
          <p:nvPr/>
        </p:nvSpPr>
        <p:spPr bwMode="auto">
          <a:xfrm>
            <a:off x="450056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Roche 454</a:t>
            </a:r>
          </a:p>
        </p:txBody>
      </p:sp>
      <p:cxnSp>
        <p:nvCxnSpPr>
          <p:cNvPr id="17" name="Straight Arrow Connector 16"/>
          <p:cNvCxnSpPr>
            <a:cxnSpLocks noChangeShapeType="1"/>
          </p:cNvCxnSpPr>
          <p:nvPr/>
        </p:nvCxnSpPr>
        <p:spPr bwMode="auto">
          <a:xfrm rot="5400000">
            <a:off x="4968081" y="3104704"/>
            <a:ext cx="935037" cy="431800"/>
          </a:xfrm>
          <a:prstGeom prst="straightConnector1">
            <a:avLst/>
          </a:prstGeom>
          <a:noFill/>
          <a:ln w="9525" algn="ctr">
            <a:solidFill>
              <a:schemeClr val="tx1"/>
            </a:solidFill>
            <a:round/>
            <a:headEnd/>
            <a:tailEnd type="arrow" w="med" len="med"/>
          </a:ln>
        </p:spPr>
      </p:cxnSp>
      <p:cxnSp>
        <p:nvCxnSpPr>
          <p:cNvPr id="19" name="Straight Arrow Connector 18"/>
          <p:cNvCxnSpPr>
            <a:cxnSpLocks noChangeShapeType="1"/>
          </p:cNvCxnSpPr>
          <p:nvPr/>
        </p:nvCxnSpPr>
        <p:spPr bwMode="auto">
          <a:xfrm rot="10800000" flipV="1">
            <a:off x="6084888" y="2924522"/>
            <a:ext cx="1366837" cy="936625"/>
          </a:xfrm>
          <a:prstGeom prst="straightConnector1">
            <a:avLst/>
          </a:prstGeom>
          <a:noFill/>
          <a:ln w="9525" algn="ctr">
            <a:solidFill>
              <a:schemeClr val="tx1"/>
            </a:solidFill>
            <a:round/>
            <a:headEnd/>
            <a:tailEnd type="arrow" w="med" len="med"/>
          </a:ln>
        </p:spPr>
      </p:cxnSp>
      <p:sp>
        <p:nvSpPr>
          <p:cNvPr id="20494" name="TextBox 20"/>
          <p:cNvSpPr txBox="1">
            <a:spLocks noChangeArrowheads="1"/>
          </p:cNvSpPr>
          <p:nvPr/>
        </p:nvSpPr>
        <p:spPr bwMode="auto">
          <a:xfrm>
            <a:off x="6300788"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Ion Torrent</a:t>
            </a:r>
          </a:p>
        </p:txBody>
      </p:sp>
      <p:sp>
        <p:nvSpPr>
          <p:cNvPr id="18448" name="TextBox 39"/>
          <p:cNvSpPr txBox="1">
            <a:spLocks noChangeArrowheads="1"/>
          </p:cNvSpPr>
          <p:nvPr/>
        </p:nvSpPr>
        <p:spPr bwMode="auto">
          <a:xfrm>
            <a:off x="1044575" y="3932585"/>
            <a:ext cx="6983413" cy="1477962"/>
          </a:xfrm>
          <a:prstGeom prst="rect">
            <a:avLst/>
          </a:prstGeom>
          <a:noFill/>
          <a:ln w="9525">
            <a:noFill/>
            <a:miter lim="800000"/>
            <a:headEnd/>
            <a:tailEnd/>
          </a:ln>
        </p:spPr>
        <p:txBody>
          <a:bodyPr lIns="91430" tIns="45715" rIns="91430" bIns="45715">
            <a:spAutoFit/>
          </a:bodyPr>
          <a:lstStyle/>
          <a:p>
            <a:pPr marL="455613" indent="-455613" eaLnBrk="0">
              <a:buFont typeface="Times"/>
              <a:buAutoNum type="arabicPeriod"/>
            </a:pPr>
            <a:r>
              <a:rPr lang="en-GB">
                <a:latin typeface="Century Gothic" pitchFamily="34" charset="0"/>
                <a:cs typeface="Arial" pitchFamily="34" charset="0"/>
              </a:rPr>
              <a:t>Removal of low quality bases/ Low complexity regions</a:t>
            </a:r>
          </a:p>
          <a:p>
            <a:pPr marL="455613" indent="-455613" eaLnBrk="0">
              <a:buFont typeface="Times"/>
              <a:buAutoNum type="arabicPeriod"/>
            </a:pPr>
            <a:r>
              <a:rPr lang="en-GB">
                <a:latin typeface="Century Gothic" pitchFamily="34" charset="0"/>
                <a:cs typeface="Arial" pitchFamily="34" charset="0"/>
              </a:rPr>
              <a:t>Removal of adaptor sequences</a:t>
            </a:r>
          </a:p>
          <a:p>
            <a:pPr marL="455613" indent="-455613" eaLnBrk="0">
              <a:buFont typeface="Times"/>
              <a:buAutoNum type="arabicPeriod"/>
            </a:pPr>
            <a:r>
              <a:rPr lang="en-US" altLang="zh-TW">
                <a:latin typeface="Century Gothic" pitchFamily="34" charset="0"/>
                <a:ea typeface="新細明體" pitchFamily="18" charset="-120"/>
              </a:rPr>
              <a:t>Homopolymer-associated base call errors (3 or more identical DNA bases) causes higher number of (artificial) frameshifts </a:t>
            </a:r>
            <a:endParaRPr lang="en-GB">
              <a:latin typeface="Century Gothic" pitchFamily="34" charset="0"/>
              <a:cs typeface="Arial" pitchFamily="34" charset="0"/>
            </a:endParaRPr>
          </a:p>
        </p:txBody>
      </p:sp>
      <p:sp>
        <p:nvSpPr>
          <p:cNvPr id="16" name="矩形 15"/>
          <p:cNvSpPr/>
          <p:nvPr/>
        </p:nvSpPr>
        <p:spPr>
          <a:xfrm>
            <a:off x="1391437" y="44624"/>
            <a:ext cx="6489725" cy="830997"/>
          </a:xfrm>
          <a:prstGeom prst="rect">
            <a:avLst/>
          </a:prstGeom>
        </p:spPr>
        <p:txBody>
          <a:bodyPr wrap="none">
            <a:spAutoFit/>
          </a:bodyPr>
          <a:lstStyle/>
          <a:p>
            <a:r>
              <a:rPr lang="en-US" altLang="zh-TW" sz="4800" b="1" dirty="0" smtClean="0">
                <a:solidFill>
                  <a:srgbClr val="C00000"/>
                </a:solidFill>
                <a:effectLst>
                  <a:outerShdw blurRad="38100" dist="38100" dir="2700000" algn="tl">
                    <a:srgbClr val="000000">
                      <a:alpha val="43137"/>
                    </a:srgbClr>
                  </a:outerShdw>
                </a:effectLst>
              </a:rPr>
              <a:t>All Platforms have Errors</a:t>
            </a:r>
          </a:p>
        </p:txBody>
      </p:sp>
    </p:spTree>
    <p:extLst>
      <p:ext uri="{BB962C8B-B14F-4D97-AF65-F5344CB8AC3E}">
        <p14:creationId xmlns:p14="http://schemas.microsoft.com/office/powerpoint/2010/main" val="366308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448"/>
                                        </p:tgtEl>
                                        <p:attrNameLst>
                                          <p:attrName>style.visibility</p:attrName>
                                        </p:attrNameLst>
                                      </p:cBhvr>
                                      <p:to>
                                        <p:strVal val="visible"/>
                                      </p:to>
                                    </p:set>
                                    <p:animEffect transition="in" filter="dissolve">
                                      <p:cBhvr>
                                        <p:cTn id="17" dur="500"/>
                                        <p:tgtEl>
                                          <p:spTgt spid="18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8"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631383" y="1182998"/>
            <a:ext cx="4296207" cy="1813954"/>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668510" y="3015021"/>
            <a:ext cx="4221952" cy="1782131"/>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655250" y="4860710"/>
            <a:ext cx="4248472" cy="1808650"/>
          </a:xfrm>
          <a:prstGeom prst="rect">
            <a:avLst/>
          </a:prstGeom>
          <a:noFill/>
          <a:ln w="9525">
            <a:noFill/>
            <a:miter lim="800000"/>
            <a:headEnd/>
            <a:tailEnd/>
          </a:ln>
        </p:spPr>
      </p:pic>
      <p:sp>
        <p:nvSpPr>
          <p:cNvPr id="5" name="矩形 4"/>
          <p:cNvSpPr/>
          <p:nvPr/>
        </p:nvSpPr>
        <p:spPr>
          <a:xfrm>
            <a:off x="4932040" y="1920698"/>
            <a:ext cx="3672408" cy="338554"/>
          </a:xfrm>
          <a:prstGeom prst="rect">
            <a:avLst/>
          </a:prstGeom>
        </p:spPr>
        <p:txBody>
          <a:bodyPr wrap="square">
            <a:spAutoFit/>
          </a:bodyPr>
          <a:lstStyle/>
          <a:p>
            <a:r>
              <a:rPr lang="en-US" altLang="zh-TW" sz="1600" b="1" dirty="0" smtClean="0">
                <a:solidFill>
                  <a:srgbClr val="FF0000"/>
                </a:solidFill>
              </a:rPr>
              <a:t>High</a:t>
            </a:r>
            <a:r>
              <a:rPr lang="en-US" altLang="zh-TW" sz="1600" dirty="0" smtClean="0"/>
              <a:t> quality region - NO ambiguities (Ns)</a:t>
            </a:r>
            <a:endParaRPr lang="zh-TW" altLang="en-US" sz="1600" dirty="0"/>
          </a:p>
        </p:txBody>
      </p:sp>
      <p:sp>
        <p:nvSpPr>
          <p:cNvPr id="6" name="矩形 5"/>
          <p:cNvSpPr/>
          <p:nvPr/>
        </p:nvSpPr>
        <p:spPr>
          <a:xfrm>
            <a:off x="3347864" y="44624"/>
            <a:ext cx="2568139" cy="830997"/>
          </a:xfrm>
          <a:prstGeom prst="rect">
            <a:avLst/>
          </a:prstGeom>
        </p:spPr>
        <p:txBody>
          <a:bodyPr wrap="none">
            <a:spAutoFit/>
          </a:bodyPr>
          <a:lstStyle/>
          <a:p>
            <a:r>
              <a:rPr lang="en-US" altLang="zh-TW" sz="4800" b="1" dirty="0" smtClean="0">
                <a:solidFill>
                  <a:srgbClr val="C00000"/>
                </a:solidFill>
                <a:effectLst>
                  <a:outerShdw blurRad="38100" dist="38100" dir="2700000" algn="tl">
                    <a:srgbClr val="000000">
                      <a:alpha val="43137"/>
                    </a:srgbClr>
                  </a:outerShdw>
                </a:effectLst>
              </a:rPr>
              <a:t>Trace File</a:t>
            </a:r>
          </a:p>
        </p:txBody>
      </p:sp>
      <p:sp>
        <p:nvSpPr>
          <p:cNvPr id="7" name="矩形 6"/>
          <p:cNvSpPr/>
          <p:nvPr/>
        </p:nvSpPr>
        <p:spPr>
          <a:xfrm>
            <a:off x="4932040" y="3736809"/>
            <a:ext cx="4067944" cy="338554"/>
          </a:xfrm>
          <a:prstGeom prst="rect">
            <a:avLst/>
          </a:prstGeom>
        </p:spPr>
        <p:txBody>
          <a:bodyPr wrap="square">
            <a:spAutoFit/>
          </a:bodyPr>
          <a:lstStyle/>
          <a:p>
            <a:r>
              <a:rPr lang="en-US" altLang="zh-TW" sz="1600" b="1" dirty="0" smtClean="0">
                <a:solidFill>
                  <a:srgbClr val="FF0000"/>
                </a:solidFill>
              </a:rPr>
              <a:t>Medium</a:t>
            </a:r>
            <a:r>
              <a:rPr lang="en-US" altLang="zh-TW" sz="1600" dirty="0" smtClean="0"/>
              <a:t> quality region - SOME ambiguities (Ns)</a:t>
            </a:r>
            <a:endParaRPr lang="zh-TW" altLang="en-US" sz="1600" dirty="0"/>
          </a:p>
        </p:txBody>
      </p:sp>
      <p:sp>
        <p:nvSpPr>
          <p:cNvPr id="8" name="矩形 7"/>
          <p:cNvSpPr/>
          <p:nvPr/>
        </p:nvSpPr>
        <p:spPr>
          <a:xfrm>
            <a:off x="4932040" y="5595758"/>
            <a:ext cx="3312368" cy="338554"/>
          </a:xfrm>
          <a:prstGeom prst="rect">
            <a:avLst/>
          </a:prstGeom>
        </p:spPr>
        <p:txBody>
          <a:bodyPr wrap="square">
            <a:spAutoFit/>
          </a:bodyPr>
          <a:lstStyle/>
          <a:p>
            <a:r>
              <a:rPr lang="en-US" altLang="zh-TW" sz="1600" b="1" dirty="0" smtClean="0">
                <a:solidFill>
                  <a:srgbClr val="FF0000"/>
                </a:solidFill>
              </a:rPr>
              <a:t>Poor</a:t>
            </a:r>
            <a:r>
              <a:rPr lang="en-US" altLang="zh-TW" sz="1600" dirty="0" smtClean="0"/>
              <a:t> quality region - LOW confidence</a:t>
            </a:r>
            <a:endParaRPr lang="zh-TW" altLang="en-US" sz="1600" dirty="0"/>
          </a:p>
        </p:txBody>
      </p:sp>
      <p:sp>
        <p:nvSpPr>
          <p:cNvPr id="9" name="橢圓 8"/>
          <p:cNvSpPr/>
          <p:nvPr/>
        </p:nvSpPr>
        <p:spPr>
          <a:xfrm>
            <a:off x="3779912"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2051720"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438850968"/>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t="15949" b="17064"/>
          <a:stretch>
            <a:fillRect/>
          </a:stretch>
        </p:blipFill>
        <p:spPr bwMode="auto">
          <a:xfrm>
            <a:off x="1262063" y="908720"/>
            <a:ext cx="6619875" cy="3024336"/>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3195241" y="4221088"/>
            <a:ext cx="3320975" cy="2045120"/>
          </a:xfrm>
          <a:prstGeom prst="rect">
            <a:avLst/>
          </a:prstGeom>
          <a:noFill/>
          <a:ln w="9525">
            <a:noFill/>
            <a:miter lim="800000"/>
            <a:headEnd/>
            <a:tailEnd/>
          </a:ln>
        </p:spPr>
      </p:pic>
      <p:sp>
        <p:nvSpPr>
          <p:cNvPr id="6" name="文字方塊 5"/>
          <p:cNvSpPr txBox="1"/>
          <p:nvPr/>
        </p:nvSpPr>
        <p:spPr>
          <a:xfrm>
            <a:off x="827584" y="260648"/>
            <a:ext cx="7488832"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Accessing Quality: </a:t>
            </a:r>
            <a:r>
              <a:rPr lang="en-US" altLang="zh-TW" sz="4000" b="1" dirty="0" err="1" smtClean="0">
                <a:solidFill>
                  <a:schemeClr val="accent2"/>
                </a:solidFill>
                <a:effectLst>
                  <a:outerShdw blurRad="38100" dist="38100" dir="2700000" algn="tl">
                    <a:srgbClr val="000000">
                      <a:alpha val="43137"/>
                    </a:srgbClr>
                  </a:outerShdw>
                </a:effectLst>
              </a:rPr>
              <a:t>phred</a:t>
            </a:r>
            <a:r>
              <a:rPr lang="en-US" altLang="zh-TW" sz="4000" b="1" dirty="0" smtClean="0">
                <a:solidFill>
                  <a:schemeClr val="accent2"/>
                </a:solidFill>
                <a:effectLst>
                  <a:outerShdw blurRad="38100" dist="38100" dir="2700000" algn="tl">
                    <a:srgbClr val="000000">
                      <a:alpha val="43137"/>
                    </a:srgbClr>
                  </a:outerShdw>
                </a:effectLst>
              </a:rPr>
              <a:t> scores</a:t>
            </a:r>
            <a:endParaRPr lang="zh-TW" altLang="en-US" sz="4000" b="1" dirty="0">
              <a:solidFill>
                <a:schemeClr val="accent2"/>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8475921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a:off x="2195736" y="1196752"/>
            <a:ext cx="6581775" cy="5000625"/>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a:stretch>
            <a:fillRect/>
          </a:stretch>
        </p:blipFill>
        <p:spPr bwMode="auto">
          <a:xfrm>
            <a:off x="971600" y="1268760"/>
            <a:ext cx="2636349" cy="2276847"/>
          </a:xfrm>
          <a:prstGeom prst="rect">
            <a:avLst/>
          </a:prstGeom>
          <a:noFill/>
          <a:ln w="9525">
            <a:noFill/>
            <a:miter lim="800000"/>
            <a:headEnd/>
            <a:tailEnd/>
          </a:ln>
        </p:spPr>
      </p:pic>
      <p:sp>
        <p:nvSpPr>
          <p:cNvPr id="4" name="文字方塊 3"/>
          <p:cNvSpPr txBox="1"/>
          <p:nvPr/>
        </p:nvSpPr>
        <p:spPr>
          <a:xfrm>
            <a:off x="827584" y="260648"/>
            <a:ext cx="7488832"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Accessing Quality: </a:t>
            </a:r>
            <a:r>
              <a:rPr lang="en-US" altLang="zh-TW" sz="4000" b="1" dirty="0" err="1" smtClean="0">
                <a:solidFill>
                  <a:schemeClr val="accent2"/>
                </a:solidFill>
                <a:effectLst>
                  <a:outerShdw blurRad="38100" dist="38100" dir="2700000" algn="tl">
                    <a:srgbClr val="000000">
                      <a:alpha val="43137"/>
                    </a:srgbClr>
                  </a:outerShdw>
                </a:effectLst>
              </a:rPr>
              <a:t>phred</a:t>
            </a:r>
            <a:r>
              <a:rPr lang="en-US" altLang="zh-TW" sz="4000" b="1" dirty="0" smtClean="0">
                <a:solidFill>
                  <a:schemeClr val="accent2"/>
                </a:solidFill>
                <a:effectLst>
                  <a:outerShdw blurRad="38100" dist="38100" dir="2700000" algn="tl">
                    <a:srgbClr val="000000">
                      <a:alpha val="43137"/>
                    </a:srgbClr>
                  </a:outerShdw>
                </a:effectLst>
              </a:rPr>
              <a:t> scores</a:t>
            </a:r>
            <a:endParaRPr lang="zh-TW" altLang="en-US" sz="4000" b="1" dirty="0">
              <a:solidFill>
                <a:schemeClr val="accent2"/>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451155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3" descr="zody.tiff"/>
          <p:cNvPicPr>
            <a:picLocks noChangeAspect="1"/>
          </p:cNvPicPr>
          <p:nvPr/>
        </p:nvPicPr>
        <p:blipFill>
          <a:blip r:embed="rId3" cstate="print"/>
          <a:srcRect t="7639"/>
          <a:stretch>
            <a:fillRect/>
          </a:stretch>
        </p:blipFill>
        <p:spPr bwMode="auto">
          <a:xfrm>
            <a:off x="1799692" y="1052736"/>
            <a:ext cx="5760640" cy="2952328"/>
          </a:xfrm>
          <a:prstGeom prst="rect">
            <a:avLst/>
          </a:prstGeom>
          <a:noFill/>
          <a:ln w="9525">
            <a:noFill/>
            <a:miter lim="800000"/>
            <a:headEnd/>
            <a:tailEnd/>
          </a:ln>
        </p:spPr>
      </p:pic>
      <p:sp>
        <p:nvSpPr>
          <p:cNvPr id="18438" name="TextBox 5"/>
          <p:cNvSpPr txBox="1">
            <a:spLocks noChangeArrowheads="1"/>
          </p:cNvSpPr>
          <p:nvPr/>
        </p:nvSpPr>
        <p:spPr bwMode="auto">
          <a:xfrm>
            <a:off x="4235820" y="2759968"/>
            <a:ext cx="888385" cy="215444"/>
          </a:xfrm>
          <a:prstGeom prst="rect">
            <a:avLst/>
          </a:prstGeom>
          <a:noFill/>
          <a:ln w="9525">
            <a:noFill/>
            <a:miter lim="800000"/>
            <a:headEnd/>
            <a:tailEnd/>
          </a:ln>
        </p:spPr>
        <p:txBody>
          <a:bodyPr wrap="none">
            <a:spAutoFit/>
          </a:bodyPr>
          <a:lstStyle/>
          <a:p>
            <a:r>
              <a:rPr lang="en-US" altLang="zh-TW" sz="800"/>
              <a:t>or transcriptome</a:t>
            </a:r>
          </a:p>
        </p:txBody>
      </p:sp>
      <p:sp>
        <p:nvSpPr>
          <p:cNvPr id="8" name="文字方塊 7"/>
          <p:cNvSpPr txBox="1">
            <a:spLocks noChangeArrowheads="1"/>
          </p:cNvSpPr>
          <p:nvPr/>
        </p:nvSpPr>
        <p:spPr bwMode="auto">
          <a:xfrm>
            <a:off x="214315" y="71439"/>
            <a:ext cx="8715375" cy="954107"/>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latin typeface="Arial" pitchFamily="34" charset="0"/>
                <a:cs typeface="Arial" pitchFamily="34" charset="0"/>
              </a:rPr>
              <a:t>Analysis Strategies:  Reference Sequence </a:t>
            </a:r>
            <a:r>
              <a:rPr lang="en-US" altLang="zh-TW" sz="2800" b="1" i="1" dirty="0" smtClean="0">
                <a:solidFill>
                  <a:srgbClr val="C00000"/>
                </a:solidFill>
                <a:latin typeface="Arial" pitchFamily="34" charset="0"/>
                <a:cs typeface="Arial" pitchFamily="34" charset="0"/>
              </a:rPr>
              <a:t>Alignment</a:t>
            </a:r>
            <a:r>
              <a:rPr lang="en-US" altLang="zh-TW" sz="2800" b="1" dirty="0" smtClean="0">
                <a:solidFill>
                  <a:srgbClr val="C00000"/>
                </a:solidFill>
                <a:latin typeface="Arial" pitchFamily="34" charset="0"/>
                <a:cs typeface="Arial" pitchFamily="34" charset="0"/>
              </a:rPr>
              <a:t> (Mapping) </a:t>
            </a:r>
            <a:r>
              <a:rPr lang="en-US" altLang="zh-TW" sz="2800" b="1" i="1" dirty="0" err="1" smtClean="0">
                <a:solidFill>
                  <a:srgbClr val="C00000"/>
                </a:solidFill>
                <a:latin typeface="Arial" pitchFamily="34" charset="0"/>
                <a:cs typeface="Arial" pitchFamily="34" charset="0"/>
              </a:rPr>
              <a:t>vs</a:t>
            </a:r>
            <a:r>
              <a:rPr lang="en-US" altLang="zh-TW" sz="2800" b="1" dirty="0" smtClean="0">
                <a:solidFill>
                  <a:srgbClr val="C00000"/>
                </a:solidFill>
                <a:latin typeface="Arial" pitchFamily="34" charset="0"/>
                <a:cs typeface="Arial" pitchFamily="34" charset="0"/>
              </a:rPr>
              <a:t> De novo </a:t>
            </a:r>
            <a:r>
              <a:rPr lang="en-US" altLang="zh-TW" sz="2800" b="1" i="1" dirty="0" smtClean="0">
                <a:solidFill>
                  <a:srgbClr val="C00000"/>
                </a:solidFill>
                <a:latin typeface="Arial" pitchFamily="34" charset="0"/>
                <a:cs typeface="Arial" pitchFamily="34" charset="0"/>
              </a:rPr>
              <a:t>Assembly</a:t>
            </a:r>
            <a:endParaRPr lang="en-US" altLang="zh-TW" sz="2800" b="1" i="1" dirty="0">
              <a:solidFill>
                <a:srgbClr val="C00000"/>
              </a:solidFill>
              <a:latin typeface="Arial" pitchFamily="34" charset="0"/>
              <a:cs typeface="Arial" pitchFamily="34" charset="0"/>
            </a:endParaRPr>
          </a:p>
        </p:txBody>
      </p:sp>
      <p:pic>
        <p:nvPicPr>
          <p:cNvPr id="7" name="Picture 9"/>
          <p:cNvPicPr>
            <a:picLocks noChangeAspect="1" noChangeArrowheads="1"/>
          </p:cNvPicPr>
          <p:nvPr/>
        </p:nvPicPr>
        <p:blipFill>
          <a:blip r:embed="rId4" cstate="print"/>
          <a:srcRect b="67552"/>
          <a:stretch>
            <a:fillRect/>
          </a:stretch>
        </p:blipFill>
        <p:spPr bwMode="auto">
          <a:xfrm>
            <a:off x="1953496" y="4149080"/>
            <a:ext cx="5453033" cy="1988840"/>
          </a:xfrm>
          <a:prstGeom prst="rect">
            <a:avLst/>
          </a:prstGeom>
          <a:noFill/>
          <a:ln w="9525">
            <a:noFill/>
            <a:miter lim="800000"/>
            <a:headEnd/>
            <a:tailEnd/>
          </a:ln>
          <a:effectLst/>
        </p:spPr>
      </p:pic>
    </p:spTree>
    <p:extLst>
      <p:ext uri="{BB962C8B-B14F-4D97-AF65-F5344CB8AC3E}">
        <p14:creationId xmlns:p14="http://schemas.microsoft.com/office/powerpoint/2010/main" val="1281045737"/>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714348" y="3909473"/>
            <a:ext cx="1314450" cy="1828800"/>
          </a:xfrm>
          <a:prstGeom prst="rect">
            <a:avLst/>
          </a:prstGeom>
          <a:noFill/>
          <a:ln w="9525">
            <a:solidFill>
              <a:schemeClr val="accent1"/>
            </a:solidFill>
            <a:miter lim="800000"/>
            <a:headEnd/>
            <a:tailEnd/>
          </a:ln>
          <a:effectLst/>
        </p:spPr>
      </p:pic>
      <p:pic>
        <p:nvPicPr>
          <p:cNvPr id="1027" name="Picture 3">
            <a:hlinkClick r:id="rId3"/>
          </p:cNvPr>
          <p:cNvPicPr>
            <a:picLocks noChangeAspect="1" noChangeArrowheads="1"/>
          </p:cNvPicPr>
          <p:nvPr/>
        </p:nvPicPr>
        <p:blipFill>
          <a:blip r:embed="rId4" cstate="print"/>
          <a:srcRect/>
          <a:stretch>
            <a:fillRect/>
          </a:stretch>
        </p:blipFill>
        <p:spPr bwMode="auto">
          <a:xfrm>
            <a:off x="571472" y="214290"/>
            <a:ext cx="8047062" cy="3590934"/>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2143107" y="3861292"/>
            <a:ext cx="3927149" cy="1925162"/>
          </a:xfrm>
          <a:prstGeom prst="rect">
            <a:avLst/>
          </a:prstGeom>
          <a:noFill/>
          <a:ln w="9525">
            <a:solidFill>
              <a:schemeClr val="tx2">
                <a:lumMod val="20000"/>
                <a:lumOff val="80000"/>
              </a:schemeClr>
            </a:solidFill>
            <a:miter lim="800000"/>
            <a:headEnd/>
            <a:tailEnd/>
          </a:ln>
          <a:effectLst/>
        </p:spPr>
      </p:pic>
    </p:spTree>
    <p:extLst>
      <p:ext uri="{BB962C8B-B14F-4D97-AF65-F5344CB8AC3E}">
        <p14:creationId xmlns:p14="http://schemas.microsoft.com/office/powerpoint/2010/main" val="429297915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RA database growth"/>
          <p:cNvPicPr>
            <a:picLocks noChangeAspect="1" noChangeArrowheads="1"/>
          </p:cNvPicPr>
          <p:nvPr/>
        </p:nvPicPr>
        <p:blipFill>
          <a:blip r:embed="rId2" cstate="print"/>
          <a:srcRect/>
          <a:stretch>
            <a:fillRect/>
          </a:stretch>
        </p:blipFill>
        <p:spPr bwMode="auto">
          <a:xfrm>
            <a:off x="857224" y="642918"/>
            <a:ext cx="7620000" cy="5715000"/>
          </a:xfrm>
          <a:prstGeom prst="rect">
            <a:avLst/>
          </a:prstGeom>
          <a:noFill/>
        </p:spPr>
      </p:pic>
    </p:spTree>
    <p:extLst>
      <p:ext uri="{BB962C8B-B14F-4D97-AF65-F5344CB8AC3E}">
        <p14:creationId xmlns:p14="http://schemas.microsoft.com/office/powerpoint/2010/main" val="800739483"/>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a:hlinkClick r:id="rId2"/>
          </p:cNvPr>
          <p:cNvPicPr>
            <a:picLocks noChangeAspect="1" noChangeArrowheads="1"/>
          </p:cNvPicPr>
          <p:nvPr/>
        </p:nvPicPr>
        <p:blipFill>
          <a:blip r:embed="rId3" cstate="print"/>
          <a:srcRect/>
          <a:stretch>
            <a:fillRect/>
          </a:stretch>
        </p:blipFill>
        <p:spPr bwMode="auto">
          <a:xfrm>
            <a:off x="285720" y="428604"/>
            <a:ext cx="6238860" cy="3495180"/>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cstate="print"/>
          <a:srcRect/>
          <a:stretch>
            <a:fillRect/>
          </a:stretch>
        </p:blipFill>
        <p:spPr bwMode="auto">
          <a:xfrm>
            <a:off x="6643702" y="1285860"/>
            <a:ext cx="2105615" cy="2247407"/>
          </a:xfrm>
          <a:prstGeom prst="rect">
            <a:avLst/>
          </a:prstGeom>
          <a:noFill/>
          <a:ln w="9525">
            <a:noFill/>
            <a:miter lim="800000"/>
            <a:headEnd/>
            <a:tailEnd/>
          </a:ln>
          <a:effectLst/>
        </p:spPr>
      </p:pic>
      <p:pic>
        <p:nvPicPr>
          <p:cNvPr id="3077" name="Picture 5">
            <a:hlinkClick r:id="rId5"/>
          </p:cNvPr>
          <p:cNvPicPr>
            <a:picLocks noChangeAspect="1" noChangeArrowheads="1"/>
          </p:cNvPicPr>
          <p:nvPr/>
        </p:nvPicPr>
        <p:blipFill>
          <a:blip r:embed="rId6" cstate="print"/>
          <a:srcRect/>
          <a:stretch>
            <a:fillRect/>
          </a:stretch>
        </p:blipFill>
        <p:spPr bwMode="auto">
          <a:xfrm>
            <a:off x="3857620" y="3929066"/>
            <a:ext cx="2818695" cy="2690815"/>
          </a:xfrm>
          <a:prstGeom prst="rect">
            <a:avLst/>
          </a:prstGeom>
          <a:noFill/>
          <a:ln w="9525">
            <a:noFill/>
            <a:miter lim="800000"/>
            <a:headEnd/>
            <a:tailEnd/>
          </a:ln>
          <a:effectLst/>
        </p:spPr>
      </p:pic>
      <p:cxnSp>
        <p:nvCxnSpPr>
          <p:cNvPr id="7" name="圖案 6"/>
          <p:cNvCxnSpPr>
            <a:endCxn id="3077" idx="0"/>
          </p:cNvCxnSpPr>
          <p:nvPr/>
        </p:nvCxnSpPr>
        <p:spPr>
          <a:xfrm rot="10800000" flipV="1">
            <a:off x="5266968" y="2857496"/>
            <a:ext cx="1376734" cy="1071570"/>
          </a:xfrm>
          <a:prstGeom prst="bentConnector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626822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
          <p:cNvGrpSpPr/>
          <p:nvPr/>
        </p:nvGrpSpPr>
        <p:grpSpPr>
          <a:xfrm>
            <a:off x="857224" y="142876"/>
            <a:ext cx="4846786" cy="6500834"/>
            <a:chOff x="857224" y="0"/>
            <a:chExt cx="4846786" cy="6500834"/>
          </a:xfrm>
        </p:grpSpPr>
        <p:pic>
          <p:nvPicPr>
            <p:cNvPr id="5122" name="Picture 2"/>
            <p:cNvPicPr>
              <a:picLocks noChangeAspect="1" noChangeArrowheads="1"/>
            </p:cNvPicPr>
            <p:nvPr/>
          </p:nvPicPr>
          <p:blipFill>
            <a:blip r:embed="rId2" cstate="print"/>
            <a:srcRect/>
            <a:stretch>
              <a:fillRect/>
            </a:stretch>
          </p:blipFill>
          <p:spPr bwMode="auto">
            <a:xfrm>
              <a:off x="857224" y="0"/>
              <a:ext cx="4846786" cy="2505375"/>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cstate="print"/>
            <a:srcRect/>
            <a:stretch>
              <a:fillRect/>
            </a:stretch>
          </p:blipFill>
          <p:spPr bwMode="auto">
            <a:xfrm>
              <a:off x="857224" y="2546015"/>
              <a:ext cx="4643470" cy="3954819"/>
            </a:xfrm>
            <a:prstGeom prst="rect">
              <a:avLst/>
            </a:prstGeom>
            <a:noFill/>
            <a:ln w="9525">
              <a:noFill/>
              <a:miter lim="800000"/>
              <a:headEnd/>
              <a:tailEnd/>
            </a:ln>
            <a:effectLst/>
          </p:spPr>
        </p:pic>
      </p:grpSp>
    </p:spTree>
    <p:extLst>
      <p:ext uri="{BB962C8B-B14F-4D97-AF65-F5344CB8AC3E}">
        <p14:creationId xmlns:p14="http://schemas.microsoft.com/office/powerpoint/2010/main" val="2220898578"/>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p:cNvPicPr>
            <a:picLocks noChangeAspect="1" noChangeArrowheads="1"/>
          </p:cNvPicPr>
          <p:nvPr/>
        </p:nvPicPr>
        <p:blipFill>
          <a:blip r:embed="rId2" cstate="print"/>
          <a:srcRect l="1758" t="18750" r="3320" b="9375"/>
          <a:stretch>
            <a:fillRect/>
          </a:stretch>
        </p:blipFill>
        <p:spPr bwMode="auto">
          <a:xfrm>
            <a:off x="214282" y="909877"/>
            <a:ext cx="8643998" cy="4090759"/>
          </a:xfrm>
          <a:prstGeom prst="rect">
            <a:avLst/>
          </a:prstGeom>
          <a:noFill/>
          <a:ln w="9525">
            <a:noFill/>
            <a:miter lim="800000"/>
            <a:headEnd/>
            <a:tailEnd/>
          </a:ln>
        </p:spPr>
      </p:pic>
      <p:sp>
        <p:nvSpPr>
          <p:cNvPr id="3" name="矩形 2">
            <a:hlinkClick r:id="rId3"/>
          </p:cNvPr>
          <p:cNvSpPr/>
          <p:nvPr/>
        </p:nvSpPr>
        <p:spPr>
          <a:xfrm>
            <a:off x="6215074" y="142852"/>
            <a:ext cx="2456442" cy="369332"/>
          </a:xfrm>
          <a:prstGeom prst="rect">
            <a:avLst/>
          </a:prstGeom>
        </p:spPr>
        <p:txBody>
          <a:bodyPr wrap="none">
            <a:spAutoFit/>
          </a:bodyPr>
          <a:lstStyle/>
          <a:p>
            <a:r>
              <a:rPr lang="en-US" altLang="zh-TW" dirty="0" smtClean="0"/>
              <a:t>http://seqanswers.com/</a:t>
            </a:r>
            <a:endParaRPr lang="zh-TW" altLang="en-US" dirty="0"/>
          </a:p>
        </p:txBody>
      </p:sp>
    </p:spTree>
    <p:extLst>
      <p:ext uri="{BB962C8B-B14F-4D97-AF65-F5344CB8AC3E}">
        <p14:creationId xmlns:p14="http://schemas.microsoft.com/office/powerpoint/2010/main" val="3653718528"/>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3613111</TotalTime>
  <Words>1736</Words>
  <Application>Microsoft Office PowerPoint</Application>
  <PresentationFormat>如螢幕大小 (4:3)</PresentationFormat>
  <Paragraphs>276</Paragraphs>
  <Slides>95</Slides>
  <Notes>5</Notes>
  <HiddenSlides>0</HiddenSlides>
  <MMClips>1</MMClips>
  <ScaleCrop>false</ScaleCrop>
  <HeadingPairs>
    <vt:vector size="6" baseType="variant">
      <vt:variant>
        <vt:lpstr>使用字型</vt:lpstr>
      </vt:variant>
      <vt:variant>
        <vt:i4>11</vt:i4>
      </vt:variant>
      <vt:variant>
        <vt:lpstr>佈景主題</vt:lpstr>
      </vt:variant>
      <vt:variant>
        <vt:i4>1</vt:i4>
      </vt:variant>
      <vt:variant>
        <vt:lpstr>投影片標題</vt:lpstr>
      </vt:variant>
      <vt:variant>
        <vt:i4>95</vt:i4>
      </vt:variant>
    </vt:vector>
  </HeadingPairs>
  <TitlesOfParts>
    <vt:vector size="107" baseType="lpstr">
      <vt:lpstr>ＭＳ Ｐゴシック</vt:lpstr>
      <vt:lpstr>全真海報體</vt:lpstr>
      <vt:lpstr>新細明體</vt:lpstr>
      <vt:lpstr>Arial</vt:lpstr>
      <vt:lpstr>Arial Rounded MT Bold</vt:lpstr>
      <vt:lpstr>Calibri</vt:lpstr>
      <vt:lpstr>Century Gothic</vt:lpstr>
      <vt:lpstr>Comic Sans MS</vt:lpstr>
      <vt:lpstr>Helvetica</vt:lpstr>
      <vt:lpstr>Times</vt:lpstr>
      <vt:lpstr>Times New Roman</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Data Format Types </vt:lpstr>
      <vt:lpstr>HTseq Raw Data Format</vt:lpstr>
      <vt:lpstr>Fasta/Fastq</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 TANG</dc:creator>
  <cp:lastModifiedBy>PETANG</cp:lastModifiedBy>
  <cp:revision>223</cp:revision>
  <cp:lastPrinted>2012-11-22T14:09:24Z</cp:lastPrinted>
  <dcterms:created xsi:type="dcterms:W3CDTF">2009-08-04T03:36:54Z</dcterms:created>
  <dcterms:modified xsi:type="dcterms:W3CDTF">2017-12-21T14:53:53Z</dcterms:modified>
</cp:coreProperties>
</file>