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9"/>
  </p:notesMasterIdLst>
  <p:sldIdLst>
    <p:sldId id="284" r:id="rId2"/>
    <p:sldId id="287" r:id="rId3"/>
    <p:sldId id="285" r:id="rId4"/>
    <p:sldId id="263" r:id="rId5"/>
    <p:sldId id="262" r:id="rId6"/>
    <p:sldId id="286" r:id="rId7"/>
    <p:sldId id="266" r:id="rId8"/>
    <p:sldId id="264" r:id="rId9"/>
    <p:sldId id="288" r:id="rId10"/>
    <p:sldId id="265" r:id="rId11"/>
    <p:sldId id="267" r:id="rId12"/>
    <p:sldId id="269" r:id="rId13"/>
    <p:sldId id="289" r:id="rId14"/>
    <p:sldId id="300" r:id="rId15"/>
    <p:sldId id="302" r:id="rId16"/>
    <p:sldId id="303" r:id="rId17"/>
    <p:sldId id="304" r:id="rId18"/>
    <p:sldId id="305" r:id="rId19"/>
    <p:sldId id="306" r:id="rId20"/>
    <p:sldId id="290" r:id="rId21"/>
    <p:sldId id="274" r:id="rId22"/>
    <p:sldId id="268" r:id="rId23"/>
    <p:sldId id="270" r:id="rId24"/>
    <p:sldId id="307" r:id="rId25"/>
    <p:sldId id="308" r:id="rId26"/>
    <p:sldId id="309" r:id="rId27"/>
    <p:sldId id="310" r:id="rId28"/>
    <p:sldId id="311" r:id="rId29"/>
    <p:sldId id="313" r:id="rId30"/>
    <p:sldId id="312" r:id="rId31"/>
    <p:sldId id="291" r:id="rId32"/>
    <p:sldId id="292" r:id="rId33"/>
    <p:sldId id="293" r:id="rId34"/>
    <p:sldId id="271" r:id="rId35"/>
    <p:sldId id="275" r:id="rId36"/>
    <p:sldId id="276" r:id="rId37"/>
    <p:sldId id="294" r:id="rId38"/>
    <p:sldId id="277" r:id="rId39"/>
    <p:sldId id="278" r:id="rId40"/>
    <p:sldId id="314" r:id="rId41"/>
    <p:sldId id="295" r:id="rId42"/>
    <p:sldId id="296" r:id="rId43"/>
    <p:sldId id="297" r:id="rId44"/>
    <p:sldId id="299" r:id="rId45"/>
    <p:sldId id="298" r:id="rId46"/>
    <p:sldId id="272" r:id="rId47"/>
    <p:sldId id="273" r:id="rId48"/>
    <p:sldId id="283" r:id="rId49"/>
    <p:sldId id="279" r:id="rId50"/>
    <p:sldId id="280" r:id="rId51"/>
    <p:sldId id="281" r:id="rId52"/>
    <p:sldId id="282" r:id="rId53"/>
    <p:sldId id="256" r:id="rId54"/>
    <p:sldId id="261" r:id="rId55"/>
    <p:sldId id="258" r:id="rId56"/>
    <p:sldId id="260" r:id="rId57"/>
    <p:sldId id="259" r:id="rId58"/>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00" autoAdjust="0"/>
  </p:normalViewPr>
  <p:slideViewPr>
    <p:cSldViewPr>
      <p:cViewPr>
        <p:scale>
          <a:sx n="60" d="100"/>
          <a:sy n="60" d="100"/>
        </p:scale>
        <p:origin x="-1440" y="-22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7C4E4EF-F183-43A0-AD89-CECB2B6A243D}" type="datetimeFigureOut">
              <a:rPr lang="zh-TW" altLang="en-US" smtClean="0"/>
              <a:t>2014/3/13</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BC109C7-3DFC-46CC-A336-D39DF6EAEDCE}" type="slidenum">
              <a:rPr lang="zh-TW" altLang="en-US" smtClean="0"/>
              <a:t>‹#›</a:t>
            </a:fld>
            <a:endParaRPr lang="zh-TW"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Rot="1" noChangeAspect="1" noTextEdit="1"/>
          </p:cNvSpPr>
          <p:nvPr>
            <p:ph type="sldImg"/>
          </p:nvPr>
        </p:nvSpPr>
        <p:spPr bwMode="auto">
          <a:noFill/>
          <a:ln>
            <a:solidFill>
              <a:srgbClr val="000000"/>
            </a:solidFill>
            <a:miter lim="800000"/>
            <a:headEnd/>
            <a:tailEnd/>
          </a:ln>
        </p:spPr>
      </p:sp>
      <p:sp>
        <p:nvSpPr>
          <p:cNvPr id="50179" name="Rectangle 3"/>
          <p:cNvSpPr>
            <a:spLocks noGrp="1"/>
          </p:cNvSpPr>
          <p:nvPr>
            <p:ph type="body" idx="1"/>
          </p:nvPr>
        </p:nvSpPr>
        <p:spPr bwMode="auto">
          <a:noFill/>
        </p:spPr>
        <p:txBody>
          <a:bodyPr wrap="square" numCol="1" anchor="t" anchorCtr="0" compatLnSpc="1">
            <a:prstTxWarp prst="textNoShape">
              <a:avLst/>
            </a:prstTxWarp>
          </a:bodyPr>
          <a:lstStyle/>
          <a:p>
            <a:r>
              <a:rPr lang="en-GB" smtClean="0"/>
              <a:t>Sequencers use their own output formats, and even multiple different formats per technology.</a:t>
            </a:r>
          </a:p>
          <a:p>
            <a:endParaRPr lang="en-GB" smtClean="0"/>
          </a:p>
          <a:p>
            <a:r>
              <a:rPr lang="en-GB" smtClean="0"/>
              <a:t>Output formats from Roche 454 sequencers:</a:t>
            </a:r>
          </a:p>
          <a:p>
            <a:endParaRPr lang="en-GB" smtClean="0"/>
          </a:p>
          <a:p>
            <a:r>
              <a:rPr lang="en-GB" smtClean="0"/>
              <a:t>.sff is 454’s binary(=compressed) format, including the raw data. Not the very raw images, but flow values (flowgram), base calls, base-call qualities, read trimming and quality.</a:t>
            </a:r>
          </a:p>
          <a:p>
            <a:r>
              <a:rPr lang="en-GB" smtClean="0"/>
              <a:t>There are many simple tools that “unzip” .sff into some readable textual format (see the black example).</a:t>
            </a:r>
          </a:p>
          <a:p>
            <a:endParaRPr lang="en-GB" smtClean="0"/>
          </a:p>
          <a:p>
            <a:r>
              <a:rPr lang="en-GB" smtClean="0"/>
              <a:t>.fna is a FASTA (or FASTA-like) format including the base-called reads.</a:t>
            </a:r>
          </a:p>
          <a:p>
            <a:r>
              <a:rPr lang="en-GB" smtClean="0"/>
              <a:t>.qual includes qualities corresponding to bases in .fna.</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Rot="1" noChangeAspect="1" noTextEdit="1"/>
          </p:cNvSpPr>
          <p:nvPr>
            <p:ph type="sldImg"/>
          </p:nvPr>
        </p:nvSpPr>
        <p:spPr bwMode="auto">
          <a:noFill/>
          <a:ln>
            <a:solidFill>
              <a:srgbClr val="000000"/>
            </a:solidFill>
            <a:miter lim="800000"/>
            <a:headEnd/>
            <a:tailEnd/>
          </a:ln>
        </p:spPr>
      </p:sp>
      <p:sp>
        <p:nvSpPr>
          <p:cNvPr id="51203" name="Rectangle 3"/>
          <p:cNvSpPr>
            <a:spLocks noGrp="1"/>
          </p:cNvSpPr>
          <p:nvPr>
            <p:ph type="body" idx="1"/>
          </p:nvPr>
        </p:nvSpPr>
        <p:spPr bwMode="auto">
          <a:noFill/>
        </p:spPr>
        <p:txBody>
          <a:bodyPr wrap="square" numCol="1" anchor="t" anchorCtr="0" compatLnSpc="1">
            <a:prstTxWarp prst="textNoShape">
              <a:avLst/>
            </a:prstTxWarp>
          </a:bodyPr>
          <a:lstStyle/>
          <a:p>
            <a:r>
              <a:rPr lang="en-GB" smtClean="0"/>
              <a:t>Illumina is over-creative with their own formats.</a:t>
            </a:r>
          </a:p>
          <a:p>
            <a:endParaRPr lang="en-GB" smtClean="0"/>
          </a:p>
          <a:p>
            <a:r>
              <a:rPr lang="en-GB" smtClean="0"/>
              <a:t>.seq.txt: base-called sequences</a:t>
            </a:r>
          </a:p>
          <a:p>
            <a:r>
              <a:rPr lang="en-GB" smtClean="0"/>
              <a:t>.prb.txt: qualities for each nucleotide/each cycle (is some kind of semi-raw data?)</a:t>
            </a:r>
          </a:p>
          <a:p>
            <a:endParaRPr lang="en-GB" smtClean="0"/>
          </a:p>
          <a:p>
            <a:r>
              <a:rPr lang="en-GB" smtClean="0"/>
              <a:t>Illumina FASTQ is not real FASTQ, but looks similarly (to cause confusion). The quality score is an own Illumina score, computed by subtracting 64 from the ASCII code of the character. For example the ‘h’ in the example is ord(‘h’) – 64 = 104 – 64 = 40.</a:t>
            </a:r>
          </a:p>
          <a:p>
            <a:r>
              <a:rPr lang="en-GB" smtClean="0"/>
              <a:t>See http://www.asciitable.com/ for ASCII codes (Dec is the ‘ord’ in decimal numbers).</a:t>
            </a:r>
          </a:p>
          <a:p>
            <a:r>
              <a:rPr lang="en-GB" smtClean="0"/>
              <a:t>The Illumina score can be transformed to Phred score. Given a character </a:t>
            </a:r>
            <a:r>
              <a:rPr lang="en-GB" b="1" smtClean="0"/>
              <a:t>ch</a:t>
            </a:r>
            <a:r>
              <a:rPr lang="en-GB" smtClean="0"/>
              <a:t>, the following expression should give the Phred quality </a:t>
            </a:r>
            <a:r>
              <a:rPr lang="en-GB" b="1" smtClean="0"/>
              <a:t>q</a:t>
            </a:r>
            <a:r>
              <a:rPr lang="en-GB" smtClean="0"/>
              <a:t> (please double-check:)  q = 10 * log(1 + 10 ^ (ord(ch) - 64) / 10.0)) / log(10)</a:t>
            </a:r>
          </a:p>
          <a:p>
            <a:endParaRPr lang="en-GB" smtClean="0"/>
          </a:p>
          <a:p>
            <a:r>
              <a:rPr lang="en-GB" smtClean="0"/>
              <a:t>Qseq: Not looking like FASTQ, but the scores are proper Phred scores. Their encoding is however still ASCII – 64.</a:t>
            </a:r>
          </a:p>
          <a:p>
            <a:endParaRPr lang="en-GB" smtClean="0"/>
          </a:p>
          <a:p>
            <a:r>
              <a:rPr lang="en-GB" smtClean="0"/>
              <a:t>Illumina “single line format” and SCARF: base-called sequences and quality scores in a bit more handy format.</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Rot="1" noChangeAspect="1" noTextEdit="1"/>
          </p:cNvSpPr>
          <p:nvPr>
            <p:ph type="sldImg"/>
          </p:nvPr>
        </p:nvSpPr>
        <p:spPr bwMode="auto">
          <a:noFill/>
          <a:ln>
            <a:solidFill>
              <a:srgbClr val="000000"/>
            </a:solidFill>
            <a:miter lim="800000"/>
            <a:headEnd/>
            <a:tailEnd/>
          </a:ln>
        </p:spPr>
      </p:sp>
      <p:sp>
        <p:nvSpPr>
          <p:cNvPr id="52227" name="Rectangle 3"/>
          <p:cNvSpPr>
            <a:spLocks noGrp="1"/>
          </p:cNvSpPr>
          <p:nvPr>
            <p:ph type="body" idx="1"/>
          </p:nvPr>
        </p:nvSpPr>
        <p:spPr bwMode="auto">
          <a:noFill/>
        </p:spPr>
        <p:txBody>
          <a:bodyPr wrap="square" numCol="1" anchor="t" anchorCtr="0" compatLnSpc="1">
            <a:prstTxWarp prst="textNoShape">
              <a:avLst/>
            </a:prstTxWarp>
          </a:bodyPr>
          <a:lstStyle/>
          <a:p>
            <a:r>
              <a:rPr lang="en-GB" smtClean="0"/>
              <a:t>SOLiD outputs CSFASTA. It’s a semi-raw format similar to FASTQ. Read starts with the first base, but colour calls follow.</a:t>
            </a:r>
          </a:p>
          <a:p>
            <a:endParaRPr lang="en-GB" smtClean="0"/>
          </a:p>
          <a:p>
            <a:r>
              <a:rPr lang="en-GB" smtClean="0"/>
              <a:t>NB! All the mentioned formats of the sequencers may be out of date with the current versions of the machines &amp; software. Please refer to fresh documentation.</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F4751B72-F9B2-46DF-9F7C-9C22011C23E0}" type="datetimeFigureOut">
              <a:rPr lang="zh-TW" altLang="en-US" smtClean="0"/>
              <a:pPr/>
              <a:t>2014/3/13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A2A53251-520D-4681-A530-522D2F958C4A}" type="slidenum">
              <a:rPr lang="zh-TW" altLang="en-US" smtClean="0"/>
              <a:pPr/>
              <a:t>‹#›</a:t>
            </a:fld>
            <a:endParaRPr lang="zh-TW"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F4751B72-F9B2-46DF-9F7C-9C22011C23E0}" type="datetimeFigureOut">
              <a:rPr lang="zh-TW" altLang="en-US" smtClean="0"/>
              <a:pPr/>
              <a:t>2014/3/13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A2A53251-520D-4681-A530-522D2F958C4A}" type="slidenum">
              <a:rPr lang="zh-TW" altLang="en-US" smtClean="0"/>
              <a:pPr/>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F4751B72-F9B2-46DF-9F7C-9C22011C23E0}" type="datetimeFigureOut">
              <a:rPr lang="zh-TW" altLang="en-US" smtClean="0"/>
              <a:pPr/>
              <a:t>2014/3/13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A2A53251-520D-4681-A530-522D2F958C4A}" type="slidenum">
              <a:rPr lang="zh-TW" altLang="en-US" smtClean="0"/>
              <a:pPr/>
              <a:t>‹#›</a:t>
            </a:fld>
            <a:endParaRPr lang="zh-TW"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F4751B72-F9B2-46DF-9F7C-9C22011C23E0}" type="datetimeFigureOut">
              <a:rPr lang="zh-TW" altLang="en-US" smtClean="0"/>
              <a:pPr/>
              <a:t>2014/3/13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A2A53251-520D-4681-A530-522D2F958C4A}" type="slidenum">
              <a:rPr lang="zh-TW" altLang="en-US" smtClean="0"/>
              <a:pPr/>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F4751B72-F9B2-46DF-9F7C-9C22011C23E0}" type="datetimeFigureOut">
              <a:rPr lang="zh-TW" altLang="en-US" smtClean="0"/>
              <a:pPr/>
              <a:t>2014/3/13</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A2A53251-520D-4681-A530-522D2F958C4A}" type="slidenum">
              <a:rPr lang="zh-TW" altLang="en-US" smtClean="0"/>
              <a:pPr/>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F4751B72-F9B2-46DF-9F7C-9C22011C23E0}" type="datetimeFigureOut">
              <a:rPr lang="zh-TW" altLang="en-US" smtClean="0"/>
              <a:pPr/>
              <a:t>2014/3/13</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A2A53251-520D-4681-A530-522D2F958C4A}" type="slidenum">
              <a:rPr lang="zh-TW" altLang="en-US" smtClean="0"/>
              <a:pPr/>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F4751B72-F9B2-46DF-9F7C-9C22011C23E0}" type="datetimeFigureOut">
              <a:rPr lang="zh-TW" altLang="en-US" smtClean="0"/>
              <a:pPr/>
              <a:t>2014/3/13</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A2A53251-520D-4681-A530-522D2F958C4A}" type="slidenum">
              <a:rPr lang="zh-TW" altLang="en-US" smtClean="0"/>
              <a:pPr/>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F4751B72-F9B2-46DF-9F7C-9C22011C23E0}" type="datetimeFigureOut">
              <a:rPr lang="zh-TW" altLang="en-US" smtClean="0"/>
              <a:pPr/>
              <a:t>2014/3/13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A2A53251-520D-4681-A530-522D2F958C4A}" type="slidenum">
              <a:rPr lang="zh-TW" altLang="en-US" smtClean="0"/>
              <a:pPr/>
              <a:t>‹#›</a:t>
            </a:fld>
            <a:endParaRPr lang="zh-TW"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F4751B72-F9B2-46DF-9F7C-9C22011C23E0}" type="datetimeFigureOut">
              <a:rPr lang="zh-TW" altLang="en-US" smtClean="0"/>
              <a:pPr/>
              <a:t>2014/3/13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A2A53251-520D-4681-A530-522D2F958C4A}" type="slidenum">
              <a:rPr lang="zh-TW" altLang="en-US" smtClean="0"/>
              <a:pPr/>
              <a:t>‹#›</a:t>
            </a:fld>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F4751B72-F9B2-46DF-9F7C-9C22011C23E0}" type="datetimeFigureOut">
              <a:rPr lang="zh-TW" altLang="en-US" smtClean="0"/>
              <a:pPr/>
              <a:t>2014/3/13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A2A53251-520D-4681-A530-522D2F958C4A}" type="slidenum">
              <a:rPr lang="zh-TW" altLang="en-US" smtClean="0"/>
              <a:pPr/>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F4751B72-F9B2-46DF-9F7C-9C22011C23E0}" type="datetimeFigureOut">
              <a:rPr lang="zh-TW" altLang="en-US" smtClean="0"/>
              <a:pPr/>
              <a:t>2014/3/13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A2A53251-520D-4681-A530-522D2F958C4A}" type="slidenum">
              <a:rPr lang="zh-TW" altLang="en-US" smtClean="0"/>
              <a:pPr/>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4751B72-F9B2-46DF-9F7C-9C22011C23E0}" type="datetimeFigureOut">
              <a:rPr lang="zh-TW" altLang="en-US" smtClean="0"/>
              <a:pPr/>
              <a:t>2014/3/13</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A53251-520D-4681-A530-522D2F958C4A}" type="slidenum">
              <a:rPr lang="zh-TW" altLang="en-US" smtClean="0"/>
              <a:pPr/>
              <a:t>‹#›</a:t>
            </a:fld>
            <a:endParaRPr lang="zh-TW"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1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 Id="rId5" Type="http://schemas.openxmlformats.org/officeDocument/2006/relationships/image" Target="../media/image37.jpeg"/><Relationship Id="rId4" Type="http://schemas.openxmlformats.org/officeDocument/2006/relationships/image" Target="../media/image36.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hyperlink" Target="http://www.nipgr.res.in/ngsqctoolkit.html"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hyperlink" Target="http://www.ncbi.nlm.nih.gov/sra" TargetMode="External"/><Relationship Id="rId2" Type="http://schemas.openxmlformats.org/officeDocument/2006/relationships/image" Target="../media/image58.png"/><Relationship Id="rId1" Type="http://schemas.openxmlformats.org/officeDocument/2006/relationships/slideLayout" Target="../slideLayouts/slideLayout7.xml"/><Relationship Id="rId5" Type="http://schemas.openxmlformats.org/officeDocument/2006/relationships/image" Target="../media/image60.png"/><Relationship Id="rId4" Type="http://schemas.openxmlformats.org/officeDocument/2006/relationships/image" Target="../media/image59.png"/></Relationships>
</file>

<file path=ppt/slides/_rels/slide54.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hyperlink" Target="http://www.ncbi.nlm.nih.gov/pubmed/21187386" TargetMode="External"/><Relationship Id="rId1" Type="http://schemas.openxmlformats.org/officeDocument/2006/relationships/slideLayout" Target="../slideLayouts/slideLayout7.xml"/><Relationship Id="rId6" Type="http://schemas.openxmlformats.org/officeDocument/2006/relationships/image" Target="../media/image64.png"/><Relationship Id="rId5" Type="http://schemas.openxmlformats.org/officeDocument/2006/relationships/hyperlink" Target="http://www.ncbi.nlm.nih.gov/sra/SRX352985" TargetMode="External"/><Relationship Id="rId4" Type="http://schemas.openxmlformats.org/officeDocument/2006/relationships/image" Target="../media/image63.png"/></Relationships>
</file>

<file path=ppt/slides/_rels/slide56.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cstate="print"/>
          <a:srcRect/>
          <a:stretch>
            <a:fillRect/>
          </a:stretch>
        </p:blipFill>
        <p:spPr bwMode="auto">
          <a:xfrm>
            <a:off x="695325" y="919163"/>
            <a:ext cx="7753350" cy="5019675"/>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2" cstate="print"/>
          <a:srcRect/>
          <a:stretch>
            <a:fillRect/>
          </a:stretch>
        </p:blipFill>
        <p:spPr bwMode="auto">
          <a:xfrm>
            <a:off x="701055" y="836712"/>
            <a:ext cx="4714875" cy="4695825"/>
          </a:xfrm>
          <a:prstGeom prst="rect">
            <a:avLst/>
          </a:prstGeom>
          <a:noFill/>
          <a:ln w="9525">
            <a:noFill/>
            <a:miter lim="800000"/>
            <a:headEnd/>
            <a:tailEnd/>
          </a:ln>
        </p:spPr>
      </p:pic>
      <p:pic>
        <p:nvPicPr>
          <p:cNvPr id="22531" name="Picture 3"/>
          <p:cNvPicPr>
            <a:picLocks noChangeAspect="1" noChangeArrowheads="1"/>
          </p:cNvPicPr>
          <p:nvPr/>
        </p:nvPicPr>
        <p:blipFill>
          <a:blip r:embed="rId3" cstate="print"/>
          <a:srcRect/>
          <a:stretch>
            <a:fillRect/>
          </a:stretch>
        </p:blipFill>
        <p:spPr bwMode="auto">
          <a:xfrm>
            <a:off x="5525591" y="935707"/>
            <a:ext cx="2790825" cy="4581525"/>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2" cstate="print"/>
          <a:srcRect/>
          <a:stretch>
            <a:fillRect/>
          </a:stretch>
        </p:blipFill>
        <p:spPr bwMode="auto">
          <a:xfrm>
            <a:off x="781050" y="1538288"/>
            <a:ext cx="7581900" cy="3781425"/>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1019175" y="1243013"/>
            <a:ext cx="7105650" cy="4371975"/>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cstate="print"/>
          <a:srcRect/>
          <a:stretch>
            <a:fillRect/>
          </a:stretch>
        </p:blipFill>
        <p:spPr bwMode="auto">
          <a:xfrm>
            <a:off x="814388" y="842963"/>
            <a:ext cx="7515225" cy="5172075"/>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rcRect/>
          <a:stretch>
            <a:fillRect/>
          </a:stretch>
        </p:blipFill>
        <p:spPr bwMode="auto">
          <a:xfrm>
            <a:off x="631383" y="1182998"/>
            <a:ext cx="4296207" cy="1813954"/>
          </a:xfrm>
          <a:prstGeom prst="rect">
            <a:avLst/>
          </a:prstGeom>
          <a:noFill/>
          <a:ln w="9525">
            <a:noFill/>
            <a:miter lim="800000"/>
            <a:headEnd/>
            <a:tailEnd/>
          </a:ln>
        </p:spPr>
      </p:pic>
      <p:pic>
        <p:nvPicPr>
          <p:cNvPr id="4099" name="Picture 3"/>
          <p:cNvPicPr>
            <a:picLocks noChangeAspect="1" noChangeArrowheads="1"/>
          </p:cNvPicPr>
          <p:nvPr/>
        </p:nvPicPr>
        <p:blipFill>
          <a:blip r:embed="rId3" cstate="print"/>
          <a:srcRect/>
          <a:stretch>
            <a:fillRect/>
          </a:stretch>
        </p:blipFill>
        <p:spPr bwMode="auto">
          <a:xfrm>
            <a:off x="668510" y="3015021"/>
            <a:ext cx="4221952" cy="1782131"/>
          </a:xfrm>
          <a:prstGeom prst="rect">
            <a:avLst/>
          </a:prstGeom>
          <a:noFill/>
          <a:ln w="9525">
            <a:noFill/>
            <a:miter lim="800000"/>
            <a:headEnd/>
            <a:tailEnd/>
          </a:ln>
        </p:spPr>
      </p:pic>
      <p:pic>
        <p:nvPicPr>
          <p:cNvPr id="4100" name="Picture 4"/>
          <p:cNvPicPr>
            <a:picLocks noChangeAspect="1" noChangeArrowheads="1"/>
          </p:cNvPicPr>
          <p:nvPr/>
        </p:nvPicPr>
        <p:blipFill>
          <a:blip r:embed="rId4" cstate="print"/>
          <a:srcRect/>
          <a:stretch>
            <a:fillRect/>
          </a:stretch>
        </p:blipFill>
        <p:spPr bwMode="auto">
          <a:xfrm>
            <a:off x="655250" y="4860710"/>
            <a:ext cx="4248472" cy="1808650"/>
          </a:xfrm>
          <a:prstGeom prst="rect">
            <a:avLst/>
          </a:prstGeom>
          <a:noFill/>
          <a:ln w="9525">
            <a:noFill/>
            <a:miter lim="800000"/>
            <a:headEnd/>
            <a:tailEnd/>
          </a:ln>
        </p:spPr>
      </p:pic>
      <p:sp>
        <p:nvSpPr>
          <p:cNvPr id="5" name="矩形 4"/>
          <p:cNvSpPr/>
          <p:nvPr/>
        </p:nvSpPr>
        <p:spPr>
          <a:xfrm>
            <a:off x="4932040" y="1920698"/>
            <a:ext cx="3672408" cy="338554"/>
          </a:xfrm>
          <a:prstGeom prst="rect">
            <a:avLst/>
          </a:prstGeom>
        </p:spPr>
        <p:txBody>
          <a:bodyPr wrap="square">
            <a:spAutoFit/>
          </a:bodyPr>
          <a:lstStyle/>
          <a:p>
            <a:r>
              <a:rPr lang="en-US" altLang="zh-TW" sz="1600" b="1" dirty="0" smtClean="0">
                <a:solidFill>
                  <a:srgbClr val="FF0000"/>
                </a:solidFill>
              </a:rPr>
              <a:t>High</a:t>
            </a:r>
            <a:r>
              <a:rPr lang="en-US" altLang="zh-TW" sz="1600" dirty="0" smtClean="0"/>
              <a:t> </a:t>
            </a:r>
            <a:r>
              <a:rPr lang="en-US" altLang="zh-TW" sz="1600" dirty="0" smtClean="0"/>
              <a:t>quality region - NO ambiguities (Ns</a:t>
            </a:r>
            <a:r>
              <a:rPr lang="en-US" altLang="zh-TW" sz="1600" dirty="0" smtClean="0"/>
              <a:t>)</a:t>
            </a:r>
            <a:endParaRPr lang="zh-TW" altLang="en-US" sz="1600" dirty="0"/>
          </a:p>
        </p:txBody>
      </p:sp>
      <p:sp>
        <p:nvSpPr>
          <p:cNvPr id="6" name="矩形 5"/>
          <p:cNvSpPr/>
          <p:nvPr/>
        </p:nvSpPr>
        <p:spPr>
          <a:xfrm>
            <a:off x="3347864" y="44624"/>
            <a:ext cx="2568139" cy="830997"/>
          </a:xfrm>
          <a:prstGeom prst="rect">
            <a:avLst/>
          </a:prstGeom>
        </p:spPr>
        <p:txBody>
          <a:bodyPr wrap="none">
            <a:spAutoFit/>
          </a:bodyPr>
          <a:lstStyle/>
          <a:p>
            <a:r>
              <a:rPr lang="en-US" altLang="zh-TW" sz="4800" b="1" dirty="0" smtClean="0">
                <a:solidFill>
                  <a:srgbClr val="C00000"/>
                </a:solidFill>
                <a:effectLst>
                  <a:outerShdw blurRad="38100" dist="38100" dir="2700000" algn="tl">
                    <a:srgbClr val="000000">
                      <a:alpha val="43137"/>
                    </a:srgbClr>
                  </a:outerShdw>
                </a:effectLst>
              </a:rPr>
              <a:t>Trace File</a:t>
            </a:r>
          </a:p>
        </p:txBody>
      </p:sp>
      <p:sp>
        <p:nvSpPr>
          <p:cNvPr id="7" name="矩形 6"/>
          <p:cNvSpPr/>
          <p:nvPr/>
        </p:nvSpPr>
        <p:spPr>
          <a:xfrm>
            <a:off x="4932040" y="3736809"/>
            <a:ext cx="4067944" cy="338554"/>
          </a:xfrm>
          <a:prstGeom prst="rect">
            <a:avLst/>
          </a:prstGeom>
        </p:spPr>
        <p:txBody>
          <a:bodyPr wrap="square">
            <a:spAutoFit/>
          </a:bodyPr>
          <a:lstStyle/>
          <a:p>
            <a:r>
              <a:rPr lang="en-US" altLang="zh-TW" sz="1600" b="1" dirty="0" smtClean="0">
                <a:solidFill>
                  <a:srgbClr val="FF0000"/>
                </a:solidFill>
              </a:rPr>
              <a:t>Medium</a:t>
            </a:r>
            <a:r>
              <a:rPr lang="en-US" altLang="zh-TW" sz="1600" dirty="0" smtClean="0"/>
              <a:t> </a:t>
            </a:r>
            <a:r>
              <a:rPr lang="en-US" altLang="zh-TW" sz="1600" dirty="0" smtClean="0"/>
              <a:t>quality region - SOME ambiguities (Ns</a:t>
            </a:r>
            <a:r>
              <a:rPr lang="en-US" altLang="zh-TW" sz="1600" dirty="0" smtClean="0"/>
              <a:t>)</a:t>
            </a:r>
            <a:endParaRPr lang="zh-TW" altLang="en-US" sz="1600" dirty="0"/>
          </a:p>
        </p:txBody>
      </p:sp>
      <p:sp>
        <p:nvSpPr>
          <p:cNvPr id="8" name="矩形 7"/>
          <p:cNvSpPr/>
          <p:nvPr/>
        </p:nvSpPr>
        <p:spPr>
          <a:xfrm>
            <a:off x="4932040" y="5595758"/>
            <a:ext cx="3312368" cy="338554"/>
          </a:xfrm>
          <a:prstGeom prst="rect">
            <a:avLst/>
          </a:prstGeom>
        </p:spPr>
        <p:txBody>
          <a:bodyPr wrap="square">
            <a:spAutoFit/>
          </a:bodyPr>
          <a:lstStyle/>
          <a:p>
            <a:r>
              <a:rPr lang="en-US" altLang="zh-TW" sz="1600" b="1" dirty="0" smtClean="0">
                <a:solidFill>
                  <a:srgbClr val="FF0000"/>
                </a:solidFill>
              </a:rPr>
              <a:t>Poor</a:t>
            </a:r>
            <a:r>
              <a:rPr lang="en-US" altLang="zh-TW" sz="1600" dirty="0" smtClean="0"/>
              <a:t> </a:t>
            </a:r>
            <a:r>
              <a:rPr lang="en-US" altLang="zh-TW" sz="1600" dirty="0" smtClean="0"/>
              <a:t>quality region - LOW confidence</a:t>
            </a:r>
            <a:endParaRPr lang="zh-TW" altLang="en-US" sz="1600" dirty="0"/>
          </a:p>
        </p:txBody>
      </p:sp>
      <p:sp>
        <p:nvSpPr>
          <p:cNvPr id="9" name="橢圓 8"/>
          <p:cNvSpPr/>
          <p:nvPr/>
        </p:nvSpPr>
        <p:spPr>
          <a:xfrm>
            <a:off x="3779912" y="3501008"/>
            <a:ext cx="144016" cy="144016"/>
          </a:xfrm>
          <a:prstGeom prst="ellipse">
            <a:avLst/>
          </a:prstGeom>
          <a:noFill/>
          <a:ln w="31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0" name="橢圓 9"/>
          <p:cNvSpPr/>
          <p:nvPr/>
        </p:nvSpPr>
        <p:spPr>
          <a:xfrm>
            <a:off x="2051720" y="3501008"/>
            <a:ext cx="144016" cy="144016"/>
          </a:xfrm>
          <a:prstGeom prst="ellipse">
            <a:avLst/>
          </a:prstGeom>
          <a:noFill/>
          <a:ln w="31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a:stretch>
            <a:fillRect/>
          </a:stretch>
        </p:blipFill>
        <p:spPr bwMode="auto">
          <a:xfrm>
            <a:off x="1528763" y="795338"/>
            <a:ext cx="6086475" cy="5267325"/>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2" cstate="print"/>
          <a:srcRect/>
          <a:stretch>
            <a:fillRect/>
          </a:stretch>
        </p:blipFill>
        <p:spPr bwMode="auto">
          <a:xfrm>
            <a:off x="1262063" y="1171575"/>
            <a:ext cx="6619875" cy="4514850"/>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p:cNvPicPr>
            <a:picLocks noChangeAspect="1" noChangeArrowheads="1"/>
          </p:cNvPicPr>
          <p:nvPr/>
        </p:nvPicPr>
        <p:blipFill>
          <a:blip r:embed="rId2" cstate="print"/>
          <a:srcRect t="17241"/>
          <a:stretch>
            <a:fillRect/>
          </a:stretch>
        </p:blipFill>
        <p:spPr bwMode="auto">
          <a:xfrm>
            <a:off x="766763" y="4437112"/>
            <a:ext cx="7610475" cy="1728192"/>
          </a:xfrm>
          <a:prstGeom prst="rect">
            <a:avLst/>
          </a:prstGeom>
          <a:noFill/>
          <a:ln w="9525">
            <a:noFill/>
            <a:miter lim="800000"/>
            <a:headEnd/>
            <a:tailEnd/>
          </a:ln>
        </p:spPr>
      </p:pic>
      <p:pic>
        <p:nvPicPr>
          <p:cNvPr id="3078" name="Picture 6"/>
          <p:cNvPicPr>
            <a:picLocks noChangeAspect="1" noChangeArrowheads="1"/>
          </p:cNvPicPr>
          <p:nvPr/>
        </p:nvPicPr>
        <p:blipFill>
          <a:blip r:embed="rId3" cstate="print"/>
          <a:srcRect t="61296"/>
          <a:stretch>
            <a:fillRect/>
          </a:stretch>
        </p:blipFill>
        <p:spPr bwMode="auto">
          <a:xfrm>
            <a:off x="1763688" y="4027909"/>
            <a:ext cx="5124450" cy="409203"/>
          </a:xfrm>
          <a:prstGeom prst="rect">
            <a:avLst/>
          </a:prstGeom>
          <a:noFill/>
          <a:ln w="9525">
            <a:noFill/>
            <a:miter lim="800000"/>
            <a:headEnd/>
            <a:tailEnd/>
          </a:ln>
        </p:spPr>
      </p:pic>
      <p:pic>
        <p:nvPicPr>
          <p:cNvPr id="3079" name="Picture 7"/>
          <p:cNvPicPr>
            <a:picLocks noChangeAspect="1" noChangeArrowheads="1"/>
          </p:cNvPicPr>
          <p:nvPr/>
        </p:nvPicPr>
        <p:blipFill>
          <a:blip r:embed="rId4" cstate="print"/>
          <a:srcRect t="16862"/>
          <a:stretch>
            <a:fillRect/>
          </a:stretch>
        </p:blipFill>
        <p:spPr bwMode="auto">
          <a:xfrm>
            <a:off x="575642" y="1767880"/>
            <a:ext cx="7524750" cy="2130177"/>
          </a:xfrm>
          <a:prstGeom prst="rect">
            <a:avLst/>
          </a:prstGeom>
          <a:noFill/>
          <a:ln w="9525">
            <a:noFill/>
            <a:miter lim="800000"/>
            <a:headEnd/>
            <a:tailEnd/>
          </a:ln>
        </p:spPr>
      </p:pic>
      <p:pic>
        <p:nvPicPr>
          <p:cNvPr id="3080" name="Picture 8"/>
          <p:cNvPicPr>
            <a:picLocks noChangeAspect="1" noChangeArrowheads="1"/>
          </p:cNvPicPr>
          <p:nvPr/>
        </p:nvPicPr>
        <p:blipFill>
          <a:blip r:embed="rId5" cstate="print"/>
          <a:srcRect/>
          <a:stretch>
            <a:fillRect/>
          </a:stretch>
        </p:blipFill>
        <p:spPr bwMode="auto">
          <a:xfrm>
            <a:off x="2051720" y="748208"/>
            <a:ext cx="4248472" cy="880592"/>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cstate="print"/>
          <a:srcRect/>
          <a:stretch>
            <a:fillRect/>
          </a:stretch>
        </p:blipFill>
        <p:spPr bwMode="auto">
          <a:xfrm>
            <a:off x="876300" y="595313"/>
            <a:ext cx="7391400" cy="56673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p:cNvPicPr>
            <a:picLocks noChangeAspect="1" noChangeArrowheads="1"/>
          </p:cNvPicPr>
          <p:nvPr/>
        </p:nvPicPr>
        <p:blipFill>
          <a:blip r:embed="rId2" cstate="print"/>
          <a:srcRect/>
          <a:stretch>
            <a:fillRect/>
          </a:stretch>
        </p:blipFill>
        <p:spPr bwMode="auto">
          <a:xfrm>
            <a:off x="2195736" y="836712"/>
            <a:ext cx="6581775" cy="5000625"/>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p:cNvPicPr>
            <a:picLocks noChangeAspect="1" noChangeArrowheads="1"/>
          </p:cNvPicPr>
          <p:nvPr/>
        </p:nvPicPr>
        <p:blipFill>
          <a:blip r:embed="rId2" cstate="print"/>
          <a:srcRect/>
          <a:stretch>
            <a:fillRect/>
          </a:stretch>
        </p:blipFill>
        <p:spPr bwMode="auto">
          <a:xfrm>
            <a:off x="1835696" y="836712"/>
            <a:ext cx="6419850" cy="4743450"/>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457200" y="304800"/>
            <a:ext cx="7024688" cy="1143000"/>
          </a:xfrm>
        </p:spPr>
        <p:txBody>
          <a:bodyPr/>
          <a:lstStyle/>
          <a:p>
            <a:r>
              <a:rPr lang="en-US" altLang="zh-TW" smtClean="0">
                <a:ea typeface="新細明體" pitchFamily="18" charset="-120"/>
              </a:rPr>
              <a:t>Sequence Formats</a:t>
            </a:r>
          </a:p>
        </p:txBody>
      </p:sp>
      <p:sp>
        <p:nvSpPr>
          <p:cNvPr id="6147" name="Content Placeholder 2"/>
          <p:cNvSpPr>
            <a:spLocks noGrp="1"/>
          </p:cNvSpPr>
          <p:nvPr>
            <p:ph idx="1"/>
          </p:nvPr>
        </p:nvSpPr>
        <p:spPr>
          <a:xfrm>
            <a:off x="990600" y="1752600"/>
            <a:ext cx="6777038" cy="3508375"/>
          </a:xfrm>
        </p:spPr>
        <p:txBody>
          <a:bodyPr>
            <a:normAutofit fontScale="70000" lnSpcReduction="20000"/>
          </a:bodyPr>
          <a:lstStyle/>
          <a:p>
            <a:r>
              <a:rPr lang="en-US" altLang="zh-TW" dirty="0" smtClean="0">
                <a:ea typeface="新細明體" pitchFamily="18" charset="-120"/>
              </a:rPr>
              <a:t>All Sequence formats are </a:t>
            </a:r>
            <a:r>
              <a:rPr lang="en-US" altLang="zh-TW" b="1" dirty="0" smtClean="0">
                <a:ea typeface="新細明體" pitchFamily="18" charset="-120"/>
              </a:rPr>
              <a:t>ASCII</a:t>
            </a:r>
            <a:r>
              <a:rPr lang="en-US" altLang="zh-TW" dirty="0" smtClean="0">
                <a:ea typeface="新細明體" pitchFamily="18" charset="-120"/>
              </a:rPr>
              <a:t> text containing sequence ID, Quality Scores, Annotation details, comments, and other descriptions about sequence</a:t>
            </a:r>
          </a:p>
          <a:p>
            <a:endParaRPr lang="en-US" altLang="zh-TW" dirty="0" smtClean="0">
              <a:ea typeface="新細明體" pitchFamily="18" charset="-120"/>
            </a:endParaRPr>
          </a:p>
          <a:p>
            <a:endParaRPr lang="en-US" altLang="zh-TW" dirty="0" smtClean="0">
              <a:ea typeface="新細明體" pitchFamily="18" charset="-120"/>
            </a:endParaRPr>
          </a:p>
          <a:p>
            <a:endParaRPr lang="en-US" altLang="zh-TW" dirty="0" smtClean="0">
              <a:ea typeface="新細明體" pitchFamily="18" charset="-120"/>
            </a:endParaRPr>
          </a:p>
          <a:p>
            <a:endParaRPr lang="en-US" altLang="zh-TW" dirty="0" smtClean="0">
              <a:ea typeface="新細明體" pitchFamily="18" charset="-120"/>
            </a:endParaRPr>
          </a:p>
          <a:p>
            <a:r>
              <a:rPr lang="en-US" altLang="zh-TW" dirty="0" smtClean="0">
                <a:ea typeface="新細明體" pitchFamily="18" charset="-120"/>
              </a:rPr>
              <a:t>Formats are  designed to </a:t>
            </a:r>
            <a:r>
              <a:rPr lang="en-US" altLang="zh-TW" b="1" dirty="0" smtClean="0">
                <a:ea typeface="新細明體" pitchFamily="18" charset="-120"/>
              </a:rPr>
              <a:t>hold sequence </a:t>
            </a:r>
            <a:r>
              <a:rPr lang="en-US" altLang="zh-TW" dirty="0" smtClean="0">
                <a:ea typeface="新細明體" pitchFamily="18" charset="-120"/>
              </a:rPr>
              <a:t>data and other information about sequence </a:t>
            </a:r>
          </a:p>
          <a:p>
            <a:endParaRPr lang="en-US" altLang="zh-TW" dirty="0" smtClean="0">
              <a:ea typeface="新細明體" pitchFamily="18" charset="-120"/>
            </a:endParaRPr>
          </a:p>
          <a:p>
            <a:endParaRPr lang="en-US" altLang="zh-TW" dirty="0" smtClean="0">
              <a:ea typeface="新細明體" pitchFamily="18" charset="-120"/>
            </a:endParaRPr>
          </a:p>
        </p:txBody>
      </p:sp>
      <p:sp>
        <p:nvSpPr>
          <p:cNvPr id="6148" name="Date Placeholder 3"/>
          <p:cNvSpPr>
            <a:spLocks noGrp="1"/>
          </p:cNvSpPr>
          <p:nvPr>
            <p:ph type="dt" sz="quarter" idx="10"/>
          </p:nvPr>
        </p:nvSpPr>
        <p:spPr bwMode="auto">
          <a:noFill/>
          <a:ln>
            <a:miter lim="800000"/>
            <a:headEnd/>
            <a:tailEnd/>
          </a:ln>
        </p:spPr>
        <p:txBody>
          <a:bodyPr/>
          <a:lstStyle/>
          <a:p>
            <a:fld id="{FC3A30B9-57D5-42C9-9458-0AE119BF7B9A}" type="datetime1">
              <a:rPr lang="en-US" altLang="zh-TW"/>
              <a:pPr/>
              <a:t>3/13/2014</a:t>
            </a:fld>
            <a:endParaRPr lang="en-US" altLang="zh-TW"/>
          </a:p>
        </p:txBody>
      </p:sp>
      <p:sp>
        <p:nvSpPr>
          <p:cNvPr id="6149" name="Slide Number Placeholder 4"/>
          <p:cNvSpPr>
            <a:spLocks noGrp="1"/>
          </p:cNvSpPr>
          <p:nvPr>
            <p:ph type="sldNum" sz="quarter" idx="12"/>
          </p:nvPr>
        </p:nvSpPr>
        <p:spPr bwMode="auto">
          <a:noFill/>
          <a:ln>
            <a:miter lim="800000"/>
            <a:headEnd/>
            <a:tailEnd/>
          </a:ln>
        </p:spPr>
        <p:txBody>
          <a:bodyPr/>
          <a:lstStyle/>
          <a:p>
            <a:fld id="{32E8F104-AF38-4CE6-808C-ACE994E59003}" type="slidenum">
              <a:rPr lang="en-US" altLang="zh-TW"/>
              <a:pPr/>
              <a:t>14</a:t>
            </a:fld>
            <a:endParaRPr lang="en-US" altLang="zh-TW"/>
          </a:p>
        </p:txBody>
      </p:sp>
      <p:pic>
        <p:nvPicPr>
          <p:cNvPr id="6" name="Picture 2" descr="C:\Users\Administrator\Desktop\1.png"/>
          <p:cNvPicPr>
            <a:picLocks noChangeAspect="1" noChangeArrowheads="1"/>
          </p:cNvPicPr>
          <p:nvPr/>
        </p:nvPicPr>
        <p:blipFill>
          <a:blip r:embed="rId2" cstate="print"/>
          <a:srcRect/>
          <a:stretch>
            <a:fillRect/>
          </a:stretch>
        </p:blipFill>
        <p:spPr bwMode="auto">
          <a:xfrm>
            <a:off x="2747963" y="3581400"/>
            <a:ext cx="5410200" cy="1000125"/>
          </a:xfrm>
          <a:prstGeom prst="rect">
            <a:avLst/>
          </a:prstGeom>
          <a:noFill/>
          <a:ln w="38100" cap="sq">
            <a:solidFill>
              <a:srgbClr val="000000"/>
            </a:solidFill>
            <a:miter lim="800000"/>
            <a:headEnd/>
            <a:tailEnd/>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pPr eaLnBrk="1" hangingPunct="1"/>
            <a:r>
              <a:rPr lang="en-US" altLang="zh-TW" smtClean="0">
                <a:ea typeface="新細明體" pitchFamily="18" charset="-120"/>
              </a:rPr>
              <a:t>Read output formats</a:t>
            </a:r>
          </a:p>
        </p:txBody>
      </p:sp>
      <p:sp>
        <p:nvSpPr>
          <p:cNvPr id="8195" name="Content Placeholder 2"/>
          <p:cNvSpPr>
            <a:spLocks noGrp="1"/>
          </p:cNvSpPr>
          <p:nvPr>
            <p:ph idx="1"/>
          </p:nvPr>
        </p:nvSpPr>
        <p:spPr>
          <a:xfrm>
            <a:off x="1042988" y="2895600"/>
            <a:ext cx="6777037" cy="2936875"/>
          </a:xfrm>
        </p:spPr>
        <p:txBody>
          <a:bodyPr/>
          <a:lstStyle/>
          <a:p>
            <a:pPr eaLnBrk="1" hangingPunct="1">
              <a:lnSpc>
                <a:spcPct val="105000"/>
              </a:lnSpc>
              <a:spcBef>
                <a:spcPct val="5000"/>
              </a:spcBef>
              <a:spcAft>
                <a:spcPct val="5000"/>
              </a:spcAft>
            </a:pPr>
            <a:r>
              <a:rPr lang="en-GB" b="1" smtClean="0">
                <a:solidFill>
                  <a:srgbClr val="C00000"/>
                </a:solidFill>
              </a:rPr>
              <a:t>454</a:t>
            </a:r>
          </a:p>
          <a:p>
            <a:pPr eaLnBrk="1" hangingPunct="1">
              <a:lnSpc>
                <a:spcPct val="105000"/>
              </a:lnSpc>
              <a:spcBef>
                <a:spcPct val="5000"/>
              </a:spcBef>
              <a:spcAft>
                <a:spcPct val="5000"/>
              </a:spcAft>
            </a:pPr>
            <a:endParaRPr lang="en-GB" b="1" smtClean="0">
              <a:solidFill>
                <a:srgbClr val="C00000"/>
              </a:solidFill>
            </a:endParaRPr>
          </a:p>
          <a:p>
            <a:pPr eaLnBrk="1" hangingPunct="1">
              <a:lnSpc>
                <a:spcPct val="105000"/>
              </a:lnSpc>
              <a:spcBef>
                <a:spcPct val="5000"/>
              </a:spcBef>
              <a:spcAft>
                <a:spcPct val="5000"/>
              </a:spcAft>
            </a:pPr>
            <a:r>
              <a:rPr lang="en-GB" b="1" smtClean="0">
                <a:solidFill>
                  <a:srgbClr val="C00000"/>
                </a:solidFill>
              </a:rPr>
              <a:t>Solexa/Illumina</a:t>
            </a:r>
          </a:p>
          <a:p>
            <a:pPr eaLnBrk="1" hangingPunct="1">
              <a:lnSpc>
                <a:spcPct val="105000"/>
              </a:lnSpc>
              <a:spcBef>
                <a:spcPct val="5000"/>
              </a:spcBef>
              <a:spcAft>
                <a:spcPct val="5000"/>
              </a:spcAft>
            </a:pPr>
            <a:endParaRPr lang="en-GB" b="1" smtClean="0">
              <a:solidFill>
                <a:srgbClr val="C00000"/>
              </a:solidFill>
            </a:endParaRPr>
          </a:p>
          <a:p>
            <a:pPr eaLnBrk="1" hangingPunct="1">
              <a:lnSpc>
                <a:spcPct val="105000"/>
              </a:lnSpc>
              <a:spcBef>
                <a:spcPct val="5000"/>
              </a:spcBef>
              <a:spcAft>
                <a:spcPct val="5000"/>
              </a:spcAft>
            </a:pPr>
            <a:r>
              <a:rPr lang="en-GB" b="1" smtClean="0">
                <a:solidFill>
                  <a:srgbClr val="C00000"/>
                </a:solidFill>
              </a:rPr>
              <a:t>SOLiD</a:t>
            </a:r>
          </a:p>
          <a:p>
            <a:pPr eaLnBrk="1" hangingPunct="1"/>
            <a:endParaRPr lang="en-US" altLang="zh-TW" smtClean="0">
              <a:ea typeface="新細明體" pitchFamily="18" charset="-12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9" descr="sff"/>
          <p:cNvPicPr>
            <a:picLocks noChangeAspect="1" noChangeArrowheads="1"/>
          </p:cNvPicPr>
          <p:nvPr/>
        </p:nvPicPr>
        <p:blipFill>
          <a:blip r:embed="rId3" cstate="print"/>
          <a:srcRect/>
          <a:stretch>
            <a:fillRect/>
          </a:stretch>
        </p:blipFill>
        <p:spPr bwMode="auto">
          <a:xfrm>
            <a:off x="457200" y="685800"/>
            <a:ext cx="8153400" cy="4291013"/>
          </a:xfrm>
          <a:prstGeom prst="rect">
            <a:avLst/>
          </a:prstGeom>
          <a:noFill/>
          <a:ln w="9525">
            <a:noFill/>
            <a:miter lim="800000"/>
            <a:headEnd/>
            <a:tailEnd/>
          </a:ln>
        </p:spPr>
      </p:pic>
      <p:sp>
        <p:nvSpPr>
          <p:cNvPr id="9219" name="Rectangle 2"/>
          <p:cNvSpPr>
            <a:spLocks noGrp="1"/>
          </p:cNvSpPr>
          <p:nvPr>
            <p:ph type="title"/>
          </p:nvPr>
        </p:nvSpPr>
        <p:spPr>
          <a:xfrm>
            <a:off x="74613" y="74613"/>
            <a:ext cx="8991600" cy="762000"/>
          </a:xfrm>
          <a:noFill/>
        </p:spPr>
        <p:txBody>
          <a:bodyPr/>
          <a:lstStyle/>
          <a:p>
            <a:pPr eaLnBrk="1" hangingPunct="1">
              <a:lnSpc>
                <a:spcPct val="110000"/>
              </a:lnSpc>
            </a:pPr>
            <a:r>
              <a:rPr lang="en-GB" sz="2800" b="1" smtClean="0">
                <a:solidFill>
                  <a:srgbClr val="FF0000"/>
                </a:solidFill>
                <a:latin typeface="Verdana" pitchFamily="34" charset="0"/>
                <a:ea typeface="Verdana" pitchFamily="34" charset="0"/>
                <a:cs typeface="Verdana" pitchFamily="34" charset="0"/>
              </a:rPr>
              <a:t>454 output formats</a:t>
            </a:r>
          </a:p>
        </p:txBody>
      </p:sp>
      <p:sp>
        <p:nvSpPr>
          <p:cNvPr id="9220" name="Rectangle 8"/>
          <p:cNvSpPr>
            <a:spLocks/>
          </p:cNvSpPr>
          <p:nvPr/>
        </p:nvSpPr>
        <p:spPr bwMode="auto">
          <a:xfrm>
            <a:off x="457200" y="1066800"/>
            <a:ext cx="1447800" cy="5091113"/>
          </a:xfrm>
          <a:prstGeom prst="rect">
            <a:avLst/>
          </a:prstGeom>
          <a:noFill/>
          <a:ln w="9525">
            <a:noFill/>
            <a:miter lim="800000"/>
            <a:headEnd/>
            <a:tailEnd/>
          </a:ln>
        </p:spPr>
        <p:txBody>
          <a:bodyPr>
            <a:spAutoFit/>
          </a:bodyPr>
          <a:lstStyle/>
          <a:p>
            <a:pPr marL="342900" indent="-342900" eaLnBrk="0" hangingPunct="0">
              <a:spcBef>
                <a:spcPct val="20000"/>
              </a:spcBef>
            </a:pPr>
            <a:endParaRPr lang="en-GB" sz="3200" b="1">
              <a:solidFill>
                <a:srgbClr val="4D4D4D"/>
              </a:solidFill>
              <a:latin typeface="Calibri" pitchFamily="34" charset="0"/>
            </a:endParaRPr>
          </a:p>
          <a:p>
            <a:pPr marL="342900" indent="-342900" eaLnBrk="0" hangingPunct="0">
              <a:spcBef>
                <a:spcPct val="20000"/>
              </a:spcBef>
            </a:pPr>
            <a:r>
              <a:rPr lang="en-GB" sz="3200" b="1">
                <a:solidFill>
                  <a:srgbClr val="C00000"/>
                </a:solidFill>
                <a:latin typeface="Calibri" pitchFamily="34" charset="0"/>
              </a:rPr>
              <a:t>.sff</a:t>
            </a:r>
          </a:p>
          <a:p>
            <a:pPr marL="342900" indent="-342900" eaLnBrk="0" hangingPunct="0">
              <a:spcBef>
                <a:spcPct val="20000"/>
              </a:spcBef>
            </a:pPr>
            <a:endParaRPr lang="en-GB" sz="3200" b="1">
              <a:solidFill>
                <a:srgbClr val="4D4D4D"/>
              </a:solidFill>
              <a:latin typeface="Calibri" pitchFamily="34" charset="0"/>
            </a:endParaRPr>
          </a:p>
          <a:p>
            <a:pPr marL="342900" indent="-342900" eaLnBrk="0" hangingPunct="0">
              <a:spcBef>
                <a:spcPct val="20000"/>
              </a:spcBef>
            </a:pPr>
            <a:endParaRPr lang="en-GB" sz="3200" b="1">
              <a:solidFill>
                <a:srgbClr val="4D4D4D"/>
              </a:solidFill>
              <a:latin typeface="Calibri" pitchFamily="34" charset="0"/>
            </a:endParaRPr>
          </a:p>
          <a:p>
            <a:pPr marL="342900" indent="-342900" eaLnBrk="0" hangingPunct="0">
              <a:spcBef>
                <a:spcPct val="20000"/>
              </a:spcBef>
            </a:pPr>
            <a:endParaRPr lang="en-GB" sz="3200" b="1">
              <a:solidFill>
                <a:srgbClr val="4D4D4D"/>
              </a:solidFill>
              <a:latin typeface="Calibri" pitchFamily="34" charset="0"/>
            </a:endParaRPr>
          </a:p>
          <a:p>
            <a:pPr marL="342900" indent="-342900" eaLnBrk="0" hangingPunct="0">
              <a:spcBef>
                <a:spcPct val="20000"/>
              </a:spcBef>
            </a:pPr>
            <a:endParaRPr lang="en-GB" sz="3200" b="1">
              <a:solidFill>
                <a:srgbClr val="4D4D4D"/>
              </a:solidFill>
              <a:latin typeface="Calibri" pitchFamily="34" charset="0"/>
            </a:endParaRPr>
          </a:p>
          <a:p>
            <a:pPr marL="342900" indent="-342900" eaLnBrk="0" hangingPunct="0">
              <a:spcBef>
                <a:spcPct val="20000"/>
              </a:spcBef>
            </a:pPr>
            <a:endParaRPr lang="en-GB" sz="2000" b="1">
              <a:solidFill>
                <a:srgbClr val="4D4D4D"/>
              </a:solidFill>
              <a:latin typeface="Calibri" pitchFamily="34" charset="0"/>
            </a:endParaRPr>
          </a:p>
          <a:p>
            <a:pPr marL="342900" indent="-342900" eaLnBrk="0" hangingPunct="0">
              <a:spcBef>
                <a:spcPct val="20000"/>
              </a:spcBef>
            </a:pPr>
            <a:r>
              <a:rPr lang="en-GB" sz="3200" b="1">
                <a:solidFill>
                  <a:srgbClr val="00B050"/>
                </a:solidFill>
                <a:latin typeface="Calibri" pitchFamily="34" charset="0"/>
              </a:rPr>
              <a:t>.fna</a:t>
            </a:r>
          </a:p>
          <a:p>
            <a:pPr marL="342900" indent="-342900" eaLnBrk="0" hangingPunct="0">
              <a:spcBef>
                <a:spcPct val="20000"/>
              </a:spcBef>
            </a:pPr>
            <a:r>
              <a:rPr lang="en-GB" sz="3200" b="1">
                <a:solidFill>
                  <a:srgbClr val="00B050"/>
                </a:solidFill>
                <a:latin typeface="Calibri" pitchFamily="34" charset="0"/>
              </a:rPr>
              <a:t>.qual</a:t>
            </a:r>
          </a:p>
        </p:txBody>
      </p:sp>
      <p:pic>
        <p:nvPicPr>
          <p:cNvPr id="9221" name="Picture 10" descr="fna"/>
          <p:cNvPicPr>
            <a:picLocks noChangeAspect="1" noChangeArrowheads="1"/>
          </p:cNvPicPr>
          <p:nvPr/>
        </p:nvPicPr>
        <p:blipFill>
          <a:blip r:embed="rId4" cstate="print"/>
          <a:srcRect/>
          <a:stretch>
            <a:fillRect/>
          </a:stretch>
        </p:blipFill>
        <p:spPr bwMode="auto">
          <a:xfrm>
            <a:off x="1676400" y="4724400"/>
            <a:ext cx="6183313" cy="841375"/>
          </a:xfrm>
          <a:prstGeom prst="rect">
            <a:avLst/>
          </a:prstGeom>
          <a:noFill/>
          <a:ln w="9525">
            <a:noFill/>
            <a:miter lim="800000"/>
            <a:headEnd/>
            <a:tailEnd/>
          </a:ln>
        </p:spPr>
      </p:pic>
      <p:pic>
        <p:nvPicPr>
          <p:cNvPr id="9222" name="Picture 11" descr="qual"/>
          <p:cNvPicPr>
            <a:picLocks noChangeAspect="1" noChangeArrowheads="1"/>
          </p:cNvPicPr>
          <p:nvPr/>
        </p:nvPicPr>
        <p:blipFill>
          <a:blip r:embed="rId5" cstate="print"/>
          <a:srcRect/>
          <a:stretch>
            <a:fillRect/>
          </a:stretch>
        </p:blipFill>
        <p:spPr bwMode="auto">
          <a:xfrm>
            <a:off x="1905000" y="5503863"/>
            <a:ext cx="6858000" cy="1306512"/>
          </a:xfrm>
          <a:prstGeom prst="rect">
            <a:avLst/>
          </a:prstGeom>
          <a:noFill/>
          <a:ln w="9525">
            <a:noFill/>
            <a:miter lim="800000"/>
            <a:headEnd/>
            <a:tailEnd/>
          </a:ln>
        </p:spPr>
      </p:pic>
      <p:sp>
        <p:nvSpPr>
          <p:cNvPr id="9" name="Rectangle 8"/>
          <p:cNvSpPr/>
          <p:nvPr/>
        </p:nvSpPr>
        <p:spPr>
          <a:xfrm>
            <a:off x="304800" y="1066800"/>
            <a:ext cx="1676400" cy="461963"/>
          </a:xfrm>
          <a:prstGeom prst="rect">
            <a:avLst/>
          </a:prstGeom>
        </p:spPr>
        <p:style>
          <a:lnRef idx="2">
            <a:schemeClr val="accent6"/>
          </a:lnRef>
          <a:fillRef idx="1">
            <a:schemeClr val="lt1"/>
          </a:fillRef>
          <a:effectRef idx="0">
            <a:schemeClr val="accent6"/>
          </a:effectRef>
          <a:fontRef idx="minor">
            <a:schemeClr val="dk1"/>
          </a:fontRef>
        </p:style>
        <p:txBody>
          <a:bodyPr>
            <a:spAutoFit/>
          </a:bodyPr>
          <a:lstStyle/>
          <a:p>
            <a:r>
              <a:rPr lang="en-US" altLang="zh-TW" sz="1200">
                <a:solidFill>
                  <a:srgbClr val="000000"/>
                </a:solidFill>
                <a:ea typeface="新細明體" pitchFamily="18" charset="-120"/>
              </a:rPr>
              <a:t>Standard flowgram </a:t>
            </a:r>
            <a:r>
              <a:rPr lang="en-US" altLang="zh-TW" sz="1200" i="1">
                <a:solidFill>
                  <a:srgbClr val="000000"/>
                </a:solidFill>
                <a:ea typeface="新細明體" pitchFamily="18" charset="-120"/>
              </a:rPr>
              <a:t>format</a:t>
            </a:r>
            <a:endParaRPr lang="en-US" altLang="zh-TW" sz="1200">
              <a:solidFill>
                <a:srgbClr val="000000"/>
              </a:solidFill>
              <a:ea typeface="新細明體" pitchFamily="18" charset="-120"/>
            </a:endParaRPr>
          </a:p>
        </p:txBody>
      </p:sp>
    </p:spTree>
  </p:cSld>
  <p:clrMapOvr>
    <a:masterClrMapping/>
  </p:clrMapOvr>
  <p:transition spd="slow"/>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7" descr="seq"/>
          <p:cNvPicPr>
            <a:picLocks noChangeAspect="1" noChangeArrowheads="1"/>
          </p:cNvPicPr>
          <p:nvPr/>
        </p:nvPicPr>
        <p:blipFill>
          <a:blip r:embed="rId3" cstate="print"/>
          <a:srcRect/>
          <a:stretch>
            <a:fillRect/>
          </a:stretch>
        </p:blipFill>
        <p:spPr bwMode="auto">
          <a:xfrm>
            <a:off x="1981200" y="685800"/>
            <a:ext cx="5849938" cy="936625"/>
          </a:xfrm>
          <a:prstGeom prst="rect">
            <a:avLst/>
          </a:prstGeom>
          <a:noFill/>
          <a:ln w="9525">
            <a:noFill/>
            <a:miter lim="800000"/>
            <a:headEnd/>
            <a:tailEnd/>
          </a:ln>
        </p:spPr>
      </p:pic>
      <p:sp>
        <p:nvSpPr>
          <p:cNvPr id="10243" name="Rectangle 3"/>
          <p:cNvSpPr>
            <a:spLocks noGrp="1"/>
          </p:cNvSpPr>
          <p:nvPr>
            <p:ph type="title"/>
          </p:nvPr>
        </p:nvSpPr>
        <p:spPr>
          <a:xfrm>
            <a:off x="0" y="0"/>
            <a:ext cx="8991600" cy="838200"/>
          </a:xfrm>
          <a:noFill/>
        </p:spPr>
        <p:txBody>
          <a:bodyPr/>
          <a:lstStyle/>
          <a:p>
            <a:pPr eaLnBrk="1" hangingPunct="1">
              <a:lnSpc>
                <a:spcPct val="110000"/>
              </a:lnSpc>
            </a:pPr>
            <a:r>
              <a:rPr lang="en-GB" sz="2800" b="1" smtClean="0">
                <a:solidFill>
                  <a:srgbClr val="FF0000"/>
                </a:solidFill>
                <a:latin typeface="Verdana" pitchFamily="34" charset="0"/>
                <a:ea typeface="Verdana" pitchFamily="34" charset="0"/>
                <a:cs typeface="Verdana" pitchFamily="34" charset="0"/>
              </a:rPr>
              <a:t>Illumina output formats</a:t>
            </a:r>
          </a:p>
        </p:txBody>
      </p:sp>
      <p:sp>
        <p:nvSpPr>
          <p:cNvPr id="10244" name="Rectangle 4"/>
          <p:cNvSpPr>
            <a:spLocks/>
          </p:cNvSpPr>
          <p:nvPr/>
        </p:nvSpPr>
        <p:spPr bwMode="auto">
          <a:xfrm>
            <a:off x="457200" y="1066800"/>
            <a:ext cx="5486400" cy="5565775"/>
          </a:xfrm>
          <a:prstGeom prst="rect">
            <a:avLst/>
          </a:prstGeom>
          <a:noFill/>
          <a:ln w="9525">
            <a:noFill/>
            <a:miter lim="800000"/>
            <a:headEnd/>
            <a:tailEnd/>
          </a:ln>
        </p:spPr>
        <p:txBody>
          <a:bodyPr>
            <a:spAutoFit/>
          </a:bodyPr>
          <a:lstStyle/>
          <a:p>
            <a:pPr marL="342900" indent="-342900" eaLnBrk="0" hangingPunct="0">
              <a:spcBef>
                <a:spcPct val="20000"/>
              </a:spcBef>
            </a:pPr>
            <a:r>
              <a:rPr lang="en-GB" sz="2800" b="1">
                <a:solidFill>
                  <a:srgbClr val="00B050"/>
                </a:solidFill>
                <a:latin typeface="Calibri" pitchFamily="34" charset="0"/>
              </a:rPr>
              <a:t>.seq.txt</a:t>
            </a:r>
          </a:p>
          <a:p>
            <a:pPr marL="342900" indent="-342900" eaLnBrk="0" hangingPunct="0">
              <a:spcBef>
                <a:spcPct val="20000"/>
              </a:spcBef>
            </a:pPr>
            <a:r>
              <a:rPr lang="en-GB" sz="2800" b="1">
                <a:solidFill>
                  <a:srgbClr val="00B050"/>
                </a:solidFill>
                <a:latin typeface="Calibri" pitchFamily="34" charset="0"/>
              </a:rPr>
              <a:t>.prb.txt</a:t>
            </a:r>
          </a:p>
          <a:p>
            <a:pPr marL="342900" indent="-342900" eaLnBrk="0" hangingPunct="0">
              <a:spcBef>
                <a:spcPct val="20000"/>
              </a:spcBef>
            </a:pPr>
            <a:endParaRPr lang="en-GB" sz="2800" b="1">
              <a:solidFill>
                <a:srgbClr val="4D4D4D"/>
              </a:solidFill>
              <a:latin typeface="Calibri" pitchFamily="34" charset="0"/>
            </a:endParaRPr>
          </a:p>
          <a:p>
            <a:pPr marL="342900" indent="-342900" eaLnBrk="0" hangingPunct="0">
              <a:spcBef>
                <a:spcPct val="20000"/>
              </a:spcBef>
            </a:pPr>
            <a:endParaRPr lang="en-GB" b="1">
              <a:solidFill>
                <a:srgbClr val="4D4D4D"/>
              </a:solidFill>
              <a:latin typeface="Calibri" pitchFamily="34" charset="0"/>
            </a:endParaRPr>
          </a:p>
          <a:p>
            <a:pPr marL="342900" indent="-342900" eaLnBrk="0" hangingPunct="0">
              <a:spcBef>
                <a:spcPct val="20000"/>
              </a:spcBef>
            </a:pPr>
            <a:endParaRPr lang="en-GB" b="1">
              <a:solidFill>
                <a:srgbClr val="4D4D4D"/>
              </a:solidFill>
              <a:latin typeface="Calibri" pitchFamily="34" charset="0"/>
            </a:endParaRPr>
          </a:p>
          <a:p>
            <a:pPr marL="342900" indent="-342900" eaLnBrk="0" hangingPunct="0">
              <a:spcBef>
                <a:spcPct val="20000"/>
              </a:spcBef>
            </a:pPr>
            <a:r>
              <a:rPr lang="en-GB" sz="2400" b="1">
                <a:solidFill>
                  <a:srgbClr val="955E4B"/>
                </a:solidFill>
                <a:latin typeface="Calibri" pitchFamily="34" charset="0"/>
              </a:rPr>
              <a:t>Illumina FASTQ    </a:t>
            </a:r>
            <a:r>
              <a:rPr lang="en-GB" sz="1600" b="1">
                <a:solidFill>
                  <a:srgbClr val="4D4D4D"/>
                </a:solidFill>
                <a:latin typeface="Calibri" pitchFamily="34" charset="0"/>
              </a:rPr>
              <a:t>(ASCII – 64 is Illumina score)</a:t>
            </a:r>
          </a:p>
          <a:p>
            <a:pPr marL="342900" indent="-342900" eaLnBrk="0" hangingPunct="0">
              <a:spcBef>
                <a:spcPct val="20000"/>
              </a:spcBef>
            </a:pPr>
            <a:endParaRPr lang="en-GB" sz="2400" b="1">
              <a:solidFill>
                <a:srgbClr val="4D4D4D"/>
              </a:solidFill>
              <a:latin typeface="Calibri" pitchFamily="34" charset="0"/>
            </a:endParaRPr>
          </a:p>
          <a:p>
            <a:pPr marL="342900" indent="-342900" eaLnBrk="0" hangingPunct="0">
              <a:spcBef>
                <a:spcPct val="20000"/>
              </a:spcBef>
            </a:pPr>
            <a:r>
              <a:rPr lang="en-GB" sz="2400" b="1">
                <a:solidFill>
                  <a:srgbClr val="955E4B"/>
                </a:solidFill>
                <a:latin typeface="Calibri" pitchFamily="34" charset="0"/>
              </a:rPr>
              <a:t>Qseq</a:t>
            </a:r>
          </a:p>
          <a:p>
            <a:pPr marL="342900" indent="-342900" eaLnBrk="0" hangingPunct="0">
              <a:spcBef>
                <a:spcPct val="20000"/>
              </a:spcBef>
            </a:pPr>
            <a:r>
              <a:rPr lang="en-GB" sz="1600" b="1">
                <a:solidFill>
                  <a:srgbClr val="4D4D4D"/>
                </a:solidFill>
                <a:latin typeface="Calibri" pitchFamily="34" charset="0"/>
              </a:rPr>
              <a:t>(ASCII – 64 is Phred score)</a:t>
            </a:r>
            <a:endParaRPr lang="en-GB" sz="2400" b="1">
              <a:solidFill>
                <a:srgbClr val="4D4D4D"/>
              </a:solidFill>
              <a:latin typeface="Calibri" pitchFamily="34" charset="0"/>
            </a:endParaRPr>
          </a:p>
          <a:p>
            <a:pPr marL="342900" indent="-342900" eaLnBrk="0" hangingPunct="0">
              <a:spcBef>
                <a:spcPct val="20000"/>
              </a:spcBef>
            </a:pPr>
            <a:endParaRPr lang="en-GB" sz="2400" b="1">
              <a:solidFill>
                <a:srgbClr val="4D4D4D"/>
              </a:solidFill>
              <a:latin typeface="Calibri" pitchFamily="34" charset="0"/>
            </a:endParaRPr>
          </a:p>
          <a:p>
            <a:pPr marL="342900" indent="-342900" eaLnBrk="0" hangingPunct="0">
              <a:spcBef>
                <a:spcPct val="20000"/>
              </a:spcBef>
            </a:pPr>
            <a:endParaRPr lang="en-GB" sz="2400" b="1">
              <a:solidFill>
                <a:srgbClr val="4D4D4D"/>
              </a:solidFill>
              <a:latin typeface="Calibri" pitchFamily="34" charset="0"/>
            </a:endParaRPr>
          </a:p>
          <a:p>
            <a:pPr marL="342900" indent="-342900" eaLnBrk="0" hangingPunct="0">
              <a:spcBef>
                <a:spcPct val="20000"/>
              </a:spcBef>
            </a:pPr>
            <a:r>
              <a:rPr lang="en-GB" sz="2400" b="1">
                <a:solidFill>
                  <a:srgbClr val="955E4B"/>
                </a:solidFill>
                <a:latin typeface="Calibri" pitchFamily="34" charset="0"/>
              </a:rPr>
              <a:t>Illumina single line format</a:t>
            </a:r>
          </a:p>
          <a:p>
            <a:pPr marL="342900" indent="-342900" eaLnBrk="0" hangingPunct="0">
              <a:spcBef>
                <a:spcPct val="20000"/>
              </a:spcBef>
            </a:pPr>
            <a:r>
              <a:rPr lang="en-GB" sz="2400" b="1">
                <a:solidFill>
                  <a:srgbClr val="955E4B"/>
                </a:solidFill>
                <a:latin typeface="Calibri" pitchFamily="34" charset="0"/>
              </a:rPr>
              <a:t>SCARF</a:t>
            </a:r>
          </a:p>
        </p:txBody>
      </p:sp>
      <p:pic>
        <p:nvPicPr>
          <p:cNvPr id="10245" name="Picture 9" descr="prb"/>
          <p:cNvPicPr>
            <a:picLocks noChangeAspect="1" noChangeArrowheads="1"/>
          </p:cNvPicPr>
          <p:nvPr/>
        </p:nvPicPr>
        <p:blipFill>
          <a:blip r:embed="rId4" cstate="print"/>
          <a:srcRect/>
          <a:stretch>
            <a:fillRect/>
          </a:stretch>
        </p:blipFill>
        <p:spPr bwMode="auto">
          <a:xfrm>
            <a:off x="1981200" y="1546225"/>
            <a:ext cx="7515225" cy="1654175"/>
          </a:xfrm>
          <a:prstGeom prst="rect">
            <a:avLst/>
          </a:prstGeom>
          <a:noFill/>
          <a:ln w="9525">
            <a:noFill/>
            <a:miter lim="800000"/>
            <a:headEnd/>
            <a:tailEnd/>
          </a:ln>
        </p:spPr>
      </p:pic>
      <p:pic>
        <p:nvPicPr>
          <p:cNvPr id="10246" name="Picture 10" descr="qseq"/>
          <p:cNvPicPr>
            <a:picLocks noChangeAspect="1" noChangeArrowheads="1"/>
          </p:cNvPicPr>
          <p:nvPr/>
        </p:nvPicPr>
        <p:blipFill>
          <a:blip r:embed="rId5" cstate="print"/>
          <a:srcRect/>
          <a:stretch>
            <a:fillRect/>
          </a:stretch>
        </p:blipFill>
        <p:spPr bwMode="auto">
          <a:xfrm>
            <a:off x="3048000" y="4114800"/>
            <a:ext cx="5334000" cy="1589088"/>
          </a:xfrm>
          <a:prstGeom prst="rect">
            <a:avLst/>
          </a:prstGeom>
          <a:noFill/>
          <a:ln w="9525">
            <a:noFill/>
            <a:miter lim="800000"/>
            <a:headEnd/>
            <a:tailEnd/>
          </a:ln>
        </p:spPr>
      </p:pic>
      <p:pic>
        <p:nvPicPr>
          <p:cNvPr id="10247" name="Picture 8" descr="illumina fastq"/>
          <p:cNvPicPr>
            <a:picLocks noChangeAspect="1" noChangeArrowheads="1"/>
          </p:cNvPicPr>
          <p:nvPr/>
        </p:nvPicPr>
        <p:blipFill>
          <a:blip r:embed="rId6" cstate="print"/>
          <a:srcRect/>
          <a:stretch>
            <a:fillRect/>
          </a:stretch>
        </p:blipFill>
        <p:spPr bwMode="auto">
          <a:xfrm>
            <a:off x="5334000" y="3200400"/>
            <a:ext cx="3810000" cy="2438400"/>
          </a:xfrm>
          <a:prstGeom prst="rect">
            <a:avLst/>
          </a:prstGeom>
          <a:noFill/>
          <a:ln w="9525">
            <a:noFill/>
            <a:miter lim="800000"/>
            <a:headEnd/>
            <a:tailEnd/>
          </a:ln>
        </p:spPr>
      </p:pic>
      <p:pic>
        <p:nvPicPr>
          <p:cNvPr id="10248" name="Picture 12" descr="singleline"/>
          <p:cNvPicPr>
            <a:picLocks noChangeAspect="1" noChangeArrowheads="1"/>
          </p:cNvPicPr>
          <p:nvPr/>
        </p:nvPicPr>
        <p:blipFill>
          <a:blip r:embed="rId7" cstate="print"/>
          <a:srcRect/>
          <a:stretch>
            <a:fillRect/>
          </a:stretch>
        </p:blipFill>
        <p:spPr bwMode="auto">
          <a:xfrm>
            <a:off x="4722813" y="5638800"/>
            <a:ext cx="4421187" cy="612775"/>
          </a:xfrm>
          <a:prstGeom prst="rect">
            <a:avLst/>
          </a:prstGeom>
          <a:noFill/>
          <a:ln w="9525">
            <a:noFill/>
            <a:miter lim="800000"/>
            <a:headEnd/>
            <a:tailEnd/>
          </a:ln>
        </p:spPr>
      </p:pic>
      <p:sp>
        <p:nvSpPr>
          <p:cNvPr id="10250" name="Slide Number Placeholder 10"/>
          <p:cNvSpPr>
            <a:spLocks noGrp="1"/>
          </p:cNvSpPr>
          <p:nvPr>
            <p:ph type="sldNum" sz="quarter" idx="12"/>
          </p:nvPr>
        </p:nvSpPr>
        <p:spPr bwMode="auto">
          <a:noFill/>
          <a:ln>
            <a:miter lim="800000"/>
            <a:headEnd/>
            <a:tailEnd/>
          </a:ln>
        </p:spPr>
        <p:txBody>
          <a:bodyPr/>
          <a:lstStyle/>
          <a:p>
            <a:fld id="{217D1E46-1952-486A-8396-6C316FCFC25B}" type="slidenum">
              <a:rPr lang="en-US" altLang="zh-TW"/>
              <a:pPr/>
              <a:t>17</a:t>
            </a:fld>
            <a:endParaRPr lang="en-US" altLang="zh-TW"/>
          </a:p>
        </p:txBody>
      </p:sp>
      <p:sp>
        <p:nvSpPr>
          <p:cNvPr id="12" name="Rectangle 11"/>
          <p:cNvSpPr/>
          <p:nvPr/>
        </p:nvSpPr>
        <p:spPr>
          <a:xfrm>
            <a:off x="1447800" y="6273800"/>
            <a:ext cx="2438400" cy="522288"/>
          </a:xfrm>
          <a:prstGeom prst="rect">
            <a:avLst/>
          </a:prstGeom>
        </p:spPr>
        <p:style>
          <a:lnRef idx="1">
            <a:schemeClr val="accent2"/>
          </a:lnRef>
          <a:fillRef idx="2">
            <a:schemeClr val="accent2"/>
          </a:fillRef>
          <a:effectRef idx="1">
            <a:schemeClr val="accent2"/>
          </a:effectRef>
          <a:fontRef idx="minor">
            <a:schemeClr val="dk1"/>
          </a:fontRef>
        </p:style>
        <p:txBody>
          <a:bodyPr>
            <a:spAutoFit/>
          </a:bodyPr>
          <a:lstStyle/>
          <a:p>
            <a:r>
              <a:rPr lang="en-US" altLang="zh-TW" sz="1400" b="1">
                <a:solidFill>
                  <a:srgbClr val="000000"/>
                </a:solidFill>
                <a:ea typeface="新細明體" pitchFamily="18" charset="-120"/>
              </a:rPr>
              <a:t>Solexa Compact ASCII Read </a:t>
            </a:r>
            <a:r>
              <a:rPr lang="en-US" altLang="zh-TW" sz="1400" b="1" i="1">
                <a:solidFill>
                  <a:srgbClr val="000000"/>
                </a:solidFill>
                <a:ea typeface="新細明體" pitchFamily="18" charset="-120"/>
              </a:rPr>
              <a:t>Format</a:t>
            </a:r>
            <a:endParaRPr lang="en-US" altLang="zh-TW" sz="1400" b="1">
              <a:solidFill>
                <a:srgbClr val="000000"/>
              </a:solidFill>
              <a:ea typeface="新細明體" pitchFamily="18" charset="-120"/>
            </a:endParaRPr>
          </a:p>
        </p:txBody>
      </p:sp>
      <p:pic>
        <p:nvPicPr>
          <p:cNvPr id="10252" name="Picture 11" descr="scarf"/>
          <p:cNvPicPr>
            <a:picLocks noChangeAspect="1" noChangeArrowheads="1"/>
          </p:cNvPicPr>
          <p:nvPr/>
        </p:nvPicPr>
        <p:blipFill>
          <a:blip r:embed="rId8" cstate="print"/>
          <a:srcRect/>
          <a:stretch>
            <a:fillRect/>
          </a:stretch>
        </p:blipFill>
        <p:spPr bwMode="auto">
          <a:xfrm>
            <a:off x="3733800" y="6215063"/>
            <a:ext cx="5562600" cy="642937"/>
          </a:xfrm>
          <a:prstGeom prst="rect">
            <a:avLst/>
          </a:prstGeom>
          <a:noFill/>
          <a:ln w="9525">
            <a:noFill/>
            <a:miter lim="800000"/>
            <a:headEnd/>
            <a:tailEnd/>
          </a:ln>
        </p:spPr>
      </p:pic>
      <p:sp>
        <p:nvSpPr>
          <p:cNvPr id="10253" name="Rectangle 12"/>
          <p:cNvSpPr>
            <a:spLocks noChangeArrowheads="1"/>
          </p:cNvSpPr>
          <p:nvPr/>
        </p:nvSpPr>
        <p:spPr bwMode="auto">
          <a:xfrm>
            <a:off x="609600" y="4876800"/>
            <a:ext cx="1944688" cy="307975"/>
          </a:xfrm>
          <a:prstGeom prst="rect">
            <a:avLst/>
          </a:prstGeom>
          <a:noFill/>
          <a:ln w="9525">
            <a:noFill/>
            <a:miter lim="800000"/>
            <a:headEnd/>
            <a:tailEnd/>
          </a:ln>
        </p:spPr>
        <p:txBody>
          <a:bodyPr wrap="none">
            <a:spAutoFit/>
          </a:bodyPr>
          <a:lstStyle/>
          <a:p>
            <a:r>
              <a:rPr lang="en-US" altLang="zh-TW" sz="1400" b="1">
                <a:ea typeface="新細明體" pitchFamily="18" charset="-120"/>
              </a:rPr>
              <a:t>Phred quality scores</a:t>
            </a:r>
          </a:p>
        </p:txBody>
      </p:sp>
    </p:spTree>
  </p:cSld>
  <p:clrMapOvr>
    <a:masterClrMapping/>
  </p:clrMapOvr>
  <p:transition spd="slow"/>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endParaRPr lang="zh-TW" altLang="zh-TW" smtClean="0"/>
          </a:p>
        </p:txBody>
      </p:sp>
      <p:sp>
        <p:nvSpPr>
          <p:cNvPr id="11267" name="Content Placeholder 2"/>
          <p:cNvSpPr>
            <a:spLocks noGrp="1"/>
          </p:cNvSpPr>
          <p:nvPr>
            <p:ph idx="1"/>
          </p:nvPr>
        </p:nvSpPr>
        <p:spPr>
          <a:xfrm>
            <a:off x="1600200" y="4495801"/>
            <a:ext cx="6644208" cy="1885528"/>
          </a:xfrm>
        </p:spPr>
        <p:txBody>
          <a:bodyPr>
            <a:normAutofit/>
          </a:bodyPr>
          <a:lstStyle/>
          <a:p>
            <a:r>
              <a:rPr lang="en-US" altLang="zh-TW" sz="2400" dirty="0" smtClean="0">
                <a:ea typeface="新細明體" pitchFamily="18" charset="-120"/>
              </a:rPr>
              <a:t>ASCII value for h= 103</a:t>
            </a:r>
          </a:p>
          <a:p>
            <a:r>
              <a:rPr lang="en-US" altLang="zh-TW" sz="2400" dirty="0" smtClean="0">
                <a:ea typeface="新細明體" pitchFamily="18" charset="-120"/>
              </a:rPr>
              <a:t>Quality of Base A at the position 1 = 103- 64</a:t>
            </a:r>
          </a:p>
          <a:p>
            <a:r>
              <a:rPr lang="en-US" altLang="zh-TW" sz="2400" dirty="0" smtClean="0">
                <a:ea typeface="新細明體" pitchFamily="18" charset="-120"/>
              </a:rPr>
              <a:t>103- 64 = 39</a:t>
            </a:r>
          </a:p>
          <a:p>
            <a:r>
              <a:rPr lang="en-US" altLang="zh-TW" sz="2400" dirty="0" smtClean="0">
                <a:ea typeface="新細明體" pitchFamily="18" charset="-120"/>
              </a:rPr>
              <a:t>Where 39 is the </a:t>
            </a:r>
            <a:r>
              <a:rPr lang="en-US" altLang="zh-TW" sz="2400" dirty="0" err="1" smtClean="0">
                <a:ea typeface="新細明體" pitchFamily="18" charset="-120"/>
              </a:rPr>
              <a:t>phred</a:t>
            </a:r>
            <a:r>
              <a:rPr lang="en-US" altLang="zh-TW" sz="2400" dirty="0" smtClean="0">
                <a:ea typeface="新細明體" pitchFamily="18" charset="-120"/>
              </a:rPr>
              <a:t> score</a:t>
            </a:r>
          </a:p>
        </p:txBody>
      </p:sp>
      <p:pic>
        <p:nvPicPr>
          <p:cNvPr id="11270" name="Picture 8" descr="illumina fastq"/>
          <p:cNvPicPr>
            <a:picLocks noChangeAspect="1" noChangeArrowheads="1"/>
          </p:cNvPicPr>
          <p:nvPr/>
        </p:nvPicPr>
        <p:blipFill>
          <a:blip r:embed="rId2" cstate="print"/>
          <a:srcRect/>
          <a:stretch>
            <a:fillRect/>
          </a:stretch>
        </p:blipFill>
        <p:spPr bwMode="auto">
          <a:xfrm>
            <a:off x="838200" y="914400"/>
            <a:ext cx="5410200" cy="3462338"/>
          </a:xfrm>
          <a:prstGeom prst="rect">
            <a:avLst/>
          </a:prstGeom>
          <a:noFill/>
          <a:ln w="9525">
            <a:noFill/>
            <a:miter lim="800000"/>
            <a:headEnd/>
            <a:tailEnd/>
          </a:ln>
        </p:spPr>
      </p:pic>
      <p:sp>
        <p:nvSpPr>
          <p:cNvPr id="11271" name="Rectangle 3"/>
          <p:cNvSpPr txBox="1">
            <a:spLocks/>
          </p:cNvSpPr>
          <p:nvPr/>
        </p:nvSpPr>
        <p:spPr bwMode="auto">
          <a:xfrm>
            <a:off x="0" y="0"/>
            <a:ext cx="8991600" cy="838200"/>
          </a:xfrm>
          <a:prstGeom prst="rect">
            <a:avLst/>
          </a:prstGeom>
          <a:noFill/>
          <a:ln w="9525">
            <a:noFill/>
            <a:miter lim="800000"/>
            <a:headEnd/>
            <a:tailEnd/>
          </a:ln>
        </p:spPr>
        <p:txBody>
          <a:bodyPr anchor="b"/>
          <a:lstStyle/>
          <a:p>
            <a:pPr>
              <a:lnSpc>
                <a:spcPct val="110000"/>
              </a:lnSpc>
            </a:pPr>
            <a:r>
              <a:rPr lang="en-GB" sz="2800" b="1">
                <a:solidFill>
                  <a:srgbClr val="FF0000"/>
                </a:solidFill>
                <a:latin typeface="Verdana" pitchFamily="34" charset="0"/>
                <a:ea typeface="Verdana" pitchFamily="34" charset="0"/>
                <a:cs typeface="Verdana" pitchFamily="34" charset="0"/>
              </a:rPr>
              <a:t>Illumina FastQ</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3"/>
          <p:cNvSpPr>
            <a:spLocks noGrp="1"/>
          </p:cNvSpPr>
          <p:nvPr>
            <p:ph type="title"/>
          </p:nvPr>
        </p:nvSpPr>
        <p:spPr>
          <a:xfrm>
            <a:off x="533400" y="304800"/>
            <a:ext cx="8532813" cy="1066800"/>
          </a:xfrm>
          <a:noFill/>
        </p:spPr>
        <p:txBody>
          <a:bodyPr/>
          <a:lstStyle/>
          <a:p>
            <a:pPr eaLnBrk="1" hangingPunct="1">
              <a:lnSpc>
                <a:spcPct val="110000"/>
              </a:lnSpc>
            </a:pPr>
            <a:r>
              <a:rPr lang="en-GB" smtClean="0">
                <a:solidFill>
                  <a:srgbClr val="FF0000"/>
                </a:solidFill>
                <a:latin typeface="Verdana" pitchFamily="34" charset="0"/>
                <a:ea typeface="Verdana" pitchFamily="34" charset="0"/>
                <a:cs typeface="Verdana" pitchFamily="34" charset="0"/>
              </a:rPr>
              <a:t>SOLiD output format(s)</a:t>
            </a:r>
            <a:endParaRPr lang="en-GB" sz="2400" smtClean="0">
              <a:solidFill>
                <a:srgbClr val="FF0000"/>
              </a:solidFill>
              <a:latin typeface="Verdana" pitchFamily="34" charset="0"/>
              <a:ea typeface="Verdana" pitchFamily="34" charset="0"/>
              <a:cs typeface="Verdana" pitchFamily="34" charset="0"/>
            </a:endParaRPr>
          </a:p>
        </p:txBody>
      </p:sp>
      <p:sp>
        <p:nvSpPr>
          <p:cNvPr id="12291" name="Rectangle 4"/>
          <p:cNvSpPr>
            <a:spLocks/>
          </p:cNvSpPr>
          <p:nvPr/>
        </p:nvSpPr>
        <p:spPr bwMode="auto">
          <a:xfrm>
            <a:off x="838200" y="1828800"/>
            <a:ext cx="1828800" cy="2947988"/>
          </a:xfrm>
          <a:prstGeom prst="rect">
            <a:avLst/>
          </a:prstGeom>
          <a:noFill/>
          <a:ln w="9525">
            <a:noFill/>
            <a:miter lim="800000"/>
            <a:headEnd/>
            <a:tailEnd/>
          </a:ln>
        </p:spPr>
        <p:txBody>
          <a:bodyPr>
            <a:spAutoFit/>
          </a:bodyPr>
          <a:lstStyle/>
          <a:p>
            <a:pPr marL="342900" indent="-342900" eaLnBrk="0" hangingPunct="0">
              <a:spcBef>
                <a:spcPct val="20000"/>
              </a:spcBef>
            </a:pPr>
            <a:endParaRPr lang="en-GB" sz="3200" b="1">
              <a:solidFill>
                <a:srgbClr val="4D4D4D"/>
              </a:solidFill>
              <a:latin typeface="Calibri" pitchFamily="34" charset="0"/>
            </a:endParaRPr>
          </a:p>
          <a:p>
            <a:pPr marL="342900" indent="-342900" eaLnBrk="0" hangingPunct="0">
              <a:spcBef>
                <a:spcPct val="20000"/>
              </a:spcBef>
            </a:pPr>
            <a:r>
              <a:rPr lang="en-GB" sz="3200" b="1">
                <a:solidFill>
                  <a:srgbClr val="4D4D4D"/>
                </a:solidFill>
                <a:latin typeface="Calibri" pitchFamily="34" charset="0"/>
              </a:rPr>
              <a:t>CSFASTA</a:t>
            </a:r>
          </a:p>
          <a:p>
            <a:pPr marL="342900" indent="-342900" eaLnBrk="0" hangingPunct="0">
              <a:spcBef>
                <a:spcPct val="20000"/>
              </a:spcBef>
            </a:pPr>
            <a:endParaRPr lang="en-GB" sz="3200" b="1">
              <a:solidFill>
                <a:srgbClr val="4D4D4D"/>
              </a:solidFill>
              <a:latin typeface="Calibri" pitchFamily="34" charset="0"/>
            </a:endParaRPr>
          </a:p>
          <a:p>
            <a:pPr marL="342900" indent="-342900" eaLnBrk="0" hangingPunct="0">
              <a:spcBef>
                <a:spcPct val="20000"/>
              </a:spcBef>
            </a:pPr>
            <a:endParaRPr lang="en-GB" sz="3200" b="1">
              <a:solidFill>
                <a:srgbClr val="4D4D4D"/>
              </a:solidFill>
              <a:latin typeface="Calibri" pitchFamily="34" charset="0"/>
            </a:endParaRPr>
          </a:p>
          <a:p>
            <a:pPr marL="342900" indent="-342900" eaLnBrk="0" hangingPunct="0">
              <a:spcBef>
                <a:spcPct val="20000"/>
              </a:spcBef>
            </a:pPr>
            <a:endParaRPr lang="en-GB" sz="3200" b="1">
              <a:solidFill>
                <a:srgbClr val="4D4D4D"/>
              </a:solidFill>
              <a:latin typeface="Calibri" pitchFamily="34" charset="0"/>
            </a:endParaRPr>
          </a:p>
        </p:txBody>
      </p:sp>
      <p:pic>
        <p:nvPicPr>
          <p:cNvPr id="12292" name="Picture 7" descr="csfasta"/>
          <p:cNvPicPr>
            <a:picLocks noChangeAspect="1" noChangeArrowheads="1"/>
          </p:cNvPicPr>
          <p:nvPr/>
        </p:nvPicPr>
        <p:blipFill>
          <a:blip r:embed="rId3" cstate="print"/>
          <a:srcRect/>
          <a:stretch>
            <a:fillRect/>
          </a:stretch>
        </p:blipFill>
        <p:spPr bwMode="auto">
          <a:xfrm>
            <a:off x="1600200" y="3124200"/>
            <a:ext cx="6629400" cy="1131888"/>
          </a:xfrm>
          <a:prstGeom prst="rect">
            <a:avLst/>
          </a:prstGeom>
          <a:noFill/>
          <a:ln w="9525">
            <a:solidFill>
              <a:srgbClr val="000000"/>
            </a:solidFill>
            <a:miter lim="800000"/>
            <a:headEnd/>
            <a:tailEnd/>
          </a:ln>
        </p:spPr>
      </p:pic>
      <p:sp>
        <p:nvSpPr>
          <p:cNvPr id="7" name="Rectangle 6"/>
          <p:cNvSpPr/>
          <p:nvPr/>
        </p:nvSpPr>
        <p:spPr>
          <a:xfrm>
            <a:off x="2895600" y="2514600"/>
            <a:ext cx="5486400" cy="369888"/>
          </a:xfrm>
          <a:prstGeom prst="rect">
            <a:avLst/>
          </a:prstGeom>
        </p:spPr>
        <p:style>
          <a:lnRef idx="1">
            <a:schemeClr val="accent2"/>
          </a:lnRef>
          <a:fillRef idx="2">
            <a:schemeClr val="accent2"/>
          </a:fillRef>
          <a:effectRef idx="1">
            <a:schemeClr val="accent2"/>
          </a:effectRef>
          <a:fontRef idx="minor">
            <a:schemeClr val="dk1"/>
          </a:fontRef>
        </p:style>
        <p:txBody>
          <a:bodyPr>
            <a:spAutoFit/>
          </a:bodyPr>
          <a:lstStyle/>
          <a:p>
            <a:r>
              <a:rPr lang="en-US" altLang="zh-TW">
                <a:solidFill>
                  <a:srgbClr val="000000"/>
                </a:solidFill>
                <a:ea typeface="新細明體" pitchFamily="18" charset="-120"/>
              </a:rPr>
              <a:t>color-space </a:t>
            </a:r>
            <a:r>
              <a:rPr lang="en-US" altLang="zh-TW" i="1">
                <a:solidFill>
                  <a:srgbClr val="000000"/>
                </a:solidFill>
                <a:ea typeface="新細明體" pitchFamily="18" charset="-120"/>
              </a:rPr>
              <a:t>sequence</a:t>
            </a:r>
            <a:r>
              <a:rPr lang="en-US" altLang="zh-TW">
                <a:solidFill>
                  <a:srgbClr val="000000"/>
                </a:solidFill>
                <a:ea typeface="新細明體" pitchFamily="18" charset="-120"/>
              </a:rPr>
              <a:t> reads in a fasta </a:t>
            </a:r>
            <a:r>
              <a:rPr lang="en-US" altLang="zh-TW" i="1">
                <a:solidFill>
                  <a:srgbClr val="000000"/>
                </a:solidFill>
                <a:ea typeface="新細明體" pitchFamily="18" charset="-120"/>
              </a:rPr>
              <a:t>format</a:t>
            </a:r>
            <a:endParaRPr lang="en-US" altLang="zh-TW">
              <a:solidFill>
                <a:srgbClr val="000000"/>
              </a:solidFill>
              <a:ea typeface="新細明體" pitchFamily="18" charset="-120"/>
            </a:endParaRPr>
          </a:p>
        </p:txBody>
      </p:sp>
      <p:sp>
        <p:nvSpPr>
          <p:cNvPr id="8" name="Rectangle 7"/>
          <p:cNvSpPr/>
          <p:nvPr/>
        </p:nvSpPr>
        <p:spPr>
          <a:xfrm>
            <a:off x="1066800" y="4495800"/>
            <a:ext cx="7162800" cy="1477963"/>
          </a:xfrm>
          <a:prstGeom prst="rect">
            <a:avLst/>
          </a:prstGeom>
        </p:spPr>
        <p:txBody>
          <a:bodyPr>
            <a:spAutoFit/>
          </a:bodyPr>
          <a:lstStyle/>
          <a:p>
            <a:pPr marL="457200" indent="-457200">
              <a:buFont typeface="Wingdings" pitchFamily="2" charset="2"/>
              <a:buChar char="Ø"/>
            </a:pPr>
            <a:r>
              <a:rPr lang="en-US" altLang="zh-TW">
                <a:solidFill>
                  <a:srgbClr val="7F7F7F"/>
                </a:solidFill>
                <a:ea typeface="新細明體" pitchFamily="18" charset="-120"/>
              </a:rPr>
              <a:t>These reads can be </a:t>
            </a:r>
            <a:r>
              <a:rPr lang="en-US" altLang="zh-TW">
                <a:solidFill>
                  <a:srgbClr val="00B050"/>
                </a:solidFill>
                <a:ea typeface="新細明體" pitchFamily="18" charset="-120"/>
              </a:rPr>
              <a:t>retained and analyzed in color-space </a:t>
            </a:r>
            <a:r>
              <a:rPr lang="en-US" altLang="zh-TW">
                <a:solidFill>
                  <a:srgbClr val="7F7F7F"/>
                </a:solidFill>
                <a:ea typeface="新細明體" pitchFamily="18" charset="-120"/>
              </a:rPr>
              <a:t>by software</a:t>
            </a:r>
          </a:p>
          <a:p>
            <a:pPr marL="457200" indent="-457200"/>
            <a:endParaRPr lang="en-US" altLang="zh-TW">
              <a:solidFill>
                <a:srgbClr val="7F7F7F"/>
              </a:solidFill>
              <a:ea typeface="新細明體" pitchFamily="18" charset="-120"/>
            </a:endParaRPr>
          </a:p>
          <a:p>
            <a:pPr marL="457200" indent="-457200">
              <a:buFont typeface="Wingdings" pitchFamily="2" charset="2"/>
              <a:buChar char="Ø"/>
            </a:pPr>
            <a:r>
              <a:rPr lang="en-US" altLang="zh-TW">
                <a:solidFill>
                  <a:srgbClr val="7F7F7F"/>
                </a:solidFill>
                <a:ea typeface="新細明體" pitchFamily="18" charset="-120"/>
              </a:rPr>
              <a:t>The </a:t>
            </a:r>
            <a:r>
              <a:rPr lang="en-US" altLang="zh-TW">
                <a:solidFill>
                  <a:srgbClr val="00B050"/>
                </a:solidFill>
                <a:ea typeface="新細明體" pitchFamily="18" charset="-120"/>
              </a:rPr>
              <a:t>Format Conversion Tool </a:t>
            </a:r>
            <a:r>
              <a:rPr lang="en-US" altLang="zh-TW">
                <a:solidFill>
                  <a:srgbClr val="7F7F7F"/>
                </a:solidFill>
                <a:ea typeface="新細明體" pitchFamily="18" charset="-120"/>
              </a:rPr>
              <a:t>offers options for cleaning of the CSFASTA files</a:t>
            </a:r>
          </a:p>
        </p:txBody>
      </p:sp>
    </p:spTree>
  </p:cSld>
  <p:clrMapOvr>
    <a:masterClrMapping/>
  </p:clrMapOvr>
  <p:transition spd="slow"/>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3" name="Picture 3"/>
          <p:cNvPicPr>
            <a:picLocks noChangeAspect="1" noChangeArrowheads="1"/>
          </p:cNvPicPr>
          <p:nvPr/>
        </p:nvPicPr>
        <p:blipFill>
          <a:blip r:embed="rId2" cstate="print"/>
          <a:srcRect/>
          <a:stretch>
            <a:fillRect/>
          </a:stretch>
        </p:blipFill>
        <p:spPr bwMode="auto">
          <a:xfrm>
            <a:off x="611560" y="764704"/>
            <a:ext cx="7699364" cy="5328592"/>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Picture 3"/>
          <p:cNvPicPr>
            <a:picLocks noChangeAspect="1" noChangeArrowheads="1"/>
          </p:cNvPicPr>
          <p:nvPr/>
        </p:nvPicPr>
        <p:blipFill>
          <a:blip r:embed="rId2" cstate="print"/>
          <a:srcRect/>
          <a:stretch>
            <a:fillRect/>
          </a:stretch>
        </p:blipFill>
        <p:spPr bwMode="auto">
          <a:xfrm>
            <a:off x="1100138" y="1143000"/>
            <a:ext cx="6943725" cy="4572000"/>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cstate="print"/>
          <a:srcRect/>
          <a:stretch>
            <a:fillRect/>
          </a:stretch>
        </p:blipFill>
        <p:spPr bwMode="auto">
          <a:xfrm>
            <a:off x="1271588" y="1143000"/>
            <a:ext cx="6600825" cy="4572000"/>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cstate="print"/>
          <a:srcRect/>
          <a:stretch>
            <a:fillRect/>
          </a:stretch>
        </p:blipFill>
        <p:spPr bwMode="auto">
          <a:xfrm>
            <a:off x="623888" y="1438275"/>
            <a:ext cx="7896225" cy="3981450"/>
          </a:xfrm>
          <a:prstGeom prst="rect">
            <a:avLst/>
          </a:prstGeom>
          <a:noFill/>
          <a:ln w="9525">
            <a:no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1066800" y="2362200"/>
            <a:ext cx="7024688" cy="1143000"/>
          </a:xfrm>
        </p:spPr>
        <p:txBody>
          <a:bodyPr/>
          <a:lstStyle/>
          <a:p>
            <a:pPr algn="ctr" eaLnBrk="1" hangingPunct="1"/>
            <a:r>
              <a:rPr lang="en-US" altLang="zh-TW" sz="6600" b="1" smtClean="0">
                <a:ea typeface="新細明體" pitchFamily="18" charset="-120"/>
              </a:rPr>
              <a:t>QC analysis</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ChangeArrowheads="1"/>
          </p:cNvSpPr>
          <p:nvPr/>
        </p:nvSpPr>
        <p:spPr bwMode="auto">
          <a:xfrm>
            <a:off x="762000" y="838200"/>
            <a:ext cx="7416800" cy="1143000"/>
          </a:xfrm>
          <a:prstGeom prst="rect">
            <a:avLst/>
          </a:prstGeom>
          <a:noFill/>
          <a:ln w="9525">
            <a:noFill/>
            <a:miter lim="800000"/>
            <a:headEnd/>
            <a:tailEnd/>
          </a:ln>
        </p:spPr>
        <p:txBody>
          <a:bodyPr lIns="91430" tIns="45715" rIns="91430" bIns="45715"/>
          <a:lstStyle/>
          <a:p>
            <a:pPr algn="ctr">
              <a:defRPr/>
            </a:pPr>
            <a:r>
              <a:rPr lang="en-US" sz="2900" b="1" dirty="0">
                <a:latin typeface="+mn-lt"/>
              </a:rPr>
              <a:t>All platforms have errors</a:t>
            </a:r>
          </a:p>
        </p:txBody>
      </p:sp>
      <p:pic>
        <p:nvPicPr>
          <p:cNvPr id="20483" name="Picture 2" descr="http://www.exeter.ac.uk/media/universityofexeter/webteam/shared/righthandimages218px/research/sequencer.jpg"/>
          <p:cNvPicPr>
            <a:picLocks noChangeAspect="1" noChangeArrowheads="1"/>
          </p:cNvPicPr>
          <p:nvPr/>
        </p:nvPicPr>
        <p:blipFill>
          <a:blip r:embed="rId2" cstate="print"/>
          <a:srcRect/>
          <a:stretch>
            <a:fillRect/>
          </a:stretch>
        </p:blipFill>
        <p:spPr bwMode="auto">
          <a:xfrm>
            <a:off x="971550" y="1989138"/>
            <a:ext cx="1573213" cy="1082675"/>
          </a:xfrm>
          <a:prstGeom prst="rect">
            <a:avLst/>
          </a:prstGeom>
          <a:noFill/>
          <a:ln w="9525">
            <a:noFill/>
            <a:miter lim="800000"/>
            <a:headEnd/>
            <a:tailEnd/>
          </a:ln>
        </p:spPr>
      </p:pic>
      <p:pic>
        <p:nvPicPr>
          <p:cNvPr id="20484" name="Picture 2" descr="The Genome Sequencer FLX System"/>
          <p:cNvPicPr>
            <a:picLocks noChangeAspect="1" noChangeArrowheads="1"/>
          </p:cNvPicPr>
          <p:nvPr/>
        </p:nvPicPr>
        <p:blipFill>
          <a:blip r:embed="rId3" cstate="print"/>
          <a:srcRect/>
          <a:stretch>
            <a:fillRect/>
          </a:stretch>
        </p:blipFill>
        <p:spPr bwMode="auto">
          <a:xfrm>
            <a:off x="5219700" y="2205038"/>
            <a:ext cx="792163" cy="839787"/>
          </a:xfrm>
          <a:prstGeom prst="rect">
            <a:avLst/>
          </a:prstGeom>
          <a:noFill/>
          <a:ln w="9525">
            <a:noFill/>
            <a:miter lim="800000"/>
            <a:headEnd/>
            <a:tailEnd/>
          </a:ln>
        </p:spPr>
      </p:pic>
      <p:pic>
        <p:nvPicPr>
          <p:cNvPr id="20485" name="Picture 4" descr="https://products.appliedbiosystems.com/ab/en/US/htdocs/productMgr/images/SOLiD_small.jpg"/>
          <p:cNvPicPr>
            <a:picLocks noChangeAspect="1" noChangeArrowheads="1"/>
          </p:cNvPicPr>
          <p:nvPr/>
        </p:nvPicPr>
        <p:blipFill>
          <a:blip r:embed="rId4" cstate="print"/>
          <a:srcRect/>
          <a:stretch>
            <a:fillRect/>
          </a:stretch>
        </p:blipFill>
        <p:spPr bwMode="auto">
          <a:xfrm>
            <a:off x="2916238" y="2060575"/>
            <a:ext cx="1655762" cy="1065213"/>
          </a:xfrm>
          <a:prstGeom prst="rect">
            <a:avLst/>
          </a:prstGeom>
          <a:noFill/>
          <a:ln w="9525">
            <a:noFill/>
            <a:miter lim="800000"/>
            <a:headEnd/>
            <a:tailEnd/>
          </a:ln>
        </p:spPr>
      </p:pic>
      <p:pic>
        <p:nvPicPr>
          <p:cNvPr id="20486" name="Picture 5" descr="http://www.iontorrent.com/lib/images/products/pgm_images.jpg"/>
          <p:cNvPicPr>
            <a:picLocks noChangeAspect="1" noChangeArrowheads="1"/>
          </p:cNvPicPr>
          <p:nvPr/>
        </p:nvPicPr>
        <p:blipFill>
          <a:blip r:embed="rId5" cstate="print"/>
          <a:srcRect/>
          <a:stretch>
            <a:fillRect/>
          </a:stretch>
        </p:blipFill>
        <p:spPr bwMode="auto">
          <a:xfrm>
            <a:off x="6948488" y="2349500"/>
            <a:ext cx="1216025" cy="719138"/>
          </a:xfrm>
          <a:prstGeom prst="rect">
            <a:avLst/>
          </a:prstGeom>
          <a:noFill/>
          <a:ln w="9525">
            <a:noFill/>
            <a:miter lim="800000"/>
            <a:headEnd/>
            <a:tailEnd/>
          </a:ln>
        </p:spPr>
      </p:pic>
      <p:cxnSp>
        <p:nvCxnSpPr>
          <p:cNvPr id="9" name="Straight Arrow Connector 8"/>
          <p:cNvCxnSpPr>
            <a:cxnSpLocks noChangeShapeType="1"/>
          </p:cNvCxnSpPr>
          <p:nvPr/>
        </p:nvCxnSpPr>
        <p:spPr bwMode="auto">
          <a:xfrm>
            <a:off x="1763713" y="3644900"/>
            <a:ext cx="1223962" cy="863600"/>
          </a:xfrm>
          <a:prstGeom prst="straightConnector1">
            <a:avLst/>
          </a:prstGeom>
          <a:noFill/>
          <a:ln w="9525" algn="ctr">
            <a:solidFill>
              <a:schemeClr val="tx1"/>
            </a:solidFill>
            <a:round/>
            <a:headEnd/>
            <a:tailEnd type="arrow" w="med" len="med"/>
          </a:ln>
        </p:spPr>
      </p:cxnSp>
      <p:cxnSp>
        <p:nvCxnSpPr>
          <p:cNvPr id="12" name="Straight Arrow Connector 11"/>
          <p:cNvCxnSpPr>
            <a:cxnSpLocks noChangeShapeType="1"/>
          </p:cNvCxnSpPr>
          <p:nvPr/>
        </p:nvCxnSpPr>
        <p:spPr bwMode="auto">
          <a:xfrm rot="16200000" flipH="1">
            <a:off x="3348038" y="3860800"/>
            <a:ext cx="935037" cy="360363"/>
          </a:xfrm>
          <a:prstGeom prst="straightConnector1">
            <a:avLst/>
          </a:prstGeom>
          <a:noFill/>
          <a:ln w="9525" algn="ctr">
            <a:solidFill>
              <a:schemeClr val="tx1"/>
            </a:solidFill>
            <a:round/>
            <a:headEnd/>
            <a:tailEnd type="arrow" w="med" len="med"/>
          </a:ln>
        </p:spPr>
      </p:cxnSp>
      <p:sp>
        <p:nvSpPr>
          <p:cNvPr id="20489" name="TextBox 13"/>
          <p:cNvSpPr txBox="1">
            <a:spLocks noChangeArrowheads="1"/>
          </p:cNvSpPr>
          <p:nvPr/>
        </p:nvSpPr>
        <p:spPr bwMode="auto">
          <a:xfrm>
            <a:off x="468313" y="3213100"/>
            <a:ext cx="2628900" cy="338138"/>
          </a:xfrm>
          <a:prstGeom prst="rect">
            <a:avLst/>
          </a:prstGeom>
          <a:noFill/>
          <a:ln w="9525">
            <a:noFill/>
            <a:miter lim="800000"/>
            <a:headEnd/>
            <a:tailEnd/>
          </a:ln>
        </p:spPr>
        <p:txBody>
          <a:bodyPr lIns="91430" tIns="45715" rIns="91430" bIns="45715">
            <a:spAutoFit/>
          </a:bodyPr>
          <a:lstStyle/>
          <a:p>
            <a:pPr algn="ctr" eaLnBrk="0"/>
            <a:r>
              <a:rPr lang="en-GB" sz="1600"/>
              <a:t>Illumina</a:t>
            </a:r>
          </a:p>
        </p:txBody>
      </p:sp>
      <p:sp>
        <p:nvSpPr>
          <p:cNvPr id="20490" name="TextBox 14"/>
          <p:cNvSpPr txBox="1">
            <a:spLocks noChangeArrowheads="1"/>
          </p:cNvSpPr>
          <p:nvPr/>
        </p:nvSpPr>
        <p:spPr bwMode="auto">
          <a:xfrm>
            <a:off x="2411413" y="3213100"/>
            <a:ext cx="2628900" cy="338138"/>
          </a:xfrm>
          <a:prstGeom prst="rect">
            <a:avLst/>
          </a:prstGeom>
          <a:noFill/>
          <a:ln w="9525">
            <a:noFill/>
            <a:miter lim="800000"/>
            <a:headEnd/>
            <a:tailEnd/>
          </a:ln>
        </p:spPr>
        <p:txBody>
          <a:bodyPr lIns="91430" tIns="45715" rIns="91430" bIns="45715">
            <a:spAutoFit/>
          </a:bodyPr>
          <a:lstStyle/>
          <a:p>
            <a:pPr algn="ctr" eaLnBrk="0"/>
            <a:r>
              <a:rPr lang="en-GB" sz="1600"/>
              <a:t>SoLID/ABI-Life</a:t>
            </a:r>
          </a:p>
        </p:txBody>
      </p:sp>
      <p:sp>
        <p:nvSpPr>
          <p:cNvPr id="20491" name="TextBox 15"/>
          <p:cNvSpPr txBox="1">
            <a:spLocks noChangeArrowheads="1"/>
          </p:cNvSpPr>
          <p:nvPr/>
        </p:nvSpPr>
        <p:spPr bwMode="auto">
          <a:xfrm>
            <a:off x="4500563" y="3213100"/>
            <a:ext cx="2628900" cy="338138"/>
          </a:xfrm>
          <a:prstGeom prst="rect">
            <a:avLst/>
          </a:prstGeom>
          <a:noFill/>
          <a:ln w="9525">
            <a:noFill/>
            <a:miter lim="800000"/>
            <a:headEnd/>
            <a:tailEnd/>
          </a:ln>
        </p:spPr>
        <p:txBody>
          <a:bodyPr lIns="91430" tIns="45715" rIns="91430" bIns="45715">
            <a:spAutoFit/>
          </a:bodyPr>
          <a:lstStyle/>
          <a:p>
            <a:pPr algn="ctr" eaLnBrk="0"/>
            <a:r>
              <a:rPr lang="en-GB" sz="1600"/>
              <a:t>Roche 454</a:t>
            </a:r>
          </a:p>
        </p:txBody>
      </p:sp>
      <p:cxnSp>
        <p:nvCxnSpPr>
          <p:cNvPr id="17" name="Straight Arrow Connector 16"/>
          <p:cNvCxnSpPr>
            <a:cxnSpLocks noChangeShapeType="1"/>
          </p:cNvCxnSpPr>
          <p:nvPr/>
        </p:nvCxnSpPr>
        <p:spPr bwMode="auto">
          <a:xfrm rot="5400000">
            <a:off x="4968081" y="3825082"/>
            <a:ext cx="935037" cy="431800"/>
          </a:xfrm>
          <a:prstGeom prst="straightConnector1">
            <a:avLst/>
          </a:prstGeom>
          <a:noFill/>
          <a:ln w="9525" algn="ctr">
            <a:solidFill>
              <a:schemeClr val="tx1"/>
            </a:solidFill>
            <a:round/>
            <a:headEnd/>
            <a:tailEnd type="arrow" w="med" len="med"/>
          </a:ln>
        </p:spPr>
      </p:cxnSp>
      <p:cxnSp>
        <p:nvCxnSpPr>
          <p:cNvPr id="19" name="Straight Arrow Connector 18"/>
          <p:cNvCxnSpPr>
            <a:cxnSpLocks noChangeShapeType="1"/>
          </p:cNvCxnSpPr>
          <p:nvPr/>
        </p:nvCxnSpPr>
        <p:spPr bwMode="auto">
          <a:xfrm rot="10800000" flipV="1">
            <a:off x="6084888" y="3644900"/>
            <a:ext cx="1366837" cy="936625"/>
          </a:xfrm>
          <a:prstGeom prst="straightConnector1">
            <a:avLst/>
          </a:prstGeom>
          <a:noFill/>
          <a:ln w="9525" algn="ctr">
            <a:solidFill>
              <a:schemeClr val="tx1"/>
            </a:solidFill>
            <a:round/>
            <a:headEnd/>
            <a:tailEnd type="arrow" w="med" len="med"/>
          </a:ln>
        </p:spPr>
      </p:cxnSp>
      <p:sp>
        <p:nvSpPr>
          <p:cNvPr id="20494" name="TextBox 20"/>
          <p:cNvSpPr txBox="1">
            <a:spLocks noChangeArrowheads="1"/>
          </p:cNvSpPr>
          <p:nvPr/>
        </p:nvSpPr>
        <p:spPr bwMode="auto">
          <a:xfrm>
            <a:off x="6300788" y="3213100"/>
            <a:ext cx="2628900" cy="338138"/>
          </a:xfrm>
          <a:prstGeom prst="rect">
            <a:avLst/>
          </a:prstGeom>
          <a:noFill/>
          <a:ln w="9525">
            <a:noFill/>
            <a:miter lim="800000"/>
            <a:headEnd/>
            <a:tailEnd/>
          </a:ln>
        </p:spPr>
        <p:txBody>
          <a:bodyPr lIns="91430" tIns="45715" rIns="91430" bIns="45715">
            <a:spAutoFit/>
          </a:bodyPr>
          <a:lstStyle/>
          <a:p>
            <a:pPr algn="ctr" eaLnBrk="0"/>
            <a:r>
              <a:rPr lang="en-GB" sz="1600"/>
              <a:t>Ion Torrent</a:t>
            </a:r>
          </a:p>
        </p:txBody>
      </p:sp>
      <p:sp>
        <p:nvSpPr>
          <p:cNvPr id="18448" name="TextBox 39"/>
          <p:cNvSpPr txBox="1">
            <a:spLocks noChangeArrowheads="1"/>
          </p:cNvSpPr>
          <p:nvPr/>
        </p:nvSpPr>
        <p:spPr bwMode="auto">
          <a:xfrm>
            <a:off x="1044575" y="4652963"/>
            <a:ext cx="6983413" cy="1477962"/>
          </a:xfrm>
          <a:prstGeom prst="rect">
            <a:avLst/>
          </a:prstGeom>
          <a:noFill/>
          <a:ln w="9525">
            <a:noFill/>
            <a:miter lim="800000"/>
            <a:headEnd/>
            <a:tailEnd/>
          </a:ln>
        </p:spPr>
        <p:txBody>
          <a:bodyPr lIns="91430" tIns="45715" rIns="91430" bIns="45715">
            <a:spAutoFit/>
          </a:bodyPr>
          <a:lstStyle/>
          <a:p>
            <a:pPr marL="455613" indent="-455613" eaLnBrk="0">
              <a:buFont typeface="Times"/>
              <a:buAutoNum type="arabicPeriod"/>
            </a:pPr>
            <a:r>
              <a:rPr lang="en-GB">
                <a:latin typeface="Century Gothic" pitchFamily="34" charset="0"/>
                <a:cs typeface="Arial" pitchFamily="34" charset="0"/>
              </a:rPr>
              <a:t>Removal of low quality bases/ Low complexity regions</a:t>
            </a:r>
          </a:p>
          <a:p>
            <a:pPr marL="455613" indent="-455613" eaLnBrk="0">
              <a:buFont typeface="Times"/>
              <a:buAutoNum type="arabicPeriod"/>
            </a:pPr>
            <a:r>
              <a:rPr lang="en-GB">
                <a:latin typeface="Century Gothic" pitchFamily="34" charset="0"/>
                <a:cs typeface="Arial" pitchFamily="34" charset="0"/>
              </a:rPr>
              <a:t>Removal of adaptor sequences</a:t>
            </a:r>
          </a:p>
          <a:p>
            <a:pPr marL="455613" indent="-455613" eaLnBrk="0">
              <a:buFont typeface="Times"/>
              <a:buAutoNum type="arabicPeriod"/>
            </a:pPr>
            <a:r>
              <a:rPr lang="en-US" altLang="zh-TW">
                <a:latin typeface="Century Gothic" pitchFamily="34" charset="0"/>
                <a:ea typeface="新細明體" pitchFamily="18" charset="-120"/>
              </a:rPr>
              <a:t>Homopolymer-associated base call errors (3 or more identical DNA bases) causes higher number of (artificial) frameshifts </a:t>
            </a:r>
            <a:endParaRPr lang="en-GB">
              <a:latin typeface="Century Gothic"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8448"/>
                                        </p:tgtEl>
                                        <p:attrNameLst>
                                          <p:attrName>style.visibility</p:attrName>
                                        </p:attrNameLst>
                                      </p:cBhvr>
                                      <p:to>
                                        <p:strVal val="visible"/>
                                      </p:to>
                                    </p:set>
                                    <p:animEffect transition="in" filter="dissolve">
                                      <p:cBhvr>
                                        <p:cTn id="17" dur="500"/>
                                        <p:tgtEl>
                                          <p:spTgt spid="184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ChangeArrowheads="1"/>
          </p:cNvSpPr>
          <p:nvPr/>
        </p:nvSpPr>
        <p:spPr bwMode="auto">
          <a:xfrm>
            <a:off x="762000" y="685800"/>
            <a:ext cx="7416800" cy="1143000"/>
          </a:xfrm>
          <a:prstGeom prst="rect">
            <a:avLst/>
          </a:prstGeom>
          <a:noFill/>
          <a:ln w="9525">
            <a:noFill/>
            <a:miter lim="800000"/>
            <a:headEnd/>
            <a:tailEnd/>
          </a:ln>
        </p:spPr>
        <p:txBody>
          <a:bodyPr lIns="91430" tIns="45715" rIns="91430" bIns="45715"/>
          <a:lstStyle/>
          <a:p>
            <a:pPr algn="ctr">
              <a:defRPr/>
            </a:pPr>
            <a:r>
              <a:rPr lang="en-US" sz="2900" b="1" dirty="0" err="1">
                <a:latin typeface="+mn-lt"/>
              </a:rPr>
              <a:t>Illumina</a:t>
            </a:r>
            <a:r>
              <a:rPr lang="en-US" sz="2900" b="1" dirty="0">
                <a:latin typeface="+mn-lt"/>
              </a:rPr>
              <a:t> </a:t>
            </a:r>
            <a:r>
              <a:rPr lang="en-US" sz="2900" b="1" dirty="0" err="1">
                <a:latin typeface="+mn-lt"/>
              </a:rPr>
              <a:t>artefacts</a:t>
            </a:r>
            <a:endParaRPr lang="en-US" sz="2900" b="1" dirty="0">
              <a:latin typeface="+mn-lt"/>
            </a:endParaRPr>
          </a:p>
        </p:txBody>
      </p:sp>
      <p:sp>
        <p:nvSpPr>
          <p:cNvPr id="6" name="TextBox 5"/>
          <p:cNvSpPr txBox="1"/>
          <p:nvPr/>
        </p:nvSpPr>
        <p:spPr>
          <a:xfrm>
            <a:off x="990600" y="2057400"/>
            <a:ext cx="7632700" cy="3170238"/>
          </a:xfrm>
          <a:prstGeom prst="rect">
            <a:avLst/>
          </a:prstGeom>
          <a:solidFill>
            <a:schemeClr val="bg1"/>
          </a:solidFill>
        </p:spPr>
        <p:txBody>
          <a:bodyPr lIns="91430" tIns="45715" rIns="91430" bIns="45715">
            <a:spAutoFit/>
          </a:bodyPr>
          <a:lstStyle/>
          <a:p>
            <a:pPr marL="455613" indent="-455613" eaLnBrk="0">
              <a:buFont typeface="Wingdings" pitchFamily="2" charset="2"/>
              <a:buChar char="q"/>
            </a:pPr>
            <a:r>
              <a:rPr lang="en-GB" sz="2500">
                <a:latin typeface="Century Gothic" pitchFamily="34" charset="0"/>
                <a:cs typeface="Arial" pitchFamily="34" charset="0"/>
              </a:rPr>
              <a:t>under represented </a:t>
            </a:r>
            <a:r>
              <a:rPr lang="en-GB" sz="2500">
                <a:cs typeface="Arial" pitchFamily="34" charset="0"/>
              </a:rPr>
              <a:t>GC rich regions</a:t>
            </a:r>
            <a:endParaRPr lang="en-GB" sz="2500">
              <a:latin typeface="Century Gothic" pitchFamily="34" charset="0"/>
              <a:cs typeface="Arial" pitchFamily="34" charset="0"/>
            </a:endParaRPr>
          </a:p>
          <a:p>
            <a:pPr marL="1370013" lvl="2" indent="-455613" eaLnBrk="0">
              <a:buFont typeface="Wingdings" pitchFamily="2" charset="2"/>
              <a:buChar char="q"/>
            </a:pPr>
            <a:r>
              <a:rPr lang="en-GB" sz="2500">
                <a:latin typeface="Century Gothic" pitchFamily="34" charset="0"/>
                <a:cs typeface="Arial" pitchFamily="34" charset="0"/>
              </a:rPr>
              <a:t>PCR</a:t>
            </a:r>
          </a:p>
          <a:p>
            <a:pPr marL="1370013" lvl="2" indent="-455613" eaLnBrk="0">
              <a:buFont typeface="Wingdings" pitchFamily="2" charset="2"/>
              <a:buChar char="q"/>
            </a:pPr>
            <a:r>
              <a:rPr lang="en-GB" sz="2500">
                <a:latin typeface="Century Gothic" pitchFamily="34" charset="0"/>
                <a:cs typeface="Arial" pitchFamily="34" charset="0"/>
              </a:rPr>
              <a:t>Sequencing</a:t>
            </a:r>
          </a:p>
          <a:p>
            <a:pPr marL="455613" indent="-455613" eaLnBrk="0">
              <a:buFont typeface="Wingdings" pitchFamily="2" charset="2"/>
              <a:buChar char="q"/>
            </a:pPr>
            <a:endParaRPr lang="en-GB" sz="2500">
              <a:latin typeface="Century Gothic" pitchFamily="34" charset="0"/>
              <a:cs typeface="Arial" pitchFamily="34" charset="0"/>
            </a:endParaRPr>
          </a:p>
          <a:p>
            <a:pPr marL="455613" indent="-455613" eaLnBrk="0">
              <a:buFont typeface="Wingdings" pitchFamily="2" charset="2"/>
              <a:buChar char="q"/>
            </a:pPr>
            <a:r>
              <a:rPr lang="en-GB" sz="2500">
                <a:latin typeface="Century Gothic" pitchFamily="34" charset="0"/>
                <a:cs typeface="Arial" pitchFamily="34" charset="0"/>
              </a:rPr>
              <a:t>GGC/GCC motif is associated with low quality and mismatches</a:t>
            </a:r>
          </a:p>
          <a:p>
            <a:pPr marL="455613" indent="-455613" eaLnBrk="0">
              <a:buFont typeface="Wingdings" pitchFamily="2" charset="2"/>
              <a:buChar char="q"/>
            </a:pPr>
            <a:endParaRPr lang="en-GB" sz="2500">
              <a:latin typeface="Century Gothic" pitchFamily="34" charset="0"/>
              <a:cs typeface="Arial" pitchFamily="34" charset="0"/>
            </a:endParaRPr>
          </a:p>
          <a:p>
            <a:pPr marL="455613" indent="-455613" eaLnBrk="0">
              <a:buFont typeface="Wingdings" pitchFamily="2" charset="2"/>
              <a:buChar char="q"/>
            </a:pPr>
            <a:r>
              <a:rPr lang="en-GB" sz="2500">
                <a:latin typeface="Century Gothic" pitchFamily="34" charset="0"/>
                <a:cs typeface="Arial" pitchFamily="34" charset="0"/>
              </a:rPr>
              <a:t>Low quality reads &lt; 20% phred score</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381000" y="304800"/>
            <a:ext cx="7796213" cy="1143000"/>
          </a:xfrm>
        </p:spPr>
        <p:txBody>
          <a:bodyPr/>
          <a:lstStyle/>
          <a:p>
            <a:pPr eaLnBrk="1" hangingPunct="1"/>
            <a:r>
              <a:rPr lang="en-US" altLang="zh-TW" smtClean="0">
                <a:ea typeface="新細明體" pitchFamily="18" charset="-120"/>
              </a:rPr>
              <a:t>Need for QC &amp; Preprocessing</a:t>
            </a:r>
          </a:p>
        </p:txBody>
      </p:sp>
      <p:sp>
        <p:nvSpPr>
          <p:cNvPr id="6" name="TextBox 5"/>
          <p:cNvSpPr txBox="1"/>
          <p:nvPr/>
        </p:nvSpPr>
        <p:spPr>
          <a:xfrm>
            <a:off x="533400" y="1905000"/>
            <a:ext cx="8153400" cy="5354638"/>
          </a:xfrm>
          <a:prstGeom prst="rect">
            <a:avLst/>
          </a:prstGeom>
          <a:noFill/>
        </p:spPr>
        <p:txBody>
          <a:bodyPr>
            <a:spAutoFit/>
          </a:bodyPr>
          <a:lstStyle/>
          <a:p>
            <a:pPr marL="509588" indent="-509588"/>
            <a:r>
              <a:rPr lang="en-US" altLang="zh-TW">
                <a:solidFill>
                  <a:srgbClr val="595959"/>
                </a:solidFill>
                <a:ea typeface="新細明體" pitchFamily="18" charset="-120"/>
              </a:rPr>
              <a:t>QC analysis of sequence data is extremely important for meaningful downstream analysis</a:t>
            </a:r>
          </a:p>
          <a:p>
            <a:pPr marL="509588" indent="-509588">
              <a:buFont typeface="Wingdings" pitchFamily="2" charset="2"/>
              <a:buChar char="q"/>
            </a:pPr>
            <a:endParaRPr lang="en-US" altLang="zh-TW">
              <a:solidFill>
                <a:srgbClr val="595959"/>
              </a:solidFill>
              <a:ea typeface="新細明體" pitchFamily="18" charset="-120"/>
            </a:endParaRPr>
          </a:p>
          <a:p>
            <a:pPr marL="509588" indent="-509588">
              <a:buFont typeface="Wingdings" pitchFamily="2" charset="2"/>
              <a:buChar char="q"/>
            </a:pPr>
            <a:r>
              <a:rPr lang="en-US" altLang="zh-TW">
                <a:solidFill>
                  <a:srgbClr val="595959"/>
                </a:solidFill>
                <a:ea typeface="新細明體" pitchFamily="18" charset="-120"/>
              </a:rPr>
              <a:t>To analyze problems in quality scores/ statistics of sequencing data</a:t>
            </a:r>
          </a:p>
          <a:p>
            <a:pPr marL="509588" indent="-509588">
              <a:buFont typeface="Wingdings" pitchFamily="2" charset="2"/>
              <a:buChar char="q"/>
            </a:pPr>
            <a:endParaRPr lang="en-US" altLang="zh-TW">
              <a:solidFill>
                <a:srgbClr val="595959"/>
              </a:solidFill>
              <a:ea typeface="新細明體" pitchFamily="18" charset="-120"/>
            </a:endParaRPr>
          </a:p>
          <a:p>
            <a:pPr marL="509588" indent="-509588">
              <a:buFont typeface="Wingdings" pitchFamily="2" charset="2"/>
              <a:buChar char="q"/>
            </a:pPr>
            <a:r>
              <a:rPr lang="en-US" altLang="zh-TW">
                <a:solidFill>
                  <a:srgbClr val="595959"/>
                </a:solidFill>
                <a:ea typeface="新細明體" pitchFamily="18" charset="-120"/>
              </a:rPr>
              <a:t>To check whether further analysis with sequence is possible</a:t>
            </a:r>
          </a:p>
          <a:p>
            <a:pPr marL="509588" indent="-509588">
              <a:buFont typeface="Wingdings" pitchFamily="2" charset="2"/>
              <a:buChar char="q"/>
            </a:pPr>
            <a:endParaRPr lang="en-US" altLang="zh-TW">
              <a:solidFill>
                <a:srgbClr val="595959"/>
              </a:solidFill>
              <a:ea typeface="新細明體" pitchFamily="18" charset="-120"/>
            </a:endParaRPr>
          </a:p>
          <a:p>
            <a:pPr marL="509588" indent="-509588">
              <a:buFont typeface="Wingdings" pitchFamily="2" charset="2"/>
              <a:buChar char="q"/>
            </a:pPr>
            <a:r>
              <a:rPr lang="en-US" altLang="zh-TW">
                <a:solidFill>
                  <a:srgbClr val="595959"/>
                </a:solidFill>
                <a:ea typeface="新細明體" pitchFamily="18" charset="-120"/>
              </a:rPr>
              <a:t>To remove redundancy (filtering)</a:t>
            </a:r>
          </a:p>
          <a:p>
            <a:pPr marL="509588" indent="-509588">
              <a:buFont typeface="Wingdings" pitchFamily="2" charset="2"/>
              <a:buChar char="q"/>
            </a:pPr>
            <a:endParaRPr lang="en-US" altLang="zh-TW">
              <a:solidFill>
                <a:srgbClr val="595959"/>
              </a:solidFill>
              <a:ea typeface="新細明體" pitchFamily="18" charset="-120"/>
            </a:endParaRPr>
          </a:p>
          <a:p>
            <a:pPr marL="509588" indent="-509588">
              <a:buFont typeface="Wingdings" pitchFamily="2" charset="2"/>
              <a:buChar char="q"/>
            </a:pPr>
            <a:r>
              <a:rPr lang="en-US" altLang="zh-TW">
                <a:solidFill>
                  <a:srgbClr val="595959"/>
                </a:solidFill>
                <a:ea typeface="新細明體" pitchFamily="18" charset="-120"/>
              </a:rPr>
              <a:t>To remove low quality reads from analysis</a:t>
            </a:r>
          </a:p>
          <a:p>
            <a:pPr marL="509588" indent="-509588">
              <a:buFont typeface="Wingdings" pitchFamily="2" charset="2"/>
              <a:buChar char="q"/>
            </a:pPr>
            <a:endParaRPr lang="en-US" altLang="zh-TW">
              <a:solidFill>
                <a:srgbClr val="595959"/>
              </a:solidFill>
              <a:ea typeface="新細明體" pitchFamily="18" charset="-120"/>
            </a:endParaRPr>
          </a:p>
          <a:p>
            <a:pPr marL="509588" indent="-509588">
              <a:buFont typeface="Wingdings" pitchFamily="2" charset="2"/>
              <a:buChar char="q"/>
            </a:pPr>
            <a:r>
              <a:rPr lang="en-US" altLang="zh-TW">
                <a:solidFill>
                  <a:srgbClr val="595959"/>
                </a:solidFill>
                <a:ea typeface="新細明體" pitchFamily="18" charset="-120"/>
              </a:rPr>
              <a:t>To remove adapter contamination</a:t>
            </a:r>
          </a:p>
          <a:p>
            <a:pPr marL="509588" indent="-509588"/>
            <a:endParaRPr lang="en-US" altLang="zh-TW">
              <a:solidFill>
                <a:srgbClr val="595959"/>
              </a:solidFill>
              <a:ea typeface="新細明體" pitchFamily="18" charset="-120"/>
            </a:endParaRPr>
          </a:p>
          <a:p>
            <a:pPr marL="509588" indent="-509588"/>
            <a:endParaRPr lang="en-US" altLang="zh-TW">
              <a:solidFill>
                <a:srgbClr val="595959"/>
              </a:solidFill>
              <a:ea typeface="新細明體" pitchFamily="18" charset="-120"/>
            </a:endParaRPr>
          </a:p>
          <a:p>
            <a:pPr marL="509588" indent="-509588"/>
            <a:r>
              <a:rPr lang="en-US" altLang="zh-TW">
                <a:solidFill>
                  <a:srgbClr val="595959"/>
                </a:solidFill>
                <a:ea typeface="新細明體" pitchFamily="18" charset="-120"/>
              </a:rPr>
              <a:t>Highly efficient and fast processing tools are required to handle large volume of datasets</a:t>
            </a:r>
          </a:p>
          <a:p>
            <a:pPr marL="509588" indent="-509588">
              <a:buFont typeface="Wingdings" pitchFamily="2" charset="2"/>
              <a:buChar char="q"/>
            </a:pPr>
            <a:endParaRPr lang="en-US" altLang="zh-TW">
              <a:solidFill>
                <a:srgbClr val="595959"/>
              </a:solidFill>
              <a:ea typeface="新細明體" pitchFamily="18" charset="-120"/>
            </a:endParaRPr>
          </a:p>
          <a:p>
            <a:pPr marL="509588" indent="-509588"/>
            <a:endParaRPr lang="en-US" altLang="zh-TW">
              <a:solidFill>
                <a:srgbClr val="595959"/>
              </a:solidFill>
              <a:ea typeface="新細明體" pitchFamily="18" charset="-120"/>
            </a:endParaRPr>
          </a:p>
          <a:p>
            <a:pPr marL="509588" indent="-509588"/>
            <a:endParaRPr lang="en-US" altLang="zh-TW">
              <a:solidFill>
                <a:srgbClr val="595959"/>
              </a:solidFill>
              <a:ea typeface="新細明體" pitchFamily="18" charset="-12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Content Placeholder 2"/>
          <p:cNvSpPr>
            <a:spLocks noGrp="1"/>
          </p:cNvSpPr>
          <p:nvPr>
            <p:ph idx="1"/>
          </p:nvPr>
        </p:nvSpPr>
        <p:spPr>
          <a:xfrm>
            <a:off x="1042988" y="2324100"/>
            <a:ext cx="8329612" cy="3508375"/>
          </a:xfrm>
        </p:spPr>
        <p:txBody>
          <a:bodyPr>
            <a:normAutofit fontScale="92500"/>
          </a:bodyPr>
          <a:lstStyle/>
          <a:p>
            <a:r>
              <a:rPr lang="en-US" altLang="zh-TW" smtClean="0">
                <a:ea typeface="新細明體" pitchFamily="18" charset="-120"/>
              </a:rPr>
              <a:t>The quality of data is very important for various downstream analyses, such as </a:t>
            </a:r>
            <a:r>
              <a:rPr lang="en-US" altLang="zh-TW" smtClean="0">
                <a:solidFill>
                  <a:srgbClr val="FF0000"/>
                </a:solidFill>
                <a:ea typeface="新細明體" pitchFamily="18" charset="-120"/>
              </a:rPr>
              <a:t>sequence assembly, single nucleotide polymorphisms identification</a:t>
            </a:r>
            <a:endParaRPr lang="en-US" altLang="zh-TW" smtClean="0">
              <a:ea typeface="新細明體" pitchFamily="18" charset="-120"/>
            </a:endParaRPr>
          </a:p>
          <a:p>
            <a:pPr>
              <a:buFont typeface="Wingdings 2" pitchFamily="18" charset="2"/>
              <a:buNone/>
            </a:pPr>
            <a:r>
              <a:rPr lang="en-US" altLang="zh-TW" smtClean="0">
                <a:ea typeface="新細明體" pitchFamily="18" charset="-120"/>
              </a:rPr>
              <a:t> </a:t>
            </a:r>
          </a:p>
          <a:p>
            <a:r>
              <a:rPr lang="en-US" altLang="zh-TW" smtClean="0">
                <a:ea typeface="新細明體" pitchFamily="18" charset="-120"/>
              </a:rPr>
              <a:t>Most of the programs available for </a:t>
            </a:r>
            <a:r>
              <a:rPr lang="en-US" altLang="zh-TW" smtClean="0">
                <a:solidFill>
                  <a:srgbClr val="FF0000"/>
                </a:solidFill>
                <a:ea typeface="新細明體" pitchFamily="18" charset="-120"/>
              </a:rPr>
              <a:t>downstream analyses do not provide the utility for quality check </a:t>
            </a:r>
            <a:r>
              <a:rPr lang="en-US" altLang="zh-TW" smtClean="0">
                <a:ea typeface="新細明體" pitchFamily="18" charset="-120"/>
              </a:rPr>
              <a:t>and </a:t>
            </a:r>
            <a:r>
              <a:rPr lang="en-US" altLang="zh-TW" smtClean="0">
                <a:solidFill>
                  <a:srgbClr val="FF0000"/>
                </a:solidFill>
                <a:ea typeface="新細明體" pitchFamily="18" charset="-120"/>
              </a:rPr>
              <a:t>filtering</a:t>
            </a:r>
            <a:r>
              <a:rPr lang="en-US" altLang="zh-TW" smtClean="0">
                <a:ea typeface="新細明體" pitchFamily="18" charset="-120"/>
              </a:rPr>
              <a:t> of NGS data before processing</a:t>
            </a:r>
          </a:p>
        </p:txBody>
      </p:sp>
      <p:sp>
        <p:nvSpPr>
          <p:cNvPr id="23555" name="Date Placeholder 3"/>
          <p:cNvSpPr>
            <a:spLocks noGrp="1"/>
          </p:cNvSpPr>
          <p:nvPr>
            <p:ph type="dt" sz="quarter" idx="10"/>
          </p:nvPr>
        </p:nvSpPr>
        <p:spPr bwMode="auto">
          <a:noFill/>
          <a:ln>
            <a:miter lim="800000"/>
            <a:headEnd/>
            <a:tailEnd/>
          </a:ln>
        </p:spPr>
        <p:txBody>
          <a:bodyPr/>
          <a:lstStyle/>
          <a:p>
            <a:fld id="{E80F691A-CCDE-422A-93DE-26781FBA92E1}" type="datetime1">
              <a:rPr lang="en-US" altLang="zh-TW"/>
              <a:pPr/>
              <a:t>3/13/2014</a:t>
            </a:fld>
            <a:endParaRPr lang="en-US" altLang="zh-TW"/>
          </a:p>
        </p:txBody>
      </p:sp>
      <p:sp>
        <p:nvSpPr>
          <p:cNvPr id="23556" name="Slide Number Placeholder 4"/>
          <p:cNvSpPr>
            <a:spLocks noGrp="1"/>
          </p:cNvSpPr>
          <p:nvPr>
            <p:ph type="sldNum" sz="quarter" idx="12"/>
          </p:nvPr>
        </p:nvSpPr>
        <p:spPr bwMode="auto">
          <a:noFill/>
          <a:ln>
            <a:miter lim="800000"/>
            <a:headEnd/>
            <a:tailEnd/>
          </a:ln>
        </p:spPr>
        <p:txBody>
          <a:bodyPr/>
          <a:lstStyle/>
          <a:p>
            <a:fld id="{849C4FA4-AB28-4D3C-88AC-65E7AF9C54CF}" type="slidenum">
              <a:rPr lang="en-US" altLang="zh-TW"/>
              <a:pPr/>
              <a:t>28</a:t>
            </a:fld>
            <a:endParaRPr lang="en-US" altLang="zh-TW"/>
          </a:p>
        </p:txBody>
      </p:sp>
      <p:sp>
        <p:nvSpPr>
          <p:cNvPr id="23557" name="Title 1"/>
          <p:cNvSpPr>
            <a:spLocks noGrp="1"/>
          </p:cNvSpPr>
          <p:nvPr>
            <p:ph type="title"/>
          </p:nvPr>
        </p:nvSpPr>
        <p:spPr>
          <a:xfrm>
            <a:off x="381000" y="304800"/>
            <a:ext cx="7796213" cy="1143000"/>
          </a:xfrm>
        </p:spPr>
        <p:txBody>
          <a:bodyPr/>
          <a:lstStyle/>
          <a:p>
            <a:pPr eaLnBrk="1" hangingPunct="1"/>
            <a:r>
              <a:rPr lang="en-US" altLang="zh-TW" smtClean="0">
                <a:ea typeface="新細明體" pitchFamily="18" charset="-120"/>
              </a:rPr>
              <a:t>Need for QC &amp; Preprocessing</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a:off x="179512" y="692696"/>
            <a:ext cx="8743950" cy="5791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838200" y="914400"/>
            <a:ext cx="7024688" cy="457200"/>
          </a:xfrm>
        </p:spPr>
        <p:txBody>
          <a:bodyPr>
            <a:normAutofit fontScale="90000"/>
          </a:bodyPr>
          <a:lstStyle/>
          <a:p>
            <a:pPr algn="ctr" eaLnBrk="1" hangingPunct="1"/>
            <a:r>
              <a:rPr lang="en-US" altLang="zh-TW" b="1" smtClean="0">
                <a:ea typeface="新細明體" pitchFamily="18" charset="-120"/>
              </a:rPr>
              <a:t>NGS QC Toolkit &amp; FastQC</a:t>
            </a:r>
          </a:p>
        </p:txBody>
      </p:sp>
      <p:sp>
        <p:nvSpPr>
          <p:cNvPr id="21507" name="TextBox 4"/>
          <p:cNvSpPr txBox="1">
            <a:spLocks noChangeArrowheads="1"/>
          </p:cNvSpPr>
          <p:nvPr/>
        </p:nvSpPr>
        <p:spPr bwMode="auto">
          <a:xfrm>
            <a:off x="533400" y="1600200"/>
            <a:ext cx="8001000" cy="5216525"/>
          </a:xfrm>
          <a:prstGeom prst="rect">
            <a:avLst/>
          </a:prstGeom>
          <a:noFill/>
          <a:ln w="9525">
            <a:noFill/>
            <a:miter lim="800000"/>
            <a:headEnd/>
            <a:tailEnd/>
          </a:ln>
        </p:spPr>
        <p:txBody>
          <a:bodyPr>
            <a:spAutoFit/>
          </a:bodyPr>
          <a:lstStyle/>
          <a:p>
            <a:pPr marL="339725" indent="-339725">
              <a:buFont typeface="Wingdings" pitchFamily="2" charset="2"/>
              <a:buChar char="Ø"/>
            </a:pPr>
            <a:r>
              <a:rPr lang="en-US" altLang="zh-TW">
                <a:solidFill>
                  <a:srgbClr val="7F7F7F"/>
                </a:solidFill>
                <a:ea typeface="新細明體" pitchFamily="18" charset="-120"/>
              </a:rPr>
              <a:t>NGS QC Toolkit is for </a:t>
            </a:r>
            <a:r>
              <a:rPr lang="en-US" altLang="zh-TW">
                <a:solidFill>
                  <a:srgbClr val="FF0000"/>
                </a:solidFill>
                <a:ea typeface="新細明體" pitchFamily="18" charset="-120"/>
              </a:rPr>
              <a:t>quality check </a:t>
            </a:r>
            <a:r>
              <a:rPr lang="en-US" altLang="zh-TW">
                <a:solidFill>
                  <a:srgbClr val="7F7F7F"/>
                </a:solidFill>
                <a:ea typeface="新細明體" pitchFamily="18" charset="-120"/>
              </a:rPr>
              <a:t>and </a:t>
            </a:r>
            <a:r>
              <a:rPr lang="en-US" altLang="zh-TW">
                <a:solidFill>
                  <a:srgbClr val="FF0000"/>
                </a:solidFill>
                <a:ea typeface="新細明體" pitchFamily="18" charset="-120"/>
              </a:rPr>
              <a:t>filtering of high-quality read</a:t>
            </a:r>
          </a:p>
          <a:p>
            <a:pPr marL="339725" indent="-339725">
              <a:buFont typeface="Wingdings" pitchFamily="2" charset="2"/>
              <a:buChar char="Ø"/>
            </a:pPr>
            <a:endParaRPr lang="en-US" altLang="zh-TW">
              <a:solidFill>
                <a:srgbClr val="7F7F7F"/>
              </a:solidFill>
              <a:ea typeface="新細明體" pitchFamily="18" charset="-120"/>
            </a:endParaRPr>
          </a:p>
          <a:p>
            <a:pPr marL="339725" indent="-339725">
              <a:buFont typeface="Wingdings" pitchFamily="2" charset="2"/>
              <a:buChar char="Ø"/>
            </a:pPr>
            <a:r>
              <a:rPr lang="en-US" altLang="zh-TW">
                <a:solidFill>
                  <a:srgbClr val="7F7F7F"/>
                </a:solidFill>
                <a:ea typeface="新細明體" pitchFamily="18" charset="-120"/>
              </a:rPr>
              <a:t>This toolkit is a standalone and open source application </a:t>
            </a:r>
            <a:r>
              <a:rPr lang="en-US" altLang="zh-TW">
                <a:solidFill>
                  <a:srgbClr val="FF0000"/>
                </a:solidFill>
                <a:ea typeface="新細明體" pitchFamily="18" charset="-120"/>
              </a:rPr>
              <a:t>freely available </a:t>
            </a:r>
            <a:r>
              <a:rPr lang="en-US" altLang="zh-TW">
                <a:solidFill>
                  <a:srgbClr val="7F7F7F"/>
                </a:solidFill>
                <a:ea typeface="新細明體" pitchFamily="18" charset="-120"/>
              </a:rPr>
              <a:t>at </a:t>
            </a:r>
            <a:r>
              <a:rPr lang="en-US" altLang="zh-TW">
                <a:solidFill>
                  <a:srgbClr val="7F7F7F"/>
                </a:solidFill>
                <a:ea typeface="新細明體" pitchFamily="18" charset="-120"/>
                <a:hlinkClick r:id="rId2"/>
              </a:rPr>
              <a:t>http://www.nipgr.res.in/ngsqctoolkit.html</a:t>
            </a:r>
            <a:endParaRPr lang="en-US" altLang="zh-TW">
              <a:solidFill>
                <a:srgbClr val="7F7F7F"/>
              </a:solidFill>
              <a:ea typeface="新細明體" pitchFamily="18" charset="-120"/>
            </a:endParaRPr>
          </a:p>
          <a:p>
            <a:pPr marL="339725" indent="-339725">
              <a:buFont typeface="Wingdings" pitchFamily="2" charset="2"/>
              <a:buChar char="Ø"/>
            </a:pPr>
            <a:endParaRPr lang="en-US" altLang="zh-TW">
              <a:solidFill>
                <a:srgbClr val="7F7F7F"/>
              </a:solidFill>
              <a:ea typeface="新細明體" pitchFamily="18" charset="-120"/>
            </a:endParaRPr>
          </a:p>
          <a:p>
            <a:pPr marL="339725" indent="-339725">
              <a:buFont typeface="Wingdings" pitchFamily="2" charset="2"/>
              <a:buChar char="Ø"/>
            </a:pPr>
            <a:r>
              <a:rPr lang="en-US" altLang="zh-TW">
                <a:solidFill>
                  <a:srgbClr val="7F7F7F"/>
                </a:solidFill>
                <a:ea typeface="新細明體" pitchFamily="18" charset="-120"/>
              </a:rPr>
              <a:t>Application have been implemented in </a:t>
            </a:r>
            <a:r>
              <a:rPr lang="en-US" altLang="zh-TW">
                <a:solidFill>
                  <a:srgbClr val="FF0000"/>
                </a:solidFill>
                <a:ea typeface="新細明體" pitchFamily="18" charset="-120"/>
              </a:rPr>
              <a:t>Perl programming language</a:t>
            </a:r>
          </a:p>
          <a:p>
            <a:pPr marL="339725" indent="-339725">
              <a:buFont typeface="Wingdings" pitchFamily="2" charset="2"/>
              <a:buChar char="Ø"/>
            </a:pPr>
            <a:endParaRPr lang="en-US" altLang="zh-TW">
              <a:solidFill>
                <a:srgbClr val="7F7F7F"/>
              </a:solidFill>
              <a:ea typeface="新細明體" pitchFamily="18" charset="-120"/>
            </a:endParaRPr>
          </a:p>
          <a:p>
            <a:pPr marL="339725" indent="-339725">
              <a:buFont typeface="Wingdings" pitchFamily="2" charset="2"/>
              <a:buChar char="Ø"/>
            </a:pPr>
            <a:r>
              <a:rPr lang="en-US" altLang="zh-TW">
                <a:solidFill>
                  <a:srgbClr val="7F7F7F"/>
                </a:solidFill>
                <a:ea typeface="新細明體" pitchFamily="18" charset="-120"/>
              </a:rPr>
              <a:t>QC of sequencing data generated using </a:t>
            </a:r>
            <a:r>
              <a:rPr lang="en-US" altLang="zh-TW">
                <a:solidFill>
                  <a:srgbClr val="FF0000"/>
                </a:solidFill>
                <a:ea typeface="新細明體" pitchFamily="18" charset="-120"/>
              </a:rPr>
              <a:t>Roche 454 and Illumina platforms</a:t>
            </a:r>
          </a:p>
          <a:p>
            <a:pPr marL="339725" indent="-339725">
              <a:buFont typeface="Wingdings" pitchFamily="2" charset="2"/>
              <a:buChar char="Ø"/>
            </a:pPr>
            <a:endParaRPr lang="en-US" altLang="zh-TW">
              <a:solidFill>
                <a:srgbClr val="7F7F7F"/>
              </a:solidFill>
              <a:ea typeface="新細明體" pitchFamily="18" charset="-120"/>
            </a:endParaRPr>
          </a:p>
          <a:p>
            <a:pPr marL="339725" indent="-339725">
              <a:buFont typeface="Wingdings" pitchFamily="2" charset="2"/>
              <a:buChar char="Ø"/>
            </a:pPr>
            <a:r>
              <a:rPr lang="en-US" altLang="zh-TW">
                <a:solidFill>
                  <a:srgbClr val="7F7F7F"/>
                </a:solidFill>
                <a:ea typeface="新細明體" pitchFamily="18" charset="-120"/>
              </a:rPr>
              <a:t>Additional tools to aid QC :  (sequence </a:t>
            </a:r>
            <a:r>
              <a:rPr lang="en-US" altLang="zh-TW" b="1">
                <a:solidFill>
                  <a:srgbClr val="FF0000"/>
                </a:solidFill>
                <a:ea typeface="新細明體" pitchFamily="18" charset="-120"/>
              </a:rPr>
              <a:t>format converter </a:t>
            </a:r>
            <a:r>
              <a:rPr lang="en-US" altLang="zh-TW">
                <a:solidFill>
                  <a:srgbClr val="7F7F7F"/>
                </a:solidFill>
                <a:ea typeface="新細明體" pitchFamily="18" charset="-120"/>
              </a:rPr>
              <a:t>and </a:t>
            </a:r>
            <a:r>
              <a:rPr lang="en-US" altLang="zh-TW" b="1">
                <a:solidFill>
                  <a:srgbClr val="FF0000"/>
                </a:solidFill>
                <a:ea typeface="新細明體" pitchFamily="18" charset="-120"/>
              </a:rPr>
              <a:t>trimming tools</a:t>
            </a:r>
            <a:r>
              <a:rPr lang="en-US" altLang="zh-TW">
                <a:solidFill>
                  <a:srgbClr val="7F7F7F"/>
                </a:solidFill>
                <a:ea typeface="新細明體" pitchFamily="18" charset="-120"/>
              </a:rPr>
              <a:t>) and analysis (</a:t>
            </a:r>
            <a:r>
              <a:rPr lang="en-US" altLang="zh-TW" b="1">
                <a:solidFill>
                  <a:srgbClr val="FF0000"/>
                </a:solidFill>
                <a:ea typeface="新細明體" pitchFamily="18" charset="-120"/>
              </a:rPr>
              <a:t>statistics tools</a:t>
            </a:r>
            <a:r>
              <a:rPr lang="en-US" altLang="zh-TW">
                <a:solidFill>
                  <a:srgbClr val="7F7F7F"/>
                </a:solidFill>
                <a:ea typeface="新細明體" pitchFamily="18" charset="-120"/>
              </a:rPr>
              <a:t>)</a:t>
            </a:r>
          </a:p>
          <a:p>
            <a:pPr marL="339725" indent="-339725">
              <a:buFont typeface="Wingdings" pitchFamily="2" charset="2"/>
              <a:buChar char="Ø"/>
            </a:pPr>
            <a:endParaRPr lang="en-US" altLang="zh-TW">
              <a:solidFill>
                <a:srgbClr val="7F7F7F"/>
              </a:solidFill>
              <a:ea typeface="新細明體" pitchFamily="18" charset="-120"/>
            </a:endParaRPr>
          </a:p>
          <a:p>
            <a:pPr marL="339725" indent="-339725"/>
            <a:endParaRPr lang="en-US" altLang="zh-TW">
              <a:solidFill>
                <a:srgbClr val="FF0000"/>
              </a:solidFill>
              <a:ea typeface="新細明體" pitchFamily="18" charset="-120"/>
            </a:endParaRPr>
          </a:p>
          <a:p>
            <a:pPr marL="339725" indent="-339725"/>
            <a:endParaRPr lang="en-US" altLang="zh-TW">
              <a:solidFill>
                <a:srgbClr val="FF0000"/>
              </a:solidFill>
              <a:ea typeface="新細明體" pitchFamily="18" charset="-120"/>
            </a:endParaRPr>
          </a:p>
          <a:p>
            <a:pPr marL="339725" indent="-339725"/>
            <a:r>
              <a:rPr lang="en-US" altLang="zh-TW">
                <a:solidFill>
                  <a:srgbClr val="FF0000"/>
                </a:solidFill>
                <a:ea typeface="新細明體" pitchFamily="18" charset="-120"/>
              </a:rPr>
              <a:t>FastQC </a:t>
            </a:r>
            <a:r>
              <a:rPr lang="en-US" altLang="zh-TW">
                <a:solidFill>
                  <a:srgbClr val="7F7F7F"/>
                </a:solidFill>
                <a:ea typeface="新細明體" pitchFamily="18" charset="-120"/>
              </a:rPr>
              <a:t>can be used only for preliminary analysis</a:t>
            </a:r>
          </a:p>
          <a:p>
            <a:pPr marL="339725" indent="-339725">
              <a:lnSpc>
                <a:spcPct val="250000"/>
              </a:lnSpc>
            </a:pPr>
            <a:endParaRPr lang="en-US" altLang="zh-TW">
              <a:solidFill>
                <a:srgbClr val="777777"/>
              </a:solidFill>
              <a:ea typeface="新細明體" pitchFamily="18" charset="-120"/>
            </a:endParaRPr>
          </a:p>
        </p:txBody>
      </p:sp>
      <p:sp>
        <p:nvSpPr>
          <p:cNvPr id="24580" name="Date Placeholder 3"/>
          <p:cNvSpPr>
            <a:spLocks noGrp="1"/>
          </p:cNvSpPr>
          <p:nvPr>
            <p:ph type="dt" sz="quarter" idx="10"/>
          </p:nvPr>
        </p:nvSpPr>
        <p:spPr bwMode="auto">
          <a:noFill/>
          <a:ln>
            <a:miter lim="800000"/>
            <a:headEnd/>
            <a:tailEnd/>
          </a:ln>
        </p:spPr>
        <p:txBody>
          <a:bodyPr/>
          <a:lstStyle/>
          <a:p>
            <a:fld id="{921CDA45-91E7-46FF-9808-9B66EC178CB3}" type="datetime1">
              <a:rPr lang="en-US" altLang="zh-TW"/>
              <a:pPr/>
              <a:t>3/13/2014</a:t>
            </a:fld>
            <a:endParaRPr lang="en-US" altLang="zh-TW"/>
          </a:p>
        </p:txBody>
      </p:sp>
      <p:sp>
        <p:nvSpPr>
          <p:cNvPr id="24581" name="Slide Number Placeholder 4"/>
          <p:cNvSpPr>
            <a:spLocks noGrp="1"/>
          </p:cNvSpPr>
          <p:nvPr>
            <p:ph type="sldNum" sz="quarter" idx="12"/>
          </p:nvPr>
        </p:nvSpPr>
        <p:spPr bwMode="auto">
          <a:noFill/>
          <a:ln>
            <a:miter lim="800000"/>
            <a:headEnd/>
            <a:tailEnd/>
          </a:ln>
        </p:spPr>
        <p:txBody>
          <a:bodyPr/>
          <a:lstStyle/>
          <a:p>
            <a:fld id="{79B48FBC-7749-45E6-8C1A-E40D9DA47FC2}" type="slidenum">
              <a:rPr lang="en-US" altLang="zh-TW"/>
              <a:pPr/>
              <a:t>30</a:t>
            </a:fld>
            <a:endParaRPr lang="en-US" altLang="zh-TW"/>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7" name="Picture 3"/>
          <p:cNvPicPr>
            <a:picLocks noChangeAspect="1" noChangeArrowheads="1"/>
          </p:cNvPicPr>
          <p:nvPr/>
        </p:nvPicPr>
        <p:blipFill>
          <a:blip r:embed="rId2" cstate="print"/>
          <a:srcRect/>
          <a:stretch>
            <a:fillRect/>
          </a:stretch>
        </p:blipFill>
        <p:spPr bwMode="auto">
          <a:xfrm>
            <a:off x="1681163" y="1414463"/>
            <a:ext cx="5781675" cy="40290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p:cNvPicPr>
            <a:picLocks noChangeAspect="1" noChangeArrowheads="1"/>
          </p:cNvPicPr>
          <p:nvPr/>
        </p:nvPicPr>
        <p:blipFill>
          <a:blip r:embed="rId2" cstate="print"/>
          <a:srcRect/>
          <a:stretch>
            <a:fillRect/>
          </a:stretch>
        </p:blipFill>
        <p:spPr bwMode="auto">
          <a:xfrm>
            <a:off x="1485900" y="1109663"/>
            <a:ext cx="6172200" cy="4638675"/>
          </a:xfrm>
          <a:prstGeom prst="rect">
            <a:avLst/>
          </a:prstGeom>
          <a:noFill/>
          <a:ln w="9525">
            <a:noFill/>
            <a:miter lim="800000"/>
            <a:headEnd/>
            <a:tailEnd/>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p:cNvPicPr>
            <a:picLocks noChangeAspect="1" noChangeArrowheads="1"/>
          </p:cNvPicPr>
          <p:nvPr/>
        </p:nvPicPr>
        <p:blipFill>
          <a:blip r:embed="rId2" cstate="print"/>
          <a:srcRect/>
          <a:stretch>
            <a:fillRect/>
          </a:stretch>
        </p:blipFill>
        <p:spPr bwMode="auto">
          <a:xfrm>
            <a:off x="827584" y="836711"/>
            <a:ext cx="7416824" cy="5270187"/>
          </a:xfrm>
          <a:prstGeom prst="rect">
            <a:avLst/>
          </a:prstGeom>
          <a:noFill/>
          <a:ln w="9525">
            <a:noFill/>
            <a:miter lim="800000"/>
            <a:headEnd/>
            <a:tailEnd/>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cstate="print"/>
          <a:srcRect/>
          <a:stretch>
            <a:fillRect/>
          </a:stretch>
        </p:blipFill>
        <p:spPr bwMode="auto">
          <a:xfrm>
            <a:off x="771525" y="690563"/>
            <a:ext cx="7600950" cy="5476875"/>
          </a:xfrm>
          <a:prstGeom prst="rect">
            <a:avLst/>
          </a:prstGeom>
          <a:noFill/>
          <a:ln w="9525">
            <a:noFill/>
            <a:miter lim="800000"/>
            <a:headEnd/>
            <a:tailEnd/>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cstate="print"/>
          <a:srcRect/>
          <a:stretch>
            <a:fillRect/>
          </a:stretch>
        </p:blipFill>
        <p:spPr bwMode="auto">
          <a:xfrm>
            <a:off x="704850" y="952500"/>
            <a:ext cx="7734300" cy="4953000"/>
          </a:xfrm>
          <a:prstGeom prst="rect">
            <a:avLst/>
          </a:prstGeom>
          <a:noFill/>
          <a:ln w="9525">
            <a:noFill/>
            <a:miter lim="800000"/>
            <a:headEnd/>
            <a:tailEnd/>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cstate="print"/>
          <a:srcRect/>
          <a:stretch>
            <a:fillRect/>
          </a:stretch>
        </p:blipFill>
        <p:spPr bwMode="auto">
          <a:xfrm>
            <a:off x="681038" y="557213"/>
            <a:ext cx="7781925" cy="5743575"/>
          </a:xfrm>
          <a:prstGeom prst="rect">
            <a:avLst/>
          </a:prstGeom>
          <a:noFill/>
          <a:ln w="9525">
            <a:noFill/>
            <a:miter lim="800000"/>
            <a:headEnd/>
            <a:tailEnd/>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p:cNvPicPr>
            <a:picLocks noChangeAspect="1" noChangeArrowheads="1"/>
          </p:cNvPicPr>
          <p:nvPr/>
        </p:nvPicPr>
        <p:blipFill>
          <a:blip r:embed="rId2" cstate="print"/>
          <a:srcRect/>
          <a:stretch>
            <a:fillRect/>
          </a:stretch>
        </p:blipFill>
        <p:spPr bwMode="auto">
          <a:xfrm>
            <a:off x="1524000" y="1323975"/>
            <a:ext cx="6096000" cy="4210050"/>
          </a:xfrm>
          <a:prstGeom prst="rect">
            <a:avLst/>
          </a:prstGeom>
          <a:noFill/>
          <a:ln w="9525">
            <a:noFill/>
            <a:miter lim="800000"/>
            <a:headEnd/>
            <a:tailEnd/>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cstate="print"/>
          <a:srcRect/>
          <a:stretch>
            <a:fillRect/>
          </a:stretch>
        </p:blipFill>
        <p:spPr bwMode="auto">
          <a:xfrm>
            <a:off x="1019175" y="1104900"/>
            <a:ext cx="7105650" cy="4648200"/>
          </a:xfrm>
          <a:prstGeom prst="rect">
            <a:avLst/>
          </a:prstGeom>
          <a:noFill/>
          <a:ln w="9525">
            <a:noFill/>
            <a:miter lim="800000"/>
            <a:headEnd/>
            <a:tailEnd/>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cstate="print"/>
          <a:srcRect/>
          <a:stretch>
            <a:fillRect/>
          </a:stretch>
        </p:blipFill>
        <p:spPr bwMode="auto">
          <a:xfrm>
            <a:off x="847725" y="1104900"/>
            <a:ext cx="7448550" cy="4648200"/>
          </a:xfrm>
          <a:prstGeom prst="rect">
            <a:avLst/>
          </a:prstGeom>
          <a:noFill/>
          <a:ln w="9525">
            <a:noFill/>
            <a:miter lim="800000"/>
            <a:headEnd/>
            <a:tailEnd/>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p:cNvPicPr>
            <a:picLocks noChangeAspect="1" noChangeArrowheads="1"/>
          </p:cNvPicPr>
          <p:nvPr/>
        </p:nvPicPr>
        <p:blipFill>
          <a:blip r:embed="rId2" cstate="print"/>
          <a:srcRect/>
          <a:stretch>
            <a:fillRect/>
          </a:stretch>
        </p:blipFill>
        <p:spPr bwMode="auto">
          <a:xfrm>
            <a:off x="1014413" y="1652588"/>
            <a:ext cx="7115175" cy="3552825"/>
          </a:xfrm>
          <a:prstGeom prst="rect">
            <a:avLst/>
          </a:prstGeom>
          <a:noFill/>
          <a:ln w="9525">
            <a:noFill/>
            <a:miter lim="800000"/>
            <a:headEnd/>
            <a:tailEnd/>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p:cNvPicPr>
            <a:picLocks noChangeAspect="1" noChangeArrowheads="1"/>
          </p:cNvPicPr>
          <p:nvPr/>
        </p:nvPicPr>
        <p:blipFill>
          <a:blip r:embed="rId2" cstate="print"/>
          <a:srcRect/>
          <a:stretch>
            <a:fillRect/>
          </a:stretch>
        </p:blipFill>
        <p:spPr bwMode="auto">
          <a:xfrm>
            <a:off x="1835696" y="476672"/>
            <a:ext cx="5762625" cy="3257550"/>
          </a:xfrm>
          <a:prstGeom prst="rect">
            <a:avLst/>
          </a:prstGeom>
          <a:noFill/>
          <a:ln w="9525">
            <a:noFill/>
            <a:miter lim="800000"/>
            <a:headEnd/>
            <a:tailEnd/>
          </a:ln>
        </p:spPr>
      </p:pic>
      <p:pic>
        <p:nvPicPr>
          <p:cNvPr id="30723" name="Picture 3"/>
          <p:cNvPicPr>
            <a:picLocks noChangeAspect="1" noChangeArrowheads="1"/>
          </p:cNvPicPr>
          <p:nvPr/>
        </p:nvPicPr>
        <p:blipFill>
          <a:blip r:embed="rId3" cstate="print"/>
          <a:srcRect/>
          <a:stretch>
            <a:fillRect/>
          </a:stretch>
        </p:blipFill>
        <p:spPr bwMode="auto">
          <a:xfrm>
            <a:off x="1759793" y="3573016"/>
            <a:ext cx="6124575" cy="3000375"/>
          </a:xfrm>
          <a:prstGeom prst="rect">
            <a:avLst/>
          </a:prstGeom>
          <a:noFill/>
          <a:ln w="9525">
            <a:noFill/>
            <a:miter lim="800000"/>
            <a:headEnd/>
            <a:tailEnd/>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p:cNvPicPr>
            <a:picLocks noChangeAspect="1" noChangeArrowheads="1"/>
          </p:cNvPicPr>
          <p:nvPr/>
        </p:nvPicPr>
        <p:blipFill>
          <a:blip r:embed="rId2" cstate="print"/>
          <a:srcRect/>
          <a:stretch>
            <a:fillRect/>
          </a:stretch>
        </p:blipFill>
        <p:spPr bwMode="auto">
          <a:xfrm>
            <a:off x="1243013" y="1066800"/>
            <a:ext cx="6657975" cy="4724400"/>
          </a:xfrm>
          <a:prstGeom prst="rect">
            <a:avLst/>
          </a:prstGeom>
          <a:noFill/>
          <a:ln w="9525">
            <a:noFill/>
            <a:miter lim="800000"/>
            <a:headEnd/>
            <a:tailEnd/>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p:cNvPicPr>
            <a:picLocks noChangeAspect="1" noChangeArrowheads="1"/>
          </p:cNvPicPr>
          <p:nvPr/>
        </p:nvPicPr>
        <p:blipFill>
          <a:blip r:embed="rId2" cstate="print"/>
          <a:srcRect/>
          <a:stretch>
            <a:fillRect/>
          </a:stretch>
        </p:blipFill>
        <p:spPr bwMode="auto">
          <a:xfrm>
            <a:off x="1609725" y="1538288"/>
            <a:ext cx="5924550" cy="3781425"/>
          </a:xfrm>
          <a:prstGeom prst="rect">
            <a:avLst/>
          </a:prstGeom>
          <a:noFill/>
          <a:ln w="9525">
            <a:noFill/>
            <a:miter lim="800000"/>
            <a:headEnd/>
            <a:tailEnd/>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cstate="print"/>
          <a:srcRect/>
          <a:stretch>
            <a:fillRect/>
          </a:stretch>
        </p:blipFill>
        <p:spPr bwMode="auto">
          <a:xfrm>
            <a:off x="1028700" y="1114425"/>
            <a:ext cx="7086600" cy="4629150"/>
          </a:xfrm>
          <a:prstGeom prst="rect">
            <a:avLst/>
          </a:prstGeom>
          <a:noFill/>
          <a:ln w="9525">
            <a:noFill/>
            <a:miter lim="800000"/>
            <a:headEnd/>
            <a:tailEnd/>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p:cNvPicPr>
            <a:picLocks noChangeAspect="1" noChangeArrowheads="1"/>
          </p:cNvPicPr>
          <p:nvPr/>
        </p:nvPicPr>
        <p:blipFill>
          <a:blip r:embed="rId2" cstate="print"/>
          <a:srcRect/>
          <a:stretch>
            <a:fillRect/>
          </a:stretch>
        </p:blipFill>
        <p:spPr bwMode="auto">
          <a:xfrm>
            <a:off x="1404938" y="928688"/>
            <a:ext cx="6334125" cy="5000625"/>
          </a:xfrm>
          <a:prstGeom prst="rect">
            <a:avLst/>
          </a:prstGeom>
          <a:noFill/>
          <a:ln w="9525">
            <a:noFill/>
            <a:miter lim="800000"/>
            <a:headEnd/>
            <a:tailEnd/>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cstate="print"/>
          <a:srcRect/>
          <a:stretch>
            <a:fillRect/>
          </a:stretch>
        </p:blipFill>
        <p:spPr bwMode="auto">
          <a:xfrm>
            <a:off x="1166813" y="1171575"/>
            <a:ext cx="6810375" cy="4514850"/>
          </a:xfrm>
          <a:prstGeom prst="rect">
            <a:avLst/>
          </a:prstGeom>
          <a:noFill/>
          <a:ln w="9525">
            <a:noFill/>
            <a:miter lim="800000"/>
            <a:headEnd/>
            <a:tailEnd/>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cstate="print"/>
          <a:srcRect/>
          <a:stretch>
            <a:fillRect/>
          </a:stretch>
        </p:blipFill>
        <p:spPr bwMode="auto">
          <a:xfrm>
            <a:off x="895350" y="990600"/>
            <a:ext cx="7353300" cy="4876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cstate="print"/>
          <a:srcRect/>
          <a:stretch>
            <a:fillRect/>
          </a:stretch>
        </p:blipFill>
        <p:spPr bwMode="auto">
          <a:xfrm>
            <a:off x="876300" y="485775"/>
            <a:ext cx="7391400" cy="58864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714348" y="3909473"/>
            <a:ext cx="1314450" cy="1828800"/>
          </a:xfrm>
          <a:prstGeom prst="rect">
            <a:avLst/>
          </a:prstGeom>
          <a:noFill/>
          <a:ln w="9525">
            <a:solidFill>
              <a:schemeClr val="accent1"/>
            </a:solidFill>
            <a:miter lim="800000"/>
            <a:headEnd/>
            <a:tailEnd/>
          </a:ln>
          <a:effectLst/>
        </p:spPr>
      </p:pic>
      <p:pic>
        <p:nvPicPr>
          <p:cNvPr id="1027" name="Picture 3">
            <a:hlinkClick r:id="rId3"/>
          </p:cNvPr>
          <p:cNvPicPr>
            <a:picLocks noChangeAspect="1" noChangeArrowheads="1"/>
          </p:cNvPicPr>
          <p:nvPr/>
        </p:nvPicPr>
        <p:blipFill>
          <a:blip r:embed="rId4" cstate="print"/>
          <a:srcRect/>
          <a:stretch>
            <a:fillRect/>
          </a:stretch>
        </p:blipFill>
        <p:spPr bwMode="auto">
          <a:xfrm>
            <a:off x="571472" y="214290"/>
            <a:ext cx="8047062" cy="3590934"/>
          </a:xfrm>
          <a:prstGeom prst="rect">
            <a:avLst/>
          </a:prstGeom>
          <a:noFill/>
          <a:ln w="9525">
            <a:noFill/>
            <a:miter lim="800000"/>
            <a:headEnd/>
            <a:tailEnd/>
          </a:ln>
          <a:effectLst/>
        </p:spPr>
      </p:pic>
      <p:pic>
        <p:nvPicPr>
          <p:cNvPr id="1028" name="Picture 4"/>
          <p:cNvPicPr>
            <a:picLocks noChangeAspect="1" noChangeArrowheads="1"/>
          </p:cNvPicPr>
          <p:nvPr/>
        </p:nvPicPr>
        <p:blipFill>
          <a:blip r:embed="rId5" cstate="print"/>
          <a:srcRect/>
          <a:stretch>
            <a:fillRect/>
          </a:stretch>
        </p:blipFill>
        <p:spPr bwMode="auto">
          <a:xfrm>
            <a:off x="2143107" y="3861292"/>
            <a:ext cx="3927149" cy="1925162"/>
          </a:xfrm>
          <a:prstGeom prst="rect">
            <a:avLst/>
          </a:prstGeom>
          <a:noFill/>
          <a:ln w="9525">
            <a:solidFill>
              <a:schemeClr val="tx2">
                <a:lumMod val="20000"/>
                <a:lumOff val="80000"/>
              </a:schemeClr>
            </a:solidFill>
            <a:miter lim="800000"/>
            <a:headEnd/>
            <a:tailEnd/>
          </a:ln>
          <a:effectLst/>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SRA database growth"/>
          <p:cNvPicPr>
            <a:picLocks noChangeAspect="1" noChangeArrowheads="1"/>
          </p:cNvPicPr>
          <p:nvPr/>
        </p:nvPicPr>
        <p:blipFill>
          <a:blip r:embed="rId2" cstate="print"/>
          <a:srcRect/>
          <a:stretch>
            <a:fillRect/>
          </a:stretch>
        </p:blipFill>
        <p:spPr bwMode="auto">
          <a:xfrm>
            <a:off x="857224" y="642918"/>
            <a:ext cx="7620000" cy="5715000"/>
          </a:xfrm>
          <a:prstGeom prst="rect">
            <a:avLst/>
          </a:prstGeom>
          <a:noFill/>
        </p:spPr>
      </p:pic>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a:hlinkClick r:id="rId2"/>
          </p:cNvPr>
          <p:cNvPicPr>
            <a:picLocks noChangeAspect="1" noChangeArrowheads="1"/>
          </p:cNvPicPr>
          <p:nvPr/>
        </p:nvPicPr>
        <p:blipFill>
          <a:blip r:embed="rId3" cstate="print"/>
          <a:srcRect/>
          <a:stretch>
            <a:fillRect/>
          </a:stretch>
        </p:blipFill>
        <p:spPr bwMode="auto">
          <a:xfrm>
            <a:off x="285720" y="428604"/>
            <a:ext cx="6238860" cy="3495180"/>
          </a:xfrm>
          <a:prstGeom prst="rect">
            <a:avLst/>
          </a:prstGeom>
          <a:noFill/>
          <a:ln w="9525">
            <a:noFill/>
            <a:miter lim="800000"/>
            <a:headEnd/>
            <a:tailEnd/>
          </a:ln>
          <a:effectLst/>
        </p:spPr>
      </p:pic>
      <p:pic>
        <p:nvPicPr>
          <p:cNvPr id="3076" name="Picture 4"/>
          <p:cNvPicPr>
            <a:picLocks noChangeAspect="1" noChangeArrowheads="1"/>
          </p:cNvPicPr>
          <p:nvPr/>
        </p:nvPicPr>
        <p:blipFill>
          <a:blip r:embed="rId4" cstate="print"/>
          <a:srcRect/>
          <a:stretch>
            <a:fillRect/>
          </a:stretch>
        </p:blipFill>
        <p:spPr bwMode="auto">
          <a:xfrm>
            <a:off x="6643702" y="1285860"/>
            <a:ext cx="2105615" cy="2247407"/>
          </a:xfrm>
          <a:prstGeom prst="rect">
            <a:avLst/>
          </a:prstGeom>
          <a:noFill/>
          <a:ln w="9525">
            <a:noFill/>
            <a:miter lim="800000"/>
            <a:headEnd/>
            <a:tailEnd/>
          </a:ln>
          <a:effectLst/>
        </p:spPr>
      </p:pic>
      <p:pic>
        <p:nvPicPr>
          <p:cNvPr id="3077" name="Picture 5">
            <a:hlinkClick r:id="rId5"/>
          </p:cNvPr>
          <p:cNvPicPr>
            <a:picLocks noChangeAspect="1" noChangeArrowheads="1"/>
          </p:cNvPicPr>
          <p:nvPr/>
        </p:nvPicPr>
        <p:blipFill>
          <a:blip r:embed="rId6" cstate="print"/>
          <a:srcRect/>
          <a:stretch>
            <a:fillRect/>
          </a:stretch>
        </p:blipFill>
        <p:spPr bwMode="auto">
          <a:xfrm>
            <a:off x="3857620" y="3929066"/>
            <a:ext cx="2818695" cy="2690815"/>
          </a:xfrm>
          <a:prstGeom prst="rect">
            <a:avLst/>
          </a:prstGeom>
          <a:noFill/>
          <a:ln w="9525">
            <a:noFill/>
            <a:miter lim="800000"/>
            <a:headEnd/>
            <a:tailEnd/>
          </a:ln>
          <a:effectLst/>
        </p:spPr>
      </p:pic>
      <p:cxnSp>
        <p:nvCxnSpPr>
          <p:cNvPr id="7" name="圖案 6"/>
          <p:cNvCxnSpPr>
            <a:endCxn id="3077" idx="0"/>
          </p:cNvCxnSpPr>
          <p:nvPr/>
        </p:nvCxnSpPr>
        <p:spPr>
          <a:xfrm rot="10800000" flipV="1">
            <a:off x="5266968" y="2857496"/>
            <a:ext cx="1376734" cy="1071570"/>
          </a:xfrm>
          <a:prstGeom prst="bentConnector2">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群組 3"/>
          <p:cNvGrpSpPr/>
          <p:nvPr/>
        </p:nvGrpSpPr>
        <p:grpSpPr>
          <a:xfrm>
            <a:off x="857224" y="142876"/>
            <a:ext cx="4846786" cy="6500834"/>
            <a:chOff x="857224" y="0"/>
            <a:chExt cx="4846786" cy="6500834"/>
          </a:xfrm>
        </p:grpSpPr>
        <p:pic>
          <p:nvPicPr>
            <p:cNvPr id="5122" name="Picture 2"/>
            <p:cNvPicPr>
              <a:picLocks noChangeAspect="1" noChangeArrowheads="1"/>
            </p:cNvPicPr>
            <p:nvPr/>
          </p:nvPicPr>
          <p:blipFill>
            <a:blip r:embed="rId2" cstate="print"/>
            <a:srcRect/>
            <a:stretch>
              <a:fillRect/>
            </a:stretch>
          </p:blipFill>
          <p:spPr bwMode="auto">
            <a:xfrm>
              <a:off x="857224" y="0"/>
              <a:ext cx="4846786" cy="2505375"/>
            </a:xfrm>
            <a:prstGeom prst="rect">
              <a:avLst/>
            </a:prstGeom>
            <a:noFill/>
            <a:ln w="9525">
              <a:noFill/>
              <a:miter lim="800000"/>
              <a:headEnd/>
              <a:tailEnd/>
            </a:ln>
            <a:effectLst/>
          </p:spPr>
        </p:pic>
        <p:pic>
          <p:nvPicPr>
            <p:cNvPr id="5123" name="Picture 3"/>
            <p:cNvPicPr>
              <a:picLocks noChangeAspect="1" noChangeArrowheads="1"/>
            </p:cNvPicPr>
            <p:nvPr/>
          </p:nvPicPr>
          <p:blipFill>
            <a:blip r:embed="rId3" cstate="print"/>
            <a:srcRect/>
            <a:stretch>
              <a:fillRect/>
            </a:stretch>
          </p:blipFill>
          <p:spPr bwMode="auto">
            <a:xfrm>
              <a:off x="857224" y="2546015"/>
              <a:ext cx="4643470" cy="3954819"/>
            </a:xfrm>
            <a:prstGeom prst="rect">
              <a:avLst/>
            </a:prstGeom>
            <a:noFill/>
            <a:ln w="9525">
              <a:noFill/>
              <a:miter lim="800000"/>
              <a:headEnd/>
              <a:tailEnd/>
            </a:ln>
            <a:effectLst/>
          </p:spPr>
        </p:pic>
      </p:gr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肘形接點 8"/>
          <p:cNvCxnSpPr/>
          <p:nvPr/>
        </p:nvCxnSpPr>
        <p:spPr>
          <a:xfrm>
            <a:off x="10001288" y="2000240"/>
            <a:ext cx="914400" cy="914400"/>
          </a:xfrm>
          <a:prstGeom prst="bentConnector3">
            <a:avLst/>
          </a:prstGeom>
          <a:ln>
            <a:tailEnd type="arrow"/>
          </a:ln>
        </p:spPr>
        <p:style>
          <a:lnRef idx="1">
            <a:schemeClr val="accent1"/>
          </a:lnRef>
          <a:fillRef idx="0">
            <a:schemeClr val="accent1"/>
          </a:fillRef>
          <a:effectRef idx="0">
            <a:schemeClr val="accent1"/>
          </a:effectRef>
          <a:fontRef idx="minor">
            <a:schemeClr val="tx1"/>
          </a:fontRef>
        </p:style>
      </p:cxnSp>
      <p:pic>
        <p:nvPicPr>
          <p:cNvPr id="4105" name="Picture 9"/>
          <p:cNvPicPr>
            <a:picLocks noChangeAspect="1" noChangeArrowheads="1"/>
          </p:cNvPicPr>
          <p:nvPr/>
        </p:nvPicPr>
        <p:blipFill>
          <a:blip r:embed="rId2" cstate="print"/>
          <a:srcRect/>
          <a:stretch>
            <a:fillRect/>
          </a:stretch>
        </p:blipFill>
        <p:spPr bwMode="auto">
          <a:xfrm>
            <a:off x="1928794" y="285728"/>
            <a:ext cx="5453033" cy="6129323"/>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183</TotalTime>
  <Words>821</Words>
  <Application>Microsoft Office PowerPoint</Application>
  <PresentationFormat>如螢幕大小 (4:3)</PresentationFormat>
  <Paragraphs>139</Paragraphs>
  <Slides>57</Slides>
  <Notes>3</Notes>
  <HiddenSlides>0</HiddenSlides>
  <MMClips>0</MMClips>
  <ScaleCrop>false</ScaleCrop>
  <HeadingPairs>
    <vt:vector size="4" baseType="variant">
      <vt:variant>
        <vt:lpstr>佈景主題</vt:lpstr>
      </vt:variant>
      <vt:variant>
        <vt:i4>1</vt:i4>
      </vt:variant>
      <vt:variant>
        <vt:lpstr>投影片標題</vt:lpstr>
      </vt:variant>
      <vt:variant>
        <vt:i4>57</vt:i4>
      </vt:variant>
    </vt:vector>
  </HeadingPairs>
  <TitlesOfParts>
    <vt:vector size="58" baseType="lpstr">
      <vt:lpstr>Office 佈景主題</vt:lpstr>
      <vt:lpstr>投影片 1</vt:lpstr>
      <vt:lpstr>投影片 2</vt:lpstr>
      <vt:lpstr>投影片 3</vt:lpstr>
      <vt:lpstr>投影片 4</vt:lpstr>
      <vt:lpstr>投影片 5</vt:lpstr>
      <vt:lpstr>投影片 6</vt:lpstr>
      <vt:lpstr>投影片 7</vt:lpstr>
      <vt:lpstr>投影片 8</vt:lpstr>
      <vt:lpstr>投影片 9</vt:lpstr>
      <vt:lpstr>投影片 10</vt:lpstr>
      <vt:lpstr>投影片 11</vt:lpstr>
      <vt:lpstr>投影片 12</vt:lpstr>
      <vt:lpstr>投影片 13</vt:lpstr>
      <vt:lpstr>Sequence Formats</vt:lpstr>
      <vt:lpstr>Read output formats</vt:lpstr>
      <vt:lpstr>454 output formats</vt:lpstr>
      <vt:lpstr>Illumina output formats</vt:lpstr>
      <vt:lpstr>投影片 18</vt:lpstr>
      <vt:lpstr>SOLiD output format(s)</vt:lpstr>
      <vt:lpstr>投影片 20</vt:lpstr>
      <vt:lpstr>投影片 21</vt:lpstr>
      <vt:lpstr>投影片 22</vt:lpstr>
      <vt:lpstr>投影片 23</vt:lpstr>
      <vt:lpstr>QC analysis</vt:lpstr>
      <vt:lpstr>投影片 25</vt:lpstr>
      <vt:lpstr>投影片 26</vt:lpstr>
      <vt:lpstr>Need for QC &amp; Preprocessing</vt:lpstr>
      <vt:lpstr>Need for QC &amp; Preprocessing</vt:lpstr>
      <vt:lpstr>投影片 29</vt:lpstr>
      <vt:lpstr>NGS QC Toolkit &amp; FastQC</vt:lpstr>
      <vt:lpstr>投影片 31</vt:lpstr>
      <vt:lpstr>投影片 32</vt:lpstr>
      <vt:lpstr>投影片 33</vt:lpstr>
      <vt:lpstr>投影片 34</vt:lpstr>
      <vt:lpstr>投影片 35</vt:lpstr>
      <vt:lpstr>投影片 36</vt:lpstr>
      <vt:lpstr>投影片 37</vt:lpstr>
      <vt:lpstr>投影片 38</vt:lpstr>
      <vt:lpstr>投影片 39</vt:lpstr>
      <vt:lpstr>投影片 40</vt:lpstr>
      <vt:lpstr>投影片 41</vt:lpstr>
      <vt:lpstr>投影片 42</vt:lpstr>
      <vt:lpstr>投影片 43</vt:lpstr>
      <vt:lpstr>投影片 44</vt:lpstr>
      <vt:lpstr>投影片 45</vt:lpstr>
      <vt:lpstr>投影片 46</vt:lpstr>
      <vt:lpstr>投影片 47</vt:lpstr>
      <vt:lpstr>投影片 48</vt:lpstr>
      <vt:lpstr>投影片 49</vt:lpstr>
      <vt:lpstr>投影片 50</vt:lpstr>
      <vt:lpstr>投影片 51</vt:lpstr>
      <vt:lpstr>投影片 52</vt:lpstr>
      <vt:lpstr>投影片 53</vt:lpstr>
      <vt:lpstr>投影片 54</vt:lpstr>
      <vt:lpstr>投影片 55</vt:lpstr>
      <vt:lpstr>投影片 56</vt:lpstr>
      <vt:lpstr>投影片 57</vt:lpstr>
    </vt:vector>
  </TitlesOfParts>
  <Company>CGU</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投影片 1</dc:title>
  <dc:creator>P. TANG</dc:creator>
  <cp:lastModifiedBy>PETANG</cp:lastModifiedBy>
  <cp:revision>11</cp:revision>
  <dcterms:created xsi:type="dcterms:W3CDTF">2014-03-13T05:24:24Z</dcterms:created>
  <dcterms:modified xsi:type="dcterms:W3CDTF">2014-03-13T13:07:28Z</dcterms:modified>
</cp:coreProperties>
</file>