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257" r:id="rId2"/>
    <p:sldId id="259" r:id="rId3"/>
    <p:sldId id="260" r:id="rId4"/>
    <p:sldId id="355" r:id="rId5"/>
    <p:sldId id="356" r:id="rId6"/>
    <p:sldId id="266" r:id="rId7"/>
    <p:sldId id="261" r:id="rId8"/>
    <p:sldId id="262" r:id="rId9"/>
    <p:sldId id="357" r:id="rId10"/>
    <p:sldId id="271" r:id="rId11"/>
    <p:sldId id="358" r:id="rId12"/>
    <p:sldId id="280" r:id="rId13"/>
    <p:sldId id="282" r:id="rId14"/>
    <p:sldId id="281" r:id="rId15"/>
    <p:sldId id="283" r:id="rId16"/>
    <p:sldId id="284" r:id="rId17"/>
    <p:sldId id="292" r:id="rId18"/>
    <p:sldId id="276" r:id="rId19"/>
    <p:sldId id="275" r:id="rId20"/>
    <p:sldId id="277" r:id="rId21"/>
    <p:sldId id="278" r:id="rId22"/>
    <p:sldId id="291" r:id="rId23"/>
    <p:sldId id="285" r:id="rId24"/>
    <p:sldId id="286" r:id="rId25"/>
    <p:sldId id="287" r:id="rId26"/>
    <p:sldId id="289" r:id="rId27"/>
    <p:sldId id="290" r:id="rId28"/>
    <p:sldId id="288" r:id="rId29"/>
    <p:sldId id="279" r:id="rId30"/>
    <p:sldId id="293" r:id="rId31"/>
    <p:sldId id="294" r:id="rId32"/>
    <p:sldId id="297" r:id="rId33"/>
    <p:sldId id="298" r:id="rId34"/>
    <p:sldId id="295" r:id="rId35"/>
    <p:sldId id="296" r:id="rId36"/>
    <p:sldId id="299" r:id="rId37"/>
    <p:sldId id="300" r:id="rId38"/>
    <p:sldId id="307" r:id="rId39"/>
    <p:sldId id="342" r:id="rId40"/>
    <p:sldId id="343" r:id="rId41"/>
    <p:sldId id="344" r:id="rId42"/>
    <p:sldId id="345" r:id="rId43"/>
    <p:sldId id="304" r:id="rId44"/>
    <p:sldId id="305" r:id="rId45"/>
    <p:sldId id="308" r:id="rId46"/>
    <p:sldId id="347" r:id="rId47"/>
    <p:sldId id="348" r:id="rId48"/>
    <p:sldId id="349" r:id="rId49"/>
    <p:sldId id="350" r:id="rId50"/>
    <p:sldId id="351" r:id="rId51"/>
    <p:sldId id="352" r:id="rId52"/>
    <p:sldId id="353" r:id="rId53"/>
    <p:sldId id="354" r:id="rId54"/>
    <p:sldId id="341" r:id="rId55"/>
    <p:sldId id="321" r:id="rId56"/>
    <p:sldId id="324" r:id="rId57"/>
    <p:sldId id="326" r:id="rId58"/>
    <p:sldId id="333" r:id="rId59"/>
    <p:sldId id="327" r:id="rId60"/>
    <p:sldId id="317" r:id="rId61"/>
    <p:sldId id="325" r:id="rId62"/>
    <p:sldId id="328" r:id="rId63"/>
    <p:sldId id="318" r:id="rId64"/>
    <p:sldId id="329" r:id="rId65"/>
    <p:sldId id="334" r:id="rId66"/>
    <p:sldId id="331" r:id="rId67"/>
    <p:sldId id="335" r:id="rId68"/>
    <p:sldId id="337" r:id="rId69"/>
    <p:sldId id="336" r:id="rId70"/>
    <p:sldId id="330" r:id="rId71"/>
    <p:sldId id="338" r:id="rId72"/>
    <p:sldId id="319" r:id="rId73"/>
    <p:sldId id="339" r:id="rId74"/>
    <p:sldId id="320" r:id="rId75"/>
    <p:sldId id="346" r:id="rId76"/>
    <p:sldId id="322" r:id="rId77"/>
    <p:sldId id="359" r:id="rId78"/>
    <p:sldId id="360" r:id="rId79"/>
    <p:sldId id="268" r:id="rId80"/>
    <p:sldId id="361" r:id="rId81"/>
    <p:sldId id="269" r:id="rId82"/>
    <p:sldId id="309" r:id="rId83"/>
    <p:sldId id="310" r:id="rId84"/>
    <p:sldId id="270" r:id="rId85"/>
    <p:sldId id="362" r:id="rId8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3780" y="22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heme" Target="theme/theme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471452-5EE4-4D5B-81CD-8AABBA583A8D}" type="datetimeFigureOut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19FB9-23FE-4E4D-8F38-392589AD102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5419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dirty="0" smtClean="0"/>
              <a:t>Bacteria genome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1BF87A-B954-4FB5-BF23-6AE8BBE7647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3803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F95F3-131D-423F-A293-080DB04D7292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488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A18B-B428-439E-AECF-F545EE44EBB0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9783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22BC-832F-4B81-BD4D-81526B8F1437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5290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D7A79-C0EB-490B-9F87-7C578FFFBAB4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221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7396B-6870-49C6-8559-70C19B4A5540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275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ED04-B9CC-4D8F-AB48-6B13AAEFCE77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8986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21AC0-1D3C-444C-809D-0ABC61B352A5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9420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0867-5F8E-4759-BFE4-5B570820F16E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2093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DC2-5392-4BD5-AB87-11ACB13C7B4A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3744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FC906-A1D9-4449-8198-CDE1734409D9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4929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F0E9-6B7C-4681-A922-CA5E6FA9FCBA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9371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482C9-22FB-490D-B772-03507721007E}" type="datetime1">
              <a:rPr lang="zh-TW" altLang="en-US" smtClean="0"/>
              <a:t>2017/4/13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F4D73-8BA6-49EE-8390-F8E65B529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4434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WvYgGyqVys&amp;list=PLbHoaEmUsmfUlV1jAogkLBPpawW0PUXdf&amp;index=4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ratt.sourceforge.net/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://eddylab.org/software.html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s.dtu.dk/services/TMHMM/" TargetMode="External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bs.dtu.dk/services/SignalP/" TargetMode="External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mpdr.org/FIG/wiki/view.cgi/FIG/RapidAnnotationServer" TargetMode="External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5520" y="2130426"/>
            <a:ext cx="7704856" cy="14700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TW" sz="6600" dirty="0" smtClean="0"/>
              <a:t>Genome annotation</a:t>
            </a:r>
            <a:endParaRPr lang="zh-TW" altLang="zh-TW" sz="6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36160" y="4956142"/>
            <a:ext cx="3055938" cy="1752600"/>
          </a:xfrm>
        </p:spPr>
        <p:txBody>
          <a:bodyPr rtlCol="0">
            <a:normAutofit/>
          </a:bodyPr>
          <a:lstStyle/>
          <a:p>
            <a:pPr algn="l">
              <a:defRPr/>
            </a:pPr>
            <a:r>
              <a:rPr lang="en-US" altLang="zh-TW" dirty="0" smtClean="0">
                <a:solidFill>
                  <a:schemeClr val="tx1"/>
                </a:solidFill>
              </a:rPr>
              <a:t>4/14/2017</a:t>
            </a:r>
          </a:p>
          <a:p>
            <a:pPr algn="l">
              <a:defRPr/>
            </a:pPr>
            <a:r>
              <a:rPr lang="en-US" altLang="zh-TW" dirty="0" err="1" smtClean="0">
                <a:solidFill>
                  <a:schemeClr val="tx1"/>
                </a:solidFill>
              </a:rPr>
              <a:t>Tingwen</a:t>
            </a:r>
            <a:r>
              <a:rPr lang="en-US" altLang="zh-TW" dirty="0" smtClean="0">
                <a:solidFill>
                  <a:schemeClr val="tx1"/>
                </a:solidFill>
              </a:rPr>
              <a:t> Chen</a:t>
            </a:r>
          </a:p>
          <a:p>
            <a:pPr algn="r">
              <a:defRPr/>
            </a:pPr>
            <a:r>
              <a:rPr lang="en-US" altLang="zh-TW" sz="1600" dirty="0"/>
              <a:t>Chang Gung university</a:t>
            </a:r>
            <a:endParaRPr lang="zh-TW" altLang="zh-TW" sz="1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10C4BB-7295-40F9-9AE0-0D153E37A76C}" type="slidenum">
              <a:rPr lang="en-US" altLang="zh-TW" smtClean="0"/>
              <a:pPr>
                <a:defRPr/>
              </a:pPr>
              <a:t>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90945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4622799" y="6537243"/>
            <a:ext cx="64355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 err="1" smtClean="0"/>
              <a:t>Torsten</a:t>
            </a:r>
            <a:r>
              <a:rPr lang="en-US" altLang="zh-TW" sz="1200" dirty="0" smtClean="0"/>
              <a:t> </a:t>
            </a:r>
            <a:r>
              <a:rPr lang="en-US" altLang="zh-TW" sz="1200" dirty="0" err="1" smtClean="0"/>
              <a:t>Seemann</a:t>
            </a:r>
            <a:r>
              <a:rPr lang="en-US" altLang="zh-TW" sz="1200" dirty="0" smtClean="0"/>
              <a:t>, Victorian Life Sciences Computation Initiative (</a:t>
            </a:r>
            <a:r>
              <a:rPr lang="en-US" altLang="zh-TW" sz="1200" dirty="0" err="1" smtClean="0"/>
              <a:t>VLSCI</a:t>
            </a:r>
            <a:r>
              <a:rPr lang="en-US" altLang="zh-TW" sz="1200" dirty="0" smtClean="0"/>
              <a:t>) The University of Melbourne</a:t>
            </a:r>
            <a:endParaRPr lang="zh-TW" altLang="en-US" sz="12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865" y="365125"/>
            <a:ext cx="8404225" cy="6037181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447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936" y="365125"/>
            <a:ext cx="10354733" cy="5906256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899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267" y="365125"/>
            <a:ext cx="6798733" cy="584822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039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267" y="365125"/>
            <a:ext cx="6646334" cy="5868251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031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2041" y="2528887"/>
            <a:ext cx="7562850" cy="1800225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409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563529" cy="5934075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745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9867" y="1766069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8376973" cy="5827664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030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9867" y="1766069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8376973" cy="5827664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9516534" y="2053579"/>
            <a:ext cx="188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/>
              <a:t>Gene calling</a:t>
            </a:r>
            <a:endParaRPr lang="zh-TW" altLang="en-US" sz="2400" b="1" dirty="0"/>
          </a:p>
        </p:txBody>
      </p:sp>
      <p:sp>
        <p:nvSpPr>
          <p:cNvPr id="6" name="右大括弧 5"/>
          <p:cNvSpPr/>
          <p:nvPr/>
        </p:nvSpPr>
        <p:spPr>
          <a:xfrm>
            <a:off x="8923867" y="1825625"/>
            <a:ext cx="228599" cy="1112308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921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10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88" y="0"/>
            <a:ext cx="9310179" cy="680160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041400" y="1371600"/>
            <a:ext cx="9055100" cy="2057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690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068" y="365125"/>
            <a:ext cx="6731532" cy="5871181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103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Reading frames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12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736" y="1825624"/>
            <a:ext cx="7368776" cy="441558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97304" y="6356350"/>
            <a:ext cx="106102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hlinkClick r:id="rId3"/>
              </a:rPr>
              <a:t>https://www.youtube.com/watch?v=MWvYgGyqVys&amp;list=PLbHoaEmUsmfUlV1jAogkLBPpawW0PUXdf&amp;index=</a:t>
            </a:r>
            <a:r>
              <a:rPr lang="zh-TW" altLang="en-US" sz="1200" dirty="0" smtClean="0">
                <a:hlinkClick r:id="rId3"/>
              </a:rPr>
              <a:t>4</a:t>
            </a:r>
            <a:r>
              <a:rPr lang="zh-TW" altLang="en-US" sz="1200" dirty="0" smtClean="0"/>
              <a:t> 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36542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75361"/>
            <a:ext cx="10676908" cy="589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14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676198" cy="553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8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91" y="394000"/>
            <a:ext cx="11143899" cy="595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64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7611"/>
            <a:ext cx="8858543" cy="672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0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67736"/>
            <a:ext cx="8763000" cy="6687553"/>
          </a:xfrm>
          <a:prstGeom prst="rect">
            <a:avLst/>
          </a:prstGeom>
        </p:spPr>
      </p:pic>
      <p:pic>
        <p:nvPicPr>
          <p:cNvPr id="6" name="Picture 4" descr="Image result for codon tab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264" y="2062270"/>
            <a:ext cx="4802536" cy="387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04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8619"/>
            <a:ext cx="9401175" cy="678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5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867" y="65649"/>
            <a:ext cx="9330267" cy="665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7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941" y="61610"/>
            <a:ext cx="9399323" cy="670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0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330"/>
            <a:ext cx="9307629" cy="681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4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9287933" cy="680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1"/>
            <a:ext cx="9354954" cy="686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4356"/>
            <a:ext cx="8864065" cy="674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01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8979568" cy="6740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7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9116428" cy="684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6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750"/>
            <a:ext cx="9200949" cy="67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95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28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951" y="0"/>
            <a:ext cx="9240474" cy="699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9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29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67375"/>
            <a:ext cx="9104697" cy="673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2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-1"/>
            <a:ext cx="9202613" cy="6987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1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6278"/>
            <a:ext cx="9263805" cy="691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1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6987"/>
            <a:ext cx="8950693" cy="678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2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019" y="31146"/>
            <a:ext cx="9182503" cy="691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7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281" y="47317"/>
            <a:ext cx="9095072" cy="677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1750"/>
            <a:ext cx="9210575" cy="693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70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9133573" cy="700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92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69606"/>
            <a:ext cx="9067800" cy="671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5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38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288" y="0"/>
            <a:ext cx="9310179" cy="68016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82650" y="1339850"/>
            <a:ext cx="10471150" cy="18161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97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39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b="50591"/>
          <a:stretch/>
        </p:blipFill>
        <p:spPr>
          <a:xfrm>
            <a:off x="992204" y="359995"/>
            <a:ext cx="8084971" cy="287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2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932" y="-66262"/>
            <a:ext cx="8605381" cy="692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9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39153"/>
            <a:ext cx="8024508" cy="533781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988283" y="469821"/>
            <a:ext cx="2832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hlinkClick r:id="rId3"/>
              </a:rPr>
              <a:t>http://ratt.sourceforge.net</a:t>
            </a:r>
            <a:r>
              <a:rPr lang="zh-TW" altLang="en-US" dirty="0" smtClean="0">
                <a:hlinkClick r:id="rId3"/>
              </a:rPr>
              <a:t>/</a:t>
            </a:r>
            <a:r>
              <a:rPr lang="zh-TW" altLang="en-US" dirty="0" smtClean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578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156" y="-10428"/>
            <a:ext cx="8973201" cy="691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0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9" y="377443"/>
            <a:ext cx="10888134" cy="597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9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781" y="255058"/>
            <a:ext cx="10914437" cy="6101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8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15600" cy="582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8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292" y="75247"/>
            <a:ext cx="8359776" cy="671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6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263" y="116265"/>
            <a:ext cx="8059737" cy="660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9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48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306" y="76201"/>
            <a:ext cx="8192694" cy="673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7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49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95603"/>
            <a:ext cx="8466667" cy="668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02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666" y="79156"/>
            <a:ext cx="8339667" cy="669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27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667" y="59389"/>
            <a:ext cx="8449734" cy="669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7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89194"/>
            <a:ext cx="8424333" cy="668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27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865" y="49334"/>
            <a:ext cx="8324601" cy="675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37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956" y="-90397"/>
            <a:ext cx="8777438" cy="694839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392767" y="2137833"/>
            <a:ext cx="3843866" cy="42185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705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389"/>
            <a:ext cx="8806314" cy="6560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0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3968"/>
            <a:ext cx="8334676" cy="661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2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05" y="62414"/>
            <a:ext cx="8633075" cy="673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4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58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05" y="62414"/>
            <a:ext cx="8633075" cy="673317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511166" y="2954956"/>
            <a:ext cx="7382577" cy="4740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07548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59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024" y="93047"/>
            <a:ext cx="10049051" cy="662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756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36986" y="365125"/>
            <a:ext cx="4816813" cy="1325563"/>
          </a:xfrm>
        </p:spPr>
        <p:txBody>
          <a:bodyPr/>
          <a:lstStyle/>
          <a:p>
            <a:r>
              <a:rPr lang="en-US" altLang="zh-TW" dirty="0" err="1" smtClean="0"/>
              <a:t>QRNA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18300" y="1825625"/>
            <a:ext cx="4635500" cy="4351338"/>
          </a:xfrm>
        </p:spPr>
        <p:txBody>
          <a:bodyPr/>
          <a:lstStyle/>
          <a:p>
            <a:r>
              <a:rPr lang="en-US" altLang="zh-TW" dirty="0" err="1">
                <a:hlinkClick r:id="rId2"/>
              </a:rPr>
              <a:t>QRNA</a:t>
            </a:r>
            <a:r>
              <a:rPr lang="en-US" altLang="zh-TW" dirty="0"/>
              <a:t> uses comparative genome sequence analysis to detect conserved RNA secondary structures, including both </a:t>
            </a:r>
            <a:r>
              <a:rPr lang="en-US" altLang="zh-TW" dirty="0" err="1"/>
              <a:t>ncRNA</a:t>
            </a:r>
            <a:r>
              <a:rPr lang="en-US" altLang="zh-TW" dirty="0"/>
              <a:t> genes and cis-regulatory RNA structures.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365125"/>
            <a:ext cx="4940030" cy="622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4757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124" y="66545"/>
            <a:ext cx="9029148" cy="67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37822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62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6257"/>
            <a:ext cx="3923998" cy="581070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8682" y="1383121"/>
            <a:ext cx="3464856" cy="479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0012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63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7872" y="285148"/>
            <a:ext cx="3340126" cy="657285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9328" y="946161"/>
            <a:ext cx="3845743" cy="5911839"/>
          </a:xfrm>
          <a:prstGeom prst="rect">
            <a:avLst/>
          </a:prstGeom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31225"/>
            <a:ext cx="3308401" cy="648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5986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453" y="81393"/>
            <a:ext cx="8835189" cy="669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46515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05" y="62414"/>
            <a:ext cx="8633075" cy="673317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511166" y="3522848"/>
            <a:ext cx="7931217" cy="741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339805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901" y="81694"/>
            <a:ext cx="9134375" cy="671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9073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78" y="115503"/>
            <a:ext cx="9039069" cy="668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1988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68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881" y="38230"/>
            <a:ext cx="8872764" cy="668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5202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69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625" y="77002"/>
            <a:ext cx="9256653" cy="674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37482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651" y="40026"/>
            <a:ext cx="9018871" cy="675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2605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546" y="115503"/>
            <a:ext cx="8748968" cy="659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42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54215" y="365125"/>
            <a:ext cx="3499585" cy="1325563"/>
          </a:xfrm>
        </p:spPr>
        <p:txBody>
          <a:bodyPr/>
          <a:lstStyle/>
          <a:p>
            <a:r>
              <a:rPr lang="en-US" altLang="zh-TW" dirty="0" err="1" smtClean="0"/>
              <a:t>RNAz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539" y="244651"/>
            <a:ext cx="6112041" cy="647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03641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05" y="62414"/>
            <a:ext cx="8633075" cy="673317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519015" y="4346986"/>
            <a:ext cx="7931217" cy="741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443991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81" y="107823"/>
            <a:ext cx="8998819" cy="664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7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75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4756150" y="208783"/>
            <a:ext cx="69723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https://en.wikipedia.org/wiki/List_of_gene_prediction</a:t>
            </a:r>
            <a:r>
              <a:rPr lang="zh-TW" altLang="en-US" dirty="0" smtClean="0"/>
              <a:t>_software</a:t>
            </a:r>
            <a:r>
              <a:rPr lang="en-US" altLang="zh-TW" dirty="0" smtClean="0"/>
              <a:t>v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8115"/>
            <a:ext cx="10515600" cy="574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42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9867" y="1766069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8376973" cy="5827664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9516534" y="2053579"/>
            <a:ext cx="188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/>
              <a:t>Gene calling</a:t>
            </a:r>
            <a:endParaRPr lang="zh-TW" altLang="en-US" sz="2400" b="1" dirty="0"/>
          </a:p>
        </p:txBody>
      </p:sp>
      <p:sp>
        <p:nvSpPr>
          <p:cNvPr id="6" name="右大括弧 5"/>
          <p:cNvSpPr/>
          <p:nvPr/>
        </p:nvSpPr>
        <p:spPr>
          <a:xfrm>
            <a:off x="8923867" y="1825625"/>
            <a:ext cx="228599" cy="1112308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76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82650" y="1339850"/>
            <a:ext cx="10471150" cy="18161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473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7349"/>
            <a:ext cx="6864350" cy="638156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515796" y="1279010"/>
            <a:ext cx="4242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hlinkClick r:id="rId3"/>
              </a:rPr>
              <a:t>http://www.cbs.dtu.dk/services/TMHMM</a:t>
            </a:r>
            <a:r>
              <a:rPr lang="zh-TW" altLang="en-US" dirty="0" smtClean="0">
                <a:hlinkClick r:id="rId3"/>
              </a:rPr>
              <a:t>/</a:t>
            </a:r>
            <a:r>
              <a:rPr lang="zh-TW" altLang="en-US" dirty="0" smtClean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151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8097"/>
            <a:ext cx="7946247" cy="6601806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78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7562552" y="843240"/>
            <a:ext cx="4053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hlinkClick r:id="rId3"/>
              </a:rPr>
              <a:t>http://www.cbs.dtu.dk/services/SignalP</a:t>
            </a:r>
            <a:r>
              <a:rPr lang="zh-TW" altLang="en-US" dirty="0" smtClean="0">
                <a:hlinkClick r:id="rId3"/>
              </a:rPr>
              <a:t>/</a:t>
            </a:r>
            <a:r>
              <a:rPr lang="zh-TW" altLang="en-US" dirty="0" smtClean="0"/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312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79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093" y="365125"/>
            <a:ext cx="4888524" cy="590864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83" y="318243"/>
            <a:ext cx="5883893" cy="463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7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9470457" cy="575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76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14686" y="365125"/>
            <a:ext cx="4539114" cy="1325563"/>
          </a:xfrm>
        </p:spPr>
        <p:txBody>
          <a:bodyPr/>
          <a:lstStyle/>
          <a:p>
            <a:r>
              <a:rPr lang="en-US" altLang="zh-TW" dirty="0" smtClean="0"/>
              <a:t>FunctionAnnotator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307" y="1194869"/>
            <a:ext cx="6197379" cy="498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6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82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267" y="472462"/>
            <a:ext cx="6033558" cy="588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0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t="1438"/>
          <a:stretch/>
        </p:blipFill>
        <p:spPr>
          <a:xfrm>
            <a:off x="499533" y="291570"/>
            <a:ext cx="9015710" cy="656643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714066" y="512790"/>
            <a:ext cx="5265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LF Chou </a:t>
            </a:r>
            <a:r>
              <a:rPr lang="en-US" altLang="zh-TW" i="1" u="sng" dirty="0" smtClean="0"/>
              <a:t>et al</a:t>
            </a:r>
            <a:r>
              <a:rPr lang="en-US" altLang="zh-TW" u="sng" dirty="0" smtClean="0"/>
              <a:t>, Emerging Microbes and infections, 2014</a:t>
            </a:r>
            <a:endParaRPr lang="zh-TW" altLang="en-US" i="1" u="sng" dirty="0"/>
          </a:p>
        </p:txBody>
      </p:sp>
    </p:spTree>
    <p:extLst>
      <p:ext uri="{BB962C8B-B14F-4D97-AF65-F5344CB8AC3E}">
        <p14:creationId xmlns:p14="http://schemas.microsoft.com/office/powerpoint/2010/main" val="33896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84</a:t>
            </a:fld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878879"/>
            <a:ext cx="8047567" cy="538777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324071" y="562867"/>
            <a:ext cx="54869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 smtClean="0">
                <a:hlinkClick r:id="rId3"/>
              </a:rPr>
              <a:t>http://</a:t>
            </a:r>
            <a:r>
              <a:rPr lang="en-US" altLang="zh-TW" sz="1400" dirty="0" err="1" smtClean="0">
                <a:hlinkClick r:id="rId3"/>
              </a:rPr>
              <a:t>www.nmpdr.org</a:t>
            </a:r>
            <a:r>
              <a:rPr lang="en-US" altLang="zh-TW" sz="1400" dirty="0" smtClean="0">
                <a:hlinkClick r:id="rId3"/>
              </a:rPr>
              <a:t>/FIG/wiki/</a:t>
            </a:r>
            <a:r>
              <a:rPr lang="en-US" altLang="zh-TW" sz="1400" dirty="0" err="1" smtClean="0">
                <a:hlinkClick r:id="rId3"/>
              </a:rPr>
              <a:t>view.cgi</a:t>
            </a:r>
            <a:r>
              <a:rPr lang="en-US" altLang="zh-TW" sz="1400" dirty="0" smtClean="0">
                <a:hlinkClick r:id="rId3"/>
              </a:rPr>
              <a:t>/FIG/</a:t>
            </a:r>
            <a:r>
              <a:rPr lang="en-US" altLang="zh-TW" sz="1400" dirty="0" err="1" smtClean="0">
                <a:hlinkClick r:id="rId3"/>
              </a:rPr>
              <a:t>RapidAnnotationServer</a:t>
            </a:r>
            <a:r>
              <a:rPr lang="en-US" altLang="zh-TW" sz="1400" dirty="0" smtClean="0"/>
              <a:t> </a:t>
            </a:r>
            <a:endParaRPr lang="zh-TW" altLang="en-US" sz="1400" dirty="0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611317" y="4373840"/>
            <a:ext cx="49124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http://www.nmpdr.org/FIG/wiki/view.cgi/FIG/GBK</a:t>
            </a:r>
          </a:p>
        </p:txBody>
      </p:sp>
    </p:spTree>
    <p:extLst>
      <p:ext uri="{BB962C8B-B14F-4D97-AF65-F5344CB8AC3E}">
        <p14:creationId xmlns:p14="http://schemas.microsoft.com/office/powerpoint/2010/main" val="311339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F4D73-8BA6-49EE-8390-F8E65B5291BE}" type="slidenum">
              <a:rPr lang="zh-TW" altLang="en-US" smtClean="0"/>
              <a:t>85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65" y="191901"/>
            <a:ext cx="8619067" cy="515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4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</TotalTime>
  <Words>330</Words>
  <Application>Microsoft Office PowerPoint</Application>
  <PresentationFormat>寬螢幕</PresentationFormat>
  <Paragraphs>108</Paragraphs>
  <Slides>85</Slides>
  <Notes>1</Notes>
  <HiddenSlides>2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85</vt:i4>
      </vt:variant>
    </vt:vector>
  </HeadingPairs>
  <TitlesOfParts>
    <vt:vector size="90" baseType="lpstr">
      <vt:lpstr>新細明體</vt:lpstr>
      <vt:lpstr>Arial</vt:lpstr>
      <vt:lpstr>Calibri</vt:lpstr>
      <vt:lpstr>Calibri Light</vt:lpstr>
      <vt:lpstr>Office 佈景主題</vt:lpstr>
      <vt:lpstr>Genome annotation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Reading frames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QRNA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RNAz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FunctionAnnotator</vt:lpstr>
      <vt:lpstr>PowerPoint 簡報</vt:lpstr>
      <vt:lpstr>PowerPoint 簡報</vt:lpstr>
      <vt:lpstr>PowerPoint 簡報</vt:lpstr>
      <vt:lpstr>PowerPoint 簡報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Genome annotation</dc:title>
  <dc:creator>dodo chen</dc:creator>
  <cp:lastModifiedBy>dodo chen</cp:lastModifiedBy>
  <cp:revision>94</cp:revision>
  <dcterms:created xsi:type="dcterms:W3CDTF">2017-04-12T13:43:07Z</dcterms:created>
  <dcterms:modified xsi:type="dcterms:W3CDTF">2017-04-13T15:13:56Z</dcterms:modified>
</cp:coreProperties>
</file>