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4"/>
  </p:notesMasterIdLst>
  <p:sldIdLst>
    <p:sldId id="256" r:id="rId2"/>
    <p:sldId id="272" r:id="rId3"/>
    <p:sldId id="309" r:id="rId4"/>
    <p:sldId id="299" r:id="rId5"/>
    <p:sldId id="301" r:id="rId6"/>
    <p:sldId id="302" r:id="rId7"/>
    <p:sldId id="303" r:id="rId8"/>
    <p:sldId id="275" r:id="rId9"/>
    <p:sldId id="310"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315" r:id="rId23"/>
    <p:sldId id="316" r:id="rId24"/>
    <p:sldId id="317" r:id="rId25"/>
    <p:sldId id="318" r:id="rId26"/>
    <p:sldId id="320" r:id="rId27"/>
    <p:sldId id="319" r:id="rId28"/>
    <p:sldId id="321" r:id="rId29"/>
    <p:sldId id="311" r:id="rId30"/>
    <p:sldId id="312" r:id="rId31"/>
    <p:sldId id="313" r:id="rId32"/>
    <p:sldId id="286"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79"/>
    <p:restoredTop sz="80613"/>
  </p:normalViewPr>
  <p:slideViewPr>
    <p:cSldViewPr snapToGrid="0" snapToObjects="1">
      <p:cViewPr varScale="1">
        <p:scale>
          <a:sx n="153" d="100"/>
          <a:sy n="153" d="100"/>
        </p:scale>
        <p:origin x="520" y="184"/>
      </p:cViewPr>
      <p:guideLst/>
    </p:cSldViewPr>
  </p:slideViewPr>
  <p:notesTextViewPr>
    <p:cViewPr>
      <p:scale>
        <a:sx n="175" d="100"/>
        <a:sy n="175"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2FF7A6-1C0C-2E40-ACC6-78FE82284EC1}" type="doc">
      <dgm:prSet loTypeId="urn:microsoft.com/office/officeart/2005/8/layout/gear1" loCatId="" qsTypeId="urn:microsoft.com/office/officeart/2005/8/quickstyle/simple4" qsCatId="simple" csTypeId="urn:microsoft.com/office/officeart/2005/8/colors/accent1_2" csCatId="accent1" phldr="1"/>
      <dgm:spPr/>
    </dgm:pt>
    <dgm:pt modelId="{EC840270-7E90-134E-9370-631AFBD662E2}">
      <dgm:prSet phldrT="[文字]" custT="1"/>
      <dgm:spPr/>
      <dgm:t>
        <a:bodyPr/>
        <a:lstStyle/>
        <a:p>
          <a:r>
            <a:rPr lang="en-US" altLang="zh-TW" sz="4000" b="1" dirty="0" smtClean="0">
              <a:solidFill>
                <a:srgbClr val="FF0000"/>
              </a:solidFill>
            </a:rPr>
            <a:t>Biological</a:t>
          </a:r>
          <a:r>
            <a:rPr lang="zh-TW" altLang="en-US" sz="4000" b="1" baseline="0" dirty="0" smtClean="0">
              <a:solidFill>
                <a:srgbClr val="FF0000"/>
              </a:solidFill>
            </a:rPr>
            <a:t> </a:t>
          </a:r>
          <a:r>
            <a:rPr lang="en-US" altLang="zh-TW" sz="4000" b="1" baseline="0" dirty="0" smtClean="0">
              <a:solidFill>
                <a:srgbClr val="FF0000"/>
              </a:solidFill>
            </a:rPr>
            <a:t>question</a:t>
          </a:r>
          <a:endParaRPr lang="zh-TW" altLang="en-US" sz="4000" b="1" dirty="0">
            <a:solidFill>
              <a:srgbClr val="FF0000"/>
            </a:solidFill>
          </a:endParaRPr>
        </a:p>
      </dgm:t>
    </dgm:pt>
    <dgm:pt modelId="{424E8698-A30D-0048-813F-7A653A6595E4}" type="parTrans" cxnId="{4DE0417B-9031-5F4E-BC41-D1EA0584EFB4}">
      <dgm:prSet/>
      <dgm:spPr/>
      <dgm:t>
        <a:bodyPr/>
        <a:lstStyle/>
        <a:p>
          <a:endParaRPr lang="zh-TW" altLang="en-US"/>
        </a:p>
      </dgm:t>
    </dgm:pt>
    <dgm:pt modelId="{8D45D79D-8461-7547-B7B9-BC4C355CC8C8}" type="sibTrans" cxnId="{4DE0417B-9031-5F4E-BC41-D1EA0584EFB4}">
      <dgm:prSet/>
      <dgm:spPr/>
      <dgm:t>
        <a:bodyPr/>
        <a:lstStyle/>
        <a:p>
          <a:endParaRPr lang="zh-TW" altLang="en-US"/>
        </a:p>
      </dgm:t>
    </dgm:pt>
    <dgm:pt modelId="{75820AAD-374A-4E4C-B7BB-0BD54DCBCFFC}">
      <dgm:prSet phldrT="[文字]"/>
      <dgm:spPr/>
      <dgm:t>
        <a:bodyPr/>
        <a:lstStyle/>
        <a:p>
          <a:r>
            <a:rPr lang="en-US" altLang="zh-TW" b="1" dirty="0" smtClean="0"/>
            <a:t>Experiment</a:t>
          </a:r>
          <a:r>
            <a:rPr lang="zh-TW" altLang="en-US" b="1" dirty="0" smtClean="0"/>
            <a:t> </a:t>
          </a:r>
          <a:r>
            <a:rPr lang="en-US" altLang="zh-TW" b="1" dirty="0" smtClean="0"/>
            <a:t>design</a:t>
          </a:r>
          <a:endParaRPr lang="zh-TW" altLang="en-US" b="1" dirty="0"/>
        </a:p>
      </dgm:t>
    </dgm:pt>
    <dgm:pt modelId="{AA2D652B-F4E9-3847-B9A6-8DF828A39A2F}" type="parTrans" cxnId="{997A6023-612D-1041-A631-F5A4BE678BA9}">
      <dgm:prSet/>
      <dgm:spPr/>
      <dgm:t>
        <a:bodyPr/>
        <a:lstStyle/>
        <a:p>
          <a:endParaRPr lang="zh-TW" altLang="en-US"/>
        </a:p>
      </dgm:t>
    </dgm:pt>
    <dgm:pt modelId="{8DCE20DE-EA09-0248-AC55-63B7EA678C1E}" type="sibTrans" cxnId="{997A6023-612D-1041-A631-F5A4BE678BA9}">
      <dgm:prSet/>
      <dgm:spPr/>
      <dgm:t>
        <a:bodyPr/>
        <a:lstStyle/>
        <a:p>
          <a:endParaRPr lang="zh-TW" altLang="en-US"/>
        </a:p>
      </dgm:t>
    </dgm:pt>
    <dgm:pt modelId="{D8ADD938-153A-9948-BF5A-F0F8795B44F3}">
      <dgm:prSet phldrT="[文字]"/>
      <dgm:spPr/>
      <dgm:t>
        <a:bodyPr/>
        <a:lstStyle/>
        <a:p>
          <a:r>
            <a:rPr lang="en-US" altLang="zh-TW" b="1" dirty="0" smtClean="0"/>
            <a:t>Expression</a:t>
          </a:r>
          <a:r>
            <a:rPr lang="zh-TW" altLang="en-US" b="1" dirty="0" smtClean="0"/>
            <a:t> </a:t>
          </a:r>
          <a:r>
            <a:rPr lang="en-US" altLang="zh-TW" b="1" dirty="0" smtClean="0"/>
            <a:t>analysis</a:t>
          </a:r>
          <a:endParaRPr lang="zh-TW" altLang="en-US" b="1" dirty="0"/>
        </a:p>
      </dgm:t>
    </dgm:pt>
    <dgm:pt modelId="{F12D3B23-8E27-AC4B-BF91-E4DE0250296C}" type="parTrans" cxnId="{AB2982EA-EDF9-3347-971E-5D472B66AE6E}">
      <dgm:prSet/>
      <dgm:spPr/>
      <dgm:t>
        <a:bodyPr/>
        <a:lstStyle/>
        <a:p>
          <a:endParaRPr lang="zh-TW" altLang="en-US"/>
        </a:p>
      </dgm:t>
    </dgm:pt>
    <dgm:pt modelId="{7008F854-99E4-274A-A124-AACA0C18A50D}" type="sibTrans" cxnId="{AB2982EA-EDF9-3347-971E-5D472B66AE6E}">
      <dgm:prSet/>
      <dgm:spPr/>
      <dgm:t>
        <a:bodyPr/>
        <a:lstStyle/>
        <a:p>
          <a:endParaRPr lang="zh-TW" altLang="en-US"/>
        </a:p>
      </dgm:t>
    </dgm:pt>
    <dgm:pt modelId="{D304850F-4379-3A4C-8A92-828489E80A72}" type="pres">
      <dgm:prSet presAssocID="{B82FF7A6-1C0C-2E40-ACC6-78FE82284EC1}" presName="composite" presStyleCnt="0">
        <dgm:presLayoutVars>
          <dgm:chMax val="3"/>
          <dgm:animLvl val="lvl"/>
          <dgm:resizeHandles val="exact"/>
        </dgm:presLayoutVars>
      </dgm:prSet>
      <dgm:spPr/>
    </dgm:pt>
    <dgm:pt modelId="{E4E612F1-23A2-D04E-957D-67AA2B1E1B96}" type="pres">
      <dgm:prSet presAssocID="{EC840270-7E90-134E-9370-631AFBD662E2}" presName="gear1" presStyleLbl="node1" presStyleIdx="0" presStyleCnt="3">
        <dgm:presLayoutVars>
          <dgm:chMax val="1"/>
          <dgm:bulletEnabled val="1"/>
        </dgm:presLayoutVars>
      </dgm:prSet>
      <dgm:spPr/>
      <dgm:t>
        <a:bodyPr/>
        <a:lstStyle/>
        <a:p>
          <a:endParaRPr lang="zh-TW" altLang="en-US"/>
        </a:p>
      </dgm:t>
    </dgm:pt>
    <dgm:pt modelId="{FC8E9AFE-5D50-9645-9D81-F60FEE76DF85}" type="pres">
      <dgm:prSet presAssocID="{EC840270-7E90-134E-9370-631AFBD662E2}" presName="gear1srcNode" presStyleLbl="node1" presStyleIdx="0" presStyleCnt="3"/>
      <dgm:spPr/>
      <dgm:t>
        <a:bodyPr/>
        <a:lstStyle/>
        <a:p>
          <a:endParaRPr lang="zh-TW" altLang="en-US"/>
        </a:p>
      </dgm:t>
    </dgm:pt>
    <dgm:pt modelId="{EDB4B66A-F15D-D949-B2F0-1C955C77CDC0}" type="pres">
      <dgm:prSet presAssocID="{EC840270-7E90-134E-9370-631AFBD662E2}" presName="gear1dstNode" presStyleLbl="node1" presStyleIdx="0" presStyleCnt="3"/>
      <dgm:spPr/>
      <dgm:t>
        <a:bodyPr/>
        <a:lstStyle/>
        <a:p>
          <a:endParaRPr lang="zh-TW" altLang="en-US"/>
        </a:p>
      </dgm:t>
    </dgm:pt>
    <dgm:pt modelId="{69725C01-4C92-0A4C-83DC-6FD85C8FAE2D}" type="pres">
      <dgm:prSet presAssocID="{75820AAD-374A-4E4C-B7BB-0BD54DCBCFFC}" presName="gear2" presStyleLbl="node1" presStyleIdx="1" presStyleCnt="3">
        <dgm:presLayoutVars>
          <dgm:chMax val="1"/>
          <dgm:bulletEnabled val="1"/>
        </dgm:presLayoutVars>
      </dgm:prSet>
      <dgm:spPr/>
      <dgm:t>
        <a:bodyPr/>
        <a:lstStyle/>
        <a:p>
          <a:endParaRPr lang="zh-TW" altLang="en-US"/>
        </a:p>
      </dgm:t>
    </dgm:pt>
    <dgm:pt modelId="{817260A0-AF56-5549-B5C2-22638CDE6748}" type="pres">
      <dgm:prSet presAssocID="{75820AAD-374A-4E4C-B7BB-0BD54DCBCFFC}" presName="gear2srcNode" presStyleLbl="node1" presStyleIdx="1" presStyleCnt="3"/>
      <dgm:spPr/>
      <dgm:t>
        <a:bodyPr/>
        <a:lstStyle/>
        <a:p>
          <a:endParaRPr lang="zh-TW" altLang="en-US"/>
        </a:p>
      </dgm:t>
    </dgm:pt>
    <dgm:pt modelId="{505FEEC0-8A0A-B043-9917-6F58741B1332}" type="pres">
      <dgm:prSet presAssocID="{75820AAD-374A-4E4C-B7BB-0BD54DCBCFFC}" presName="gear2dstNode" presStyleLbl="node1" presStyleIdx="1" presStyleCnt="3"/>
      <dgm:spPr/>
      <dgm:t>
        <a:bodyPr/>
        <a:lstStyle/>
        <a:p>
          <a:endParaRPr lang="zh-TW" altLang="en-US"/>
        </a:p>
      </dgm:t>
    </dgm:pt>
    <dgm:pt modelId="{CE94CF0B-EE10-CF4F-B848-0A2150D75997}" type="pres">
      <dgm:prSet presAssocID="{D8ADD938-153A-9948-BF5A-F0F8795B44F3}" presName="gear3" presStyleLbl="node1" presStyleIdx="2" presStyleCnt="3"/>
      <dgm:spPr/>
      <dgm:t>
        <a:bodyPr/>
        <a:lstStyle/>
        <a:p>
          <a:endParaRPr lang="zh-TW" altLang="en-US"/>
        </a:p>
      </dgm:t>
    </dgm:pt>
    <dgm:pt modelId="{3BBB9E8C-8538-7D4C-86EF-70A5D3561E54}" type="pres">
      <dgm:prSet presAssocID="{D8ADD938-153A-9948-BF5A-F0F8795B44F3}" presName="gear3tx" presStyleLbl="node1" presStyleIdx="2" presStyleCnt="3">
        <dgm:presLayoutVars>
          <dgm:chMax val="1"/>
          <dgm:bulletEnabled val="1"/>
        </dgm:presLayoutVars>
      </dgm:prSet>
      <dgm:spPr/>
      <dgm:t>
        <a:bodyPr/>
        <a:lstStyle/>
        <a:p>
          <a:endParaRPr lang="zh-TW" altLang="en-US"/>
        </a:p>
      </dgm:t>
    </dgm:pt>
    <dgm:pt modelId="{D50E08BB-E433-EE43-A5E9-752C4662567A}" type="pres">
      <dgm:prSet presAssocID="{D8ADD938-153A-9948-BF5A-F0F8795B44F3}" presName="gear3srcNode" presStyleLbl="node1" presStyleIdx="2" presStyleCnt="3"/>
      <dgm:spPr/>
      <dgm:t>
        <a:bodyPr/>
        <a:lstStyle/>
        <a:p>
          <a:endParaRPr lang="zh-TW" altLang="en-US"/>
        </a:p>
      </dgm:t>
    </dgm:pt>
    <dgm:pt modelId="{8C066B9F-F181-6945-8025-ACFEE3C6D58A}" type="pres">
      <dgm:prSet presAssocID="{D8ADD938-153A-9948-BF5A-F0F8795B44F3}" presName="gear3dstNode" presStyleLbl="node1" presStyleIdx="2" presStyleCnt="3"/>
      <dgm:spPr/>
      <dgm:t>
        <a:bodyPr/>
        <a:lstStyle/>
        <a:p>
          <a:endParaRPr lang="zh-TW" altLang="en-US"/>
        </a:p>
      </dgm:t>
    </dgm:pt>
    <dgm:pt modelId="{13439862-3A1C-9D47-8E6E-4C91CB7231D6}" type="pres">
      <dgm:prSet presAssocID="{8D45D79D-8461-7547-B7B9-BC4C355CC8C8}" presName="connector1" presStyleLbl="sibTrans2D1" presStyleIdx="0" presStyleCnt="3"/>
      <dgm:spPr/>
      <dgm:t>
        <a:bodyPr/>
        <a:lstStyle/>
        <a:p>
          <a:endParaRPr lang="zh-TW" altLang="en-US"/>
        </a:p>
      </dgm:t>
    </dgm:pt>
    <dgm:pt modelId="{744EEAC5-7A55-9B42-B975-46FC7110D39C}" type="pres">
      <dgm:prSet presAssocID="{8DCE20DE-EA09-0248-AC55-63B7EA678C1E}" presName="connector2" presStyleLbl="sibTrans2D1" presStyleIdx="1" presStyleCnt="3"/>
      <dgm:spPr/>
      <dgm:t>
        <a:bodyPr/>
        <a:lstStyle/>
        <a:p>
          <a:endParaRPr lang="zh-TW" altLang="en-US"/>
        </a:p>
      </dgm:t>
    </dgm:pt>
    <dgm:pt modelId="{2A1B8D1A-23F5-3A43-A5B6-E6DDA601C053}" type="pres">
      <dgm:prSet presAssocID="{7008F854-99E4-274A-A124-AACA0C18A50D}" presName="connector3" presStyleLbl="sibTrans2D1" presStyleIdx="2" presStyleCnt="3"/>
      <dgm:spPr/>
      <dgm:t>
        <a:bodyPr/>
        <a:lstStyle/>
        <a:p>
          <a:endParaRPr lang="zh-TW" altLang="en-US"/>
        </a:p>
      </dgm:t>
    </dgm:pt>
  </dgm:ptLst>
  <dgm:cxnLst>
    <dgm:cxn modelId="{538E6D0D-9730-684F-BD66-FDFE9192BB05}" type="presOf" srcId="{D8ADD938-153A-9948-BF5A-F0F8795B44F3}" destId="{CE94CF0B-EE10-CF4F-B848-0A2150D75997}" srcOrd="0" destOrd="0" presId="urn:microsoft.com/office/officeart/2005/8/layout/gear1"/>
    <dgm:cxn modelId="{00E5F0FD-11E9-3549-896A-B269236599A6}" type="presOf" srcId="{B82FF7A6-1C0C-2E40-ACC6-78FE82284EC1}" destId="{D304850F-4379-3A4C-8A92-828489E80A72}" srcOrd="0" destOrd="0" presId="urn:microsoft.com/office/officeart/2005/8/layout/gear1"/>
    <dgm:cxn modelId="{67B0129E-9CEC-724E-ABDC-196C8755BA3A}" type="presOf" srcId="{75820AAD-374A-4E4C-B7BB-0BD54DCBCFFC}" destId="{817260A0-AF56-5549-B5C2-22638CDE6748}" srcOrd="1" destOrd="0" presId="urn:microsoft.com/office/officeart/2005/8/layout/gear1"/>
    <dgm:cxn modelId="{99B6867A-683D-AF4F-BAAD-2A66FCAE7F92}" type="presOf" srcId="{75820AAD-374A-4E4C-B7BB-0BD54DCBCFFC}" destId="{69725C01-4C92-0A4C-83DC-6FD85C8FAE2D}" srcOrd="0" destOrd="0" presId="urn:microsoft.com/office/officeart/2005/8/layout/gear1"/>
    <dgm:cxn modelId="{1097E575-5B2B-7C4E-B53D-0B82401D260A}" type="presOf" srcId="{7008F854-99E4-274A-A124-AACA0C18A50D}" destId="{2A1B8D1A-23F5-3A43-A5B6-E6DDA601C053}" srcOrd="0" destOrd="0" presId="urn:microsoft.com/office/officeart/2005/8/layout/gear1"/>
    <dgm:cxn modelId="{111A38EF-962D-0044-83AD-72943A245013}" type="presOf" srcId="{8D45D79D-8461-7547-B7B9-BC4C355CC8C8}" destId="{13439862-3A1C-9D47-8E6E-4C91CB7231D6}" srcOrd="0" destOrd="0" presId="urn:microsoft.com/office/officeart/2005/8/layout/gear1"/>
    <dgm:cxn modelId="{997A6023-612D-1041-A631-F5A4BE678BA9}" srcId="{B82FF7A6-1C0C-2E40-ACC6-78FE82284EC1}" destId="{75820AAD-374A-4E4C-B7BB-0BD54DCBCFFC}" srcOrd="1" destOrd="0" parTransId="{AA2D652B-F4E9-3847-B9A6-8DF828A39A2F}" sibTransId="{8DCE20DE-EA09-0248-AC55-63B7EA678C1E}"/>
    <dgm:cxn modelId="{46A58F99-6765-6D45-BB04-D6DD80776E4F}" type="presOf" srcId="{D8ADD938-153A-9948-BF5A-F0F8795B44F3}" destId="{8C066B9F-F181-6945-8025-ACFEE3C6D58A}" srcOrd="3" destOrd="0" presId="urn:microsoft.com/office/officeart/2005/8/layout/gear1"/>
    <dgm:cxn modelId="{4713B4D9-EE06-9A44-AA64-52F684237315}" type="presOf" srcId="{EC840270-7E90-134E-9370-631AFBD662E2}" destId="{E4E612F1-23A2-D04E-957D-67AA2B1E1B96}" srcOrd="0" destOrd="0" presId="urn:microsoft.com/office/officeart/2005/8/layout/gear1"/>
    <dgm:cxn modelId="{F24660E3-E761-6C4C-9864-6C874D1EC3C9}" type="presOf" srcId="{75820AAD-374A-4E4C-B7BB-0BD54DCBCFFC}" destId="{505FEEC0-8A0A-B043-9917-6F58741B1332}" srcOrd="2" destOrd="0" presId="urn:microsoft.com/office/officeart/2005/8/layout/gear1"/>
    <dgm:cxn modelId="{4DE0417B-9031-5F4E-BC41-D1EA0584EFB4}" srcId="{B82FF7A6-1C0C-2E40-ACC6-78FE82284EC1}" destId="{EC840270-7E90-134E-9370-631AFBD662E2}" srcOrd="0" destOrd="0" parTransId="{424E8698-A30D-0048-813F-7A653A6595E4}" sibTransId="{8D45D79D-8461-7547-B7B9-BC4C355CC8C8}"/>
    <dgm:cxn modelId="{AB2982EA-EDF9-3347-971E-5D472B66AE6E}" srcId="{B82FF7A6-1C0C-2E40-ACC6-78FE82284EC1}" destId="{D8ADD938-153A-9948-BF5A-F0F8795B44F3}" srcOrd="2" destOrd="0" parTransId="{F12D3B23-8E27-AC4B-BF91-E4DE0250296C}" sibTransId="{7008F854-99E4-274A-A124-AACA0C18A50D}"/>
    <dgm:cxn modelId="{520EDE9E-26CE-AD41-84A3-6288CA90C6E6}" type="presOf" srcId="{D8ADD938-153A-9948-BF5A-F0F8795B44F3}" destId="{3BBB9E8C-8538-7D4C-86EF-70A5D3561E54}" srcOrd="1" destOrd="0" presId="urn:microsoft.com/office/officeart/2005/8/layout/gear1"/>
    <dgm:cxn modelId="{C0818C9E-EDEA-6941-B3F0-33E783511639}" type="presOf" srcId="{EC840270-7E90-134E-9370-631AFBD662E2}" destId="{FC8E9AFE-5D50-9645-9D81-F60FEE76DF85}" srcOrd="1" destOrd="0" presId="urn:microsoft.com/office/officeart/2005/8/layout/gear1"/>
    <dgm:cxn modelId="{A0AFB40E-34FA-6F45-AC15-5887D900B408}" type="presOf" srcId="{8DCE20DE-EA09-0248-AC55-63B7EA678C1E}" destId="{744EEAC5-7A55-9B42-B975-46FC7110D39C}" srcOrd="0" destOrd="0" presId="urn:microsoft.com/office/officeart/2005/8/layout/gear1"/>
    <dgm:cxn modelId="{D79CF5ED-518A-9543-A210-692D3D33D0D4}" type="presOf" srcId="{EC840270-7E90-134E-9370-631AFBD662E2}" destId="{EDB4B66A-F15D-D949-B2F0-1C955C77CDC0}" srcOrd="2" destOrd="0" presId="urn:microsoft.com/office/officeart/2005/8/layout/gear1"/>
    <dgm:cxn modelId="{8B416812-9960-604F-B923-E33D27AD6D91}" type="presOf" srcId="{D8ADD938-153A-9948-BF5A-F0F8795B44F3}" destId="{D50E08BB-E433-EE43-A5E9-752C4662567A}" srcOrd="2" destOrd="0" presId="urn:microsoft.com/office/officeart/2005/8/layout/gear1"/>
    <dgm:cxn modelId="{974D5257-68AB-A849-B099-CA81FBD75E33}" type="presParOf" srcId="{D304850F-4379-3A4C-8A92-828489E80A72}" destId="{E4E612F1-23A2-D04E-957D-67AA2B1E1B96}" srcOrd="0" destOrd="0" presId="urn:microsoft.com/office/officeart/2005/8/layout/gear1"/>
    <dgm:cxn modelId="{EC38CF02-AD60-8C4A-B359-59C32DD7B289}" type="presParOf" srcId="{D304850F-4379-3A4C-8A92-828489E80A72}" destId="{FC8E9AFE-5D50-9645-9D81-F60FEE76DF85}" srcOrd="1" destOrd="0" presId="urn:microsoft.com/office/officeart/2005/8/layout/gear1"/>
    <dgm:cxn modelId="{C1341C55-32A0-7B49-8048-AEA4A4C4620A}" type="presParOf" srcId="{D304850F-4379-3A4C-8A92-828489E80A72}" destId="{EDB4B66A-F15D-D949-B2F0-1C955C77CDC0}" srcOrd="2" destOrd="0" presId="urn:microsoft.com/office/officeart/2005/8/layout/gear1"/>
    <dgm:cxn modelId="{719842D4-2F90-2144-B99F-07AC297A5113}" type="presParOf" srcId="{D304850F-4379-3A4C-8A92-828489E80A72}" destId="{69725C01-4C92-0A4C-83DC-6FD85C8FAE2D}" srcOrd="3" destOrd="0" presId="urn:microsoft.com/office/officeart/2005/8/layout/gear1"/>
    <dgm:cxn modelId="{D16ECD41-E3B1-EA46-890C-07BB32070CD9}" type="presParOf" srcId="{D304850F-4379-3A4C-8A92-828489E80A72}" destId="{817260A0-AF56-5549-B5C2-22638CDE6748}" srcOrd="4" destOrd="0" presId="urn:microsoft.com/office/officeart/2005/8/layout/gear1"/>
    <dgm:cxn modelId="{9F59385A-B1BB-4744-92A4-353A8F57CEE5}" type="presParOf" srcId="{D304850F-4379-3A4C-8A92-828489E80A72}" destId="{505FEEC0-8A0A-B043-9917-6F58741B1332}" srcOrd="5" destOrd="0" presId="urn:microsoft.com/office/officeart/2005/8/layout/gear1"/>
    <dgm:cxn modelId="{6DE5F7B5-D3A2-E54B-9C3A-63B8E9962F8D}" type="presParOf" srcId="{D304850F-4379-3A4C-8A92-828489E80A72}" destId="{CE94CF0B-EE10-CF4F-B848-0A2150D75997}" srcOrd="6" destOrd="0" presId="urn:microsoft.com/office/officeart/2005/8/layout/gear1"/>
    <dgm:cxn modelId="{42402726-31A2-4F40-B0E9-87ED1862648A}" type="presParOf" srcId="{D304850F-4379-3A4C-8A92-828489E80A72}" destId="{3BBB9E8C-8538-7D4C-86EF-70A5D3561E54}" srcOrd="7" destOrd="0" presId="urn:microsoft.com/office/officeart/2005/8/layout/gear1"/>
    <dgm:cxn modelId="{BAD7E5CF-D815-ED42-9C98-5D961AB80722}" type="presParOf" srcId="{D304850F-4379-3A4C-8A92-828489E80A72}" destId="{D50E08BB-E433-EE43-A5E9-752C4662567A}" srcOrd="8" destOrd="0" presId="urn:microsoft.com/office/officeart/2005/8/layout/gear1"/>
    <dgm:cxn modelId="{CB24AF53-55CD-824E-82F8-E41E12004224}" type="presParOf" srcId="{D304850F-4379-3A4C-8A92-828489E80A72}" destId="{8C066B9F-F181-6945-8025-ACFEE3C6D58A}" srcOrd="9" destOrd="0" presId="urn:microsoft.com/office/officeart/2005/8/layout/gear1"/>
    <dgm:cxn modelId="{2A179255-4323-D94D-9621-BE2419C02086}" type="presParOf" srcId="{D304850F-4379-3A4C-8A92-828489E80A72}" destId="{13439862-3A1C-9D47-8E6E-4C91CB7231D6}" srcOrd="10" destOrd="0" presId="urn:microsoft.com/office/officeart/2005/8/layout/gear1"/>
    <dgm:cxn modelId="{E7162925-5C10-F149-BCAB-AAE725ED7443}" type="presParOf" srcId="{D304850F-4379-3A4C-8A92-828489E80A72}" destId="{744EEAC5-7A55-9B42-B975-46FC7110D39C}" srcOrd="11" destOrd="0" presId="urn:microsoft.com/office/officeart/2005/8/layout/gear1"/>
    <dgm:cxn modelId="{A2AC2D80-1052-A546-A9F7-E7153119EEF2}" type="presParOf" srcId="{D304850F-4379-3A4C-8A92-828489E80A72}" destId="{2A1B8D1A-23F5-3A43-A5B6-E6DDA601C053}"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2FF7A6-1C0C-2E40-ACC6-78FE82284EC1}" type="doc">
      <dgm:prSet loTypeId="urn:microsoft.com/office/officeart/2005/8/layout/gear1" loCatId="" qsTypeId="urn:microsoft.com/office/officeart/2005/8/quickstyle/simple4" qsCatId="simple" csTypeId="urn:microsoft.com/office/officeart/2005/8/colors/accent1_2" csCatId="accent1" phldr="1"/>
      <dgm:spPr/>
    </dgm:pt>
    <dgm:pt modelId="{EC840270-7E90-134E-9370-631AFBD662E2}">
      <dgm:prSet phldrT="[文字]" custT="1"/>
      <dgm:spPr/>
      <dgm:t>
        <a:bodyPr/>
        <a:lstStyle/>
        <a:p>
          <a:r>
            <a:rPr lang="en-US" altLang="zh-TW" sz="4000" b="1" dirty="0" smtClean="0">
              <a:solidFill>
                <a:srgbClr val="FF0000"/>
              </a:solidFill>
            </a:rPr>
            <a:t>Biological</a:t>
          </a:r>
          <a:r>
            <a:rPr lang="zh-TW" altLang="en-US" sz="4000" b="1" baseline="0" dirty="0" smtClean="0">
              <a:solidFill>
                <a:srgbClr val="FF0000"/>
              </a:solidFill>
            </a:rPr>
            <a:t> </a:t>
          </a:r>
          <a:r>
            <a:rPr lang="en-US" altLang="zh-TW" sz="4000" b="1" baseline="0" dirty="0" smtClean="0">
              <a:solidFill>
                <a:srgbClr val="FF0000"/>
              </a:solidFill>
            </a:rPr>
            <a:t>question</a:t>
          </a:r>
          <a:endParaRPr lang="zh-TW" altLang="en-US" sz="4000" b="1" dirty="0">
            <a:solidFill>
              <a:srgbClr val="FF0000"/>
            </a:solidFill>
          </a:endParaRPr>
        </a:p>
      </dgm:t>
    </dgm:pt>
    <dgm:pt modelId="{424E8698-A30D-0048-813F-7A653A6595E4}" type="parTrans" cxnId="{4DE0417B-9031-5F4E-BC41-D1EA0584EFB4}">
      <dgm:prSet/>
      <dgm:spPr/>
      <dgm:t>
        <a:bodyPr/>
        <a:lstStyle/>
        <a:p>
          <a:endParaRPr lang="zh-TW" altLang="en-US"/>
        </a:p>
      </dgm:t>
    </dgm:pt>
    <dgm:pt modelId="{8D45D79D-8461-7547-B7B9-BC4C355CC8C8}" type="sibTrans" cxnId="{4DE0417B-9031-5F4E-BC41-D1EA0584EFB4}">
      <dgm:prSet/>
      <dgm:spPr/>
      <dgm:t>
        <a:bodyPr/>
        <a:lstStyle/>
        <a:p>
          <a:endParaRPr lang="zh-TW" altLang="en-US"/>
        </a:p>
      </dgm:t>
    </dgm:pt>
    <dgm:pt modelId="{75820AAD-374A-4E4C-B7BB-0BD54DCBCFFC}">
      <dgm:prSet phldrT="[文字]"/>
      <dgm:spPr/>
      <dgm:t>
        <a:bodyPr/>
        <a:lstStyle/>
        <a:p>
          <a:r>
            <a:rPr lang="en-US" altLang="zh-TW" b="1" dirty="0" smtClean="0"/>
            <a:t>Experiment</a:t>
          </a:r>
          <a:r>
            <a:rPr lang="zh-TW" altLang="en-US" b="1" dirty="0" smtClean="0"/>
            <a:t> </a:t>
          </a:r>
          <a:r>
            <a:rPr lang="en-US" altLang="zh-TW" b="1" dirty="0" smtClean="0"/>
            <a:t>design</a:t>
          </a:r>
          <a:endParaRPr lang="zh-TW" altLang="en-US" b="1" dirty="0"/>
        </a:p>
      </dgm:t>
    </dgm:pt>
    <dgm:pt modelId="{AA2D652B-F4E9-3847-B9A6-8DF828A39A2F}" type="parTrans" cxnId="{997A6023-612D-1041-A631-F5A4BE678BA9}">
      <dgm:prSet/>
      <dgm:spPr/>
      <dgm:t>
        <a:bodyPr/>
        <a:lstStyle/>
        <a:p>
          <a:endParaRPr lang="zh-TW" altLang="en-US"/>
        </a:p>
      </dgm:t>
    </dgm:pt>
    <dgm:pt modelId="{8DCE20DE-EA09-0248-AC55-63B7EA678C1E}" type="sibTrans" cxnId="{997A6023-612D-1041-A631-F5A4BE678BA9}">
      <dgm:prSet/>
      <dgm:spPr/>
      <dgm:t>
        <a:bodyPr/>
        <a:lstStyle/>
        <a:p>
          <a:endParaRPr lang="zh-TW" altLang="en-US"/>
        </a:p>
      </dgm:t>
    </dgm:pt>
    <dgm:pt modelId="{D8ADD938-153A-9948-BF5A-F0F8795B44F3}">
      <dgm:prSet phldrT="[文字]"/>
      <dgm:spPr/>
      <dgm:t>
        <a:bodyPr/>
        <a:lstStyle/>
        <a:p>
          <a:r>
            <a:rPr lang="en-US" altLang="zh-TW" b="1" dirty="0" smtClean="0"/>
            <a:t>Expression</a:t>
          </a:r>
          <a:r>
            <a:rPr lang="zh-TW" altLang="en-US" b="1" dirty="0" smtClean="0"/>
            <a:t> </a:t>
          </a:r>
          <a:r>
            <a:rPr lang="en-US" altLang="zh-TW" b="1" dirty="0" smtClean="0"/>
            <a:t>analysis</a:t>
          </a:r>
          <a:endParaRPr lang="zh-TW" altLang="en-US" b="1" dirty="0"/>
        </a:p>
      </dgm:t>
    </dgm:pt>
    <dgm:pt modelId="{F12D3B23-8E27-AC4B-BF91-E4DE0250296C}" type="parTrans" cxnId="{AB2982EA-EDF9-3347-971E-5D472B66AE6E}">
      <dgm:prSet/>
      <dgm:spPr/>
      <dgm:t>
        <a:bodyPr/>
        <a:lstStyle/>
        <a:p>
          <a:endParaRPr lang="zh-TW" altLang="en-US"/>
        </a:p>
      </dgm:t>
    </dgm:pt>
    <dgm:pt modelId="{7008F854-99E4-274A-A124-AACA0C18A50D}" type="sibTrans" cxnId="{AB2982EA-EDF9-3347-971E-5D472B66AE6E}">
      <dgm:prSet/>
      <dgm:spPr/>
      <dgm:t>
        <a:bodyPr/>
        <a:lstStyle/>
        <a:p>
          <a:endParaRPr lang="zh-TW" altLang="en-US"/>
        </a:p>
      </dgm:t>
    </dgm:pt>
    <dgm:pt modelId="{D304850F-4379-3A4C-8A92-828489E80A72}" type="pres">
      <dgm:prSet presAssocID="{B82FF7A6-1C0C-2E40-ACC6-78FE82284EC1}" presName="composite" presStyleCnt="0">
        <dgm:presLayoutVars>
          <dgm:chMax val="3"/>
          <dgm:animLvl val="lvl"/>
          <dgm:resizeHandles val="exact"/>
        </dgm:presLayoutVars>
      </dgm:prSet>
      <dgm:spPr/>
    </dgm:pt>
    <dgm:pt modelId="{E4E612F1-23A2-D04E-957D-67AA2B1E1B96}" type="pres">
      <dgm:prSet presAssocID="{EC840270-7E90-134E-9370-631AFBD662E2}" presName="gear1" presStyleLbl="node1" presStyleIdx="0" presStyleCnt="3">
        <dgm:presLayoutVars>
          <dgm:chMax val="1"/>
          <dgm:bulletEnabled val="1"/>
        </dgm:presLayoutVars>
      </dgm:prSet>
      <dgm:spPr/>
      <dgm:t>
        <a:bodyPr/>
        <a:lstStyle/>
        <a:p>
          <a:endParaRPr lang="zh-TW" altLang="en-US"/>
        </a:p>
      </dgm:t>
    </dgm:pt>
    <dgm:pt modelId="{FC8E9AFE-5D50-9645-9D81-F60FEE76DF85}" type="pres">
      <dgm:prSet presAssocID="{EC840270-7E90-134E-9370-631AFBD662E2}" presName="gear1srcNode" presStyleLbl="node1" presStyleIdx="0" presStyleCnt="3"/>
      <dgm:spPr/>
      <dgm:t>
        <a:bodyPr/>
        <a:lstStyle/>
        <a:p>
          <a:endParaRPr lang="zh-TW" altLang="en-US"/>
        </a:p>
      </dgm:t>
    </dgm:pt>
    <dgm:pt modelId="{EDB4B66A-F15D-D949-B2F0-1C955C77CDC0}" type="pres">
      <dgm:prSet presAssocID="{EC840270-7E90-134E-9370-631AFBD662E2}" presName="gear1dstNode" presStyleLbl="node1" presStyleIdx="0" presStyleCnt="3"/>
      <dgm:spPr/>
      <dgm:t>
        <a:bodyPr/>
        <a:lstStyle/>
        <a:p>
          <a:endParaRPr lang="zh-TW" altLang="en-US"/>
        </a:p>
      </dgm:t>
    </dgm:pt>
    <dgm:pt modelId="{69725C01-4C92-0A4C-83DC-6FD85C8FAE2D}" type="pres">
      <dgm:prSet presAssocID="{75820AAD-374A-4E4C-B7BB-0BD54DCBCFFC}" presName="gear2" presStyleLbl="node1" presStyleIdx="1" presStyleCnt="3">
        <dgm:presLayoutVars>
          <dgm:chMax val="1"/>
          <dgm:bulletEnabled val="1"/>
        </dgm:presLayoutVars>
      </dgm:prSet>
      <dgm:spPr/>
      <dgm:t>
        <a:bodyPr/>
        <a:lstStyle/>
        <a:p>
          <a:endParaRPr lang="zh-TW" altLang="en-US"/>
        </a:p>
      </dgm:t>
    </dgm:pt>
    <dgm:pt modelId="{817260A0-AF56-5549-B5C2-22638CDE6748}" type="pres">
      <dgm:prSet presAssocID="{75820AAD-374A-4E4C-B7BB-0BD54DCBCFFC}" presName="gear2srcNode" presStyleLbl="node1" presStyleIdx="1" presStyleCnt="3"/>
      <dgm:spPr/>
      <dgm:t>
        <a:bodyPr/>
        <a:lstStyle/>
        <a:p>
          <a:endParaRPr lang="zh-TW" altLang="en-US"/>
        </a:p>
      </dgm:t>
    </dgm:pt>
    <dgm:pt modelId="{505FEEC0-8A0A-B043-9917-6F58741B1332}" type="pres">
      <dgm:prSet presAssocID="{75820AAD-374A-4E4C-B7BB-0BD54DCBCFFC}" presName="gear2dstNode" presStyleLbl="node1" presStyleIdx="1" presStyleCnt="3"/>
      <dgm:spPr/>
      <dgm:t>
        <a:bodyPr/>
        <a:lstStyle/>
        <a:p>
          <a:endParaRPr lang="zh-TW" altLang="en-US"/>
        </a:p>
      </dgm:t>
    </dgm:pt>
    <dgm:pt modelId="{CE94CF0B-EE10-CF4F-B848-0A2150D75997}" type="pres">
      <dgm:prSet presAssocID="{D8ADD938-153A-9948-BF5A-F0F8795B44F3}" presName="gear3" presStyleLbl="node1" presStyleIdx="2" presStyleCnt="3"/>
      <dgm:spPr/>
      <dgm:t>
        <a:bodyPr/>
        <a:lstStyle/>
        <a:p>
          <a:endParaRPr lang="zh-TW" altLang="en-US"/>
        </a:p>
      </dgm:t>
    </dgm:pt>
    <dgm:pt modelId="{3BBB9E8C-8538-7D4C-86EF-70A5D3561E54}" type="pres">
      <dgm:prSet presAssocID="{D8ADD938-153A-9948-BF5A-F0F8795B44F3}" presName="gear3tx" presStyleLbl="node1" presStyleIdx="2" presStyleCnt="3">
        <dgm:presLayoutVars>
          <dgm:chMax val="1"/>
          <dgm:bulletEnabled val="1"/>
        </dgm:presLayoutVars>
      </dgm:prSet>
      <dgm:spPr/>
      <dgm:t>
        <a:bodyPr/>
        <a:lstStyle/>
        <a:p>
          <a:endParaRPr lang="zh-TW" altLang="en-US"/>
        </a:p>
      </dgm:t>
    </dgm:pt>
    <dgm:pt modelId="{D50E08BB-E433-EE43-A5E9-752C4662567A}" type="pres">
      <dgm:prSet presAssocID="{D8ADD938-153A-9948-BF5A-F0F8795B44F3}" presName="gear3srcNode" presStyleLbl="node1" presStyleIdx="2" presStyleCnt="3"/>
      <dgm:spPr/>
      <dgm:t>
        <a:bodyPr/>
        <a:lstStyle/>
        <a:p>
          <a:endParaRPr lang="zh-TW" altLang="en-US"/>
        </a:p>
      </dgm:t>
    </dgm:pt>
    <dgm:pt modelId="{8C066B9F-F181-6945-8025-ACFEE3C6D58A}" type="pres">
      <dgm:prSet presAssocID="{D8ADD938-153A-9948-BF5A-F0F8795B44F3}" presName="gear3dstNode" presStyleLbl="node1" presStyleIdx="2" presStyleCnt="3"/>
      <dgm:spPr/>
      <dgm:t>
        <a:bodyPr/>
        <a:lstStyle/>
        <a:p>
          <a:endParaRPr lang="zh-TW" altLang="en-US"/>
        </a:p>
      </dgm:t>
    </dgm:pt>
    <dgm:pt modelId="{13439862-3A1C-9D47-8E6E-4C91CB7231D6}" type="pres">
      <dgm:prSet presAssocID="{8D45D79D-8461-7547-B7B9-BC4C355CC8C8}" presName="connector1" presStyleLbl="sibTrans2D1" presStyleIdx="0" presStyleCnt="3"/>
      <dgm:spPr/>
      <dgm:t>
        <a:bodyPr/>
        <a:lstStyle/>
        <a:p>
          <a:endParaRPr lang="zh-TW" altLang="en-US"/>
        </a:p>
      </dgm:t>
    </dgm:pt>
    <dgm:pt modelId="{744EEAC5-7A55-9B42-B975-46FC7110D39C}" type="pres">
      <dgm:prSet presAssocID="{8DCE20DE-EA09-0248-AC55-63B7EA678C1E}" presName="connector2" presStyleLbl="sibTrans2D1" presStyleIdx="1" presStyleCnt="3"/>
      <dgm:spPr/>
      <dgm:t>
        <a:bodyPr/>
        <a:lstStyle/>
        <a:p>
          <a:endParaRPr lang="zh-TW" altLang="en-US"/>
        </a:p>
      </dgm:t>
    </dgm:pt>
    <dgm:pt modelId="{2A1B8D1A-23F5-3A43-A5B6-E6DDA601C053}" type="pres">
      <dgm:prSet presAssocID="{7008F854-99E4-274A-A124-AACA0C18A50D}" presName="connector3" presStyleLbl="sibTrans2D1" presStyleIdx="2" presStyleCnt="3"/>
      <dgm:spPr/>
      <dgm:t>
        <a:bodyPr/>
        <a:lstStyle/>
        <a:p>
          <a:endParaRPr lang="zh-TW" altLang="en-US"/>
        </a:p>
      </dgm:t>
    </dgm:pt>
  </dgm:ptLst>
  <dgm:cxnLst>
    <dgm:cxn modelId="{8EED2E41-22D4-5A47-B8A8-41A669C69CBA}" type="presOf" srcId="{D8ADD938-153A-9948-BF5A-F0F8795B44F3}" destId="{3BBB9E8C-8538-7D4C-86EF-70A5D3561E54}" srcOrd="1" destOrd="0" presId="urn:microsoft.com/office/officeart/2005/8/layout/gear1"/>
    <dgm:cxn modelId="{0A660AA5-C5C6-3C4E-8E1C-514AD93E21B4}" type="presOf" srcId="{8D45D79D-8461-7547-B7B9-BC4C355CC8C8}" destId="{13439862-3A1C-9D47-8E6E-4C91CB7231D6}" srcOrd="0" destOrd="0" presId="urn:microsoft.com/office/officeart/2005/8/layout/gear1"/>
    <dgm:cxn modelId="{642AF792-17EC-1645-B58D-BF9862358CF4}" type="presOf" srcId="{D8ADD938-153A-9948-BF5A-F0F8795B44F3}" destId="{CE94CF0B-EE10-CF4F-B848-0A2150D75997}" srcOrd="0" destOrd="0" presId="urn:microsoft.com/office/officeart/2005/8/layout/gear1"/>
    <dgm:cxn modelId="{7385F547-0063-4D45-98C9-B77EA81B7011}" type="presOf" srcId="{75820AAD-374A-4E4C-B7BB-0BD54DCBCFFC}" destId="{505FEEC0-8A0A-B043-9917-6F58741B1332}" srcOrd="2" destOrd="0" presId="urn:microsoft.com/office/officeart/2005/8/layout/gear1"/>
    <dgm:cxn modelId="{997A6023-612D-1041-A631-F5A4BE678BA9}" srcId="{B82FF7A6-1C0C-2E40-ACC6-78FE82284EC1}" destId="{75820AAD-374A-4E4C-B7BB-0BD54DCBCFFC}" srcOrd="1" destOrd="0" parTransId="{AA2D652B-F4E9-3847-B9A6-8DF828A39A2F}" sibTransId="{8DCE20DE-EA09-0248-AC55-63B7EA678C1E}"/>
    <dgm:cxn modelId="{B3CA37E5-E4F3-A443-807C-79DC54E7142F}" type="presOf" srcId="{7008F854-99E4-274A-A124-AACA0C18A50D}" destId="{2A1B8D1A-23F5-3A43-A5B6-E6DDA601C053}" srcOrd="0" destOrd="0" presId="urn:microsoft.com/office/officeart/2005/8/layout/gear1"/>
    <dgm:cxn modelId="{42B62A9B-B493-EC47-8526-8AF9734F7A9C}" type="presOf" srcId="{D8ADD938-153A-9948-BF5A-F0F8795B44F3}" destId="{8C066B9F-F181-6945-8025-ACFEE3C6D58A}" srcOrd="3" destOrd="0" presId="urn:microsoft.com/office/officeart/2005/8/layout/gear1"/>
    <dgm:cxn modelId="{4DE0417B-9031-5F4E-BC41-D1EA0584EFB4}" srcId="{B82FF7A6-1C0C-2E40-ACC6-78FE82284EC1}" destId="{EC840270-7E90-134E-9370-631AFBD662E2}" srcOrd="0" destOrd="0" parTransId="{424E8698-A30D-0048-813F-7A653A6595E4}" sibTransId="{8D45D79D-8461-7547-B7B9-BC4C355CC8C8}"/>
    <dgm:cxn modelId="{AB2982EA-EDF9-3347-971E-5D472B66AE6E}" srcId="{B82FF7A6-1C0C-2E40-ACC6-78FE82284EC1}" destId="{D8ADD938-153A-9948-BF5A-F0F8795B44F3}" srcOrd="2" destOrd="0" parTransId="{F12D3B23-8E27-AC4B-BF91-E4DE0250296C}" sibTransId="{7008F854-99E4-274A-A124-AACA0C18A50D}"/>
    <dgm:cxn modelId="{517A83E4-6567-9D49-951B-5A143C84060E}" type="presOf" srcId="{EC840270-7E90-134E-9370-631AFBD662E2}" destId="{E4E612F1-23A2-D04E-957D-67AA2B1E1B96}" srcOrd="0" destOrd="0" presId="urn:microsoft.com/office/officeart/2005/8/layout/gear1"/>
    <dgm:cxn modelId="{538A6D88-3EE6-FF4A-8A2C-53162C7D3B91}" type="presOf" srcId="{8DCE20DE-EA09-0248-AC55-63B7EA678C1E}" destId="{744EEAC5-7A55-9B42-B975-46FC7110D39C}" srcOrd="0" destOrd="0" presId="urn:microsoft.com/office/officeart/2005/8/layout/gear1"/>
    <dgm:cxn modelId="{D4934872-EB9B-8340-B7D6-A31434B2057F}" type="presOf" srcId="{EC840270-7E90-134E-9370-631AFBD662E2}" destId="{FC8E9AFE-5D50-9645-9D81-F60FEE76DF85}" srcOrd="1" destOrd="0" presId="urn:microsoft.com/office/officeart/2005/8/layout/gear1"/>
    <dgm:cxn modelId="{A91AB830-2973-8940-B946-6C8B8340647E}" type="presOf" srcId="{75820AAD-374A-4E4C-B7BB-0BD54DCBCFFC}" destId="{817260A0-AF56-5549-B5C2-22638CDE6748}" srcOrd="1" destOrd="0" presId="urn:microsoft.com/office/officeart/2005/8/layout/gear1"/>
    <dgm:cxn modelId="{C4111595-7353-AC4C-B2F7-08FD5F975E5B}" type="presOf" srcId="{D8ADD938-153A-9948-BF5A-F0F8795B44F3}" destId="{D50E08BB-E433-EE43-A5E9-752C4662567A}" srcOrd="2" destOrd="0" presId="urn:microsoft.com/office/officeart/2005/8/layout/gear1"/>
    <dgm:cxn modelId="{BE262CC2-45F6-ED4B-9FD4-6B47B4DE96D1}" type="presOf" srcId="{EC840270-7E90-134E-9370-631AFBD662E2}" destId="{EDB4B66A-F15D-D949-B2F0-1C955C77CDC0}" srcOrd="2" destOrd="0" presId="urn:microsoft.com/office/officeart/2005/8/layout/gear1"/>
    <dgm:cxn modelId="{5C69CCC3-AC67-C743-884A-406622760973}" type="presOf" srcId="{75820AAD-374A-4E4C-B7BB-0BD54DCBCFFC}" destId="{69725C01-4C92-0A4C-83DC-6FD85C8FAE2D}" srcOrd="0" destOrd="0" presId="urn:microsoft.com/office/officeart/2005/8/layout/gear1"/>
    <dgm:cxn modelId="{3B983581-1B7B-6D4A-BE50-53F30CBAD4FE}" type="presOf" srcId="{B82FF7A6-1C0C-2E40-ACC6-78FE82284EC1}" destId="{D304850F-4379-3A4C-8A92-828489E80A72}" srcOrd="0" destOrd="0" presId="urn:microsoft.com/office/officeart/2005/8/layout/gear1"/>
    <dgm:cxn modelId="{61C8302E-BE80-3849-B41B-675488567210}" type="presParOf" srcId="{D304850F-4379-3A4C-8A92-828489E80A72}" destId="{E4E612F1-23A2-D04E-957D-67AA2B1E1B96}" srcOrd="0" destOrd="0" presId="urn:microsoft.com/office/officeart/2005/8/layout/gear1"/>
    <dgm:cxn modelId="{2AACFBA2-47DC-3548-99EE-68208E1CE897}" type="presParOf" srcId="{D304850F-4379-3A4C-8A92-828489E80A72}" destId="{FC8E9AFE-5D50-9645-9D81-F60FEE76DF85}" srcOrd="1" destOrd="0" presId="urn:microsoft.com/office/officeart/2005/8/layout/gear1"/>
    <dgm:cxn modelId="{4AD17246-E907-2043-B597-FEFE77AE1C1C}" type="presParOf" srcId="{D304850F-4379-3A4C-8A92-828489E80A72}" destId="{EDB4B66A-F15D-D949-B2F0-1C955C77CDC0}" srcOrd="2" destOrd="0" presId="urn:microsoft.com/office/officeart/2005/8/layout/gear1"/>
    <dgm:cxn modelId="{42864C05-D73A-2847-918B-1E382E086389}" type="presParOf" srcId="{D304850F-4379-3A4C-8A92-828489E80A72}" destId="{69725C01-4C92-0A4C-83DC-6FD85C8FAE2D}" srcOrd="3" destOrd="0" presId="urn:microsoft.com/office/officeart/2005/8/layout/gear1"/>
    <dgm:cxn modelId="{A372CC5B-E890-234D-8DF7-2086AE621837}" type="presParOf" srcId="{D304850F-4379-3A4C-8A92-828489E80A72}" destId="{817260A0-AF56-5549-B5C2-22638CDE6748}" srcOrd="4" destOrd="0" presId="urn:microsoft.com/office/officeart/2005/8/layout/gear1"/>
    <dgm:cxn modelId="{42D22833-33B0-4D4D-A583-B62BE479C24E}" type="presParOf" srcId="{D304850F-4379-3A4C-8A92-828489E80A72}" destId="{505FEEC0-8A0A-B043-9917-6F58741B1332}" srcOrd="5" destOrd="0" presId="urn:microsoft.com/office/officeart/2005/8/layout/gear1"/>
    <dgm:cxn modelId="{040F2B06-0A74-0B43-A05F-CC966A52E0AE}" type="presParOf" srcId="{D304850F-4379-3A4C-8A92-828489E80A72}" destId="{CE94CF0B-EE10-CF4F-B848-0A2150D75997}" srcOrd="6" destOrd="0" presId="urn:microsoft.com/office/officeart/2005/8/layout/gear1"/>
    <dgm:cxn modelId="{FC6FBB68-096B-D84C-8892-9DCBD85ED93E}" type="presParOf" srcId="{D304850F-4379-3A4C-8A92-828489E80A72}" destId="{3BBB9E8C-8538-7D4C-86EF-70A5D3561E54}" srcOrd="7" destOrd="0" presId="urn:microsoft.com/office/officeart/2005/8/layout/gear1"/>
    <dgm:cxn modelId="{F07AD22C-C5F4-884E-BA9F-6451638C7B76}" type="presParOf" srcId="{D304850F-4379-3A4C-8A92-828489E80A72}" destId="{D50E08BB-E433-EE43-A5E9-752C4662567A}" srcOrd="8" destOrd="0" presId="urn:microsoft.com/office/officeart/2005/8/layout/gear1"/>
    <dgm:cxn modelId="{93D35419-0B28-8C45-BF1F-CA98256E185D}" type="presParOf" srcId="{D304850F-4379-3A4C-8A92-828489E80A72}" destId="{8C066B9F-F181-6945-8025-ACFEE3C6D58A}" srcOrd="9" destOrd="0" presId="urn:microsoft.com/office/officeart/2005/8/layout/gear1"/>
    <dgm:cxn modelId="{B5ACCA74-48AA-5140-973E-FFE24AC17FFD}" type="presParOf" srcId="{D304850F-4379-3A4C-8A92-828489E80A72}" destId="{13439862-3A1C-9D47-8E6E-4C91CB7231D6}" srcOrd="10" destOrd="0" presId="urn:microsoft.com/office/officeart/2005/8/layout/gear1"/>
    <dgm:cxn modelId="{8999B9CF-C92E-A34F-BBE4-8A467F776F6C}" type="presParOf" srcId="{D304850F-4379-3A4C-8A92-828489E80A72}" destId="{744EEAC5-7A55-9B42-B975-46FC7110D39C}" srcOrd="11" destOrd="0" presId="urn:microsoft.com/office/officeart/2005/8/layout/gear1"/>
    <dgm:cxn modelId="{1CAD89FE-45E3-194C-9EF1-9CF212452C27}" type="presParOf" srcId="{D304850F-4379-3A4C-8A92-828489E80A72}" destId="{2A1B8D1A-23F5-3A43-A5B6-E6DDA601C053}"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612F1-23A2-D04E-957D-67AA2B1E1B96}">
      <dsp:nvSpPr>
        <dsp:cNvPr id="0" name=""/>
        <dsp:cNvSpPr/>
      </dsp:nvSpPr>
      <dsp:spPr>
        <a:xfrm>
          <a:off x="4081922" y="2931217"/>
          <a:ext cx="3582598" cy="3582598"/>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altLang="zh-TW" sz="4000" b="1" kern="1200" dirty="0" smtClean="0">
              <a:solidFill>
                <a:srgbClr val="FF0000"/>
              </a:solidFill>
            </a:rPr>
            <a:t>Biological</a:t>
          </a:r>
          <a:r>
            <a:rPr lang="zh-TW" altLang="en-US" sz="4000" b="1" kern="1200" baseline="0" dirty="0" smtClean="0">
              <a:solidFill>
                <a:srgbClr val="FF0000"/>
              </a:solidFill>
            </a:rPr>
            <a:t> </a:t>
          </a:r>
          <a:r>
            <a:rPr lang="en-US" altLang="zh-TW" sz="4000" b="1" kern="1200" baseline="0" dirty="0" smtClean="0">
              <a:solidFill>
                <a:srgbClr val="FF0000"/>
              </a:solidFill>
            </a:rPr>
            <a:t>question</a:t>
          </a:r>
          <a:endParaRPr lang="zh-TW" altLang="en-US" sz="4000" b="1" kern="1200" dirty="0">
            <a:solidFill>
              <a:srgbClr val="FF0000"/>
            </a:solidFill>
          </a:endParaRPr>
        </a:p>
      </dsp:txBody>
      <dsp:txXfrm>
        <a:off x="4802184" y="3770423"/>
        <a:ext cx="2142074" cy="1841530"/>
      </dsp:txXfrm>
    </dsp:sp>
    <dsp:sp modelId="{69725C01-4C92-0A4C-83DC-6FD85C8FAE2D}">
      <dsp:nvSpPr>
        <dsp:cNvPr id="0" name=""/>
        <dsp:cNvSpPr/>
      </dsp:nvSpPr>
      <dsp:spPr>
        <a:xfrm>
          <a:off x="1997501" y="2084421"/>
          <a:ext cx="2605526" cy="2605526"/>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altLang="zh-TW" sz="2000" b="1" kern="1200" dirty="0" smtClean="0"/>
            <a:t>Experiment</a:t>
          </a:r>
          <a:r>
            <a:rPr lang="zh-TW" altLang="en-US" sz="2000" b="1" kern="1200" dirty="0" smtClean="0"/>
            <a:t> </a:t>
          </a:r>
          <a:r>
            <a:rPr lang="en-US" altLang="zh-TW" sz="2000" b="1" kern="1200" dirty="0" smtClean="0"/>
            <a:t>design</a:t>
          </a:r>
          <a:endParaRPr lang="zh-TW" altLang="en-US" sz="2000" b="1" kern="1200" dirty="0"/>
        </a:p>
      </dsp:txBody>
      <dsp:txXfrm>
        <a:off x="2653450" y="2744335"/>
        <a:ext cx="1293628" cy="1285698"/>
      </dsp:txXfrm>
    </dsp:sp>
    <dsp:sp modelId="{CE94CF0B-EE10-CF4F-B848-0A2150D75997}">
      <dsp:nvSpPr>
        <dsp:cNvPr id="0" name=""/>
        <dsp:cNvSpPr/>
      </dsp:nvSpPr>
      <dsp:spPr>
        <a:xfrm rot="20700000">
          <a:off x="3456862" y="286873"/>
          <a:ext cx="2552884" cy="2552884"/>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altLang="zh-TW" sz="2000" b="1" kern="1200" dirty="0" smtClean="0"/>
            <a:t>Expression</a:t>
          </a:r>
          <a:r>
            <a:rPr lang="zh-TW" altLang="en-US" sz="2000" b="1" kern="1200" dirty="0" smtClean="0"/>
            <a:t> </a:t>
          </a:r>
          <a:r>
            <a:rPr lang="en-US" altLang="zh-TW" sz="2000" b="1" kern="1200" dirty="0" smtClean="0"/>
            <a:t>analysis</a:t>
          </a:r>
          <a:endParaRPr lang="zh-TW" altLang="en-US" sz="2000" b="1" kern="1200" dirty="0"/>
        </a:p>
      </dsp:txBody>
      <dsp:txXfrm rot="-20700000">
        <a:off x="4016784" y="846796"/>
        <a:ext cx="1433039" cy="1433039"/>
      </dsp:txXfrm>
    </dsp:sp>
    <dsp:sp modelId="{13439862-3A1C-9D47-8E6E-4C91CB7231D6}">
      <dsp:nvSpPr>
        <dsp:cNvPr id="0" name=""/>
        <dsp:cNvSpPr/>
      </dsp:nvSpPr>
      <dsp:spPr>
        <a:xfrm>
          <a:off x="3832658" y="2375569"/>
          <a:ext cx="4585726" cy="4585726"/>
        </a:xfrm>
        <a:prstGeom prst="circularArrow">
          <a:avLst>
            <a:gd name="adj1" fmla="val 4688"/>
            <a:gd name="adj2" fmla="val 299029"/>
            <a:gd name="adj3" fmla="val 2553209"/>
            <a:gd name="adj4" fmla="val 15783667"/>
            <a:gd name="adj5" fmla="val 5469"/>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44EEAC5-7A55-9B42-B975-46FC7110D39C}">
      <dsp:nvSpPr>
        <dsp:cNvPr id="0" name=""/>
        <dsp:cNvSpPr/>
      </dsp:nvSpPr>
      <dsp:spPr>
        <a:xfrm>
          <a:off x="1536067" y="1497962"/>
          <a:ext cx="3331816" cy="3331816"/>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A1B8D1A-23F5-3A43-A5B6-E6DDA601C053}">
      <dsp:nvSpPr>
        <dsp:cNvPr id="0" name=""/>
        <dsp:cNvSpPr/>
      </dsp:nvSpPr>
      <dsp:spPr>
        <a:xfrm>
          <a:off x="2866353" y="-282258"/>
          <a:ext cx="3592369" cy="3592369"/>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612F1-23A2-D04E-957D-67AA2B1E1B96}">
      <dsp:nvSpPr>
        <dsp:cNvPr id="0" name=""/>
        <dsp:cNvSpPr/>
      </dsp:nvSpPr>
      <dsp:spPr>
        <a:xfrm>
          <a:off x="4081922" y="2931217"/>
          <a:ext cx="3582598" cy="3582598"/>
        </a:xfrm>
        <a:prstGeom prst="gear9">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US" altLang="zh-TW" sz="4000" b="1" kern="1200" dirty="0" smtClean="0">
              <a:solidFill>
                <a:srgbClr val="FF0000"/>
              </a:solidFill>
            </a:rPr>
            <a:t>Biological</a:t>
          </a:r>
          <a:r>
            <a:rPr lang="zh-TW" altLang="en-US" sz="4000" b="1" kern="1200" baseline="0" dirty="0" smtClean="0">
              <a:solidFill>
                <a:srgbClr val="FF0000"/>
              </a:solidFill>
            </a:rPr>
            <a:t> </a:t>
          </a:r>
          <a:r>
            <a:rPr lang="en-US" altLang="zh-TW" sz="4000" b="1" kern="1200" baseline="0" dirty="0" smtClean="0">
              <a:solidFill>
                <a:srgbClr val="FF0000"/>
              </a:solidFill>
            </a:rPr>
            <a:t>question</a:t>
          </a:r>
          <a:endParaRPr lang="zh-TW" altLang="en-US" sz="4000" b="1" kern="1200" dirty="0">
            <a:solidFill>
              <a:srgbClr val="FF0000"/>
            </a:solidFill>
          </a:endParaRPr>
        </a:p>
      </dsp:txBody>
      <dsp:txXfrm>
        <a:off x="4802184" y="3770423"/>
        <a:ext cx="2142074" cy="1841530"/>
      </dsp:txXfrm>
    </dsp:sp>
    <dsp:sp modelId="{69725C01-4C92-0A4C-83DC-6FD85C8FAE2D}">
      <dsp:nvSpPr>
        <dsp:cNvPr id="0" name=""/>
        <dsp:cNvSpPr/>
      </dsp:nvSpPr>
      <dsp:spPr>
        <a:xfrm>
          <a:off x="1997501" y="2084421"/>
          <a:ext cx="2605526" cy="2605526"/>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altLang="zh-TW" sz="2000" b="1" kern="1200" dirty="0" smtClean="0"/>
            <a:t>Experiment</a:t>
          </a:r>
          <a:r>
            <a:rPr lang="zh-TW" altLang="en-US" sz="2000" b="1" kern="1200" dirty="0" smtClean="0"/>
            <a:t> </a:t>
          </a:r>
          <a:r>
            <a:rPr lang="en-US" altLang="zh-TW" sz="2000" b="1" kern="1200" dirty="0" smtClean="0"/>
            <a:t>design</a:t>
          </a:r>
          <a:endParaRPr lang="zh-TW" altLang="en-US" sz="2000" b="1" kern="1200" dirty="0"/>
        </a:p>
      </dsp:txBody>
      <dsp:txXfrm>
        <a:off x="2653450" y="2744335"/>
        <a:ext cx="1293628" cy="1285698"/>
      </dsp:txXfrm>
    </dsp:sp>
    <dsp:sp modelId="{CE94CF0B-EE10-CF4F-B848-0A2150D75997}">
      <dsp:nvSpPr>
        <dsp:cNvPr id="0" name=""/>
        <dsp:cNvSpPr/>
      </dsp:nvSpPr>
      <dsp:spPr>
        <a:xfrm rot="20700000">
          <a:off x="3456862" y="286873"/>
          <a:ext cx="2552884" cy="2552884"/>
        </a:xfrm>
        <a:prstGeom prst="gear6">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altLang="zh-TW" sz="2000" b="1" kern="1200" dirty="0" smtClean="0"/>
            <a:t>Expression</a:t>
          </a:r>
          <a:r>
            <a:rPr lang="zh-TW" altLang="en-US" sz="2000" b="1" kern="1200" dirty="0" smtClean="0"/>
            <a:t> </a:t>
          </a:r>
          <a:r>
            <a:rPr lang="en-US" altLang="zh-TW" sz="2000" b="1" kern="1200" dirty="0" smtClean="0"/>
            <a:t>analysis</a:t>
          </a:r>
          <a:endParaRPr lang="zh-TW" altLang="en-US" sz="2000" b="1" kern="1200" dirty="0"/>
        </a:p>
      </dsp:txBody>
      <dsp:txXfrm rot="-20700000">
        <a:off x="4016784" y="846796"/>
        <a:ext cx="1433039" cy="1433039"/>
      </dsp:txXfrm>
    </dsp:sp>
    <dsp:sp modelId="{13439862-3A1C-9D47-8E6E-4C91CB7231D6}">
      <dsp:nvSpPr>
        <dsp:cNvPr id="0" name=""/>
        <dsp:cNvSpPr/>
      </dsp:nvSpPr>
      <dsp:spPr>
        <a:xfrm>
          <a:off x="3832658" y="2375569"/>
          <a:ext cx="4585726" cy="4585726"/>
        </a:xfrm>
        <a:prstGeom prst="circularArrow">
          <a:avLst>
            <a:gd name="adj1" fmla="val 4688"/>
            <a:gd name="adj2" fmla="val 299029"/>
            <a:gd name="adj3" fmla="val 2553209"/>
            <a:gd name="adj4" fmla="val 15783667"/>
            <a:gd name="adj5" fmla="val 5469"/>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44EEAC5-7A55-9B42-B975-46FC7110D39C}">
      <dsp:nvSpPr>
        <dsp:cNvPr id="0" name=""/>
        <dsp:cNvSpPr/>
      </dsp:nvSpPr>
      <dsp:spPr>
        <a:xfrm>
          <a:off x="1536067" y="1497962"/>
          <a:ext cx="3331816" cy="3331816"/>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A1B8D1A-23F5-3A43-A5B6-E6DDA601C053}">
      <dsp:nvSpPr>
        <dsp:cNvPr id="0" name=""/>
        <dsp:cNvSpPr/>
      </dsp:nvSpPr>
      <dsp:spPr>
        <a:xfrm>
          <a:off x="2866353" y="-282258"/>
          <a:ext cx="3592369" cy="3592369"/>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F13FAB-FB12-DD4B-B354-F05894EFFF8A}" type="datetimeFigureOut">
              <a:rPr kumimoji="1" lang="zh-TW" altLang="en-US" smtClean="0"/>
              <a:t>2017/3/24</a:t>
            </a:fld>
            <a:endParaRPr kumimoji="1" lang="zh-TW" altLang="en-US"/>
          </a:p>
        </p:txBody>
      </p:sp>
      <p:sp>
        <p:nvSpPr>
          <p:cNvPr id="4" name="投影片影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TW" altLang="en-US" smtClean="0"/>
              <a:t>按一下以編輯母片文字樣式</a:t>
            </a:r>
          </a:p>
          <a:p>
            <a:pPr lvl="1"/>
            <a:r>
              <a:rPr kumimoji="1" lang="zh-TW" altLang="en-US" smtClean="0"/>
              <a:t>第二層</a:t>
            </a:r>
          </a:p>
          <a:p>
            <a:pPr lvl="2"/>
            <a:r>
              <a:rPr kumimoji="1" lang="zh-TW" altLang="en-US" smtClean="0"/>
              <a:t>第三層</a:t>
            </a:r>
          </a:p>
          <a:p>
            <a:pPr lvl="3"/>
            <a:r>
              <a:rPr kumimoji="1" lang="zh-TW" altLang="en-US" smtClean="0"/>
              <a:t>第四層</a:t>
            </a:r>
          </a:p>
          <a:p>
            <a:pPr lvl="4"/>
            <a:r>
              <a:rPr kumimoji="1" lang="zh-TW" altLang="en-US" smtClean="0"/>
              <a:t>第五層</a:t>
            </a:r>
            <a:endParaRPr kumimoji="1"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821443-48E4-8E47-91BE-D94E365A1FE2}" type="slidenum">
              <a:rPr kumimoji="1" lang="zh-TW" altLang="en-US" smtClean="0"/>
              <a:t>‹#›</a:t>
            </a:fld>
            <a:endParaRPr kumimoji="1" lang="zh-TW" altLang="en-US"/>
          </a:p>
        </p:txBody>
      </p:sp>
    </p:spTree>
    <p:extLst>
      <p:ext uri="{BB962C8B-B14F-4D97-AF65-F5344CB8AC3E}">
        <p14:creationId xmlns:p14="http://schemas.microsoft.com/office/powerpoint/2010/main" val="3227915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nature.com/scitable/topicpage/the-information-in-dna-is-decoded-by-6524808" TargetMode="External"/><Relationship Id="rId4" Type="http://schemas.openxmlformats.org/officeDocument/2006/relationships/hyperlink" Target="http://www.nature.com/scitable/topicpage/the-information-in-dna-determines-cellular-function-6523228" TargetMode="External"/><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b="0" i="0" kern="1200" dirty="0" smtClean="0">
                <a:solidFill>
                  <a:schemeClr val="tx1"/>
                </a:solidFill>
                <a:effectLst/>
                <a:latin typeface="+mn-lt"/>
                <a:ea typeface="+mn-ea"/>
                <a:cs typeface="+mn-cs"/>
              </a:rPr>
              <a:t>Genes encode proteins and proteins dictate cell function. Therefore, the thousands of genes expressed in a particular cell determine what that cell can do. Moreover, each step in the flow of information from DNA to RNA to protein provides the cell with a potential control point for self-regulating its functions by adjusting the amount and type of proteins it manufactures.</a:t>
            </a:r>
          </a:p>
          <a:p>
            <a:r>
              <a:rPr lang="en-US" altLang="zh-TW" sz="1200" b="0" i="0" kern="1200" dirty="0" smtClean="0">
                <a:solidFill>
                  <a:schemeClr val="tx1"/>
                </a:solidFill>
                <a:effectLst/>
                <a:latin typeface="+mn-lt"/>
                <a:ea typeface="+mn-ea"/>
                <a:cs typeface="+mn-cs"/>
              </a:rPr>
              <a:t>At any given time, the amount of a particular protein in a cell reflects the balance between that protein's synthetic and </a:t>
            </a:r>
            <a:r>
              <a:rPr lang="en-US" altLang="zh-TW" sz="1200" b="0" i="0" kern="1200" dirty="0" err="1" smtClean="0">
                <a:solidFill>
                  <a:schemeClr val="tx1"/>
                </a:solidFill>
                <a:effectLst/>
                <a:latin typeface="+mn-lt"/>
                <a:ea typeface="+mn-ea"/>
                <a:cs typeface="+mn-cs"/>
              </a:rPr>
              <a:t>degradative</a:t>
            </a:r>
            <a:r>
              <a:rPr lang="en-US" altLang="zh-TW" sz="1200" b="0" i="0" kern="1200" dirty="0" smtClean="0">
                <a:solidFill>
                  <a:schemeClr val="tx1"/>
                </a:solidFill>
                <a:effectLst/>
                <a:latin typeface="+mn-lt"/>
                <a:ea typeface="+mn-ea"/>
                <a:cs typeface="+mn-cs"/>
              </a:rPr>
              <a:t> biochemical pathways. On the synthetic side of this balance, recall that protein production starts at </a:t>
            </a:r>
            <a:r>
              <a:rPr lang="en-US" altLang="zh-TW" sz="1200" b="0" i="0" u="none" strike="noStrike" kern="1200" dirty="0" smtClean="0">
                <a:solidFill>
                  <a:schemeClr val="tx1"/>
                </a:solidFill>
                <a:effectLst/>
                <a:latin typeface="+mn-lt"/>
                <a:ea typeface="+mn-ea"/>
                <a:cs typeface="+mn-cs"/>
                <a:hlinkClick r:id="rId3" tooltip="transcription"/>
              </a:rPr>
              <a:t>transcription</a:t>
            </a:r>
            <a:r>
              <a:rPr lang="en-US" altLang="zh-TW" sz="1200" b="0" i="0" kern="1200" dirty="0" smtClean="0">
                <a:solidFill>
                  <a:schemeClr val="tx1"/>
                </a:solidFill>
                <a:effectLst/>
                <a:latin typeface="+mn-lt"/>
                <a:ea typeface="+mn-ea"/>
                <a:cs typeface="+mn-cs"/>
              </a:rPr>
              <a:t>(DNA to RNA) and continues with </a:t>
            </a:r>
            <a:r>
              <a:rPr lang="en-US" altLang="zh-TW" sz="1200" b="0" i="0" u="none" strike="noStrike" kern="1200" dirty="0" smtClean="0">
                <a:solidFill>
                  <a:schemeClr val="tx1"/>
                </a:solidFill>
                <a:effectLst/>
                <a:latin typeface="+mn-lt"/>
                <a:ea typeface="+mn-ea"/>
                <a:cs typeface="+mn-cs"/>
                <a:hlinkClick r:id="rId4" tooltip="translation"/>
              </a:rPr>
              <a:t>translation</a:t>
            </a:r>
            <a:r>
              <a:rPr lang="en-US" altLang="zh-TW" sz="1200" b="0" i="0" kern="1200" dirty="0" smtClean="0">
                <a:solidFill>
                  <a:schemeClr val="tx1"/>
                </a:solidFill>
                <a:effectLst/>
                <a:latin typeface="+mn-lt"/>
                <a:ea typeface="+mn-ea"/>
                <a:cs typeface="+mn-cs"/>
              </a:rPr>
              <a:t> (RNA to protein). Thus, control of these processes plays a critical role in determining what proteins are present in a cell and in what amounts. In addition, the way in which a cell processes its RNA transcripts and newly made proteins also greatly influences protein levels.</a:t>
            </a:r>
          </a:p>
          <a:p>
            <a:endParaRPr kumimoji="1" lang="en-US" altLang="zh-TW" sz="1200" b="0" i="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Genome analysis tells us what genes are present, but before we can determine the organism’s phenotype, we need to know how those genes are expressed: under what conditions, in what tissues, how much gene product is made, etc. </a:t>
            </a:r>
            <a:endParaRPr lang="en-US" altLang="zh-TW" dirty="0" smtClean="0">
              <a:effectLst/>
            </a:endParaRPr>
          </a:p>
          <a:p>
            <a:r>
              <a:rPr lang="en-US" altLang="zh-TW" sz="1200" kern="1200" dirty="0" smtClean="0">
                <a:solidFill>
                  <a:schemeClr val="tx1"/>
                </a:solidFill>
                <a:effectLst/>
                <a:latin typeface="+mn-lt"/>
                <a:ea typeface="+mn-ea"/>
                <a:cs typeface="+mn-cs"/>
              </a:rPr>
              <a:t>– Also, understanding and curing diseases is tied to the analysis of what genes are expressed in disease states. </a:t>
            </a:r>
            <a:endParaRPr lang="en-US" altLang="zh-TW" dirty="0" smtClean="0">
              <a:effectLst/>
            </a:endParaRPr>
          </a:p>
          <a:p>
            <a:r>
              <a:rPr lang="en-US" altLang="zh-TW" sz="1200" kern="1200" dirty="0" smtClean="0">
                <a:solidFill>
                  <a:schemeClr val="tx1"/>
                </a:solidFill>
                <a:effectLst/>
                <a:latin typeface="+mn-lt"/>
                <a:ea typeface="+mn-ea"/>
                <a:cs typeface="+mn-cs"/>
              </a:rPr>
              <a:t>•  There is some progress in deciphering gene control signals, but right now it is more profitable to do experiments and use bioinformatics tools to analyze their results. Later, with some luck, we will be able to make better predictions about gene expression just from sequence data. </a:t>
            </a:r>
            <a:endParaRPr lang="en-US" altLang="zh-TW" dirty="0" smtClean="0">
              <a:effectLst/>
            </a:endParaRPr>
          </a:p>
          <a:p>
            <a:endParaRPr kumimoji="1" lang="zh-TW" altLang="en-US" dirty="0"/>
          </a:p>
        </p:txBody>
      </p:sp>
      <p:sp>
        <p:nvSpPr>
          <p:cNvPr id="4" name="投影片編號版面配置區 3"/>
          <p:cNvSpPr>
            <a:spLocks noGrp="1"/>
          </p:cNvSpPr>
          <p:nvPr>
            <p:ph type="sldNum" sz="quarter" idx="10"/>
          </p:nvPr>
        </p:nvSpPr>
        <p:spPr/>
        <p:txBody>
          <a:bodyPr/>
          <a:lstStyle/>
          <a:p>
            <a:fld id="{B9821443-48E4-8E47-91BE-D94E365A1FE2}" type="slidenum">
              <a:rPr kumimoji="1" lang="zh-TW" altLang="en-US" smtClean="0"/>
              <a:t>2</a:t>
            </a:fld>
            <a:endParaRPr kumimoji="1" lang="zh-TW" altLang="en-US"/>
          </a:p>
        </p:txBody>
      </p:sp>
    </p:spTree>
    <p:extLst>
      <p:ext uri="{BB962C8B-B14F-4D97-AF65-F5344CB8AC3E}">
        <p14:creationId xmlns:p14="http://schemas.microsoft.com/office/powerpoint/2010/main" val="614056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10"/>
          </p:nvPr>
        </p:nvSpPr>
        <p:spPr/>
        <p:txBody>
          <a:bodyPr/>
          <a:lstStyle/>
          <a:p>
            <a:fld id="{B9821443-48E4-8E47-91BE-D94E365A1FE2}" type="slidenum">
              <a:rPr kumimoji="1" lang="zh-TW" altLang="en-US" smtClean="0"/>
              <a:t>5</a:t>
            </a:fld>
            <a:endParaRPr kumimoji="1" lang="zh-TW" altLang="en-US"/>
          </a:p>
        </p:txBody>
      </p:sp>
    </p:spTree>
    <p:extLst>
      <p:ext uri="{BB962C8B-B14F-4D97-AF65-F5344CB8AC3E}">
        <p14:creationId xmlns:p14="http://schemas.microsoft.com/office/powerpoint/2010/main" val="2955653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FA3F428-FFD0-9B48-B3EB-B3ADDF093787}" type="slidenum">
              <a:rPr lang="en-US" sz="1300">
                <a:latin typeface="Calibri" charset="0"/>
              </a:rPr>
              <a:pPr eaLnBrk="1" hangingPunct="1"/>
              <a:t>17</a:t>
            </a:fld>
            <a:endParaRPr lang="en-US" sz="1300">
              <a:latin typeface="Calibri" charset="0"/>
            </a:endParaRPr>
          </a:p>
        </p:txBody>
      </p:sp>
      <p:sp>
        <p:nvSpPr>
          <p:cNvPr id="30722"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sp>
      <p:sp>
        <p:nvSpPr>
          <p:cNvPr id="30723" name="Rectangle 3"/>
          <p:cNvSpPr>
            <a:spLocks noGrp="1" noChangeArrowheads="1"/>
          </p:cNvSpPr>
          <p:nvPr>
            <p:ph type="body" idx="1"/>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a typeface="ＭＳ Ｐゴシック" charset="0"/>
              <a:cs typeface="ＭＳ Ｐゴシック" charset="0"/>
            </a:endParaRPr>
          </a:p>
        </p:txBody>
      </p:sp>
    </p:spTree>
    <p:extLst>
      <p:ext uri="{BB962C8B-B14F-4D97-AF65-F5344CB8AC3E}">
        <p14:creationId xmlns:p14="http://schemas.microsoft.com/office/powerpoint/2010/main" val="217048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9EA7C15-AE53-4748-B00A-0F58CCD81A12}" type="slidenum">
              <a:rPr lang="en-US" sz="1300">
                <a:latin typeface="Calibri" charset="0"/>
              </a:rPr>
              <a:pPr eaLnBrk="1" hangingPunct="1"/>
              <a:t>18</a:t>
            </a:fld>
            <a:endParaRPr lang="en-US" sz="1300">
              <a:latin typeface="Calibri" charset="0"/>
            </a:endParaRPr>
          </a:p>
        </p:txBody>
      </p:sp>
      <p:sp>
        <p:nvSpPr>
          <p:cNvPr id="32770"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sp>
      <p:sp>
        <p:nvSpPr>
          <p:cNvPr id="32771" name="Rectangle 3"/>
          <p:cNvSpPr>
            <a:spLocks noGrp="1" noChangeArrowheads="1"/>
          </p:cNvSpPr>
          <p:nvPr>
            <p:ph type="body" idx="1"/>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a typeface="ＭＳ Ｐゴシック" charset="0"/>
              <a:cs typeface="ＭＳ Ｐゴシック" charset="0"/>
            </a:endParaRPr>
          </a:p>
        </p:txBody>
      </p:sp>
    </p:spTree>
    <p:extLst>
      <p:ext uri="{BB962C8B-B14F-4D97-AF65-F5344CB8AC3E}">
        <p14:creationId xmlns:p14="http://schemas.microsoft.com/office/powerpoint/2010/main" val="265052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97078982-65E0-D74B-8290-CAE56C8C911A}" type="slidenum">
              <a:rPr lang="en-US" sz="1300">
                <a:latin typeface="Calibri" charset="0"/>
              </a:rPr>
              <a:pPr eaLnBrk="1" hangingPunct="1"/>
              <a:t>19</a:t>
            </a:fld>
            <a:endParaRPr lang="en-US" sz="1300">
              <a:latin typeface="Calibri" charset="0"/>
            </a:endParaRPr>
          </a:p>
        </p:txBody>
      </p:sp>
      <p:sp>
        <p:nvSpPr>
          <p:cNvPr id="3993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sp>
      <p:sp>
        <p:nvSpPr>
          <p:cNvPr id="39939" name="Rectangle 3"/>
          <p:cNvSpPr>
            <a:spLocks noGrp="1" noChangeArrowheads="1"/>
          </p:cNvSpPr>
          <p:nvPr>
            <p:ph type="body" idx="1"/>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a typeface="ＭＳ Ｐゴシック" charset="0"/>
              <a:cs typeface="ＭＳ Ｐゴシック" charset="0"/>
            </a:endParaRPr>
          </a:p>
        </p:txBody>
      </p:sp>
    </p:spTree>
    <p:extLst>
      <p:ext uri="{BB962C8B-B14F-4D97-AF65-F5344CB8AC3E}">
        <p14:creationId xmlns:p14="http://schemas.microsoft.com/office/powerpoint/2010/main" val="3606412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3ABE008-912B-BF46-9B27-77FA7D4FD07E}" type="slidenum">
              <a:rPr lang="en-US" sz="1300">
                <a:latin typeface="Calibri" charset="0"/>
              </a:rPr>
              <a:pPr eaLnBrk="1" hangingPunct="1"/>
              <a:t>20</a:t>
            </a:fld>
            <a:endParaRPr lang="en-US" sz="1300">
              <a:latin typeface="Calibri" charset="0"/>
            </a:endParaRPr>
          </a:p>
        </p:txBody>
      </p:sp>
      <p:sp>
        <p:nvSpPr>
          <p:cNvPr id="41986"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sp>
      <p:sp>
        <p:nvSpPr>
          <p:cNvPr id="41987" name="Rectangle 3"/>
          <p:cNvSpPr>
            <a:spLocks noGrp="1" noChangeArrowheads="1"/>
          </p:cNvSpPr>
          <p:nvPr>
            <p:ph type="body" idx="1"/>
          </p:nvPr>
        </p:nvSpPr>
        <p:spPr bwMode="auto">
          <a:solidFill>
            <a:srgbClr val="FFFFFF"/>
          </a:solidFill>
          <a:ln>
            <a:solidFill>
              <a:srgbClr val="000000"/>
            </a:solidFill>
            <a:miter lim="800000"/>
            <a:headEnd/>
            <a:tailEnd/>
          </a:ln>
          <a:extLs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endParaRPr lang="en-US">
              <a:latin typeface="Calibri" charset="0"/>
              <a:ea typeface="ＭＳ Ｐゴシック" charset="0"/>
              <a:cs typeface="ＭＳ Ｐゴシック" charset="0"/>
            </a:endParaRPr>
          </a:p>
        </p:txBody>
      </p:sp>
    </p:spTree>
    <p:extLst>
      <p:ext uri="{BB962C8B-B14F-4D97-AF65-F5344CB8AC3E}">
        <p14:creationId xmlns:p14="http://schemas.microsoft.com/office/powerpoint/2010/main" val="4109834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kumimoji="1"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21</a:t>
            </a:fld>
            <a:endParaRPr lang="zh-TW" altLang="en-US"/>
          </a:p>
        </p:txBody>
      </p:sp>
    </p:spTree>
    <p:extLst>
      <p:ext uri="{BB962C8B-B14F-4D97-AF65-F5344CB8AC3E}">
        <p14:creationId xmlns:p14="http://schemas.microsoft.com/office/powerpoint/2010/main" val="972817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2093538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1726387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頭">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747477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71343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8" name="Footer Placeholder 7"/>
          <p:cNvSpPr>
            <a:spLocks noGrp="1"/>
          </p:cNvSpPr>
          <p:nvPr>
            <p:ph type="ftr" sz="quarter" idx="11"/>
          </p:nvPr>
        </p:nvSpPr>
        <p:spPr/>
        <p:txBody>
          <a:bodyPr/>
          <a:lstStyle/>
          <a:p>
            <a:endParaRPr kumimoji="1" lang="zh-TW" altLang="en-US"/>
          </a:p>
        </p:txBody>
      </p:sp>
      <p:sp>
        <p:nvSpPr>
          <p:cNvPr id="9" name="Slide Number Placeholder 8"/>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776413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4" name="Footer Placeholder 3"/>
          <p:cNvSpPr>
            <a:spLocks noGrp="1"/>
          </p:cNvSpPr>
          <p:nvPr>
            <p:ph type="ftr" sz="quarter" idx="11"/>
          </p:nvPr>
        </p:nvSpPr>
        <p:spPr/>
        <p:txBody>
          <a:bodyPr/>
          <a:lstStyle/>
          <a:p>
            <a:endParaRPr kumimoji="1" lang="zh-TW" altLang="en-US"/>
          </a:p>
        </p:txBody>
      </p:sp>
      <p:sp>
        <p:nvSpPr>
          <p:cNvPr id="5" name="Slide Number Placeholder 4"/>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1071761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3" name="Footer Placeholder 2"/>
          <p:cNvSpPr>
            <a:spLocks noGrp="1"/>
          </p:cNvSpPr>
          <p:nvPr>
            <p:ph type="ftr" sz="quarter" idx="11"/>
          </p:nvPr>
        </p:nvSpPr>
        <p:spPr/>
        <p:txBody>
          <a:bodyPr/>
          <a:lstStyle/>
          <a:p>
            <a:endParaRPr kumimoji="1" lang="zh-TW" altLang="en-US"/>
          </a:p>
        </p:txBody>
      </p:sp>
      <p:sp>
        <p:nvSpPr>
          <p:cNvPr id="4" name="Slide Number Placeholder 3"/>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2145510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1201510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將圖片拖曳至版面配置區或按一下圖示以新增</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999551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1848419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8813930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7E522-F529-9444-AF92-58C80BEA20E7}" type="datetimeFigureOut">
              <a:rPr kumimoji="1" lang="zh-TW" altLang="en-US" smtClean="0"/>
              <a:t>2017/3/24</a:t>
            </a:fld>
            <a:endParaRPr kumimoji="1" lang="zh-TW"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2BFD8-82AC-064C-AFBE-109F0A11552E}" type="slidenum">
              <a:rPr kumimoji="1" lang="zh-TW" altLang="en-US" smtClean="0"/>
              <a:t>‹#›</a:t>
            </a:fld>
            <a:endParaRPr kumimoji="1" lang="zh-TW" altLang="en-US"/>
          </a:p>
        </p:txBody>
      </p:sp>
    </p:spTree>
    <p:extLst>
      <p:ext uri="{BB962C8B-B14F-4D97-AF65-F5344CB8AC3E}">
        <p14:creationId xmlns:p14="http://schemas.microsoft.com/office/powerpoint/2010/main" val="20669833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hyperlink" Target="https://github.com/griffithlab/rnaseq_tutorial/wiki/Resources/Agilent_Trace_Examples.pd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journals.plos.org/ploscompbiol/article?id=10.1371/journal.pcbi.1004393"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4" Type="http://schemas.openxmlformats.org/officeDocument/2006/relationships/hyperlink" Target="http://wwwdev.ebi.ac.uk/fg/hts_mappers/" TargetMode="External"/><Relationship Id="rId5"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fged.org/projects/minseqe/" TargetMode="External"/><Relationship Id="rId3" Type="http://schemas.openxmlformats.org/officeDocument/2006/relationships/image" Target="../media/image2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 Id="rId3"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4" Type="http://schemas.openxmlformats.org/officeDocument/2006/relationships/image" Target="../media/image29.png"/><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diagramData" Target="../diagrams/data1.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33.png"/><Relationship Id="rId1" Type="http://schemas.openxmlformats.org/officeDocument/2006/relationships/slideLayout" Target="../slideLayouts/slideLayout2.xml"/><Relationship Id="rId2" Type="http://schemas.openxmlformats.org/officeDocument/2006/relationships/image" Target="../media/image3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4.tiff"/></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xml"/><Relationship Id="rId4" Type="http://schemas.openxmlformats.org/officeDocument/2006/relationships/diagramQuickStyle" Target="../diagrams/quickStyle2.xml"/><Relationship Id="rId5" Type="http://schemas.openxmlformats.org/officeDocument/2006/relationships/diagramColors" Target="../diagrams/colors2.xml"/><Relationship Id="rId6"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diagramData" Target="../diagrams/data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4" Type="http://schemas.openxmlformats.org/officeDocument/2006/relationships/image" Target="../media/image37.png"/><Relationship Id="rId5" Type="http://schemas.openxmlformats.org/officeDocument/2006/relationships/image" Target="../media/image38.png"/><Relationship Id="rId1" Type="http://schemas.openxmlformats.org/officeDocument/2006/relationships/slideLayout" Target="../slideLayouts/slideLayout2.xml"/><Relationship Id="rId2" Type="http://schemas.openxmlformats.org/officeDocument/2006/relationships/image" Target="../media/image3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alphaModFix/>
            <a:extLst>
              <a:ext uri="{BEBA8EAE-BF5A-486C-A8C5-ECC9F3942E4B}">
                <a14:imgProps xmlns:a14="http://schemas.microsoft.com/office/drawing/2010/main">
                  <a14:imgLayer r:embed="rId3">
                    <a14:imgEffect>
                      <a14:saturation sat="70000"/>
                    </a14:imgEffect>
                  </a14:imgLayer>
                </a14:imgProps>
              </a:ext>
            </a:extLst>
          </a:blip>
          <a:stretch>
            <a:fillRect/>
          </a:stretch>
        </p:blipFill>
        <p:spPr>
          <a:xfrm>
            <a:off x="852755" y="171452"/>
            <a:ext cx="5147353" cy="3794374"/>
          </a:xfrm>
          <a:prstGeom prst="rect">
            <a:avLst/>
          </a:prstGeom>
          <a:effectLst>
            <a:reflection blurRad="6350" stA="52000" endA="300" endPos="35000" dir="5400000" sy="-100000" algn="bl" rotWithShape="0"/>
            <a:softEdge rad="31750"/>
          </a:effectLst>
        </p:spPr>
      </p:pic>
      <p:sp>
        <p:nvSpPr>
          <p:cNvPr id="2" name="標題 1"/>
          <p:cNvSpPr>
            <a:spLocks noGrp="1"/>
          </p:cNvSpPr>
          <p:nvPr>
            <p:ph type="ctrTitle"/>
          </p:nvPr>
        </p:nvSpPr>
        <p:spPr>
          <a:xfrm>
            <a:off x="2054833" y="1628749"/>
            <a:ext cx="6280078" cy="879779"/>
          </a:xfr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p:spPr>
        <p:txBody>
          <a:bodyPr>
            <a:normAutofit/>
          </a:bodyPr>
          <a:lstStyle/>
          <a:p>
            <a:r>
              <a:rPr lang="en-US" altLang="zh-TW" sz="4400" b="1" dirty="0">
                <a:solidFill>
                  <a:schemeClr val="accent6">
                    <a:lumMod val="20000"/>
                    <a:lumOff val="80000"/>
                  </a:schemeClr>
                </a:solidFill>
              </a:rPr>
              <a:t>Gene Expression Analysis</a:t>
            </a:r>
            <a:endParaRPr kumimoji="1" lang="zh-TW" altLang="en-US" sz="4400" b="1" dirty="0">
              <a:solidFill>
                <a:schemeClr val="accent6">
                  <a:lumMod val="20000"/>
                  <a:lumOff val="80000"/>
                </a:schemeClr>
              </a:solidFill>
            </a:endParaRPr>
          </a:p>
        </p:txBody>
      </p:sp>
      <p:sp>
        <p:nvSpPr>
          <p:cNvPr id="3" name="副標題 2"/>
          <p:cNvSpPr>
            <a:spLocks noGrp="1"/>
          </p:cNvSpPr>
          <p:nvPr>
            <p:ph type="subTitle" idx="1"/>
          </p:nvPr>
        </p:nvSpPr>
        <p:spPr>
          <a:xfrm>
            <a:off x="251717" y="5423123"/>
            <a:ext cx="6858000" cy="766000"/>
          </a:xfrm>
        </p:spPr>
        <p:txBody>
          <a:bodyPr>
            <a:normAutofit fontScale="92500" lnSpcReduction="10000"/>
          </a:bodyPr>
          <a:lstStyle/>
          <a:p>
            <a:pPr algn="l"/>
            <a:r>
              <a:rPr lang="en-US" altLang="zh-TW" dirty="0">
                <a:solidFill>
                  <a:schemeClr val="accent5">
                    <a:lumMod val="50000"/>
                  </a:schemeClr>
                </a:solidFill>
              </a:rPr>
              <a:t>P. Tang (</a:t>
            </a:r>
            <a:r>
              <a:rPr lang="zh-TW" altLang="en-US" dirty="0">
                <a:solidFill>
                  <a:schemeClr val="accent5">
                    <a:lumMod val="50000"/>
                  </a:schemeClr>
                </a:solidFill>
              </a:rPr>
              <a:t>鄧致剛</a:t>
            </a:r>
            <a:r>
              <a:rPr lang="en-US" altLang="zh-TW" dirty="0">
                <a:solidFill>
                  <a:schemeClr val="accent5">
                    <a:lumMod val="50000"/>
                  </a:schemeClr>
                </a:solidFill>
              </a:rPr>
              <a:t>); </a:t>
            </a:r>
            <a:r>
              <a:rPr lang="en-US" altLang="zh-TW" dirty="0" smtClean="0">
                <a:solidFill>
                  <a:schemeClr val="accent5">
                    <a:lumMod val="50000"/>
                  </a:schemeClr>
                </a:solidFill>
              </a:rPr>
              <a:t>YM </a:t>
            </a:r>
            <a:r>
              <a:rPr lang="en-US" altLang="zh-TW" dirty="0" err="1" smtClean="0">
                <a:solidFill>
                  <a:schemeClr val="accent5">
                    <a:lumMod val="50000"/>
                  </a:schemeClr>
                </a:solidFill>
              </a:rPr>
              <a:t>Yeh</a:t>
            </a:r>
            <a:r>
              <a:rPr lang="en-US" altLang="zh-TW" dirty="0" smtClean="0">
                <a:solidFill>
                  <a:schemeClr val="accent5">
                    <a:lumMod val="50000"/>
                  </a:schemeClr>
                </a:solidFill>
              </a:rPr>
              <a:t> (</a:t>
            </a:r>
            <a:r>
              <a:rPr lang="zh-TW" altLang="en-US" dirty="0" smtClean="0">
                <a:solidFill>
                  <a:schemeClr val="accent5">
                    <a:lumMod val="50000"/>
                  </a:schemeClr>
                </a:solidFill>
              </a:rPr>
              <a:t>葉元鳴</a:t>
            </a:r>
            <a:r>
              <a:rPr lang="en-US" altLang="zh-TW" dirty="0" smtClean="0">
                <a:solidFill>
                  <a:schemeClr val="accent5">
                    <a:lumMod val="50000"/>
                  </a:schemeClr>
                </a:solidFill>
              </a:rPr>
              <a:t>) </a:t>
            </a:r>
          </a:p>
          <a:p>
            <a:pPr algn="l"/>
            <a:r>
              <a:rPr lang="en-US" altLang="zh-TW" dirty="0" smtClean="0">
                <a:solidFill>
                  <a:schemeClr val="accent5">
                    <a:lumMod val="50000"/>
                  </a:schemeClr>
                </a:solidFill>
              </a:rPr>
              <a:t>Bioinformatics </a:t>
            </a:r>
            <a:r>
              <a:rPr lang="en-US" altLang="zh-TW" dirty="0">
                <a:solidFill>
                  <a:schemeClr val="accent5">
                    <a:lumMod val="50000"/>
                  </a:schemeClr>
                </a:solidFill>
              </a:rPr>
              <a:t>Center, Chang Gung University.</a:t>
            </a:r>
            <a:endParaRPr kumimoji="1" lang="zh-TW" altLang="en-US" dirty="0">
              <a:solidFill>
                <a:schemeClr val="accent5">
                  <a:lumMod val="50000"/>
                </a:schemeClr>
              </a:solidFill>
            </a:endParaRPr>
          </a:p>
        </p:txBody>
      </p:sp>
      <p:pic>
        <p:nvPicPr>
          <p:cNvPr id="5" name="圖片 4"/>
          <p:cNvPicPr>
            <a:picLocks noChangeAspect="1"/>
          </p:cNvPicPr>
          <p:nvPr/>
        </p:nvPicPr>
        <p:blipFill>
          <a:blip r:embed="rId4"/>
          <a:stretch>
            <a:fillRect/>
          </a:stretch>
        </p:blipFill>
        <p:spPr>
          <a:xfrm>
            <a:off x="7865011" y="5972211"/>
            <a:ext cx="939800" cy="749300"/>
          </a:xfrm>
          <a:prstGeom prst="rect">
            <a:avLst/>
          </a:prstGeom>
        </p:spPr>
      </p:pic>
    </p:spTree>
    <p:extLst>
      <p:ext uri="{BB962C8B-B14F-4D97-AF65-F5344CB8AC3E}">
        <p14:creationId xmlns:p14="http://schemas.microsoft.com/office/powerpoint/2010/main" val="335729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Gene expression</a:t>
            </a:r>
            <a:endParaRPr kumimoji="1" lang="zh-TW" altLang="en-US" dirty="0"/>
          </a:p>
        </p:txBody>
      </p:sp>
      <p:sp>
        <p:nvSpPr>
          <p:cNvPr id="3" name="內容版面配置區 2"/>
          <p:cNvSpPr>
            <a:spLocks noGrp="1"/>
          </p:cNvSpPr>
          <p:nvPr>
            <p:ph idx="1"/>
          </p:nvPr>
        </p:nvSpPr>
        <p:spPr>
          <a:xfrm>
            <a:off x="6092551" y="365126"/>
            <a:ext cx="2422799" cy="470446"/>
          </a:xfrm>
        </p:spPr>
        <p:style>
          <a:lnRef idx="1">
            <a:schemeClr val="accent2"/>
          </a:lnRef>
          <a:fillRef idx="2">
            <a:schemeClr val="accent2"/>
          </a:fillRef>
          <a:effectRef idx="1">
            <a:schemeClr val="accent2"/>
          </a:effectRef>
          <a:fontRef idx="minor">
            <a:schemeClr val="dk1"/>
          </a:fontRef>
        </p:style>
        <p:txBody>
          <a:bodyPr>
            <a:normAutofit lnSpcReduction="10000"/>
          </a:bodyPr>
          <a:lstStyle/>
          <a:p>
            <a:pPr marL="0" indent="0">
              <a:buNone/>
            </a:pPr>
            <a:r>
              <a:rPr kumimoji="1" lang="en-US" altLang="zh-TW" smtClean="0"/>
              <a:t>Central dogma</a:t>
            </a:r>
            <a:endParaRPr kumimoji="1" lang="zh-TW" altLang="en-US" dirty="0"/>
          </a:p>
        </p:txBody>
      </p:sp>
      <p:pic>
        <p:nvPicPr>
          <p:cNvPr id="4" name="圖片 3"/>
          <p:cNvPicPr>
            <a:picLocks noChangeAspect="1"/>
          </p:cNvPicPr>
          <p:nvPr/>
        </p:nvPicPr>
        <p:blipFill>
          <a:blip r:embed="rId3"/>
          <a:stretch>
            <a:fillRect/>
          </a:stretch>
        </p:blipFill>
        <p:spPr>
          <a:xfrm>
            <a:off x="2270511" y="1244923"/>
            <a:ext cx="5123515" cy="5613077"/>
          </a:xfrm>
          <a:prstGeom prst="rect">
            <a:avLst/>
          </a:prstGeom>
        </p:spPr>
      </p:pic>
    </p:spTree>
    <p:extLst>
      <p:ext uri="{BB962C8B-B14F-4D97-AF65-F5344CB8AC3E}">
        <p14:creationId xmlns:p14="http://schemas.microsoft.com/office/powerpoint/2010/main" val="937217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a:srcRect b="22920"/>
          <a:stretch/>
        </p:blipFill>
        <p:spPr>
          <a:xfrm>
            <a:off x="6425550" y="3250702"/>
            <a:ext cx="2541432" cy="2148614"/>
          </a:xfrm>
          <a:prstGeom prst="rect">
            <a:avLst/>
          </a:prstGeom>
        </p:spPr>
      </p:pic>
      <p:sp>
        <p:nvSpPr>
          <p:cNvPr id="2" name="標題 1"/>
          <p:cNvSpPr>
            <a:spLocks noGrp="1"/>
          </p:cNvSpPr>
          <p:nvPr>
            <p:ph type="title"/>
          </p:nvPr>
        </p:nvSpPr>
        <p:spPr/>
        <p:txBody>
          <a:bodyPr/>
          <a:lstStyle/>
          <a:p>
            <a:r>
              <a:rPr kumimoji="1" lang="en-US" altLang="zh-TW" sz="2800" dirty="0"/>
              <a:t>(vs. DNA</a:t>
            </a:r>
            <a:r>
              <a:rPr kumimoji="1" lang="en-US" altLang="zh-TW" sz="2800" dirty="0" smtClean="0"/>
              <a:t>) </a:t>
            </a:r>
            <a:r>
              <a:rPr kumimoji="1" lang="en-US" altLang="zh-TW" dirty="0" smtClean="0"/>
              <a:t>Why RNA ? </a:t>
            </a:r>
            <a:endParaRPr kumimoji="1" lang="zh-TW" altLang="en-US" dirty="0"/>
          </a:p>
        </p:txBody>
      </p:sp>
      <p:sp>
        <p:nvSpPr>
          <p:cNvPr id="3" name="內容版面配置區 2"/>
          <p:cNvSpPr>
            <a:spLocks noGrp="1"/>
          </p:cNvSpPr>
          <p:nvPr>
            <p:ph idx="1"/>
          </p:nvPr>
        </p:nvSpPr>
        <p:spPr>
          <a:xfrm>
            <a:off x="288758" y="1690689"/>
            <a:ext cx="7875527" cy="4971368"/>
          </a:xfrm>
        </p:spPr>
        <p:txBody>
          <a:bodyPr>
            <a:normAutofit lnSpcReduction="10000"/>
          </a:bodyPr>
          <a:lstStyle/>
          <a:p>
            <a:r>
              <a:rPr kumimoji="1" lang="en-US" altLang="zh-TW" dirty="0" smtClean="0"/>
              <a:t>Differentially expressed – </a:t>
            </a:r>
            <a:r>
              <a:rPr kumimoji="1" lang="en-US" altLang="zh-TW" dirty="0" smtClean="0">
                <a:solidFill>
                  <a:srgbClr val="00B050"/>
                </a:solidFill>
              </a:rPr>
              <a:t>Functional studies </a:t>
            </a:r>
          </a:p>
          <a:p>
            <a:pPr lvl="1"/>
            <a:r>
              <a:rPr lang="en-US" altLang="zh-TW" dirty="0"/>
              <a:t>Different cell types </a:t>
            </a:r>
            <a:r>
              <a:rPr lang="en-US" altLang="zh-TW" sz="1800" dirty="0" smtClean="0">
                <a:solidFill>
                  <a:schemeClr val="accent5">
                    <a:lumMod val="50000"/>
                  </a:schemeClr>
                </a:solidFill>
              </a:rPr>
              <a:t>(muscle </a:t>
            </a:r>
            <a:r>
              <a:rPr lang="en-US" altLang="zh-TW" sz="1800" dirty="0">
                <a:solidFill>
                  <a:schemeClr val="accent5">
                    <a:lumMod val="50000"/>
                  </a:schemeClr>
                </a:solidFill>
              </a:rPr>
              <a:t>cells, fibroblasts) </a:t>
            </a:r>
            <a:endParaRPr lang="en-US" altLang="zh-TW" sz="1800" dirty="0" smtClean="0">
              <a:solidFill>
                <a:schemeClr val="accent5">
                  <a:lumMod val="50000"/>
                </a:schemeClr>
              </a:solidFill>
            </a:endParaRPr>
          </a:p>
          <a:p>
            <a:pPr lvl="1"/>
            <a:r>
              <a:rPr lang="en-US" altLang="zh-TW" dirty="0" smtClean="0"/>
              <a:t>Environmental conditions </a:t>
            </a:r>
            <a:r>
              <a:rPr lang="en-US" altLang="zh-TW" sz="1800" dirty="0" smtClean="0">
                <a:solidFill>
                  <a:schemeClr val="accent5">
                    <a:lumMod val="50000"/>
                  </a:schemeClr>
                </a:solidFill>
              </a:rPr>
              <a:t>(heat </a:t>
            </a:r>
            <a:r>
              <a:rPr lang="en-US" altLang="zh-TW" sz="1800" dirty="0">
                <a:solidFill>
                  <a:schemeClr val="accent5">
                    <a:lumMod val="50000"/>
                  </a:schemeClr>
                </a:solidFill>
              </a:rPr>
              <a:t>shock, nutrient </a:t>
            </a:r>
            <a:r>
              <a:rPr lang="en-US" altLang="zh-TW" sz="1800" dirty="0" smtClean="0">
                <a:solidFill>
                  <a:schemeClr val="accent5">
                    <a:lumMod val="50000"/>
                  </a:schemeClr>
                </a:solidFill>
              </a:rPr>
              <a:t>deprivation)</a:t>
            </a:r>
          </a:p>
          <a:p>
            <a:pPr lvl="1"/>
            <a:r>
              <a:rPr lang="en-US" altLang="zh-TW" dirty="0" smtClean="0"/>
              <a:t>Developmental </a:t>
            </a:r>
            <a:r>
              <a:rPr lang="en-US" altLang="zh-TW" dirty="0"/>
              <a:t>phases </a:t>
            </a:r>
            <a:r>
              <a:rPr lang="en-US" altLang="zh-TW" sz="1800" dirty="0" smtClean="0">
                <a:solidFill>
                  <a:schemeClr val="accent5">
                    <a:lumMod val="50000"/>
                  </a:schemeClr>
                </a:solidFill>
              </a:rPr>
              <a:t>(embryonic </a:t>
            </a:r>
            <a:r>
              <a:rPr lang="en-US" altLang="zh-TW" sz="1800" dirty="0">
                <a:solidFill>
                  <a:schemeClr val="accent5">
                    <a:lumMod val="50000"/>
                  </a:schemeClr>
                </a:solidFill>
              </a:rPr>
              <a:t>day </a:t>
            </a:r>
            <a:r>
              <a:rPr lang="en-US" altLang="zh-TW" sz="1800" dirty="0" smtClean="0">
                <a:solidFill>
                  <a:schemeClr val="accent5">
                    <a:lumMod val="50000"/>
                  </a:schemeClr>
                </a:solidFill>
              </a:rPr>
              <a:t>12)</a:t>
            </a:r>
            <a:endParaRPr lang="en-US" altLang="zh-TW" sz="1800" dirty="0">
              <a:solidFill>
                <a:schemeClr val="accent5">
                  <a:lumMod val="50000"/>
                </a:schemeClr>
              </a:solidFill>
            </a:endParaRPr>
          </a:p>
          <a:p>
            <a:pPr lvl="1"/>
            <a:r>
              <a:rPr lang="en-US" altLang="zh-TW" dirty="0" smtClean="0"/>
              <a:t>Cell-cycle </a:t>
            </a:r>
            <a:r>
              <a:rPr lang="en-US" altLang="zh-TW" dirty="0"/>
              <a:t>stages </a:t>
            </a:r>
            <a:r>
              <a:rPr lang="en-US" altLang="zh-TW" sz="1800" dirty="0" smtClean="0">
                <a:solidFill>
                  <a:schemeClr val="accent5">
                    <a:lumMod val="50000"/>
                  </a:schemeClr>
                </a:solidFill>
              </a:rPr>
              <a:t>(S phase)</a:t>
            </a:r>
            <a:endParaRPr lang="en-US" altLang="zh-TW" sz="1800" dirty="0">
              <a:solidFill>
                <a:schemeClr val="accent5">
                  <a:lumMod val="50000"/>
                </a:schemeClr>
              </a:solidFill>
            </a:endParaRPr>
          </a:p>
          <a:p>
            <a:pPr lvl="1"/>
            <a:r>
              <a:rPr lang="en-US" altLang="zh-TW" dirty="0" smtClean="0"/>
              <a:t>Disease </a:t>
            </a:r>
            <a:r>
              <a:rPr lang="en-US" altLang="zh-TW" dirty="0"/>
              <a:t>states </a:t>
            </a:r>
            <a:r>
              <a:rPr lang="en-US" altLang="zh-TW" sz="1800" dirty="0" smtClean="0">
                <a:solidFill>
                  <a:schemeClr val="accent5">
                    <a:lumMod val="50000"/>
                  </a:schemeClr>
                </a:solidFill>
              </a:rPr>
              <a:t>(tumor </a:t>
            </a:r>
            <a:r>
              <a:rPr lang="en-US" altLang="zh-TW" sz="1800" dirty="0">
                <a:solidFill>
                  <a:schemeClr val="accent5">
                    <a:lumMod val="50000"/>
                  </a:schemeClr>
                </a:solidFill>
              </a:rPr>
              <a:t>cells, virus-infected cells) </a:t>
            </a:r>
          </a:p>
          <a:p>
            <a:r>
              <a:rPr kumimoji="1" lang="en-US" altLang="zh-TW" dirty="0" smtClean="0"/>
              <a:t>Transcription</a:t>
            </a:r>
            <a:r>
              <a:rPr kumimoji="1" lang="zh-TW" altLang="en-US" dirty="0" smtClean="0"/>
              <a:t> </a:t>
            </a:r>
            <a:r>
              <a:rPr kumimoji="1" lang="en-US" altLang="zh-TW" dirty="0" smtClean="0"/>
              <a:t>level</a:t>
            </a:r>
            <a:r>
              <a:rPr kumimoji="1" lang="zh-TW" altLang="en-US" dirty="0" smtClean="0"/>
              <a:t> </a:t>
            </a:r>
            <a:r>
              <a:rPr kumimoji="1" lang="en-US" altLang="zh-TW" dirty="0"/>
              <a:t>– </a:t>
            </a:r>
            <a:r>
              <a:rPr kumimoji="1" lang="en-US" altLang="zh-TW" dirty="0" smtClean="0">
                <a:solidFill>
                  <a:srgbClr val="00B050"/>
                </a:solidFill>
              </a:rPr>
              <a:t>Molecular features</a:t>
            </a:r>
          </a:p>
          <a:p>
            <a:pPr lvl="1"/>
            <a:r>
              <a:rPr lang="en-US" altLang="zh-TW" dirty="0">
                <a:latin typeface="Calibri" charset="0"/>
                <a:ea typeface="ＭＳ Ｐゴシック" charset="0"/>
              </a:rPr>
              <a:t>Alternative </a:t>
            </a:r>
            <a:r>
              <a:rPr lang="en-US" altLang="zh-TW" dirty="0" smtClean="0">
                <a:latin typeface="Calibri" charset="0"/>
                <a:ea typeface="ＭＳ Ｐゴシック" charset="0"/>
              </a:rPr>
              <a:t>isoforms</a:t>
            </a:r>
          </a:p>
          <a:p>
            <a:pPr lvl="1"/>
            <a:r>
              <a:rPr lang="en-US" altLang="zh-TW" dirty="0" smtClean="0">
                <a:latin typeface="Calibri" charset="0"/>
                <a:ea typeface="ＭＳ Ｐゴシック" charset="0"/>
              </a:rPr>
              <a:t>Fusion transcripts</a:t>
            </a:r>
          </a:p>
          <a:p>
            <a:pPr lvl="1"/>
            <a:r>
              <a:rPr lang="en-US" altLang="zh-TW" dirty="0" smtClean="0">
                <a:latin typeface="Calibri" charset="0"/>
                <a:ea typeface="ＭＳ Ｐゴシック" charset="0"/>
              </a:rPr>
              <a:t>RNA editing</a:t>
            </a:r>
          </a:p>
          <a:p>
            <a:r>
              <a:rPr lang="en-US" altLang="zh-TW" dirty="0">
                <a:latin typeface="Calibri" charset="0"/>
                <a:ea typeface="ＭＳ Ｐゴシック" charset="0"/>
              </a:rPr>
              <a:t>Prioritizing protein coding somatic mutations (often heterozygous)</a:t>
            </a:r>
          </a:p>
          <a:p>
            <a:pPr lvl="1"/>
            <a:endParaRPr lang="en-US" altLang="zh-TW" dirty="0">
              <a:latin typeface="Calibri" charset="0"/>
              <a:ea typeface="ＭＳ Ｐゴシック" charset="0"/>
            </a:endParaRPr>
          </a:p>
        </p:txBody>
      </p:sp>
    </p:spTree>
    <p:extLst>
      <p:ext uri="{BB962C8B-B14F-4D97-AF65-F5344CB8AC3E}">
        <p14:creationId xmlns:p14="http://schemas.microsoft.com/office/powerpoint/2010/main" val="958771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691164"/>
          </a:xfrm>
        </p:spPr>
        <p:txBody>
          <a:bodyPr>
            <a:normAutofit/>
          </a:bodyPr>
          <a:lstStyle/>
          <a:p>
            <a:r>
              <a:rPr kumimoji="1" lang="en-US" altLang="zh-TW" sz="3600" dirty="0" smtClean="0"/>
              <a:t>Evolution of </a:t>
            </a:r>
            <a:r>
              <a:rPr kumimoji="1" lang="en-US" altLang="zh-TW" sz="3600" dirty="0" err="1" smtClean="0"/>
              <a:t>transcriptomics</a:t>
            </a:r>
            <a:r>
              <a:rPr kumimoji="1" lang="en-US" altLang="zh-TW" sz="3600" dirty="0" smtClean="0"/>
              <a:t> technologies</a:t>
            </a:r>
            <a:endParaRPr kumimoji="1" lang="zh-TW" altLang="en-US" sz="3600" dirty="0"/>
          </a:p>
        </p:txBody>
      </p:sp>
      <p:pic>
        <p:nvPicPr>
          <p:cNvPr id="4" name="圖片 3"/>
          <p:cNvPicPr>
            <a:picLocks noChangeAspect="1"/>
          </p:cNvPicPr>
          <p:nvPr/>
        </p:nvPicPr>
        <p:blipFill>
          <a:blip r:embed="rId2"/>
          <a:stretch>
            <a:fillRect/>
          </a:stretch>
        </p:blipFill>
        <p:spPr>
          <a:xfrm>
            <a:off x="945357" y="1385592"/>
            <a:ext cx="3115222" cy="1206172"/>
          </a:xfrm>
          <a:prstGeom prst="rect">
            <a:avLst/>
          </a:prstGeom>
        </p:spPr>
      </p:pic>
      <p:sp>
        <p:nvSpPr>
          <p:cNvPr id="5" name="文字方塊 4"/>
          <p:cNvSpPr txBox="1"/>
          <p:nvPr/>
        </p:nvSpPr>
        <p:spPr>
          <a:xfrm>
            <a:off x="1563207" y="2591764"/>
            <a:ext cx="1481496" cy="369332"/>
          </a:xfrm>
          <a:prstGeom prst="rect">
            <a:avLst/>
          </a:prstGeom>
          <a:noFill/>
        </p:spPr>
        <p:txBody>
          <a:bodyPr wrap="none" rtlCol="0">
            <a:spAutoFit/>
          </a:bodyPr>
          <a:lstStyle/>
          <a:p>
            <a:r>
              <a:rPr kumimoji="1" lang="en-US" altLang="zh-TW" dirty="0" smtClean="0"/>
              <a:t>Northern Blot</a:t>
            </a:r>
            <a:endParaRPr kumimoji="1" lang="zh-TW" altLang="en-US" dirty="0"/>
          </a:p>
        </p:txBody>
      </p:sp>
      <p:sp>
        <p:nvSpPr>
          <p:cNvPr id="6" name="文字方塊 5"/>
          <p:cNvSpPr txBox="1"/>
          <p:nvPr/>
        </p:nvSpPr>
        <p:spPr>
          <a:xfrm>
            <a:off x="5680360" y="3378264"/>
            <a:ext cx="1774909" cy="369332"/>
          </a:xfrm>
          <a:prstGeom prst="rect">
            <a:avLst/>
          </a:prstGeom>
          <a:noFill/>
        </p:spPr>
        <p:txBody>
          <a:bodyPr wrap="none" rtlCol="0">
            <a:spAutoFit/>
          </a:bodyPr>
          <a:lstStyle/>
          <a:p>
            <a:r>
              <a:rPr kumimoji="1" lang="en-US" altLang="zh-TW" smtClean="0"/>
              <a:t>Real time RT-PCR</a:t>
            </a:r>
            <a:endParaRPr kumimoji="1" lang="zh-TW" altLang="en-US" dirty="0"/>
          </a:p>
        </p:txBody>
      </p:sp>
      <p:pic>
        <p:nvPicPr>
          <p:cNvPr id="7" name="圖片 6"/>
          <p:cNvPicPr>
            <a:picLocks noChangeAspect="1"/>
          </p:cNvPicPr>
          <p:nvPr/>
        </p:nvPicPr>
        <p:blipFill>
          <a:blip r:embed="rId3"/>
          <a:stretch>
            <a:fillRect/>
          </a:stretch>
        </p:blipFill>
        <p:spPr>
          <a:xfrm>
            <a:off x="5234151" y="1277332"/>
            <a:ext cx="2667328" cy="2104169"/>
          </a:xfrm>
          <a:prstGeom prst="rect">
            <a:avLst/>
          </a:prstGeom>
        </p:spPr>
      </p:pic>
      <p:pic>
        <p:nvPicPr>
          <p:cNvPr id="8" name="圖片 7"/>
          <p:cNvPicPr>
            <a:picLocks noChangeAspect="1"/>
          </p:cNvPicPr>
          <p:nvPr/>
        </p:nvPicPr>
        <p:blipFill>
          <a:blip r:embed="rId4"/>
          <a:stretch>
            <a:fillRect/>
          </a:stretch>
        </p:blipFill>
        <p:spPr>
          <a:xfrm>
            <a:off x="1149658" y="3595196"/>
            <a:ext cx="1914853" cy="1766127"/>
          </a:xfrm>
          <a:prstGeom prst="rect">
            <a:avLst/>
          </a:prstGeom>
          <a:ln>
            <a:solidFill>
              <a:srgbClr val="FF0000"/>
            </a:solidFill>
          </a:ln>
        </p:spPr>
      </p:pic>
      <p:pic>
        <p:nvPicPr>
          <p:cNvPr id="9" name="圖片 8"/>
          <p:cNvPicPr>
            <a:picLocks noChangeAspect="1"/>
          </p:cNvPicPr>
          <p:nvPr/>
        </p:nvPicPr>
        <p:blipFill>
          <a:blip r:embed="rId4"/>
          <a:stretch>
            <a:fillRect/>
          </a:stretch>
        </p:blipFill>
        <p:spPr>
          <a:xfrm>
            <a:off x="1302058" y="3747596"/>
            <a:ext cx="1914853" cy="1766127"/>
          </a:xfrm>
          <a:prstGeom prst="rect">
            <a:avLst/>
          </a:prstGeom>
          <a:ln>
            <a:solidFill>
              <a:srgbClr val="FFFF00"/>
            </a:solidFill>
          </a:ln>
        </p:spPr>
      </p:pic>
      <p:pic>
        <p:nvPicPr>
          <p:cNvPr id="10" name="圖片 9"/>
          <p:cNvPicPr>
            <a:picLocks noChangeAspect="1"/>
          </p:cNvPicPr>
          <p:nvPr/>
        </p:nvPicPr>
        <p:blipFill>
          <a:blip r:embed="rId4"/>
          <a:stretch>
            <a:fillRect/>
          </a:stretch>
        </p:blipFill>
        <p:spPr>
          <a:xfrm>
            <a:off x="1454458" y="3899996"/>
            <a:ext cx="1914853" cy="1766127"/>
          </a:xfrm>
          <a:prstGeom prst="rect">
            <a:avLst/>
          </a:prstGeom>
          <a:ln>
            <a:solidFill>
              <a:schemeClr val="accent1"/>
            </a:solidFill>
          </a:ln>
        </p:spPr>
      </p:pic>
      <p:sp>
        <p:nvSpPr>
          <p:cNvPr id="11" name="文字方塊 10"/>
          <p:cNvSpPr txBox="1"/>
          <p:nvPr/>
        </p:nvSpPr>
        <p:spPr>
          <a:xfrm>
            <a:off x="1655632" y="5666123"/>
            <a:ext cx="1207703" cy="369332"/>
          </a:xfrm>
          <a:prstGeom prst="rect">
            <a:avLst/>
          </a:prstGeom>
          <a:noFill/>
        </p:spPr>
        <p:txBody>
          <a:bodyPr wrap="none" rtlCol="0">
            <a:spAutoFit/>
          </a:bodyPr>
          <a:lstStyle/>
          <a:p>
            <a:r>
              <a:rPr kumimoji="1" lang="en-US" altLang="zh-TW" dirty="0" smtClean="0"/>
              <a:t>Microarray</a:t>
            </a:r>
            <a:endParaRPr kumimoji="1" lang="zh-TW" altLang="en-US" dirty="0"/>
          </a:p>
        </p:txBody>
      </p:sp>
      <p:pic>
        <p:nvPicPr>
          <p:cNvPr id="12" name="圖片 11"/>
          <p:cNvPicPr>
            <a:picLocks noChangeAspect="1"/>
          </p:cNvPicPr>
          <p:nvPr/>
        </p:nvPicPr>
        <p:blipFill>
          <a:blip r:embed="rId5"/>
          <a:stretch>
            <a:fillRect/>
          </a:stretch>
        </p:blipFill>
        <p:spPr>
          <a:xfrm>
            <a:off x="4740930" y="3930172"/>
            <a:ext cx="3160549" cy="2105283"/>
          </a:xfrm>
          <a:prstGeom prst="rect">
            <a:avLst/>
          </a:prstGeom>
        </p:spPr>
      </p:pic>
      <p:sp>
        <p:nvSpPr>
          <p:cNvPr id="13" name="文字方塊 12"/>
          <p:cNvSpPr txBox="1"/>
          <p:nvPr/>
        </p:nvSpPr>
        <p:spPr>
          <a:xfrm>
            <a:off x="5835333" y="6033365"/>
            <a:ext cx="971741" cy="369332"/>
          </a:xfrm>
          <a:prstGeom prst="rect">
            <a:avLst/>
          </a:prstGeom>
          <a:noFill/>
        </p:spPr>
        <p:txBody>
          <a:bodyPr wrap="none" rtlCol="0">
            <a:spAutoFit/>
          </a:bodyPr>
          <a:lstStyle/>
          <a:p>
            <a:r>
              <a:rPr kumimoji="1" lang="en-US" altLang="zh-TW" dirty="0" smtClean="0"/>
              <a:t>RNA </a:t>
            </a:r>
            <a:r>
              <a:rPr kumimoji="1" lang="en-US" altLang="zh-TW" dirty="0" err="1" smtClean="0"/>
              <a:t>seq</a:t>
            </a:r>
            <a:endParaRPr kumimoji="1" lang="zh-TW" altLang="en-US" dirty="0"/>
          </a:p>
        </p:txBody>
      </p:sp>
    </p:spTree>
    <p:extLst>
      <p:ext uri="{BB962C8B-B14F-4D97-AF65-F5344CB8AC3E}">
        <p14:creationId xmlns:p14="http://schemas.microsoft.com/office/powerpoint/2010/main" val="2840710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96161" y="61803"/>
            <a:ext cx="7886700" cy="1325563"/>
          </a:xfrm>
        </p:spPr>
        <p:txBody>
          <a:bodyPr>
            <a:normAutofit/>
          </a:bodyPr>
          <a:lstStyle/>
          <a:p>
            <a:r>
              <a:rPr lang="en-US" altLang="zh-TW" sz="3200" dirty="0"/>
              <a:t>Overview of analysis workflow for microarray and RNA-</a:t>
            </a:r>
            <a:r>
              <a:rPr lang="en-US" altLang="zh-TW" sz="3200" dirty="0" err="1"/>
              <a:t>seq</a:t>
            </a:r>
            <a:r>
              <a:rPr lang="en-US" altLang="zh-TW" sz="3200" dirty="0"/>
              <a:t> transcriptional profiling</a:t>
            </a:r>
            <a:endParaRPr kumimoji="1" lang="zh-TW" altLang="en-US" sz="3200" dirty="0"/>
          </a:p>
        </p:txBody>
      </p:sp>
      <p:sp>
        <p:nvSpPr>
          <p:cNvPr id="5" name="矩形 4"/>
          <p:cNvSpPr/>
          <p:nvPr/>
        </p:nvSpPr>
        <p:spPr>
          <a:xfrm>
            <a:off x="5988154" y="6579577"/>
            <a:ext cx="1588897" cy="215444"/>
          </a:xfrm>
          <a:prstGeom prst="rect">
            <a:avLst/>
          </a:prstGeom>
        </p:spPr>
        <p:txBody>
          <a:bodyPr wrap="none">
            <a:spAutoFit/>
          </a:bodyPr>
          <a:lstStyle/>
          <a:p>
            <a:r>
              <a:rPr lang="en-US" altLang="zh-TW" sz="800" dirty="0"/>
              <a:t>Fang </a:t>
            </a:r>
            <a:r>
              <a:rPr lang="en-US" altLang="zh-TW" sz="800" dirty="0" smtClean="0"/>
              <a:t>Z </a:t>
            </a:r>
            <a:r>
              <a:rPr lang="en-US" altLang="zh-TW" sz="800" dirty="0" err="1" smtClean="0"/>
              <a:t>et.al</a:t>
            </a:r>
            <a:r>
              <a:rPr lang="en-US" altLang="zh-TW" sz="800" dirty="0" smtClean="0"/>
              <a:t>. </a:t>
            </a:r>
            <a:r>
              <a:rPr lang="it-IT" altLang="zh-TW" sz="800" dirty="0"/>
              <a:t>Cell </a:t>
            </a:r>
            <a:r>
              <a:rPr lang="it-IT" altLang="zh-TW" sz="800" dirty="0" err="1"/>
              <a:t>Biosci</a:t>
            </a:r>
            <a:r>
              <a:rPr lang="it-IT" altLang="zh-TW" sz="800" dirty="0"/>
              <a:t>. 2012;2:26</a:t>
            </a:r>
            <a:endParaRPr lang="en-US" altLang="zh-TW" sz="800" dirty="0">
              <a:effectLst/>
            </a:endParaRPr>
          </a:p>
        </p:txBody>
      </p:sp>
      <p:pic>
        <p:nvPicPr>
          <p:cNvPr id="7" name="內容版面配置區 6"/>
          <p:cNvPicPr>
            <a:picLocks noGrp="1" noChangeAspect="1"/>
          </p:cNvPicPr>
          <p:nvPr>
            <p:ph idx="1"/>
          </p:nvPr>
        </p:nvPicPr>
        <p:blipFill>
          <a:blip r:embed="rId3"/>
          <a:stretch>
            <a:fillRect/>
          </a:stretch>
        </p:blipFill>
        <p:spPr>
          <a:xfrm>
            <a:off x="1355834" y="1387366"/>
            <a:ext cx="6567355" cy="5122538"/>
          </a:xfrm>
          <a:prstGeom prst="rect">
            <a:avLst/>
          </a:prstGeom>
        </p:spPr>
      </p:pic>
    </p:spTree>
    <p:extLst>
      <p:ext uri="{BB962C8B-B14F-4D97-AF65-F5344CB8AC3E}">
        <p14:creationId xmlns:p14="http://schemas.microsoft.com/office/powerpoint/2010/main" val="2118233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kumimoji="1" lang="en-US" altLang="zh-TW" sz="3200" dirty="0" smtClean="0"/>
              <a:t>RNA-</a:t>
            </a:r>
            <a:r>
              <a:rPr kumimoji="1" lang="en-US" altLang="zh-TW" sz="3200" dirty="0" err="1" smtClean="0"/>
              <a:t>seq</a:t>
            </a:r>
            <a:r>
              <a:rPr kumimoji="1" lang="en-US" altLang="zh-TW" sz="3200" dirty="0" smtClean="0"/>
              <a:t> vs. Microarray yield correlated results</a:t>
            </a:r>
            <a:endParaRPr kumimoji="1" lang="zh-TW" altLang="en-US" sz="3200" dirty="0"/>
          </a:p>
        </p:txBody>
      </p:sp>
      <p:pic>
        <p:nvPicPr>
          <p:cNvPr id="4" name="內容版面配置區 3"/>
          <p:cNvPicPr>
            <a:picLocks noGrp="1" noChangeAspect="1"/>
          </p:cNvPicPr>
          <p:nvPr>
            <p:ph idx="1"/>
          </p:nvPr>
        </p:nvPicPr>
        <p:blipFill>
          <a:blip r:embed="rId2"/>
          <a:stretch>
            <a:fillRect/>
          </a:stretch>
        </p:blipFill>
        <p:spPr>
          <a:xfrm>
            <a:off x="2025943" y="1884618"/>
            <a:ext cx="4915132" cy="4351338"/>
          </a:xfrm>
          <a:prstGeom prst="rect">
            <a:avLst/>
          </a:prstGeom>
        </p:spPr>
      </p:pic>
      <p:sp>
        <p:nvSpPr>
          <p:cNvPr id="5" name="文字方塊 4"/>
          <p:cNvSpPr txBox="1"/>
          <p:nvPr/>
        </p:nvSpPr>
        <p:spPr>
          <a:xfrm>
            <a:off x="5199893" y="6263170"/>
            <a:ext cx="1741182" cy="215444"/>
          </a:xfrm>
          <a:prstGeom prst="rect">
            <a:avLst/>
          </a:prstGeom>
          <a:noFill/>
        </p:spPr>
        <p:txBody>
          <a:bodyPr wrap="none" rtlCol="0">
            <a:spAutoFit/>
          </a:bodyPr>
          <a:lstStyle/>
          <a:p>
            <a:r>
              <a:rPr kumimoji="1" lang="en-US" altLang="zh-TW" sz="800" dirty="0" err="1" smtClean="0"/>
              <a:t>Zhing</a:t>
            </a:r>
            <a:r>
              <a:rPr kumimoji="1" lang="en-US" altLang="zh-TW" sz="800" dirty="0" smtClean="0"/>
              <a:t> LS et. Al. </a:t>
            </a:r>
            <a:r>
              <a:rPr lang="en-US" altLang="zh-TW" sz="800" i="1" dirty="0"/>
              <a:t>Front. Plant Sci</a:t>
            </a:r>
            <a:r>
              <a:rPr lang="en-US" altLang="zh-TW" sz="800" dirty="0"/>
              <a:t>. </a:t>
            </a:r>
            <a:r>
              <a:rPr lang="en-US" altLang="zh-TW" sz="800" b="1" dirty="0"/>
              <a:t>5</a:t>
            </a:r>
            <a:r>
              <a:rPr lang="en-US" altLang="zh-TW" sz="800" dirty="0"/>
              <a:t>:802.</a:t>
            </a:r>
            <a:endParaRPr kumimoji="1" lang="zh-TW" altLang="en-US" sz="800" dirty="0"/>
          </a:p>
        </p:txBody>
      </p:sp>
    </p:spTree>
    <p:extLst>
      <p:ext uri="{BB962C8B-B14F-4D97-AF65-F5344CB8AC3E}">
        <p14:creationId xmlns:p14="http://schemas.microsoft.com/office/powerpoint/2010/main" val="380627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2131" y="365126"/>
            <a:ext cx="8313219" cy="712903"/>
          </a:xfrm>
        </p:spPr>
        <p:txBody>
          <a:bodyPr>
            <a:normAutofit/>
          </a:bodyPr>
          <a:lstStyle/>
          <a:p>
            <a:r>
              <a:rPr kumimoji="1" lang="en-US" altLang="zh-TW" sz="3200" dirty="0" smtClean="0"/>
              <a:t>Microarray -&gt; High </a:t>
            </a:r>
            <a:r>
              <a:rPr kumimoji="1" lang="en-US" altLang="zh-TW" sz="3200" smtClean="0"/>
              <a:t>Throughput Sequencing (</a:t>
            </a:r>
            <a:r>
              <a:rPr kumimoji="1" lang="en-US" altLang="zh-TW" sz="3200" dirty="0" smtClean="0"/>
              <a:t>HTS)</a:t>
            </a:r>
            <a:endParaRPr kumimoji="1" lang="zh-TW" altLang="en-US" sz="3200" dirty="0"/>
          </a:p>
        </p:txBody>
      </p:sp>
      <p:pic>
        <p:nvPicPr>
          <p:cNvPr id="4" name="內容版面配置區 3"/>
          <p:cNvPicPr>
            <a:picLocks noGrp="1" noChangeAspect="1"/>
          </p:cNvPicPr>
          <p:nvPr>
            <p:ph idx="1"/>
          </p:nvPr>
        </p:nvPicPr>
        <p:blipFill>
          <a:blip r:embed="rId2"/>
          <a:stretch>
            <a:fillRect/>
          </a:stretch>
        </p:blipFill>
        <p:spPr>
          <a:xfrm>
            <a:off x="942644" y="1078029"/>
            <a:ext cx="6832191" cy="4351338"/>
          </a:xfrm>
          <a:prstGeom prst="rect">
            <a:avLst/>
          </a:prstGeom>
        </p:spPr>
      </p:pic>
      <p:pic>
        <p:nvPicPr>
          <p:cNvPr id="5" name="圖片 4"/>
          <p:cNvPicPr>
            <a:picLocks noChangeAspect="1"/>
          </p:cNvPicPr>
          <p:nvPr/>
        </p:nvPicPr>
        <p:blipFill>
          <a:blip r:embed="rId3"/>
          <a:stretch>
            <a:fillRect/>
          </a:stretch>
        </p:blipFill>
        <p:spPr>
          <a:xfrm>
            <a:off x="5808340" y="5429367"/>
            <a:ext cx="1966495" cy="138811"/>
          </a:xfrm>
          <a:prstGeom prst="rect">
            <a:avLst/>
          </a:prstGeom>
        </p:spPr>
      </p:pic>
    </p:spTree>
    <p:extLst>
      <p:ext uri="{BB962C8B-B14F-4D97-AF65-F5344CB8AC3E}">
        <p14:creationId xmlns:p14="http://schemas.microsoft.com/office/powerpoint/2010/main" val="3959911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ko-KR" dirty="0">
                <a:latin typeface="Calibri" charset="0"/>
                <a:ea typeface="ＭＳ Ｐゴシック" charset="0"/>
                <a:cs typeface="ＭＳ Ｐゴシック" charset="0"/>
              </a:rPr>
              <a:t>RNA sequencing</a:t>
            </a:r>
            <a:endParaRPr kumimoji="1" lang="zh-TW" altLang="en-US" dirty="0"/>
          </a:p>
        </p:txBody>
      </p:sp>
      <p:pic>
        <p:nvPicPr>
          <p:cNvPr id="5" name="Picture 1" descr="Figure2.p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76462" y="1469925"/>
            <a:ext cx="8038888" cy="4708955"/>
          </a:xfrm>
          <a:prstGeom prst="rect">
            <a:avLst/>
          </a:prstGeom>
        </p:spPr>
      </p:pic>
      <p:sp>
        <p:nvSpPr>
          <p:cNvPr id="6" name="矩形 5"/>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595278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Important concepts</a:t>
            </a:r>
            <a:endParaRPr kumimoji="1" lang="zh-TW" altLang="en-US" dirty="0"/>
          </a:p>
        </p:txBody>
      </p:sp>
      <p:sp>
        <p:nvSpPr>
          <p:cNvPr id="3" name="內容版面配置區 2"/>
          <p:cNvSpPr>
            <a:spLocks noGrp="1"/>
          </p:cNvSpPr>
          <p:nvPr>
            <p:ph idx="1"/>
          </p:nvPr>
        </p:nvSpPr>
        <p:spPr>
          <a:xfrm>
            <a:off x="628650" y="1825625"/>
            <a:ext cx="7886700" cy="1627023"/>
          </a:xfrm>
        </p:spPr>
        <p:txBody>
          <a:bodyPr/>
          <a:lstStyle/>
          <a:p>
            <a:r>
              <a:rPr kumimoji="1" lang="en-US" altLang="zh-TW" dirty="0" smtClean="0"/>
              <a:t>Sequencing depth (X)</a:t>
            </a:r>
          </a:p>
          <a:p>
            <a:r>
              <a:rPr kumimoji="1" lang="en-US" altLang="zh-TW" dirty="0" smtClean="0"/>
              <a:t>Gene length</a:t>
            </a:r>
          </a:p>
          <a:p>
            <a:r>
              <a:rPr kumimoji="1" lang="en-US" altLang="zh-TW" dirty="0" smtClean="0"/>
              <a:t>Gene counts</a:t>
            </a:r>
            <a:endParaRPr kumimoji="1" lang="zh-TW" altLang="en-US" dirty="0"/>
          </a:p>
        </p:txBody>
      </p:sp>
      <p:pic>
        <p:nvPicPr>
          <p:cNvPr id="4" name="圖片 3"/>
          <p:cNvPicPr>
            <a:picLocks noChangeAspect="1"/>
          </p:cNvPicPr>
          <p:nvPr/>
        </p:nvPicPr>
        <p:blipFill>
          <a:blip r:embed="rId2"/>
          <a:stretch>
            <a:fillRect/>
          </a:stretch>
        </p:blipFill>
        <p:spPr>
          <a:xfrm>
            <a:off x="1142999" y="3941379"/>
            <a:ext cx="6734713" cy="2158562"/>
          </a:xfrm>
          <a:prstGeom prst="rect">
            <a:avLst/>
          </a:prstGeom>
        </p:spPr>
      </p:pic>
    </p:spTree>
    <p:extLst>
      <p:ext uri="{BB962C8B-B14F-4D97-AF65-F5344CB8AC3E}">
        <p14:creationId xmlns:p14="http://schemas.microsoft.com/office/powerpoint/2010/main" val="76642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ko-KR" dirty="0">
                <a:latin typeface="Calibri" charset="0"/>
                <a:ea typeface="ＭＳ Ｐゴシック" charset="0"/>
                <a:cs typeface="ＭＳ Ｐゴシック" charset="0"/>
              </a:rPr>
              <a:t>Challenges</a:t>
            </a:r>
            <a:endParaRPr lang="zh-TW" altLang="en-US" dirty="0"/>
          </a:p>
        </p:txBody>
      </p:sp>
      <p:sp>
        <p:nvSpPr>
          <p:cNvPr id="4" name="Content Placeholder 6"/>
          <p:cNvSpPr>
            <a:spLocks noGrp="1"/>
          </p:cNvSpPr>
          <p:nvPr>
            <p:ph idx="1"/>
          </p:nvPr>
        </p:nvSpPr>
        <p:spPr>
          <a:xfrm>
            <a:off x="628650" y="1556656"/>
            <a:ext cx="7886700" cy="4920343"/>
          </a:xfrm>
        </p:spPr>
        <p:txBody>
          <a:bodyPr>
            <a:normAutofit fontScale="92500" lnSpcReduction="10000"/>
          </a:bodyPr>
          <a:lstStyle/>
          <a:p>
            <a:pPr>
              <a:lnSpc>
                <a:spcPct val="90000"/>
              </a:lnSpc>
            </a:pPr>
            <a:r>
              <a:rPr lang="en-US" sz="2600" dirty="0">
                <a:latin typeface="Calibri" charset="0"/>
                <a:ea typeface="ＭＳ Ｐゴシック" charset="0"/>
              </a:rPr>
              <a:t>Sample</a:t>
            </a:r>
          </a:p>
          <a:p>
            <a:pPr lvl="1">
              <a:lnSpc>
                <a:spcPct val="90000"/>
              </a:lnSpc>
            </a:pPr>
            <a:r>
              <a:rPr lang="en-US" sz="2200" dirty="0">
                <a:latin typeface="Calibri" charset="0"/>
                <a:ea typeface="ＭＳ Ｐゴシック" charset="0"/>
              </a:rPr>
              <a:t>Purity?, quantity?, quality?</a:t>
            </a:r>
          </a:p>
          <a:p>
            <a:pPr>
              <a:lnSpc>
                <a:spcPct val="90000"/>
              </a:lnSpc>
            </a:pPr>
            <a:r>
              <a:rPr lang="en-US" sz="2600" dirty="0">
                <a:latin typeface="Calibri" charset="0"/>
                <a:ea typeface="ＭＳ Ｐゴシック" charset="0"/>
              </a:rPr>
              <a:t>RNAs consist of small exons that may be separated by large introns</a:t>
            </a:r>
          </a:p>
          <a:p>
            <a:pPr lvl="1">
              <a:lnSpc>
                <a:spcPct val="90000"/>
              </a:lnSpc>
            </a:pPr>
            <a:r>
              <a:rPr lang="en-US" sz="2200" dirty="0">
                <a:latin typeface="Calibri" charset="0"/>
                <a:ea typeface="ＭＳ Ｐゴシック" charset="0"/>
              </a:rPr>
              <a:t>Mapping reads to genome is challenging</a:t>
            </a:r>
          </a:p>
          <a:p>
            <a:pPr>
              <a:lnSpc>
                <a:spcPct val="90000"/>
              </a:lnSpc>
            </a:pPr>
            <a:r>
              <a:rPr lang="en-US" sz="2600" dirty="0">
                <a:latin typeface="Calibri" charset="0"/>
                <a:ea typeface="ＭＳ Ｐゴシック" charset="0"/>
              </a:rPr>
              <a:t>The relative abundance of RNAs vary wildly</a:t>
            </a:r>
          </a:p>
          <a:p>
            <a:pPr lvl="1">
              <a:lnSpc>
                <a:spcPct val="90000"/>
              </a:lnSpc>
            </a:pPr>
            <a:r>
              <a:rPr lang="en-US" sz="2200" dirty="0">
                <a:latin typeface="Calibri" charset="0"/>
                <a:ea typeface="ＭＳ Ｐゴシック" charset="0"/>
              </a:rPr>
              <a:t>10</a:t>
            </a:r>
            <a:r>
              <a:rPr lang="en-US" sz="2200" baseline="30000" dirty="0">
                <a:latin typeface="Calibri" charset="0"/>
                <a:ea typeface="ＭＳ Ｐゴシック" charset="0"/>
              </a:rPr>
              <a:t>5</a:t>
            </a:r>
            <a:r>
              <a:rPr lang="en-US" sz="2200" dirty="0">
                <a:latin typeface="Calibri" charset="0"/>
                <a:ea typeface="ＭＳ Ｐゴシック" charset="0"/>
              </a:rPr>
              <a:t> – 10</a:t>
            </a:r>
            <a:r>
              <a:rPr lang="en-US" sz="2200" baseline="30000" dirty="0">
                <a:latin typeface="Calibri" charset="0"/>
                <a:ea typeface="ＭＳ Ｐゴシック" charset="0"/>
              </a:rPr>
              <a:t>7</a:t>
            </a:r>
            <a:r>
              <a:rPr lang="en-US" sz="2200" dirty="0">
                <a:latin typeface="Calibri" charset="0"/>
                <a:ea typeface="ＭＳ Ｐゴシック" charset="0"/>
              </a:rPr>
              <a:t> orders of magnitude</a:t>
            </a:r>
          </a:p>
          <a:p>
            <a:pPr lvl="1">
              <a:lnSpc>
                <a:spcPct val="90000"/>
              </a:lnSpc>
            </a:pPr>
            <a:r>
              <a:rPr lang="en-US" sz="2200" dirty="0">
                <a:latin typeface="Calibri" charset="0"/>
                <a:ea typeface="ＭＳ Ｐゴシック" charset="0"/>
              </a:rPr>
              <a:t>Since RNA sequencing works by random sampling, a small fraction of highly expressed genes may consume the majority of reads</a:t>
            </a:r>
          </a:p>
          <a:p>
            <a:pPr lvl="1">
              <a:lnSpc>
                <a:spcPct val="90000"/>
              </a:lnSpc>
            </a:pPr>
            <a:r>
              <a:rPr lang="en-US" sz="2200" dirty="0">
                <a:latin typeface="Calibri" charset="0"/>
                <a:ea typeface="ＭＳ Ｐゴシック" charset="0"/>
              </a:rPr>
              <a:t>Ribosomal and mitochondrial genes</a:t>
            </a:r>
          </a:p>
          <a:p>
            <a:pPr>
              <a:lnSpc>
                <a:spcPct val="90000"/>
              </a:lnSpc>
            </a:pPr>
            <a:r>
              <a:rPr lang="en-US" sz="2600" dirty="0">
                <a:latin typeface="Calibri" charset="0"/>
                <a:ea typeface="ＭＳ Ｐゴシック" charset="0"/>
              </a:rPr>
              <a:t>RNAs come in a wide range of sizes</a:t>
            </a:r>
          </a:p>
          <a:p>
            <a:pPr lvl="1">
              <a:lnSpc>
                <a:spcPct val="90000"/>
              </a:lnSpc>
            </a:pPr>
            <a:r>
              <a:rPr lang="en-US" sz="2200" dirty="0">
                <a:latin typeface="Calibri" charset="0"/>
                <a:ea typeface="ＭＳ Ｐゴシック" charset="0"/>
              </a:rPr>
              <a:t>Small RNAs must be captured separately</a:t>
            </a:r>
          </a:p>
          <a:p>
            <a:pPr lvl="1">
              <a:lnSpc>
                <a:spcPct val="90000"/>
              </a:lnSpc>
            </a:pPr>
            <a:r>
              <a:rPr lang="en-US" sz="2200" dirty="0" err="1">
                <a:latin typeface="Calibri" charset="0"/>
                <a:ea typeface="ＭＳ Ｐゴシック" charset="0"/>
              </a:rPr>
              <a:t>PolyA</a:t>
            </a:r>
            <a:r>
              <a:rPr lang="en-US" sz="2200" dirty="0">
                <a:latin typeface="Calibri" charset="0"/>
                <a:ea typeface="ＭＳ Ｐゴシック" charset="0"/>
              </a:rPr>
              <a:t> selection of large RNAs may result in 3</a:t>
            </a:r>
            <a:r>
              <a:rPr lang="ja-JP" altLang="en-US" sz="2200" dirty="0">
                <a:latin typeface="Calibri" charset="0"/>
                <a:ea typeface="ＭＳ Ｐゴシック" charset="0"/>
              </a:rPr>
              <a:t>’</a:t>
            </a:r>
            <a:r>
              <a:rPr lang="en-US" altLang="ja-JP" sz="2200" dirty="0">
                <a:latin typeface="Calibri" charset="0"/>
                <a:ea typeface="ＭＳ Ｐゴシック" charset="0"/>
              </a:rPr>
              <a:t> end bias</a:t>
            </a:r>
          </a:p>
          <a:p>
            <a:pPr>
              <a:lnSpc>
                <a:spcPct val="90000"/>
              </a:lnSpc>
            </a:pPr>
            <a:r>
              <a:rPr lang="en-US" sz="2600" dirty="0">
                <a:latin typeface="Calibri" charset="0"/>
                <a:ea typeface="ＭＳ Ｐゴシック" charset="0"/>
              </a:rPr>
              <a:t>RNA is fragile compared to DNA (easily degraded)</a:t>
            </a:r>
          </a:p>
          <a:p>
            <a:pPr>
              <a:lnSpc>
                <a:spcPct val="90000"/>
              </a:lnSpc>
            </a:pPr>
            <a:endParaRPr lang="en-US" sz="2600" dirty="0">
              <a:latin typeface="Calibri" charset="0"/>
              <a:ea typeface="ＭＳ Ｐゴシック" charset="0"/>
            </a:endParaRPr>
          </a:p>
        </p:txBody>
      </p:sp>
      <p:sp>
        <p:nvSpPr>
          <p:cNvPr id="5" name="矩形 4"/>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2006764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latin typeface="Calibri" charset="0"/>
                <a:ea typeface="ＭＳ Ｐゴシック" charset="0"/>
              </a:rPr>
              <a:t>Agilent example / interpretation</a:t>
            </a:r>
            <a:endParaRPr lang="zh-TW" altLang="en-US" dirty="0"/>
          </a:p>
        </p:txBody>
      </p:sp>
      <p:sp>
        <p:nvSpPr>
          <p:cNvPr id="4" name="Content Placeholder 2"/>
          <p:cNvSpPr txBox="1">
            <a:spLocks/>
          </p:cNvSpPr>
          <p:nvPr/>
        </p:nvSpPr>
        <p:spPr>
          <a:xfrm>
            <a:off x="152400" y="1600200"/>
            <a:ext cx="8839200" cy="16764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ja-JP" sz="1600" smtClean="0">
                <a:latin typeface="Calibri" charset="0"/>
                <a:ea typeface="ＭＳ Ｐゴシック" charset="0"/>
                <a:hlinkClick r:id="rId2"/>
              </a:rPr>
              <a:t>https://github.com/griffithlab/rnaseq_tutorial/wiki/Resources/Agilent_Trace_Examples.pdf</a:t>
            </a:r>
            <a:endParaRPr lang="en-US" altLang="ja-JP" sz="1600" smtClean="0">
              <a:latin typeface="Calibri" charset="0"/>
              <a:ea typeface="ＭＳ Ｐゴシック" charset="0"/>
            </a:endParaRPr>
          </a:p>
          <a:p>
            <a:r>
              <a:rPr lang="ja-JP" altLang="en-US" sz="2400" smtClean="0">
                <a:latin typeface="Calibri" charset="0"/>
                <a:ea typeface="ＭＳ Ｐゴシック" charset="0"/>
              </a:rPr>
              <a:t>‘</a:t>
            </a:r>
            <a:r>
              <a:rPr lang="en-US" altLang="ja-JP" sz="2400" smtClean="0">
                <a:latin typeface="Calibri" charset="0"/>
                <a:ea typeface="ＭＳ Ｐゴシック" charset="0"/>
              </a:rPr>
              <a:t>RIN</a:t>
            </a:r>
            <a:r>
              <a:rPr lang="ja-JP" altLang="en-US" sz="2400" smtClean="0">
                <a:latin typeface="Calibri" charset="0"/>
                <a:ea typeface="ＭＳ Ｐゴシック" charset="0"/>
              </a:rPr>
              <a:t>’</a:t>
            </a:r>
            <a:r>
              <a:rPr lang="en-US" altLang="ja-JP" sz="2400" smtClean="0">
                <a:latin typeface="Calibri" charset="0"/>
                <a:ea typeface="ＭＳ Ｐゴシック" charset="0"/>
              </a:rPr>
              <a:t> = RNA integrity number</a:t>
            </a:r>
          </a:p>
          <a:p>
            <a:pPr lvl="1"/>
            <a:r>
              <a:rPr lang="en-US" sz="2000" smtClean="0">
                <a:latin typeface="Calibri" charset="0"/>
                <a:ea typeface="ＭＳ Ｐゴシック" charset="0"/>
              </a:rPr>
              <a:t>0 (bad) to 10 (good)</a:t>
            </a:r>
          </a:p>
          <a:p>
            <a:endParaRPr lang="en-US" dirty="0">
              <a:latin typeface="Calibri" charset="0"/>
              <a:ea typeface="ＭＳ Ｐゴシック" charset="0"/>
            </a:endParaRPr>
          </a:p>
        </p:txBody>
      </p:sp>
      <p:pic>
        <p:nvPicPr>
          <p:cNvPr id="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3581400"/>
            <a:ext cx="3886200" cy="2025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1950" y="3505200"/>
            <a:ext cx="3981450" cy="20748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4268947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latin typeface="Calibri" charset="0"/>
                <a:ea typeface="ＭＳ Ｐゴシック" charset="0"/>
              </a:rPr>
              <a:t>RNA-</a:t>
            </a:r>
            <a:r>
              <a:rPr lang="en-US" altLang="zh-TW" dirty="0" err="1">
                <a:latin typeface="Calibri" charset="0"/>
                <a:ea typeface="ＭＳ Ｐゴシック" charset="0"/>
              </a:rPr>
              <a:t>seq</a:t>
            </a:r>
            <a:r>
              <a:rPr lang="en-US" altLang="zh-TW" dirty="0">
                <a:latin typeface="Calibri" charset="0"/>
                <a:ea typeface="ＭＳ Ｐゴシック" charset="0"/>
              </a:rPr>
              <a:t> library construction strategies</a:t>
            </a:r>
            <a:endParaRPr lang="zh-TW" altLang="en-US" dirty="0"/>
          </a:p>
        </p:txBody>
      </p:sp>
      <p:sp>
        <p:nvSpPr>
          <p:cNvPr id="4" name="矩形 3"/>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
        <p:nvSpPr>
          <p:cNvPr id="5" name="Content Placeholder 2"/>
          <p:cNvSpPr>
            <a:spLocks noGrp="1"/>
          </p:cNvSpPr>
          <p:nvPr>
            <p:ph idx="1"/>
          </p:nvPr>
        </p:nvSpPr>
        <p:spPr/>
        <p:txBody>
          <a:bodyPr>
            <a:normAutofit fontScale="85000" lnSpcReduction="20000"/>
          </a:bodyPr>
          <a:lstStyle/>
          <a:p>
            <a:pPr>
              <a:defRPr/>
            </a:pPr>
            <a:r>
              <a:rPr lang="en-US" dirty="0" smtClean="0"/>
              <a:t>Total RNA versus </a:t>
            </a:r>
            <a:r>
              <a:rPr lang="en-US" dirty="0" err="1" smtClean="0"/>
              <a:t>polyA</a:t>
            </a:r>
            <a:r>
              <a:rPr lang="en-US" dirty="0" smtClean="0"/>
              <a:t>+ RNA?</a:t>
            </a:r>
          </a:p>
          <a:p>
            <a:pPr>
              <a:defRPr/>
            </a:pPr>
            <a:r>
              <a:rPr lang="en-US" dirty="0" err="1" smtClean="0"/>
              <a:t>Ribo</a:t>
            </a:r>
            <a:r>
              <a:rPr lang="en-US" dirty="0" smtClean="0"/>
              <a:t>-reduction?</a:t>
            </a:r>
          </a:p>
          <a:p>
            <a:pPr>
              <a:defRPr/>
            </a:pPr>
            <a:r>
              <a:rPr lang="en-US" dirty="0" smtClean="0"/>
              <a:t>Size selection (before and/or after </a:t>
            </a:r>
            <a:r>
              <a:rPr lang="en-US" dirty="0" err="1" smtClean="0"/>
              <a:t>cDNA</a:t>
            </a:r>
            <a:r>
              <a:rPr lang="en-US" dirty="0" smtClean="0"/>
              <a:t> synthesis)</a:t>
            </a:r>
          </a:p>
          <a:p>
            <a:pPr lvl="1">
              <a:defRPr/>
            </a:pPr>
            <a:r>
              <a:rPr lang="en-US" dirty="0" smtClean="0"/>
              <a:t>Small RNAs (microRNAs) vs. large RNAs?</a:t>
            </a:r>
          </a:p>
          <a:p>
            <a:pPr lvl="1">
              <a:defRPr/>
            </a:pPr>
            <a:r>
              <a:rPr lang="en-US" dirty="0" smtClean="0"/>
              <a:t>A narrow fragment size distribution vs. a broad one?</a:t>
            </a:r>
          </a:p>
          <a:p>
            <a:pPr>
              <a:defRPr/>
            </a:pPr>
            <a:r>
              <a:rPr lang="en-US" dirty="0" smtClean="0"/>
              <a:t>Linear amplification?</a:t>
            </a:r>
            <a:endParaRPr lang="en-US" dirty="0"/>
          </a:p>
          <a:p>
            <a:pPr>
              <a:defRPr/>
            </a:pPr>
            <a:r>
              <a:rPr lang="en-US" dirty="0" smtClean="0"/>
              <a:t>Stranded vs. un-stranded libraries</a:t>
            </a:r>
          </a:p>
          <a:p>
            <a:pPr>
              <a:defRPr/>
            </a:pPr>
            <a:r>
              <a:rPr lang="en-US" dirty="0" smtClean="0"/>
              <a:t>Exome captured vs. un-captured</a:t>
            </a:r>
          </a:p>
          <a:p>
            <a:pPr>
              <a:defRPr/>
            </a:pPr>
            <a:r>
              <a:rPr lang="en-US" dirty="0" smtClean="0"/>
              <a:t>Library normalization?</a:t>
            </a:r>
          </a:p>
          <a:p>
            <a:pPr>
              <a:defRPr/>
            </a:pPr>
            <a:endParaRPr lang="en-US" dirty="0" smtClean="0"/>
          </a:p>
          <a:p>
            <a:pPr>
              <a:defRPr/>
            </a:pPr>
            <a:r>
              <a:rPr lang="en-US" dirty="0" smtClean="0"/>
              <a:t>These details can affect analysis strategy</a:t>
            </a:r>
          </a:p>
          <a:p>
            <a:pPr lvl="1">
              <a:defRPr/>
            </a:pPr>
            <a:r>
              <a:rPr lang="en-US" dirty="0" smtClean="0"/>
              <a:t>Especially comparisons between libraries</a:t>
            </a:r>
            <a:endParaRPr lang="en-US" dirty="0"/>
          </a:p>
        </p:txBody>
      </p:sp>
    </p:spTree>
    <p:extLst>
      <p:ext uri="{BB962C8B-B14F-4D97-AF65-F5344CB8AC3E}">
        <p14:creationId xmlns:p14="http://schemas.microsoft.com/office/powerpoint/2010/main" val="47453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103870"/>
            <a:ext cx="7886700" cy="766988"/>
          </a:xfrm>
        </p:spPr>
        <p:txBody>
          <a:bodyPr/>
          <a:lstStyle/>
          <a:p>
            <a:r>
              <a:rPr lang="en-US" altLang="zh-TW" dirty="0">
                <a:latin typeface="Calibri" charset="0"/>
                <a:ea typeface="ＭＳ Ｐゴシック" charset="0"/>
              </a:rPr>
              <a:t>Fragmentation and size selection</a:t>
            </a:r>
            <a:endParaRPr lang="zh-TW" altLang="en-US" dirty="0"/>
          </a:p>
        </p:txBody>
      </p:sp>
      <p:pic>
        <p:nvPicPr>
          <p:cNvPr id="4" name="Picture 1" descr="Figure3.p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87878" y="870858"/>
            <a:ext cx="6991350" cy="5894598"/>
          </a:xfrm>
          <a:prstGeom prst="rect">
            <a:avLst/>
          </a:prstGeom>
        </p:spPr>
      </p:pic>
      <p:sp>
        <p:nvSpPr>
          <p:cNvPr id="5" name="矩形 4"/>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299525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Figure4.pn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691224" y="149224"/>
            <a:ext cx="6452776" cy="6708775"/>
          </a:xfrm>
          <a:prstGeom prst="rect">
            <a:avLst/>
          </a:prstGeom>
        </p:spPr>
      </p:pic>
      <p:sp>
        <p:nvSpPr>
          <p:cNvPr id="2" name="標題 1"/>
          <p:cNvSpPr>
            <a:spLocks noGrp="1"/>
          </p:cNvSpPr>
          <p:nvPr>
            <p:ph type="title"/>
          </p:nvPr>
        </p:nvSpPr>
        <p:spPr>
          <a:xfrm>
            <a:off x="171451" y="327481"/>
            <a:ext cx="3116036" cy="1325563"/>
          </a:xfrm>
        </p:spPr>
        <p:txBody>
          <a:bodyPr>
            <a:normAutofit/>
          </a:bodyPr>
          <a:lstStyle/>
          <a:p>
            <a:r>
              <a:rPr lang="en-US" altLang="zh-TW" sz="2800" dirty="0">
                <a:latin typeface="Calibri" charset="0"/>
                <a:ea typeface="ＭＳ Ｐゴシック" charset="0"/>
              </a:rPr>
              <a:t>RNA </a:t>
            </a:r>
            <a:r>
              <a:rPr lang="en-US" altLang="zh-TW" sz="2800" dirty="0" smtClean="0">
                <a:latin typeface="Calibri" charset="0"/>
                <a:ea typeface="ＭＳ Ｐゴシック" charset="0"/>
              </a:rPr>
              <a:t>sequence</a:t>
            </a:r>
            <a:r>
              <a:rPr lang="zh-TW" altLang="en-US" sz="2800" dirty="0" smtClean="0">
                <a:latin typeface="Calibri" charset="0"/>
                <a:ea typeface="ＭＳ Ｐゴシック" charset="0"/>
              </a:rPr>
              <a:t> </a:t>
            </a:r>
            <a:r>
              <a:rPr lang="en-US" altLang="zh-TW" sz="2800" dirty="0" smtClean="0">
                <a:latin typeface="Calibri" charset="0"/>
                <a:ea typeface="ＭＳ Ｐゴシック" charset="0"/>
              </a:rPr>
              <a:t>selection/depletion</a:t>
            </a:r>
            <a:endParaRPr lang="zh-TW" altLang="en-US" sz="2800" dirty="0"/>
          </a:p>
        </p:txBody>
      </p:sp>
      <p:sp>
        <p:nvSpPr>
          <p:cNvPr id="5" name="矩形 4"/>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236191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462188"/>
          </a:xfrm>
        </p:spPr>
        <p:txBody>
          <a:bodyPr>
            <a:normAutofit fontScale="90000"/>
          </a:bodyPr>
          <a:lstStyle/>
          <a:p>
            <a:r>
              <a:rPr lang="en-US" altLang="zh-TW" dirty="0">
                <a:latin typeface="Calibri" charset="0"/>
                <a:ea typeface="ＭＳ Ｐゴシック" charset="0"/>
              </a:rPr>
              <a:t>Stranded vs. </a:t>
            </a:r>
            <a:r>
              <a:rPr lang="en-US" altLang="zh-TW" dirty="0" smtClean="0">
                <a:latin typeface="Calibri" charset="0"/>
                <a:ea typeface="ＭＳ Ｐゴシック" charset="0"/>
              </a:rPr>
              <a:t>un-Stranded</a:t>
            </a:r>
            <a:endParaRPr lang="zh-TW" altLang="en-US" dirty="0"/>
          </a:p>
        </p:txBody>
      </p:sp>
      <p:sp>
        <p:nvSpPr>
          <p:cNvPr id="3" name="內容版面配置區 2"/>
          <p:cNvSpPr>
            <a:spLocks noGrp="1"/>
          </p:cNvSpPr>
          <p:nvPr>
            <p:ph idx="1"/>
          </p:nvPr>
        </p:nvSpPr>
        <p:spPr/>
        <p:txBody>
          <a:bodyPr/>
          <a:lstStyle/>
          <a:p>
            <a:endParaRPr lang="zh-TW" altLang="en-US"/>
          </a:p>
        </p:txBody>
      </p:sp>
      <p:pic>
        <p:nvPicPr>
          <p:cNvPr id="5" name="Picture 3" descr="Figure6.png"/>
          <p:cNvPicPr>
            <a:picLocks noChangeAspect="1"/>
          </p:cNvPicPr>
          <p:nvPr/>
        </p:nvPicPr>
        <p:blipFill rotWithShape="1">
          <a:blip r:embed="rId2" cstate="print">
            <a:extLst>
              <a:ext uri="{28A0092B-C50C-407E-A947-70E740481C1C}">
                <a14:useLocalDpi xmlns:a14="http://schemas.microsoft.com/office/drawing/2010/main" val="0"/>
              </a:ext>
            </a:extLst>
          </a:blip>
          <a:srcRect b="34849"/>
          <a:stretch/>
        </p:blipFill>
        <p:spPr>
          <a:xfrm>
            <a:off x="251520" y="1052736"/>
            <a:ext cx="4143053" cy="4468027"/>
          </a:xfrm>
          <a:prstGeom prst="rect">
            <a:avLst/>
          </a:prstGeom>
        </p:spPr>
      </p:pic>
      <p:pic>
        <p:nvPicPr>
          <p:cNvPr id="6" name="Picture 6" descr="Figure6.png"/>
          <p:cNvPicPr>
            <a:picLocks noChangeAspect="1"/>
          </p:cNvPicPr>
          <p:nvPr/>
        </p:nvPicPr>
        <p:blipFill rotWithShape="1">
          <a:blip r:embed="rId2" cstate="print">
            <a:extLst>
              <a:ext uri="{28A0092B-C50C-407E-A947-70E740481C1C}">
                <a14:useLocalDpi xmlns:a14="http://schemas.microsoft.com/office/drawing/2010/main" val="0"/>
              </a:ext>
            </a:extLst>
          </a:blip>
          <a:srcRect t="65559"/>
          <a:stretch/>
        </p:blipFill>
        <p:spPr>
          <a:xfrm>
            <a:off x="4644008" y="2132856"/>
            <a:ext cx="4143053" cy="2361921"/>
          </a:xfrm>
          <a:prstGeom prst="rect">
            <a:avLst/>
          </a:prstGeom>
        </p:spPr>
      </p:pic>
      <p:sp>
        <p:nvSpPr>
          <p:cNvPr id="7" name="矩形 6"/>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spTree>
    <p:extLst>
      <p:ext uri="{BB962C8B-B14F-4D97-AF65-F5344CB8AC3E}">
        <p14:creationId xmlns:p14="http://schemas.microsoft.com/office/powerpoint/2010/main" val="2848528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636360"/>
          </a:xfrm>
        </p:spPr>
        <p:txBody>
          <a:bodyPr>
            <a:normAutofit fontScale="90000"/>
          </a:bodyPr>
          <a:lstStyle/>
          <a:p>
            <a:r>
              <a:rPr lang="en-US" altLang="zh-TW" dirty="0">
                <a:latin typeface="Calibri" charset="0"/>
                <a:ea typeface="ＭＳ Ｐゴシック" charset="0"/>
              </a:rPr>
              <a:t>Replicates</a:t>
            </a:r>
            <a:endParaRPr lang="zh-TW" altLang="en-US" dirty="0"/>
          </a:p>
        </p:txBody>
      </p:sp>
      <p:sp>
        <p:nvSpPr>
          <p:cNvPr id="3" name="內容版面配置區 2"/>
          <p:cNvSpPr>
            <a:spLocks noGrp="1"/>
          </p:cNvSpPr>
          <p:nvPr>
            <p:ph idx="1"/>
          </p:nvPr>
        </p:nvSpPr>
        <p:spPr>
          <a:xfrm>
            <a:off x="236764" y="1358076"/>
            <a:ext cx="4977493" cy="4857666"/>
          </a:xfrm>
        </p:spPr>
        <p:txBody>
          <a:bodyPr>
            <a:normAutofit/>
          </a:bodyPr>
          <a:lstStyle/>
          <a:p>
            <a:r>
              <a:rPr lang="en-US" altLang="zh-TW" sz="2600" dirty="0">
                <a:latin typeface="Calibri" charset="0"/>
                <a:ea typeface="ＭＳ Ｐゴシック" charset="0"/>
              </a:rPr>
              <a:t>Technical Replicate</a:t>
            </a:r>
          </a:p>
          <a:p>
            <a:pPr lvl="1"/>
            <a:r>
              <a:rPr lang="en-US" altLang="zh-TW" sz="2200" dirty="0">
                <a:latin typeface="Calibri" charset="0"/>
                <a:ea typeface="ＭＳ Ｐゴシック" charset="0"/>
              </a:rPr>
              <a:t>Multiple instances of sequence generation</a:t>
            </a:r>
          </a:p>
          <a:p>
            <a:pPr lvl="2"/>
            <a:r>
              <a:rPr lang="en-US" altLang="zh-TW" sz="1900" dirty="0">
                <a:latin typeface="Calibri" charset="0"/>
                <a:ea typeface="ＭＳ Ｐゴシック" charset="0"/>
              </a:rPr>
              <a:t>Flow Cells, Lanes, Indexes</a:t>
            </a:r>
          </a:p>
          <a:p>
            <a:r>
              <a:rPr lang="en-US" altLang="zh-TW" sz="2600" dirty="0">
                <a:latin typeface="Calibri" charset="0"/>
                <a:ea typeface="ＭＳ Ｐゴシック" charset="0"/>
              </a:rPr>
              <a:t>Biological Replicate</a:t>
            </a:r>
          </a:p>
          <a:p>
            <a:pPr lvl="1"/>
            <a:r>
              <a:rPr lang="en-US" altLang="zh-TW" sz="2200" dirty="0">
                <a:latin typeface="Calibri" charset="0"/>
                <a:ea typeface="ＭＳ Ｐゴシック" charset="0"/>
              </a:rPr>
              <a:t>Multiple isolations of cells showing the same phenotype, stage or other experimental condition</a:t>
            </a:r>
          </a:p>
          <a:p>
            <a:pPr lvl="1"/>
            <a:r>
              <a:rPr lang="en-US" altLang="zh-TW" sz="2200" dirty="0">
                <a:latin typeface="Calibri" charset="0"/>
                <a:ea typeface="ＭＳ Ｐゴシック" charset="0"/>
              </a:rPr>
              <a:t>Some example concerns/challenges:</a:t>
            </a:r>
          </a:p>
          <a:p>
            <a:pPr lvl="2"/>
            <a:r>
              <a:rPr lang="en-US" altLang="zh-TW" sz="1900" dirty="0">
                <a:latin typeface="Calibri" charset="0"/>
                <a:ea typeface="ＭＳ Ｐゴシック" charset="0"/>
              </a:rPr>
              <a:t>Environmental Factors, </a:t>
            </a:r>
            <a:endParaRPr lang="en-US" altLang="zh-TW" sz="1900" dirty="0" smtClean="0">
              <a:latin typeface="Calibri" charset="0"/>
              <a:ea typeface="ＭＳ Ｐゴシック" charset="0"/>
            </a:endParaRPr>
          </a:p>
          <a:p>
            <a:pPr lvl="2"/>
            <a:r>
              <a:rPr lang="en-US" altLang="zh-TW" sz="1900" dirty="0" smtClean="0">
                <a:latin typeface="Calibri" charset="0"/>
                <a:ea typeface="ＭＳ Ｐゴシック" charset="0"/>
              </a:rPr>
              <a:t>Growth </a:t>
            </a:r>
            <a:r>
              <a:rPr lang="en-US" altLang="zh-TW" sz="1900" dirty="0">
                <a:latin typeface="Calibri" charset="0"/>
                <a:ea typeface="ＭＳ Ｐゴシック" charset="0"/>
              </a:rPr>
              <a:t>Conditions, </a:t>
            </a:r>
            <a:endParaRPr lang="en-US" altLang="zh-TW" sz="1900" dirty="0" smtClean="0">
              <a:latin typeface="Calibri" charset="0"/>
              <a:ea typeface="ＭＳ Ｐゴシック" charset="0"/>
            </a:endParaRPr>
          </a:p>
          <a:p>
            <a:pPr lvl="2"/>
            <a:r>
              <a:rPr lang="en-US" altLang="zh-TW" sz="1900" dirty="0" smtClean="0">
                <a:latin typeface="Calibri" charset="0"/>
                <a:ea typeface="ＭＳ Ｐゴシック" charset="0"/>
              </a:rPr>
              <a:t>Time</a:t>
            </a:r>
            <a:endParaRPr lang="en-US" altLang="zh-TW" sz="1900" dirty="0">
              <a:latin typeface="Calibri" charset="0"/>
              <a:ea typeface="ＭＳ Ｐゴシック" charset="0"/>
            </a:endParaRPr>
          </a:p>
          <a:p>
            <a:pPr lvl="1"/>
            <a:r>
              <a:rPr lang="en-US" altLang="zh-TW" sz="2200" dirty="0">
                <a:latin typeface="Calibri" charset="0"/>
                <a:ea typeface="ＭＳ Ｐゴシック" charset="0"/>
              </a:rPr>
              <a:t>Correlation Coefficient 0.92-0.98</a:t>
            </a:r>
          </a:p>
          <a:p>
            <a:pPr lvl="1"/>
            <a:endParaRPr lang="en-US" altLang="zh-TW" sz="2200" dirty="0">
              <a:latin typeface="Calibri" charset="0"/>
              <a:ea typeface="ＭＳ Ｐゴシック" charset="0"/>
            </a:endParaRPr>
          </a:p>
          <a:p>
            <a:endParaRPr lang="en-US" altLang="zh-TW" sz="2600" dirty="0">
              <a:latin typeface="Calibri" charset="0"/>
              <a:ea typeface="ＭＳ Ｐゴシック" charset="0"/>
            </a:endParaRPr>
          </a:p>
          <a:p>
            <a:endParaRPr lang="zh-TW" altLang="en-US" dirty="0"/>
          </a:p>
        </p:txBody>
      </p:sp>
      <p:sp>
        <p:nvSpPr>
          <p:cNvPr id="4" name="矩形 3"/>
          <p:cNvSpPr/>
          <p:nvPr/>
        </p:nvSpPr>
        <p:spPr>
          <a:xfrm>
            <a:off x="7878797" y="6632061"/>
            <a:ext cx="1273105" cy="215444"/>
          </a:xfrm>
          <a:prstGeom prst="rect">
            <a:avLst/>
          </a:prstGeom>
        </p:spPr>
        <p:txBody>
          <a:bodyPr wrap="none">
            <a:spAutoFit/>
          </a:bodyPr>
          <a:lstStyle/>
          <a:p>
            <a:r>
              <a:rPr lang="zh-TW" altLang="en-US" sz="800" dirty="0">
                <a:solidFill>
                  <a:schemeClr val="bg2">
                    <a:lumMod val="90000"/>
                  </a:schemeClr>
                </a:solidFill>
              </a:rPr>
              <a:t>https://bioinformatics.ca/</a:t>
            </a:r>
          </a:p>
        </p:txBody>
      </p:sp>
      <p:pic>
        <p:nvPicPr>
          <p:cNvPr id="5" name="Content Placeholder 4" descr="Picture 37.png"/>
          <p:cNvPicPr>
            <a:picLocks noChangeAspect="1"/>
          </p:cNvPicPr>
          <p:nvPr/>
        </p:nvPicPr>
        <p:blipFill>
          <a:blip r:embed="rId2">
            <a:extLst>
              <a:ext uri="{28A0092B-C50C-407E-A947-70E740481C1C}">
                <a14:useLocalDpi xmlns:a14="http://schemas.microsoft.com/office/drawing/2010/main" val="0"/>
              </a:ext>
            </a:extLst>
          </a:blip>
          <a:srcRect t="-12621" b="-12621"/>
          <a:stretch>
            <a:fillRect/>
          </a:stretch>
        </p:blipFill>
        <p:spPr bwMode="auto">
          <a:xfrm>
            <a:off x="5323113" y="1358076"/>
            <a:ext cx="3539899" cy="4299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194786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152400" y="115888"/>
            <a:ext cx="8839200" cy="1143000"/>
          </a:xfrm>
        </p:spPr>
        <p:txBody>
          <a:bodyPr>
            <a:normAutofit/>
          </a:bodyPr>
          <a:lstStyle/>
          <a:p>
            <a:pPr eaLnBrk="1" hangingPunct="1"/>
            <a:r>
              <a:rPr lang="en-US" altLang="ko-KR" dirty="0">
                <a:latin typeface="Calibri" charset="0"/>
                <a:ea typeface="ＭＳ Ｐゴシック" charset="0"/>
                <a:cs typeface="ＭＳ Ｐゴシック" charset="0"/>
              </a:rPr>
              <a:t>Common analysis goals of </a:t>
            </a:r>
            <a:r>
              <a:rPr lang="en-US" altLang="ko-KR" dirty="0" smtClean="0">
                <a:latin typeface="Calibri" charset="0"/>
                <a:ea typeface="ＭＳ Ｐゴシック" charset="0"/>
                <a:cs typeface="ＭＳ Ｐゴシック" charset="0"/>
              </a:rPr>
              <a:t>RNA-</a:t>
            </a:r>
            <a:r>
              <a:rPr lang="en-US" altLang="ko-KR" dirty="0" err="1" smtClean="0">
                <a:latin typeface="Calibri" charset="0"/>
                <a:ea typeface="ＭＳ Ｐゴシック" charset="0"/>
                <a:cs typeface="ＭＳ Ｐゴシック" charset="0"/>
              </a:rPr>
              <a:t>Seq</a:t>
            </a:r>
            <a:endParaRPr lang="en-US" altLang="ko-KR" dirty="0">
              <a:latin typeface="Calibri" charset="0"/>
              <a:ea typeface="ＭＳ Ｐゴシック" charset="0"/>
              <a:cs typeface="ＭＳ Ｐゴシック" charset="0"/>
            </a:endParaRPr>
          </a:p>
        </p:txBody>
      </p:sp>
      <p:sp>
        <p:nvSpPr>
          <p:cNvPr id="29698" name="Content Placeholder 6"/>
          <p:cNvSpPr>
            <a:spLocks noGrp="1"/>
          </p:cNvSpPr>
          <p:nvPr>
            <p:ph idx="1"/>
          </p:nvPr>
        </p:nvSpPr>
        <p:spPr>
          <a:xfrm>
            <a:off x="152400" y="1600200"/>
            <a:ext cx="8839200" cy="4648200"/>
          </a:xfrm>
        </p:spPr>
        <p:txBody>
          <a:bodyPr/>
          <a:lstStyle/>
          <a:p>
            <a:r>
              <a:rPr lang="en-US" dirty="0">
                <a:latin typeface="Calibri" charset="0"/>
                <a:ea typeface="ＭＳ Ｐゴシック" charset="0"/>
              </a:rPr>
              <a:t>Gene expression and differential expression</a:t>
            </a:r>
          </a:p>
          <a:p>
            <a:r>
              <a:rPr lang="en-US" dirty="0">
                <a:latin typeface="Calibri" charset="0"/>
                <a:ea typeface="ＭＳ Ｐゴシック" charset="0"/>
              </a:rPr>
              <a:t>Alternative expression analysis</a:t>
            </a:r>
          </a:p>
          <a:p>
            <a:r>
              <a:rPr lang="en-US" dirty="0">
                <a:latin typeface="Calibri" charset="0"/>
                <a:ea typeface="ＭＳ Ｐゴシック" charset="0"/>
              </a:rPr>
              <a:t>Transcript discovery and annotation</a:t>
            </a:r>
          </a:p>
          <a:p>
            <a:r>
              <a:rPr lang="en-US" dirty="0">
                <a:latin typeface="Calibri" charset="0"/>
                <a:ea typeface="ＭＳ Ｐゴシック" charset="0"/>
              </a:rPr>
              <a:t>Allele specific expression</a:t>
            </a:r>
          </a:p>
          <a:p>
            <a:pPr lvl="1"/>
            <a:r>
              <a:rPr lang="en-US" dirty="0">
                <a:latin typeface="Calibri" charset="0"/>
                <a:ea typeface="ＭＳ Ｐゴシック" charset="0"/>
              </a:rPr>
              <a:t>Relating to SNPs or mutations</a:t>
            </a:r>
          </a:p>
          <a:p>
            <a:r>
              <a:rPr lang="en-US" dirty="0">
                <a:latin typeface="Calibri" charset="0"/>
                <a:ea typeface="ＭＳ Ｐゴシック" charset="0"/>
              </a:rPr>
              <a:t>Mutation discovery</a:t>
            </a:r>
          </a:p>
          <a:p>
            <a:r>
              <a:rPr lang="en-US" dirty="0">
                <a:latin typeface="Calibri" charset="0"/>
                <a:ea typeface="ＭＳ Ｐゴシック" charset="0"/>
              </a:rPr>
              <a:t>Fusion detection</a:t>
            </a:r>
          </a:p>
          <a:p>
            <a:r>
              <a:rPr lang="en-US" dirty="0">
                <a:latin typeface="Calibri" charset="0"/>
                <a:ea typeface="ＭＳ Ｐゴシック" charset="0"/>
              </a:rPr>
              <a:t>RNA editing</a:t>
            </a:r>
          </a:p>
        </p:txBody>
      </p:sp>
    </p:spTree>
    <p:extLst>
      <p:ext uri="{BB962C8B-B14F-4D97-AF65-F5344CB8AC3E}">
        <p14:creationId xmlns:p14="http://schemas.microsoft.com/office/powerpoint/2010/main" val="1299151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a:xfrm>
            <a:off x="152400" y="115888"/>
            <a:ext cx="8839200" cy="1143000"/>
          </a:xfrm>
        </p:spPr>
        <p:txBody>
          <a:bodyPr>
            <a:normAutofit fontScale="90000"/>
          </a:bodyPr>
          <a:lstStyle/>
          <a:p>
            <a:pPr eaLnBrk="1" hangingPunct="1"/>
            <a:r>
              <a:rPr lang="en-US" altLang="ko-KR">
                <a:latin typeface="Calibri" charset="0"/>
                <a:ea typeface="ＭＳ Ｐゴシック" charset="0"/>
                <a:cs typeface="ＭＳ Ｐゴシック" charset="0"/>
              </a:rPr>
              <a:t>General themes of RNA-seq workflows</a:t>
            </a:r>
          </a:p>
        </p:txBody>
      </p:sp>
      <p:sp>
        <p:nvSpPr>
          <p:cNvPr id="31746" name="Content Placeholder 6"/>
          <p:cNvSpPr>
            <a:spLocks noGrp="1"/>
          </p:cNvSpPr>
          <p:nvPr>
            <p:ph idx="1"/>
          </p:nvPr>
        </p:nvSpPr>
        <p:spPr>
          <a:xfrm>
            <a:off x="152400" y="1301750"/>
            <a:ext cx="8839200" cy="4648200"/>
          </a:xfrm>
        </p:spPr>
        <p:txBody>
          <a:bodyPr>
            <a:normAutofit lnSpcReduction="10000"/>
          </a:bodyPr>
          <a:lstStyle/>
          <a:p>
            <a:r>
              <a:rPr lang="en-US" sz="2500" dirty="0">
                <a:latin typeface="Calibri" charset="0"/>
                <a:ea typeface="ＭＳ Ｐゴシック" charset="0"/>
              </a:rPr>
              <a:t>Each type of RNA-</a:t>
            </a:r>
            <a:r>
              <a:rPr lang="en-US" sz="2500" dirty="0" err="1">
                <a:latin typeface="Calibri" charset="0"/>
                <a:ea typeface="ＭＳ Ｐゴシック" charset="0"/>
              </a:rPr>
              <a:t>seq</a:t>
            </a:r>
            <a:r>
              <a:rPr lang="en-US" sz="2500" dirty="0">
                <a:latin typeface="Calibri" charset="0"/>
                <a:ea typeface="ＭＳ Ｐゴシック" charset="0"/>
              </a:rPr>
              <a:t> analysis has distinct requirements and challenges but also a common theme:</a:t>
            </a:r>
          </a:p>
          <a:p>
            <a:pPr>
              <a:buFont typeface="Segoe UI" charset="0"/>
              <a:buAutoNum type="arabicPeriod"/>
            </a:pPr>
            <a:r>
              <a:rPr lang="en-US" sz="2500" b="1" dirty="0">
                <a:latin typeface="Calibri" charset="0"/>
                <a:ea typeface="ＭＳ Ｐゴシック" charset="0"/>
              </a:rPr>
              <a:t>Obtain raw data </a:t>
            </a:r>
            <a:r>
              <a:rPr lang="en-US" sz="2500" dirty="0">
                <a:latin typeface="Calibri" charset="0"/>
                <a:ea typeface="ＭＳ Ｐゴシック" charset="0"/>
              </a:rPr>
              <a:t>(convert format)</a:t>
            </a:r>
          </a:p>
          <a:p>
            <a:pPr>
              <a:buFont typeface="Segoe UI" charset="0"/>
              <a:buAutoNum type="arabicPeriod"/>
            </a:pPr>
            <a:r>
              <a:rPr lang="en-US" sz="2500" b="1" dirty="0">
                <a:latin typeface="Calibri" charset="0"/>
                <a:ea typeface="ＭＳ Ｐゴシック" charset="0"/>
              </a:rPr>
              <a:t>Align/assemble reads</a:t>
            </a:r>
          </a:p>
          <a:p>
            <a:pPr>
              <a:buFont typeface="Segoe UI" charset="0"/>
              <a:buAutoNum type="arabicPeriod"/>
            </a:pPr>
            <a:r>
              <a:rPr lang="en-US" sz="2500" b="1" dirty="0">
                <a:latin typeface="Calibri" charset="0"/>
                <a:ea typeface="ＭＳ Ｐゴシック" charset="0"/>
              </a:rPr>
              <a:t>Process alignment </a:t>
            </a:r>
            <a:r>
              <a:rPr lang="en-US" sz="2500" dirty="0">
                <a:latin typeface="Calibri" charset="0"/>
                <a:ea typeface="ＭＳ Ｐゴシック" charset="0"/>
              </a:rPr>
              <a:t>with a tool specific to the goal </a:t>
            </a:r>
          </a:p>
          <a:p>
            <a:pPr marL="914400" lvl="1" indent="-514350">
              <a:buFont typeface="Arial" charset="0"/>
              <a:buChar char="•"/>
            </a:pPr>
            <a:r>
              <a:rPr lang="en-US" sz="2100" dirty="0">
                <a:latin typeface="Calibri" charset="0"/>
                <a:ea typeface="ＭＳ Ｐゴシック" charset="0"/>
              </a:rPr>
              <a:t>e.g. </a:t>
            </a:r>
            <a:r>
              <a:rPr lang="ja-JP" altLang="en-US" sz="2100" dirty="0">
                <a:latin typeface="Calibri" charset="0"/>
                <a:ea typeface="ＭＳ Ｐゴシック" charset="0"/>
              </a:rPr>
              <a:t>‘</a:t>
            </a:r>
            <a:r>
              <a:rPr lang="en-US" altLang="ja-JP" sz="2100" dirty="0">
                <a:latin typeface="Calibri" charset="0"/>
                <a:ea typeface="ＭＳ Ｐゴシック" charset="0"/>
              </a:rPr>
              <a:t>cufflinks</a:t>
            </a:r>
            <a:r>
              <a:rPr lang="ja-JP" altLang="en-US" sz="2100" dirty="0">
                <a:latin typeface="Calibri" charset="0"/>
                <a:ea typeface="ＭＳ Ｐゴシック" charset="0"/>
              </a:rPr>
              <a:t>’</a:t>
            </a:r>
            <a:r>
              <a:rPr lang="en-US" altLang="ja-JP" sz="2100" dirty="0">
                <a:latin typeface="Calibri" charset="0"/>
                <a:ea typeface="ＭＳ Ｐゴシック" charset="0"/>
              </a:rPr>
              <a:t> for expression analysis, </a:t>
            </a:r>
            <a:r>
              <a:rPr lang="ja-JP" altLang="en-US" sz="2100" dirty="0">
                <a:latin typeface="Calibri" charset="0"/>
                <a:ea typeface="ＭＳ Ｐゴシック" charset="0"/>
              </a:rPr>
              <a:t>‘</a:t>
            </a:r>
            <a:r>
              <a:rPr lang="en-US" altLang="ja-JP" sz="2100" dirty="0">
                <a:latin typeface="Calibri" charset="0"/>
                <a:ea typeface="ＭＳ Ｐゴシック" charset="0"/>
              </a:rPr>
              <a:t>defuse</a:t>
            </a:r>
            <a:r>
              <a:rPr lang="ja-JP" altLang="en-US" sz="2100" dirty="0">
                <a:latin typeface="Calibri" charset="0"/>
                <a:ea typeface="ＭＳ Ｐゴシック" charset="0"/>
              </a:rPr>
              <a:t>’</a:t>
            </a:r>
            <a:r>
              <a:rPr lang="en-US" altLang="ja-JP" sz="2100" dirty="0">
                <a:latin typeface="Calibri" charset="0"/>
                <a:ea typeface="ＭＳ Ｐゴシック" charset="0"/>
              </a:rPr>
              <a:t> for fusion detection, etc.</a:t>
            </a:r>
          </a:p>
          <a:p>
            <a:pPr>
              <a:buFont typeface="Segoe UI" charset="0"/>
              <a:buAutoNum type="arabicPeriod"/>
            </a:pPr>
            <a:r>
              <a:rPr lang="en-US" sz="2500" b="1" dirty="0">
                <a:latin typeface="Calibri" charset="0"/>
                <a:ea typeface="ＭＳ Ｐゴシック" charset="0"/>
              </a:rPr>
              <a:t>Post process</a:t>
            </a:r>
          </a:p>
          <a:p>
            <a:pPr marL="914400" lvl="1" indent="-514350">
              <a:buFont typeface="Arial" charset="0"/>
              <a:buChar char="•"/>
            </a:pPr>
            <a:r>
              <a:rPr lang="en-US" sz="2100" dirty="0">
                <a:latin typeface="Calibri" charset="0"/>
                <a:ea typeface="ＭＳ Ｐゴシック" charset="0"/>
              </a:rPr>
              <a:t>Import into downstream software (R, </a:t>
            </a:r>
            <a:r>
              <a:rPr lang="en-US" sz="2100" dirty="0" err="1">
                <a:latin typeface="Calibri" charset="0"/>
                <a:ea typeface="ＭＳ Ｐゴシック" charset="0"/>
              </a:rPr>
              <a:t>Matlab</a:t>
            </a:r>
            <a:r>
              <a:rPr lang="en-US" sz="2100" dirty="0">
                <a:latin typeface="Calibri" charset="0"/>
                <a:ea typeface="ＭＳ Ｐゴシック" charset="0"/>
              </a:rPr>
              <a:t>, </a:t>
            </a:r>
            <a:r>
              <a:rPr lang="en-US" sz="2100" dirty="0" err="1">
                <a:latin typeface="Calibri" charset="0"/>
                <a:ea typeface="ＭＳ Ｐゴシック" charset="0"/>
              </a:rPr>
              <a:t>Cytoscape</a:t>
            </a:r>
            <a:r>
              <a:rPr lang="en-US" sz="2100" dirty="0">
                <a:latin typeface="Calibri" charset="0"/>
                <a:ea typeface="ＭＳ Ｐゴシック" charset="0"/>
              </a:rPr>
              <a:t>, Ingenuity, etc.)</a:t>
            </a:r>
          </a:p>
          <a:p>
            <a:pPr>
              <a:buFont typeface="Segoe UI" charset="0"/>
              <a:buAutoNum type="arabicPeriod"/>
            </a:pPr>
            <a:r>
              <a:rPr lang="en-US" sz="2500" b="1" dirty="0">
                <a:latin typeface="Calibri" charset="0"/>
                <a:ea typeface="ＭＳ Ｐゴシック" charset="0"/>
              </a:rPr>
              <a:t>Summarize and visualize</a:t>
            </a:r>
          </a:p>
          <a:p>
            <a:pPr marL="914400" lvl="1" indent="-514350">
              <a:buFont typeface="Arial" charset="0"/>
              <a:buChar char="•"/>
            </a:pPr>
            <a:r>
              <a:rPr lang="en-US" sz="2100" dirty="0">
                <a:latin typeface="Calibri" charset="0"/>
                <a:ea typeface="ＭＳ Ｐゴシック" charset="0"/>
              </a:rPr>
              <a:t>Create gene lists, prioritize candidates for validation, etc.</a:t>
            </a:r>
          </a:p>
        </p:txBody>
      </p:sp>
    </p:spTree>
    <p:extLst>
      <p:ext uri="{BB962C8B-B14F-4D97-AF65-F5344CB8AC3E}">
        <p14:creationId xmlns:p14="http://schemas.microsoft.com/office/powerpoint/2010/main" val="5240922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152400" y="115888"/>
            <a:ext cx="8839200" cy="1143000"/>
          </a:xfrm>
        </p:spPr>
        <p:txBody>
          <a:bodyPr>
            <a:normAutofit fontScale="90000"/>
          </a:bodyPr>
          <a:lstStyle/>
          <a:p>
            <a:pPr eaLnBrk="1" hangingPunct="1"/>
            <a:r>
              <a:rPr lang="en-US" altLang="ko-KR" dirty="0" smtClean="0">
                <a:latin typeface="Calibri" charset="0"/>
                <a:ea typeface="ＭＳ Ｐゴシック" charset="0"/>
                <a:cs typeface="ＭＳ Ｐゴシック" charset="0"/>
              </a:rPr>
              <a:t>How </a:t>
            </a:r>
            <a:r>
              <a:rPr lang="en-US" altLang="ko-KR" dirty="0">
                <a:latin typeface="Calibri" charset="0"/>
                <a:ea typeface="ＭＳ Ｐゴシック" charset="0"/>
                <a:cs typeface="ＭＳ Ｐゴシック" charset="0"/>
              </a:rPr>
              <a:t>much library depth is needed for RNA-</a:t>
            </a:r>
            <a:r>
              <a:rPr lang="en-US" altLang="ko-KR" dirty="0" err="1">
                <a:latin typeface="Calibri" charset="0"/>
                <a:ea typeface="ＭＳ Ｐゴシック" charset="0"/>
                <a:cs typeface="ＭＳ Ｐゴシック" charset="0"/>
              </a:rPr>
              <a:t>seq</a:t>
            </a:r>
            <a:r>
              <a:rPr lang="en-US" altLang="ko-KR" dirty="0">
                <a:latin typeface="Calibri" charset="0"/>
                <a:ea typeface="ＭＳ Ｐゴシック" charset="0"/>
                <a:cs typeface="ＭＳ Ｐゴシック" charset="0"/>
              </a:rPr>
              <a:t>?</a:t>
            </a:r>
          </a:p>
        </p:txBody>
      </p:sp>
      <p:sp>
        <p:nvSpPr>
          <p:cNvPr id="38914" name="Content Placeholder 6"/>
          <p:cNvSpPr>
            <a:spLocks noGrp="1"/>
          </p:cNvSpPr>
          <p:nvPr>
            <p:ph idx="1"/>
          </p:nvPr>
        </p:nvSpPr>
        <p:spPr>
          <a:xfrm>
            <a:off x="152400" y="1600200"/>
            <a:ext cx="8839200" cy="4648200"/>
          </a:xfrm>
        </p:spPr>
        <p:txBody>
          <a:bodyPr/>
          <a:lstStyle/>
          <a:p>
            <a:pPr>
              <a:lnSpc>
                <a:spcPct val="80000"/>
              </a:lnSpc>
            </a:pPr>
            <a:r>
              <a:rPr lang="en-US" sz="2600" dirty="0">
                <a:latin typeface="Calibri" charset="0"/>
                <a:ea typeface="ＭＳ Ｐゴシック" charset="0"/>
              </a:rPr>
              <a:t>Depends on a number of factors:</a:t>
            </a:r>
          </a:p>
          <a:p>
            <a:pPr lvl="1">
              <a:lnSpc>
                <a:spcPct val="80000"/>
              </a:lnSpc>
            </a:pPr>
            <a:r>
              <a:rPr lang="en-US" sz="2200" dirty="0">
                <a:latin typeface="Calibri" charset="0"/>
                <a:ea typeface="ＭＳ Ｐゴシック" charset="0"/>
              </a:rPr>
              <a:t>Question being asked of the data.  </a:t>
            </a:r>
            <a:r>
              <a:rPr lang="en-US" sz="2200" b="1" dirty="0">
                <a:latin typeface="Calibri" charset="0"/>
                <a:ea typeface="ＭＳ Ｐゴシック" charset="0"/>
              </a:rPr>
              <a:t>Gene expression</a:t>
            </a:r>
            <a:r>
              <a:rPr lang="en-US" sz="2200" dirty="0">
                <a:latin typeface="Calibri" charset="0"/>
                <a:ea typeface="ＭＳ Ｐゴシック" charset="0"/>
              </a:rPr>
              <a:t>? </a:t>
            </a:r>
            <a:r>
              <a:rPr lang="en-US" sz="2200" b="1" dirty="0">
                <a:latin typeface="Calibri" charset="0"/>
                <a:ea typeface="ＭＳ Ｐゴシック" charset="0"/>
              </a:rPr>
              <a:t>Alternative expression</a:t>
            </a:r>
            <a:r>
              <a:rPr lang="en-US" sz="2200" dirty="0">
                <a:latin typeface="Calibri" charset="0"/>
                <a:ea typeface="ＭＳ Ｐゴシック" charset="0"/>
              </a:rPr>
              <a:t>?  </a:t>
            </a:r>
            <a:r>
              <a:rPr lang="en-US" sz="2200" b="1" dirty="0">
                <a:latin typeface="Calibri" charset="0"/>
                <a:ea typeface="ＭＳ Ｐゴシック" charset="0"/>
              </a:rPr>
              <a:t>Mutation calling</a:t>
            </a:r>
            <a:r>
              <a:rPr lang="en-US" sz="2200" dirty="0">
                <a:latin typeface="Calibri" charset="0"/>
                <a:ea typeface="ＭＳ Ｐゴシック" charset="0"/>
              </a:rPr>
              <a:t>?</a:t>
            </a:r>
          </a:p>
          <a:p>
            <a:pPr lvl="1">
              <a:lnSpc>
                <a:spcPct val="80000"/>
              </a:lnSpc>
            </a:pPr>
            <a:r>
              <a:rPr lang="en-US" sz="2200" dirty="0">
                <a:latin typeface="Calibri" charset="0"/>
                <a:ea typeface="ＭＳ Ｐゴシック" charset="0"/>
              </a:rPr>
              <a:t>Tissue type, RNA preparation, quality of input RNA, library construction method, etc. </a:t>
            </a:r>
          </a:p>
          <a:p>
            <a:pPr lvl="1">
              <a:lnSpc>
                <a:spcPct val="80000"/>
              </a:lnSpc>
            </a:pPr>
            <a:r>
              <a:rPr lang="en-US" sz="2200" dirty="0">
                <a:latin typeface="Calibri" charset="0"/>
                <a:ea typeface="ＭＳ Ｐゴシック" charset="0"/>
              </a:rPr>
              <a:t>Sequencing type: read length, paired vs. unpaired, etc.</a:t>
            </a:r>
          </a:p>
          <a:p>
            <a:pPr lvl="1">
              <a:lnSpc>
                <a:spcPct val="80000"/>
              </a:lnSpc>
            </a:pPr>
            <a:r>
              <a:rPr lang="en-US" sz="2200" dirty="0">
                <a:latin typeface="Calibri" charset="0"/>
                <a:ea typeface="ＭＳ Ｐゴシック" charset="0"/>
              </a:rPr>
              <a:t>Computational approach and resources</a:t>
            </a:r>
          </a:p>
          <a:p>
            <a:pPr>
              <a:lnSpc>
                <a:spcPct val="80000"/>
              </a:lnSpc>
            </a:pPr>
            <a:r>
              <a:rPr lang="en-US" sz="2600" dirty="0">
                <a:latin typeface="Calibri" charset="0"/>
                <a:ea typeface="ＭＳ Ｐゴシック" charset="0"/>
              </a:rPr>
              <a:t>Identify publications with similar goals</a:t>
            </a:r>
          </a:p>
          <a:p>
            <a:pPr>
              <a:lnSpc>
                <a:spcPct val="80000"/>
              </a:lnSpc>
            </a:pPr>
            <a:r>
              <a:rPr lang="en-US" sz="2600" dirty="0">
                <a:latin typeface="Calibri" charset="0"/>
                <a:ea typeface="ＭＳ Ｐゴシック" charset="0"/>
              </a:rPr>
              <a:t>Pilot experiment</a:t>
            </a:r>
          </a:p>
          <a:p>
            <a:pPr>
              <a:lnSpc>
                <a:spcPct val="80000"/>
              </a:lnSpc>
            </a:pPr>
            <a:r>
              <a:rPr lang="en-US" sz="2600" dirty="0">
                <a:latin typeface="Calibri" charset="0"/>
                <a:ea typeface="ＭＳ Ｐゴシック" charset="0"/>
              </a:rPr>
              <a:t>Good news:  1-2 lanes of recent Illumina </a:t>
            </a:r>
            <a:r>
              <a:rPr lang="en-US" sz="2600" dirty="0" err="1">
                <a:latin typeface="Calibri" charset="0"/>
                <a:ea typeface="ＭＳ Ｐゴシック" charset="0"/>
              </a:rPr>
              <a:t>HiSeq</a:t>
            </a:r>
            <a:r>
              <a:rPr lang="en-US" sz="2600" dirty="0">
                <a:latin typeface="Calibri" charset="0"/>
                <a:ea typeface="ＭＳ Ｐゴシック" charset="0"/>
              </a:rPr>
              <a:t> data should be enough for most purposes</a:t>
            </a:r>
          </a:p>
        </p:txBody>
      </p:sp>
    </p:spTree>
    <p:extLst>
      <p:ext uri="{BB962C8B-B14F-4D97-AF65-F5344CB8AC3E}">
        <p14:creationId xmlns:p14="http://schemas.microsoft.com/office/powerpoint/2010/main" val="29169277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a:xfrm>
            <a:off x="152400" y="115888"/>
            <a:ext cx="8839200" cy="1143000"/>
          </a:xfrm>
        </p:spPr>
        <p:txBody>
          <a:bodyPr>
            <a:normAutofit fontScale="90000"/>
          </a:bodyPr>
          <a:lstStyle/>
          <a:p>
            <a:pPr eaLnBrk="1" hangingPunct="1"/>
            <a:r>
              <a:rPr lang="en-US" altLang="ko-KR" dirty="0" smtClean="0">
                <a:latin typeface="Calibri" charset="0"/>
                <a:ea typeface="ＭＳ Ｐゴシック" charset="0"/>
                <a:cs typeface="ＭＳ Ｐゴシック" charset="0"/>
              </a:rPr>
              <a:t>What </a:t>
            </a:r>
            <a:r>
              <a:rPr lang="en-US" altLang="ko-KR" dirty="0">
                <a:latin typeface="Calibri" charset="0"/>
                <a:ea typeface="ＭＳ Ｐゴシック" charset="0"/>
                <a:cs typeface="ＭＳ Ｐゴシック" charset="0"/>
              </a:rPr>
              <a:t>mapping strategy should I use for RNA-</a:t>
            </a:r>
            <a:r>
              <a:rPr lang="en-US" altLang="ko-KR" dirty="0" err="1">
                <a:latin typeface="Calibri" charset="0"/>
                <a:ea typeface="ＭＳ Ｐゴシック" charset="0"/>
                <a:cs typeface="ＭＳ Ｐゴシック" charset="0"/>
              </a:rPr>
              <a:t>seq</a:t>
            </a:r>
            <a:r>
              <a:rPr lang="en-US" altLang="ko-KR" dirty="0">
                <a:latin typeface="Calibri" charset="0"/>
                <a:ea typeface="ＭＳ Ｐゴシック" charset="0"/>
                <a:cs typeface="ＭＳ Ｐゴシック" charset="0"/>
              </a:rPr>
              <a:t>?</a:t>
            </a:r>
          </a:p>
        </p:txBody>
      </p:sp>
      <p:sp>
        <p:nvSpPr>
          <p:cNvPr id="40962" name="Content Placeholder 6"/>
          <p:cNvSpPr>
            <a:spLocks noGrp="1"/>
          </p:cNvSpPr>
          <p:nvPr>
            <p:ph idx="1"/>
          </p:nvPr>
        </p:nvSpPr>
        <p:spPr>
          <a:xfrm>
            <a:off x="152400" y="1600200"/>
            <a:ext cx="8839200" cy="4648200"/>
          </a:xfrm>
        </p:spPr>
        <p:txBody>
          <a:bodyPr/>
          <a:lstStyle/>
          <a:p>
            <a:r>
              <a:rPr lang="en-US" dirty="0">
                <a:latin typeface="Calibri" charset="0"/>
                <a:ea typeface="ＭＳ Ｐゴシック" charset="0"/>
              </a:rPr>
              <a:t>Depends on read length</a:t>
            </a:r>
          </a:p>
          <a:p>
            <a:r>
              <a:rPr lang="en-US" dirty="0">
                <a:latin typeface="Calibri" charset="0"/>
                <a:ea typeface="ＭＳ Ｐゴシック" charset="0"/>
              </a:rPr>
              <a:t>&lt; 50 </a:t>
            </a:r>
            <a:r>
              <a:rPr lang="en-US" dirty="0" err="1">
                <a:latin typeface="Calibri" charset="0"/>
                <a:ea typeface="ＭＳ Ｐゴシック" charset="0"/>
              </a:rPr>
              <a:t>bp</a:t>
            </a:r>
            <a:r>
              <a:rPr lang="en-US" dirty="0">
                <a:latin typeface="Calibri" charset="0"/>
                <a:ea typeface="ＭＳ Ｐゴシック" charset="0"/>
              </a:rPr>
              <a:t> reads</a:t>
            </a:r>
          </a:p>
          <a:p>
            <a:pPr lvl="1"/>
            <a:r>
              <a:rPr lang="en-US" dirty="0">
                <a:latin typeface="Calibri" charset="0"/>
                <a:ea typeface="ＭＳ Ｐゴシック" charset="0"/>
              </a:rPr>
              <a:t>Use aligner like BWA and a genome + junction database</a:t>
            </a:r>
          </a:p>
          <a:p>
            <a:pPr lvl="1"/>
            <a:r>
              <a:rPr lang="en-US" dirty="0">
                <a:latin typeface="Calibri" charset="0"/>
                <a:ea typeface="ＭＳ Ｐゴシック" charset="0"/>
              </a:rPr>
              <a:t>Junction database needs to be tailored to read length</a:t>
            </a:r>
          </a:p>
          <a:p>
            <a:pPr lvl="2"/>
            <a:r>
              <a:rPr lang="en-US" dirty="0">
                <a:latin typeface="Calibri" charset="0"/>
                <a:ea typeface="ＭＳ Ｐゴシック" charset="0"/>
              </a:rPr>
              <a:t>Or you can use a standard junction database for all read lengths and an aligner that allows substring alignments for the junctions only (e.g. BLAST … slow).</a:t>
            </a:r>
          </a:p>
          <a:p>
            <a:pPr lvl="1"/>
            <a:r>
              <a:rPr lang="en-US" dirty="0">
                <a:latin typeface="Calibri" charset="0"/>
                <a:ea typeface="ＭＳ Ｐゴシック" charset="0"/>
              </a:rPr>
              <a:t>Assembly strategy may also work (e.g. Trans-</a:t>
            </a:r>
            <a:r>
              <a:rPr lang="en-US" dirty="0" err="1">
                <a:latin typeface="Calibri" charset="0"/>
                <a:ea typeface="ＭＳ Ｐゴシック" charset="0"/>
              </a:rPr>
              <a:t>ABySS</a:t>
            </a:r>
            <a:r>
              <a:rPr lang="en-US" dirty="0">
                <a:latin typeface="Calibri" charset="0"/>
                <a:ea typeface="ＭＳ Ｐゴシック" charset="0"/>
              </a:rPr>
              <a:t>)</a:t>
            </a:r>
          </a:p>
          <a:p>
            <a:r>
              <a:rPr lang="en-US" dirty="0">
                <a:latin typeface="Calibri" charset="0"/>
                <a:ea typeface="ＭＳ Ｐゴシック" charset="0"/>
              </a:rPr>
              <a:t>&gt; 50 </a:t>
            </a:r>
            <a:r>
              <a:rPr lang="en-US" dirty="0" err="1">
                <a:latin typeface="Calibri" charset="0"/>
                <a:ea typeface="ＭＳ Ｐゴシック" charset="0"/>
              </a:rPr>
              <a:t>bp</a:t>
            </a:r>
            <a:r>
              <a:rPr lang="en-US" dirty="0">
                <a:latin typeface="Calibri" charset="0"/>
                <a:ea typeface="ＭＳ Ｐゴシック" charset="0"/>
              </a:rPr>
              <a:t> reads</a:t>
            </a:r>
          </a:p>
          <a:p>
            <a:pPr lvl="1"/>
            <a:r>
              <a:rPr lang="en-US" dirty="0">
                <a:latin typeface="Calibri" charset="0"/>
                <a:ea typeface="ＭＳ Ｐゴシック" charset="0"/>
              </a:rPr>
              <a:t>Spliced aligner such as Bowtie/</a:t>
            </a:r>
            <a:r>
              <a:rPr lang="en-US" dirty="0" err="1" smtClean="0">
                <a:latin typeface="Calibri" charset="0"/>
                <a:ea typeface="ＭＳ Ｐゴシック" charset="0"/>
              </a:rPr>
              <a:t>TopHat</a:t>
            </a:r>
            <a:r>
              <a:rPr lang="en-US" dirty="0" smtClean="0">
                <a:latin typeface="Calibri" charset="0"/>
                <a:ea typeface="ＭＳ Ｐゴシック" charset="0"/>
              </a:rPr>
              <a:t>, STAR, HISAT, etc.</a:t>
            </a:r>
            <a:endParaRPr lang="en-US" dirty="0">
              <a:latin typeface="Calibri" charset="0"/>
              <a:ea typeface="ＭＳ Ｐゴシック" charset="0"/>
            </a:endParaRPr>
          </a:p>
        </p:txBody>
      </p:sp>
      <p:sp>
        <p:nvSpPr>
          <p:cNvPr id="2" name="矩形 1"/>
          <p:cNvSpPr/>
          <p:nvPr/>
        </p:nvSpPr>
        <p:spPr>
          <a:xfrm>
            <a:off x="293914" y="6220380"/>
            <a:ext cx="8697686" cy="369332"/>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altLang="zh-TW" dirty="0">
                <a:hlinkClick r:id="rId3"/>
              </a:rPr>
              <a:t>Informatics for RNA-</a:t>
            </a:r>
            <a:r>
              <a:rPr lang="en-US" altLang="zh-TW" dirty="0" err="1">
                <a:hlinkClick r:id="rId3"/>
              </a:rPr>
              <a:t>seq</a:t>
            </a:r>
            <a:r>
              <a:rPr lang="en-US" altLang="zh-TW" dirty="0">
                <a:hlinkClick r:id="rId3"/>
              </a:rPr>
              <a:t>: A web resource for analysis on the cloud. 11(8):e1004393. 2015.</a:t>
            </a:r>
            <a:endParaRPr lang="zh-TW" altLang="en-US" dirty="0"/>
          </a:p>
        </p:txBody>
      </p:sp>
    </p:spTree>
    <p:extLst>
      <p:ext uri="{BB962C8B-B14F-4D97-AF65-F5344CB8AC3E}">
        <p14:creationId xmlns:p14="http://schemas.microsoft.com/office/powerpoint/2010/main" val="4280413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190282"/>
            <a:ext cx="7886700" cy="715529"/>
          </a:xfrm>
        </p:spPr>
        <p:txBody>
          <a:bodyPr>
            <a:normAutofit/>
          </a:bodyPr>
          <a:lstStyle/>
          <a:p>
            <a:r>
              <a:rPr lang="en-US" altLang="zh-TW" sz="3600" dirty="0">
                <a:effectLst>
                  <a:outerShdw blurRad="38100" dist="38100" dir="2700000" algn="tl">
                    <a:srgbClr val="000000">
                      <a:alpha val="43137"/>
                    </a:srgbClr>
                  </a:outerShdw>
                </a:effectLst>
              </a:rPr>
              <a:t>Reference Sequence Alignment (Mapping)</a:t>
            </a:r>
            <a:endParaRPr lang="zh-TW" altLang="en-US" sz="3600" dirty="0"/>
          </a:p>
        </p:txBody>
      </p:sp>
      <p:pic>
        <p:nvPicPr>
          <p:cNvPr id="16" name="Content Placeholder 3" descr="mappers_timeline.jpeg"/>
          <p:cNvPicPr>
            <a:picLocks noChangeAspect="1"/>
          </p:cNvPicPr>
          <p:nvPr/>
        </p:nvPicPr>
        <p:blipFill rotWithShape="1">
          <a:blip r:embed="rId3">
            <a:extLst>
              <a:ext uri="{28A0092B-C50C-407E-A947-70E740481C1C}">
                <a14:useLocalDpi xmlns:a14="http://schemas.microsoft.com/office/drawing/2010/main" val="0"/>
              </a:ext>
            </a:extLst>
          </a:blip>
          <a:srcRect l="-2150" r="117"/>
          <a:stretch/>
        </p:blipFill>
        <p:spPr>
          <a:xfrm>
            <a:off x="1393371" y="752493"/>
            <a:ext cx="6553200" cy="5415880"/>
          </a:xfrm>
          <a:prstGeom prst="rect">
            <a:avLst/>
          </a:prstGeom>
        </p:spPr>
      </p:pic>
      <p:sp>
        <p:nvSpPr>
          <p:cNvPr id="17" name="TextBox 6"/>
          <p:cNvSpPr txBox="1">
            <a:spLocks noChangeArrowheads="1"/>
          </p:cNvSpPr>
          <p:nvPr/>
        </p:nvSpPr>
        <p:spPr bwMode="auto">
          <a:xfrm>
            <a:off x="7099851" y="6632605"/>
            <a:ext cx="2044149" cy="2154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800" dirty="0">
                <a:hlinkClick r:id="rId4"/>
              </a:rPr>
              <a:t>http://wwwdev.ebi.ac.uk/fg/hts_mappers/</a:t>
            </a:r>
            <a:endParaRPr lang="en-US" sz="800" dirty="0"/>
          </a:p>
        </p:txBody>
      </p:sp>
      <p:sp>
        <p:nvSpPr>
          <p:cNvPr id="5" name="矩形 4"/>
          <p:cNvSpPr/>
          <p:nvPr/>
        </p:nvSpPr>
        <p:spPr>
          <a:xfrm>
            <a:off x="783634" y="6168373"/>
            <a:ext cx="7338291" cy="584775"/>
          </a:xfrm>
          <a:prstGeom prst="rect">
            <a:avLst/>
          </a:prstGeom>
        </p:spPr>
        <p:txBody>
          <a:bodyPr wrap="square">
            <a:spAutoFit/>
          </a:bodyPr>
          <a:lstStyle/>
          <a:p>
            <a:r>
              <a:rPr lang="en-US" altLang="zh-TW" sz="1600" dirty="0">
                <a:solidFill>
                  <a:srgbClr val="2A2A2A"/>
                </a:solidFill>
                <a:latin typeface="+mj-lt"/>
              </a:rPr>
              <a:t>DNA mappers are plotted in blue, RNA mappers in red, miRNA mappers in green and </a:t>
            </a:r>
            <a:r>
              <a:rPr lang="en-US" altLang="zh-TW" sz="1600" dirty="0" err="1">
                <a:solidFill>
                  <a:srgbClr val="2A2A2A"/>
                </a:solidFill>
                <a:latin typeface="+mj-lt"/>
              </a:rPr>
              <a:t>bisulphite</a:t>
            </a:r>
            <a:r>
              <a:rPr lang="en-US" altLang="zh-TW" sz="1600" dirty="0">
                <a:solidFill>
                  <a:srgbClr val="2A2A2A"/>
                </a:solidFill>
                <a:latin typeface="+mj-lt"/>
              </a:rPr>
              <a:t> mappers in purple.</a:t>
            </a:r>
            <a:endParaRPr lang="zh-TW" altLang="en-US" sz="1600" dirty="0">
              <a:latin typeface="+mj-lt"/>
            </a:endParaRPr>
          </a:p>
        </p:txBody>
      </p:sp>
      <p:pic>
        <p:nvPicPr>
          <p:cNvPr id="3" name="圖片 2"/>
          <p:cNvPicPr>
            <a:picLocks noChangeAspect="1"/>
          </p:cNvPicPr>
          <p:nvPr/>
        </p:nvPicPr>
        <p:blipFill>
          <a:blip r:embed="rId5"/>
          <a:stretch>
            <a:fillRect/>
          </a:stretch>
        </p:blipFill>
        <p:spPr>
          <a:xfrm>
            <a:off x="628650" y="1617964"/>
            <a:ext cx="3243353" cy="2054530"/>
          </a:xfrm>
          <a:prstGeom prst="rect">
            <a:avLst/>
          </a:prstGeom>
        </p:spPr>
      </p:pic>
    </p:spTree>
    <p:extLst>
      <p:ext uri="{BB962C8B-B14F-4D97-AF65-F5344CB8AC3E}">
        <p14:creationId xmlns:p14="http://schemas.microsoft.com/office/powerpoint/2010/main" val="28114465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Experiment</a:t>
            </a:r>
            <a:r>
              <a:rPr kumimoji="1" lang="zh-TW" altLang="en-US" dirty="0" smtClean="0"/>
              <a:t> </a:t>
            </a:r>
            <a:r>
              <a:rPr kumimoji="1" lang="en-US" altLang="zh-TW" dirty="0" smtClean="0"/>
              <a:t>design</a:t>
            </a:r>
            <a:endParaRPr kumimoji="1" lang="zh-TW" altLang="en-US" dirty="0"/>
          </a:p>
        </p:txBody>
      </p:sp>
      <p:sp>
        <p:nvSpPr>
          <p:cNvPr id="3" name="內容版面配置區 2"/>
          <p:cNvSpPr>
            <a:spLocks noGrp="1"/>
          </p:cNvSpPr>
          <p:nvPr>
            <p:ph idx="1"/>
          </p:nvPr>
        </p:nvSpPr>
        <p:spPr>
          <a:xfrm>
            <a:off x="628650" y="2762930"/>
            <a:ext cx="7886700" cy="3185807"/>
          </a:xfrm>
        </p:spPr>
        <p:txBody>
          <a:bodyPr/>
          <a:lstStyle/>
          <a:p>
            <a:r>
              <a:rPr lang="en-US" altLang="zh-TW" dirty="0"/>
              <a:t>A clearly defined biological question </a:t>
            </a:r>
          </a:p>
          <a:p>
            <a:r>
              <a:rPr lang="en-US" altLang="zh-TW" dirty="0" smtClean="0"/>
              <a:t>Well </a:t>
            </a:r>
            <a:r>
              <a:rPr lang="en-US" altLang="zh-TW" dirty="0"/>
              <a:t>control of potential sources of variation </a:t>
            </a:r>
            <a:endParaRPr lang="en-US" altLang="zh-TW" dirty="0" smtClean="0"/>
          </a:p>
          <a:p>
            <a:r>
              <a:rPr lang="en-US" altLang="zh-TW" dirty="0" smtClean="0"/>
              <a:t>HTS experimental replicates </a:t>
            </a:r>
          </a:p>
          <a:p>
            <a:r>
              <a:rPr lang="en-US" altLang="zh-TW" dirty="0"/>
              <a:t>Compliance with the standard of </a:t>
            </a:r>
            <a:r>
              <a:rPr lang="en-US" altLang="zh-TW" strike="sngStrike" dirty="0"/>
              <a:t>microarray</a:t>
            </a:r>
            <a:r>
              <a:rPr lang="en-US" altLang="zh-TW" dirty="0"/>
              <a:t> </a:t>
            </a:r>
            <a:r>
              <a:rPr lang="en-US" altLang="zh-TW" dirty="0" smtClean="0"/>
              <a:t>(HTS based) information </a:t>
            </a:r>
            <a:r>
              <a:rPr lang="en-US" altLang="zh-TW" dirty="0"/>
              <a:t>collection (</a:t>
            </a:r>
            <a:r>
              <a:rPr lang="en-US" altLang="zh-TW" dirty="0" smtClean="0"/>
              <a:t>MINSEQE) </a:t>
            </a:r>
            <a:endParaRPr lang="en-US" altLang="zh-TW" dirty="0"/>
          </a:p>
          <a:p>
            <a:pPr lvl="1">
              <a:buFont typeface="Wingdings" charset="2"/>
              <a:buChar char="Ø"/>
            </a:pPr>
            <a:r>
              <a:rPr lang="en-US" altLang="zh-TW" dirty="0">
                <a:hlinkClick r:id="rId2"/>
              </a:rPr>
              <a:t>http://fged.org/projects/minseqe</a:t>
            </a:r>
            <a:r>
              <a:rPr lang="en-US" altLang="zh-TW" dirty="0" smtClean="0">
                <a:hlinkClick r:id="rId2"/>
              </a:rPr>
              <a:t>/</a:t>
            </a:r>
            <a:endParaRPr lang="en-US" altLang="zh-TW" dirty="0"/>
          </a:p>
        </p:txBody>
      </p:sp>
      <p:pic>
        <p:nvPicPr>
          <p:cNvPr id="4" name="圖片 3"/>
          <p:cNvPicPr>
            <a:picLocks noChangeAspect="1"/>
          </p:cNvPicPr>
          <p:nvPr/>
        </p:nvPicPr>
        <p:blipFill>
          <a:blip r:embed="rId3"/>
          <a:stretch>
            <a:fillRect/>
          </a:stretch>
        </p:blipFill>
        <p:spPr>
          <a:xfrm>
            <a:off x="6189110" y="365126"/>
            <a:ext cx="2326240" cy="1781355"/>
          </a:xfrm>
          <a:prstGeom prst="rect">
            <a:avLst/>
          </a:prstGeom>
          <a:effectLst>
            <a:softEdge rad="63500"/>
          </a:effectLst>
        </p:spPr>
      </p:pic>
    </p:spTree>
    <p:extLst>
      <p:ext uri="{BB962C8B-B14F-4D97-AF65-F5344CB8AC3E}">
        <p14:creationId xmlns:p14="http://schemas.microsoft.com/office/powerpoint/2010/main" val="1141432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RNA </a:t>
            </a:r>
            <a:r>
              <a:rPr kumimoji="1" lang="en-US" altLang="zh-TW" dirty="0" err="1" smtClean="0"/>
              <a:t>seq</a:t>
            </a:r>
            <a:r>
              <a:rPr kumimoji="1" lang="en-US" altLang="zh-TW" dirty="0" smtClean="0"/>
              <a:t> analysis workflow</a:t>
            </a:r>
            <a:endParaRPr kumimoji="1" lang="zh-TW" altLang="en-US" dirty="0"/>
          </a:p>
        </p:txBody>
      </p:sp>
      <p:sp>
        <p:nvSpPr>
          <p:cNvPr id="3" name="內容版面配置區 2"/>
          <p:cNvSpPr>
            <a:spLocks noGrp="1"/>
          </p:cNvSpPr>
          <p:nvPr>
            <p:ph idx="1"/>
          </p:nvPr>
        </p:nvSpPr>
        <p:spPr>
          <a:xfrm>
            <a:off x="289437" y="1690688"/>
            <a:ext cx="4444795" cy="4815631"/>
          </a:xfrm>
        </p:spPr>
        <p:txBody>
          <a:bodyPr>
            <a:normAutofit fontScale="77500" lnSpcReduction="20000"/>
          </a:bodyPr>
          <a:lstStyle/>
          <a:p>
            <a:r>
              <a:rPr lang="en-US" altLang="zh-TW" dirty="0"/>
              <a:t>Reads are </a:t>
            </a:r>
            <a:r>
              <a:rPr lang="en-US" altLang="zh-TW" dirty="0">
                <a:solidFill>
                  <a:schemeClr val="accent5"/>
                </a:solidFill>
              </a:rPr>
              <a:t>mapped</a:t>
            </a:r>
            <a:r>
              <a:rPr lang="en-US" altLang="zh-TW" dirty="0"/>
              <a:t> to the reference genome or </a:t>
            </a:r>
            <a:r>
              <a:rPr lang="en-US" altLang="zh-TW" dirty="0" err="1"/>
              <a:t>transcriptome</a:t>
            </a:r>
            <a:r>
              <a:rPr lang="en-US" altLang="zh-TW" dirty="0"/>
              <a:t> </a:t>
            </a:r>
          </a:p>
          <a:p>
            <a:r>
              <a:rPr lang="en-US" altLang="zh-TW" dirty="0"/>
              <a:t>Mapped reads are </a:t>
            </a:r>
            <a:r>
              <a:rPr lang="en-US" altLang="zh-TW" dirty="0">
                <a:solidFill>
                  <a:schemeClr val="accent5"/>
                </a:solidFill>
              </a:rPr>
              <a:t>assembled</a:t>
            </a:r>
            <a:r>
              <a:rPr lang="en-US" altLang="zh-TW" dirty="0"/>
              <a:t> into expression summaries (tables of counts, showing how may reads are in coding region, exon, gene or junction) </a:t>
            </a:r>
          </a:p>
          <a:p>
            <a:r>
              <a:rPr lang="en-US" altLang="zh-TW" dirty="0"/>
              <a:t>Data is </a:t>
            </a:r>
            <a:r>
              <a:rPr lang="en-US" altLang="zh-TW" dirty="0">
                <a:solidFill>
                  <a:schemeClr val="accent5"/>
                </a:solidFill>
              </a:rPr>
              <a:t>normalized </a:t>
            </a:r>
          </a:p>
          <a:p>
            <a:r>
              <a:rPr lang="en-US" altLang="zh-TW" dirty="0">
                <a:solidFill>
                  <a:schemeClr val="accent5"/>
                </a:solidFill>
              </a:rPr>
              <a:t>Statistical testing </a:t>
            </a:r>
            <a:r>
              <a:rPr lang="en-US" altLang="zh-TW" dirty="0"/>
              <a:t>of differential expression (DE) is performed, producing a list of genes with </a:t>
            </a:r>
            <a:r>
              <a:rPr lang="en-US" altLang="zh-TW" i="1" dirty="0">
                <a:solidFill>
                  <a:schemeClr val="accent5"/>
                </a:solidFill>
              </a:rPr>
              <a:t>p- values</a:t>
            </a:r>
            <a:r>
              <a:rPr lang="en-US" altLang="zh-TW" dirty="0"/>
              <a:t> and fold changes. </a:t>
            </a:r>
          </a:p>
          <a:p>
            <a:r>
              <a:rPr lang="en-US" altLang="zh-TW" dirty="0"/>
              <a:t>Similar </a:t>
            </a:r>
            <a:r>
              <a:rPr lang="en-US" altLang="zh-TW" dirty="0">
                <a:solidFill>
                  <a:schemeClr val="accent5"/>
                </a:solidFill>
              </a:rPr>
              <a:t>downstream analysis </a:t>
            </a:r>
            <a:r>
              <a:rPr lang="en-US" altLang="zh-TW" dirty="0"/>
              <a:t>than microarray results (Functional Annotations, Gene Enrichment Analysis; Integration with other data...) </a:t>
            </a:r>
          </a:p>
          <a:p>
            <a:endParaRPr kumimoji="1" lang="zh-TW" altLang="en-US" dirty="0"/>
          </a:p>
        </p:txBody>
      </p:sp>
      <p:pic>
        <p:nvPicPr>
          <p:cNvPr id="5" name="圖片 4"/>
          <p:cNvPicPr>
            <a:picLocks noChangeAspect="1"/>
          </p:cNvPicPr>
          <p:nvPr/>
        </p:nvPicPr>
        <p:blipFill>
          <a:blip r:embed="rId2"/>
          <a:stretch>
            <a:fillRect/>
          </a:stretch>
        </p:blipFill>
        <p:spPr>
          <a:xfrm>
            <a:off x="4838452" y="1226397"/>
            <a:ext cx="4016111" cy="5279923"/>
          </a:xfrm>
          <a:prstGeom prst="rect">
            <a:avLst/>
          </a:prstGeom>
        </p:spPr>
      </p:pic>
    </p:spTree>
    <p:extLst>
      <p:ext uri="{BB962C8B-B14F-4D97-AF65-F5344CB8AC3E}">
        <p14:creationId xmlns:p14="http://schemas.microsoft.com/office/powerpoint/2010/main" val="58321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32735" y="232391"/>
            <a:ext cx="8878529" cy="711506"/>
          </a:xfrm>
        </p:spPr>
        <p:txBody>
          <a:bodyPr>
            <a:noAutofit/>
          </a:bodyPr>
          <a:lstStyle/>
          <a:p>
            <a:r>
              <a:rPr lang="en-US" altLang="zh-TW" sz="3200" b="1" dirty="0"/>
              <a:t>Normalization/scaling/transformation: different goals</a:t>
            </a:r>
          </a:p>
        </p:txBody>
      </p:sp>
      <p:sp>
        <p:nvSpPr>
          <p:cNvPr id="3" name="內容版面配置區 2"/>
          <p:cNvSpPr>
            <a:spLocks noGrp="1"/>
          </p:cNvSpPr>
          <p:nvPr>
            <p:ph idx="1"/>
          </p:nvPr>
        </p:nvSpPr>
        <p:spPr>
          <a:xfrm>
            <a:off x="398206" y="1185863"/>
            <a:ext cx="7886700" cy="5220929"/>
          </a:xfrm>
        </p:spPr>
        <p:txBody>
          <a:bodyPr>
            <a:normAutofit fontScale="85000" lnSpcReduction="20000"/>
          </a:bodyPr>
          <a:lstStyle/>
          <a:p>
            <a:pPr marL="285750" indent="-285750">
              <a:buFontTx/>
              <a:buChar char="-"/>
              <a:defRPr/>
            </a:pPr>
            <a:r>
              <a:rPr lang="en-US" altLang="zh-TW" b="1" dirty="0"/>
              <a:t>R/FPKM: </a:t>
            </a:r>
            <a:r>
              <a:rPr lang="en-US" altLang="zh-TW" dirty="0"/>
              <a:t>(</a:t>
            </a:r>
            <a:r>
              <a:rPr lang="en-US" altLang="zh-TW" dirty="0" err="1"/>
              <a:t>Mortazavi</a:t>
            </a:r>
            <a:r>
              <a:rPr lang="en-US" altLang="zh-TW" dirty="0"/>
              <a:t> et al. 2008)</a:t>
            </a:r>
          </a:p>
          <a:p>
            <a:pPr marL="742950" lvl="1" indent="-285750">
              <a:buFontTx/>
              <a:buChar char="-"/>
              <a:defRPr/>
            </a:pPr>
            <a:r>
              <a:rPr lang="en-US" altLang="zh-TW" dirty="0">
                <a:solidFill>
                  <a:srgbClr val="FF0000"/>
                </a:solidFill>
              </a:rPr>
              <a:t>Correct for</a:t>
            </a:r>
            <a:r>
              <a:rPr lang="en-US" altLang="zh-TW" dirty="0"/>
              <a:t>: differences in sequencing depth and transcript length</a:t>
            </a:r>
          </a:p>
          <a:p>
            <a:pPr marL="742950" lvl="1" indent="-285750">
              <a:buFontTx/>
              <a:buChar char="-"/>
              <a:defRPr/>
            </a:pPr>
            <a:r>
              <a:rPr lang="en-US" altLang="zh-TW" dirty="0">
                <a:solidFill>
                  <a:srgbClr val="3366FF"/>
                </a:solidFill>
              </a:rPr>
              <a:t>Aiming to</a:t>
            </a:r>
            <a:r>
              <a:rPr lang="en-US" altLang="zh-TW" dirty="0"/>
              <a:t>: compare a gene across samples and diff genes within sample</a:t>
            </a:r>
          </a:p>
          <a:p>
            <a:pPr>
              <a:defRPr/>
            </a:pPr>
            <a:endParaRPr lang="en-US" altLang="zh-TW" dirty="0"/>
          </a:p>
          <a:p>
            <a:pPr marL="285750" indent="-285750">
              <a:buFontTx/>
              <a:buChar char="-"/>
              <a:defRPr/>
            </a:pPr>
            <a:r>
              <a:rPr lang="en-US" altLang="zh-TW" b="1" dirty="0"/>
              <a:t>TMM</a:t>
            </a:r>
            <a:r>
              <a:rPr lang="en-US" altLang="zh-TW" dirty="0"/>
              <a:t>: (</a:t>
            </a:r>
            <a:r>
              <a:rPr lang="en-US" altLang="zh-TW" dirty="0">
                <a:solidFill>
                  <a:srgbClr val="000000"/>
                </a:solidFill>
              </a:rPr>
              <a:t>Robinson and </a:t>
            </a:r>
            <a:r>
              <a:rPr lang="en-US" altLang="zh-TW" dirty="0" err="1">
                <a:solidFill>
                  <a:srgbClr val="000000"/>
                </a:solidFill>
              </a:rPr>
              <a:t>Oshlack</a:t>
            </a:r>
            <a:r>
              <a:rPr lang="en-US" altLang="zh-TW" dirty="0">
                <a:solidFill>
                  <a:srgbClr val="000000"/>
                </a:solidFill>
              </a:rPr>
              <a:t> 2010</a:t>
            </a:r>
            <a:r>
              <a:rPr lang="en-US" altLang="zh-TW" dirty="0"/>
              <a:t>)</a:t>
            </a:r>
          </a:p>
          <a:p>
            <a:pPr marL="742950" lvl="1" indent="-285750">
              <a:buFontTx/>
              <a:buChar char="-"/>
              <a:defRPr/>
            </a:pPr>
            <a:r>
              <a:rPr lang="en-US" altLang="zh-TW" dirty="0">
                <a:solidFill>
                  <a:srgbClr val="FF0000"/>
                </a:solidFill>
              </a:rPr>
              <a:t>Correct for</a:t>
            </a:r>
            <a:r>
              <a:rPr lang="en-US" altLang="zh-TW" dirty="0"/>
              <a:t>: differences in transcript pool composition; extreme outliers</a:t>
            </a:r>
          </a:p>
          <a:p>
            <a:pPr marL="742950" lvl="1" indent="-285750">
              <a:buFontTx/>
              <a:buChar char="-"/>
              <a:defRPr/>
            </a:pPr>
            <a:r>
              <a:rPr lang="en-US" altLang="zh-TW" dirty="0">
                <a:solidFill>
                  <a:srgbClr val="3366FF"/>
                </a:solidFill>
              </a:rPr>
              <a:t>Aiming to</a:t>
            </a:r>
            <a:r>
              <a:rPr lang="en-US" altLang="zh-TW" dirty="0"/>
              <a:t>: provide better across-sample comparability </a:t>
            </a:r>
          </a:p>
          <a:p>
            <a:pPr marL="742950" lvl="1" indent="-285750">
              <a:buFontTx/>
              <a:buChar char="-"/>
              <a:defRPr/>
            </a:pPr>
            <a:endParaRPr lang="en-US" altLang="zh-TW" dirty="0"/>
          </a:p>
          <a:p>
            <a:pPr marL="285750" indent="-285750">
              <a:buFontTx/>
              <a:buChar char="-"/>
              <a:defRPr/>
            </a:pPr>
            <a:r>
              <a:rPr lang="en-US" altLang="zh-TW" b="1" dirty="0"/>
              <a:t>TPM</a:t>
            </a:r>
            <a:r>
              <a:rPr lang="en-US" altLang="zh-TW" dirty="0"/>
              <a:t>: (</a:t>
            </a:r>
            <a:r>
              <a:rPr lang="en-US" altLang="zh-TW" dirty="0">
                <a:solidFill>
                  <a:srgbClr val="000000"/>
                </a:solidFill>
              </a:rPr>
              <a:t>Li et al 2010, Wagner et al 2012)</a:t>
            </a:r>
          </a:p>
          <a:p>
            <a:pPr marL="742950" lvl="1" indent="-285750">
              <a:buFontTx/>
              <a:buChar char="-"/>
              <a:defRPr/>
            </a:pPr>
            <a:r>
              <a:rPr lang="en-US" altLang="zh-TW" dirty="0">
                <a:solidFill>
                  <a:srgbClr val="FF0000"/>
                </a:solidFill>
              </a:rPr>
              <a:t>Correct for</a:t>
            </a:r>
            <a:r>
              <a:rPr lang="en-US" altLang="zh-TW" dirty="0"/>
              <a:t>: transcript length distribution in RNA pool</a:t>
            </a:r>
          </a:p>
          <a:p>
            <a:pPr marL="742950" lvl="1" indent="-285750">
              <a:buFontTx/>
              <a:buChar char="-"/>
              <a:defRPr/>
            </a:pPr>
            <a:r>
              <a:rPr lang="en-US" altLang="zh-TW" dirty="0">
                <a:solidFill>
                  <a:srgbClr val="3366FF"/>
                </a:solidFill>
              </a:rPr>
              <a:t>Aiming to</a:t>
            </a:r>
            <a:r>
              <a:rPr lang="en-US" altLang="zh-TW" dirty="0"/>
              <a:t>: provide better across-sample comparability </a:t>
            </a:r>
          </a:p>
          <a:p>
            <a:pPr marL="742950" lvl="1" indent="-285750">
              <a:buFontTx/>
              <a:buChar char="-"/>
              <a:defRPr/>
            </a:pPr>
            <a:endParaRPr lang="en-US" altLang="zh-TW" dirty="0"/>
          </a:p>
          <a:p>
            <a:pPr marL="285750" indent="-285750">
              <a:buFontTx/>
              <a:buChar char="-"/>
              <a:defRPr/>
            </a:pPr>
            <a:r>
              <a:rPr lang="en-US" altLang="zh-TW" b="1" dirty="0" err="1"/>
              <a:t>Limma</a:t>
            </a:r>
            <a:r>
              <a:rPr lang="en-US" altLang="zh-TW" b="1" dirty="0"/>
              <a:t> </a:t>
            </a:r>
            <a:r>
              <a:rPr lang="en-US" altLang="zh-TW" b="1" dirty="0" err="1"/>
              <a:t>voom</a:t>
            </a:r>
            <a:r>
              <a:rPr lang="en-US" altLang="zh-TW" b="1" dirty="0"/>
              <a:t> (</a:t>
            </a:r>
            <a:r>
              <a:rPr lang="en-US" altLang="zh-TW" b="1" dirty="0" err="1"/>
              <a:t>logCPM</a:t>
            </a:r>
            <a:r>
              <a:rPr lang="en-US" altLang="zh-TW" b="1" dirty="0"/>
              <a:t>)</a:t>
            </a:r>
            <a:r>
              <a:rPr lang="en-US" altLang="zh-TW" dirty="0"/>
              <a:t>: (</a:t>
            </a:r>
            <a:r>
              <a:rPr lang="en-US" altLang="zh-TW" dirty="0" err="1">
                <a:solidFill>
                  <a:srgbClr val="000000"/>
                </a:solidFill>
              </a:rPr>
              <a:t>Lawet</a:t>
            </a:r>
            <a:r>
              <a:rPr lang="en-US" altLang="zh-TW" dirty="0">
                <a:solidFill>
                  <a:srgbClr val="000000"/>
                </a:solidFill>
              </a:rPr>
              <a:t> al 2013</a:t>
            </a:r>
            <a:r>
              <a:rPr lang="en-US" altLang="zh-TW" dirty="0"/>
              <a:t>)</a:t>
            </a:r>
          </a:p>
          <a:p>
            <a:pPr marL="742950" lvl="1" indent="-285750">
              <a:buFontTx/>
              <a:buChar char="-"/>
              <a:defRPr/>
            </a:pPr>
            <a:r>
              <a:rPr lang="en-US" altLang="zh-TW" dirty="0">
                <a:solidFill>
                  <a:srgbClr val="3366FF"/>
                </a:solidFill>
              </a:rPr>
              <a:t>Aiming to</a:t>
            </a:r>
            <a:r>
              <a:rPr lang="en-US" altLang="zh-TW" dirty="0"/>
              <a:t>: stabilize variance; remove dependence of variance on the mean</a:t>
            </a:r>
          </a:p>
          <a:p>
            <a:pPr marL="742950" lvl="1" indent="-285750">
              <a:buFontTx/>
              <a:buChar char="-"/>
              <a:defRPr/>
            </a:pPr>
            <a:endParaRPr lang="en-US" altLang="zh-TW" dirty="0"/>
          </a:p>
          <a:p>
            <a:pPr marL="742950" lvl="1" indent="-285750">
              <a:buFontTx/>
              <a:buChar char="-"/>
              <a:defRPr/>
            </a:pPr>
            <a:endParaRPr lang="en-US" altLang="zh-TW" dirty="0"/>
          </a:p>
          <a:p>
            <a:endParaRPr kumimoji="1" lang="zh-TW" altLang="en-US" dirty="0"/>
          </a:p>
        </p:txBody>
      </p:sp>
      <p:pic>
        <p:nvPicPr>
          <p:cNvPr id="4" name="圖片 3"/>
          <p:cNvPicPr>
            <a:picLocks noChangeAspect="1"/>
          </p:cNvPicPr>
          <p:nvPr/>
        </p:nvPicPr>
        <p:blipFill>
          <a:blip r:embed="rId2"/>
          <a:stretch>
            <a:fillRect/>
          </a:stretch>
        </p:blipFill>
        <p:spPr>
          <a:xfrm>
            <a:off x="5349976" y="2093009"/>
            <a:ext cx="2156337" cy="527491"/>
          </a:xfrm>
          <a:prstGeom prst="rect">
            <a:avLst/>
          </a:prstGeom>
          <a:ln>
            <a:solidFill>
              <a:srgbClr val="00B050"/>
            </a:solidFill>
          </a:ln>
        </p:spPr>
      </p:pic>
      <p:pic>
        <p:nvPicPr>
          <p:cNvPr id="6" name="Picture 4" descr="Screen Shot 2013-11-26 at 11.01.25.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88217" y="6156985"/>
            <a:ext cx="2655783" cy="49961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01145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652513"/>
          </a:xfrm>
        </p:spPr>
        <p:txBody>
          <a:bodyPr>
            <a:normAutofit fontScale="90000"/>
          </a:bodyPr>
          <a:lstStyle/>
          <a:p>
            <a:r>
              <a:rPr kumimoji="1" lang="en-US" altLang="zh-TW" dirty="0" smtClean="0"/>
              <a:t>Differential expression analysis</a:t>
            </a:r>
            <a:endParaRPr kumimoji="1" lang="zh-TW" altLang="en-US" dirty="0"/>
          </a:p>
        </p:txBody>
      </p:sp>
      <p:pic>
        <p:nvPicPr>
          <p:cNvPr id="4" name="Picture 4" descr="Screen Shot 2014-06-03 at 13.49.33.p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3765" y="1017639"/>
            <a:ext cx="4188089" cy="5373809"/>
          </a:xfrm>
          <a:prstGeom prst="rect">
            <a:avLst/>
          </a:prstGeom>
        </p:spPr>
      </p:pic>
      <p:pic>
        <p:nvPicPr>
          <p:cNvPr id="3" name="圖片 2"/>
          <p:cNvPicPr>
            <a:picLocks noChangeAspect="1"/>
          </p:cNvPicPr>
          <p:nvPr/>
        </p:nvPicPr>
        <p:blipFill>
          <a:blip r:embed="rId3"/>
          <a:stretch>
            <a:fillRect/>
          </a:stretch>
        </p:blipFill>
        <p:spPr>
          <a:xfrm>
            <a:off x="6206968" y="1017639"/>
            <a:ext cx="2481287" cy="2536156"/>
          </a:xfrm>
          <a:prstGeom prst="rect">
            <a:avLst/>
          </a:prstGeom>
        </p:spPr>
      </p:pic>
      <p:pic>
        <p:nvPicPr>
          <p:cNvPr id="5" name="圖片 4"/>
          <p:cNvPicPr>
            <a:picLocks noChangeAspect="1"/>
          </p:cNvPicPr>
          <p:nvPr/>
        </p:nvPicPr>
        <p:blipFill>
          <a:blip r:embed="rId4"/>
          <a:stretch>
            <a:fillRect/>
          </a:stretch>
        </p:blipFill>
        <p:spPr>
          <a:xfrm>
            <a:off x="6426443" y="3960560"/>
            <a:ext cx="2261812" cy="2267909"/>
          </a:xfrm>
          <a:prstGeom prst="rect">
            <a:avLst/>
          </a:prstGeom>
        </p:spPr>
      </p:pic>
    </p:spTree>
    <p:extLst>
      <p:ext uri="{BB962C8B-B14F-4D97-AF65-F5344CB8AC3E}">
        <p14:creationId xmlns:p14="http://schemas.microsoft.com/office/powerpoint/2010/main" val="453420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302694"/>
            <a:ext cx="7886700" cy="1325563"/>
          </a:xfrm>
        </p:spPr>
        <p:txBody>
          <a:bodyPr/>
          <a:lstStyle/>
          <a:p>
            <a:r>
              <a:rPr kumimoji="1" lang="en-US" altLang="zh-TW" dirty="0" smtClean="0"/>
              <a:t>Bioinformatics</a:t>
            </a:r>
            <a:r>
              <a:rPr kumimoji="1" lang="zh-TW" altLang="en-US" dirty="0" smtClean="0"/>
              <a:t> </a:t>
            </a:r>
            <a:r>
              <a:rPr kumimoji="1" lang="en-US" altLang="zh-TW" dirty="0" smtClean="0"/>
              <a:t>task</a:t>
            </a:r>
            <a:r>
              <a:rPr kumimoji="1" lang="zh-TW" altLang="en-US" dirty="0" smtClean="0"/>
              <a:t> </a:t>
            </a:r>
            <a:r>
              <a:rPr kumimoji="1" lang="en-US" altLang="zh-TW" dirty="0"/>
              <a:t>1</a:t>
            </a:r>
            <a:endParaRPr kumimoji="1" lang="zh-TW" altLang="en-US" dirty="0"/>
          </a:p>
        </p:txBody>
      </p:sp>
      <p:graphicFrame>
        <p:nvGraphicFramePr>
          <p:cNvPr id="6" name="內容版面配置區 5"/>
          <p:cNvGraphicFramePr>
            <a:graphicFrameLocks noGrp="1"/>
          </p:cNvGraphicFramePr>
          <p:nvPr>
            <p:ph idx="1"/>
            <p:extLst/>
          </p:nvPr>
        </p:nvGraphicFramePr>
        <p:xfrm>
          <a:off x="328773" y="360087"/>
          <a:ext cx="8815227" cy="6513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89854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err="1" smtClean="0"/>
              <a:t>DESeq</a:t>
            </a:r>
            <a:r>
              <a:rPr kumimoji="1" lang="en-US" altLang="zh-TW" dirty="0" smtClean="0"/>
              <a:t> analysis as exercise</a:t>
            </a:r>
            <a:endParaRPr kumimoji="1" lang="zh-TW" altLang="en-US" dirty="0"/>
          </a:p>
        </p:txBody>
      </p:sp>
      <p:sp>
        <p:nvSpPr>
          <p:cNvPr id="3" name="內容版面配置區 2"/>
          <p:cNvSpPr>
            <a:spLocks noGrp="1"/>
          </p:cNvSpPr>
          <p:nvPr>
            <p:ph idx="1"/>
          </p:nvPr>
        </p:nvSpPr>
        <p:spPr/>
        <p:txBody>
          <a:bodyPr/>
          <a:lstStyle/>
          <a:p>
            <a:r>
              <a:rPr kumimoji="1" lang="en-US" altLang="zh-TW" dirty="0" smtClean="0"/>
              <a:t>Differentially expressed genes</a:t>
            </a:r>
          </a:p>
          <a:p>
            <a:r>
              <a:rPr kumimoji="1" lang="en-US" altLang="zh-TW" dirty="0" smtClean="0"/>
              <a:t>Complex design (more than one varying factor)</a:t>
            </a:r>
          </a:p>
          <a:p>
            <a:r>
              <a:rPr kumimoji="1" lang="en-US" altLang="zh-TW" dirty="0" smtClean="0"/>
              <a:t>Simple comparison of groups (less than 5 biological replicates per group)</a:t>
            </a:r>
            <a:endParaRPr kumimoji="1" lang="zh-TW" altLang="en-US" dirty="0"/>
          </a:p>
        </p:txBody>
      </p:sp>
      <p:pic>
        <p:nvPicPr>
          <p:cNvPr id="4" name="圖片 3"/>
          <p:cNvPicPr>
            <a:picLocks noChangeAspect="1"/>
          </p:cNvPicPr>
          <p:nvPr/>
        </p:nvPicPr>
        <p:blipFill>
          <a:blip r:embed="rId2"/>
          <a:stretch>
            <a:fillRect/>
          </a:stretch>
        </p:blipFill>
        <p:spPr>
          <a:xfrm>
            <a:off x="483566" y="4218881"/>
            <a:ext cx="2383970" cy="1787978"/>
          </a:xfrm>
          <a:prstGeom prst="rect">
            <a:avLst/>
          </a:prstGeom>
        </p:spPr>
      </p:pic>
      <p:pic>
        <p:nvPicPr>
          <p:cNvPr id="5" name="圖片 4"/>
          <p:cNvPicPr>
            <a:picLocks noChangeAspect="1"/>
          </p:cNvPicPr>
          <p:nvPr/>
        </p:nvPicPr>
        <p:blipFill>
          <a:blip r:embed="rId3"/>
          <a:stretch>
            <a:fillRect/>
          </a:stretch>
        </p:blipFill>
        <p:spPr>
          <a:xfrm>
            <a:off x="3415643" y="3696622"/>
            <a:ext cx="1776771" cy="1332578"/>
          </a:xfrm>
          <a:prstGeom prst="rect">
            <a:avLst/>
          </a:prstGeom>
        </p:spPr>
      </p:pic>
      <p:pic>
        <p:nvPicPr>
          <p:cNvPr id="6" name="圖片 5"/>
          <p:cNvPicPr>
            <a:picLocks noChangeAspect="1"/>
          </p:cNvPicPr>
          <p:nvPr/>
        </p:nvPicPr>
        <p:blipFill>
          <a:blip r:embed="rId4"/>
          <a:stretch>
            <a:fillRect/>
          </a:stretch>
        </p:blipFill>
        <p:spPr>
          <a:xfrm>
            <a:off x="3201458" y="5003601"/>
            <a:ext cx="1854399" cy="1854399"/>
          </a:xfrm>
          <a:prstGeom prst="rect">
            <a:avLst/>
          </a:prstGeom>
        </p:spPr>
      </p:pic>
      <p:pic>
        <p:nvPicPr>
          <p:cNvPr id="7" name="圖片 6"/>
          <p:cNvPicPr>
            <a:picLocks noChangeAspect="1"/>
          </p:cNvPicPr>
          <p:nvPr/>
        </p:nvPicPr>
        <p:blipFill>
          <a:blip r:embed="rId5"/>
          <a:stretch>
            <a:fillRect/>
          </a:stretch>
        </p:blipFill>
        <p:spPr>
          <a:xfrm>
            <a:off x="5860258" y="3605200"/>
            <a:ext cx="3015341" cy="3015341"/>
          </a:xfrm>
          <a:prstGeom prst="rect">
            <a:avLst/>
          </a:prstGeom>
        </p:spPr>
      </p:pic>
    </p:spTree>
    <p:extLst>
      <p:ext uri="{BB962C8B-B14F-4D97-AF65-F5344CB8AC3E}">
        <p14:creationId xmlns:p14="http://schemas.microsoft.com/office/powerpoint/2010/main" val="13717085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版面配置區 2"/>
          <p:cNvSpPr>
            <a:spLocks noGrp="1"/>
          </p:cNvSpPr>
          <p:nvPr>
            <p:ph type="body" idx="1"/>
          </p:nvPr>
        </p:nvSpPr>
        <p:spPr>
          <a:xfrm>
            <a:off x="623888" y="5138057"/>
            <a:ext cx="7886700" cy="951594"/>
          </a:xfrm>
        </p:spPr>
        <p:txBody>
          <a:bodyPr>
            <a:noAutofit/>
          </a:bodyPr>
          <a:lstStyle/>
          <a:p>
            <a:r>
              <a:rPr lang="en-US" altLang="zh-TW" sz="3600" b="1" dirty="0">
                <a:solidFill>
                  <a:srgbClr val="C00000"/>
                </a:solidFill>
              </a:rPr>
              <a:t>How to spot biological functions embedded in a gene list? </a:t>
            </a:r>
            <a:endParaRPr kumimoji="1" lang="zh-TW" altLang="en-US" sz="3600" dirty="0">
              <a:solidFill>
                <a:srgbClr val="C00000"/>
              </a:solidFill>
            </a:endParaRPr>
          </a:p>
        </p:txBody>
      </p:sp>
      <p:pic>
        <p:nvPicPr>
          <p:cNvPr id="4" name="內容版面配置區 3"/>
          <p:cNvPicPr>
            <a:picLocks noChangeAspect="1"/>
          </p:cNvPicPr>
          <p:nvPr/>
        </p:nvPicPr>
        <p:blipFill>
          <a:blip r:embed="rId2"/>
          <a:stretch>
            <a:fillRect/>
          </a:stretch>
        </p:blipFill>
        <p:spPr>
          <a:xfrm>
            <a:off x="1647988" y="628197"/>
            <a:ext cx="5586768" cy="4351338"/>
          </a:xfrm>
          <a:prstGeom prst="rect">
            <a:avLst/>
          </a:prstGeom>
        </p:spPr>
      </p:pic>
    </p:spTree>
    <p:extLst>
      <p:ext uri="{BB962C8B-B14F-4D97-AF65-F5344CB8AC3E}">
        <p14:creationId xmlns:p14="http://schemas.microsoft.com/office/powerpoint/2010/main" val="5020206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0" y="-302694"/>
            <a:ext cx="7886700" cy="1325563"/>
          </a:xfrm>
        </p:spPr>
        <p:txBody>
          <a:bodyPr/>
          <a:lstStyle/>
          <a:p>
            <a:r>
              <a:rPr kumimoji="1" lang="en-US" altLang="zh-TW" dirty="0" smtClean="0"/>
              <a:t>Bioinformatics</a:t>
            </a:r>
            <a:r>
              <a:rPr kumimoji="1" lang="zh-TW" altLang="en-US" dirty="0" smtClean="0"/>
              <a:t> </a:t>
            </a:r>
            <a:r>
              <a:rPr kumimoji="1" lang="en-US" altLang="zh-TW" dirty="0" smtClean="0"/>
              <a:t>task</a:t>
            </a:r>
            <a:r>
              <a:rPr kumimoji="1" lang="zh-TW" altLang="en-US" dirty="0" smtClean="0"/>
              <a:t> </a:t>
            </a:r>
            <a:r>
              <a:rPr kumimoji="1" lang="en-US" altLang="zh-TW" dirty="0" smtClean="0"/>
              <a:t>2</a:t>
            </a:r>
            <a:endParaRPr kumimoji="1" lang="zh-TW" altLang="en-US" dirty="0"/>
          </a:p>
        </p:txBody>
      </p:sp>
      <p:graphicFrame>
        <p:nvGraphicFramePr>
          <p:cNvPr id="6" name="內容版面配置區 5"/>
          <p:cNvGraphicFramePr>
            <a:graphicFrameLocks noGrp="1"/>
          </p:cNvGraphicFramePr>
          <p:nvPr>
            <p:ph idx="1"/>
            <p:extLst/>
          </p:nvPr>
        </p:nvGraphicFramePr>
        <p:xfrm>
          <a:off x="328773" y="360087"/>
          <a:ext cx="8815227" cy="6513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34437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sz="3600" dirty="0"/>
              <a:t>Expression Analysis using </a:t>
            </a:r>
            <a:r>
              <a:rPr lang="en-US" altLang="zh-TW" sz="3600" dirty="0" smtClean="0"/>
              <a:t>RNA-</a:t>
            </a:r>
            <a:r>
              <a:rPr lang="en-US" altLang="zh-TW" sz="3600" dirty="0" err="1" smtClean="0"/>
              <a:t>Seq</a:t>
            </a:r>
            <a:r>
              <a:rPr lang="en-US" altLang="zh-TW" sz="3600" dirty="0" smtClean="0"/>
              <a:t> </a:t>
            </a:r>
            <a:endParaRPr lang="zh-TW" altLang="en-US" sz="3600" dirty="0"/>
          </a:p>
        </p:txBody>
      </p:sp>
      <p:sp>
        <p:nvSpPr>
          <p:cNvPr id="3" name="內容版面配置區 2"/>
          <p:cNvSpPr>
            <a:spLocks noGrp="1"/>
          </p:cNvSpPr>
          <p:nvPr>
            <p:ph idx="1"/>
          </p:nvPr>
        </p:nvSpPr>
        <p:spPr/>
        <p:txBody>
          <a:bodyPr>
            <a:normAutofit fontScale="85000" lnSpcReduction="20000"/>
          </a:bodyPr>
          <a:lstStyle/>
          <a:p>
            <a:r>
              <a:rPr lang="en-US" altLang="zh-TW" dirty="0" smtClean="0"/>
              <a:t>10 individuals </a:t>
            </a:r>
            <a:r>
              <a:rPr lang="en-US" altLang="zh-TW" dirty="0"/>
              <a:t>out of the 726 present in the original dataset [Lin et al., 2016</a:t>
            </a:r>
            <a:r>
              <a:rPr lang="en-US" altLang="zh-TW" dirty="0" smtClean="0"/>
              <a:t>],and </a:t>
            </a:r>
            <a:r>
              <a:rPr lang="en-US" altLang="zh-TW" dirty="0"/>
              <a:t>have reduced each sample to 250,000 reads mapping to chromosome </a:t>
            </a:r>
            <a:r>
              <a:rPr lang="en-US" altLang="zh-TW" dirty="0" smtClean="0"/>
              <a:t>2R.</a:t>
            </a:r>
          </a:p>
          <a:p>
            <a:pPr lvl="1"/>
            <a:r>
              <a:rPr lang="en-US" altLang="zh-TW" dirty="0"/>
              <a:t>The reads from 10 Drosophila samples.</a:t>
            </a:r>
          </a:p>
          <a:p>
            <a:pPr lvl="1"/>
            <a:r>
              <a:rPr lang="en-US" altLang="zh-TW" dirty="0"/>
              <a:t> An Excel spreadsheet that contains the metadata associated with each individual.</a:t>
            </a:r>
          </a:p>
          <a:p>
            <a:pPr lvl="1"/>
            <a:r>
              <a:rPr lang="en-US" altLang="zh-TW" dirty="0"/>
              <a:t> SRR_ID is an SRA identifier unique for each individual.</a:t>
            </a:r>
          </a:p>
          <a:p>
            <a:pPr lvl="1"/>
            <a:r>
              <a:rPr lang="en-US" altLang="zh-TW" dirty="0"/>
              <a:t> </a:t>
            </a:r>
            <a:r>
              <a:rPr lang="en-US" altLang="zh-TW" dirty="0" err="1"/>
              <a:t>DGRP_Number</a:t>
            </a:r>
            <a:r>
              <a:rPr lang="en-US" altLang="zh-TW" dirty="0"/>
              <a:t> describes the strain of the fly.</a:t>
            </a:r>
          </a:p>
          <a:p>
            <a:pPr lvl="1"/>
            <a:r>
              <a:rPr lang="en-US" altLang="zh-TW" dirty="0"/>
              <a:t> Sex stated as M for males and F for females.</a:t>
            </a:r>
          </a:p>
          <a:p>
            <a:pPr lvl="1"/>
            <a:r>
              <a:rPr lang="en-US" altLang="zh-TW" dirty="0"/>
              <a:t> Environment stated as 2 and 3 for different calendar times for collecting the flies.</a:t>
            </a:r>
          </a:p>
          <a:p>
            <a:pPr lvl="1"/>
            <a:r>
              <a:rPr lang="en-US" altLang="zh-TW" dirty="0"/>
              <a:t> </a:t>
            </a:r>
            <a:r>
              <a:rPr lang="en-US" altLang="zh-TW" dirty="0" err="1"/>
              <a:t>RNA_Prep_Method</a:t>
            </a:r>
            <a:r>
              <a:rPr lang="en-US" altLang="zh-TW" dirty="0"/>
              <a:t> using QIAGEN RNeasy kit in all cases but following either the</a:t>
            </a:r>
          </a:p>
          <a:p>
            <a:pPr lvl="1"/>
            <a:r>
              <a:rPr lang="en-US" altLang="zh-TW" dirty="0"/>
              <a:t>centrifuge or the vacuum based protocol.</a:t>
            </a:r>
          </a:p>
          <a:p>
            <a:pPr lvl="1"/>
            <a:r>
              <a:rPr lang="en-US" altLang="zh-TW" dirty="0"/>
              <a:t> Lane of the sequencer on which the sample was loaded.</a:t>
            </a:r>
          </a:p>
          <a:p>
            <a:pPr lvl="1"/>
            <a:r>
              <a:rPr lang="en-US" altLang="zh-TW" dirty="0"/>
              <a:t> A workflow to rapidly and efficiently </a:t>
            </a:r>
            <a:r>
              <a:rPr lang="en-US" altLang="zh-TW" dirty="0" err="1"/>
              <a:t>proce</a:t>
            </a:r>
            <a:r>
              <a:rPr lang="en-US" altLang="zh-TW" dirty="0" smtClean="0"/>
              <a:t>.</a:t>
            </a:r>
            <a:endParaRPr lang="zh-TW" altLang="en-US" dirty="0"/>
          </a:p>
        </p:txBody>
      </p:sp>
      <p:sp>
        <p:nvSpPr>
          <p:cNvPr id="4" name="矩形 3"/>
          <p:cNvSpPr/>
          <p:nvPr/>
        </p:nvSpPr>
        <p:spPr>
          <a:xfrm>
            <a:off x="609602" y="6453331"/>
            <a:ext cx="7905748" cy="24622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altLang="zh-TW" sz="1000" dirty="0">
                <a:latin typeface="FranklinGothicLT-Book"/>
              </a:rPr>
              <a:t>Comparison of normalization and differential </a:t>
            </a:r>
            <a:r>
              <a:rPr lang="en-US" altLang="zh-TW" sz="1000" dirty="0" smtClean="0">
                <a:latin typeface="FranklinGothicLT-Book"/>
              </a:rPr>
              <a:t>expression analyses </a:t>
            </a:r>
            <a:r>
              <a:rPr lang="en-US" altLang="zh-TW" sz="1000" dirty="0">
                <a:latin typeface="FranklinGothicLT-Book"/>
              </a:rPr>
              <a:t>using </a:t>
            </a:r>
            <a:r>
              <a:rPr lang="en-US" altLang="zh-TW" sz="1000" dirty="0" err="1">
                <a:latin typeface="FranklinGothicLT-Book"/>
              </a:rPr>
              <a:t>rna-seq</a:t>
            </a:r>
            <a:r>
              <a:rPr lang="en-US" altLang="zh-TW" sz="1000" dirty="0">
                <a:latin typeface="FranklinGothicLT-Book"/>
              </a:rPr>
              <a:t> data from 726 </a:t>
            </a:r>
            <a:r>
              <a:rPr lang="en-US" altLang="zh-TW" sz="1000" dirty="0" smtClean="0">
                <a:latin typeface="FranklinGothicLT-Book"/>
              </a:rPr>
              <a:t>individual drosophila </a:t>
            </a:r>
            <a:r>
              <a:rPr lang="en-US" altLang="zh-TW" sz="1000" dirty="0">
                <a:latin typeface="FranklinGothicLT-Book"/>
              </a:rPr>
              <a:t>melanogaster. </a:t>
            </a:r>
            <a:r>
              <a:rPr lang="en-US" altLang="zh-TW" sz="1000" dirty="0">
                <a:latin typeface="FranklinGothicLT-BookItal"/>
              </a:rPr>
              <a:t>BMC </a:t>
            </a:r>
            <a:r>
              <a:rPr lang="en-US" altLang="zh-TW" sz="1000" dirty="0" smtClean="0">
                <a:latin typeface="FranklinGothicLT-BookItal"/>
              </a:rPr>
              <a:t>genomics</a:t>
            </a:r>
            <a:r>
              <a:rPr lang="en-US" altLang="zh-TW" sz="1000" dirty="0" smtClean="0">
                <a:latin typeface="FranklinGothicLT-Book"/>
              </a:rPr>
              <a:t>,17(1</a:t>
            </a:r>
            <a:r>
              <a:rPr lang="en-US" altLang="zh-TW" sz="1000" dirty="0">
                <a:latin typeface="FranklinGothicLT-Book"/>
              </a:rPr>
              <a:t>):1.</a:t>
            </a:r>
            <a:endParaRPr lang="zh-TW" altLang="en-US" sz="1000" dirty="0"/>
          </a:p>
        </p:txBody>
      </p:sp>
    </p:spTree>
    <p:extLst>
      <p:ext uri="{BB962C8B-B14F-4D97-AF65-F5344CB8AC3E}">
        <p14:creationId xmlns:p14="http://schemas.microsoft.com/office/powerpoint/2010/main" val="20020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CLC Genomics Workbench </a:t>
            </a:r>
            <a:r>
              <a:rPr lang="en-US" altLang="zh-TW" dirty="0" smtClean="0"/>
              <a:t>10</a:t>
            </a:r>
            <a:endParaRPr lang="zh-TW" altLang="en-US" dirty="0"/>
          </a:p>
        </p:txBody>
      </p:sp>
      <p:pic>
        <p:nvPicPr>
          <p:cNvPr id="1026" name="Picture 2" descr="http://wdptest.qiagenbioinformatics.com/wp-content/uploads/2017/03/RNA-seq_all-768x41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34885" y="2296320"/>
            <a:ext cx="7315200" cy="3905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dptest.qiagenbioinformatics.com/wp-content/uploads/2017/03/RNAImportedFromGFF3_Multicolored-600x19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802" y="1491116"/>
            <a:ext cx="5715000" cy="18192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QIAG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033" y="113335"/>
            <a:ext cx="595539" cy="50358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QIAGEN powered b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30735" y="104690"/>
            <a:ext cx="2584450" cy="238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825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612"/>
            <a:ext cx="9144000" cy="6858000"/>
          </a:xfrm>
        </p:spPr>
      </p:pic>
      <p:sp>
        <p:nvSpPr>
          <p:cNvPr id="2" name="標題 1"/>
          <p:cNvSpPr>
            <a:spLocks noGrp="1"/>
          </p:cNvSpPr>
          <p:nvPr>
            <p:ph type="title"/>
          </p:nvPr>
        </p:nvSpPr>
        <p:spPr>
          <a:xfrm>
            <a:off x="2787685" y="4099674"/>
            <a:ext cx="6037622" cy="1325563"/>
          </a:xfrm>
        </p:spPr>
        <p:txBody>
          <a:bodyPr/>
          <a:lstStyle/>
          <a:p>
            <a:r>
              <a:rPr kumimoji="1" lang="en-US" altLang="zh-TW" b="1" dirty="0">
                <a:solidFill>
                  <a:schemeClr val="accent4">
                    <a:lumMod val="20000"/>
                    <a:lumOff val="80000"/>
                  </a:schemeClr>
                </a:solidFill>
              </a:rPr>
              <a:t>thanks for your attention</a:t>
            </a:r>
            <a:endParaRPr kumimoji="1" lang="zh-TW" altLang="en-US" b="1" dirty="0">
              <a:solidFill>
                <a:schemeClr val="accent4">
                  <a:lumMod val="20000"/>
                  <a:lumOff val="80000"/>
                </a:schemeClr>
              </a:solidFill>
            </a:endParaRPr>
          </a:p>
        </p:txBody>
      </p:sp>
    </p:spTree>
    <p:extLst>
      <p:ext uri="{BB962C8B-B14F-4D97-AF65-F5344CB8AC3E}">
        <p14:creationId xmlns:p14="http://schemas.microsoft.com/office/powerpoint/2010/main" val="344470166"/>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539</TotalTime>
  <Words>1393</Words>
  <Application>Microsoft Macintosh PowerPoint</Application>
  <PresentationFormat>如螢幕大小 (4:3)</PresentationFormat>
  <Paragraphs>196</Paragraphs>
  <Slides>32</Slides>
  <Notes>7</Notes>
  <HiddenSlides>0</HiddenSlides>
  <MMClips>0</MMClips>
  <ScaleCrop>false</ScaleCrop>
  <HeadingPairs>
    <vt:vector size="6" baseType="variant">
      <vt:variant>
        <vt:lpstr>使用字型</vt:lpstr>
      </vt:variant>
      <vt:variant>
        <vt:i4>9</vt:i4>
      </vt:variant>
      <vt:variant>
        <vt:lpstr>佈景主題</vt:lpstr>
      </vt:variant>
      <vt:variant>
        <vt:i4>1</vt:i4>
      </vt:variant>
      <vt:variant>
        <vt:lpstr>投影片標題</vt:lpstr>
      </vt:variant>
      <vt:variant>
        <vt:i4>32</vt:i4>
      </vt:variant>
    </vt:vector>
  </HeadingPairs>
  <TitlesOfParts>
    <vt:vector size="42" baseType="lpstr">
      <vt:lpstr>Arial</vt:lpstr>
      <vt:lpstr>Calibri</vt:lpstr>
      <vt:lpstr>Calibri Light</vt:lpstr>
      <vt:lpstr>FranklinGothicLT-Book</vt:lpstr>
      <vt:lpstr>FranklinGothicLT-BookItal</vt:lpstr>
      <vt:lpstr>ＭＳ Ｐゴシック</vt:lpstr>
      <vt:lpstr>Segoe UI</vt:lpstr>
      <vt:lpstr>Wingdings</vt:lpstr>
      <vt:lpstr>新細明體</vt:lpstr>
      <vt:lpstr>Office 佈景主題</vt:lpstr>
      <vt:lpstr>Gene Expression Analysis</vt:lpstr>
      <vt:lpstr>Gene expression</vt:lpstr>
      <vt:lpstr>(vs. DNA) Why RNA ? </vt:lpstr>
      <vt:lpstr>Evolution of transcriptomics technologies</vt:lpstr>
      <vt:lpstr>Overview of analysis workflow for microarray and RNA-seq transcriptional profiling</vt:lpstr>
      <vt:lpstr>RNA-seq vs. Microarray yield correlated results</vt:lpstr>
      <vt:lpstr>Microarray -&gt; High Throughput Sequencing (HTS)</vt:lpstr>
      <vt:lpstr>RNA sequencing</vt:lpstr>
      <vt:lpstr>Important concepts</vt:lpstr>
      <vt:lpstr>Challenges</vt:lpstr>
      <vt:lpstr>Agilent example / interpretation</vt:lpstr>
      <vt:lpstr>RNA-seq library construction strategies</vt:lpstr>
      <vt:lpstr>Fragmentation and size selection</vt:lpstr>
      <vt:lpstr>RNA sequence selection/depletion</vt:lpstr>
      <vt:lpstr>Stranded vs. un-Stranded</vt:lpstr>
      <vt:lpstr>Replicates</vt:lpstr>
      <vt:lpstr>Common analysis goals of RNA-Seq</vt:lpstr>
      <vt:lpstr>General themes of RNA-seq workflows</vt:lpstr>
      <vt:lpstr>How much library depth is needed for RNA-seq?</vt:lpstr>
      <vt:lpstr>What mapping strategy should I use for RNA-seq?</vt:lpstr>
      <vt:lpstr>Reference Sequence Alignment (Mapping)</vt:lpstr>
      <vt:lpstr>Experiment design</vt:lpstr>
      <vt:lpstr>RNA seq analysis workflow</vt:lpstr>
      <vt:lpstr>Normalization/scaling/transformation: different goals</vt:lpstr>
      <vt:lpstr>Differential expression analysis</vt:lpstr>
      <vt:lpstr>Bioinformatics task 1</vt:lpstr>
      <vt:lpstr>DESeq analysis as exercise</vt:lpstr>
      <vt:lpstr>PowerPoint 簡報</vt:lpstr>
      <vt:lpstr>Bioinformatics task 2</vt:lpstr>
      <vt:lpstr>Expression Analysis using RNA-Seq </vt:lpstr>
      <vt:lpstr>CLC Genomics Workbench 10</vt:lpstr>
      <vt:lpstr>thanks for your attention</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Microsoft Office 使用者</dc:creator>
  <cp:lastModifiedBy>Yuan-Ming YEH</cp:lastModifiedBy>
  <cp:revision>38</cp:revision>
  <dcterms:created xsi:type="dcterms:W3CDTF">2016-03-23T02:26:29Z</dcterms:created>
  <dcterms:modified xsi:type="dcterms:W3CDTF">2017-03-24T00:53:31Z</dcterms:modified>
</cp:coreProperties>
</file>