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3"/>
  </p:notesMasterIdLst>
  <p:sldIdLst>
    <p:sldId id="262" r:id="rId2"/>
    <p:sldId id="267" r:id="rId3"/>
    <p:sldId id="263" r:id="rId4"/>
    <p:sldId id="264" r:id="rId5"/>
    <p:sldId id="265" r:id="rId6"/>
    <p:sldId id="315" r:id="rId7"/>
    <p:sldId id="316" r:id="rId8"/>
    <p:sldId id="317" r:id="rId9"/>
    <p:sldId id="318" r:id="rId10"/>
    <p:sldId id="319"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9" r:id="rId29"/>
    <p:sldId id="341" r:id="rId30"/>
    <p:sldId id="337" r:id="rId31"/>
    <p:sldId id="338" r:id="rId32"/>
    <p:sldId id="342" r:id="rId33"/>
    <p:sldId id="274" r:id="rId34"/>
    <p:sldId id="273" r:id="rId35"/>
    <p:sldId id="279" r:id="rId36"/>
    <p:sldId id="310" r:id="rId37"/>
    <p:sldId id="312" r:id="rId38"/>
    <p:sldId id="311" r:id="rId39"/>
    <p:sldId id="271" r:id="rId40"/>
    <p:sldId id="309" r:id="rId41"/>
    <p:sldId id="268" r:id="rId42"/>
    <p:sldId id="257" r:id="rId43"/>
    <p:sldId id="258" r:id="rId44"/>
    <p:sldId id="299" r:id="rId45"/>
    <p:sldId id="304" r:id="rId46"/>
    <p:sldId id="305" r:id="rId47"/>
    <p:sldId id="346" r:id="rId48"/>
    <p:sldId id="343" r:id="rId49"/>
    <p:sldId id="344" r:id="rId50"/>
    <p:sldId id="345" r:id="rId51"/>
    <p:sldId id="314" r:id="rId52"/>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淺色樣式 2 - 輔色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2"/>
    <p:restoredTop sz="70331" autoAdjust="0"/>
  </p:normalViewPr>
  <p:slideViewPr>
    <p:cSldViewPr snapToGrid="0" snapToObjects="1">
      <p:cViewPr varScale="1">
        <p:scale>
          <a:sx n="84" d="100"/>
          <a:sy n="84" d="100"/>
        </p:scale>
        <p:origin x="-738"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F8FFF7-717D-4788-A697-6C2755773728}"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zh-TW" altLang="en-US"/>
        </a:p>
      </dgm:t>
    </dgm:pt>
    <dgm:pt modelId="{B72B8DE1-4228-4432-9186-0237D9E993BB}">
      <dgm:prSet phldrT="[文字]"/>
      <dgm:spPr/>
      <dgm:t>
        <a:bodyPr/>
        <a:lstStyle/>
        <a:p>
          <a:r>
            <a:rPr lang="en-US" altLang="zh-TW" dirty="0" smtClean="0"/>
            <a:t>DNA</a:t>
          </a:r>
          <a:endParaRPr lang="zh-TW" altLang="en-US" dirty="0"/>
        </a:p>
      </dgm:t>
    </dgm:pt>
    <dgm:pt modelId="{C5630D28-6573-41AB-BFE8-0845C64FF355}" type="parTrans" cxnId="{6F4CA6C2-BCA9-48F3-BDE7-091A0FE141A5}">
      <dgm:prSet/>
      <dgm:spPr/>
      <dgm:t>
        <a:bodyPr/>
        <a:lstStyle/>
        <a:p>
          <a:endParaRPr lang="zh-TW" altLang="en-US"/>
        </a:p>
      </dgm:t>
    </dgm:pt>
    <dgm:pt modelId="{9F58B4A3-68B2-4557-87F7-2A6D6C574582}" type="sibTrans" cxnId="{6F4CA6C2-BCA9-48F3-BDE7-091A0FE141A5}">
      <dgm:prSet/>
      <dgm:spPr/>
      <dgm:t>
        <a:bodyPr/>
        <a:lstStyle/>
        <a:p>
          <a:endParaRPr lang="zh-TW" altLang="en-US"/>
        </a:p>
      </dgm:t>
    </dgm:pt>
    <dgm:pt modelId="{CC5D2718-DB2A-42CA-8F8B-0EA2AC773482}">
      <dgm:prSet phldrT="[文字]"/>
      <dgm:spPr/>
      <dgm:t>
        <a:bodyPr/>
        <a:lstStyle/>
        <a:p>
          <a:r>
            <a:rPr lang="en-US" altLang="zh-TW" dirty="0" smtClean="0"/>
            <a:t>Whole Genome Sequencing</a:t>
          </a:r>
          <a:endParaRPr lang="zh-TW" altLang="en-US" dirty="0"/>
        </a:p>
      </dgm:t>
    </dgm:pt>
    <dgm:pt modelId="{C794B2BB-3DD5-4A2C-8CAF-BFA58492E07F}" type="parTrans" cxnId="{EB293CBA-03C1-4A82-939A-600927A98362}">
      <dgm:prSet/>
      <dgm:spPr/>
      <dgm:t>
        <a:bodyPr/>
        <a:lstStyle/>
        <a:p>
          <a:endParaRPr lang="zh-TW" altLang="en-US"/>
        </a:p>
      </dgm:t>
    </dgm:pt>
    <dgm:pt modelId="{F134D8F4-902E-4A15-B9BD-54ACAB819C3A}" type="sibTrans" cxnId="{EB293CBA-03C1-4A82-939A-600927A98362}">
      <dgm:prSet/>
      <dgm:spPr/>
      <dgm:t>
        <a:bodyPr/>
        <a:lstStyle/>
        <a:p>
          <a:endParaRPr lang="zh-TW" altLang="en-US"/>
        </a:p>
      </dgm:t>
    </dgm:pt>
    <dgm:pt modelId="{055132C9-CB24-4551-83C1-E26195EBEAD0}">
      <dgm:prSet phldrT="[文字]"/>
      <dgm:spPr/>
      <dgm:t>
        <a:bodyPr/>
        <a:lstStyle/>
        <a:p>
          <a:r>
            <a:rPr lang="en-US" altLang="zh-TW" dirty="0" smtClean="0"/>
            <a:t>RNA</a:t>
          </a:r>
          <a:endParaRPr lang="zh-TW" altLang="en-US" dirty="0"/>
        </a:p>
      </dgm:t>
    </dgm:pt>
    <dgm:pt modelId="{9F72E671-5EAE-4123-810D-2EBCFE020B30}" type="parTrans" cxnId="{23A84959-DB4F-4F5D-9B0A-F1BB335DF09D}">
      <dgm:prSet/>
      <dgm:spPr/>
      <dgm:t>
        <a:bodyPr/>
        <a:lstStyle/>
        <a:p>
          <a:endParaRPr lang="zh-TW" altLang="en-US"/>
        </a:p>
      </dgm:t>
    </dgm:pt>
    <dgm:pt modelId="{D4BA0B4D-FD83-4874-879A-5D0887783917}" type="sibTrans" cxnId="{23A84959-DB4F-4F5D-9B0A-F1BB335DF09D}">
      <dgm:prSet/>
      <dgm:spPr/>
      <dgm:t>
        <a:bodyPr/>
        <a:lstStyle/>
        <a:p>
          <a:endParaRPr lang="zh-TW" altLang="en-US"/>
        </a:p>
      </dgm:t>
    </dgm:pt>
    <dgm:pt modelId="{D7C3D2F6-C341-499C-A41F-2FEA908D885B}">
      <dgm:prSet phldrT="[文字]"/>
      <dgm:spPr/>
      <dgm:t>
        <a:bodyPr/>
        <a:lstStyle/>
        <a:p>
          <a:r>
            <a:rPr lang="en-US" altLang="zh-TW" dirty="0" smtClean="0"/>
            <a:t>Small RNA Sequencing</a:t>
          </a:r>
          <a:endParaRPr lang="zh-TW" altLang="en-US" dirty="0"/>
        </a:p>
      </dgm:t>
    </dgm:pt>
    <dgm:pt modelId="{BE763729-767C-47DC-87C4-736331BC501C}" type="parTrans" cxnId="{9E3BE4B4-04A4-4E24-A0A4-539275976522}">
      <dgm:prSet/>
      <dgm:spPr/>
      <dgm:t>
        <a:bodyPr/>
        <a:lstStyle/>
        <a:p>
          <a:endParaRPr lang="zh-TW" altLang="en-US"/>
        </a:p>
      </dgm:t>
    </dgm:pt>
    <dgm:pt modelId="{3F509ED2-A05B-44E6-BE2E-9696BF99F200}" type="sibTrans" cxnId="{9E3BE4B4-04A4-4E24-A0A4-539275976522}">
      <dgm:prSet/>
      <dgm:spPr/>
      <dgm:t>
        <a:bodyPr/>
        <a:lstStyle/>
        <a:p>
          <a:endParaRPr lang="zh-TW" altLang="en-US"/>
        </a:p>
      </dgm:t>
    </dgm:pt>
    <dgm:pt modelId="{74347F2B-4839-429F-B5AB-C63945575D29}">
      <dgm:prSet phldrT="[文字]"/>
      <dgm:spPr/>
      <dgm:t>
        <a:bodyPr/>
        <a:lstStyle/>
        <a:p>
          <a:r>
            <a:rPr lang="en-US" altLang="zh-TW" dirty="0" smtClean="0"/>
            <a:t>Exome Sequencing</a:t>
          </a:r>
          <a:endParaRPr lang="zh-TW" altLang="en-US" dirty="0"/>
        </a:p>
      </dgm:t>
    </dgm:pt>
    <dgm:pt modelId="{B20CD6E6-9BDF-487A-9548-58CD559BAF01}" type="parTrans" cxnId="{38DF1678-0770-4550-AE79-4BCE1BA811BF}">
      <dgm:prSet/>
      <dgm:spPr/>
      <dgm:t>
        <a:bodyPr/>
        <a:lstStyle/>
        <a:p>
          <a:endParaRPr lang="zh-TW" altLang="en-US"/>
        </a:p>
      </dgm:t>
    </dgm:pt>
    <dgm:pt modelId="{2F36C049-EEE4-41C5-8570-2697974A1987}" type="sibTrans" cxnId="{38DF1678-0770-4550-AE79-4BCE1BA811BF}">
      <dgm:prSet/>
      <dgm:spPr/>
      <dgm:t>
        <a:bodyPr/>
        <a:lstStyle/>
        <a:p>
          <a:endParaRPr lang="zh-TW" altLang="en-US"/>
        </a:p>
      </dgm:t>
    </dgm:pt>
    <dgm:pt modelId="{C49FF80D-FDC1-435C-9891-AE1558221F88}">
      <dgm:prSet phldrT="[文字]"/>
      <dgm:spPr/>
      <dgm:t>
        <a:bodyPr/>
        <a:lstStyle/>
        <a:p>
          <a:r>
            <a:rPr lang="en-US" altLang="zh-TW" dirty="0" smtClean="0"/>
            <a:t>De novo Genome Sequencing</a:t>
          </a:r>
          <a:endParaRPr lang="zh-TW" altLang="en-US" dirty="0"/>
        </a:p>
      </dgm:t>
    </dgm:pt>
    <dgm:pt modelId="{12DB181E-E183-4C28-AF88-231ECB57127F}" type="parTrans" cxnId="{420A67EE-497D-4269-8DB0-CD211ADC15C1}">
      <dgm:prSet/>
      <dgm:spPr/>
      <dgm:t>
        <a:bodyPr/>
        <a:lstStyle/>
        <a:p>
          <a:endParaRPr lang="zh-TW" altLang="en-US"/>
        </a:p>
      </dgm:t>
    </dgm:pt>
    <dgm:pt modelId="{EBDE9479-86E9-45C9-BD09-9EC67A77DC95}" type="sibTrans" cxnId="{420A67EE-497D-4269-8DB0-CD211ADC15C1}">
      <dgm:prSet/>
      <dgm:spPr/>
      <dgm:t>
        <a:bodyPr/>
        <a:lstStyle/>
        <a:p>
          <a:endParaRPr lang="zh-TW" altLang="en-US"/>
        </a:p>
      </dgm:t>
    </dgm:pt>
    <dgm:pt modelId="{37B7CE3D-88ED-4671-A4BC-A7CDB11713E2}">
      <dgm:prSet phldrT="[文字]"/>
      <dgm:spPr/>
      <dgm:t>
        <a:bodyPr/>
        <a:lstStyle/>
        <a:p>
          <a:r>
            <a:rPr lang="en-US" altLang="zh-TW" dirty="0" smtClean="0"/>
            <a:t>Metagenome Sequencing</a:t>
          </a:r>
          <a:endParaRPr lang="zh-TW" altLang="en-US" dirty="0"/>
        </a:p>
      </dgm:t>
    </dgm:pt>
    <dgm:pt modelId="{60667384-2466-4B87-90B0-C3471F09BB77}" type="parTrans" cxnId="{D3D1D66A-D018-43EA-B191-1919E75482DC}">
      <dgm:prSet/>
      <dgm:spPr/>
      <dgm:t>
        <a:bodyPr/>
        <a:lstStyle/>
        <a:p>
          <a:endParaRPr lang="zh-TW" altLang="en-US"/>
        </a:p>
      </dgm:t>
    </dgm:pt>
    <dgm:pt modelId="{EE8FA8CB-B7D8-48BB-8E0F-602C4DE43791}" type="sibTrans" cxnId="{D3D1D66A-D018-43EA-B191-1919E75482DC}">
      <dgm:prSet/>
      <dgm:spPr/>
      <dgm:t>
        <a:bodyPr/>
        <a:lstStyle/>
        <a:p>
          <a:endParaRPr lang="zh-TW" altLang="en-US"/>
        </a:p>
      </dgm:t>
    </dgm:pt>
    <dgm:pt modelId="{ECE576B0-743F-49EF-9F32-E1E7BE643DB7}">
      <dgm:prSet phldrT="[文字]"/>
      <dgm:spPr/>
      <dgm:t>
        <a:bodyPr/>
        <a:lstStyle/>
        <a:p>
          <a:r>
            <a:rPr lang="en-US" altLang="zh-TW" dirty="0" err="1" smtClean="0"/>
            <a:t>ChIP</a:t>
          </a:r>
          <a:r>
            <a:rPr lang="en-US" altLang="zh-TW" dirty="0" smtClean="0"/>
            <a:t> Sequencing</a:t>
          </a:r>
          <a:endParaRPr lang="zh-TW" altLang="en-US" dirty="0"/>
        </a:p>
      </dgm:t>
    </dgm:pt>
    <dgm:pt modelId="{EB297621-A0CB-4F94-A9BD-337FDBA64DD5}" type="parTrans" cxnId="{C1FF7DF2-5FF7-451B-9AA1-463DF31079BD}">
      <dgm:prSet/>
      <dgm:spPr/>
      <dgm:t>
        <a:bodyPr/>
        <a:lstStyle/>
        <a:p>
          <a:endParaRPr lang="zh-TW" altLang="en-US"/>
        </a:p>
      </dgm:t>
    </dgm:pt>
    <dgm:pt modelId="{4491FA05-F763-4F21-B666-C41F1FD808FD}" type="sibTrans" cxnId="{C1FF7DF2-5FF7-451B-9AA1-463DF31079BD}">
      <dgm:prSet/>
      <dgm:spPr/>
      <dgm:t>
        <a:bodyPr/>
        <a:lstStyle/>
        <a:p>
          <a:endParaRPr lang="zh-TW" altLang="en-US"/>
        </a:p>
      </dgm:t>
    </dgm:pt>
    <dgm:pt modelId="{D8662CAD-C424-4F0B-A8AE-612174203428}">
      <dgm:prSet phldrT="[文字]"/>
      <dgm:spPr/>
      <dgm:t>
        <a:bodyPr/>
        <a:lstStyle/>
        <a:p>
          <a:r>
            <a:rPr lang="en-US" altLang="zh-TW" dirty="0" smtClean="0"/>
            <a:t>Transcriptome Sequencing</a:t>
          </a:r>
          <a:endParaRPr lang="zh-TW" altLang="en-US" dirty="0"/>
        </a:p>
      </dgm:t>
    </dgm:pt>
    <dgm:pt modelId="{EF3EA93A-18FB-4A3C-B697-8647FBA26011}" type="parTrans" cxnId="{995DC270-73C6-4778-9B85-427D9C77C15E}">
      <dgm:prSet/>
      <dgm:spPr/>
      <dgm:t>
        <a:bodyPr/>
        <a:lstStyle/>
        <a:p>
          <a:endParaRPr lang="zh-TW" altLang="en-US"/>
        </a:p>
      </dgm:t>
    </dgm:pt>
    <dgm:pt modelId="{DF09CD27-B6AC-4D19-A86D-25CCC137F233}" type="sibTrans" cxnId="{995DC270-73C6-4778-9B85-427D9C77C15E}">
      <dgm:prSet/>
      <dgm:spPr/>
      <dgm:t>
        <a:bodyPr/>
        <a:lstStyle/>
        <a:p>
          <a:endParaRPr lang="zh-TW" altLang="en-US"/>
        </a:p>
      </dgm:t>
    </dgm:pt>
    <dgm:pt modelId="{9B9B451F-8B0A-4603-A2AC-AEF93FC225F8}">
      <dgm:prSet phldrT="[文字]"/>
      <dgm:spPr/>
      <dgm:t>
        <a:bodyPr/>
        <a:lstStyle/>
        <a:p>
          <a:r>
            <a:rPr lang="en-US" altLang="zh-TW" dirty="0" smtClean="0"/>
            <a:t>De novo Transcriptome Sequencing</a:t>
          </a:r>
          <a:endParaRPr lang="zh-TW" altLang="en-US" dirty="0"/>
        </a:p>
      </dgm:t>
    </dgm:pt>
    <dgm:pt modelId="{88E0269C-9497-4C20-A591-A24AC22E5975}" type="parTrans" cxnId="{629D25A7-5FAC-4139-999B-49D46B62E079}">
      <dgm:prSet/>
      <dgm:spPr/>
      <dgm:t>
        <a:bodyPr/>
        <a:lstStyle/>
        <a:p>
          <a:endParaRPr lang="zh-TW" altLang="en-US"/>
        </a:p>
      </dgm:t>
    </dgm:pt>
    <dgm:pt modelId="{06FDAC9D-8352-437F-B9A4-4ACBFB5692C2}" type="sibTrans" cxnId="{629D25A7-5FAC-4139-999B-49D46B62E079}">
      <dgm:prSet/>
      <dgm:spPr/>
      <dgm:t>
        <a:bodyPr/>
        <a:lstStyle/>
        <a:p>
          <a:endParaRPr lang="zh-TW" altLang="en-US"/>
        </a:p>
      </dgm:t>
    </dgm:pt>
    <dgm:pt modelId="{98FA389F-4DA9-439A-8BC9-3A48209EF4E9}">
      <dgm:prSet phldrT="[文字]"/>
      <dgm:spPr/>
      <dgm:t>
        <a:bodyPr/>
        <a:lstStyle/>
        <a:p>
          <a:r>
            <a:rPr lang="en-US" altLang="zh-TW" dirty="0" err="1" smtClean="0"/>
            <a:t>Metatranscriptome</a:t>
          </a:r>
          <a:r>
            <a:rPr lang="en-US" altLang="zh-TW" dirty="0" smtClean="0"/>
            <a:t> Sequencing</a:t>
          </a:r>
          <a:endParaRPr lang="zh-TW" altLang="en-US" dirty="0"/>
        </a:p>
      </dgm:t>
    </dgm:pt>
    <dgm:pt modelId="{3AEB351E-C992-4E16-8B67-D1BE93FCBB49}" type="parTrans" cxnId="{9F727725-05F9-42BC-A424-56AE51796C1A}">
      <dgm:prSet/>
      <dgm:spPr/>
      <dgm:t>
        <a:bodyPr/>
        <a:lstStyle/>
        <a:p>
          <a:endParaRPr lang="zh-TW" altLang="en-US"/>
        </a:p>
      </dgm:t>
    </dgm:pt>
    <dgm:pt modelId="{EDB7D3A0-B9AF-453C-90DD-538601C23923}" type="sibTrans" cxnId="{9F727725-05F9-42BC-A424-56AE51796C1A}">
      <dgm:prSet/>
      <dgm:spPr/>
      <dgm:t>
        <a:bodyPr/>
        <a:lstStyle/>
        <a:p>
          <a:endParaRPr lang="zh-TW" altLang="en-US"/>
        </a:p>
      </dgm:t>
    </dgm:pt>
    <dgm:pt modelId="{D716E503-BBED-4578-A01C-43731C4EF88F}" type="pres">
      <dgm:prSet presAssocID="{A1F8FFF7-717D-4788-A697-6C2755773728}" presName="linear" presStyleCnt="0">
        <dgm:presLayoutVars>
          <dgm:animLvl val="lvl"/>
          <dgm:resizeHandles val="exact"/>
        </dgm:presLayoutVars>
      </dgm:prSet>
      <dgm:spPr/>
      <dgm:t>
        <a:bodyPr/>
        <a:lstStyle/>
        <a:p>
          <a:endParaRPr lang="zh-TW" altLang="en-US"/>
        </a:p>
      </dgm:t>
    </dgm:pt>
    <dgm:pt modelId="{2F6CF74C-4A9E-452B-9823-107552EAED28}" type="pres">
      <dgm:prSet presAssocID="{B72B8DE1-4228-4432-9186-0237D9E993BB}" presName="parentText" presStyleLbl="node1" presStyleIdx="0" presStyleCnt="2">
        <dgm:presLayoutVars>
          <dgm:chMax val="0"/>
          <dgm:bulletEnabled val="1"/>
        </dgm:presLayoutVars>
      </dgm:prSet>
      <dgm:spPr/>
      <dgm:t>
        <a:bodyPr/>
        <a:lstStyle/>
        <a:p>
          <a:endParaRPr lang="zh-TW" altLang="en-US"/>
        </a:p>
      </dgm:t>
    </dgm:pt>
    <dgm:pt modelId="{C2C40F66-5335-48B4-B875-66AE7A288DFA}" type="pres">
      <dgm:prSet presAssocID="{B72B8DE1-4228-4432-9186-0237D9E993BB}" presName="childText" presStyleLbl="revTx" presStyleIdx="0" presStyleCnt="2">
        <dgm:presLayoutVars>
          <dgm:bulletEnabled val="1"/>
        </dgm:presLayoutVars>
      </dgm:prSet>
      <dgm:spPr/>
      <dgm:t>
        <a:bodyPr/>
        <a:lstStyle/>
        <a:p>
          <a:endParaRPr lang="zh-TW" altLang="en-US"/>
        </a:p>
      </dgm:t>
    </dgm:pt>
    <dgm:pt modelId="{695CF395-89E6-43BC-A917-0F69E36AC6A6}" type="pres">
      <dgm:prSet presAssocID="{055132C9-CB24-4551-83C1-E26195EBEAD0}" presName="parentText" presStyleLbl="node1" presStyleIdx="1" presStyleCnt="2">
        <dgm:presLayoutVars>
          <dgm:chMax val="0"/>
          <dgm:bulletEnabled val="1"/>
        </dgm:presLayoutVars>
      </dgm:prSet>
      <dgm:spPr/>
      <dgm:t>
        <a:bodyPr/>
        <a:lstStyle/>
        <a:p>
          <a:endParaRPr lang="zh-TW" altLang="en-US"/>
        </a:p>
      </dgm:t>
    </dgm:pt>
    <dgm:pt modelId="{E8D28D05-BE68-4EB8-AC02-926BE39B25CB}" type="pres">
      <dgm:prSet presAssocID="{055132C9-CB24-4551-83C1-E26195EBEAD0}" presName="childText" presStyleLbl="revTx" presStyleIdx="1" presStyleCnt="2">
        <dgm:presLayoutVars>
          <dgm:bulletEnabled val="1"/>
        </dgm:presLayoutVars>
      </dgm:prSet>
      <dgm:spPr/>
      <dgm:t>
        <a:bodyPr/>
        <a:lstStyle/>
        <a:p>
          <a:endParaRPr lang="zh-TW" altLang="en-US"/>
        </a:p>
      </dgm:t>
    </dgm:pt>
  </dgm:ptLst>
  <dgm:cxnLst>
    <dgm:cxn modelId="{1B8BE16E-C4AF-4A69-9B86-CCCBAD0D45D6}" type="presOf" srcId="{ECE576B0-743F-49EF-9F32-E1E7BE643DB7}" destId="{C2C40F66-5335-48B4-B875-66AE7A288DFA}" srcOrd="0" destOrd="4" presId="urn:microsoft.com/office/officeart/2005/8/layout/vList2"/>
    <dgm:cxn modelId="{EC9EF092-6669-4A44-AB24-52C9F721F95F}" type="presOf" srcId="{74347F2B-4839-429F-B5AB-C63945575D29}" destId="{C2C40F66-5335-48B4-B875-66AE7A288DFA}" srcOrd="0" destOrd="1" presId="urn:microsoft.com/office/officeart/2005/8/layout/vList2"/>
    <dgm:cxn modelId="{38DF1678-0770-4550-AE79-4BCE1BA811BF}" srcId="{B72B8DE1-4228-4432-9186-0237D9E993BB}" destId="{74347F2B-4839-429F-B5AB-C63945575D29}" srcOrd="1" destOrd="0" parTransId="{B20CD6E6-9BDF-487A-9548-58CD559BAF01}" sibTransId="{2F36C049-EEE4-41C5-8570-2697974A1987}"/>
    <dgm:cxn modelId="{DABF4EC2-7D28-408A-9D95-D2D50EC1A5B3}" type="presOf" srcId="{98FA389F-4DA9-439A-8BC9-3A48209EF4E9}" destId="{E8D28D05-BE68-4EB8-AC02-926BE39B25CB}" srcOrd="0" destOrd="3" presId="urn:microsoft.com/office/officeart/2005/8/layout/vList2"/>
    <dgm:cxn modelId="{16494447-9ACD-47C5-9BC3-7B0E0221CE9A}" type="presOf" srcId="{37B7CE3D-88ED-4671-A4BC-A7CDB11713E2}" destId="{C2C40F66-5335-48B4-B875-66AE7A288DFA}" srcOrd="0" destOrd="3" presId="urn:microsoft.com/office/officeart/2005/8/layout/vList2"/>
    <dgm:cxn modelId="{6F4CA6C2-BCA9-48F3-BDE7-091A0FE141A5}" srcId="{A1F8FFF7-717D-4788-A697-6C2755773728}" destId="{B72B8DE1-4228-4432-9186-0237D9E993BB}" srcOrd="0" destOrd="0" parTransId="{C5630D28-6573-41AB-BFE8-0845C64FF355}" sibTransId="{9F58B4A3-68B2-4557-87F7-2A6D6C574582}"/>
    <dgm:cxn modelId="{9F727725-05F9-42BC-A424-56AE51796C1A}" srcId="{055132C9-CB24-4551-83C1-E26195EBEAD0}" destId="{98FA389F-4DA9-439A-8BC9-3A48209EF4E9}" srcOrd="3" destOrd="0" parTransId="{3AEB351E-C992-4E16-8B67-D1BE93FCBB49}" sibTransId="{EDB7D3A0-B9AF-453C-90DD-538601C23923}"/>
    <dgm:cxn modelId="{420A67EE-497D-4269-8DB0-CD211ADC15C1}" srcId="{B72B8DE1-4228-4432-9186-0237D9E993BB}" destId="{C49FF80D-FDC1-435C-9891-AE1558221F88}" srcOrd="2" destOrd="0" parTransId="{12DB181E-E183-4C28-AF88-231ECB57127F}" sibTransId="{EBDE9479-86E9-45C9-BD09-9EC67A77DC95}"/>
    <dgm:cxn modelId="{33266A66-CF31-43E0-8F80-3AA9FDB4AA34}" type="presOf" srcId="{C49FF80D-FDC1-435C-9891-AE1558221F88}" destId="{C2C40F66-5335-48B4-B875-66AE7A288DFA}" srcOrd="0" destOrd="2" presId="urn:microsoft.com/office/officeart/2005/8/layout/vList2"/>
    <dgm:cxn modelId="{629D25A7-5FAC-4139-999B-49D46B62E079}" srcId="{055132C9-CB24-4551-83C1-E26195EBEAD0}" destId="{9B9B451F-8B0A-4603-A2AC-AEF93FC225F8}" srcOrd="2" destOrd="0" parTransId="{88E0269C-9497-4C20-A591-A24AC22E5975}" sibTransId="{06FDAC9D-8352-437F-B9A4-4ACBFB5692C2}"/>
    <dgm:cxn modelId="{506E3D59-2689-43C0-99CB-526889F01AD2}" type="presOf" srcId="{9B9B451F-8B0A-4603-A2AC-AEF93FC225F8}" destId="{E8D28D05-BE68-4EB8-AC02-926BE39B25CB}" srcOrd="0" destOrd="2" presId="urn:microsoft.com/office/officeart/2005/8/layout/vList2"/>
    <dgm:cxn modelId="{95BFF2CE-661D-403C-92F1-10C75E51540E}" type="presOf" srcId="{CC5D2718-DB2A-42CA-8F8B-0EA2AC773482}" destId="{C2C40F66-5335-48B4-B875-66AE7A288DFA}" srcOrd="0" destOrd="0" presId="urn:microsoft.com/office/officeart/2005/8/layout/vList2"/>
    <dgm:cxn modelId="{AB4D499E-62E9-410E-8614-27D0DE0AA8CE}" type="presOf" srcId="{B72B8DE1-4228-4432-9186-0237D9E993BB}" destId="{2F6CF74C-4A9E-452B-9823-107552EAED28}" srcOrd="0" destOrd="0" presId="urn:microsoft.com/office/officeart/2005/8/layout/vList2"/>
    <dgm:cxn modelId="{C1FF7DF2-5FF7-451B-9AA1-463DF31079BD}" srcId="{B72B8DE1-4228-4432-9186-0237D9E993BB}" destId="{ECE576B0-743F-49EF-9F32-E1E7BE643DB7}" srcOrd="4" destOrd="0" parTransId="{EB297621-A0CB-4F94-A9BD-337FDBA64DD5}" sibTransId="{4491FA05-F763-4F21-B666-C41F1FD808FD}"/>
    <dgm:cxn modelId="{EB293CBA-03C1-4A82-939A-600927A98362}" srcId="{B72B8DE1-4228-4432-9186-0237D9E993BB}" destId="{CC5D2718-DB2A-42CA-8F8B-0EA2AC773482}" srcOrd="0" destOrd="0" parTransId="{C794B2BB-3DD5-4A2C-8CAF-BFA58492E07F}" sibTransId="{F134D8F4-902E-4A15-B9BD-54ACAB819C3A}"/>
    <dgm:cxn modelId="{9E3BE4B4-04A4-4E24-A0A4-539275976522}" srcId="{055132C9-CB24-4551-83C1-E26195EBEAD0}" destId="{D7C3D2F6-C341-499C-A41F-2FEA908D885B}" srcOrd="0" destOrd="0" parTransId="{BE763729-767C-47DC-87C4-736331BC501C}" sibTransId="{3F509ED2-A05B-44E6-BE2E-9696BF99F200}"/>
    <dgm:cxn modelId="{D3D1D66A-D018-43EA-B191-1919E75482DC}" srcId="{B72B8DE1-4228-4432-9186-0237D9E993BB}" destId="{37B7CE3D-88ED-4671-A4BC-A7CDB11713E2}" srcOrd="3" destOrd="0" parTransId="{60667384-2466-4B87-90B0-C3471F09BB77}" sibTransId="{EE8FA8CB-B7D8-48BB-8E0F-602C4DE43791}"/>
    <dgm:cxn modelId="{C6005265-25E2-4952-AEEC-CB527C92BE5A}" type="presOf" srcId="{055132C9-CB24-4551-83C1-E26195EBEAD0}" destId="{695CF395-89E6-43BC-A917-0F69E36AC6A6}" srcOrd="0" destOrd="0" presId="urn:microsoft.com/office/officeart/2005/8/layout/vList2"/>
    <dgm:cxn modelId="{9120903D-AFA6-4863-8D12-A44CC723341C}" type="presOf" srcId="{D8662CAD-C424-4F0B-A8AE-612174203428}" destId="{E8D28D05-BE68-4EB8-AC02-926BE39B25CB}" srcOrd="0" destOrd="1" presId="urn:microsoft.com/office/officeart/2005/8/layout/vList2"/>
    <dgm:cxn modelId="{0E5DED4B-F3EF-4B63-80A5-B33A1E982485}" type="presOf" srcId="{D7C3D2F6-C341-499C-A41F-2FEA908D885B}" destId="{E8D28D05-BE68-4EB8-AC02-926BE39B25CB}" srcOrd="0" destOrd="0" presId="urn:microsoft.com/office/officeart/2005/8/layout/vList2"/>
    <dgm:cxn modelId="{995DC270-73C6-4778-9B85-427D9C77C15E}" srcId="{055132C9-CB24-4551-83C1-E26195EBEAD0}" destId="{D8662CAD-C424-4F0B-A8AE-612174203428}" srcOrd="1" destOrd="0" parTransId="{EF3EA93A-18FB-4A3C-B697-8647FBA26011}" sibTransId="{DF09CD27-B6AC-4D19-A86D-25CCC137F233}"/>
    <dgm:cxn modelId="{23A84959-DB4F-4F5D-9B0A-F1BB335DF09D}" srcId="{A1F8FFF7-717D-4788-A697-6C2755773728}" destId="{055132C9-CB24-4551-83C1-E26195EBEAD0}" srcOrd="1" destOrd="0" parTransId="{9F72E671-5EAE-4123-810D-2EBCFE020B30}" sibTransId="{D4BA0B4D-FD83-4874-879A-5D0887783917}"/>
    <dgm:cxn modelId="{E831AF9E-2E82-44E6-BC8B-A4BCDD38BBA8}" type="presOf" srcId="{A1F8FFF7-717D-4788-A697-6C2755773728}" destId="{D716E503-BBED-4578-A01C-43731C4EF88F}" srcOrd="0" destOrd="0" presId="urn:microsoft.com/office/officeart/2005/8/layout/vList2"/>
    <dgm:cxn modelId="{38F715DD-96F9-4BD0-B76F-A487680ACA75}" type="presParOf" srcId="{D716E503-BBED-4578-A01C-43731C4EF88F}" destId="{2F6CF74C-4A9E-452B-9823-107552EAED28}" srcOrd="0" destOrd="0" presId="urn:microsoft.com/office/officeart/2005/8/layout/vList2"/>
    <dgm:cxn modelId="{FA0DC547-8CCE-467A-9FAE-D8EF20370E45}" type="presParOf" srcId="{D716E503-BBED-4578-A01C-43731C4EF88F}" destId="{C2C40F66-5335-48B4-B875-66AE7A288DFA}" srcOrd="1" destOrd="0" presId="urn:microsoft.com/office/officeart/2005/8/layout/vList2"/>
    <dgm:cxn modelId="{0215B783-98F9-448F-8153-E77484F14102}" type="presParOf" srcId="{D716E503-BBED-4578-A01C-43731C4EF88F}" destId="{695CF395-89E6-43BC-A917-0F69E36AC6A6}" srcOrd="2" destOrd="0" presId="urn:microsoft.com/office/officeart/2005/8/layout/vList2"/>
    <dgm:cxn modelId="{D2466AD5-1C0A-4CCE-8F4A-BA7ED85DF1A0}" type="presParOf" srcId="{D716E503-BBED-4578-A01C-43731C4EF88F}" destId="{E8D28D05-BE68-4EB8-AC02-926BE39B25CB}" srcOrd="3"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6CF74C-4A9E-452B-9823-107552EAED28}">
      <dsp:nvSpPr>
        <dsp:cNvPr id="0" name=""/>
        <dsp:cNvSpPr/>
      </dsp:nvSpPr>
      <dsp:spPr>
        <a:xfrm>
          <a:off x="0" y="172685"/>
          <a:ext cx="3313978" cy="45571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altLang="zh-TW" sz="1900" kern="1200" dirty="0" smtClean="0"/>
            <a:t>DNA</a:t>
          </a:r>
          <a:endParaRPr lang="zh-TW" altLang="en-US" sz="1900" kern="1200" dirty="0"/>
        </a:p>
      </dsp:txBody>
      <dsp:txXfrm>
        <a:off x="22246" y="194931"/>
        <a:ext cx="3269486" cy="411223"/>
      </dsp:txXfrm>
    </dsp:sp>
    <dsp:sp modelId="{C2C40F66-5335-48B4-B875-66AE7A288DFA}">
      <dsp:nvSpPr>
        <dsp:cNvPr id="0" name=""/>
        <dsp:cNvSpPr/>
      </dsp:nvSpPr>
      <dsp:spPr>
        <a:xfrm>
          <a:off x="0" y="628400"/>
          <a:ext cx="3313978" cy="1297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219"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altLang="zh-TW" sz="1500" kern="1200" dirty="0" smtClean="0"/>
            <a:t>Whole Genome Sequencing</a:t>
          </a:r>
          <a:endParaRPr lang="zh-TW" altLang="en-US" sz="1500" kern="1200" dirty="0"/>
        </a:p>
        <a:p>
          <a:pPr marL="114300" lvl="1" indent="-114300" algn="l" defTabSz="666750">
            <a:lnSpc>
              <a:spcPct val="90000"/>
            </a:lnSpc>
            <a:spcBef>
              <a:spcPct val="0"/>
            </a:spcBef>
            <a:spcAft>
              <a:spcPct val="20000"/>
            </a:spcAft>
            <a:buChar char="••"/>
          </a:pPr>
          <a:r>
            <a:rPr lang="en-US" altLang="zh-TW" sz="1500" kern="1200" dirty="0" smtClean="0"/>
            <a:t>Exome Sequencing</a:t>
          </a:r>
          <a:endParaRPr lang="zh-TW" altLang="en-US" sz="1500" kern="1200" dirty="0"/>
        </a:p>
        <a:p>
          <a:pPr marL="114300" lvl="1" indent="-114300" algn="l" defTabSz="666750">
            <a:lnSpc>
              <a:spcPct val="90000"/>
            </a:lnSpc>
            <a:spcBef>
              <a:spcPct val="0"/>
            </a:spcBef>
            <a:spcAft>
              <a:spcPct val="20000"/>
            </a:spcAft>
            <a:buChar char="••"/>
          </a:pPr>
          <a:r>
            <a:rPr lang="en-US" altLang="zh-TW" sz="1500" kern="1200" dirty="0" smtClean="0"/>
            <a:t>De novo Genome Sequencing</a:t>
          </a:r>
          <a:endParaRPr lang="zh-TW" altLang="en-US" sz="1500" kern="1200" dirty="0"/>
        </a:p>
        <a:p>
          <a:pPr marL="114300" lvl="1" indent="-114300" algn="l" defTabSz="666750">
            <a:lnSpc>
              <a:spcPct val="90000"/>
            </a:lnSpc>
            <a:spcBef>
              <a:spcPct val="0"/>
            </a:spcBef>
            <a:spcAft>
              <a:spcPct val="20000"/>
            </a:spcAft>
            <a:buChar char="••"/>
          </a:pPr>
          <a:r>
            <a:rPr lang="en-US" altLang="zh-TW" sz="1500" kern="1200" dirty="0" smtClean="0"/>
            <a:t>Metagenome Sequencing</a:t>
          </a:r>
          <a:endParaRPr lang="zh-TW" altLang="en-US" sz="1500" kern="1200" dirty="0"/>
        </a:p>
        <a:p>
          <a:pPr marL="114300" lvl="1" indent="-114300" algn="l" defTabSz="666750">
            <a:lnSpc>
              <a:spcPct val="90000"/>
            </a:lnSpc>
            <a:spcBef>
              <a:spcPct val="0"/>
            </a:spcBef>
            <a:spcAft>
              <a:spcPct val="20000"/>
            </a:spcAft>
            <a:buChar char="••"/>
          </a:pPr>
          <a:r>
            <a:rPr lang="en-US" altLang="zh-TW" sz="1500" kern="1200" dirty="0" err="1" smtClean="0"/>
            <a:t>ChIP</a:t>
          </a:r>
          <a:r>
            <a:rPr lang="en-US" altLang="zh-TW" sz="1500" kern="1200" dirty="0" smtClean="0"/>
            <a:t> Sequencing</a:t>
          </a:r>
          <a:endParaRPr lang="zh-TW" altLang="en-US" sz="1500" kern="1200" dirty="0"/>
        </a:p>
      </dsp:txBody>
      <dsp:txXfrm>
        <a:off x="0" y="628400"/>
        <a:ext cx="3313978" cy="1297889"/>
      </dsp:txXfrm>
    </dsp:sp>
    <dsp:sp modelId="{695CF395-89E6-43BC-A917-0F69E36AC6A6}">
      <dsp:nvSpPr>
        <dsp:cNvPr id="0" name=""/>
        <dsp:cNvSpPr/>
      </dsp:nvSpPr>
      <dsp:spPr>
        <a:xfrm>
          <a:off x="0" y="1926290"/>
          <a:ext cx="3313978" cy="45571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altLang="zh-TW" sz="1900" kern="1200" dirty="0" smtClean="0"/>
            <a:t>RNA</a:t>
          </a:r>
          <a:endParaRPr lang="zh-TW" altLang="en-US" sz="1900" kern="1200" dirty="0"/>
        </a:p>
      </dsp:txBody>
      <dsp:txXfrm>
        <a:off x="22246" y="1948536"/>
        <a:ext cx="3269486" cy="411223"/>
      </dsp:txXfrm>
    </dsp:sp>
    <dsp:sp modelId="{E8D28D05-BE68-4EB8-AC02-926BE39B25CB}">
      <dsp:nvSpPr>
        <dsp:cNvPr id="0" name=""/>
        <dsp:cNvSpPr/>
      </dsp:nvSpPr>
      <dsp:spPr>
        <a:xfrm>
          <a:off x="0" y="2382005"/>
          <a:ext cx="3313978" cy="10422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219"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US" altLang="zh-TW" sz="1500" kern="1200" dirty="0" smtClean="0"/>
            <a:t>Small RNA Sequencing</a:t>
          </a:r>
          <a:endParaRPr lang="zh-TW" altLang="en-US" sz="1500" kern="1200" dirty="0"/>
        </a:p>
        <a:p>
          <a:pPr marL="114300" lvl="1" indent="-114300" algn="l" defTabSz="666750">
            <a:lnSpc>
              <a:spcPct val="90000"/>
            </a:lnSpc>
            <a:spcBef>
              <a:spcPct val="0"/>
            </a:spcBef>
            <a:spcAft>
              <a:spcPct val="20000"/>
            </a:spcAft>
            <a:buChar char="••"/>
          </a:pPr>
          <a:r>
            <a:rPr lang="en-US" altLang="zh-TW" sz="1500" kern="1200" dirty="0" smtClean="0"/>
            <a:t>Transcriptome Sequencing</a:t>
          </a:r>
          <a:endParaRPr lang="zh-TW" altLang="en-US" sz="1500" kern="1200" dirty="0"/>
        </a:p>
        <a:p>
          <a:pPr marL="114300" lvl="1" indent="-114300" algn="l" defTabSz="666750">
            <a:lnSpc>
              <a:spcPct val="90000"/>
            </a:lnSpc>
            <a:spcBef>
              <a:spcPct val="0"/>
            </a:spcBef>
            <a:spcAft>
              <a:spcPct val="20000"/>
            </a:spcAft>
            <a:buChar char="••"/>
          </a:pPr>
          <a:r>
            <a:rPr lang="en-US" altLang="zh-TW" sz="1500" kern="1200" dirty="0" smtClean="0"/>
            <a:t>De novo Transcriptome Sequencing</a:t>
          </a:r>
          <a:endParaRPr lang="zh-TW" altLang="en-US" sz="1500" kern="1200" dirty="0"/>
        </a:p>
        <a:p>
          <a:pPr marL="114300" lvl="1" indent="-114300" algn="l" defTabSz="666750">
            <a:lnSpc>
              <a:spcPct val="90000"/>
            </a:lnSpc>
            <a:spcBef>
              <a:spcPct val="0"/>
            </a:spcBef>
            <a:spcAft>
              <a:spcPct val="20000"/>
            </a:spcAft>
            <a:buChar char="••"/>
          </a:pPr>
          <a:r>
            <a:rPr lang="en-US" altLang="zh-TW" sz="1500" kern="1200" dirty="0" err="1" smtClean="0"/>
            <a:t>Metatranscriptome</a:t>
          </a:r>
          <a:r>
            <a:rPr lang="en-US" altLang="zh-TW" sz="1500" kern="1200" dirty="0" smtClean="0"/>
            <a:t> Sequencing</a:t>
          </a:r>
          <a:endParaRPr lang="zh-TW" altLang="en-US" sz="1500" kern="1200" dirty="0"/>
        </a:p>
      </dsp:txBody>
      <dsp:txXfrm>
        <a:off x="0" y="2382005"/>
        <a:ext cx="3313978" cy="104224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E48788-71E6-470E-9233-2E98FAAAC2B0}" type="datetimeFigureOut">
              <a:rPr lang="zh-TW" altLang="en-US" smtClean="0"/>
              <a:t>2017/3/3</a:t>
            </a:fld>
            <a:endParaRPr lang="zh-TW" altLang="en-US"/>
          </a:p>
        </p:txBody>
      </p:sp>
      <p:sp>
        <p:nvSpPr>
          <p:cNvPr id="4" name="投影片圖像版面配置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55108A-2BE0-4094-BBF9-975C76CA0DE8}" type="slidenum">
              <a:rPr lang="zh-TW" altLang="en-US" smtClean="0"/>
              <a:t>‹#›</a:t>
            </a:fld>
            <a:endParaRPr lang="zh-TW" altLang="en-US"/>
          </a:p>
        </p:txBody>
      </p:sp>
    </p:spTree>
    <p:extLst>
      <p:ext uri="{BB962C8B-B14F-4D97-AF65-F5344CB8AC3E}">
        <p14:creationId xmlns:p14="http://schemas.microsoft.com/office/powerpoint/2010/main" val="3449508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nature.com/nrg/journal/v10/n1/full/nrg2484.html#B18"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www.nature.com/nrg/journal/v10/n1/full/nrg2484.html#B22"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24</a:t>
            </a:fld>
            <a:endParaRPr lang="zh-TW" altLang="en-US"/>
          </a:p>
        </p:txBody>
      </p:sp>
    </p:spTree>
    <p:extLst>
      <p:ext uri="{BB962C8B-B14F-4D97-AF65-F5344CB8AC3E}">
        <p14:creationId xmlns:p14="http://schemas.microsoft.com/office/powerpoint/2010/main" val="557346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171450" indent="-171450">
              <a:buFont typeface="Arial" panose="020B0604020202020204" pitchFamily="34" charset="0"/>
              <a:buChar char="•"/>
            </a:pPr>
            <a:r>
              <a:rPr lang="en-US" altLang="zh-TW" sz="1200" b="0" i="0" kern="1200" dirty="0" smtClean="0">
                <a:solidFill>
                  <a:schemeClr val="tx1"/>
                </a:solidFill>
                <a:effectLst/>
                <a:latin typeface="+mn-lt"/>
                <a:ea typeface="+mn-ea"/>
                <a:cs typeface="+mn-cs"/>
              </a:rPr>
              <a:t>the column represented above holds read data for a single run within an experiment, then this “read column” (file) would contain the series of template reads (data) generated in the run, the identifiers for each read (which do not have explicit IDs but are given serial numbers based on the run ID to save space), and a small amount of metadata that describes the read (name [alias] and plate location).</a:t>
            </a:r>
          </a:p>
          <a:p>
            <a:pPr marL="171450" indent="-171450">
              <a:buFont typeface="Arial" panose="020B0604020202020204" pitchFamily="34" charset="0"/>
              <a:buChar char="•"/>
            </a:pPr>
            <a:r>
              <a:rPr lang="en-US" altLang="zh-TW" sz="1200" b="0" i="0" kern="1200" dirty="0" smtClean="0">
                <a:solidFill>
                  <a:schemeClr val="tx1"/>
                </a:solidFill>
                <a:effectLst/>
                <a:latin typeface="+mn-lt"/>
                <a:ea typeface="+mn-ea"/>
                <a:cs typeface="+mn-cs"/>
              </a:rPr>
              <a:t>In the example above, the run accession number is SRR000001; this particular run contains a series of Read data, Quality Score data, Intensity data, as well as other data types that may exist (“etc.”), where each data type is contained within its own column (file). In addition, the run “table” contains a substantial amount of metadata, including technical information about the instrument model, date of run, run center, plate statistics, brief experimental description, etc., as well as an overarching index for the data housed within the run.</a:t>
            </a:r>
            <a:endParaRPr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25</a:t>
            </a:fld>
            <a:endParaRPr lang="zh-TW" altLang="en-US"/>
          </a:p>
        </p:txBody>
      </p:sp>
    </p:spTree>
    <p:extLst>
      <p:ext uri="{BB962C8B-B14F-4D97-AF65-F5344CB8AC3E}">
        <p14:creationId xmlns:p14="http://schemas.microsoft.com/office/powerpoint/2010/main" val="3239768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en-US" altLang="zh-TW" sz="1200" b="1" i="0" kern="1200" dirty="0" smtClean="0">
              <a:solidFill>
                <a:schemeClr val="tx1"/>
              </a:solidFill>
              <a:effectLst/>
              <a:latin typeface="+mn-lt"/>
              <a:ea typeface="+mn-ea"/>
              <a:cs typeface="+mn-cs"/>
            </a:endParaRPr>
          </a:p>
          <a:p>
            <a:r>
              <a:rPr lang="en-US" altLang="zh-TW" sz="1200" b="1" i="0" kern="1200" dirty="0" smtClean="0">
                <a:solidFill>
                  <a:schemeClr val="tx1"/>
                </a:solidFill>
                <a:effectLst/>
                <a:latin typeface="+mn-lt"/>
                <a:ea typeface="+mn-ea"/>
                <a:cs typeface="+mn-cs"/>
              </a:rPr>
              <a:t>a</a:t>
            </a:r>
            <a:r>
              <a:rPr lang="en-US" altLang="zh-TW" sz="1200" b="0" i="0" kern="1200" dirty="0" smtClean="0">
                <a:solidFill>
                  <a:schemeClr val="tx1"/>
                </a:solidFill>
                <a:effectLst/>
                <a:latin typeface="+mn-lt"/>
                <a:ea typeface="+mn-ea"/>
                <a:cs typeface="+mn-cs"/>
              </a:rPr>
              <a:t> | 80% of yeast genes were detected at 4 million uniquely mapped RNA-</a:t>
            </a:r>
            <a:r>
              <a:rPr lang="en-US" altLang="zh-TW" sz="1200" b="0" i="0" kern="1200" dirty="0" err="1" smtClean="0">
                <a:solidFill>
                  <a:schemeClr val="tx1"/>
                </a:solidFill>
                <a:effectLst/>
                <a:latin typeface="+mn-lt"/>
                <a:ea typeface="+mn-ea"/>
                <a:cs typeface="+mn-cs"/>
              </a:rPr>
              <a:t>Seq</a:t>
            </a:r>
            <a:r>
              <a:rPr lang="en-US" altLang="zh-TW" sz="1200" b="0" i="0" kern="1200" dirty="0" smtClean="0">
                <a:solidFill>
                  <a:schemeClr val="tx1"/>
                </a:solidFill>
                <a:effectLst/>
                <a:latin typeface="+mn-lt"/>
                <a:ea typeface="+mn-ea"/>
                <a:cs typeface="+mn-cs"/>
              </a:rPr>
              <a:t> reads, and coverage reaches a plateau afterwards despite the increasing sequencing depth. Expressed genes are defined as having at least four independent reads from a 50-bp window at the 3' end. Data is taken from Ref. </a:t>
            </a:r>
            <a:r>
              <a:rPr lang="en-US" altLang="zh-TW" sz="1200" b="0" i="0" kern="1200" dirty="0" smtClean="0">
                <a:solidFill>
                  <a:schemeClr val="tx1"/>
                </a:solidFill>
                <a:effectLst/>
                <a:latin typeface="+mn-lt"/>
                <a:ea typeface="+mn-ea"/>
                <a:cs typeface="+mn-cs"/>
                <a:hlinkClick r:id="rId3"/>
              </a:rPr>
              <a:t>18</a:t>
            </a:r>
            <a:r>
              <a:rPr lang="en-US" altLang="zh-TW" sz="1200" b="0" i="0" kern="1200" dirty="0" smtClean="0">
                <a:solidFill>
                  <a:schemeClr val="tx1"/>
                </a:solidFill>
                <a:effectLst/>
                <a:latin typeface="+mn-lt"/>
                <a:ea typeface="+mn-ea"/>
                <a:cs typeface="+mn-cs"/>
              </a:rPr>
              <a:t>. </a:t>
            </a:r>
            <a:r>
              <a:rPr lang="en-US" altLang="zh-TW" sz="1200" b="1" i="0" kern="1200" dirty="0" smtClean="0">
                <a:solidFill>
                  <a:schemeClr val="tx1"/>
                </a:solidFill>
                <a:effectLst/>
                <a:latin typeface="+mn-lt"/>
                <a:ea typeface="+mn-ea"/>
                <a:cs typeface="+mn-cs"/>
              </a:rPr>
              <a:t>b</a:t>
            </a:r>
            <a:r>
              <a:rPr lang="en-US" altLang="zh-TW" sz="1200" b="0" i="0" kern="1200" dirty="0" smtClean="0">
                <a:solidFill>
                  <a:schemeClr val="tx1"/>
                </a:solidFill>
                <a:effectLst/>
                <a:latin typeface="+mn-lt"/>
                <a:ea typeface="+mn-ea"/>
                <a:cs typeface="+mn-cs"/>
              </a:rPr>
              <a:t> | The number of unique start sites detected starts to reach a plateau when the depth of sequencing reaches 80 million in two mouse transcriptomes. ES, embryonic stem cells; EB, embryonic body. Figure is modified, with permission, from Ref. </a:t>
            </a:r>
            <a:r>
              <a:rPr lang="en-US" altLang="zh-TW" sz="1200" b="0" i="0" kern="1200" dirty="0" smtClean="0">
                <a:solidFill>
                  <a:schemeClr val="tx1"/>
                </a:solidFill>
                <a:effectLst/>
                <a:latin typeface="+mn-lt"/>
                <a:ea typeface="+mn-ea"/>
                <a:cs typeface="+mn-cs"/>
                <a:hlinkClick r:id="rId4"/>
              </a:rPr>
              <a:t>22</a:t>
            </a:r>
            <a:r>
              <a:rPr lang="en-US" altLang="zh-TW" sz="1200" b="0" i="0" kern="1200" dirty="0" smtClean="0">
                <a:solidFill>
                  <a:schemeClr val="tx1"/>
                </a:solidFill>
                <a:effectLst/>
                <a:latin typeface="+mn-lt"/>
                <a:ea typeface="+mn-ea"/>
                <a:cs typeface="+mn-cs"/>
              </a:rPr>
              <a:t> © (2008) Macmillan Publishers Ltd. All rights reserved.</a:t>
            </a:r>
            <a:endParaRPr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29</a:t>
            </a:fld>
            <a:endParaRPr lang="zh-TW" altLang="en-US"/>
          </a:p>
        </p:txBody>
      </p:sp>
    </p:spTree>
    <p:extLst>
      <p:ext uri="{BB962C8B-B14F-4D97-AF65-F5344CB8AC3E}">
        <p14:creationId xmlns:p14="http://schemas.microsoft.com/office/powerpoint/2010/main" val="1934745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1200" b="0" i="0" kern="1200" dirty="0" smtClean="0">
                <a:solidFill>
                  <a:schemeClr val="tx1"/>
                </a:solidFill>
                <a:effectLst/>
                <a:latin typeface="+mn-lt"/>
                <a:ea typeface="+mn-ea"/>
                <a:cs typeface="+mn-cs"/>
              </a:rPr>
              <a:t>首先，我们需要明确一条，那就是是否有</a:t>
            </a:r>
            <a:r>
              <a:rPr lang="en-US" altLang="zh-TW" sz="1200" b="0" i="0" kern="1200" dirty="0" smtClean="0">
                <a:solidFill>
                  <a:schemeClr val="tx1"/>
                </a:solidFill>
                <a:effectLst/>
                <a:latin typeface="+mn-lt"/>
                <a:ea typeface="+mn-ea"/>
                <a:cs typeface="+mn-cs"/>
              </a:rPr>
              <a:t>reference genome(</a:t>
            </a:r>
            <a:r>
              <a:rPr lang="zh-TW" altLang="en-US" sz="1200" b="0" i="0" kern="1200" dirty="0" smtClean="0">
                <a:solidFill>
                  <a:schemeClr val="tx1"/>
                </a:solidFill>
                <a:effectLst/>
                <a:latin typeface="+mn-lt"/>
                <a:ea typeface="+mn-ea"/>
                <a:cs typeface="+mn-cs"/>
              </a:rPr>
              <a:t>参考基因组</a:t>
            </a:r>
            <a:r>
              <a:rPr lang="en-US" altLang="zh-TW" sz="1200" b="0" i="0" kern="1200" dirty="0" smtClean="0">
                <a:solidFill>
                  <a:schemeClr val="tx1"/>
                </a:solidFill>
                <a:effectLst/>
                <a:latin typeface="+mn-lt"/>
                <a:ea typeface="+mn-ea"/>
                <a:cs typeface="+mn-cs"/>
              </a:rPr>
              <a:t>)</a:t>
            </a:r>
            <a:r>
              <a:rPr lang="zh-TW" altLang="en-US" sz="1200" b="0" i="0" kern="1200" dirty="0" smtClean="0">
                <a:solidFill>
                  <a:schemeClr val="tx1"/>
                </a:solidFill>
                <a:effectLst/>
                <a:latin typeface="+mn-lt"/>
                <a:ea typeface="+mn-ea"/>
                <a:cs typeface="+mn-cs"/>
              </a:rPr>
              <a:t>。如果没有，那么你应该使用的工具是</a:t>
            </a:r>
            <a:r>
              <a:rPr lang="en-US" altLang="zh-TW" sz="1200" b="0" i="1" kern="1200" dirty="0" smtClean="0">
                <a:solidFill>
                  <a:schemeClr val="tx1"/>
                </a:solidFill>
                <a:effectLst/>
                <a:latin typeface="+mn-lt"/>
                <a:ea typeface="+mn-ea"/>
                <a:cs typeface="+mn-cs"/>
              </a:rPr>
              <a:t>de novo</a:t>
            </a:r>
            <a:r>
              <a:rPr lang="zh-TW" altLang="en-US" sz="1200" b="0" i="0"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assembly tools</a:t>
            </a:r>
            <a:r>
              <a:rPr lang="zh-TW" altLang="en-US" sz="1200" b="0" i="0" kern="1200" dirty="0" smtClean="0">
                <a:solidFill>
                  <a:schemeClr val="tx1"/>
                </a:solidFill>
                <a:effectLst/>
                <a:latin typeface="+mn-lt"/>
                <a:ea typeface="+mn-ea"/>
                <a:cs typeface="+mn-cs"/>
              </a:rPr>
              <a:t>，</a:t>
            </a:r>
            <a:endParaRPr lang="en-US" altLang="zh-TW" sz="1200" b="0" i="0" kern="1200" dirty="0" smtClean="0">
              <a:solidFill>
                <a:schemeClr val="tx1"/>
              </a:solidFill>
              <a:effectLst/>
              <a:latin typeface="+mn-lt"/>
              <a:ea typeface="+mn-ea"/>
              <a:cs typeface="+mn-cs"/>
            </a:endParaRPr>
          </a:p>
          <a:p>
            <a:endParaRPr kumimoji="1" lang="en-US" altLang="zh-TW" sz="1200" b="0" i="0" kern="1200" dirty="0" smtClean="0">
              <a:solidFill>
                <a:schemeClr val="tx1"/>
              </a:solidFill>
              <a:effectLst/>
              <a:latin typeface="+mn-lt"/>
              <a:ea typeface="+mn-ea"/>
              <a:cs typeface="+mn-cs"/>
            </a:endParaRPr>
          </a:p>
          <a:p>
            <a:endParaRPr kumimoji="1"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33</a:t>
            </a:fld>
            <a:endParaRPr lang="zh-TW" altLang="en-US"/>
          </a:p>
        </p:txBody>
      </p:sp>
    </p:spTree>
    <p:extLst>
      <p:ext uri="{BB962C8B-B14F-4D97-AF65-F5344CB8AC3E}">
        <p14:creationId xmlns:p14="http://schemas.microsoft.com/office/powerpoint/2010/main" val="1190786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smtClean="0"/>
              <a:t>http://www.nature.com/nrg/journal/v16/n11/fig_tab/nrg3933_F3.html</a:t>
            </a:r>
          </a:p>
          <a:p>
            <a:r>
              <a:rPr lang="en-US" altLang="zh-TW" sz="1200" b="0" i="0" kern="1200" dirty="0" smtClean="0">
                <a:solidFill>
                  <a:schemeClr val="tx1"/>
                </a:solidFill>
                <a:effectLst/>
                <a:latin typeface="+mn-lt"/>
                <a:ea typeface="+mn-ea"/>
                <a:cs typeface="+mn-cs"/>
              </a:rPr>
              <a:t>A genome schematic is shown at the top with four unique regions (blue, violet, green and yellow) and two copies of a repeated region (red). Three different strategies for genome assembly are outlined below this schematic. </a:t>
            </a:r>
            <a:r>
              <a:rPr lang="en-US" altLang="zh-TW" sz="1200" b="1" i="0" kern="1200" dirty="0" smtClean="0">
                <a:solidFill>
                  <a:schemeClr val="tx1"/>
                </a:solidFill>
                <a:effectLst/>
                <a:latin typeface="+mn-lt"/>
                <a:ea typeface="+mn-ea"/>
                <a:cs typeface="+mn-cs"/>
              </a:rPr>
              <a:t>a</a:t>
            </a:r>
            <a:r>
              <a:rPr lang="en-US" altLang="zh-TW" sz="1200" b="0" i="0" kern="1200" dirty="0" smtClean="0">
                <a:solidFill>
                  <a:schemeClr val="tx1"/>
                </a:solidFill>
                <a:effectLst/>
                <a:latin typeface="+mn-lt"/>
                <a:ea typeface="+mn-ea"/>
                <a:cs typeface="+mn-cs"/>
              </a:rPr>
              <a:t> | Overlap-layout-consensus (OLC). All pairwise alignments (arrows) between reads (solid bars) are detected. Reads are merged into </a:t>
            </a:r>
            <a:r>
              <a:rPr lang="en-US" altLang="zh-TW" sz="1200" b="0" i="0" kern="1200" dirty="0" err="1" smtClean="0">
                <a:solidFill>
                  <a:schemeClr val="tx1"/>
                </a:solidFill>
                <a:effectLst/>
                <a:latin typeface="+mn-lt"/>
                <a:ea typeface="+mn-ea"/>
                <a:cs typeface="+mn-cs"/>
              </a:rPr>
              <a:t>contigs</a:t>
            </a:r>
            <a:r>
              <a:rPr lang="en-US" altLang="zh-TW" sz="1200" b="0" i="0" kern="1200" dirty="0" smtClean="0">
                <a:solidFill>
                  <a:schemeClr val="tx1"/>
                </a:solidFill>
                <a:effectLst/>
                <a:latin typeface="+mn-lt"/>
                <a:ea typeface="+mn-ea"/>
                <a:cs typeface="+mn-cs"/>
              </a:rPr>
              <a:t> (below the vertical arrow) until a read at a repeat boundary (split </a:t>
            </a:r>
            <a:r>
              <a:rPr lang="en-US" altLang="zh-TW" sz="1200" b="0" i="0" kern="1200" dirty="0" err="1" smtClean="0">
                <a:solidFill>
                  <a:schemeClr val="tx1"/>
                </a:solidFill>
                <a:effectLst/>
                <a:latin typeface="+mn-lt"/>
                <a:ea typeface="+mn-ea"/>
                <a:cs typeface="+mn-cs"/>
              </a:rPr>
              <a:t>colour</a:t>
            </a:r>
            <a:r>
              <a:rPr lang="en-US" altLang="zh-TW" sz="1200" b="0" i="0" kern="1200" dirty="0" smtClean="0">
                <a:solidFill>
                  <a:schemeClr val="tx1"/>
                </a:solidFill>
                <a:effectLst/>
                <a:latin typeface="+mn-lt"/>
                <a:ea typeface="+mn-ea"/>
                <a:cs typeface="+mn-cs"/>
              </a:rPr>
              <a:t> bar) is detected, leading to a repeat that is unresolved and collapsed into a single copy. </a:t>
            </a:r>
            <a:r>
              <a:rPr lang="en-US" altLang="zh-TW" sz="1200" b="1" i="0" kern="1200" dirty="0" smtClean="0">
                <a:solidFill>
                  <a:schemeClr val="tx1"/>
                </a:solidFill>
                <a:effectLst/>
                <a:latin typeface="+mn-lt"/>
                <a:ea typeface="+mn-ea"/>
                <a:cs typeface="+mn-cs"/>
              </a:rPr>
              <a:t>b</a:t>
            </a:r>
            <a:r>
              <a:rPr lang="en-US" altLang="zh-TW" sz="1200" b="0" i="0" kern="1200" dirty="0" smtClean="0">
                <a:solidFill>
                  <a:schemeClr val="tx1"/>
                </a:solidFill>
                <a:effectLst/>
                <a:latin typeface="+mn-lt"/>
                <a:ea typeface="+mn-ea"/>
                <a:cs typeface="+mn-cs"/>
              </a:rPr>
              <a:t> | de </a:t>
            </a:r>
            <a:r>
              <a:rPr lang="en-US" altLang="zh-TW" sz="1200" b="0" i="0" kern="1200" dirty="0" err="1" smtClean="0">
                <a:solidFill>
                  <a:schemeClr val="tx1"/>
                </a:solidFill>
                <a:effectLst/>
                <a:latin typeface="+mn-lt"/>
                <a:ea typeface="+mn-ea"/>
                <a:cs typeface="+mn-cs"/>
              </a:rPr>
              <a:t>Bruijn</a:t>
            </a:r>
            <a:r>
              <a:rPr lang="en-US" altLang="zh-TW" sz="1200" b="0" i="0" kern="1200" dirty="0" smtClean="0">
                <a:solidFill>
                  <a:schemeClr val="tx1"/>
                </a:solidFill>
                <a:effectLst/>
                <a:latin typeface="+mn-lt"/>
                <a:ea typeface="+mn-ea"/>
                <a:cs typeface="+mn-cs"/>
              </a:rPr>
              <a:t> assembly. Reads are decomposed into overlapping </a:t>
            </a:r>
            <a:r>
              <a:rPr lang="en-US" altLang="zh-TW" sz="1200" b="0" i="1" kern="1200" dirty="0" smtClean="0">
                <a:solidFill>
                  <a:schemeClr val="tx1"/>
                </a:solidFill>
                <a:effectLst/>
                <a:latin typeface="+mn-lt"/>
                <a:ea typeface="+mn-ea"/>
                <a:cs typeface="+mn-cs"/>
              </a:rPr>
              <a:t>k</a:t>
            </a:r>
            <a:r>
              <a:rPr lang="en-US" altLang="zh-TW" sz="1200" b="0" i="0" kern="1200" dirty="0" smtClean="0">
                <a:solidFill>
                  <a:schemeClr val="tx1"/>
                </a:solidFill>
                <a:effectLst/>
                <a:latin typeface="+mn-lt"/>
                <a:ea typeface="+mn-ea"/>
                <a:cs typeface="+mn-cs"/>
              </a:rPr>
              <a:t>-</a:t>
            </a:r>
            <a:r>
              <a:rPr lang="en-US" altLang="zh-TW" sz="1200" b="0" i="0" kern="1200" dirty="0" err="1" smtClean="0">
                <a:solidFill>
                  <a:schemeClr val="tx1"/>
                </a:solidFill>
                <a:effectLst/>
                <a:latin typeface="+mn-lt"/>
                <a:ea typeface="+mn-ea"/>
                <a:cs typeface="+mn-cs"/>
              </a:rPr>
              <a:t>mers</a:t>
            </a:r>
            <a:r>
              <a:rPr lang="en-US" altLang="zh-TW" sz="1200" b="0" i="0" kern="1200" dirty="0" smtClean="0">
                <a:solidFill>
                  <a:schemeClr val="tx1"/>
                </a:solidFill>
                <a:effectLst/>
                <a:latin typeface="+mn-lt"/>
                <a:ea typeface="+mn-ea"/>
                <a:cs typeface="+mn-cs"/>
              </a:rPr>
              <a:t>. An example of the decomposition for </a:t>
            </a:r>
            <a:r>
              <a:rPr lang="en-US" altLang="zh-TW" sz="1200" b="0" i="1" kern="1200" dirty="0" smtClean="0">
                <a:solidFill>
                  <a:schemeClr val="tx1"/>
                </a:solidFill>
                <a:effectLst/>
                <a:latin typeface="+mn-lt"/>
                <a:ea typeface="+mn-ea"/>
                <a:cs typeface="+mn-cs"/>
              </a:rPr>
              <a:t>k</a:t>
            </a:r>
            <a:r>
              <a:rPr lang="en-US" altLang="zh-TW" sz="1200" b="0" i="0" kern="1200" dirty="0" smtClean="0">
                <a:solidFill>
                  <a:schemeClr val="tx1"/>
                </a:solidFill>
                <a:effectLst/>
                <a:latin typeface="+mn-lt"/>
                <a:ea typeface="+mn-ea"/>
                <a:cs typeface="+mn-cs"/>
              </a:rPr>
              <a:t> = 3 nucleotides is shown, although in practice </a:t>
            </a:r>
            <a:r>
              <a:rPr lang="en-US" altLang="zh-TW" sz="1200" b="0" i="1" kern="1200" dirty="0" smtClean="0">
                <a:solidFill>
                  <a:schemeClr val="tx1"/>
                </a:solidFill>
                <a:effectLst/>
                <a:latin typeface="+mn-lt"/>
                <a:ea typeface="+mn-ea"/>
                <a:cs typeface="+mn-cs"/>
              </a:rPr>
              <a:t>k</a:t>
            </a:r>
            <a:r>
              <a:rPr lang="en-US" altLang="zh-TW" sz="1200" b="0" i="0" kern="1200" dirty="0" smtClean="0">
                <a:solidFill>
                  <a:schemeClr val="tx1"/>
                </a:solidFill>
                <a:effectLst/>
                <a:latin typeface="+mn-lt"/>
                <a:ea typeface="+mn-ea"/>
                <a:cs typeface="+mn-cs"/>
              </a:rPr>
              <a:t> ranges between 31 and 200 nucleotides. Identical </a:t>
            </a:r>
            <a:r>
              <a:rPr lang="en-US" altLang="zh-TW" sz="1200" b="0" i="1" kern="1200" dirty="0" smtClean="0">
                <a:solidFill>
                  <a:schemeClr val="tx1"/>
                </a:solidFill>
                <a:effectLst/>
                <a:latin typeface="+mn-lt"/>
                <a:ea typeface="+mn-ea"/>
                <a:cs typeface="+mn-cs"/>
              </a:rPr>
              <a:t>k</a:t>
            </a:r>
            <a:r>
              <a:rPr lang="en-US" altLang="zh-TW" sz="1200" b="0" i="0" kern="1200" dirty="0" smtClean="0">
                <a:solidFill>
                  <a:schemeClr val="tx1"/>
                </a:solidFill>
                <a:effectLst/>
                <a:latin typeface="+mn-lt"/>
                <a:ea typeface="+mn-ea"/>
                <a:cs typeface="+mn-cs"/>
              </a:rPr>
              <a:t>-</a:t>
            </a:r>
            <a:r>
              <a:rPr lang="en-US" altLang="zh-TW" sz="1200" b="0" i="0" kern="1200" dirty="0" err="1" smtClean="0">
                <a:solidFill>
                  <a:schemeClr val="tx1"/>
                </a:solidFill>
                <a:effectLst/>
                <a:latin typeface="+mn-lt"/>
                <a:ea typeface="+mn-ea"/>
                <a:cs typeface="+mn-cs"/>
              </a:rPr>
              <a:t>mers</a:t>
            </a:r>
            <a:r>
              <a:rPr lang="en-US" altLang="zh-TW" sz="1200" b="0" i="0" kern="1200" dirty="0" smtClean="0">
                <a:solidFill>
                  <a:schemeClr val="tx1"/>
                </a:solidFill>
                <a:effectLst/>
                <a:latin typeface="+mn-lt"/>
                <a:ea typeface="+mn-ea"/>
                <a:cs typeface="+mn-cs"/>
              </a:rPr>
              <a:t> are merged and connected by an edge when appearing adjacently in reads. </a:t>
            </a:r>
            <a:r>
              <a:rPr lang="en-US" altLang="zh-TW" sz="1200" b="0" i="0" kern="1200" dirty="0" err="1" smtClean="0">
                <a:solidFill>
                  <a:schemeClr val="tx1"/>
                </a:solidFill>
                <a:effectLst/>
                <a:latin typeface="+mn-lt"/>
                <a:ea typeface="+mn-ea"/>
                <a:cs typeface="+mn-cs"/>
              </a:rPr>
              <a:t>Contigs</a:t>
            </a:r>
            <a:r>
              <a:rPr lang="en-US" altLang="zh-TW" sz="1200" b="0" i="0" kern="1200" dirty="0" smtClean="0">
                <a:solidFill>
                  <a:schemeClr val="tx1"/>
                </a:solidFill>
                <a:effectLst/>
                <a:latin typeface="+mn-lt"/>
                <a:ea typeface="+mn-ea"/>
                <a:cs typeface="+mn-cs"/>
              </a:rPr>
              <a:t> are formed by merging chains of </a:t>
            </a:r>
            <a:r>
              <a:rPr lang="en-US" altLang="zh-TW" sz="1200" b="0" i="1" kern="1200" dirty="0" smtClean="0">
                <a:solidFill>
                  <a:schemeClr val="tx1"/>
                </a:solidFill>
                <a:effectLst/>
                <a:latin typeface="+mn-lt"/>
                <a:ea typeface="+mn-ea"/>
                <a:cs typeface="+mn-cs"/>
              </a:rPr>
              <a:t>k</a:t>
            </a:r>
            <a:r>
              <a:rPr lang="en-US" altLang="zh-TW" sz="1200" b="0" i="0" kern="1200" dirty="0" smtClean="0">
                <a:solidFill>
                  <a:schemeClr val="tx1"/>
                </a:solidFill>
                <a:effectLst/>
                <a:latin typeface="+mn-lt"/>
                <a:ea typeface="+mn-ea"/>
                <a:cs typeface="+mn-cs"/>
              </a:rPr>
              <a:t>-</a:t>
            </a:r>
            <a:r>
              <a:rPr lang="en-US" altLang="zh-TW" sz="1200" b="0" i="0" kern="1200" dirty="0" err="1" smtClean="0">
                <a:solidFill>
                  <a:schemeClr val="tx1"/>
                </a:solidFill>
                <a:effectLst/>
                <a:latin typeface="+mn-lt"/>
                <a:ea typeface="+mn-ea"/>
                <a:cs typeface="+mn-cs"/>
              </a:rPr>
              <a:t>mers</a:t>
            </a:r>
            <a:r>
              <a:rPr lang="en-US" altLang="zh-TW" sz="1200" b="0" i="0" kern="1200" dirty="0" smtClean="0">
                <a:solidFill>
                  <a:schemeClr val="tx1"/>
                </a:solidFill>
                <a:effectLst/>
                <a:latin typeface="+mn-lt"/>
                <a:ea typeface="+mn-ea"/>
                <a:cs typeface="+mn-cs"/>
              </a:rPr>
              <a:t> until repeat boundaries are reached. If a </a:t>
            </a:r>
            <a:r>
              <a:rPr lang="en-US" altLang="zh-TW" sz="1200" b="0" i="1" kern="1200" dirty="0" smtClean="0">
                <a:solidFill>
                  <a:schemeClr val="tx1"/>
                </a:solidFill>
                <a:effectLst/>
                <a:latin typeface="+mn-lt"/>
                <a:ea typeface="+mn-ea"/>
                <a:cs typeface="+mn-cs"/>
              </a:rPr>
              <a:t>k</a:t>
            </a:r>
            <a:r>
              <a:rPr lang="en-US" altLang="zh-TW" sz="1200" b="0" i="0" kern="1200" dirty="0" smtClean="0">
                <a:solidFill>
                  <a:schemeClr val="tx1"/>
                </a:solidFill>
                <a:effectLst/>
                <a:latin typeface="+mn-lt"/>
                <a:ea typeface="+mn-ea"/>
                <a:cs typeface="+mn-cs"/>
              </a:rPr>
              <a:t>-</a:t>
            </a:r>
            <a:r>
              <a:rPr lang="en-US" altLang="zh-TW" sz="1200" b="0" i="0" kern="1200" dirty="0" err="1" smtClean="0">
                <a:solidFill>
                  <a:schemeClr val="tx1"/>
                </a:solidFill>
                <a:effectLst/>
                <a:latin typeface="+mn-lt"/>
                <a:ea typeface="+mn-ea"/>
                <a:cs typeface="+mn-cs"/>
              </a:rPr>
              <a:t>mer</a:t>
            </a:r>
            <a:r>
              <a:rPr lang="en-US" altLang="zh-TW" sz="1200" b="0" i="0" kern="1200" dirty="0" smtClean="0">
                <a:solidFill>
                  <a:schemeClr val="tx1"/>
                </a:solidFill>
                <a:effectLst/>
                <a:latin typeface="+mn-lt"/>
                <a:ea typeface="+mn-ea"/>
                <a:cs typeface="+mn-cs"/>
              </a:rPr>
              <a:t> appears in multiple positions (red segment) in the genome, it will fragment assemblies and additional graph operations must be applied to resolve such small repeats. The </a:t>
            </a:r>
            <a:r>
              <a:rPr lang="en-US" altLang="zh-TW" sz="1200" b="0" i="1" kern="1200" dirty="0" smtClean="0">
                <a:solidFill>
                  <a:schemeClr val="tx1"/>
                </a:solidFill>
                <a:effectLst/>
                <a:latin typeface="+mn-lt"/>
                <a:ea typeface="+mn-ea"/>
                <a:cs typeface="+mn-cs"/>
              </a:rPr>
              <a:t>k</a:t>
            </a:r>
            <a:r>
              <a:rPr lang="en-US" altLang="zh-TW" sz="1200" b="0" i="0" kern="1200" dirty="0" smtClean="0">
                <a:solidFill>
                  <a:schemeClr val="tx1"/>
                </a:solidFill>
                <a:effectLst/>
                <a:latin typeface="+mn-lt"/>
                <a:ea typeface="+mn-ea"/>
                <a:cs typeface="+mn-cs"/>
              </a:rPr>
              <a:t>-</a:t>
            </a:r>
            <a:r>
              <a:rPr lang="en-US" altLang="zh-TW" sz="1200" b="0" i="0" kern="1200" dirty="0" err="1" smtClean="0">
                <a:solidFill>
                  <a:schemeClr val="tx1"/>
                </a:solidFill>
                <a:effectLst/>
                <a:latin typeface="+mn-lt"/>
                <a:ea typeface="+mn-ea"/>
                <a:cs typeface="+mn-cs"/>
              </a:rPr>
              <a:t>mer</a:t>
            </a:r>
            <a:r>
              <a:rPr lang="en-US" altLang="zh-TW" sz="1200" b="0" i="0" kern="1200" dirty="0" smtClean="0">
                <a:solidFill>
                  <a:schemeClr val="tx1"/>
                </a:solidFill>
                <a:effectLst/>
                <a:latin typeface="+mn-lt"/>
                <a:ea typeface="+mn-ea"/>
                <a:cs typeface="+mn-cs"/>
              </a:rPr>
              <a:t> approach is ideal for short-read data generated by massively parallel sequencing (MPS). </a:t>
            </a:r>
            <a:r>
              <a:rPr lang="en-US" altLang="zh-TW" sz="1200" b="1" i="0" kern="1200" dirty="0" smtClean="0">
                <a:solidFill>
                  <a:schemeClr val="tx1"/>
                </a:solidFill>
                <a:effectLst/>
                <a:latin typeface="+mn-lt"/>
                <a:ea typeface="+mn-ea"/>
                <a:cs typeface="+mn-cs"/>
              </a:rPr>
              <a:t>c</a:t>
            </a:r>
            <a:r>
              <a:rPr lang="en-US" altLang="zh-TW" sz="1200" b="0" i="0" kern="1200" dirty="0" smtClean="0">
                <a:solidFill>
                  <a:schemeClr val="tx1"/>
                </a:solidFill>
                <a:effectLst/>
                <a:latin typeface="+mn-lt"/>
                <a:ea typeface="+mn-ea"/>
                <a:cs typeface="+mn-cs"/>
              </a:rPr>
              <a:t> |String graph. Alignments that may be transitively inferred from all pairwise alignments are removed (grey arrows). A graph is created with a vertex for the endpoint of every read. Edges are created both for each unaligned interval of a read and for each remaining pairwise overlap. Vertices connect edges that correspond to the reads that overlap. When there is allelic variation, alternative paths in the graph are formed. Not shown, but common to all three algorithms, is the use of read pairs to produce the final assembly product.</a:t>
            </a:r>
            <a:endParaRPr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34</a:t>
            </a:fld>
            <a:endParaRPr lang="zh-TW" altLang="en-US"/>
          </a:p>
        </p:txBody>
      </p:sp>
    </p:spTree>
    <p:extLst>
      <p:ext uri="{BB962C8B-B14F-4D97-AF65-F5344CB8AC3E}">
        <p14:creationId xmlns:p14="http://schemas.microsoft.com/office/powerpoint/2010/main" val="30463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sz="1200" b="1" i="0" kern="1200" dirty="0" smtClean="0">
                <a:solidFill>
                  <a:schemeClr val="tx1"/>
                </a:solidFill>
                <a:effectLst/>
                <a:latin typeface="+mn-lt"/>
                <a:ea typeface="+mn-ea"/>
                <a:cs typeface="+mn-cs"/>
              </a:rPr>
              <a:t>http://www.nature.com/nrg/journal/v12/n10/fig_tab/nrg3068_F3.html</a:t>
            </a:r>
          </a:p>
          <a:p>
            <a:r>
              <a:rPr lang="en-US" altLang="zh-TW" sz="1200" b="1" i="0" kern="1200" dirty="0" smtClean="0">
                <a:solidFill>
                  <a:schemeClr val="tx1"/>
                </a:solidFill>
                <a:effectLst/>
                <a:latin typeface="+mn-lt"/>
                <a:ea typeface="+mn-ea"/>
                <a:cs typeface="+mn-cs"/>
              </a:rPr>
              <a:t>a</a:t>
            </a:r>
            <a:r>
              <a:rPr lang="en-US" altLang="zh-TW" sz="1200" b="0" i="0" kern="1200" dirty="0" smtClean="0">
                <a:solidFill>
                  <a:schemeClr val="tx1"/>
                </a:solidFill>
                <a:effectLst/>
                <a:latin typeface="+mn-lt"/>
                <a:ea typeface="+mn-ea"/>
                <a:cs typeface="+mn-cs"/>
              </a:rPr>
              <a:t> | All substrings of length k (k-</a:t>
            </a:r>
            <a:r>
              <a:rPr lang="en-US" altLang="zh-TW" sz="1200" b="0" i="0" kern="1200" dirty="0" err="1" smtClean="0">
                <a:solidFill>
                  <a:schemeClr val="tx1"/>
                </a:solidFill>
                <a:effectLst/>
                <a:latin typeface="+mn-lt"/>
                <a:ea typeface="+mn-ea"/>
                <a:cs typeface="+mn-cs"/>
              </a:rPr>
              <a:t>mers</a:t>
            </a:r>
            <a:r>
              <a:rPr lang="en-US" altLang="zh-TW" sz="1200" b="0" i="0" kern="1200" dirty="0" smtClean="0">
                <a:solidFill>
                  <a:schemeClr val="tx1"/>
                </a:solidFill>
                <a:effectLst/>
                <a:latin typeface="+mn-lt"/>
                <a:ea typeface="+mn-ea"/>
                <a:cs typeface="+mn-cs"/>
              </a:rPr>
              <a:t>) are generated from each read. </a:t>
            </a:r>
            <a:r>
              <a:rPr lang="en-US" altLang="zh-TW" sz="1200" b="1" i="0" kern="1200" dirty="0" smtClean="0">
                <a:solidFill>
                  <a:schemeClr val="tx1"/>
                </a:solidFill>
                <a:effectLst/>
                <a:latin typeface="+mn-lt"/>
                <a:ea typeface="+mn-ea"/>
                <a:cs typeface="+mn-cs"/>
              </a:rPr>
              <a:t>b</a:t>
            </a:r>
            <a:r>
              <a:rPr lang="en-US" altLang="zh-TW" sz="1200" b="0" i="0" kern="1200" dirty="0" smtClean="0">
                <a:solidFill>
                  <a:schemeClr val="tx1"/>
                </a:solidFill>
                <a:effectLst/>
                <a:latin typeface="+mn-lt"/>
                <a:ea typeface="+mn-ea"/>
                <a:cs typeface="+mn-cs"/>
              </a:rPr>
              <a:t> | Each unique k-</a:t>
            </a:r>
            <a:r>
              <a:rPr lang="en-US" altLang="zh-TW" sz="1200" b="0" i="0" kern="1200" dirty="0" err="1" smtClean="0">
                <a:solidFill>
                  <a:schemeClr val="tx1"/>
                </a:solidFill>
                <a:effectLst/>
                <a:latin typeface="+mn-lt"/>
                <a:ea typeface="+mn-ea"/>
                <a:cs typeface="+mn-cs"/>
              </a:rPr>
              <a:t>mer</a:t>
            </a:r>
            <a:r>
              <a:rPr lang="en-US" altLang="zh-TW" sz="1200" b="0" i="0" kern="1200" dirty="0" smtClean="0">
                <a:solidFill>
                  <a:schemeClr val="tx1"/>
                </a:solidFill>
                <a:effectLst/>
                <a:latin typeface="+mn-lt"/>
                <a:ea typeface="+mn-ea"/>
                <a:cs typeface="+mn-cs"/>
              </a:rPr>
              <a:t> is used to represent a node (or vertex) in the De </a:t>
            </a:r>
            <a:r>
              <a:rPr lang="en-US" altLang="zh-TW" sz="1200" b="0" i="0" kern="1200" dirty="0" err="1" smtClean="0">
                <a:solidFill>
                  <a:schemeClr val="tx1"/>
                </a:solidFill>
                <a:effectLst/>
                <a:latin typeface="+mn-lt"/>
                <a:ea typeface="+mn-ea"/>
                <a:cs typeface="+mn-cs"/>
              </a:rPr>
              <a:t>Bruijn</a:t>
            </a:r>
            <a:r>
              <a:rPr lang="en-US" altLang="zh-TW" sz="1200" b="0" i="0" kern="1200" dirty="0" smtClean="0">
                <a:solidFill>
                  <a:schemeClr val="tx1"/>
                </a:solidFill>
                <a:effectLst/>
                <a:latin typeface="+mn-lt"/>
                <a:ea typeface="+mn-ea"/>
                <a:cs typeface="+mn-cs"/>
              </a:rPr>
              <a:t> graph, and pairs of nodes are connected if shifting a k-</a:t>
            </a:r>
            <a:r>
              <a:rPr lang="en-US" altLang="zh-TW" sz="1200" b="0" i="0" kern="1200" dirty="0" err="1" smtClean="0">
                <a:solidFill>
                  <a:schemeClr val="tx1"/>
                </a:solidFill>
                <a:effectLst/>
                <a:latin typeface="+mn-lt"/>
                <a:ea typeface="+mn-ea"/>
                <a:cs typeface="+mn-cs"/>
              </a:rPr>
              <a:t>mer</a:t>
            </a:r>
            <a:r>
              <a:rPr lang="en-US" altLang="zh-TW" sz="1200" b="0" i="0" kern="1200" dirty="0" smtClean="0">
                <a:solidFill>
                  <a:schemeClr val="tx1"/>
                </a:solidFill>
                <a:effectLst/>
                <a:latin typeface="+mn-lt"/>
                <a:ea typeface="+mn-ea"/>
                <a:cs typeface="+mn-cs"/>
              </a:rPr>
              <a:t> by one character creates an exact k–1 overlap between the two k-</a:t>
            </a:r>
            <a:r>
              <a:rPr lang="en-US" altLang="zh-TW" sz="1200" b="0" i="0" kern="1200" dirty="0" err="1" smtClean="0">
                <a:solidFill>
                  <a:schemeClr val="tx1"/>
                </a:solidFill>
                <a:effectLst/>
                <a:latin typeface="+mn-lt"/>
                <a:ea typeface="+mn-ea"/>
                <a:cs typeface="+mn-cs"/>
              </a:rPr>
              <a:t>mers</a:t>
            </a:r>
            <a:r>
              <a:rPr lang="en-US" altLang="zh-TW" sz="1200" b="0" i="0" kern="1200" dirty="0" smtClean="0">
                <a:solidFill>
                  <a:schemeClr val="tx1"/>
                </a:solidFill>
                <a:effectLst/>
                <a:latin typeface="+mn-lt"/>
                <a:ea typeface="+mn-ea"/>
                <a:cs typeface="+mn-cs"/>
              </a:rPr>
              <a:t>. Note that for non-strand-specific RNA sequencing data sets, the reverse complement of each k-</a:t>
            </a:r>
            <a:r>
              <a:rPr lang="en-US" altLang="zh-TW" sz="1200" b="0" i="0" kern="1200" dirty="0" err="1" smtClean="0">
                <a:solidFill>
                  <a:schemeClr val="tx1"/>
                </a:solidFill>
                <a:effectLst/>
                <a:latin typeface="+mn-lt"/>
                <a:ea typeface="+mn-ea"/>
                <a:cs typeface="+mn-cs"/>
              </a:rPr>
              <a:t>mer</a:t>
            </a:r>
            <a:r>
              <a:rPr lang="en-US" altLang="zh-TW" sz="1200" b="0" i="0" kern="1200" dirty="0" smtClean="0">
                <a:solidFill>
                  <a:schemeClr val="tx1"/>
                </a:solidFill>
                <a:effectLst/>
                <a:latin typeface="+mn-lt"/>
                <a:ea typeface="+mn-ea"/>
                <a:cs typeface="+mn-cs"/>
              </a:rPr>
              <a:t> will also be represented in the graph. Here, a simple example using 5-mers is shown. The example illustrates a SNP or sequencing error (for example, A/T) and an example of an intron or a deletion. Single-nucleotide differences cause 'bubbles' of length k in the De </a:t>
            </a:r>
            <a:r>
              <a:rPr lang="en-US" altLang="zh-TW" sz="1200" b="0" i="0" kern="1200" dirty="0" err="1" smtClean="0">
                <a:solidFill>
                  <a:schemeClr val="tx1"/>
                </a:solidFill>
                <a:effectLst/>
                <a:latin typeface="+mn-lt"/>
                <a:ea typeface="+mn-ea"/>
                <a:cs typeface="+mn-cs"/>
              </a:rPr>
              <a:t>Brujin</a:t>
            </a:r>
            <a:r>
              <a:rPr lang="en-US" altLang="zh-TW" sz="1200" b="0" i="0" kern="1200" dirty="0" smtClean="0">
                <a:solidFill>
                  <a:schemeClr val="tx1"/>
                </a:solidFill>
                <a:effectLst/>
                <a:latin typeface="+mn-lt"/>
                <a:ea typeface="+mn-ea"/>
                <a:cs typeface="+mn-cs"/>
              </a:rPr>
              <a:t> graph, whereas introns or deletions introduce a shorter path in the graph. </a:t>
            </a:r>
            <a:r>
              <a:rPr lang="en-US" altLang="zh-TW" sz="1200" b="1" i="0" kern="1200" dirty="0" err="1" smtClean="0">
                <a:solidFill>
                  <a:schemeClr val="tx1"/>
                </a:solidFill>
                <a:effectLst/>
                <a:latin typeface="+mn-lt"/>
                <a:ea typeface="+mn-ea"/>
                <a:cs typeface="+mn-cs"/>
              </a:rPr>
              <a:t>c,d</a:t>
            </a:r>
            <a:r>
              <a:rPr lang="en-US" altLang="zh-TW" sz="1200" b="0" i="0" kern="1200" dirty="0" smtClean="0">
                <a:solidFill>
                  <a:schemeClr val="tx1"/>
                </a:solidFill>
                <a:effectLst/>
                <a:latin typeface="+mn-lt"/>
                <a:ea typeface="+mn-ea"/>
                <a:cs typeface="+mn-cs"/>
              </a:rPr>
              <a:t> | Chains of adjacent nodes in the graph are collapsed into a single node when the first node has an out degree of one and the second node has an in degree of one. Last, as in the reference-based approach, four alternative paths (blue, red, yellow and green) through the graph are chosen. </a:t>
            </a:r>
            <a:r>
              <a:rPr lang="en-US" altLang="zh-TW" sz="1200" b="1" i="0" kern="1200" dirty="0" smtClean="0">
                <a:solidFill>
                  <a:schemeClr val="tx1"/>
                </a:solidFill>
                <a:effectLst/>
                <a:latin typeface="+mn-lt"/>
                <a:ea typeface="+mn-ea"/>
                <a:cs typeface="+mn-cs"/>
              </a:rPr>
              <a:t>e</a:t>
            </a:r>
            <a:r>
              <a:rPr lang="en-US" altLang="zh-TW" sz="1200" b="0" i="0" kern="1200" dirty="0" smtClean="0">
                <a:solidFill>
                  <a:schemeClr val="tx1"/>
                </a:solidFill>
                <a:effectLst/>
                <a:latin typeface="+mn-lt"/>
                <a:ea typeface="+mn-ea"/>
                <a:cs typeface="+mn-cs"/>
              </a:rPr>
              <a:t> | The isoforms are then assembled.</a:t>
            </a:r>
            <a:endParaRPr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35</a:t>
            </a:fld>
            <a:endParaRPr lang="zh-TW" altLang="en-US"/>
          </a:p>
        </p:txBody>
      </p:sp>
    </p:spTree>
    <p:extLst>
      <p:ext uri="{BB962C8B-B14F-4D97-AF65-F5344CB8AC3E}">
        <p14:creationId xmlns:p14="http://schemas.microsoft.com/office/powerpoint/2010/main" val="6853531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1200" b="0" i="0" kern="1200" dirty="0" smtClean="0">
                <a:solidFill>
                  <a:schemeClr val="tx1"/>
                </a:solidFill>
                <a:effectLst/>
                <a:latin typeface="+mn-lt"/>
                <a:ea typeface="+mn-ea"/>
                <a:cs typeface="+mn-cs"/>
              </a:rPr>
              <a:t>有趣的是，大部分的</a:t>
            </a:r>
            <a:r>
              <a:rPr lang="en-US" altLang="zh-TW" sz="1200" b="0" i="0" kern="1200" dirty="0" smtClean="0">
                <a:solidFill>
                  <a:schemeClr val="tx1"/>
                </a:solidFill>
                <a:effectLst/>
                <a:latin typeface="+mn-lt"/>
                <a:ea typeface="+mn-ea"/>
                <a:cs typeface="+mn-cs"/>
              </a:rPr>
              <a:t>short read</a:t>
            </a:r>
            <a:r>
              <a:rPr lang="zh-TW" altLang="en-US" sz="1200" b="0" i="0" kern="1200" dirty="0" smtClean="0">
                <a:solidFill>
                  <a:schemeClr val="tx1"/>
                </a:solidFill>
                <a:effectLst/>
                <a:latin typeface="+mn-lt"/>
                <a:ea typeface="+mn-ea"/>
                <a:cs typeface="+mn-cs"/>
              </a:rPr>
              <a:t>比对工具都是由中国人写出来的。因此可以说华大基因（</a:t>
            </a:r>
            <a:r>
              <a:rPr lang="en-US" altLang="zh-TW" sz="1200" b="0" i="0" kern="1200" dirty="0" smtClean="0">
                <a:solidFill>
                  <a:schemeClr val="tx1"/>
                </a:solidFill>
                <a:effectLst/>
                <a:latin typeface="+mn-lt"/>
                <a:ea typeface="+mn-ea"/>
                <a:cs typeface="+mn-cs"/>
              </a:rPr>
              <a:t>BGI</a:t>
            </a:r>
            <a:r>
              <a:rPr lang="zh-TW" altLang="en-US" sz="1200" b="0" i="0" kern="1200" dirty="0" smtClean="0">
                <a:solidFill>
                  <a:schemeClr val="tx1"/>
                </a:solidFill>
                <a:effectLst/>
                <a:latin typeface="+mn-lt"/>
                <a:ea typeface="+mn-ea"/>
                <a:cs typeface="+mn-cs"/>
              </a:rPr>
              <a:t>， </a:t>
            </a:r>
            <a:r>
              <a:rPr lang="en-US" altLang="zh-TW" sz="1200" b="0" i="0" kern="1200" dirty="0" smtClean="0">
                <a:solidFill>
                  <a:schemeClr val="tx1"/>
                </a:solidFill>
                <a:effectLst/>
                <a:latin typeface="+mn-lt"/>
                <a:ea typeface="+mn-ea"/>
                <a:cs typeface="+mn-cs"/>
              </a:rPr>
              <a:t>Beijing Genomics Institute, Chinese Academy of Science</a:t>
            </a:r>
            <a:r>
              <a:rPr lang="zh-TW" altLang="en-US" sz="1200" b="0" i="0" kern="1200" dirty="0" smtClean="0">
                <a:solidFill>
                  <a:schemeClr val="tx1"/>
                </a:solidFill>
                <a:effectLst/>
                <a:latin typeface="+mn-lt"/>
                <a:ea typeface="+mn-ea"/>
                <a:cs typeface="+mn-cs"/>
              </a:rPr>
              <a:t>）是中国</a:t>
            </a:r>
            <a:r>
              <a:rPr lang="en-US" altLang="zh-TW" sz="1200" b="0" i="0" kern="1200" dirty="0" smtClean="0">
                <a:solidFill>
                  <a:schemeClr val="tx1"/>
                </a:solidFill>
                <a:effectLst/>
                <a:latin typeface="+mn-lt"/>
                <a:ea typeface="+mn-ea"/>
                <a:cs typeface="+mn-cs"/>
              </a:rPr>
              <a:t>NGS</a:t>
            </a:r>
            <a:r>
              <a:rPr lang="zh-TW" altLang="en-US" sz="1200" b="0" i="0" kern="1200" dirty="0" smtClean="0">
                <a:solidFill>
                  <a:schemeClr val="tx1"/>
                </a:solidFill>
                <a:effectLst/>
                <a:latin typeface="+mn-lt"/>
                <a:ea typeface="+mn-ea"/>
                <a:cs typeface="+mn-cs"/>
              </a:rPr>
              <a:t>测序技术的摇篮。</a:t>
            </a:r>
          </a:p>
          <a:p>
            <a:r>
              <a:rPr lang="zh-TW" altLang="en-US" sz="1200" b="0" i="0" kern="1200" dirty="0" smtClean="0">
                <a:solidFill>
                  <a:schemeClr val="tx1"/>
                </a:solidFill>
                <a:effectLst/>
                <a:latin typeface="+mn-lt"/>
                <a:ea typeface="+mn-ea"/>
                <a:cs typeface="+mn-cs"/>
              </a:rPr>
              <a:t>速度上较有优势的</a:t>
            </a:r>
            <a:r>
              <a:rPr lang="en-US" altLang="zh-TW" sz="1200" b="0" i="0" kern="1200" dirty="0" smtClean="0">
                <a:solidFill>
                  <a:schemeClr val="tx1"/>
                </a:solidFill>
                <a:effectLst/>
                <a:latin typeface="+mn-lt"/>
                <a:ea typeface="+mn-ea"/>
                <a:cs typeface="+mn-cs"/>
              </a:rPr>
              <a:t>short read</a:t>
            </a:r>
            <a:r>
              <a:rPr lang="zh-TW" altLang="en-US" sz="1200" b="0" i="0" kern="1200" dirty="0" smtClean="0">
                <a:solidFill>
                  <a:schemeClr val="tx1"/>
                </a:solidFill>
                <a:effectLst/>
                <a:latin typeface="+mn-lt"/>
                <a:ea typeface="+mn-ea"/>
                <a:cs typeface="+mn-cs"/>
              </a:rPr>
              <a:t>（短序）比对工具最早出现的是</a:t>
            </a:r>
            <a:r>
              <a:rPr lang="en-US" altLang="zh-TW" sz="1200" b="0" i="0" kern="1200" dirty="0" smtClean="0">
                <a:solidFill>
                  <a:schemeClr val="tx1"/>
                </a:solidFill>
                <a:effectLst/>
                <a:latin typeface="+mn-lt"/>
                <a:ea typeface="+mn-ea"/>
                <a:cs typeface="+mn-cs"/>
              </a:rPr>
              <a:t>SOAP</a:t>
            </a:r>
            <a:r>
              <a:rPr lang="zh-TW" altLang="en-US" sz="1200" b="0" i="0" kern="1200" dirty="0" smtClean="0">
                <a:solidFill>
                  <a:schemeClr val="tx1"/>
                </a:solidFill>
                <a:effectLst/>
                <a:latin typeface="+mn-lt"/>
                <a:ea typeface="+mn-ea"/>
                <a:cs typeface="+mn-cs"/>
              </a:rPr>
              <a:t>（表</a:t>
            </a:r>
            <a:r>
              <a:rPr lang="en-US" altLang="zh-TW" sz="1200" b="0" i="0" kern="1200" dirty="0" smtClean="0">
                <a:solidFill>
                  <a:schemeClr val="tx1"/>
                </a:solidFill>
                <a:effectLst/>
                <a:latin typeface="+mn-lt"/>
                <a:ea typeface="+mn-ea"/>
                <a:cs typeface="+mn-cs"/>
              </a:rPr>
              <a:t>1</a:t>
            </a:r>
            <a:r>
              <a:rPr lang="zh-TW" altLang="en-US" sz="1200" b="0" i="0" kern="1200" dirty="0" smtClean="0">
                <a:solidFill>
                  <a:schemeClr val="tx1"/>
                </a:solidFill>
                <a:effectLst/>
                <a:latin typeface="+mn-lt"/>
                <a:ea typeface="+mn-ea"/>
                <a:cs typeface="+mn-cs"/>
              </a:rPr>
              <a:t>）。它很好地解决了一个问题，那就是如何在小内存（</a:t>
            </a:r>
            <a:r>
              <a:rPr lang="en-US" altLang="zh-TW" sz="1200" b="0" i="0" kern="1200" dirty="0" smtClean="0">
                <a:solidFill>
                  <a:schemeClr val="tx1"/>
                </a:solidFill>
                <a:effectLst/>
                <a:latin typeface="+mn-lt"/>
                <a:ea typeface="+mn-ea"/>
                <a:cs typeface="+mn-cs"/>
              </a:rPr>
              <a:t>4G</a:t>
            </a:r>
            <a:r>
              <a:rPr lang="zh-TW" altLang="en-US" sz="1200" b="0" i="0" kern="1200" dirty="0" smtClean="0">
                <a:solidFill>
                  <a:schemeClr val="tx1"/>
                </a:solidFill>
                <a:effectLst/>
                <a:latin typeface="+mn-lt"/>
                <a:ea typeface="+mn-ea"/>
                <a:cs typeface="+mn-cs"/>
              </a:rPr>
              <a:t>）的机器上将短序比对至人类基因组这样的大数据上去。我们都知道，人类基因组的大小为</a:t>
            </a:r>
            <a:r>
              <a:rPr lang="en-US" altLang="zh-TW" sz="1200" b="0" i="0" kern="1200" dirty="0" smtClean="0">
                <a:solidFill>
                  <a:schemeClr val="tx1"/>
                </a:solidFill>
                <a:effectLst/>
                <a:latin typeface="+mn-lt"/>
                <a:ea typeface="+mn-ea"/>
                <a:cs typeface="+mn-cs"/>
              </a:rPr>
              <a:t>3.2G</a:t>
            </a:r>
            <a:r>
              <a:rPr lang="zh-TW" altLang="en-US" sz="1200" b="0" i="0" kern="1200" dirty="0" smtClean="0">
                <a:solidFill>
                  <a:schemeClr val="tx1"/>
                </a:solidFill>
                <a:effectLst/>
                <a:latin typeface="+mn-lt"/>
                <a:ea typeface="+mn-ea"/>
                <a:cs typeface="+mn-cs"/>
              </a:rPr>
              <a:t>（表</a:t>
            </a:r>
            <a:r>
              <a:rPr lang="en-US" altLang="zh-TW" sz="1200" b="0" i="0" kern="1200" dirty="0" smtClean="0">
                <a:solidFill>
                  <a:schemeClr val="tx1"/>
                </a:solidFill>
                <a:effectLst/>
                <a:latin typeface="+mn-lt"/>
                <a:ea typeface="+mn-ea"/>
                <a:cs typeface="+mn-cs"/>
              </a:rPr>
              <a:t>2</a:t>
            </a:r>
            <a:r>
              <a:rPr lang="zh-TW" altLang="en-US" sz="1200" b="0" i="0" kern="1200" dirty="0" smtClean="0">
                <a:solidFill>
                  <a:schemeClr val="tx1"/>
                </a:solidFill>
                <a:effectLst/>
                <a:latin typeface="+mn-lt"/>
                <a:ea typeface="+mn-ea"/>
                <a:cs typeface="+mn-cs"/>
              </a:rPr>
              <a:t>），光把这样大的数据读入内存都是一件不太容易的事情。所以</a:t>
            </a:r>
            <a:r>
              <a:rPr lang="en-US" altLang="zh-TW" sz="1200" b="0" i="0" kern="1200" dirty="0" smtClean="0">
                <a:solidFill>
                  <a:schemeClr val="tx1"/>
                </a:solidFill>
                <a:effectLst/>
                <a:latin typeface="+mn-lt"/>
                <a:ea typeface="+mn-ea"/>
                <a:cs typeface="+mn-cs"/>
              </a:rPr>
              <a:t>SOAP</a:t>
            </a:r>
            <a:r>
              <a:rPr lang="zh-TW" altLang="en-US" sz="1200" b="0" i="0" kern="1200" dirty="0" smtClean="0">
                <a:solidFill>
                  <a:schemeClr val="tx1"/>
                </a:solidFill>
                <a:effectLst/>
                <a:latin typeface="+mn-lt"/>
                <a:ea typeface="+mn-ea"/>
                <a:cs typeface="+mn-cs"/>
              </a:rPr>
              <a:t>对</a:t>
            </a:r>
            <a:r>
              <a:rPr lang="en-US" altLang="zh-TW" sz="1200" b="0" i="0" kern="1200" dirty="0" smtClean="0">
                <a:solidFill>
                  <a:schemeClr val="tx1"/>
                </a:solidFill>
                <a:effectLst/>
                <a:latin typeface="+mn-lt"/>
                <a:ea typeface="+mn-ea"/>
                <a:cs typeface="+mn-cs"/>
              </a:rPr>
              <a:t>NGS</a:t>
            </a:r>
            <a:r>
              <a:rPr lang="zh-TW" altLang="en-US" sz="1200" b="0" i="0" kern="1200" dirty="0" smtClean="0">
                <a:solidFill>
                  <a:schemeClr val="tx1"/>
                </a:solidFill>
                <a:effectLst/>
                <a:latin typeface="+mn-lt"/>
                <a:ea typeface="+mn-ea"/>
                <a:cs typeface="+mn-cs"/>
              </a:rPr>
              <a:t>的贡献是值得我们记住的。</a:t>
            </a:r>
            <a:r>
              <a:rPr lang="en-US" altLang="zh-TW" sz="1200" b="0" i="0" kern="1200" dirty="0" smtClean="0">
                <a:solidFill>
                  <a:schemeClr val="tx1"/>
                </a:solidFill>
                <a:effectLst/>
                <a:latin typeface="+mn-lt"/>
                <a:ea typeface="+mn-ea"/>
                <a:cs typeface="+mn-cs"/>
              </a:rPr>
              <a:t>SOAP</a:t>
            </a:r>
            <a:r>
              <a:rPr lang="zh-TW" altLang="en-US" sz="1200" b="0" i="0" kern="1200" dirty="0" smtClean="0">
                <a:solidFill>
                  <a:schemeClr val="tx1"/>
                </a:solidFill>
                <a:effectLst/>
                <a:latin typeface="+mn-lt"/>
                <a:ea typeface="+mn-ea"/>
                <a:cs typeface="+mn-cs"/>
              </a:rPr>
              <a:t>在设计之初是针对</a:t>
            </a:r>
            <a:r>
              <a:rPr lang="en-US" altLang="zh-TW" sz="1200" b="0" i="0" kern="1200" dirty="0" smtClean="0">
                <a:solidFill>
                  <a:schemeClr val="tx1"/>
                </a:solidFill>
                <a:effectLst/>
                <a:latin typeface="+mn-lt"/>
                <a:ea typeface="+mn-ea"/>
                <a:cs typeface="+mn-cs"/>
              </a:rPr>
              <a:t>single-end reads</a:t>
            </a:r>
            <a:r>
              <a:rPr lang="zh-TW" altLang="en-US" sz="1200" b="0" i="0" kern="1200" dirty="0" smtClean="0">
                <a:solidFill>
                  <a:schemeClr val="tx1"/>
                </a:solidFill>
                <a:effectLst/>
                <a:latin typeface="+mn-lt"/>
                <a:ea typeface="+mn-ea"/>
                <a:cs typeface="+mn-cs"/>
              </a:rPr>
              <a:t>， 所以对</a:t>
            </a:r>
            <a:r>
              <a:rPr lang="en-US" altLang="zh-TW" sz="1200" b="0" i="0" kern="1200" dirty="0" smtClean="0">
                <a:solidFill>
                  <a:schemeClr val="tx1"/>
                </a:solidFill>
                <a:effectLst/>
                <a:latin typeface="+mn-lt"/>
                <a:ea typeface="+mn-ea"/>
                <a:cs typeface="+mn-cs"/>
              </a:rPr>
              <a:t>paired-end</a:t>
            </a:r>
            <a:r>
              <a:rPr lang="zh-TW" altLang="en-US" sz="1200" b="0" i="0" kern="1200" dirty="0" smtClean="0">
                <a:solidFill>
                  <a:schemeClr val="tx1"/>
                </a:solidFill>
                <a:effectLst/>
                <a:latin typeface="+mn-lt"/>
                <a:ea typeface="+mn-ea"/>
                <a:cs typeface="+mn-cs"/>
              </a:rPr>
              <a:t>的支持不被大家看好。它的成功也逐步被后起之秀所掩盖。</a:t>
            </a:r>
          </a:p>
          <a:p>
            <a:endParaRPr kumimoji="1" lang="en-US" altLang="zh-TW" dirty="0" smtClean="0"/>
          </a:p>
          <a:p>
            <a:r>
              <a:rPr lang="zh-TW" altLang="en-US" sz="1200" b="1" i="0" kern="1200" dirty="0" smtClean="0">
                <a:solidFill>
                  <a:schemeClr val="tx1"/>
                </a:solidFill>
                <a:effectLst/>
                <a:latin typeface="+mn-lt"/>
                <a:ea typeface="+mn-ea"/>
                <a:cs typeface="+mn-cs"/>
              </a:rPr>
              <a:t>使用</a:t>
            </a:r>
            <a:r>
              <a:rPr lang="en-US" altLang="zh-TW" sz="1200" b="1" i="0" kern="1200" dirty="0" smtClean="0">
                <a:solidFill>
                  <a:schemeClr val="tx1"/>
                </a:solidFill>
                <a:effectLst/>
                <a:latin typeface="+mn-lt"/>
                <a:ea typeface="+mn-ea"/>
                <a:cs typeface="+mn-cs"/>
              </a:rPr>
              <a:t>bowtie</a:t>
            </a:r>
            <a:r>
              <a:rPr lang="zh-TW" altLang="en-US" sz="1200" b="1" i="0" kern="1200" dirty="0" smtClean="0">
                <a:solidFill>
                  <a:schemeClr val="tx1"/>
                </a:solidFill>
                <a:effectLst/>
                <a:latin typeface="+mn-lt"/>
                <a:ea typeface="+mn-ea"/>
                <a:cs typeface="+mn-cs"/>
              </a:rPr>
              <a:t>来</a:t>
            </a:r>
            <a:r>
              <a:rPr lang="en-US" altLang="zh-TW" sz="1200" b="1" i="0" kern="1200" dirty="0" smtClean="0">
                <a:solidFill>
                  <a:schemeClr val="tx1"/>
                </a:solidFill>
                <a:effectLst/>
                <a:latin typeface="+mn-lt"/>
                <a:ea typeface="+mn-ea"/>
                <a:cs typeface="+mn-cs"/>
              </a:rPr>
              <a:t>map DNA</a:t>
            </a:r>
            <a:r>
              <a:rPr lang="zh-TW" altLang="en-US" sz="1200" b="1" i="0" kern="1200" dirty="0" smtClean="0">
                <a:solidFill>
                  <a:schemeClr val="tx1"/>
                </a:solidFill>
                <a:effectLst/>
                <a:latin typeface="+mn-lt"/>
                <a:ea typeface="+mn-ea"/>
                <a:cs typeface="+mn-cs"/>
              </a:rPr>
              <a:t>测序，使用</a:t>
            </a:r>
            <a:r>
              <a:rPr lang="en-US" altLang="zh-TW" sz="1200" b="1" i="0" kern="1200" dirty="0" err="1" smtClean="0">
                <a:solidFill>
                  <a:schemeClr val="tx1"/>
                </a:solidFill>
                <a:effectLst/>
                <a:latin typeface="+mn-lt"/>
                <a:ea typeface="+mn-ea"/>
                <a:cs typeface="+mn-cs"/>
              </a:rPr>
              <a:t>tophat</a:t>
            </a:r>
            <a:r>
              <a:rPr lang="zh-TW" altLang="en-US" sz="1200" b="1" i="0" kern="1200" dirty="0" smtClean="0">
                <a:solidFill>
                  <a:schemeClr val="tx1"/>
                </a:solidFill>
                <a:effectLst/>
                <a:latin typeface="+mn-lt"/>
                <a:ea typeface="+mn-ea"/>
                <a:cs typeface="+mn-cs"/>
              </a:rPr>
              <a:t>来</a:t>
            </a:r>
            <a:r>
              <a:rPr lang="en-US" altLang="zh-TW" sz="1200" b="1" i="0" kern="1200" dirty="0" smtClean="0">
                <a:solidFill>
                  <a:schemeClr val="tx1"/>
                </a:solidFill>
                <a:effectLst/>
                <a:latin typeface="+mn-lt"/>
                <a:ea typeface="+mn-ea"/>
                <a:cs typeface="+mn-cs"/>
              </a:rPr>
              <a:t>map RNA</a:t>
            </a:r>
            <a:r>
              <a:rPr lang="zh-TW" altLang="en-US" sz="1200" b="1" i="0" kern="1200" dirty="0" smtClean="0">
                <a:solidFill>
                  <a:schemeClr val="tx1"/>
                </a:solidFill>
                <a:effectLst/>
                <a:latin typeface="+mn-lt"/>
                <a:ea typeface="+mn-ea"/>
                <a:cs typeface="+mn-cs"/>
              </a:rPr>
              <a:t>测序</a:t>
            </a:r>
            <a:r>
              <a:rPr lang="zh-TW" altLang="en-US" sz="1200" b="0" i="0" kern="1200" dirty="0" smtClean="0">
                <a:solidFill>
                  <a:schemeClr val="tx1"/>
                </a:solidFill>
                <a:effectLst/>
                <a:latin typeface="+mn-lt"/>
                <a:ea typeface="+mn-ea"/>
                <a:cs typeface="+mn-cs"/>
              </a:rPr>
              <a:t>。实际上，</a:t>
            </a:r>
            <a:r>
              <a:rPr lang="en-US" altLang="zh-TW" sz="1200" b="0" i="0" kern="1200" dirty="0" err="1" smtClean="0">
                <a:solidFill>
                  <a:schemeClr val="tx1"/>
                </a:solidFill>
                <a:effectLst/>
                <a:latin typeface="+mn-lt"/>
                <a:ea typeface="+mn-ea"/>
                <a:cs typeface="+mn-cs"/>
              </a:rPr>
              <a:t>tophat</a:t>
            </a:r>
            <a:r>
              <a:rPr lang="zh-TW" altLang="en-US" sz="1200" b="0" i="0" kern="1200" dirty="0" smtClean="0">
                <a:solidFill>
                  <a:schemeClr val="tx1"/>
                </a:solidFill>
                <a:effectLst/>
                <a:latin typeface="+mn-lt"/>
                <a:ea typeface="+mn-ea"/>
                <a:cs typeface="+mn-cs"/>
              </a:rPr>
              <a:t>是通过调用</a:t>
            </a:r>
            <a:r>
              <a:rPr lang="en-US" altLang="zh-TW" sz="1200" b="0" i="0" kern="1200" dirty="0" smtClean="0">
                <a:solidFill>
                  <a:schemeClr val="tx1"/>
                </a:solidFill>
                <a:effectLst/>
                <a:latin typeface="+mn-lt"/>
                <a:ea typeface="+mn-ea"/>
                <a:cs typeface="+mn-cs"/>
              </a:rPr>
              <a:t>bowtie</a:t>
            </a:r>
            <a:r>
              <a:rPr lang="zh-TW" altLang="en-US" sz="1200" b="0" i="0" kern="1200" dirty="0" smtClean="0">
                <a:solidFill>
                  <a:schemeClr val="tx1"/>
                </a:solidFill>
                <a:effectLst/>
                <a:latin typeface="+mn-lt"/>
                <a:ea typeface="+mn-ea"/>
                <a:cs typeface="+mn-cs"/>
              </a:rPr>
              <a:t>来完成工作的。</a:t>
            </a:r>
            <a:r>
              <a:rPr lang="en-US" altLang="zh-TW" sz="1200" b="0" i="0" kern="1200" dirty="0" smtClean="0">
                <a:solidFill>
                  <a:schemeClr val="tx1"/>
                </a:solidFill>
                <a:effectLst/>
                <a:latin typeface="+mn-lt"/>
                <a:ea typeface="+mn-ea"/>
                <a:cs typeface="+mn-cs"/>
              </a:rPr>
              <a:t>bowtie</a:t>
            </a:r>
            <a:r>
              <a:rPr lang="zh-TW" altLang="en-US" sz="1200" b="0" i="0" kern="1200" dirty="0" smtClean="0">
                <a:solidFill>
                  <a:schemeClr val="tx1"/>
                </a:solidFill>
                <a:effectLst/>
                <a:latin typeface="+mn-lt"/>
                <a:ea typeface="+mn-ea"/>
                <a:cs typeface="+mn-cs"/>
              </a:rPr>
              <a:t>有</a:t>
            </a:r>
            <a:r>
              <a:rPr lang="en-US" altLang="zh-TW" sz="1200" b="0" i="0" kern="1200" dirty="0" smtClean="0">
                <a:solidFill>
                  <a:schemeClr val="tx1"/>
                </a:solidFill>
                <a:effectLst/>
                <a:latin typeface="+mn-lt"/>
                <a:ea typeface="+mn-ea"/>
                <a:cs typeface="+mn-cs"/>
              </a:rPr>
              <a:t>1</a:t>
            </a:r>
            <a:r>
              <a:rPr lang="zh-TW" altLang="en-US" sz="1200" b="0" i="0" kern="1200" dirty="0" smtClean="0">
                <a:solidFill>
                  <a:schemeClr val="tx1"/>
                </a:solidFill>
                <a:effectLst/>
                <a:latin typeface="+mn-lt"/>
                <a:ea typeface="+mn-ea"/>
                <a:cs typeface="+mn-cs"/>
              </a:rPr>
              <a:t>和</a:t>
            </a:r>
            <a:r>
              <a:rPr lang="en-US" altLang="zh-TW" sz="1200" b="0" i="0" kern="1200" dirty="0" smtClean="0">
                <a:solidFill>
                  <a:schemeClr val="tx1"/>
                </a:solidFill>
                <a:effectLst/>
                <a:latin typeface="+mn-lt"/>
                <a:ea typeface="+mn-ea"/>
                <a:cs typeface="+mn-cs"/>
              </a:rPr>
              <a:t>2</a:t>
            </a:r>
            <a:r>
              <a:rPr lang="zh-TW" altLang="en-US" sz="1200" b="0" i="0" kern="1200" dirty="0" smtClean="0">
                <a:solidFill>
                  <a:schemeClr val="tx1"/>
                </a:solidFill>
                <a:effectLst/>
                <a:latin typeface="+mn-lt"/>
                <a:ea typeface="+mn-ea"/>
                <a:cs typeface="+mn-cs"/>
              </a:rPr>
              <a:t>的差别。</a:t>
            </a:r>
            <a:r>
              <a:rPr lang="en-US" altLang="zh-TW" sz="1200" b="0" i="0" kern="1200" dirty="0" smtClean="0">
                <a:solidFill>
                  <a:schemeClr val="tx1"/>
                </a:solidFill>
                <a:effectLst/>
                <a:latin typeface="+mn-lt"/>
                <a:ea typeface="+mn-ea"/>
                <a:cs typeface="+mn-cs"/>
              </a:rPr>
              <a:t>bowtie1</a:t>
            </a:r>
            <a:r>
              <a:rPr lang="zh-TW" altLang="en-US" sz="1200" b="0" i="0" kern="1200" dirty="0" smtClean="0">
                <a:solidFill>
                  <a:schemeClr val="tx1"/>
                </a:solidFill>
                <a:effectLst/>
                <a:latin typeface="+mn-lt"/>
                <a:ea typeface="+mn-ea"/>
                <a:cs typeface="+mn-cs"/>
              </a:rPr>
              <a:t>出现的早，所以对于测序长度在</a:t>
            </a:r>
            <a:r>
              <a:rPr lang="en-US" altLang="zh-TW" sz="1200" b="0" i="0" kern="1200" dirty="0" smtClean="0">
                <a:solidFill>
                  <a:schemeClr val="tx1"/>
                </a:solidFill>
                <a:effectLst/>
                <a:latin typeface="+mn-lt"/>
                <a:ea typeface="+mn-ea"/>
                <a:cs typeface="+mn-cs"/>
              </a:rPr>
              <a:t>50bp</a:t>
            </a:r>
            <a:r>
              <a:rPr lang="zh-TW" altLang="en-US" sz="1200" b="0" i="0" kern="1200" dirty="0" smtClean="0">
                <a:solidFill>
                  <a:schemeClr val="tx1"/>
                </a:solidFill>
                <a:effectLst/>
                <a:latin typeface="+mn-lt"/>
                <a:ea typeface="+mn-ea"/>
                <a:cs typeface="+mn-cs"/>
              </a:rPr>
              <a:t>以下的序列效果不错，而</a:t>
            </a:r>
            <a:r>
              <a:rPr lang="en-US" altLang="zh-TW" sz="1200" b="0" i="0" kern="1200" dirty="0" smtClean="0">
                <a:solidFill>
                  <a:schemeClr val="tx1"/>
                </a:solidFill>
                <a:effectLst/>
                <a:latin typeface="+mn-lt"/>
                <a:ea typeface="+mn-ea"/>
                <a:cs typeface="+mn-cs"/>
              </a:rPr>
              <a:t>bowtie2</a:t>
            </a:r>
            <a:r>
              <a:rPr lang="zh-TW" altLang="en-US" sz="1200" b="0" i="0" kern="1200" dirty="0" smtClean="0">
                <a:solidFill>
                  <a:schemeClr val="tx1"/>
                </a:solidFill>
                <a:effectLst/>
                <a:latin typeface="+mn-lt"/>
                <a:ea typeface="+mn-ea"/>
                <a:cs typeface="+mn-cs"/>
              </a:rPr>
              <a:t>主要针对的是长度在</a:t>
            </a:r>
            <a:r>
              <a:rPr lang="en-US" altLang="zh-TW" sz="1200" b="0" i="0" kern="1200" dirty="0" smtClean="0">
                <a:solidFill>
                  <a:schemeClr val="tx1"/>
                </a:solidFill>
                <a:effectLst/>
                <a:latin typeface="+mn-lt"/>
                <a:ea typeface="+mn-ea"/>
                <a:cs typeface="+mn-cs"/>
              </a:rPr>
              <a:t>50bp</a:t>
            </a:r>
            <a:r>
              <a:rPr lang="zh-TW" altLang="en-US" sz="1200" b="0" i="0" kern="1200" dirty="0" smtClean="0">
                <a:solidFill>
                  <a:schemeClr val="tx1"/>
                </a:solidFill>
                <a:effectLst/>
                <a:latin typeface="+mn-lt"/>
                <a:ea typeface="+mn-ea"/>
                <a:cs typeface="+mn-cs"/>
              </a:rPr>
              <a:t>以上的测序的。而</a:t>
            </a:r>
            <a:r>
              <a:rPr lang="en-US" altLang="zh-TW" sz="1200" b="0" i="0" kern="1200" dirty="0" smtClean="0">
                <a:solidFill>
                  <a:schemeClr val="tx1"/>
                </a:solidFill>
                <a:effectLst/>
                <a:latin typeface="+mn-lt"/>
                <a:ea typeface="+mn-ea"/>
                <a:cs typeface="+mn-cs"/>
              </a:rPr>
              <a:t>tophat1</a:t>
            </a:r>
            <a:r>
              <a:rPr lang="zh-TW" altLang="en-US" sz="1200" b="0" i="0" kern="1200" dirty="0" smtClean="0">
                <a:solidFill>
                  <a:schemeClr val="tx1"/>
                </a:solidFill>
                <a:effectLst/>
                <a:latin typeface="+mn-lt"/>
                <a:ea typeface="+mn-ea"/>
                <a:cs typeface="+mn-cs"/>
              </a:rPr>
              <a:t>和</a:t>
            </a:r>
            <a:r>
              <a:rPr lang="en-US" altLang="zh-TW" sz="1200" b="0" i="0" kern="1200" dirty="0" smtClean="0">
                <a:solidFill>
                  <a:schemeClr val="tx1"/>
                </a:solidFill>
                <a:effectLst/>
                <a:latin typeface="+mn-lt"/>
                <a:ea typeface="+mn-ea"/>
                <a:cs typeface="+mn-cs"/>
              </a:rPr>
              <a:t>tophat2</a:t>
            </a:r>
            <a:r>
              <a:rPr lang="zh-TW" altLang="en-US" sz="1200" b="0" i="0" kern="1200" dirty="0" smtClean="0">
                <a:solidFill>
                  <a:schemeClr val="tx1"/>
                </a:solidFill>
                <a:effectLst/>
                <a:latin typeface="+mn-lt"/>
                <a:ea typeface="+mn-ea"/>
                <a:cs typeface="+mn-cs"/>
              </a:rPr>
              <a:t>的差别最主要的就是调用了</a:t>
            </a:r>
            <a:r>
              <a:rPr lang="en-US" altLang="zh-TW" sz="1200" b="0" i="0" kern="1200" dirty="0" smtClean="0">
                <a:solidFill>
                  <a:schemeClr val="tx1"/>
                </a:solidFill>
                <a:effectLst/>
                <a:latin typeface="+mn-lt"/>
                <a:ea typeface="+mn-ea"/>
                <a:cs typeface="+mn-cs"/>
              </a:rPr>
              <a:t>bowtie1</a:t>
            </a:r>
            <a:r>
              <a:rPr lang="zh-TW" altLang="en-US" sz="1200" b="0" i="0" kern="1200" dirty="0" smtClean="0">
                <a:solidFill>
                  <a:schemeClr val="tx1"/>
                </a:solidFill>
                <a:effectLst/>
                <a:latin typeface="+mn-lt"/>
                <a:ea typeface="+mn-ea"/>
                <a:cs typeface="+mn-cs"/>
              </a:rPr>
              <a:t>还是</a:t>
            </a:r>
            <a:r>
              <a:rPr lang="en-US" altLang="zh-TW" sz="1200" b="0" i="0" kern="1200" dirty="0" smtClean="0">
                <a:solidFill>
                  <a:schemeClr val="tx1"/>
                </a:solidFill>
                <a:effectLst/>
                <a:latin typeface="+mn-lt"/>
                <a:ea typeface="+mn-ea"/>
                <a:cs typeface="+mn-cs"/>
              </a:rPr>
              <a:t>bowtie2</a:t>
            </a:r>
            <a:r>
              <a:rPr lang="zh-TW" altLang="en-US" sz="1200" b="0" i="0" kern="1200" dirty="0" smtClean="0">
                <a:solidFill>
                  <a:schemeClr val="tx1"/>
                </a:solidFill>
                <a:effectLst/>
                <a:latin typeface="+mn-lt"/>
                <a:ea typeface="+mn-ea"/>
                <a:cs typeface="+mn-cs"/>
              </a:rPr>
              <a:t>。当然如果你只安装了</a:t>
            </a:r>
            <a:r>
              <a:rPr lang="en-US" altLang="zh-TW" sz="1200" b="0" i="0" kern="1200" dirty="0" smtClean="0">
                <a:solidFill>
                  <a:schemeClr val="tx1"/>
                </a:solidFill>
                <a:effectLst/>
                <a:latin typeface="+mn-lt"/>
                <a:ea typeface="+mn-ea"/>
                <a:cs typeface="+mn-cs"/>
              </a:rPr>
              <a:t>bowtie1</a:t>
            </a:r>
            <a:r>
              <a:rPr lang="zh-TW" altLang="en-US" sz="1200" b="0" i="0" kern="1200" dirty="0" smtClean="0">
                <a:solidFill>
                  <a:schemeClr val="tx1"/>
                </a:solidFill>
                <a:effectLst/>
                <a:latin typeface="+mn-lt"/>
                <a:ea typeface="+mn-ea"/>
                <a:cs typeface="+mn-cs"/>
              </a:rPr>
              <a:t>的话，</a:t>
            </a:r>
            <a:r>
              <a:rPr lang="en-US" altLang="zh-TW" sz="1200" b="0" i="0" kern="1200" dirty="0" smtClean="0">
                <a:solidFill>
                  <a:schemeClr val="tx1"/>
                </a:solidFill>
                <a:effectLst/>
                <a:latin typeface="+mn-lt"/>
                <a:ea typeface="+mn-ea"/>
                <a:cs typeface="+mn-cs"/>
              </a:rPr>
              <a:t>tophat2</a:t>
            </a:r>
            <a:r>
              <a:rPr lang="zh-TW" altLang="en-US" sz="1200" b="0" i="0" kern="1200" dirty="0" smtClean="0">
                <a:solidFill>
                  <a:schemeClr val="tx1"/>
                </a:solidFill>
                <a:effectLst/>
                <a:latin typeface="+mn-lt"/>
                <a:ea typeface="+mn-ea"/>
                <a:cs typeface="+mn-cs"/>
              </a:rPr>
              <a:t>也可以调用它。</a:t>
            </a:r>
            <a:endParaRPr kumimoji="1"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39</a:t>
            </a:fld>
            <a:endParaRPr lang="zh-TW" altLang="en-US"/>
          </a:p>
        </p:txBody>
      </p:sp>
    </p:spTree>
    <p:extLst>
      <p:ext uri="{BB962C8B-B14F-4D97-AF65-F5344CB8AC3E}">
        <p14:creationId xmlns:p14="http://schemas.microsoft.com/office/powerpoint/2010/main" val="2698934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sz="1200" b="0" i="0" kern="1200" dirty="0" smtClean="0">
                <a:solidFill>
                  <a:schemeClr val="tx1"/>
                </a:solidFill>
                <a:effectLst/>
                <a:latin typeface="+mn-lt"/>
                <a:ea typeface="+mn-ea"/>
                <a:cs typeface="+mn-cs"/>
              </a:rPr>
              <a:t>之后先后出现了两个重要的比对软件， </a:t>
            </a:r>
            <a:r>
              <a:rPr lang="en-US" altLang="zh-TW" sz="1200" b="0" i="0" kern="1200" dirty="0" smtClean="0">
                <a:solidFill>
                  <a:schemeClr val="tx1"/>
                </a:solidFill>
                <a:effectLst/>
                <a:latin typeface="+mn-lt"/>
                <a:ea typeface="+mn-ea"/>
                <a:cs typeface="+mn-cs"/>
              </a:rPr>
              <a:t>MAQ/BWA</a:t>
            </a:r>
            <a:r>
              <a:rPr lang="zh-TW" altLang="en-US" sz="1200" b="0" i="0" kern="1200" dirty="0" smtClean="0">
                <a:solidFill>
                  <a:schemeClr val="tx1"/>
                </a:solidFill>
                <a:effectLst/>
                <a:latin typeface="+mn-lt"/>
                <a:ea typeface="+mn-ea"/>
                <a:cs typeface="+mn-cs"/>
              </a:rPr>
              <a:t>以及</a:t>
            </a:r>
            <a:r>
              <a:rPr lang="en-US" altLang="zh-TW" sz="1200" b="0" i="0" kern="1200" dirty="0" smtClean="0">
                <a:solidFill>
                  <a:schemeClr val="tx1"/>
                </a:solidFill>
                <a:effectLst/>
                <a:latin typeface="+mn-lt"/>
                <a:ea typeface="+mn-ea"/>
                <a:cs typeface="+mn-cs"/>
              </a:rPr>
              <a:t>Bowtie</a:t>
            </a:r>
            <a:r>
              <a:rPr lang="zh-TW" altLang="en-US" sz="1200" b="0" i="0" kern="1200" dirty="0" smtClean="0">
                <a:solidFill>
                  <a:schemeClr val="tx1"/>
                </a:solidFill>
                <a:effectLst/>
                <a:latin typeface="+mn-lt"/>
                <a:ea typeface="+mn-ea"/>
                <a:cs typeface="+mn-cs"/>
              </a:rPr>
              <a:t>。</a:t>
            </a:r>
            <a:r>
              <a:rPr lang="en-US" altLang="zh-TW" sz="1200" b="0" i="0" kern="1200" dirty="0" smtClean="0">
                <a:solidFill>
                  <a:schemeClr val="tx1"/>
                </a:solidFill>
                <a:effectLst/>
                <a:latin typeface="+mn-lt"/>
                <a:ea typeface="+mn-ea"/>
                <a:cs typeface="+mn-cs"/>
              </a:rPr>
              <a:t>MAQ/BWA</a:t>
            </a:r>
            <a:r>
              <a:rPr lang="zh-TW" altLang="en-US" sz="1200" b="0" i="0" kern="1200" dirty="0" smtClean="0">
                <a:solidFill>
                  <a:schemeClr val="tx1"/>
                </a:solidFill>
                <a:effectLst/>
                <a:latin typeface="+mn-lt"/>
                <a:ea typeface="+mn-ea"/>
                <a:cs typeface="+mn-cs"/>
              </a:rPr>
              <a:t>是</a:t>
            </a:r>
            <a:r>
              <a:rPr lang="en-US" altLang="zh-TW" sz="1200" b="0" i="0" kern="1200" dirty="0" err="1" smtClean="0">
                <a:solidFill>
                  <a:schemeClr val="tx1"/>
                </a:solidFill>
                <a:effectLst/>
                <a:latin typeface="+mn-lt"/>
                <a:ea typeface="+mn-ea"/>
                <a:cs typeface="+mn-cs"/>
              </a:rPr>
              <a:t>Heng</a:t>
            </a:r>
            <a:r>
              <a:rPr lang="en-US" altLang="zh-TW" sz="1200" b="0" i="0" kern="1200" dirty="0" smtClean="0">
                <a:solidFill>
                  <a:schemeClr val="tx1"/>
                </a:solidFill>
                <a:effectLst/>
                <a:latin typeface="+mn-lt"/>
                <a:ea typeface="+mn-ea"/>
                <a:cs typeface="+mn-cs"/>
              </a:rPr>
              <a:t> Li</a:t>
            </a:r>
            <a:r>
              <a:rPr lang="zh-TW" altLang="en-US" sz="1200" b="0" i="0" kern="1200" dirty="0" smtClean="0">
                <a:solidFill>
                  <a:schemeClr val="tx1"/>
                </a:solidFill>
                <a:effectLst/>
                <a:latin typeface="+mn-lt"/>
                <a:ea typeface="+mn-ea"/>
                <a:cs typeface="+mn-cs"/>
              </a:rPr>
              <a:t>发表的。</a:t>
            </a:r>
            <a:r>
              <a:rPr lang="en-US" altLang="zh-TW" sz="1200" b="0" i="0" kern="1200" dirty="0" smtClean="0">
                <a:solidFill>
                  <a:schemeClr val="tx1"/>
                </a:solidFill>
                <a:effectLst/>
                <a:latin typeface="+mn-lt"/>
                <a:ea typeface="+mn-ea"/>
                <a:cs typeface="+mn-cs"/>
              </a:rPr>
              <a:t>Li</a:t>
            </a:r>
            <a:r>
              <a:rPr lang="zh-TW" altLang="en-US" sz="1200" b="0" i="0" kern="1200" dirty="0" smtClean="0">
                <a:solidFill>
                  <a:schemeClr val="tx1"/>
                </a:solidFill>
                <a:effectLst/>
                <a:latin typeface="+mn-lt"/>
                <a:ea typeface="+mn-ea"/>
                <a:cs typeface="+mn-cs"/>
              </a:rPr>
              <a:t>是从华大基因走出来的人，后来去了</a:t>
            </a:r>
            <a:r>
              <a:rPr lang="en-US" altLang="zh-TW" sz="1200" b="0" i="0" kern="1200" dirty="0" err="1" smtClean="0">
                <a:solidFill>
                  <a:schemeClr val="tx1"/>
                </a:solidFill>
                <a:effectLst/>
                <a:latin typeface="+mn-lt"/>
                <a:ea typeface="+mn-ea"/>
                <a:cs typeface="+mn-cs"/>
              </a:rPr>
              <a:t>Wellcome</a:t>
            </a:r>
            <a:r>
              <a:rPr lang="en-US" altLang="zh-TW" sz="1200" b="0" i="0" kern="1200" dirty="0" smtClean="0">
                <a:solidFill>
                  <a:schemeClr val="tx1"/>
                </a:solidFill>
                <a:effectLst/>
                <a:latin typeface="+mn-lt"/>
                <a:ea typeface="+mn-ea"/>
                <a:cs typeface="+mn-cs"/>
              </a:rPr>
              <a:t> Trust Sanger Institute, </a:t>
            </a:r>
            <a:r>
              <a:rPr lang="zh-TW" altLang="en-US" sz="1200" b="0" i="0" kern="1200" dirty="0" smtClean="0">
                <a:solidFill>
                  <a:schemeClr val="tx1"/>
                </a:solidFill>
                <a:effectLst/>
                <a:latin typeface="+mn-lt"/>
                <a:ea typeface="+mn-ea"/>
                <a:cs typeface="+mn-cs"/>
              </a:rPr>
              <a:t>现在在哈佛</a:t>
            </a:r>
            <a:r>
              <a:rPr lang="en-US" altLang="zh-TW" sz="1200" b="0" i="0" kern="1200" dirty="0" smtClean="0">
                <a:solidFill>
                  <a:schemeClr val="tx1"/>
                </a:solidFill>
                <a:effectLst/>
                <a:latin typeface="+mn-lt"/>
                <a:ea typeface="+mn-ea"/>
                <a:cs typeface="+mn-cs"/>
              </a:rPr>
              <a:t>Broad Institute</a:t>
            </a:r>
            <a:r>
              <a:rPr lang="zh-TW" altLang="en-US" sz="1200" b="0" i="0" kern="1200" dirty="0" smtClean="0">
                <a:solidFill>
                  <a:schemeClr val="tx1"/>
                </a:solidFill>
                <a:effectLst/>
                <a:latin typeface="+mn-lt"/>
                <a:ea typeface="+mn-ea"/>
                <a:cs typeface="+mn-cs"/>
              </a:rPr>
              <a:t>。</a:t>
            </a:r>
            <a:r>
              <a:rPr lang="en-US" altLang="zh-TW" sz="1200" b="0" i="0" kern="1200" dirty="0" smtClean="0">
                <a:solidFill>
                  <a:schemeClr val="tx1"/>
                </a:solidFill>
                <a:effectLst/>
                <a:latin typeface="+mn-lt"/>
                <a:ea typeface="+mn-ea"/>
                <a:cs typeface="+mn-cs"/>
              </a:rPr>
              <a:t>MAQ</a:t>
            </a:r>
            <a:r>
              <a:rPr lang="zh-TW" altLang="en-US" sz="1200" b="0" i="0" kern="1200" dirty="0" smtClean="0">
                <a:solidFill>
                  <a:schemeClr val="tx1"/>
                </a:solidFill>
                <a:effectLst/>
                <a:latin typeface="+mn-lt"/>
                <a:ea typeface="+mn-ea"/>
                <a:cs typeface="+mn-cs"/>
              </a:rPr>
              <a:t>的引用率非常高，并成为了</a:t>
            </a:r>
            <a:r>
              <a:rPr lang="en-US" altLang="zh-TW" sz="1200" b="0" i="0" kern="1200" dirty="0" smtClean="0">
                <a:solidFill>
                  <a:schemeClr val="tx1"/>
                </a:solidFill>
                <a:effectLst/>
                <a:latin typeface="+mn-lt"/>
                <a:ea typeface="+mn-ea"/>
                <a:cs typeface="+mn-cs"/>
              </a:rPr>
              <a:t>Li</a:t>
            </a:r>
            <a:r>
              <a:rPr lang="zh-TW" altLang="en-US" sz="1200" b="0" i="0" kern="1200" dirty="0" smtClean="0">
                <a:solidFill>
                  <a:schemeClr val="tx1"/>
                </a:solidFill>
                <a:effectLst/>
                <a:latin typeface="+mn-lt"/>
                <a:ea typeface="+mn-ea"/>
                <a:cs typeface="+mn-cs"/>
              </a:rPr>
              <a:t>的成名作。之后写作的</a:t>
            </a:r>
            <a:r>
              <a:rPr lang="en-US" altLang="zh-TW" sz="1200" b="1" i="0" kern="1200" dirty="0" smtClean="0">
                <a:solidFill>
                  <a:schemeClr val="tx1"/>
                </a:solidFill>
                <a:effectLst/>
                <a:latin typeface="+mn-lt"/>
                <a:ea typeface="+mn-ea"/>
                <a:cs typeface="+mn-cs"/>
              </a:rPr>
              <a:t>BWA</a:t>
            </a:r>
            <a:r>
              <a:rPr lang="zh-TW" altLang="en-US" sz="1200" b="1" i="0" kern="1200" dirty="0" smtClean="0">
                <a:solidFill>
                  <a:schemeClr val="tx1"/>
                </a:solidFill>
                <a:effectLst/>
                <a:latin typeface="+mn-lt"/>
                <a:ea typeface="+mn-ea"/>
                <a:cs typeface="+mn-cs"/>
              </a:rPr>
              <a:t>以准确率高而闻名，是</a:t>
            </a:r>
            <a:r>
              <a:rPr lang="en-US" altLang="zh-TW" sz="1200" b="1" i="0" kern="1200" dirty="0" smtClean="0">
                <a:solidFill>
                  <a:schemeClr val="tx1"/>
                </a:solidFill>
                <a:effectLst/>
                <a:latin typeface="+mn-lt"/>
                <a:ea typeface="+mn-ea"/>
                <a:cs typeface="+mn-cs"/>
              </a:rPr>
              <a:t>SNP</a:t>
            </a:r>
            <a:r>
              <a:rPr lang="zh-TW" altLang="en-US" sz="1200" b="1" i="0" kern="1200" dirty="0" smtClean="0">
                <a:solidFill>
                  <a:schemeClr val="tx1"/>
                </a:solidFill>
                <a:effectLst/>
                <a:latin typeface="+mn-lt"/>
                <a:ea typeface="+mn-ea"/>
                <a:cs typeface="+mn-cs"/>
              </a:rPr>
              <a:t>分析的首选比对软件</a:t>
            </a:r>
            <a:r>
              <a:rPr lang="zh-TW" altLang="en-US" sz="1200" b="0" i="0" kern="1200" dirty="0" smtClean="0">
                <a:solidFill>
                  <a:schemeClr val="tx1"/>
                </a:solidFill>
                <a:effectLst/>
                <a:latin typeface="+mn-lt"/>
                <a:ea typeface="+mn-ea"/>
                <a:cs typeface="+mn-cs"/>
              </a:rPr>
              <a:t>。</a:t>
            </a:r>
          </a:p>
          <a:p>
            <a:r>
              <a:rPr lang="zh-TW" altLang="en-US" sz="1200" b="0" i="0" kern="1200" dirty="0" smtClean="0">
                <a:solidFill>
                  <a:schemeClr val="tx1"/>
                </a:solidFill>
                <a:effectLst/>
                <a:latin typeface="+mn-lt"/>
                <a:ea typeface="+mn-ea"/>
                <a:cs typeface="+mn-cs"/>
              </a:rPr>
              <a:t>而</a:t>
            </a:r>
            <a:r>
              <a:rPr lang="en-US" altLang="zh-TW" sz="1200" b="0" i="0" kern="1200" dirty="0" smtClean="0">
                <a:solidFill>
                  <a:schemeClr val="tx1"/>
                </a:solidFill>
                <a:effectLst/>
                <a:latin typeface="+mn-lt"/>
                <a:ea typeface="+mn-ea"/>
                <a:cs typeface="+mn-cs"/>
              </a:rPr>
              <a:t>Bowtie</a:t>
            </a:r>
            <a:r>
              <a:rPr lang="zh-TW" altLang="en-US" sz="1200" b="0" i="0" kern="1200" dirty="0" smtClean="0">
                <a:solidFill>
                  <a:schemeClr val="tx1"/>
                </a:solidFill>
                <a:effectLst/>
                <a:latin typeface="+mn-lt"/>
                <a:ea typeface="+mn-ea"/>
                <a:cs typeface="+mn-cs"/>
              </a:rPr>
              <a:t>借着其算法上的优势，在运算速度上一举成名。如果对速度的要求高于准确率的时候，</a:t>
            </a:r>
            <a:r>
              <a:rPr lang="en-US" altLang="zh-TW" sz="1200" b="0" i="0" kern="1200" dirty="0" smtClean="0">
                <a:solidFill>
                  <a:schemeClr val="tx1"/>
                </a:solidFill>
                <a:effectLst/>
                <a:latin typeface="+mn-lt"/>
                <a:ea typeface="+mn-ea"/>
                <a:cs typeface="+mn-cs"/>
              </a:rPr>
              <a:t>bowtie</a:t>
            </a:r>
            <a:r>
              <a:rPr lang="zh-TW" altLang="en-US" sz="1200" b="0" i="0" kern="1200" dirty="0" smtClean="0">
                <a:solidFill>
                  <a:schemeClr val="tx1"/>
                </a:solidFill>
                <a:effectLst/>
                <a:latin typeface="+mn-lt"/>
                <a:ea typeface="+mn-ea"/>
                <a:cs typeface="+mn-cs"/>
              </a:rPr>
              <a:t>就成了不二选择。</a:t>
            </a:r>
            <a:r>
              <a:rPr lang="en-US" altLang="zh-TW" sz="1200" b="1" i="0" kern="1200" dirty="0" smtClean="0">
                <a:solidFill>
                  <a:schemeClr val="tx1"/>
                </a:solidFill>
                <a:effectLst/>
                <a:latin typeface="+mn-lt"/>
                <a:ea typeface="+mn-ea"/>
                <a:cs typeface="+mn-cs"/>
              </a:rPr>
              <a:t>bowtie</a:t>
            </a:r>
            <a:r>
              <a:rPr lang="zh-TW" altLang="en-US" sz="1200" b="1" i="0" kern="1200" dirty="0" smtClean="0">
                <a:solidFill>
                  <a:schemeClr val="tx1"/>
                </a:solidFill>
                <a:effectLst/>
                <a:latin typeface="+mn-lt"/>
                <a:ea typeface="+mn-ea"/>
                <a:cs typeface="+mn-cs"/>
              </a:rPr>
              <a:t>被广泛地应用于</a:t>
            </a:r>
            <a:r>
              <a:rPr lang="en-US" altLang="zh-TW" sz="1200" b="1" i="0" kern="1200" dirty="0" err="1" smtClean="0">
                <a:solidFill>
                  <a:schemeClr val="tx1"/>
                </a:solidFill>
                <a:effectLst/>
                <a:latin typeface="+mn-lt"/>
                <a:ea typeface="+mn-ea"/>
                <a:cs typeface="+mn-cs"/>
              </a:rPr>
              <a:t>ChIP-seq</a:t>
            </a:r>
            <a:r>
              <a:rPr lang="en-US" altLang="zh-TW" sz="1200" b="1" i="0" kern="1200" dirty="0" smtClean="0">
                <a:solidFill>
                  <a:schemeClr val="tx1"/>
                </a:solidFill>
                <a:effectLst/>
                <a:latin typeface="+mn-lt"/>
                <a:ea typeface="+mn-ea"/>
                <a:cs typeface="+mn-cs"/>
              </a:rPr>
              <a:t>, RNA-</a:t>
            </a:r>
            <a:r>
              <a:rPr lang="en-US" altLang="zh-TW" sz="1200" b="1" i="0" kern="1200" dirty="0" err="1" smtClean="0">
                <a:solidFill>
                  <a:schemeClr val="tx1"/>
                </a:solidFill>
                <a:effectLst/>
                <a:latin typeface="+mn-lt"/>
                <a:ea typeface="+mn-ea"/>
                <a:cs typeface="+mn-cs"/>
              </a:rPr>
              <a:t>seq</a:t>
            </a:r>
            <a:r>
              <a:rPr lang="zh-TW" altLang="en-US" sz="1200" b="1" i="0" kern="1200" dirty="0" smtClean="0">
                <a:solidFill>
                  <a:schemeClr val="tx1"/>
                </a:solidFill>
                <a:effectLst/>
                <a:latin typeface="+mn-lt"/>
                <a:ea typeface="+mn-ea"/>
                <a:cs typeface="+mn-cs"/>
              </a:rPr>
              <a:t>的分析当中。</a:t>
            </a:r>
            <a:endParaRPr lang="en-US" altLang="zh-TW" sz="1200" b="1" i="0" kern="1200" dirty="0" smtClean="0">
              <a:solidFill>
                <a:schemeClr val="tx1"/>
              </a:solidFill>
              <a:effectLst/>
              <a:latin typeface="+mn-lt"/>
              <a:ea typeface="+mn-ea"/>
              <a:cs typeface="+mn-cs"/>
            </a:endParaRPr>
          </a:p>
          <a:p>
            <a:endParaRPr lang="en-US" altLang="zh-TW" sz="1200" b="1" i="0" kern="1200" dirty="0" smtClean="0">
              <a:solidFill>
                <a:schemeClr val="tx1"/>
              </a:solidFill>
              <a:effectLst/>
              <a:latin typeface="+mn-lt"/>
              <a:ea typeface="+mn-ea"/>
              <a:cs typeface="+mn-cs"/>
            </a:endParaRPr>
          </a:p>
          <a:p>
            <a:r>
              <a:rPr lang="zh-TW" altLang="en-US" sz="1200" b="0" i="0" kern="1200" dirty="0" smtClean="0">
                <a:solidFill>
                  <a:schemeClr val="tx1"/>
                </a:solidFill>
                <a:effectLst/>
                <a:latin typeface="+mn-lt"/>
                <a:ea typeface="+mn-ea"/>
                <a:cs typeface="+mn-cs"/>
              </a:rPr>
              <a:t>对于</a:t>
            </a:r>
            <a:r>
              <a:rPr lang="en-US" altLang="zh-TW" sz="1200" b="0" i="0" kern="1200" dirty="0" err="1" smtClean="0">
                <a:solidFill>
                  <a:schemeClr val="tx1"/>
                </a:solidFill>
                <a:effectLst/>
                <a:latin typeface="+mn-lt"/>
                <a:ea typeface="+mn-ea"/>
                <a:cs typeface="+mn-cs"/>
              </a:rPr>
              <a:t>ChIP-seq</a:t>
            </a:r>
            <a:r>
              <a:rPr lang="en-US" altLang="zh-TW" sz="1200" b="0" i="0" kern="1200" dirty="0" smtClean="0">
                <a:solidFill>
                  <a:schemeClr val="tx1"/>
                </a:solidFill>
                <a:effectLst/>
                <a:latin typeface="+mn-lt"/>
                <a:ea typeface="+mn-ea"/>
                <a:cs typeface="+mn-cs"/>
              </a:rPr>
              <a:t>, RNA-</a:t>
            </a:r>
            <a:r>
              <a:rPr lang="en-US" altLang="zh-TW" sz="1200" b="0" i="0" kern="1200" dirty="0" err="1" smtClean="0">
                <a:solidFill>
                  <a:schemeClr val="tx1"/>
                </a:solidFill>
                <a:effectLst/>
                <a:latin typeface="+mn-lt"/>
                <a:ea typeface="+mn-ea"/>
                <a:cs typeface="+mn-cs"/>
              </a:rPr>
              <a:t>seq</a:t>
            </a:r>
            <a:r>
              <a:rPr lang="zh-TW" altLang="en-US" sz="1200" b="0" i="0" kern="1200" dirty="0" smtClean="0">
                <a:solidFill>
                  <a:schemeClr val="tx1"/>
                </a:solidFill>
                <a:effectLst/>
                <a:latin typeface="+mn-lt"/>
                <a:ea typeface="+mn-ea"/>
                <a:cs typeface="+mn-cs"/>
              </a:rPr>
              <a:t>，多使用</a:t>
            </a:r>
            <a:r>
              <a:rPr lang="en-US" altLang="zh-TW" sz="1200" b="0" i="0" kern="1200" dirty="0" smtClean="0">
                <a:solidFill>
                  <a:schemeClr val="tx1"/>
                </a:solidFill>
                <a:effectLst/>
                <a:latin typeface="+mn-lt"/>
                <a:ea typeface="+mn-ea"/>
                <a:cs typeface="+mn-cs"/>
              </a:rPr>
              <a:t>bowtie2</a:t>
            </a:r>
            <a:r>
              <a:rPr lang="zh-TW" altLang="en-US" sz="1200" b="0" i="0" kern="1200" dirty="0" smtClean="0">
                <a:solidFill>
                  <a:schemeClr val="tx1"/>
                </a:solidFill>
                <a:effectLst/>
                <a:latin typeface="+mn-lt"/>
                <a:ea typeface="+mn-ea"/>
                <a:cs typeface="+mn-cs"/>
              </a:rPr>
              <a:t>，因为它快速，下游结合</a:t>
            </a:r>
            <a:r>
              <a:rPr lang="en-US" altLang="zh-TW" sz="1200" b="0" i="0" kern="1200" dirty="0" smtClean="0">
                <a:solidFill>
                  <a:schemeClr val="tx1"/>
                </a:solidFill>
                <a:effectLst/>
                <a:latin typeface="+mn-lt"/>
                <a:ea typeface="+mn-ea"/>
                <a:cs typeface="+mn-cs"/>
              </a:rPr>
              <a:t>cufflinks</a:t>
            </a:r>
            <a:r>
              <a:rPr lang="zh-TW" altLang="en-US" sz="1200" b="0" i="0" kern="1200" dirty="0" smtClean="0">
                <a:solidFill>
                  <a:schemeClr val="tx1"/>
                </a:solidFill>
                <a:effectLst/>
                <a:latin typeface="+mn-lt"/>
                <a:ea typeface="+mn-ea"/>
                <a:cs typeface="+mn-cs"/>
              </a:rPr>
              <a:t>等结果验证率很高。对于</a:t>
            </a:r>
            <a:r>
              <a:rPr lang="en-US" altLang="zh-TW" sz="1200" b="0" i="0" kern="1200" dirty="0" smtClean="0">
                <a:solidFill>
                  <a:schemeClr val="tx1"/>
                </a:solidFill>
                <a:effectLst/>
                <a:latin typeface="+mn-lt"/>
                <a:ea typeface="+mn-ea"/>
                <a:cs typeface="+mn-cs"/>
              </a:rPr>
              <a:t>SNP</a:t>
            </a:r>
            <a:r>
              <a:rPr lang="zh-TW" altLang="en-US" sz="1200" b="0" i="0" kern="1200" dirty="0" smtClean="0">
                <a:solidFill>
                  <a:schemeClr val="tx1"/>
                </a:solidFill>
                <a:effectLst/>
                <a:latin typeface="+mn-lt"/>
                <a:ea typeface="+mn-ea"/>
                <a:cs typeface="+mn-cs"/>
              </a:rPr>
              <a:t>， </a:t>
            </a:r>
            <a:r>
              <a:rPr lang="en-US" altLang="zh-TW" sz="1200" b="0" i="0" kern="1200" dirty="0" err="1" smtClean="0">
                <a:solidFill>
                  <a:schemeClr val="tx1"/>
                </a:solidFill>
                <a:effectLst/>
                <a:latin typeface="+mn-lt"/>
                <a:ea typeface="+mn-ea"/>
                <a:cs typeface="+mn-cs"/>
              </a:rPr>
              <a:t>Indels</a:t>
            </a:r>
            <a:r>
              <a:rPr lang="en-US" altLang="zh-TW" sz="1200" b="0" i="0" kern="1200" dirty="0" smtClean="0">
                <a:solidFill>
                  <a:schemeClr val="tx1"/>
                </a:solidFill>
                <a:effectLst/>
                <a:latin typeface="+mn-lt"/>
                <a:ea typeface="+mn-ea"/>
                <a:cs typeface="+mn-cs"/>
              </a:rPr>
              <a:t>, methylation</a:t>
            </a:r>
            <a:r>
              <a:rPr lang="zh-TW" altLang="en-US" sz="1200" b="0" i="0" kern="1200" dirty="0" smtClean="0">
                <a:solidFill>
                  <a:schemeClr val="tx1"/>
                </a:solidFill>
                <a:effectLst/>
                <a:latin typeface="+mn-lt"/>
                <a:ea typeface="+mn-ea"/>
                <a:cs typeface="+mn-cs"/>
              </a:rPr>
              <a:t>分析，使用</a:t>
            </a:r>
            <a:r>
              <a:rPr lang="en-US" altLang="zh-TW" sz="1200" b="0" i="0" kern="1200" dirty="0" smtClean="0">
                <a:solidFill>
                  <a:schemeClr val="tx1"/>
                </a:solidFill>
                <a:effectLst/>
                <a:latin typeface="+mn-lt"/>
                <a:ea typeface="+mn-ea"/>
                <a:cs typeface="+mn-cs"/>
              </a:rPr>
              <a:t>BWA</a:t>
            </a:r>
            <a:r>
              <a:rPr lang="zh-TW" altLang="en-US" sz="1200" b="0" i="0" kern="1200" dirty="0" smtClean="0">
                <a:solidFill>
                  <a:schemeClr val="tx1"/>
                </a:solidFill>
                <a:effectLst/>
                <a:latin typeface="+mn-lt"/>
                <a:ea typeface="+mn-ea"/>
                <a:cs typeface="+mn-cs"/>
              </a:rPr>
              <a:t>，下游结合</a:t>
            </a:r>
            <a:r>
              <a:rPr lang="en-US" altLang="zh-TW" sz="1200" b="0" i="0" kern="1200" dirty="0" smtClean="0">
                <a:solidFill>
                  <a:schemeClr val="tx1"/>
                </a:solidFill>
                <a:effectLst/>
                <a:latin typeface="+mn-lt"/>
                <a:ea typeface="+mn-ea"/>
                <a:cs typeface="+mn-cs"/>
              </a:rPr>
              <a:t>GATK</a:t>
            </a:r>
            <a:r>
              <a:rPr lang="zh-TW" altLang="en-US" sz="1200" b="0" i="0" kern="1200" dirty="0" smtClean="0">
                <a:solidFill>
                  <a:schemeClr val="tx1"/>
                </a:solidFill>
                <a:effectLst/>
                <a:latin typeface="+mn-lt"/>
                <a:ea typeface="+mn-ea"/>
                <a:cs typeface="+mn-cs"/>
              </a:rPr>
              <a:t>可能会好一点。</a:t>
            </a:r>
            <a:endParaRPr lang="en-US" altLang="zh-TW" sz="1200" b="0" i="0" kern="1200" dirty="0" smtClean="0">
              <a:solidFill>
                <a:schemeClr val="tx1"/>
              </a:solidFill>
              <a:effectLst/>
              <a:latin typeface="+mn-lt"/>
              <a:ea typeface="+mn-ea"/>
              <a:cs typeface="+mn-cs"/>
            </a:endParaRPr>
          </a:p>
          <a:p>
            <a:r>
              <a:rPr lang="en-US" altLang="zh-TW" sz="1200" b="1" i="0" kern="1200" dirty="0" smtClean="0">
                <a:solidFill>
                  <a:schemeClr val="tx1"/>
                </a:solidFill>
                <a:effectLst/>
                <a:latin typeface="+mn-lt"/>
                <a:ea typeface="+mn-ea"/>
                <a:cs typeface="+mn-cs"/>
              </a:rPr>
              <a:t>http://blog.qiubio.com:8080/archives/3197</a:t>
            </a:r>
            <a:endParaRPr lang="zh-TW" altLang="en-US" sz="1200" b="1" i="0" kern="1200" dirty="0" smtClean="0">
              <a:solidFill>
                <a:schemeClr val="tx1"/>
              </a:solidFill>
              <a:effectLst/>
              <a:latin typeface="+mn-lt"/>
              <a:ea typeface="+mn-ea"/>
              <a:cs typeface="+mn-cs"/>
            </a:endParaRPr>
          </a:p>
          <a:p>
            <a:endParaRPr kumimoji="1" lang="en-US" altLang="zh-TW" dirty="0" smtClean="0"/>
          </a:p>
          <a:p>
            <a:endParaRPr kumimoji="1"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40</a:t>
            </a:fld>
            <a:endParaRPr lang="zh-TW" altLang="en-US"/>
          </a:p>
        </p:txBody>
      </p:sp>
    </p:spTree>
    <p:extLst>
      <p:ext uri="{BB962C8B-B14F-4D97-AF65-F5344CB8AC3E}">
        <p14:creationId xmlns:p14="http://schemas.microsoft.com/office/powerpoint/2010/main" val="6145248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C255108A-2BE0-4094-BBF9-975C76CA0DE8}" type="slidenum">
              <a:rPr lang="zh-TW" altLang="en-US" smtClean="0"/>
              <a:t>46</a:t>
            </a:fld>
            <a:endParaRPr lang="zh-TW" altLang="en-US"/>
          </a:p>
        </p:txBody>
      </p:sp>
    </p:spTree>
    <p:extLst>
      <p:ext uri="{BB962C8B-B14F-4D97-AF65-F5344CB8AC3E}">
        <p14:creationId xmlns:p14="http://schemas.microsoft.com/office/powerpoint/2010/main" val="4136023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smtClean="0"/>
              <a:t>按一下以編輯母片文字樣式</a:t>
            </a:r>
          </a:p>
        </p:txBody>
      </p:sp>
      <p:sp>
        <p:nvSpPr>
          <p:cNvPr id="4" name="Date Placeholder 3"/>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Content Placeholder 3"/>
          <p:cNvSpPr>
            <a:spLocks noGrp="1"/>
          </p:cNvSpPr>
          <p:nvPr>
            <p:ph sz="half" idx="2"/>
          </p:nvPr>
        </p:nvSpPr>
        <p:spPr>
          <a:xfrm>
            <a:off x="629842" y="2505075"/>
            <a:ext cx="3868340"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Content Placeholder 5"/>
          <p:cNvSpPr>
            <a:spLocks noGrp="1"/>
          </p:cNvSpPr>
          <p:nvPr>
            <p:ph sz="quarter" idx="4"/>
          </p:nvPr>
        </p:nvSpPr>
        <p:spPr>
          <a:xfrm>
            <a:off x="4629150" y="2505075"/>
            <a:ext cx="3887391" cy="36845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8" name="Footer Placeholder 7"/>
          <p:cNvSpPr>
            <a:spLocks noGrp="1"/>
          </p:cNvSpPr>
          <p:nvPr>
            <p:ph type="ftr" sz="quarter" idx="11"/>
          </p:nvPr>
        </p:nvSpPr>
        <p:spPr/>
        <p:txBody>
          <a:bodyPr/>
          <a:lstStyle/>
          <a:p>
            <a:endParaRPr kumimoji="1" lang="zh-TW" altLang="en-US"/>
          </a:p>
        </p:txBody>
      </p:sp>
      <p:sp>
        <p:nvSpPr>
          <p:cNvPr id="9" name="Slide Number Placeholder 8"/>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4" name="Footer Placeholder 3"/>
          <p:cNvSpPr>
            <a:spLocks noGrp="1"/>
          </p:cNvSpPr>
          <p:nvPr>
            <p:ph type="ftr" sz="quarter" idx="11"/>
          </p:nvPr>
        </p:nvSpPr>
        <p:spPr/>
        <p:txBody>
          <a:bodyPr/>
          <a:lstStyle/>
          <a:p>
            <a:endParaRPr kumimoji="1" lang="zh-TW" altLang="en-US"/>
          </a:p>
        </p:txBody>
      </p:sp>
      <p:sp>
        <p:nvSpPr>
          <p:cNvPr id="5" name="Slide Number Placeholder 4"/>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3" name="Footer Placeholder 2"/>
          <p:cNvSpPr>
            <a:spLocks noGrp="1"/>
          </p:cNvSpPr>
          <p:nvPr>
            <p:ph type="ftr" sz="quarter" idx="11"/>
          </p:nvPr>
        </p:nvSpPr>
        <p:spPr/>
        <p:txBody>
          <a:bodyPr/>
          <a:lstStyle/>
          <a:p>
            <a:endParaRPr kumimoji="1" lang="zh-TW" altLang="en-US"/>
          </a:p>
        </p:txBody>
      </p:sp>
      <p:sp>
        <p:nvSpPr>
          <p:cNvPr id="4" name="Slide Number Placeholder 3"/>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TW" altLang="en-US" smtClean="0"/>
              <a:t>按一下以編輯母片標題樣式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smtClean="0"/>
              <a:t>將圖片拖曳至版面配置區或按一下圖示以新增</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smtClean="0"/>
              <a:t>按一下以編輯母片文字樣式</a:t>
            </a:r>
          </a:p>
        </p:txBody>
      </p:sp>
      <p:sp>
        <p:nvSpPr>
          <p:cNvPr id="5" name="Date Placeholder 4"/>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6" name="Footer Placeholder 5"/>
          <p:cNvSpPr>
            <a:spLocks noGrp="1"/>
          </p:cNvSpPr>
          <p:nvPr>
            <p:ph type="ftr" sz="quarter" idx="11"/>
          </p:nvPr>
        </p:nvSpPr>
        <p:spPr/>
        <p:txBody>
          <a:bodyPr/>
          <a:lstStyle/>
          <a:p>
            <a:endParaRPr kumimoji="1" lang="zh-TW" altLang="en-US"/>
          </a:p>
        </p:txBody>
      </p:sp>
      <p:sp>
        <p:nvSpPr>
          <p:cNvPr id="7" name="Slide Number Placeholder 6"/>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6D2B3371-8AEE-8349-9B1A-F68E990E5599}" type="datetimeFigureOut">
              <a:rPr kumimoji="1" lang="zh-TW" altLang="en-US" smtClean="0"/>
              <a:t>2017/3/3</a:t>
            </a:fld>
            <a:endParaRPr kumimoji="1" lang="zh-TW" altLang="en-US"/>
          </a:p>
        </p:txBody>
      </p:sp>
      <p:sp>
        <p:nvSpPr>
          <p:cNvPr id="5" name="Footer Placeholder 4"/>
          <p:cNvSpPr>
            <a:spLocks noGrp="1"/>
          </p:cNvSpPr>
          <p:nvPr>
            <p:ph type="ftr" sz="quarter" idx="11"/>
          </p:nvPr>
        </p:nvSpPr>
        <p:spPr/>
        <p:txBody>
          <a:bodyPr/>
          <a:lstStyle/>
          <a:p>
            <a:endParaRPr kumimoji="1" lang="zh-TW" altLang="en-US"/>
          </a:p>
        </p:txBody>
      </p:sp>
      <p:sp>
        <p:nvSpPr>
          <p:cNvPr id="6" name="Slide Number Placeholder 5"/>
          <p:cNvSpPr>
            <a:spLocks noGrp="1"/>
          </p:cNvSpPr>
          <p:nvPr>
            <p:ph type="sldNum" sz="quarter" idx="12"/>
          </p:nvPr>
        </p:nvSpPr>
        <p:spPr/>
        <p:txBody>
          <a:bodyPr/>
          <a:lstStyle/>
          <a:p>
            <a:fld id="{5A5AEE3C-2138-924A-AA72-ED373BF97E31}" type="slidenum">
              <a:rPr kumimoji="1" lang="zh-TW" altLang="en-US" smtClean="0"/>
              <a:t>‹#›</a:t>
            </a:fld>
            <a:endParaRPr kumimoji="1"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2B3371-8AEE-8349-9B1A-F68E990E5599}" type="datetimeFigureOut">
              <a:rPr kumimoji="1" lang="zh-TW" altLang="en-US" smtClean="0"/>
              <a:t>2017/3/3</a:t>
            </a:fld>
            <a:endParaRPr kumimoji="1" lang="zh-TW"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5AEE3C-2138-924A-AA72-ED373BF97E31}" type="slidenum">
              <a:rPr kumimoji="1" lang="zh-TW" altLang="en-US" smtClean="0"/>
              <a:t>‹#›</a:t>
            </a:fld>
            <a:endParaRPr kumimoji="1" lang="zh-TW" altLang="en-US"/>
          </a:p>
        </p:txBody>
      </p:sp>
    </p:spTree>
    <p:extLst>
      <p:ext uri="{BB962C8B-B14F-4D97-AF65-F5344CB8AC3E}">
        <p14:creationId xmlns:p14="http://schemas.microsoft.com/office/powerpoint/2010/main" val="11977767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6.xml"/><Relationship Id="rId6" Type="http://schemas.openxmlformats.org/officeDocument/2006/relationships/image" Target="../media/image16.tiff"/><Relationship Id="rId5" Type="http://schemas.openxmlformats.org/officeDocument/2006/relationships/image" Target="../media/image15.tiff"/><Relationship Id="rId4" Type="http://schemas.openxmlformats.org/officeDocument/2006/relationships/image" Target="../media/image14.tiff"/></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6.xml"/><Relationship Id="rId5" Type="http://schemas.openxmlformats.org/officeDocument/2006/relationships/image" Target="../media/image53.png"/><Relationship Id="rId4" Type="http://schemas.openxmlformats.org/officeDocument/2006/relationships/image" Target="../media/image5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26.xml.rels><?xml version="1.0" encoding="UTF-8" standalone="yes"?>
<Relationships xmlns="http://schemas.openxmlformats.org/package/2006/relationships"><Relationship Id="rId3" Type="http://schemas.openxmlformats.org/officeDocument/2006/relationships/hyperlink" Target="http://www.ncbi.nlm.nih.gov/sra/SRR001666" TargetMode="External"/><Relationship Id="rId2" Type="http://schemas.openxmlformats.org/officeDocument/2006/relationships/hyperlink" Target="https://en.wikipedia.org/wiki/Solexa" TargetMode="External"/><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59.png"/></Relationships>
</file>

<file path=ppt/slides/_rels/slide2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2.tiff"/><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5.tiff"/><Relationship Id="rId7" Type="http://schemas.openxmlformats.org/officeDocument/2006/relationships/diagramQuickStyle" Target="../diagrams/quickStyle1.xml"/><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5.png"/><Relationship Id="rId9" Type="http://schemas.microsoft.com/office/2007/relationships/diagramDrawing" Target="../diagrams/drawing1.xml"/></Relationships>
</file>

<file path=ppt/slides/_rels/slide3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1.png"/></Relationships>
</file>

<file path=ppt/slides/_rels/slide34.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hyperlink" Target="http://www.ebi.ac.uk/~zerbino/velvet/" TargetMode="External"/><Relationship Id="rId7" Type="http://schemas.openxmlformats.org/officeDocument/2006/relationships/image" Target="../media/image7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omictools.com/genome-assembly-category" TargetMode="External"/><Relationship Id="rId5" Type="http://schemas.openxmlformats.org/officeDocument/2006/relationships/hyperlink" Target="http://trinityrnaseq.sourceforge.net/" TargetMode="External"/><Relationship Id="rId4" Type="http://schemas.openxmlformats.org/officeDocument/2006/relationships/hyperlink" Target="http://soap.genomics.org.cn/soapdenovo.html"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0.png"/><Relationship Id="rId4" Type="http://schemas.openxmlformats.org/officeDocument/2006/relationships/hyperlink" Target="https://omictools.com/read-alignment-category"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81.tif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6.xml"/><Relationship Id="rId6" Type="http://schemas.openxmlformats.org/officeDocument/2006/relationships/hyperlink" Target="http://www.ncbi.nlm.nih.gov/pubmed/27312411" TargetMode="External"/><Relationship Id="rId5" Type="http://schemas.openxmlformats.org/officeDocument/2006/relationships/hyperlink" Target="http://dx.doi.org/10.1093/bioinformatics/btw354" TargetMode="External"/><Relationship Id="rId4" Type="http://schemas.openxmlformats.org/officeDocument/2006/relationships/image" Target="../media/image84.png"/></Relationships>
</file>

<file path=ppt/slides/_rels/slide42.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hyperlink" Target="http://www.bioinformatics.babraham.ac.uk/projects/fastqc/" TargetMode="External"/><Relationship Id="rId7" Type="http://schemas.openxmlformats.org/officeDocument/2006/relationships/hyperlink" Target="http://bioinf.wehi.edu.au/featureCounts/" TargetMode="External"/><Relationship Id="rId2" Type="http://schemas.openxmlformats.org/officeDocument/2006/relationships/hyperlink" Target="http://trace.ncbi.nlm.nih.gov/Traces/sra/?study=SRP001534" TargetMode="External"/><Relationship Id="rId1" Type="http://schemas.openxmlformats.org/officeDocument/2006/relationships/slideLayout" Target="../slideLayouts/slideLayout2.xml"/><Relationship Id="rId6" Type="http://schemas.openxmlformats.org/officeDocument/2006/relationships/hyperlink" Target="https://github.com/alexdobin/STAR" TargetMode="External"/><Relationship Id="rId5" Type="http://schemas.openxmlformats.org/officeDocument/2006/relationships/hyperlink" Target="https://github.com/marcelm/cutadapt" TargetMode="External"/><Relationship Id="rId4" Type="http://schemas.openxmlformats.org/officeDocument/2006/relationships/hyperlink" Target="http://www.bioinformatics.babraham.ac.uk/projects/trim_galore/"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snpeff.sourceforge.net/" TargetMode="External"/><Relationship Id="rId3" Type="http://schemas.openxmlformats.org/officeDocument/2006/relationships/hyperlink" Target="http://www.bioinformatics.babraham.ac.uk/projects/fastqc/" TargetMode="External"/><Relationship Id="rId7" Type="http://schemas.openxmlformats.org/officeDocument/2006/relationships/hyperlink" Target="http://qualimap.bioinfo.cipf.es/" TargetMode="External"/><Relationship Id="rId2" Type="http://schemas.openxmlformats.org/officeDocument/2006/relationships/hyperlink" Target="https://www.scilifelab.se/platforms/ngi/" TargetMode="External"/><Relationship Id="rId1" Type="http://schemas.openxmlformats.org/officeDocument/2006/relationships/slideLayout" Target="../slideLayouts/slideLayout2.xml"/><Relationship Id="rId6" Type="http://schemas.openxmlformats.org/officeDocument/2006/relationships/hyperlink" Target="http://broadinstitute.github.io/picard/" TargetMode="External"/><Relationship Id="rId5" Type="http://schemas.openxmlformats.org/officeDocument/2006/relationships/hyperlink" Target="https://www.broadinstitute.org/gatk/" TargetMode="External"/><Relationship Id="rId4" Type="http://schemas.openxmlformats.org/officeDocument/2006/relationships/hyperlink" Target="http://www.bioinformatics.babraham.ac.uk/projects/fastq_screen/" TargetMode="External"/><Relationship Id="rId9" Type="http://schemas.openxmlformats.org/officeDocument/2006/relationships/image" Target="../media/image85.png"/></Relationships>
</file>

<file path=ppt/slides/_rels/slide44.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filezilla-project.org/" TargetMode="External"/><Relationship Id="rId2" Type="http://schemas.openxmlformats.org/officeDocument/2006/relationships/hyperlink" Target="http://www.putty.org/"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7.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6" name="Picture 4" descr="crossing_over"/>
          <p:cNvPicPr>
            <a:picLocks noChangeAspect="1" noChangeArrowheads="1"/>
          </p:cNvPicPr>
          <p:nvPr/>
        </p:nvPicPr>
        <p:blipFill>
          <a:blip r:embed="rId2" cstate="print"/>
          <a:srcRect/>
          <a:stretch>
            <a:fillRect/>
          </a:stretch>
        </p:blipFill>
        <p:spPr bwMode="auto">
          <a:xfrm>
            <a:off x="504401" y="1134709"/>
            <a:ext cx="1714512" cy="2024077"/>
          </a:xfrm>
          <a:prstGeom prst="rect">
            <a:avLst/>
          </a:prstGeom>
          <a:noFill/>
        </p:spPr>
      </p:pic>
      <p:grpSp>
        <p:nvGrpSpPr>
          <p:cNvPr id="12" name="群組 11"/>
          <p:cNvGrpSpPr/>
          <p:nvPr/>
        </p:nvGrpSpPr>
        <p:grpSpPr>
          <a:xfrm>
            <a:off x="0" y="3620439"/>
            <a:ext cx="9144000" cy="2883373"/>
            <a:chOff x="0" y="3068960"/>
            <a:chExt cx="9144000" cy="3675757"/>
          </a:xfrm>
        </p:grpSpPr>
        <p:pic>
          <p:nvPicPr>
            <p:cNvPr id="10" name="Picture 5" descr="Picture 2.png"/>
            <p:cNvPicPr>
              <a:picLocks noChangeAspect="1"/>
            </p:cNvPicPr>
            <p:nvPr/>
          </p:nvPicPr>
          <p:blipFill>
            <a:blip r:embed="rId3" cstate="print"/>
            <a:srcRect b="16365"/>
            <a:stretch>
              <a:fillRect/>
            </a:stretch>
          </p:blipFill>
          <p:spPr bwMode="auto">
            <a:xfrm>
              <a:off x="0" y="3068960"/>
              <a:ext cx="9144000" cy="3675757"/>
            </a:xfrm>
            <a:prstGeom prst="rect">
              <a:avLst/>
            </a:prstGeom>
            <a:ln>
              <a:noFill/>
            </a:ln>
            <a:effectLst>
              <a:softEdge rad="112500"/>
            </a:effectLst>
          </p:spPr>
        </p:pic>
        <p:grpSp>
          <p:nvGrpSpPr>
            <p:cNvPr id="11" name="群組 10"/>
            <p:cNvGrpSpPr/>
            <p:nvPr/>
          </p:nvGrpSpPr>
          <p:grpSpPr>
            <a:xfrm>
              <a:off x="297311" y="3135883"/>
              <a:ext cx="8523161" cy="365125"/>
              <a:chOff x="467544" y="6160219"/>
              <a:chExt cx="8523161" cy="365125"/>
            </a:xfrm>
          </p:grpSpPr>
          <p:pic>
            <p:nvPicPr>
              <p:cNvPr id="187400" name="Picture 8" descr="letters"/>
              <p:cNvPicPr>
                <a:picLocks noChangeAspect="1" noChangeArrowheads="1"/>
              </p:cNvPicPr>
              <p:nvPr/>
            </p:nvPicPr>
            <p:blipFill>
              <a:blip r:embed="rId4" cstate="print"/>
              <a:srcRect/>
              <a:stretch>
                <a:fillRect/>
              </a:stretch>
            </p:blipFill>
            <p:spPr bwMode="auto">
              <a:xfrm>
                <a:off x="4644008" y="6160219"/>
                <a:ext cx="4346697" cy="365125"/>
              </a:xfrm>
              <a:prstGeom prst="rect">
                <a:avLst/>
              </a:prstGeom>
              <a:ln>
                <a:noFill/>
              </a:ln>
              <a:effectLst>
                <a:softEdge rad="112500"/>
              </a:effectLst>
            </p:spPr>
          </p:pic>
          <p:pic>
            <p:nvPicPr>
              <p:cNvPr id="187401" name="Picture 9" descr="letters"/>
              <p:cNvPicPr>
                <a:picLocks noChangeAspect="1" noChangeArrowheads="1"/>
              </p:cNvPicPr>
              <p:nvPr/>
            </p:nvPicPr>
            <p:blipFill>
              <a:blip r:embed="rId4" cstate="print"/>
              <a:srcRect/>
              <a:stretch>
                <a:fillRect/>
              </a:stretch>
            </p:blipFill>
            <p:spPr bwMode="auto">
              <a:xfrm>
                <a:off x="467544" y="6160219"/>
                <a:ext cx="4346697" cy="365125"/>
              </a:xfrm>
              <a:prstGeom prst="rect">
                <a:avLst/>
              </a:prstGeom>
              <a:ln>
                <a:noFill/>
              </a:ln>
              <a:effectLst>
                <a:softEdge rad="112500"/>
              </a:effectLst>
            </p:spPr>
          </p:pic>
        </p:grpSp>
      </p:grpSp>
      <p:sp>
        <p:nvSpPr>
          <p:cNvPr id="13" name="文字方塊 12"/>
          <p:cNvSpPr txBox="1"/>
          <p:nvPr/>
        </p:nvSpPr>
        <p:spPr>
          <a:xfrm>
            <a:off x="107504" y="24118"/>
            <a:ext cx="997389" cy="276999"/>
          </a:xfrm>
          <a:prstGeom prst="rect">
            <a:avLst/>
          </a:prstGeom>
          <a:noFill/>
        </p:spPr>
        <p:txBody>
          <a:bodyPr wrap="none" rtlCol="0">
            <a:spAutoFit/>
          </a:bodyPr>
          <a:lstStyle/>
          <a:p>
            <a:r>
              <a:rPr lang="en-US" altLang="zh-TW" sz="1200" b="1" i="1" dirty="0" smtClean="0"/>
              <a:t>03 Mar 2017</a:t>
            </a:r>
            <a:endParaRPr lang="zh-TW" altLang="en-US" sz="1200" b="1" i="1" dirty="0"/>
          </a:p>
        </p:txBody>
      </p:sp>
      <p:sp>
        <p:nvSpPr>
          <p:cNvPr id="2" name="矩形 1"/>
          <p:cNvSpPr/>
          <p:nvPr/>
        </p:nvSpPr>
        <p:spPr>
          <a:xfrm>
            <a:off x="2394864" y="1305119"/>
            <a:ext cx="5675349" cy="1754326"/>
          </a:xfrm>
          <a:prstGeom prst="rect">
            <a:avLst/>
          </a:prstGeom>
        </p:spPr>
        <p:txBody>
          <a:bodyPr wrap="square">
            <a:spAutoFit/>
          </a:bodyPr>
          <a:lstStyle/>
          <a:p>
            <a:pPr algn="ctr"/>
            <a:r>
              <a:rPr lang="en-US" altLang="zh-TW" sz="3600" b="1" i="0" dirty="0" smtClean="0">
                <a:solidFill>
                  <a:schemeClr val="accent1">
                    <a:lumMod val="50000"/>
                  </a:schemeClr>
                </a:solidFill>
                <a:effectLst/>
                <a:latin typeface="Arial Rounded MT Bold" charset="0"/>
              </a:rPr>
              <a:t>Databases and Tools for </a:t>
            </a:r>
            <a:endParaRPr lang="en-US" altLang="zh-TW" sz="3600" b="0" i="0" dirty="0" smtClean="0">
              <a:solidFill>
                <a:schemeClr val="accent1">
                  <a:lumMod val="50000"/>
                </a:schemeClr>
              </a:solidFill>
              <a:effectLst/>
              <a:latin typeface="新細明體" charset="-120"/>
            </a:endParaRPr>
          </a:p>
          <a:p>
            <a:pPr algn="ctr"/>
            <a:r>
              <a:rPr lang="en-US" altLang="zh-TW" sz="3600" b="1" i="0" dirty="0" smtClean="0">
                <a:solidFill>
                  <a:schemeClr val="accent1">
                    <a:lumMod val="50000"/>
                  </a:schemeClr>
                </a:solidFill>
                <a:effectLst/>
                <a:latin typeface="Arial Rounded MT Bold" charset="0"/>
              </a:rPr>
              <a:t>High Throughput Sequencing Analysis</a:t>
            </a:r>
            <a:endParaRPr lang="en-US" altLang="zh-TW" sz="3600" b="0" i="0" dirty="0">
              <a:solidFill>
                <a:schemeClr val="accent1">
                  <a:lumMod val="50000"/>
                </a:schemeClr>
              </a:solidFill>
              <a:effectLst/>
              <a:latin typeface="新細明體" charset="-120"/>
            </a:endParaRPr>
          </a:p>
        </p:txBody>
      </p:sp>
      <p:sp>
        <p:nvSpPr>
          <p:cNvPr id="29" name="副標題 2"/>
          <p:cNvSpPr txBox="1">
            <a:spLocks/>
          </p:cNvSpPr>
          <p:nvPr/>
        </p:nvSpPr>
        <p:spPr>
          <a:xfrm>
            <a:off x="369319" y="4193098"/>
            <a:ext cx="6858000" cy="766000"/>
          </a:xfrm>
          <a:prstGeom prst="rect">
            <a:avLst/>
          </a:prstGeom>
        </p:spPr>
        <p:txBody>
          <a:bodyPr vert="horz" lIns="91440" tIns="45720" rIns="91440" bIns="45720" rtlCol="0">
            <a:normAutofit fontScale="92500" lnSpcReduction="10000"/>
          </a:bodyPr>
          <a:lstStyle>
            <a:lvl1pPr marL="0" indent="0" algn="l" defTabSz="914400" rtl="0" eaLnBrk="1" latinLnBrk="0" hangingPunct="1">
              <a:spcBef>
                <a:spcPct val="20000"/>
              </a:spcBef>
              <a:buClr>
                <a:schemeClr val="accent1"/>
              </a:buClr>
              <a:buSzPct val="85000"/>
              <a:buFont typeface="Arial" pitchFamily="34" charset="0"/>
              <a:buNone/>
              <a:defRPr sz="2400" kern="1200">
                <a:solidFill>
                  <a:schemeClr val="tx1">
                    <a:lumMod val="75000"/>
                    <a:lumOff val="25000"/>
                  </a:schemeClr>
                </a:solidFill>
                <a:latin typeface="+mn-lt"/>
                <a:ea typeface="+mn-ea"/>
                <a:cs typeface="+mn-cs"/>
              </a:defRPr>
            </a:lvl1pPr>
            <a:lvl2pPr marL="457200" indent="0" algn="ctr" defTabSz="914400" rtl="0" eaLnBrk="1" latinLnBrk="0" hangingPunct="1">
              <a:spcBef>
                <a:spcPct val="20000"/>
              </a:spcBef>
              <a:buClr>
                <a:schemeClr val="accent1"/>
              </a:buClr>
              <a:buSzPct val="85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1"/>
              </a:buClr>
              <a:buSzPct val="9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1"/>
              </a:buClr>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1"/>
              </a:buClr>
              <a:buSzPct val="100000"/>
              <a:buFont typeface="Arial" pitchFamily="34" charset="0"/>
              <a:buNone/>
              <a:defRPr sz="14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Font typeface="Arial" pitchFamily="34" charset="0"/>
              <a:buNone/>
              <a:defRPr sz="1300" kern="1200">
                <a:solidFill>
                  <a:schemeClr val="tx1">
                    <a:tint val="75000"/>
                  </a:schemeClr>
                </a:solidFill>
                <a:latin typeface="+mn-lt"/>
                <a:ea typeface="+mn-ea"/>
                <a:cs typeface="+mn-cs"/>
              </a:defRPr>
            </a:lvl9pPr>
          </a:lstStyle>
          <a:p>
            <a:r>
              <a:rPr lang="en-US" altLang="zh-TW" b="1" dirty="0" smtClean="0">
                <a:solidFill>
                  <a:schemeClr val="accent4">
                    <a:lumMod val="20000"/>
                    <a:lumOff val="80000"/>
                  </a:schemeClr>
                </a:solidFill>
                <a:latin typeface="Arial" charset="0"/>
                <a:ea typeface="Arial" charset="0"/>
                <a:cs typeface="Arial" charset="0"/>
              </a:rPr>
              <a:t>P. Tang (</a:t>
            </a:r>
            <a:r>
              <a:rPr lang="zh-TW" altLang="en-US" b="1" dirty="0" smtClean="0">
                <a:solidFill>
                  <a:schemeClr val="accent4">
                    <a:lumMod val="20000"/>
                    <a:lumOff val="80000"/>
                  </a:schemeClr>
                </a:solidFill>
                <a:latin typeface="Arial" charset="0"/>
                <a:ea typeface="Arial" charset="0"/>
                <a:cs typeface="Arial" charset="0"/>
              </a:rPr>
              <a:t>鄧致剛</a:t>
            </a:r>
            <a:r>
              <a:rPr lang="en-US" altLang="zh-TW" b="1" dirty="0" smtClean="0">
                <a:solidFill>
                  <a:schemeClr val="accent4">
                    <a:lumMod val="20000"/>
                    <a:lumOff val="80000"/>
                  </a:schemeClr>
                </a:solidFill>
                <a:latin typeface="Arial" charset="0"/>
                <a:ea typeface="Arial" charset="0"/>
                <a:cs typeface="Arial" charset="0"/>
              </a:rPr>
              <a:t>); YM Yeh (</a:t>
            </a:r>
            <a:r>
              <a:rPr lang="zh-TW" altLang="en-US" b="1" dirty="0" smtClean="0">
                <a:solidFill>
                  <a:schemeClr val="accent4">
                    <a:lumMod val="20000"/>
                    <a:lumOff val="80000"/>
                  </a:schemeClr>
                </a:solidFill>
                <a:latin typeface="Arial" charset="0"/>
                <a:ea typeface="Arial" charset="0"/>
                <a:cs typeface="Arial" charset="0"/>
              </a:rPr>
              <a:t>葉元鳴</a:t>
            </a:r>
            <a:r>
              <a:rPr lang="en-US" altLang="zh-TW" b="1" dirty="0" smtClean="0">
                <a:solidFill>
                  <a:schemeClr val="accent4">
                    <a:lumMod val="20000"/>
                    <a:lumOff val="80000"/>
                  </a:schemeClr>
                </a:solidFill>
                <a:latin typeface="Arial" charset="0"/>
                <a:ea typeface="Arial" charset="0"/>
                <a:cs typeface="Arial" charset="0"/>
              </a:rPr>
              <a:t>) </a:t>
            </a:r>
          </a:p>
          <a:p>
            <a:r>
              <a:rPr lang="en-US" altLang="zh-TW" b="1" dirty="0" smtClean="0">
                <a:solidFill>
                  <a:schemeClr val="accent4">
                    <a:lumMod val="20000"/>
                    <a:lumOff val="80000"/>
                  </a:schemeClr>
                </a:solidFill>
                <a:latin typeface="Arial" charset="0"/>
                <a:ea typeface="Arial" charset="0"/>
                <a:cs typeface="Arial" charset="0"/>
              </a:rPr>
              <a:t>Bioinformatics Center, Chang Gung University.</a:t>
            </a:r>
            <a:endParaRPr kumimoji="1" lang="zh-TW" altLang="en-US" b="1" dirty="0">
              <a:solidFill>
                <a:schemeClr val="accent4">
                  <a:lumMod val="20000"/>
                  <a:lumOff val="80000"/>
                </a:schemeClr>
              </a:solidFill>
              <a:latin typeface="Arial" charset="0"/>
              <a:ea typeface="Arial" charset="0"/>
              <a:cs typeface="Arial" charset="0"/>
            </a:endParaRPr>
          </a:p>
        </p:txBody>
      </p:sp>
      <p:pic>
        <p:nvPicPr>
          <p:cNvPr id="30" name="圖片 29"/>
          <p:cNvPicPr>
            <a:picLocks noChangeAspect="1"/>
          </p:cNvPicPr>
          <p:nvPr/>
        </p:nvPicPr>
        <p:blipFill>
          <a:blip r:embed="rId5"/>
          <a:stretch>
            <a:fillRect/>
          </a:stretch>
        </p:blipFill>
        <p:spPr>
          <a:xfrm>
            <a:off x="8204200" y="24118"/>
            <a:ext cx="939800" cy="749300"/>
          </a:xfrm>
          <a:prstGeom prst="rect">
            <a:avLst/>
          </a:prstGeom>
        </p:spPr>
      </p:pic>
    </p:spTree>
    <p:extLst>
      <p:ext uri="{BB962C8B-B14F-4D97-AF65-F5344CB8AC3E}">
        <p14:creationId xmlns:p14="http://schemas.microsoft.com/office/powerpoint/2010/main" val="15807772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2623" y="365126"/>
            <a:ext cx="8312727" cy="752141"/>
          </a:xfrm>
        </p:spPr>
        <p:txBody>
          <a:bodyPr>
            <a:normAutofit/>
          </a:bodyPr>
          <a:lstStyle/>
          <a:p>
            <a:r>
              <a:rPr kumimoji="1" lang="en-US" altLang="zh-TW" sz="3200" dirty="0" smtClean="0">
                <a:effectLst>
                  <a:outerShdw blurRad="38100" dist="38100" dir="2700000" algn="tl">
                    <a:srgbClr val="000000">
                      <a:alpha val="43137"/>
                    </a:srgbClr>
                  </a:outerShdw>
                </a:effectLst>
              </a:rPr>
              <a:t>High-throughput Sequencing (</a:t>
            </a:r>
            <a:r>
              <a:rPr kumimoji="1" lang="en-US" altLang="zh-TW" sz="3200" dirty="0" err="1" smtClean="0">
                <a:effectLst>
                  <a:outerShdw blurRad="38100" dist="38100" dir="2700000" algn="tl">
                    <a:srgbClr val="000000">
                      <a:alpha val="43137"/>
                    </a:srgbClr>
                  </a:outerShdw>
                </a:effectLst>
              </a:rPr>
              <a:t>HTSeq</a:t>
            </a:r>
            <a:r>
              <a:rPr kumimoji="1" lang="en-US" altLang="zh-TW" sz="3200" dirty="0" smtClean="0">
                <a:effectLst>
                  <a:outerShdw blurRad="38100" dist="38100" dir="2700000" algn="tl">
                    <a:srgbClr val="000000">
                      <a:alpha val="43137"/>
                    </a:srgbClr>
                  </a:outerShdw>
                </a:effectLst>
              </a:rPr>
              <a:t>) Platforms</a:t>
            </a:r>
            <a:endParaRPr kumimoji="1" lang="zh-TW" altLang="en-US" sz="3200" dirty="0">
              <a:effectLst>
                <a:outerShdw blurRad="38100" dist="38100" dir="2700000" algn="tl">
                  <a:srgbClr val="000000">
                    <a:alpha val="43137"/>
                  </a:srgbClr>
                </a:outerShdw>
              </a:effectLst>
            </a:endParaRPr>
          </a:p>
        </p:txBody>
      </p:sp>
      <p:sp>
        <p:nvSpPr>
          <p:cNvPr id="5" name="內容版面配置區 4"/>
          <p:cNvSpPr>
            <a:spLocks noGrp="1"/>
          </p:cNvSpPr>
          <p:nvPr>
            <p:ph idx="1"/>
          </p:nvPr>
        </p:nvSpPr>
        <p:spPr>
          <a:xfrm>
            <a:off x="4917498" y="1226127"/>
            <a:ext cx="3597852" cy="4950836"/>
          </a:xfrm>
        </p:spPr>
        <p:txBody>
          <a:bodyPr>
            <a:normAutofit/>
          </a:bodyPr>
          <a:lstStyle/>
          <a:p>
            <a:r>
              <a:rPr kumimoji="1" lang="en-US" altLang="zh-TW" sz="1600" dirty="0" smtClean="0"/>
              <a:t>454 Sequencing / Roche</a:t>
            </a:r>
          </a:p>
          <a:p>
            <a:pPr lvl="1"/>
            <a:r>
              <a:rPr kumimoji="1" lang="en-US" altLang="zh-TW" sz="1600" strike="sngStrike" dirty="0" smtClean="0"/>
              <a:t>GS Junior System</a:t>
            </a:r>
          </a:p>
          <a:p>
            <a:pPr lvl="1"/>
            <a:r>
              <a:rPr kumimoji="1" lang="en-US" altLang="zh-TW" sz="1600" strike="sngStrike" dirty="0" smtClean="0"/>
              <a:t>GS FLX+ System</a:t>
            </a:r>
          </a:p>
          <a:p>
            <a:r>
              <a:rPr kumimoji="1" lang="en-US" altLang="zh-TW" sz="1600" dirty="0" smtClean="0"/>
              <a:t>Illumina</a:t>
            </a:r>
          </a:p>
          <a:p>
            <a:pPr lvl="1"/>
            <a:r>
              <a:rPr kumimoji="1" lang="en-US" altLang="zh-TW" sz="1600" dirty="0" err="1" smtClean="0"/>
              <a:t>NovaSeq</a:t>
            </a:r>
            <a:r>
              <a:rPr kumimoji="1" lang="en-US" altLang="zh-TW" sz="1600" dirty="0" smtClean="0"/>
              <a:t> System</a:t>
            </a:r>
          </a:p>
          <a:p>
            <a:pPr lvl="1"/>
            <a:r>
              <a:rPr kumimoji="1" lang="en-US" altLang="zh-TW" sz="1600" dirty="0" err="1" smtClean="0"/>
              <a:t>HiSeq</a:t>
            </a:r>
            <a:r>
              <a:rPr kumimoji="1" lang="en-US" altLang="zh-TW" sz="1600" dirty="0" smtClean="0"/>
              <a:t> System</a:t>
            </a:r>
          </a:p>
          <a:p>
            <a:pPr lvl="1"/>
            <a:r>
              <a:rPr kumimoji="1" lang="en-US" altLang="zh-TW" sz="1600" dirty="0" err="1" smtClean="0"/>
              <a:t>NextSeq</a:t>
            </a:r>
            <a:endParaRPr kumimoji="1" lang="en-US" altLang="zh-TW" sz="1600" dirty="0" smtClean="0"/>
          </a:p>
          <a:p>
            <a:pPr lvl="1"/>
            <a:r>
              <a:rPr kumimoji="1" lang="en-US" altLang="zh-TW" sz="1600" dirty="0" err="1" smtClean="0"/>
              <a:t>MiniSeq</a:t>
            </a:r>
            <a:r>
              <a:rPr kumimoji="1" lang="en-US" altLang="zh-TW" sz="1600" dirty="0" smtClean="0"/>
              <a:t>/</a:t>
            </a:r>
            <a:r>
              <a:rPr kumimoji="1" lang="en-US" altLang="zh-TW" sz="1600" dirty="0" err="1" smtClean="0"/>
              <a:t>MiSeq</a:t>
            </a:r>
            <a:endParaRPr kumimoji="1" lang="en-US" altLang="zh-TW" sz="1600" dirty="0" smtClean="0"/>
          </a:p>
          <a:p>
            <a:r>
              <a:rPr kumimoji="1" lang="en-US" altLang="zh-TW" sz="1600" dirty="0" smtClean="0"/>
              <a:t>Ion Torrent / </a:t>
            </a:r>
            <a:r>
              <a:rPr kumimoji="1" lang="en-US" altLang="zh-TW" sz="1600" dirty="0" err="1" smtClean="0"/>
              <a:t>Thermo</a:t>
            </a:r>
            <a:endParaRPr kumimoji="1" lang="en-US" altLang="zh-TW" sz="1600" dirty="0" smtClean="0"/>
          </a:p>
          <a:p>
            <a:pPr lvl="1"/>
            <a:r>
              <a:rPr kumimoji="1" lang="en-US" altLang="zh-TW" sz="1600" dirty="0" smtClean="0"/>
              <a:t>Personal Genome Machine</a:t>
            </a:r>
          </a:p>
          <a:p>
            <a:pPr lvl="1"/>
            <a:r>
              <a:rPr kumimoji="1" lang="en-US" altLang="zh-TW" sz="1600" dirty="0" smtClean="0"/>
              <a:t>Proton</a:t>
            </a:r>
          </a:p>
          <a:p>
            <a:pPr lvl="1"/>
            <a:r>
              <a:rPr kumimoji="1" lang="en-US" altLang="zh-TW" sz="1600" dirty="0" smtClean="0"/>
              <a:t>S5/S5XL</a:t>
            </a:r>
          </a:p>
          <a:p>
            <a:r>
              <a:rPr kumimoji="1" lang="en-US" altLang="zh-TW" sz="1600" dirty="0" smtClean="0"/>
              <a:t>Pacific Biosciences</a:t>
            </a:r>
          </a:p>
          <a:p>
            <a:pPr lvl="1"/>
            <a:r>
              <a:rPr kumimoji="1" lang="en-US" altLang="zh-TW" sz="1600" dirty="0" err="1" smtClean="0"/>
              <a:t>PacBio</a:t>
            </a:r>
            <a:r>
              <a:rPr kumimoji="1" lang="en-US" altLang="zh-TW" sz="1600" dirty="0" smtClean="0"/>
              <a:t> RS</a:t>
            </a:r>
          </a:p>
          <a:p>
            <a:r>
              <a:rPr kumimoji="1" lang="en-US" altLang="zh-TW" sz="1600" dirty="0" smtClean="0"/>
              <a:t>Oxford </a:t>
            </a:r>
            <a:r>
              <a:rPr kumimoji="1" lang="en-US" altLang="zh-TW" sz="1600" dirty="0" err="1" smtClean="0"/>
              <a:t>Nanopore</a:t>
            </a:r>
            <a:r>
              <a:rPr kumimoji="1" lang="en-US" altLang="zh-TW" sz="1600" dirty="0" smtClean="0"/>
              <a:t> </a:t>
            </a:r>
            <a:r>
              <a:rPr kumimoji="1" lang="en-US" altLang="zh-TW" sz="1600" dirty="0" err="1" smtClean="0"/>
              <a:t>Teechnologies</a:t>
            </a:r>
            <a:endParaRPr kumimoji="1" lang="en-US" altLang="zh-TW" sz="1600" dirty="0" smtClean="0"/>
          </a:p>
          <a:p>
            <a:pPr lvl="1"/>
            <a:r>
              <a:rPr kumimoji="1" lang="en-US" altLang="zh-TW" sz="1600" dirty="0" err="1" smtClean="0"/>
              <a:t>MinION</a:t>
            </a:r>
            <a:endParaRPr kumimoji="1" lang="zh-TW" altLang="en-US" sz="1600" dirty="0"/>
          </a:p>
        </p:txBody>
      </p:sp>
      <p:pic>
        <p:nvPicPr>
          <p:cNvPr id="3" name="Picture 2"/>
          <p:cNvPicPr>
            <a:picLocks noChangeAspect="1" noChangeArrowheads="1"/>
          </p:cNvPicPr>
          <p:nvPr/>
        </p:nvPicPr>
        <p:blipFill>
          <a:blip r:embed="rId2" cstate="print"/>
          <a:srcRect/>
          <a:stretch>
            <a:fillRect/>
          </a:stretch>
        </p:blipFill>
        <p:spPr bwMode="auto">
          <a:xfrm>
            <a:off x="202623" y="1117267"/>
            <a:ext cx="4714875" cy="4695825"/>
          </a:xfrm>
          <a:prstGeom prst="rect">
            <a:avLst/>
          </a:prstGeom>
          <a:noFill/>
          <a:ln w="9525">
            <a:noFill/>
            <a:miter lim="800000"/>
            <a:headEnd/>
            <a:tailEnd/>
          </a:ln>
        </p:spPr>
      </p:pic>
    </p:spTree>
    <p:extLst>
      <p:ext uri="{BB962C8B-B14F-4D97-AF65-F5344CB8AC3E}">
        <p14:creationId xmlns:p14="http://schemas.microsoft.com/office/powerpoint/2010/main" val="3094674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群組 19"/>
          <p:cNvGrpSpPr/>
          <p:nvPr/>
        </p:nvGrpSpPr>
        <p:grpSpPr>
          <a:xfrm>
            <a:off x="218151" y="184162"/>
            <a:ext cx="6130637" cy="6589916"/>
            <a:chOff x="218151" y="184162"/>
            <a:chExt cx="6130637" cy="6589916"/>
          </a:xfrm>
        </p:grpSpPr>
        <p:pic>
          <p:nvPicPr>
            <p:cNvPr id="2" name="圖片 1"/>
            <p:cNvPicPr>
              <a:picLocks noChangeAspect="1"/>
            </p:cNvPicPr>
            <p:nvPr/>
          </p:nvPicPr>
          <p:blipFill rotWithShape="1">
            <a:blip r:embed="rId2">
              <a:extLst>
                <a:ext uri="{28A0092B-C50C-407E-A947-70E740481C1C}">
                  <a14:useLocalDpi xmlns:a14="http://schemas.microsoft.com/office/drawing/2010/main" val="0"/>
                </a:ext>
              </a:extLst>
            </a:blip>
            <a:srcRect l="12159" t="5248" r="20796" b="5791"/>
            <a:stretch/>
          </p:blipFill>
          <p:spPr>
            <a:xfrm>
              <a:off x="218151" y="1027906"/>
              <a:ext cx="6130637" cy="5746172"/>
            </a:xfrm>
            <a:prstGeom prst="rect">
              <a:avLst/>
            </a:prstGeom>
          </p:spPr>
        </p:pic>
        <p:grpSp>
          <p:nvGrpSpPr>
            <p:cNvPr id="7" name="群組 6"/>
            <p:cNvGrpSpPr/>
            <p:nvPr/>
          </p:nvGrpSpPr>
          <p:grpSpPr>
            <a:xfrm>
              <a:off x="3283469" y="184162"/>
              <a:ext cx="947695" cy="843744"/>
              <a:chOff x="5938288" y="683524"/>
              <a:chExt cx="947695" cy="843744"/>
            </a:xfrm>
          </p:grpSpPr>
          <p:sp>
            <p:nvSpPr>
              <p:cNvPr id="5" name="文字方塊 4"/>
              <p:cNvSpPr txBox="1"/>
              <p:nvPr/>
            </p:nvSpPr>
            <p:spPr>
              <a:xfrm>
                <a:off x="5938288" y="1281047"/>
                <a:ext cx="947695" cy="246221"/>
              </a:xfrm>
              <a:prstGeom prst="rect">
                <a:avLst/>
              </a:prstGeom>
              <a:noFill/>
            </p:spPr>
            <p:txBody>
              <a:bodyPr wrap="none" rtlCol="0">
                <a:spAutoFit/>
              </a:bodyPr>
              <a:lstStyle/>
              <a:p>
                <a:r>
                  <a:rPr kumimoji="1" lang="en-US" altLang="zh-TW" sz="1000" b="1" dirty="0" err="1" smtClean="0"/>
                  <a:t>NovaSeq</a:t>
                </a:r>
                <a:r>
                  <a:rPr kumimoji="1" lang="en-US" altLang="zh-TW" sz="1000" b="1" dirty="0" smtClean="0"/>
                  <a:t> 6000</a:t>
                </a:r>
                <a:endParaRPr kumimoji="1" lang="zh-TW" altLang="en-US" sz="1000" b="1" dirty="0"/>
              </a:p>
            </p:txBody>
          </p:sp>
          <p:pic>
            <p:nvPicPr>
              <p:cNvPr id="6" name="圖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7752" y="683524"/>
                <a:ext cx="688765" cy="688765"/>
              </a:xfrm>
              <a:prstGeom prst="rect">
                <a:avLst/>
              </a:prstGeom>
            </p:spPr>
          </p:pic>
        </p:grpSp>
        <p:pic>
          <p:nvPicPr>
            <p:cNvPr id="9" name="圖片 8"/>
            <p:cNvPicPr>
              <a:picLocks noChangeAspect="1"/>
            </p:cNvPicPr>
            <p:nvPr/>
          </p:nvPicPr>
          <p:blipFill>
            <a:blip r:embed="rId4"/>
            <a:stretch>
              <a:fillRect/>
            </a:stretch>
          </p:blipFill>
          <p:spPr>
            <a:xfrm>
              <a:off x="2188302" y="690785"/>
              <a:ext cx="498067" cy="519263"/>
            </a:xfrm>
            <a:prstGeom prst="rect">
              <a:avLst/>
            </a:prstGeom>
          </p:spPr>
        </p:pic>
        <p:sp>
          <p:nvSpPr>
            <p:cNvPr id="10" name="矩形 9"/>
            <p:cNvSpPr/>
            <p:nvPr/>
          </p:nvSpPr>
          <p:spPr>
            <a:xfrm>
              <a:off x="2821132" y="1164868"/>
              <a:ext cx="451946" cy="4581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
          <p:nvSpPr>
            <p:cNvPr id="8" name="橢圓 7"/>
            <p:cNvSpPr/>
            <p:nvPr/>
          </p:nvSpPr>
          <p:spPr>
            <a:xfrm>
              <a:off x="2940627" y="1558733"/>
              <a:ext cx="51955" cy="45719"/>
            </a:xfrm>
            <a:prstGeom prst="ellipse">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cxnSp>
          <p:nvCxnSpPr>
            <p:cNvPr id="12" name="直線接點 11"/>
            <p:cNvCxnSpPr/>
            <p:nvPr/>
          </p:nvCxnSpPr>
          <p:spPr>
            <a:xfrm flipH="1">
              <a:off x="2992582" y="872927"/>
              <a:ext cx="420351" cy="685806"/>
            </a:xfrm>
            <a:prstGeom prst="line">
              <a:avLst/>
            </a:prstGeom>
            <a:ln>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a:off x="2608118" y="1182885"/>
              <a:ext cx="332509" cy="440105"/>
            </a:xfrm>
            <a:prstGeom prst="line">
              <a:avLst/>
            </a:prstGeom>
            <a:ln>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9" name="文字方塊 18"/>
            <p:cNvSpPr txBox="1"/>
            <p:nvPr/>
          </p:nvSpPr>
          <p:spPr>
            <a:xfrm>
              <a:off x="3273078" y="5964382"/>
              <a:ext cx="1656159" cy="276999"/>
            </a:xfrm>
            <a:prstGeom prst="rect">
              <a:avLst/>
            </a:prstGeom>
            <a:noFill/>
          </p:spPr>
          <p:txBody>
            <a:bodyPr wrap="none" rtlCol="0">
              <a:spAutoFit/>
            </a:bodyPr>
            <a:lstStyle/>
            <a:p>
              <a:r>
                <a:rPr kumimoji="1" lang="en-US" altLang="zh-TW" sz="1200" dirty="0" smtClean="0"/>
                <a:t>2017 update by YM Yeh</a:t>
              </a:r>
              <a:endParaRPr kumimoji="1" lang="zh-TW" altLang="en-US" sz="1200" dirty="0"/>
            </a:p>
          </p:txBody>
        </p:sp>
      </p:grpSp>
      <p:sp>
        <p:nvSpPr>
          <p:cNvPr id="3" name="標題 2"/>
          <p:cNvSpPr>
            <a:spLocks noGrp="1"/>
          </p:cNvSpPr>
          <p:nvPr>
            <p:ph type="title"/>
          </p:nvPr>
        </p:nvSpPr>
        <p:spPr>
          <a:xfrm>
            <a:off x="5330594" y="258794"/>
            <a:ext cx="3349357" cy="1902508"/>
          </a:xfrm>
        </p:spPr>
        <p:txBody>
          <a:bodyPr>
            <a:normAutofit/>
          </a:bodyPr>
          <a:lstStyle/>
          <a:p>
            <a:r>
              <a:rPr lang="en-US" altLang="zh-TW" sz="3600" b="1" dirty="0">
                <a:effectLst>
                  <a:outerShdw blurRad="38100" dist="38100" dir="2700000" algn="tl">
                    <a:srgbClr val="000000">
                      <a:alpha val="43137"/>
                    </a:srgbClr>
                  </a:outerShdw>
                </a:effectLst>
              </a:rPr>
              <a:t>Developments in high throughput </a:t>
            </a:r>
            <a:r>
              <a:rPr lang="en-US" altLang="zh-TW" sz="3600" b="1" dirty="0" smtClean="0">
                <a:effectLst>
                  <a:outerShdw blurRad="38100" dist="38100" dir="2700000" algn="tl">
                    <a:srgbClr val="000000">
                      <a:alpha val="43137"/>
                    </a:srgbClr>
                  </a:outerShdw>
                </a:effectLst>
              </a:rPr>
              <a:t>sequencing</a:t>
            </a:r>
            <a:endParaRPr kumimoji="1" lang="zh-TW" altLang="en-US" sz="3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155729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0"/>
            <a:ext cx="7886700" cy="590838"/>
          </a:xfrm>
        </p:spPr>
        <p:txBody>
          <a:bodyPr>
            <a:normAutofit fontScale="90000"/>
          </a:bodyPr>
          <a:lstStyle/>
          <a:p>
            <a:r>
              <a:rPr lang="en-US" altLang="zh-TW" dirty="0" err="1">
                <a:effectLst>
                  <a:outerShdw blurRad="38100" dist="38100" dir="2700000" algn="tl">
                    <a:srgbClr val="000000">
                      <a:alpha val="43137"/>
                    </a:srgbClr>
                  </a:outerShdw>
                </a:effectLst>
              </a:rPr>
              <a:t>NovaSeq</a:t>
            </a:r>
            <a:r>
              <a:rPr lang="en-US" altLang="zh-TW" dirty="0">
                <a:effectLst>
                  <a:outerShdw blurRad="38100" dist="38100" dir="2700000" algn="tl">
                    <a:srgbClr val="000000">
                      <a:alpha val="43137"/>
                    </a:srgbClr>
                  </a:outerShdw>
                </a:effectLst>
              </a:rPr>
              <a:t> System </a:t>
            </a:r>
            <a:r>
              <a:rPr lang="en-US" altLang="zh-TW" dirty="0" smtClean="0">
                <a:effectLst>
                  <a:outerShdw blurRad="38100" dist="38100" dir="2700000" algn="tl">
                    <a:srgbClr val="000000">
                      <a:alpha val="43137"/>
                    </a:srgbClr>
                  </a:outerShdw>
                </a:effectLst>
              </a:rPr>
              <a:t>Specifications</a:t>
            </a:r>
            <a:endParaRPr kumimoji="1" lang="zh-TW" altLang="en-US" dirty="0">
              <a:effectLst>
                <a:outerShdw blurRad="38100" dist="38100" dir="2700000" algn="tl">
                  <a:srgbClr val="000000">
                    <a:alpha val="43137"/>
                  </a:srgbClr>
                </a:outerShdw>
              </a:effectLst>
            </a:endParaRPr>
          </a:p>
        </p:txBody>
      </p:sp>
      <p:pic>
        <p:nvPicPr>
          <p:cNvPr id="3" name="圖片 2"/>
          <p:cNvPicPr>
            <a:picLocks noChangeAspect="1"/>
          </p:cNvPicPr>
          <p:nvPr/>
        </p:nvPicPr>
        <p:blipFill>
          <a:blip r:embed="rId2"/>
          <a:stretch>
            <a:fillRect/>
          </a:stretch>
        </p:blipFill>
        <p:spPr>
          <a:xfrm>
            <a:off x="0" y="553090"/>
            <a:ext cx="9144000" cy="2420007"/>
          </a:xfrm>
          <a:prstGeom prst="rect">
            <a:avLst/>
          </a:prstGeom>
        </p:spPr>
      </p:pic>
      <p:pic>
        <p:nvPicPr>
          <p:cNvPr id="4" name="圖片 3"/>
          <p:cNvPicPr>
            <a:picLocks noChangeAspect="1"/>
          </p:cNvPicPr>
          <p:nvPr/>
        </p:nvPicPr>
        <p:blipFill>
          <a:blip r:embed="rId3"/>
          <a:stretch>
            <a:fillRect/>
          </a:stretch>
        </p:blipFill>
        <p:spPr>
          <a:xfrm>
            <a:off x="0" y="2973097"/>
            <a:ext cx="9144000" cy="1862080"/>
          </a:xfrm>
          <a:prstGeom prst="rect">
            <a:avLst/>
          </a:prstGeom>
        </p:spPr>
      </p:pic>
      <p:pic>
        <p:nvPicPr>
          <p:cNvPr id="5" name="圖片 4"/>
          <p:cNvPicPr>
            <a:picLocks noChangeAspect="1"/>
          </p:cNvPicPr>
          <p:nvPr/>
        </p:nvPicPr>
        <p:blipFill>
          <a:blip r:embed="rId4"/>
          <a:stretch>
            <a:fillRect/>
          </a:stretch>
        </p:blipFill>
        <p:spPr>
          <a:xfrm>
            <a:off x="0" y="4537688"/>
            <a:ext cx="9144000" cy="2305809"/>
          </a:xfrm>
          <a:prstGeom prst="rect">
            <a:avLst/>
          </a:prstGeom>
        </p:spPr>
      </p:pic>
      <p:pic>
        <p:nvPicPr>
          <p:cNvPr id="6" name="圖片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0764" y="68469"/>
            <a:ext cx="1993533" cy="2150917"/>
          </a:xfrm>
          <a:prstGeom prst="rect">
            <a:avLst/>
          </a:prstGeom>
        </p:spPr>
      </p:pic>
    </p:spTree>
    <p:extLst>
      <p:ext uri="{BB962C8B-B14F-4D97-AF65-F5344CB8AC3E}">
        <p14:creationId xmlns:p14="http://schemas.microsoft.com/office/powerpoint/2010/main" val="17219064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7"/>
            <a:ext cx="8214014" cy="684356"/>
          </a:xfrm>
        </p:spPr>
        <p:txBody>
          <a:bodyPr>
            <a:normAutofit/>
          </a:bodyPr>
          <a:lstStyle/>
          <a:p>
            <a:r>
              <a:rPr kumimoji="1" lang="en-US" altLang="zh-TW" sz="3200" dirty="0" smtClean="0">
                <a:effectLst>
                  <a:outerShdw blurRad="38100" dist="38100" dir="2700000" algn="tl">
                    <a:srgbClr val="000000">
                      <a:alpha val="43137"/>
                    </a:srgbClr>
                  </a:outerShdw>
                </a:effectLst>
              </a:rPr>
              <a:t>Compare the Illumina High-throughput machine</a:t>
            </a:r>
            <a:endParaRPr kumimoji="1" lang="zh-TW" altLang="en-US" sz="3200" dirty="0">
              <a:effectLst>
                <a:outerShdw blurRad="38100" dist="38100" dir="2700000" algn="tl">
                  <a:srgbClr val="000000">
                    <a:alpha val="43137"/>
                  </a:srgbClr>
                </a:outerShdw>
              </a:effectLst>
            </a:endParaRPr>
          </a:p>
        </p:txBody>
      </p:sp>
      <p:pic>
        <p:nvPicPr>
          <p:cNvPr id="3" name="圖片 2"/>
          <p:cNvPicPr>
            <a:picLocks noChangeAspect="1"/>
          </p:cNvPicPr>
          <p:nvPr/>
        </p:nvPicPr>
        <p:blipFill>
          <a:blip r:embed="rId2"/>
          <a:stretch>
            <a:fillRect/>
          </a:stretch>
        </p:blipFill>
        <p:spPr>
          <a:xfrm>
            <a:off x="628650" y="1217116"/>
            <a:ext cx="4981366" cy="5162902"/>
          </a:xfrm>
          <a:prstGeom prst="rect">
            <a:avLst/>
          </a:prstGeom>
        </p:spPr>
      </p:pic>
      <p:pic>
        <p:nvPicPr>
          <p:cNvPr id="4" name="圖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1387" y="5053400"/>
            <a:ext cx="1592158" cy="1717855"/>
          </a:xfrm>
          <a:prstGeom prst="rect">
            <a:avLst/>
          </a:prstGeom>
        </p:spPr>
      </p:pic>
      <p:pic>
        <p:nvPicPr>
          <p:cNvPr id="5" name="圖片 4"/>
          <p:cNvPicPr>
            <a:picLocks noChangeAspect="1"/>
          </p:cNvPicPr>
          <p:nvPr/>
        </p:nvPicPr>
        <p:blipFill>
          <a:blip r:embed="rId4"/>
          <a:stretch>
            <a:fillRect/>
          </a:stretch>
        </p:blipFill>
        <p:spPr>
          <a:xfrm>
            <a:off x="6203405" y="960491"/>
            <a:ext cx="2400268" cy="1260728"/>
          </a:xfrm>
          <a:prstGeom prst="rect">
            <a:avLst/>
          </a:prstGeom>
        </p:spPr>
      </p:pic>
      <p:pic>
        <p:nvPicPr>
          <p:cNvPr id="6" name="圖片 5"/>
          <p:cNvPicPr>
            <a:picLocks noChangeAspect="1"/>
          </p:cNvPicPr>
          <p:nvPr/>
        </p:nvPicPr>
        <p:blipFill>
          <a:blip r:embed="rId5"/>
          <a:stretch>
            <a:fillRect/>
          </a:stretch>
        </p:blipFill>
        <p:spPr>
          <a:xfrm>
            <a:off x="6165907" y="2221219"/>
            <a:ext cx="2475264" cy="1300120"/>
          </a:xfrm>
          <a:prstGeom prst="rect">
            <a:avLst/>
          </a:prstGeom>
        </p:spPr>
      </p:pic>
      <p:pic>
        <p:nvPicPr>
          <p:cNvPr id="7" name="圖片 6"/>
          <p:cNvPicPr>
            <a:picLocks noChangeAspect="1"/>
          </p:cNvPicPr>
          <p:nvPr/>
        </p:nvPicPr>
        <p:blipFill>
          <a:blip r:embed="rId6"/>
          <a:stretch>
            <a:fillRect/>
          </a:stretch>
        </p:blipFill>
        <p:spPr>
          <a:xfrm>
            <a:off x="5610016" y="3690637"/>
            <a:ext cx="2410691" cy="1266203"/>
          </a:xfrm>
          <a:prstGeom prst="rect">
            <a:avLst/>
          </a:prstGeom>
        </p:spPr>
      </p:pic>
      <p:sp>
        <p:nvSpPr>
          <p:cNvPr id="18" name="文字方塊 17"/>
          <p:cNvSpPr txBox="1"/>
          <p:nvPr/>
        </p:nvSpPr>
        <p:spPr>
          <a:xfrm>
            <a:off x="7841716" y="4139072"/>
            <a:ext cx="591829" cy="369332"/>
          </a:xfrm>
          <a:prstGeom prst="rect">
            <a:avLst/>
          </a:prstGeom>
          <a:noFill/>
        </p:spPr>
        <p:txBody>
          <a:bodyPr wrap="none" rtlCol="0">
            <a:spAutoFit/>
          </a:bodyPr>
          <a:lstStyle/>
          <a:p>
            <a:r>
              <a:rPr kumimoji="1" lang="en-US" altLang="zh-TW" smtClean="0"/>
              <a:t>X 10</a:t>
            </a:r>
            <a:endParaRPr kumimoji="1" lang="zh-TW" altLang="en-US" dirty="0"/>
          </a:p>
        </p:txBody>
      </p:sp>
    </p:spTree>
    <p:extLst>
      <p:ext uri="{BB962C8B-B14F-4D97-AF65-F5344CB8AC3E}">
        <p14:creationId xmlns:p14="http://schemas.microsoft.com/office/powerpoint/2010/main" val="4404595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142852"/>
            <a:ext cx="8229600" cy="1143000"/>
          </a:xfrm>
        </p:spPr>
        <p:txBody>
          <a:bodyPr>
            <a:normAutofit/>
          </a:bodyPr>
          <a:lstStyle/>
          <a:p>
            <a:pPr eaLnBrk="1" hangingPunct="1"/>
            <a:r>
              <a:rPr lang="en-US" altLang="zh-TW" sz="4000" dirty="0" smtClean="0">
                <a:effectLst>
                  <a:outerShdw blurRad="38100" dist="38100" dir="2700000" algn="tl">
                    <a:srgbClr val="000000">
                      <a:alpha val="43137"/>
                    </a:srgbClr>
                  </a:outerShdw>
                </a:effectLst>
                <a:ea typeface="新細明體" pitchFamily="18" charset="-120"/>
              </a:rPr>
              <a:t>Interpreting raw data</a:t>
            </a:r>
            <a:endParaRPr lang="en-US" altLang="zh-TW" sz="1600" dirty="0" smtClean="0">
              <a:effectLst>
                <a:outerShdw blurRad="38100" dist="38100" dir="2700000" algn="tl">
                  <a:srgbClr val="000000">
                    <a:alpha val="43137"/>
                  </a:srgbClr>
                </a:outerShdw>
              </a:effectLst>
              <a:ea typeface="新細明體" pitchFamily="18" charset="-120"/>
            </a:endParaRPr>
          </a:p>
        </p:txBody>
      </p:sp>
      <p:pic>
        <p:nvPicPr>
          <p:cNvPr id="5" name="Content Placeholder 6" descr="Technologies.png"/>
          <p:cNvPicPr>
            <a:picLocks noGrp="1" noChangeAspect="1"/>
          </p:cNvPicPr>
          <p:nvPr>
            <p:ph idx="1"/>
          </p:nvPr>
        </p:nvPicPr>
        <p:blipFill>
          <a:blip r:embed="rId2" cstate="print"/>
          <a:srcRect/>
          <a:stretch>
            <a:fillRect/>
          </a:stretch>
        </p:blipFill>
        <p:spPr>
          <a:xfrm>
            <a:off x="2143108" y="1106444"/>
            <a:ext cx="4962540" cy="5608704"/>
          </a:xfrm>
        </p:spPr>
      </p:pic>
    </p:spTree>
    <p:extLst>
      <p:ext uri="{BB962C8B-B14F-4D97-AF65-F5344CB8AC3E}">
        <p14:creationId xmlns:p14="http://schemas.microsoft.com/office/powerpoint/2010/main" val="6104940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28650" y="365127"/>
            <a:ext cx="7886700" cy="759618"/>
          </a:xfrm>
        </p:spPr>
        <p:txBody>
          <a:bodyPr>
            <a:normAutofit/>
          </a:bodyPr>
          <a:lstStyle/>
          <a:p>
            <a:r>
              <a:rPr lang="en-US" altLang="zh-TW" sz="3600" dirty="0" smtClean="0">
                <a:effectLst>
                  <a:outerShdw blurRad="38100" dist="38100" dir="2700000" algn="tl">
                    <a:srgbClr val="000000">
                      <a:alpha val="43137"/>
                    </a:srgbClr>
                  </a:outerShdw>
                </a:effectLst>
                <a:ea typeface="ＭＳ Ｐゴシック" pitchFamily="34" charset="-128"/>
                <a:cs typeface="Calibri" pitchFamily="34" charset="0"/>
              </a:rPr>
              <a:t>Raw Data Format: </a:t>
            </a:r>
            <a:r>
              <a:rPr lang="en-US" altLang="zh-TW" sz="3600" dirty="0" err="1" smtClean="0">
                <a:effectLst>
                  <a:outerShdw blurRad="38100" dist="38100" dir="2700000" algn="tl">
                    <a:srgbClr val="000000">
                      <a:alpha val="43137"/>
                    </a:srgbClr>
                  </a:outerShdw>
                </a:effectLst>
                <a:ea typeface="ＭＳ Ｐゴシック" pitchFamily="34" charset="-128"/>
                <a:cs typeface="Calibri" pitchFamily="34" charset="0"/>
              </a:rPr>
              <a:t>fasta</a:t>
            </a:r>
            <a:endParaRPr lang="en-US" altLang="zh-TW" sz="3600" dirty="0" smtClean="0">
              <a:effectLst>
                <a:outerShdw blurRad="38100" dist="38100" dir="2700000" algn="tl">
                  <a:srgbClr val="000000">
                    <a:alpha val="43137"/>
                  </a:srgbClr>
                </a:outerShdw>
              </a:effectLst>
              <a:ea typeface="ＭＳ Ｐゴシック" pitchFamily="34" charset="-128"/>
              <a:cs typeface="Calibri" pitchFamily="34" charset="0"/>
            </a:endParaRPr>
          </a:p>
        </p:txBody>
      </p:sp>
      <p:sp>
        <p:nvSpPr>
          <p:cNvPr id="13315" name="Content Placeholder 2"/>
          <p:cNvSpPr>
            <a:spLocks noGrp="1"/>
          </p:cNvSpPr>
          <p:nvPr>
            <p:ph idx="1"/>
          </p:nvPr>
        </p:nvSpPr>
        <p:spPr>
          <a:xfrm>
            <a:off x="457200" y="1124745"/>
            <a:ext cx="8229600" cy="3145280"/>
          </a:xfrm>
        </p:spPr>
        <p:txBody>
          <a:bodyPr>
            <a:normAutofit/>
          </a:bodyPr>
          <a:lstStyle/>
          <a:p>
            <a:r>
              <a:rPr lang="en-US" altLang="zh-TW" dirty="0" err="1" smtClean="0">
                <a:latin typeface="Calibri" pitchFamily="34" charset="0"/>
                <a:ea typeface="ＭＳ Ｐゴシック" pitchFamily="34" charset="-128"/>
                <a:cs typeface="Calibri" pitchFamily="34" charset="0"/>
              </a:rPr>
              <a:t>fasta</a:t>
            </a:r>
            <a:r>
              <a:rPr lang="en-US" altLang="zh-TW" dirty="0" smtClean="0">
                <a:latin typeface="Calibri" pitchFamily="34" charset="0"/>
                <a:ea typeface="ＭＳ Ｐゴシック" pitchFamily="34" charset="-128"/>
                <a:cs typeface="Calibri" pitchFamily="34" charset="0"/>
              </a:rPr>
              <a:t> (Sanger)</a:t>
            </a:r>
          </a:p>
          <a:p>
            <a:endParaRPr lang="en-US" altLang="zh-TW" dirty="0" smtClean="0">
              <a:latin typeface="Calibri" pitchFamily="34" charset="0"/>
              <a:ea typeface="ＭＳ Ｐゴシック" pitchFamily="34" charset="-128"/>
              <a:cs typeface="Calibri" pitchFamily="34" charset="0"/>
            </a:endParaRPr>
          </a:p>
          <a:p>
            <a:endParaRPr lang="en-US" altLang="zh-TW" dirty="0" smtClean="0">
              <a:latin typeface="Calibri" pitchFamily="34" charset="0"/>
              <a:ea typeface="ＭＳ Ｐゴシック" pitchFamily="34" charset="-128"/>
              <a:cs typeface="Calibri" pitchFamily="34" charset="0"/>
            </a:endParaRPr>
          </a:p>
        </p:txBody>
      </p:sp>
      <p:pic>
        <p:nvPicPr>
          <p:cNvPr id="4" name="Picture 2"/>
          <p:cNvPicPr>
            <a:picLocks noChangeAspect="1" noChangeArrowheads="1"/>
          </p:cNvPicPr>
          <p:nvPr/>
        </p:nvPicPr>
        <p:blipFill>
          <a:blip r:embed="rId2" cstate="print"/>
          <a:srcRect/>
          <a:stretch>
            <a:fillRect/>
          </a:stretch>
        </p:blipFill>
        <p:spPr bwMode="auto">
          <a:xfrm>
            <a:off x="5303398" y="155149"/>
            <a:ext cx="3661091" cy="1545794"/>
          </a:xfrm>
          <a:prstGeom prst="rect">
            <a:avLst/>
          </a:prstGeom>
          <a:noFill/>
          <a:ln w="9525">
            <a:noFill/>
            <a:miter lim="800000"/>
            <a:headEnd/>
            <a:tailEnd/>
          </a:ln>
        </p:spPr>
      </p:pic>
      <p:sp>
        <p:nvSpPr>
          <p:cNvPr id="2" name="矩形 1"/>
          <p:cNvSpPr/>
          <p:nvPr/>
        </p:nvSpPr>
        <p:spPr>
          <a:xfrm>
            <a:off x="395536" y="1811164"/>
            <a:ext cx="4572000" cy="923330"/>
          </a:xfrm>
          <a:prstGeom prst="rect">
            <a:avLst/>
          </a:prstGeom>
        </p:spPr>
        <p:txBody>
          <a:bodyPr>
            <a:spAutoFit/>
          </a:bodyPr>
          <a:lstStyle/>
          <a:p>
            <a:r>
              <a:rPr lang="en-US" altLang="zh-TW" dirty="0">
                <a:latin typeface="Calibri" pitchFamily="34" charset="0"/>
                <a:ea typeface="ＭＳ Ｐゴシック" pitchFamily="34" charset="-128"/>
                <a:cs typeface="Calibri" pitchFamily="34" charset="0"/>
              </a:rPr>
              <a:t>FASTA</a:t>
            </a:r>
          </a:p>
          <a:p>
            <a:pPr lvl="1"/>
            <a:r>
              <a:rPr lang="en-US" altLang="zh-TW" dirty="0">
                <a:latin typeface="Calibri" pitchFamily="34" charset="0"/>
                <a:ea typeface="ＭＳ Ｐゴシック" pitchFamily="34" charset="-128"/>
                <a:cs typeface="Calibri" pitchFamily="34" charset="0"/>
              </a:rPr>
              <a:t>Header line “&gt;”</a:t>
            </a:r>
          </a:p>
          <a:p>
            <a:pPr lvl="1"/>
            <a:r>
              <a:rPr lang="en-US" altLang="zh-TW" dirty="0">
                <a:latin typeface="Calibri" pitchFamily="34" charset="0"/>
                <a:ea typeface="ＭＳ Ｐゴシック" pitchFamily="34" charset="-128"/>
                <a:cs typeface="Calibri" pitchFamily="34" charset="0"/>
              </a:rPr>
              <a:t>Sequence</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9" y="1865762"/>
            <a:ext cx="6480720" cy="2404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290" y="4434843"/>
            <a:ext cx="8729419" cy="1770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25400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8" name="TextBox 39"/>
          <p:cNvSpPr txBox="1">
            <a:spLocks noChangeArrowheads="1"/>
          </p:cNvSpPr>
          <p:nvPr/>
        </p:nvSpPr>
        <p:spPr bwMode="auto">
          <a:xfrm>
            <a:off x="1180768" y="2348935"/>
            <a:ext cx="6983413" cy="1477962"/>
          </a:xfrm>
          <a:prstGeom prst="rect">
            <a:avLst/>
          </a:prstGeom>
          <a:noFill/>
          <a:ln w="9525">
            <a:noFill/>
            <a:miter lim="800000"/>
            <a:headEnd/>
            <a:tailEnd/>
          </a:ln>
        </p:spPr>
        <p:txBody>
          <a:bodyPr lIns="91430" tIns="45715" rIns="91430" bIns="45715">
            <a:spAutoFit/>
          </a:bodyPr>
          <a:lstStyle/>
          <a:p>
            <a:pPr marL="455613" indent="-455613" eaLnBrk="0">
              <a:buFont typeface="Times"/>
              <a:buAutoNum type="arabicPeriod"/>
            </a:pPr>
            <a:r>
              <a:rPr lang="en-GB" dirty="0">
                <a:solidFill>
                  <a:schemeClr val="accent1">
                    <a:lumMod val="50000"/>
                  </a:schemeClr>
                </a:solidFill>
                <a:latin typeface="Century Gothic" pitchFamily="34" charset="0"/>
                <a:cs typeface="Arial" pitchFamily="34" charset="0"/>
              </a:rPr>
              <a:t>Removal of low quality bases/ Low complexity regions</a:t>
            </a:r>
          </a:p>
          <a:p>
            <a:pPr marL="455613" indent="-455613" eaLnBrk="0">
              <a:buFont typeface="Times"/>
              <a:buAutoNum type="arabicPeriod"/>
            </a:pPr>
            <a:r>
              <a:rPr lang="en-GB" dirty="0">
                <a:solidFill>
                  <a:schemeClr val="accent1">
                    <a:lumMod val="50000"/>
                  </a:schemeClr>
                </a:solidFill>
                <a:latin typeface="Century Gothic" pitchFamily="34" charset="0"/>
                <a:cs typeface="Arial" pitchFamily="34" charset="0"/>
              </a:rPr>
              <a:t>Removal of adaptor sequences</a:t>
            </a:r>
          </a:p>
          <a:p>
            <a:pPr marL="455613" indent="-455613" eaLnBrk="0">
              <a:buFont typeface="Times"/>
              <a:buAutoNum type="arabicPeriod"/>
            </a:pPr>
            <a:r>
              <a:rPr lang="en-US" altLang="zh-TW" dirty="0" err="1">
                <a:solidFill>
                  <a:schemeClr val="accent1">
                    <a:lumMod val="50000"/>
                  </a:schemeClr>
                </a:solidFill>
                <a:latin typeface="Century Gothic" pitchFamily="34" charset="0"/>
                <a:ea typeface="新細明體" pitchFamily="18" charset="-120"/>
              </a:rPr>
              <a:t>Homopolymer</a:t>
            </a:r>
            <a:r>
              <a:rPr lang="en-US" altLang="zh-TW" dirty="0">
                <a:solidFill>
                  <a:schemeClr val="accent1">
                    <a:lumMod val="50000"/>
                  </a:schemeClr>
                </a:solidFill>
                <a:latin typeface="Century Gothic" pitchFamily="34" charset="0"/>
                <a:ea typeface="新細明體" pitchFamily="18" charset="-120"/>
              </a:rPr>
              <a:t>-associated base call errors (3 or more identical DNA bases) causes higher number of (artificial) frameshifts </a:t>
            </a:r>
            <a:endParaRPr lang="en-GB" dirty="0">
              <a:solidFill>
                <a:schemeClr val="accent1">
                  <a:lumMod val="50000"/>
                </a:schemeClr>
              </a:solidFill>
              <a:latin typeface="Century Gothic" pitchFamily="34" charset="0"/>
              <a:cs typeface="Arial" pitchFamily="34" charset="0"/>
            </a:endParaRPr>
          </a:p>
        </p:txBody>
      </p:sp>
      <p:sp>
        <p:nvSpPr>
          <p:cNvPr id="16" name="矩形 15"/>
          <p:cNvSpPr/>
          <p:nvPr/>
        </p:nvSpPr>
        <p:spPr>
          <a:xfrm>
            <a:off x="1391437" y="44624"/>
            <a:ext cx="5615255" cy="769441"/>
          </a:xfrm>
          <a:prstGeom prst="rect">
            <a:avLst/>
          </a:prstGeom>
        </p:spPr>
        <p:txBody>
          <a:bodyPr wrap="none">
            <a:spAutoFit/>
          </a:bodyPr>
          <a:lstStyle/>
          <a:p>
            <a:r>
              <a:rPr lang="en-US" altLang="zh-TW" sz="4400" b="1" dirty="0" smtClean="0">
                <a:effectLst>
                  <a:outerShdw blurRad="38100" dist="38100" dir="2700000" algn="tl">
                    <a:srgbClr val="000000">
                      <a:alpha val="43137"/>
                    </a:srgbClr>
                  </a:outerShdw>
                </a:effectLst>
                <a:latin typeface="+mj-lt"/>
              </a:rPr>
              <a:t>All Platforms have Errors</a:t>
            </a:r>
          </a:p>
        </p:txBody>
      </p:sp>
      <p:pic>
        <p:nvPicPr>
          <p:cNvPr id="18" name="內容版面配置區 3"/>
          <p:cNvPicPr>
            <a:picLocks noChangeAspect="1"/>
          </p:cNvPicPr>
          <p:nvPr/>
        </p:nvPicPr>
        <p:blipFill>
          <a:blip r:embed="rId2"/>
          <a:stretch>
            <a:fillRect/>
          </a:stretch>
        </p:blipFill>
        <p:spPr>
          <a:xfrm>
            <a:off x="877556" y="3919877"/>
            <a:ext cx="7286625" cy="2476500"/>
          </a:xfrm>
          <a:prstGeom prst="rect">
            <a:avLst/>
          </a:prstGeom>
        </p:spPr>
      </p:pic>
      <p:grpSp>
        <p:nvGrpSpPr>
          <p:cNvPr id="2" name="群組 1"/>
          <p:cNvGrpSpPr/>
          <p:nvPr/>
        </p:nvGrpSpPr>
        <p:grpSpPr>
          <a:xfrm>
            <a:off x="1060010" y="916132"/>
            <a:ext cx="7481881" cy="1339823"/>
            <a:chOff x="1060010" y="1064153"/>
            <a:chExt cx="7481881" cy="1339823"/>
          </a:xfrm>
        </p:grpSpPr>
        <p:pic>
          <p:nvPicPr>
            <p:cNvPr id="20484" name="Picture 2" descr="The Genome Sequencer FLX System"/>
            <p:cNvPicPr>
              <a:picLocks noChangeAspect="1" noChangeArrowheads="1"/>
            </p:cNvPicPr>
            <p:nvPr/>
          </p:nvPicPr>
          <p:blipFill>
            <a:blip r:embed="rId3" cstate="print"/>
            <a:srcRect/>
            <a:stretch>
              <a:fillRect/>
            </a:stretch>
          </p:blipFill>
          <p:spPr bwMode="auto">
            <a:xfrm>
              <a:off x="5000562" y="1231359"/>
              <a:ext cx="792163" cy="839787"/>
            </a:xfrm>
            <a:prstGeom prst="rect">
              <a:avLst/>
            </a:prstGeom>
            <a:noFill/>
            <a:ln w="9525">
              <a:noFill/>
              <a:miter lim="800000"/>
              <a:headEnd/>
              <a:tailEnd/>
            </a:ln>
          </p:spPr>
        </p:pic>
        <p:sp>
          <p:nvSpPr>
            <p:cNvPr id="20489" name="TextBox 13"/>
            <p:cNvSpPr txBox="1">
              <a:spLocks noChangeArrowheads="1"/>
            </p:cNvSpPr>
            <p:nvPr/>
          </p:nvSpPr>
          <p:spPr bwMode="auto">
            <a:xfrm>
              <a:off x="1060010" y="2043911"/>
              <a:ext cx="1047336" cy="338138"/>
            </a:xfrm>
            <a:prstGeom prst="rect">
              <a:avLst/>
            </a:prstGeom>
            <a:noFill/>
            <a:ln w="9525">
              <a:noFill/>
              <a:miter lim="800000"/>
              <a:headEnd/>
              <a:tailEnd/>
            </a:ln>
          </p:spPr>
          <p:txBody>
            <a:bodyPr wrap="square" lIns="91430" tIns="45715" rIns="91430" bIns="45715">
              <a:spAutoFit/>
            </a:bodyPr>
            <a:lstStyle/>
            <a:p>
              <a:pPr algn="ctr" eaLnBrk="0"/>
              <a:r>
                <a:rPr lang="en-GB" sz="1600" dirty="0"/>
                <a:t>Illumina</a:t>
              </a:r>
            </a:p>
          </p:txBody>
        </p:sp>
        <p:sp>
          <p:nvSpPr>
            <p:cNvPr id="20490" name="TextBox 14"/>
            <p:cNvSpPr txBox="1">
              <a:spLocks noChangeArrowheads="1"/>
            </p:cNvSpPr>
            <p:nvPr/>
          </p:nvSpPr>
          <p:spPr bwMode="auto">
            <a:xfrm>
              <a:off x="2383474" y="2055868"/>
              <a:ext cx="954506" cy="338138"/>
            </a:xfrm>
            <a:prstGeom prst="rect">
              <a:avLst/>
            </a:prstGeom>
            <a:noFill/>
            <a:ln w="9525">
              <a:noFill/>
              <a:miter lim="800000"/>
              <a:headEnd/>
              <a:tailEnd/>
            </a:ln>
          </p:spPr>
          <p:txBody>
            <a:bodyPr wrap="square" lIns="91430" tIns="45715" rIns="91430" bIns="45715">
              <a:spAutoFit/>
            </a:bodyPr>
            <a:lstStyle/>
            <a:p>
              <a:pPr algn="ctr" eaLnBrk="0"/>
              <a:r>
                <a:rPr lang="en-GB" sz="1600" dirty="0" err="1" smtClean="0"/>
                <a:t>SoLiD</a:t>
              </a:r>
              <a:endParaRPr lang="en-GB" sz="1600" dirty="0"/>
            </a:p>
          </p:txBody>
        </p:sp>
        <p:sp>
          <p:nvSpPr>
            <p:cNvPr id="20491" name="TextBox 15"/>
            <p:cNvSpPr txBox="1">
              <a:spLocks noChangeArrowheads="1"/>
            </p:cNvSpPr>
            <p:nvPr/>
          </p:nvSpPr>
          <p:spPr bwMode="auto">
            <a:xfrm>
              <a:off x="4872409" y="2062883"/>
              <a:ext cx="1048467" cy="338138"/>
            </a:xfrm>
            <a:prstGeom prst="rect">
              <a:avLst/>
            </a:prstGeom>
            <a:noFill/>
            <a:ln w="9525">
              <a:noFill/>
              <a:miter lim="800000"/>
              <a:headEnd/>
              <a:tailEnd/>
            </a:ln>
          </p:spPr>
          <p:txBody>
            <a:bodyPr wrap="square" lIns="91430" tIns="45715" rIns="91430" bIns="45715">
              <a:spAutoFit/>
            </a:bodyPr>
            <a:lstStyle/>
            <a:p>
              <a:pPr algn="ctr" eaLnBrk="0"/>
              <a:r>
                <a:rPr lang="en-GB" sz="1600" dirty="0"/>
                <a:t>Roche 454</a:t>
              </a:r>
            </a:p>
          </p:txBody>
        </p:sp>
        <p:sp>
          <p:nvSpPr>
            <p:cNvPr id="20494" name="TextBox 20"/>
            <p:cNvSpPr txBox="1">
              <a:spLocks noChangeArrowheads="1"/>
            </p:cNvSpPr>
            <p:nvPr/>
          </p:nvSpPr>
          <p:spPr bwMode="auto">
            <a:xfrm>
              <a:off x="3487038" y="2056493"/>
              <a:ext cx="1262062" cy="338544"/>
            </a:xfrm>
            <a:prstGeom prst="rect">
              <a:avLst/>
            </a:prstGeom>
            <a:noFill/>
            <a:ln w="9525">
              <a:noFill/>
              <a:miter lim="800000"/>
              <a:headEnd/>
              <a:tailEnd/>
            </a:ln>
          </p:spPr>
          <p:txBody>
            <a:bodyPr wrap="square" lIns="91430" tIns="45715" rIns="91430" bIns="45715">
              <a:spAutoFit/>
            </a:bodyPr>
            <a:lstStyle/>
            <a:p>
              <a:pPr algn="ctr" eaLnBrk="0"/>
              <a:r>
                <a:rPr lang="en-GB" sz="1600" dirty="0"/>
                <a:t>Ion Torrent</a:t>
              </a:r>
            </a:p>
          </p:txBody>
        </p:sp>
        <p:pic>
          <p:nvPicPr>
            <p:cNvPr id="5122" name="Picture 2" descr="https://assets.illumina.com/content/dam/illumina-marketing/images/systems/v2/systems-carousel/system-carousel-nextseq500-lef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0768" y="1101964"/>
              <a:ext cx="1010603" cy="87543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hermo S5」的圖片搜尋結果"/>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5755" y="1180334"/>
              <a:ext cx="1204629" cy="87153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Solid ngs」的圖片搜尋結果"/>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39454" y="1176832"/>
              <a:ext cx="1247584" cy="894314"/>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nanopore」的圖片搜尋結果"/>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06249" y="1064153"/>
              <a:ext cx="1235642" cy="1235642"/>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pacbio」的圖片搜尋結果"/>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20876" y="1190017"/>
              <a:ext cx="1249362" cy="982832"/>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15"/>
            <p:cNvSpPr txBox="1">
              <a:spLocks noChangeArrowheads="1"/>
            </p:cNvSpPr>
            <p:nvPr/>
          </p:nvSpPr>
          <p:spPr bwMode="auto">
            <a:xfrm>
              <a:off x="6041023" y="2065305"/>
              <a:ext cx="1048467" cy="338138"/>
            </a:xfrm>
            <a:prstGeom prst="rect">
              <a:avLst/>
            </a:prstGeom>
            <a:noFill/>
            <a:ln w="9525">
              <a:noFill/>
              <a:miter lim="800000"/>
              <a:headEnd/>
              <a:tailEnd/>
            </a:ln>
          </p:spPr>
          <p:txBody>
            <a:bodyPr wrap="square" lIns="91430" tIns="45715" rIns="91430" bIns="45715">
              <a:spAutoFit/>
            </a:bodyPr>
            <a:lstStyle/>
            <a:p>
              <a:pPr algn="ctr" eaLnBrk="0"/>
              <a:r>
                <a:rPr lang="en-GB" sz="1600" dirty="0" err="1" smtClean="0"/>
                <a:t>PacBio</a:t>
              </a:r>
              <a:endParaRPr lang="en-GB" sz="1600" dirty="0"/>
            </a:p>
          </p:txBody>
        </p:sp>
        <p:sp>
          <p:nvSpPr>
            <p:cNvPr id="24" name="TextBox 15"/>
            <p:cNvSpPr txBox="1">
              <a:spLocks noChangeArrowheads="1"/>
            </p:cNvSpPr>
            <p:nvPr/>
          </p:nvSpPr>
          <p:spPr bwMode="auto">
            <a:xfrm>
              <a:off x="7334965" y="2065838"/>
              <a:ext cx="1048467" cy="338138"/>
            </a:xfrm>
            <a:prstGeom prst="rect">
              <a:avLst/>
            </a:prstGeom>
            <a:noFill/>
            <a:ln w="9525">
              <a:noFill/>
              <a:miter lim="800000"/>
              <a:headEnd/>
              <a:tailEnd/>
            </a:ln>
          </p:spPr>
          <p:txBody>
            <a:bodyPr wrap="square" lIns="91430" tIns="45715" rIns="91430" bIns="45715">
              <a:spAutoFit/>
            </a:bodyPr>
            <a:lstStyle/>
            <a:p>
              <a:pPr algn="ctr" eaLnBrk="0"/>
              <a:r>
                <a:rPr lang="en-GB" sz="1600" dirty="0" err="1" smtClean="0"/>
                <a:t>Nanopore</a:t>
              </a:r>
              <a:endParaRPr lang="en-GB" sz="1600" dirty="0"/>
            </a:p>
          </p:txBody>
        </p:sp>
      </p:grpSp>
    </p:spTree>
    <p:extLst>
      <p:ext uri="{BB962C8B-B14F-4D97-AF65-F5344CB8AC3E}">
        <p14:creationId xmlns:p14="http://schemas.microsoft.com/office/powerpoint/2010/main" val="30655365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631383" y="1182998"/>
            <a:ext cx="4296207" cy="1813954"/>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668510" y="3015021"/>
            <a:ext cx="4221952" cy="1782131"/>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655250" y="4860710"/>
            <a:ext cx="4248472" cy="1808650"/>
          </a:xfrm>
          <a:prstGeom prst="rect">
            <a:avLst/>
          </a:prstGeom>
          <a:noFill/>
          <a:ln w="9525">
            <a:noFill/>
            <a:miter lim="800000"/>
            <a:headEnd/>
            <a:tailEnd/>
          </a:ln>
        </p:spPr>
      </p:pic>
      <p:sp>
        <p:nvSpPr>
          <p:cNvPr id="5" name="矩形 4"/>
          <p:cNvSpPr/>
          <p:nvPr/>
        </p:nvSpPr>
        <p:spPr>
          <a:xfrm>
            <a:off x="4932040" y="1920698"/>
            <a:ext cx="3672408" cy="338554"/>
          </a:xfrm>
          <a:prstGeom prst="rect">
            <a:avLst/>
          </a:prstGeom>
        </p:spPr>
        <p:txBody>
          <a:bodyPr wrap="square">
            <a:spAutoFit/>
          </a:bodyPr>
          <a:lstStyle/>
          <a:p>
            <a:r>
              <a:rPr lang="en-US" altLang="zh-TW" sz="1600" b="1" dirty="0" smtClean="0">
                <a:solidFill>
                  <a:srgbClr val="FF0000"/>
                </a:solidFill>
              </a:rPr>
              <a:t>High</a:t>
            </a:r>
            <a:r>
              <a:rPr lang="en-US" altLang="zh-TW" sz="1600" dirty="0" smtClean="0"/>
              <a:t> quality region - NO ambiguities (Ns)</a:t>
            </a:r>
            <a:endParaRPr lang="zh-TW" altLang="en-US" sz="1600" dirty="0"/>
          </a:p>
        </p:txBody>
      </p:sp>
      <p:sp>
        <p:nvSpPr>
          <p:cNvPr id="6" name="矩形 5"/>
          <p:cNvSpPr/>
          <p:nvPr/>
        </p:nvSpPr>
        <p:spPr>
          <a:xfrm>
            <a:off x="3347864" y="44624"/>
            <a:ext cx="2568139" cy="830997"/>
          </a:xfrm>
          <a:prstGeom prst="rect">
            <a:avLst/>
          </a:prstGeom>
        </p:spPr>
        <p:txBody>
          <a:bodyPr wrap="none">
            <a:spAutoFit/>
          </a:bodyPr>
          <a:lstStyle/>
          <a:p>
            <a:r>
              <a:rPr lang="en-US" altLang="zh-TW" sz="4800" dirty="0" smtClean="0">
                <a:solidFill>
                  <a:schemeClr val="accent1">
                    <a:lumMod val="50000"/>
                  </a:schemeClr>
                </a:solidFill>
                <a:effectLst>
                  <a:outerShdw blurRad="38100" dist="38100" dir="2700000" algn="tl">
                    <a:srgbClr val="000000">
                      <a:alpha val="43137"/>
                    </a:srgbClr>
                  </a:outerShdw>
                </a:effectLst>
                <a:latin typeface="+mj-lt"/>
              </a:rPr>
              <a:t>Trace File</a:t>
            </a:r>
          </a:p>
        </p:txBody>
      </p:sp>
      <p:sp>
        <p:nvSpPr>
          <p:cNvPr id="7" name="矩形 6"/>
          <p:cNvSpPr/>
          <p:nvPr/>
        </p:nvSpPr>
        <p:spPr>
          <a:xfrm>
            <a:off x="4932040" y="3736809"/>
            <a:ext cx="4067944" cy="338554"/>
          </a:xfrm>
          <a:prstGeom prst="rect">
            <a:avLst/>
          </a:prstGeom>
        </p:spPr>
        <p:txBody>
          <a:bodyPr wrap="square">
            <a:spAutoFit/>
          </a:bodyPr>
          <a:lstStyle/>
          <a:p>
            <a:r>
              <a:rPr lang="en-US" altLang="zh-TW" sz="1600" b="1" dirty="0" smtClean="0">
                <a:solidFill>
                  <a:srgbClr val="FF0000"/>
                </a:solidFill>
              </a:rPr>
              <a:t>Medium</a:t>
            </a:r>
            <a:r>
              <a:rPr lang="en-US" altLang="zh-TW" sz="1600" dirty="0" smtClean="0"/>
              <a:t> quality region - SOME ambiguities (Ns)</a:t>
            </a:r>
            <a:endParaRPr lang="zh-TW" altLang="en-US" sz="1600" dirty="0"/>
          </a:p>
        </p:txBody>
      </p:sp>
      <p:sp>
        <p:nvSpPr>
          <p:cNvPr id="8" name="矩形 7"/>
          <p:cNvSpPr/>
          <p:nvPr/>
        </p:nvSpPr>
        <p:spPr>
          <a:xfrm>
            <a:off x="4932040" y="5595758"/>
            <a:ext cx="3312368" cy="338554"/>
          </a:xfrm>
          <a:prstGeom prst="rect">
            <a:avLst/>
          </a:prstGeom>
        </p:spPr>
        <p:txBody>
          <a:bodyPr wrap="square">
            <a:spAutoFit/>
          </a:bodyPr>
          <a:lstStyle/>
          <a:p>
            <a:r>
              <a:rPr lang="en-US" altLang="zh-TW" sz="1600" b="1" dirty="0" smtClean="0">
                <a:solidFill>
                  <a:srgbClr val="FF0000"/>
                </a:solidFill>
              </a:rPr>
              <a:t>Poor</a:t>
            </a:r>
            <a:r>
              <a:rPr lang="en-US" altLang="zh-TW" sz="1600" dirty="0" smtClean="0"/>
              <a:t> quality region - LOW confidence</a:t>
            </a:r>
            <a:endParaRPr lang="zh-TW" altLang="en-US" sz="1600" dirty="0"/>
          </a:p>
        </p:txBody>
      </p:sp>
      <p:sp>
        <p:nvSpPr>
          <p:cNvPr id="9" name="橢圓 8"/>
          <p:cNvSpPr/>
          <p:nvPr/>
        </p:nvSpPr>
        <p:spPr>
          <a:xfrm>
            <a:off x="3779912"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2051720"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927361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t="15949" b="17064"/>
          <a:stretch>
            <a:fillRect/>
          </a:stretch>
        </p:blipFill>
        <p:spPr bwMode="auto">
          <a:xfrm>
            <a:off x="1262063" y="908720"/>
            <a:ext cx="6619875" cy="3024336"/>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3195241" y="4221088"/>
            <a:ext cx="3320975" cy="2045120"/>
          </a:xfrm>
          <a:prstGeom prst="rect">
            <a:avLst/>
          </a:prstGeom>
          <a:noFill/>
          <a:ln w="9525">
            <a:noFill/>
            <a:miter lim="800000"/>
            <a:headEnd/>
            <a:tailEnd/>
          </a:ln>
        </p:spPr>
      </p:pic>
      <p:sp>
        <p:nvSpPr>
          <p:cNvPr id="6" name="文字方塊 5"/>
          <p:cNvSpPr txBox="1"/>
          <p:nvPr/>
        </p:nvSpPr>
        <p:spPr>
          <a:xfrm>
            <a:off x="827584" y="260648"/>
            <a:ext cx="7488832" cy="707886"/>
          </a:xfrm>
          <a:prstGeom prst="rect">
            <a:avLst/>
          </a:prstGeom>
          <a:noFill/>
        </p:spPr>
        <p:txBody>
          <a:bodyPr wrap="square" rtlCol="0">
            <a:spAutoFit/>
          </a:bodyPr>
          <a:lstStyle/>
          <a:p>
            <a:pPr algn="ctr"/>
            <a:r>
              <a:rPr lang="en-US" altLang="zh-TW" sz="4000" dirty="0" smtClean="0">
                <a:solidFill>
                  <a:schemeClr val="accent1">
                    <a:lumMod val="50000"/>
                  </a:schemeClr>
                </a:solidFill>
                <a:effectLst>
                  <a:outerShdw blurRad="38100" dist="38100" dir="2700000" algn="tl">
                    <a:srgbClr val="000000">
                      <a:alpha val="43137"/>
                    </a:srgbClr>
                  </a:outerShdw>
                </a:effectLst>
                <a:latin typeface="+mj-lt"/>
              </a:rPr>
              <a:t>Accessing Quality: </a:t>
            </a:r>
            <a:r>
              <a:rPr lang="en-US" altLang="zh-TW" sz="4000" dirty="0" err="1" smtClean="0">
                <a:solidFill>
                  <a:schemeClr val="accent1">
                    <a:lumMod val="50000"/>
                  </a:schemeClr>
                </a:solidFill>
                <a:effectLst>
                  <a:outerShdw blurRad="38100" dist="38100" dir="2700000" algn="tl">
                    <a:srgbClr val="000000">
                      <a:alpha val="43137"/>
                    </a:srgbClr>
                  </a:outerShdw>
                </a:effectLst>
                <a:latin typeface="+mj-lt"/>
              </a:rPr>
              <a:t>phred</a:t>
            </a:r>
            <a:r>
              <a:rPr lang="en-US" altLang="zh-TW" sz="4000" dirty="0" smtClean="0">
                <a:solidFill>
                  <a:schemeClr val="accent1">
                    <a:lumMod val="50000"/>
                  </a:schemeClr>
                </a:solidFill>
                <a:effectLst>
                  <a:outerShdw blurRad="38100" dist="38100" dir="2700000" algn="tl">
                    <a:srgbClr val="000000">
                      <a:alpha val="43137"/>
                    </a:srgbClr>
                  </a:outerShdw>
                </a:effectLst>
                <a:latin typeface="+mj-lt"/>
              </a:rPr>
              <a:t> scores</a:t>
            </a:r>
            <a:endParaRPr lang="zh-TW" altLang="en-US" sz="4000" dirty="0">
              <a:solidFill>
                <a:schemeClr val="accent1">
                  <a:lumMod val="50000"/>
                </a:schemeClr>
              </a:solidFill>
              <a:effectLst>
                <a:outerShdw blurRad="38100" dist="38100" dir="2700000" algn="tl">
                  <a:srgbClr val="000000">
                    <a:alpha val="43137"/>
                  </a:srgbClr>
                </a:outerShdw>
              </a:effectLst>
              <a:latin typeface="+mj-lt"/>
            </a:endParaRPr>
          </a:p>
        </p:txBody>
      </p:sp>
    </p:spTree>
    <p:extLst>
      <p:ext uri="{BB962C8B-B14F-4D97-AF65-F5344CB8AC3E}">
        <p14:creationId xmlns:p14="http://schemas.microsoft.com/office/powerpoint/2010/main" val="34026460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2774948" y="285292"/>
            <a:ext cx="5791200" cy="4333875"/>
          </a:xfrm>
          <a:prstGeom prst="rect">
            <a:avLst/>
          </a:prstGeom>
        </p:spPr>
      </p:pic>
      <p:pic>
        <p:nvPicPr>
          <p:cNvPr id="5" name="圖片 4"/>
          <p:cNvPicPr>
            <a:picLocks noChangeAspect="1"/>
          </p:cNvPicPr>
          <p:nvPr/>
        </p:nvPicPr>
        <p:blipFill>
          <a:blip r:embed="rId3"/>
          <a:stretch>
            <a:fillRect/>
          </a:stretch>
        </p:blipFill>
        <p:spPr>
          <a:xfrm>
            <a:off x="827584" y="4678257"/>
            <a:ext cx="5048250" cy="2028825"/>
          </a:xfrm>
          <a:prstGeom prst="rect">
            <a:avLst/>
          </a:prstGeom>
        </p:spPr>
      </p:pic>
      <p:sp>
        <p:nvSpPr>
          <p:cNvPr id="4" name="文字方塊 3"/>
          <p:cNvSpPr txBox="1"/>
          <p:nvPr/>
        </p:nvSpPr>
        <p:spPr>
          <a:xfrm>
            <a:off x="827584" y="260647"/>
            <a:ext cx="3894728" cy="1323439"/>
          </a:xfrm>
          <a:prstGeom prst="rect">
            <a:avLst/>
          </a:prstGeom>
          <a:noFill/>
        </p:spPr>
        <p:txBody>
          <a:bodyPr wrap="square" rtlCol="0">
            <a:spAutoFit/>
          </a:bodyPr>
          <a:lstStyle/>
          <a:p>
            <a:pPr algn="ctr"/>
            <a:r>
              <a:rPr lang="en-US" altLang="zh-TW" sz="4000" dirty="0" smtClean="0">
                <a:solidFill>
                  <a:schemeClr val="accent1">
                    <a:lumMod val="50000"/>
                  </a:schemeClr>
                </a:solidFill>
                <a:effectLst>
                  <a:outerShdw blurRad="38100" dist="38100" dir="2700000" algn="tl">
                    <a:srgbClr val="000000">
                      <a:alpha val="43137"/>
                    </a:srgbClr>
                  </a:outerShdw>
                </a:effectLst>
                <a:latin typeface="+mj-lt"/>
              </a:rPr>
              <a:t>Accessing Quality: </a:t>
            </a:r>
            <a:r>
              <a:rPr lang="en-US" altLang="zh-TW" sz="4000" dirty="0" err="1" smtClean="0">
                <a:solidFill>
                  <a:schemeClr val="accent1">
                    <a:lumMod val="50000"/>
                  </a:schemeClr>
                </a:solidFill>
                <a:effectLst>
                  <a:outerShdw blurRad="38100" dist="38100" dir="2700000" algn="tl">
                    <a:srgbClr val="000000">
                      <a:alpha val="43137"/>
                    </a:srgbClr>
                  </a:outerShdw>
                </a:effectLst>
                <a:latin typeface="+mj-lt"/>
              </a:rPr>
              <a:t>phred</a:t>
            </a:r>
            <a:r>
              <a:rPr lang="en-US" altLang="zh-TW" sz="4000" dirty="0" smtClean="0">
                <a:solidFill>
                  <a:schemeClr val="accent1">
                    <a:lumMod val="50000"/>
                  </a:schemeClr>
                </a:solidFill>
                <a:effectLst>
                  <a:outerShdw blurRad="38100" dist="38100" dir="2700000" algn="tl">
                    <a:srgbClr val="000000">
                      <a:alpha val="43137"/>
                    </a:srgbClr>
                  </a:outerShdw>
                </a:effectLst>
                <a:latin typeface="+mj-lt"/>
              </a:rPr>
              <a:t> scores</a:t>
            </a:r>
            <a:endParaRPr lang="zh-TW" altLang="en-US" sz="4000" dirty="0">
              <a:solidFill>
                <a:schemeClr val="accent1">
                  <a:lumMod val="50000"/>
                </a:schemeClr>
              </a:solidFill>
              <a:effectLst>
                <a:outerShdw blurRad="38100" dist="38100" dir="2700000" algn="tl">
                  <a:srgbClr val="000000">
                    <a:alpha val="43137"/>
                  </a:srgbClr>
                </a:outerShdw>
              </a:effectLst>
              <a:latin typeface="+mj-lt"/>
            </a:endParaRPr>
          </a:p>
        </p:txBody>
      </p:sp>
      <p:sp>
        <p:nvSpPr>
          <p:cNvPr id="6" name="矩形 5"/>
          <p:cNvSpPr/>
          <p:nvPr/>
        </p:nvSpPr>
        <p:spPr>
          <a:xfrm>
            <a:off x="6845474" y="6540270"/>
            <a:ext cx="2298526" cy="215444"/>
          </a:xfrm>
          <a:prstGeom prst="rect">
            <a:avLst/>
          </a:prstGeom>
        </p:spPr>
        <p:txBody>
          <a:bodyPr wrap="square">
            <a:spAutoFit/>
          </a:bodyPr>
          <a:lstStyle/>
          <a:p>
            <a:r>
              <a:rPr lang="zh-TW" altLang="en-US" sz="800" dirty="0">
                <a:latin typeface="+mj-lt"/>
              </a:rPr>
              <a:t>https://en.wikipedia.org/wiki/Phred_quality_score</a:t>
            </a:r>
          </a:p>
        </p:txBody>
      </p:sp>
    </p:spTree>
    <p:extLst>
      <p:ext uri="{BB962C8B-B14F-4D97-AF65-F5344CB8AC3E}">
        <p14:creationId xmlns:p14="http://schemas.microsoft.com/office/powerpoint/2010/main" val="4607413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Content Placeholder 2"/>
          <p:cNvSpPr>
            <a:spLocks noGrp="1"/>
          </p:cNvSpPr>
          <p:nvPr>
            <p:ph idx="1"/>
          </p:nvPr>
        </p:nvSpPr>
        <p:spPr/>
        <p:txBody>
          <a:bodyPr>
            <a:normAutofit/>
          </a:bodyPr>
          <a:lstStyle/>
          <a:p>
            <a:r>
              <a:rPr lang="en-US" altLang="zh-TW" b="1" dirty="0" smtClean="0">
                <a:solidFill>
                  <a:schemeClr val="accent1">
                    <a:lumMod val="50000"/>
                  </a:schemeClr>
                </a:solidFill>
                <a:latin typeface="Calibri" pitchFamily="34" charset="0"/>
                <a:ea typeface="ＭＳ Ｐゴシック" pitchFamily="34" charset="-128"/>
                <a:cs typeface="Calibri" pitchFamily="34" charset="0"/>
              </a:rPr>
              <a:t>FASTA</a:t>
            </a:r>
          </a:p>
          <a:p>
            <a:pPr lvl="1"/>
            <a:r>
              <a:rPr lang="en-US" altLang="zh-TW" dirty="0" smtClean="0">
                <a:latin typeface="Calibri" pitchFamily="34" charset="0"/>
                <a:ea typeface="ＭＳ Ｐゴシック" pitchFamily="34" charset="-128"/>
                <a:cs typeface="Calibri" pitchFamily="34" charset="0"/>
              </a:rPr>
              <a:t>Header line “&gt;”</a:t>
            </a:r>
          </a:p>
          <a:p>
            <a:pPr lvl="1"/>
            <a:r>
              <a:rPr lang="en-US" altLang="zh-TW" dirty="0" smtClean="0">
                <a:latin typeface="Calibri" pitchFamily="34" charset="0"/>
                <a:ea typeface="ＭＳ Ｐゴシック" pitchFamily="34" charset="-128"/>
                <a:cs typeface="Calibri" pitchFamily="34" charset="0"/>
              </a:rPr>
              <a:t>Sequence</a:t>
            </a:r>
          </a:p>
          <a:p>
            <a:r>
              <a:rPr lang="en-US" altLang="zh-TW" b="1" dirty="0" smtClean="0">
                <a:solidFill>
                  <a:schemeClr val="accent2"/>
                </a:solidFill>
                <a:latin typeface="Calibri" pitchFamily="34" charset="0"/>
                <a:ea typeface="ＭＳ Ｐゴシック" pitchFamily="34" charset="-128"/>
                <a:cs typeface="Calibri" pitchFamily="34" charset="0"/>
              </a:rPr>
              <a:t>FASTQ</a:t>
            </a:r>
          </a:p>
          <a:p>
            <a:pPr lvl="1"/>
            <a:r>
              <a:rPr lang="en-US" altLang="zh-TW" dirty="0" smtClean="0">
                <a:latin typeface="Calibri" pitchFamily="34" charset="0"/>
                <a:ea typeface="ＭＳ Ｐゴシック" pitchFamily="34" charset="-128"/>
                <a:cs typeface="Calibri" pitchFamily="34" charset="0"/>
              </a:rPr>
              <a:t>Add QVs encoded as single byte ASCII codes</a:t>
            </a:r>
          </a:p>
          <a:p>
            <a:r>
              <a:rPr lang="en-US" altLang="zh-TW" dirty="0" smtClean="0">
                <a:latin typeface="Calibri" pitchFamily="34" charset="0"/>
                <a:ea typeface="ＭＳ Ｐゴシック" pitchFamily="34" charset="-128"/>
                <a:cs typeface="Calibri" pitchFamily="34" charset="0"/>
              </a:rPr>
              <a:t>Most aligners accept FASTA/Q as input</a:t>
            </a:r>
          </a:p>
          <a:p>
            <a:r>
              <a:rPr lang="en-US" altLang="zh-TW" dirty="0" smtClean="0">
                <a:latin typeface="Calibri" pitchFamily="34" charset="0"/>
                <a:ea typeface="ＭＳ Ｐゴシック" pitchFamily="34" charset="-128"/>
                <a:cs typeface="Calibri" pitchFamily="34" charset="0"/>
              </a:rPr>
              <a:t>Issue: data is </a:t>
            </a:r>
            <a:r>
              <a:rPr lang="en-US" altLang="zh-TW" dirty="0" err="1" smtClean="0">
                <a:latin typeface="Calibri" pitchFamily="34" charset="0"/>
                <a:ea typeface="ＭＳ Ｐゴシック" pitchFamily="34" charset="-128"/>
                <a:cs typeface="Calibri" pitchFamily="34" charset="0"/>
              </a:rPr>
              <a:t>volumous</a:t>
            </a:r>
            <a:r>
              <a:rPr lang="en-US" altLang="zh-TW" dirty="0" smtClean="0">
                <a:latin typeface="Calibri" pitchFamily="34" charset="0"/>
                <a:ea typeface="ＭＳ Ｐゴシック" pitchFamily="34" charset="-128"/>
                <a:cs typeface="Calibri" pitchFamily="34" charset="0"/>
              </a:rPr>
              <a:t> (2 bytes per base for FASTQ)</a:t>
            </a:r>
          </a:p>
          <a:p>
            <a:r>
              <a:rPr lang="en-US" altLang="zh-TW" dirty="0" smtClean="0">
                <a:latin typeface="Calibri" pitchFamily="34" charset="0"/>
                <a:ea typeface="ＭＳ Ｐゴシック" pitchFamily="34" charset="-128"/>
                <a:cs typeface="Calibri" pitchFamily="34" charset="0"/>
              </a:rPr>
              <a:t>Do PHRED scaled values provide the most information? </a:t>
            </a:r>
          </a:p>
        </p:txBody>
      </p:sp>
      <p:pic>
        <p:nvPicPr>
          <p:cNvPr id="4" name="Picture 18" descr="fastq.png"/>
          <p:cNvPicPr>
            <a:picLocks noChangeAspect="1"/>
          </p:cNvPicPr>
          <p:nvPr/>
        </p:nvPicPr>
        <p:blipFill>
          <a:blip r:embed="rId2" cstate="print"/>
          <a:srcRect l="993"/>
          <a:stretch>
            <a:fillRect/>
          </a:stretch>
        </p:blipFill>
        <p:spPr bwMode="auto">
          <a:xfrm>
            <a:off x="4429124" y="1357298"/>
            <a:ext cx="3627438" cy="1828800"/>
          </a:xfrm>
          <a:prstGeom prst="rect">
            <a:avLst/>
          </a:prstGeom>
          <a:noFill/>
          <a:ln w="9525">
            <a:noFill/>
            <a:miter lim="800000"/>
            <a:headEnd/>
            <a:tailEnd/>
          </a:ln>
        </p:spPr>
      </p:pic>
      <p:sp>
        <p:nvSpPr>
          <p:cNvPr id="6" name="Title 1"/>
          <p:cNvSpPr>
            <a:spLocks noGrp="1"/>
          </p:cNvSpPr>
          <p:nvPr>
            <p:ph type="title"/>
          </p:nvPr>
        </p:nvSpPr>
        <p:spPr>
          <a:xfrm>
            <a:off x="457200" y="274638"/>
            <a:ext cx="8229600" cy="1143000"/>
          </a:xfrm>
        </p:spPr>
        <p:txBody>
          <a:bodyPr>
            <a:normAutofit/>
          </a:bodyPr>
          <a:lstStyle/>
          <a:p>
            <a:r>
              <a:rPr lang="en-US" altLang="zh-TW" dirty="0" smtClean="0">
                <a:solidFill>
                  <a:schemeClr val="accent1">
                    <a:lumMod val="50000"/>
                  </a:schemeClr>
                </a:solidFill>
                <a:effectLst>
                  <a:outerShdw blurRad="38100" dist="38100" dir="2700000" algn="tl">
                    <a:srgbClr val="000000">
                      <a:alpha val="43137"/>
                    </a:srgbClr>
                  </a:outerShdw>
                </a:effectLst>
                <a:ea typeface="ＭＳ Ｐゴシック" pitchFamily="34" charset="-128"/>
                <a:cs typeface="Calibri" pitchFamily="34" charset="0"/>
              </a:rPr>
              <a:t>Raw Data Format: </a:t>
            </a:r>
            <a:r>
              <a:rPr lang="en-US" altLang="zh-TW" dirty="0" err="1" smtClean="0">
                <a:solidFill>
                  <a:schemeClr val="accent1">
                    <a:lumMod val="50000"/>
                  </a:schemeClr>
                </a:solidFill>
                <a:effectLst>
                  <a:outerShdw blurRad="38100" dist="38100" dir="2700000" algn="tl">
                    <a:srgbClr val="000000">
                      <a:alpha val="43137"/>
                    </a:srgbClr>
                  </a:outerShdw>
                </a:effectLst>
                <a:ea typeface="ＭＳ Ｐゴシック" pitchFamily="34" charset="-128"/>
                <a:cs typeface="Calibri" pitchFamily="34" charset="0"/>
              </a:rPr>
              <a:t>fastq</a:t>
            </a:r>
            <a:endParaRPr lang="en-US" altLang="zh-TW" dirty="0" smtClean="0">
              <a:solidFill>
                <a:schemeClr val="accent1">
                  <a:lumMod val="50000"/>
                </a:schemeClr>
              </a:solidFill>
              <a:effectLst>
                <a:outerShdw blurRad="38100" dist="38100" dir="2700000" algn="tl">
                  <a:srgbClr val="000000">
                    <a:alpha val="43137"/>
                  </a:srgbClr>
                </a:outerShdw>
              </a:effectLst>
              <a:ea typeface="ＭＳ Ｐゴシック" pitchFamily="34" charset="-128"/>
              <a:cs typeface="Calibri" pitchFamily="34" charset="0"/>
            </a:endParaRPr>
          </a:p>
        </p:txBody>
      </p:sp>
    </p:spTree>
    <p:extLst>
      <p:ext uri="{BB962C8B-B14F-4D97-AF65-F5344CB8AC3E}">
        <p14:creationId xmlns:p14="http://schemas.microsoft.com/office/powerpoint/2010/main" val="76629880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331640" y="883940"/>
            <a:ext cx="6496050" cy="1104900"/>
          </a:xfrm>
          <a:prstGeom prst="rect">
            <a:avLst/>
          </a:prstGeom>
          <a:noFill/>
          <a:ln w="9525">
            <a:noFill/>
            <a:miter lim="800000"/>
            <a:headEnd/>
            <a:tailEnd/>
          </a:ln>
        </p:spPr>
      </p:pic>
      <p:pic>
        <p:nvPicPr>
          <p:cNvPr id="6" name="Picture 3"/>
          <p:cNvPicPr>
            <a:picLocks noChangeAspect="1" noChangeArrowheads="1"/>
          </p:cNvPicPr>
          <p:nvPr/>
        </p:nvPicPr>
        <p:blipFill>
          <a:blip r:embed="rId3" cstate="print"/>
          <a:srcRect/>
          <a:stretch>
            <a:fillRect/>
          </a:stretch>
        </p:blipFill>
        <p:spPr bwMode="auto">
          <a:xfrm>
            <a:off x="2195736" y="3068960"/>
            <a:ext cx="4816996" cy="3604772"/>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1403648" y="2060848"/>
            <a:ext cx="5943600" cy="1028700"/>
          </a:xfrm>
          <a:prstGeom prst="rect">
            <a:avLst/>
          </a:prstGeom>
          <a:noFill/>
          <a:ln w="9525">
            <a:noFill/>
            <a:miter lim="800000"/>
            <a:headEnd/>
            <a:tailEnd/>
          </a:ln>
        </p:spPr>
      </p:pic>
      <p:sp>
        <p:nvSpPr>
          <p:cNvPr id="8" name="Title 1"/>
          <p:cNvSpPr txBox="1">
            <a:spLocks/>
          </p:cNvSpPr>
          <p:nvPr/>
        </p:nvSpPr>
        <p:spPr>
          <a:xfrm>
            <a:off x="457200" y="274638"/>
            <a:ext cx="8229600" cy="609302"/>
          </a:xfrm>
          <a:prstGeom prst="rect">
            <a:avLst/>
          </a:prstGeom>
        </p:spPr>
        <p:txBody>
          <a:bodyP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TW" sz="3600" dirty="0" smtClean="0">
                <a:effectLst>
                  <a:outerShdw blurRad="38100" dist="38100" dir="2700000" algn="tl">
                    <a:srgbClr val="000000">
                      <a:alpha val="43137"/>
                    </a:srgbClr>
                  </a:outerShdw>
                </a:effectLst>
                <a:ea typeface="ＭＳ Ｐゴシック" pitchFamily="34" charset="-128"/>
                <a:cs typeface="Calibri" pitchFamily="34" charset="0"/>
              </a:rPr>
              <a:t>Raw Data Format: </a:t>
            </a:r>
            <a:r>
              <a:rPr lang="en-US" altLang="zh-TW" sz="3600" dirty="0" err="1" smtClean="0">
                <a:effectLst>
                  <a:outerShdw blurRad="38100" dist="38100" dir="2700000" algn="tl">
                    <a:srgbClr val="000000">
                      <a:alpha val="43137"/>
                    </a:srgbClr>
                  </a:outerShdw>
                </a:effectLst>
                <a:ea typeface="ＭＳ Ｐゴシック" pitchFamily="34" charset="-128"/>
                <a:cs typeface="Calibri" pitchFamily="34" charset="0"/>
              </a:rPr>
              <a:t>fastq</a:t>
            </a:r>
            <a:endParaRPr lang="en-US" altLang="zh-TW" sz="3600" dirty="0" smtClean="0">
              <a:effectLst>
                <a:outerShdw blurRad="38100" dist="38100" dir="2700000" algn="tl">
                  <a:srgbClr val="000000">
                    <a:alpha val="43137"/>
                  </a:srgbClr>
                </a:outerShdw>
              </a:effectLst>
              <a:ea typeface="ＭＳ Ｐゴシック" pitchFamily="34" charset="-128"/>
              <a:cs typeface="Calibri" pitchFamily="34" charset="0"/>
            </a:endParaRPr>
          </a:p>
        </p:txBody>
      </p:sp>
    </p:spTree>
    <p:extLst>
      <p:ext uri="{BB962C8B-B14F-4D97-AF65-F5344CB8AC3E}">
        <p14:creationId xmlns:p14="http://schemas.microsoft.com/office/powerpoint/2010/main" val="29906190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srcRect/>
          <a:stretch>
            <a:fillRect/>
          </a:stretch>
        </p:blipFill>
        <p:spPr bwMode="auto">
          <a:xfrm>
            <a:off x="1753171" y="1205905"/>
            <a:ext cx="5781675" cy="428625"/>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1511660" y="1594859"/>
            <a:ext cx="6264696" cy="3850365"/>
          </a:xfrm>
          <a:prstGeom prst="rect">
            <a:avLst/>
          </a:prstGeom>
          <a:noFill/>
          <a:ln w="9525">
            <a:noFill/>
            <a:miter lim="800000"/>
            <a:headEnd/>
            <a:tailEnd/>
          </a:ln>
        </p:spPr>
      </p:pic>
      <p:sp>
        <p:nvSpPr>
          <p:cNvPr id="5" name="Title 1"/>
          <p:cNvSpPr txBox="1">
            <a:spLocks/>
          </p:cNvSpPr>
          <p:nvPr/>
        </p:nvSpPr>
        <p:spPr>
          <a:xfrm>
            <a:off x="457200" y="274638"/>
            <a:ext cx="8229600" cy="652288"/>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TW" sz="3600" dirty="0">
                <a:effectLst>
                  <a:outerShdw blurRad="38100" dist="38100" dir="2700000" algn="tl">
                    <a:srgbClr val="000000">
                      <a:alpha val="43137"/>
                    </a:srgbClr>
                  </a:outerShdw>
                </a:effectLst>
                <a:ea typeface="ＭＳ Ｐゴシック" pitchFamily="34" charset="-128"/>
                <a:cs typeface="Calibri" pitchFamily="34" charset="0"/>
              </a:rPr>
              <a:t>Raw Data Format: </a:t>
            </a:r>
            <a:r>
              <a:rPr lang="en-US" altLang="zh-TW" sz="3600" dirty="0" err="1">
                <a:effectLst>
                  <a:outerShdw blurRad="38100" dist="38100" dir="2700000" algn="tl">
                    <a:srgbClr val="000000">
                      <a:alpha val="43137"/>
                    </a:srgbClr>
                  </a:outerShdw>
                </a:effectLst>
                <a:ea typeface="ＭＳ Ｐゴシック" pitchFamily="34" charset="-128"/>
                <a:cs typeface="Calibri" pitchFamily="34" charset="0"/>
              </a:rPr>
              <a:t>fastq</a:t>
            </a:r>
            <a:endParaRPr lang="en-US" altLang="zh-TW" sz="3600" dirty="0">
              <a:effectLst>
                <a:outerShdw blurRad="38100" dist="38100" dir="2700000" algn="tl">
                  <a:srgbClr val="000000">
                    <a:alpha val="43137"/>
                  </a:srgbClr>
                </a:outerShdw>
              </a:effectLst>
              <a:ea typeface="ＭＳ Ｐゴシック" pitchFamily="34" charset="-128"/>
              <a:cs typeface="Calibri" pitchFamily="34" charset="0"/>
            </a:endParaRPr>
          </a:p>
        </p:txBody>
      </p:sp>
    </p:spTree>
    <p:extLst>
      <p:ext uri="{BB962C8B-B14F-4D97-AF65-F5344CB8AC3E}">
        <p14:creationId xmlns:p14="http://schemas.microsoft.com/office/powerpoint/2010/main" val="17657251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7"/>
            <a:ext cx="7886700" cy="674534"/>
          </a:xfrm>
        </p:spPr>
        <p:txBody>
          <a:bodyPr>
            <a:normAutofit fontScale="90000"/>
          </a:bodyPr>
          <a:lstStyle/>
          <a:p>
            <a:r>
              <a:rPr lang="en-US" altLang="zh-TW" dirty="0" err="1" smtClean="0">
                <a:effectLst>
                  <a:outerShdw blurRad="38100" dist="38100" dir="2700000" algn="tl">
                    <a:srgbClr val="000000">
                      <a:alpha val="43137"/>
                    </a:srgbClr>
                  </a:outerShdw>
                </a:effectLst>
                <a:ea typeface="ＭＳ Ｐゴシック" pitchFamily="34" charset="-128"/>
                <a:cs typeface="Calibri" pitchFamily="34" charset="0"/>
              </a:rPr>
              <a:t>Fastq</a:t>
            </a:r>
            <a:r>
              <a:rPr lang="en-US" altLang="zh-TW" dirty="0" smtClean="0">
                <a:effectLst>
                  <a:outerShdw blurRad="38100" dist="38100" dir="2700000" algn="tl">
                    <a:srgbClr val="000000">
                      <a:alpha val="43137"/>
                    </a:srgbClr>
                  </a:outerShdw>
                </a:effectLst>
                <a:ea typeface="ＭＳ Ｐゴシック" pitchFamily="34" charset="-128"/>
                <a:cs typeface="Calibri" pitchFamily="34" charset="0"/>
              </a:rPr>
              <a:t> Quality</a:t>
            </a:r>
            <a:endParaRPr lang="zh-TW" altLang="en-US" dirty="0"/>
          </a:p>
        </p:txBody>
      </p:sp>
      <p:pic>
        <p:nvPicPr>
          <p:cNvPr id="6146" name="Picture 2" descr="Relationship between Q and p"/>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51662" y="973661"/>
            <a:ext cx="5715000" cy="3333750"/>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933188" y="4282359"/>
            <a:ext cx="7697245" cy="954024"/>
          </a:xfrm>
          <a:prstGeom prst="rect">
            <a:avLst/>
          </a:prstGeom>
        </p:spPr>
        <p:txBody>
          <a:bodyPr wrap="square">
            <a:spAutoFit/>
          </a:bodyPr>
          <a:lstStyle/>
          <a:p>
            <a:r>
              <a:rPr lang="en-US" altLang="zh-TW" dirty="0">
                <a:solidFill>
                  <a:srgbClr val="252525"/>
                </a:solidFill>
                <a:latin typeface="Arial" panose="020B0604020202020204" pitchFamily="34" charset="0"/>
              </a:rPr>
              <a:t>Relationship between </a:t>
            </a:r>
            <a:r>
              <a:rPr lang="en-US" altLang="zh-TW" i="1" dirty="0">
                <a:solidFill>
                  <a:srgbClr val="252525"/>
                </a:solidFill>
                <a:latin typeface="Arial" panose="020B0604020202020204" pitchFamily="34" charset="0"/>
              </a:rPr>
              <a:t>Q</a:t>
            </a:r>
            <a:r>
              <a:rPr lang="en-US" altLang="zh-TW" dirty="0">
                <a:solidFill>
                  <a:srgbClr val="252525"/>
                </a:solidFill>
                <a:latin typeface="Arial" panose="020B0604020202020204" pitchFamily="34" charset="0"/>
              </a:rPr>
              <a:t> and </a:t>
            </a:r>
            <a:r>
              <a:rPr lang="en-US" altLang="zh-TW" i="1" dirty="0">
                <a:solidFill>
                  <a:srgbClr val="252525"/>
                </a:solidFill>
                <a:latin typeface="Arial" panose="020B0604020202020204" pitchFamily="34" charset="0"/>
              </a:rPr>
              <a:t>p</a:t>
            </a:r>
            <a:r>
              <a:rPr lang="en-US" altLang="zh-TW" dirty="0">
                <a:solidFill>
                  <a:srgbClr val="252525"/>
                </a:solidFill>
                <a:latin typeface="Arial" panose="020B0604020202020204" pitchFamily="34" charset="0"/>
              </a:rPr>
              <a:t> using the Sanger (red) and </a:t>
            </a:r>
            <a:r>
              <a:rPr lang="en-US" altLang="zh-TW" dirty="0" err="1">
                <a:solidFill>
                  <a:srgbClr val="252525"/>
                </a:solidFill>
                <a:latin typeface="Arial" panose="020B0604020202020204" pitchFamily="34" charset="0"/>
              </a:rPr>
              <a:t>Solexa</a:t>
            </a:r>
            <a:r>
              <a:rPr lang="en-US" altLang="zh-TW" dirty="0">
                <a:solidFill>
                  <a:srgbClr val="252525"/>
                </a:solidFill>
                <a:latin typeface="Arial" panose="020B0604020202020204" pitchFamily="34" charset="0"/>
              </a:rPr>
              <a:t> (black) equations (described above). The vertical dotted line indicates </a:t>
            </a:r>
            <a:r>
              <a:rPr lang="en-US" altLang="zh-TW" i="1" dirty="0">
                <a:solidFill>
                  <a:srgbClr val="252525"/>
                </a:solidFill>
                <a:latin typeface="Arial" panose="020B0604020202020204" pitchFamily="34" charset="0"/>
              </a:rPr>
              <a:t>p</a:t>
            </a:r>
            <a:r>
              <a:rPr lang="en-US" altLang="zh-TW" dirty="0">
                <a:solidFill>
                  <a:srgbClr val="252525"/>
                </a:solidFill>
                <a:latin typeface="Arial" panose="020B0604020202020204" pitchFamily="34" charset="0"/>
              </a:rPr>
              <a:t> = 0.05, or equivalently, </a:t>
            </a:r>
            <a:r>
              <a:rPr lang="en-US" altLang="zh-TW" i="1" dirty="0">
                <a:solidFill>
                  <a:srgbClr val="252525"/>
                </a:solidFill>
                <a:latin typeface="Arial" panose="020B0604020202020204" pitchFamily="34" charset="0"/>
              </a:rPr>
              <a:t>Q</a:t>
            </a:r>
            <a:r>
              <a:rPr lang="en-US" altLang="zh-TW" dirty="0">
                <a:solidFill>
                  <a:srgbClr val="252525"/>
                </a:solidFill>
                <a:latin typeface="Arial" panose="020B0604020202020204" pitchFamily="34" charset="0"/>
              </a:rPr>
              <a:t> ≈ 13.</a:t>
            </a:r>
            <a:endParaRPr lang="zh-TW" altLang="en-US" dirty="0"/>
          </a:p>
        </p:txBody>
      </p:sp>
      <p:pic>
        <p:nvPicPr>
          <p:cNvPr id="7" name="圖片 6"/>
          <p:cNvPicPr>
            <a:picLocks noChangeAspect="1"/>
          </p:cNvPicPr>
          <p:nvPr/>
        </p:nvPicPr>
        <p:blipFill>
          <a:blip r:embed="rId3"/>
          <a:stretch>
            <a:fillRect/>
          </a:stretch>
        </p:blipFill>
        <p:spPr>
          <a:xfrm>
            <a:off x="5253495" y="1644853"/>
            <a:ext cx="1543050" cy="323850"/>
          </a:xfrm>
          <a:prstGeom prst="rect">
            <a:avLst/>
          </a:prstGeom>
        </p:spPr>
      </p:pic>
    </p:spTree>
    <p:extLst>
      <p:ext uri="{BB962C8B-B14F-4D97-AF65-F5344CB8AC3E}">
        <p14:creationId xmlns:p14="http://schemas.microsoft.com/office/powerpoint/2010/main" val="7543340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937336" y="363254"/>
            <a:ext cx="2578013" cy="626303"/>
          </a:xfrm>
        </p:spPr>
        <p:txBody>
          <a:bodyPr>
            <a:normAutofit fontScale="90000"/>
          </a:bodyPr>
          <a:lstStyle/>
          <a:p>
            <a:r>
              <a:rPr lang="en-US" altLang="zh-TW" dirty="0" err="1" smtClean="0"/>
              <a:t>Phred</a:t>
            </a:r>
            <a:r>
              <a:rPr lang="en-US" altLang="zh-TW" dirty="0" smtClean="0"/>
              <a:t> + 33</a:t>
            </a:r>
            <a:endParaRPr lang="zh-TW" altLang="en-US" dirty="0"/>
          </a:p>
        </p:txBody>
      </p:sp>
      <p:pic>
        <p:nvPicPr>
          <p:cNvPr id="7170" name="Picture 2" descr="ASCII-Table-wid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0030" y="553017"/>
            <a:ext cx="8942427" cy="5947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523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7"/>
            <a:ext cx="7886700" cy="674534"/>
          </a:xfrm>
        </p:spPr>
        <p:txBody>
          <a:bodyPr>
            <a:normAutofit fontScale="90000"/>
          </a:bodyPr>
          <a:lstStyle/>
          <a:p>
            <a:r>
              <a:rPr lang="en-US" altLang="zh-TW" dirty="0" err="1" smtClean="0">
                <a:effectLst>
                  <a:outerShdw blurRad="38100" dist="38100" dir="2700000" algn="tl">
                    <a:srgbClr val="000000">
                      <a:alpha val="43137"/>
                    </a:srgbClr>
                  </a:outerShdw>
                </a:effectLst>
                <a:ea typeface="ＭＳ Ｐゴシック" pitchFamily="34" charset="-128"/>
                <a:cs typeface="Calibri" pitchFamily="34" charset="0"/>
              </a:rPr>
              <a:t>Fastq</a:t>
            </a:r>
            <a:r>
              <a:rPr lang="en-US" altLang="zh-TW" dirty="0" smtClean="0">
                <a:effectLst>
                  <a:outerShdw blurRad="38100" dist="38100" dir="2700000" algn="tl">
                    <a:srgbClr val="000000">
                      <a:alpha val="43137"/>
                    </a:srgbClr>
                  </a:outerShdw>
                </a:effectLst>
                <a:ea typeface="ＭＳ Ｐゴシック" pitchFamily="34" charset="-128"/>
                <a:cs typeface="Calibri" pitchFamily="34" charset="0"/>
              </a:rPr>
              <a:t> Quality Encoding</a:t>
            </a:r>
            <a:endParaRPr lang="zh-TW" altLang="en-US" dirty="0"/>
          </a:p>
        </p:txBody>
      </p:sp>
      <p:pic>
        <p:nvPicPr>
          <p:cNvPr id="4" name="內容版面配置區 3"/>
          <p:cNvPicPr>
            <a:picLocks noGrp="1" noChangeAspect="1"/>
          </p:cNvPicPr>
          <p:nvPr>
            <p:ph idx="1"/>
          </p:nvPr>
        </p:nvPicPr>
        <p:blipFill>
          <a:blip r:embed="rId2"/>
          <a:stretch>
            <a:fillRect/>
          </a:stretch>
        </p:blipFill>
        <p:spPr>
          <a:xfrm>
            <a:off x="364030" y="1300652"/>
            <a:ext cx="8415940" cy="4373638"/>
          </a:xfrm>
          <a:prstGeom prst="rect">
            <a:avLst/>
          </a:prstGeom>
        </p:spPr>
      </p:pic>
    </p:spTree>
    <p:extLst>
      <p:ext uri="{BB962C8B-B14F-4D97-AF65-F5344CB8AC3E}">
        <p14:creationId xmlns:p14="http://schemas.microsoft.com/office/powerpoint/2010/main" val="30784731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字方塊 3"/>
          <p:cNvSpPr txBox="1"/>
          <p:nvPr/>
        </p:nvSpPr>
        <p:spPr>
          <a:xfrm>
            <a:off x="1287016" y="260648"/>
            <a:ext cx="6381328" cy="707886"/>
          </a:xfrm>
          <a:prstGeom prst="rect">
            <a:avLst/>
          </a:prstGeom>
          <a:noFill/>
        </p:spPr>
        <p:txBody>
          <a:bodyPr wrap="square" rtlCol="0">
            <a:spAutoFit/>
          </a:bodyPr>
          <a:lstStyle/>
          <a:p>
            <a:pPr algn="ctr"/>
            <a:r>
              <a:rPr lang="en-US" altLang="zh-TW" sz="4000" dirty="0" smtClean="0">
                <a:effectLst>
                  <a:outerShdw blurRad="38100" dist="38100" dir="2700000" algn="tl">
                    <a:srgbClr val="000000">
                      <a:alpha val="43137"/>
                    </a:srgbClr>
                  </a:outerShdw>
                </a:effectLst>
                <a:latin typeface="+mj-lt"/>
              </a:rPr>
              <a:t>Quality Control</a:t>
            </a:r>
            <a:endParaRPr lang="zh-TW" altLang="en-US" sz="4000" dirty="0">
              <a:effectLst>
                <a:outerShdw blurRad="38100" dist="38100" dir="2700000" algn="tl">
                  <a:srgbClr val="000000">
                    <a:alpha val="43137"/>
                  </a:srgbClr>
                </a:outerShdw>
              </a:effectLst>
              <a:latin typeface="+mj-lt"/>
            </a:endParaRPr>
          </a:p>
        </p:txBody>
      </p:sp>
      <p:sp>
        <p:nvSpPr>
          <p:cNvPr id="5" name="矩形 4"/>
          <p:cNvSpPr/>
          <p:nvPr/>
        </p:nvSpPr>
        <p:spPr>
          <a:xfrm>
            <a:off x="2699792" y="788511"/>
            <a:ext cx="3429000" cy="1200329"/>
          </a:xfrm>
          <a:prstGeom prst="rect">
            <a:avLst/>
          </a:prstGeom>
        </p:spPr>
        <p:txBody>
          <a:bodyPr>
            <a:spAutoFit/>
          </a:bodyPr>
          <a:lstStyle/>
          <a:p>
            <a:pPr algn="ctr"/>
            <a:r>
              <a:rPr lang="en-US" altLang="zh-TW" dirty="0" smtClean="0"/>
              <a:t>Read quality distribution</a:t>
            </a:r>
          </a:p>
          <a:p>
            <a:pPr algn="ctr"/>
            <a:r>
              <a:rPr lang="en-US" altLang="zh-TW" dirty="0" smtClean="0"/>
              <a:t>Library insert size</a:t>
            </a:r>
          </a:p>
          <a:p>
            <a:pPr algn="ctr"/>
            <a:r>
              <a:rPr lang="en-US" altLang="zh-TW" dirty="0" smtClean="0"/>
              <a:t>Mapping Rate</a:t>
            </a:r>
          </a:p>
          <a:p>
            <a:pPr algn="ctr"/>
            <a:r>
              <a:rPr lang="en-US" altLang="zh-TW" dirty="0" smtClean="0"/>
              <a:t>Duplication assessment </a:t>
            </a:r>
            <a:endParaRPr lang="zh-TW" altLang="en-US" dirty="0"/>
          </a:p>
        </p:txBody>
      </p:sp>
      <p:pic>
        <p:nvPicPr>
          <p:cNvPr id="6" name="Picture 2"/>
          <p:cNvPicPr>
            <a:picLocks noChangeAspect="1" noChangeArrowheads="1"/>
          </p:cNvPicPr>
          <p:nvPr/>
        </p:nvPicPr>
        <p:blipFill>
          <a:blip r:embed="rId2" cstate="print"/>
          <a:srcRect/>
          <a:stretch>
            <a:fillRect/>
          </a:stretch>
        </p:blipFill>
        <p:spPr bwMode="auto">
          <a:xfrm>
            <a:off x="1835696" y="2276872"/>
            <a:ext cx="2768121" cy="2088232"/>
          </a:xfrm>
          <a:prstGeom prst="rect">
            <a:avLst/>
          </a:prstGeom>
          <a:noFill/>
          <a:ln w="9525">
            <a:noFill/>
            <a:miter lim="800000"/>
            <a:headEnd/>
            <a:tailEnd/>
          </a:ln>
        </p:spPr>
      </p:pic>
      <p:pic>
        <p:nvPicPr>
          <p:cNvPr id="7" name="Picture 3"/>
          <p:cNvPicPr>
            <a:picLocks noChangeAspect="1" noChangeArrowheads="1"/>
          </p:cNvPicPr>
          <p:nvPr/>
        </p:nvPicPr>
        <p:blipFill>
          <a:blip r:embed="rId3" cstate="print"/>
          <a:srcRect/>
          <a:stretch>
            <a:fillRect/>
          </a:stretch>
        </p:blipFill>
        <p:spPr bwMode="auto">
          <a:xfrm>
            <a:off x="4716016" y="2204864"/>
            <a:ext cx="2147047" cy="2171917"/>
          </a:xfrm>
          <a:prstGeom prst="rect">
            <a:avLst/>
          </a:prstGeom>
          <a:noFill/>
          <a:ln w="9525">
            <a:noFill/>
            <a:miter lim="800000"/>
            <a:headEnd/>
            <a:tailEnd/>
          </a:ln>
        </p:spPr>
      </p:pic>
      <p:pic>
        <p:nvPicPr>
          <p:cNvPr id="8" name="Picture 4"/>
          <p:cNvPicPr>
            <a:picLocks noChangeAspect="1" noChangeArrowheads="1"/>
          </p:cNvPicPr>
          <p:nvPr/>
        </p:nvPicPr>
        <p:blipFill>
          <a:blip r:embed="rId4" cstate="print"/>
          <a:srcRect/>
          <a:stretch>
            <a:fillRect/>
          </a:stretch>
        </p:blipFill>
        <p:spPr bwMode="auto">
          <a:xfrm>
            <a:off x="323528" y="4293096"/>
            <a:ext cx="4301077" cy="2045040"/>
          </a:xfrm>
          <a:prstGeom prst="rect">
            <a:avLst/>
          </a:prstGeom>
          <a:noFill/>
          <a:ln w="9525">
            <a:noFill/>
            <a:miter lim="800000"/>
            <a:headEnd/>
            <a:tailEnd/>
          </a:ln>
        </p:spPr>
      </p:pic>
      <p:pic>
        <p:nvPicPr>
          <p:cNvPr id="9" name="Picture 5"/>
          <p:cNvPicPr>
            <a:picLocks noChangeAspect="1" noChangeArrowheads="1"/>
          </p:cNvPicPr>
          <p:nvPr/>
        </p:nvPicPr>
        <p:blipFill>
          <a:blip r:embed="rId5" cstate="print"/>
          <a:srcRect/>
          <a:stretch>
            <a:fillRect/>
          </a:stretch>
        </p:blipFill>
        <p:spPr bwMode="auto">
          <a:xfrm>
            <a:off x="4823472" y="4581128"/>
            <a:ext cx="4069008" cy="1728192"/>
          </a:xfrm>
          <a:prstGeom prst="rect">
            <a:avLst/>
          </a:prstGeom>
          <a:noFill/>
          <a:ln w="9525">
            <a:noFill/>
            <a:miter lim="800000"/>
            <a:headEnd/>
            <a:tailEnd/>
          </a:ln>
        </p:spPr>
      </p:pic>
    </p:spTree>
    <p:extLst>
      <p:ext uri="{BB962C8B-B14F-4D97-AF65-F5344CB8AC3E}">
        <p14:creationId xmlns:p14="http://schemas.microsoft.com/office/powerpoint/2010/main" val="7692189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179512" y="692696"/>
            <a:ext cx="8743950" cy="5791200"/>
          </a:xfrm>
          <a:prstGeom prst="rect">
            <a:avLst/>
          </a:prstGeom>
          <a:noFill/>
          <a:ln w="9525">
            <a:noFill/>
            <a:miter lim="800000"/>
            <a:headEnd/>
            <a:tailEnd/>
          </a:ln>
        </p:spPr>
      </p:pic>
      <p:sp>
        <p:nvSpPr>
          <p:cNvPr id="3" name="文字方塊 2"/>
          <p:cNvSpPr txBox="1"/>
          <p:nvPr/>
        </p:nvSpPr>
        <p:spPr>
          <a:xfrm>
            <a:off x="1287016" y="-27384"/>
            <a:ext cx="6381328" cy="707886"/>
          </a:xfrm>
          <a:prstGeom prst="rect">
            <a:avLst/>
          </a:prstGeom>
          <a:noFill/>
        </p:spPr>
        <p:txBody>
          <a:bodyPr wrap="square" rtlCol="0">
            <a:spAutoFit/>
          </a:bodyPr>
          <a:lstStyle/>
          <a:p>
            <a:pPr algn="ctr"/>
            <a:r>
              <a:rPr lang="en-US" altLang="zh-TW" sz="4000" dirty="0" smtClean="0">
                <a:effectLst>
                  <a:outerShdw blurRad="38100" dist="38100" dir="2700000" algn="tl">
                    <a:srgbClr val="000000">
                      <a:alpha val="43137"/>
                    </a:srgbClr>
                  </a:outerShdw>
                </a:effectLst>
                <a:latin typeface="+mj-lt"/>
              </a:rPr>
              <a:t>Quality Control Tools</a:t>
            </a:r>
            <a:endParaRPr lang="zh-TW" altLang="en-US" sz="4000" dirty="0">
              <a:effectLst>
                <a:outerShdw blurRad="38100" dist="38100" dir="2700000" algn="tl">
                  <a:srgbClr val="000000">
                    <a:alpha val="43137"/>
                  </a:srgbClr>
                </a:outerShdw>
              </a:effectLst>
              <a:latin typeface="+mj-lt"/>
            </a:endParaRPr>
          </a:p>
        </p:txBody>
      </p:sp>
    </p:spTree>
    <p:extLst>
      <p:ext uri="{BB962C8B-B14F-4D97-AF65-F5344CB8AC3E}">
        <p14:creationId xmlns:p14="http://schemas.microsoft.com/office/powerpoint/2010/main" val="21729724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err="1" smtClean="0">
                <a:effectLst>
                  <a:outerShdw blurRad="38100" dist="38100" dir="2700000" algn="tl">
                    <a:srgbClr val="000000">
                      <a:alpha val="43137"/>
                    </a:srgbClr>
                  </a:outerShdw>
                </a:effectLst>
              </a:rPr>
              <a:t>FastQC</a:t>
            </a:r>
            <a:endParaRPr kumimoji="1" lang="zh-TW" altLang="en-US" dirty="0">
              <a:effectLst>
                <a:outerShdw blurRad="38100" dist="38100" dir="2700000" algn="tl">
                  <a:srgbClr val="000000">
                    <a:alpha val="43137"/>
                  </a:srgbClr>
                </a:outerShdw>
              </a:effectLst>
            </a:endParaRPr>
          </a:p>
        </p:txBody>
      </p:sp>
      <p:pic>
        <p:nvPicPr>
          <p:cNvPr id="4" name="內容版面配置區 3"/>
          <p:cNvPicPr>
            <a:picLocks noGrp="1" noChangeAspect="1"/>
          </p:cNvPicPr>
          <p:nvPr>
            <p:ph idx="1"/>
          </p:nvPr>
        </p:nvPicPr>
        <p:blipFill>
          <a:blip r:embed="rId2"/>
          <a:stretch>
            <a:fillRect/>
          </a:stretch>
        </p:blipFill>
        <p:spPr>
          <a:xfrm>
            <a:off x="1271466" y="1438167"/>
            <a:ext cx="6244607" cy="4351338"/>
          </a:xfrm>
          <a:prstGeom prst="rect">
            <a:avLst/>
          </a:prstGeom>
        </p:spPr>
      </p:pic>
    </p:spTree>
    <p:extLst>
      <p:ext uri="{BB962C8B-B14F-4D97-AF65-F5344CB8AC3E}">
        <p14:creationId xmlns:p14="http://schemas.microsoft.com/office/powerpoint/2010/main" val="28171902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0739" y="831711"/>
            <a:ext cx="4348922" cy="2492675"/>
          </a:xfrm>
          <a:prstGeom prst="rect">
            <a:avLst/>
          </a:prstGeom>
        </p:spPr>
      </p:pic>
      <p:pic>
        <p:nvPicPr>
          <p:cNvPr id="3" name="圖片 2"/>
          <p:cNvPicPr>
            <a:picLocks noChangeAspect="1"/>
          </p:cNvPicPr>
          <p:nvPr/>
        </p:nvPicPr>
        <p:blipFill>
          <a:blip r:embed="rId3"/>
          <a:stretch>
            <a:fillRect/>
          </a:stretch>
        </p:blipFill>
        <p:spPr>
          <a:xfrm>
            <a:off x="4449661" y="831711"/>
            <a:ext cx="4384373" cy="2493301"/>
          </a:xfrm>
          <a:prstGeom prst="rect">
            <a:avLst/>
          </a:prstGeom>
        </p:spPr>
      </p:pic>
      <p:pic>
        <p:nvPicPr>
          <p:cNvPr id="4" name="圖片 3"/>
          <p:cNvPicPr>
            <a:picLocks noChangeAspect="1"/>
          </p:cNvPicPr>
          <p:nvPr/>
        </p:nvPicPr>
        <p:blipFill>
          <a:blip r:embed="rId4"/>
          <a:stretch>
            <a:fillRect/>
          </a:stretch>
        </p:blipFill>
        <p:spPr>
          <a:xfrm>
            <a:off x="100740" y="3475661"/>
            <a:ext cx="4348922" cy="2485098"/>
          </a:xfrm>
          <a:prstGeom prst="rect">
            <a:avLst/>
          </a:prstGeom>
        </p:spPr>
      </p:pic>
      <p:pic>
        <p:nvPicPr>
          <p:cNvPr id="5" name="圖片 4"/>
          <p:cNvPicPr>
            <a:picLocks noChangeAspect="1"/>
          </p:cNvPicPr>
          <p:nvPr/>
        </p:nvPicPr>
        <p:blipFill>
          <a:blip r:embed="rId5"/>
          <a:stretch>
            <a:fillRect/>
          </a:stretch>
        </p:blipFill>
        <p:spPr>
          <a:xfrm>
            <a:off x="4449661" y="3475661"/>
            <a:ext cx="4572000" cy="2570748"/>
          </a:xfrm>
          <a:prstGeom prst="rect">
            <a:avLst/>
          </a:prstGeom>
        </p:spPr>
      </p:pic>
      <p:sp>
        <p:nvSpPr>
          <p:cNvPr id="6" name="標題 5"/>
          <p:cNvSpPr>
            <a:spLocks noGrp="1"/>
          </p:cNvSpPr>
          <p:nvPr>
            <p:ph type="title"/>
          </p:nvPr>
        </p:nvSpPr>
        <p:spPr>
          <a:xfrm>
            <a:off x="217945" y="158041"/>
            <a:ext cx="7886700" cy="588020"/>
          </a:xfrm>
        </p:spPr>
        <p:txBody>
          <a:bodyPr>
            <a:normAutofit fontScale="90000"/>
          </a:bodyPr>
          <a:lstStyle/>
          <a:p>
            <a:r>
              <a:rPr lang="en-US" altLang="zh-TW" dirty="0">
                <a:effectLst>
                  <a:outerShdw blurRad="38100" dist="38100" dir="2700000" algn="tl">
                    <a:srgbClr val="000000">
                      <a:alpha val="43137"/>
                    </a:srgbClr>
                  </a:outerShdw>
                </a:effectLst>
              </a:rPr>
              <a:t>Example </a:t>
            </a:r>
            <a:r>
              <a:rPr lang="en-US" altLang="zh-TW" dirty="0" smtClean="0">
                <a:effectLst>
                  <a:outerShdw blurRad="38100" dist="38100" dir="2700000" algn="tl">
                    <a:srgbClr val="000000">
                      <a:alpha val="43137"/>
                    </a:srgbClr>
                  </a:outerShdw>
                </a:effectLst>
              </a:rPr>
              <a:t>Reports</a:t>
            </a:r>
            <a:endParaRPr kumimoji="1" lang="zh-TW" altLang="en-US"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757084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en-US" altLang="zh-TW" dirty="0" smtClean="0"/>
              <a:t>SRA</a:t>
            </a:r>
            <a:endParaRPr lang="zh-TW" altLang="en-US" dirty="0"/>
          </a:p>
        </p:txBody>
      </p:sp>
      <p:sp>
        <p:nvSpPr>
          <p:cNvPr id="5" name="文字版面配置區 4"/>
          <p:cNvSpPr>
            <a:spLocks noGrp="1"/>
          </p:cNvSpPr>
          <p:nvPr>
            <p:ph type="body" idx="1"/>
          </p:nvPr>
        </p:nvSpPr>
        <p:spPr/>
        <p:txBody>
          <a:bodyPr/>
          <a:lstStyle/>
          <a:p>
            <a:endParaRPr lang="zh-TW" altLang="en-US"/>
          </a:p>
        </p:txBody>
      </p:sp>
    </p:spTree>
    <p:extLst>
      <p:ext uri="{BB962C8B-B14F-4D97-AF65-F5344CB8AC3E}">
        <p14:creationId xmlns:p14="http://schemas.microsoft.com/office/powerpoint/2010/main" val="17265840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82880" y="214639"/>
            <a:ext cx="7867650" cy="5505450"/>
          </a:xfrm>
          <a:prstGeom prst="rect">
            <a:avLst/>
          </a:prstGeom>
        </p:spPr>
      </p:pic>
      <p:pic>
        <p:nvPicPr>
          <p:cNvPr id="17410" name="Picture 2" descr="Cover of SRA Hand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8530" y="4767589"/>
            <a:ext cx="1524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27893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SRA database grow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304" y="688931"/>
            <a:ext cx="762000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35814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6"/>
            <a:ext cx="7886700" cy="596899"/>
          </a:xfrm>
        </p:spPr>
        <p:txBody>
          <a:bodyPr>
            <a:normAutofit fontScale="90000"/>
          </a:bodyPr>
          <a:lstStyle/>
          <a:p>
            <a:r>
              <a:rPr lang="en-US" altLang="zh-TW" dirty="0">
                <a:effectLst>
                  <a:outerShdw blurRad="38100" dist="38100" dir="2700000" algn="tl">
                    <a:srgbClr val="000000">
                      <a:alpha val="43137"/>
                    </a:srgbClr>
                  </a:outerShdw>
                </a:effectLst>
              </a:rPr>
              <a:t>SRA Data </a:t>
            </a:r>
            <a:r>
              <a:rPr lang="en-US" altLang="zh-TW" dirty="0" smtClean="0">
                <a:effectLst>
                  <a:outerShdw blurRad="38100" dist="38100" dir="2700000" algn="tl">
                    <a:srgbClr val="000000">
                      <a:alpha val="43137"/>
                    </a:srgbClr>
                  </a:outerShdw>
                </a:effectLst>
              </a:rPr>
              <a:t>Structure</a:t>
            </a:r>
            <a:endParaRPr lang="zh-TW" altLang="en-US" dirty="0">
              <a:effectLst>
                <a:outerShdw blurRad="38100" dist="38100" dir="2700000" algn="tl">
                  <a:srgbClr val="000000">
                    <a:alpha val="43137"/>
                  </a:srgbClr>
                </a:outerShdw>
              </a:effectLst>
            </a:endParaRPr>
          </a:p>
        </p:txBody>
      </p:sp>
      <p:sp>
        <p:nvSpPr>
          <p:cNvPr id="3" name="內容版面配置區 2"/>
          <p:cNvSpPr>
            <a:spLocks noGrp="1"/>
          </p:cNvSpPr>
          <p:nvPr>
            <p:ph idx="1"/>
          </p:nvPr>
        </p:nvSpPr>
        <p:spPr>
          <a:xfrm>
            <a:off x="3933824" y="1152525"/>
            <a:ext cx="1781175" cy="1376363"/>
          </a:xfrm>
        </p:spPr>
        <p:txBody>
          <a:bodyPr/>
          <a:lstStyle/>
          <a:p>
            <a:endParaRPr lang="zh-TW" altLang="en-US" dirty="0"/>
          </a:p>
        </p:txBody>
      </p:sp>
      <p:pic>
        <p:nvPicPr>
          <p:cNvPr id="18434" name="Picture 2" descr="Image SRA_Overview_BK-Image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 y="1321593"/>
            <a:ext cx="2381250" cy="1038225"/>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Image SRA_Overview_BK-Image00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162" y="2943225"/>
            <a:ext cx="5705475" cy="3771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0093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628650" y="155576"/>
            <a:ext cx="7886700" cy="768349"/>
          </a:xfrm>
        </p:spPr>
        <p:txBody>
          <a:bodyPr>
            <a:normAutofit fontScale="90000"/>
          </a:bodyPr>
          <a:lstStyle/>
          <a:p>
            <a:r>
              <a:rPr lang="en-US" altLang="zh-TW" dirty="0">
                <a:effectLst>
                  <a:outerShdw blurRad="38100" dist="38100" dir="2700000" algn="tl">
                    <a:srgbClr val="000000">
                      <a:alpha val="43137"/>
                    </a:srgbClr>
                  </a:outerShdw>
                </a:effectLst>
              </a:rPr>
              <a:t>NCBI Sequence Read </a:t>
            </a:r>
            <a:r>
              <a:rPr lang="en-US" altLang="zh-TW" dirty="0" smtClean="0">
                <a:effectLst>
                  <a:outerShdw blurRad="38100" dist="38100" dir="2700000" algn="tl">
                    <a:srgbClr val="000000">
                      <a:alpha val="43137"/>
                    </a:srgbClr>
                  </a:outerShdw>
                </a:effectLst>
              </a:rPr>
              <a:t>Archive (</a:t>
            </a:r>
            <a:r>
              <a:rPr lang="en-US" altLang="zh-TW" dirty="0" err="1" smtClean="0">
                <a:effectLst>
                  <a:outerShdw blurRad="38100" dist="38100" dir="2700000" algn="tl">
                    <a:srgbClr val="000000">
                      <a:alpha val="43137"/>
                    </a:srgbClr>
                  </a:outerShdw>
                </a:effectLst>
              </a:rPr>
              <a:t>fastq</a:t>
            </a:r>
            <a:r>
              <a:rPr lang="en-US" altLang="zh-TW" dirty="0" smtClean="0">
                <a:effectLst>
                  <a:outerShdw blurRad="38100" dist="38100" dir="2700000" algn="tl">
                    <a:srgbClr val="000000">
                      <a:alpha val="43137"/>
                    </a:srgbClr>
                  </a:outerShdw>
                </a:effectLst>
              </a:rPr>
              <a:t>)</a:t>
            </a:r>
            <a:endParaRPr lang="zh-TW" altLang="en-US" dirty="0">
              <a:effectLst>
                <a:outerShdw blurRad="38100" dist="38100" dir="2700000" algn="tl">
                  <a:srgbClr val="000000">
                    <a:alpha val="43137"/>
                  </a:srgbClr>
                </a:outerShdw>
              </a:effectLst>
            </a:endParaRPr>
          </a:p>
        </p:txBody>
      </p:sp>
      <p:sp>
        <p:nvSpPr>
          <p:cNvPr id="5" name="內容版面配置區 4"/>
          <p:cNvSpPr>
            <a:spLocks noGrp="1"/>
          </p:cNvSpPr>
          <p:nvPr>
            <p:ph idx="1"/>
          </p:nvPr>
        </p:nvSpPr>
        <p:spPr>
          <a:xfrm>
            <a:off x="628650" y="1049526"/>
            <a:ext cx="7886700" cy="1209675"/>
          </a:xfrm>
        </p:spPr>
        <p:txBody>
          <a:bodyPr>
            <a:noAutofit/>
          </a:bodyPr>
          <a:lstStyle/>
          <a:p>
            <a:pPr marL="0" indent="0">
              <a:buNone/>
            </a:pPr>
            <a:r>
              <a:rPr lang="en-US" altLang="zh-TW" sz="1600" dirty="0"/>
              <a:t>an NCBI-assigned identifier, and the description </a:t>
            </a:r>
            <a:r>
              <a:rPr lang="en-US" altLang="zh-TW" sz="1600" dirty="0" smtClean="0"/>
              <a:t>holds </a:t>
            </a:r>
            <a:r>
              <a:rPr lang="en-US" altLang="zh-TW" sz="1600" dirty="0"/>
              <a:t>the original identifier from </a:t>
            </a:r>
            <a:r>
              <a:rPr lang="en-US" altLang="zh-TW" sz="1600" dirty="0" err="1">
                <a:hlinkClick r:id="rId2" tooltip="Solexa"/>
              </a:rPr>
              <a:t>Solexa</a:t>
            </a:r>
            <a:r>
              <a:rPr lang="en-US" altLang="zh-TW" sz="1600" dirty="0">
                <a:hlinkClick r:id="rId2" tooltip="Solexa"/>
              </a:rPr>
              <a:t>/Illumina</a:t>
            </a:r>
            <a:r>
              <a:rPr lang="en-US" altLang="zh-TW" sz="1600" dirty="0"/>
              <a:t> (as described above) plus the read length. Sequencing was performed in paired-end mode (~500bp insert size), see </a:t>
            </a:r>
            <a:r>
              <a:rPr lang="en-US" altLang="zh-TW" sz="1600" dirty="0">
                <a:hlinkClick r:id="rId3"/>
              </a:rPr>
              <a:t>SRR001666</a:t>
            </a:r>
            <a:r>
              <a:rPr lang="en-US" altLang="zh-TW" sz="1600" dirty="0"/>
              <a:t>. Notably in the above output the paired-end information was lost when the data was extracted from the NCBI SRA using </a:t>
            </a:r>
            <a:r>
              <a:rPr lang="en-US" altLang="zh-TW" sz="1600" dirty="0" err="1"/>
              <a:t>fastq</a:t>
            </a:r>
            <a:r>
              <a:rPr lang="en-US" altLang="zh-TW" sz="1600" dirty="0"/>
              <a:t>-dump with default settings</a:t>
            </a:r>
            <a:r>
              <a:rPr lang="en-US" altLang="zh-TW" sz="1600" dirty="0" smtClean="0"/>
              <a:t>.</a:t>
            </a:r>
            <a:r>
              <a:rPr lang="en-US" altLang="zh-TW" sz="1600" dirty="0"/>
              <a:t> </a:t>
            </a:r>
            <a:endParaRPr lang="en-US" altLang="zh-TW" sz="1600" dirty="0" smtClean="0"/>
          </a:p>
        </p:txBody>
      </p:sp>
      <p:pic>
        <p:nvPicPr>
          <p:cNvPr id="6" name="圖片 5"/>
          <p:cNvPicPr>
            <a:picLocks noChangeAspect="1"/>
          </p:cNvPicPr>
          <p:nvPr/>
        </p:nvPicPr>
        <p:blipFill>
          <a:blip r:embed="rId4"/>
          <a:stretch>
            <a:fillRect/>
          </a:stretch>
        </p:blipFill>
        <p:spPr>
          <a:xfrm>
            <a:off x="1592612" y="2259201"/>
            <a:ext cx="5429250" cy="1628775"/>
          </a:xfrm>
          <a:prstGeom prst="rect">
            <a:avLst/>
          </a:prstGeom>
        </p:spPr>
      </p:pic>
      <p:pic>
        <p:nvPicPr>
          <p:cNvPr id="2" name="圖片 1"/>
          <p:cNvPicPr>
            <a:picLocks noChangeAspect="1"/>
          </p:cNvPicPr>
          <p:nvPr/>
        </p:nvPicPr>
        <p:blipFill>
          <a:blip r:embed="rId5"/>
          <a:stretch>
            <a:fillRect/>
          </a:stretch>
        </p:blipFill>
        <p:spPr>
          <a:xfrm>
            <a:off x="499528" y="3887976"/>
            <a:ext cx="4506424" cy="2784752"/>
          </a:xfrm>
          <a:prstGeom prst="rect">
            <a:avLst/>
          </a:prstGeom>
        </p:spPr>
      </p:pic>
      <p:sp>
        <p:nvSpPr>
          <p:cNvPr id="3" name="文字方塊 2"/>
          <p:cNvSpPr txBox="1"/>
          <p:nvPr/>
        </p:nvSpPr>
        <p:spPr>
          <a:xfrm>
            <a:off x="5749871" y="4634020"/>
            <a:ext cx="2693494" cy="646331"/>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kumimoji="1" lang="en-US" altLang="zh-TW" dirty="0" smtClean="0"/>
              <a:t>$ ./</a:t>
            </a:r>
            <a:r>
              <a:rPr kumimoji="1" lang="en-US" altLang="zh-TW" dirty="0" err="1" smtClean="0"/>
              <a:t>prefetch</a:t>
            </a:r>
            <a:r>
              <a:rPr kumimoji="1" lang="en-US" altLang="zh-TW" dirty="0" smtClean="0"/>
              <a:t> SRR001666</a:t>
            </a:r>
          </a:p>
          <a:p>
            <a:r>
              <a:rPr kumimoji="1" lang="en-US" altLang="zh-TW" dirty="0" smtClean="0"/>
              <a:t>$ ./</a:t>
            </a:r>
            <a:r>
              <a:rPr kumimoji="1" lang="en-US" altLang="zh-TW" dirty="0" err="1" smtClean="0"/>
              <a:t>fastq</a:t>
            </a:r>
            <a:r>
              <a:rPr kumimoji="1" lang="en-US" altLang="zh-TW" dirty="0" smtClean="0"/>
              <a:t>-dump SRR001666</a:t>
            </a:r>
            <a:endParaRPr kumimoji="1" lang="zh-TW" altLang="en-US" dirty="0"/>
          </a:p>
        </p:txBody>
      </p:sp>
    </p:spTree>
    <p:extLst>
      <p:ext uri="{BB962C8B-B14F-4D97-AF65-F5344CB8AC3E}">
        <p14:creationId xmlns:p14="http://schemas.microsoft.com/office/powerpoint/2010/main" val="293627740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a:xfrm>
            <a:off x="628650" y="155576"/>
            <a:ext cx="7886700" cy="768349"/>
          </a:xfrm>
        </p:spPr>
        <p:txBody>
          <a:bodyPr>
            <a:normAutofit fontScale="90000"/>
          </a:bodyPr>
          <a:lstStyle/>
          <a:p>
            <a:r>
              <a:rPr lang="en-US" altLang="zh-TW" dirty="0">
                <a:effectLst>
                  <a:outerShdw blurRad="38100" dist="38100" dir="2700000" algn="tl">
                    <a:srgbClr val="000000">
                      <a:alpha val="43137"/>
                    </a:srgbClr>
                  </a:outerShdw>
                </a:effectLst>
              </a:rPr>
              <a:t>NCBI Sequence Read </a:t>
            </a:r>
            <a:r>
              <a:rPr lang="en-US" altLang="zh-TW" dirty="0" smtClean="0">
                <a:effectLst>
                  <a:outerShdw blurRad="38100" dist="38100" dir="2700000" algn="tl">
                    <a:srgbClr val="000000">
                      <a:alpha val="43137"/>
                    </a:srgbClr>
                  </a:outerShdw>
                </a:effectLst>
              </a:rPr>
              <a:t>Archive (</a:t>
            </a:r>
            <a:r>
              <a:rPr lang="en-US" altLang="zh-TW" dirty="0" err="1" smtClean="0">
                <a:effectLst>
                  <a:outerShdw blurRad="38100" dist="38100" dir="2700000" algn="tl">
                    <a:srgbClr val="000000">
                      <a:alpha val="43137"/>
                    </a:srgbClr>
                  </a:outerShdw>
                </a:effectLst>
              </a:rPr>
              <a:t>fastq</a:t>
            </a:r>
            <a:r>
              <a:rPr lang="en-US" altLang="zh-TW" dirty="0" smtClean="0">
                <a:effectLst>
                  <a:outerShdw blurRad="38100" dist="38100" dir="2700000" algn="tl">
                    <a:srgbClr val="000000">
                      <a:alpha val="43137"/>
                    </a:srgbClr>
                  </a:outerShdw>
                </a:effectLst>
              </a:rPr>
              <a:t>)</a:t>
            </a:r>
            <a:endParaRPr lang="zh-TW" altLang="en-US" dirty="0">
              <a:effectLst>
                <a:outerShdw blurRad="38100" dist="38100" dir="2700000" algn="tl">
                  <a:srgbClr val="000000">
                    <a:alpha val="43137"/>
                  </a:srgbClr>
                </a:outerShdw>
              </a:effectLst>
            </a:endParaRPr>
          </a:p>
        </p:txBody>
      </p:sp>
      <p:sp>
        <p:nvSpPr>
          <p:cNvPr id="5" name="內容版面配置區 4"/>
          <p:cNvSpPr>
            <a:spLocks noGrp="1"/>
          </p:cNvSpPr>
          <p:nvPr>
            <p:ph idx="1"/>
          </p:nvPr>
        </p:nvSpPr>
        <p:spPr>
          <a:xfrm>
            <a:off x="628650" y="819150"/>
            <a:ext cx="7886700" cy="1414462"/>
          </a:xfrm>
        </p:spPr>
        <p:txBody>
          <a:bodyPr>
            <a:noAutofit/>
          </a:bodyPr>
          <a:lstStyle/>
          <a:p>
            <a:pPr marL="0" indent="0">
              <a:buNone/>
            </a:pPr>
            <a:r>
              <a:rPr lang="en-US" altLang="zh-TW" sz="1600" dirty="0" smtClean="0">
                <a:solidFill>
                  <a:srgbClr val="FF0000"/>
                </a:solidFill>
              </a:rPr>
              <a:t>Further </a:t>
            </a:r>
            <a:r>
              <a:rPr lang="en-US" altLang="zh-TW" sz="1600" dirty="0">
                <a:solidFill>
                  <a:srgbClr val="FF0000"/>
                </a:solidFill>
              </a:rPr>
              <a:t>to note, with newer </a:t>
            </a:r>
            <a:r>
              <a:rPr lang="en-US" altLang="zh-TW" sz="1600" dirty="0" err="1">
                <a:solidFill>
                  <a:srgbClr val="FF0000"/>
                </a:solidFill>
              </a:rPr>
              <a:t>fastq</a:t>
            </a:r>
            <a:r>
              <a:rPr lang="en-US" altLang="zh-TW" sz="1600" dirty="0">
                <a:solidFill>
                  <a:srgbClr val="FF0000"/>
                </a:solidFill>
              </a:rPr>
              <a:t>-dump the extracted sequences have double-length and it turns out </a:t>
            </a:r>
            <a:r>
              <a:rPr lang="en-US" altLang="zh-TW" sz="1600" dirty="0" err="1">
                <a:solidFill>
                  <a:srgbClr val="FF0000"/>
                </a:solidFill>
              </a:rPr>
              <a:t>fastq</a:t>
            </a:r>
            <a:r>
              <a:rPr lang="en-US" altLang="zh-TW" sz="1600" dirty="0">
                <a:solidFill>
                  <a:srgbClr val="FF0000"/>
                </a:solidFill>
              </a:rPr>
              <a:t>-dump concatenates sequence of the forward and reverse reads together into a </a:t>
            </a:r>
            <a:r>
              <a:rPr lang="en-US" altLang="zh-TW" sz="1600" dirty="0" smtClean="0">
                <a:solidFill>
                  <a:srgbClr val="FF0000"/>
                </a:solidFill>
              </a:rPr>
              <a:t>non-sense: </a:t>
            </a:r>
          </a:p>
          <a:p>
            <a:pPr marL="0" indent="0">
              <a:buNone/>
            </a:pPr>
            <a:r>
              <a:rPr lang="en-US" altLang="zh-TW" sz="1600" dirty="0" smtClean="0"/>
              <a:t>Better </a:t>
            </a:r>
            <a:r>
              <a:rPr lang="en-US" altLang="zh-TW" sz="1600" dirty="0"/>
              <a:t>approach is to preserve original accessions and split into two or three files (forward, reverse, singletons)</a:t>
            </a:r>
            <a:endParaRPr lang="zh-TW" altLang="en-US" sz="1600" dirty="0">
              <a:solidFill>
                <a:srgbClr val="FF0000"/>
              </a:solidFill>
            </a:endParaRPr>
          </a:p>
        </p:txBody>
      </p:sp>
      <p:pic>
        <p:nvPicPr>
          <p:cNvPr id="7" name="圖片 6"/>
          <p:cNvPicPr>
            <a:picLocks noChangeAspect="1"/>
          </p:cNvPicPr>
          <p:nvPr/>
        </p:nvPicPr>
        <p:blipFill>
          <a:blip r:embed="rId2"/>
          <a:stretch>
            <a:fillRect/>
          </a:stretch>
        </p:blipFill>
        <p:spPr>
          <a:xfrm>
            <a:off x="1214437" y="2557462"/>
            <a:ext cx="6124575" cy="3667125"/>
          </a:xfrm>
          <a:prstGeom prst="rect">
            <a:avLst/>
          </a:prstGeom>
        </p:spPr>
      </p:pic>
      <p:sp>
        <p:nvSpPr>
          <p:cNvPr id="6" name="文字方塊 5"/>
          <p:cNvSpPr txBox="1"/>
          <p:nvPr/>
        </p:nvSpPr>
        <p:spPr>
          <a:xfrm>
            <a:off x="4382046" y="4334645"/>
            <a:ext cx="4324389" cy="369332"/>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r>
              <a:rPr kumimoji="1" lang="en-US" altLang="zh-TW" dirty="0" smtClean="0"/>
              <a:t>$ ./</a:t>
            </a:r>
            <a:r>
              <a:rPr kumimoji="1" lang="en-US" altLang="zh-TW" dirty="0" err="1" smtClean="0"/>
              <a:t>fastq</a:t>
            </a:r>
            <a:r>
              <a:rPr kumimoji="1" lang="en-US" altLang="zh-TW" dirty="0" smtClean="0"/>
              <a:t>-dump --</a:t>
            </a:r>
            <a:r>
              <a:rPr kumimoji="1" lang="en-US" altLang="zh-TW" dirty="0" err="1" smtClean="0"/>
              <a:t>origfmt</a:t>
            </a:r>
            <a:r>
              <a:rPr kumimoji="1" lang="en-US" altLang="zh-TW" dirty="0" smtClean="0"/>
              <a:t> --split-3 SRR001666</a:t>
            </a:r>
            <a:endParaRPr kumimoji="1" lang="zh-TW" altLang="en-US" dirty="0"/>
          </a:p>
        </p:txBody>
      </p:sp>
    </p:spTree>
    <p:extLst>
      <p:ext uri="{BB962C8B-B14F-4D97-AF65-F5344CB8AC3E}">
        <p14:creationId xmlns:p14="http://schemas.microsoft.com/office/powerpoint/2010/main" val="9336715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kumimoji="1" lang="zh-TW" altLang="en-US"/>
          </a:p>
        </p:txBody>
      </p:sp>
      <p:pic>
        <p:nvPicPr>
          <p:cNvPr id="3" name="內容版面配置區 5"/>
          <p:cNvPicPr>
            <a:picLocks noChangeAspect="1"/>
          </p:cNvPicPr>
          <p:nvPr/>
        </p:nvPicPr>
        <p:blipFill>
          <a:blip r:embed="rId2"/>
          <a:stretch>
            <a:fillRect/>
          </a:stretch>
        </p:blipFill>
        <p:spPr>
          <a:xfrm>
            <a:off x="757128" y="1825625"/>
            <a:ext cx="7629743" cy="4351338"/>
          </a:xfrm>
          <a:prstGeom prst="rect">
            <a:avLst/>
          </a:prstGeom>
        </p:spPr>
      </p:pic>
    </p:spTree>
    <p:extLst>
      <p:ext uri="{BB962C8B-B14F-4D97-AF65-F5344CB8AC3E}">
        <p14:creationId xmlns:p14="http://schemas.microsoft.com/office/powerpoint/2010/main" val="29146376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6"/>
            <a:ext cx="7886700" cy="900003"/>
          </a:xfrm>
        </p:spPr>
        <p:txBody>
          <a:bodyPr>
            <a:normAutofit fontScale="90000"/>
          </a:bodyPr>
          <a:lstStyle/>
          <a:p>
            <a:pPr algn="ctr"/>
            <a:r>
              <a:rPr lang="en-US" altLang="zh-TW" sz="3600" dirty="0" smtClean="0"/>
              <a:t>How deep should we go?</a:t>
            </a:r>
            <a:br>
              <a:rPr lang="en-US" altLang="zh-TW" sz="3600" dirty="0" smtClean="0"/>
            </a:br>
            <a:r>
              <a:rPr lang="en-US" altLang="zh-TW" sz="3600" dirty="0" smtClean="0"/>
              <a:t>coverage</a:t>
            </a:r>
            <a:endParaRPr lang="zh-TW" altLang="en-US" sz="3600" dirty="0"/>
          </a:p>
        </p:txBody>
      </p:sp>
      <p:sp>
        <p:nvSpPr>
          <p:cNvPr id="3" name="內容版面配置區 2"/>
          <p:cNvSpPr>
            <a:spLocks noGrp="1"/>
          </p:cNvSpPr>
          <p:nvPr>
            <p:ph idx="1"/>
          </p:nvPr>
        </p:nvSpPr>
        <p:spPr>
          <a:xfrm>
            <a:off x="482856" y="4434214"/>
            <a:ext cx="8101991" cy="1590806"/>
          </a:xfrm>
        </p:spPr>
        <p:txBody>
          <a:bodyPr>
            <a:normAutofit fontScale="62500" lnSpcReduction="20000"/>
          </a:bodyPr>
          <a:lstStyle/>
          <a:p>
            <a:r>
              <a:rPr lang="en-US" altLang="zh-TW" b="1" dirty="0"/>
              <a:t>a</a:t>
            </a:r>
            <a:r>
              <a:rPr lang="en-US" altLang="zh-TW" dirty="0"/>
              <a:t> | 80% of yeast </a:t>
            </a:r>
            <a:r>
              <a:rPr lang="en-US" altLang="zh-TW" dirty="0" smtClean="0"/>
              <a:t>genes </a:t>
            </a:r>
            <a:r>
              <a:rPr lang="en-US" altLang="zh-TW" dirty="0" smtClean="0">
                <a:solidFill>
                  <a:schemeClr val="accent1">
                    <a:lumMod val="50000"/>
                  </a:schemeClr>
                </a:solidFill>
              </a:rPr>
              <a:t>(genome size ~120 Mb) </a:t>
            </a:r>
            <a:r>
              <a:rPr lang="en-US" altLang="zh-TW" dirty="0"/>
              <a:t>were detected at 4 million uniquely mapped RNA-</a:t>
            </a:r>
            <a:r>
              <a:rPr lang="en-US" altLang="zh-TW" dirty="0" err="1"/>
              <a:t>Seq</a:t>
            </a:r>
            <a:r>
              <a:rPr lang="en-US" altLang="zh-TW" dirty="0"/>
              <a:t> reads, and coverage reaches a plateau afterwards despite the increasing sequencing depth. Expressed genes are defined as having at least four independent reads from a 50-bp window at the 3' end</a:t>
            </a:r>
            <a:r>
              <a:rPr lang="en-US" altLang="zh-TW" dirty="0" smtClean="0"/>
              <a:t>.</a:t>
            </a:r>
          </a:p>
          <a:p>
            <a:r>
              <a:rPr lang="en-US" altLang="zh-TW" b="1" dirty="0"/>
              <a:t>b</a:t>
            </a:r>
            <a:r>
              <a:rPr lang="en-US" altLang="zh-TW" dirty="0"/>
              <a:t> | The number of unique start sites detected starts to reach a plateau when the depth of sequencing reaches 80 million in two mouse transcriptomes. ES, embryonic stem cells; EB, embryonic body. </a:t>
            </a:r>
            <a:endParaRPr lang="zh-TW" altLang="en-US" dirty="0"/>
          </a:p>
        </p:txBody>
      </p:sp>
      <p:pic>
        <p:nvPicPr>
          <p:cNvPr id="9218" name="Picture 2" descr="RNA-Seq: a revolutionary tool for transcriptom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1265129"/>
            <a:ext cx="7191375" cy="2971801"/>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8069667" y="6602560"/>
            <a:ext cx="1074333" cy="215444"/>
          </a:xfrm>
          <a:prstGeom prst="rect">
            <a:avLst/>
          </a:prstGeom>
        </p:spPr>
        <p:txBody>
          <a:bodyPr wrap="none">
            <a:spAutoFit/>
          </a:bodyPr>
          <a:lstStyle/>
          <a:p>
            <a:pPr lvl="0" eaLnBrk="0" fontAlgn="base" hangingPunct="0">
              <a:spcBef>
                <a:spcPct val="0"/>
              </a:spcBef>
              <a:spcAft>
                <a:spcPct val="0"/>
              </a:spcAft>
            </a:pPr>
            <a:r>
              <a:rPr lang="zh-TW" altLang="zh-TW" sz="800" dirty="0">
                <a:latin typeface="+mj-lt"/>
              </a:rPr>
              <a:t>doi</a:t>
            </a:r>
            <a:r>
              <a:rPr lang="zh-TW" altLang="zh-TW" sz="800" dirty="0">
                <a:solidFill>
                  <a:srgbClr val="7C7C7C"/>
                </a:solidFill>
                <a:latin typeface="+mj-lt"/>
              </a:rPr>
              <a:t>:10.1038/nrg2484</a:t>
            </a:r>
            <a:r>
              <a:rPr lang="zh-TW" altLang="zh-TW" sz="800" dirty="0">
                <a:latin typeface="+mj-lt"/>
              </a:rPr>
              <a:t> </a:t>
            </a:r>
          </a:p>
        </p:txBody>
      </p:sp>
    </p:spTree>
    <p:extLst>
      <p:ext uri="{BB962C8B-B14F-4D97-AF65-F5344CB8AC3E}">
        <p14:creationId xmlns:p14="http://schemas.microsoft.com/office/powerpoint/2010/main" val="34279494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字方塊 10"/>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dirty="0" smtClean="0">
                <a:effectLst>
                  <a:outerShdw blurRad="38100" dist="38100" dir="2700000" algn="tl">
                    <a:srgbClr val="C0C0C0"/>
                  </a:outerShdw>
                </a:effectLst>
                <a:latin typeface="+mj-lt"/>
                <a:cs typeface="Arial" pitchFamily="34" charset="0"/>
              </a:rPr>
              <a:t>Applications </a:t>
            </a:r>
            <a:r>
              <a:rPr lang="en-US" altLang="zh-TW" sz="2800" dirty="0">
                <a:effectLst>
                  <a:outerShdw blurRad="38100" dist="38100" dir="2700000" algn="tl">
                    <a:srgbClr val="C0C0C0"/>
                  </a:outerShdw>
                </a:effectLst>
                <a:latin typeface="+mj-lt"/>
                <a:cs typeface="Arial" pitchFamily="34" charset="0"/>
              </a:rPr>
              <a:t>on Biomedical Sciences</a:t>
            </a:r>
          </a:p>
        </p:txBody>
      </p:sp>
      <p:pic>
        <p:nvPicPr>
          <p:cNvPr id="9" name="Picture 2"/>
          <p:cNvPicPr>
            <a:picLocks noChangeAspect="1" noChangeArrowheads="1"/>
          </p:cNvPicPr>
          <p:nvPr/>
        </p:nvPicPr>
        <p:blipFill>
          <a:blip r:embed="rId2" cstate="print"/>
          <a:srcRect/>
          <a:stretch>
            <a:fillRect/>
          </a:stretch>
        </p:blipFill>
        <p:spPr bwMode="auto">
          <a:xfrm>
            <a:off x="4875331" y="449960"/>
            <a:ext cx="3882931" cy="3543301"/>
          </a:xfrm>
          <a:prstGeom prst="rect">
            <a:avLst/>
          </a:prstGeom>
          <a:noFill/>
          <a:ln w="9525">
            <a:noFill/>
            <a:miter lim="800000"/>
            <a:headEnd/>
            <a:tailEnd/>
          </a:ln>
          <a:effectLst/>
        </p:spPr>
      </p:pic>
      <p:pic>
        <p:nvPicPr>
          <p:cNvPr id="10" name="圖片 9"/>
          <p:cNvPicPr>
            <a:picLocks noChangeAspect="1"/>
          </p:cNvPicPr>
          <p:nvPr/>
        </p:nvPicPr>
        <p:blipFill>
          <a:blip r:embed="rId3"/>
          <a:stretch>
            <a:fillRect/>
          </a:stretch>
        </p:blipFill>
        <p:spPr>
          <a:xfrm>
            <a:off x="392226" y="764071"/>
            <a:ext cx="4345978" cy="2282703"/>
          </a:xfrm>
          <a:prstGeom prst="rect">
            <a:avLst/>
          </a:prstGeom>
        </p:spPr>
      </p:pic>
      <p:pic>
        <p:nvPicPr>
          <p:cNvPr id="5" name="圖片 4"/>
          <p:cNvPicPr>
            <a:picLocks noChangeAspect="1"/>
          </p:cNvPicPr>
          <p:nvPr/>
        </p:nvPicPr>
        <p:blipFill>
          <a:blip r:embed="rId4"/>
          <a:stretch>
            <a:fillRect/>
          </a:stretch>
        </p:blipFill>
        <p:spPr>
          <a:xfrm>
            <a:off x="5430529" y="3993261"/>
            <a:ext cx="2935741" cy="2709914"/>
          </a:xfrm>
          <a:prstGeom prst="rect">
            <a:avLst/>
          </a:prstGeom>
        </p:spPr>
      </p:pic>
      <p:graphicFrame>
        <p:nvGraphicFramePr>
          <p:cNvPr id="8" name="資料庫圖表 7"/>
          <p:cNvGraphicFramePr/>
          <p:nvPr>
            <p:extLst/>
          </p:nvPr>
        </p:nvGraphicFramePr>
        <p:xfrm>
          <a:off x="997300" y="3046774"/>
          <a:ext cx="3313978" cy="359693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1624978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019175" y="1243013"/>
            <a:ext cx="7105650" cy="4371975"/>
          </a:xfrm>
          <a:prstGeom prst="rect">
            <a:avLst/>
          </a:prstGeom>
          <a:noFill/>
          <a:ln w="9525">
            <a:noFill/>
            <a:miter lim="800000"/>
            <a:headEnd/>
            <a:tailEnd/>
          </a:ln>
        </p:spPr>
      </p:pic>
      <p:sp>
        <p:nvSpPr>
          <p:cNvPr id="3" name="文字方塊 2"/>
          <p:cNvSpPr txBox="1">
            <a:spLocks noChangeArrowheads="1"/>
          </p:cNvSpPr>
          <p:nvPr/>
        </p:nvSpPr>
        <p:spPr bwMode="auto">
          <a:xfrm>
            <a:off x="214313" y="240829"/>
            <a:ext cx="8715375" cy="769441"/>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4400" dirty="0" smtClean="0">
                <a:effectLst>
                  <a:outerShdw blurRad="38100" dist="38100" dir="2700000" algn="tl">
                    <a:srgbClr val="C0C0C0"/>
                  </a:outerShdw>
                </a:effectLst>
                <a:latin typeface="+mj-lt"/>
                <a:cs typeface="Arial" pitchFamily="34" charset="0"/>
              </a:rPr>
              <a:t>HTseq Experiment</a:t>
            </a:r>
            <a:endParaRPr lang="en-US" altLang="zh-TW" sz="4400" dirty="0">
              <a:effectLst>
                <a:outerShdw blurRad="38100" dist="38100" dir="2700000" algn="tl">
                  <a:srgbClr val="C0C0C0"/>
                </a:outerShdw>
              </a:effectLst>
              <a:latin typeface="+mj-lt"/>
              <a:cs typeface="Arial" pitchFamily="34" charset="0"/>
            </a:endParaRPr>
          </a:p>
        </p:txBody>
      </p:sp>
    </p:spTree>
    <p:extLst>
      <p:ext uri="{BB962C8B-B14F-4D97-AF65-F5344CB8AC3E}">
        <p14:creationId xmlns:p14="http://schemas.microsoft.com/office/powerpoint/2010/main" val="73631768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628650" y="365127"/>
            <a:ext cx="7886700" cy="708989"/>
          </a:xfrm>
        </p:spPr>
        <p:txBody>
          <a:bodyPr>
            <a:normAutofit/>
          </a:bodyPr>
          <a:lstStyle/>
          <a:p>
            <a:r>
              <a:rPr lang="en-US" altLang="zh-TW" sz="4000" dirty="0" smtClean="0">
                <a:effectLst>
                  <a:outerShdw blurRad="38100" dist="38100" dir="2700000" algn="tl">
                    <a:srgbClr val="000000">
                      <a:alpha val="43137"/>
                    </a:srgbClr>
                  </a:outerShdw>
                </a:effectLst>
                <a:ea typeface="ＭＳ Ｐゴシック" pitchFamily="34" charset="-128"/>
                <a:cs typeface="Calibri" pitchFamily="34" charset="0"/>
              </a:rPr>
              <a:t>Data Format Types </a:t>
            </a:r>
          </a:p>
        </p:txBody>
      </p:sp>
      <p:sp>
        <p:nvSpPr>
          <p:cNvPr id="12291" name="Content Placeholder 2"/>
          <p:cNvSpPr>
            <a:spLocks noGrp="1"/>
          </p:cNvSpPr>
          <p:nvPr>
            <p:ph idx="1"/>
          </p:nvPr>
        </p:nvSpPr>
        <p:spPr>
          <a:xfrm>
            <a:off x="628650" y="1463006"/>
            <a:ext cx="7886700" cy="4875164"/>
          </a:xfrm>
        </p:spPr>
        <p:txBody>
          <a:bodyPr>
            <a:normAutofit/>
          </a:bodyPr>
          <a:lstStyle/>
          <a:p>
            <a:r>
              <a:rPr lang="en-US" altLang="zh-TW" dirty="0" smtClean="0">
                <a:latin typeface="Calibri" pitchFamily="34" charset="0"/>
                <a:ea typeface="ＭＳ Ｐゴシック" pitchFamily="34" charset="-128"/>
                <a:cs typeface="Calibri" pitchFamily="34" charset="0"/>
              </a:rPr>
              <a:t>Raw Sequence Data e.g. </a:t>
            </a:r>
            <a:r>
              <a:rPr lang="en-US" altLang="zh-TW" dirty="0" err="1" smtClean="0">
                <a:solidFill>
                  <a:schemeClr val="accent1"/>
                </a:solidFill>
                <a:latin typeface="Calibri" pitchFamily="34" charset="0"/>
                <a:ea typeface="ＭＳ Ｐゴシック" pitchFamily="34" charset="-128"/>
                <a:cs typeface="Calibri" pitchFamily="34" charset="0"/>
              </a:rPr>
              <a:t>fasta</a:t>
            </a:r>
            <a:r>
              <a:rPr lang="en-US" altLang="zh-TW" dirty="0" smtClean="0">
                <a:solidFill>
                  <a:schemeClr val="accent1"/>
                </a:solidFill>
                <a:latin typeface="Calibri" pitchFamily="34" charset="0"/>
                <a:ea typeface="ＭＳ Ｐゴシック" pitchFamily="34" charset="-128"/>
                <a:cs typeface="Calibri" pitchFamily="34" charset="0"/>
              </a:rPr>
              <a:t>/</a:t>
            </a:r>
            <a:r>
              <a:rPr lang="en-US" altLang="zh-TW" dirty="0" err="1" smtClean="0">
                <a:solidFill>
                  <a:schemeClr val="accent1"/>
                </a:solidFill>
                <a:latin typeface="Calibri" pitchFamily="34" charset="0"/>
                <a:ea typeface="ＭＳ Ｐゴシック" pitchFamily="34" charset="-128"/>
                <a:cs typeface="Calibri" pitchFamily="34" charset="0"/>
              </a:rPr>
              <a:t>fastq</a:t>
            </a:r>
            <a:endParaRPr lang="en-US" altLang="zh-TW" dirty="0" smtClean="0">
              <a:solidFill>
                <a:schemeClr val="accent1"/>
              </a:solidFill>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Aligned data e.g. </a:t>
            </a:r>
            <a:r>
              <a:rPr lang="en-US" altLang="zh-TW" dirty="0" smtClean="0">
                <a:solidFill>
                  <a:schemeClr val="accent1"/>
                </a:solidFill>
                <a:latin typeface="Calibri" pitchFamily="34" charset="0"/>
                <a:ea typeface="ＭＳ Ｐゴシック" pitchFamily="34" charset="-128"/>
                <a:cs typeface="Calibri" pitchFamily="34" charset="0"/>
              </a:rPr>
              <a:t>SAM/BAM</a:t>
            </a:r>
          </a:p>
          <a:p>
            <a:endParaRPr lang="en-US" altLang="zh-TW" dirty="0" smtClean="0">
              <a:latin typeface="Calibri" pitchFamily="34" charset="0"/>
              <a:ea typeface="ＭＳ Ｐゴシック" pitchFamily="34" charset="-128"/>
              <a:cs typeface="Calibri" pitchFamily="34" charset="0"/>
            </a:endParaRPr>
          </a:p>
          <a:p>
            <a:pPr>
              <a:buNone/>
            </a:pPr>
            <a:endParaRPr lang="en-US" altLang="zh-TW" dirty="0" smtClean="0">
              <a:latin typeface="Calibri" pitchFamily="34" charset="0"/>
              <a:ea typeface="ＭＳ Ｐゴシック" pitchFamily="34" charset="-128"/>
              <a:cs typeface="Calibri" pitchFamily="34" charset="0"/>
            </a:endParaRPr>
          </a:p>
          <a:p>
            <a:endParaRPr lang="en-US" altLang="zh-TW" dirty="0" smtClean="0">
              <a:latin typeface="Calibri" pitchFamily="34" charset="0"/>
              <a:ea typeface="ＭＳ Ｐゴシック" pitchFamily="34" charset="-128"/>
              <a:cs typeface="Calibri" pitchFamily="34" charset="0"/>
            </a:endParaRPr>
          </a:p>
          <a:p>
            <a:r>
              <a:rPr lang="en-US" altLang="zh-TW" dirty="0" smtClean="0">
                <a:latin typeface="Calibri" pitchFamily="34" charset="0"/>
                <a:ea typeface="ＭＳ Ｐゴシック" pitchFamily="34" charset="-128"/>
                <a:cs typeface="Calibri" pitchFamily="34" charset="0"/>
              </a:rPr>
              <a:t>Processed data e.g. </a:t>
            </a:r>
            <a:r>
              <a:rPr lang="en-US" altLang="zh-TW" dirty="0" smtClean="0">
                <a:solidFill>
                  <a:schemeClr val="accent1"/>
                </a:solidFill>
                <a:latin typeface="Calibri" pitchFamily="34" charset="0"/>
                <a:ea typeface="ＭＳ Ｐゴシック" pitchFamily="34" charset="-128"/>
                <a:cs typeface="Calibri" pitchFamily="34" charset="0"/>
              </a:rPr>
              <a:t>BED</a:t>
            </a:r>
          </a:p>
        </p:txBody>
      </p:sp>
      <p:pic>
        <p:nvPicPr>
          <p:cNvPr id="6" name="Picture 2"/>
          <p:cNvPicPr>
            <a:picLocks noChangeAspect="1" noChangeArrowheads="1"/>
          </p:cNvPicPr>
          <p:nvPr/>
        </p:nvPicPr>
        <p:blipFill>
          <a:blip r:embed="rId2" cstate="print"/>
          <a:srcRect/>
          <a:stretch>
            <a:fillRect/>
          </a:stretch>
        </p:blipFill>
        <p:spPr bwMode="auto">
          <a:xfrm>
            <a:off x="1014609" y="1932852"/>
            <a:ext cx="7292363" cy="1110697"/>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880837" y="4043159"/>
            <a:ext cx="3495675" cy="1295400"/>
          </a:xfrm>
          <a:prstGeom prst="rect">
            <a:avLst/>
          </a:prstGeom>
          <a:noFill/>
          <a:ln w="9525">
            <a:noFill/>
            <a:miter lim="800000"/>
            <a:headEnd/>
            <a:tailEnd/>
          </a:ln>
        </p:spPr>
      </p:pic>
      <p:pic>
        <p:nvPicPr>
          <p:cNvPr id="8" name="Picture 2"/>
          <p:cNvPicPr>
            <a:picLocks noChangeAspect="1" noChangeArrowheads="1"/>
          </p:cNvPicPr>
          <p:nvPr/>
        </p:nvPicPr>
        <p:blipFill>
          <a:blip r:embed="rId4" cstate="print"/>
          <a:srcRect/>
          <a:stretch>
            <a:fillRect/>
          </a:stretch>
        </p:blipFill>
        <p:spPr bwMode="auto">
          <a:xfrm>
            <a:off x="5076056" y="3513395"/>
            <a:ext cx="3816424" cy="2435885"/>
          </a:xfrm>
          <a:prstGeom prst="rect">
            <a:avLst/>
          </a:prstGeom>
          <a:noFill/>
          <a:ln w="9525">
            <a:noFill/>
            <a:miter lim="800000"/>
            <a:headEnd/>
            <a:tailEnd/>
          </a:ln>
        </p:spPr>
      </p:pic>
    </p:spTree>
    <p:extLst>
      <p:ext uri="{BB962C8B-B14F-4D97-AF65-F5344CB8AC3E}">
        <p14:creationId xmlns:p14="http://schemas.microsoft.com/office/powerpoint/2010/main" val="37965932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1"/>
          <p:cNvSpPr txBox="1">
            <a:spLocks/>
          </p:cNvSpPr>
          <p:nvPr/>
        </p:nvSpPr>
        <p:spPr>
          <a:xfrm>
            <a:off x="304800" y="189636"/>
            <a:ext cx="8210550" cy="955674"/>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zh-TW" sz="3600" b="1" dirty="0" smtClean="0">
                <a:effectLst>
                  <a:outerShdw blurRad="38100" dist="38100" dir="2700000" algn="tl">
                    <a:srgbClr val="000000">
                      <a:alpha val="43137"/>
                    </a:srgbClr>
                  </a:outerShdw>
                </a:effectLst>
              </a:rPr>
              <a:t>Analysis Strategies:</a:t>
            </a:r>
            <a:br>
              <a:rPr lang="en-US" altLang="zh-TW" sz="3600" b="1" dirty="0" smtClean="0">
                <a:effectLst>
                  <a:outerShdw blurRad="38100" dist="38100" dir="2700000" algn="tl">
                    <a:srgbClr val="000000">
                      <a:alpha val="43137"/>
                    </a:srgbClr>
                  </a:outerShdw>
                </a:effectLst>
              </a:rPr>
            </a:br>
            <a:r>
              <a:rPr lang="en-US" altLang="zh-TW" sz="2400" dirty="0" smtClean="0">
                <a:effectLst>
                  <a:outerShdw blurRad="38100" dist="38100" dir="2700000" algn="tl">
                    <a:srgbClr val="000000">
                      <a:alpha val="43137"/>
                    </a:srgbClr>
                  </a:outerShdw>
                </a:effectLst>
              </a:rPr>
              <a:t>Reference Sequence Alignment (</a:t>
            </a:r>
            <a:r>
              <a:rPr lang="en-US" altLang="zh-TW" sz="2400" b="1" u="sng" dirty="0" smtClean="0">
                <a:effectLst>
                  <a:outerShdw blurRad="38100" dist="38100" dir="2700000" algn="tl">
                    <a:srgbClr val="000000">
                      <a:alpha val="43137"/>
                    </a:srgbClr>
                  </a:outerShdw>
                </a:effectLst>
              </a:rPr>
              <a:t>Mapping</a:t>
            </a:r>
            <a:r>
              <a:rPr lang="en-US" altLang="zh-TW" sz="2400" dirty="0" smtClean="0">
                <a:effectLst>
                  <a:outerShdw blurRad="38100" dist="38100" dir="2700000" algn="tl">
                    <a:srgbClr val="000000">
                      <a:alpha val="43137"/>
                    </a:srgbClr>
                  </a:outerShdw>
                </a:effectLst>
              </a:rPr>
              <a:t>) vs </a:t>
            </a:r>
            <a:r>
              <a:rPr lang="en-US" altLang="zh-TW" sz="2400" b="1" i="1" u="sng" dirty="0" smtClean="0">
                <a:effectLst>
                  <a:outerShdw blurRad="38100" dist="38100" dir="2700000" algn="tl">
                    <a:srgbClr val="000000">
                      <a:alpha val="43137"/>
                    </a:srgbClr>
                  </a:outerShdw>
                </a:effectLst>
              </a:rPr>
              <a:t>de novo </a:t>
            </a:r>
            <a:r>
              <a:rPr lang="en-US" altLang="zh-TW" sz="2400" b="1" u="sng" dirty="0" smtClean="0">
                <a:effectLst>
                  <a:outerShdw blurRad="38100" dist="38100" dir="2700000" algn="tl">
                    <a:srgbClr val="000000">
                      <a:alpha val="43137"/>
                    </a:srgbClr>
                  </a:outerShdw>
                </a:effectLst>
              </a:rPr>
              <a:t>Assembly</a:t>
            </a:r>
            <a:endParaRPr lang="zh-TW" altLang="en-US" sz="2400" b="1" u="sng" dirty="0">
              <a:effectLst>
                <a:outerShdw blurRad="38100" dist="38100" dir="2700000" algn="tl">
                  <a:srgbClr val="000000">
                    <a:alpha val="43137"/>
                  </a:srgbClr>
                </a:outerShdw>
              </a:effectLst>
            </a:endParaRPr>
          </a:p>
        </p:txBody>
      </p:sp>
      <p:pic>
        <p:nvPicPr>
          <p:cNvPr id="5" name="Picture 3" descr="zody.tiff"/>
          <p:cNvPicPr>
            <a:picLocks noChangeAspect="1"/>
          </p:cNvPicPr>
          <p:nvPr/>
        </p:nvPicPr>
        <p:blipFill rotWithShape="1">
          <a:blip r:embed="rId3" cstate="print"/>
          <a:srcRect t="9385"/>
          <a:stretch/>
        </p:blipFill>
        <p:spPr bwMode="auto">
          <a:xfrm>
            <a:off x="1458729" y="1201118"/>
            <a:ext cx="5760640" cy="2896519"/>
          </a:xfrm>
          <a:prstGeom prst="rect">
            <a:avLst/>
          </a:prstGeom>
          <a:noFill/>
          <a:ln w="9525">
            <a:noFill/>
            <a:miter lim="800000"/>
            <a:headEnd/>
            <a:tailEnd/>
          </a:ln>
        </p:spPr>
      </p:pic>
      <p:pic>
        <p:nvPicPr>
          <p:cNvPr id="6" name="Picture 9"/>
          <p:cNvPicPr>
            <a:picLocks noChangeAspect="1" noChangeArrowheads="1"/>
          </p:cNvPicPr>
          <p:nvPr/>
        </p:nvPicPr>
        <p:blipFill>
          <a:blip r:embed="rId4" cstate="print"/>
          <a:srcRect b="67552"/>
          <a:stretch>
            <a:fillRect/>
          </a:stretch>
        </p:blipFill>
        <p:spPr bwMode="auto">
          <a:xfrm>
            <a:off x="1612533" y="4241654"/>
            <a:ext cx="5453033" cy="1988840"/>
          </a:xfrm>
          <a:prstGeom prst="rect">
            <a:avLst/>
          </a:prstGeom>
          <a:noFill/>
          <a:ln w="9525">
            <a:noFill/>
            <a:miter lim="800000"/>
            <a:headEnd/>
            <a:tailEnd/>
          </a:ln>
          <a:effectLst/>
        </p:spPr>
      </p:pic>
    </p:spTree>
    <p:extLst>
      <p:ext uri="{BB962C8B-B14F-4D97-AF65-F5344CB8AC3E}">
        <p14:creationId xmlns:p14="http://schemas.microsoft.com/office/powerpoint/2010/main" val="17344217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69237" y="202699"/>
            <a:ext cx="2592741" cy="1325563"/>
          </a:xfrm>
        </p:spPr>
        <p:txBody>
          <a:bodyPr/>
          <a:lstStyle/>
          <a:p>
            <a:r>
              <a:rPr lang="en-US" altLang="zh-TW" i="1" dirty="0">
                <a:effectLst>
                  <a:outerShdw blurRad="38100" dist="38100" dir="2700000" algn="tl">
                    <a:srgbClr val="000000">
                      <a:alpha val="43137"/>
                    </a:srgbClr>
                  </a:outerShdw>
                </a:effectLst>
              </a:rPr>
              <a:t>de novo </a:t>
            </a:r>
            <a:r>
              <a:rPr lang="en-US" altLang="zh-TW" dirty="0">
                <a:effectLst>
                  <a:outerShdw blurRad="38100" dist="38100" dir="2700000" algn="tl">
                    <a:srgbClr val="000000">
                      <a:alpha val="43137"/>
                    </a:srgbClr>
                  </a:outerShdw>
                </a:effectLst>
              </a:rPr>
              <a:t>Assembly</a:t>
            </a:r>
            <a:endParaRPr lang="zh-TW" altLang="en-US" dirty="0"/>
          </a:p>
        </p:txBody>
      </p:sp>
      <p:sp>
        <p:nvSpPr>
          <p:cNvPr id="3" name="內容版面配置區 2"/>
          <p:cNvSpPr>
            <a:spLocks noGrp="1"/>
          </p:cNvSpPr>
          <p:nvPr>
            <p:ph idx="1"/>
          </p:nvPr>
        </p:nvSpPr>
        <p:spPr>
          <a:xfrm>
            <a:off x="186509" y="1957429"/>
            <a:ext cx="3099132" cy="1878402"/>
          </a:xfrm>
        </p:spPr>
        <p:txBody>
          <a:bodyPr>
            <a:normAutofit fontScale="85000" lnSpcReduction="10000"/>
          </a:bodyPr>
          <a:lstStyle/>
          <a:p>
            <a:r>
              <a:rPr lang="it-IT" altLang="zh-TW" dirty="0" err="1" smtClean="0"/>
              <a:t>Genomics</a:t>
            </a:r>
            <a:r>
              <a:rPr lang="it-IT" altLang="zh-TW" dirty="0" smtClean="0"/>
              <a:t> </a:t>
            </a:r>
            <a:r>
              <a:rPr lang="it-IT" altLang="zh-TW" dirty="0" err="1" smtClean="0"/>
              <a:t>assembly</a:t>
            </a:r>
            <a:r>
              <a:rPr lang="it-IT" altLang="zh-TW" dirty="0"/>
              <a:t>: </a:t>
            </a:r>
            <a:endParaRPr lang="it-IT" altLang="zh-TW" dirty="0" smtClean="0"/>
          </a:p>
          <a:p>
            <a:pPr lvl="1"/>
            <a:r>
              <a:rPr lang="it-IT" altLang="zh-TW" dirty="0" smtClean="0">
                <a:hlinkClick r:id="rId3"/>
              </a:rPr>
              <a:t>Velvet</a:t>
            </a:r>
            <a:r>
              <a:rPr lang="it-IT" altLang="zh-TW" dirty="0"/>
              <a:t>, </a:t>
            </a:r>
          </a:p>
          <a:p>
            <a:pPr lvl="1"/>
            <a:r>
              <a:rPr lang="it-IT" altLang="zh-TW" dirty="0" smtClean="0">
                <a:hlinkClick r:id="rId4"/>
              </a:rPr>
              <a:t>SOAPdenovo</a:t>
            </a:r>
            <a:endParaRPr lang="it-IT" altLang="zh-TW" dirty="0"/>
          </a:p>
          <a:p>
            <a:r>
              <a:rPr lang="it-IT" altLang="zh-TW" dirty="0" err="1" smtClean="0"/>
              <a:t>Transcript</a:t>
            </a:r>
            <a:r>
              <a:rPr lang="it-IT" altLang="zh-TW" dirty="0" smtClean="0"/>
              <a:t> </a:t>
            </a:r>
            <a:r>
              <a:rPr lang="it-IT" altLang="zh-TW" dirty="0" err="1"/>
              <a:t>assembly</a:t>
            </a:r>
            <a:r>
              <a:rPr lang="it-IT" altLang="zh-TW" dirty="0" smtClean="0"/>
              <a:t>:</a:t>
            </a:r>
          </a:p>
          <a:p>
            <a:pPr lvl="1"/>
            <a:r>
              <a:rPr lang="it-IT" altLang="zh-TW" dirty="0" smtClean="0">
                <a:hlinkClick r:id="rId5"/>
              </a:rPr>
              <a:t>Trinity</a:t>
            </a:r>
            <a:endParaRPr lang="it-IT" altLang="zh-TW" dirty="0"/>
          </a:p>
          <a:p>
            <a:endParaRPr lang="zh-TW" altLang="en-US" dirty="0"/>
          </a:p>
        </p:txBody>
      </p:sp>
      <p:pic>
        <p:nvPicPr>
          <p:cNvPr id="3074" name="Picture 2" descr="Genome assembly software tools | De novo sequencing data analysi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29555" y="6455346"/>
            <a:ext cx="321830" cy="321830"/>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1893460" y="4876088"/>
            <a:ext cx="1997663" cy="215444"/>
          </a:xfrm>
          <a:prstGeom prst="rect">
            <a:avLst/>
          </a:prstGeom>
        </p:spPr>
        <p:txBody>
          <a:bodyPr wrap="none">
            <a:spAutoFit/>
          </a:bodyPr>
          <a:lstStyle/>
          <a:p>
            <a:r>
              <a:rPr lang="en-US" altLang="zh-TW" sz="800" dirty="0"/>
              <a:t>http://player.slideplayer.com/27/9065734/</a:t>
            </a:r>
            <a:endParaRPr lang="zh-TW" altLang="en-US" sz="800" dirty="0"/>
          </a:p>
        </p:txBody>
      </p:sp>
      <p:pic>
        <p:nvPicPr>
          <p:cNvPr id="7" name="圖片 6"/>
          <p:cNvPicPr>
            <a:picLocks noChangeAspect="1"/>
          </p:cNvPicPr>
          <p:nvPr/>
        </p:nvPicPr>
        <p:blipFill>
          <a:blip r:embed="rId8"/>
          <a:stretch>
            <a:fillRect/>
          </a:stretch>
        </p:blipFill>
        <p:spPr>
          <a:xfrm>
            <a:off x="3745494" y="301970"/>
            <a:ext cx="4961460" cy="6435213"/>
          </a:xfrm>
          <a:prstGeom prst="rect">
            <a:avLst/>
          </a:prstGeom>
        </p:spPr>
      </p:pic>
    </p:spTree>
    <p:extLst>
      <p:ext uri="{BB962C8B-B14F-4D97-AF65-F5344CB8AC3E}">
        <p14:creationId xmlns:p14="http://schemas.microsoft.com/office/powerpoint/2010/main" val="24044054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2765" y="379523"/>
            <a:ext cx="2064446" cy="1325563"/>
          </a:xfrm>
        </p:spPr>
        <p:txBody>
          <a:bodyPr/>
          <a:lstStyle/>
          <a:p>
            <a:r>
              <a:rPr lang="en-US" altLang="zh-TW" dirty="0" smtClean="0">
                <a:effectLst>
                  <a:outerShdw blurRad="38100" dist="38100" dir="2700000" algn="tl">
                    <a:srgbClr val="000000">
                      <a:alpha val="43137"/>
                    </a:srgbClr>
                  </a:outerShdw>
                </a:effectLst>
              </a:rPr>
              <a:t>K-</a:t>
            </a:r>
            <a:r>
              <a:rPr lang="en-US" altLang="zh-TW" dirty="0" err="1" smtClean="0">
                <a:effectLst>
                  <a:outerShdw blurRad="38100" dist="38100" dir="2700000" algn="tl">
                    <a:srgbClr val="000000">
                      <a:alpha val="43137"/>
                    </a:srgbClr>
                  </a:outerShdw>
                </a:effectLst>
              </a:rPr>
              <a:t>mers</a:t>
            </a:r>
            <a:endParaRPr lang="zh-TW" altLang="en-US" dirty="0">
              <a:effectLst>
                <a:outerShdw blurRad="38100" dist="38100" dir="2700000" algn="tl">
                  <a:srgbClr val="000000">
                    <a:alpha val="43137"/>
                  </a:srgbClr>
                </a:outerShdw>
              </a:effectLst>
            </a:endParaRPr>
          </a:p>
        </p:txBody>
      </p:sp>
      <p:pic>
        <p:nvPicPr>
          <p:cNvPr id="4" name="內容版面配置區 3"/>
          <p:cNvPicPr>
            <a:picLocks noGrp="1" noChangeAspect="1"/>
          </p:cNvPicPr>
          <p:nvPr>
            <p:ph idx="1"/>
          </p:nvPr>
        </p:nvPicPr>
        <p:blipFill>
          <a:blip r:embed="rId3"/>
          <a:stretch>
            <a:fillRect/>
          </a:stretch>
        </p:blipFill>
        <p:spPr>
          <a:xfrm>
            <a:off x="2267211" y="0"/>
            <a:ext cx="5787025" cy="6857625"/>
          </a:xfrm>
          <a:prstGeom prst="rect">
            <a:avLst/>
          </a:prstGeom>
        </p:spPr>
      </p:pic>
    </p:spTree>
    <p:extLst>
      <p:ext uri="{BB962C8B-B14F-4D97-AF65-F5344CB8AC3E}">
        <p14:creationId xmlns:p14="http://schemas.microsoft.com/office/powerpoint/2010/main" val="63177238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6"/>
            <a:ext cx="7886700" cy="526027"/>
          </a:xfrm>
        </p:spPr>
        <p:txBody>
          <a:bodyPr>
            <a:normAutofit fontScale="90000"/>
          </a:bodyPr>
          <a:lstStyle/>
          <a:p>
            <a:r>
              <a:rPr kumimoji="1" lang="en-US" altLang="zh-TW" sz="3200" dirty="0" smtClean="0"/>
              <a:t>Reference Genome Example:</a:t>
            </a:r>
            <a:endParaRPr kumimoji="1" lang="zh-TW" altLang="en-US" sz="3200" dirty="0"/>
          </a:p>
        </p:txBody>
      </p:sp>
      <p:graphicFrame>
        <p:nvGraphicFramePr>
          <p:cNvPr id="4" name="內容版面配置區 3"/>
          <p:cNvGraphicFramePr>
            <a:graphicFrameLocks noGrp="1"/>
          </p:cNvGraphicFramePr>
          <p:nvPr>
            <p:ph idx="1"/>
            <p:extLst>
              <p:ext uri="{D42A27DB-BD31-4B8C-83A1-F6EECF244321}">
                <p14:modId xmlns:p14="http://schemas.microsoft.com/office/powerpoint/2010/main" val="1675302339"/>
              </p:ext>
            </p:extLst>
          </p:nvPr>
        </p:nvGraphicFramePr>
        <p:xfrm>
          <a:off x="1481057" y="891153"/>
          <a:ext cx="5748903" cy="4823250"/>
        </p:xfrm>
        <a:graphic>
          <a:graphicData uri="http://schemas.openxmlformats.org/drawingml/2006/table">
            <a:tbl>
              <a:tblPr firstRow="1" bandRow="1">
                <a:tableStyleId>{F2DE63D5-997A-4646-A377-4702673A728D}</a:tableStyleId>
              </a:tblPr>
              <a:tblGrid>
                <a:gridCol w="1916301">
                  <a:extLst>
                    <a:ext uri="{9D8B030D-6E8A-4147-A177-3AD203B41FA5}">
                      <a16:colId xmlns:a16="http://schemas.microsoft.com/office/drawing/2014/main" xmlns="" val="20000"/>
                    </a:ext>
                  </a:extLst>
                </a:gridCol>
                <a:gridCol w="1916301">
                  <a:extLst>
                    <a:ext uri="{9D8B030D-6E8A-4147-A177-3AD203B41FA5}">
                      <a16:colId xmlns:a16="http://schemas.microsoft.com/office/drawing/2014/main" xmlns="" val="20001"/>
                    </a:ext>
                  </a:extLst>
                </a:gridCol>
                <a:gridCol w="1916301">
                  <a:extLst>
                    <a:ext uri="{9D8B030D-6E8A-4147-A177-3AD203B41FA5}">
                      <a16:colId xmlns:a16="http://schemas.microsoft.com/office/drawing/2014/main" xmlns="" val="20002"/>
                    </a:ext>
                  </a:extLst>
                </a:gridCol>
              </a:tblGrid>
              <a:tr h="321550">
                <a:tc>
                  <a:txBody>
                    <a:bodyPr/>
                    <a:lstStyle/>
                    <a:p>
                      <a:r>
                        <a:rPr lang="en-US" altLang="zh-TW" sz="1200" dirty="0" smtClean="0"/>
                        <a:t>assembly</a:t>
                      </a:r>
                      <a:endParaRPr lang="zh-TW" altLang="en-US" sz="1200" dirty="0"/>
                    </a:p>
                  </a:txBody>
                  <a:tcPr/>
                </a:tc>
                <a:tc>
                  <a:txBody>
                    <a:bodyPr/>
                    <a:lstStyle/>
                    <a:p>
                      <a:r>
                        <a:rPr lang="en-US" altLang="zh-TW" sz="1200" dirty="0" smtClean="0"/>
                        <a:t>Genome </a:t>
                      </a:r>
                      <a:endParaRPr lang="zh-TW" altLang="en-US" sz="1200" dirty="0"/>
                    </a:p>
                  </a:txBody>
                  <a:tcPr/>
                </a:tc>
                <a:tc>
                  <a:txBody>
                    <a:bodyPr/>
                    <a:lstStyle/>
                    <a:p>
                      <a:r>
                        <a:rPr lang="en-US" altLang="zh-TW" sz="1200" dirty="0" smtClean="0"/>
                        <a:t>years</a:t>
                      </a:r>
                      <a:endParaRPr lang="zh-TW" altLang="en-US" sz="1200" dirty="0"/>
                    </a:p>
                  </a:txBody>
                  <a:tcPr/>
                </a:tc>
                <a:extLst>
                  <a:ext uri="{0D108BD9-81ED-4DB2-BD59-A6C34878D82A}">
                    <a16:rowId xmlns:a16="http://schemas.microsoft.com/office/drawing/2014/main" xmlns="" val="10000"/>
                  </a:ext>
                </a:extLst>
              </a:tr>
              <a:tr h="321550">
                <a:tc>
                  <a:txBody>
                    <a:bodyPr/>
                    <a:lstStyle/>
                    <a:p>
                      <a:r>
                        <a:rPr lang="en-US" altLang="zh-TW" sz="1200" b="1" dirty="0" smtClean="0"/>
                        <a:t>GRCh38/hg38</a:t>
                      </a:r>
                      <a:endParaRPr lang="zh-TW" altLang="en-US" sz="1200" b="1" dirty="0">
                        <a:solidFill>
                          <a:schemeClr val="tx1"/>
                        </a:solidFill>
                      </a:endParaRPr>
                    </a:p>
                  </a:txBody>
                  <a:tcPr/>
                </a:tc>
                <a:tc>
                  <a:txBody>
                    <a:bodyPr/>
                    <a:lstStyle/>
                    <a:p>
                      <a:r>
                        <a:rPr lang="en-US" altLang="zh-TW" sz="1200" b="1" dirty="0" smtClean="0"/>
                        <a:t>Human</a:t>
                      </a:r>
                      <a:endParaRPr lang="zh-TW" altLang="en-US" sz="1200" b="1" dirty="0">
                        <a:solidFill>
                          <a:schemeClr val="tx1"/>
                        </a:solidFill>
                      </a:endParaRPr>
                    </a:p>
                  </a:txBody>
                  <a:tcPr/>
                </a:tc>
                <a:tc>
                  <a:txBody>
                    <a:bodyPr/>
                    <a:lstStyle/>
                    <a:p>
                      <a:r>
                        <a:rPr lang="en-US" altLang="zh-TW" sz="1200" b="1" dirty="0" smtClean="0"/>
                        <a:t>Dec. 2013</a:t>
                      </a:r>
                      <a:endParaRPr lang="zh-TW" altLang="en-US" sz="1200" b="1" dirty="0">
                        <a:solidFill>
                          <a:schemeClr val="tx1"/>
                        </a:solidFill>
                      </a:endParaRPr>
                    </a:p>
                  </a:txBody>
                  <a:tcPr/>
                </a:tc>
                <a:extLst>
                  <a:ext uri="{0D108BD9-81ED-4DB2-BD59-A6C34878D82A}">
                    <a16:rowId xmlns:a16="http://schemas.microsoft.com/office/drawing/2014/main" xmlns="" val="10001"/>
                  </a:ext>
                </a:extLst>
              </a:tr>
              <a:tr h="321550">
                <a:tc>
                  <a:txBody>
                    <a:bodyPr/>
                    <a:lstStyle/>
                    <a:p>
                      <a:r>
                        <a:rPr lang="en-US" altLang="zh-TW" sz="1200" b="1" dirty="0" smtClean="0"/>
                        <a:t>GRCh37/hg19</a:t>
                      </a:r>
                      <a:endParaRPr lang="zh-TW" altLang="en-US" sz="1200" b="1"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b="1" dirty="0" smtClean="0"/>
                        <a:t>Human</a:t>
                      </a:r>
                      <a:endParaRPr lang="zh-TW" altLang="en-US" sz="1200" b="1" dirty="0" smtClean="0">
                        <a:solidFill>
                          <a:schemeClr val="tx1"/>
                        </a:solidFill>
                      </a:endParaRPr>
                    </a:p>
                  </a:txBody>
                  <a:tcPr/>
                </a:tc>
                <a:tc>
                  <a:txBody>
                    <a:bodyPr/>
                    <a:lstStyle/>
                    <a:p>
                      <a:r>
                        <a:rPr lang="en-US" altLang="zh-TW" sz="1200" b="1" dirty="0" smtClean="0"/>
                        <a:t>Feb. 2009</a:t>
                      </a:r>
                      <a:endParaRPr lang="zh-TW" altLang="en-US" sz="1200" b="1" dirty="0">
                        <a:solidFill>
                          <a:schemeClr val="tx1"/>
                        </a:solidFill>
                      </a:endParaRPr>
                    </a:p>
                  </a:txBody>
                  <a:tcPr/>
                </a:tc>
                <a:extLst>
                  <a:ext uri="{0D108BD9-81ED-4DB2-BD59-A6C34878D82A}">
                    <a16:rowId xmlns:a16="http://schemas.microsoft.com/office/drawing/2014/main" xmlns="" val="10002"/>
                  </a:ext>
                </a:extLst>
              </a:tr>
              <a:tr h="321550">
                <a:tc>
                  <a:txBody>
                    <a:bodyPr/>
                    <a:lstStyle/>
                    <a:p>
                      <a:r>
                        <a:rPr lang="en-US" altLang="zh-TW" sz="1200" b="1" dirty="0" smtClean="0"/>
                        <a:t>NCBI36/hg18</a:t>
                      </a:r>
                      <a:endParaRPr lang="zh-TW" altLang="en-US" sz="1200" b="1" dirty="0">
                        <a:solidFill>
                          <a:schemeClr val="tx1"/>
                        </a:solidFill>
                      </a:endParaRPr>
                    </a:p>
                  </a:txBody>
                  <a:tcPr/>
                </a:tc>
                <a:tc>
                  <a:txBody>
                    <a:bodyPr/>
                    <a:lstStyle/>
                    <a:p>
                      <a:r>
                        <a:rPr lang="en-US" altLang="zh-TW" sz="1200" b="1" dirty="0" smtClean="0"/>
                        <a:t>Human</a:t>
                      </a:r>
                      <a:endParaRPr lang="zh-TW" altLang="en-US" sz="1200" b="1" dirty="0">
                        <a:solidFill>
                          <a:schemeClr val="tx1"/>
                        </a:solidFill>
                      </a:endParaRPr>
                    </a:p>
                  </a:txBody>
                  <a:tcPr/>
                </a:tc>
                <a:tc>
                  <a:txBody>
                    <a:bodyPr/>
                    <a:lstStyle/>
                    <a:p>
                      <a:r>
                        <a:rPr lang="en-US" altLang="zh-TW" sz="1200" b="1" dirty="0" smtClean="0"/>
                        <a:t>Mar. 2006</a:t>
                      </a:r>
                      <a:endParaRPr lang="zh-TW" altLang="en-US" sz="1200" b="1" dirty="0">
                        <a:solidFill>
                          <a:schemeClr val="tx1"/>
                        </a:solidFill>
                      </a:endParaRPr>
                    </a:p>
                  </a:txBody>
                  <a:tcPr/>
                </a:tc>
                <a:extLst>
                  <a:ext uri="{0D108BD9-81ED-4DB2-BD59-A6C34878D82A}">
                    <a16:rowId xmlns:a16="http://schemas.microsoft.com/office/drawing/2014/main" xmlns="" val="10003"/>
                  </a:ext>
                </a:extLst>
              </a:tr>
              <a:tr h="321550">
                <a:tc>
                  <a:txBody>
                    <a:bodyPr/>
                    <a:lstStyle/>
                    <a:p>
                      <a:r>
                        <a:rPr lang="en-US" altLang="zh-TW" sz="1200" b="1" dirty="0" smtClean="0"/>
                        <a:t>NCBI35/hg17</a:t>
                      </a:r>
                      <a:endParaRPr lang="zh-TW" altLang="en-US" sz="1200" b="1" dirty="0">
                        <a:solidFill>
                          <a:schemeClr val="tx1"/>
                        </a:solidFill>
                      </a:endParaRPr>
                    </a:p>
                  </a:txBody>
                  <a:tcPr/>
                </a:tc>
                <a:tc>
                  <a:txBody>
                    <a:bodyPr/>
                    <a:lstStyle/>
                    <a:p>
                      <a:r>
                        <a:rPr lang="en-US" altLang="zh-TW" sz="1200" b="1" dirty="0" smtClean="0"/>
                        <a:t>Human</a:t>
                      </a:r>
                      <a:endParaRPr lang="zh-TW" altLang="en-US" sz="1200" b="1" dirty="0">
                        <a:solidFill>
                          <a:schemeClr val="tx1"/>
                        </a:solidFill>
                      </a:endParaRPr>
                    </a:p>
                  </a:txBody>
                  <a:tcPr/>
                </a:tc>
                <a:tc>
                  <a:txBody>
                    <a:bodyPr/>
                    <a:lstStyle/>
                    <a:p>
                      <a:r>
                        <a:rPr lang="en-US" altLang="zh-TW" sz="1200" b="1" dirty="0" smtClean="0"/>
                        <a:t>May 2004</a:t>
                      </a:r>
                      <a:endParaRPr lang="zh-TW" altLang="en-US" sz="1200" b="1" dirty="0">
                        <a:solidFill>
                          <a:schemeClr val="tx1"/>
                        </a:solidFill>
                      </a:endParaRPr>
                    </a:p>
                  </a:txBody>
                  <a:tcPr/>
                </a:tc>
                <a:extLst>
                  <a:ext uri="{0D108BD9-81ED-4DB2-BD59-A6C34878D82A}">
                    <a16:rowId xmlns:a16="http://schemas.microsoft.com/office/drawing/2014/main" xmlns="" val="10004"/>
                  </a:ext>
                </a:extLst>
              </a:tr>
              <a:tr h="321550">
                <a:tc>
                  <a:txBody>
                    <a:bodyPr/>
                    <a:lstStyle/>
                    <a:p>
                      <a:r>
                        <a:rPr lang="en-US" altLang="zh-TW" sz="1200" b="1" dirty="0" smtClean="0"/>
                        <a:t>NCBI34/hg16</a:t>
                      </a:r>
                      <a:endParaRPr lang="zh-TW" altLang="en-US" sz="1200" b="1" dirty="0">
                        <a:solidFill>
                          <a:schemeClr val="tx1"/>
                        </a:solidFill>
                      </a:endParaRPr>
                    </a:p>
                  </a:txBody>
                  <a:tcPr/>
                </a:tc>
                <a:tc>
                  <a:txBody>
                    <a:bodyPr/>
                    <a:lstStyle/>
                    <a:p>
                      <a:r>
                        <a:rPr lang="en-US" altLang="zh-TW" sz="1200" b="1" dirty="0" smtClean="0"/>
                        <a:t>Human</a:t>
                      </a:r>
                      <a:endParaRPr lang="zh-TW" altLang="en-US" sz="1200" b="1" dirty="0">
                        <a:solidFill>
                          <a:schemeClr val="tx1"/>
                        </a:solidFill>
                      </a:endParaRPr>
                    </a:p>
                  </a:txBody>
                  <a:tcPr/>
                </a:tc>
                <a:tc>
                  <a:txBody>
                    <a:bodyPr/>
                    <a:lstStyle/>
                    <a:p>
                      <a:r>
                        <a:rPr lang="en-US" altLang="zh-TW" sz="1200" b="1" dirty="0" smtClean="0"/>
                        <a:t>July 2003</a:t>
                      </a:r>
                      <a:endParaRPr lang="zh-TW" altLang="en-US" sz="1200" b="1" dirty="0">
                        <a:solidFill>
                          <a:schemeClr val="tx1"/>
                        </a:solidFill>
                      </a:endParaRPr>
                    </a:p>
                  </a:txBody>
                  <a:tcPr/>
                </a:tc>
                <a:extLst>
                  <a:ext uri="{0D108BD9-81ED-4DB2-BD59-A6C34878D82A}">
                    <a16:rowId xmlns:a16="http://schemas.microsoft.com/office/drawing/2014/main" xmlns="" val="10005"/>
                  </a:ext>
                </a:extLst>
              </a:tr>
              <a:tr h="321550">
                <a:tc>
                  <a:txBody>
                    <a:bodyPr/>
                    <a:lstStyle/>
                    <a:p>
                      <a:r>
                        <a:rPr lang="en-US" altLang="zh-TW" sz="1200" b="1" dirty="0" smtClean="0">
                          <a:solidFill>
                            <a:schemeClr val="accent2"/>
                          </a:solidFill>
                        </a:rPr>
                        <a:t>GRCm38/mm10</a:t>
                      </a:r>
                      <a:endParaRPr lang="zh-TW" altLang="en-US" sz="1200" b="1" dirty="0">
                        <a:solidFill>
                          <a:schemeClr val="accent2"/>
                        </a:solidFill>
                      </a:endParaRPr>
                    </a:p>
                  </a:txBody>
                  <a:tcPr/>
                </a:tc>
                <a:tc>
                  <a:txBody>
                    <a:bodyPr/>
                    <a:lstStyle/>
                    <a:p>
                      <a:r>
                        <a:rPr lang="en-US" altLang="zh-TW" sz="1200" b="1" dirty="0" smtClean="0">
                          <a:solidFill>
                            <a:schemeClr val="accent2"/>
                          </a:solidFill>
                        </a:rPr>
                        <a:t>Mouse</a:t>
                      </a:r>
                      <a:endParaRPr lang="zh-TW" altLang="en-US" sz="1200" b="1" dirty="0">
                        <a:solidFill>
                          <a:schemeClr val="accent2"/>
                        </a:solidFill>
                      </a:endParaRPr>
                    </a:p>
                  </a:txBody>
                  <a:tcPr/>
                </a:tc>
                <a:tc>
                  <a:txBody>
                    <a:bodyPr/>
                    <a:lstStyle/>
                    <a:p>
                      <a:r>
                        <a:rPr lang="en-US" altLang="zh-TW" sz="1200" b="1" dirty="0" smtClean="0">
                          <a:solidFill>
                            <a:schemeClr val="accent2"/>
                          </a:solidFill>
                        </a:rPr>
                        <a:t>Dec. 2011</a:t>
                      </a:r>
                      <a:endParaRPr lang="zh-TW" altLang="en-US" sz="1200" b="1" dirty="0">
                        <a:solidFill>
                          <a:schemeClr val="accent2"/>
                        </a:solidFill>
                      </a:endParaRPr>
                    </a:p>
                  </a:txBody>
                  <a:tcPr/>
                </a:tc>
                <a:extLst>
                  <a:ext uri="{0D108BD9-81ED-4DB2-BD59-A6C34878D82A}">
                    <a16:rowId xmlns:a16="http://schemas.microsoft.com/office/drawing/2014/main" xmlns="" val="10006"/>
                  </a:ext>
                </a:extLst>
              </a:tr>
              <a:tr h="321550">
                <a:tc>
                  <a:txBody>
                    <a:bodyPr/>
                    <a:lstStyle/>
                    <a:p>
                      <a:r>
                        <a:rPr lang="en-US" altLang="zh-TW" sz="1200" b="1" dirty="0" smtClean="0">
                          <a:solidFill>
                            <a:schemeClr val="accent2"/>
                          </a:solidFill>
                        </a:rPr>
                        <a:t>NCBI37/mm9</a:t>
                      </a:r>
                      <a:endParaRPr lang="zh-TW" altLang="en-US" sz="1200" b="1" dirty="0">
                        <a:solidFill>
                          <a:schemeClr val="accent2"/>
                        </a:solidFill>
                      </a:endParaRPr>
                    </a:p>
                  </a:txBody>
                  <a:tcPr/>
                </a:tc>
                <a:tc>
                  <a:txBody>
                    <a:bodyPr/>
                    <a:lstStyle/>
                    <a:p>
                      <a:r>
                        <a:rPr lang="en-US" altLang="zh-TW" sz="1200" b="1" dirty="0" smtClean="0">
                          <a:solidFill>
                            <a:schemeClr val="accent2"/>
                          </a:solidFill>
                        </a:rPr>
                        <a:t>Mouse</a:t>
                      </a:r>
                      <a:endParaRPr lang="zh-TW" altLang="en-US" sz="1200" b="1" dirty="0">
                        <a:solidFill>
                          <a:schemeClr val="accent2"/>
                        </a:solidFill>
                      </a:endParaRPr>
                    </a:p>
                  </a:txBody>
                  <a:tcPr/>
                </a:tc>
                <a:tc>
                  <a:txBody>
                    <a:bodyPr/>
                    <a:lstStyle/>
                    <a:p>
                      <a:r>
                        <a:rPr lang="en-US" altLang="zh-TW" sz="1200" b="1" dirty="0" smtClean="0">
                          <a:solidFill>
                            <a:schemeClr val="accent2"/>
                          </a:solidFill>
                        </a:rPr>
                        <a:t>July 2007</a:t>
                      </a:r>
                      <a:endParaRPr lang="zh-TW" altLang="en-US" sz="1200" b="1" dirty="0">
                        <a:solidFill>
                          <a:schemeClr val="accent2"/>
                        </a:solidFill>
                      </a:endParaRPr>
                    </a:p>
                  </a:txBody>
                  <a:tcPr/>
                </a:tc>
                <a:extLst>
                  <a:ext uri="{0D108BD9-81ED-4DB2-BD59-A6C34878D82A}">
                    <a16:rowId xmlns:a16="http://schemas.microsoft.com/office/drawing/2014/main" xmlns="" val="10007"/>
                  </a:ext>
                </a:extLst>
              </a:tr>
              <a:tr h="321550">
                <a:tc>
                  <a:txBody>
                    <a:bodyPr/>
                    <a:lstStyle/>
                    <a:p>
                      <a:r>
                        <a:rPr lang="en-US" altLang="zh-TW" sz="1200" b="1" dirty="0" smtClean="0">
                          <a:solidFill>
                            <a:schemeClr val="accent2"/>
                          </a:solidFill>
                        </a:rPr>
                        <a:t>NCBI36/mm8</a:t>
                      </a:r>
                      <a:endParaRPr lang="zh-TW" altLang="en-US" sz="1200" b="1" dirty="0">
                        <a:solidFill>
                          <a:schemeClr val="accent2"/>
                        </a:solidFill>
                      </a:endParaRPr>
                    </a:p>
                  </a:txBody>
                  <a:tcPr/>
                </a:tc>
                <a:tc>
                  <a:txBody>
                    <a:bodyPr/>
                    <a:lstStyle/>
                    <a:p>
                      <a:r>
                        <a:rPr lang="en-US" altLang="zh-TW" sz="1200" b="1" dirty="0" smtClean="0">
                          <a:solidFill>
                            <a:schemeClr val="accent2"/>
                          </a:solidFill>
                        </a:rPr>
                        <a:t>Mouse</a:t>
                      </a:r>
                      <a:endParaRPr lang="zh-TW" altLang="en-US" sz="1200" b="1" dirty="0">
                        <a:solidFill>
                          <a:schemeClr val="accent2"/>
                        </a:solidFill>
                      </a:endParaRPr>
                    </a:p>
                  </a:txBody>
                  <a:tcPr/>
                </a:tc>
                <a:tc>
                  <a:txBody>
                    <a:bodyPr/>
                    <a:lstStyle/>
                    <a:p>
                      <a:r>
                        <a:rPr lang="en-US" altLang="zh-TW" sz="1200" b="1" dirty="0" smtClean="0">
                          <a:solidFill>
                            <a:schemeClr val="accent2"/>
                          </a:solidFill>
                        </a:rPr>
                        <a:t>Feb.</a:t>
                      </a:r>
                      <a:r>
                        <a:rPr lang="en-US" altLang="zh-TW" sz="1200" b="1" baseline="0" dirty="0" smtClean="0">
                          <a:solidFill>
                            <a:schemeClr val="accent2"/>
                          </a:solidFill>
                        </a:rPr>
                        <a:t> 2006</a:t>
                      </a:r>
                      <a:endParaRPr lang="zh-TW" altLang="en-US" sz="1200" b="1" dirty="0">
                        <a:solidFill>
                          <a:schemeClr val="accent2"/>
                        </a:solidFill>
                      </a:endParaRPr>
                    </a:p>
                  </a:txBody>
                  <a:tcPr/>
                </a:tc>
                <a:extLst>
                  <a:ext uri="{0D108BD9-81ED-4DB2-BD59-A6C34878D82A}">
                    <a16:rowId xmlns:a16="http://schemas.microsoft.com/office/drawing/2014/main" xmlns="" val="10008"/>
                  </a:ext>
                </a:extLst>
              </a:tr>
              <a:tr h="321550">
                <a:tc>
                  <a:txBody>
                    <a:bodyPr/>
                    <a:lstStyle/>
                    <a:p>
                      <a:r>
                        <a:rPr lang="en-US" altLang="zh-TW" sz="1200" b="1" dirty="0" smtClean="0">
                          <a:solidFill>
                            <a:schemeClr val="accent2"/>
                          </a:solidFill>
                        </a:rPr>
                        <a:t>NCBI35/mm7</a:t>
                      </a:r>
                      <a:endParaRPr lang="zh-TW" altLang="en-US" sz="1200" b="1" dirty="0">
                        <a:solidFill>
                          <a:schemeClr val="accent2"/>
                        </a:solidFill>
                      </a:endParaRPr>
                    </a:p>
                  </a:txBody>
                  <a:tcPr/>
                </a:tc>
                <a:tc>
                  <a:txBody>
                    <a:bodyPr/>
                    <a:lstStyle/>
                    <a:p>
                      <a:r>
                        <a:rPr lang="en-US" altLang="zh-TW" sz="1200" b="1" dirty="0" smtClean="0">
                          <a:solidFill>
                            <a:schemeClr val="accent2"/>
                          </a:solidFill>
                        </a:rPr>
                        <a:t>Mouse</a:t>
                      </a:r>
                      <a:endParaRPr lang="zh-TW" altLang="en-US" sz="1200" b="1" dirty="0">
                        <a:solidFill>
                          <a:schemeClr val="accent2"/>
                        </a:solidFill>
                      </a:endParaRPr>
                    </a:p>
                  </a:txBody>
                  <a:tcPr/>
                </a:tc>
                <a:tc>
                  <a:txBody>
                    <a:bodyPr/>
                    <a:lstStyle/>
                    <a:p>
                      <a:r>
                        <a:rPr lang="en-US" altLang="zh-TW" sz="1200" b="1" dirty="0" smtClean="0">
                          <a:solidFill>
                            <a:schemeClr val="accent2"/>
                          </a:solidFill>
                        </a:rPr>
                        <a:t>Aug. 2005</a:t>
                      </a:r>
                      <a:endParaRPr lang="zh-TW" altLang="en-US" sz="1200" b="1" dirty="0">
                        <a:solidFill>
                          <a:schemeClr val="accent2"/>
                        </a:solidFill>
                      </a:endParaRPr>
                    </a:p>
                  </a:txBody>
                  <a:tcPr/>
                </a:tc>
                <a:extLst>
                  <a:ext uri="{0D108BD9-81ED-4DB2-BD59-A6C34878D82A}">
                    <a16:rowId xmlns:a16="http://schemas.microsoft.com/office/drawing/2014/main" xmlns="" val="10009"/>
                  </a:ext>
                </a:extLst>
              </a:tr>
              <a:tr h="321550">
                <a:tc>
                  <a:txBody>
                    <a:bodyPr/>
                    <a:lstStyle/>
                    <a:p>
                      <a:r>
                        <a:rPr lang="en-US" altLang="zh-TW" sz="1200" b="1" dirty="0" smtClean="0">
                          <a:solidFill>
                            <a:schemeClr val="accent1">
                              <a:lumMod val="50000"/>
                            </a:schemeClr>
                          </a:solidFill>
                        </a:rPr>
                        <a:t>RGSC 6.0/rn6</a:t>
                      </a:r>
                      <a:endParaRPr lang="zh-TW" altLang="en-US" sz="1200" b="1" dirty="0">
                        <a:solidFill>
                          <a:schemeClr val="accent1">
                            <a:lumMod val="50000"/>
                          </a:schemeClr>
                        </a:solidFill>
                      </a:endParaRPr>
                    </a:p>
                  </a:txBody>
                  <a:tcPr/>
                </a:tc>
                <a:tc>
                  <a:txBody>
                    <a:bodyPr/>
                    <a:lstStyle/>
                    <a:p>
                      <a:r>
                        <a:rPr lang="en-US" altLang="zh-TW" sz="1200" b="1" dirty="0" smtClean="0">
                          <a:solidFill>
                            <a:schemeClr val="accent1">
                              <a:lumMod val="50000"/>
                            </a:schemeClr>
                          </a:solidFill>
                        </a:rPr>
                        <a:t>Rat</a:t>
                      </a:r>
                      <a:endParaRPr lang="zh-TW" altLang="en-US" sz="1200" b="1" dirty="0">
                        <a:solidFill>
                          <a:schemeClr val="accent1">
                            <a:lumMod val="50000"/>
                          </a:schemeClr>
                        </a:solidFill>
                      </a:endParaRPr>
                    </a:p>
                  </a:txBody>
                  <a:tcPr/>
                </a:tc>
                <a:tc>
                  <a:txBody>
                    <a:bodyPr/>
                    <a:lstStyle/>
                    <a:p>
                      <a:r>
                        <a:rPr lang="en-US" altLang="zh-TW" sz="1200" b="1" dirty="0" smtClean="0">
                          <a:solidFill>
                            <a:schemeClr val="accent1">
                              <a:lumMod val="50000"/>
                            </a:schemeClr>
                          </a:solidFill>
                        </a:rPr>
                        <a:t>Jul. 2014</a:t>
                      </a:r>
                      <a:endParaRPr lang="zh-TW" altLang="en-US" sz="1200" b="1" dirty="0">
                        <a:solidFill>
                          <a:schemeClr val="accent1">
                            <a:lumMod val="50000"/>
                          </a:schemeClr>
                        </a:solidFill>
                      </a:endParaRPr>
                    </a:p>
                  </a:txBody>
                  <a:tcPr/>
                </a:tc>
                <a:extLst>
                  <a:ext uri="{0D108BD9-81ED-4DB2-BD59-A6C34878D82A}">
                    <a16:rowId xmlns:a16="http://schemas.microsoft.com/office/drawing/2014/main" xmlns="" val="10010"/>
                  </a:ext>
                </a:extLst>
              </a:tr>
              <a:tr h="321550">
                <a:tc>
                  <a:txBody>
                    <a:bodyPr/>
                    <a:lstStyle/>
                    <a:p>
                      <a:r>
                        <a:rPr lang="en-US" altLang="zh-TW" sz="1200" b="1" dirty="0" smtClean="0">
                          <a:solidFill>
                            <a:schemeClr val="accent1">
                              <a:lumMod val="50000"/>
                            </a:schemeClr>
                          </a:solidFill>
                        </a:rPr>
                        <a:t>RGSC 5.0/rn5</a:t>
                      </a:r>
                      <a:endParaRPr lang="zh-TW" altLang="en-US" sz="1200" b="1" dirty="0">
                        <a:solidFill>
                          <a:schemeClr val="accent1">
                            <a:lumMod val="50000"/>
                          </a:schemeClr>
                        </a:solidFill>
                      </a:endParaRPr>
                    </a:p>
                  </a:txBody>
                  <a:tcPr/>
                </a:tc>
                <a:tc>
                  <a:txBody>
                    <a:bodyPr/>
                    <a:lstStyle/>
                    <a:p>
                      <a:r>
                        <a:rPr lang="en-US" altLang="zh-TW" sz="1200" b="1" dirty="0" smtClean="0">
                          <a:solidFill>
                            <a:schemeClr val="accent1">
                              <a:lumMod val="50000"/>
                            </a:schemeClr>
                          </a:solidFill>
                        </a:rPr>
                        <a:t>Rat</a:t>
                      </a:r>
                      <a:endParaRPr lang="zh-TW" altLang="en-US" sz="1200" b="1" dirty="0">
                        <a:solidFill>
                          <a:schemeClr val="accent1">
                            <a:lumMod val="50000"/>
                          </a:schemeClr>
                        </a:solidFill>
                      </a:endParaRPr>
                    </a:p>
                  </a:txBody>
                  <a:tcPr/>
                </a:tc>
                <a:tc>
                  <a:txBody>
                    <a:bodyPr/>
                    <a:lstStyle/>
                    <a:p>
                      <a:r>
                        <a:rPr lang="en-US" altLang="zh-TW" sz="1200" b="1" dirty="0" smtClean="0">
                          <a:solidFill>
                            <a:schemeClr val="accent1">
                              <a:lumMod val="50000"/>
                            </a:schemeClr>
                          </a:solidFill>
                        </a:rPr>
                        <a:t>Mar. 2012</a:t>
                      </a:r>
                      <a:endParaRPr lang="zh-TW" altLang="en-US" sz="1200" b="1" dirty="0">
                        <a:solidFill>
                          <a:schemeClr val="accent1">
                            <a:lumMod val="50000"/>
                          </a:schemeClr>
                        </a:solidFill>
                      </a:endParaRPr>
                    </a:p>
                  </a:txBody>
                  <a:tcPr/>
                </a:tc>
                <a:extLst>
                  <a:ext uri="{0D108BD9-81ED-4DB2-BD59-A6C34878D82A}">
                    <a16:rowId xmlns:a16="http://schemas.microsoft.com/office/drawing/2014/main" xmlns="" val="10011"/>
                  </a:ext>
                </a:extLst>
              </a:tr>
              <a:tr h="321550">
                <a:tc>
                  <a:txBody>
                    <a:bodyPr/>
                    <a:lstStyle/>
                    <a:p>
                      <a:r>
                        <a:rPr lang="en-US" altLang="zh-TW" sz="1200" b="1" dirty="0" smtClean="0">
                          <a:solidFill>
                            <a:schemeClr val="accent1">
                              <a:lumMod val="50000"/>
                            </a:schemeClr>
                          </a:solidFill>
                        </a:rPr>
                        <a:t>Baylor 3.4/rn4</a:t>
                      </a:r>
                      <a:endParaRPr lang="zh-TW" altLang="en-US" sz="1200" b="1" dirty="0">
                        <a:solidFill>
                          <a:schemeClr val="accent1">
                            <a:lumMod val="50000"/>
                          </a:schemeClr>
                        </a:solidFill>
                      </a:endParaRPr>
                    </a:p>
                  </a:txBody>
                  <a:tcPr/>
                </a:tc>
                <a:tc>
                  <a:txBody>
                    <a:bodyPr/>
                    <a:lstStyle/>
                    <a:p>
                      <a:r>
                        <a:rPr lang="en-US" altLang="zh-TW" sz="1200" b="1" dirty="0" smtClean="0">
                          <a:solidFill>
                            <a:schemeClr val="accent1">
                              <a:lumMod val="50000"/>
                            </a:schemeClr>
                          </a:solidFill>
                        </a:rPr>
                        <a:t>Rat</a:t>
                      </a:r>
                      <a:endParaRPr lang="zh-TW" altLang="en-US" sz="1200" b="1" dirty="0">
                        <a:solidFill>
                          <a:schemeClr val="accent1">
                            <a:lumMod val="50000"/>
                          </a:schemeClr>
                        </a:solidFill>
                      </a:endParaRPr>
                    </a:p>
                  </a:txBody>
                  <a:tcPr/>
                </a:tc>
                <a:tc>
                  <a:txBody>
                    <a:bodyPr/>
                    <a:lstStyle/>
                    <a:p>
                      <a:r>
                        <a:rPr lang="en-US" altLang="zh-TW" sz="1200" b="1" dirty="0" smtClean="0">
                          <a:solidFill>
                            <a:schemeClr val="accent1">
                              <a:lumMod val="50000"/>
                            </a:schemeClr>
                          </a:solidFill>
                        </a:rPr>
                        <a:t>Nov. 2004</a:t>
                      </a:r>
                      <a:endParaRPr lang="zh-TW" altLang="en-US" sz="1200" b="1" dirty="0">
                        <a:solidFill>
                          <a:schemeClr val="accent1">
                            <a:lumMod val="50000"/>
                          </a:schemeClr>
                        </a:solidFill>
                      </a:endParaRPr>
                    </a:p>
                  </a:txBody>
                  <a:tcPr/>
                </a:tc>
                <a:extLst>
                  <a:ext uri="{0D108BD9-81ED-4DB2-BD59-A6C34878D82A}">
                    <a16:rowId xmlns:a16="http://schemas.microsoft.com/office/drawing/2014/main" xmlns="" val="10012"/>
                  </a:ext>
                </a:extLst>
              </a:tr>
              <a:tr h="321550">
                <a:tc>
                  <a:txBody>
                    <a:bodyPr/>
                    <a:lstStyle/>
                    <a:p>
                      <a:r>
                        <a:rPr lang="en-US" altLang="zh-TW" sz="1200" b="1" dirty="0" smtClean="0">
                          <a:solidFill>
                            <a:srgbClr val="7030A0"/>
                          </a:solidFill>
                        </a:rPr>
                        <a:t>BDGP R6+ISO1 MT/dm6</a:t>
                      </a:r>
                      <a:endParaRPr lang="zh-TW" altLang="en-US" sz="1200" b="1" dirty="0">
                        <a:solidFill>
                          <a:srgbClr val="7030A0"/>
                        </a:solidFill>
                      </a:endParaRPr>
                    </a:p>
                  </a:txBody>
                  <a:tcPr/>
                </a:tc>
                <a:tc>
                  <a:txBody>
                    <a:bodyPr/>
                    <a:lstStyle/>
                    <a:p>
                      <a:r>
                        <a:rPr lang="en-US" altLang="zh-TW" sz="1200" b="1" dirty="0" smtClean="0">
                          <a:solidFill>
                            <a:srgbClr val="7030A0"/>
                          </a:solidFill>
                        </a:rPr>
                        <a:t>D. melanogaster</a:t>
                      </a:r>
                      <a:endParaRPr lang="zh-TW" altLang="en-US" sz="1200" b="1" dirty="0">
                        <a:solidFill>
                          <a:srgbClr val="7030A0"/>
                        </a:solidFill>
                      </a:endParaRPr>
                    </a:p>
                  </a:txBody>
                  <a:tcPr/>
                </a:tc>
                <a:tc>
                  <a:txBody>
                    <a:bodyPr/>
                    <a:lstStyle/>
                    <a:p>
                      <a:r>
                        <a:rPr lang="en-US" altLang="zh-TW" sz="1200" b="1" dirty="0" smtClean="0">
                          <a:solidFill>
                            <a:srgbClr val="7030A0"/>
                          </a:solidFill>
                        </a:rPr>
                        <a:t>Aug. 2014</a:t>
                      </a:r>
                      <a:endParaRPr lang="zh-TW" altLang="en-US" sz="1200" b="1" dirty="0">
                        <a:solidFill>
                          <a:srgbClr val="7030A0"/>
                        </a:solidFill>
                      </a:endParaRPr>
                    </a:p>
                  </a:txBody>
                  <a:tcPr/>
                </a:tc>
                <a:extLst>
                  <a:ext uri="{0D108BD9-81ED-4DB2-BD59-A6C34878D82A}">
                    <a16:rowId xmlns:a16="http://schemas.microsoft.com/office/drawing/2014/main" xmlns="" val="10013"/>
                  </a:ext>
                </a:extLst>
              </a:tr>
              <a:tr h="321550">
                <a:tc>
                  <a:txBody>
                    <a:bodyPr/>
                    <a:lstStyle/>
                    <a:p>
                      <a:r>
                        <a:rPr lang="en-US" altLang="zh-TW" sz="1200" b="1" dirty="0" smtClean="0">
                          <a:solidFill>
                            <a:srgbClr val="7030A0"/>
                          </a:solidFill>
                        </a:rPr>
                        <a:t>BDGP R5/dm3</a:t>
                      </a:r>
                      <a:endParaRPr lang="zh-TW" altLang="en-US" sz="1200" b="1" dirty="0">
                        <a:solidFill>
                          <a:srgbClr val="7030A0"/>
                        </a:solidFill>
                      </a:endParaRPr>
                    </a:p>
                  </a:txBody>
                  <a:tcPr/>
                </a:tc>
                <a:tc>
                  <a:txBody>
                    <a:bodyPr/>
                    <a:lstStyle/>
                    <a:p>
                      <a:r>
                        <a:rPr lang="en-US" altLang="zh-TW" sz="1200" b="1" dirty="0" smtClean="0">
                          <a:solidFill>
                            <a:srgbClr val="7030A0"/>
                          </a:solidFill>
                        </a:rPr>
                        <a:t>D. melanogaster</a:t>
                      </a:r>
                      <a:endParaRPr lang="zh-TW" altLang="en-US" sz="1200" b="1" dirty="0">
                        <a:solidFill>
                          <a:srgbClr val="7030A0"/>
                        </a:solidFill>
                      </a:endParaRPr>
                    </a:p>
                  </a:txBody>
                  <a:tcPr/>
                </a:tc>
                <a:tc>
                  <a:txBody>
                    <a:bodyPr/>
                    <a:lstStyle/>
                    <a:p>
                      <a:r>
                        <a:rPr lang="en-US" altLang="zh-TW" sz="1200" b="1" dirty="0" smtClean="0">
                          <a:solidFill>
                            <a:srgbClr val="7030A0"/>
                          </a:solidFill>
                        </a:rPr>
                        <a:t>Apr. 2006</a:t>
                      </a:r>
                      <a:endParaRPr lang="zh-TW" altLang="en-US" sz="1200" b="1" dirty="0">
                        <a:solidFill>
                          <a:srgbClr val="7030A0"/>
                        </a:solidFill>
                      </a:endParaRPr>
                    </a:p>
                  </a:txBody>
                  <a:tcP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180695070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7"/>
            <a:ext cx="7886700" cy="533776"/>
          </a:xfrm>
        </p:spPr>
        <p:txBody>
          <a:bodyPr>
            <a:normAutofit fontScale="90000"/>
          </a:bodyPr>
          <a:lstStyle/>
          <a:p>
            <a:r>
              <a:rPr lang="en-US" altLang="zh-TW" dirty="0"/>
              <a:t>GFF/GTF File </a:t>
            </a:r>
            <a:r>
              <a:rPr lang="en-US" altLang="zh-TW" dirty="0" smtClean="0"/>
              <a:t>Format</a:t>
            </a:r>
            <a:endParaRPr kumimoji="1" lang="zh-TW" altLang="en-US" dirty="0"/>
          </a:p>
        </p:txBody>
      </p:sp>
      <p:pic>
        <p:nvPicPr>
          <p:cNvPr id="4" name="內容版面配置區 3"/>
          <p:cNvPicPr>
            <a:picLocks noGrp="1" noChangeAspect="1"/>
          </p:cNvPicPr>
          <p:nvPr>
            <p:ph idx="1"/>
          </p:nvPr>
        </p:nvPicPr>
        <p:blipFill>
          <a:blip r:embed="rId2"/>
          <a:stretch>
            <a:fillRect/>
          </a:stretch>
        </p:blipFill>
        <p:spPr>
          <a:xfrm>
            <a:off x="628650" y="1247562"/>
            <a:ext cx="7886700" cy="2481040"/>
          </a:xfrm>
          <a:prstGeom prst="rect">
            <a:avLst/>
          </a:prstGeom>
        </p:spPr>
      </p:pic>
      <p:pic>
        <p:nvPicPr>
          <p:cNvPr id="5" name="圖片 4"/>
          <p:cNvPicPr>
            <a:picLocks noChangeAspect="1"/>
          </p:cNvPicPr>
          <p:nvPr/>
        </p:nvPicPr>
        <p:blipFill>
          <a:blip r:embed="rId3"/>
          <a:stretch>
            <a:fillRect/>
          </a:stretch>
        </p:blipFill>
        <p:spPr>
          <a:xfrm>
            <a:off x="628650" y="4077261"/>
            <a:ext cx="7896386" cy="1055507"/>
          </a:xfrm>
          <a:prstGeom prst="rect">
            <a:avLst/>
          </a:prstGeom>
        </p:spPr>
      </p:pic>
    </p:spTree>
    <p:extLst>
      <p:ext uri="{BB962C8B-B14F-4D97-AF65-F5344CB8AC3E}">
        <p14:creationId xmlns:p14="http://schemas.microsoft.com/office/powerpoint/2010/main" val="179086124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153186" y="365126"/>
            <a:ext cx="3362164" cy="1325563"/>
          </a:xfrm>
        </p:spPr>
        <p:txBody>
          <a:bodyPr/>
          <a:lstStyle/>
          <a:p>
            <a:r>
              <a:rPr kumimoji="1" lang="en-US" altLang="zh-TW" dirty="0" smtClean="0"/>
              <a:t>UCSC Table Browser</a:t>
            </a:r>
            <a:endParaRPr kumimoji="1" lang="zh-TW" altLang="en-US" dirty="0"/>
          </a:p>
        </p:txBody>
      </p:sp>
      <p:pic>
        <p:nvPicPr>
          <p:cNvPr id="4" name="內容版面配置區 3"/>
          <p:cNvPicPr>
            <a:picLocks noGrp="1" noChangeAspect="1"/>
          </p:cNvPicPr>
          <p:nvPr>
            <p:ph idx="1"/>
          </p:nvPr>
        </p:nvPicPr>
        <p:blipFill>
          <a:blip r:embed="rId2"/>
          <a:stretch>
            <a:fillRect/>
          </a:stretch>
        </p:blipFill>
        <p:spPr>
          <a:xfrm>
            <a:off x="1106588" y="1825625"/>
            <a:ext cx="6930824" cy="4351338"/>
          </a:xfrm>
          <a:prstGeom prst="rect">
            <a:avLst/>
          </a:prstGeom>
        </p:spPr>
      </p:pic>
      <p:pic>
        <p:nvPicPr>
          <p:cNvPr id="5" name="圖片 4"/>
          <p:cNvPicPr>
            <a:picLocks noChangeAspect="1"/>
          </p:cNvPicPr>
          <p:nvPr/>
        </p:nvPicPr>
        <p:blipFill>
          <a:blip r:embed="rId3"/>
          <a:stretch>
            <a:fillRect/>
          </a:stretch>
        </p:blipFill>
        <p:spPr>
          <a:xfrm>
            <a:off x="216976" y="230190"/>
            <a:ext cx="4169044" cy="1444312"/>
          </a:xfrm>
          <a:prstGeom prst="rect">
            <a:avLst/>
          </a:prstGeom>
        </p:spPr>
      </p:pic>
    </p:spTree>
    <p:extLst>
      <p:ext uri="{BB962C8B-B14F-4D97-AF65-F5344CB8AC3E}">
        <p14:creationId xmlns:p14="http://schemas.microsoft.com/office/powerpoint/2010/main" val="13619078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6"/>
            <a:ext cx="7886700" cy="715529"/>
          </a:xfrm>
        </p:spPr>
        <p:txBody>
          <a:bodyPr>
            <a:normAutofit/>
          </a:bodyPr>
          <a:lstStyle/>
          <a:p>
            <a:r>
              <a:rPr lang="en-US" altLang="zh-TW" sz="3600" dirty="0">
                <a:effectLst>
                  <a:outerShdw blurRad="38100" dist="38100" dir="2700000" algn="tl">
                    <a:srgbClr val="000000">
                      <a:alpha val="43137"/>
                    </a:srgbClr>
                  </a:outerShdw>
                </a:effectLst>
              </a:rPr>
              <a:t>Reference Sequence Alignment (Mapping)</a:t>
            </a:r>
            <a:endParaRPr lang="zh-TW" altLang="en-US" sz="3600" dirty="0"/>
          </a:p>
        </p:txBody>
      </p:sp>
      <p:pic>
        <p:nvPicPr>
          <p:cNvPr id="4" name="內容版面配置區 3"/>
          <p:cNvPicPr>
            <a:picLocks noGrp="1" noChangeAspect="1"/>
          </p:cNvPicPr>
          <p:nvPr>
            <p:ph idx="1"/>
          </p:nvPr>
        </p:nvPicPr>
        <p:blipFill>
          <a:blip r:embed="rId3"/>
          <a:stretch>
            <a:fillRect/>
          </a:stretch>
        </p:blipFill>
        <p:spPr>
          <a:xfrm>
            <a:off x="1533813" y="1080655"/>
            <a:ext cx="5537677" cy="5018520"/>
          </a:xfrm>
          <a:prstGeom prst="rect">
            <a:avLst/>
          </a:prstGeom>
        </p:spPr>
      </p:pic>
      <p:sp>
        <p:nvSpPr>
          <p:cNvPr id="5" name="矩形 4"/>
          <p:cNvSpPr/>
          <p:nvPr/>
        </p:nvSpPr>
        <p:spPr>
          <a:xfrm>
            <a:off x="798945" y="6168373"/>
            <a:ext cx="7338291" cy="584775"/>
          </a:xfrm>
          <a:prstGeom prst="rect">
            <a:avLst/>
          </a:prstGeom>
        </p:spPr>
        <p:txBody>
          <a:bodyPr wrap="square">
            <a:spAutoFit/>
          </a:bodyPr>
          <a:lstStyle/>
          <a:p>
            <a:r>
              <a:rPr lang="en-US" altLang="zh-TW" sz="1600" dirty="0">
                <a:solidFill>
                  <a:srgbClr val="2A2A2A"/>
                </a:solidFill>
                <a:latin typeface="+mj-lt"/>
              </a:rPr>
              <a:t>DNA mappers are plotted in blue, RNA mappers in red, miRNA mappers in green and </a:t>
            </a:r>
            <a:r>
              <a:rPr lang="en-US" altLang="zh-TW" sz="1600" dirty="0" err="1">
                <a:solidFill>
                  <a:srgbClr val="2A2A2A"/>
                </a:solidFill>
                <a:latin typeface="+mj-lt"/>
              </a:rPr>
              <a:t>bisulphite</a:t>
            </a:r>
            <a:r>
              <a:rPr lang="en-US" altLang="zh-TW" sz="1600" dirty="0">
                <a:solidFill>
                  <a:srgbClr val="2A2A2A"/>
                </a:solidFill>
                <a:latin typeface="+mj-lt"/>
              </a:rPr>
              <a:t> mappers in purple.</a:t>
            </a:r>
            <a:endParaRPr lang="zh-TW" altLang="en-US" sz="1600" dirty="0">
              <a:latin typeface="+mj-lt"/>
            </a:endParaRPr>
          </a:p>
        </p:txBody>
      </p:sp>
      <p:sp>
        <p:nvSpPr>
          <p:cNvPr id="9" name="矩形 8"/>
          <p:cNvSpPr/>
          <p:nvPr/>
        </p:nvSpPr>
        <p:spPr>
          <a:xfrm>
            <a:off x="8137236" y="6591514"/>
            <a:ext cx="1076036" cy="230832"/>
          </a:xfrm>
          <a:prstGeom prst="rect">
            <a:avLst/>
          </a:prstGeom>
        </p:spPr>
        <p:txBody>
          <a:bodyPr wrap="square">
            <a:spAutoFit/>
          </a:bodyPr>
          <a:lstStyle/>
          <a:p>
            <a:pPr lvl="0" eaLnBrk="0" fontAlgn="base" hangingPunct="0">
              <a:spcBef>
                <a:spcPct val="0"/>
              </a:spcBef>
              <a:spcAft>
                <a:spcPct val="0"/>
              </a:spcAft>
            </a:pPr>
            <a:r>
              <a:rPr lang="zh-TW" altLang="zh-TW" sz="900" dirty="0">
                <a:solidFill>
                  <a:srgbClr val="575757"/>
                </a:solidFill>
                <a:latin typeface="Arial" panose="020B0604020202020204" pitchFamily="34" charset="0"/>
                <a:cs typeface="Arial" panose="020B0604020202020204" pitchFamily="34" charset="0"/>
              </a:rPr>
              <a:t>PMID</a:t>
            </a:r>
            <a:r>
              <a:rPr lang="zh-TW" altLang="zh-TW" sz="900" dirty="0" smtClean="0">
                <a:solidFill>
                  <a:srgbClr val="575757"/>
                </a:solidFill>
                <a:latin typeface="Arial" panose="020B0604020202020204" pitchFamily="34" charset="0"/>
                <a:cs typeface="Arial" panose="020B0604020202020204" pitchFamily="34" charset="0"/>
              </a:rPr>
              <a:t>:</a:t>
            </a:r>
            <a:r>
              <a:rPr lang="zh-TW" altLang="zh-TW" sz="900" dirty="0">
                <a:solidFill>
                  <a:srgbClr val="575757"/>
                </a:solidFill>
                <a:latin typeface="Arial" panose="020B0604020202020204" pitchFamily="34" charset="0"/>
                <a:cs typeface="Arial" panose="020B0604020202020204" pitchFamily="34" charset="0"/>
              </a:rPr>
              <a:t> 23060614</a:t>
            </a:r>
          </a:p>
        </p:txBody>
      </p:sp>
      <p:sp>
        <p:nvSpPr>
          <p:cNvPr id="10" name="向左箭號 9"/>
          <p:cNvSpPr/>
          <p:nvPr/>
        </p:nvSpPr>
        <p:spPr>
          <a:xfrm>
            <a:off x="6908800" y="4498109"/>
            <a:ext cx="406400" cy="29556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向左箭號 11"/>
          <p:cNvSpPr/>
          <p:nvPr/>
        </p:nvSpPr>
        <p:spPr>
          <a:xfrm>
            <a:off x="6918036" y="2993801"/>
            <a:ext cx="406400" cy="29556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向左箭號 12"/>
          <p:cNvSpPr/>
          <p:nvPr/>
        </p:nvSpPr>
        <p:spPr>
          <a:xfrm>
            <a:off x="6990145" y="3392738"/>
            <a:ext cx="406400" cy="29556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向左箭號 13"/>
          <p:cNvSpPr/>
          <p:nvPr/>
        </p:nvSpPr>
        <p:spPr>
          <a:xfrm>
            <a:off x="6918036" y="3980022"/>
            <a:ext cx="406400" cy="29556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2053" name="Picture 5" descr="Read alignment software tools | Whole-genome sequencing data analysi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75254" y="6148531"/>
            <a:ext cx="349539" cy="349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70112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28650" y="365126"/>
            <a:ext cx="7886700" cy="448535"/>
          </a:xfrm>
        </p:spPr>
        <p:txBody>
          <a:bodyPr>
            <a:normAutofit fontScale="90000"/>
          </a:bodyPr>
          <a:lstStyle/>
          <a:p>
            <a:r>
              <a:rPr kumimoji="1" lang="en-US" altLang="zh-TW" sz="3600" dirty="0" smtClean="0"/>
              <a:t>Comparison of Mapping tools (ROC curve) </a:t>
            </a:r>
            <a:endParaRPr kumimoji="1" lang="zh-TW" altLang="en-US" sz="3600" dirty="0"/>
          </a:p>
        </p:txBody>
      </p:sp>
      <p:pic>
        <p:nvPicPr>
          <p:cNvPr id="4" name="內容版面配置區 3"/>
          <p:cNvPicPr>
            <a:picLocks noGrp="1" noChangeAspect="1"/>
          </p:cNvPicPr>
          <p:nvPr>
            <p:ph idx="1"/>
          </p:nvPr>
        </p:nvPicPr>
        <p:blipFill>
          <a:blip r:embed="rId3"/>
          <a:stretch>
            <a:fillRect/>
          </a:stretch>
        </p:blipFill>
        <p:spPr>
          <a:xfrm>
            <a:off x="1231426" y="813661"/>
            <a:ext cx="6216197" cy="4351338"/>
          </a:xfrm>
          <a:prstGeom prst="rect">
            <a:avLst/>
          </a:prstGeom>
        </p:spPr>
      </p:pic>
      <p:sp>
        <p:nvSpPr>
          <p:cNvPr id="5" name="矩形 4"/>
          <p:cNvSpPr/>
          <p:nvPr/>
        </p:nvSpPr>
        <p:spPr>
          <a:xfrm>
            <a:off x="6231006" y="6642556"/>
            <a:ext cx="2967238" cy="215444"/>
          </a:xfrm>
          <a:prstGeom prst="rect">
            <a:avLst/>
          </a:prstGeom>
        </p:spPr>
        <p:txBody>
          <a:bodyPr wrap="square">
            <a:spAutoFit/>
          </a:bodyPr>
          <a:lstStyle/>
          <a:p>
            <a:r>
              <a:rPr lang="zh-TW" altLang="en-US" sz="800" dirty="0">
                <a:latin typeface="+mj-lt"/>
              </a:rPr>
              <a:t>http://seqanswers.com/forums/showthread.php?t=15200&amp;page=5</a:t>
            </a:r>
          </a:p>
        </p:txBody>
      </p:sp>
      <p:sp>
        <p:nvSpPr>
          <p:cNvPr id="6" name="文字方塊 5"/>
          <p:cNvSpPr txBox="1"/>
          <p:nvPr/>
        </p:nvSpPr>
        <p:spPr>
          <a:xfrm>
            <a:off x="2159889" y="5509647"/>
            <a:ext cx="4359270" cy="646331"/>
          </a:xfrm>
          <a:prstGeom prst="rect">
            <a:avLst/>
          </a:prstGeom>
        </p:spPr>
        <p:style>
          <a:lnRef idx="1">
            <a:schemeClr val="accent2"/>
          </a:lnRef>
          <a:fillRef idx="2">
            <a:schemeClr val="accent2"/>
          </a:fillRef>
          <a:effectRef idx="1">
            <a:schemeClr val="accent2"/>
          </a:effectRef>
          <a:fontRef idx="minor">
            <a:schemeClr val="dk1"/>
          </a:fontRef>
        </p:style>
        <p:txBody>
          <a:bodyPr wrap="none" rtlCol="0">
            <a:spAutoFit/>
          </a:bodyPr>
          <a:lstStyle/>
          <a:p>
            <a:pPr marL="285750" indent="-285750">
              <a:buFont typeface="Arial" charset="0"/>
              <a:buChar char="•"/>
            </a:pPr>
            <a:r>
              <a:rPr kumimoji="1" lang="en-US" altLang="zh-TW" dirty="0" err="1" smtClean="0"/>
              <a:t>ChIP</a:t>
            </a:r>
            <a:r>
              <a:rPr kumimoji="1" lang="en-US" altLang="zh-TW" dirty="0" smtClean="0"/>
              <a:t>, RNA-</a:t>
            </a:r>
            <a:r>
              <a:rPr kumimoji="1" lang="en-US" altLang="zh-TW" dirty="0" err="1" smtClean="0"/>
              <a:t>seq</a:t>
            </a:r>
            <a:r>
              <a:rPr kumimoji="1" lang="en-US" altLang="zh-TW" dirty="0" smtClean="0"/>
              <a:t> </a:t>
            </a:r>
            <a:r>
              <a:rPr kumimoji="1" lang="en-US" altLang="zh-TW" dirty="0" smtClean="0">
                <a:sym typeface="Wingdings"/>
              </a:rPr>
              <a:t> bowtie2  cufflinks</a:t>
            </a:r>
          </a:p>
          <a:p>
            <a:pPr marL="285750" indent="-285750">
              <a:buFont typeface="Arial" charset="0"/>
              <a:buChar char="•"/>
            </a:pPr>
            <a:r>
              <a:rPr kumimoji="1" lang="en-US" altLang="zh-TW" dirty="0" smtClean="0"/>
              <a:t>SNP, </a:t>
            </a:r>
            <a:r>
              <a:rPr kumimoji="1" lang="en-US" altLang="zh-TW" dirty="0" err="1" smtClean="0"/>
              <a:t>Indels</a:t>
            </a:r>
            <a:r>
              <a:rPr kumimoji="1" lang="en-US" altLang="zh-TW" dirty="0" smtClean="0"/>
              <a:t>, methylation </a:t>
            </a:r>
            <a:r>
              <a:rPr kumimoji="1" lang="en-US" altLang="zh-TW" dirty="0" smtClean="0">
                <a:sym typeface="Wingdings"/>
              </a:rPr>
              <a:t> BWA  GATK</a:t>
            </a:r>
            <a:endParaRPr kumimoji="1" lang="zh-TW" altLang="en-US" dirty="0"/>
          </a:p>
        </p:txBody>
      </p:sp>
    </p:spTree>
    <p:extLst>
      <p:ext uri="{BB962C8B-B14F-4D97-AF65-F5344CB8AC3E}">
        <p14:creationId xmlns:p14="http://schemas.microsoft.com/office/powerpoint/2010/main" val="13284035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63047" y="845864"/>
            <a:ext cx="8542750" cy="625367"/>
          </a:xfrm>
        </p:spPr>
        <p:txBody>
          <a:bodyPr>
            <a:normAutofit fontScale="90000"/>
          </a:bodyPr>
          <a:lstStyle/>
          <a:p>
            <a:r>
              <a:rPr lang="en-US" altLang="zh-TW" sz="2400" b="1" dirty="0"/>
              <a:t>Aggregate bioinformatics results across many samples into a single report</a:t>
            </a:r>
            <a:r>
              <a:rPr lang="en-US" altLang="zh-TW" sz="2400" b="1" dirty="0" smtClean="0"/>
              <a:t>.</a:t>
            </a:r>
            <a:endParaRPr kumimoji="1" lang="zh-TW" altLang="en-US" sz="2400" dirty="0"/>
          </a:p>
        </p:txBody>
      </p:sp>
      <p:pic>
        <p:nvPicPr>
          <p:cNvPr id="4" name="圖片 3"/>
          <p:cNvPicPr>
            <a:picLocks noChangeAspect="1"/>
          </p:cNvPicPr>
          <p:nvPr/>
        </p:nvPicPr>
        <p:blipFill>
          <a:blip r:embed="rId2"/>
          <a:stretch>
            <a:fillRect/>
          </a:stretch>
        </p:blipFill>
        <p:spPr>
          <a:xfrm>
            <a:off x="7487563" y="6228673"/>
            <a:ext cx="1503123" cy="525108"/>
          </a:xfrm>
          <a:prstGeom prst="rect">
            <a:avLst/>
          </a:prstGeom>
        </p:spPr>
      </p:pic>
      <p:pic>
        <p:nvPicPr>
          <p:cNvPr id="5" name="圖片 4"/>
          <p:cNvPicPr>
            <a:picLocks noChangeAspect="1"/>
          </p:cNvPicPr>
          <p:nvPr/>
        </p:nvPicPr>
        <p:blipFill>
          <a:blip r:embed="rId3"/>
          <a:stretch>
            <a:fillRect/>
          </a:stretch>
        </p:blipFill>
        <p:spPr>
          <a:xfrm>
            <a:off x="566673" y="1471231"/>
            <a:ext cx="7534275" cy="3962400"/>
          </a:xfrm>
          <a:prstGeom prst="rect">
            <a:avLst/>
          </a:prstGeom>
        </p:spPr>
      </p:pic>
      <p:pic>
        <p:nvPicPr>
          <p:cNvPr id="11268" name="Picture 4" descr="https://github.com/ewels/MultiQC/raw/master/multiqc/templates/default/assets/img/MultiQC_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6" y="242708"/>
            <a:ext cx="2354746" cy="625367"/>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155576" y="6029279"/>
            <a:ext cx="4115799" cy="707886"/>
          </a:xfrm>
          <a:prstGeom prst="rect">
            <a:avLst/>
          </a:prstGeom>
        </p:spPr>
        <p:txBody>
          <a:bodyPr wrap="square">
            <a:spAutoFit/>
          </a:bodyPr>
          <a:lstStyle/>
          <a:p>
            <a:r>
              <a:rPr lang="en-US" altLang="zh-TW" sz="800" b="1" dirty="0" err="1">
                <a:solidFill>
                  <a:srgbClr val="6A737D"/>
                </a:solidFill>
                <a:latin typeface="-apple-system"/>
              </a:rPr>
              <a:t>MultiQC</a:t>
            </a:r>
            <a:r>
              <a:rPr lang="en-US" altLang="zh-TW" sz="800" b="1" dirty="0">
                <a:solidFill>
                  <a:srgbClr val="6A737D"/>
                </a:solidFill>
                <a:latin typeface="-apple-system"/>
              </a:rPr>
              <a:t>: Summarize analysis results for multiple tools and samples in a single report</a:t>
            </a:r>
            <a:r>
              <a:rPr lang="en-US" altLang="zh-TW" sz="800" dirty="0">
                <a:solidFill>
                  <a:srgbClr val="6A737D"/>
                </a:solidFill>
                <a:latin typeface="-apple-system"/>
              </a:rPr>
              <a:t> </a:t>
            </a:r>
            <a:r>
              <a:rPr lang="en-US" altLang="zh-TW" sz="800" dirty="0"/>
              <a:t/>
            </a:r>
            <a:br>
              <a:rPr lang="en-US" altLang="zh-TW" sz="800" dirty="0"/>
            </a:br>
            <a:r>
              <a:rPr lang="en-US" altLang="zh-TW" sz="800" i="1" dirty="0">
                <a:solidFill>
                  <a:srgbClr val="6A737D"/>
                </a:solidFill>
                <a:latin typeface="-apple-system"/>
              </a:rPr>
              <a:t>Philip </a:t>
            </a:r>
            <a:r>
              <a:rPr lang="en-US" altLang="zh-TW" sz="800" i="1" dirty="0" err="1">
                <a:solidFill>
                  <a:srgbClr val="6A737D"/>
                </a:solidFill>
                <a:latin typeface="-apple-system"/>
              </a:rPr>
              <a:t>Ewels</a:t>
            </a:r>
            <a:r>
              <a:rPr lang="en-US" altLang="zh-TW" sz="800" i="1" dirty="0">
                <a:solidFill>
                  <a:srgbClr val="6A737D"/>
                </a:solidFill>
                <a:latin typeface="-apple-system"/>
              </a:rPr>
              <a:t>, </a:t>
            </a:r>
            <a:r>
              <a:rPr lang="en-US" altLang="zh-TW" sz="800" i="1" dirty="0" err="1">
                <a:solidFill>
                  <a:srgbClr val="6A737D"/>
                </a:solidFill>
                <a:latin typeface="-apple-system"/>
              </a:rPr>
              <a:t>Måns</a:t>
            </a:r>
            <a:r>
              <a:rPr lang="en-US" altLang="zh-TW" sz="800" i="1" dirty="0">
                <a:solidFill>
                  <a:srgbClr val="6A737D"/>
                </a:solidFill>
                <a:latin typeface="-apple-system"/>
              </a:rPr>
              <a:t> Magnusson, </a:t>
            </a:r>
            <a:r>
              <a:rPr lang="en-US" altLang="zh-TW" sz="800" i="1" dirty="0" err="1">
                <a:solidFill>
                  <a:srgbClr val="6A737D"/>
                </a:solidFill>
                <a:latin typeface="-apple-system"/>
              </a:rPr>
              <a:t>Sverker</a:t>
            </a:r>
            <a:r>
              <a:rPr lang="en-US" altLang="zh-TW" sz="800" i="1" dirty="0">
                <a:solidFill>
                  <a:srgbClr val="6A737D"/>
                </a:solidFill>
                <a:latin typeface="-apple-system"/>
              </a:rPr>
              <a:t> Lundin and Max </a:t>
            </a:r>
            <a:r>
              <a:rPr lang="en-US" altLang="zh-TW" sz="800" i="1" dirty="0" err="1">
                <a:solidFill>
                  <a:srgbClr val="6A737D"/>
                </a:solidFill>
                <a:latin typeface="-apple-system"/>
              </a:rPr>
              <a:t>Käller</a:t>
            </a:r>
            <a:r>
              <a:rPr lang="en-US" altLang="zh-TW" sz="800" dirty="0">
                <a:solidFill>
                  <a:srgbClr val="6A737D"/>
                </a:solidFill>
                <a:latin typeface="-apple-system"/>
              </a:rPr>
              <a:t> </a:t>
            </a:r>
            <a:r>
              <a:rPr lang="en-US" altLang="zh-TW" sz="800" dirty="0"/>
              <a:t/>
            </a:r>
            <a:br>
              <a:rPr lang="en-US" altLang="zh-TW" sz="800" dirty="0"/>
            </a:br>
            <a:r>
              <a:rPr lang="en-US" altLang="zh-TW" sz="800" dirty="0">
                <a:solidFill>
                  <a:srgbClr val="6A737D"/>
                </a:solidFill>
                <a:latin typeface="-apple-system"/>
              </a:rPr>
              <a:t>Bioinformatics (2016) </a:t>
            </a:r>
            <a:r>
              <a:rPr lang="en-US" altLang="zh-TW" sz="800" dirty="0"/>
              <a:t/>
            </a:r>
            <a:br>
              <a:rPr lang="en-US" altLang="zh-TW" sz="800" dirty="0"/>
            </a:br>
            <a:r>
              <a:rPr lang="en-US" altLang="zh-TW" sz="800" dirty="0" err="1">
                <a:solidFill>
                  <a:srgbClr val="6A737D"/>
                </a:solidFill>
                <a:latin typeface="-apple-system"/>
              </a:rPr>
              <a:t>doi</a:t>
            </a:r>
            <a:r>
              <a:rPr lang="en-US" altLang="zh-TW" sz="800" dirty="0">
                <a:solidFill>
                  <a:srgbClr val="6A737D"/>
                </a:solidFill>
                <a:latin typeface="-apple-system"/>
              </a:rPr>
              <a:t>: </a:t>
            </a:r>
            <a:r>
              <a:rPr lang="en-US" altLang="zh-TW" sz="800" dirty="0">
                <a:solidFill>
                  <a:srgbClr val="0366D6"/>
                </a:solidFill>
                <a:latin typeface="-apple-system"/>
                <a:hlinkClick r:id="rId5"/>
              </a:rPr>
              <a:t>10.1093/bioinformatics/btw354</a:t>
            </a:r>
            <a:r>
              <a:rPr lang="en-US" altLang="zh-TW" sz="800" dirty="0">
                <a:solidFill>
                  <a:srgbClr val="6A737D"/>
                </a:solidFill>
                <a:latin typeface="-apple-system"/>
              </a:rPr>
              <a:t> </a:t>
            </a:r>
            <a:r>
              <a:rPr lang="en-US" altLang="zh-TW" sz="800" dirty="0"/>
              <a:t/>
            </a:r>
            <a:br>
              <a:rPr lang="en-US" altLang="zh-TW" sz="800" dirty="0"/>
            </a:br>
            <a:r>
              <a:rPr lang="en-US" altLang="zh-TW" sz="800" dirty="0">
                <a:solidFill>
                  <a:srgbClr val="6A737D"/>
                </a:solidFill>
                <a:latin typeface="-apple-system"/>
              </a:rPr>
              <a:t>PMID: </a:t>
            </a:r>
            <a:r>
              <a:rPr lang="en-US" altLang="zh-TW" sz="800" dirty="0">
                <a:solidFill>
                  <a:srgbClr val="0366D6"/>
                </a:solidFill>
                <a:latin typeface="-apple-system"/>
                <a:hlinkClick r:id="rId6"/>
              </a:rPr>
              <a:t>27312411</a:t>
            </a:r>
            <a:endParaRPr lang="zh-TW" altLang="en-US" sz="800" dirty="0"/>
          </a:p>
        </p:txBody>
      </p:sp>
    </p:spTree>
    <p:extLst>
      <p:ext uri="{BB962C8B-B14F-4D97-AF65-F5344CB8AC3E}">
        <p14:creationId xmlns:p14="http://schemas.microsoft.com/office/powerpoint/2010/main" val="15699173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smtClean="0"/>
              <a:t>RNA-</a:t>
            </a:r>
            <a:r>
              <a:rPr kumimoji="1" lang="en-US" altLang="zh-TW" dirty="0" err="1" smtClean="0"/>
              <a:t>Seq</a:t>
            </a:r>
            <a:endParaRPr kumimoji="1" lang="zh-TW" altLang="en-US" dirty="0"/>
          </a:p>
        </p:txBody>
      </p:sp>
      <p:sp>
        <p:nvSpPr>
          <p:cNvPr id="3" name="內容版面配置區 2"/>
          <p:cNvSpPr>
            <a:spLocks noGrp="1"/>
          </p:cNvSpPr>
          <p:nvPr>
            <p:ph idx="1"/>
          </p:nvPr>
        </p:nvSpPr>
        <p:spPr/>
        <p:txBody>
          <a:bodyPr>
            <a:normAutofit/>
          </a:bodyPr>
          <a:lstStyle/>
          <a:p>
            <a:r>
              <a:rPr lang="en-US" altLang="zh-TW" dirty="0"/>
              <a:t>This report was generated using logs from an analysis accidentally run on </a:t>
            </a:r>
            <a:r>
              <a:rPr lang="en-US" altLang="zh-TW" dirty="0" err="1"/>
              <a:t>ChIP-Seq</a:t>
            </a:r>
            <a:r>
              <a:rPr lang="en-US" altLang="zh-TW" dirty="0"/>
              <a:t> data from the </a:t>
            </a:r>
            <a:r>
              <a:rPr lang="en-US" altLang="zh-TW" i="1" dirty="0"/>
              <a:t>BI Human Reference Epigenome Mapping Project: </a:t>
            </a:r>
            <a:r>
              <a:rPr lang="en-US" altLang="zh-TW" i="1" dirty="0" err="1"/>
              <a:t>ChIP-Seq</a:t>
            </a:r>
            <a:r>
              <a:rPr lang="en-US" altLang="zh-TW" i="1" dirty="0"/>
              <a:t> in human subject</a:t>
            </a:r>
            <a:r>
              <a:rPr lang="en-US" altLang="zh-TW" dirty="0"/>
              <a:t> dataset (</a:t>
            </a:r>
            <a:r>
              <a:rPr lang="en-US" altLang="zh-TW" dirty="0">
                <a:hlinkClick r:id="rId2"/>
              </a:rPr>
              <a:t>SRP001534</a:t>
            </a:r>
            <a:r>
              <a:rPr lang="en-US" altLang="zh-TW" dirty="0"/>
              <a:t>).</a:t>
            </a:r>
          </a:p>
          <a:p>
            <a:r>
              <a:rPr lang="en-US" altLang="zh-TW" dirty="0"/>
              <a:t>Initial QC was done using </a:t>
            </a:r>
            <a:r>
              <a:rPr lang="en-US" altLang="zh-TW" dirty="0">
                <a:hlinkClick r:id="rId3"/>
              </a:rPr>
              <a:t>FastQC</a:t>
            </a:r>
            <a:r>
              <a:rPr lang="en-US" altLang="zh-TW" dirty="0"/>
              <a:t>, followed by trimming with </a:t>
            </a:r>
            <a:r>
              <a:rPr lang="en-US" altLang="zh-TW" dirty="0">
                <a:hlinkClick r:id="rId4"/>
              </a:rPr>
              <a:t>TrimGalore!</a:t>
            </a:r>
            <a:r>
              <a:rPr lang="en-US" altLang="zh-TW" dirty="0"/>
              <a:t> (a wrapper around </a:t>
            </a:r>
            <a:r>
              <a:rPr lang="en-US" altLang="zh-TW" dirty="0">
                <a:hlinkClick r:id="rId5"/>
              </a:rPr>
              <a:t>cutadapt</a:t>
            </a:r>
            <a:r>
              <a:rPr lang="en-US" altLang="zh-TW" dirty="0"/>
              <a:t>). Reads were aligned using </a:t>
            </a:r>
            <a:r>
              <a:rPr lang="en-US" altLang="zh-TW" dirty="0">
                <a:hlinkClick r:id="rId6"/>
              </a:rPr>
              <a:t>STAR</a:t>
            </a:r>
            <a:r>
              <a:rPr lang="en-US" altLang="zh-TW" dirty="0"/>
              <a:t> and overlaps counted with </a:t>
            </a:r>
            <a:r>
              <a:rPr lang="en-US" altLang="zh-TW" dirty="0">
                <a:hlinkClick r:id="rId7"/>
              </a:rPr>
              <a:t>featureCounts</a:t>
            </a:r>
            <a:r>
              <a:rPr lang="en-US" altLang="zh-TW" dirty="0" smtClean="0"/>
              <a:t>.</a:t>
            </a:r>
            <a:endParaRPr lang="en-US" altLang="zh-TW" dirty="0"/>
          </a:p>
        </p:txBody>
      </p:sp>
      <p:pic>
        <p:nvPicPr>
          <p:cNvPr id="7" name="圖片 6"/>
          <p:cNvPicPr>
            <a:picLocks noChangeAspect="1"/>
          </p:cNvPicPr>
          <p:nvPr/>
        </p:nvPicPr>
        <p:blipFill>
          <a:blip r:embed="rId8"/>
          <a:stretch>
            <a:fillRect/>
          </a:stretch>
        </p:blipFill>
        <p:spPr>
          <a:xfrm>
            <a:off x="6375291" y="129435"/>
            <a:ext cx="2581275" cy="762000"/>
          </a:xfrm>
          <a:prstGeom prst="rect">
            <a:avLst/>
          </a:prstGeom>
        </p:spPr>
      </p:pic>
    </p:spTree>
    <p:extLst>
      <p:ext uri="{BB962C8B-B14F-4D97-AF65-F5344CB8AC3E}">
        <p14:creationId xmlns:p14="http://schemas.microsoft.com/office/powerpoint/2010/main" val="52196220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1" lang="en-US" altLang="zh-TW" dirty="0" smtClean="0"/>
              <a:t>Whole-Genome Sequencing</a:t>
            </a:r>
            <a:endParaRPr kumimoji="1" lang="zh-TW" altLang="en-US" dirty="0"/>
          </a:p>
        </p:txBody>
      </p:sp>
      <p:sp>
        <p:nvSpPr>
          <p:cNvPr id="3" name="內容版面配置區 2"/>
          <p:cNvSpPr>
            <a:spLocks noGrp="1"/>
          </p:cNvSpPr>
          <p:nvPr>
            <p:ph idx="1"/>
          </p:nvPr>
        </p:nvSpPr>
        <p:spPr/>
        <p:txBody>
          <a:bodyPr/>
          <a:lstStyle/>
          <a:p>
            <a:r>
              <a:rPr lang="en-US" altLang="zh-TW" dirty="0"/>
              <a:t>The data from this report comes from an analysis of </a:t>
            </a:r>
            <a:r>
              <a:rPr lang="en-US" altLang="zh-TW" dirty="0" err="1"/>
              <a:t>HapMap</a:t>
            </a:r>
            <a:r>
              <a:rPr lang="en-US" altLang="zh-TW" dirty="0"/>
              <a:t> trio samples, run by the </a:t>
            </a:r>
            <a:r>
              <a:rPr lang="en-US" altLang="zh-TW" dirty="0">
                <a:hlinkClick r:id="rId2"/>
              </a:rPr>
              <a:t>National Genomics Infrastructre</a:t>
            </a:r>
            <a:r>
              <a:rPr lang="en-US" altLang="zh-TW" dirty="0"/>
              <a:t>(NGI) at </a:t>
            </a:r>
            <a:r>
              <a:rPr lang="en-US" altLang="zh-TW" dirty="0" err="1"/>
              <a:t>SciLifeLab</a:t>
            </a:r>
            <a:r>
              <a:rPr lang="en-US" altLang="zh-TW" dirty="0"/>
              <a:t>, Sweden. Initial quality control was done using </a:t>
            </a:r>
            <a:r>
              <a:rPr lang="en-US" altLang="zh-TW" dirty="0">
                <a:hlinkClick r:id="rId3"/>
              </a:rPr>
              <a:t>FastQC</a:t>
            </a:r>
            <a:r>
              <a:rPr lang="en-US" altLang="zh-TW" dirty="0"/>
              <a:t> and </a:t>
            </a:r>
            <a:r>
              <a:rPr lang="en-US" altLang="zh-TW" dirty="0">
                <a:hlinkClick r:id="rId4"/>
              </a:rPr>
              <a:t>FastQ Screen</a:t>
            </a:r>
            <a:r>
              <a:rPr lang="en-US" altLang="zh-TW" dirty="0"/>
              <a:t>. Reads were processed with </a:t>
            </a:r>
            <a:r>
              <a:rPr lang="en-US" altLang="zh-TW" dirty="0">
                <a:hlinkClick r:id="rId5"/>
              </a:rPr>
              <a:t>GATK</a:t>
            </a:r>
            <a:r>
              <a:rPr lang="en-US" altLang="zh-TW" dirty="0"/>
              <a:t> and the aligned reads </a:t>
            </a:r>
            <a:r>
              <a:rPr lang="en-US" altLang="zh-TW" dirty="0" err="1"/>
              <a:t>analysed</a:t>
            </a:r>
            <a:r>
              <a:rPr lang="en-US" altLang="zh-TW" dirty="0"/>
              <a:t> using </a:t>
            </a:r>
            <a:r>
              <a:rPr lang="en-US" altLang="zh-TW" dirty="0">
                <a:hlinkClick r:id="rId6"/>
              </a:rPr>
              <a:t>Picard</a:t>
            </a:r>
            <a:r>
              <a:rPr lang="en-US" altLang="zh-TW" dirty="0"/>
              <a:t>. Downstream QC was done using </a:t>
            </a:r>
            <a:r>
              <a:rPr lang="en-US" altLang="zh-TW" dirty="0">
                <a:hlinkClick r:id="rId7"/>
              </a:rPr>
              <a:t>Qualimap BamQC</a:t>
            </a:r>
            <a:r>
              <a:rPr lang="en-US" altLang="zh-TW" dirty="0"/>
              <a:t> </a:t>
            </a:r>
            <a:r>
              <a:rPr lang="en-US" altLang="zh-TW" dirty="0" err="1"/>
              <a:t>and</a:t>
            </a:r>
            <a:r>
              <a:rPr lang="en-US" altLang="zh-TW" dirty="0" err="1">
                <a:hlinkClick r:id="rId8"/>
              </a:rPr>
              <a:t>SnpEff</a:t>
            </a:r>
            <a:r>
              <a:rPr lang="en-US" altLang="zh-TW" dirty="0"/>
              <a:t>.</a:t>
            </a:r>
            <a:endParaRPr kumimoji="1" lang="zh-TW" altLang="en-US" dirty="0"/>
          </a:p>
        </p:txBody>
      </p:sp>
      <p:pic>
        <p:nvPicPr>
          <p:cNvPr id="4" name="圖片 3"/>
          <p:cNvPicPr>
            <a:picLocks noChangeAspect="1"/>
          </p:cNvPicPr>
          <p:nvPr/>
        </p:nvPicPr>
        <p:blipFill>
          <a:blip r:embed="rId9"/>
          <a:stretch>
            <a:fillRect/>
          </a:stretch>
        </p:blipFill>
        <p:spPr>
          <a:xfrm>
            <a:off x="6375291" y="129435"/>
            <a:ext cx="2581275" cy="762000"/>
          </a:xfrm>
          <a:prstGeom prst="rect">
            <a:avLst/>
          </a:prstGeom>
        </p:spPr>
      </p:pic>
    </p:spTree>
    <p:extLst>
      <p:ext uri="{BB962C8B-B14F-4D97-AF65-F5344CB8AC3E}">
        <p14:creationId xmlns:p14="http://schemas.microsoft.com/office/powerpoint/2010/main" val="161138743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SRA &amp; </a:t>
            </a:r>
            <a:r>
              <a:rPr lang="en-US" altLang="zh-TW" dirty="0" err="1" smtClean="0"/>
              <a:t>FastQC</a:t>
            </a:r>
            <a:r>
              <a:rPr lang="en-US" altLang="zh-TW" dirty="0" smtClean="0"/>
              <a:t> Exercise</a:t>
            </a:r>
            <a:endParaRPr lang="zh-TW" altLang="en-US" dirty="0"/>
          </a:p>
        </p:txBody>
      </p:sp>
      <p:pic>
        <p:nvPicPr>
          <p:cNvPr id="4" name="內容版面配置區 3"/>
          <p:cNvPicPr>
            <a:picLocks noGrp="1" noChangeAspect="1"/>
          </p:cNvPicPr>
          <p:nvPr>
            <p:ph idx="1"/>
          </p:nvPr>
        </p:nvPicPr>
        <p:blipFill>
          <a:blip r:embed="rId2"/>
          <a:stretch>
            <a:fillRect/>
          </a:stretch>
        </p:blipFill>
        <p:spPr>
          <a:xfrm>
            <a:off x="1591308" y="1406524"/>
            <a:ext cx="6156811" cy="4867275"/>
          </a:xfrm>
          <a:prstGeom prst="rect">
            <a:avLst/>
          </a:prstGeom>
        </p:spPr>
      </p:pic>
    </p:spTree>
    <p:extLst>
      <p:ext uri="{BB962C8B-B14F-4D97-AF65-F5344CB8AC3E}">
        <p14:creationId xmlns:p14="http://schemas.microsoft.com/office/powerpoint/2010/main" val="338225328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p:cNvPicPr>
            <a:picLocks noGrp="1" noChangeAspect="1"/>
          </p:cNvPicPr>
          <p:nvPr>
            <p:ph idx="1"/>
          </p:nvPr>
        </p:nvPicPr>
        <p:blipFill>
          <a:blip r:embed="rId2"/>
          <a:stretch>
            <a:fillRect/>
          </a:stretch>
        </p:blipFill>
        <p:spPr>
          <a:xfrm>
            <a:off x="628650" y="517526"/>
            <a:ext cx="7895029" cy="5591174"/>
          </a:xfrm>
          <a:prstGeom prst="rect">
            <a:avLst/>
          </a:prstGeom>
        </p:spPr>
      </p:pic>
    </p:spTree>
    <p:extLst>
      <p:ext uri="{BB962C8B-B14F-4D97-AF65-F5344CB8AC3E}">
        <p14:creationId xmlns:p14="http://schemas.microsoft.com/office/powerpoint/2010/main" val="346809828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p:cNvPicPr>
            <a:picLocks noGrp="1" noChangeAspect="1"/>
          </p:cNvPicPr>
          <p:nvPr>
            <p:ph idx="1"/>
          </p:nvPr>
        </p:nvPicPr>
        <p:blipFill>
          <a:blip r:embed="rId3"/>
          <a:stretch>
            <a:fillRect/>
          </a:stretch>
        </p:blipFill>
        <p:spPr>
          <a:xfrm>
            <a:off x="628650" y="365126"/>
            <a:ext cx="8127394" cy="5338763"/>
          </a:xfrm>
          <a:prstGeom prst="rect">
            <a:avLst/>
          </a:prstGeom>
        </p:spPr>
      </p:pic>
      <p:sp>
        <p:nvSpPr>
          <p:cNvPr id="5" name="文字方塊 4"/>
          <p:cNvSpPr txBox="1"/>
          <p:nvPr/>
        </p:nvSpPr>
        <p:spPr>
          <a:xfrm>
            <a:off x="3618854" y="5473632"/>
            <a:ext cx="4997235" cy="923330"/>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kumimoji="1" lang="en-US" altLang="zh-TW" dirty="0" smtClean="0"/>
              <a:t>$ </a:t>
            </a:r>
            <a:r>
              <a:rPr kumimoji="1" lang="en-US" altLang="zh-TW" dirty="0" err="1" smtClean="0"/>
              <a:t>prefecth</a:t>
            </a:r>
            <a:r>
              <a:rPr kumimoji="1" lang="en-US" altLang="zh-TW" dirty="0" smtClean="0"/>
              <a:t> </a:t>
            </a:r>
            <a:r>
              <a:rPr kumimoji="1" lang="en-US" altLang="zh-TW" dirty="0" smtClean="0"/>
              <a:t>SRR5297773</a:t>
            </a:r>
          </a:p>
          <a:p>
            <a:r>
              <a:rPr kumimoji="1" lang="en-US" altLang="zh-TW" dirty="0" smtClean="0"/>
              <a:t>$ </a:t>
            </a:r>
            <a:r>
              <a:rPr kumimoji="1" lang="en-US" altLang="zh-TW" dirty="0" err="1" smtClean="0"/>
              <a:t>fastq</a:t>
            </a:r>
            <a:r>
              <a:rPr kumimoji="1" lang="en-US" altLang="zh-TW" dirty="0" smtClean="0"/>
              <a:t>-dump </a:t>
            </a:r>
            <a:r>
              <a:rPr kumimoji="1" lang="en-US" altLang="zh-TW" dirty="0" smtClean="0"/>
              <a:t>SRR5297773</a:t>
            </a:r>
          </a:p>
          <a:p>
            <a:r>
              <a:rPr kumimoji="1" lang="en-US" altLang="zh-TW" dirty="0"/>
              <a:t>$ </a:t>
            </a:r>
            <a:r>
              <a:rPr kumimoji="1" lang="en-US" altLang="zh-TW" dirty="0" err="1" smtClean="0"/>
              <a:t>fastq</a:t>
            </a:r>
            <a:r>
              <a:rPr kumimoji="1" lang="en-US" altLang="zh-TW" dirty="0" smtClean="0"/>
              <a:t>-dump </a:t>
            </a:r>
            <a:r>
              <a:rPr kumimoji="1" lang="en-US" altLang="zh-TW" dirty="0"/>
              <a:t>--</a:t>
            </a:r>
            <a:r>
              <a:rPr kumimoji="1" lang="en-US" altLang="zh-TW" dirty="0" err="1"/>
              <a:t>origfmt</a:t>
            </a:r>
            <a:r>
              <a:rPr kumimoji="1" lang="en-US" altLang="zh-TW" dirty="0"/>
              <a:t> --</a:t>
            </a:r>
            <a:r>
              <a:rPr kumimoji="1" lang="en-US" altLang="zh-TW" dirty="0" smtClean="0"/>
              <a:t>split-files SRR5297773 </a:t>
            </a:r>
            <a:endParaRPr kumimoji="1" lang="zh-TW" altLang="en-US" dirty="0"/>
          </a:p>
        </p:txBody>
      </p:sp>
    </p:spTree>
    <p:extLst>
      <p:ext uri="{BB962C8B-B14F-4D97-AF65-F5344CB8AC3E}">
        <p14:creationId xmlns:p14="http://schemas.microsoft.com/office/powerpoint/2010/main" val="195215295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435100" y="3509962"/>
            <a:ext cx="4584700" cy="1325563"/>
          </a:xfrm>
        </p:spPr>
        <p:txBody>
          <a:bodyPr>
            <a:noAutofit/>
          </a:bodyPr>
          <a:lstStyle/>
          <a:p>
            <a:r>
              <a:rPr lang="en-US" altLang="zh-TW" sz="5400" b="1" dirty="0" smtClean="0"/>
              <a:t>IP:120.126.1.41</a:t>
            </a:r>
            <a:endParaRPr lang="zh-TW" altLang="en-US" sz="5400" b="1" dirty="0"/>
          </a:p>
        </p:txBody>
      </p:sp>
      <p:sp>
        <p:nvSpPr>
          <p:cNvPr id="3" name="內容版面配置區 2"/>
          <p:cNvSpPr>
            <a:spLocks noGrp="1"/>
          </p:cNvSpPr>
          <p:nvPr>
            <p:ph idx="1"/>
          </p:nvPr>
        </p:nvSpPr>
        <p:spPr>
          <a:xfrm>
            <a:off x="396874" y="752475"/>
            <a:ext cx="7896226" cy="2435225"/>
          </a:xfrm>
        </p:spPr>
        <p:txBody>
          <a:bodyPr>
            <a:noAutofit/>
          </a:bodyPr>
          <a:lstStyle/>
          <a:p>
            <a:r>
              <a:rPr lang="en-US" altLang="zh-TW" sz="3600" dirty="0" smtClean="0"/>
              <a:t>Install</a:t>
            </a:r>
          </a:p>
          <a:p>
            <a:pPr lvl="1"/>
            <a:r>
              <a:rPr lang="en-US" altLang="zh-TW" sz="3600" dirty="0" smtClean="0"/>
              <a:t> “Putty</a:t>
            </a:r>
            <a:r>
              <a:rPr lang="en-US" altLang="zh-TW" sz="3600" dirty="0"/>
              <a:t>” </a:t>
            </a:r>
            <a:r>
              <a:rPr lang="en-US" altLang="zh-TW" sz="3600" dirty="0">
                <a:hlinkClick r:id="rId2"/>
              </a:rPr>
              <a:t>http://www.putty.org/</a:t>
            </a:r>
            <a:endParaRPr lang="en-US" altLang="zh-TW" sz="3600" dirty="0"/>
          </a:p>
          <a:p>
            <a:pPr lvl="1"/>
            <a:r>
              <a:rPr lang="en-US" altLang="zh-TW" sz="3600" dirty="0" smtClean="0"/>
              <a:t> “</a:t>
            </a:r>
            <a:r>
              <a:rPr lang="en-US" altLang="zh-TW" sz="3600" dirty="0" err="1" smtClean="0"/>
              <a:t>filezilla</a:t>
            </a:r>
            <a:r>
              <a:rPr lang="en-US" altLang="zh-TW" sz="3600" dirty="0"/>
              <a:t>” </a:t>
            </a:r>
            <a:r>
              <a:rPr lang="en-US" altLang="zh-TW" sz="3600" dirty="0">
                <a:hlinkClick r:id="rId3"/>
              </a:rPr>
              <a:t>https://filezilla-project.org</a:t>
            </a:r>
            <a:r>
              <a:rPr lang="en-US" altLang="zh-TW" sz="3600" dirty="0" smtClean="0">
                <a:hlinkClick r:id="rId3"/>
              </a:rPr>
              <a:t>/</a:t>
            </a:r>
            <a:endParaRPr lang="en-US" altLang="zh-TW" sz="3600" dirty="0" smtClean="0"/>
          </a:p>
          <a:p>
            <a:pPr lvl="1"/>
            <a:endParaRPr lang="zh-TW" altLang="en-US" sz="3600" dirty="0"/>
          </a:p>
        </p:txBody>
      </p:sp>
      <p:sp>
        <p:nvSpPr>
          <p:cNvPr id="4" name="文字方塊 3"/>
          <p:cNvSpPr txBox="1"/>
          <p:nvPr/>
        </p:nvSpPr>
        <p:spPr>
          <a:xfrm>
            <a:off x="1435100" y="4872036"/>
            <a:ext cx="4738220" cy="923330"/>
          </a:xfrm>
          <a:prstGeom prst="rect">
            <a:avLst/>
          </a:prstGeom>
          <a:noFill/>
        </p:spPr>
        <p:txBody>
          <a:bodyPr wrap="none" rtlCol="0">
            <a:spAutoFit/>
          </a:bodyPr>
          <a:lstStyle/>
          <a:p>
            <a:r>
              <a:rPr lang="en-US" altLang="zh-TW" sz="5400" dirty="0" smtClean="0"/>
              <a:t>ID: std01 ~std12</a:t>
            </a:r>
          </a:p>
        </p:txBody>
      </p:sp>
    </p:spTree>
    <p:extLst>
      <p:ext uri="{BB962C8B-B14F-4D97-AF65-F5344CB8AC3E}">
        <p14:creationId xmlns:p14="http://schemas.microsoft.com/office/powerpoint/2010/main" val="20146686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 name="圖片 3"/>
          <p:cNvPicPr>
            <a:picLocks noChangeAspect="1"/>
          </p:cNvPicPr>
          <p:nvPr/>
        </p:nvPicPr>
        <p:blipFill>
          <a:blip r:embed="rId2"/>
          <a:stretch>
            <a:fillRect/>
          </a:stretch>
        </p:blipFill>
        <p:spPr>
          <a:xfrm>
            <a:off x="463550" y="1690689"/>
            <a:ext cx="8523916" cy="4521201"/>
          </a:xfrm>
          <a:prstGeom prst="rect">
            <a:avLst/>
          </a:prstGeom>
        </p:spPr>
      </p:pic>
    </p:spTree>
    <p:extLst>
      <p:ext uri="{BB962C8B-B14F-4D97-AF65-F5344CB8AC3E}">
        <p14:creationId xmlns:p14="http://schemas.microsoft.com/office/powerpoint/2010/main" val="237176802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5" name="內容版面配置區 4"/>
          <p:cNvPicPr>
            <a:picLocks noGrp="1" noChangeAspect="1"/>
          </p:cNvPicPr>
          <p:nvPr>
            <p:ph idx="1"/>
          </p:nvPr>
        </p:nvPicPr>
        <p:blipFill>
          <a:blip r:embed="rId2"/>
          <a:stretch>
            <a:fillRect/>
          </a:stretch>
        </p:blipFill>
        <p:spPr>
          <a:xfrm>
            <a:off x="1824918" y="3327400"/>
            <a:ext cx="5668082" cy="3069221"/>
          </a:xfrm>
          <a:prstGeom prst="rect">
            <a:avLst/>
          </a:prstGeom>
        </p:spPr>
      </p:pic>
      <p:pic>
        <p:nvPicPr>
          <p:cNvPr id="4" name="圖片 3"/>
          <p:cNvPicPr>
            <a:picLocks noChangeAspect="1"/>
          </p:cNvPicPr>
          <p:nvPr/>
        </p:nvPicPr>
        <p:blipFill>
          <a:blip r:embed="rId3"/>
          <a:stretch>
            <a:fillRect/>
          </a:stretch>
        </p:blipFill>
        <p:spPr>
          <a:xfrm>
            <a:off x="1824918" y="101029"/>
            <a:ext cx="5860992" cy="3108750"/>
          </a:xfrm>
          <a:prstGeom prst="rect">
            <a:avLst/>
          </a:prstGeom>
        </p:spPr>
      </p:pic>
    </p:spTree>
    <p:extLst>
      <p:ext uri="{BB962C8B-B14F-4D97-AF65-F5344CB8AC3E}">
        <p14:creationId xmlns:p14="http://schemas.microsoft.com/office/powerpoint/2010/main" val="34205653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pic>
        <p:nvPicPr>
          <p:cNvPr id="4" name="內容版面配置區 3"/>
          <p:cNvPicPr>
            <a:picLocks noGrp="1" noChangeAspect="1"/>
          </p:cNvPicPr>
          <p:nvPr>
            <p:ph idx="1"/>
          </p:nvPr>
        </p:nvPicPr>
        <p:blipFill>
          <a:blip r:embed="rId2"/>
          <a:stretch>
            <a:fillRect/>
          </a:stretch>
        </p:blipFill>
        <p:spPr>
          <a:xfrm>
            <a:off x="0" y="1279524"/>
            <a:ext cx="9146751" cy="5210175"/>
          </a:xfrm>
          <a:prstGeom prst="rect">
            <a:avLst/>
          </a:prstGeom>
        </p:spPr>
      </p:pic>
    </p:spTree>
    <p:extLst>
      <p:ext uri="{BB962C8B-B14F-4D97-AF65-F5344CB8AC3E}">
        <p14:creationId xmlns:p14="http://schemas.microsoft.com/office/powerpoint/2010/main" val="428894631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5656" y="0"/>
            <a:ext cx="6264696" cy="6264696"/>
          </a:xfrm>
          <a:prstGeom prst="rect">
            <a:avLst/>
          </a:prstGeom>
        </p:spPr>
      </p:pic>
      <p:pic>
        <p:nvPicPr>
          <p:cNvPr id="1026"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3000"/>
                    </a14:imgEffect>
                  </a14:imgLayer>
                </a14:imgProps>
              </a:ext>
            </a:extLst>
          </a:blip>
          <a:srcRect/>
          <a:stretch>
            <a:fillRect/>
          </a:stretch>
        </p:blipFill>
        <p:spPr bwMode="auto">
          <a:xfrm>
            <a:off x="3617894" y="2389765"/>
            <a:ext cx="1980220" cy="1485165"/>
          </a:xfrm>
          <a:prstGeom prst="rect">
            <a:avLst/>
          </a:prstGeom>
          <a:noFill/>
          <a:ln w="9525">
            <a:noFill/>
            <a:miter lim="800000"/>
            <a:headEnd/>
            <a:tailEnd/>
          </a:ln>
          <a:effectLst/>
        </p:spPr>
      </p:pic>
    </p:spTree>
    <p:extLst>
      <p:ext uri="{BB962C8B-B14F-4D97-AF65-F5344CB8AC3E}">
        <p14:creationId xmlns:p14="http://schemas.microsoft.com/office/powerpoint/2010/main" val="1663464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1514</TotalTime>
  <Words>1587</Words>
  <Application>Microsoft Office PowerPoint</Application>
  <PresentationFormat>如螢幕大小 (4:3)</PresentationFormat>
  <Paragraphs>218</Paragraphs>
  <Slides>51</Slides>
  <Notes>9</Notes>
  <HiddenSlides>0</HiddenSlides>
  <MMClips>0</MMClips>
  <ScaleCrop>false</ScaleCrop>
  <HeadingPairs>
    <vt:vector size="4" baseType="variant">
      <vt:variant>
        <vt:lpstr>佈景主題</vt:lpstr>
      </vt:variant>
      <vt:variant>
        <vt:i4>1</vt:i4>
      </vt:variant>
      <vt:variant>
        <vt:lpstr>投影片標題</vt:lpstr>
      </vt:variant>
      <vt:variant>
        <vt:i4>51</vt:i4>
      </vt:variant>
    </vt:vector>
  </HeadingPairs>
  <TitlesOfParts>
    <vt:vector size="52" baseType="lpstr">
      <vt:lpstr>Office 佈景主題</vt:lpstr>
      <vt:lpstr>PowerPoint 簡報</vt:lpstr>
      <vt:lpstr>High-throughput Sequencing (HTSeq) Platforms</vt:lpstr>
      <vt:lpstr>Developments in high throughput sequencing</vt:lpstr>
      <vt:lpstr>NovaSeq System Specifications</vt:lpstr>
      <vt:lpstr>Compare the Illumina High-throughput machine</vt:lpstr>
      <vt:lpstr>Interpreting raw data</vt:lpstr>
      <vt:lpstr>Raw Data Format: fasta</vt:lpstr>
      <vt:lpstr>PowerPoint 簡報</vt:lpstr>
      <vt:lpstr>PowerPoint 簡報</vt:lpstr>
      <vt:lpstr>PowerPoint 簡報</vt:lpstr>
      <vt:lpstr>PowerPoint 簡報</vt:lpstr>
      <vt:lpstr>Raw Data Format: fastq</vt:lpstr>
      <vt:lpstr>PowerPoint 簡報</vt:lpstr>
      <vt:lpstr>PowerPoint 簡報</vt:lpstr>
      <vt:lpstr>Fastq Quality</vt:lpstr>
      <vt:lpstr>Phred + 33</vt:lpstr>
      <vt:lpstr>Fastq Quality Encoding</vt:lpstr>
      <vt:lpstr>PowerPoint 簡報</vt:lpstr>
      <vt:lpstr>PowerPoint 簡報</vt:lpstr>
      <vt:lpstr>FastQC</vt:lpstr>
      <vt:lpstr>Example Reports</vt:lpstr>
      <vt:lpstr>SRA</vt:lpstr>
      <vt:lpstr>PowerPoint 簡報</vt:lpstr>
      <vt:lpstr>PowerPoint 簡報</vt:lpstr>
      <vt:lpstr>SRA Data Structure</vt:lpstr>
      <vt:lpstr>NCBI Sequence Read Archive (fastq)</vt:lpstr>
      <vt:lpstr>NCBI Sequence Read Archive (fastq)</vt:lpstr>
      <vt:lpstr>PowerPoint 簡報</vt:lpstr>
      <vt:lpstr>How deep should we go? coverage</vt:lpstr>
      <vt:lpstr>PowerPoint 簡報</vt:lpstr>
      <vt:lpstr>PowerPoint 簡報</vt:lpstr>
      <vt:lpstr>Data Format Types </vt:lpstr>
      <vt:lpstr>PowerPoint 簡報</vt:lpstr>
      <vt:lpstr>de novo Assembly</vt:lpstr>
      <vt:lpstr>K-mers</vt:lpstr>
      <vt:lpstr>Reference Genome Example:</vt:lpstr>
      <vt:lpstr>GFF/GTF File Format</vt:lpstr>
      <vt:lpstr>UCSC Table Browser</vt:lpstr>
      <vt:lpstr>Reference Sequence Alignment (Mapping)</vt:lpstr>
      <vt:lpstr>Comparison of Mapping tools (ROC curve) </vt:lpstr>
      <vt:lpstr>Aggregate bioinformatics results across many samples into a single report.</vt:lpstr>
      <vt:lpstr>RNA-Seq</vt:lpstr>
      <vt:lpstr>Whole-Genome Sequencing</vt:lpstr>
      <vt:lpstr>SRA &amp; FastQC Exercise</vt:lpstr>
      <vt:lpstr>PowerPoint 簡報</vt:lpstr>
      <vt:lpstr>PowerPoint 簡報</vt:lpstr>
      <vt:lpstr>IP:120.126.1.41</vt:lpstr>
      <vt:lpstr>PowerPoint 簡報</vt:lpstr>
      <vt:lpstr>PowerPoint 簡報</vt:lpstr>
      <vt:lpstr>PowerPoint 簡報</vt:lpstr>
      <vt:lpstr>PowerPoint 簡報</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Yuan-Ming YEH</dc:creator>
  <cp:lastModifiedBy>Teacher</cp:lastModifiedBy>
  <cp:revision>64</cp:revision>
  <dcterms:created xsi:type="dcterms:W3CDTF">2017-03-01T02:13:00Z</dcterms:created>
  <dcterms:modified xsi:type="dcterms:W3CDTF">2017-03-03T03:47:22Z</dcterms:modified>
</cp:coreProperties>
</file>