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61" r:id="rId2"/>
    <p:sldId id="352" r:id="rId3"/>
    <p:sldId id="349" r:id="rId4"/>
    <p:sldId id="351" r:id="rId5"/>
    <p:sldId id="350" r:id="rId6"/>
    <p:sldId id="343" r:id="rId7"/>
    <p:sldId id="354" r:id="rId8"/>
    <p:sldId id="273" r:id="rId9"/>
    <p:sldId id="264" r:id="rId10"/>
    <p:sldId id="308" r:id="rId11"/>
    <p:sldId id="285" r:id="rId12"/>
    <p:sldId id="373" r:id="rId13"/>
    <p:sldId id="374" r:id="rId14"/>
    <p:sldId id="309" r:id="rId15"/>
    <p:sldId id="314" r:id="rId16"/>
    <p:sldId id="310" r:id="rId17"/>
    <p:sldId id="315" r:id="rId18"/>
    <p:sldId id="316" r:id="rId19"/>
    <p:sldId id="344" r:id="rId20"/>
    <p:sldId id="345" r:id="rId21"/>
    <p:sldId id="318" r:id="rId22"/>
    <p:sldId id="363" r:id="rId23"/>
    <p:sldId id="356" r:id="rId24"/>
    <p:sldId id="357" r:id="rId25"/>
    <p:sldId id="358" r:id="rId26"/>
    <p:sldId id="359" r:id="rId27"/>
    <p:sldId id="360" r:id="rId28"/>
    <p:sldId id="361" r:id="rId29"/>
    <p:sldId id="362" r:id="rId30"/>
    <p:sldId id="319" r:id="rId31"/>
    <p:sldId id="364" r:id="rId32"/>
    <p:sldId id="365" r:id="rId33"/>
    <p:sldId id="367" r:id="rId34"/>
    <p:sldId id="368" r:id="rId35"/>
    <p:sldId id="256" r:id="rId36"/>
    <p:sldId id="257" r:id="rId37"/>
    <p:sldId id="259" r:id="rId38"/>
    <p:sldId id="263" r:id="rId39"/>
    <p:sldId id="369" r:id="rId40"/>
    <p:sldId id="370" r:id="rId41"/>
    <p:sldId id="371" r:id="rId42"/>
    <p:sldId id="372" r:id="rId43"/>
    <p:sldId id="307" r:id="rId4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94678" autoAdjust="0"/>
  </p:normalViewPr>
  <p:slideViewPr>
    <p:cSldViewPr>
      <p:cViewPr varScale="1">
        <p:scale>
          <a:sx n="66" d="100"/>
          <a:sy n="66" d="100"/>
        </p:scale>
        <p:origin x="-1290" y="-108"/>
      </p:cViewPr>
      <p:guideLst>
        <p:guide orient="horz" pos="2160"/>
        <p:guide pos="2880"/>
      </p:guideLst>
    </p:cSldViewPr>
  </p:slideViewPr>
  <p:outlineViewPr>
    <p:cViewPr>
      <p:scale>
        <a:sx n="33" d="100"/>
        <a:sy n="33" d="100"/>
      </p:scale>
      <p:origin x="0" y="11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8D1AE3-2F3E-4C0D-89AA-1204FFABB35D}" type="datetimeFigureOut">
              <a:rPr lang="zh-TW" altLang="en-US" smtClean="0"/>
              <a:pPr/>
              <a:t>2014/3/14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78B90A-7B0A-48D0-A832-B2DDECC5378D}"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62467" name="Rectangle 3"/>
          <p:cNvSpPr>
            <a:spLocks noGrp="1"/>
          </p:cNvSpPr>
          <p:nvPr>
            <p:ph type="body" idx="1"/>
          </p:nvPr>
        </p:nvSpPr>
        <p:spPr bwMode="auto">
          <a:noFill/>
        </p:spPr>
        <p:txBody>
          <a:bodyPr wrap="square" numCol="1" anchor="t" anchorCtr="0" compatLnSpc="1">
            <a:prstTxWarp prst="textNoShape">
              <a:avLst/>
            </a:prstTxWarp>
          </a:bodyPr>
          <a:lstStyle/>
          <a:p>
            <a:endParaRPr lang="zh-TW" altLang="zh-TW" smtClean="0">
              <a:ea typeface="ＭＳ Ｐゴシック"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TextEdit="1"/>
          </p:cNvSpPr>
          <p:nvPr>
            <p:ph type="sldImg"/>
          </p:nvPr>
        </p:nvSpPr>
        <p:spPr bwMode="auto">
          <a:noFill/>
          <a:ln>
            <a:solidFill>
              <a:srgbClr val="000000"/>
            </a:solidFill>
            <a:miter lim="800000"/>
            <a:headEnd/>
            <a:tailEnd/>
          </a:ln>
        </p:spPr>
      </p:sp>
      <p:sp>
        <p:nvSpPr>
          <p:cNvPr id="50179" name="Rectangle 3"/>
          <p:cNvSpPr>
            <a:spLocks noGrp="1"/>
          </p:cNvSpPr>
          <p:nvPr>
            <p:ph type="body" idx="1"/>
          </p:nvPr>
        </p:nvSpPr>
        <p:spPr bwMode="auto">
          <a:noFill/>
        </p:spPr>
        <p:txBody>
          <a:bodyPr wrap="square" numCol="1" anchor="t" anchorCtr="0" compatLnSpc="1">
            <a:prstTxWarp prst="textNoShape">
              <a:avLst/>
            </a:prstTxWarp>
          </a:bodyPr>
          <a:lstStyle/>
          <a:p>
            <a:r>
              <a:rPr lang="en-GB" smtClean="0"/>
              <a:t>Sequencers use their own output formats, and even multiple different formats per technology.</a:t>
            </a:r>
          </a:p>
          <a:p>
            <a:endParaRPr lang="en-GB" smtClean="0"/>
          </a:p>
          <a:p>
            <a:r>
              <a:rPr lang="en-GB" smtClean="0"/>
              <a:t>Output formats from Roche 454 sequencers:</a:t>
            </a:r>
          </a:p>
          <a:p>
            <a:endParaRPr lang="en-GB" smtClean="0"/>
          </a:p>
          <a:p>
            <a:r>
              <a:rPr lang="en-GB" smtClean="0"/>
              <a:t>.sff is 454’s binary(=compressed) format, including the raw data. Not the very raw images, but flow values (flowgram), base calls, base-call qualities, read trimming and quality.</a:t>
            </a:r>
          </a:p>
          <a:p>
            <a:r>
              <a:rPr lang="en-GB" smtClean="0"/>
              <a:t>There are many simple tools that “unzip” .sff into some readable textual format (see the black example).</a:t>
            </a:r>
          </a:p>
          <a:p>
            <a:endParaRPr lang="en-GB" smtClean="0"/>
          </a:p>
          <a:p>
            <a:r>
              <a:rPr lang="en-GB" smtClean="0"/>
              <a:t>.fna is a FASTA (or FASTA-like) format including the base-called reads.</a:t>
            </a:r>
          </a:p>
          <a:p>
            <a:r>
              <a:rPr lang="en-GB" smtClean="0"/>
              <a:t>.qual includes qualities corresponding to bases in .fna.</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r>
              <a:rPr lang="en-GB" smtClean="0"/>
              <a:t>Illumina is over-creative with their own formats.</a:t>
            </a:r>
          </a:p>
          <a:p>
            <a:endParaRPr lang="en-GB" smtClean="0"/>
          </a:p>
          <a:p>
            <a:r>
              <a:rPr lang="en-GB" smtClean="0"/>
              <a:t>.seq.txt: base-called sequences</a:t>
            </a:r>
          </a:p>
          <a:p>
            <a:r>
              <a:rPr lang="en-GB" smtClean="0"/>
              <a:t>.prb.txt: qualities for each nucleotide/each cycle (is some kind of semi-raw data?)</a:t>
            </a:r>
          </a:p>
          <a:p>
            <a:endParaRPr lang="en-GB" smtClean="0"/>
          </a:p>
          <a:p>
            <a:r>
              <a:rPr lang="en-GB" smtClean="0"/>
              <a:t>Illumina FASTQ is not real FASTQ, but looks similarly (to cause confusion). The quality score is an own Illumina score, computed by subtracting 64 from the ASCII code of the character. For example the ‘h’ in the example is ord(‘h’) – 64 = 104 – 64 = 40.</a:t>
            </a:r>
          </a:p>
          <a:p>
            <a:r>
              <a:rPr lang="en-GB" smtClean="0"/>
              <a:t>See http://www.asciitable.com/ for ASCII codes (Dec is the ‘ord’ in decimal numbers).</a:t>
            </a:r>
          </a:p>
          <a:p>
            <a:r>
              <a:rPr lang="en-GB" smtClean="0"/>
              <a:t>The Illumina score can be transformed to Phred score. Given a character </a:t>
            </a:r>
            <a:r>
              <a:rPr lang="en-GB" b="1" smtClean="0"/>
              <a:t>ch</a:t>
            </a:r>
            <a:r>
              <a:rPr lang="en-GB" smtClean="0"/>
              <a:t>, the following expression should give the Phred quality </a:t>
            </a:r>
            <a:r>
              <a:rPr lang="en-GB" b="1" smtClean="0"/>
              <a:t>q</a:t>
            </a:r>
            <a:r>
              <a:rPr lang="en-GB" smtClean="0"/>
              <a:t> (please double-check:)  q = 10 * log(1 + 10 ^ (ord(ch) - 64) / 10.0)) / log(10)</a:t>
            </a:r>
          </a:p>
          <a:p>
            <a:endParaRPr lang="en-GB" smtClean="0"/>
          </a:p>
          <a:p>
            <a:r>
              <a:rPr lang="en-GB" smtClean="0"/>
              <a:t>Qseq: Not looking like FASTQ, but the scores are proper Phred scores. Their encoding is however still ASCII – 64.</a:t>
            </a:r>
          </a:p>
          <a:p>
            <a:endParaRPr lang="en-GB" smtClean="0"/>
          </a:p>
          <a:p>
            <a:r>
              <a:rPr lang="en-GB" smtClean="0"/>
              <a:t>Illumina “single line format” and SCARF: base-called sequences and quality scores in a bit more handy format.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8A12857-07AD-46B1-A7FB-4614C60E5E42}" type="datetimeFigureOut">
              <a:rPr lang="zh-TW" altLang="en-US" smtClean="0"/>
              <a:pPr/>
              <a:t>2014/3/14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EC5134C-F075-4334-815A-F5E11967C727}"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A12857-07AD-46B1-A7FB-4614C60E5E42}" type="datetimeFigureOut">
              <a:rPr lang="zh-TW" altLang="en-US" smtClean="0"/>
              <a:pPr/>
              <a:t>2014/3/14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C5134C-F075-4334-815A-F5E11967C727}"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users.rcn.com/jkimball.ma.ultranet/BiologyPages/G/GenomeSizes.html"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hyperlink" Target="http://www.nipgr.res.in/ngsqctoolkit.html"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www.ncbi.nlm.nih.gov/geo/" TargetMode="External"/><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www.ncbi.nlm.nih.gov/gds/" TargetMode="External"/><Relationship Id="rId2" Type="http://schemas.openxmlformats.org/officeDocument/2006/relationships/image" Target="../media/image61.png"/><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3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38.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www.ncbi.nlm.nih.gov/sra" TargetMode="External"/><Relationship Id="rId2" Type="http://schemas.openxmlformats.org/officeDocument/2006/relationships/image" Target="../media/image67.png"/><Relationship Id="rId1" Type="http://schemas.openxmlformats.org/officeDocument/2006/relationships/slideLayout" Target="../slideLayouts/slideLayout7.xml"/><Relationship Id="rId5" Type="http://schemas.openxmlformats.org/officeDocument/2006/relationships/image" Target="../media/image69.png"/><Relationship Id="rId4" Type="http://schemas.openxmlformats.org/officeDocument/2006/relationships/image" Target="../media/image68.png"/></Relationships>
</file>

<file path=ppt/slides/_rels/slide4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hyperlink" Target="http://www.ncbi.nlm.nih.gov/pubmed/21187386" TargetMode="External"/><Relationship Id="rId1" Type="http://schemas.openxmlformats.org/officeDocument/2006/relationships/slideLayout" Target="../slideLayouts/slideLayout7.xml"/><Relationship Id="rId6" Type="http://schemas.openxmlformats.org/officeDocument/2006/relationships/image" Target="../media/image73.png"/><Relationship Id="rId5" Type="http://schemas.openxmlformats.org/officeDocument/2006/relationships/hyperlink" Target="http://www.ncbi.nlm.nih.gov/sra/SRX352985" TargetMode="External"/><Relationship Id="rId4" Type="http://schemas.openxmlformats.org/officeDocument/2006/relationships/image" Target="../media/image72.png"/></Relationships>
</file>

<file path=ppt/slides/_rels/slide4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seqanswers.com/forums/index.php" TargetMode="External"/><Relationship Id="rId2" Type="http://schemas.openxmlformats.org/officeDocument/2006/relationships/image" Target="../media/image7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5" descr="Picture 2.png"/>
          <p:cNvPicPr>
            <a:picLocks noChangeAspect="1"/>
          </p:cNvPicPr>
          <p:nvPr/>
        </p:nvPicPr>
        <p:blipFill>
          <a:blip r:embed="rId2" cstate="print"/>
          <a:srcRect b="16365"/>
          <a:stretch>
            <a:fillRect/>
          </a:stretch>
        </p:blipFill>
        <p:spPr bwMode="auto">
          <a:xfrm>
            <a:off x="0" y="142852"/>
            <a:ext cx="9144000" cy="6529857"/>
          </a:xfrm>
          <a:prstGeom prst="rect">
            <a:avLst/>
          </a:prstGeom>
          <a:ln>
            <a:noFill/>
          </a:ln>
          <a:effectLst>
            <a:softEdge rad="112500"/>
          </a:effectLst>
        </p:spPr>
      </p:pic>
      <p:grpSp>
        <p:nvGrpSpPr>
          <p:cNvPr id="3" name="群組 10"/>
          <p:cNvGrpSpPr/>
          <p:nvPr/>
        </p:nvGrpSpPr>
        <p:grpSpPr>
          <a:xfrm>
            <a:off x="297311" y="261738"/>
            <a:ext cx="8523161" cy="648632"/>
            <a:chOff x="467544" y="6160219"/>
            <a:chExt cx="8523161" cy="365125"/>
          </a:xfrm>
        </p:grpSpPr>
        <p:pic>
          <p:nvPicPr>
            <p:cNvPr id="187400" name="Picture 8" descr="letters"/>
            <p:cNvPicPr>
              <a:picLocks noChangeAspect="1" noChangeArrowheads="1"/>
            </p:cNvPicPr>
            <p:nvPr/>
          </p:nvPicPr>
          <p:blipFill>
            <a:blip r:embed="rId3" cstate="print"/>
            <a:srcRect/>
            <a:stretch>
              <a:fillRect/>
            </a:stretch>
          </p:blipFill>
          <p:spPr bwMode="auto">
            <a:xfrm>
              <a:off x="4644008" y="6160219"/>
              <a:ext cx="4346697" cy="365125"/>
            </a:xfrm>
            <a:prstGeom prst="rect">
              <a:avLst/>
            </a:prstGeom>
            <a:ln>
              <a:noFill/>
            </a:ln>
            <a:effectLst>
              <a:softEdge rad="112500"/>
            </a:effectLst>
          </p:spPr>
        </p:pic>
        <p:pic>
          <p:nvPicPr>
            <p:cNvPr id="187401" name="Picture 9" descr="letters"/>
            <p:cNvPicPr>
              <a:picLocks noChangeAspect="1" noChangeArrowheads="1"/>
            </p:cNvPicPr>
            <p:nvPr/>
          </p:nvPicPr>
          <p:blipFill>
            <a:blip r:embed="rId3" cstate="print"/>
            <a:srcRect/>
            <a:stretch>
              <a:fillRect/>
            </a:stretch>
          </p:blipFill>
          <p:spPr bwMode="auto">
            <a:xfrm>
              <a:off x="467544" y="6160219"/>
              <a:ext cx="4346697" cy="365125"/>
            </a:xfrm>
            <a:prstGeom prst="rect">
              <a:avLst/>
            </a:prstGeom>
            <a:ln>
              <a:noFill/>
            </a:ln>
            <a:effectLst>
              <a:softEdge rad="112500"/>
            </a:effectLst>
          </p:spPr>
        </p:pic>
      </p:grpSp>
      <p:sp>
        <p:nvSpPr>
          <p:cNvPr id="187402" name="Text Box 10"/>
          <p:cNvSpPr txBox="1">
            <a:spLocks noChangeArrowheads="1"/>
          </p:cNvSpPr>
          <p:nvPr/>
        </p:nvSpPr>
        <p:spPr bwMode="auto">
          <a:xfrm>
            <a:off x="214282" y="4857760"/>
            <a:ext cx="5339988" cy="646331"/>
          </a:xfrm>
          <a:prstGeom prst="rect">
            <a:avLst/>
          </a:prstGeom>
          <a:noFill/>
          <a:ln w="9525">
            <a:noFill/>
            <a:miter lim="800000"/>
            <a:headEnd/>
            <a:tailEnd/>
          </a:ln>
          <a:effectLst/>
        </p:spPr>
        <p:txBody>
          <a:bodyPr wrap="square">
            <a:spAutoFit/>
          </a:bodyPr>
          <a:lstStyle/>
          <a:p>
            <a:r>
              <a:rPr lang="en-US" altLang="zh-TW" sz="1800" b="1" dirty="0" smtClean="0">
                <a:solidFill>
                  <a:schemeClr val="bg2"/>
                </a:solidFill>
                <a:latin typeface="Arial" pitchFamily="34" charset="0"/>
              </a:rPr>
              <a:t>P. Tang (</a:t>
            </a:r>
            <a:r>
              <a:rPr lang="zh-TW" altLang="en-US" b="1" dirty="0" smtClean="0">
                <a:solidFill>
                  <a:schemeClr val="bg2"/>
                </a:solidFill>
                <a:latin typeface="Arial" pitchFamily="34" charset="0"/>
              </a:rPr>
              <a:t>鄧致剛</a:t>
            </a:r>
            <a:r>
              <a:rPr lang="en-US" altLang="zh-TW" b="1" dirty="0" smtClean="0">
                <a:solidFill>
                  <a:schemeClr val="bg2"/>
                </a:solidFill>
                <a:latin typeface="Arial" pitchFamily="34" charset="0"/>
              </a:rPr>
              <a:t>)</a:t>
            </a:r>
            <a:r>
              <a:rPr lang="en-US" altLang="zh-TW" sz="1800" b="1" dirty="0" smtClean="0">
                <a:solidFill>
                  <a:schemeClr val="bg2"/>
                </a:solidFill>
                <a:latin typeface="Arial" pitchFamily="34" charset="0"/>
              </a:rPr>
              <a:t>; PJ Huang (</a:t>
            </a:r>
            <a:r>
              <a:rPr lang="zh-TW" altLang="en-US" b="1" dirty="0" smtClean="0">
                <a:solidFill>
                  <a:schemeClr val="bg2"/>
                </a:solidFill>
                <a:latin typeface="Arial" pitchFamily="34" charset="0"/>
              </a:rPr>
              <a:t>黄栢榕</a:t>
            </a:r>
            <a:r>
              <a:rPr lang="en-US" altLang="zh-TW" b="1" dirty="0" smtClean="0">
                <a:solidFill>
                  <a:schemeClr val="bg2"/>
                </a:solidFill>
                <a:latin typeface="Arial" pitchFamily="34" charset="0"/>
              </a:rPr>
              <a:t>)</a:t>
            </a:r>
            <a:endParaRPr lang="en-US" altLang="zh-TW" sz="1800" b="1" dirty="0">
              <a:solidFill>
                <a:schemeClr val="bg2"/>
              </a:solidFill>
              <a:latin typeface="Arial" pitchFamily="34" charset="0"/>
            </a:endParaRPr>
          </a:p>
          <a:p>
            <a:r>
              <a:rPr lang="en-US" altLang="zh-TW" sz="1800" b="1" dirty="0" smtClean="0">
                <a:solidFill>
                  <a:schemeClr val="bg2"/>
                </a:solidFill>
                <a:latin typeface="Arial" pitchFamily="34" charset="0"/>
              </a:rPr>
              <a:t>Bioinformatics </a:t>
            </a:r>
            <a:r>
              <a:rPr lang="en-US" altLang="zh-TW" sz="1800" b="1" dirty="0">
                <a:solidFill>
                  <a:schemeClr val="bg2"/>
                </a:solidFill>
                <a:latin typeface="Arial" pitchFamily="34" charset="0"/>
              </a:rPr>
              <a:t>Center, Chang Gung University</a:t>
            </a:r>
            <a:r>
              <a:rPr lang="en-US" altLang="zh-TW" sz="1800" b="1" i="1" dirty="0" smtClean="0">
                <a:solidFill>
                  <a:schemeClr val="bg2"/>
                </a:solidFill>
                <a:latin typeface="Arial" pitchFamily="34" charset="0"/>
              </a:rPr>
              <a:t>.</a:t>
            </a:r>
            <a:endParaRPr lang="en-US" altLang="zh-TW" sz="1800" b="1" i="1" dirty="0">
              <a:solidFill>
                <a:schemeClr val="bg2"/>
              </a:solidFill>
              <a:latin typeface="Arial" pitchFamily="34" charset="0"/>
            </a:endParaRPr>
          </a:p>
        </p:txBody>
      </p:sp>
      <p:sp>
        <p:nvSpPr>
          <p:cNvPr id="187397" name="Text Box 5"/>
          <p:cNvSpPr txBox="1">
            <a:spLocks noChangeArrowheads="1"/>
          </p:cNvSpPr>
          <p:nvPr/>
        </p:nvSpPr>
        <p:spPr bwMode="auto">
          <a:xfrm>
            <a:off x="928662" y="1214422"/>
            <a:ext cx="7224746" cy="1421928"/>
          </a:xfrm>
          <a:prstGeom prst="rect">
            <a:avLst/>
          </a:prstGeom>
          <a:noFill/>
          <a:ln w="9525">
            <a:noFill/>
            <a:miter lim="800000"/>
            <a:headEnd/>
            <a:tailEnd/>
          </a:ln>
          <a:effectLst/>
        </p:spPr>
        <p:txBody>
          <a:bodyPr wrap="square">
            <a:spAutoFit/>
          </a:bodyPr>
          <a:lstStyle/>
          <a:p>
            <a:pPr algn="ctr">
              <a:lnSpc>
                <a:spcPct val="90000"/>
              </a:lnSpc>
            </a:pPr>
            <a:r>
              <a:rPr lang="en-US" altLang="zh-TW" sz="3200" b="1" dirty="0" smtClean="0">
                <a:solidFill>
                  <a:srgbClr val="FFFF00"/>
                </a:solidFill>
                <a:effectLst>
                  <a:outerShdw blurRad="38100" dist="38100" dir="2700000" algn="tl">
                    <a:srgbClr val="C0C0C0"/>
                  </a:outerShdw>
                </a:effectLst>
                <a:latin typeface="Arial Rounded MT Bold" pitchFamily="34" charset="0"/>
                <a:ea typeface="全真海報體" pitchFamily="49" charset="-120"/>
              </a:rPr>
              <a:t>Databases and Tools for </a:t>
            </a:r>
          </a:p>
          <a:p>
            <a:pPr algn="ctr">
              <a:lnSpc>
                <a:spcPct val="90000"/>
              </a:lnSpc>
            </a:pPr>
            <a:r>
              <a:rPr lang="en-US" altLang="zh-TW" sz="3200" b="1" dirty="0" smtClean="0">
                <a:solidFill>
                  <a:srgbClr val="FFFF00"/>
                </a:solidFill>
                <a:effectLst>
                  <a:outerShdw blurRad="38100" dist="38100" dir="2700000" algn="tl">
                    <a:srgbClr val="C0C0C0"/>
                  </a:outerShdw>
                </a:effectLst>
                <a:latin typeface="Arial Rounded MT Bold" pitchFamily="34" charset="0"/>
                <a:ea typeface="全真海報體" pitchFamily="49" charset="-120"/>
              </a:rPr>
              <a:t>High Throughput Sequencing Analysis</a:t>
            </a:r>
            <a:endParaRPr lang="en-US" altLang="zh-TW" sz="3200" b="1" dirty="0">
              <a:solidFill>
                <a:schemeClr val="accent4">
                  <a:lumMod val="20000"/>
                  <a:lumOff val="80000"/>
                </a:schemeClr>
              </a:solidFill>
              <a:effectLst>
                <a:outerShdw blurRad="38100" dist="38100" dir="2700000" algn="tl">
                  <a:srgbClr val="C0C0C0"/>
                </a:outerShdw>
              </a:effectLst>
              <a:latin typeface="Arial Rounded MT Bold" pitchFamily="34" charset="0"/>
              <a:ea typeface="全真海報體" pitchFamily="49" charset="-12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683568" y="1157288"/>
            <a:ext cx="7915445" cy="5095368"/>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956395" y="260648"/>
            <a:ext cx="5495925" cy="800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t="17006"/>
          <a:stretch>
            <a:fillRect/>
          </a:stretch>
        </p:blipFill>
        <p:spPr bwMode="auto">
          <a:xfrm>
            <a:off x="755576" y="836712"/>
            <a:ext cx="7753350" cy="4166022"/>
          </a:xfrm>
          <a:prstGeom prst="rect">
            <a:avLst/>
          </a:prstGeom>
          <a:noFill/>
          <a:ln w="9525">
            <a:noFill/>
            <a:miter lim="800000"/>
            <a:headEnd/>
            <a:tailEnd/>
          </a:ln>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HTseq Platforms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print"/>
          <a:srcRect/>
          <a:stretch>
            <a:fillRect/>
          </a:stretch>
        </p:blipFill>
        <p:spPr bwMode="auto">
          <a:xfrm>
            <a:off x="701055" y="836712"/>
            <a:ext cx="4714875" cy="4695825"/>
          </a:xfrm>
          <a:prstGeom prst="rect">
            <a:avLst/>
          </a:prstGeom>
          <a:noFill/>
          <a:ln w="9525">
            <a:noFill/>
            <a:miter lim="800000"/>
            <a:headEnd/>
            <a:tailEnd/>
          </a:ln>
        </p:spPr>
      </p:pic>
      <p:pic>
        <p:nvPicPr>
          <p:cNvPr id="22531" name="Picture 3"/>
          <p:cNvPicPr>
            <a:picLocks noChangeAspect="1" noChangeArrowheads="1"/>
          </p:cNvPicPr>
          <p:nvPr/>
        </p:nvPicPr>
        <p:blipFill>
          <a:blip r:embed="rId3" cstate="print"/>
          <a:srcRect/>
          <a:stretch>
            <a:fillRect/>
          </a:stretch>
        </p:blipFill>
        <p:spPr bwMode="auto">
          <a:xfrm>
            <a:off x="5525591" y="935707"/>
            <a:ext cx="2790825" cy="4581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9"/>
          <p:cNvGrpSpPr/>
          <p:nvPr/>
        </p:nvGrpSpPr>
        <p:grpSpPr>
          <a:xfrm>
            <a:off x="142844" y="500041"/>
            <a:ext cx="6215106" cy="6215107"/>
            <a:chOff x="142844" y="285727"/>
            <a:chExt cx="6215106" cy="6215107"/>
          </a:xfrm>
        </p:grpSpPr>
        <p:pic>
          <p:nvPicPr>
            <p:cNvPr id="1027" name="Picture 3"/>
            <p:cNvPicPr>
              <a:picLocks noChangeAspect="1" noChangeArrowheads="1"/>
            </p:cNvPicPr>
            <p:nvPr/>
          </p:nvPicPr>
          <p:blipFill>
            <a:blip r:embed="rId2" cstate="print"/>
            <a:srcRect l="27679" t="18572" r="27232" b="2173"/>
            <a:stretch>
              <a:fillRect/>
            </a:stretch>
          </p:blipFill>
          <p:spPr bwMode="auto">
            <a:xfrm>
              <a:off x="142844" y="285727"/>
              <a:ext cx="5657394" cy="6215107"/>
            </a:xfrm>
            <a:prstGeom prst="rect">
              <a:avLst/>
            </a:prstGeom>
            <a:noFill/>
            <a:ln w="9525">
              <a:noFill/>
              <a:miter lim="800000"/>
              <a:headEnd/>
              <a:tailEnd/>
            </a:ln>
            <a:effectLst/>
          </p:spPr>
        </p:pic>
        <p:sp>
          <p:nvSpPr>
            <p:cNvPr id="6" name="矩形 5"/>
            <p:cNvSpPr/>
            <p:nvPr/>
          </p:nvSpPr>
          <p:spPr>
            <a:xfrm>
              <a:off x="4286248" y="5143512"/>
              <a:ext cx="2071702" cy="12858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a:off x="2000232" y="5429264"/>
              <a:ext cx="2643206" cy="10001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9" name="Picture 2"/>
          <p:cNvPicPr>
            <a:picLocks noChangeAspect="1" noChangeArrowheads="1"/>
          </p:cNvPicPr>
          <p:nvPr/>
        </p:nvPicPr>
        <p:blipFill>
          <a:blip r:embed="rId3" cstate="print"/>
          <a:srcRect/>
          <a:stretch>
            <a:fillRect/>
          </a:stretch>
        </p:blipFill>
        <p:spPr bwMode="auto">
          <a:xfrm>
            <a:off x="5000628" y="1285860"/>
            <a:ext cx="3882931" cy="3543301"/>
          </a:xfrm>
          <a:prstGeom prst="rect">
            <a:avLst/>
          </a:prstGeom>
          <a:noFill/>
          <a:ln w="9525">
            <a:noFill/>
            <a:miter lim="800000"/>
            <a:headEnd/>
            <a:tailEnd/>
          </a:ln>
          <a:effectLst/>
        </p:spPr>
      </p:pic>
      <p:sp>
        <p:nvSpPr>
          <p:cNvPr id="11" name="文字方塊 10"/>
          <p:cNvSpPr txBox="1">
            <a:spLocks noChangeArrowheads="1"/>
          </p:cNvSpPr>
          <p:nvPr/>
        </p:nvSpPr>
        <p:spPr bwMode="auto">
          <a:xfrm>
            <a:off x="214313" y="-24"/>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Applications </a:t>
            </a: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 xmlns:p14="http://schemas.microsoft.com/office/powerpoint/2010/main" val="16159270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3" descr="zody.tiff"/>
          <p:cNvPicPr>
            <a:picLocks noChangeAspect="1"/>
          </p:cNvPicPr>
          <p:nvPr/>
        </p:nvPicPr>
        <p:blipFill>
          <a:blip r:embed="rId3" cstate="print"/>
          <a:srcRect t="7639"/>
          <a:stretch>
            <a:fillRect/>
          </a:stretch>
        </p:blipFill>
        <p:spPr bwMode="auto">
          <a:xfrm>
            <a:off x="1799692" y="1052736"/>
            <a:ext cx="5760640" cy="2952328"/>
          </a:xfrm>
          <a:prstGeom prst="rect">
            <a:avLst/>
          </a:prstGeom>
          <a:noFill/>
          <a:ln w="9525">
            <a:noFill/>
            <a:miter lim="800000"/>
            <a:headEnd/>
            <a:tailEnd/>
          </a:ln>
        </p:spPr>
      </p:pic>
      <p:sp>
        <p:nvSpPr>
          <p:cNvPr id="18438" name="TextBox 5"/>
          <p:cNvSpPr txBox="1">
            <a:spLocks noChangeArrowheads="1"/>
          </p:cNvSpPr>
          <p:nvPr/>
        </p:nvSpPr>
        <p:spPr bwMode="auto">
          <a:xfrm>
            <a:off x="4235820" y="2759968"/>
            <a:ext cx="888385" cy="215444"/>
          </a:xfrm>
          <a:prstGeom prst="rect">
            <a:avLst/>
          </a:prstGeom>
          <a:noFill/>
          <a:ln w="9525">
            <a:noFill/>
            <a:miter lim="800000"/>
            <a:headEnd/>
            <a:tailEnd/>
          </a:ln>
        </p:spPr>
        <p:txBody>
          <a:bodyPr wrap="none">
            <a:spAutoFit/>
          </a:bodyPr>
          <a:lstStyle/>
          <a:p>
            <a:r>
              <a:rPr lang="en-US" altLang="zh-TW" sz="800"/>
              <a:t>or transcriptome</a:t>
            </a:r>
          </a:p>
        </p:txBody>
      </p:sp>
      <p:sp>
        <p:nvSpPr>
          <p:cNvPr id="8" name="文字方塊 7"/>
          <p:cNvSpPr txBox="1">
            <a:spLocks noChangeArrowheads="1"/>
          </p:cNvSpPr>
          <p:nvPr/>
        </p:nvSpPr>
        <p:spPr bwMode="auto">
          <a:xfrm>
            <a:off x="214315" y="71439"/>
            <a:ext cx="8715375" cy="954107"/>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latin typeface="Arial" pitchFamily="34" charset="0"/>
                <a:cs typeface="Arial" pitchFamily="34" charset="0"/>
              </a:rPr>
              <a:t>Analysis Strategies:  Reference Sequence </a:t>
            </a:r>
            <a:r>
              <a:rPr lang="en-US" altLang="zh-TW" sz="2800" b="1" i="1" dirty="0" smtClean="0">
                <a:solidFill>
                  <a:srgbClr val="C00000"/>
                </a:solidFill>
                <a:latin typeface="Arial" pitchFamily="34" charset="0"/>
                <a:cs typeface="Arial" pitchFamily="34" charset="0"/>
              </a:rPr>
              <a:t>Alignment</a:t>
            </a:r>
            <a:r>
              <a:rPr lang="en-US" altLang="zh-TW" sz="2800" b="1" dirty="0" smtClean="0">
                <a:solidFill>
                  <a:srgbClr val="C00000"/>
                </a:solidFill>
                <a:latin typeface="Arial" pitchFamily="34" charset="0"/>
                <a:cs typeface="Arial" pitchFamily="34" charset="0"/>
              </a:rPr>
              <a:t> </a:t>
            </a:r>
            <a:r>
              <a:rPr lang="en-US" altLang="zh-TW" sz="2800" b="1" dirty="0" smtClean="0">
                <a:solidFill>
                  <a:srgbClr val="C00000"/>
                </a:solidFill>
                <a:latin typeface="Arial" pitchFamily="34" charset="0"/>
                <a:cs typeface="Arial" pitchFamily="34" charset="0"/>
              </a:rPr>
              <a:t>(Mapping) </a:t>
            </a:r>
            <a:r>
              <a:rPr lang="en-US" altLang="zh-TW" sz="2800" b="1" i="1" dirty="0" err="1" smtClean="0">
                <a:solidFill>
                  <a:srgbClr val="C00000"/>
                </a:solidFill>
                <a:latin typeface="Arial" pitchFamily="34" charset="0"/>
                <a:cs typeface="Arial" pitchFamily="34" charset="0"/>
              </a:rPr>
              <a:t>vs</a:t>
            </a:r>
            <a:r>
              <a:rPr lang="en-US" altLang="zh-TW" sz="2800" b="1" dirty="0" smtClean="0">
                <a:solidFill>
                  <a:srgbClr val="C00000"/>
                </a:solidFill>
                <a:latin typeface="Arial" pitchFamily="34" charset="0"/>
                <a:cs typeface="Arial" pitchFamily="34" charset="0"/>
              </a:rPr>
              <a:t> </a:t>
            </a:r>
            <a:r>
              <a:rPr lang="en-US" altLang="zh-TW" sz="2800" b="1" dirty="0" smtClean="0">
                <a:solidFill>
                  <a:srgbClr val="C00000"/>
                </a:solidFill>
                <a:latin typeface="Arial" pitchFamily="34" charset="0"/>
                <a:cs typeface="Arial" pitchFamily="34" charset="0"/>
              </a:rPr>
              <a:t>De novo </a:t>
            </a:r>
            <a:r>
              <a:rPr lang="en-US" altLang="zh-TW" sz="2800" b="1" i="1" dirty="0" smtClean="0">
                <a:solidFill>
                  <a:srgbClr val="C00000"/>
                </a:solidFill>
                <a:latin typeface="Arial" pitchFamily="34" charset="0"/>
                <a:cs typeface="Arial" pitchFamily="34" charset="0"/>
              </a:rPr>
              <a:t>Assembly</a:t>
            </a:r>
            <a:endParaRPr lang="en-US" altLang="zh-TW" sz="2800" b="1" i="1" dirty="0">
              <a:solidFill>
                <a:srgbClr val="C00000"/>
              </a:solidFill>
              <a:latin typeface="Arial" pitchFamily="34" charset="0"/>
              <a:cs typeface="Arial" pitchFamily="34" charset="0"/>
            </a:endParaRPr>
          </a:p>
        </p:txBody>
      </p:sp>
      <p:pic>
        <p:nvPicPr>
          <p:cNvPr id="7" name="Picture 9"/>
          <p:cNvPicPr>
            <a:picLocks noChangeAspect="1" noChangeArrowheads="1"/>
          </p:cNvPicPr>
          <p:nvPr/>
        </p:nvPicPr>
        <p:blipFill>
          <a:blip r:embed="rId4" cstate="print"/>
          <a:srcRect b="67552"/>
          <a:stretch>
            <a:fillRect/>
          </a:stretch>
        </p:blipFill>
        <p:spPr bwMode="auto">
          <a:xfrm>
            <a:off x="1953496" y="4149080"/>
            <a:ext cx="5453033" cy="198884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019175" y="1243013"/>
            <a:ext cx="7105650" cy="4371975"/>
          </a:xfrm>
          <a:prstGeom prst="rect">
            <a:avLst/>
          </a:prstGeom>
          <a:noFill/>
          <a:ln w="9525">
            <a:noFill/>
            <a:miter lim="800000"/>
            <a:headEnd/>
            <a:tailEnd/>
          </a:ln>
        </p:spPr>
      </p:pic>
      <p:sp>
        <p:nvSpPr>
          <p:cNvPr id="3" name="文字方塊 2"/>
          <p:cNvSpPr txBox="1">
            <a:spLocks noChangeArrowheads="1"/>
          </p:cNvSpPr>
          <p:nvPr/>
        </p:nvSpPr>
        <p:spPr bwMode="auto">
          <a:xfrm>
            <a:off x="214313" y="240829"/>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HTseq Experiment</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7" name="Content Placeholder 2"/>
          <p:cNvSpPr>
            <a:spLocks noGrp="1"/>
          </p:cNvSpPr>
          <p:nvPr>
            <p:ph idx="1"/>
          </p:nvPr>
        </p:nvSpPr>
        <p:spPr>
          <a:xfrm>
            <a:off x="457200" y="1000108"/>
            <a:ext cx="8229600" cy="4525963"/>
          </a:xfrm>
        </p:spPr>
        <p:txBody>
          <a:bodyPr>
            <a:normAutofit/>
          </a:bodyPr>
          <a:lstStyle/>
          <a:p>
            <a:pPr eaLnBrk="1" hangingPunct="1"/>
            <a:r>
              <a:rPr lang="en-CA" altLang="zh-TW" sz="2000" dirty="0" smtClean="0">
                <a:latin typeface="Calibri" pitchFamily="34" charset="0"/>
                <a:ea typeface="ＭＳ Ｐゴシック" pitchFamily="34" charset="-128"/>
                <a:cs typeface="Calibri" pitchFamily="34" charset="0"/>
              </a:rPr>
              <a:t>Data and information management is slowly moving out of infancy in genomics science…. at the toddler stage…</a:t>
            </a:r>
          </a:p>
          <a:p>
            <a:pPr eaLnBrk="1" hangingPunct="1">
              <a:buNone/>
            </a:pPr>
            <a:endParaRPr lang="en-CA" altLang="zh-TW" sz="2000" dirty="0" smtClean="0">
              <a:latin typeface="Calibri" pitchFamily="34" charset="0"/>
              <a:ea typeface="ＭＳ Ｐゴシック" pitchFamily="34" charset="-128"/>
              <a:cs typeface="Calibri" pitchFamily="34" charset="0"/>
            </a:endParaRPr>
          </a:p>
          <a:p>
            <a:pPr eaLnBrk="1" hangingPunct="1"/>
            <a:r>
              <a:rPr lang="en-CA" altLang="zh-TW" sz="2000" b="1" dirty="0" smtClean="0">
                <a:latin typeface="Calibri" pitchFamily="34" charset="0"/>
                <a:ea typeface="ＭＳ Ｐゴシック" pitchFamily="34" charset="-128"/>
                <a:cs typeface="Calibri" pitchFamily="34" charset="0"/>
              </a:rPr>
              <a:t>The Good news</a:t>
            </a:r>
          </a:p>
          <a:p>
            <a:pPr lvl="1" eaLnBrk="1" hangingPunct="1"/>
            <a:r>
              <a:rPr lang="en-CA" altLang="zh-TW" sz="1800" dirty="0" smtClean="0">
                <a:latin typeface="Calibri" pitchFamily="34" charset="0"/>
                <a:ea typeface="ＭＳ Ｐゴシック" pitchFamily="34" charset="-128"/>
                <a:cs typeface="Calibri" pitchFamily="34" charset="0"/>
              </a:rPr>
              <a:t>Some data formats are being accepted widely</a:t>
            </a:r>
          </a:p>
          <a:p>
            <a:pPr lvl="1" eaLnBrk="1" hangingPunct="1">
              <a:buNone/>
            </a:pPr>
            <a:endParaRPr lang="en-CA" altLang="zh-TW" sz="1800" dirty="0" smtClean="0">
              <a:latin typeface="Calibri" pitchFamily="34" charset="0"/>
              <a:ea typeface="ＭＳ Ｐゴシック" pitchFamily="34" charset="-128"/>
              <a:cs typeface="Calibri" pitchFamily="34" charset="0"/>
            </a:endParaRPr>
          </a:p>
          <a:p>
            <a:pPr eaLnBrk="1" hangingPunct="1"/>
            <a:r>
              <a:rPr lang="en-CA" altLang="zh-TW" sz="2000" b="1" dirty="0" smtClean="0">
                <a:latin typeface="Calibri" pitchFamily="34" charset="0"/>
                <a:ea typeface="ＭＳ Ｐゴシック" pitchFamily="34" charset="-128"/>
                <a:cs typeface="Calibri" pitchFamily="34" charset="0"/>
              </a:rPr>
              <a:t>The Bad news</a:t>
            </a:r>
          </a:p>
          <a:p>
            <a:pPr lvl="1" eaLnBrk="1" hangingPunct="1"/>
            <a:r>
              <a:rPr lang="en-CA" altLang="zh-TW" sz="1800" dirty="0" smtClean="0">
                <a:latin typeface="Calibri" pitchFamily="34" charset="0"/>
                <a:ea typeface="ＭＳ Ｐゴシック" pitchFamily="34" charset="-128"/>
                <a:cs typeface="Calibri" pitchFamily="34" charset="0"/>
              </a:rPr>
              <a:t>Still many competing standards in some areas</a:t>
            </a:r>
          </a:p>
          <a:p>
            <a:pPr lvl="1" eaLnBrk="1" hangingPunct="1"/>
            <a:r>
              <a:rPr lang="en-CA" altLang="zh-TW" sz="1800" dirty="0" smtClean="0">
                <a:latin typeface="Calibri" pitchFamily="34" charset="0"/>
                <a:ea typeface="ＭＳ Ｐゴシック" pitchFamily="34" charset="-128"/>
                <a:cs typeface="Calibri" pitchFamily="34" charset="0"/>
              </a:rPr>
              <a:t>Interoperability of data standards is almost non-existent</a:t>
            </a:r>
          </a:p>
          <a:p>
            <a:pPr lvl="1" eaLnBrk="1" hangingPunct="1"/>
            <a:r>
              <a:rPr lang="en-CA" altLang="zh-TW" sz="1800" dirty="0" smtClean="0">
                <a:latin typeface="Calibri" pitchFamily="34" charset="0"/>
                <a:ea typeface="ＭＳ Ｐゴシック" pitchFamily="34" charset="-128"/>
                <a:cs typeface="Calibri" pitchFamily="34" charset="0"/>
              </a:rPr>
              <a:t>Governance is questionable</a:t>
            </a:r>
          </a:p>
          <a:p>
            <a:pPr eaLnBrk="1" hangingPunct="1"/>
            <a:endParaRPr lang="en-CA" altLang="zh-TW" sz="2000" dirty="0" smtClean="0">
              <a:latin typeface="Calibri" pitchFamily="34" charset="0"/>
              <a:ea typeface="ＭＳ Ｐゴシック" pitchFamily="34" charset="-128"/>
              <a:cs typeface="Calibri" pitchFamily="34" charset="0"/>
            </a:endParaRPr>
          </a:p>
          <a:p>
            <a:pPr eaLnBrk="1" hangingPunct="1"/>
            <a:endParaRPr lang="en-CA" altLang="zh-TW" sz="2000" dirty="0" smtClean="0">
              <a:latin typeface="Calibri" pitchFamily="34" charset="0"/>
              <a:ea typeface="ＭＳ Ｐゴシック" pitchFamily="34" charset="-128"/>
              <a:cs typeface="Calibri" pitchFamily="34" charset="0"/>
            </a:endParaRPr>
          </a:p>
        </p:txBody>
      </p:sp>
      <p:sp>
        <p:nvSpPr>
          <p:cNvPr id="5" name="文字方塊 4"/>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Great… I got my data now what…</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文字方塊 5"/>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Storage &amp; Computing Power</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
        <p:nvSpPr>
          <p:cNvPr id="7" name="矩形 6"/>
          <p:cNvSpPr/>
          <p:nvPr/>
        </p:nvSpPr>
        <p:spPr>
          <a:xfrm>
            <a:off x="251520" y="476672"/>
            <a:ext cx="6912768" cy="400110"/>
          </a:xfrm>
          <a:prstGeom prst="rect">
            <a:avLst/>
          </a:prstGeom>
        </p:spPr>
        <p:txBody>
          <a:bodyPr wrap="square">
            <a:spAutoFit/>
          </a:bodyPr>
          <a:lstStyle/>
          <a:p>
            <a:r>
              <a:rPr lang="en-CA" altLang="zh-TW" sz="2000" b="1" dirty="0" smtClean="0">
                <a:latin typeface="Calibri" pitchFamily="34" charset="0"/>
                <a:ea typeface="ＭＳ Ｐゴシック" pitchFamily="34" charset="-128"/>
                <a:cs typeface="Calibri" pitchFamily="34" charset="0"/>
              </a:rPr>
              <a:t>Next gen sequencers generated Giga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to  </a:t>
            </a:r>
            <a:r>
              <a:rPr lang="en-CA" altLang="zh-TW" sz="2000" b="1" dirty="0" err="1" smtClean="0">
                <a:latin typeface="Calibri" pitchFamily="34" charset="0"/>
                <a:ea typeface="ＭＳ Ｐゴシック" pitchFamily="34" charset="-128"/>
                <a:cs typeface="Calibri" pitchFamily="34" charset="0"/>
              </a:rPr>
              <a:t>Tera</a:t>
            </a:r>
            <a:r>
              <a:rPr lang="en-CA" altLang="zh-TW" sz="2000" b="1" dirty="0" smtClean="0">
                <a:latin typeface="Calibri" pitchFamily="34" charset="0"/>
                <a:ea typeface="ＭＳ Ｐゴシック" pitchFamily="34" charset="-128"/>
                <a:cs typeface="Calibri" pitchFamily="34" charset="0"/>
              </a:rPr>
              <a:t>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of data</a:t>
            </a:r>
          </a:p>
        </p:txBody>
      </p:sp>
      <p:pic>
        <p:nvPicPr>
          <p:cNvPr id="16" name="Content Placeholder 4" descr="Picture 3.png"/>
          <p:cNvPicPr>
            <a:picLocks noChangeAspect="1"/>
          </p:cNvPicPr>
          <p:nvPr/>
        </p:nvPicPr>
        <p:blipFill>
          <a:blip r:embed="rId2" cstate="print"/>
          <a:srcRect/>
          <a:stretch>
            <a:fillRect/>
          </a:stretch>
        </p:blipFill>
        <p:spPr>
          <a:xfrm>
            <a:off x="281017" y="4000504"/>
            <a:ext cx="8577263" cy="1951037"/>
          </a:xfrm>
          <a:prstGeom prst="rect">
            <a:avLst/>
          </a:prstGeom>
          <a:effectLst>
            <a:outerShdw dist="139700" dir="2700000" algn="tl" rotWithShape="0">
              <a:srgbClr val="333333">
                <a:alpha val="64999"/>
              </a:srgbClr>
            </a:outerShdw>
          </a:effectLst>
        </p:spPr>
      </p:pic>
      <p:pic>
        <p:nvPicPr>
          <p:cNvPr id="18" name="Picture 2"/>
          <p:cNvPicPr>
            <a:picLocks noChangeAspect="1" noChangeArrowheads="1"/>
          </p:cNvPicPr>
          <p:nvPr/>
        </p:nvPicPr>
        <p:blipFill>
          <a:blip r:embed="rId3" cstate="print"/>
          <a:srcRect t="23547"/>
          <a:stretch>
            <a:fillRect/>
          </a:stretch>
        </p:blipFill>
        <p:spPr bwMode="auto">
          <a:xfrm>
            <a:off x="1763688" y="980728"/>
            <a:ext cx="5629820" cy="296217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a:bodyPr>
          <a:lstStyle/>
          <a:p>
            <a:r>
              <a:rPr lang="en-US" altLang="zh-TW" sz="36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Data Format Types </a:t>
            </a:r>
          </a:p>
        </p:txBody>
      </p:sp>
      <p:sp>
        <p:nvSpPr>
          <p:cNvPr id="12291" name="Content Placeholder 2"/>
          <p:cNvSpPr>
            <a:spLocks noGrp="1"/>
          </p:cNvSpPr>
          <p:nvPr>
            <p:ph idx="1"/>
          </p:nvPr>
        </p:nvSpPr>
        <p:spPr/>
        <p:txBody>
          <a:bodyPr>
            <a:normAutofit/>
          </a:bodyPr>
          <a:lstStyle/>
          <a:p>
            <a:r>
              <a:rPr lang="en-US" altLang="zh-TW" dirty="0" smtClean="0">
                <a:latin typeface="Calibri" pitchFamily="34" charset="0"/>
                <a:ea typeface="ＭＳ Ｐゴシック" pitchFamily="34" charset="-128"/>
                <a:cs typeface="Calibri" pitchFamily="34" charset="0"/>
              </a:rPr>
              <a:t>Raw Sequence Data e.g. </a:t>
            </a:r>
            <a:r>
              <a:rPr lang="en-US" altLang="zh-TW" dirty="0" err="1" smtClean="0">
                <a:latin typeface="Calibri" pitchFamily="34" charset="0"/>
                <a:ea typeface="ＭＳ Ｐゴシック" pitchFamily="34" charset="-128"/>
                <a:cs typeface="Calibri" pitchFamily="34" charset="0"/>
              </a:rPr>
              <a:t>fasta</a:t>
            </a:r>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r>
              <a:rPr lang="en-US" altLang="zh-TW" dirty="0" smtClean="0">
                <a:latin typeface="Calibri" pitchFamily="34" charset="0"/>
                <a:ea typeface="ＭＳ Ｐゴシック" pitchFamily="34" charset="-128"/>
                <a:cs typeface="Calibri" pitchFamily="34" charset="0"/>
              </a:rPr>
              <a:t>Aligned data e.g. </a:t>
            </a:r>
            <a:r>
              <a:rPr lang="en-US" altLang="zh-TW" dirty="0" smtClean="0">
                <a:latin typeface="Calibri" pitchFamily="34" charset="0"/>
                <a:ea typeface="ＭＳ Ｐゴシック" pitchFamily="34" charset="-128"/>
                <a:cs typeface="Calibri" pitchFamily="34" charset="0"/>
              </a:rPr>
              <a:t>BAM</a:t>
            </a:r>
          </a:p>
          <a:p>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r>
              <a:rPr lang="en-US" altLang="zh-TW" dirty="0" smtClean="0">
                <a:latin typeface="Calibri" pitchFamily="34" charset="0"/>
                <a:ea typeface="ＭＳ Ｐゴシック" pitchFamily="34" charset="-128"/>
                <a:cs typeface="Calibri" pitchFamily="34" charset="0"/>
              </a:rPr>
              <a:t>Processed data e.g. BED</a:t>
            </a:r>
          </a:p>
        </p:txBody>
      </p:sp>
      <p:pic>
        <p:nvPicPr>
          <p:cNvPr id="6" name="Picture 2"/>
          <p:cNvPicPr>
            <a:picLocks noChangeAspect="1" noChangeArrowheads="1"/>
          </p:cNvPicPr>
          <p:nvPr/>
        </p:nvPicPr>
        <p:blipFill>
          <a:blip r:embed="rId2" cstate="print"/>
          <a:srcRect/>
          <a:stretch>
            <a:fillRect/>
          </a:stretch>
        </p:blipFill>
        <p:spPr bwMode="auto">
          <a:xfrm>
            <a:off x="902915" y="2132856"/>
            <a:ext cx="7629525" cy="116205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755576" y="3861792"/>
            <a:ext cx="3495675" cy="1295400"/>
          </a:xfrm>
          <a:prstGeom prst="rect">
            <a:avLst/>
          </a:prstGeom>
          <a:noFill/>
          <a:ln w="9525">
            <a:noFill/>
            <a:miter lim="800000"/>
            <a:headEnd/>
            <a:tailEnd/>
          </a:ln>
        </p:spPr>
      </p:pic>
      <p:pic>
        <p:nvPicPr>
          <p:cNvPr id="8" name="Picture 2"/>
          <p:cNvPicPr>
            <a:picLocks noChangeAspect="1" noChangeArrowheads="1"/>
          </p:cNvPicPr>
          <p:nvPr/>
        </p:nvPicPr>
        <p:blipFill>
          <a:blip r:embed="rId4" cstate="print"/>
          <a:srcRect/>
          <a:stretch>
            <a:fillRect/>
          </a:stretch>
        </p:blipFill>
        <p:spPr bwMode="auto">
          <a:xfrm>
            <a:off x="5076056" y="3513395"/>
            <a:ext cx="3816424" cy="243588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142852"/>
            <a:ext cx="8229600" cy="1143000"/>
          </a:xfrm>
        </p:spPr>
        <p:txBody>
          <a:bodyPr>
            <a:normAutofit/>
          </a:bodyPr>
          <a:lstStyle/>
          <a:p>
            <a:pPr eaLnBrk="1" hangingPunct="1"/>
            <a:r>
              <a:rPr lang="en-US" altLang="zh-TW" sz="4000" b="1" dirty="0" smtClean="0">
                <a:solidFill>
                  <a:srgbClr val="C00000"/>
                </a:solidFill>
                <a:effectLst>
                  <a:outerShdw blurRad="38100" dist="38100" dir="2700000" algn="tl">
                    <a:srgbClr val="000000">
                      <a:alpha val="43137"/>
                    </a:srgbClr>
                  </a:outerShdw>
                </a:effectLst>
                <a:ea typeface="新細明體" pitchFamily="18" charset="-120"/>
              </a:rPr>
              <a:t>Interpreting raw data</a:t>
            </a:r>
            <a:endParaRPr lang="en-US" altLang="zh-TW" sz="1600" b="1" dirty="0" smtClean="0">
              <a:solidFill>
                <a:srgbClr val="C00000"/>
              </a:solidFill>
              <a:effectLst>
                <a:outerShdw blurRad="38100" dist="38100" dir="2700000" algn="tl">
                  <a:srgbClr val="000000">
                    <a:alpha val="43137"/>
                  </a:srgbClr>
                </a:outerShdw>
              </a:effectLst>
              <a:ea typeface="新細明體" pitchFamily="18" charset="-120"/>
            </a:endParaRPr>
          </a:p>
        </p:txBody>
      </p:sp>
      <p:pic>
        <p:nvPicPr>
          <p:cNvPr id="5" name="Content Placeholder 6" descr="Technologies.png"/>
          <p:cNvPicPr>
            <a:picLocks noGrp="1" noChangeAspect="1"/>
          </p:cNvPicPr>
          <p:nvPr>
            <p:ph idx="1"/>
          </p:nvPr>
        </p:nvPicPr>
        <p:blipFill>
          <a:blip r:embed="rId2" cstate="print"/>
          <a:srcRect/>
          <a:stretch>
            <a:fillRect/>
          </a:stretch>
        </p:blipFill>
        <p:spPr>
          <a:xfrm>
            <a:off x="2143108" y="1106444"/>
            <a:ext cx="4962540" cy="5608704"/>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NA-Seq: a revolutionary tool for transcriptomics"/>
          <p:cNvPicPr>
            <a:picLocks noChangeAspect="1" noChangeArrowheads="1"/>
          </p:cNvPicPr>
          <p:nvPr/>
        </p:nvPicPr>
        <p:blipFill>
          <a:blip r:embed="rId2" cstate="print"/>
          <a:srcRect b="10637"/>
          <a:stretch>
            <a:fillRect/>
          </a:stretch>
        </p:blipFill>
        <p:spPr bwMode="auto">
          <a:xfrm>
            <a:off x="642910" y="928671"/>
            <a:ext cx="7931399" cy="2928957"/>
          </a:xfrm>
          <a:prstGeom prst="rect">
            <a:avLst/>
          </a:prstGeom>
          <a:noFill/>
        </p:spPr>
      </p:pic>
      <p:sp>
        <p:nvSpPr>
          <p:cNvPr id="3" name="矩形 2"/>
          <p:cNvSpPr/>
          <p:nvPr/>
        </p:nvSpPr>
        <p:spPr>
          <a:xfrm>
            <a:off x="2500298" y="119698"/>
            <a:ext cx="4496744"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How deep should we </a:t>
            </a:r>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go?</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矩形 3"/>
          <p:cNvSpPr/>
          <p:nvPr/>
        </p:nvSpPr>
        <p:spPr>
          <a:xfrm>
            <a:off x="857224" y="4256324"/>
            <a:ext cx="7429552" cy="2308324"/>
          </a:xfrm>
          <a:prstGeom prst="rect">
            <a:avLst/>
          </a:prstGeom>
        </p:spPr>
        <p:txBody>
          <a:bodyPr wrap="square">
            <a:spAutoFit/>
          </a:bodyPr>
          <a:lstStyle/>
          <a:p>
            <a:pPr marL="342900" indent="-342900" algn="just">
              <a:buAutoNum type="alphaLcParenBoth"/>
            </a:pPr>
            <a:r>
              <a:rPr lang="en-US" altLang="zh-TW" sz="1600" dirty="0" smtClean="0"/>
              <a:t>80% of yeast genes (</a:t>
            </a:r>
            <a:r>
              <a:rPr lang="en-US" altLang="zh-TW" sz="1600" b="1" dirty="0" smtClean="0"/>
              <a:t>genome size: ~120MB</a:t>
            </a:r>
            <a:r>
              <a:rPr lang="en-US" altLang="zh-TW" sz="1600" dirty="0" smtClean="0"/>
              <a:t>) were detected at 4 million uniquely mapped RNA-</a:t>
            </a:r>
            <a:r>
              <a:rPr lang="en-US" altLang="zh-TW" sz="1600" dirty="0" err="1" smtClean="0"/>
              <a:t>Seq</a:t>
            </a:r>
            <a:r>
              <a:rPr lang="en-US" altLang="zh-TW" sz="1600" dirty="0" smtClean="0"/>
              <a:t> reads, and coverage reaches a plateau afterwards despite the increasing sequencing depth. Expressed genes are defined as having at least four independent reads from a 50-bp window at the 3' end. </a:t>
            </a:r>
          </a:p>
          <a:p>
            <a:pPr marL="342900" indent="-342900" algn="just"/>
            <a:endParaRPr lang="en-US" altLang="zh-TW" sz="1600" dirty="0" smtClean="0"/>
          </a:p>
          <a:p>
            <a:pPr marL="342900" indent="-342900" algn="just">
              <a:buAutoNum type="alphaLcParenBoth" startAt="2"/>
            </a:pPr>
            <a:r>
              <a:rPr lang="en-US" altLang="zh-TW" sz="1600" dirty="0" smtClean="0"/>
              <a:t>The number of unique start sites detected starts to reach a plateau when the depth of sequencing reaches 80 million in two mouse </a:t>
            </a:r>
            <a:r>
              <a:rPr lang="en-US" altLang="zh-TW" sz="1600" dirty="0" err="1" smtClean="0"/>
              <a:t>transcriptomes</a:t>
            </a:r>
            <a:r>
              <a:rPr lang="en-US" altLang="zh-TW" sz="1600" dirty="0" smtClean="0"/>
              <a:t>. ES, embryonic stem cells; EB, embryonic body.</a:t>
            </a:r>
          </a:p>
          <a:p>
            <a:pPr algn="just"/>
            <a:endParaRPr lang="zh-TW" altLang="en-US" sz="1600" dirty="0"/>
          </a:p>
        </p:txBody>
      </p:sp>
      <p:sp>
        <p:nvSpPr>
          <p:cNvPr id="5" name="矩形 4"/>
          <p:cNvSpPr/>
          <p:nvPr/>
        </p:nvSpPr>
        <p:spPr>
          <a:xfrm>
            <a:off x="6868144" y="6488668"/>
            <a:ext cx="2204450" cy="261610"/>
          </a:xfrm>
          <a:prstGeom prst="rect">
            <a:avLst/>
          </a:prstGeom>
        </p:spPr>
        <p:txBody>
          <a:bodyPr wrap="none">
            <a:spAutoFit/>
          </a:bodyPr>
          <a:lstStyle/>
          <a:p>
            <a:r>
              <a:rPr lang="en-US" altLang="zh-TW" sz="1100" i="1" dirty="0" smtClean="0"/>
              <a:t>Nature Reviews Genetics </a:t>
            </a:r>
            <a:r>
              <a:rPr lang="en-US" altLang="zh-TW" sz="1100" b="1" i="1" dirty="0" smtClean="0"/>
              <a:t>10</a:t>
            </a:r>
            <a:r>
              <a:rPr lang="en-US" altLang="zh-TW" sz="1100" i="1" dirty="0" smtClean="0"/>
              <a:t>, 57-63 </a:t>
            </a:r>
            <a:endParaRPr lang="zh-TW" altLang="en-US" sz="1100" i="1" dirty="0"/>
          </a:p>
        </p:txBody>
      </p:sp>
      <p:sp>
        <p:nvSpPr>
          <p:cNvPr id="6" name="矩形 5"/>
          <p:cNvSpPr/>
          <p:nvPr/>
        </p:nvSpPr>
        <p:spPr>
          <a:xfrm>
            <a:off x="3707904" y="457508"/>
            <a:ext cx="1765227" cy="523220"/>
          </a:xfrm>
          <a:prstGeom prst="rect">
            <a:avLst/>
          </a:prstGeom>
        </p:spPr>
        <p:txBody>
          <a:bodyPr wrap="none">
            <a:spAutoFit/>
          </a:bodyPr>
          <a:lstStyle/>
          <a:p>
            <a:r>
              <a:rPr lang="en-US" altLang="zh-TW" sz="2800" b="1" i="1" u="sng"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coverage</a:t>
            </a:r>
            <a:endParaRPr lang="zh-TW" altLang="en-US" sz="2800" b="1" i="1" u="sng"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l="22266" t="31875" r="22656" b="14687"/>
          <a:stretch>
            <a:fillRect/>
          </a:stretch>
        </p:blipFill>
        <p:spPr bwMode="auto">
          <a:xfrm>
            <a:off x="2500298" y="2182635"/>
            <a:ext cx="5000660" cy="3032315"/>
          </a:xfrm>
          <a:prstGeom prst="rect">
            <a:avLst/>
          </a:prstGeom>
          <a:noFill/>
          <a:ln w="9525">
            <a:noFill/>
            <a:miter lim="800000"/>
            <a:headEnd/>
            <a:tailEnd/>
          </a:ln>
        </p:spPr>
      </p:pic>
      <p:sp>
        <p:nvSpPr>
          <p:cNvPr id="3" name="矩形 2">
            <a:hlinkClick r:id="rId3"/>
          </p:cNvPr>
          <p:cNvSpPr/>
          <p:nvPr/>
        </p:nvSpPr>
        <p:spPr>
          <a:xfrm>
            <a:off x="3356044" y="119698"/>
            <a:ext cx="2440092" cy="523220"/>
          </a:xfrm>
          <a:prstGeom prst="rect">
            <a:avLst/>
          </a:prstGeom>
        </p:spPr>
        <p:txBody>
          <a:bodyPr wrap="none">
            <a:spAutoFit/>
          </a:bodyPr>
          <a:lstStyle/>
          <a:p>
            <a:r>
              <a:rPr lang="en-US" altLang="zh-TW" sz="28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Genome Size</a:t>
            </a:r>
            <a:endParaRPr lang="zh-TW" altLang="en-US" sz="28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矩形 3"/>
          <p:cNvSpPr/>
          <p:nvPr/>
        </p:nvSpPr>
        <p:spPr>
          <a:xfrm>
            <a:off x="214282" y="825313"/>
            <a:ext cx="5248232" cy="461665"/>
          </a:xfrm>
          <a:prstGeom prst="rect">
            <a:avLst/>
          </a:prstGeom>
        </p:spPr>
        <p:txBody>
          <a:bodyPr wrap="none">
            <a:spAutoFit/>
          </a:bodyPr>
          <a:lstStyle/>
          <a:p>
            <a:r>
              <a:rPr lang="pt-BR" altLang="zh-TW" sz="2400" b="1" dirty="0" smtClean="0">
                <a:solidFill>
                  <a:srgbClr val="002060"/>
                </a:solidFill>
              </a:rPr>
              <a:t>De novo assembled rice transcriptome </a:t>
            </a:r>
            <a:endParaRPr lang="zh-TW" altLang="en-US" sz="2400" b="1" dirty="0">
              <a:solidFill>
                <a:srgbClr val="002060"/>
              </a:solidFill>
            </a:endParaRPr>
          </a:p>
        </p:txBody>
      </p:sp>
      <p:sp>
        <p:nvSpPr>
          <p:cNvPr id="5" name="矩形 4"/>
          <p:cNvSpPr/>
          <p:nvPr/>
        </p:nvSpPr>
        <p:spPr>
          <a:xfrm>
            <a:off x="285720" y="1214422"/>
            <a:ext cx="6000792" cy="584775"/>
          </a:xfrm>
          <a:prstGeom prst="rect">
            <a:avLst/>
          </a:prstGeom>
        </p:spPr>
        <p:txBody>
          <a:bodyPr wrap="square">
            <a:spAutoFit/>
          </a:bodyPr>
          <a:lstStyle/>
          <a:p>
            <a:r>
              <a:rPr lang="en-US" altLang="zh-TW" sz="1600" dirty="0" smtClean="0"/>
              <a:t>1.3 </a:t>
            </a:r>
            <a:r>
              <a:rPr lang="en-US" altLang="zh-TW" sz="1600" dirty="0" err="1" smtClean="0"/>
              <a:t>Gb</a:t>
            </a:r>
            <a:r>
              <a:rPr lang="en-US" altLang="zh-TW" sz="1600" dirty="0" smtClean="0"/>
              <a:t> RNA‐</a:t>
            </a:r>
            <a:r>
              <a:rPr lang="en-US" altLang="zh-TW" sz="1600" dirty="0" err="1" smtClean="0"/>
              <a:t>Seq</a:t>
            </a:r>
            <a:r>
              <a:rPr lang="en-US" altLang="zh-TW" sz="1600" dirty="0" smtClean="0"/>
              <a:t> data (genome size: ~400MB)</a:t>
            </a:r>
          </a:p>
          <a:p>
            <a:r>
              <a:rPr lang="en-US" altLang="zh-TW" sz="1600" dirty="0" smtClean="0"/>
              <a:t>85% of assembled unigenes were covered by </a:t>
            </a:r>
            <a:r>
              <a:rPr lang="en-US" altLang="zh-TW" sz="1600" dirty="0" smtClean="0"/>
              <a:t>gene models</a:t>
            </a:r>
            <a:endParaRPr lang="zh-TW" altLang="en-US" sz="1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normAutofit/>
          </a:bodyPr>
          <a:lstStyle/>
          <a:p>
            <a:r>
              <a:rPr lang="en-US" altLang="zh-TW" sz="36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HTseq Raw </a:t>
            </a:r>
            <a:r>
              <a:rPr lang="en-US" altLang="zh-TW" sz="36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Data Format</a:t>
            </a:r>
          </a:p>
        </p:txBody>
      </p:sp>
      <p:sp>
        <p:nvSpPr>
          <p:cNvPr id="13315" name="Content Placeholder 2"/>
          <p:cNvSpPr>
            <a:spLocks noGrp="1"/>
          </p:cNvSpPr>
          <p:nvPr>
            <p:ph idx="1"/>
          </p:nvPr>
        </p:nvSpPr>
        <p:spPr/>
        <p:txBody>
          <a:bodyPr>
            <a:normAutofit lnSpcReduction="10000"/>
          </a:bodyPr>
          <a:lstStyle/>
          <a:p>
            <a:r>
              <a:rPr lang="en-US" altLang="zh-TW" dirty="0" err="1" smtClean="0">
                <a:latin typeface="Calibri" pitchFamily="34" charset="0"/>
                <a:ea typeface="ＭＳ Ｐゴシック" pitchFamily="34" charset="-128"/>
                <a:cs typeface="Calibri" pitchFamily="34" charset="0"/>
              </a:rPr>
              <a:t>fasta</a:t>
            </a:r>
            <a:r>
              <a:rPr lang="en-US" altLang="zh-TW" dirty="0" smtClean="0">
                <a:latin typeface="Calibri" pitchFamily="34" charset="0"/>
                <a:ea typeface="ＭＳ Ｐゴシック" pitchFamily="34" charset="-128"/>
                <a:cs typeface="Calibri" pitchFamily="34" charset="0"/>
              </a:rPr>
              <a:t> (Sanger)</a:t>
            </a:r>
          </a:p>
          <a:p>
            <a:r>
              <a:rPr lang="en-US" altLang="zh-TW" dirty="0" err="1" smtClean="0">
                <a:latin typeface="Calibri" pitchFamily="34" charset="0"/>
                <a:ea typeface="ＭＳ Ｐゴシック" pitchFamily="34" charset="-128"/>
                <a:cs typeface="Calibri" pitchFamily="34" charset="0"/>
              </a:rPr>
              <a:t>csfasta</a:t>
            </a:r>
            <a:r>
              <a:rPr lang="en-US" altLang="zh-TW" dirty="0" smtClean="0">
                <a:latin typeface="Calibri" pitchFamily="34" charset="0"/>
                <a:ea typeface="ＭＳ Ｐゴシック" pitchFamily="34" charset="-128"/>
                <a:cs typeface="Calibri" pitchFamily="34" charset="0"/>
              </a:rPr>
              <a:t> (</a:t>
            </a:r>
            <a:r>
              <a:rPr lang="en-US" altLang="zh-TW" dirty="0" err="1" smtClean="0">
                <a:latin typeface="Calibri" pitchFamily="34" charset="0"/>
                <a:ea typeface="ＭＳ Ｐゴシック" pitchFamily="34" charset="-128"/>
                <a:cs typeface="Calibri" pitchFamily="34" charset="0"/>
              </a:rPr>
              <a:t>SOLiD</a:t>
            </a:r>
            <a:r>
              <a:rPr lang="en-US" altLang="zh-TW" dirty="0" smtClean="0">
                <a:latin typeface="Calibri" pitchFamily="34" charset="0"/>
                <a:ea typeface="ＭＳ Ｐゴシック" pitchFamily="34" charset="-128"/>
                <a:cs typeface="Calibri" pitchFamily="34" charset="0"/>
              </a:rPr>
              <a:t>)</a:t>
            </a:r>
          </a:p>
          <a:p>
            <a:r>
              <a:rPr lang="en-US" altLang="zh-TW" dirty="0" err="1" smtClean="0">
                <a:latin typeface="Calibri" pitchFamily="34" charset="0"/>
                <a:ea typeface="ＭＳ Ｐゴシック" pitchFamily="34" charset="-128"/>
                <a:cs typeface="Calibri" pitchFamily="34" charset="0"/>
              </a:rPr>
              <a:t>fastq</a:t>
            </a:r>
            <a:r>
              <a:rPr lang="en-US" altLang="zh-TW" dirty="0" smtClean="0">
                <a:latin typeface="Calibri" pitchFamily="34" charset="0"/>
                <a:ea typeface="ＭＳ Ｐゴシック" pitchFamily="34" charset="-128"/>
                <a:cs typeface="Calibri" pitchFamily="34" charset="0"/>
              </a:rPr>
              <a:t> (</a:t>
            </a:r>
            <a:r>
              <a:rPr lang="en-US" altLang="zh-TW" dirty="0" err="1" smtClean="0">
                <a:latin typeface="Calibri" pitchFamily="34" charset="0"/>
                <a:ea typeface="ＭＳ Ｐゴシック" pitchFamily="34" charset="-128"/>
                <a:cs typeface="Calibri" pitchFamily="34" charset="0"/>
              </a:rPr>
              <a:t>Solexa</a:t>
            </a:r>
            <a:r>
              <a:rPr lang="en-US" altLang="zh-TW" dirty="0" smtClean="0">
                <a:latin typeface="Calibri" pitchFamily="34" charset="0"/>
                <a:ea typeface="ＭＳ Ｐゴシック" pitchFamily="34" charset="-128"/>
                <a:cs typeface="Calibri" pitchFamily="34" charset="0"/>
              </a:rPr>
              <a:t>)</a:t>
            </a:r>
          </a:p>
          <a:p>
            <a:r>
              <a:rPr lang="en-US" altLang="zh-TW" dirty="0" err="1" smtClean="0">
                <a:latin typeface="Calibri" pitchFamily="34" charset="0"/>
                <a:ea typeface="ＭＳ Ｐゴシック" pitchFamily="34" charset="-128"/>
                <a:cs typeface="Calibri" pitchFamily="34" charset="0"/>
              </a:rPr>
              <a:t>sff</a:t>
            </a:r>
            <a:r>
              <a:rPr lang="en-US" altLang="zh-TW" dirty="0" smtClean="0">
                <a:latin typeface="Calibri" pitchFamily="34" charset="0"/>
                <a:ea typeface="ＭＳ Ｐゴシック" pitchFamily="34" charset="-128"/>
                <a:cs typeface="Calibri" pitchFamily="34" charset="0"/>
              </a:rPr>
              <a:t> (454)</a:t>
            </a:r>
          </a:p>
          <a:p>
            <a:r>
              <a:rPr lang="en-US" altLang="zh-TW" dirty="0" smtClean="0">
                <a:latin typeface="Calibri" pitchFamily="34" charset="0"/>
                <a:ea typeface="ＭＳ Ｐゴシック" pitchFamily="34" charset="-128"/>
                <a:cs typeface="Calibri" pitchFamily="34" charset="0"/>
              </a:rPr>
              <a:t>…. And about 30 other file formats</a:t>
            </a:r>
          </a:p>
          <a:p>
            <a:endParaRPr lang="en-US" altLang="zh-TW" dirty="0" smtClean="0">
              <a:latin typeface="Calibri" pitchFamily="34" charset="0"/>
              <a:ea typeface="ＭＳ Ｐゴシック" pitchFamily="34" charset="-128"/>
              <a:cs typeface="Calibri" pitchFamily="34" charset="0"/>
            </a:endParaRPr>
          </a:p>
          <a:p>
            <a:r>
              <a:rPr lang="en-US" altLang="zh-TW" dirty="0" smtClean="0">
                <a:latin typeface="Calibri" pitchFamily="34" charset="0"/>
                <a:ea typeface="ＭＳ Ｐゴシック" pitchFamily="34" charset="-128"/>
                <a:cs typeface="Calibri" pitchFamily="34" charset="0"/>
              </a:rPr>
              <a:t>http://emboss.sourceforge.net/docs/themes/SequenceFormats.html</a:t>
            </a:r>
          </a:p>
          <a:p>
            <a:endParaRPr lang="en-US" altLang="zh-TW" dirty="0" smtClean="0">
              <a:latin typeface="Calibri" pitchFamily="34" charset="0"/>
              <a:ea typeface="ＭＳ Ｐゴシック" pitchFamily="34" charset="-128"/>
              <a:cs typeface="Calibri" pitchFamily="34" charset="0"/>
            </a:endParaRPr>
          </a:p>
          <a:p>
            <a:endParaRPr lang="en-US" altLang="zh-TW" dirty="0" smtClean="0">
              <a:latin typeface="Calibri" pitchFamily="34" charset="0"/>
              <a:ea typeface="ＭＳ Ｐゴシック" pitchFamily="34" charset="-128"/>
              <a:cs typeface="Calibri"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Content Placeholder 4" descr="Picture 1.png"/>
          <p:cNvPicPr>
            <a:picLocks noGrp="1" noChangeAspect="1"/>
          </p:cNvPicPr>
          <p:nvPr>
            <p:ph idx="4294967295"/>
          </p:nvPr>
        </p:nvPicPr>
        <p:blipFill>
          <a:blip r:embed="rId2" cstate="print"/>
          <a:srcRect l="4339" t="13870" r="4540" b="10271"/>
          <a:stretch>
            <a:fillRect/>
          </a:stretch>
        </p:blipFill>
        <p:spPr>
          <a:xfrm>
            <a:off x="1043508" y="908050"/>
            <a:ext cx="7200900" cy="2674938"/>
          </a:xfrm>
          <a:effectLst/>
        </p:spPr>
      </p:pic>
      <p:sp>
        <p:nvSpPr>
          <p:cNvPr id="39939" name="Title 1"/>
          <p:cNvSpPr>
            <a:spLocks noGrp="1"/>
          </p:cNvSpPr>
          <p:nvPr>
            <p:ph type="title" idx="4294967295"/>
          </p:nvPr>
        </p:nvSpPr>
        <p:spPr>
          <a:xfrm>
            <a:off x="971600" y="274638"/>
            <a:ext cx="7075512" cy="715962"/>
          </a:xfrm>
        </p:spPr>
        <p:txBody>
          <a:bodyPr>
            <a:normAutofit/>
          </a:bodyPr>
          <a:lstStyle/>
          <a:p>
            <a:pPr eaLnBrk="1" hangingPunct="1"/>
            <a:r>
              <a:rPr lang="en-US" altLang="zh-TW" sz="4000" b="1" dirty="0" smtClean="0">
                <a:solidFill>
                  <a:srgbClr val="C00000"/>
                </a:solidFill>
                <a:effectLst>
                  <a:outerShdw blurRad="38100" dist="38100" dir="2700000" algn="tl">
                    <a:srgbClr val="000000">
                      <a:alpha val="43137"/>
                    </a:srgbClr>
                  </a:outerShdw>
                </a:effectLst>
                <a:latin typeface="Helvetica" pitchFamily="-112" charset="0"/>
                <a:ea typeface="ＭＳ Ｐゴシック" pitchFamily="-111" charset="-128"/>
              </a:rPr>
              <a:t>SOLiD </a:t>
            </a:r>
            <a:r>
              <a:rPr lang="en-US" altLang="zh-TW" sz="4000" b="1" dirty="0" smtClean="0">
                <a:solidFill>
                  <a:srgbClr val="C00000"/>
                </a:solidFill>
                <a:effectLst>
                  <a:outerShdw blurRad="38100" dist="38100" dir="2700000" algn="tl">
                    <a:srgbClr val="000000">
                      <a:alpha val="43137"/>
                    </a:srgbClr>
                  </a:outerShdw>
                </a:effectLst>
                <a:latin typeface="Helvetica" pitchFamily="-112" charset="0"/>
                <a:ea typeface="ＭＳ Ｐゴシック" pitchFamily="-111" charset="-128"/>
              </a:rPr>
              <a:t>Color </a:t>
            </a:r>
            <a:r>
              <a:rPr lang="en-US" altLang="zh-TW" sz="4000" b="1" dirty="0" smtClean="0">
                <a:solidFill>
                  <a:srgbClr val="C00000"/>
                </a:solidFill>
                <a:effectLst>
                  <a:outerShdw blurRad="38100" dist="38100" dir="2700000" algn="tl">
                    <a:srgbClr val="000000">
                      <a:alpha val="43137"/>
                    </a:srgbClr>
                  </a:outerShdw>
                </a:effectLst>
                <a:latin typeface="Helvetica" pitchFamily="-112" charset="0"/>
                <a:ea typeface="ＭＳ Ｐゴシック" pitchFamily="-111" charset="-128"/>
              </a:rPr>
              <a:t>S</a:t>
            </a:r>
            <a:r>
              <a:rPr lang="en-US" altLang="zh-TW" sz="4000" b="1" dirty="0" smtClean="0">
                <a:solidFill>
                  <a:srgbClr val="C00000"/>
                </a:solidFill>
                <a:effectLst>
                  <a:outerShdw blurRad="38100" dist="38100" dir="2700000" algn="tl">
                    <a:srgbClr val="000000">
                      <a:alpha val="43137"/>
                    </a:srgbClr>
                  </a:outerShdw>
                </a:effectLst>
                <a:latin typeface="Helvetica" pitchFamily="-112" charset="0"/>
                <a:ea typeface="ＭＳ Ｐゴシック" pitchFamily="-111" charset="-128"/>
              </a:rPr>
              <a:t>pace</a:t>
            </a:r>
            <a:endParaRPr lang="en-US" altLang="zh-TW" sz="4000" b="1" dirty="0" smtClean="0">
              <a:solidFill>
                <a:srgbClr val="C00000"/>
              </a:solidFill>
              <a:effectLst>
                <a:outerShdw blurRad="38100" dist="38100" dir="2700000" algn="tl">
                  <a:srgbClr val="000000">
                    <a:alpha val="43137"/>
                  </a:srgbClr>
                </a:outerShdw>
              </a:effectLst>
              <a:latin typeface="Helvetica" pitchFamily="-112" charset="0"/>
              <a:ea typeface="ＭＳ Ｐゴシック" pitchFamily="-111" charset="-128"/>
            </a:endParaRPr>
          </a:p>
        </p:txBody>
      </p:sp>
      <p:grpSp>
        <p:nvGrpSpPr>
          <p:cNvPr id="2" name="群組 5"/>
          <p:cNvGrpSpPr/>
          <p:nvPr/>
        </p:nvGrpSpPr>
        <p:grpSpPr>
          <a:xfrm>
            <a:off x="1043608" y="3717032"/>
            <a:ext cx="6991982" cy="1728192"/>
            <a:chOff x="2339752" y="4077072"/>
            <a:chExt cx="5335798" cy="1160512"/>
          </a:xfrm>
        </p:grpSpPr>
        <p:pic>
          <p:nvPicPr>
            <p:cNvPr id="4" name="Content Placeholder 4" descr="Picture 4.png"/>
            <p:cNvPicPr>
              <a:picLocks noChangeAspect="1"/>
            </p:cNvPicPr>
            <p:nvPr/>
          </p:nvPicPr>
          <p:blipFill>
            <a:blip r:embed="rId3" cstate="print"/>
            <a:srcRect r="27438" b="65789"/>
            <a:stretch>
              <a:fillRect/>
            </a:stretch>
          </p:blipFill>
          <p:spPr>
            <a:xfrm>
              <a:off x="2339752" y="4189276"/>
              <a:ext cx="2304256" cy="936104"/>
            </a:xfrm>
            <a:prstGeom prst="rect">
              <a:avLst/>
            </a:prstGeom>
          </p:spPr>
        </p:pic>
        <p:pic>
          <p:nvPicPr>
            <p:cNvPr id="5" name="Content Placeholder 4" descr="Picture 4.png"/>
            <p:cNvPicPr>
              <a:picLocks noChangeAspect="1"/>
            </p:cNvPicPr>
            <p:nvPr/>
          </p:nvPicPr>
          <p:blipFill>
            <a:blip r:embed="rId3" cstate="print"/>
            <a:srcRect t="57588"/>
            <a:stretch>
              <a:fillRect/>
            </a:stretch>
          </p:blipFill>
          <p:spPr>
            <a:xfrm>
              <a:off x="4499992" y="4077072"/>
              <a:ext cx="3175558" cy="1160512"/>
            </a:xfrm>
            <a:prstGeom prst="rect">
              <a:avLst/>
            </a:prstGeom>
          </p:spPr>
        </p:pic>
      </p:gr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4624"/>
            <a:ext cx="8229600" cy="1143000"/>
          </a:xfrm>
        </p:spPr>
        <p:txBody>
          <a:bodyPr>
            <a:normAutofit/>
          </a:bodyPr>
          <a:lstStyle/>
          <a:p>
            <a:r>
              <a:rPr lang="en-US" altLang="zh-TW" sz="48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a:t>
            </a:r>
            <a:r>
              <a:rPr lang="en-US" altLang="zh-TW" sz="4800" b="1" dirty="0" err="1"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cs</a:t>
            </a:r>
            <a:r>
              <a:rPr lang="en-US" altLang="zh-TW" sz="48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a:t>
            </a:r>
            <a:r>
              <a:rPr lang="en-US" altLang="zh-TW" sz="4800" b="1" dirty="0" err="1"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Fasta</a:t>
            </a:r>
            <a:r>
              <a:rPr lang="en-US" altLang="zh-TW" sz="48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a:t>
            </a:r>
            <a:r>
              <a:rPr lang="en-US" altLang="zh-TW" sz="4800" b="1" dirty="0" err="1"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cs</a:t>
            </a:r>
            <a:r>
              <a:rPr lang="en-US" altLang="zh-TW" sz="48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a:t>
            </a:r>
            <a:r>
              <a:rPr lang="en-US" altLang="zh-TW" sz="4800" b="1" dirty="0" err="1"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rPr>
              <a:t>Fastq</a:t>
            </a:r>
            <a:endParaRPr lang="en-US" altLang="zh-TW" sz="4800" b="1" dirty="0" smtClean="0">
              <a:solidFill>
                <a:srgbClr val="C00000"/>
              </a:solidFill>
              <a:effectLst>
                <a:outerShdw blurRad="38100" dist="38100" dir="2700000" algn="tl">
                  <a:srgbClr val="000000">
                    <a:alpha val="43137"/>
                  </a:srgbClr>
                </a:outerShdw>
              </a:effectLst>
              <a:latin typeface="Calibri" pitchFamily="34" charset="0"/>
              <a:ea typeface="ＭＳ Ｐゴシック" pitchFamily="34" charset="-128"/>
              <a:cs typeface="Calibri" pitchFamily="34" charset="0"/>
            </a:endParaRPr>
          </a:p>
        </p:txBody>
      </p:sp>
      <p:sp>
        <p:nvSpPr>
          <p:cNvPr id="14339" name="Content Placeholder 2"/>
          <p:cNvSpPr>
            <a:spLocks noGrp="1"/>
          </p:cNvSpPr>
          <p:nvPr>
            <p:ph idx="1"/>
          </p:nvPr>
        </p:nvSpPr>
        <p:spPr/>
        <p:txBody>
          <a:bodyPr>
            <a:normAutofit fontScale="92500" lnSpcReduction="20000"/>
          </a:bodyPr>
          <a:lstStyle/>
          <a:p>
            <a:r>
              <a:rPr lang="en-US" altLang="zh-TW" dirty="0" smtClean="0">
                <a:latin typeface="Calibri" pitchFamily="34" charset="0"/>
                <a:ea typeface="ＭＳ Ｐゴシック" pitchFamily="34" charset="-128"/>
                <a:cs typeface="Calibri" pitchFamily="34" charset="0"/>
              </a:rPr>
              <a:t>FASTA</a:t>
            </a:r>
          </a:p>
          <a:p>
            <a:pPr lvl="1"/>
            <a:r>
              <a:rPr lang="en-US" altLang="zh-TW" dirty="0" smtClean="0">
                <a:latin typeface="Calibri" pitchFamily="34" charset="0"/>
                <a:ea typeface="ＭＳ Ｐゴシック" pitchFamily="34" charset="-128"/>
                <a:cs typeface="Calibri" pitchFamily="34" charset="0"/>
              </a:rPr>
              <a:t>Header line “&gt;”</a:t>
            </a:r>
          </a:p>
          <a:p>
            <a:pPr lvl="1"/>
            <a:r>
              <a:rPr lang="en-US" altLang="zh-TW" dirty="0" smtClean="0">
                <a:latin typeface="Calibri" pitchFamily="34" charset="0"/>
                <a:ea typeface="ＭＳ Ｐゴシック" pitchFamily="34" charset="-128"/>
                <a:cs typeface="Calibri" pitchFamily="34" charset="0"/>
              </a:rPr>
              <a:t>Sequence</a:t>
            </a:r>
          </a:p>
          <a:p>
            <a:r>
              <a:rPr lang="en-US" altLang="zh-TW" dirty="0" smtClean="0">
                <a:latin typeface="Calibri" pitchFamily="34" charset="0"/>
                <a:ea typeface="ＭＳ Ｐゴシック" pitchFamily="34" charset="-128"/>
                <a:cs typeface="Calibri" pitchFamily="34" charset="0"/>
              </a:rPr>
              <a:t>FASTQ</a:t>
            </a:r>
          </a:p>
          <a:p>
            <a:pPr lvl="1"/>
            <a:r>
              <a:rPr lang="en-US" altLang="zh-TW" dirty="0" smtClean="0">
                <a:latin typeface="Calibri" pitchFamily="34" charset="0"/>
                <a:ea typeface="ＭＳ Ｐゴシック" pitchFamily="34" charset="-128"/>
                <a:cs typeface="Calibri" pitchFamily="34" charset="0"/>
              </a:rPr>
              <a:t>Add QVs encoded as single byte ASCII codes</a:t>
            </a:r>
          </a:p>
          <a:p>
            <a:r>
              <a:rPr lang="en-US" altLang="zh-TW" dirty="0" smtClean="0">
                <a:latin typeface="Calibri" pitchFamily="34" charset="0"/>
                <a:ea typeface="ＭＳ Ｐゴシック" pitchFamily="34" charset="-128"/>
                <a:cs typeface="Calibri" pitchFamily="34" charset="0"/>
              </a:rPr>
              <a:t>Most aligners accept FASTA/Q as input</a:t>
            </a:r>
          </a:p>
          <a:p>
            <a:r>
              <a:rPr lang="en-US" altLang="zh-TW" dirty="0" smtClean="0">
                <a:latin typeface="Calibri" pitchFamily="34" charset="0"/>
                <a:ea typeface="ＭＳ Ｐゴシック" pitchFamily="34" charset="-128"/>
                <a:cs typeface="Calibri" pitchFamily="34" charset="0"/>
              </a:rPr>
              <a:t>Issue: data is </a:t>
            </a:r>
            <a:r>
              <a:rPr lang="en-US" altLang="zh-TW" dirty="0" err="1" smtClean="0">
                <a:latin typeface="Calibri" pitchFamily="34" charset="0"/>
                <a:ea typeface="ＭＳ Ｐゴシック" pitchFamily="34" charset="-128"/>
                <a:cs typeface="Calibri" pitchFamily="34" charset="0"/>
              </a:rPr>
              <a:t>volumous</a:t>
            </a:r>
            <a:r>
              <a:rPr lang="en-US" altLang="zh-TW" dirty="0" smtClean="0">
                <a:latin typeface="Calibri" pitchFamily="34" charset="0"/>
                <a:ea typeface="ＭＳ Ｐゴシック" pitchFamily="34" charset="-128"/>
                <a:cs typeface="Calibri" pitchFamily="34" charset="0"/>
              </a:rPr>
              <a:t> (2 bytes per base for FASTQ)</a:t>
            </a:r>
          </a:p>
          <a:p>
            <a:r>
              <a:rPr lang="en-US" altLang="zh-TW" dirty="0" smtClean="0">
                <a:latin typeface="Calibri" pitchFamily="34" charset="0"/>
                <a:ea typeface="ＭＳ Ｐゴシック" pitchFamily="34" charset="-128"/>
                <a:cs typeface="Calibri" pitchFamily="34" charset="0"/>
              </a:rPr>
              <a:t>Do PHRED scaled values provide the most information? </a:t>
            </a:r>
          </a:p>
        </p:txBody>
      </p:sp>
      <p:pic>
        <p:nvPicPr>
          <p:cNvPr id="4" name="Picture 18" descr="fastq.png"/>
          <p:cNvPicPr>
            <a:picLocks noChangeAspect="1"/>
          </p:cNvPicPr>
          <p:nvPr/>
        </p:nvPicPr>
        <p:blipFill>
          <a:blip r:embed="rId2" cstate="print"/>
          <a:srcRect l="993"/>
          <a:stretch>
            <a:fillRect/>
          </a:stretch>
        </p:blipFill>
        <p:spPr bwMode="auto">
          <a:xfrm>
            <a:off x="4429124" y="1357298"/>
            <a:ext cx="3627438" cy="18288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Fastq</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a:t>
            </a: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Illumina</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&amp; </a:t>
            </a: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Snager</a:t>
            </a:r>
            <a:endPar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endParaRPr>
          </a:p>
        </p:txBody>
      </p:sp>
      <p:pic>
        <p:nvPicPr>
          <p:cNvPr id="1026" name="Picture 2"/>
          <p:cNvPicPr>
            <a:picLocks noChangeAspect="1" noChangeArrowheads="1"/>
          </p:cNvPicPr>
          <p:nvPr/>
        </p:nvPicPr>
        <p:blipFill>
          <a:blip r:embed="rId2" cstate="print"/>
          <a:srcRect/>
          <a:stretch>
            <a:fillRect/>
          </a:stretch>
        </p:blipFill>
        <p:spPr bwMode="auto">
          <a:xfrm>
            <a:off x="1331640" y="883940"/>
            <a:ext cx="6496050" cy="1104900"/>
          </a:xfrm>
          <a:prstGeom prst="rect">
            <a:avLst/>
          </a:prstGeom>
          <a:noFill/>
          <a:ln w="9525">
            <a:noFill/>
            <a:miter lim="800000"/>
            <a:headEnd/>
            <a:tailEnd/>
          </a:ln>
        </p:spPr>
      </p:pic>
      <p:pic>
        <p:nvPicPr>
          <p:cNvPr id="6" name="Picture 3"/>
          <p:cNvPicPr>
            <a:picLocks noChangeAspect="1" noChangeArrowheads="1"/>
          </p:cNvPicPr>
          <p:nvPr/>
        </p:nvPicPr>
        <p:blipFill>
          <a:blip r:embed="rId3" cstate="print"/>
          <a:srcRect/>
          <a:stretch>
            <a:fillRect/>
          </a:stretch>
        </p:blipFill>
        <p:spPr bwMode="auto">
          <a:xfrm>
            <a:off x="2195736" y="3068960"/>
            <a:ext cx="4816996" cy="3604772"/>
          </a:xfrm>
          <a:prstGeom prst="rect">
            <a:avLst/>
          </a:prstGeom>
          <a:noFill/>
          <a:ln w="9525">
            <a:noFill/>
            <a:miter lim="800000"/>
            <a:headEnd/>
            <a:tailEnd/>
          </a:ln>
        </p:spPr>
      </p:pic>
      <p:pic>
        <p:nvPicPr>
          <p:cNvPr id="7" name="Picture 2"/>
          <p:cNvPicPr>
            <a:picLocks noChangeAspect="1" noChangeArrowheads="1"/>
          </p:cNvPicPr>
          <p:nvPr/>
        </p:nvPicPr>
        <p:blipFill>
          <a:blip r:embed="rId4" cstate="print"/>
          <a:srcRect/>
          <a:stretch>
            <a:fillRect/>
          </a:stretch>
        </p:blipFill>
        <p:spPr bwMode="auto">
          <a:xfrm>
            <a:off x="1403648" y="2060848"/>
            <a:ext cx="5943600" cy="1028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Fastq</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a:t>
            </a: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Illumina</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&amp; NCBI</a:t>
            </a:r>
          </a:p>
        </p:txBody>
      </p:sp>
      <p:pic>
        <p:nvPicPr>
          <p:cNvPr id="1027" name="Picture 3"/>
          <p:cNvPicPr>
            <a:picLocks noChangeAspect="1" noChangeArrowheads="1"/>
          </p:cNvPicPr>
          <p:nvPr/>
        </p:nvPicPr>
        <p:blipFill>
          <a:blip r:embed="rId2" cstate="print"/>
          <a:srcRect/>
          <a:stretch>
            <a:fillRect/>
          </a:stretch>
        </p:blipFill>
        <p:spPr bwMode="auto">
          <a:xfrm>
            <a:off x="1753171" y="1205905"/>
            <a:ext cx="5781675" cy="428625"/>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1511660" y="1594859"/>
            <a:ext cx="6264696" cy="385036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t="19827" r="4725"/>
          <a:stretch>
            <a:fillRect/>
          </a:stretch>
        </p:blipFill>
        <p:spPr bwMode="auto">
          <a:xfrm>
            <a:off x="142876" y="1142984"/>
            <a:ext cx="8929718" cy="5314964"/>
          </a:xfrm>
          <a:prstGeom prst="rect">
            <a:avLst/>
          </a:prstGeom>
          <a:noFill/>
          <a:ln w="9525">
            <a:noFill/>
            <a:miter lim="800000"/>
            <a:headEnd/>
            <a:tailEnd/>
          </a:ln>
          <a:effectLst/>
        </p:spPr>
      </p:pic>
      <p:sp>
        <p:nvSpPr>
          <p:cNvPr id="3"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altLang="zh-TW" sz="2400" b="1" dirty="0" err="1" smtClean="0">
                <a:solidFill>
                  <a:srgbClr val="C00000"/>
                </a:solidFill>
                <a:effectLst>
                  <a:outerShdw blurRad="38100" dist="38100" dir="2700000" algn="tl">
                    <a:srgbClr val="000000">
                      <a:alpha val="43137"/>
                    </a:srgbClr>
                  </a:outerShdw>
                </a:effectLst>
                <a:latin typeface="Helvetica" pitchFamily="-112" charset="0"/>
                <a:ea typeface="ＭＳ Ｐゴシック" pitchFamily="-111" charset="-128"/>
                <a:cs typeface="+mj-cs"/>
              </a:rPr>
              <a:t>s</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ff (text format): 454</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52413" y="747713"/>
            <a:ext cx="8639175" cy="5362575"/>
          </a:xfrm>
          <a:prstGeom prst="rect">
            <a:avLst/>
          </a:prstGeom>
          <a:noFill/>
          <a:ln w="9525">
            <a:noFill/>
            <a:miter lim="800000"/>
            <a:headEnd/>
            <a:tailEnd/>
          </a:ln>
          <a:effectLst/>
        </p:spPr>
      </p:pic>
      <p:sp>
        <p:nvSpPr>
          <p:cNvPr id="3" name="Title 1"/>
          <p:cNvSpPr txBox="1">
            <a:spLocks/>
          </p:cNvSpPr>
          <p:nvPr/>
        </p:nvSpPr>
        <p:spPr>
          <a:xfrm>
            <a:off x="0" y="274638"/>
            <a:ext cx="8839200" cy="7159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454 </a:t>
            </a:r>
            <a:r>
              <a:rPr kumimoji="0" lang="en-US" altLang="zh-TW" sz="2400" b="1" i="0" u="none" strike="noStrike" kern="1200" cap="none" spc="0" normalizeH="0" baseline="0" noProof="0" dirty="0" err="1"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fasta</a:t>
            </a:r>
            <a:r>
              <a:rPr kumimoji="0" lang="en-US" altLang="zh-TW" sz="24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Helvetica" pitchFamily="-112" charset="0"/>
                <a:ea typeface="ＭＳ Ｐゴシック" pitchFamily="-111" charset="-128"/>
                <a:cs typeface="+mj-cs"/>
              </a:rPr>
              <a:t> with quality file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590430" y="690563"/>
            <a:ext cx="8196412" cy="5024453"/>
          </a:xfrm>
          <a:prstGeom prst="rect">
            <a:avLst/>
          </a:prstGeom>
          <a:noFill/>
          <a:ln w="9525">
            <a:noFill/>
            <a:miter lim="800000"/>
            <a:headEnd/>
            <a:tailEnd/>
          </a:ln>
          <a:effectLst/>
        </p:spPr>
      </p:pic>
      <p:sp>
        <p:nvSpPr>
          <p:cNvPr id="5" name="Title 1"/>
          <p:cNvSpPr txBox="1">
            <a:spLocks/>
          </p:cNvSpPr>
          <p:nvPr/>
        </p:nvSpPr>
        <p:spPr>
          <a:xfrm>
            <a:off x="457200" y="274638"/>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TW" sz="40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新細明體" pitchFamily="18" charset="-120"/>
                <a:cs typeface="+mj-cs"/>
              </a:rPr>
              <a:t>454 base quality?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2" descr="http://www.exeter.ac.uk/media/universityofexeter/webteam/shared/righthandimages218px/research/sequencer.jpg"/>
          <p:cNvPicPr>
            <a:picLocks noChangeAspect="1" noChangeArrowheads="1"/>
          </p:cNvPicPr>
          <p:nvPr/>
        </p:nvPicPr>
        <p:blipFill>
          <a:blip r:embed="rId2" cstate="print"/>
          <a:srcRect/>
          <a:stretch>
            <a:fillRect/>
          </a:stretch>
        </p:blipFill>
        <p:spPr bwMode="auto">
          <a:xfrm>
            <a:off x="971550" y="1268760"/>
            <a:ext cx="1573213" cy="1082675"/>
          </a:xfrm>
          <a:prstGeom prst="rect">
            <a:avLst/>
          </a:prstGeom>
          <a:noFill/>
          <a:ln w="9525">
            <a:noFill/>
            <a:miter lim="800000"/>
            <a:headEnd/>
            <a:tailEnd/>
          </a:ln>
        </p:spPr>
      </p:pic>
      <p:pic>
        <p:nvPicPr>
          <p:cNvPr id="20484" name="Picture 2" descr="The Genome Sequencer FLX System"/>
          <p:cNvPicPr>
            <a:picLocks noChangeAspect="1" noChangeArrowheads="1"/>
          </p:cNvPicPr>
          <p:nvPr/>
        </p:nvPicPr>
        <p:blipFill>
          <a:blip r:embed="rId3" cstate="print"/>
          <a:srcRect/>
          <a:stretch>
            <a:fillRect/>
          </a:stretch>
        </p:blipFill>
        <p:spPr bwMode="auto">
          <a:xfrm>
            <a:off x="5219700" y="1484660"/>
            <a:ext cx="792163" cy="839787"/>
          </a:xfrm>
          <a:prstGeom prst="rect">
            <a:avLst/>
          </a:prstGeom>
          <a:noFill/>
          <a:ln w="9525">
            <a:noFill/>
            <a:miter lim="800000"/>
            <a:headEnd/>
            <a:tailEnd/>
          </a:ln>
        </p:spPr>
      </p:pic>
      <p:pic>
        <p:nvPicPr>
          <p:cNvPr id="20485" name="Picture 4" descr="https://products.appliedbiosystems.com/ab/en/US/htdocs/productMgr/images/SOLiD_small.jpg"/>
          <p:cNvPicPr>
            <a:picLocks noChangeAspect="1" noChangeArrowheads="1"/>
          </p:cNvPicPr>
          <p:nvPr/>
        </p:nvPicPr>
        <p:blipFill>
          <a:blip r:embed="rId4" cstate="print"/>
          <a:srcRect/>
          <a:stretch>
            <a:fillRect/>
          </a:stretch>
        </p:blipFill>
        <p:spPr bwMode="auto">
          <a:xfrm>
            <a:off x="2916238" y="1340197"/>
            <a:ext cx="1655762" cy="1065213"/>
          </a:xfrm>
          <a:prstGeom prst="rect">
            <a:avLst/>
          </a:prstGeom>
          <a:noFill/>
          <a:ln w="9525">
            <a:noFill/>
            <a:miter lim="800000"/>
            <a:headEnd/>
            <a:tailEnd/>
          </a:ln>
        </p:spPr>
      </p:pic>
      <p:pic>
        <p:nvPicPr>
          <p:cNvPr id="20486" name="Picture 5" descr="http://www.iontorrent.com/lib/images/products/pgm_images.jpg"/>
          <p:cNvPicPr>
            <a:picLocks noChangeAspect="1" noChangeArrowheads="1"/>
          </p:cNvPicPr>
          <p:nvPr/>
        </p:nvPicPr>
        <p:blipFill>
          <a:blip r:embed="rId5" cstate="print"/>
          <a:srcRect/>
          <a:stretch>
            <a:fillRect/>
          </a:stretch>
        </p:blipFill>
        <p:spPr bwMode="auto">
          <a:xfrm>
            <a:off x="6948488" y="1629122"/>
            <a:ext cx="1216025" cy="719138"/>
          </a:xfrm>
          <a:prstGeom prst="rect">
            <a:avLst/>
          </a:prstGeom>
          <a:noFill/>
          <a:ln w="9525">
            <a:noFill/>
            <a:miter lim="800000"/>
            <a:headEnd/>
            <a:tailEnd/>
          </a:ln>
        </p:spPr>
      </p:pic>
      <p:cxnSp>
        <p:nvCxnSpPr>
          <p:cNvPr id="9" name="Straight Arrow Connector 8"/>
          <p:cNvCxnSpPr>
            <a:cxnSpLocks noChangeShapeType="1"/>
          </p:cNvCxnSpPr>
          <p:nvPr/>
        </p:nvCxnSpPr>
        <p:spPr bwMode="auto">
          <a:xfrm>
            <a:off x="1763713" y="2924522"/>
            <a:ext cx="1223962" cy="863600"/>
          </a:xfrm>
          <a:prstGeom prst="straightConnector1">
            <a:avLst/>
          </a:prstGeom>
          <a:noFill/>
          <a:ln w="9525" algn="ctr">
            <a:solidFill>
              <a:schemeClr val="tx1"/>
            </a:solidFill>
            <a:round/>
            <a:headEnd/>
            <a:tailEnd type="arrow" w="med" len="med"/>
          </a:ln>
        </p:spPr>
      </p:cxnSp>
      <p:cxnSp>
        <p:nvCxnSpPr>
          <p:cNvPr id="12" name="Straight Arrow Connector 11"/>
          <p:cNvCxnSpPr>
            <a:cxnSpLocks noChangeShapeType="1"/>
          </p:cNvCxnSpPr>
          <p:nvPr/>
        </p:nvCxnSpPr>
        <p:spPr bwMode="auto">
          <a:xfrm rot="16200000" flipH="1">
            <a:off x="3348038" y="3140422"/>
            <a:ext cx="935037" cy="360363"/>
          </a:xfrm>
          <a:prstGeom prst="straightConnector1">
            <a:avLst/>
          </a:prstGeom>
          <a:noFill/>
          <a:ln w="9525" algn="ctr">
            <a:solidFill>
              <a:schemeClr val="tx1"/>
            </a:solidFill>
            <a:round/>
            <a:headEnd/>
            <a:tailEnd type="arrow" w="med" len="med"/>
          </a:ln>
        </p:spPr>
      </p:cxnSp>
      <p:sp>
        <p:nvSpPr>
          <p:cNvPr id="20489" name="TextBox 13"/>
          <p:cNvSpPr txBox="1">
            <a:spLocks noChangeArrowheads="1"/>
          </p:cNvSpPr>
          <p:nvPr/>
        </p:nvSpPr>
        <p:spPr bwMode="auto">
          <a:xfrm>
            <a:off x="468313"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Illumina</a:t>
            </a:r>
          </a:p>
        </p:txBody>
      </p:sp>
      <p:sp>
        <p:nvSpPr>
          <p:cNvPr id="20490" name="TextBox 14"/>
          <p:cNvSpPr txBox="1">
            <a:spLocks noChangeArrowheads="1"/>
          </p:cNvSpPr>
          <p:nvPr/>
        </p:nvSpPr>
        <p:spPr bwMode="auto">
          <a:xfrm>
            <a:off x="2411413"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SoLID/ABI-Life</a:t>
            </a:r>
          </a:p>
        </p:txBody>
      </p:sp>
      <p:sp>
        <p:nvSpPr>
          <p:cNvPr id="20491" name="TextBox 15"/>
          <p:cNvSpPr txBox="1">
            <a:spLocks noChangeArrowheads="1"/>
          </p:cNvSpPr>
          <p:nvPr/>
        </p:nvSpPr>
        <p:spPr bwMode="auto">
          <a:xfrm>
            <a:off x="4500563"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Roche 454</a:t>
            </a:r>
          </a:p>
        </p:txBody>
      </p:sp>
      <p:cxnSp>
        <p:nvCxnSpPr>
          <p:cNvPr id="17" name="Straight Arrow Connector 16"/>
          <p:cNvCxnSpPr>
            <a:cxnSpLocks noChangeShapeType="1"/>
          </p:cNvCxnSpPr>
          <p:nvPr/>
        </p:nvCxnSpPr>
        <p:spPr bwMode="auto">
          <a:xfrm rot="5400000">
            <a:off x="4968081" y="3104704"/>
            <a:ext cx="935037" cy="431800"/>
          </a:xfrm>
          <a:prstGeom prst="straightConnector1">
            <a:avLst/>
          </a:prstGeom>
          <a:noFill/>
          <a:ln w="9525" algn="ctr">
            <a:solidFill>
              <a:schemeClr val="tx1"/>
            </a:solidFill>
            <a:round/>
            <a:headEnd/>
            <a:tailEnd type="arrow" w="med" len="med"/>
          </a:ln>
        </p:spPr>
      </p:cxnSp>
      <p:cxnSp>
        <p:nvCxnSpPr>
          <p:cNvPr id="19" name="Straight Arrow Connector 18"/>
          <p:cNvCxnSpPr>
            <a:cxnSpLocks noChangeShapeType="1"/>
          </p:cNvCxnSpPr>
          <p:nvPr/>
        </p:nvCxnSpPr>
        <p:spPr bwMode="auto">
          <a:xfrm rot="10800000" flipV="1">
            <a:off x="6084888" y="2924522"/>
            <a:ext cx="1366837" cy="936625"/>
          </a:xfrm>
          <a:prstGeom prst="straightConnector1">
            <a:avLst/>
          </a:prstGeom>
          <a:noFill/>
          <a:ln w="9525" algn="ctr">
            <a:solidFill>
              <a:schemeClr val="tx1"/>
            </a:solidFill>
            <a:round/>
            <a:headEnd/>
            <a:tailEnd type="arrow" w="med" len="med"/>
          </a:ln>
        </p:spPr>
      </p:cxnSp>
      <p:sp>
        <p:nvSpPr>
          <p:cNvPr id="20494" name="TextBox 20"/>
          <p:cNvSpPr txBox="1">
            <a:spLocks noChangeArrowheads="1"/>
          </p:cNvSpPr>
          <p:nvPr/>
        </p:nvSpPr>
        <p:spPr bwMode="auto">
          <a:xfrm>
            <a:off x="6300788" y="2492722"/>
            <a:ext cx="2628900" cy="338138"/>
          </a:xfrm>
          <a:prstGeom prst="rect">
            <a:avLst/>
          </a:prstGeom>
          <a:noFill/>
          <a:ln w="9525">
            <a:noFill/>
            <a:miter lim="800000"/>
            <a:headEnd/>
            <a:tailEnd/>
          </a:ln>
        </p:spPr>
        <p:txBody>
          <a:bodyPr lIns="91430" tIns="45715" rIns="91430" bIns="45715">
            <a:spAutoFit/>
          </a:bodyPr>
          <a:lstStyle/>
          <a:p>
            <a:pPr algn="ctr" eaLnBrk="0"/>
            <a:r>
              <a:rPr lang="en-GB" sz="1600"/>
              <a:t>Ion Torrent</a:t>
            </a:r>
          </a:p>
        </p:txBody>
      </p:sp>
      <p:sp>
        <p:nvSpPr>
          <p:cNvPr id="18448" name="TextBox 39"/>
          <p:cNvSpPr txBox="1">
            <a:spLocks noChangeArrowheads="1"/>
          </p:cNvSpPr>
          <p:nvPr/>
        </p:nvSpPr>
        <p:spPr bwMode="auto">
          <a:xfrm>
            <a:off x="1044575" y="3932585"/>
            <a:ext cx="6983413" cy="1477962"/>
          </a:xfrm>
          <a:prstGeom prst="rect">
            <a:avLst/>
          </a:prstGeom>
          <a:noFill/>
          <a:ln w="9525">
            <a:noFill/>
            <a:miter lim="800000"/>
            <a:headEnd/>
            <a:tailEnd/>
          </a:ln>
        </p:spPr>
        <p:txBody>
          <a:bodyPr lIns="91430" tIns="45715" rIns="91430" bIns="45715">
            <a:spAutoFit/>
          </a:bodyPr>
          <a:lstStyle/>
          <a:p>
            <a:pPr marL="455613" indent="-455613" eaLnBrk="0">
              <a:buFont typeface="Times"/>
              <a:buAutoNum type="arabicPeriod"/>
            </a:pPr>
            <a:r>
              <a:rPr lang="en-GB">
                <a:latin typeface="Century Gothic" pitchFamily="34" charset="0"/>
                <a:cs typeface="Arial" pitchFamily="34" charset="0"/>
              </a:rPr>
              <a:t>Removal of low quality bases/ Low complexity regions</a:t>
            </a:r>
          </a:p>
          <a:p>
            <a:pPr marL="455613" indent="-455613" eaLnBrk="0">
              <a:buFont typeface="Times"/>
              <a:buAutoNum type="arabicPeriod"/>
            </a:pPr>
            <a:r>
              <a:rPr lang="en-GB">
                <a:latin typeface="Century Gothic" pitchFamily="34" charset="0"/>
                <a:cs typeface="Arial" pitchFamily="34" charset="0"/>
              </a:rPr>
              <a:t>Removal of adaptor sequences</a:t>
            </a:r>
          </a:p>
          <a:p>
            <a:pPr marL="455613" indent="-455613" eaLnBrk="0">
              <a:buFont typeface="Times"/>
              <a:buAutoNum type="arabicPeriod"/>
            </a:pPr>
            <a:r>
              <a:rPr lang="en-US" altLang="zh-TW">
                <a:latin typeface="Century Gothic" pitchFamily="34" charset="0"/>
                <a:ea typeface="新細明體" pitchFamily="18" charset="-120"/>
              </a:rPr>
              <a:t>Homopolymer-associated base call errors (3 or more identical DNA bases) causes higher number of (artificial) frameshifts </a:t>
            </a:r>
            <a:endParaRPr lang="en-GB">
              <a:latin typeface="Century Gothic" pitchFamily="34" charset="0"/>
              <a:cs typeface="Arial" pitchFamily="34" charset="0"/>
            </a:endParaRPr>
          </a:p>
        </p:txBody>
      </p:sp>
      <p:sp>
        <p:nvSpPr>
          <p:cNvPr id="16" name="矩形 15"/>
          <p:cNvSpPr/>
          <p:nvPr/>
        </p:nvSpPr>
        <p:spPr>
          <a:xfrm>
            <a:off x="1391437" y="44624"/>
            <a:ext cx="6489725" cy="830997"/>
          </a:xfrm>
          <a:prstGeom prst="rect">
            <a:avLst/>
          </a:prstGeom>
        </p:spPr>
        <p:txBody>
          <a:bodyPr wrap="none">
            <a:spAutoFit/>
          </a:bodyPr>
          <a:lstStyle/>
          <a:p>
            <a:r>
              <a:rPr lang="en-US" altLang="zh-TW" sz="4800" b="1" dirty="0" smtClean="0">
                <a:solidFill>
                  <a:srgbClr val="C00000"/>
                </a:solidFill>
                <a:effectLst>
                  <a:outerShdw blurRad="38100" dist="38100" dir="2700000" algn="tl">
                    <a:srgbClr val="000000">
                      <a:alpha val="43137"/>
                    </a:srgbClr>
                  </a:outerShdw>
                </a:effectLst>
              </a:rPr>
              <a:t>All Platforms have Errors</a:t>
            </a:r>
            <a:endParaRPr lang="en-US" altLang="zh-TW" sz="4800" b="1" dirty="0" smtClean="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448"/>
                                        </p:tgtEl>
                                        <p:attrNameLst>
                                          <p:attrName>style.visibility</p:attrName>
                                        </p:attrNameLst>
                                      </p:cBhvr>
                                      <p:to>
                                        <p:strVal val="visible"/>
                                      </p:to>
                                    </p:set>
                                    <p:animEffect transition="in" filter="dissolve">
                                      <p:cBhvr>
                                        <p:cTn id="17" dur="500"/>
                                        <p:tgtEl>
                                          <p:spTgt spid="184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631383" y="1182998"/>
            <a:ext cx="4296207" cy="1813954"/>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668510" y="3015021"/>
            <a:ext cx="4221952" cy="1782131"/>
          </a:xfrm>
          <a:prstGeom prst="rect">
            <a:avLst/>
          </a:prstGeom>
          <a:noFill/>
          <a:ln w="9525">
            <a:noFill/>
            <a:miter lim="800000"/>
            <a:headEnd/>
            <a:tailEnd/>
          </a:ln>
        </p:spPr>
      </p:pic>
      <p:pic>
        <p:nvPicPr>
          <p:cNvPr id="4100" name="Picture 4"/>
          <p:cNvPicPr>
            <a:picLocks noChangeAspect="1" noChangeArrowheads="1"/>
          </p:cNvPicPr>
          <p:nvPr/>
        </p:nvPicPr>
        <p:blipFill>
          <a:blip r:embed="rId4" cstate="print"/>
          <a:srcRect/>
          <a:stretch>
            <a:fillRect/>
          </a:stretch>
        </p:blipFill>
        <p:spPr bwMode="auto">
          <a:xfrm>
            <a:off x="655250" y="4860710"/>
            <a:ext cx="4248472" cy="1808650"/>
          </a:xfrm>
          <a:prstGeom prst="rect">
            <a:avLst/>
          </a:prstGeom>
          <a:noFill/>
          <a:ln w="9525">
            <a:noFill/>
            <a:miter lim="800000"/>
            <a:headEnd/>
            <a:tailEnd/>
          </a:ln>
        </p:spPr>
      </p:pic>
      <p:sp>
        <p:nvSpPr>
          <p:cNvPr id="5" name="矩形 4"/>
          <p:cNvSpPr/>
          <p:nvPr/>
        </p:nvSpPr>
        <p:spPr>
          <a:xfrm>
            <a:off x="4932040" y="1920698"/>
            <a:ext cx="3672408" cy="338554"/>
          </a:xfrm>
          <a:prstGeom prst="rect">
            <a:avLst/>
          </a:prstGeom>
        </p:spPr>
        <p:txBody>
          <a:bodyPr wrap="square">
            <a:spAutoFit/>
          </a:bodyPr>
          <a:lstStyle/>
          <a:p>
            <a:r>
              <a:rPr lang="en-US" altLang="zh-TW" sz="1600" b="1" dirty="0" smtClean="0">
                <a:solidFill>
                  <a:srgbClr val="FF0000"/>
                </a:solidFill>
              </a:rPr>
              <a:t>High</a:t>
            </a:r>
            <a:r>
              <a:rPr lang="en-US" altLang="zh-TW" sz="1600" dirty="0" smtClean="0"/>
              <a:t> quality region - NO ambiguities (Ns)</a:t>
            </a:r>
            <a:endParaRPr lang="zh-TW" altLang="en-US" sz="1600" dirty="0"/>
          </a:p>
        </p:txBody>
      </p:sp>
      <p:sp>
        <p:nvSpPr>
          <p:cNvPr id="6" name="矩形 5"/>
          <p:cNvSpPr/>
          <p:nvPr/>
        </p:nvSpPr>
        <p:spPr>
          <a:xfrm>
            <a:off x="3347864" y="44624"/>
            <a:ext cx="2568139" cy="830997"/>
          </a:xfrm>
          <a:prstGeom prst="rect">
            <a:avLst/>
          </a:prstGeom>
        </p:spPr>
        <p:txBody>
          <a:bodyPr wrap="none">
            <a:spAutoFit/>
          </a:bodyPr>
          <a:lstStyle/>
          <a:p>
            <a:r>
              <a:rPr lang="en-US" altLang="zh-TW" sz="4800" b="1" dirty="0" smtClean="0">
                <a:solidFill>
                  <a:srgbClr val="C00000"/>
                </a:solidFill>
                <a:effectLst>
                  <a:outerShdw blurRad="38100" dist="38100" dir="2700000" algn="tl">
                    <a:srgbClr val="000000">
                      <a:alpha val="43137"/>
                    </a:srgbClr>
                  </a:outerShdw>
                </a:effectLst>
              </a:rPr>
              <a:t>Trace File</a:t>
            </a:r>
          </a:p>
        </p:txBody>
      </p:sp>
      <p:sp>
        <p:nvSpPr>
          <p:cNvPr id="7" name="矩形 6"/>
          <p:cNvSpPr/>
          <p:nvPr/>
        </p:nvSpPr>
        <p:spPr>
          <a:xfrm>
            <a:off x="4932040" y="3736809"/>
            <a:ext cx="4067944" cy="338554"/>
          </a:xfrm>
          <a:prstGeom prst="rect">
            <a:avLst/>
          </a:prstGeom>
        </p:spPr>
        <p:txBody>
          <a:bodyPr wrap="square">
            <a:spAutoFit/>
          </a:bodyPr>
          <a:lstStyle/>
          <a:p>
            <a:r>
              <a:rPr lang="en-US" altLang="zh-TW" sz="1600" b="1" dirty="0" smtClean="0">
                <a:solidFill>
                  <a:srgbClr val="FF0000"/>
                </a:solidFill>
              </a:rPr>
              <a:t>Medium</a:t>
            </a:r>
            <a:r>
              <a:rPr lang="en-US" altLang="zh-TW" sz="1600" dirty="0" smtClean="0"/>
              <a:t> quality region - SOME ambiguities (Ns)</a:t>
            </a:r>
            <a:endParaRPr lang="zh-TW" altLang="en-US" sz="1600" dirty="0"/>
          </a:p>
        </p:txBody>
      </p:sp>
      <p:sp>
        <p:nvSpPr>
          <p:cNvPr id="8" name="矩形 7"/>
          <p:cNvSpPr/>
          <p:nvPr/>
        </p:nvSpPr>
        <p:spPr>
          <a:xfrm>
            <a:off x="4932040" y="5595758"/>
            <a:ext cx="3312368" cy="338554"/>
          </a:xfrm>
          <a:prstGeom prst="rect">
            <a:avLst/>
          </a:prstGeom>
        </p:spPr>
        <p:txBody>
          <a:bodyPr wrap="square">
            <a:spAutoFit/>
          </a:bodyPr>
          <a:lstStyle/>
          <a:p>
            <a:r>
              <a:rPr lang="en-US" altLang="zh-TW" sz="1600" b="1" dirty="0" smtClean="0">
                <a:solidFill>
                  <a:srgbClr val="FF0000"/>
                </a:solidFill>
              </a:rPr>
              <a:t>Poor</a:t>
            </a:r>
            <a:r>
              <a:rPr lang="en-US" altLang="zh-TW" sz="1600" dirty="0" smtClean="0"/>
              <a:t> quality region - LOW confidence</a:t>
            </a:r>
            <a:endParaRPr lang="zh-TW" altLang="en-US" sz="1600" dirty="0"/>
          </a:p>
        </p:txBody>
      </p:sp>
      <p:sp>
        <p:nvSpPr>
          <p:cNvPr id="9" name="橢圓 8"/>
          <p:cNvSpPr/>
          <p:nvPr/>
        </p:nvSpPr>
        <p:spPr>
          <a:xfrm>
            <a:off x="3779912"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橢圓 9"/>
          <p:cNvSpPr/>
          <p:nvPr/>
        </p:nvSpPr>
        <p:spPr>
          <a:xfrm>
            <a:off x="2051720"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t="14456"/>
          <a:stretch>
            <a:fillRect/>
          </a:stretch>
        </p:blipFill>
        <p:spPr bwMode="auto">
          <a:xfrm>
            <a:off x="1653877" y="1124744"/>
            <a:ext cx="6086475" cy="4505871"/>
          </a:xfrm>
          <a:prstGeom prst="rect">
            <a:avLst/>
          </a:prstGeom>
          <a:noFill/>
          <a:ln w="9525">
            <a:noFill/>
            <a:miter lim="800000"/>
            <a:headEnd/>
            <a:tailEnd/>
          </a:ln>
        </p:spPr>
      </p:pic>
      <p:sp>
        <p:nvSpPr>
          <p:cNvPr id="3" name="文字方塊 2"/>
          <p:cNvSpPr txBox="1"/>
          <p:nvPr/>
        </p:nvSpPr>
        <p:spPr>
          <a:xfrm>
            <a:off x="827584" y="260648"/>
            <a:ext cx="7488832" cy="707886"/>
          </a:xfrm>
          <a:prstGeom prst="rect">
            <a:avLst/>
          </a:prstGeom>
          <a:noFill/>
        </p:spPr>
        <p:txBody>
          <a:bodyPr wrap="square" rtlCol="0">
            <a:spAutoFit/>
          </a:bodyPr>
          <a:lstStyle/>
          <a:p>
            <a:pPr algn="ctr"/>
            <a:r>
              <a:rPr lang="en-US" altLang="zh-TW" sz="4000" b="1" dirty="0" smtClean="0">
                <a:solidFill>
                  <a:schemeClr val="accent2"/>
                </a:solidFill>
                <a:effectLst>
                  <a:outerShdw blurRad="38100" dist="38100" dir="2700000" algn="tl">
                    <a:srgbClr val="000000">
                      <a:alpha val="43137"/>
                    </a:srgbClr>
                  </a:outerShdw>
                </a:effectLst>
              </a:rPr>
              <a:t>Quality Control Is Essential</a:t>
            </a:r>
            <a:endParaRPr lang="zh-TW" altLang="en-US" sz="4000" b="1" dirty="0">
              <a:solidFill>
                <a:schemeClr val="accent2"/>
              </a:solidFill>
              <a:effectLst>
                <a:outerShdw blurRad="38100" dist="38100" dir="2700000" algn="tl">
                  <a:srgbClr val="000000">
                    <a:alpha val="43137"/>
                  </a:srgbClr>
                </a:outerShdw>
              </a:effectLs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t="15949" b="17064"/>
          <a:stretch>
            <a:fillRect/>
          </a:stretch>
        </p:blipFill>
        <p:spPr bwMode="auto">
          <a:xfrm>
            <a:off x="1262063" y="908720"/>
            <a:ext cx="6619875" cy="3024336"/>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3195241" y="4221088"/>
            <a:ext cx="3320975" cy="2045120"/>
          </a:xfrm>
          <a:prstGeom prst="rect">
            <a:avLst/>
          </a:prstGeom>
          <a:noFill/>
          <a:ln w="9525">
            <a:noFill/>
            <a:miter lim="800000"/>
            <a:headEnd/>
            <a:tailEnd/>
          </a:ln>
        </p:spPr>
      </p:pic>
      <p:sp>
        <p:nvSpPr>
          <p:cNvPr id="6" name="文字方塊 5"/>
          <p:cNvSpPr txBox="1"/>
          <p:nvPr/>
        </p:nvSpPr>
        <p:spPr>
          <a:xfrm>
            <a:off x="827584" y="260648"/>
            <a:ext cx="7488832" cy="707886"/>
          </a:xfrm>
          <a:prstGeom prst="rect">
            <a:avLst/>
          </a:prstGeom>
          <a:noFill/>
        </p:spPr>
        <p:txBody>
          <a:bodyPr wrap="square" rtlCol="0">
            <a:spAutoFit/>
          </a:bodyPr>
          <a:lstStyle/>
          <a:p>
            <a:pPr algn="ctr"/>
            <a:r>
              <a:rPr lang="en-US" altLang="zh-TW" sz="4000" b="1" dirty="0" smtClean="0">
                <a:solidFill>
                  <a:schemeClr val="accent2"/>
                </a:solidFill>
                <a:effectLst>
                  <a:outerShdw blurRad="38100" dist="38100" dir="2700000" algn="tl">
                    <a:srgbClr val="000000">
                      <a:alpha val="43137"/>
                    </a:srgbClr>
                  </a:outerShdw>
                </a:effectLst>
              </a:rPr>
              <a:t>Accessing Quality: </a:t>
            </a:r>
            <a:r>
              <a:rPr lang="en-US" altLang="zh-TW" sz="4000" b="1" dirty="0" err="1" smtClean="0">
                <a:solidFill>
                  <a:schemeClr val="accent2"/>
                </a:solidFill>
                <a:effectLst>
                  <a:outerShdw blurRad="38100" dist="38100" dir="2700000" algn="tl">
                    <a:srgbClr val="000000">
                      <a:alpha val="43137"/>
                    </a:srgbClr>
                  </a:outerShdw>
                </a:effectLst>
              </a:rPr>
              <a:t>phred</a:t>
            </a:r>
            <a:r>
              <a:rPr lang="en-US" altLang="zh-TW" sz="4000" b="1" dirty="0" smtClean="0">
                <a:solidFill>
                  <a:schemeClr val="accent2"/>
                </a:solidFill>
                <a:effectLst>
                  <a:outerShdw blurRad="38100" dist="38100" dir="2700000" algn="tl">
                    <a:srgbClr val="000000">
                      <a:alpha val="43137"/>
                    </a:srgbClr>
                  </a:outerShdw>
                </a:effectLst>
              </a:rPr>
              <a:t> scores</a:t>
            </a:r>
            <a:endParaRPr lang="zh-TW" altLang="en-US" sz="4000" b="1" dirty="0">
              <a:solidFill>
                <a:schemeClr val="accent2"/>
              </a:solidFill>
              <a:effectLst>
                <a:outerShdw blurRad="38100" dist="38100" dir="2700000" algn="tl">
                  <a:srgbClr val="000000">
                    <a:alpha val="43137"/>
                  </a:srgbClr>
                </a:outerShdw>
              </a:effectLs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a:stretch>
            <a:fillRect/>
          </a:stretch>
        </p:blipFill>
        <p:spPr bwMode="auto">
          <a:xfrm>
            <a:off x="2195736" y="1196752"/>
            <a:ext cx="6581775" cy="5000625"/>
          </a:xfrm>
          <a:prstGeom prst="rect">
            <a:avLst/>
          </a:prstGeom>
          <a:noFill/>
          <a:ln w="9525">
            <a:noFill/>
            <a:miter lim="800000"/>
            <a:headEnd/>
            <a:tailEnd/>
          </a:ln>
        </p:spPr>
      </p:pic>
      <p:pic>
        <p:nvPicPr>
          <p:cNvPr id="4098" name="Picture 2"/>
          <p:cNvPicPr>
            <a:picLocks noChangeAspect="1" noChangeArrowheads="1"/>
          </p:cNvPicPr>
          <p:nvPr/>
        </p:nvPicPr>
        <p:blipFill>
          <a:blip r:embed="rId3" cstate="print"/>
          <a:srcRect/>
          <a:stretch>
            <a:fillRect/>
          </a:stretch>
        </p:blipFill>
        <p:spPr bwMode="auto">
          <a:xfrm>
            <a:off x="971600" y="1268760"/>
            <a:ext cx="2636349" cy="2276847"/>
          </a:xfrm>
          <a:prstGeom prst="rect">
            <a:avLst/>
          </a:prstGeom>
          <a:noFill/>
          <a:ln w="9525">
            <a:noFill/>
            <a:miter lim="800000"/>
            <a:headEnd/>
            <a:tailEnd/>
          </a:ln>
        </p:spPr>
      </p:pic>
      <p:sp>
        <p:nvSpPr>
          <p:cNvPr id="4" name="文字方塊 3"/>
          <p:cNvSpPr txBox="1"/>
          <p:nvPr/>
        </p:nvSpPr>
        <p:spPr>
          <a:xfrm>
            <a:off x="827584" y="260648"/>
            <a:ext cx="7488832" cy="707886"/>
          </a:xfrm>
          <a:prstGeom prst="rect">
            <a:avLst/>
          </a:prstGeom>
          <a:noFill/>
        </p:spPr>
        <p:txBody>
          <a:bodyPr wrap="square" rtlCol="0">
            <a:spAutoFit/>
          </a:bodyPr>
          <a:lstStyle/>
          <a:p>
            <a:pPr algn="ctr"/>
            <a:r>
              <a:rPr lang="en-US" altLang="zh-TW" sz="4000" b="1" dirty="0" smtClean="0">
                <a:solidFill>
                  <a:schemeClr val="accent2"/>
                </a:solidFill>
                <a:effectLst>
                  <a:outerShdw blurRad="38100" dist="38100" dir="2700000" algn="tl">
                    <a:srgbClr val="000000">
                      <a:alpha val="43137"/>
                    </a:srgbClr>
                  </a:outerShdw>
                </a:effectLst>
              </a:rPr>
              <a:t>Accessing Quality: </a:t>
            </a:r>
            <a:r>
              <a:rPr lang="en-US" altLang="zh-TW" sz="4000" b="1" dirty="0" err="1" smtClean="0">
                <a:solidFill>
                  <a:schemeClr val="accent2"/>
                </a:solidFill>
                <a:effectLst>
                  <a:outerShdw blurRad="38100" dist="38100" dir="2700000" algn="tl">
                    <a:srgbClr val="000000">
                      <a:alpha val="43137"/>
                    </a:srgbClr>
                  </a:outerShdw>
                </a:effectLst>
              </a:rPr>
              <a:t>phred</a:t>
            </a:r>
            <a:r>
              <a:rPr lang="en-US" altLang="zh-TW" sz="4000" b="1" dirty="0" smtClean="0">
                <a:solidFill>
                  <a:schemeClr val="accent2"/>
                </a:solidFill>
                <a:effectLst>
                  <a:outerShdw blurRad="38100" dist="38100" dir="2700000" algn="tl">
                    <a:srgbClr val="000000">
                      <a:alpha val="43137"/>
                    </a:srgbClr>
                  </a:outerShdw>
                </a:effectLst>
              </a:rPr>
              <a:t> scores</a:t>
            </a:r>
            <a:endParaRPr lang="zh-TW" altLang="en-US" sz="4000" b="1" dirty="0">
              <a:solidFill>
                <a:schemeClr val="accent2"/>
              </a:solidFill>
              <a:effectLst>
                <a:outerShdw blurRad="38100" dist="38100" dir="2700000" algn="tl">
                  <a:srgbClr val="000000">
                    <a:alpha val="43137"/>
                  </a:srgbClr>
                </a:outerShdw>
              </a:effectLs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9" descr="sff"/>
          <p:cNvPicPr>
            <a:picLocks noChangeAspect="1" noChangeArrowheads="1"/>
          </p:cNvPicPr>
          <p:nvPr/>
        </p:nvPicPr>
        <p:blipFill>
          <a:blip r:embed="rId3" cstate="print"/>
          <a:srcRect/>
          <a:stretch>
            <a:fillRect/>
          </a:stretch>
        </p:blipFill>
        <p:spPr bwMode="auto">
          <a:xfrm>
            <a:off x="457200" y="685800"/>
            <a:ext cx="8153400" cy="4291013"/>
          </a:xfrm>
          <a:prstGeom prst="rect">
            <a:avLst/>
          </a:prstGeom>
          <a:noFill/>
          <a:ln w="9525">
            <a:noFill/>
            <a:miter lim="800000"/>
            <a:headEnd/>
            <a:tailEnd/>
          </a:ln>
        </p:spPr>
      </p:pic>
      <p:sp>
        <p:nvSpPr>
          <p:cNvPr id="9219" name="Rectangle 2"/>
          <p:cNvSpPr>
            <a:spLocks noGrp="1"/>
          </p:cNvSpPr>
          <p:nvPr>
            <p:ph type="title"/>
          </p:nvPr>
        </p:nvSpPr>
        <p:spPr>
          <a:xfrm>
            <a:off x="74613" y="74613"/>
            <a:ext cx="8991600" cy="762000"/>
          </a:xfrm>
          <a:noFill/>
        </p:spPr>
        <p:txBody>
          <a:bodyPr/>
          <a:lstStyle/>
          <a:p>
            <a:pPr eaLnBrk="1" hangingPunct="1">
              <a:lnSpc>
                <a:spcPct val="110000"/>
              </a:lnSpc>
            </a:pPr>
            <a:r>
              <a:rPr lang="en-GB" sz="2800" b="1" smtClean="0">
                <a:solidFill>
                  <a:srgbClr val="FF0000"/>
                </a:solidFill>
                <a:latin typeface="Verdana" pitchFamily="34" charset="0"/>
                <a:ea typeface="Verdana" pitchFamily="34" charset="0"/>
                <a:cs typeface="Verdana" pitchFamily="34" charset="0"/>
              </a:rPr>
              <a:t>454 output formats</a:t>
            </a:r>
          </a:p>
        </p:txBody>
      </p:sp>
      <p:sp>
        <p:nvSpPr>
          <p:cNvPr id="9220" name="Rectangle 8"/>
          <p:cNvSpPr>
            <a:spLocks/>
          </p:cNvSpPr>
          <p:nvPr/>
        </p:nvSpPr>
        <p:spPr bwMode="auto">
          <a:xfrm>
            <a:off x="457200" y="1066800"/>
            <a:ext cx="1447800" cy="5091113"/>
          </a:xfrm>
          <a:prstGeom prst="rect">
            <a:avLst/>
          </a:prstGeom>
          <a:noFill/>
          <a:ln w="9525">
            <a:noFill/>
            <a:miter lim="800000"/>
            <a:headEnd/>
            <a:tailEnd/>
          </a:ln>
        </p:spPr>
        <p:txBody>
          <a:bodyPr>
            <a:spAutoFit/>
          </a:bodyPr>
          <a:lstStyle/>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r>
              <a:rPr lang="en-GB" sz="3200" b="1">
                <a:solidFill>
                  <a:srgbClr val="C00000"/>
                </a:solidFill>
                <a:latin typeface="Calibri" pitchFamily="34" charset="0"/>
              </a:rPr>
              <a:t>.sff</a:t>
            </a: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2000" b="1">
              <a:solidFill>
                <a:srgbClr val="4D4D4D"/>
              </a:solidFill>
              <a:latin typeface="Calibri" pitchFamily="34" charset="0"/>
            </a:endParaRPr>
          </a:p>
          <a:p>
            <a:pPr marL="342900" indent="-342900" eaLnBrk="0" hangingPunct="0">
              <a:spcBef>
                <a:spcPct val="20000"/>
              </a:spcBef>
            </a:pPr>
            <a:r>
              <a:rPr lang="en-GB" sz="3200" b="1">
                <a:solidFill>
                  <a:srgbClr val="00B050"/>
                </a:solidFill>
                <a:latin typeface="Calibri" pitchFamily="34" charset="0"/>
              </a:rPr>
              <a:t>.fna</a:t>
            </a:r>
          </a:p>
          <a:p>
            <a:pPr marL="342900" indent="-342900" eaLnBrk="0" hangingPunct="0">
              <a:spcBef>
                <a:spcPct val="20000"/>
              </a:spcBef>
            </a:pPr>
            <a:r>
              <a:rPr lang="en-GB" sz="3200" b="1">
                <a:solidFill>
                  <a:srgbClr val="00B050"/>
                </a:solidFill>
                <a:latin typeface="Calibri" pitchFamily="34" charset="0"/>
              </a:rPr>
              <a:t>.qual</a:t>
            </a:r>
          </a:p>
        </p:txBody>
      </p:sp>
      <p:pic>
        <p:nvPicPr>
          <p:cNvPr id="9221" name="Picture 10" descr="fna"/>
          <p:cNvPicPr>
            <a:picLocks noChangeAspect="1" noChangeArrowheads="1"/>
          </p:cNvPicPr>
          <p:nvPr/>
        </p:nvPicPr>
        <p:blipFill>
          <a:blip r:embed="rId4" cstate="print"/>
          <a:srcRect/>
          <a:stretch>
            <a:fillRect/>
          </a:stretch>
        </p:blipFill>
        <p:spPr bwMode="auto">
          <a:xfrm>
            <a:off x="1676400" y="4724400"/>
            <a:ext cx="6183313" cy="841375"/>
          </a:xfrm>
          <a:prstGeom prst="rect">
            <a:avLst/>
          </a:prstGeom>
          <a:noFill/>
          <a:ln w="9525">
            <a:noFill/>
            <a:miter lim="800000"/>
            <a:headEnd/>
            <a:tailEnd/>
          </a:ln>
        </p:spPr>
      </p:pic>
      <p:pic>
        <p:nvPicPr>
          <p:cNvPr id="9222" name="Picture 11" descr="qual"/>
          <p:cNvPicPr>
            <a:picLocks noChangeAspect="1" noChangeArrowheads="1"/>
          </p:cNvPicPr>
          <p:nvPr/>
        </p:nvPicPr>
        <p:blipFill>
          <a:blip r:embed="rId5" cstate="print"/>
          <a:srcRect/>
          <a:stretch>
            <a:fillRect/>
          </a:stretch>
        </p:blipFill>
        <p:spPr bwMode="auto">
          <a:xfrm>
            <a:off x="1905000" y="5503863"/>
            <a:ext cx="6858000" cy="1306512"/>
          </a:xfrm>
          <a:prstGeom prst="rect">
            <a:avLst/>
          </a:prstGeom>
          <a:noFill/>
          <a:ln w="9525">
            <a:noFill/>
            <a:miter lim="800000"/>
            <a:headEnd/>
            <a:tailEnd/>
          </a:ln>
        </p:spPr>
      </p:pic>
      <p:sp>
        <p:nvSpPr>
          <p:cNvPr id="9" name="Rectangle 8"/>
          <p:cNvSpPr/>
          <p:nvPr/>
        </p:nvSpPr>
        <p:spPr>
          <a:xfrm>
            <a:off x="304800" y="1066800"/>
            <a:ext cx="1676400" cy="461963"/>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r>
              <a:rPr lang="en-US" altLang="zh-TW" sz="1200">
                <a:solidFill>
                  <a:srgbClr val="000000"/>
                </a:solidFill>
                <a:ea typeface="新細明體" pitchFamily="18" charset="-120"/>
              </a:rPr>
              <a:t>Standard flowgram </a:t>
            </a:r>
            <a:r>
              <a:rPr lang="en-US" altLang="zh-TW" sz="1200" i="1">
                <a:solidFill>
                  <a:srgbClr val="000000"/>
                </a:solidFill>
                <a:ea typeface="新細明體" pitchFamily="18" charset="-120"/>
              </a:rPr>
              <a:t>format</a:t>
            </a:r>
            <a:endParaRPr lang="en-US" altLang="zh-TW" sz="1200">
              <a:solidFill>
                <a:srgbClr val="000000"/>
              </a:solidFill>
              <a:ea typeface="新細明體" pitchFamily="18" charset="-120"/>
            </a:endParaRPr>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7" descr="seq"/>
          <p:cNvPicPr>
            <a:picLocks noChangeAspect="1" noChangeArrowheads="1"/>
          </p:cNvPicPr>
          <p:nvPr/>
        </p:nvPicPr>
        <p:blipFill>
          <a:blip r:embed="rId3" cstate="print"/>
          <a:srcRect/>
          <a:stretch>
            <a:fillRect/>
          </a:stretch>
        </p:blipFill>
        <p:spPr bwMode="auto">
          <a:xfrm>
            <a:off x="1981200" y="685800"/>
            <a:ext cx="5849938" cy="936625"/>
          </a:xfrm>
          <a:prstGeom prst="rect">
            <a:avLst/>
          </a:prstGeom>
          <a:noFill/>
          <a:ln w="9525">
            <a:noFill/>
            <a:miter lim="800000"/>
            <a:headEnd/>
            <a:tailEnd/>
          </a:ln>
        </p:spPr>
      </p:pic>
      <p:sp>
        <p:nvSpPr>
          <p:cNvPr id="10243" name="Rectangle 3"/>
          <p:cNvSpPr>
            <a:spLocks noGrp="1"/>
          </p:cNvSpPr>
          <p:nvPr>
            <p:ph type="title"/>
          </p:nvPr>
        </p:nvSpPr>
        <p:spPr>
          <a:xfrm>
            <a:off x="0" y="0"/>
            <a:ext cx="8991600" cy="838200"/>
          </a:xfrm>
          <a:noFill/>
        </p:spPr>
        <p:txBody>
          <a:bodyPr/>
          <a:lstStyle/>
          <a:p>
            <a:pPr eaLnBrk="1" hangingPunct="1">
              <a:lnSpc>
                <a:spcPct val="110000"/>
              </a:lnSpc>
            </a:pPr>
            <a:r>
              <a:rPr lang="en-GB" sz="2800" b="1" smtClean="0">
                <a:solidFill>
                  <a:srgbClr val="FF0000"/>
                </a:solidFill>
                <a:latin typeface="Verdana" pitchFamily="34" charset="0"/>
                <a:ea typeface="Verdana" pitchFamily="34" charset="0"/>
                <a:cs typeface="Verdana" pitchFamily="34" charset="0"/>
              </a:rPr>
              <a:t>Illumina output formats</a:t>
            </a:r>
          </a:p>
        </p:txBody>
      </p:sp>
      <p:sp>
        <p:nvSpPr>
          <p:cNvPr id="10244" name="Rectangle 4"/>
          <p:cNvSpPr>
            <a:spLocks/>
          </p:cNvSpPr>
          <p:nvPr/>
        </p:nvSpPr>
        <p:spPr bwMode="auto">
          <a:xfrm>
            <a:off x="457200" y="1066800"/>
            <a:ext cx="5486400" cy="5565775"/>
          </a:xfrm>
          <a:prstGeom prst="rect">
            <a:avLst/>
          </a:prstGeom>
          <a:noFill/>
          <a:ln w="9525">
            <a:noFill/>
            <a:miter lim="800000"/>
            <a:headEnd/>
            <a:tailEnd/>
          </a:ln>
        </p:spPr>
        <p:txBody>
          <a:bodyPr>
            <a:spAutoFit/>
          </a:bodyPr>
          <a:lstStyle/>
          <a:p>
            <a:pPr marL="342900" indent="-342900" eaLnBrk="0" hangingPunct="0">
              <a:spcBef>
                <a:spcPct val="20000"/>
              </a:spcBef>
            </a:pPr>
            <a:r>
              <a:rPr lang="en-GB" sz="2800" b="1">
                <a:solidFill>
                  <a:srgbClr val="00B050"/>
                </a:solidFill>
                <a:latin typeface="Calibri" pitchFamily="34" charset="0"/>
              </a:rPr>
              <a:t>.seq.txt</a:t>
            </a:r>
          </a:p>
          <a:p>
            <a:pPr marL="342900" indent="-342900" eaLnBrk="0" hangingPunct="0">
              <a:spcBef>
                <a:spcPct val="20000"/>
              </a:spcBef>
            </a:pPr>
            <a:r>
              <a:rPr lang="en-GB" sz="2800" b="1">
                <a:solidFill>
                  <a:srgbClr val="00B050"/>
                </a:solidFill>
                <a:latin typeface="Calibri" pitchFamily="34" charset="0"/>
              </a:rPr>
              <a:t>.prb.txt</a:t>
            </a:r>
          </a:p>
          <a:p>
            <a:pPr marL="342900" indent="-342900" eaLnBrk="0" hangingPunct="0">
              <a:spcBef>
                <a:spcPct val="20000"/>
              </a:spcBef>
            </a:pPr>
            <a:endParaRPr lang="en-GB" sz="2800" b="1">
              <a:solidFill>
                <a:srgbClr val="4D4D4D"/>
              </a:solidFill>
              <a:latin typeface="Calibri" pitchFamily="34" charset="0"/>
            </a:endParaRPr>
          </a:p>
          <a:p>
            <a:pPr marL="342900" indent="-342900" eaLnBrk="0" hangingPunct="0">
              <a:spcBef>
                <a:spcPct val="20000"/>
              </a:spcBef>
            </a:pPr>
            <a:endParaRPr lang="en-GB" b="1">
              <a:solidFill>
                <a:srgbClr val="4D4D4D"/>
              </a:solidFill>
              <a:latin typeface="Calibri" pitchFamily="34" charset="0"/>
            </a:endParaRPr>
          </a:p>
          <a:p>
            <a:pPr marL="342900" indent="-342900" eaLnBrk="0" hangingPunct="0">
              <a:spcBef>
                <a:spcPct val="20000"/>
              </a:spcBef>
            </a:pPr>
            <a:endParaRPr lang="en-GB" b="1">
              <a:solidFill>
                <a:srgbClr val="4D4D4D"/>
              </a:solidFill>
              <a:latin typeface="Calibri" pitchFamily="34" charset="0"/>
            </a:endParaRPr>
          </a:p>
          <a:p>
            <a:pPr marL="342900" indent="-342900" eaLnBrk="0" hangingPunct="0">
              <a:spcBef>
                <a:spcPct val="20000"/>
              </a:spcBef>
            </a:pPr>
            <a:r>
              <a:rPr lang="en-GB" sz="2400" b="1">
                <a:solidFill>
                  <a:srgbClr val="955E4B"/>
                </a:solidFill>
                <a:latin typeface="Calibri" pitchFamily="34" charset="0"/>
              </a:rPr>
              <a:t>Illumina FASTQ    </a:t>
            </a:r>
            <a:r>
              <a:rPr lang="en-GB" sz="1600" b="1">
                <a:solidFill>
                  <a:srgbClr val="4D4D4D"/>
                </a:solidFill>
                <a:latin typeface="Calibri" pitchFamily="34" charset="0"/>
              </a:rPr>
              <a:t>(ASCII – 64 is Illumina score)</a:t>
            </a:r>
          </a:p>
          <a:p>
            <a:pPr marL="342900" indent="-342900" eaLnBrk="0" hangingPunct="0">
              <a:spcBef>
                <a:spcPct val="20000"/>
              </a:spcBef>
            </a:pPr>
            <a:endParaRPr lang="en-GB" sz="2400" b="1">
              <a:solidFill>
                <a:srgbClr val="4D4D4D"/>
              </a:solidFill>
              <a:latin typeface="Calibri" pitchFamily="34" charset="0"/>
            </a:endParaRPr>
          </a:p>
          <a:p>
            <a:pPr marL="342900" indent="-342900" eaLnBrk="0" hangingPunct="0">
              <a:spcBef>
                <a:spcPct val="20000"/>
              </a:spcBef>
            </a:pPr>
            <a:r>
              <a:rPr lang="en-GB" sz="2400" b="1">
                <a:solidFill>
                  <a:srgbClr val="955E4B"/>
                </a:solidFill>
                <a:latin typeface="Calibri" pitchFamily="34" charset="0"/>
              </a:rPr>
              <a:t>Qseq</a:t>
            </a:r>
          </a:p>
          <a:p>
            <a:pPr marL="342900" indent="-342900" eaLnBrk="0" hangingPunct="0">
              <a:spcBef>
                <a:spcPct val="20000"/>
              </a:spcBef>
            </a:pPr>
            <a:r>
              <a:rPr lang="en-GB" sz="1600" b="1">
                <a:solidFill>
                  <a:srgbClr val="4D4D4D"/>
                </a:solidFill>
                <a:latin typeface="Calibri" pitchFamily="34" charset="0"/>
              </a:rPr>
              <a:t>(ASCII – 64 is Phred score)</a:t>
            </a:r>
            <a:endParaRPr lang="en-GB" sz="2400" b="1">
              <a:solidFill>
                <a:srgbClr val="4D4D4D"/>
              </a:solidFill>
              <a:latin typeface="Calibri" pitchFamily="34" charset="0"/>
            </a:endParaRPr>
          </a:p>
          <a:p>
            <a:pPr marL="342900" indent="-342900" eaLnBrk="0" hangingPunct="0">
              <a:spcBef>
                <a:spcPct val="20000"/>
              </a:spcBef>
            </a:pPr>
            <a:endParaRPr lang="en-GB" sz="2400" b="1">
              <a:solidFill>
                <a:srgbClr val="4D4D4D"/>
              </a:solidFill>
              <a:latin typeface="Calibri" pitchFamily="34" charset="0"/>
            </a:endParaRPr>
          </a:p>
          <a:p>
            <a:pPr marL="342900" indent="-342900" eaLnBrk="0" hangingPunct="0">
              <a:spcBef>
                <a:spcPct val="20000"/>
              </a:spcBef>
            </a:pPr>
            <a:endParaRPr lang="en-GB" sz="2400" b="1">
              <a:solidFill>
                <a:srgbClr val="4D4D4D"/>
              </a:solidFill>
              <a:latin typeface="Calibri" pitchFamily="34" charset="0"/>
            </a:endParaRPr>
          </a:p>
          <a:p>
            <a:pPr marL="342900" indent="-342900" eaLnBrk="0" hangingPunct="0">
              <a:spcBef>
                <a:spcPct val="20000"/>
              </a:spcBef>
            </a:pPr>
            <a:r>
              <a:rPr lang="en-GB" sz="2400" b="1">
                <a:solidFill>
                  <a:srgbClr val="955E4B"/>
                </a:solidFill>
                <a:latin typeface="Calibri" pitchFamily="34" charset="0"/>
              </a:rPr>
              <a:t>Illumina single line format</a:t>
            </a:r>
          </a:p>
          <a:p>
            <a:pPr marL="342900" indent="-342900" eaLnBrk="0" hangingPunct="0">
              <a:spcBef>
                <a:spcPct val="20000"/>
              </a:spcBef>
            </a:pPr>
            <a:r>
              <a:rPr lang="en-GB" sz="2400" b="1">
                <a:solidFill>
                  <a:srgbClr val="955E4B"/>
                </a:solidFill>
                <a:latin typeface="Calibri" pitchFamily="34" charset="0"/>
              </a:rPr>
              <a:t>SCARF</a:t>
            </a:r>
          </a:p>
        </p:txBody>
      </p:sp>
      <p:pic>
        <p:nvPicPr>
          <p:cNvPr id="10245" name="Picture 9" descr="prb"/>
          <p:cNvPicPr>
            <a:picLocks noChangeAspect="1" noChangeArrowheads="1"/>
          </p:cNvPicPr>
          <p:nvPr/>
        </p:nvPicPr>
        <p:blipFill>
          <a:blip r:embed="rId4" cstate="print"/>
          <a:srcRect/>
          <a:stretch>
            <a:fillRect/>
          </a:stretch>
        </p:blipFill>
        <p:spPr bwMode="auto">
          <a:xfrm>
            <a:off x="1981200" y="1546225"/>
            <a:ext cx="7515225" cy="1654175"/>
          </a:xfrm>
          <a:prstGeom prst="rect">
            <a:avLst/>
          </a:prstGeom>
          <a:noFill/>
          <a:ln w="9525">
            <a:noFill/>
            <a:miter lim="800000"/>
            <a:headEnd/>
            <a:tailEnd/>
          </a:ln>
        </p:spPr>
      </p:pic>
      <p:pic>
        <p:nvPicPr>
          <p:cNvPr id="10246" name="Picture 10" descr="qseq"/>
          <p:cNvPicPr>
            <a:picLocks noChangeAspect="1" noChangeArrowheads="1"/>
          </p:cNvPicPr>
          <p:nvPr/>
        </p:nvPicPr>
        <p:blipFill>
          <a:blip r:embed="rId5" cstate="print"/>
          <a:srcRect/>
          <a:stretch>
            <a:fillRect/>
          </a:stretch>
        </p:blipFill>
        <p:spPr bwMode="auto">
          <a:xfrm>
            <a:off x="3048000" y="4114800"/>
            <a:ext cx="5334000" cy="1589088"/>
          </a:xfrm>
          <a:prstGeom prst="rect">
            <a:avLst/>
          </a:prstGeom>
          <a:noFill/>
          <a:ln w="9525">
            <a:noFill/>
            <a:miter lim="800000"/>
            <a:headEnd/>
            <a:tailEnd/>
          </a:ln>
        </p:spPr>
      </p:pic>
      <p:pic>
        <p:nvPicPr>
          <p:cNvPr id="10247" name="Picture 8" descr="illumina fastq"/>
          <p:cNvPicPr>
            <a:picLocks noChangeAspect="1" noChangeArrowheads="1"/>
          </p:cNvPicPr>
          <p:nvPr/>
        </p:nvPicPr>
        <p:blipFill>
          <a:blip r:embed="rId6" cstate="print"/>
          <a:srcRect/>
          <a:stretch>
            <a:fillRect/>
          </a:stretch>
        </p:blipFill>
        <p:spPr bwMode="auto">
          <a:xfrm>
            <a:off x="5334000" y="3200400"/>
            <a:ext cx="3810000" cy="2438400"/>
          </a:xfrm>
          <a:prstGeom prst="rect">
            <a:avLst/>
          </a:prstGeom>
          <a:noFill/>
          <a:ln w="9525">
            <a:noFill/>
            <a:miter lim="800000"/>
            <a:headEnd/>
            <a:tailEnd/>
          </a:ln>
        </p:spPr>
      </p:pic>
      <p:pic>
        <p:nvPicPr>
          <p:cNvPr id="10248" name="Picture 12" descr="singleline"/>
          <p:cNvPicPr>
            <a:picLocks noChangeAspect="1" noChangeArrowheads="1"/>
          </p:cNvPicPr>
          <p:nvPr/>
        </p:nvPicPr>
        <p:blipFill>
          <a:blip r:embed="rId7" cstate="print"/>
          <a:srcRect/>
          <a:stretch>
            <a:fillRect/>
          </a:stretch>
        </p:blipFill>
        <p:spPr bwMode="auto">
          <a:xfrm>
            <a:off x="4722813" y="5638800"/>
            <a:ext cx="4421187" cy="612775"/>
          </a:xfrm>
          <a:prstGeom prst="rect">
            <a:avLst/>
          </a:prstGeom>
          <a:noFill/>
          <a:ln w="9525">
            <a:noFill/>
            <a:miter lim="800000"/>
            <a:headEnd/>
            <a:tailEnd/>
          </a:ln>
        </p:spPr>
      </p:pic>
      <p:sp>
        <p:nvSpPr>
          <p:cNvPr id="10250" name="Slide Number Placeholder 10"/>
          <p:cNvSpPr>
            <a:spLocks noGrp="1"/>
          </p:cNvSpPr>
          <p:nvPr>
            <p:ph type="sldNum" sz="quarter" idx="12"/>
          </p:nvPr>
        </p:nvSpPr>
        <p:spPr bwMode="auto">
          <a:noFill/>
          <a:ln>
            <a:miter lim="800000"/>
            <a:headEnd/>
            <a:tailEnd/>
          </a:ln>
        </p:spPr>
        <p:txBody>
          <a:bodyPr/>
          <a:lstStyle/>
          <a:p>
            <a:fld id="{217D1E46-1952-486A-8396-6C316FCFC25B}" type="slidenum">
              <a:rPr lang="en-US" altLang="zh-TW"/>
              <a:pPr/>
              <a:t>28</a:t>
            </a:fld>
            <a:endParaRPr lang="en-US" altLang="zh-TW"/>
          </a:p>
        </p:txBody>
      </p:sp>
      <p:sp>
        <p:nvSpPr>
          <p:cNvPr id="12" name="Rectangle 11"/>
          <p:cNvSpPr/>
          <p:nvPr/>
        </p:nvSpPr>
        <p:spPr>
          <a:xfrm>
            <a:off x="1447800" y="6273800"/>
            <a:ext cx="2438400" cy="522288"/>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r>
              <a:rPr lang="en-US" altLang="zh-TW" sz="1400" b="1">
                <a:solidFill>
                  <a:srgbClr val="000000"/>
                </a:solidFill>
                <a:ea typeface="新細明體" pitchFamily="18" charset="-120"/>
              </a:rPr>
              <a:t>Solexa Compact ASCII Read </a:t>
            </a:r>
            <a:r>
              <a:rPr lang="en-US" altLang="zh-TW" sz="1400" b="1" i="1">
                <a:solidFill>
                  <a:srgbClr val="000000"/>
                </a:solidFill>
                <a:ea typeface="新細明體" pitchFamily="18" charset="-120"/>
              </a:rPr>
              <a:t>Format</a:t>
            </a:r>
            <a:endParaRPr lang="en-US" altLang="zh-TW" sz="1400" b="1">
              <a:solidFill>
                <a:srgbClr val="000000"/>
              </a:solidFill>
              <a:ea typeface="新細明體" pitchFamily="18" charset="-120"/>
            </a:endParaRPr>
          </a:p>
        </p:txBody>
      </p:sp>
      <p:pic>
        <p:nvPicPr>
          <p:cNvPr id="10252" name="Picture 11" descr="scarf"/>
          <p:cNvPicPr>
            <a:picLocks noChangeAspect="1" noChangeArrowheads="1"/>
          </p:cNvPicPr>
          <p:nvPr/>
        </p:nvPicPr>
        <p:blipFill>
          <a:blip r:embed="rId8" cstate="print"/>
          <a:srcRect/>
          <a:stretch>
            <a:fillRect/>
          </a:stretch>
        </p:blipFill>
        <p:spPr bwMode="auto">
          <a:xfrm>
            <a:off x="3733800" y="6215063"/>
            <a:ext cx="5562600" cy="642937"/>
          </a:xfrm>
          <a:prstGeom prst="rect">
            <a:avLst/>
          </a:prstGeom>
          <a:noFill/>
          <a:ln w="9525">
            <a:noFill/>
            <a:miter lim="800000"/>
            <a:headEnd/>
            <a:tailEnd/>
          </a:ln>
        </p:spPr>
      </p:pic>
      <p:sp>
        <p:nvSpPr>
          <p:cNvPr id="10253" name="Rectangle 12"/>
          <p:cNvSpPr>
            <a:spLocks noChangeArrowheads="1"/>
          </p:cNvSpPr>
          <p:nvPr/>
        </p:nvSpPr>
        <p:spPr bwMode="auto">
          <a:xfrm>
            <a:off x="609600" y="4876800"/>
            <a:ext cx="1944688" cy="307975"/>
          </a:xfrm>
          <a:prstGeom prst="rect">
            <a:avLst/>
          </a:prstGeom>
          <a:noFill/>
          <a:ln w="9525">
            <a:noFill/>
            <a:miter lim="800000"/>
            <a:headEnd/>
            <a:tailEnd/>
          </a:ln>
        </p:spPr>
        <p:txBody>
          <a:bodyPr wrap="none">
            <a:spAutoFit/>
          </a:bodyPr>
          <a:lstStyle/>
          <a:p>
            <a:r>
              <a:rPr lang="en-US" altLang="zh-TW" sz="1400" b="1">
                <a:ea typeface="新細明體" pitchFamily="18" charset="-120"/>
              </a:rPr>
              <a:t>Phred quality scores</a:t>
            </a:r>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endParaRPr lang="zh-TW" altLang="zh-TW" smtClean="0"/>
          </a:p>
        </p:txBody>
      </p:sp>
      <p:sp>
        <p:nvSpPr>
          <p:cNvPr id="11267" name="Content Placeholder 2"/>
          <p:cNvSpPr>
            <a:spLocks noGrp="1"/>
          </p:cNvSpPr>
          <p:nvPr>
            <p:ph idx="1"/>
          </p:nvPr>
        </p:nvSpPr>
        <p:spPr>
          <a:xfrm>
            <a:off x="1600200" y="4495801"/>
            <a:ext cx="6644208" cy="1885528"/>
          </a:xfrm>
        </p:spPr>
        <p:txBody>
          <a:bodyPr>
            <a:normAutofit/>
          </a:bodyPr>
          <a:lstStyle/>
          <a:p>
            <a:r>
              <a:rPr lang="en-US" altLang="zh-TW" sz="2400" dirty="0" smtClean="0">
                <a:ea typeface="新細明體" pitchFamily="18" charset="-120"/>
              </a:rPr>
              <a:t>ASCII value for h= 103</a:t>
            </a:r>
          </a:p>
          <a:p>
            <a:r>
              <a:rPr lang="en-US" altLang="zh-TW" sz="2400" dirty="0" smtClean="0">
                <a:ea typeface="新細明體" pitchFamily="18" charset="-120"/>
              </a:rPr>
              <a:t>Quality of Base A at the position 1 = 103- 64</a:t>
            </a:r>
          </a:p>
          <a:p>
            <a:r>
              <a:rPr lang="en-US" altLang="zh-TW" sz="2400" dirty="0" smtClean="0">
                <a:ea typeface="新細明體" pitchFamily="18" charset="-120"/>
              </a:rPr>
              <a:t>103- 64 = 39</a:t>
            </a:r>
          </a:p>
          <a:p>
            <a:r>
              <a:rPr lang="en-US" altLang="zh-TW" sz="2400" dirty="0" smtClean="0">
                <a:ea typeface="新細明體" pitchFamily="18" charset="-120"/>
              </a:rPr>
              <a:t>Where 39 is the </a:t>
            </a:r>
            <a:r>
              <a:rPr lang="en-US" altLang="zh-TW" sz="2400" dirty="0" err="1" smtClean="0">
                <a:ea typeface="新細明體" pitchFamily="18" charset="-120"/>
              </a:rPr>
              <a:t>phred</a:t>
            </a:r>
            <a:r>
              <a:rPr lang="en-US" altLang="zh-TW" sz="2400" dirty="0" smtClean="0">
                <a:ea typeface="新細明體" pitchFamily="18" charset="-120"/>
              </a:rPr>
              <a:t> score</a:t>
            </a:r>
          </a:p>
        </p:txBody>
      </p:sp>
      <p:pic>
        <p:nvPicPr>
          <p:cNvPr id="11270" name="Picture 8" descr="illumina fastq"/>
          <p:cNvPicPr>
            <a:picLocks noChangeAspect="1" noChangeArrowheads="1"/>
          </p:cNvPicPr>
          <p:nvPr/>
        </p:nvPicPr>
        <p:blipFill>
          <a:blip r:embed="rId2" cstate="print"/>
          <a:srcRect/>
          <a:stretch>
            <a:fillRect/>
          </a:stretch>
        </p:blipFill>
        <p:spPr bwMode="auto">
          <a:xfrm>
            <a:off x="838200" y="914400"/>
            <a:ext cx="5410200" cy="3462338"/>
          </a:xfrm>
          <a:prstGeom prst="rect">
            <a:avLst/>
          </a:prstGeom>
          <a:noFill/>
          <a:ln w="9525">
            <a:noFill/>
            <a:miter lim="800000"/>
            <a:headEnd/>
            <a:tailEnd/>
          </a:ln>
        </p:spPr>
      </p:pic>
      <p:sp>
        <p:nvSpPr>
          <p:cNvPr id="11271" name="Rectangle 3"/>
          <p:cNvSpPr txBox="1">
            <a:spLocks/>
          </p:cNvSpPr>
          <p:nvPr/>
        </p:nvSpPr>
        <p:spPr bwMode="auto">
          <a:xfrm>
            <a:off x="0" y="0"/>
            <a:ext cx="8991600" cy="838200"/>
          </a:xfrm>
          <a:prstGeom prst="rect">
            <a:avLst/>
          </a:prstGeom>
          <a:noFill/>
          <a:ln w="9525">
            <a:noFill/>
            <a:miter lim="800000"/>
            <a:headEnd/>
            <a:tailEnd/>
          </a:ln>
        </p:spPr>
        <p:txBody>
          <a:bodyPr anchor="b"/>
          <a:lstStyle/>
          <a:p>
            <a:pPr>
              <a:lnSpc>
                <a:spcPct val="110000"/>
              </a:lnSpc>
            </a:pPr>
            <a:r>
              <a:rPr lang="en-GB" sz="2800" b="1">
                <a:solidFill>
                  <a:srgbClr val="FF0000"/>
                </a:solidFill>
                <a:latin typeface="Verdana" pitchFamily="34" charset="0"/>
                <a:ea typeface="Verdana" pitchFamily="34" charset="0"/>
                <a:cs typeface="Verdana" pitchFamily="34" charset="0"/>
              </a:rPr>
              <a:t>Illumina FastQ</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1287016" y="260648"/>
            <a:ext cx="6381328" cy="707886"/>
          </a:xfrm>
          <a:prstGeom prst="rect">
            <a:avLst/>
          </a:prstGeom>
          <a:noFill/>
        </p:spPr>
        <p:txBody>
          <a:bodyPr wrap="square" rtlCol="0">
            <a:spAutoFit/>
          </a:bodyPr>
          <a:lstStyle/>
          <a:p>
            <a:pPr algn="ctr"/>
            <a:r>
              <a:rPr lang="en-US" altLang="zh-TW" sz="4000" b="1" dirty="0" smtClean="0">
                <a:solidFill>
                  <a:schemeClr val="accent2"/>
                </a:solidFill>
                <a:effectLst>
                  <a:outerShdw blurRad="38100" dist="38100" dir="2700000" algn="tl">
                    <a:srgbClr val="000000">
                      <a:alpha val="43137"/>
                    </a:srgbClr>
                  </a:outerShdw>
                </a:effectLst>
              </a:rPr>
              <a:t>Quality Control</a:t>
            </a:r>
            <a:endParaRPr lang="zh-TW" altLang="en-US" sz="4000" b="1" dirty="0">
              <a:solidFill>
                <a:schemeClr val="accent2"/>
              </a:solidFill>
              <a:effectLst>
                <a:outerShdw blurRad="38100" dist="38100" dir="2700000" algn="tl">
                  <a:srgbClr val="000000">
                    <a:alpha val="43137"/>
                  </a:srgbClr>
                </a:outerShdw>
              </a:effectLst>
            </a:endParaRPr>
          </a:p>
        </p:txBody>
      </p:sp>
      <p:sp>
        <p:nvSpPr>
          <p:cNvPr id="5" name="矩形 4"/>
          <p:cNvSpPr/>
          <p:nvPr/>
        </p:nvSpPr>
        <p:spPr>
          <a:xfrm>
            <a:off x="2699792" y="788511"/>
            <a:ext cx="3429000" cy="1200329"/>
          </a:xfrm>
          <a:prstGeom prst="rect">
            <a:avLst/>
          </a:prstGeom>
        </p:spPr>
        <p:txBody>
          <a:bodyPr>
            <a:spAutoFit/>
          </a:bodyPr>
          <a:lstStyle/>
          <a:p>
            <a:pPr algn="ctr"/>
            <a:r>
              <a:rPr lang="en-US" altLang="zh-TW" dirty="0" smtClean="0"/>
              <a:t>Read quality distribution</a:t>
            </a:r>
          </a:p>
          <a:p>
            <a:pPr algn="ctr"/>
            <a:r>
              <a:rPr lang="en-US" altLang="zh-TW" dirty="0" smtClean="0"/>
              <a:t>Library insert size</a:t>
            </a:r>
          </a:p>
          <a:p>
            <a:pPr algn="ctr"/>
            <a:r>
              <a:rPr lang="en-US" altLang="zh-TW" dirty="0" smtClean="0"/>
              <a:t>Mapping Rate</a:t>
            </a:r>
          </a:p>
          <a:p>
            <a:pPr algn="ctr"/>
            <a:r>
              <a:rPr lang="en-US" altLang="zh-TW" dirty="0" smtClean="0"/>
              <a:t>Duplication assessment </a:t>
            </a:r>
            <a:endParaRPr lang="zh-TW" altLang="en-US" dirty="0"/>
          </a:p>
        </p:txBody>
      </p:sp>
      <p:pic>
        <p:nvPicPr>
          <p:cNvPr id="6" name="Picture 2"/>
          <p:cNvPicPr>
            <a:picLocks noChangeAspect="1" noChangeArrowheads="1"/>
          </p:cNvPicPr>
          <p:nvPr/>
        </p:nvPicPr>
        <p:blipFill>
          <a:blip r:embed="rId2" cstate="print"/>
          <a:srcRect/>
          <a:stretch>
            <a:fillRect/>
          </a:stretch>
        </p:blipFill>
        <p:spPr bwMode="auto">
          <a:xfrm>
            <a:off x="1835696" y="2276872"/>
            <a:ext cx="2768121" cy="2088232"/>
          </a:xfrm>
          <a:prstGeom prst="rect">
            <a:avLst/>
          </a:prstGeom>
          <a:noFill/>
          <a:ln w="9525">
            <a:noFill/>
            <a:miter lim="800000"/>
            <a:headEnd/>
            <a:tailEnd/>
          </a:ln>
        </p:spPr>
      </p:pic>
      <p:pic>
        <p:nvPicPr>
          <p:cNvPr id="7" name="Picture 3"/>
          <p:cNvPicPr>
            <a:picLocks noChangeAspect="1" noChangeArrowheads="1"/>
          </p:cNvPicPr>
          <p:nvPr/>
        </p:nvPicPr>
        <p:blipFill>
          <a:blip r:embed="rId3" cstate="print"/>
          <a:srcRect/>
          <a:stretch>
            <a:fillRect/>
          </a:stretch>
        </p:blipFill>
        <p:spPr bwMode="auto">
          <a:xfrm>
            <a:off x="4716016" y="2204864"/>
            <a:ext cx="2147047" cy="2171917"/>
          </a:xfrm>
          <a:prstGeom prst="rect">
            <a:avLst/>
          </a:prstGeom>
          <a:noFill/>
          <a:ln w="9525">
            <a:noFill/>
            <a:miter lim="800000"/>
            <a:headEnd/>
            <a:tailEnd/>
          </a:ln>
        </p:spPr>
      </p:pic>
      <p:pic>
        <p:nvPicPr>
          <p:cNvPr id="8" name="Picture 4"/>
          <p:cNvPicPr>
            <a:picLocks noChangeAspect="1" noChangeArrowheads="1"/>
          </p:cNvPicPr>
          <p:nvPr/>
        </p:nvPicPr>
        <p:blipFill>
          <a:blip r:embed="rId4" cstate="print"/>
          <a:srcRect/>
          <a:stretch>
            <a:fillRect/>
          </a:stretch>
        </p:blipFill>
        <p:spPr bwMode="auto">
          <a:xfrm>
            <a:off x="323528" y="4293096"/>
            <a:ext cx="4301077" cy="2045040"/>
          </a:xfrm>
          <a:prstGeom prst="rect">
            <a:avLst/>
          </a:prstGeom>
          <a:noFill/>
          <a:ln w="9525">
            <a:noFill/>
            <a:miter lim="800000"/>
            <a:headEnd/>
            <a:tailEnd/>
          </a:ln>
        </p:spPr>
      </p:pic>
      <p:pic>
        <p:nvPicPr>
          <p:cNvPr id="9" name="Picture 5"/>
          <p:cNvPicPr>
            <a:picLocks noChangeAspect="1" noChangeArrowheads="1"/>
          </p:cNvPicPr>
          <p:nvPr/>
        </p:nvPicPr>
        <p:blipFill>
          <a:blip r:embed="rId5" cstate="print"/>
          <a:srcRect/>
          <a:stretch>
            <a:fillRect/>
          </a:stretch>
        </p:blipFill>
        <p:spPr bwMode="auto">
          <a:xfrm>
            <a:off x="4823472" y="4581128"/>
            <a:ext cx="4069008" cy="1728192"/>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179512" y="692696"/>
            <a:ext cx="8743950" cy="5791200"/>
          </a:xfrm>
          <a:prstGeom prst="rect">
            <a:avLst/>
          </a:prstGeom>
          <a:noFill/>
          <a:ln w="9525">
            <a:noFill/>
            <a:miter lim="800000"/>
            <a:headEnd/>
            <a:tailEnd/>
          </a:ln>
        </p:spPr>
      </p:pic>
      <p:sp>
        <p:nvSpPr>
          <p:cNvPr id="3" name="文字方塊 2"/>
          <p:cNvSpPr txBox="1"/>
          <p:nvPr/>
        </p:nvSpPr>
        <p:spPr>
          <a:xfrm>
            <a:off x="1287016" y="-27384"/>
            <a:ext cx="6381328" cy="707886"/>
          </a:xfrm>
          <a:prstGeom prst="rect">
            <a:avLst/>
          </a:prstGeom>
          <a:noFill/>
        </p:spPr>
        <p:txBody>
          <a:bodyPr wrap="square" rtlCol="0">
            <a:spAutoFit/>
          </a:bodyPr>
          <a:lstStyle/>
          <a:p>
            <a:pPr algn="ctr"/>
            <a:r>
              <a:rPr lang="en-US" altLang="zh-TW" sz="4000" b="1" dirty="0" smtClean="0">
                <a:solidFill>
                  <a:schemeClr val="accent2"/>
                </a:solidFill>
                <a:effectLst>
                  <a:outerShdw blurRad="38100" dist="38100" dir="2700000" algn="tl">
                    <a:srgbClr val="000000">
                      <a:alpha val="43137"/>
                    </a:srgbClr>
                  </a:outerShdw>
                </a:effectLst>
              </a:rPr>
              <a:t>Quality </a:t>
            </a:r>
            <a:r>
              <a:rPr lang="en-US" altLang="zh-TW" sz="4000" b="1" dirty="0" smtClean="0">
                <a:solidFill>
                  <a:schemeClr val="accent2"/>
                </a:solidFill>
                <a:effectLst>
                  <a:outerShdw blurRad="38100" dist="38100" dir="2700000" algn="tl">
                    <a:srgbClr val="000000">
                      <a:alpha val="43137"/>
                    </a:srgbClr>
                  </a:outerShdw>
                </a:effectLst>
              </a:rPr>
              <a:t>Control Tools</a:t>
            </a:r>
            <a:endParaRPr lang="zh-TW" altLang="en-US" sz="4000" b="1" dirty="0">
              <a:solidFill>
                <a:schemeClr val="accent2"/>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838200" y="914400"/>
            <a:ext cx="7024688" cy="457200"/>
          </a:xfrm>
        </p:spPr>
        <p:txBody>
          <a:bodyPr>
            <a:normAutofit fontScale="90000"/>
          </a:bodyPr>
          <a:lstStyle/>
          <a:p>
            <a:pPr algn="ctr" eaLnBrk="1" hangingPunct="1"/>
            <a:r>
              <a:rPr lang="en-US" altLang="zh-TW" b="1" smtClean="0">
                <a:ea typeface="新細明體" pitchFamily="18" charset="-120"/>
              </a:rPr>
              <a:t>NGS QC Toolkit &amp; FastQC</a:t>
            </a:r>
          </a:p>
        </p:txBody>
      </p:sp>
      <p:sp>
        <p:nvSpPr>
          <p:cNvPr id="21507" name="TextBox 4"/>
          <p:cNvSpPr txBox="1">
            <a:spLocks noChangeArrowheads="1"/>
          </p:cNvSpPr>
          <p:nvPr/>
        </p:nvSpPr>
        <p:spPr bwMode="auto">
          <a:xfrm>
            <a:off x="533400" y="1600200"/>
            <a:ext cx="8001000" cy="5216525"/>
          </a:xfrm>
          <a:prstGeom prst="rect">
            <a:avLst/>
          </a:prstGeom>
          <a:noFill/>
          <a:ln w="9525">
            <a:noFill/>
            <a:miter lim="800000"/>
            <a:headEnd/>
            <a:tailEnd/>
          </a:ln>
        </p:spPr>
        <p:txBody>
          <a:bodyPr>
            <a:spAutoFit/>
          </a:bodyPr>
          <a:lstStyle/>
          <a:p>
            <a:pPr marL="339725" indent="-339725">
              <a:buFont typeface="Wingdings" pitchFamily="2" charset="2"/>
              <a:buChar char="Ø"/>
            </a:pPr>
            <a:r>
              <a:rPr lang="en-US" altLang="zh-TW">
                <a:solidFill>
                  <a:srgbClr val="7F7F7F"/>
                </a:solidFill>
                <a:ea typeface="新細明體" pitchFamily="18" charset="-120"/>
              </a:rPr>
              <a:t>NGS QC Toolkit is for </a:t>
            </a:r>
            <a:r>
              <a:rPr lang="en-US" altLang="zh-TW">
                <a:solidFill>
                  <a:srgbClr val="FF0000"/>
                </a:solidFill>
                <a:ea typeface="新細明體" pitchFamily="18" charset="-120"/>
              </a:rPr>
              <a:t>quality check </a:t>
            </a:r>
            <a:r>
              <a:rPr lang="en-US" altLang="zh-TW">
                <a:solidFill>
                  <a:srgbClr val="7F7F7F"/>
                </a:solidFill>
                <a:ea typeface="新細明體" pitchFamily="18" charset="-120"/>
              </a:rPr>
              <a:t>and </a:t>
            </a:r>
            <a:r>
              <a:rPr lang="en-US" altLang="zh-TW">
                <a:solidFill>
                  <a:srgbClr val="FF0000"/>
                </a:solidFill>
                <a:ea typeface="新細明體" pitchFamily="18" charset="-120"/>
              </a:rPr>
              <a:t>filtering of high-quality read</a:t>
            </a:r>
          </a:p>
          <a:p>
            <a:pPr marL="339725" indent="-339725">
              <a:buFont typeface="Wingdings" pitchFamily="2" charset="2"/>
              <a:buChar char="Ø"/>
            </a:pPr>
            <a:endParaRPr lang="en-US" altLang="zh-TW">
              <a:solidFill>
                <a:srgbClr val="7F7F7F"/>
              </a:solidFill>
              <a:ea typeface="新細明體" pitchFamily="18" charset="-120"/>
            </a:endParaRPr>
          </a:p>
          <a:p>
            <a:pPr marL="339725" indent="-339725">
              <a:buFont typeface="Wingdings" pitchFamily="2" charset="2"/>
              <a:buChar char="Ø"/>
            </a:pPr>
            <a:r>
              <a:rPr lang="en-US" altLang="zh-TW">
                <a:solidFill>
                  <a:srgbClr val="7F7F7F"/>
                </a:solidFill>
                <a:ea typeface="新細明體" pitchFamily="18" charset="-120"/>
              </a:rPr>
              <a:t>This toolkit is a standalone and open source application </a:t>
            </a:r>
            <a:r>
              <a:rPr lang="en-US" altLang="zh-TW">
                <a:solidFill>
                  <a:srgbClr val="FF0000"/>
                </a:solidFill>
                <a:ea typeface="新細明體" pitchFamily="18" charset="-120"/>
              </a:rPr>
              <a:t>freely available </a:t>
            </a:r>
            <a:r>
              <a:rPr lang="en-US" altLang="zh-TW">
                <a:solidFill>
                  <a:srgbClr val="7F7F7F"/>
                </a:solidFill>
                <a:ea typeface="新細明體" pitchFamily="18" charset="-120"/>
              </a:rPr>
              <a:t>at </a:t>
            </a:r>
            <a:r>
              <a:rPr lang="en-US" altLang="zh-TW">
                <a:solidFill>
                  <a:srgbClr val="7F7F7F"/>
                </a:solidFill>
                <a:ea typeface="新細明體" pitchFamily="18" charset="-120"/>
                <a:hlinkClick r:id="rId2"/>
              </a:rPr>
              <a:t>http://www.nipgr.res.in/ngsqctoolkit.html</a:t>
            </a:r>
            <a:endParaRPr lang="en-US" altLang="zh-TW">
              <a:solidFill>
                <a:srgbClr val="7F7F7F"/>
              </a:solidFill>
              <a:ea typeface="新細明體" pitchFamily="18" charset="-120"/>
            </a:endParaRPr>
          </a:p>
          <a:p>
            <a:pPr marL="339725" indent="-339725">
              <a:buFont typeface="Wingdings" pitchFamily="2" charset="2"/>
              <a:buChar char="Ø"/>
            </a:pPr>
            <a:endParaRPr lang="en-US" altLang="zh-TW">
              <a:solidFill>
                <a:srgbClr val="7F7F7F"/>
              </a:solidFill>
              <a:ea typeface="新細明體" pitchFamily="18" charset="-120"/>
            </a:endParaRPr>
          </a:p>
          <a:p>
            <a:pPr marL="339725" indent="-339725">
              <a:buFont typeface="Wingdings" pitchFamily="2" charset="2"/>
              <a:buChar char="Ø"/>
            </a:pPr>
            <a:r>
              <a:rPr lang="en-US" altLang="zh-TW">
                <a:solidFill>
                  <a:srgbClr val="7F7F7F"/>
                </a:solidFill>
                <a:ea typeface="新細明體" pitchFamily="18" charset="-120"/>
              </a:rPr>
              <a:t>Application have been implemented in </a:t>
            </a:r>
            <a:r>
              <a:rPr lang="en-US" altLang="zh-TW">
                <a:solidFill>
                  <a:srgbClr val="FF0000"/>
                </a:solidFill>
                <a:ea typeface="新細明體" pitchFamily="18" charset="-120"/>
              </a:rPr>
              <a:t>Perl programming language</a:t>
            </a:r>
          </a:p>
          <a:p>
            <a:pPr marL="339725" indent="-339725">
              <a:buFont typeface="Wingdings" pitchFamily="2" charset="2"/>
              <a:buChar char="Ø"/>
            </a:pPr>
            <a:endParaRPr lang="en-US" altLang="zh-TW">
              <a:solidFill>
                <a:srgbClr val="7F7F7F"/>
              </a:solidFill>
              <a:ea typeface="新細明體" pitchFamily="18" charset="-120"/>
            </a:endParaRPr>
          </a:p>
          <a:p>
            <a:pPr marL="339725" indent="-339725">
              <a:buFont typeface="Wingdings" pitchFamily="2" charset="2"/>
              <a:buChar char="Ø"/>
            </a:pPr>
            <a:r>
              <a:rPr lang="en-US" altLang="zh-TW">
                <a:solidFill>
                  <a:srgbClr val="7F7F7F"/>
                </a:solidFill>
                <a:ea typeface="新細明體" pitchFamily="18" charset="-120"/>
              </a:rPr>
              <a:t>QC of sequencing data generated using </a:t>
            </a:r>
            <a:r>
              <a:rPr lang="en-US" altLang="zh-TW">
                <a:solidFill>
                  <a:srgbClr val="FF0000"/>
                </a:solidFill>
                <a:ea typeface="新細明體" pitchFamily="18" charset="-120"/>
              </a:rPr>
              <a:t>Roche 454 and Illumina platforms</a:t>
            </a:r>
          </a:p>
          <a:p>
            <a:pPr marL="339725" indent="-339725">
              <a:buFont typeface="Wingdings" pitchFamily="2" charset="2"/>
              <a:buChar char="Ø"/>
            </a:pPr>
            <a:endParaRPr lang="en-US" altLang="zh-TW">
              <a:solidFill>
                <a:srgbClr val="7F7F7F"/>
              </a:solidFill>
              <a:ea typeface="新細明體" pitchFamily="18" charset="-120"/>
            </a:endParaRPr>
          </a:p>
          <a:p>
            <a:pPr marL="339725" indent="-339725">
              <a:buFont typeface="Wingdings" pitchFamily="2" charset="2"/>
              <a:buChar char="Ø"/>
            </a:pPr>
            <a:r>
              <a:rPr lang="en-US" altLang="zh-TW">
                <a:solidFill>
                  <a:srgbClr val="7F7F7F"/>
                </a:solidFill>
                <a:ea typeface="新細明體" pitchFamily="18" charset="-120"/>
              </a:rPr>
              <a:t>Additional tools to aid QC :  (sequence </a:t>
            </a:r>
            <a:r>
              <a:rPr lang="en-US" altLang="zh-TW" b="1">
                <a:solidFill>
                  <a:srgbClr val="FF0000"/>
                </a:solidFill>
                <a:ea typeface="新細明體" pitchFamily="18" charset="-120"/>
              </a:rPr>
              <a:t>format converter </a:t>
            </a:r>
            <a:r>
              <a:rPr lang="en-US" altLang="zh-TW">
                <a:solidFill>
                  <a:srgbClr val="7F7F7F"/>
                </a:solidFill>
                <a:ea typeface="新細明體" pitchFamily="18" charset="-120"/>
              </a:rPr>
              <a:t>and </a:t>
            </a:r>
            <a:r>
              <a:rPr lang="en-US" altLang="zh-TW" b="1">
                <a:solidFill>
                  <a:srgbClr val="FF0000"/>
                </a:solidFill>
                <a:ea typeface="新細明體" pitchFamily="18" charset="-120"/>
              </a:rPr>
              <a:t>trimming tools</a:t>
            </a:r>
            <a:r>
              <a:rPr lang="en-US" altLang="zh-TW">
                <a:solidFill>
                  <a:srgbClr val="7F7F7F"/>
                </a:solidFill>
                <a:ea typeface="新細明體" pitchFamily="18" charset="-120"/>
              </a:rPr>
              <a:t>) and analysis (</a:t>
            </a:r>
            <a:r>
              <a:rPr lang="en-US" altLang="zh-TW" b="1">
                <a:solidFill>
                  <a:srgbClr val="FF0000"/>
                </a:solidFill>
                <a:ea typeface="新細明體" pitchFamily="18" charset="-120"/>
              </a:rPr>
              <a:t>statistics tools</a:t>
            </a:r>
            <a:r>
              <a:rPr lang="en-US" altLang="zh-TW">
                <a:solidFill>
                  <a:srgbClr val="7F7F7F"/>
                </a:solidFill>
                <a:ea typeface="新細明體" pitchFamily="18" charset="-120"/>
              </a:rPr>
              <a:t>)</a:t>
            </a:r>
          </a:p>
          <a:p>
            <a:pPr marL="339725" indent="-339725">
              <a:buFont typeface="Wingdings" pitchFamily="2" charset="2"/>
              <a:buChar char="Ø"/>
            </a:pPr>
            <a:endParaRPr lang="en-US" altLang="zh-TW">
              <a:solidFill>
                <a:srgbClr val="7F7F7F"/>
              </a:solidFill>
              <a:ea typeface="新細明體" pitchFamily="18" charset="-120"/>
            </a:endParaRPr>
          </a:p>
          <a:p>
            <a:pPr marL="339725" indent="-339725"/>
            <a:endParaRPr lang="en-US" altLang="zh-TW">
              <a:solidFill>
                <a:srgbClr val="FF0000"/>
              </a:solidFill>
              <a:ea typeface="新細明體" pitchFamily="18" charset="-120"/>
            </a:endParaRPr>
          </a:p>
          <a:p>
            <a:pPr marL="339725" indent="-339725"/>
            <a:endParaRPr lang="en-US" altLang="zh-TW">
              <a:solidFill>
                <a:srgbClr val="FF0000"/>
              </a:solidFill>
              <a:ea typeface="新細明體" pitchFamily="18" charset="-120"/>
            </a:endParaRPr>
          </a:p>
          <a:p>
            <a:pPr marL="339725" indent="-339725"/>
            <a:r>
              <a:rPr lang="en-US" altLang="zh-TW">
                <a:solidFill>
                  <a:srgbClr val="FF0000"/>
                </a:solidFill>
                <a:ea typeface="新細明體" pitchFamily="18" charset="-120"/>
              </a:rPr>
              <a:t>FastQC </a:t>
            </a:r>
            <a:r>
              <a:rPr lang="en-US" altLang="zh-TW">
                <a:solidFill>
                  <a:srgbClr val="7F7F7F"/>
                </a:solidFill>
                <a:ea typeface="新細明體" pitchFamily="18" charset="-120"/>
              </a:rPr>
              <a:t>can be used only for preliminary analysis</a:t>
            </a:r>
          </a:p>
          <a:p>
            <a:pPr marL="339725" indent="-339725">
              <a:lnSpc>
                <a:spcPct val="250000"/>
              </a:lnSpc>
            </a:pPr>
            <a:endParaRPr lang="en-US" altLang="zh-TW">
              <a:solidFill>
                <a:srgbClr val="777777"/>
              </a:solidFill>
              <a:ea typeface="新細明體" pitchFamily="18" charset="-12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cstate="print"/>
          <a:srcRect/>
          <a:stretch>
            <a:fillRect/>
          </a:stretch>
        </p:blipFill>
        <p:spPr bwMode="auto">
          <a:xfrm>
            <a:off x="1485900" y="1109663"/>
            <a:ext cx="6172200" cy="4638675"/>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srcRect/>
          <a:stretch>
            <a:fillRect/>
          </a:stretch>
        </p:blipFill>
        <p:spPr bwMode="auto">
          <a:xfrm>
            <a:off x="827584" y="836711"/>
            <a:ext cx="7416824" cy="5270187"/>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27285" t="15874" r="28066" b="4750"/>
          <a:stretch>
            <a:fillRect/>
          </a:stretch>
        </p:blipFill>
        <p:spPr bwMode="auto">
          <a:xfrm>
            <a:off x="1785918" y="500042"/>
            <a:ext cx="5400713" cy="6000792"/>
          </a:xfrm>
          <a:prstGeom prst="rect">
            <a:avLst/>
          </a:prstGeom>
          <a:noFill/>
          <a:ln w="9525">
            <a:noFill/>
            <a:miter lim="800000"/>
            <a:headEnd/>
            <a:tailEnd/>
          </a:ln>
          <a:effectLst/>
        </p:spPr>
      </p:pic>
      <p:sp>
        <p:nvSpPr>
          <p:cNvPr id="3" name="矩形 2">
            <a:hlinkClick r:id="rId3"/>
          </p:cNvPr>
          <p:cNvSpPr/>
          <p:nvPr/>
        </p:nvSpPr>
        <p:spPr>
          <a:xfrm>
            <a:off x="5500694" y="59272"/>
            <a:ext cx="3436838" cy="369332"/>
          </a:xfrm>
          <a:prstGeom prst="rect">
            <a:avLst/>
          </a:prstGeom>
        </p:spPr>
        <p:txBody>
          <a:bodyPr wrap="none">
            <a:spAutoFit/>
          </a:bodyPr>
          <a:lstStyle/>
          <a:p>
            <a:r>
              <a:rPr lang="en-US" altLang="zh-TW" dirty="0" smtClean="0"/>
              <a:t>http://www.ncbi.nlm.nih.gov/geo/</a:t>
            </a:r>
            <a:endParaRPr lang="zh-TW" alt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l="855" t="25983" r="1709" b="58974"/>
          <a:stretch>
            <a:fillRect/>
          </a:stretch>
        </p:blipFill>
        <p:spPr bwMode="auto">
          <a:xfrm>
            <a:off x="428596" y="714356"/>
            <a:ext cx="8143932" cy="785818"/>
          </a:xfrm>
          <a:prstGeom prst="rect">
            <a:avLst/>
          </a:prstGeom>
          <a:noFill/>
          <a:ln w="9525">
            <a:noFill/>
            <a:miter lim="800000"/>
            <a:headEnd/>
            <a:tailEnd/>
          </a:ln>
          <a:effectLst/>
        </p:spPr>
      </p:pic>
      <p:sp>
        <p:nvSpPr>
          <p:cNvPr id="3" name="矩形 2">
            <a:hlinkClick r:id="rId3"/>
          </p:cNvPr>
          <p:cNvSpPr/>
          <p:nvPr/>
        </p:nvSpPr>
        <p:spPr>
          <a:xfrm>
            <a:off x="5389461" y="285728"/>
            <a:ext cx="3040191" cy="338554"/>
          </a:xfrm>
          <a:prstGeom prst="rect">
            <a:avLst/>
          </a:prstGeom>
        </p:spPr>
        <p:txBody>
          <a:bodyPr wrap="none">
            <a:spAutoFit/>
          </a:bodyPr>
          <a:lstStyle/>
          <a:p>
            <a:r>
              <a:rPr lang="en-US" altLang="zh-TW" sz="1600" dirty="0" smtClean="0"/>
              <a:t>http://www.ncbi.nlm.nih.gov/gds/</a:t>
            </a:r>
            <a:endParaRPr lang="zh-TW" altLang="en-US" sz="1600" dirty="0"/>
          </a:p>
        </p:txBody>
      </p:sp>
      <p:pic>
        <p:nvPicPr>
          <p:cNvPr id="4" name="Picture 2"/>
          <p:cNvPicPr>
            <a:picLocks noChangeAspect="1" noChangeArrowheads="1"/>
          </p:cNvPicPr>
          <p:nvPr/>
        </p:nvPicPr>
        <p:blipFill>
          <a:blip r:embed="rId2" cstate="print"/>
          <a:srcRect l="855" t="13675" r="51282" b="74017"/>
          <a:stretch>
            <a:fillRect/>
          </a:stretch>
        </p:blipFill>
        <p:spPr bwMode="auto">
          <a:xfrm>
            <a:off x="500034" y="1571612"/>
            <a:ext cx="4000528" cy="642942"/>
          </a:xfrm>
          <a:prstGeom prst="rect">
            <a:avLst/>
          </a:prstGeom>
          <a:noFill/>
          <a:ln w="9525">
            <a:noFill/>
            <a:miter lim="800000"/>
            <a:headEnd/>
            <a:tailEnd/>
          </a:ln>
          <a:effectLst/>
        </p:spPr>
      </p:pic>
      <p:cxnSp>
        <p:nvCxnSpPr>
          <p:cNvPr id="24" name="直線單箭頭接點 23"/>
          <p:cNvCxnSpPr/>
          <p:nvPr/>
        </p:nvCxnSpPr>
        <p:spPr>
          <a:xfrm rot="5400000">
            <a:off x="2571736" y="2143116"/>
            <a:ext cx="571504" cy="1588"/>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571472" y="2428868"/>
            <a:ext cx="4572000" cy="4247317"/>
          </a:xfrm>
          <a:prstGeom prst="rect">
            <a:avLst/>
          </a:prstGeom>
        </p:spPr>
        <p:txBody>
          <a:bodyPr>
            <a:spAutoFit/>
          </a:bodyPr>
          <a:lstStyle/>
          <a:p>
            <a:r>
              <a:rPr lang="en-US" altLang="zh-TW" sz="1000" dirty="0" smtClean="0">
                <a:latin typeface="Arial" pitchFamily="34" charset="0"/>
                <a:cs typeface="Arial" pitchFamily="34" charset="0"/>
              </a:rPr>
              <a:t>expression profiling by array</a:t>
            </a:r>
          </a:p>
          <a:p>
            <a:r>
              <a:rPr lang="en-US" altLang="zh-TW" sz="1000" dirty="0" smtClean="0">
                <a:latin typeface="Arial" pitchFamily="34" charset="0"/>
                <a:cs typeface="Arial" pitchFamily="34" charset="0"/>
              </a:rPr>
              <a:t>expression profiling by genome tiling array</a:t>
            </a:r>
          </a:p>
          <a:p>
            <a:r>
              <a:rPr lang="en-US" altLang="zh-TW" sz="1000" dirty="0" smtClean="0">
                <a:solidFill>
                  <a:srgbClr val="FF0000"/>
                </a:solidFill>
                <a:latin typeface="Arial" pitchFamily="34" charset="0"/>
                <a:cs typeface="Arial" pitchFamily="34" charset="0"/>
              </a:rPr>
              <a:t>expression profiling by high throughput sequencing</a:t>
            </a:r>
          </a:p>
          <a:p>
            <a:r>
              <a:rPr lang="en-US" altLang="zh-TW" sz="1000" dirty="0" smtClean="0">
                <a:solidFill>
                  <a:srgbClr val="FF0000"/>
                </a:solidFill>
                <a:latin typeface="Arial" pitchFamily="34" charset="0"/>
                <a:cs typeface="Arial" pitchFamily="34" charset="0"/>
              </a:rPr>
              <a:t>expression profiling by </a:t>
            </a:r>
            <a:r>
              <a:rPr lang="en-US" altLang="zh-TW" sz="1000" dirty="0" err="1" smtClean="0">
                <a:solidFill>
                  <a:srgbClr val="FF0000"/>
                </a:solidFill>
                <a:latin typeface="Arial" pitchFamily="34" charset="0"/>
                <a:cs typeface="Arial" pitchFamily="34" charset="0"/>
              </a:rPr>
              <a:t>mpss</a:t>
            </a:r>
            <a:endParaRPr lang="en-US" altLang="zh-TW" sz="1000" dirty="0" smtClean="0">
              <a:solidFill>
                <a:srgbClr val="FF0000"/>
              </a:solidFill>
              <a:latin typeface="Arial" pitchFamily="34" charset="0"/>
              <a:cs typeface="Arial" pitchFamily="34" charset="0"/>
            </a:endParaRPr>
          </a:p>
          <a:p>
            <a:r>
              <a:rPr lang="en-US" altLang="zh-TW" sz="1000" dirty="0" smtClean="0">
                <a:latin typeface="Arial" pitchFamily="34" charset="0"/>
                <a:cs typeface="Arial" pitchFamily="34" charset="0"/>
              </a:rPr>
              <a:t>expression profiling by </a:t>
            </a:r>
            <a:r>
              <a:rPr lang="en-US" altLang="zh-TW" sz="1000" dirty="0" err="1" smtClean="0">
                <a:latin typeface="Arial" pitchFamily="34" charset="0"/>
                <a:cs typeface="Arial" pitchFamily="34" charset="0"/>
              </a:rPr>
              <a:t>rt</a:t>
            </a:r>
            <a:r>
              <a:rPr lang="en-US" altLang="zh-TW" sz="1000" dirty="0" smtClean="0">
                <a:latin typeface="Arial" pitchFamily="34" charset="0"/>
                <a:cs typeface="Arial" pitchFamily="34" charset="0"/>
              </a:rPr>
              <a:t> </a:t>
            </a:r>
            <a:r>
              <a:rPr lang="en-US" altLang="zh-TW" sz="1000" dirty="0" err="1" smtClean="0">
                <a:latin typeface="Arial" pitchFamily="34" charset="0"/>
                <a:cs typeface="Arial" pitchFamily="34" charset="0"/>
              </a:rPr>
              <a:t>pcr</a:t>
            </a:r>
            <a:endParaRPr lang="en-US" altLang="zh-TW" sz="1000" dirty="0" smtClean="0">
              <a:latin typeface="Arial" pitchFamily="34" charset="0"/>
              <a:cs typeface="Arial" pitchFamily="34" charset="0"/>
            </a:endParaRPr>
          </a:p>
          <a:p>
            <a:r>
              <a:rPr lang="en-US" altLang="zh-TW" sz="1000" dirty="0" smtClean="0">
                <a:latin typeface="Arial" pitchFamily="34" charset="0"/>
                <a:cs typeface="Arial" pitchFamily="34" charset="0"/>
              </a:rPr>
              <a:t>expression profiling by sage</a:t>
            </a:r>
          </a:p>
          <a:p>
            <a:r>
              <a:rPr lang="en-US" altLang="zh-TW" sz="1000" dirty="0" smtClean="0">
                <a:latin typeface="Arial" pitchFamily="34" charset="0"/>
                <a:cs typeface="Arial" pitchFamily="34" charset="0"/>
              </a:rPr>
              <a:t>expression profiling by </a:t>
            </a:r>
            <a:r>
              <a:rPr lang="en-US" altLang="zh-TW" sz="1000" dirty="0" err="1" smtClean="0">
                <a:latin typeface="Arial" pitchFamily="34" charset="0"/>
                <a:cs typeface="Arial" pitchFamily="34" charset="0"/>
              </a:rPr>
              <a:t>snp</a:t>
            </a:r>
            <a:r>
              <a:rPr lang="en-US" altLang="zh-TW" sz="1000" dirty="0" smtClean="0">
                <a:latin typeface="Arial" pitchFamily="34" charset="0"/>
                <a:cs typeface="Arial" pitchFamily="34" charset="0"/>
              </a:rPr>
              <a:t> array</a:t>
            </a:r>
          </a:p>
          <a:p>
            <a:r>
              <a:rPr lang="en-US" altLang="zh-TW" sz="1000" dirty="0" smtClean="0">
                <a:latin typeface="Arial" pitchFamily="34" charset="0"/>
                <a:cs typeface="Arial" pitchFamily="34" charset="0"/>
              </a:rPr>
              <a:t>genome binding/occupancy profiling by array</a:t>
            </a:r>
          </a:p>
          <a:p>
            <a:r>
              <a:rPr lang="en-US" altLang="zh-TW" sz="1000" dirty="0" smtClean="0">
                <a:latin typeface="Arial" pitchFamily="34" charset="0"/>
                <a:cs typeface="Arial" pitchFamily="34" charset="0"/>
              </a:rPr>
              <a:t>genome binding/occupancy profiling by genome tiling array</a:t>
            </a:r>
          </a:p>
          <a:p>
            <a:r>
              <a:rPr lang="en-US" altLang="zh-TW" sz="1000" dirty="0" smtClean="0">
                <a:solidFill>
                  <a:srgbClr val="FF0000"/>
                </a:solidFill>
                <a:latin typeface="Arial" pitchFamily="34" charset="0"/>
                <a:cs typeface="Arial" pitchFamily="34" charset="0"/>
              </a:rPr>
              <a:t>genome binding/occupancy profiling by high throughput sequencing</a:t>
            </a:r>
          </a:p>
          <a:p>
            <a:r>
              <a:rPr lang="en-US" altLang="zh-TW" sz="1000" dirty="0" smtClean="0">
                <a:latin typeface="Arial" pitchFamily="34" charset="0"/>
                <a:cs typeface="Arial" pitchFamily="34" charset="0"/>
              </a:rPr>
              <a:t>genome binding/occupancy profiling by </a:t>
            </a:r>
            <a:r>
              <a:rPr lang="en-US" altLang="zh-TW" sz="1000" dirty="0" err="1" smtClean="0">
                <a:latin typeface="Arial" pitchFamily="34" charset="0"/>
                <a:cs typeface="Arial" pitchFamily="34" charset="0"/>
              </a:rPr>
              <a:t>snp</a:t>
            </a:r>
            <a:r>
              <a:rPr lang="en-US" altLang="zh-TW" sz="1000" dirty="0" smtClean="0">
                <a:latin typeface="Arial" pitchFamily="34" charset="0"/>
                <a:cs typeface="Arial" pitchFamily="34" charset="0"/>
              </a:rPr>
              <a:t> array</a:t>
            </a:r>
          </a:p>
          <a:p>
            <a:r>
              <a:rPr lang="en-US" altLang="zh-TW" sz="1000" dirty="0" smtClean="0">
                <a:latin typeface="Arial" pitchFamily="34" charset="0"/>
                <a:cs typeface="Arial" pitchFamily="34" charset="0"/>
              </a:rPr>
              <a:t>genome variation profiling by array</a:t>
            </a:r>
          </a:p>
          <a:p>
            <a:r>
              <a:rPr lang="en-US" altLang="zh-TW" sz="1000" dirty="0" smtClean="0">
                <a:latin typeface="Arial" pitchFamily="34" charset="0"/>
                <a:cs typeface="Arial" pitchFamily="34" charset="0"/>
              </a:rPr>
              <a:t>genome variation profiling by genome tiling array</a:t>
            </a:r>
          </a:p>
          <a:p>
            <a:r>
              <a:rPr lang="en-US" altLang="zh-TW" sz="1000" dirty="0" smtClean="0">
                <a:solidFill>
                  <a:srgbClr val="FF0000"/>
                </a:solidFill>
                <a:latin typeface="Arial" pitchFamily="34" charset="0"/>
                <a:cs typeface="Arial" pitchFamily="34" charset="0"/>
              </a:rPr>
              <a:t>genome variation profiling by high throughput sequencing</a:t>
            </a:r>
          </a:p>
          <a:p>
            <a:r>
              <a:rPr lang="en-US" altLang="zh-TW" sz="1000" dirty="0" smtClean="0">
                <a:latin typeface="Arial" pitchFamily="34" charset="0"/>
                <a:cs typeface="Arial" pitchFamily="34" charset="0"/>
              </a:rPr>
              <a:t>genome variation profiling by </a:t>
            </a:r>
            <a:r>
              <a:rPr lang="en-US" altLang="zh-TW" sz="1000" dirty="0" err="1" smtClean="0">
                <a:latin typeface="Arial" pitchFamily="34" charset="0"/>
                <a:cs typeface="Arial" pitchFamily="34" charset="0"/>
              </a:rPr>
              <a:t>snp</a:t>
            </a:r>
            <a:r>
              <a:rPr lang="en-US" altLang="zh-TW" sz="1000" dirty="0" smtClean="0">
                <a:latin typeface="Arial" pitchFamily="34" charset="0"/>
                <a:cs typeface="Arial" pitchFamily="34" charset="0"/>
              </a:rPr>
              <a:t> array</a:t>
            </a:r>
          </a:p>
          <a:p>
            <a:r>
              <a:rPr lang="en-US" altLang="zh-TW" sz="1000" dirty="0" err="1" smtClean="0">
                <a:latin typeface="Arial" pitchFamily="34" charset="0"/>
                <a:cs typeface="Arial" pitchFamily="34" charset="0"/>
              </a:rPr>
              <a:t>methylation</a:t>
            </a:r>
            <a:r>
              <a:rPr lang="en-US" altLang="zh-TW" sz="1000" dirty="0" smtClean="0">
                <a:latin typeface="Arial" pitchFamily="34" charset="0"/>
                <a:cs typeface="Arial" pitchFamily="34" charset="0"/>
              </a:rPr>
              <a:t> profiling by array</a:t>
            </a:r>
          </a:p>
          <a:p>
            <a:r>
              <a:rPr lang="en-US" altLang="zh-TW" sz="1000" dirty="0" err="1" smtClean="0">
                <a:latin typeface="Arial" pitchFamily="34" charset="0"/>
                <a:cs typeface="Arial" pitchFamily="34" charset="0"/>
              </a:rPr>
              <a:t>methylation</a:t>
            </a:r>
            <a:r>
              <a:rPr lang="en-US" altLang="zh-TW" sz="1000" dirty="0" smtClean="0">
                <a:latin typeface="Arial" pitchFamily="34" charset="0"/>
                <a:cs typeface="Arial" pitchFamily="34" charset="0"/>
              </a:rPr>
              <a:t> profiling by genome tiling array</a:t>
            </a:r>
          </a:p>
          <a:p>
            <a:r>
              <a:rPr lang="en-US" altLang="zh-TW" sz="1000" dirty="0" err="1" smtClean="0">
                <a:solidFill>
                  <a:srgbClr val="FF0000"/>
                </a:solidFill>
                <a:latin typeface="Arial" pitchFamily="34" charset="0"/>
                <a:cs typeface="Arial" pitchFamily="34" charset="0"/>
              </a:rPr>
              <a:t>methylation</a:t>
            </a:r>
            <a:r>
              <a:rPr lang="en-US" altLang="zh-TW" sz="1000" dirty="0" smtClean="0">
                <a:solidFill>
                  <a:srgbClr val="FF0000"/>
                </a:solidFill>
                <a:latin typeface="Arial" pitchFamily="34" charset="0"/>
                <a:cs typeface="Arial" pitchFamily="34" charset="0"/>
              </a:rPr>
              <a:t> profiling by high throughput sequencing</a:t>
            </a:r>
          </a:p>
          <a:p>
            <a:r>
              <a:rPr lang="en-US" altLang="zh-TW" sz="1000" dirty="0" err="1" smtClean="0">
                <a:latin typeface="Arial" pitchFamily="34" charset="0"/>
                <a:cs typeface="Arial" pitchFamily="34" charset="0"/>
              </a:rPr>
              <a:t>methylation</a:t>
            </a:r>
            <a:r>
              <a:rPr lang="en-US" altLang="zh-TW" sz="1000" dirty="0" smtClean="0">
                <a:latin typeface="Arial" pitchFamily="34" charset="0"/>
                <a:cs typeface="Arial" pitchFamily="34" charset="0"/>
              </a:rPr>
              <a:t> profiling by </a:t>
            </a:r>
            <a:r>
              <a:rPr lang="en-US" altLang="zh-TW" sz="1000" dirty="0" err="1" smtClean="0">
                <a:latin typeface="Arial" pitchFamily="34" charset="0"/>
                <a:cs typeface="Arial" pitchFamily="34" charset="0"/>
              </a:rPr>
              <a:t>snp</a:t>
            </a:r>
            <a:r>
              <a:rPr lang="en-US" altLang="zh-TW" sz="1000" dirty="0" smtClean="0">
                <a:latin typeface="Arial" pitchFamily="34" charset="0"/>
                <a:cs typeface="Arial" pitchFamily="34" charset="0"/>
              </a:rPr>
              <a:t> array</a:t>
            </a:r>
          </a:p>
          <a:p>
            <a:r>
              <a:rPr lang="en-US" altLang="zh-TW" sz="1000" dirty="0" smtClean="0">
                <a:latin typeface="Arial" pitchFamily="34" charset="0"/>
                <a:cs typeface="Arial" pitchFamily="34" charset="0"/>
              </a:rPr>
              <a:t>non coding </a:t>
            </a:r>
            <a:r>
              <a:rPr lang="en-US" altLang="zh-TW" sz="1000" dirty="0" err="1" smtClean="0">
                <a:latin typeface="Arial" pitchFamily="34" charset="0"/>
                <a:cs typeface="Arial" pitchFamily="34" charset="0"/>
              </a:rPr>
              <a:t>rna</a:t>
            </a:r>
            <a:r>
              <a:rPr lang="en-US" altLang="zh-TW" sz="1000" dirty="0" smtClean="0">
                <a:latin typeface="Arial" pitchFamily="34" charset="0"/>
                <a:cs typeface="Arial" pitchFamily="34" charset="0"/>
              </a:rPr>
              <a:t> profiling by array</a:t>
            </a:r>
          </a:p>
          <a:p>
            <a:r>
              <a:rPr lang="en-US" altLang="zh-TW" sz="1000" dirty="0" smtClean="0">
                <a:latin typeface="Arial" pitchFamily="34" charset="0"/>
                <a:cs typeface="Arial" pitchFamily="34" charset="0"/>
              </a:rPr>
              <a:t>non coding </a:t>
            </a:r>
            <a:r>
              <a:rPr lang="en-US" altLang="zh-TW" sz="1000" dirty="0" err="1" smtClean="0">
                <a:latin typeface="Arial" pitchFamily="34" charset="0"/>
                <a:cs typeface="Arial" pitchFamily="34" charset="0"/>
              </a:rPr>
              <a:t>rna</a:t>
            </a:r>
            <a:r>
              <a:rPr lang="en-US" altLang="zh-TW" sz="1000" dirty="0" smtClean="0">
                <a:latin typeface="Arial" pitchFamily="34" charset="0"/>
                <a:cs typeface="Arial" pitchFamily="34" charset="0"/>
              </a:rPr>
              <a:t> profiling by genome tiling array</a:t>
            </a:r>
          </a:p>
          <a:p>
            <a:r>
              <a:rPr lang="en-US" altLang="zh-TW" sz="1000" dirty="0" smtClean="0">
                <a:solidFill>
                  <a:srgbClr val="FF0000"/>
                </a:solidFill>
                <a:latin typeface="Arial" pitchFamily="34" charset="0"/>
                <a:cs typeface="Arial" pitchFamily="34" charset="0"/>
              </a:rPr>
              <a:t>non coding </a:t>
            </a:r>
            <a:r>
              <a:rPr lang="en-US" altLang="zh-TW" sz="1000" dirty="0" err="1" smtClean="0">
                <a:solidFill>
                  <a:srgbClr val="FF0000"/>
                </a:solidFill>
                <a:latin typeface="Arial" pitchFamily="34" charset="0"/>
                <a:cs typeface="Arial" pitchFamily="34" charset="0"/>
              </a:rPr>
              <a:t>rna</a:t>
            </a:r>
            <a:r>
              <a:rPr lang="en-US" altLang="zh-TW" sz="1000" dirty="0" smtClean="0">
                <a:solidFill>
                  <a:srgbClr val="FF0000"/>
                </a:solidFill>
                <a:latin typeface="Arial" pitchFamily="34" charset="0"/>
                <a:cs typeface="Arial" pitchFamily="34" charset="0"/>
              </a:rPr>
              <a:t> profiling by high throughput sequencing</a:t>
            </a:r>
          </a:p>
          <a:p>
            <a:r>
              <a:rPr lang="en-US" altLang="zh-TW" sz="1000" dirty="0" smtClean="0">
                <a:latin typeface="Arial" pitchFamily="34" charset="0"/>
                <a:cs typeface="Arial" pitchFamily="34" charset="0"/>
              </a:rPr>
              <a:t>other</a:t>
            </a:r>
          </a:p>
          <a:p>
            <a:r>
              <a:rPr lang="en-US" altLang="zh-TW" sz="1000" dirty="0" smtClean="0">
                <a:latin typeface="Arial" pitchFamily="34" charset="0"/>
                <a:cs typeface="Arial" pitchFamily="34" charset="0"/>
              </a:rPr>
              <a:t>protein profiling by mass spec</a:t>
            </a:r>
          </a:p>
          <a:p>
            <a:r>
              <a:rPr lang="en-US" altLang="zh-TW" sz="1000" dirty="0" smtClean="0">
                <a:latin typeface="Arial" pitchFamily="34" charset="0"/>
                <a:cs typeface="Arial" pitchFamily="34" charset="0"/>
              </a:rPr>
              <a:t>protein profiling by protein array</a:t>
            </a:r>
          </a:p>
          <a:p>
            <a:r>
              <a:rPr lang="en-US" altLang="zh-TW" sz="1000" dirty="0" err="1" smtClean="0">
                <a:latin typeface="Arial" pitchFamily="34" charset="0"/>
                <a:cs typeface="Arial" pitchFamily="34" charset="0"/>
              </a:rPr>
              <a:t>snp</a:t>
            </a:r>
            <a:r>
              <a:rPr lang="en-US" altLang="zh-TW" sz="1000" dirty="0" smtClean="0">
                <a:latin typeface="Arial" pitchFamily="34" charset="0"/>
                <a:cs typeface="Arial" pitchFamily="34" charset="0"/>
              </a:rPr>
              <a:t> genotyping by </a:t>
            </a:r>
            <a:r>
              <a:rPr lang="en-US" altLang="zh-TW" sz="1000" dirty="0" err="1" smtClean="0">
                <a:latin typeface="Arial" pitchFamily="34" charset="0"/>
                <a:cs typeface="Arial" pitchFamily="34" charset="0"/>
              </a:rPr>
              <a:t>snp</a:t>
            </a:r>
            <a:r>
              <a:rPr lang="en-US" altLang="zh-TW" sz="1000" dirty="0" smtClean="0">
                <a:latin typeface="Arial" pitchFamily="34" charset="0"/>
                <a:cs typeface="Arial" pitchFamily="34" charset="0"/>
              </a:rPr>
              <a:t> array</a:t>
            </a:r>
          </a:p>
          <a:p>
            <a:r>
              <a:rPr lang="en-US" altLang="zh-TW" sz="1000" dirty="0" smtClean="0">
                <a:latin typeface="Arial" pitchFamily="34" charset="0"/>
                <a:cs typeface="Arial" pitchFamily="34" charset="0"/>
              </a:rPr>
              <a:t>third party reanalysis</a:t>
            </a:r>
            <a:endParaRPr lang="zh-TW" altLang="en-US" sz="1000" dirty="0">
              <a:latin typeface="Arial" pitchFamily="34" charset="0"/>
              <a:cs typeface="Arial" pitchFamily="34" charset="0"/>
            </a:endParaRPr>
          </a:p>
        </p:txBody>
      </p:sp>
      <p:pic>
        <p:nvPicPr>
          <p:cNvPr id="2056" name="Picture 8"/>
          <p:cNvPicPr>
            <a:picLocks noChangeAspect="1" noChangeArrowheads="1"/>
          </p:cNvPicPr>
          <p:nvPr/>
        </p:nvPicPr>
        <p:blipFill>
          <a:blip r:embed="rId4" cstate="print"/>
          <a:srcRect l="11162" t="23813" r="55351" b="58328"/>
          <a:stretch>
            <a:fillRect/>
          </a:stretch>
        </p:blipFill>
        <p:spPr bwMode="auto">
          <a:xfrm>
            <a:off x="4714876" y="3143248"/>
            <a:ext cx="4071966" cy="135732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l="682" t="27781" r="17524" b="63289"/>
          <a:stretch>
            <a:fillRect/>
          </a:stretch>
        </p:blipFill>
        <p:spPr bwMode="auto">
          <a:xfrm>
            <a:off x="357158" y="500042"/>
            <a:ext cx="8572528" cy="642942"/>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cstate="print"/>
          <a:srcRect l="64493" t="15875" r="2021" b="10703"/>
          <a:stretch>
            <a:fillRect/>
          </a:stretch>
        </p:blipFill>
        <p:spPr bwMode="auto">
          <a:xfrm>
            <a:off x="928662" y="1428735"/>
            <a:ext cx="3500462" cy="4796929"/>
          </a:xfrm>
          <a:prstGeom prst="rect">
            <a:avLst/>
          </a:prstGeom>
          <a:noFill/>
          <a:ln w="9525">
            <a:noFill/>
            <a:miter lim="800000"/>
            <a:headEnd/>
            <a:tailEnd/>
          </a:ln>
          <a:effectLst/>
        </p:spPr>
      </p:pic>
      <p:pic>
        <p:nvPicPr>
          <p:cNvPr id="4100" name="Picture 4"/>
          <p:cNvPicPr>
            <a:picLocks noChangeAspect="1" noChangeArrowheads="1"/>
          </p:cNvPicPr>
          <p:nvPr/>
        </p:nvPicPr>
        <p:blipFill>
          <a:blip r:embed="rId4" cstate="print"/>
          <a:srcRect l="64493" t="17859" r="2021" b="22609"/>
          <a:stretch>
            <a:fillRect/>
          </a:stretch>
        </p:blipFill>
        <p:spPr bwMode="auto">
          <a:xfrm>
            <a:off x="4857752" y="1357298"/>
            <a:ext cx="3500462" cy="421484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624" t="17813" r="23242" b="9999"/>
          <a:stretch>
            <a:fillRect/>
          </a:stretch>
        </p:blipFill>
        <p:spPr bwMode="auto">
          <a:xfrm>
            <a:off x="214282" y="857232"/>
            <a:ext cx="8715436" cy="5164821"/>
          </a:xfrm>
          <a:prstGeom prst="rect">
            <a:avLst/>
          </a:prstGeom>
          <a:noFill/>
          <a:ln w="9525">
            <a:noFill/>
            <a:miter lim="800000"/>
            <a:headEnd/>
            <a:tailEnd/>
          </a:ln>
        </p:spPr>
      </p:pic>
      <p:sp>
        <p:nvSpPr>
          <p:cNvPr id="4" name="矩形 3"/>
          <p:cNvSpPr/>
          <p:nvPr/>
        </p:nvSpPr>
        <p:spPr>
          <a:xfrm>
            <a:off x="4552300" y="285728"/>
            <a:ext cx="3805914" cy="338554"/>
          </a:xfrm>
          <a:prstGeom prst="rect">
            <a:avLst/>
          </a:prstGeom>
        </p:spPr>
        <p:txBody>
          <a:bodyPr wrap="none">
            <a:spAutoFit/>
          </a:bodyPr>
          <a:lstStyle/>
          <a:p>
            <a:r>
              <a:rPr lang="en-US" altLang="zh-TW" sz="1600" dirty="0" smtClean="0"/>
              <a:t>"</a:t>
            </a:r>
            <a:r>
              <a:rPr lang="en-US" altLang="zh-TW" sz="1600" dirty="0" err="1" smtClean="0"/>
              <a:t>Illumina</a:t>
            </a:r>
            <a:r>
              <a:rPr lang="en-US" altLang="zh-TW" sz="1600" dirty="0" smtClean="0"/>
              <a:t> Genome Analyzer" AND </a:t>
            </a:r>
            <a:r>
              <a:rPr lang="en-US" altLang="zh-TW" sz="1600" dirty="0" err="1" smtClean="0"/>
              <a:t>smallRNA</a:t>
            </a:r>
            <a:endParaRPr lang="zh-TW" altLang="en-US" sz="1600" dirty="0"/>
          </a:p>
        </p:txBody>
      </p:sp>
      <p:cxnSp>
        <p:nvCxnSpPr>
          <p:cNvPr id="6" name="直線單箭頭接點 5"/>
          <p:cNvCxnSpPr/>
          <p:nvPr/>
        </p:nvCxnSpPr>
        <p:spPr>
          <a:xfrm rot="10800000" flipV="1">
            <a:off x="4500562" y="714356"/>
            <a:ext cx="1785950" cy="928694"/>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714348" y="3909473"/>
            <a:ext cx="1314450" cy="1828800"/>
          </a:xfrm>
          <a:prstGeom prst="rect">
            <a:avLst/>
          </a:prstGeom>
          <a:noFill/>
          <a:ln w="9525">
            <a:solidFill>
              <a:schemeClr val="accent1"/>
            </a:solidFill>
            <a:miter lim="800000"/>
            <a:headEnd/>
            <a:tailEnd/>
          </a:ln>
          <a:effectLst/>
        </p:spPr>
      </p:pic>
      <p:pic>
        <p:nvPicPr>
          <p:cNvPr id="1027" name="Picture 3">
            <a:hlinkClick r:id="rId3"/>
          </p:cNvPr>
          <p:cNvPicPr>
            <a:picLocks noChangeAspect="1" noChangeArrowheads="1"/>
          </p:cNvPicPr>
          <p:nvPr/>
        </p:nvPicPr>
        <p:blipFill>
          <a:blip r:embed="rId4" cstate="print"/>
          <a:srcRect/>
          <a:stretch>
            <a:fillRect/>
          </a:stretch>
        </p:blipFill>
        <p:spPr bwMode="auto">
          <a:xfrm>
            <a:off x="571472" y="214290"/>
            <a:ext cx="8047062" cy="3590934"/>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cstate="print"/>
          <a:srcRect/>
          <a:stretch>
            <a:fillRect/>
          </a:stretch>
        </p:blipFill>
        <p:spPr bwMode="auto">
          <a:xfrm>
            <a:off x="2143107" y="3861292"/>
            <a:ext cx="3927149" cy="1925162"/>
          </a:xfrm>
          <a:prstGeom prst="rect">
            <a:avLst/>
          </a:prstGeom>
          <a:noFill/>
          <a:ln w="9525">
            <a:solidFill>
              <a:schemeClr val="tx2">
                <a:lumMod val="20000"/>
                <a:lumOff val="80000"/>
              </a:schemeClr>
            </a:solidFill>
            <a:miter lim="800000"/>
            <a:headEnd/>
            <a:tailEnd/>
          </a:ln>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RA database growth"/>
          <p:cNvPicPr>
            <a:picLocks noChangeAspect="1" noChangeArrowheads="1"/>
          </p:cNvPicPr>
          <p:nvPr/>
        </p:nvPicPr>
        <p:blipFill>
          <a:blip r:embed="rId2" cstate="print"/>
          <a:srcRect/>
          <a:stretch>
            <a:fillRect/>
          </a:stretch>
        </p:blipFill>
        <p:spPr bwMode="auto">
          <a:xfrm>
            <a:off x="857224" y="642918"/>
            <a:ext cx="7620000" cy="5715000"/>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a:hlinkClick r:id="rId2"/>
          </p:cNvPr>
          <p:cNvPicPr>
            <a:picLocks noChangeAspect="1" noChangeArrowheads="1"/>
          </p:cNvPicPr>
          <p:nvPr/>
        </p:nvPicPr>
        <p:blipFill>
          <a:blip r:embed="rId3" cstate="print"/>
          <a:srcRect/>
          <a:stretch>
            <a:fillRect/>
          </a:stretch>
        </p:blipFill>
        <p:spPr bwMode="auto">
          <a:xfrm>
            <a:off x="285720" y="428604"/>
            <a:ext cx="6238860" cy="3495180"/>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cstate="print"/>
          <a:srcRect/>
          <a:stretch>
            <a:fillRect/>
          </a:stretch>
        </p:blipFill>
        <p:spPr bwMode="auto">
          <a:xfrm>
            <a:off x="6643702" y="1285860"/>
            <a:ext cx="2105615" cy="2247407"/>
          </a:xfrm>
          <a:prstGeom prst="rect">
            <a:avLst/>
          </a:prstGeom>
          <a:noFill/>
          <a:ln w="9525">
            <a:noFill/>
            <a:miter lim="800000"/>
            <a:headEnd/>
            <a:tailEnd/>
          </a:ln>
          <a:effectLst/>
        </p:spPr>
      </p:pic>
      <p:pic>
        <p:nvPicPr>
          <p:cNvPr id="3077" name="Picture 5">
            <a:hlinkClick r:id="rId5"/>
          </p:cNvPr>
          <p:cNvPicPr>
            <a:picLocks noChangeAspect="1" noChangeArrowheads="1"/>
          </p:cNvPicPr>
          <p:nvPr/>
        </p:nvPicPr>
        <p:blipFill>
          <a:blip r:embed="rId6" cstate="print"/>
          <a:srcRect/>
          <a:stretch>
            <a:fillRect/>
          </a:stretch>
        </p:blipFill>
        <p:spPr bwMode="auto">
          <a:xfrm>
            <a:off x="3857620" y="3929066"/>
            <a:ext cx="2818695" cy="2690815"/>
          </a:xfrm>
          <a:prstGeom prst="rect">
            <a:avLst/>
          </a:prstGeom>
          <a:noFill/>
          <a:ln w="9525">
            <a:noFill/>
            <a:miter lim="800000"/>
            <a:headEnd/>
            <a:tailEnd/>
          </a:ln>
          <a:effectLst/>
        </p:spPr>
      </p:pic>
      <p:cxnSp>
        <p:nvCxnSpPr>
          <p:cNvPr id="7" name="圖案 6"/>
          <p:cNvCxnSpPr>
            <a:endCxn id="3077" idx="0"/>
          </p:cNvCxnSpPr>
          <p:nvPr/>
        </p:nvCxnSpPr>
        <p:spPr>
          <a:xfrm rot="10800000" flipV="1">
            <a:off x="5266968" y="2857496"/>
            <a:ext cx="1376734" cy="1071570"/>
          </a:xfrm>
          <a:prstGeom prst="bentConnector2">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
          <p:cNvGrpSpPr/>
          <p:nvPr/>
        </p:nvGrpSpPr>
        <p:grpSpPr>
          <a:xfrm>
            <a:off x="857224" y="142876"/>
            <a:ext cx="4846786" cy="6500834"/>
            <a:chOff x="857224" y="0"/>
            <a:chExt cx="4846786" cy="6500834"/>
          </a:xfrm>
        </p:grpSpPr>
        <p:pic>
          <p:nvPicPr>
            <p:cNvPr id="5122" name="Picture 2"/>
            <p:cNvPicPr>
              <a:picLocks noChangeAspect="1" noChangeArrowheads="1"/>
            </p:cNvPicPr>
            <p:nvPr/>
          </p:nvPicPr>
          <p:blipFill>
            <a:blip r:embed="rId2" cstate="print"/>
            <a:srcRect/>
            <a:stretch>
              <a:fillRect/>
            </a:stretch>
          </p:blipFill>
          <p:spPr bwMode="auto">
            <a:xfrm>
              <a:off x="857224" y="0"/>
              <a:ext cx="4846786" cy="2505375"/>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cstate="print"/>
            <a:srcRect/>
            <a:stretch>
              <a:fillRect/>
            </a:stretch>
          </p:blipFill>
          <p:spPr bwMode="auto">
            <a:xfrm>
              <a:off x="857224" y="2546015"/>
              <a:ext cx="4643470" cy="3954819"/>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p:cNvPicPr>
            <a:picLocks noChangeAspect="1" noChangeArrowheads="1"/>
          </p:cNvPicPr>
          <p:nvPr/>
        </p:nvPicPr>
        <p:blipFill>
          <a:blip r:embed="rId2" cstate="print"/>
          <a:srcRect l="1758" t="18750" r="3320" b="9375"/>
          <a:stretch>
            <a:fillRect/>
          </a:stretch>
        </p:blipFill>
        <p:spPr bwMode="auto">
          <a:xfrm>
            <a:off x="214282" y="909877"/>
            <a:ext cx="8643998" cy="4090759"/>
          </a:xfrm>
          <a:prstGeom prst="rect">
            <a:avLst/>
          </a:prstGeom>
          <a:noFill/>
          <a:ln w="9525">
            <a:noFill/>
            <a:miter lim="800000"/>
            <a:headEnd/>
            <a:tailEnd/>
          </a:ln>
        </p:spPr>
      </p:pic>
      <p:sp>
        <p:nvSpPr>
          <p:cNvPr id="3" name="矩形 2">
            <a:hlinkClick r:id="rId3"/>
          </p:cNvPr>
          <p:cNvSpPr/>
          <p:nvPr/>
        </p:nvSpPr>
        <p:spPr>
          <a:xfrm>
            <a:off x="6215074" y="142852"/>
            <a:ext cx="2456442" cy="369332"/>
          </a:xfrm>
          <a:prstGeom prst="rect">
            <a:avLst/>
          </a:prstGeom>
        </p:spPr>
        <p:txBody>
          <a:bodyPr wrap="none">
            <a:spAutoFit/>
          </a:bodyPr>
          <a:lstStyle/>
          <a:p>
            <a:r>
              <a:rPr lang="en-US" altLang="zh-TW" dirty="0" smtClean="0"/>
              <a:t>http://seqanswers.com/</a:t>
            </a:r>
            <a:endParaRPr lang="zh-TW" altLang="en-US" dirty="0"/>
          </a:p>
        </p:txBody>
      </p:sp>
    </p:spTree>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304</TotalTime>
  <Words>1115</Words>
  <Application>Microsoft Office PowerPoint</Application>
  <PresentationFormat>如螢幕大小 (4:3)</PresentationFormat>
  <Paragraphs>183</Paragraphs>
  <Slides>43</Slides>
  <Notes>3</Notes>
  <HiddenSlides>0</HiddenSlides>
  <MMClips>0</MMClips>
  <ScaleCrop>false</ScaleCrop>
  <HeadingPairs>
    <vt:vector size="4" baseType="variant">
      <vt:variant>
        <vt:lpstr>佈景主題</vt:lpstr>
      </vt:variant>
      <vt:variant>
        <vt:i4>1</vt:i4>
      </vt:variant>
      <vt:variant>
        <vt:lpstr>投影片標題</vt:lpstr>
      </vt:variant>
      <vt:variant>
        <vt:i4>43</vt:i4>
      </vt:variant>
    </vt:vector>
  </HeadingPairs>
  <TitlesOfParts>
    <vt:vector size="44" baseType="lpstr">
      <vt:lpstr>Office 佈景主題</vt:lpstr>
      <vt:lpstr>投影片 1</vt:lpstr>
      <vt:lpstr>投影片 2</vt:lpstr>
      <vt:lpstr>投影片 3</vt:lpstr>
      <vt:lpstr>投影片 4</vt:lpstr>
      <vt:lpstr>投影片 5</vt:lpstr>
      <vt:lpstr>投影片 6</vt:lpstr>
      <vt:lpstr>投影片 7</vt:lpstr>
      <vt:lpstr>投影片 8</vt:lpstr>
      <vt:lpstr>投影片 9</vt:lpstr>
      <vt:lpstr>Data Format Types </vt:lpstr>
      <vt:lpstr>Interpreting raw data</vt:lpstr>
      <vt:lpstr>投影片 12</vt:lpstr>
      <vt:lpstr>投影片 13</vt:lpstr>
      <vt:lpstr>HTseq Raw Data Format</vt:lpstr>
      <vt:lpstr>SOLiD Color Space</vt:lpstr>
      <vt:lpstr>(cs)Fasta/(cs)Fastq</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454 output formats</vt:lpstr>
      <vt:lpstr>Illumina output formats</vt:lpstr>
      <vt:lpstr>投影片 29</vt:lpstr>
      <vt:lpstr>投影片 30</vt:lpstr>
      <vt:lpstr>投影片 31</vt:lpstr>
      <vt:lpstr>NGS QC Toolkit &amp; FastQC</vt:lpstr>
      <vt:lpstr>投影片 33</vt:lpstr>
      <vt:lpstr>投影片 34</vt:lpstr>
      <vt:lpstr>投影片 35</vt:lpstr>
      <vt:lpstr>投影片 36</vt:lpstr>
      <vt:lpstr>投影片 37</vt:lpstr>
      <vt:lpstr>投影片 38</vt:lpstr>
      <vt:lpstr>投影片 39</vt:lpstr>
      <vt:lpstr>投影片 40</vt:lpstr>
      <vt:lpstr>投影片 41</vt:lpstr>
      <vt:lpstr>投影片 42</vt:lpstr>
      <vt:lpstr>投影片 43</vt:lpstr>
    </vt:vector>
  </TitlesOfParts>
  <Company>CGU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 TANG</dc:creator>
  <cp:lastModifiedBy>PETANG</cp:lastModifiedBy>
  <cp:revision>25</cp:revision>
  <dcterms:created xsi:type="dcterms:W3CDTF">2011-03-03T07:08:18Z</dcterms:created>
  <dcterms:modified xsi:type="dcterms:W3CDTF">2014-03-13T23:40:59Z</dcterms:modified>
</cp:coreProperties>
</file>