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9" r:id="rId3"/>
    <p:sldId id="299" r:id="rId4"/>
    <p:sldId id="300" r:id="rId5"/>
    <p:sldId id="301" r:id="rId6"/>
    <p:sldId id="273" r:id="rId7"/>
    <p:sldId id="274" r:id="rId8"/>
    <p:sldId id="275" r:id="rId9"/>
    <p:sldId id="276" r:id="rId10"/>
    <p:sldId id="277" r:id="rId11"/>
    <p:sldId id="278" r:id="rId12"/>
    <p:sldId id="258" r:id="rId13"/>
    <p:sldId id="259" r:id="rId14"/>
    <p:sldId id="302" r:id="rId15"/>
    <p:sldId id="280" r:id="rId16"/>
    <p:sldId id="281" r:id="rId17"/>
    <p:sldId id="303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72" r:id="rId36"/>
  </p:sldIdLst>
  <p:sldSz cx="9144000" cy="6858000" type="screen4x3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61EDB-0158-4029-BA41-7D0BEF3857C3}" type="datetimeFigureOut">
              <a:rPr lang="zh-TW" altLang="en-US" smtClean="0"/>
              <a:pPr/>
              <a:t>2011/3/10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03BB0-D180-4999-B3C8-D8944691DD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rbase.org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9.png"/><Relationship Id="rId2" Type="http://schemas.openxmlformats.org/officeDocument/2006/relationships/hyperlink" Target="http://centre.bioinformatics.zj.cn/mirtool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eb.bioinformatics.cicbiogune.es/microRNA/miRanalyser.php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dsap.cgu.edu.tw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59.79.168.90/mirtools/start.php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dsap.cgu.edu.tw/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dsap.cgu.edu.tw/tmp/1279002648/1279002648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41.png"/><Relationship Id="rId2" Type="http://schemas.openxmlformats.org/officeDocument/2006/relationships/hyperlink" Target="http://www.sanger.ac.uk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44.png"/><Relationship Id="rId2" Type="http://schemas.openxmlformats.org/officeDocument/2006/relationships/hyperlink" Target="http://www.sanger.ac.uk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hyperlink" Target="http://www.mirbase.org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Picture 2.png"/>
          <p:cNvPicPr>
            <a:picLocks noChangeAspect="1"/>
          </p:cNvPicPr>
          <p:nvPr/>
        </p:nvPicPr>
        <p:blipFill>
          <a:blip r:embed="rId2" cstate="print"/>
          <a:srcRect b="16365"/>
          <a:stretch>
            <a:fillRect/>
          </a:stretch>
        </p:blipFill>
        <p:spPr bwMode="auto">
          <a:xfrm>
            <a:off x="0" y="142852"/>
            <a:ext cx="9144000" cy="6529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群組 10"/>
          <p:cNvGrpSpPr/>
          <p:nvPr/>
        </p:nvGrpSpPr>
        <p:grpSpPr>
          <a:xfrm>
            <a:off x="297311" y="261738"/>
            <a:ext cx="8523161" cy="648632"/>
            <a:chOff x="467544" y="6160219"/>
            <a:chExt cx="8523161" cy="365125"/>
          </a:xfrm>
        </p:grpSpPr>
        <p:pic>
          <p:nvPicPr>
            <p:cNvPr id="187400" name="Picture 8" descr="letter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4008" y="6160219"/>
              <a:ext cx="4346697" cy="3651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87401" name="Picture 9" descr="letter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6160219"/>
              <a:ext cx="4346697" cy="3651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87402" name="Text Box 10"/>
          <p:cNvSpPr txBox="1">
            <a:spLocks noChangeArrowheads="1"/>
          </p:cNvSpPr>
          <p:nvPr/>
        </p:nvSpPr>
        <p:spPr bwMode="auto">
          <a:xfrm>
            <a:off x="214282" y="4857760"/>
            <a:ext cx="53399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P. Tang (</a:t>
            </a:r>
            <a:r>
              <a:rPr lang="zh-TW" altLang="en-US" b="1" dirty="0" smtClean="0">
                <a:solidFill>
                  <a:schemeClr val="bg2"/>
                </a:solidFill>
                <a:latin typeface="Arial" pitchFamily="34" charset="0"/>
              </a:rPr>
              <a:t>鄧致剛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)</a:t>
            </a:r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; PJ Huang (</a:t>
            </a:r>
            <a:r>
              <a:rPr lang="zh-TW" altLang="en-US" b="1" dirty="0" smtClean="0">
                <a:solidFill>
                  <a:schemeClr val="bg2"/>
                </a:solidFill>
                <a:latin typeface="Arial" pitchFamily="34" charset="0"/>
              </a:rPr>
              <a:t>黄栢榕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)</a:t>
            </a:r>
            <a:endParaRPr lang="en-US" altLang="zh-TW" sz="1800" b="1" dirty="0">
              <a:solidFill>
                <a:schemeClr val="bg2"/>
              </a:solidFill>
              <a:latin typeface="Arial" pitchFamily="34" charset="0"/>
            </a:endParaRPr>
          </a:p>
          <a:p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Bioinformatics </a:t>
            </a:r>
            <a:r>
              <a:rPr lang="en-US" altLang="zh-TW" sz="1800" b="1" dirty="0">
                <a:solidFill>
                  <a:schemeClr val="bg2"/>
                </a:solidFill>
                <a:latin typeface="Arial" pitchFamily="34" charset="0"/>
              </a:rPr>
              <a:t>Center, Chang Gung University</a:t>
            </a:r>
            <a:r>
              <a:rPr lang="en-US" altLang="zh-TW" sz="1800" b="1" i="1" dirty="0" smtClean="0">
                <a:solidFill>
                  <a:schemeClr val="bg2"/>
                </a:solidFill>
                <a:latin typeface="Arial" pitchFamily="34" charset="0"/>
              </a:rPr>
              <a:t>.</a:t>
            </a:r>
            <a:endParaRPr lang="en-US" altLang="zh-TW" sz="1800" b="1" i="1" dirty="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928662" y="1214422"/>
            <a:ext cx="7224746" cy="142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Small RNA </a:t>
            </a:r>
          </a:p>
          <a:p>
            <a:pPr algn="ctr">
              <a:lnSpc>
                <a:spcPct val="90000"/>
              </a:lnSpc>
            </a:pPr>
            <a:r>
              <a:rPr lang="en-US" altLang="zh-TW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High Throughput Sequencing Analysis I</a:t>
            </a:r>
            <a:endParaRPr lang="en-US" altLang="zh-TW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lecular biologyThe expanding world of small RNAs"/>
          <p:cNvPicPr>
            <a:picLocks noChangeAspect="1" noChangeArrowheads="1"/>
          </p:cNvPicPr>
          <p:nvPr/>
        </p:nvPicPr>
        <p:blipFill>
          <a:blip r:embed="rId2" cstate="print"/>
          <a:srcRect t="4910"/>
          <a:stretch>
            <a:fillRect/>
          </a:stretch>
        </p:blipFill>
        <p:spPr bwMode="auto">
          <a:xfrm>
            <a:off x="1810428" y="1428736"/>
            <a:ext cx="5715000" cy="5072098"/>
          </a:xfrm>
          <a:prstGeom prst="rect">
            <a:avLst/>
          </a:prstGeom>
          <a:noFill/>
        </p:spPr>
      </p:pic>
      <p:sp>
        <p:nvSpPr>
          <p:cNvPr id="3" name="Text Box 123"/>
          <p:cNvSpPr txBox="1">
            <a:spLocks noChangeArrowheads="1"/>
          </p:cNvSpPr>
          <p:nvPr/>
        </p:nvSpPr>
        <p:spPr bwMode="auto">
          <a:xfrm>
            <a:off x="71438" y="71438"/>
            <a:ext cx="4576381" cy="43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TW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Non-coding Regulatory RNAs </a:t>
            </a:r>
            <a:endParaRPr lang="en-US" altLang="zh-TW" sz="2800" b="1" i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635648" y="571480"/>
            <a:ext cx="200024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siRNA</a:t>
            </a:r>
            <a:endParaRPr lang="en-US" altLang="zh-TW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zh-TW" sz="1200" dirty="0" smtClean="0"/>
              <a:t>Formed through cleavage of synthetic long double-stranded RNA molecules</a:t>
            </a:r>
            <a:endParaRPr lang="zh-TW" altLang="en-US" sz="1200" dirty="0"/>
          </a:p>
        </p:txBody>
      </p:sp>
      <p:sp>
        <p:nvSpPr>
          <p:cNvPr id="5" name="矩形 4"/>
          <p:cNvSpPr/>
          <p:nvPr/>
        </p:nvSpPr>
        <p:spPr>
          <a:xfrm>
            <a:off x="3680165" y="571480"/>
            <a:ext cx="207170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microRNA (miRNA)</a:t>
            </a:r>
          </a:p>
          <a:p>
            <a:pPr algn="ctr"/>
            <a:r>
              <a:rPr lang="en-US" altLang="zh-TW" sz="1200" dirty="0" smtClean="0"/>
              <a:t>Processed from long, single-stranded RNA sequences that fold into hairpin structures</a:t>
            </a:r>
            <a:endParaRPr lang="zh-TW" altLang="en-US" sz="1200" dirty="0"/>
          </a:p>
        </p:txBody>
      </p:sp>
      <p:sp>
        <p:nvSpPr>
          <p:cNvPr id="6" name="矩形 5"/>
          <p:cNvSpPr/>
          <p:nvPr/>
        </p:nvSpPr>
        <p:spPr>
          <a:xfrm>
            <a:off x="5811526" y="571480"/>
            <a:ext cx="19288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Piwi</a:t>
            </a:r>
            <a:r>
              <a:rPr lang="en-US" altLang="zh-TW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-RNA (</a:t>
            </a:r>
            <a:r>
              <a:rPr lang="en-US" altLang="zh-TW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piRNA</a:t>
            </a:r>
            <a:r>
              <a:rPr lang="en-US" altLang="zh-TW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en-US" altLang="zh-TW" sz="1200" dirty="0" smtClean="0"/>
              <a:t>Generated from long single-stranded precursors.</a:t>
            </a:r>
            <a:endParaRPr lang="zh-TW" altLang="en-US" sz="1200" dirty="0"/>
          </a:p>
        </p:txBody>
      </p:sp>
      <p:sp>
        <p:nvSpPr>
          <p:cNvPr id="7" name="矩形 6"/>
          <p:cNvSpPr/>
          <p:nvPr/>
        </p:nvSpPr>
        <p:spPr>
          <a:xfrm>
            <a:off x="5987462" y="6199420"/>
            <a:ext cx="13211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50" i="1" dirty="0" smtClean="0"/>
              <a:t>Nature 451, 414-416</a:t>
            </a:r>
            <a:endParaRPr lang="zh-TW" altLang="en-US" sz="1050" i="1" dirty="0"/>
          </a:p>
        </p:txBody>
      </p:sp>
      <p:sp>
        <p:nvSpPr>
          <p:cNvPr id="22" name="矩形 21"/>
          <p:cNvSpPr/>
          <p:nvPr/>
        </p:nvSpPr>
        <p:spPr>
          <a:xfrm>
            <a:off x="3563888" y="548680"/>
            <a:ext cx="2304256" cy="6048672"/>
          </a:xfrm>
          <a:prstGeom prst="rect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357158" y="181253"/>
            <a:ext cx="83582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Sample Preparation for small RNA Sequencing</a:t>
            </a:r>
            <a:endParaRPr lang="en-US" altLang="zh-TW" sz="24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Documents and Settings\PETANG\桌面\experiment_Eng.png"/>
          <p:cNvPicPr>
            <a:picLocks noChangeAspect="1" noChangeArrowheads="1"/>
          </p:cNvPicPr>
          <p:nvPr/>
        </p:nvPicPr>
        <p:blipFill>
          <a:blip r:embed="rId2" cstate="print"/>
          <a:srcRect l="9202" t="50997" r="4524" b="5240"/>
          <a:stretch>
            <a:fillRect/>
          </a:stretch>
        </p:blipFill>
        <p:spPr bwMode="auto">
          <a:xfrm>
            <a:off x="1928794" y="928670"/>
            <a:ext cx="5357850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3437" t="36563" r="42578" b="52187"/>
          <a:stretch>
            <a:fillRect/>
          </a:stretch>
        </p:blipFill>
        <p:spPr bwMode="auto">
          <a:xfrm>
            <a:off x="285720" y="785794"/>
            <a:ext cx="414340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直線單箭頭接點 3"/>
          <p:cNvCxnSpPr/>
          <p:nvPr/>
        </p:nvCxnSpPr>
        <p:spPr>
          <a:xfrm>
            <a:off x="2928926" y="857232"/>
            <a:ext cx="3071834" cy="1588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單箭頭接點 5"/>
          <p:cNvCxnSpPr/>
          <p:nvPr/>
        </p:nvCxnSpPr>
        <p:spPr>
          <a:xfrm>
            <a:off x="2928926" y="1285860"/>
            <a:ext cx="3071834" cy="1588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單箭頭接點 6"/>
          <p:cNvCxnSpPr/>
          <p:nvPr/>
        </p:nvCxnSpPr>
        <p:spPr>
          <a:xfrm>
            <a:off x="4429124" y="1071546"/>
            <a:ext cx="2143140" cy="1588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單箭頭接點 8"/>
          <p:cNvCxnSpPr/>
          <p:nvPr/>
        </p:nvCxnSpPr>
        <p:spPr>
          <a:xfrm>
            <a:off x="4500562" y="1570024"/>
            <a:ext cx="2143140" cy="1588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5929322" y="714356"/>
            <a:ext cx="11977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Sequence name</a:t>
            </a:r>
            <a:endParaRPr lang="zh-TW" altLang="en-US" sz="1200" b="1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5962034" y="1142984"/>
            <a:ext cx="11977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Sequence name</a:t>
            </a:r>
            <a:endParaRPr lang="zh-TW" altLang="en-US" sz="1200" b="1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6635504" y="1437489"/>
            <a:ext cx="651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Quality</a:t>
            </a:r>
            <a:endParaRPr lang="zh-TW" altLang="en-US" sz="1200" b="1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6581699" y="928670"/>
            <a:ext cx="8018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 smtClean="0"/>
              <a:t>Sequence</a:t>
            </a:r>
            <a:endParaRPr lang="zh-TW" altLang="en-US" sz="1200" b="1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 l="1758" t="45938" r="71094" b="39062"/>
          <a:stretch>
            <a:fillRect/>
          </a:stretch>
        </p:blipFill>
        <p:spPr bwMode="auto">
          <a:xfrm>
            <a:off x="214282" y="1643050"/>
            <a:ext cx="3309918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文字方塊 15"/>
          <p:cNvSpPr txBox="1">
            <a:spLocks noChangeArrowheads="1"/>
          </p:cNvSpPr>
          <p:nvPr/>
        </p:nvSpPr>
        <p:spPr bwMode="auto">
          <a:xfrm>
            <a:off x="357158" y="181253"/>
            <a:ext cx="83582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Data Processing</a:t>
            </a:r>
            <a:endParaRPr lang="en-US" altLang="zh-TW" sz="24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14282" y="2986817"/>
            <a:ext cx="8572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data is processed by the following steps: </a:t>
            </a:r>
          </a:p>
          <a:p>
            <a:r>
              <a:rPr lang="en-US" altLang="zh-TW" dirty="0" smtClean="0"/>
              <a:t>1) Getting rid of low quality reads</a:t>
            </a:r>
          </a:p>
          <a:p>
            <a:r>
              <a:rPr lang="en-US" altLang="zh-TW" dirty="0" smtClean="0"/>
              <a:t>2) Getting rid of reads with 5' primer contaminants </a:t>
            </a:r>
          </a:p>
          <a:p>
            <a:r>
              <a:rPr lang="en-US" altLang="zh-TW" dirty="0" smtClean="0"/>
              <a:t>3) Getting rid of reads without 3' primer </a:t>
            </a:r>
          </a:p>
          <a:p>
            <a:r>
              <a:rPr lang="en-US" altLang="zh-TW" dirty="0" smtClean="0"/>
              <a:t>4) Getting rid of reads without the insert tag </a:t>
            </a:r>
          </a:p>
          <a:p>
            <a:r>
              <a:rPr lang="en-US" altLang="zh-TW" dirty="0" smtClean="0"/>
              <a:t>5) Getting rid of reads with poly A/G/C/T/N</a:t>
            </a:r>
          </a:p>
          <a:p>
            <a:r>
              <a:rPr lang="en-US" altLang="zh-TW" dirty="0" smtClean="0"/>
              <a:t>6) Getting rid of reads shorter than 16-18nt ?</a:t>
            </a:r>
          </a:p>
          <a:p>
            <a:r>
              <a:rPr lang="en-US" altLang="zh-TW" dirty="0" smtClean="0"/>
              <a:t>7) Summarize the length distribution of the clean reads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27863" t="27188" r="11523" b="22187"/>
          <a:stretch>
            <a:fillRect/>
          </a:stretch>
        </p:blipFill>
        <p:spPr bwMode="auto">
          <a:xfrm>
            <a:off x="1714480" y="642918"/>
            <a:ext cx="578647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1071507" y="0"/>
            <a:ext cx="692951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Which one is the correct distribution?</a:t>
            </a:r>
            <a:endParaRPr lang="en-US" altLang="zh-TW" sz="2000" i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6" name="Picture 4" descr="C:\Documents and Settings\PETANG\桌面\lengthVSnumber_A-C.png"/>
          <p:cNvPicPr>
            <a:picLocks noChangeAspect="1" noChangeArrowheads="1"/>
          </p:cNvPicPr>
          <p:nvPr/>
        </p:nvPicPr>
        <p:blipFill>
          <a:blip r:embed="rId3" cstate="print"/>
          <a:srcRect t="10396" r="2239"/>
          <a:stretch>
            <a:fillRect/>
          </a:stretch>
        </p:blipFill>
        <p:spPr bwMode="auto">
          <a:xfrm>
            <a:off x="71406" y="2857496"/>
            <a:ext cx="8929718" cy="3078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 t="18750" r="1562" b="23125"/>
          <a:stretch>
            <a:fillRect/>
          </a:stretch>
        </p:blipFill>
        <p:spPr bwMode="auto">
          <a:xfrm>
            <a:off x="71438" y="1464458"/>
            <a:ext cx="9001156" cy="3321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>
            <a:hlinkClick r:id="rId3"/>
          </p:cNvPr>
          <p:cNvSpPr/>
          <p:nvPr/>
        </p:nvSpPr>
        <p:spPr>
          <a:xfrm>
            <a:off x="6423656" y="964392"/>
            <a:ext cx="2577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http://www.mirbase.org/</a:t>
            </a:r>
            <a:endParaRPr lang="zh-TW" altLang="en-US" dirty="0"/>
          </a:p>
        </p:txBody>
      </p:sp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357158" y="181253"/>
            <a:ext cx="83582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Understand the Reference Database</a:t>
            </a:r>
            <a:endParaRPr lang="en-US" altLang="zh-TW" sz="24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3"/>
          <p:cNvGrpSpPr/>
          <p:nvPr/>
        </p:nvGrpSpPr>
        <p:grpSpPr>
          <a:xfrm>
            <a:off x="1785918" y="642918"/>
            <a:ext cx="3286148" cy="5643602"/>
            <a:chOff x="785786" y="642918"/>
            <a:chExt cx="2643206" cy="4929222"/>
          </a:xfrm>
        </p:grpSpPr>
        <p:pic>
          <p:nvPicPr>
            <p:cNvPr id="2457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t="17859" r="61553" b="12688"/>
            <a:stretch>
              <a:fillRect/>
            </a:stretch>
          </p:blipFill>
          <p:spPr bwMode="auto">
            <a:xfrm>
              <a:off x="785786" y="642918"/>
              <a:ext cx="2214546" cy="2500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7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t="21828" r="54111" b="8718"/>
            <a:stretch>
              <a:fillRect/>
            </a:stretch>
          </p:blipFill>
          <p:spPr bwMode="auto">
            <a:xfrm>
              <a:off x="785786" y="3071810"/>
              <a:ext cx="2643206" cy="2500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橢圓 4"/>
          <p:cNvSpPr/>
          <p:nvPr/>
        </p:nvSpPr>
        <p:spPr>
          <a:xfrm>
            <a:off x="2285984" y="1000108"/>
            <a:ext cx="285752" cy="214314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 cstate="print"/>
          <a:srcRect l="40430" t="18750" r="41211" b="9062"/>
          <a:stretch>
            <a:fillRect/>
          </a:stretch>
        </p:blipFill>
        <p:spPr bwMode="auto">
          <a:xfrm>
            <a:off x="5929322" y="928670"/>
            <a:ext cx="1947653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線單箭頭接點 7"/>
          <p:cNvCxnSpPr/>
          <p:nvPr/>
        </p:nvCxnSpPr>
        <p:spPr>
          <a:xfrm>
            <a:off x="3571868" y="1998652"/>
            <a:ext cx="242889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 l="586" t="19688" r="16015" b="13750"/>
          <a:stretch>
            <a:fillRect/>
          </a:stretch>
        </p:blipFill>
        <p:spPr bwMode="auto">
          <a:xfrm>
            <a:off x="285720" y="571480"/>
            <a:ext cx="8596330" cy="428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橢圓 3"/>
          <p:cNvSpPr/>
          <p:nvPr/>
        </p:nvSpPr>
        <p:spPr>
          <a:xfrm>
            <a:off x="2071670" y="571480"/>
            <a:ext cx="714380" cy="285752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8662" y="900997"/>
            <a:ext cx="6715172" cy="181588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&gt;hsa-miR-3944 MIMAT0018360 Homo sapiens </a:t>
            </a:r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miR-3944 </a:t>
            </a:r>
          </a:p>
          <a:p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UUCGGGCUGGCCUGCUGCUCCGG</a:t>
            </a:r>
          </a:p>
          <a:p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&gt;hsa-miR-3945 MIMAT0018361 Homo sapiens miR-3945</a:t>
            </a:r>
          </a:p>
          <a:p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AGGGCAUAGGAGAGGGUUGAUAU</a:t>
            </a:r>
          </a:p>
          <a:p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&gt;far-miR159 MIMAT0018362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Festuca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arundinacea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miR159</a:t>
            </a:r>
          </a:p>
          <a:p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UUUGGAUUGAAGGGAGCUCUG</a:t>
            </a:r>
          </a:p>
          <a:p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&gt;far-miR160 MIMAT0018363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Festuca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arundinacea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miR160</a:t>
            </a:r>
          </a:p>
          <a:p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UGCCUGGCUCCCUGUAUGCCA</a:t>
            </a:r>
            <a:endParaRPr lang="zh-TW" altLang="en-US" sz="1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28662" y="502301"/>
            <a:ext cx="10986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err="1" smtClean="0"/>
              <a:t>mature.fa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928662" y="3288383"/>
            <a:ext cx="1076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err="1" smtClean="0"/>
              <a:t>hairpin.fa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928662" y="3687079"/>
            <a:ext cx="6786610" cy="138499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&gt;cel-let-7 MI0000001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Caenorhabditis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elegans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let-7 stem-loop </a:t>
            </a:r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UACACUGUGGAUCCGGUGAGGUAGUAGGUUGUAUAGUUUGGAAUAUUACCACCGGUGAAC</a:t>
            </a:r>
          </a:p>
          <a:p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UAUGCAAUUUUCUACCUUACCGGAGACAGAACUCUUCGA</a:t>
            </a:r>
          </a:p>
          <a:p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&gt;cel-lin-4 MI0000002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Caenorhabditis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1400" b="1" dirty="0" err="1" smtClean="0">
                <a:latin typeface="Courier New" pitchFamily="49" charset="0"/>
                <a:cs typeface="Courier New" pitchFamily="49" charset="0"/>
              </a:rPr>
              <a:t>elegans</a:t>
            </a:r>
            <a:r>
              <a:rPr lang="en-US" altLang="zh-TW" sz="1400" b="1" dirty="0" smtClean="0">
                <a:latin typeface="Courier New" pitchFamily="49" charset="0"/>
                <a:cs typeface="Courier New" pitchFamily="49" charset="0"/>
              </a:rPr>
              <a:t> lin-4 stem-loop </a:t>
            </a:r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AUGCUUCCGGCCUGUUCCCUGAGACCUCAAGUGUGAGUGUACUAUUGAUGCUUCACACCU</a:t>
            </a:r>
          </a:p>
          <a:p>
            <a:r>
              <a:rPr lang="en-US" altLang="zh-TW" sz="1400" dirty="0" smtClean="0">
                <a:latin typeface="Courier New" pitchFamily="49" charset="0"/>
                <a:cs typeface="Courier New" pitchFamily="49" charset="0"/>
              </a:rPr>
              <a:t>GGGCUCUCCGGGUACCAGGACGGUUUGAGCAGAU</a:t>
            </a:r>
            <a:endParaRPr lang="zh-TW" altLang="en-US" sz="1400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0"/>
          <p:cNvGrpSpPr/>
          <p:nvPr/>
        </p:nvGrpSpPr>
        <p:grpSpPr>
          <a:xfrm>
            <a:off x="500034" y="1285860"/>
            <a:ext cx="8215370" cy="3308173"/>
            <a:chOff x="500034" y="1285860"/>
            <a:chExt cx="8215370" cy="3308173"/>
          </a:xfrm>
        </p:grpSpPr>
        <p:pic>
          <p:nvPicPr>
            <p:cNvPr id="266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711" t="2206" r="885" b="2941"/>
            <a:stretch>
              <a:fillRect/>
            </a:stretch>
          </p:blipFill>
          <p:spPr bwMode="auto">
            <a:xfrm>
              <a:off x="857224" y="1285860"/>
              <a:ext cx="7858180" cy="307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文字方塊 3"/>
            <p:cNvSpPr txBox="1"/>
            <p:nvPr/>
          </p:nvSpPr>
          <p:spPr>
            <a:xfrm>
              <a:off x="3763328" y="4286256"/>
              <a:ext cx="20231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Length of mature miRNA</a:t>
              </a:r>
              <a:endParaRPr lang="zh-TW" altLang="en-US" sz="1400" b="1" dirty="0"/>
            </a:p>
          </p:txBody>
        </p:sp>
        <p:sp>
          <p:nvSpPr>
            <p:cNvPr id="5" name="文字方塊 4"/>
            <p:cNvSpPr txBox="1"/>
            <p:nvPr/>
          </p:nvSpPr>
          <p:spPr>
            <a:xfrm rot="16200000">
              <a:off x="-411209" y="2411417"/>
              <a:ext cx="21302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Number of mature miRNA</a:t>
              </a:r>
              <a:endParaRPr lang="zh-TW" altLang="en-US" sz="1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6"/>
          <p:cNvGrpSpPr/>
          <p:nvPr/>
        </p:nvGrpSpPr>
        <p:grpSpPr>
          <a:xfrm>
            <a:off x="500034" y="1285860"/>
            <a:ext cx="8215370" cy="3308173"/>
            <a:chOff x="500034" y="1285860"/>
            <a:chExt cx="8215370" cy="3308173"/>
          </a:xfrm>
        </p:grpSpPr>
        <p:pic>
          <p:nvPicPr>
            <p:cNvPr id="266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711" t="2206" r="885" b="2941"/>
            <a:stretch>
              <a:fillRect/>
            </a:stretch>
          </p:blipFill>
          <p:spPr bwMode="auto">
            <a:xfrm>
              <a:off x="857224" y="1285860"/>
              <a:ext cx="7858180" cy="307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文字方塊 3"/>
            <p:cNvSpPr txBox="1"/>
            <p:nvPr/>
          </p:nvSpPr>
          <p:spPr>
            <a:xfrm>
              <a:off x="3763328" y="4286256"/>
              <a:ext cx="20231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Length of mature miRNA</a:t>
              </a:r>
              <a:endParaRPr lang="zh-TW" altLang="en-US" sz="1400" b="1" dirty="0"/>
            </a:p>
          </p:txBody>
        </p:sp>
        <p:sp>
          <p:nvSpPr>
            <p:cNvPr id="5" name="文字方塊 4"/>
            <p:cNvSpPr txBox="1"/>
            <p:nvPr/>
          </p:nvSpPr>
          <p:spPr>
            <a:xfrm rot="16200000">
              <a:off x="-411209" y="2411417"/>
              <a:ext cx="21302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Number of mature miRNA</a:t>
              </a:r>
              <a:endParaRPr lang="zh-TW" altLang="en-US" sz="1400" b="1" dirty="0"/>
            </a:p>
          </p:txBody>
        </p:sp>
        <p:cxnSp>
          <p:nvCxnSpPr>
            <p:cNvPr id="8" name="直線單箭頭接點 7"/>
            <p:cNvCxnSpPr/>
            <p:nvPr/>
          </p:nvCxnSpPr>
          <p:spPr>
            <a:xfrm rot="5400000">
              <a:off x="2428463" y="3714355"/>
              <a:ext cx="428628" cy="794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單箭頭接點 9"/>
            <p:cNvCxnSpPr/>
            <p:nvPr/>
          </p:nvCxnSpPr>
          <p:spPr>
            <a:xfrm rot="5400000">
              <a:off x="7429122" y="3714355"/>
              <a:ext cx="428628" cy="794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15820" t="6563" r="16211" b="24062"/>
          <a:stretch>
            <a:fillRect/>
          </a:stretch>
        </p:blipFill>
        <p:spPr bwMode="auto">
          <a:xfrm>
            <a:off x="500034" y="785794"/>
            <a:ext cx="828680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357158" y="181253"/>
            <a:ext cx="83582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Sequencing Reads 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</a:t>
            </a: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ssessment</a:t>
            </a:r>
            <a:endParaRPr lang="en-US" altLang="zh-TW" sz="24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586" t="56250" r="51953" b="13750"/>
          <a:stretch>
            <a:fillRect/>
          </a:stretch>
        </p:blipFill>
        <p:spPr bwMode="auto">
          <a:xfrm>
            <a:off x="1643042" y="1071546"/>
            <a:ext cx="578647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48633" t="56250" r="2734" b="13750"/>
          <a:stretch>
            <a:fillRect/>
          </a:stretch>
        </p:blipFill>
        <p:spPr bwMode="auto">
          <a:xfrm>
            <a:off x="1571604" y="3429000"/>
            <a:ext cx="592932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357158" y="181253"/>
            <a:ext cx="83582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Mapping Result</a:t>
            </a:r>
            <a:endParaRPr lang="en-US" altLang="zh-TW" sz="24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8662" y="751344"/>
            <a:ext cx="792961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1" i="1" dirty="0" smtClean="0"/>
              <a:t>Alignment to genome</a:t>
            </a:r>
          </a:p>
          <a:p>
            <a:r>
              <a:rPr lang="en-US" altLang="zh-TW" dirty="0" smtClean="0"/>
              <a:t>Computationally expensive</a:t>
            </a:r>
          </a:p>
          <a:p>
            <a:r>
              <a:rPr lang="en-US" altLang="zh-TW" dirty="0" smtClean="0"/>
              <a:t>It is never a good idea to simply align HTS data to the genome </a:t>
            </a:r>
          </a:p>
          <a:p>
            <a:r>
              <a:rPr lang="en-US" altLang="zh-TW" dirty="0" smtClean="0"/>
              <a:t>Need a spliced aligner or a surrogate (such as including exon-exon junction sequences in ‘genome’)</a:t>
            </a:r>
          </a:p>
          <a:p>
            <a:endParaRPr lang="en-US" altLang="zh-TW" dirty="0" smtClean="0"/>
          </a:p>
          <a:p>
            <a:r>
              <a:rPr lang="en-US" altLang="zh-TW" b="1" i="1" dirty="0" smtClean="0"/>
              <a:t>Alignment to </a:t>
            </a:r>
            <a:r>
              <a:rPr lang="en-US" altLang="zh-TW" b="1" i="1" dirty="0" err="1" smtClean="0"/>
              <a:t>transcriptome</a:t>
            </a:r>
            <a:endParaRPr lang="en-US" altLang="zh-TW" b="1" i="1" dirty="0" smtClean="0"/>
          </a:p>
          <a:p>
            <a:r>
              <a:rPr lang="en-US" altLang="zh-TW" dirty="0" smtClean="0"/>
              <a:t>Reads deriving from non-</a:t>
            </a:r>
            <a:r>
              <a:rPr lang="en-US" altLang="zh-TW" dirty="0" err="1" smtClean="0"/>
              <a:t>genic</a:t>
            </a:r>
            <a:r>
              <a:rPr lang="en-US" altLang="zh-TW" dirty="0" smtClean="0"/>
              <a:t> structures may be ‘forcibly’ (and erroneously) aligned to genes</a:t>
            </a:r>
          </a:p>
          <a:p>
            <a:r>
              <a:rPr lang="en-US" altLang="zh-TW" dirty="0" smtClean="0"/>
              <a:t>Incorrect gene expression values</a:t>
            </a:r>
          </a:p>
          <a:p>
            <a:r>
              <a:rPr lang="en-US" altLang="zh-TW" dirty="0" smtClean="0"/>
              <a:t>False positive SNVs</a:t>
            </a:r>
          </a:p>
          <a:p>
            <a:r>
              <a:rPr lang="en-US" altLang="zh-TW" dirty="0" smtClean="0"/>
              <a:t>Many other potential problems</a:t>
            </a:r>
          </a:p>
          <a:p>
            <a:endParaRPr lang="en-US" altLang="zh-TW" dirty="0" smtClean="0"/>
          </a:p>
          <a:p>
            <a:r>
              <a:rPr lang="en-US" altLang="zh-TW" b="1" i="1" dirty="0" smtClean="0"/>
              <a:t>Assembly</a:t>
            </a:r>
          </a:p>
          <a:p>
            <a:r>
              <a:rPr lang="en-US" altLang="zh-TW" dirty="0" smtClean="0"/>
              <a:t>Low expression = difficult/impossible to assemble</a:t>
            </a:r>
          </a:p>
          <a:p>
            <a:r>
              <a:rPr lang="en-US" altLang="zh-TW" dirty="0" err="1" smtClean="0"/>
              <a:t>Misassemblies</a:t>
            </a:r>
            <a:r>
              <a:rPr lang="en-US" altLang="zh-TW" dirty="0" smtClean="0"/>
              <a:t>/fragmented </a:t>
            </a:r>
            <a:r>
              <a:rPr lang="en-US" altLang="zh-TW" dirty="0" err="1" smtClean="0"/>
              <a:t>contigs</a:t>
            </a:r>
            <a:r>
              <a:rPr lang="en-US" altLang="zh-TW" dirty="0" smtClean="0"/>
              <a:t> due to repeats</a:t>
            </a:r>
          </a:p>
          <a:p>
            <a:r>
              <a:rPr lang="en-US" altLang="zh-TW" dirty="0" smtClean="0"/>
              <a:t>Requires vast amounts of memory</a:t>
            </a:r>
            <a:endParaRPr lang="zh-TW" altLang="en-US" dirty="0"/>
          </a:p>
        </p:txBody>
      </p:sp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357158" y="181253"/>
            <a:ext cx="83582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Drawbacks 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for each strategy</a:t>
            </a:r>
            <a:endParaRPr lang="en-US" altLang="zh-TW" sz="24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>
            <a:spLocks noChangeArrowheads="1"/>
          </p:cNvSpPr>
          <p:nvPr/>
        </p:nvSpPr>
        <p:spPr bwMode="auto">
          <a:xfrm>
            <a:off x="71406" y="71414"/>
            <a:ext cx="8572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Analysis Tools for small-RNA Deep Sequencing </a:t>
            </a:r>
            <a:endParaRPr lang="en-US" altLang="zh-TW" sz="2800" i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4282" y="953232"/>
            <a:ext cx="857256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LINUX/UNIX BASED TOOLS</a:t>
            </a:r>
          </a:p>
          <a:p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Discovering </a:t>
            </a:r>
            <a:r>
              <a:rPr lang="en-US" altLang="zh-TW" sz="1400" dirty="0" err="1" smtClean="0">
                <a:latin typeface="Arial" pitchFamily="34" charset="0"/>
                <a:cs typeface="Arial" pitchFamily="34" charset="0"/>
              </a:rPr>
              <a:t>microRNAs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 from deep sequencing data using </a:t>
            </a:r>
            <a:r>
              <a:rPr lang="en-US" altLang="zh-TW" sz="1400" b="1" u="sng" dirty="0" err="1" smtClean="0">
                <a:latin typeface="Arial" pitchFamily="34" charset="0"/>
                <a:cs typeface="Arial" pitchFamily="34" charset="0"/>
              </a:rPr>
              <a:t>miRDeep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altLang="zh-TW" sz="1200" dirty="0" smtClean="0">
                <a:latin typeface="Arial" pitchFamily="34" charset="0"/>
                <a:cs typeface="Arial" pitchFamily="34" charset="0"/>
              </a:rPr>
              <a:t>Nature Biotechnology (2008) 26 (4), pp. 407-415 </a:t>
            </a:r>
          </a:p>
          <a:p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altLang="zh-TW" sz="1400" b="1" u="sng" dirty="0" err="1" smtClean="0">
                <a:latin typeface="Arial" pitchFamily="34" charset="0"/>
                <a:cs typeface="Arial" pitchFamily="34" charset="0"/>
              </a:rPr>
              <a:t>MIRExpres</a:t>
            </a:r>
            <a:r>
              <a:rPr lang="en-US" altLang="zh-TW" sz="1400" b="1" dirty="0" err="1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: Analyzing high-throughput sequencing data for profiling microRNA expression </a:t>
            </a:r>
          </a:p>
          <a:p>
            <a:r>
              <a:rPr lang="en-US" altLang="zh-TW" sz="1200" dirty="0" smtClean="0">
                <a:latin typeface="Arial" pitchFamily="34" charset="0"/>
                <a:cs typeface="Arial" pitchFamily="34" charset="0"/>
              </a:rPr>
              <a:t>BMC Bioinformatics (2009) 10, art. no. 1471, pp. 328 .</a:t>
            </a:r>
          </a:p>
          <a:p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en-US" altLang="zh-TW" sz="1400" b="1" u="sng" dirty="0" err="1" smtClean="0">
                <a:latin typeface="Arial" pitchFamily="34" charset="0"/>
                <a:cs typeface="Arial" pitchFamily="34" charset="0"/>
              </a:rPr>
              <a:t>SeqBuste</a:t>
            </a:r>
            <a:r>
              <a:rPr lang="en-US" altLang="zh-TW" sz="1400" u="sng" dirty="0" err="1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, a </a:t>
            </a:r>
            <a:r>
              <a:rPr lang="en-US" altLang="zh-TW" sz="1400" dirty="0" err="1" smtClean="0">
                <a:latin typeface="Arial" pitchFamily="34" charset="0"/>
                <a:cs typeface="Arial" pitchFamily="34" charset="0"/>
              </a:rPr>
              <a:t>bioinformatic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 tool for the processing and analysis of small RNAs datasets, reveals ubiquitous miRNA modifications in human embryonic cells. </a:t>
            </a:r>
          </a:p>
          <a:p>
            <a:r>
              <a:rPr lang="en-US" altLang="zh-TW" sz="1200" dirty="0" smtClean="0">
                <a:latin typeface="Arial" pitchFamily="34" charset="0"/>
                <a:cs typeface="Arial" pitchFamily="34" charset="0"/>
              </a:rPr>
              <a:t>Nucleic acids research (2010) 38 (5), pp. e34 </a:t>
            </a:r>
          </a:p>
          <a:p>
            <a:endParaRPr lang="en-US" altLang="zh-TW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zh-TW" sz="1400" b="1" u="sng" dirty="0" err="1" smtClean="0">
                <a:latin typeface="Arial" pitchFamily="34" charset="0"/>
                <a:cs typeface="Arial" pitchFamily="34" charset="0"/>
              </a:rPr>
              <a:t>MIReNA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: Finding </a:t>
            </a:r>
            <a:r>
              <a:rPr lang="en-US" altLang="zh-TW" sz="1400" dirty="0" err="1" smtClean="0">
                <a:latin typeface="Arial" pitchFamily="34" charset="0"/>
                <a:cs typeface="Arial" pitchFamily="34" charset="0"/>
              </a:rPr>
              <a:t>microRNAs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 with high accuracy and no learning at genome scale and from deep sequencing data </a:t>
            </a:r>
          </a:p>
          <a:p>
            <a:r>
              <a:rPr lang="en-US" altLang="zh-TW" sz="1200" dirty="0" smtClean="0">
                <a:latin typeface="Arial" pitchFamily="34" charset="0"/>
                <a:cs typeface="Arial" pitchFamily="34" charset="0"/>
              </a:rPr>
              <a:t>Bioinformatics (2010) 26 (18), art. no. btq329, pp. 2226-2234 </a:t>
            </a:r>
          </a:p>
          <a:p>
            <a:endParaRPr lang="en-US" altLang="zh-TW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zh-TW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WEB-BASED TOOLS</a:t>
            </a:r>
          </a:p>
          <a:p>
            <a:r>
              <a:rPr lang="en-US" altLang="zh-TW" sz="1400" b="1" u="sng" dirty="0" err="1" smtClean="0">
                <a:latin typeface="Arial" pitchFamily="34" charset="0"/>
                <a:cs typeface="Arial" pitchFamily="34" charset="0"/>
              </a:rPr>
              <a:t>miRanalyzer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: A microRNA detection and analysis tool for next-generation sequencing experiments </a:t>
            </a:r>
          </a:p>
          <a:p>
            <a:r>
              <a:rPr lang="en-US" altLang="zh-TW" sz="1200" dirty="0" smtClean="0">
                <a:latin typeface="Arial" pitchFamily="34" charset="0"/>
                <a:cs typeface="Arial" pitchFamily="34" charset="0"/>
              </a:rPr>
              <a:t>Nucleic Acids Research (2009) 37 (SUPPL. 2), pp. W68-W76  *</a:t>
            </a:r>
          </a:p>
          <a:p>
            <a:r>
              <a:rPr lang="en-US" altLang="zh-TW" sz="1100" dirty="0" smtClean="0">
                <a:latin typeface="Arial" pitchFamily="34" charset="0"/>
                <a:cs typeface="Arial" pitchFamily="34" charset="0"/>
              </a:rPr>
              <a:t> (http://web.bioinformatics.cicbiogune.es/microRNA/miRanalyser.php)</a:t>
            </a:r>
          </a:p>
          <a:p>
            <a:endParaRPr lang="en-US" altLang="zh-TW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zh-TW" sz="1400" b="1" u="sng" dirty="0" smtClean="0">
                <a:latin typeface="Arial" pitchFamily="34" charset="0"/>
                <a:cs typeface="Arial" pitchFamily="34" charset="0"/>
              </a:rPr>
              <a:t>DSAP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: deep-sequencing small RNA analysis pipeline</a:t>
            </a:r>
          </a:p>
          <a:p>
            <a:r>
              <a:rPr lang="en-US" altLang="zh-TW" sz="1200" dirty="0" smtClean="0">
                <a:latin typeface="Arial" pitchFamily="34" charset="0"/>
                <a:cs typeface="Arial" pitchFamily="34" charset="0"/>
              </a:rPr>
              <a:t>Nucleic Acids Research. (2010) 38(Web Server issue): W385–W391</a:t>
            </a:r>
            <a:endParaRPr lang="en-US" altLang="zh-TW" sz="1400" dirty="0">
              <a:latin typeface="Arial" pitchFamily="34" charset="0"/>
              <a:cs typeface="Arial" pitchFamily="34" charset="0"/>
            </a:endParaRPr>
          </a:p>
          <a:p>
            <a:r>
              <a:rPr lang="en-US" altLang="zh-TW" sz="1100" dirty="0" smtClean="0">
                <a:latin typeface="Arial" pitchFamily="34" charset="0"/>
                <a:cs typeface="Arial" pitchFamily="34" charset="0"/>
              </a:rPr>
              <a:t>(http://dsap.cgu.edu.tw/)</a:t>
            </a:r>
          </a:p>
          <a:p>
            <a:endParaRPr lang="en-US" altLang="zh-TW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zh-TW" sz="1400" b="1" u="sng" dirty="0" err="1" smtClean="0">
                <a:latin typeface="Arial" pitchFamily="34" charset="0"/>
                <a:cs typeface="Arial" pitchFamily="34" charset="0"/>
              </a:rPr>
              <a:t>mirTools</a:t>
            </a:r>
            <a:r>
              <a:rPr lang="en-US" altLang="zh-TW" sz="1400" dirty="0" smtClean="0">
                <a:latin typeface="Arial" pitchFamily="34" charset="0"/>
                <a:cs typeface="Arial" pitchFamily="34" charset="0"/>
              </a:rPr>
              <a:t>: microRNA profiling and discovery based on high-throughput sequencing</a:t>
            </a:r>
          </a:p>
          <a:p>
            <a:r>
              <a:rPr lang="en-US" altLang="zh-TW" sz="1200" dirty="0" smtClean="0">
                <a:latin typeface="Arial" pitchFamily="34" charset="0"/>
                <a:cs typeface="Arial" pitchFamily="34" charset="0"/>
              </a:rPr>
              <a:t>Nucleic Acids Research. (2010) 38(Web Server issue): W392–W397</a:t>
            </a:r>
          </a:p>
          <a:p>
            <a:r>
              <a:rPr lang="en-US" altLang="zh-TW" sz="1100" dirty="0" smtClean="0">
                <a:latin typeface="Arial" pitchFamily="34" charset="0"/>
                <a:cs typeface="Arial" pitchFamily="34" charset="0"/>
              </a:rPr>
              <a:t>(http://centre.bioinformatics.zj.cn/mirtools/)</a:t>
            </a:r>
          </a:p>
        </p:txBody>
      </p:sp>
      <p:pic>
        <p:nvPicPr>
          <p:cNvPr id="104450" name="Picture 2" descr="http://59.79.168.90/mirtools/img/toplog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r="64000"/>
          <a:stretch>
            <a:fillRect/>
          </a:stretch>
        </p:blipFill>
        <p:spPr bwMode="auto">
          <a:xfrm>
            <a:off x="4429124" y="4092778"/>
            <a:ext cx="785818" cy="261941"/>
          </a:xfrm>
          <a:prstGeom prst="rect">
            <a:avLst/>
          </a:prstGeom>
          <a:noFill/>
        </p:spPr>
      </p:pic>
      <p:pic>
        <p:nvPicPr>
          <p:cNvPr id="104452" name="Picture 4" descr="http://dsap.cgu.edu.tw/images/logo00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17089" t="8077" r="65822" b="62307"/>
          <a:stretch>
            <a:fillRect/>
          </a:stretch>
        </p:blipFill>
        <p:spPr bwMode="auto">
          <a:xfrm>
            <a:off x="3571868" y="4111696"/>
            <a:ext cx="785818" cy="224105"/>
          </a:xfrm>
          <a:prstGeom prst="rect">
            <a:avLst/>
          </a:prstGeom>
          <a:noFill/>
        </p:spPr>
      </p:pic>
      <p:pic>
        <p:nvPicPr>
          <p:cNvPr id="104453" name="Picture 5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 l="40478" t="24707" r="50423" b="72071"/>
          <a:stretch>
            <a:fillRect/>
          </a:stretch>
        </p:blipFill>
        <p:spPr bwMode="auto">
          <a:xfrm>
            <a:off x="2428860" y="4116591"/>
            <a:ext cx="1071570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7" name="Picture 3"/>
          <p:cNvPicPr>
            <a:picLocks noChangeAspect="1" noChangeArrowheads="1"/>
          </p:cNvPicPr>
          <p:nvPr/>
        </p:nvPicPr>
        <p:blipFill>
          <a:blip r:embed="rId2" cstate="print"/>
          <a:srcRect l="3309" t="31250" r="11212" b="12109"/>
          <a:stretch>
            <a:fillRect/>
          </a:stretch>
        </p:blipFill>
        <p:spPr bwMode="auto">
          <a:xfrm>
            <a:off x="71438" y="1142984"/>
            <a:ext cx="892971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71406" y="71414"/>
            <a:ext cx="8572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Comparison of Tools</a:t>
            </a:r>
            <a:endParaRPr lang="en-US" altLang="zh-TW" sz="2800" i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1406" y="2428868"/>
            <a:ext cx="9001124" cy="21431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Picture 2" descr="http://59.79.168.90/mirtools/img/toplog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r="64000"/>
          <a:stretch>
            <a:fillRect/>
          </a:stretch>
        </p:blipFill>
        <p:spPr bwMode="auto">
          <a:xfrm>
            <a:off x="4286248" y="874033"/>
            <a:ext cx="785818" cy="261941"/>
          </a:xfrm>
          <a:prstGeom prst="rect">
            <a:avLst/>
          </a:prstGeom>
          <a:noFill/>
        </p:spPr>
      </p:pic>
      <p:pic>
        <p:nvPicPr>
          <p:cNvPr id="7" name="Picture 4" descr="http://dsap.cgu.edu.tw/images/logo001.jpg"/>
          <p:cNvPicPr>
            <a:picLocks noChangeAspect="1" noChangeArrowheads="1"/>
          </p:cNvPicPr>
          <p:nvPr/>
        </p:nvPicPr>
        <p:blipFill>
          <a:blip r:embed="rId5" cstate="print"/>
          <a:srcRect l="17089" t="8077" r="65822" b="62307"/>
          <a:stretch>
            <a:fillRect/>
          </a:stretch>
        </p:blipFill>
        <p:spPr bwMode="auto">
          <a:xfrm>
            <a:off x="2786050" y="892951"/>
            <a:ext cx="785818" cy="224105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/>
          <a:srcRect l="40478" t="24707" r="50423" b="72071"/>
          <a:stretch>
            <a:fillRect/>
          </a:stretch>
        </p:blipFill>
        <p:spPr bwMode="auto">
          <a:xfrm>
            <a:off x="5643570" y="897846"/>
            <a:ext cx="1071570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8" name="群組 7"/>
          <p:cNvGrpSpPr/>
          <p:nvPr/>
        </p:nvGrpSpPr>
        <p:grpSpPr>
          <a:xfrm>
            <a:off x="1571604" y="714356"/>
            <a:ext cx="6119813" cy="5654675"/>
            <a:chOff x="1571604" y="714356"/>
            <a:chExt cx="6119813" cy="5654675"/>
          </a:xfrm>
        </p:grpSpPr>
        <p:grpSp>
          <p:nvGrpSpPr>
            <p:cNvPr id="2" name="群組 5"/>
            <p:cNvGrpSpPr/>
            <p:nvPr/>
          </p:nvGrpSpPr>
          <p:grpSpPr>
            <a:xfrm>
              <a:off x="1571604" y="714356"/>
              <a:ext cx="6119813" cy="5654675"/>
              <a:chOff x="2000232" y="500042"/>
              <a:chExt cx="6119813" cy="5654675"/>
            </a:xfrm>
          </p:grpSpPr>
          <p:pic>
            <p:nvPicPr>
              <p:cNvPr id="7169" name="Picture 1"/>
              <p:cNvPicPr preferRelativeResize="0">
                <a:picLocks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000232" y="500042"/>
                <a:ext cx="6119813" cy="5654675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pic>
          <p:sp>
            <p:nvSpPr>
              <p:cNvPr id="4" name="矩形 3"/>
              <p:cNvSpPr/>
              <p:nvPr/>
            </p:nvSpPr>
            <p:spPr>
              <a:xfrm>
                <a:off x="2571736" y="3286124"/>
                <a:ext cx="1643074" cy="14287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5643570" y="3286124"/>
                <a:ext cx="1643074" cy="14287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4143372" y="4143380"/>
              <a:ext cx="1000132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hlinkClick r:id="rId2"/>
          </p:cNvPr>
          <p:cNvSpPr txBox="1"/>
          <p:nvPr/>
        </p:nvSpPr>
        <p:spPr>
          <a:xfrm>
            <a:off x="6530190" y="142852"/>
            <a:ext cx="2185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i="1" dirty="0" smtClean="0"/>
              <a:t>http://dsap.cgu.edu.tw</a:t>
            </a:r>
            <a:endParaRPr lang="zh-TW" altLang="en-US" sz="1600" b="1" i="1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 l="18164" t="17813" r="20312" b="26874"/>
          <a:stretch>
            <a:fillRect/>
          </a:stretch>
        </p:blipFill>
        <p:spPr bwMode="auto">
          <a:xfrm>
            <a:off x="451601" y="857232"/>
            <a:ext cx="8263803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4"/>
          <p:cNvSpPr txBox="1">
            <a:spLocks noChangeArrowheads="1"/>
          </p:cNvSpPr>
          <p:nvPr/>
        </p:nvSpPr>
        <p:spPr bwMode="auto">
          <a:xfrm>
            <a:off x="71406" y="71414"/>
            <a:ext cx="8572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Workflow</a:t>
            </a:r>
            <a:endParaRPr lang="en-US" altLang="zh-TW" sz="2800" i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38243" name="Picture 3"/>
          <p:cNvPicPr>
            <a:picLocks noChangeAspect="1" noChangeArrowheads="1"/>
          </p:cNvPicPr>
          <p:nvPr/>
        </p:nvPicPr>
        <p:blipFill>
          <a:blip r:embed="rId2" cstate="print"/>
          <a:srcRect l="27391" r="27227" b="2923"/>
          <a:stretch>
            <a:fillRect/>
          </a:stretch>
        </p:blipFill>
        <p:spPr bwMode="auto">
          <a:xfrm>
            <a:off x="3255963" y="216590"/>
            <a:ext cx="5316565" cy="639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>
          <a:xfrm>
            <a:off x="413510" y="724029"/>
            <a:ext cx="2658292" cy="5886683"/>
          </a:xfrm>
        </p:spPr>
        <p:txBody>
          <a:bodyPr>
            <a:normAutofit/>
          </a:bodyPr>
          <a:lstStyle/>
          <a:p>
            <a:r>
              <a:rPr lang="en-US" sz="1800" b="1" dirty="0" smtClean="0"/>
              <a:t>Clean up</a:t>
            </a:r>
          </a:p>
          <a:p>
            <a:r>
              <a:rPr lang="en-US" altLang="zh-CN" sz="1800" b="1" dirty="0" smtClean="0"/>
              <a:t>↓</a:t>
            </a:r>
            <a:endParaRPr lang="en-US" sz="1800" b="1" dirty="0" smtClean="0"/>
          </a:p>
          <a:p>
            <a:r>
              <a:rPr lang="en-US" altLang="zh-CN" sz="1800" b="1" dirty="0" smtClean="0"/>
              <a:t>Clustering</a:t>
            </a:r>
          </a:p>
          <a:p>
            <a:r>
              <a:rPr lang="en-US" altLang="zh-CN" sz="1800" b="1" dirty="0" smtClean="0"/>
              <a:t>↓</a:t>
            </a:r>
          </a:p>
          <a:p>
            <a:r>
              <a:rPr lang="en-US" altLang="zh-CN" sz="1800" b="1" dirty="0" err="1" smtClean="0"/>
              <a:t>ncRNA</a:t>
            </a:r>
            <a:r>
              <a:rPr lang="en-US" altLang="zh-CN" sz="1800" b="1" dirty="0" smtClean="0"/>
              <a:t> matching </a:t>
            </a:r>
          </a:p>
          <a:p>
            <a:r>
              <a:rPr lang="en-US" altLang="zh-CN" sz="1800" b="1" dirty="0" smtClean="0"/>
              <a:t>(</a:t>
            </a:r>
            <a:r>
              <a:rPr lang="en-US" altLang="zh-CN" sz="1800" b="1" dirty="0" err="1" smtClean="0"/>
              <a:t>Rfam</a:t>
            </a:r>
            <a:r>
              <a:rPr lang="en-US" altLang="zh-CN" sz="1800" b="1" dirty="0" smtClean="0"/>
              <a:t> V10 )</a:t>
            </a:r>
          </a:p>
          <a:p>
            <a:r>
              <a:rPr lang="en-US" altLang="zh-CN" sz="1800" b="1" dirty="0" smtClean="0"/>
              <a:t>↓</a:t>
            </a:r>
          </a:p>
          <a:p>
            <a:r>
              <a:rPr lang="en-US" altLang="zh-CN" sz="1800" b="1" dirty="0" smtClean="0"/>
              <a:t>Known miRNA </a:t>
            </a:r>
            <a:r>
              <a:rPr lang="en-US" sz="1800" b="1" dirty="0" smtClean="0"/>
              <a:t>Matching</a:t>
            </a:r>
          </a:p>
          <a:p>
            <a:r>
              <a:rPr lang="en-US" sz="1800" b="1" dirty="0" smtClean="0"/>
              <a:t>(</a:t>
            </a:r>
            <a:r>
              <a:rPr lang="en-US" sz="1800" b="1" dirty="0" err="1" smtClean="0"/>
              <a:t>miRBase</a:t>
            </a:r>
            <a:r>
              <a:rPr lang="en-US" sz="1800" b="1" dirty="0" smtClean="0"/>
              <a:t> V16)</a:t>
            </a:r>
          </a:p>
          <a:p>
            <a:r>
              <a:rPr lang="en-US" altLang="zh-CN" sz="1800" b="1" dirty="0" smtClean="0"/>
              <a:t>↓</a:t>
            </a:r>
          </a:p>
          <a:p>
            <a:r>
              <a:rPr lang="en-US" altLang="zh-CN" sz="1800" b="1" dirty="0" smtClean="0"/>
              <a:t>Comparative </a:t>
            </a:r>
            <a:r>
              <a:rPr lang="en-US" altLang="zh-CN" sz="1800" b="1" dirty="0" err="1" smtClean="0"/>
              <a:t>miRNAomics</a:t>
            </a:r>
            <a:endParaRPr lang="en-US" sz="1800" b="1" dirty="0" smtClean="0"/>
          </a:p>
          <a:p>
            <a:endParaRPr lang="en-US" sz="1800" b="1" dirty="0" smtClean="0"/>
          </a:p>
          <a:p>
            <a:endParaRPr lang="en-US" sz="1800" b="1" dirty="0" smtClean="0"/>
          </a:p>
          <a:p>
            <a:endParaRPr lang="en-US" sz="1800" b="1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2" cstate="print"/>
          <a:srcRect l="27862" t="19485" r="28970" b="8657"/>
          <a:stretch>
            <a:fillRect/>
          </a:stretch>
        </p:blipFill>
        <p:spPr bwMode="auto">
          <a:xfrm>
            <a:off x="3347864" y="620688"/>
            <a:ext cx="5616624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1" name="Picture 3"/>
          <p:cNvPicPr>
            <a:picLocks noChangeAspect="1" noChangeArrowheads="1"/>
          </p:cNvPicPr>
          <p:nvPr/>
        </p:nvPicPr>
        <p:blipFill>
          <a:blip r:embed="rId3" cstate="print"/>
          <a:srcRect l="21303" t="39000" r="49918" b="51156"/>
          <a:stretch>
            <a:fillRect/>
          </a:stretch>
        </p:blipFill>
        <p:spPr bwMode="auto">
          <a:xfrm>
            <a:off x="0" y="1556792"/>
            <a:ext cx="298782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直線單箭頭接點 8"/>
          <p:cNvCxnSpPr/>
          <p:nvPr/>
        </p:nvCxnSpPr>
        <p:spPr>
          <a:xfrm rot="10800000">
            <a:off x="2987824" y="1988842"/>
            <a:ext cx="432048" cy="288031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4932" name="Picture 4"/>
          <p:cNvPicPr>
            <a:picLocks noChangeAspect="1" noChangeArrowheads="1"/>
          </p:cNvPicPr>
          <p:nvPr/>
        </p:nvPicPr>
        <p:blipFill>
          <a:blip r:embed="rId4" cstate="print"/>
          <a:srcRect l="21775" r="54981" b="37203"/>
          <a:stretch>
            <a:fillRect/>
          </a:stretch>
        </p:blipFill>
        <p:spPr bwMode="auto">
          <a:xfrm>
            <a:off x="107504" y="2852936"/>
            <a:ext cx="302433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直線單箭頭接點 11"/>
          <p:cNvCxnSpPr/>
          <p:nvPr/>
        </p:nvCxnSpPr>
        <p:spPr>
          <a:xfrm rot="10800000" flipV="1">
            <a:off x="1835696" y="2708920"/>
            <a:ext cx="1584176" cy="216024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字方塊 17"/>
          <p:cNvSpPr txBox="1">
            <a:spLocks noChangeArrowheads="1"/>
          </p:cNvSpPr>
          <p:nvPr/>
        </p:nvSpPr>
        <p:spPr bwMode="auto">
          <a:xfrm>
            <a:off x="71406" y="71414"/>
            <a:ext cx="8572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DSAP  Data Input Page</a:t>
            </a:r>
            <a:endParaRPr lang="en-US" altLang="zh-TW" sz="2800" i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87824" y="489446"/>
            <a:ext cx="5742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dirty="0" smtClean="0"/>
              <a:t>DSAP runs on a Linux </a:t>
            </a:r>
            <a:r>
              <a:rPr lang="en-US" altLang="zh-TW" sz="1600" dirty="0" err="1" smtClean="0"/>
              <a:t>CentOS</a:t>
            </a:r>
            <a:r>
              <a:rPr lang="en-US" altLang="zh-TW" sz="1600" dirty="0" smtClean="0"/>
              <a:t> 64-bit server housing </a:t>
            </a:r>
          </a:p>
          <a:p>
            <a:r>
              <a:rPr lang="en-US" altLang="zh-TW" sz="1600" dirty="0" smtClean="0"/>
              <a:t>two quad-core Intel® Xeon® 5300 Series Processors and </a:t>
            </a:r>
          </a:p>
          <a:p>
            <a:r>
              <a:rPr lang="en-US" altLang="zh-TW" sz="1600" dirty="0" smtClean="0"/>
              <a:t>16 GB RAM. </a:t>
            </a:r>
            <a:endParaRPr lang="zh-TW" altLang="en-US" sz="1600" dirty="0"/>
          </a:p>
        </p:txBody>
      </p:sp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71406" y="71414"/>
            <a:ext cx="8572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Implementation</a:t>
            </a:r>
            <a:endParaRPr lang="en-US" altLang="zh-TW" sz="2800" i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50517" t="31183" r="25585" b="17580"/>
          <a:stretch>
            <a:fillRect/>
          </a:stretch>
        </p:blipFill>
        <p:spPr bwMode="auto">
          <a:xfrm>
            <a:off x="5724128" y="1861354"/>
            <a:ext cx="3211860" cy="43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21" name="Picture 5"/>
          <p:cNvPicPr>
            <a:picLocks noChangeAspect="1" noChangeArrowheads="1"/>
          </p:cNvPicPr>
          <p:nvPr/>
        </p:nvPicPr>
        <p:blipFill>
          <a:blip r:embed="rId3" cstate="print"/>
          <a:srcRect l="9128" t="32110" r="51025" b="20641"/>
          <a:stretch>
            <a:fillRect/>
          </a:stretch>
        </p:blipFill>
        <p:spPr bwMode="auto">
          <a:xfrm>
            <a:off x="395536" y="2492896"/>
            <a:ext cx="518457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7434" y="576862"/>
            <a:ext cx="2269588" cy="1930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"/>
          <p:cNvGrpSpPr/>
          <p:nvPr/>
        </p:nvGrpSpPr>
        <p:grpSpPr>
          <a:xfrm>
            <a:off x="539552" y="548680"/>
            <a:ext cx="3600400" cy="6048672"/>
            <a:chOff x="1835696" y="891777"/>
            <a:chExt cx="2448272" cy="4625455"/>
          </a:xfrm>
        </p:grpSpPr>
        <p:pic>
          <p:nvPicPr>
            <p:cNvPr id="1822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30078" t="24772" r="31686" b="8750"/>
            <a:stretch>
              <a:fillRect/>
            </a:stretch>
          </p:blipFill>
          <p:spPr bwMode="auto">
            <a:xfrm>
              <a:off x="1835696" y="891777"/>
              <a:ext cx="2448272" cy="23932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227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30078" t="24003" r="31686" b="7990"/>
            <a:stretch>
              <a:fillRect/>
            </a:stretch>
          </p:blipFill>
          <p:spPr bwMode="auto">
            <a:xfrm>
              <a:off x="1835696" y="3068960"/>
              <a:ext cx="2448272" cy="2448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橢圓 5"/>
          <p:cNvSpPr/>
          <p:nvPr/>
        </p:nvSpPr>
        <p:spPr>
          <a:xfrm>
            <a:off x="539552" y="980728"/>
            <a:ext cx="432048" cy="216024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611560" y="1916832"/>
            <a:ext cx="1656184" cy="216024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539552" y="3284984"/>
            <a:ext cx="1080120" cy="216024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2267744" y="3284984"/>
            <a:ext cx="1080120" cy="216024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611560" y="4509120"/>
            <a:ext cx="1080120" cy="216024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" name="群組 15"/>
          <p:cNvGrpSpPr/>
          <p:nvPr/>
        </p:nvGrpSpPr>
        <p:grpSpPr>
          <a:xfrm>
            <a:off x="4351707" y="836712"/>
            <a:ext cx="4540773" cy="5760640"/>
            <a:chOff x="5364088" y="260648"/>
            <a:chExt cx="3024336" cy="3816424"/>
          </a:xfrm>
        </p:grpSpPr>
        <p:pic>
          <p:nvPicPr>
            <p:cNvPr id="182278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 l="26990" t="48005" r="28027" b="7990"/>
            <a:stretch>
              <a:fillRect/>
            </a:stretch>
          </p:blipFill>
          <p:spPr bwMode="auto">
            <a:xfrm>
              <a:off x="5436096" y="2492896"/>
              <a:ext cx="2880320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2277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 l="25865" t="24003" r="26903" b="9990"/>
            <a:stretch>
              <a:fillRect/>
            </a:stretch>
          </p:blipFill>
          <p:spPr bwMode="auto">
            <a:xfrm>
              <a:off x="5364088" y="260648"/>
              <a:ext cx="3024336" cy="237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7" name="直線單箭頭接點 16"/>
          <p:cNvCxnSpPr/>
          <p:nvPr/>
        </p:nvCxnSpPr>
        <p:spPr>
          <a:xfrm rot="5400000" flipH="1" flipV="1">
            <a:off x="3684442" y="3589726"/>
            <a:ext cx="1008112" cy="542645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橢圓 21"/>
          <p:cNvSpPr/>
          <p:nvPr/>
        </p:nvSpPr>
        <p:spPr>
          <a:xfrm>
            <a:off x="7272017" y="5532670"/>
            <a:ext cx="432048" cy="216024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橢圓 22"/>
          <p:cNvSpPr/>
          <p:nvPr/>
        </p:nvSpPr>
        <p:spPr>
          <a:xfrm>
            <a:off x="7488041" y="3180348"/>
            <a:ext cx="801868" cy="360040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/>
          <p:cNvSpPr txBox="1">
            <a:spLocks noChangeArrowheads="1"/>
          </p:cNvSpPr>
          <p:nvPr/>
        </p:nvSpPr>
        <p:spPr bwMode="auto">
          <a:xfrm>
            <a:off x="107504" y="-27384"/>
            <a:ext cx="37501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DSAP  Data Output</a:t>
            </a:r>
            <a:endParaRPr lang="en-US" altLang="zh-TW" sz="2800" i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2448" t="25219" r="13392" b="10797"/>
          <a:stretch>
            <a:fillRect/>
          </a:stretch>
        </p:blipFill>
        <p:spPr bwMode="auto">
          <a:xfrm>
            <a:off x="251520" y="692696"/>
            <a:ext cx="8640960" cy="419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http://dsap.cgu.edu.tw/cgi-bin/5adaptor_length.pl?dir=/home/pjhuang/public_html/tmp/1279155006/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045834"/>
            <a:ext cx="2945904" cy="1767542"/>
          </a:xfrm>
          <a:prstGeom prst="rect">
            <a:avLst/>
          </a:prstGeom>
          <a:noFill/>
        </p:spPr>
      </p:pic>
      <p:pic>
        <p:nvPicPr>
          <p:cNvPr id="15368" name="Picture 8" descr="http://dsap.cgu.edu.tw/cgi-bin/3adaptor_length.pl?dir=/home/pjhuang/public_html/tmp/1279155006/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50032" y="5045834"/>
            <a:ext cx="2945904" cy="1767542"/>
          </a:xfrm>
          <a:prstGeom prst="rect">
            <a:avLst/>
          </a:prstGeom>
          <a:noFill/>
        </p:spPr>
      </p:pic>
      <p:cxnSp>
        <p:nvCxnSpPr>
          <p:cNvPr id="9" name="圖案 8"/>
          <p:cNvCxnSpPr>
            <a:endCxn id="15368" idx="1"/>
          </p:cNvCxnSpPr>
          <p:nvPr/>
        </p:nvCxnSpPr>
        <p:spPr>
          <a:xfrm rot="16200000" flipH="1">
            <a:off x="336578" y="5216150"/>
            <a:ext cx="1060445" cy="366464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圖案 11"/>
          <p:cNvCxnSpPr/>
          <p:nvPr/>
        </p:nvCxnSpPr>
        <p:spPr>
          <a:xfrm rot="16200000" flipH="1">
            <a:off x="3930553" y="5216151"/>
            <a:ext cx="1060445" cy="366464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字方塊 13"/>
          <p:cNvSpPr txBox="1"/>
          <p:nvPr/>
        </p:nvSpPr>
        <p:spPr>
          <a:xfrm>
            <a:off x="251520" y="692696"/>
            <a:ext cx="1632178" cy="30777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TW" sz="1400" b="1" dirty="0" smtClean="0"/>
              <a:t>JOB ID:1234567890</a:t>
            </a:r>
            <a:endParaRPr lang="zh-TW" altLang="en-US" sz="1400" b="1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179512" y="188640"/>
            <a:ext cx="6402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Number of reads: 38,346,007 	Number of Tags: 9,783,514</a:t>
            </a:r>
            <a:endParaRPr lang="zh-TW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Wellcome Trust Sanger Institut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136525"/>
            <a:ext cx="180975" cy="152400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 l="87187" t="14286" r="1970" b="76373"/>
          <a:stretch>
            <a:fillRect/>
          </a:stretch>
        </p:blipFill>
        <p:spPr bwMode="auto">
          <a:xfrm>
            <a:off x="1928794" y="215135"/>
            <a:ext cx="1192465" cy="642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 l="446" t="14286" r="86740" b="79042"/>
          <a:stretch>
            <a:fillRect/>
          </a:stretch>
        </p:blipFill>
        <p:spPr bwMode="auto">
          <a:xfrm>
            <a:off x="571472" y="142852"/>
            <a:ext cx="1409277" cy="458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3214678" y="119698"/>
            <a:ext cx="52565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Non-Coding RNAs Searching 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23905" name="Picture 1"/>
          <p:cNvPicPr>
            <a:picLocks noChangeAspect="1" noChangeArrowheads="1"/>
          </p:cNvPicPr>
          <p:nvPr/>
        </p:nvPicPr>
        <p:blipFill>
          <a:blip r:embed="rId5" cstate="print"/>
          <a:srcRect l="827" t="18329" r="31102" b="35406"/>
          <a:stretch>
            <a:fillRect/>
          </a:stretch>
        </p:blipFill>
        <p:spPr bwMode="auto">
          <a:xfrm>
            <a:off x="107504" y="980728"/>
            <a:ext cx="8856984" cy="3384376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23907" name="Picture 3"/>
          <p:cNvPicPr>
            <a:picLocks noChangeAspect="1" noChangeArrowheads="1"/>
          </p:cNvPicPr>
          <p:nvPr/>
        </p:nvPicPr>
        <p:blipFill>
          <a:blip r:embed="rId6" cstate="print"/>
          <a:srcRect l="191" t="19484" r="54427" b="60828"/>
          <a:stretch>
            <a:fillRect/>
          </a:stretch>
        </p:blipFill>
        <p:spPr bwMode="auto">
          <a:xfrm>
            <a:off x="107504" y="4869160"/>
            <a:ext cx="590465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直線單箭頭接點 14"/>
          <p:cNvCxnSpPr/>
          <p:nvPr/>
        </p:nvCxnSpPr>
        <p:spPr>
          <a:xfrm rot="5400000">
            <a:off x="1151620" y="4401108"/>
            <a:ext cx="720080" cy="216024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3908" name="Picture 4"/>
          <p:cNvPicPr>
            <a:picLocks noChangeAspect="1" noChangeArrowheads="1"/>
          </p:cNvPicPr>
          <p:nvPr/>
        </p:nvPicPr>
        <p:blipFill>
          <a:blip r:embed="rId7" cstate="print"/>
          <a:srcRect l="191" t="19485" r="69924" b="60828"/>
          <a:stretch>
            <a:fillRect/>
          </a:stretch>
        </p:blipFill>
        <p:spPr bwMode="auto">
          <a:xfrm>
            <a:off x="5940152" y="4509120"/>
            <a:ext cx="3131840" cy="1159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肘形接點 17"/>
          <p:cNvCxnSpPr/>
          <p:nvPr/>
        </p:nvCxnSpPr>
        <p:spPr>
          <a:xfrm flipV="1">
            <a:off x="1979712" y="4725144"/>
            <a:ext cx="4032448" cy="216024"/>
          </a:xfrm>
          <a:prstGeom prst="bentConnector3">
            <a:avLst>
              <a:gd name="adj1" fmla="val 50000"/>
            </a:avLst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Wellcome Trust Sanger Institut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136525"/>
            <a:ext cx="180975" cy="15240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1500166" y="71414"/>
            <a:ext cx="3518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miRNAs Searching 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9" name="Picture 5" descr="miRBas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42852"/>
            <a:ext cx="1238250" cy="762000"/>
          </a:xfrm>
          <a:prstGeom prst="rect">
            <a:avLst/>
          </a:prstGeom>
          <a:noFill/>
        </p:spPr>
      </p:pic>
      <p:pic>
        <p:nvPicPr>
          <p:cNvPr id="122881" name="Picture 1"/>
          <p:cNvPicPr>
            <a:picLocks noChangeAspect="1" noChangeArrowheads="1"/>
          </p:cNvPicPr>
          <p:nvPr/>
        </p:nvPicPr>
        <p:blipFill>
          <a:blip r:embed="rId6" cstate="print"/>
          <a:srcRect t="19313" r="31655" b="35406"/>
          <a:stretch>
            <a:fillRect/>
          </a:stretch>
        </p:blipFill>
        <p:spPr bwMode="auto">
          <a:xfrm>
            <a:off x="49710" y="980728"/>
            <a:ext cx="889248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7" cstate="print"/>
          <a:srcRect t="18500" r="31546" b="35235"/>
          <a:stretch>
            <a:fillRect/>
          </a:stretch>
        </p:blipFill>
        <p:spPr bwMode="auto">
          <a:xfrm>
            <a:off x="35496" y="3861048"/>
            <a:ext cx="8906694" cy="279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橢圓 10"/>
          <p:cNvSpPr/>
          <p:nvPr/>
        </p:nvSpPr>
        <p:spPr>
          <a:xfrm>
            <a:off x="251520" y="908720"/>
            <a:ext cx="1656184" cy="288032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橢圓 11"/>
          <p:cNvSpPr/>
          <p:nvPr/>
        </p:nvSpPr>
        <p:spPr>
          <a:xfrm>
            <a:off x="2195736" y="3861048"/>
            <a:ext cx="1224136" cy="288032"/>
          </a:xfrm>
          <a:prstGeom prst="ellipse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9512" y="71414"/>
            <a:ext cx="15023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Iso-miR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83299" name="Picture 3"/>
          <p:cNvPicPr>
            <a:picLocks noChangeAspect="1" noChangeArrowheads="1"/>
          </p:cNvPicPr>
          <p:nvPr/>
        </p:nvPicPr>
        <p:blipFill>
          <a:blip r:embed="rId2" cstate="print"/>
          <a:srcRect l="19643" t="31125" r="12285" b="48203"/>
          <a:stretch>
            <a:fillRect/>
          </a:stretch>
        </p:blipFill>
        <p:spPr bwMode="auto">
          <a:xfrm>
            <a:off x="107504" y="1268760"/>
            <a:ext cx="885698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300" name="Picture 4"/>
          <p:cNvPicPr>
            <a:picLocks noChangeAspect="1" noChangeArrowheads="1"/>
          </p:cNvPicPr>
          <p:nvPr/>
        </p:nvPicPr>
        <p:blipFill>
          <a:blip r:embed="rId3" cstate="print"/>
          <a:srcRect l="191" t="20469" r="33397" b="71656"/>
          <a:stretch>
            <a:fillRect/>
          </a:stretch>
        </p:blipFill>
        <p:spPr bwMode="auto">
          <a:xfrm>
            <a:off x="215516" y="692696"/>
            <a:ext cx="864096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8172400" y="1556792"/>
            <a:ext cx="216024" cy="1224136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203848" y="2060848"/>
            <a:ext cx="648072" cy="720080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3301" name="Picture 5"/>
          <p:cNvPicPr>
            <a:picLocks noChangeAspect="1" noChangeArrowheads="1"/>
          </p:cNvPicPr>
          <p:nvPr/>
        </p:nvPicPr>
        <p:blipFill>
          <a:blip r:embed="rId4" cstate="print"/>
          <a:srcRect l="13473" t="27360" r="12367" b="15547"/>
          <a:stretch>
            <a:fillRect/>
          </a:stretch>
        </p:blipFill>
        <p:spPr bwMode="auto">
          <a:xfrm>
            <a:off x="648805" y="2852936"/>
            <a:ext cx="7883635" cy="3412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2" name="Picture 2"/>
          <p:cNvPicPr>
            <a:picLocks noChangeAspect="1" noChangeArrowheads="1"/>
          </p:cNvPicPr>
          <p:nvPr/>
        </p:nvPicPr>
        <p:blipFill>
          <a:blip r:embed="rId2" cstate="print"/>
          <a:srcRect l="689" t="20297" r="15605" b="12766"/>
          <a:stretch>
            <a:fillRect/>
          </a:stretch>
        </p:blipFill>
        <p:spPr bwMode="auto">
          <a:xfrm>
            <a:off x="179512" y="692696"/>
            <a:ext cx="8748464" cy="3933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79512" y="71414"/>
            <a:ext cx="8395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Cross-species Distribution of Identified </a:t>
            </a:r>
            <a:r>
              <a:rPr lang="en-US" altLang="zh-TW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miRNAs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2" name="Picture 2"/>
          <p:cNvPicPr>
            <a:picLocks noChangeAspect="1" noChangeArrowheads="1"/>
          </p:cNvPicPr>
          <p:nvPr/>
        </p:nvPicPr>
        <p:blipFill>
          <a:blip r:embed="rId2" cstate="print"/>
          <a:srcRect l="689" t="20297" r="15605" b="12766"/>
          <a:stretch>
            <a:fillRect/>
          </a:stretch>
        </p:blipFill>
        <p:spPr bwMode="auto">
          <a:xfrm>
            <a:off x="1331640" y="3145798"/>
            <a:ext cx="6876256" cy="3091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79512" y="71414"/>
            <a:ext cx="8395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Cross-species Distribution of Identified </a:t>
            </a:r>
            <a:r>
              <a:rPr lang="en-US" altLang="zh-TW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miRNAs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5254" t="21282" r="6750" b="50172"/>
          <a:stretch>
            <a:fillRect/>
          </a:stretch>
        </p:blipFill>
        <p:spPr bwMode="auto">
          <a:xfrm>
            <a:off x="323528" y="728155"/>
            <a:ext cx="8096443" cy="1476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線單箭頭接點 6"/>
          <p:cNvCxnSpPr/>
          <p:nvPr/>
        </p:nvCxnSpPr>
        <p:spPr>
          <a:xfrm rot="16200000" flipV="1">
            <a:off x="5868144" y="2420888"/>
            <a:ext cx="792088" cy="64807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9512" y="71414"/>
            <a:ext cx="78518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Phylogenic Distribution of Identified </a:t>
            </a:r>
            <a:r>
              <a:rPr lang="en-US" altLang="zh-TW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miRNAs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23" name="Picture 3"/>
          <p:cNvPicPr>
            <a:picLocks noChangeAspect="1" noChangeArrowheads="1"/>
          </p:cNvPicPr>
          <p:nvPr/>
        </p:nvPicPr>
        <p:blipFill>
          <a:blip r:embed="rId2" cstate="print"/>
          <a:srcRect l="826" t="20297" r="62647" b="9813"/>
          <a:stretch>
            <a:fillRect/>
          </a:stretch>
        </p:blipFill>
        <p:spPr bwMode="auto">
          <a:xfrm>
            <a:off x="1907704" y="764704"/>
            <a:ext cx="5354961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42844" y="0"/>
            <a:ext cx="47981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Comparative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miRNAomics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21857" name="Picture 1"/>
          <p:cNvPicPr>
            <a:picLocks noChangeAspect="1" noChangeArrowheads="1"/>
          </p:cNvPicPr>
          <p:nvPr/>
        </p:nvPicPr>
        <p:blipFill>
          <a:blip r:embed="rId2" cstate="print"/>
          <a:srcRect l="20196" t="22266" r="21693" b="17688"/>
          <a:stretch>
            <a:fillRect/>
          </a:stretch>
        </p:blipFill>
        <p:spPr bwMode="auto">
          <a:xfrm>
            <a:off x="1043608" y="836712"/>
            <a:ext cx="7344816" cy="3843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3" cstate="print"/>
          <a:srcRect l="20115" t="45078" r="21775" b="27360"/>
          <a:stretch>
            <a:fillRect/>
          </a:stretch>
        </p:blipFill>
        <p:spPr bwMode="auto">
          <a:xfrm>
            <a:off x="1043608" y="4617132"/>
            <a:ext cx="7344816" cy="1764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1259632" y="1988840"/>
            <a:ext cx="2880320" cy="21602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763688" y="5085184"/>
            <a:ext cx="792088" cy="93610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548926" y="2667953"/>
            <a:ext cx="283122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non-normalized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38633" y="5119083"/>
            <a:ext cx="200728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normalized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螢幕快照 2010-09-26 下午10.23.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7348" y="1084398"/>
            <a:ext cx="6635696" cy="51483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/>
          <p:cNvPicPr>
            <a:picLocks noChangeAspect="1" noChangeArrowheads="1"/>
          </p:cNvPicPr>
          <p:nvPr/>
        </p:nvPicPr>
        <p:blipFill>
          <a:blip r:embed="rId2" cstate="print"/>
          <a:srcRect t="27188" r="31102" b="10797"/>
          <a:stretch>
            <a:fillRect/>
          </a:stretch>
        </p:blipFill>
        <p:spPr bwMode="auto">
          <a:xfrm>
            <a:off x="0" y="692696"/>
            <a:ext cx="896448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42844" y="0"/>
            <a:ext cx="77935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Comparative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miRNAomics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by mature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/>
          <p:nvPr/>
        </p:nvSpPr>
        <p:spPr>
          <a:xfrm>
            <a:off x="142844" y="0"/>
            <a:ext cx="7648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Comparative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miRNAomics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by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miRNA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family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螢幕快照 2010-09-26 下午10.26.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9079" y="683846"/>
            <a:ext cx="7251700" cy="5787047"/>
          </a:xfrm>
          <a:prstGeom prst="rect">
            <a:avLst/>
          </a:prstGeom>
        </p:spPr>
      </p:pic>
      <p:pic>
        <p:nvPicPr>
          <p:cNvPr id="4" name="Picture 3" descr="螢幕快照 2010-09-26 下午10.28.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51080" y="3706703"/>
            <a:ext cx="5100149" cy="1542441"/>
          </a:xfrm>
          <a:prstGeom prst="rect">
            <a:avLst/>
          </a:prstGeom>
          <a:ln w="19050" cmpd="sng">
            <a:solidFill>
              <a:srgbClr val="0000FF"/>
            </a:solidFill>
          </a:ln>
        </p:spPr>
      </p:pic>
      <p:cxnSp>
        <p:nvCxnSpPr>
          <p:cNvPr id="6" name="Straight Arrow Connector 5"/>
          <p:cNvCxnSpPr>
            <a:endCxn id="4" idx="1"/>
          </p:cNvCxnSpPr>
          <p:nvPr/>
        </p:nvCxnSpPr>
        <p:spPr>
          <a:xfrm>
            <a:off x="1865923" y="3956538"/>
            <a:ext cx="1885157" cy="521386"/>
          </a:xfrm>
          <a:prstGeom prst="straightConnector1">
            <a:avLst/>
          </a:prstGeom>
          <a:ln w="28575" cmpd="sng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39008" y="3156487"/>
            <a:ext cx="185599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3366FF"/>
                </a:solidFill>
              </a:rPr>
              <a:t>normalized</a:t>
            </a:r>
            <a:endParaRPr lang="en-US" sz="3200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內容版面配置區 12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528644" y="785794"/>
            <a:ext cx="5043488" cy="4848225"/>
          </a:xfrm>
        </p:spPr>
      </p:pic>
      <p:grpSp>
        <p:nvGrpSpPr>
          <p:cNvPr id="2" name="群組 23"/>
          <p:cNvGrpSpPr/>
          <p:nvPr/>
        </p:nvGrpSpPr>
        <p:grpSpPr>
          <a:xfrm>
            <a:off x="5786446" y="1142968"/>
            <a:ext cx="2197964" cy="1990693"/>
            <a:chOff x="2555776" y="2060848"/>
            <a:chExt cx="3312368" cy="2898322"/>
          </a:xfrm>
        </p:grpSpPr>
        <p:pic>
          <p:nvPicPr>
            <p:cNvPr id="25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 l="744" t="20469" r="54981" b="10626"/>
            <a:stretch>
              <a:fillRect/>
            </a:stretch>
          </p:blipFill>
          <p:spPr bwMode="auto">
            <a:xfrm>
              <a:off x="2555776" y="2060848"/>
              <a:ext cx="3312368" cy="2898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文字方塊 25"/>
            <p:cNvSpPr txBox="1"/>
            <p:nvPr/>
          </p:nvSpPr>
          <p:spPr>
            <a:xfrm>
              <a:off x="2894861" y="2348880"/>
              <a:ext cx="6928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P&lt;0.01</a:t>
              </a:r>
              <a:endParaRPr lang="zh-TW" altLang="en-US" sz="1400" b="1" dirty="0"/>
            </a:p>
          </p:txBody>
        </p:sp>
      </p:grpSp>
      <p:grpSp>
        <p:nvGrpSpPr>
          <p:cNvPr id="3" name="群組 26"/>
          <p:cNvGrpSpPr/>
          <p:nvPr/>
        </p:nvGrpSpPr>
        <p:grpSpPr>
          <a:xfrm>
            <a:off x="5786446" y="3500422"/>
            <a:ext cx="2197964" cy="1990693"/>
            <a:chOff x="5374432" y="3510009"/>
            <a:chExt cx="3312368" cy="2898322"/>
          </a:xfrm>
        </p:grpSpPr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l="744" t="21454" r="54981" b="9641"/>
            <a:stretch>
              <a:fillRect/>
            </a:stretch>
          </p:blipFill>
          <p:spPr bwMode="auto">
            <a:xfrm>
              <a:off x="5374432" y="3510009"/>
              <a:ext cx="3312368" cy="2898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文字方塊 28"/>
            <p:cNvSpPr txBox="1"/>
            <p:nvPr/>
          </p:nvSpPr>
          <p:spPr>
            <a:xfrm>
              <a:off x="5676289" y="3913311"/>
              <a:ext cx="11081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0.01&lt;P&lt;0.05</a:t>
              </a:r>
              <a:endParaRPr lang="zh-TW" altLang="en-US" sz="1400" b="1" dirty="0"/>
            </a:p>
          </p:txBody>
        </p:sp>
      </p:grpSp>
      <p:sp>
        <p:nvSpPr>
          <p:cNvPr id="30" name="矩形 2"/>
          <p:cNvSpPr/>
          <p:nvPr/>
        </p:nvSpPr>
        <p:spPr>
          <a:xfrm>
            <a:off x="142844" y="0"/>
            <a:ext cx="3837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Pairwise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Comparsion</a:t>
            </a:r>
            <a:endParaRPr lang="zh-TW" alt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421397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660</Words>
  <Application>Microsoft Office PowerPoint</Application>
  <PresentationFormat>如螢幕大小 (4:3)</PresentationFormat>
  <Paragraphs>132</Paragraphs>
  <Slides>35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36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投影片 35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TANG</dc:creator>
  <cp:lastModifiedBy>TANG</cp:lastModifiedBy>
  <cp:revision>5</cp:revision>
  <dcterms:created xsi:type="dcterms:W3CDTF">2011-03-10T13:17:57Z</dcterms:created>
  <dcterms:modified xsi:type="dcterms:W3CDTF">2011-03-10T15:36:36Z</dcterms:modified>
</cp:coreProperties>
</file>