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62" r:id="rId2"/>
    <p:sldId id="263" r:id="rId3"/>
    <p:sldId id="256" r:id="rId4"/>
    <p:sldId id="258" r:id="rId5"/>
    <p:sldId id="261" r:id="rId6"/>
    <p:sldId id="276" r:id="rId7"/>
    <p:sldId id="268" r:id="rId8"/>
    <p:sldId id="269" r:id="rId9"/>
    <p:sldId id="266" r:id="rId10"/>
    <p:sldId id="267" r:id="rId11"/>
    <p:sldId id="272" r:id="rId12"/>
    <p:sldId id="277" r:id="rId13"/>
    <p:sldId id="273" r:id="rId14"/>
    <p:sldId id="271" r:id="rId15"/>
    <p:sldId id="274" r:id="rId16"/>
    <p:sldId id="259" r:id="rId17"/>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2" d="100"/>
          <a:sy n="102" d="100"/>
        </p:scale>
        <p:origin x="-1248"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D64C0C9-BF35-4C37-A6CB-5A04E7AF9E3D}" type="datetimeFigureOut">
              <a:rPr lang="zh-TW" altLang="en-US" smtClean="0"/>
              <a:pPr/>
              <a:t>2012/3/29</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854A9AA-25C1-48D9-8AB4-2BCF41EC2CD7}"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TextEdit="1"/>
          </p:cNvSpPr>
          <p:nvPr>
            <p:ph type="sldImg"/>
          </p:nvPr>
        </p:nvSpPr>
        <p:spPr bwMode="auto">
          <a:noFill/>
          <a:ln>
            <a:solidFill>
              <a:srgbClr val="000000"/>
            </a:solidFill>
            <a:miter lim="800000"/>
            <a:headEnd/>
            <a:tailEnd/>
          </a:ln>
        </p:spPr>
      </p:sp>
      <p:sp>
        <p:nvSpPr>
          <p:cNvPr id="62467" name="Rectangle 3"/>
          <p:cNvSpPr>
            <a:spLocks noGrp="1"/>
          </p:cNvSpPr>
          <p:nvPr>
            <p:ph type="body" idx="1"/>
          </p:nvPr>
        </p:nvSpPr>
        <p:spPr bwMode="auto">
          <a:noFill/>
        </p:spPr>
        <p:txBody>
          <a:bodyPr wrap="square" numCol="1" anchor="t" anchorCtr="0" compatLnSpc="1">
            <a:prstTxWarp prst="textNoShape">
              <a:avLst/>
            </a:prstTxWarp>
          </a:bodyPr>
          <a:lstStyle/>
          <a:p>
            <a:endParaRPr lang="zh-TW" altLang="zh-TW" smtClean="0">
              <a:ea typeface="ＭＳ Ｐゴシック"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E886F597-EAA2-4E02-9AAA-9E70A77403BC}" type="datetimeFigureOut">
              <a:rPr lang="zh-TW" altLang="en-US" smtClean="0"/>
              <a:pPr/>
              <a:t>2012/3/29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980030F-5ED9-483E-AF2E-405A0439FABD}" type="slidenum">
              <a:rPr lang="zh-TW" altLang="en-US" smtClean="0"/>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E886F597-EAA2-4E02-9AAA-9E70A77403BC}" type="datetimeFigureOut">
              <a:rPr lang="zh-TW" altLang="en-US" smtClean="0"/>
              <a:pPr/>
              <a:t>2012/3/29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980030F-5ED9-483E-AF2E-405A0439FABD}"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E886F597-EAA2-4E02-9AAA-9E70A77403BC}" type="datetimeFigureOut">
              <a:rPr lang="zh-TW" altLang="en-US" smtClean="0"/>
              <a:pPr/>
              <a:t>2012/3/29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980030F-5ED9-483E-AF2E-405A0439FABD}" type="slidenum">
              <a:rPr lang="zh-TW" altLang="en-US" smtClean="0"/>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E886F597-EAA2-4E02-9AAA-9E70A77403BC}" type="datetimeFigureOut">
              <a:rPr lang="zh-TW" altLang="en-US" smtClean="0"/>
              <a:pPr/>
              <a:t>2012/3/29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980030F-5ED9-483E-AF2E-405A0439FABD}"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E886F597-EAA2-4E02-9AAA-9E70A77403BC}" type="datetimeFigureOut">
              <a:rPr lang="zh-TW" altLang="en-US" smtClean="0"/>
              <a:pPr/>
              <a:t>2012/3/29</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7980030F-5ED9-483E-AF2E-405A0439FABD}"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E886F597-EAA2-4E02-9AAA-9E70A77403BC}" type="datetimeFigureOut">
              <a:rPr lang="zh-TW" altLang="en-US" smtClean="0"/>
              <a:pPr/>
              <a:t>2012/3/29</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7980030F-5ED9-483E-AF2E-405A0439FABD}"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E886F597-EAA2-4E02-9AAA-9E70A77403BC}" type="datetimeFigureOut">
              <a:rPr lang="zh-TW" altLang="en-US" smtClean="0"/>
              <a:pPr/>
              <a:t>2012/3/29</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7980030F-5ED9-483E-AF2E-405A0439FABD}"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E886F597-EAA2-4E02-9AAA-9E70A77403BC}" type="datetimeFigureOut">
              <a:rPr lang="zh-TW" altLang="en-US" smtClean="0"/>
              <a:pPr/>
              <a:t>2012/3/29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980030F-5ED9-483E-AF2E-405A0439FABD}"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E886F597-EAA2-4E02-9AAA-9E70A77403BC}" type="datetimeFigureOut">
              <a:rPr lang="zh-TW" altLang="en-US" smtClean="0"/>
              <a:pPr/>
              <a:t>2012/3/29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980030F-5ED9-483E-AF2E-405A0439FABD}" type="slidenum">
              <a:rPr lang="zh-TW" altLang="en-US" smtClean="0"/>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E886F597-EAA2-4E02-9AAA-9E70A77403BC}" type="datetimeFigureOut">
              <a:rPr lang="zh-TW" altLang="en-US" smtClean="0"/>
              <a:pPr/>
              <a:t>2012/3/29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980030F-5ED9-483E-AF2E-405A0439FABD}"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E886F597-EAA2-4E02-9AAA-9E70A77403BC}" type="datetimeFigureOut">
              <a:rPr lang="zh-TW" altLang="en-US" smtClean="0"/>
              <a:pPr/>
              <a:t>2012/3/29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980030F-5ED9-483E-AF2E-405A0439FABD}" type="slidenum">
              <a:rPr lang="zh-TW" altLang="en-US" smtClean="0"/>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86F597-EAA2-4E02-9AAA-9E70A77403BC}" type="datetimeFigureOut">
              <a:rPr lang="zh-TW" altLang="en-US" smtClean="0"/>
              <a:pPr/>
              <a:t>2012/3/29</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80030F-5ED9-483E-AF2E-405A0439FABD}"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hyperlink" Target="http://maq.sourceforge.net/" TargetMode="External"/><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hyperlink" Target="http://www.ebi.ac.uk/~zerbino/velvet/" TargetMode="External"/><Relationship Id="rId5" Type="http://schemas.openxmlformats.org/officeDocument/2006/relationships/image" Target="../media/image9.png"/><Relationship Id="rId4" Type="http://schemas.openxmlformats.org/officeDocument/2006/relationships/hyperlink" Target="http://soap.genomics.org.cn/"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blast.ncbi.nlm.nih.gov/Blast.cgi?CMD=Web&amp;PAGE_TYPE=BlastDocs&amp;DOC_TYPE=Download" TargetMode="External"/><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image" Target="../media/image18.gif"/></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5" descr="Picture 2.png"/>
          <p:cNvPicPr>
            <a:picLocks noChangeAspect="1"/>
          </p:cNvPicPr>
          <p:nvPr/>
        </p:nvPicPr>
        <p:blipFill>
          <a:blip r:embed="rId2" cstate="print"/>
          <a:srcRect b="16365"/>
          <a:stretch>
            <a:fillRect/>
          </a:stretch>
        </p:blipFill>
        <p:spPr bwMode="auto">
          <a:xfrm>
            <a:off x="0" y="142852"/>
            <a:ext cx="9144000" cy="6529857"/>
          </a:xfrm>
          <a:prstGeom prst="rect">
            <a:avLst/>
          </a:prstGeom>
          <a:ln>
            <a:noFill/>
          </a:ln>
          <a:effectLst>
            <a:softEdge rad="112500"/>
          </a:effectLst>
        </p:spPr>
      </p:pic>
      <p:grpSp>
        <p:nvGrpSpPr>
          <p:cNvPr id="2" name="群組 10"/>
          <p:cNvGrpSpPr/>
          <p:nvPr/>
        </p:nvGrpSpPr>
        <p:grpSpPr>
          <a:xfrm>
            <a:off x="297311" y="261738"/>
            <a:ext cx="8523161" cy="648632"/>
            <a:chOff x="467544" y="6160219"/>
            <a:chExt cx="8523161" cy="365125"/>
          </a:xfrm>
        </p:grpSpPr>
        <p:pic>
          <p:nvPicPr>
            <p:cNvPr id="187400" name="Picture 8" descr="letters"/>
            <p:cNvPicPr>
              <a:picLocks noChangeAspect="1" noChangeArrowheads="1"/>
            </p:cNvPicPr>
            <p:nvPr/>
          </p:nvPicPr>
          <p:blipFill>
            <a:blip r:embed="rId3" cstate="print"/>
            <a:srcRect/>
            <a:stretch>
              <a:fillRect/>
            </a:stretch>
          </p:blipFill>
          <p:spPr bwMode="auto">
            <a:xfrm>
              <a:off x="4644008" y="6160219"/>
              <a:ext cx="4346697" cy="365125"/>
            </a:xfrm>
            <a:prstGeom prst="rect">
              <a:avLst/>
            </a:prstGeom>
            <a:ln>
              <a:noFill/>
            </a:ln>
            <a:effectLst>
              <a:softEdge rad="112500"/>
            </a:effectLst>
          </p:spPr>
        </p:pic>
        <p:pic>
          <p:nvPicPr>
            <p:cNvPr id="187401" name="Picture 9" descr="letters"/>
            <p:cNvPicPr>
              <a:picLocks noChangeAspect="1" noChangeArrowheads="1"/>
            </p:cNvPicPr>
            <p:nvPr/>
          </p:nvPicPr>
          <p:blipFill>
            <a:blip r:embed="rId3" cstate="print"/>
            <a:srcRect/>
            <a:stretch>
              <a:fillRect/>
            </a:stretch>
          </p:blipFill>
          <p:spPr bwMode="auto">
            <a:xfrm>
              <a:off x="467544" y="6160219"/>
              <a:ext cx="4346697" cy="365125"/>
            </a:xfrm>
            <a:prstGeom prst="rect">
              <a:avLst/>
            </a:prstGeom>
            <a:ln>
              <a:noFill/>
            </a:ln>
            <a:effectLst>
              <a:softEdge rad="112500"/>
            </a:effectLst>
          </p:spPr>
        </p:pic>
      </p:grpSp>
      <p:sp>
        <p:nvSpPr>
          <p:cNvPr id="187402" name="Text Box 10"/>
          <p:cNvSpPr txBox="1">
            <a:spLocks noChangeArrowheads="1"/>
          </p:cNvSpPr>
          <p:nvPr/>
        </p:nvSpPr>
        <p:spPr bwMode="auto">
          <a:xfrm>
            <a:off x="214282" y="4857760"/>
            <a:ext cx="5339988" cy="646331"/>
          </a:xfrm>
          <a:prstGeom prst="rect">
            <a:avLst/>
          </a:prstGeom>
          <a:noFill/>
          <a:ln w="9525">
            <a:noFill/>
            <a:miter lim="800000"/>
            <a:headEnd/>
            <a:tailEnd/>
          </a:ln>
          <a:effectLst/>
        </p:spPr>
        <p:txBody>
          <a:bodyPr wrap="square">
            <a:spAutoFit/>
          </a:bodyPr>
          <a:lstStyle/>
          <a:p>
            <a:r>
              <a:rPr lang="en-US" altLang="zh-TW" sz="1800" b="1" dirty="0" smtClean="0">
                <a:solidFill>
                  <a:schemeClr val="bg2"/>
                </a:solidFill>
                <a:latin typeface="Arial" pitchFamily="34" charset="0"/>
              </a:rPr>
              <a:t>P. Tang (</a:t>
            </a:r>
            <a:r>
              <a:rPr lang="zh-TW" altLang="en-US" b="1" dirty="0" smtClean="0">
                <a:solidFill>
                  <a:schemeClr val="bg2"/>
                </a:solidFill>
                <a:latin typeface="Arial" pitchFamily="34" charset="0"/>
              </a:rPr>
              <a:t>鄧致剛</a:t>
            </a:r>
            <a:r>
              <a:rPr lang="en-US" altLang="zh-TW" b="1" dirty="0" smtClean="0">
                <a:solidFill>
                  <a:schemeClr val="bg2"/>
                </a:solidFill>
                <a:latin typeface="Arial" pitchFamily="34" charset="0"/>
              </a:rPr>
              <a:t>)</a:t>
            </a:r>
            <a:r>
              <a:rPr lang="en-US" altLang="zh-TW" sz="1800" b="1" dirty="0" smtClean="0">
                <a:solidFill>
                  <a:schemeClr val="bg2"/>
                </a:solidFill>
                <a:latin typeface="Arial" pitchFamily="34" charset="0"/>
              </a:rPr>
              <a:t>; </a:t>
            </a:r>
            <a:r>
              <a:rPr lang="en-US" altLang="zh-TW" b="1" dirty="0" smtClean="0">
                <a:solidFill>
                  <a:schemeClr val="bg2"/>
                </a:solidFill>
                <a:latin typeface="Arial" pitchFamily="34" charset="0"/>
              </a:rPr>
              <a:t>RRC. </a:t>
            </a:r>
            <a:r>
              <a:rPr lang="en-US" altLang="zh-TW" b="1" dirty="0" err="1" smtClean="0">
                <a:solidFill>
                  <a:schemeClr val="bg2"/>
                </a:solidFill>
                <a:latin typeface="Arial" pitchFamily="34" charset="0"/>
              </a:rPr>
              <a:t>Gan</a:t>
            </a:r>
            <a:r>
              <a:rPr lang="en-US" altLang="zh-TW" sz="1800" b="1" dirty="0" smtClean="0">
                <a:solidFill>
                  <a:schemeClr val="bg2"/>
                </a:solidFill>
                <a:latin typeface="Arial" pitchFamily="34" charset="0"/>
              </a:rPr>
              <a:t> (</a:t>
            </a:r>
            <a:r>
              <a:rPr lang="zh-TW" altLang="en-US" b="1" dirty="0" smtClean="0">
                <a:solidFill>
                  <a:schemeClr val="bg2"/>
                </a:solidFill>
                <a:latin typeface="Arial" pitchFamily="34" charset="0"/>
              </a:rPr>
              <a:t>甘瑞麒</a:t>
            </a:r>
            <a:r>
              <a:rPr lang="en-US" altLang="zh-TW" b="1" dirty="0" smtClean="0">
                <a:solidFill>
                  <a:schemeClr val="bg2"/>
                </a:solidFill>
                <a:latin typeface="Arial" pitchFamily="34" charset="0"/>
              </a:rPr>
              <a:t>)</a:t>
            </a:r>
            <a:endParaRPr lang="en-US" altLang="zh-TW" sz="1800" b="1" dirty="0">
              <a:solidFill>
                <a:schemeClr val="bg2"/>
              </a:solidFill>
              <a:latin typeface="Arial" pitchFamily="34" charset="0"/>
            </a:endParaRPr>
          </a:p>
          <a:p>
            <a:r>
              <a:rPr lang="en-US" altLang="zh-TW" sz="1800" b="1" dirty="0" smtClean="0">
                <a:solidFill>
                  <a:schemeClr val="bg2"/>
                </a:solidFill>
                <a:latin typeface="Arial" pitchFamily="34" charset="0"/>
              </a:rPr>
              <a:t>Bioinformatics </a:t>
            </a:r>
            <a:r>
              <a:rPr lang="en-US" altLang="zh-TW" sz="1800" b="1" dirty="0">
                <a:solidFill>
                  <a:schemeClr val="bg2"/>
                </a:solidFill>
                <a:latin typeface="Arial" pitchFamily="34" charset="0"/>
              </a:rPr>
              <a:t>Center, Chang Gung University</a:t>
            </a:r>
            <a:r>
              <a:rPr lang="en-US" altLang="zh-TW" sz="1800" b="1" i="1" dirty="0" smtClean="0">
                <a:solidFill>
                  <a:schemeClr val="bg2"/>
                </a:solidFill>
                <a:latin typeface="Arial" pitchFamily="34" charset="0"/>
              </a:rPr>
              <a:t>.</a:t>
            </a:r>
            <a:endParaRPr lang="en-US" altLang="zh-TW" sz="1800" b="1" i="1" dirty="0">
              <a:solidFill>
                <a:schemeClr val="bg2"/>
              </a:solidFill>
              <a:latin typeface="Arial" pitchFamily="34" charset="0"/>
            </a:endParaRPr>
          </a:p>
        </p:txBody>
      </p:sp>
      <p:sp>
        <p:nvSpPr>
          <p:cNvPr id="187397" name="Text Box 5"/>
          <p:cNvSpPr txBox="1">
            <a:spLocks noChangeArrowheads="1"/>
          </p:cNvSpPr>
          <p:nvPr/>
        </p:nvSpPr>
        <p:spPr bwMode="auto">
          <a:xfrm>
            <a:off x="928662" y="1214422"/>
            <a:ext cx="7224746" cy="978729"/>
          </a:xfrm>
          <a:prstGeom prst="rect">
            <a:avLst/>
          </a:prstGeom>
          <a:noFill/>
          <a:ln w="9525">
            <a:noFill/>
            <a:miter lim="800000"/>
            <a:headEnd/>
            <a:tailEnd/>
          </a:ln>
          <a:effectLst/>
        </p:spPr>
        <p:txBody>
          <a:bodyPr wrap="square">
            <a:spAutoFit/>
          </a:bodyPr>
          <a:lstStyle/>
          <a:p>
            <a:pPr algn="ctr">
              <a:lnSpc>
                <a:spcPct val="90000"/>
              </a:lnSpc>
            </a:pPr>
            <a:r>
              <a:rPr lang="pt-BR" altLang="zh-TW" sz="3200" b="1" dirty="0" smtClean="0">
                <a:solidFill>
                  <a:srgbClr val="FFFF00"/>
                </a:solidFill>
                <a:effectLst>
                  <a:outerShdw blurRad="38100" dist="38100" dir="2700000" algn="tl">
                    <a:srgbClr val="C0C0C0"/>
                  </a:outerShdw>
                </a:effectLst>
                <a:latin typeface="Arial Rounded MT Bold" pitchFamily="34" charset="0"/>
                <a:ea typeface="全真海報體" pitchFamily="49" charset="-120"/>
              </a:rPr>
              <a:t>RNA Sequencing </a:t>
            </a:r>
            <a:r>
              <a:rPr lang="pt-BR" altLang="zh-TW" sz="3200" b="1" dirty="0" smtClean="0">
                <a:solidFill>
                  <a:srgbClr val="FFFF00"/>
                </a:solidFill>
                <a:effectLst>
                  <a:outerShdw blurRad="38100" dist="38100" dir="2700000" algn="tl">
                    <a:srgbClr val="C0C0C0"/>
                  </a:outerShdw>
                </a:effectLst>
                <a:latin typeface="Arial Rounded MT Bold" pitchFamily="34" charset="0"/>
                <a:ea typeface="全真海報體" pitchFamily="49" charset="-120"/>
              </a:rPr>
              <a:t>I:</a:t>
            </a:r>
          </a:p>
          <a:p>
            <a:pPr algn="ctr">
              <a:lnSpc>
                <a:spcPct val="90000"/>
              </a:lnSpc>
            </a:pPr>
            <a:r>
              <a:rPr lang="pt-BR" altLang="zh-TW" sz="3200" b="1" dirty="0" smtClean="0">
                <a:solidFill>
                  <a:srgbClr val="FFFF00"/>
                </a:solidFill>
                <a:effectLst>
                  <a:outerShdw blurRad="38100" dist="38100" dir="2700000" algn="tl">
                    <a:srgbClr val="C0C0C0"/>
                  </a:outerShdw>
                </a:effectLst>
                <a:latin typeface="Arial Rounded MT Bold" pitchFamily="34" charset="0"/>
                <a:ea typeface="全真海報體" pitchFamily="49" charset="-120"/>
              </a:rPr>
              <a:t>De novo  RNAseq</a:t>
            </a:r>
            <a:endParaRPr lang="en-US" altLang="zh-TW" sz="3200" b="1" dirty="0">
              <a:solidFill>
                <a:schemeClr val="accent4">
                  <a:lumMod val="20000"/>
                  <a:lumOff val="80000"/>
                </a:schemeClr>
              </a:solidFill>
              <a:effectLst>
                <a:outerShdw blurRad="38100" dist="38100" dir="2700000" algn="tl">
                  <a:srgbClr val="C0C0C0"/>
                </a:outerShdw>
              </a:effectLst>
              <a:latin typeface="Arial Rounded MT Bold" pitchFamily="34" charset="0"/>
              <a:ea typeface="全真海報體" pitchFamily="49" charset="-12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群組 10"/>
          <p:cNvGrpSpPr/>
          <p:nvPr/>
        </p:nvGrpSpPr>
        <p:grpSpPr>
          <a:xfrm>
            <a:off x="771552" y="1000108"/>
            <a:ext cx="7658100" cy="4114800"/>
            <a:chOff x="609600" y="2590800"/>
            <a:chExt cx="7658100" cy="4114800"/>
          </a:xfrm>
        </p:grpSpPr>
        <p:grpSp>
          <p:nvGrpSpPr>
            <p:cNvPr id="2" name="Group 5"/>
            <p:cNvGrpSpPr>
              <a:grpSpLocks/>
            </p:cNvGrpSpPr>
            <p:nvPr/>
          </p:nvGrpSpPr>
          <p:grpSpPr bwMode="auto">
            <a:xfrm>
              <a:off x="609600" y="2590800"/>
              <a:ext cx="7656513" cy="4114800"/>
              <a:chOff x="288" y="934"/>
              <a:chExt cx="4896" cy="2378"/>
            </a:xfrm>
          </p:grpSpPr>
          <p:pic>
            <p:nvPicPr>
              <p:cNvPr id="11273" name="Picture 6" descr="cgap09"/>
              <p:cNvPicPr>
                <a:picLocks noChangeAspect="1" noChangeArrowheads="1"/>
              </p:cNvPicPr>
              <p:nvPr/>
            </p:nvPicPr>
            <p:blipFill>
              <a:blip r:embed="rId2" cstate="print"/>
              <a:srcRect/>
              <a:stretch>
                <a:fillRect/>
              </a:stretch>
            </p:blipFill>
            <p:spPr bwMode="auto">
              <a:xfrm>
                <a:off x="2496" y="934"/>
                <a:ext cx="2688" cy="2378"/>
              </a:xfrm>
              <a:prstGeom prst="rect">
                <a:avLst/>
              </a:prstGeom>
              <a:noFill/>
              <a:ln w="9525">
                <a:noFill/>
                <a:miter lim="800000"/>
                <a:headEnd/>
                <a:tailEnd/>
              </a:ln>
            </p:spPr>
          </p:pic>
          <p:sp>
            <p:nvSpPr>
              <p:cNvPr id="11274" name="Rectangle 7"/>
              <p:cNvSpPr>
                <a:spLocks noChangeArrowheads="1"/>
              </p:cNvSpPr>
              <p:nvPr/>
            </p:nvSpPr>
            <p:spPr bwMode="auto">
              <a:xfrm>
                <a:off x="288" y="984"/>
                <a:ext cx="2256" cy="2108"/>
              </a:xfrm>
              <a:prstGeom prst="rect">
                <a:avLst/>
              </a:prstGeom>
              <a:solidFill>
                <a:srgbClr val="FF99CC"/>
              </a:solidFill>
              <a:ln w="9525">
                <a:noFill/>
                <a:miter lim="800000"/>
                <a:headEnd/>
                <a:tailEnd/>
              </a:ln>
            </p:spPr>
            <p:txBody>
              <a:bodyPr wrap="none" anchor="ctr"/>
              <a:lstStyle/>
              <a:p>
                <a:endParaRPr lang="zh-TW" altLang="en-US">
                  <a:ea typeface="新細明體" pitchFamily="18" charset="-120"/>
                </a:endParaRPr>
              </a:p>
            </p:txBody>
          </p:sp>
        </p:grpSp>
        <p:sp>
          <p:nvSpPr>
            <p:cNvPr id="11268" name="Line 8"/>
            <p:cNvSpPr>
              <a:spLocks noChangeShapeType="1"/>
            </p:cNvSpPr>
            <p:nvPr/>
          </p:nvSpPr>
          <p:spPr bwMode="auto">
            <a:xfrm>
              <a:off x="609600" y="2660650"/>
              <a:ext cx="7658100" cy="0"/>
            </a:xfrm>
            <a:prstGeom prst="line">
              <a:avLst/>
            </a:prstGeom>
            <a:noFill/>
            <a:ln w="38100">
              <a:solidFill>
                <a:srgbClr val="FF6699"/>
              </a:solidFill>
              <a:round/>
              <a:headEnd/>
              <a:tailEnd/>
            </a:ln>
          </p:spPr>
          <p:txBody>
            <a:bodyPr/>
            <a:lstStyle/>
            <a:p>
              <a:endParaRPr lang="zh-TW" altLang="en-US"/>
            </a:p>
          </p:txBody>
        </p:sp>
        <p:sp>
          <p:nvSpPr>
            <p:cNvPr id="11269" name="Line 9"/>
            <p:cNvSpPr>
              <a:spLocks noChangeShapeType="1"/>
            </p:cNvSpPr>
            <p:nvPr/>
          </p:nvSpPr>
          <p:spPr bwMode="auto">
            <a:xfrm rot="-5400000">
              <a:off x="-1203325" y="4473575"/>
              <a:ext cx="3625850" cy="0"/>
            </a:xfrm>
            <a:prstGeom prst="line">
              <a:avLst/>
            </a:prstGeom>
            <a:noFill/>
            <a:ln w="38100">
              <a:solidFill>
                <a:srgbClr val="FF6699"/>
              </a:solidFill>
              <a:round/>
              <a:headEnd/>
              <a:tailEnd/>
            </a:ln>
          </p:spPr>
          <p:txBody>
            <a:bodyPr/>
            <a:lstStyle/>
            <a:p>
              <a:endParaRPr lang="zh-TW" altLang="en-US"/>
            </a:p>
          </p:txBody>
        </p:sp>
        <p:sp>
          <p:nvSpPr>
            <p:cNvPr id="11270" name="Text Box 10"/>
            <p:cNvSpPr txBox="1">
              <a:spLocks noChangeArrowheads="1"/>
            </p:cNvSpPr>
            <p:nvPr/>
          </p:nvSpPr>
          <p:spPr bwMode="auto">
            <a:xfrm>
              <a:off x="995363" y="3263900"/>
              <a:ext cx="4564062" cy="1917700"/>
            </a:xfrm>
            <a:prstGeom prst="rect">
              <a:avLst/>
            </a:prstGeom>
            <a:noFill/>
            <a:ln w="9525">
              <a:noFill/>
              <a:miter lim="800000"/>
              <a:headEnd/>
              <a:tailEnd/>
            </a:ln>
          </p:spPr>
          <p:txBody>
            <a:bodyPr wrap="none">
              <a:spAutoFit/>
            </a:bodyPr>
            <a:lstStyle/>
            <a:p>
              <a:r>
                <a:rPr lang="en-US" altLang="zh-TW" b="1" i="1">
                  <a:solidFill>
                    <a:srgbClr val="000066"/>
                  </a:solidFill>
                  <a:latin typeface="Arial" pitchFamily="34" charset="0"/>
                  <a:ea typeface="新細明體" pitchFamily="18" charset="-120"/>
                </a:rPr>
                <a:t>Unique set of genes </a:t>
              </a:r>
            </a:p>
            <a:p>
              <a:r>
                <a:rPr lang="en-US" altLang="zh-TW" b="1" i="1">
                  <a:solidFill>
                    <a:srgbClr val="000066"/>
                  </a:solidFill>
                  <a:latin typeface="Arial" pitchFamily="34" charset="0"/>
                  <a:ea typeface="新細明體" pitchFamily="18" charset="-120"/>
                </a:rPr>
                <a:t>are expressed </a:t>
              </a:r>
            </a:p>
            <a:p>
              <a:r>
                <a:rPr lang="en-US" altLang="zh-TW" b="1" i="1">
                  <a:solidFill>
                    <a:srgbClr val="000066"/>
                  </a:solidFill>
                  <a:latin typeface="Arial" pitchFamily="34" charset="0"/>
                  <a:ea typeface="新細明體" pitchFamily="18" charset="-120"/>
                </a:rPr>
                <a:t>at different growth conditions </a:t>
              </a:r>
            </a:p>
            <a:p>
              <a:r>
                <a:rPr lang="en-US" altLang="zh-TW" b="1" i="1">
                  <a:solidFill>
                    <a:srgbClr val="000066"/>
                  </a:solidFill>
                  <a:latin typeface="Arial" pitchFamily="34" charset="0"/>
                  <a:ea typeface="新細明體" pitchFamily="18" charset="-120"/>
                </a:rPr>
                <a:t>and </a:t>
              </a:r>
            </a:p>
            <a:p>
              <a:r>
                <a:rPr lang="en-US" altLang="zh-TW" b="1" i="1">
                  <a:solidFill>
                    <a:srgbClr val="000066"/>
                  </a:solidFill>
                  <a:latin typeface="Arial" pitchFamily="34" charset="0"/>
                  <a:ea typeface="新細明體" pitchFamily="18" charset="-120"/>
                </a:rPr>
                <a:t>at different stages.</a:t>
              </a:r>
            </a:p>
          </p:txBody>
        </p:sp>
        <p:sp>
          <p:nvSpPr>
            <p:cNvPr id="11271" name="Oval 11"/>
            <p:cNvSpPr>
              <a:spLocks noChangeArrowheads="1"/>
            </p:cNvSpPr>
            <p:nvPr/>
          </p:nvSpPr>
          <p:spPr bwMode="auto">
            <a:xfrm>
              <a:off x="6475413" y="5414963"/>
              <a:ext cx="773112" cy="349250"/>
            </a:xfrm>
            <a:prstGeom prst="ellipse">
              <a:avLst/>
            </a:prstGeom>
            <a:noFill/>
            <a:ln w="28575">
              <a:solidFill>
                <a:srgbClr val="FF5050"/>
              </a:solidFill>
              <a:round/>
              <a:headEnd/>
              <a:tailEnd/>
            </a:ln>
          </p:spPr>
          <p:txBody>
            <a:bodyPr wrap="none" anchor="ctr"/>
            <a:lstStyle/>
            <a:p>
              <a:endParaRPr lang="zh-TW" altLang="en-US">
                <a:ea typeface="新細明體" pitchFamily="18" charset="-120"/>
              </a:endParaRPr>
            </a:p>
          </p:txBody>
        </p:sp>
        <p:sp>
          <p:nvSpPr>
            <p:cNvPr id="11272" name="Oval 12"/>
            <p:cNvSpPr>
              <a:spLocks noChangeArrowheads="1"/>
            </p:cNvSpPr>
            <p:nvPr/>
          </p:nvSpPr>
          <p:spPr bwMode="auto">
            <a:xfrm>
              <a:off x="5843588" y="5694363"/>
              <a:ext cx="773112" cy="627062"/>
            </a:xfrm>
            <a:prstGeom prst="ellipse">
              <a:avLst/>
            </a:prstGeom>
            <a:noFill/>
            <a:ln w="28575">
              <a:solidFill>
                <a:srgbClr val="FF5050"/>
              </a:solidFill>
              <a:round/>
              <a:headEnd/>
              <a:tailEnd/>
            </a:ln>
          </p:spPr>
          <p:txBody>
            <a:bodyPr wrap="none" anchor="ctr"/>
            <a:lstStyle/>
            <a:p>
              <a:endParaRPr lang="zh-TW" altLang="en-US">
                <a:ea typeface="新細明體" pitchFamily="18" charset="-120"/>
              </a:endParaRPr>
            </a:p>
          </p:txBody>
        </p:sp>
      </p:grpSp>
      <p:sp>
        <p:nvSpPr>
          <p:cNvPr id="12" name="矩形 11"/>
          <p:cNvSpPr/>
          <p:nvPr/>
        </p:nvSpPr>
        <p:spPr>
          <a:xfrm>
            <a:off x="1982769" y="191136"/>
            <a:ext cx="5052858" cy="523220"/>
          </a:xfrm>
          <a:prstGeom prst="rect">
            <a:avLst/>
          </a:prstGeom>
        </p:spPr>
        <p:txBody>
          <a:bodyPr wrap="none">
            <a:spAutoFit/>
          </a:bodyPr>
          <a:lstStyle/>
          <a:p>
            <a:pPr algn="ctr"/>
            <a:r>
              <a:rPr lang="en-US" altLang="zh-TW" sz="2800" b="1" dirty="0" smtClean="0">
                <a:solidFill>
                  <a:srgbClr val="C00000"/>
                </a:solidFill>
                <a:effectLst>
                  <a:outerShdw blurRad="38100" dist="38100" dir="2700000" algn="tl">
                    <a:srgbClr val="000000">
                      <a:alpha val="43137"/>
                    </a:srgbClr>
                  </a:outerShdw>
                </a:effectLst>
              </a:rPr>
              <a:t>Why Measure Gene Expression?</a:t>
            </a:r>
            <a:endParaRPr lang="zh-TW" altLang="en-US" sz="2800" dirty="0">
              <a:solidFill>
                <a:srgbClr val="C00000"/>
              </a:solidFill>
              <a:effectLst>
                <a:outerShdw blurRad="38100" dist="38100" dir="2700000" algn="tl">
                  <a:srgbClr val="000000">
                    <a:alpha val="43137"/>
                  </a:srgbClr>
                </a:outerShdw>
              </a:effectLs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788686" y="71414"/>
            <a:ext cx="3712105" cy="523220"/>
          </a:xfrm>
          <a:prstGeom prst="rect">
            <a:avLst/>
          </a:prstGeom>
        </p:spPr>
        <p:txBody>
          <a:bodyPr wrap="none">
            <a:spAutoFit/>
          </a:bodyPr>
          <a:lstStyle/>
          <a:p>
            <a:pPr algn="ctr"/>
            <a:r>
              <a:rPr lang="en-US" altLang="zh-TW" sz="2800" b="1" dirty="0" smtClean="0">
                <a:solidFill>
                  <a:srgbClr val="C00000"/>
                </a:solidFill>
                <a:effectLst>
                  <a:outerShdw blurRad="38100" dist="38100" dir="2700000" algn="tl">
                    <a:srgbClr val="000000">
                      <a:alpha val="43137"/>
                    </a:srgbClr>
                  </a:outerShdw>
                </a:effectLst>
              </a:rPr>
              <a:t>Experimental Workflow</a:t>
            </a:r>
            <a:endParaRPr lang="zh-TW" altLang="en-US" sz="2800" dirty="0">
              <a:solidFill>
                <a:srgbClr val="C00000"/>
              </a:solidFill>
              <a:effectLst>
                <a:outerShdw blurRad="38100" dist="38100" dir="2700000" algn="tl">
                  <a:srgbClr val="000000">
                    <a:alpha val="43137"/>
                  </a:srgbClr>
                </a:outerShdw>
              </a:effectLst>
            </a:endParaRPr>
          </a:p>
        </p:txBody>
      </p:sp>
      <p:grpSp>
        <p:nvGrpSpPr>
          <p:cNvPr id="15" name="群組 14"/>
          <p:cNvGrpSpPr/>
          <p:nvPr/>
        </p:nvGrpSpPr>
        <p:grpSpPr>
          <a:xfrm>
            <a:off x="2181245" y="785794"/>
            <a:ext cx="4819647" cy="5656873"/>
            <a:chOff x="2181245" y="785794"/>
            <a:chExt cx="4819647" cy="5656873"/>
          </a:xfrm>
        </p:grpSpPr>
        <p:pic>
          <p:nvPicPr>
            <p:cNvPr id="11266" name="Picture 2" descr="I:\00_PROJECTS\[Tv_Solexa_RNAseq]\image\btflowchart.png"/>
            <p:cNvPicPr>
              <a:picLocks noChangeAspect="1" noChangeArrowheads="1"/>
            </p:cNvPicPr>
            <p:nvPr/>
          </p:nvPicPr>
          <p:blipFill>
            <a:blip r:embed="rId2" cstate="print"/>
            <a:srcRect/>
            <a:stretch>
              <a:fillRect/>
            </a:stretch>
          </p:blipFill>
          <p:spPr bwMode="auto">
            <a:xfrm>
              <a:off x="2181245" y="785794"/>
              <a:ext cx="4819647" cy="4793406"/>
            </a:xfrm>
            <a:prstGeom prst="rect">
              <a:avLst/>
            </a:prstGeom>
            <a:noFill/>
          </p:spPr>
        </p:pic>
        <p:sp>
          <p:nvSpPr>
            <p:cNvPr id="7" name="文字方塊 6"/>
            <p:cNvSpPr txBox="1"/>
            <p:nvPr/>
          </p:nvSpPr>
          <p:spPr>
            <a:xfrm>
              <a:off x="2769018" y="5857892"/>
              <a:ext cx="3511539" cy="584775"/>
            </a:xfrm>
            <a:prstGeom prst="rect">
              <a:avLst/>
            </a:prstGeom>
            <a:noFill/>
          </p:spPr>
          <p:txBody>
            <a:bodyPr wrap="none" rtlCol="0">
              <a:spAutoFit/>
            </a:bodyPr>
            <a:lstStyle/>
            <a:p>
              <a:pPr algn="ctr"/>
              <a:r>
                <a:rPr lang="en-US" altLang="zh-TW" sz="1600" b="1" dirty="0" smtClean="0"/>
                <a:t>De novo </a:t>
              </a:r>
              <a:r>
                <a:rPr lang="en-US" altLang="zh-TW" sz="1600" b="1" dirty="0" err="1" smtClean="0"/>
                <a:t>Transcriptome</a:t>
              </a:r>
              <a:r>
                <a:rPr lang="en-US" altLang="zh-TW" sz="1600" b="1" dirty="0" smtClean="0"/>
                <a:t> Analysis</a:t>
              </a:r>
            </a:p>
            <a:p>
              <a:pPr algn="ctr"/>
              <a:r>
                <a:rPr lang="en-US" altLang="zh-TW" sz="1600" b="1" dirty="0" err="1" smtClean="0"/>
                <a:t>Transcriptome</a:t>
              </a:r>
              <a:r>
                <a:rPr lang="en-US" altLang="zh-TW" sz="1600" b="1" dirty="0" smtClean="0"/>
                <a:t> Analysis with </a:t>
              </a:r>
              <a:r>
                <a:rPr lang="en-US" altLang="zh-TW" sz="1600" b="1" dirty="0" err="1" smtClean="0"/>
                <a:t>Regerence</a:t>
              </a:r>
              <a:endParaRPr lang="zh-TW" altLang="en-US" sz="1600" b="1" dirty="0"/>
            </a:p>
          </p:txBody>
        </p:sp>
        <p:cxnSp>
          <p:nvCxnSpPr>
            <p:cNvPr id="13" name="直線單箭頭接點 12"/>
            <p:cNvCxnSpPr/>
            <p:nvPr/>
          </p:nvCxnSpPr>
          <p:spPr>
            <a:xfrm rot="5400000">
              <a:off x="4358480" y="5785660"/>
              <a:ext cx="285752" cy="15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4" name="文字方塊 13"/>
            <p:cNvSpPr txBox="1"/>
            <p:nvPr/>
          </p:nvSpPr>
          <p:spPr>
            <a:xfrm>
              <a:off x="3643306" y="2928934"/>
              <a:ext cx="1785950" cy="307777"/>
            </a:xfrm>
            <a:prstGeom prst="rect">
              <a:avLst/>
            </a:prstGeom>
            <a:solidFill>
              <a:schemeClr val="bg1"/>
            </a:solidFill>
          </p:spPr>
          <p:txBody>
            <a:bodyPr wrap="square" rtlCol="0">
              <a:spAutoFit/>
            </a:bodyPr>
            <a:lstStyle/>
            <a:p>
              <a:pPr algn="ctr"/>
              <a:r>
                <a:rPr lang="en-US" altLang="zh-TW" sz="1400" b="1" dirty="0" smtClean="0"/>
                <a:t>cDNA/RNA fragment</a:t>
              </a:r>
              <a:endParaRPr lang="zh-TW" altLang="en-US" sz="1400" b="1" dirty="0"/>
            </a:p>
          </p:txBody>
        </p: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PETANG\桌面\seqcoverage.gif"/>
          <p:cNvPicPr>
            <a:picLocks noChangeAspect="1" noChangeArrowheads="1"/>
          </p:cNvPicPr>
          <p:nvPr/>
        </p:nvPicPr>
        <p:blipFill>
          <a:blip r:embed="rId2" cstate="print"/>
          <a:srcRect/>
          <a:stretch>
            <a:fillRect/>
          </a:stretch>
        </p:blipFill>
        <p:spPr bwMode="auto">
          <a:xfrm>
            <a:off x="2214546" y="1500174"/>
            <a:ext cx="4670275" cy="5214974"/>
          </a:xfrm>
          <a:prstGeom prst="rect">
            <a:avLst/>
          </a:prstGeom>
          <a:noFill/>
        </p:spPr>
      </p:pic>
      <p:sp>
        <p:nvSpPr>
          <p:cNvPr id="6" name="矩形 5"/>
          <p:cNvSpPr/>
          <p:nvPr/>
        </p:nvSpPr>
        <p:spPr>
          <a:xfrm>
            <a:off x="71406" y="71414"/>
            <a:ext cx="7228261" cy="523220"/>
          </a:xfrm>
          <a:prstGeom prst="rect">
            <a:avLst/>
          </a:prstGeom>
        </p:spPr>
        <p:txBody>
          <a:bodyPr wrap="none">
            <a:spAutoFit/>
          </a:bodyPr>
          <a:lstStyle/>
          <a:p>
            <a:pPr algn="ctr"/>
            <a:r>
              <a:rPr lang="en-US" altLang="zh-TW" sz="2800" b="1" dirty="0" smtClean="0">
                <a:solidFill>
                  <a:srgbClr val="C00000"/>
                </a:solidFill>
                <a:effectLst>
                  <a:outerShdw blurRad="38100" dist="38100" dir="2700000" algn="tl">
                    <a:srgbClr val="000000">
                      <a:alpha val="43137"/>
                    </a:srgbClr>
                  </a:outerShdw>
                </a:effectLst>
              </a:rPr>
              <a:t>Library Preparation </a:t>
            </a:r>
            <a:r>
              <a:rPr lang="en-US" altLang="zh-TW" sz="2800" b="1" i="1" dirty="0" err="1" smtClean="0">
                <a:solidFill>
                  <a:srgbClr val="C00000"/>
                </a:solidFill>
                <a:effectLst>
                  <a:outerShdw blurRad="38100" dist="38100" dir="2700000" algn="tl">
                    <a:srgbClr val="000000">
                      <a:alpha val="43137"/>
                    </a:srgbClr>
                  </a:outerShdw>
                </a:effectLst>
              </a:rPr>
              <a:t>vs</a:t>
            </a:r>
            <a:r>
              <a:rPr lang="en-US" altLang="zh-TW" sz="2800" b="1" dirty="0" smtClean="0">
                <a:solidFill>
                  <a:srgbClr val="C00000"/>
                </a:solidFill>
                <a:effectLst>
                  <a:outerShdw blurRad="38100" dist="38100" dir="2700000" algn="tl">
                    <a:srgbClr val="000000">
                      <a:alpha val="43137"/>
                    </a:srgbClr>
                  </a:outerShdw>
                </a:effectLst>
              </a:rPr>
              <a:t> Sequencing randomness </a:t>
            </a:r>
            <a:endParaRPr lang="zh-TW" altLang="en-US" sz="2800" b="1" dirty="0">
              <a:solidFill>
                <a:srgbClr val="C00000"/>
              </a:solidFill>
              <a:effectLst>
                <a:outerShdw blurRad="38100" dist="38100" dir="2700000" algn="tl">
                  <a:srgbClr val="000000">
                    <a:alpha val="43137"/>
                  </a:srgbClr>
                </a:outerShdw>
              </a:effectLst>
            </a:endParaRPr>
          </a:p>
        </p:txBody>
      </p:sp>
      <p:sp>
        <p:nvSpPr>
          <p:cNvPr id="7" name="矩形 6"/>
          <p:cNvSpPr/>
          <p:nvPr/>
        </p:nvSpPr>
        <p:spPr>
          <a:xfrm>
            <a:off x="71438" y="571480"/>
            <a:ext cx="8858280" cy="738664"/>
          </a:xfrm>
          <a:prstGeom prst="rect">
            <a:avLst/>
          </a:prstGeom>
        </p:spPr>
        <p:txBody>
          <a:bodyPr wrap="square">
            <a:spAutoFit/>
          </a:bodyPr>
          <a:lstStyle/>
          <a:p>
            <a:r>
              <a:rPr lang="en-US" altLang="zh-TW" sz="1400" dirty="0" smtClean="0"/>
              <a:t>Fragmentation of mRNA/cDNA was performed through the physical or chemical methods during the experiment of </a:t>
            </a:r>
            <a:r>
              <a:rPr lang="en-US" altLang="zh-TW" sz="1400" dirty="0" err="1" smtClean="0"/>
              <a:t>transcriptome</a:t>
            </a:r>
            <a:r>
              <a:rPr lang="en-US" altLang="zh-TW" sz="1400" dirty="0" smtClean="0"/>
              <a:t> analysis. If the randomness of fragmentation is poor, reads would more frequently generated from specific regions of the original transcripts and the following analysis will be affected.</a:t>
            </a:r>
            <a:endParaRPr lang="en-US" altLang="zh-TW" sz="14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7" name="TextBox 4"/>
          <p:cNvSpPr txBox="1">
            <a:spLocks noChangeArrowheads="1"/>
          </p:cNvSpPr>
          <p:nvPr/>
        </p:nvSpPr>
        <p:spPr bwMode="auto">
          <a:xfrm>
            <a:off x="285720" y="500042"/>
            <a:ext cx="7429552" cy="584200"/>
          </a:xfrm>
          <a:prstGeom prst="rect">
            <a:avLst/>
          </a:prstGeom>
          <a:noFill/>
          <a:ln w="9525">
            <a:noFill/>
            <a:miter lim="800000"/>
            <a:headEnd/>
            <a:tailEnd/>
          </a:ln>
        </p:spPr>
        <p:txBody>
          <a:bodyPr wrap="square">
            <a:spAutoFit/>
          </a:bodyPr>
          <a:lstStyle/>
          <a:p>
            <a:r>
              <a:rPr lang="en-US" altLang="zh-TW" sz="1600" dirty="0" smtClean="0"/>
              <a:t>Assembly </a:t>
            </a:r>
            <a:r>
              <a:rPr lang="en-US" altLang="zh-TW" sz="1600" dirty="0"/>
              <a:t>is the only option when working with a creature with no genome sequence, </a:t>
            </a:r>
          </a:p>
          <a:p>
            <a:r>
              <a:rPr lang="en-US" altLang="zh-TW" sz="1600" dirty="0"/>
              <a:t>alignment of </a:t>
            </a:r>
            <a:r>
              <a:rPr lang="en-US" altLang="zh-TW" sz="1600" dirty="0" err="1"/>
              <a:t>contigs</a:t>
            </a:r>
            <a:r>
              <a:rPr lang="en-US" altLang="zh-TW" sz="1600" dirty="0"/>
              <a:t> may be to ESTs, </a:t>
            </a:r>
            <a:r>
              <a:rPr lang="en-US" altLang="zh-TW" sz="1600" dirty="0" err="1"/>
              <a:t>cDNAs</a:t>
            </a:r>
            <a:r>
              <a:rPr lang="en-US" altLang="zh-TW" sz="1600" dirty="0"/>
              <a:t> etc </a:t>
            </a:r>
          </a:p>
        </p:txBody>
      </p:sp>
      <p:sp>
        <p:nvSpPr>
          <p:cNvPr id="7" name="文字方塊 6"/>
          <p:cNvSpPr txBox="1">
            <a:spLocks noChangeArrowheads="1"/>
          </p:cNvSpPr>
          <p:nvPr/>
        </p:nvSpPr>
        <p:spPr bwMode="auto">
          <a:xfrm>
            <a:off x="214313" y="71438"/>
            <a:ext cx="8715375" cy="5847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3200" b="1" dirty="0" smtClean="0">
                <a:solidFill>
                  <a:srgbClr val="C00000"/>
                </a:solidFill>
                <a:effectLst>
                  <a:outerShdw blurRad="38100" dist="38100" dir="2700000" algn="tl">
                    <a:srgbClr val="C0C0C0"/>
                  </a:outerShdw>
                </a:effectLst>
                <a:latin typeface="Arial" pitchFamily="34" charset="0"/>
                <a:cs typeface="Arial" pitchFamily="34" charset="0"/>
              </a:rPr>
              <a:t>De novo </a:t>
            </a:r>
            <a:r>
              <a:rPr lang="en-US" altLang="zh-TW" sz="3200" b="1" dirty="0" err="1" smtClean="0">
                <a:solidFill>
                  <a:srgbClr val="C00000"/>
                </a:solidFill>
                <a:effectLst>
                  <a:outerShdw blurRad="38100" dist="38100" dir="2700000" algn="tl">
                    <a:srgbClr val="C0C0C0"/>
                  </a:outerShdw>
                </a:effectLst>
                <a:latin typeface="Arial" pitchFamily="34" charset="0"/>
                <a:cs typeface="Arial" pitchFamily="34" charset="0"/>
              </a:rPr>
              <a:t>Transcriptome</a:t>
            </a:r>
            <a:r>
              <a:rPr lang="en-US" altLang="zh-TW" sz="3200" b="1" dirty="0" smtClean="0">
                <a:solidFill>
                  <a:srgbClr val="C00000"/>
                </a:solidFill>
                <a:effectLst>
                  <a:outerShdw blurRad="38100" dist="38100" dir="2700000" algn="tl">
                    <a:srgbClr val="C0C0C0"/>
                  </a:outerShdw>
                </a:effectLst>
                <a:latin typeface="Arial" pitchFamily="34" charset="0"/>
                <a:cs typeface="Arial" pitchFamily="34" charset="0"/>
              </a:rPr>
              <a:t> Sequencing</a:t>
            </a:r>
            <a:endParaRPr lang="en-US" altLang="zh-TW" sz="3200" dirty="0">
              <a:solidFill>
                <a:srgbClr val="C00000"/>
              </a:solidFill>
              <a:effectLst>
                <a:outerShdw blurRad="38100" dist="38100" dir="2700000" algn="tl">
                  <a:srgbClr val="C0C0C0"/>
                </a:outerShdw>
              </a:effectLst>
              <a:latin typeface="Arial" pitchFamily="34" charset="0"/>
              <a:cs typeface="Arial" pitchFamily="34" charset="0"/>
            </a:endParaRPr>
          </a:p>
        </p:txBody>
      </p:sp>
      <p:pic>
        <p:nvPicPr>
          <p:cNvPr id="18436" name="Picture 3" descr="zody.tiff"/>
          <p:cNvPicPr>
            <a:picLocks noChangeAspect="1"/>
          </p:cNvPicPr>
          <p:nvPr/>
        </p:nvPicPr>
        <p:blipFill>
          <a:blip r:embed="rId3" cstate="print"/>
          <a:srcRect l="68516" t="40283" b="46888"/>
          <a:stretch>
            <a:fillRect/>
          </a:stretch>
        </p:blipFill>
        <p:spPr bwMode="auto">
          <a:xfrm>
            <a:off x="2187218" y="3782659"/>
            <a:ext cx="2527658" cy="571504"/>
          </a:xfrm>
          <a:prstGeom prst="rect">
            <a:avLst/>
          </a:prstGeom>
          <a:noFill/>
          <a:ln w="9525">
            <a:noFill/>
            <a:miter lim="800000"/>
            <a:headEnd/>
            <a:tailEnd/>
          </a:ln>
        </p:spPr>
      </p:pic>
      <p:cxnSp>
        <p:nvCxnSpPr>
          <p:cNvPr id="11" name="直線單箭頭接點 10"/>
          <p:cNvCxnSpPr/>
          <p:nvPr/>
        </p:nvCxnSpPr>
        <p:spPr>
          <a:xfrm rot="5400000">
            <a:off x="3143240" y="2499512"/>
            <a:ext cx="571504" cy="1588"/>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2" name="文字方塊 11"/>
          <p:cNvSpPr txBox="1"/>
          <p:nvPr/>
        </p:nvSpPr>
        <p:spPr>
          <a:xfrm>
            <a:off x="3414441" y="2331029"/>
            <a:ext cx="1565750" cy="338554"/>
          </a:xfrm>
          <a:prstGeom prst="rect">
            <a:avLst/>
          </a:prstGeom>
          <a:noFill/>
        </p:spPr>
        <p:txBody>
          <a:bodyPr wrap="none" rtlCol="0">
            <a:spAutoFit/>
          </a:bodyPr>
          <a:lstStyle/>
          <a:p>
            <a:r>
              <a:rPr lang="en-US" altLang="zh-TW" sz="1600" b="1" dirty="0" smtClean="0"/>
              <a:t>Filer clean reads</a:t>
            </a:r>
            <a:endParaRPr lang="zh-TW" altLang="en-US" sz="1600" b="1" dirty="0"/>
          </a:p>
        </p:txBody>
      </p:sp>
      <p:grpSp>
        <p:nvGrpSpPr>
          <p:cNvPr id="21" name="群組 20"/>
          <p:cNvGrpSpPr/>
          <p:nvPr/>
        </p:nvGrpSpPr>
        <p:grpSpPr>
          <a:xfrm>
            <a:off x="714348" y="1071546"/>
            <a:ext cx="4929222" cy="1213538"/>
            <a:chOff x="2071670" y="1259459"/>
            <a:chExt cx="4929222" cy="1213538"/>
          </a:xfrm>
        </p:grpSpPr>
        <p:pic>
          <p:nvPicPr>
            <p:cNvPr id="9" name="Picture 3" descr="zody.tiff"/>
            <p:cNvPicPr>
              <a:picLocks noChangeAspect="1"/>
            </p:cNvPicPr>
            <p:nvPr/>
          </p:nvPicPr>
          <p:blipFill>
            <a:blip r:embed="rId3" cstate="print"/>
            <a:srcRect l="20466" r="18137" b="72759"/>
            <a:stretch>
              <a:fillRect/>
            </a:stretch>
          </p:blipFill>
          <p:spPr bwMode="auto">
            <a:xfrm>
              <a:off x="2071670" y="1259459"/>
              <a:ext cx="4929222" cy="1213538"/>
            </a:xfrm>
            <a:prstGeom prst="rect">
              <a:avLst/>
            </a:prstGeom>
            <a:noFill/>
            <a:ln w="9525">
              <a:noFill/>
              <a:miter lim="800000"/>
              <a:headEnd/>
              <a:tailEnd/>
            </a:ln>
          </p:spPr>
        </p:pic>
        <p:sp>
          <p:nvSpPr>
            <p:cNvPr id="13" name="文字方塊 12"/>
            <p:cNvSpPr txBox="1"/>
            <p:nvPr/>
          </p:nvSpPr>
          <p:spPr>
            <a:xfrm>
              <a:off x="4357686" y="1304496"/>
              <a:ext cx="1368580" cy="338554"/>
            </a:xfrm>
            <a:prstGeom prst="rect">
              <a:avLst/>
            </a:prstGeom>
            <a:solidFill>
              <a:schemeClr val="bg1"/>
            </a:solidFill>
          </p:spPr>
          <p:txBody>
            <a:bodyPr wrap="square" rtlCol="0">
              <a:spAutoFit/>
            </a:bodyPr>
            <a:lstStyle/>
            <a:p>
              <a:pPr algn="r"/>
              <a:r>
                <a:rPr lang="en-US" altLang="zh-TW" sz="1600" b="1" dirty="0" err="1" smtClean="0"/>
                <a:t>RNAseq</a:t>
              </a:r>
              <a:r>
                <a:rPr lang="en-US" altLang="zh-TW" sz="1600" b="1" dirty="0" smtClean="0"/>
                <a:t> reads</a:t>
              </a:r>
              <a:endParaRPr lang="zh-TW" altLang="en-US" sz="1600" b="1" dirty="0"/>
            </a:p>
          </p:txBody>
        </p:sp>
      </p:grpSp>
      <p:cxnSp>
        <p:nvCxnSpPr>
          <p:cNvPr id="17" name="直線單箭頭接點 16"/>
          <p:cNvCxnSpPr/>
          <p:nvPr/>
        </p:nvCxnSpPr>
        <p:spPr>
          <a:xfrm rot="5400000">
            <a:off x="3157791" y="4639121"/>
            <a:ext cx="571504" cy="1588"/>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8" name="文字方塊 17"/>
          <p:cNvSpPr txBox="1"/>
          <p:nvPr/>
        </p:nvSpPr>
        <p:spPr>
          <a:xfrm>
            <a:off x="2409027" y="4970704"/>
            <a:ext cx="2855397" cy="1815882"/>
          </a:xfrm>
          <a:prstGeom prst="rect">
            <a:avLst/>
          </a:prstGeom>
          <a:noFill/>
        </p:spPr>
        <p:txBody>
          <a:bodyPr wrap="none" rtlCol="0">
            <a:spAutoFit/>
          </a:bodyPr>
          <a:lstStyle/>
          <a:p>
            <a:r>
              <a:rPr lang="en-US" altLang="zh-TW" sz="1600" b="1" dirty="0" smtClean="0"/>
              <a:t>Functional Annotation</a:t>
            </a:r>
          </a:p>
          <a:p>
            <a:r>
              <a:rPr lang="en-US" altLang="zh-TW" sz="1600" b="1" dirty="0" smtClean="0"/>
              <a:t>  - </a:t>
            </a:r>
            <a:r>
              <a:rPr lang="en-US" altLang="zh-TW" sz="1600" b="1" dirty="0" err="1" smtClean="0"/>
              <a:t>BLASTx</a:t>
            </a:r>
            <a:r>
              <a:rPr lang="en-US" altLang="zh-TW" sz="1600" b="1" dirty="0" smtClean="0"/>
              <a:t> NCBI nr</a:t>
            </a:r>
          </a:p>
          <a:p>
            <a:r>
              <a:rPr lang="en-US" altLang="zh-TW" sz="1600" b="1" dirty="0"/>
              <a:t>  </a:t>
            </a:r>
            <a:r>
              <a:rPr lang="en-US" altLang="zh-TW" sz="1600" b="1" dirty="0" smtClean="0"/>
              <a:t>- </a:t>
            </a:r>
            <a:r>
              <a:rPr lang="en-US" altLang="zh-TW" sz="1600" b="1" dirty="0" err="1" smtClean="0"/>
              <a:t>BLASTx</a:t>
            </a:r>
            <a:r>
              <a:rPr lang="en-US" altLang="zh-TW" sz="1600" b="1" dirty="0" smtClean="0"/>
              <a:t> </a:t>
            </a:r>
            <a:r>
              <a:rPr lang="en-US" altLang="zh-TW" sz="1600" b="1" dirty="0" err="1" smtClean="0"/>
              <a:t>Uuiprot</a:t>
            </a:r>
            <a:endParaRPr lang="en-US" altLang="zh-TW" sz="1600" b="1" dirty="0" smtClean="0"/>
          </a:p>
          <a:p>
            <a:r>
              <a:rPr lang="en-US" altLang="zh-TW" sz="1600" b="1" dirty="0"/>
              <a:t> </a:t>
            </a:r>
            <a:r>
              <a:rPr lang="en-US" altLang="zh-TW" sz="1600" b="1" dirty="0" smtClean="0"/>
              <a:t> - Protein domain/motif search</a:t>
            </a:r>
          </a:p>
          <a:p>
            <a:r>
              <a:rPr lang="en-US" altLang="zh-TW" sz="1600" b="1" dirty="0"/>
              <a:t> </a:t>
            </a:r>
            <a:r>
              <a:rPr lang="en-US" altLang="zh-TW" sz="1600" b="1" dirty="0" smtClean="0"/>
              <a:t> - Gene Ontology</a:t>
            </a:r>
          </a:p>
          <a:p>
            <a:r>
              <a:rPr lang="en-US" altLang="zh-TW" sz="1600" b="1" dirty="0"/>
              <a:t> </a:t>
            </a:r>
            <a:r>
              <a:rPr lang="en-US" altLang="zh-TW" sz="1600" b="1" dirty="0" smtClean="0"/>
              <a:t> - KEGG</a:t>
            </a:r>
          </a:p>
          <a:p>
            <a:r>
              <a:rPr lang="en-US" altLang="zh-TW" sz="1600" b="1" dirty="0"/>
              <a:t> </a:t>
            </a:r>
            <a:r>
              <a:rPr lang="en-US" altLang="zh-TW" sz="1600" b="1" dirty="0" smtClean="0"/>
              <a:t> - Specific databases</a:t>
            </a:r>
            <a:endParaRPr lang="zh-TW" altLang="en-US" sz="1600" b="1" dirty="0"/>
          </a:p>
        </p:txBody>
      </p:sp>
      <p:sp>
        <p:nvSpPr>
          <p:cNvPr id="19" name="文字方塊 18"/>
          <p:cNvSpPr txBox="1"/>
          <p:nvPr/>
        </p:nvSpPr>
        <p:spPr>
          <a:xfrm>
            <a:off x="1616137" y="3925535"/>
            <a:ext cx="812723" cy="338554"/>
          </a:xfrm>
          <a:prstGeom prst="rect">
            <a:avLst/>
          </a:prstGeom>
          <a:noFill/>
        </p:spPr>
        <p:txBody>
          <a:bodyPr wrap="none" rtlCol="0">
            <a:spAutoFit/>
          </a:bodyPr>
          <a:lstStyle/>
          <a:p>
            <a:r>
              <a:rPr lang="en-US" altLang="zh-TW" sz="1600" b="1" dirty="0" err="1" smtClean="0"/>
              <a:t>Contigs</a:t>
            </a:r>
            <a:endParaRPr lang="zh-TW" altLang="en-US" sz="1600" b="1" dirty="0"/>
          </a:p>
        </p:txBody>
      </p:sp>
      <p:cxnSp>
        <p:nvCxnSpPr>
          <p:cNvPr id="14" name="直線單箭頭接點 13"/>
          <p:cNvCxnSpPr/>
          <p:nvPr/>
        </p:nvCxnSpPr>
        <p:spPr>
          <a:xfrm rot="5400000">
            <a:off x="3157791" y="3571082"/>
            <a:ext cx="571504" cy="1588"/>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5" name="文字方塊 14"/>
          <p:cNvSpPr txBox="1"/>
          <p:nvPr/>
        </p:nvSpPr>
        <p:spPr>
          <a:xfrm>
            <a:off x="3428992" y="3402599"/>
            <a:ext cx="1729063" cy="338554"/>
          </a:xfrm>
          <a:prstGeom prst="rect">
            <a:avLst/>
          </a:prstGeom>
          <a:noFill/>
        </p:spPr>
        <p:txBody>
          <a:bodyPr wrap="none" rtlCol="0">
            <a:spAutoFit/>
          </a:bodyPr>
          <a:lstStyle/>
          <a:p>
            <a:r>
              <a:rPr lang="en-US" altLang="zh-TW" sz="1600" b="1" dirty="0" smtClean="0"/>
              <a:t>De novo assembly</a:t>
            </a:r>
            <a:endParaRPr lang="zh-TW" altLang="en-US" sz="1600" b="1" dirty="0"/>
          </a:p>
        </p:txBody>
      </p:sp>
      <p:pic>
        <p:nvPicPr>
          <p:cNvPr id="20" name="Picture 3" descr="zody.tiff"/>
          <p:cNvPicPr>
            <a:picLocks noChangeAspect="1"/>
          </p:cNvPicPr>
          <p:nvPr/>
        </p:nvPicPr>
        <p:blipFill>
          <a:blip r:embed="rId3" cstate="print"/>
          <a:srcRect l="20466" r="18137" b="72759"/>
          <a:stretch>
            <a:fillRect/>
          </a:stretch>
        </p:blipFill>
        <p:spPr bwMode="auto">
          <a:xfrm>
            <a:off x="2714612" y="2786058"/>
            <a:ext cx="1428760" cy="427720"/>
          </a:xfrm>
          <a:prstGeom prst="rect">
            <a:avLst/>
          </a:prstGeom>
          <a:noFill/>
          <a:ln w="9525">
            <a:noFill/>
            <a:miter lim="800000"/>
            <a:headEnd/>
            <a:tailEnd/>
          </a:ln>
        </p:spPr>
      </p:pic>
      <p:sp>
        <p:nvSpPr>
          <p:cNvPr id="23" name="矩形 22"/>
          <p:cNvSpPr/>
          <p:nvPr/>
        </p:nvSpPr>
        <p:spPr>
          <a:xfrm>
            <a:off x="5000628" y="2357430"/>
            <a:ext cx="3857652" cy="830997"/>
          </a:xfrm>
          <a:prstGeom prst="rect">
            <a:avLst/>
          </a:prstGeom>
        </p:spPr>
        <p:txBody>
          <a:bodyPr wrap="square">
            <a:spAutoFit/>
          </a:bodyPr>
          <a:lstStyle/>
          <a:p>
            <a:r>
              <a:rPr lang="en-US" altLang="zh-TW" sz="1200" dirty="0" smtClean="0"/>
              <a:t>Remove reads which containing adaptors</a:t>
            </a:r>
          </a:p>
          <a:p>
            <a:r>
              <a:rPr lang="en-US" altLang="zh-TW" sz="1200" dirty="0" smtClean="0"/>
              <a:t> Remove reads in which unknown bases are more than 5%</a:t>
            </a:r>
          </a:p>
          <a:p>
            <a:r>
              <a:rPr lang="en-US" altLang="zh-TW" sz="1200" dirty="0" smtClean="0"/>
              <a:t> Remove low quality reads (more than half of the bases' qualities are less than 5)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7" name="Picture 3" descr="C:\Documents and Settings\PETANG\桌面\1444248105503840309.jpg"/>
          <p:cNvPicPr>
            <a:picLocks noChangeAspect="1" noChangeArrowheads="1"/>
          </p:cNvPicPr>
          <p:nvPr/>
        </p:nvPicPr>
        <p:blipFill>
          <a:blip r:embed="rId2" cstate="print"/>
          <a:srcRect/>
          <a:stretch>
            <a:fillRect/>
          </a:stretch>
        </p:blipFill>
        <p:spPr bwMode="auto">
          <a:xfrm>
            <a:off x="285720" y="1714488"/>
            <a:ext cx="4376955" cy="3429024"/>
          </a:xfrm>
          <a:prstGeom prst="rect">
            <a:avLst/>
          </a:prstGeom>
          <a:noFill/>
        </p:spPr>
      </p:pic>
      <p:pic>
        <p:nvPicPr>
          <p:cNvPr id="31746" name="Picture 2" descr="C:\Documents and Settings\PETANG\桌面\4557361347923574880.jpg"/>
          <p:cNvPicPr>
            <a:picLocks noChangeAspect="1" noChangeArrowheads="1"/>
          </p:cNvPicPr>
          <p:nvPr/>
        </p:nvPicPr>
        <p:blipFill>
          <a:blip r:embed="rId3" cstate="print"/>
          <a:srcRect/>
          <a:stretch>
            <a:fillRect/>
          </a:stretch>
        </p:blipFill>
        <p:spPr bwMode="auto">
          <a:xfrm>
            <a:off x="4578314" y="1785926"/>
            <a:ext cx="4351404" cy="3214711"/>
          </a:xfrm>
          <a:prstGeom prst="rect">
            <a:avLst/>
          </a:prstGeom>
          <a:noFill/>
        </p:spPr>
      </p:pic>
      <p:sp>
        <p:nvSpPr>
          <p:cNvPr id="4" name="文字方塊 3"/>
          <p:cNvSpPr txBox="1">
            <a:spLocks noChangeArrowheads="1"/>
          </p:cNvSpPr>
          <p:nvPr/>
        </p:nvSpPr>
        <p:spPr bwMode="auto">
          <a:xfrm>
            <a:off x="214313" y="71438"/>
            <a:ext cx="8715375" cy="5847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3200" b="1" dirty="0" smtClean="0">
                <a:solidFill>
                  <a:srgbClr val="C00000"/>
                </a:solidFill>
                <a:effectLst>
                  <a:outerShdw blurRad="38100" dist="38100" dir="2700000" algn="tl">
                    <a:srgbClr val="C0C0C0"/>
                  </a:outerShdw>
                </a:effectLst>
                <a:latin typeface="Arial" pitchFamily="34" charset="0"/>
                <a:cs typeface="Arial" pitchFamily="34" charset="0"/>
              </a:rPr>
              <a:t>De novo Assembler</a:t>
            </a:r>
            <a:endParaRPr lang="en-US" altLang="zh-TW" sz="3200" dirty="0">
              <a:solidFill>
                <a:srgbClr val="C00000"/>
              </a:solidFill>
              <a:effectLst>
                <a:outerShdw blurRad="38100" dist="38100" dir="2700000" algn="tl">
                  <a:srgbClr val="C0C0C0"/>
                </a:outerShdw>
              </a:effectLst>
              <a:latin typeface="Arial" pitchFamily="34" charset="0"/>
              <a:cs typeface="Arial" pitchFamily="34" charset="0"/>
            </a:endParaRPr>
          </a:p>
        </p:txBody>
      </p:sp>
      <p:pic>
        <p:nvPicPr>
          <p:cNvPr id="32770" name="Picture 2">
            <a:hlinkClick r:id="rId4"/>
          </p:cNvPr>
          <p:cNvPicPr>
            <a:picLocks noChangeAspect="1" noChangeArrowheads="1"/>
          </p:cNvPicPr>
          <p:nvPr/>
        </p:nvPicPr>
        <p:blipFill>
          <a:blip r:embed="rId5" cstate="print"/>
          <a:srcRect l="11133" t="18750" r="59570" b="71875"/>
          <a:stretch>
            <a:fillRect/>
          </a:stretch>
        </p:blipFill>
        <p:spPr bwMode="auto">
          <a:xfrm>
            <a:off x="214282" y="5357826"/>
            <a:ext cx="3571900" cy="714380"/>
          </a:xfrm>
          <a:prstGeom prst="rect">
            <a:avLst/>
          </a:prstGeom>
          <a:noFill/>
          <a:ln w="9525">
            <a:noFill/>
            <a:miter lim="800000"/>
            <a:headEnd/>
            <a:tailEnd/>
          </a:ln>
        </p:spPr>
      </p:pic>
      <p:sp>
        <p:nvSpPr>
          <p:cNvPr id="6" name="文字方塊 5"/>
          <p:cNvSpPr txBox="1"/>
          <p:nvPr/>
        </p:nvSpPr>
        <p:spPr>
          <a:xfrm>
            <a:off x="278569" y="500042"/>
            <a:ext cx="1530034" cy="923330"/>
          </a:xfrm>
          <a:prstGeom prst="rect">
            <a:avLst/>
          </a:prstGeom>
          <a:noFill/>
        </p:spPr>
        <p:txBody>
          <a:bodyPr wrap="none" rtlCol="0">
            <a:spAutoFit/>
          </a:bodyPr>
          <a:lstStyle/>
          <a:p>
            <a:r>
              <a:rPr lang="en-US" altLang="zh-TW" b="1" dirty="0" smtClean="0">
                <a:effectLst>
                  <a:outerShdw blurRad="38100" dist="38100" dir="2700000" algn="tl">
                    <a:srgbClr val="000000">
                      <a:alpha val="43137"/>
                    </a:srgbClr>
                  </a:outerShdw>
                </a:effectLst>
              </a:rPr>
              <a:t>Velvet </a:t>
            </a:r>
          </a:p>
          <a:p>
            <a:r>
              <a:rPr lang="en-US" altLang="zh-TW" b="1" dirty="0" err="1" smtClean="0">
                <a:effectLst>
                  <a:outerShdw blurRad="38100" dist="38100" dir="2700000" algn="tl">
                    <a:srgbClr val="000000">
                      <a:alpha val="43137"/>
                    </a:srgbClr>
                  </a:outerShdw>
                </a:effectLst>
              </a:rPr>
              <a:t>Maq</a:t>
            </a:r>
            <a:r>
              <a:rPr lang="en-US" altLang="zh-TW" b="1" dirty="0" smtClean="0">
                <a:effectLst>
                  <a:outerShdw blurRad="38100" dist="38100" dir="2700000" algn="tl">
                    <a:srgbClr val="000000">
                      <a:alpha val="43137"/>
                    </a:srgbClr>
                  </a:outerShdw>
                </a:effectLst>
              </a:rPr>
              <a:t> </a:t>
            </a:r>
          </a:p>
          <a:p>
            <a:r>
              <a:rPr lang="en-US" altLang="zh-TW" b="1" dirty="0" smtClean="0">
                <a:effectLst>
                  <a:outerShdw blurRad="38100" dist="38100" dir="2700000" algn="tl">
                    <a:srgbClr val="000000">
                      <a:alpha val="43137"/>
                    </a:srgbClr>
                  </a:outerShdw>
                </a:effectLst>
              </a:rPr>
              <a:t>SOAP de novo</a:t>
            </a:r>
            <a:endParaRPr lang="zh-TW" altLang="en-US" b="1" dirty="0">
              <a:effectLst>
                <a:outerShdw blurRad="38100" dist="38100" dir="2700000" algn="tl">
                  <a:srgbClr val="000000">
                    <a:alpha val="43137"/>
                  </a:srgbClr>
                </a:outerShdw>
              </a:effectLst>
            </a:endParaRPr>
          </a:p>
        </p:txBody>
      </p:sp>
      <p:sp>
        <p:nvSpPr>
          <p:cNvPr id="7" name="矩形 6">
            <a:hlinkClick r:id="rId4"/>
          </p:cNvPr>
          <p:cNvSpPr/>
          <p:nvPr/>
        </p:nvSpPr>
        <p:spPr>
          <a:xfrm>
            <a:off x="1714480" y="1071546"/>
            <a:ext cx="2327881" cy="307777"/>
          </a:xfrm>
          <a:prstGeom prst="rect">
            <a:avLst/>
          </a:prstGeom>
        </p:spPr>
        <p:txBody>
          <a:bodyPr wrap="none">
            <a:spAutoFit/>
          </a:bodyPr>
          <a:lstStyle/>
          <a:p>
            <a:r>
              <a:rPr lang="en-US" altLang="zh-TW" sz="1400" i="1" dirty="0" smtClean="0"/>
              <a:t>http://soap.genomics.org.cn/</a:t>
            </a:r>
            <a:endParaRPr lang="zh-TW" altLang="en-US" sz="1400" i="1" dirty="0"/>
          </a:p>
        </p:txBody>
      </p:sp>
      <p:sp>
        <p:nvSpPr>
          <p:cNvPr id="8" name="矩形 7">
            <a:hlinkClick r:id="rId6"/>
          </p:cNvPr>
          <p:cNvSpPr/>
          <p:nvPr/>
        </p:nvSpPr>
        <p:spPr>
          <a:xfrm>
            <a:off x="1000100" y="549455"/>
            <a:ext cx="3032882" cy="307777"/>
          </a:xfrm>
          <a:prstGeom prst="rect">
            <a:avLst/>
          </a:prstGeom>
        </p:spPr>
        <p:txBody>
          <a:bodyPr wrap="none">
            <a:spAutoFit/>
          </a:bodyPr>
          <a:lstStyle/>
          <a:p>
            <a:r>
              <a:rPr lang="en-US" altLang="zh-TW" sz="1400" i="1" dirty="0" smtClean="0"/>
              <a:t>http://www.ebi.ac.uk/~zerbino/velvet/</a:t>
            </a:r>
            <a:endParaRPr lang="zh-TW" altLang="en-US" sz="1400" i="1" dirty="0"/>
          </a:p>
        </p:txBody>
      </p:sp>
      <p:sp>
        <p:nvSpPr>
          <p:cNvPr id="9" name="矩形 8">
            <a:hlinkClick r:id="rId7"/>
          </p:cNvPr>
          <p:cNvSpPr/>
          <p:nvPr/>
        </p:nvSpPr>
        <p:spPr>
          <a:xfrm>
            <a:off x="785786" y="835207"/>
            <a:ext cx="2257669" cy="307777"/>
          </a:xfrm>
          <a:prstGeom prst="rect">
            <a:avLst/>
          </a:prstGeom>
        </p:spPr>
        <p:txBody>
          <a:bodyPr wrap="none">
            <a:spAutoFit/>
          </a:bodyPr>
          <a:lstStyle/>
          <a:p>
            <a:r>
              <a:rPr lang="en-US" altLang="zh-TW" sz="1400" i="1" dirty="0" smtClean="0"/>
              <a:t>http://maq.sourceforge.net/</a:t>
            </a:r>
            <a:endParaRPr lang="zh-TW" altLang="en-US" sz="1400" i="1"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字方塊 14"/>
          <p:cNvSpPr txBox="1">
            <a:spLocks noChangeArrowheads="1"/>
          </p:cNvSpPr>
          <p:nvPr/>
        </p:nvSpPr>
        <p:spPr bwMode="auto">
          <a:xfrm>
            <a:off x="214313" y="71438"/>
            <a:ext cx="8715375" cy="523220"/>
          </a:xfrm>
          <a:prstGeom prst="rect">
            <a:avLst/>
          </a:prstGeom>
          <a:noFill/>
          <a:ln w="9525">
            <a:noFill/>
            <a:miter lim="800000"/>
            <a:headEnd/>
            <a:tailEnd/>
          </a:ln>
        </p:spPr>
        <p:txBody>
          <a:bodyPr>
            <a:spAutoFit/>
          </a:bodyPr>
          <a:lstStyle/>
          <a:p>
            <a:pPr algn="ct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Parameters for Assemble</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pic>
        <p:nvPicPr>
          <p:cNvPr id="28674" name="Picture 2" descr="http://img.blog.163.com/photo/EzxjIkNr5LSwv8nhmtjK7Q==/4557361347923574877.jpg"/>
          <p:cNvPicPr>
            <a:picLocks noChangeAspect="1" noChangeArrowheads="1"/>
          </p:cNvPicPr>
          <p:nvPr/>
        </p:nvPicPr>
        <p:blipFill>
          <a:blip r:embed="rId2" cstate="print"/>
          <a:srcRect l="4238" t="10294" r="45969" b="39706"/>
          <a:stretch>
            <a:fillRect/>
          </a:stretch>
        </p:blipFill>
        <p:spPr bwMode="auto">
          <a:xfrm>
            <a:off x="500034" y="1000108"/>
            <a:ext cx="3950101" cy="2857520"/>
          </a:xfrm>
          <a:prstGeom prst="rect">
            <a:avLst/>
          </a:prstGeom>
          <a:noFill/>
        </p:spPr>
      </p:pic>
      <p:sp>
        <p:nvSpPr>
          <p:cNvPr id="18" name="文字方塊 17"/>
          <p:cNvSpPr txBox="1"/>
          <p:nvPr/>
        </p:nvSpPr>
        <p:spPr>
          <a:xfrm>
            <a:off x="4500562" y="2143116"/>
            <a:ext cx="3771866" cy="1477328"/>
          </a:xfrm>
          <a:prstGeom prst="rect">
            <a:avLst/>
          </a:prstGeom>
          <a:noFill/>
        </p:spPr>
        <p:txBody>
          <a:bodyPr wrap="none" rtlCol="0">
            <a:spAutoFit/>
          </a:bodyPr>
          <a:lstStyle/>
          <a:p>
            <a:r>
              <a:rPr lang="en-US" altLang="zh-TW" b="1" dirty="0" smtClean="0"/>
              <a:t>Important Parameters:</a:t>
            </a:r>
          </a:p>
          <a:p>
            <a:pPr marL="342900" indent="-342900">
              <a:buAutoNum type="arabicPeriod"/>
            </a:pPr>
            <a:r>
              <a:rPr lang="en-US" altLang="zh-TW" dirty="0" smtClean="0"/>
              <a:t>Percentage of Overlap</a:t>
            </a:r>
          </a:p>
          <a:p>
            <a:pPr marL="342900" indent="-342900"/>
            <a:r>
              <a:rPr lang="en-US" altLang="zh-TW" dirty="0" smtClean="0"/>
              <a:t>	- 100%, 80%, 50%, 20%?</a:t>
            </a:r>
          </a:p>
          <a:p>
            <a:pPr marL="342900" indent="-342900"/>
            <a:r>
              <a:rPr lang="en-US" altLang="zh-TW" dirty="0" smtClean="0"/>
              <a:t>2.   Percentage of allowed mismatches</a:t>
            </a:r>
          </a:p>
          <a:p>
            <a:pPr marL="342900" indent="-342900"/>
            <a:r>
              <a:rPr lang="en-US" altLang="zh-TW" dirty="0" smtClean="0"/>
              <a:t>	- 10% or 20%?</a:t>
            </a:r>
          </a:p>
        </p:txBody>
      </p:sp>
      <p:pic>
        <p:nvPicPr>
          <p:cNvPr id="28675" name="Picture 3"/>
          <p:cNvPicPr>
            <a:picLocks noChangeAspect="1" noChangeArrowheads="1"/>
          </p:cNvPicPr>
          <p:nvPr/>
        </p:nvPicPr>
        <p:blipFill>
          <a:blip r:embed="rId3" cstate="print"/>
          <a:srcRect l="21680" t="65625" r="20898" b="16562"/>
          <a:stretch>
            <a:fillRect/>
          </a:stretch>
        </p:blipFill>
        <p:spPr bwMode="auto">
          <a:xfrm>
            <a:off x="4643438" y="3571876"/>
            <a:ext cx="4214842" cy="8171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www.dna.bio.keio.ac.jp/img/research/rnaseq.png"/>
          <p:cNvPicPr>
            <a:picLocks noChangeAspect="1" noChangeArrowheads="1"/>
          </p:cNvPicPr>
          <p:nvPr/>
        </p:nvPicPr>
        <p:blipFill>
          <a:blip r:embed="rId2" cstate="print"/>
          <a:srcRect l="1040" t="14084" r="51109" b="15492"/>
          <a:stretch>
            <a:fillRect/>
          </a:stretch>
        </p:blipFill>
        <p:spPr bwMode="auto">
          <a:xfrm>
            <a:off x="285720" y="1142984"/>
            <a:ext cx="3286148" cy="2857520"/>
          </a:xfrm>
          <a:prstGeom prst="rect">
            <a:avLst/>
          </a:prstGeom>
          <a:noFill/>
        </p:spPr>
      </p:pic>
      <p:sp>
        <p:nvSpPr>
          <p:cNvPr id="5" name="文字方塊 4"/>
          <p:cNvSpPr txBox="1">
            <a:spLocks noChangeArrowheads="1"/>
          </p:cNvSpPr>
          <p:nvPr/>
        </p:nvSpPr>
        <p:spPr bwMode="auto">
          <a:xfrm>
            <a:off x="214313" y="71438"/>
            <a:ext cx="8715375" cy="523220"/>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Assembled/Aligned Reads </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sp>
        <p:nvSpPr>
          <p:cNvPr id="6" name="文字方塊 5"/>
          <p:cNvSpPr txBox="1"/>
          <p:nvPr/>
        </p:nvSpPr>
        <p:spPr>
          <a:xfrm>
            <a:off x="3940033" y="1059404"/>
            <a:ext cx="4314964" cy="369332"/>
          </a:xfrm>
          <a:prstGeom prst="rect">
            <a:avLst/>
          </a:prstGeom>
          <a:noFill/>
        </p:spPr>
        <p:txBody>
          <a:bodyPr wrap="none" rtlCol="0">
            <a:spAutoFit/>
          </a:bodyPr>
          <a:lstStyle/>
          <a:p>
            <a:r>
              <a:rPr lang="en-US" altLang="zh-TW" dirty="0" smtClean="0"/>
              <a:t>Total reads in a </a:t>
            </a:r>
            <a:r>
              <a:rPr lang="en-US" altLang="zh-TW" dirty="0" err="1" smtClean="0"/>
              <a:t>contig</a:t>
            </a:r>
            <a:r>
              <a:rPr lang="en-US" altLang="zh-TW" dirty="0" smtClean="0"/>
              <a:t>/gene (mapped reads)</a:t>
            </a:r>
            <a:endParaRPr lang="zh-TW" altLang="en-US" dirty="0"/>
          </a:p>
        </p:txBody>
      </p:sp>
      <p:sp>
        <p:nvSpPr>
          <p:cNvPr id="7" name="文字方塊 6"/>
          <p:cNvSpPr txBox="1"/>
          <p:nvPr/>
        </p:nvSpPr>
        <p:spPr>
          <a:xfrm>
            <a:off x="2071670" y="804430"/>
            <a:ext cx="1312860" cy="338554"/>
          </a:xfrm>
          <a:prstGeom prst="rect">
            <a:avLst/>
          </a:prstGeom>
          <a:noFill/>
        </p:spPr>
        <p:txBody>
          <a:bodyPr wrap="none" rtlCol="0">
            <a:spAutoFit/>
          </a:bodyPr>
          <a:lstStyle/>
          <a:p>
            <a:r>
              <a:rPr lang="en-US" altLang="zh-TW" sz="1600" b="1" dirty="0" smtClean="0">
                <a:effectLst>
                  <a:outerShdw blurRad="38100" dist="38100" dir="2700000" algn="tl">
                    <a:srgbClr val="000000">
                      <a:alpha val="43137"/>
                    </a:srgbClr>
                  </a:outerShdw>
                </a:effectLst>
              </a:rPr>
              <a:t>Contig/Gene</a:t>
            </a:r>
            <a:endParaRPr lang="zh-TW" altLang="en-US" sz="1600" b="1" dirty="0">
              <a:effectLst>
                <a:outerShdw blurRad="38100" dist="38100" dir="2700000" algn="tl">
                  <a:srgbClr val="000000">
                    <a:alpha val="43137"/>
                  </a:srgbClr>
                </a:outerShdw>
              </a:effectLst>
            </a:endParaRPr>
          </a:p>
        </p:txBody>
      </p:sp>
      <p:sp>
        <p:nvSpPr>
          <p:cNvPr id="8" name="橢圓 7"/>
          <p:cNvSpPr>
            <a:spLocks noChangeAspect="1"/>
          </p:cNvSpPr>
          <p:nvPr/>
        </p:nvSpPr>
        <p:spPr>
          <a:xfrm>
            <a:off x="3857620" y="1190070"/>
            <a:ext cx="108000" cy="108000"/>
          </a:xfrm>
          <a:prstGeom prst="ellipse">
            <a:avLst/>
          </a:prstGeom>
          <a:ln>
            <a:noFill/>
          </a:ln>
        </p:spPr>
        <p:style>
          <a:lnRef idx="0">
            <a:schemeClr val="accent2"/>
          </a:lnRef>
          <a:fillRef idx="3">
            <a:schemeClr val="accent2"/>
          </a:fillRef>
          <a:effectRef idx="3">
            <a:schemeClr val="accent2"/>
          </a:effectRef>
          <a:fontRef idx="minor">
            <a:schemeClr val="lt1"/>
          </a:fontRef>
        </p:style>
        <p:txBody>
          <a:bodyPr rtlCol="0" anchor="ctr"/>
          <a:lstStyle/>
          <a:p>
            <a:pPr algn="ctr"/>
            <a:endParaRPr lang="zh-TW" altLang="en-US"/>
          </a:p>
        </p:txBody>
      </p:sp>
      <p:sp>
        <p:nvSpPr>
          <p:cNvPr id="9" name="文字方塊 8"/>
          <p:cNvSpPr txBox="1"/>
          <p:nvPr/>
        </p:nvSpPr>
        <p:spPr>
          <a:xfrm>
            <a:off x="3940033" y="1380100"/>
            <a:ext cx="1530162" cy="369332"/>
          </a:xfrm>
          <a:prstGeom prst="rect">
            <a:avLst/>
          </a:prstGeom>
          <a:noFill/>
        </p:spPr>
        <p:txBody>
          <a:bodyPr wrap="none" rtlCol="0">
            <a:spAutoFit/>
          </a:bodyPr>
          <a:lstStyle/>
          <a:p>
            <a:r>
              <a:rPr lang="en-US" altLang="zh-TW" dirty="0" smtClean="0"/>
              <a:t>Forward reads</a:t>
            </a:r>
            <a:endParaRPr lang="zh-TW" altLang="en-US" dirty="0"/>
          </a:p>
        </p:txBody>
      </p:sp>
      <p:sp>
        <p:nvSpPr>
          <p:cNvPr id="10" name="橢圓 9"/>
          <p:cNvSpPr>
            <a:spLocks noChangeAspect="1"/>
          </p:cNvSpPr>
          <p:nvPr/>
        </p:nvSpPr>
        <p:spPr>
          <a:xfrm>
            <a:off x="3857620" y="1535118"/>
            <a:ext cx="108000" cy="108000"/>
          </a:xfrm>
          <a:prstGeom prst="ellipse">
            <a:avLst/>
          </a:prstGeom>
          <a:ln>
            <a:noFill/>
          </a:ln>
        </p:spPr>
        <p:style>
          <a:lnRef idx="0">
            <a:schemeClr val="accent2"/>
          </a:lnRef>
          <a:fillRef idx="3">
            <a:schemeClr val="accent2"/>
          </a:fillRef>
          <a:effectRef idx="3">
            <a:schemeClr val="accent2"/>
          </a:effectRef>
          <a:fontRef idx="minor">
            <a:schemeClr val="lt1"/>
          </a:fontRef>
        </p:style>
        <p:txBody>
          <a:bodyPr rtlCol="0" anchor="ctr"/>
          <a:lstStyle/>
          <a:p>
            <a:pPr algn="ctr"/>
            <a:endParaRPr lang="zh-TW" altLang="en-US"/>
          </a:p>
        </p:txBody>
      </p:sp>
      <p:sp>
        <p:nvSpPr>
          <p:cNvPr id="11" name="文字方塊 10"/>
          <p:cNvSpPr txBox="1"/>
          <p:nvPr/>
        </p:nvSpPr>
        <p:spPr>
          <a:xfrm>
            <a:off x="3940033" y="1714488"/>
            <a:ext cx="1486304" cy="369332"/>
          </a:xfrm>
          <a:prstGeom prst="rect">
            <a:avLst/>
          </a:prstGeom>
          <a:noFill/>
        </p:spPr>
        <p:txBody>
          <a:bodyPr wrap="none" rtlCol="0">
            <a:spAutoFit/>
          </a:bodyPr>
          <a:lstStyle/>
          <a:p>
            <a:r>
              <a:rPr lang="en-US" altLang="zh-TW" dirty="0" smtClean="0"/>
              <a:t>Reverse reads</a:t>
            </a:r>
            <a:endParaRPr lang="zh-TW" altLang="en-US" dirty="0"/>
          </a:p>
        </p:txBody>
      </p:sp>
      <p:sp>
        <p:nvSpPr>
          <p:cNvPr id="12" name="橢圓 11"/>
          <p:cNvSpPr>
            <a:spLocks noChangeAspect="1"/>
          </p:cNvSpPr>
          <p:nvPr/>
        </p:nvSpPr>
        <p:spPr>
          <a:xfrm>
            <a:off x="3857620" y="1845154"/>
            <a:ext cx="108000" cy="108000"/>
          </a:xfrm>
          <a:prstGeom prst="ellipse">
            <a:avLst/>
          </a:prstGeom>
          <a:ln>
            <a:noFill/>
          </a:ln>
        </p:spPr>
        <p:style>
          <a:lnRef idx="0">
            <a:schemeClr val="accent2"/>
          </a:lnRef>
          <a:fillRef idx="3">
            <a:schemeClr val="accent2"/>
          </a:fillRef>
          <a:effectRef idx="3">
            <a:schemeClr val="accent2"/>
          </a:effectRef>
          <a:fontRef idx="minor">
            <a:schemeClr val="lt1"/>
          </a:fontRef>
        </p:style>
        <p:txBody>
          <a:bodyPr rtlCol="0" anchor="ctr"/>
          <a:lstStyle/>
          <a:p>
            <a:pPr algn="ctr"/>
            <a:endParaRPr lang="zh-TW" altLang="en-US"/>
          </a:p>
        </p:txBody>
      </p:sp>
      <p:sp>
        <p:nvSpPr>
          <p:cNvPr id="13" name="文字方塊 12"/>
          <p:cNvSpPr txBox="1"/>
          <p:nvPr/>
        </p:nvSpPr>
        <p:spPr>
          <a:xfrm>
            <a:off x="3940033" y="2059536"/>
            <a:ext cx="1914498" cy="369332"/>
          </a:xfrm>
          <a:prstGeom prst="rect">
            <a:avLst/>
          </a:prstGeom>
          <a:noFill/>
        </p:spPr>
        <p:txBody>
          <a:bodyPr wrap="none" rtlCol="0">
            <a:spAutoFit/>
          </a:bodyPr>
          <a:lstStyle/>
          <a:p>
            <a:r>
              <a:rPr lang="en-US" altLang="zh-TW" dirty="0" smtClean="0"/>
              <a:t>Non-specific reads</a:t>
            </a:r>
            <a:endParaRPr lang="zh-TW" altLang="en-US" dirty="0"/>
          </a:p>
        </p:txBody>
      </p:sp>
      <p:sp>
        <p:nvSpPr>
          <p:cNvPr id="14" name="橢圓 13"/>
          <p:cNvSpPr>
            <a:spLocks noChangeAspect="1"/>
          </p:cNvSpPr>
          <p:nvPr/>
        </p:nvSpPr>
        <p:spPr>
          <a:xfrm>
            <a:off x="3857620" y="2190202"/>
            <a:ext cx="108000" cy="108000"/>
          </a:xfrm>
          <a:prstGeom prst="ellipse">
            <a:avLst/>
          </a:prstGeom>
          <a:ln>
            <a:noFill/>
          </a:ln>
        </p:spPr>
        <p:style>
          <a:lnRef idx="0">
            <a:schemeClr val="accent2"/>
          </a:lnRef>
          <a:fillRef idx="3">
            <a:schemeClr val="accent2"/>
          </a:fillRef>
          <a:effectRef idx="3">
            <a:schemeClr val="accent2"/>
          </a:effectRef>
          <a:fontRef idx="minor">
            <a:schemeClr val="lt1"/>
          </a:fontRef>
        </p:style>
        <p:txBody>
          <a:bodyPr rtlCol="0" anchor="ctr"/>
          <a:lstStyle/>
          <a:p>
            <a:pPr algn="ctr"/>
            <a:endParaRPr lang="zh-TW" altLang="en-US"/>
          </a:p>
        </p:txBody>
      </p:sp>
      <p:sp>
        <p:nvSpPr>
          <p:cNvPr id="15" name="文字方塊 14"/>
          <p:cNvSpPr txBox="1"/>
          <p:nvPr/>
        </p:nvSpPr>
        <p:spPr>
          <a:xfrm>
            <a:off x="3940033" y="2416726"/>
            <a:ext cx="1887889" cy="369332"/>
          </a:xfrm>
          <a:prstGeom prst="rect">
            <a:avLst/>
          </a:prstGeom>
          <a:noFill/>
        </p:spPr>
        <p:txBody>
          <a:bodyPr wrap="none" rtlCol="0">
            <a:spAutoFit/>
          </a:bodyPr>
          <a:lstStyle/>
          <a:p>
            <a:r>
              <a:rPr lang="en-US" altLang="zh-TW" dirty="0" smtClean="0"/>
              <a:t>Non-perfect reads</a:t>
            </a:r>
            <a:endParaRPr lang="zh-TW" altLang="en-US" dirty="0"/>
          </a:p>
        </p:txBody>
      </p:sp>
      <p:sp>
        <p:nvSpPr>
          <p:cNvPr id="16" name="橢圓 15"/>
          <p:cNvSpPr>
            <a:spLocks noChangeAspect="1"/>
          </p:cNvSpPr>
          <p:nvPr/>
        </p:nvSpPr>
        <p:spPr>
          <a:xfrm>
            <a:off x="3857620" y="2547392"/>
            <a:ext cx="108000" cy="108000"/>
          </a:xfrm>
          <a:prstGeom prst="ellipse">
            <a:avLst/>
          </a:prstGeom>
          <a:ln>
            <a:noFill/>
          </a:ln>
        </p:spPr>
        <p:style>
          <a:lnRef idx="0">
            <a:schemeClr val="accent2"/>
          </a:lnRef>
          <a:fillRef idx="3">
            <a:schemeClr val="accent2"/>
          </a:fillRef>
          <a:effectRef idx="3">
            <a:schemeClr val="accent2"/>
          </a:effectRef>
          <a:fontRef idx="minor">
            <a:schemeClr val="lt1"/>
          </a:fontRef>
        </p:style>
        <p:txBody>
          <a:bodyPr rtlCol="0" anchor="ctr"/>
          <a:lstStyle/>
          <a:p>
            <a:pPr algn="ctr"/>
            <a:endParaRPr lang="zh-TW" altLang="en-US"/>
          </a:p>
        </p:txBody>
      </p:sp>
      <p:sp>
        <p:nvSpPr>
          <p:cNvPr id="17" name="文字方塊 16"/>
          <p:cNvSpPr txBox="1"/>
          <p:nvPr/>
        </p:nvSpPr>
        <p:spPr>
          <a:xfrm>
            <a:off x="3942952" y="2786058"/>
            <a:ext cx="4552528" cy="369332"/>
          </a:xfrm>
          <a:prstGeom prst="rect">
            <a:avLst/>
          </a:prstGeom>
          <a:noFill/>
        </p:spPr>
        <p:txBody>
          <a:bodyPr wrap="none" rtlCol="0">
            <a:spAutoFit/>
          </a:bodyPr>
          <a:lstStyle/>
          <a:p>
            <a:r>
              <a:rPr lang="en-US" altLang="zh-TW" dirty="0" smtClean="0"/>
              <a:t>Unique reads (Total reads – non specific reads)</a:t>
            </a:r>
            <a:endParaRPr lang="zh-TW" altLang="en-US" dirty="0"/>
          </a:p>
        </p:txBody>
      </p:sp>
      <p:sp>
        <p:nvSpPr>
          <p:cNvPr id="18" name="橢圓 17"/>
          <p:cNvSpPr>
            <a:spLocks noChangeAspect="1"/>
          </p:cNvSpPr>
          <p:nvPr/>
        </p:nvSpPr>
        <p:spPr>
          <a:xfrm>
            <a:off x="3860539" y="2916724"/>
            <a:ext cx="108000" cy="108000"/>
          </a:xfrm>
          <a:prstGeom prst="ellipse">
            <a:avLst/>
          </a:prstGeom>
          <a:ln>
            <a:noFill/>
          </a:ln>
        </p:spPr>
        <p:style>
          <a:lnRef idx="0">
            <a:schemeClr val="accent2"/>
          </a:lnRef>
          <a:fillRef idx="3">
            <a:schemeClr val="accent2"/>
          </a:fillRef>
          <a:effectRef idx="3">
            <a:schemeClr val="accent2"/>
          </a:effectRef>
          <a:fontRef idx="minor">
            <a:schemeClr val="lt1"/>
          </a:fontRef>
        </p:style>
        <p:txBody>
          <a:bodyPr rtlCol="0" anchor="ctr"/>
          <a:lstStyle/>
          <a:p>
            <a:pPr algn="ctr"/>
            <a:endParaRPr lang="zh-TW" alt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2844" y="0"/>
            <a:ext cx="4416915" cy="523220"/>
          </a:xfrm>
          <a:prstGeom prst="rect">
            <a:avLst/>
          </a:prstGeom>
        </p:spPr>
        <p:txBody>
          <a:bodyPr wrap="none">
            <a:spAutoFit/>
          </a:bodyPr>
          <a:lstStyle/>
          <a:p>
            <a:r>
              <a:rPr lang="en-US" altLang="zh-TW" sz="2800" b="1" dirty="0" smtClean="0">
                <a:solidFill>
                  <a:srgbClr val="C00000"/>
                </a:solidFill>
                <a:effectLst>
                  <a:outerShdw blurRad="38100" dist="38100" dir="2700000" algn="tl">
                    <a:srgbClr val="000000">
                      <a:alpha val="43137"/>
                    </a:srgbClr>
                  </a:outerShdw>
                </a:effectLst>
              </a:rPr>
              <a:t>Gene Expression Annotation</a:t>
            </a:r>
            <a:endParaRPr lang="zh-TW" altLang="en-US" sz="2800" dirty="0">
              <a:solidFill>
                <a:srgbClr val="C00000"/>
              </a:solidFill>
              <a:effectLst>
                <a:outerShdw blurRad="38100" dist="38100" dir="2700000" algn="tl">
                  <a:srgbClr val="000000">
                    <a:alpha val="43137"/>
                  </a:srgbClr>
                </a:outerShdw>
              </a:effectLst>
            </a:endParaRPr>
          </a:p>
        </p:txBody>
      </p:sp>
      <p:sp>
        <p:nvSpPr>
          <p:cNvPr id="3" name="矩形 2"/>
          <p:cNvSpPr/>
          <p:nvPr/>
        </p:nvSpPr>
        <p:spPr>
          <a:xfrm>
            <a:off x="285720" y="642918"/>
            <a:ext cx="1591782" cy="369332"/>
          </a:xfrm>
          <a:prstGeom prst="rect">
            <a:avLst/>
          </a:prstGeom>
        </p:spPr>
        <p:style>
          <a:lnRef idx="0">
            <a:schemeClr val="accent1"/>
          </a:lnRef>
          <a:fillRef idx="3">
            <a:schemeClr val="accent1"/>
          </a:fillRef>
          <a:effectRef idx="3">
            <a:schemeClr val="accent1"/>
          </a:effectRef>
          <a:fontRef idx="minor">
            <a:schemeClr val="lt1"/>
          </a:fontRef>
        </p:style>
        <p:txBody>
          <a:bodyPr wrap="none">
            <a:spAutoFit/>
          </a:bodyPr>
          <a:lstStyle/>
          <a:p>
            <a:r>
              <a:rPr lang="en-US" altLang="zh-TW" b="1" dirty="0" smtClean="0"/>
              <a:t>Gene coverage</a:t>
            </a:r>
            <a:endParaRPr lang="zh-TW" altLang="en-US" dirty="0"/>
          </a:p>
        </p:txBody>
      </p:sp>
      <p:sp>
        <p:nvSpPr>
          <p:cNvPr id="4" name="矩形 3"/>
          <p:cNvSpPr/>
          <p:nvPr/>
        </p:nvSpPr>
        <p:spPr>
          <a:xfrm>
            <a:off x="285720" y="2097937"/>
            <a:ext cx="2353721" cy="369332"/>
          </a:xfrm>
          <a:prstGeom prst="rect">
            <a:avLst/>
          </a:prstGeom>
        </p:spPr>
        <p:style>
          <a:lnRef idx="0">
            <a:schemeClr val="accent1"/>
          </a:lnRef>
          <a:fillRef idx="3">
            <a:schemeClr val="accent1"/>
          </a:fillRef>
          <a:effectRef idx="3">
            <a:schemeClr val="accent1"/>
          </a:effectRef>
          <a:fontRef idx="minor">
            <a:schemeClr val="lt1"/>
          </a:fontRef>
        </p:style>
        <p:txBody>
          <a:bodyPr wrap="none">
            <a:spAutoFit/>
          </a:bodyPr>
          <a:lstStyle/>
          <a:p>
            <a:r>
              <a:rPr lang="en-US" altLang="zh-TW" b="1" dirty="0" smtClean="0"/>
              <a:t>Gene expression levels</a:t>
            </a:r>
            <a:endParaRPr lang="zh-TW" altLang="en-US" dirty="0"/>
          </a:p>
        </p:txBody>
      </p:sp>
      <p:sp>
        <p:nvSpPr>
          <p:cNvPr id="5" name="矩形 4"/>
          <p:cNvSpPr/>
          <p:nvPr/>
        </p:nvSpPr>
        <p:spPr>
          <a:xfrm>
            <a:off x="285720" y="1071546"/>
            <a:ext cx="7929618" cy="830997"/>
          </a:xfrm>
          <a:prstGeom prst="rect">
            <a:avLst/>
          </a:prstGeom>
        </p:spPr>
        <p:txBody>
          <a:bodyPr wrap="square">
            <a:spAutoFit/>
          </a:bodyPr>
          <a:lstStyle/>
          <a:p>
            <a:r>
              <a:rPr lang="en-US" altLang="zh-TW" sz="1600" dirty="0" smtClean="0"/>
              <a:t>Gene coverage is the percentage of a gene been covered by reads. </a:t>
            </a:r>
          </a:p>
          <a:p>
            <a:r>
              <a:rPr lang="en-US" altLang="zh-TW" sz="1600" dirty="0" smtClean="0"/>
              <a:t>This value equals to ratio of the number of bases in a gene covered by </a:t>
            </a:r>
            <a:r>
              <a:rPr lang="en-US" altLang="zh-TW" sz="1600" b="1" dirty="0" smtClean="0">
                <a:solidFill>
                  <a:srgbClr val="FF0000"/>
                </a:solidFill>
              </a:rPr>
              <a:t>unique</a:t>
            </a:r>
            <a:r>
              <a:rPr lang="en-US" altLang="zh-TW" sz="1600" dirty="0" smtClean="0"/>
              <a:t> mapping reads to number of total bases in that gene</a:t>
            </a:r>
            <a:endParaRPr lang="zh-TW" altLang="en-US" sz="1600" dirty="0"/>
          </a:p>
        </p:txBody>
      </p:sp>
      <p:pic>
        <p:nvPicPr>
          <p:cNvPr id="2050" name="Picture 2" descr="I:\00_PROJECTS\[Tv_Solexa_RNAseq]\image\rpkm.jpg"/>
          <p:cNvPicPr>
            <a:picLocks noChangeAspect="1" noChangeArrowheads="1"/>
          </p:cNvPicPr>
          <p:nvPr/>
        </p:nvPicPr>
        <p:blipFill>
          <a:blip r:embed="rId2" cstate="print"/>
          <a:srcRect/>
          <a:stretch>
            <a:fillRect/>
          </a:stretch>
        </p:blipFill>
        <p:spPr bwMode="auto">
          <a:xfrm>
            <a:off x="2598133" y="3657190"/>
            <a:ext cx="2497896" cy="1076329"/>
          </a:xfrm>
          <a:prstGeom prst="rect">
            <a:avLst/>
          </a:prstGeom>
          <a:noFill/>
        </p:spPr>
      </p:pic>
      <p:sp>
        <p:nvSpPr>
          <p:cNvPr id="8" name="矩形 7"/>
          <p:cNvSpPr/>
          <p:nvPr/>
        </p:nvSpPr>
        <p:spPr>
          <a:xfrm>
            <a:off x="214282" y="2467269"/>
            <a:ext cx="8572560" cy="1077218"/>
          </a:xfrm>
          <a:prstGeom prst="rect">
            <a:avLst/>
          </a:prstGeom>
        </p:spPr>
        <p:txBody>
          <a:bodyPr wrap="square">
            <a:spAutoFit/>
          </a:bodyPr>
          <a:lstStyle/>
          <a:p>
            <a:r>
              <a:rPr lang="en-US" altLang="zh-TW" sz="1600" dirty="0" smtClean="0"/>
              <a:t>The calculation of </a:t>
            </a:r>
            <a:r>
              <a:rPr lang="en-US" altLang="zh-TW" sz="1600" dirty="0" err="1" smtClean="0"/>
              <a:t>Unigene</a:t>
            </a:r>
            <a:r>
              <a:rPr lang="en-US" altLang="zh-TW" sz="1600" dirty="0" smtClean="0"/>
              <a:t> expression uses RPKM method (Reads Per kb per Million reads)</a:t>
            </a:r>
          </a:p>
          <a:p>
            <a:r>
              <a:rPr lang="en-US" altLang="zh-TW" sz="1600" dirty="0" smtClean="0"/>
              <a:t>The RPKM method is able to eliminate the influence of different gene length and sequencing discrepancy on the calculation of gene expression. Therefore, the calculated gene expression can be directly used for comparing the difference of gene expression among samples</a:t>
            </a:r>
            <a:endParaRPr lang="zh-TW" altLang="en-US" sz="1600" dirty="0" smtClean="0"/>
          </a:p>
        </p:txBody>
      </p:sp>
      <p:sp>
        <p:nvSpPr>
          <p:cNvPr id="9" name="矩形 8"/>
          <p:cNvSpPr/>
          <p:nvPr/>
        </p:nvSpPr>
        <p:spPr>
          <a:xfrm>
            <a:off x="2214546" y="4669705"/>
            <a:ext cx="5286412" cy="830997"/>
          </a:xfrm>
          <a:prstGeom prst="rect">
            <a:avLst/>
          </a:prstGeom>
        </p:spPr>
        <p:txBody>
          <a:bodyPr wrap="square">
            <a:spAutoFit/>
          </a:bodyPr>
          <a:lstStyle/>
          <a:p>
            <a:r>
              <a:rPr lang="en-US" altLang="zh-TW" sz="1600" dirty="0" smtClean="0"/>
              <a:t>C  = number of reads that uniquely aligned to gene A, </a:t>
            </a:r>
          </a:p>
          <a:p>
            <a:r>
              <a:rPr lang="en-US" altLang="zh-TW" sz="1600" dirty="0" smtClean="0"/>
              <a:t>N = total number of reads that uniquely aligned to all genes,</a:t>
            </a:r>
          </a:p>
          <a:p>
            <a:r>
              <a:rPr lang="en-US" altLang="zh-TW" sz="1600" dirty="0" smtClean="0"/>
              <a:t>L  = number of bases on gene A.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l="34766" t="64688" r="52929" b="11874"/>
          <a:stretch>
            <a:fillRect/>
          </a:stretch>
        </p:blipFill>
        <p:spPr bwMode="auto">
          <a:xfrm>
            <a:off x="2643174" y="3500438"/>
            <a:ext cx="1500198" cy="1785950"/>
          </a:xfrm>
          <a:prstGeom prst="rect">
            <a:avLst/>
          </a:prstGeom>
          <a:noFill/>
          <a:ln w="9525">
            <a:noFill/>
            <a:miter lim="800000"/>
            <a:headEnd/>
            <a:tailEnd/>
          </a:ln>
        </p:spPr>
      </p:pic>
      <p:grpSp>
        <p:nvGrpSpPr>
          <p:cNvPr id="9" name="群組 8"/>
          <p:cNvGrpSpPr/>
          <p:nvPr/>
        </p:nvGrpSpPr>
        <p:grpSpPr>
          <a:xfrm>
            <a:off x="1000100" y="857232"/>
            <a:ext cx="7215238" cy="2786082"/>
            <a:chOff x="1214414" y="1000108"/>
            <a:chExt cx="7215238" cy="2786082"/>
          </a:xfrm>
        </p:grpSpPr>
        <p:pic>
          <p:nvPicPr>
            <p:cNvPr id="4" name="Picture 2"/>
            <p:cNvPicPr>
              <a:picLocks noChangeAspect="1" noChangeArrowheads="1"/>
            </p:cNvPicPr>
            <p:nvPr/>
          </p:nvPicPr>
          <p:blipFill>
            <a:blip r:embed="rId2" cstate="print"/>
            <a:srcRect l="23047" t="32813" r="18945" b="32499"/>
            <a:stretch>
              <a:fillRect/>
            </a:stretch>
          </p:blipFill>
          <p:spPr bwMode="auto">
            <a:xfrm>
              <a:off x="1214414" y="1000108"/>
              <a:ext cx="7072362" cy="2643206"/>
            </a:xfrm>
            <a:prstGeom prst="rect">
              <a:avLst/>
            </a:prstGeom>
            <a:noFill/>
            <a:ln w="9525">
              <a:noFill/>
              <a:miter lim="800000"/>
              <a:headEnd/>
              <a:tailEnd/>
            </a:ln>
          </p:spPr>
        </p:pic>
        <p:sp>
          <p:nvSpPr>
            <p:cNvPr id="5" name="矩形 4"/>
            <p:cNvSpPr/>
            <p:nvPr/>
          </p:nvSpPr>
          <p:spPr>
            <a:xfrm>
              <a:off x="7929586" y="1000108"/>
              <a:ext cx="428628" cy="7858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6" name="矩形 5"/>
            <p:cNvSpPr/>
            <p:nvPr/>
          </p:nvSpPr>
          <p:spPr>
            <a:xfrm>
              <a:off x="8001024" y="2857496"/>
              <a:ext cx="428628" cy="7858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7" name="矩形 6"/>
            <p:cNvSpPr/>
            <p:nvPr/>
          </p:nvSpPr>
          <p:spPr>
            <a:xfrm>
              <a:off x="2928926" y="3500438"/>
              <a:ext cx="928694"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8" name="矩形 7"/>
            <p:cNvSpPr/>
            <p:nvPr/>
          </p:nvSpPr>
          <p:spPr>
            <a:xfrm>
              <a:off x="5572132" y="3571876"/>
              <a:ext cx="928694"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pic>
        <p:nvPicPr>
          <p:cNvPr id="10" name="Picture 2"/>
          <p:cNvPicPr>
            <a:picLocks noChangeAspect="1" noChangeArrowheads="1"/>
          </p:cNvPicPr>
          <p:nvPr/>
        </p:nvPicPr>
        <p:blipFill>
          <a:blip r:embed="rId2" cstate="print"/>
          <a:srcRect l="56445" t="65626" r="31836" b="11874"/>
          <a:stretch>
            <a:fillRect/>
          </a:stretch>
        </p:blipFill>
        <p:spPr bwMode="auto">
          <a:xfrm>
            <a:off x="4857752" y="3500438"/>
            <a:ext cx="1428760" cy="1714512"/>
          </a:xfrm>
          <a:prstGeom prst="rect">
            <a:avLst/>
          </a:prstGeom>
          <a:noFill/>
          <a:ln w="9525">
            <a:noFill/>
            <a:miter lim="800000"/>
            <a:headEnd/>
            <a:tailEnd/>
          </a:ln>
        </p:spPr>
      </p:pic>
      <p:sp>
        <p:nvSpPr>
          <p:cNvPr id="11" name="文字方塊 10"/>
          <p:cNvSpPr txBox="1"/>
          <p:nvPr/>
        </p:nvSpPr>
        <p:spPr>
          <a:xfrm>
            <a:off x="3000364" y="5357826"/>
            <a:ext cx="724878" cy="307777"/>
          </a:xfrm>
          <a:prstGeom prst="rect">
            <a:avLst/>
          </a:prstGeom>
          <a:noFill/>
        </p:spPr>
        <p:txBody>
          <a:bodyPr wrap="none" rtlCol="0">
            <a:spAutoFit/>
          </a:bodyPr>
          <a:lstStyle/>
          <a:p>
            <a:r>
              <a:rPr lang="en-US" altLang="zh-TW" sz="1400" b="1" dirty="0" smtClean="0"/>
              <a:t>Human</a:t>
            </a:r>
            <a:endParaRPr lang="zh-TW" altLang="en-US" sz="1400" b="1" dirty="0"/>
          </a:p>
        </p:txBody>
      </p:sp>
      <p:sp>
        <p:nvSpPr>
          <p:cNvPr id="12" name="文字方塊 11"/>
          <p:cNvSpPr txBox="1"/>
          <p:nvPr/>
        </p:nvSpPr>
        <p:spPr>
          <a:xfrm>
            <a:off x="5214942" y="5335801"/>
            <a:ext cx="696024" cy="307777"/>
          </a:xfrm>
          <a:prstGeom prst="rect">
            <a:avLst/>
          </a:prstGeom>
          <a:noFill/>
        </p:spPr>
        <p:txBody>
          <a:bodyPr wrap="none" rtlCol="0">
            <a:spAutoFit/>
          </a:bodyPr>
          <a:lstStyle/>
          <a:p>
            <a:r>
              <a:rPr lang="en-US" altLang="zh-TW" sz="1400" b="1" dirty="0" smtClean="0"/>
              <a:t>Mouse</a:t>
            </a:r>
            <a:endParaRPr lang="zh-TW" altLang="en-US" sz="1400" b="1" dirty="0"/>
          </a:p>
        </p:txBody>
      </p:sp>
      <p:sp>
        <p:nvSpPr>
          <p:cNvPr id="13" name="矩形 12"/>
          <p:cNvSpPr/>
          <p:nvPr/>
        </p:nvSpPr>
        <p:spPr>
          <a:xfrm>
            <a:off x="142844" y="0"/>
            <a:ext cx="4798108" cy="523220"/>
          </a:xfrm>
          <a:prstGeom prst="rect">
            <a:avLst/>
          </a:prstGeom>
        </p:spPr>
        <p:txBody>
          <a:bodyPr wrap="none">
            <a:spAutoFit/>
          </a:bodyPr>
          <a:lstStyle/>
          <a:p>
            <a:r>
              <a:rPr lang="en-US" altLang="zh-TW" sz="2800" b="1" dirty="0" smtClean="0">
                <a:solidFill>
                  <a:srgbClr val="C00000"/>
                </a:solidFill>
                <a:effectLst>
                  <a:outerShdw blurRad="38100" dist="38100" dir="2700000" algn="tl">
                    <a:srgbClr val="000000">
                      <a:alpha val="43137"/>
                    </a:srgbClr>
                  </a:outerShdw>
                </a:effectLst>
              </a:rPr>
              <a:t>Sense </a:t>
            </a:r>
            <a:r>
              <a:rPr lang="en-US" altLang="zh-TW" sz="2800" b="1" i="1" dirty="0" err="1" smtClean="0">
                <a:solidFill>
                  <a:srgbClr val="C00000"/>
                </a:solidFill>
                <a:effectLst>
                  <a:outerShdw blurRad="38100" dist="38100" dir="2700000" algn="tl">
                    <a:srgbClr val="000000">
                      <a:alpha val="43137"/>
                    </a:srgbClr>
                  </a:outerShdw>
                </a:effectLst>
              </a:rPr>
              <a:t>vs</a:t>
            </a:r>
            <a:r>
              <a:rPr lang="en-US" altLang="zh-TW" sz="2800" b="1" dirty="0" smtClean="0">
                <a:solidFill>
                  <a:srgbClr val="C00000"/>
                </a:solidFill>
                <a:effectLst>
                  <a:outerShdw blurRad="38100" dist="38100" dir="2700000" algn="tl">
                    <a:srgbClr val="000000">
                      <a:alpha val="43137"/>
                    </a:srgbClr>
                  </a:outerShdw>
                </a:effectLst>
              </a:rPr>
              <a:t> Anti-sense Transcripts</a:t>
            </a:r>
            <a:endParaRPr lang="zh-TW" altLang="en-US" sz="2800" dirty="0">
              <a:solidFill>
                <a:srgbClr val="C00000"/>
              </a:solidFill>
              <a:effectLst>
                <a:outerShdw blurRad="38100" dist="38100" dir="2700000" algn="tl">
                  <a:srgbClr val="000000">
                    <a:alpha val="43137"/>
                  </a:srgbClr>
                </a:outerShdw>
              </a:effectLs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2844" y="0"/>
            <a:ext cx="1101264" cy="523220"/>
          </a:xfrm>
          <a:prstGeom prst="rect">
            <a:avLst/>
          </a:prstGeom>
        </p:spPr>
        <p:txBody>
          <a:bodyPr wrap="none">
            <a:spAutoFit/>
          </a:bodyPr>
          <a:lstStyle/>
          <a:p>
            <a:r>
              <a:rPr lang="en-US" altLang="zh-TW" sz="2800" b="1" dirty="0" smtClean="0">
                <a:solidFill>
                  <a:srgbClr val="C00000"/>
                </a:solidFill>
                <a:effectLst>
                  <a:outerShdw blurRad="38100" dist="38100" dir="2700000" algn="tl">
                    <a:srgbClr val="000000">
                      <a:alpha val="43137"/>
                    </a:srgbClr>
                  </a:outerShdw>
                </a:effectLst>
              </a:rPr>
              <a:t>BLAST</a:t>
            </a:r>
            <a:endParaRPr lang="zh-TW" altLang="en-US" sz="2800" dirty="0">
              <a:solidFill>
                <a:srgbClr val="C00000"/>
              </a:solidFill>
              <a:effectLst>
                <a:outerShdw blurRad="38100" dist="38100" dir="2700000" algn="tl">
                  <a:srgbClr val="000000">
                    <a:alpha val="43137"/>
                  </a:srgbClr>
                </a:outerShdw>
              </a:effectLst>
            </a:endParaRPr>
          </a:p>
        </p:txBody>
      </p:sp>
      <p:pic>
        <p:nvPicPr>
          <p:cNvPr id="33794" name="Picture 2"/>
          <p:cNvPicPr>
            <a:picLocks noChangeAspect="1" noChangeArrowheads="1"/>
          </p:cNvPicPr>
          <p:nvPr/>
        </p:nvPicPr>
        <p:blipFill>
          <a:blip r:embed="rId2" cstate="print"/>
          <a:srcRect t="17813" r="22656" b="61562"/>
          <a:stretch>
            <a:fillRect/>
          </a:stretch>
        </p:blipFill>
        <p:spPr bwMode="auto">
          <a:xfrm>
            <a:off x="214282" y="571480"/>
            <a:ext cx="8643998" cy="1571636"/>
          </a:xfrm>
          <a:prstGeom prst="rect">
            <a:avLst/>
          </a:prstGeom>
          <a:noFill/>
          <a:ln w="9525">
            <a:noFill/>
            <a:miter lim="800000"/>
            <a:headEnd/>
            <a:tailEnd/>
          </a:ln>
        </p:spPr>
      </p:pic>
      <p:sp>
        <p:nvSpPr>
          <p:cNvPr id="7" name="文字方塊 6"/>
          <p:cNvSpPr txBox="1"/>
          <p:nvPr/>
        </p:nvSpPr>
        <p:spPr>
          <a:xfrm>
            <a:off x="5715008" y="3228803"/>
            <a:ext cx="1152367" cy="1200329"/>
          </a:xfrm>
          <a:prstGeom prst="rect">
            <a:avLst/>
          </a:prstGeom>
          <a:noFill/>
        </p:spPr>
        <p:txBody>
          <a:bodyPr wrap="none" rtlCol="0">
            <a:spAutoFit/>
          </a:bodyPr>
          <a:lstStyle/>
          <a:p>
            <a:pPr algn="ctr"/>
            <a:r>
              <a:rPr lang="en-US" altLang="zh-TW" b="1" dirty="0" smtClean="0"/>
              <a:t>E-vale</a:t>
            </a:r>
          </a:p>
          <a:p>
            <a:pPr algn="ctr"/>
            <a:r>
              <a:rPr lang="en-US" altLang="zh-TW" b="1" dirty="0" smtClean="0"/>
              <a:t>Score</a:t>
            </a:r>
          </a:p>
          <a:p>
            <a:pPr algn="ctr"/>
            <a:r>
              <a:rPr lang="en-US" altLang="zh-TW" b="1" dirty="0" smtClean="0"/>
              <a:t>% Identity</a:t>
            </a:r>
          </a:p>
          <a:p>
            <a:pPr algn="ctr"/>
            <a:r>
              <a:rPr lang="en-US" altLang="zh-TW" b="1" dirty="0" smtClean="0"/>
              <a:t>% Length</a:t>
            </a:r>
            <a:endParaRPr lang="zh-TW" altLang="en-US" b="1" dirty="0"/>
          </a:p>
        </p:txBody>
      </p:sp>
      <p:pic>
        <p:nvPicPr>
          <p:cNvPr id="33798" name="Picture 6" descr="http://www.lifeformulae.com/ClientDocs/shared/Blast_Patches/blast_alignment_6528764793977.gif"/>
          <p:cNvPicPr>
            <a:picLocks noChangeAspect="1" noChangeArrowheads="1"/>
          </p:cNvPicPr>
          <p:nvPr/>
        </p:nvPicPr>
        <p:blipFill>
          <a:blip r:embed="rId3" cstate="print"/>
          <a:srcRect/>
          <a:stretch>
            <a:fillRect/>
          </a:stretch>
        </p:blipFill>
        <p:spPr bwMode="auto">
          <a:xfrm>
            <a:off x="1000100" y="2357430"/>
            <a:ext cx="4572032" cy="3986687"/>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774383" y="0"/>
            <a:ext cx="2979662" cy="523220"/>
          </a:xfrm>
          <a:prstGeom prst="rect">
            <a:avLst/>
          </a:prstGeom>
        </p:spPr>
        <p:txBody>
          <a:bodyPr wrap="none">
            <a:spAutoFit/>
          </a:bodyPr>
          <a:lstStyle/>
          <a:p>
            <a:r>
              <a:rPr lang="en-US" altLang="zh-TW" sz="2800" b="1" dirty="0" smtClean="0">
                <a:solidFill>
                  <a:srgbClr val="C00000"/>
                </a:solidFill>
                <a:effectLst>
                  <a:outerShdw blurRad="38100" dist="38100" dir="2700000" algn="tl">
                    <a:srgbClr val="000000">
                      <a:alpha val="43137"/>
                    </a:srgbClr>
                  </a:outerShdw>
                </a:effectLst>
              </a:rPr>
              <a:t>Stand-alone BLAST</a:t>
            </a:r>
            <a:endParaRPr lang="zh-TW" altLang="en-US" sz="2800" dirty="0">
              <a:solidFill>
                <a:srgbClr val="C00000"/>
              </a:solidFill>
              <a:effectLst>
                <a:outerShdw blurRad="38100" dist="38100" dir="2700000" algn="tl">
                  <a:srgbClr val="000000">
                    <a:alpha val="43137"/>
                  </a:srgbClr>
                </a:outerShdw>
              </a:effectLst>
            </a:endParaRPr>
          </a:p>
        </p:txBody>
      </p:sp>
      <p:pic>
        <p:nvPicPr>
          <p:cNvPr id="33796" name="Picture 4"/>
          <p:cNvPicPr>
            <a:picLocks noChangeAspect="1" noChangeArrowheads="1"/>
          </p:cNvPicPr>
          <p:nvPr/>
        </p:nvPicPr>
        <p:blipFill>
          <a:blip r:embed="rId2" cstate="print"/>
          <a:srcRect l="21907" t="27500" r="33789" b="15312"/>
          <a:stretch>
            <a:fillRect/>
          </a:stretch>
        </p:blipFill>
        <p:spPr bwMode="auto">
          <a:xfrm>
            <a:off x="285720" y="1115776"/>
            <a:ext cx="6143668" cy="4956430"/>
          </a:xfrm>
          <a:prstGeom prst="rect">
            <a:avLst/>
          </a:prstGeom>
          <a:noFill/>
          <a:ln w="9525">
            <a:noFill/>
            <a:miter lim="800000"/>
            <a:headEnd/>
            <a:tailEnd/>
          </a:ln>
        </p:spPr>
      </p:pic>
      <p:sp>
        <p:nvSpPr>
          <p:cNvPr id="8" name="矩形 7"/>
          <p:cNvSpPr/>
          <p:nvPr/>
        </p:nvSpPr>
        <p:spPr>
          <a:xfrm>
            <a:off x="1785918" y="508795"/>
            <a:ext cx="6286544" cy="276999"/>
          </a:xfrm>
          <a:prstGeom prst="rect">
            <a:avLst/>
          </a:prstGeom>
        </p:spPr>
        <p:txBody>
          <a:bodyPr wrap="square">
            <a:spAutoFit/>
          </a:bodyPr>
          <a:lstStyle/>
          <a:p>
            <a:r>
              <a:rPr lang="en-US" altLang="zh-TW" sz="1200" i="1" dirty="0" smtClean="0"/>
              <a:t>http://blast.ncbi.nlm.nih.gov/Blast.cgi?CMD=Web&amp;PAGE_TYPE=BlastDocs&amp;DOC_TYPE=Download</a:t>
            </a:r>
            <a:endParaRPr lang="zh-TW" altLang="en-US" sz="1200" i="1" dirty="0"/>
          </a:p>
        </p:txBody>
      </p:sp>
      <p:pic>
        <p:nvPicPr>
          <p:cNvPr id="36866" name="Picture 2" descr="http://bc.imb.sinica.edu.tw/images/software/ncbi_blast_button.gif">
            <a:hlinkClick r:id="rId3"/>
          </p:cNvPr>
          <p:cNvPicPr>
            <a:picLocks noChangeAspect="1" noChangeArrowheads="1"/>
          </p:cNvPicPr>
          <p:nvPr/>
        </p:nvPicPr>
        <p:blipFill>
          <a:blip r:embed="rId4" cstate="print"/>
          <a:srcRect/>
          <a:stretch>
            <a:fillRect/>
          </a:stretch>
        </p:blipFill>
        <p:spPr bwMode="auto">
          <a:xfrm>
            <a:off x="214282" y="83327"/>
            <a:ext cx="1357322" cy="678661"/>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18" descr="UniprotFig1"/>
          <p:cNvPicPr>
            <a:picLocks noChangeAspect="1" noChangeArrowheads="1"/>
          </p:cNvPicPr>
          <p:nvPr/>
        </p:nvPicPr>
        <p:blipFill>
          <a:blip r:embed="rId2" cstate="print"/>
          <a:srcRect/>
          <a:stretch>
            <a:fillRect/>
          </a:stretch>
        </p:blipFill>
        <p:spPr bwMode="auto">
          <a:xfrm>
            <a:off x="1717694" y="428604"/>
            <a:ext cx="6069016" cy="6384472"/>
          </a:xfrm>
          <a:prstGeom prst="rect">
            <a:avLst/>
          </a:prstGeom>
          <a:noFill/>
        </p:spPr>
      </p:pic>
      <p:sp>
        <p:nvSpPr>
          <p:cNvPr id="3" name="矩形 2"/>
          <p:cNvSpPr/>
          <p:nvPr/>
        </p:nvSpPr>
        <p:spPr>
          <a:xfrm>
            <a:off x="142844" y="0"/>
            <a:ext cx="1331262" cy="523220"/>
          </a:xfrm>
          <a:prstGeom prst="rect">
            <a:avLst/>
          </a:prstGeom>
        </p:spPr>
        <p:txBody>
          <a:bodyPr wrap="none">
            <a:spAutoFit/>
          </a:bodyPr>
          <a:lstStyle/>
          <a:p>
            <a:r>
              <a:rPr lang="en-US" altLang="zh-TW" sz="2800" b="1" dirty="0" err="1" smtClean="0">
                <a:solidFill>
                  <a:srgbClr val="C00000"/>
                </a:solidFill>
                <a:effectLst>
                  <a:outerShdw blurRad="38100" dist="38100" dir="2700000" algn="tl">
                    <a:srgbClr val="000000">
                      <a:alpha val="43137"/>
                    </a:srgbClr>
                  </a:outerShdw>
                </a:effectLst>
              </a:rPr>
              <a:t>UniProt</a:t>
            </a:r>
            <a:endParaRPr lang="zh-TW" altLang="en-US" sz="2800" dirty="0">
              <a:solidFill>
                <a:srgbClr val="C00000"/>
              </a:solidFill>
              <a:effectLst>
                <a:outerShdw blurRad="38100" dist="38100" dir="2700000" algn="tl">
                  <a:srgbClr val="000000">
                    <a:alpha val="43137"/>
                  </a:srgbClr>
                </a:outerShdw>
              </a:effectLst>
            </a:endParaRPr>
          </a:p>
        </p:txBody>
      </p:sp>
      <p:grpSp>
        <p:nvGrpSpPr>
          <p:cNvPr id="14" name="群組 13"/>
          <p:cNvGrpSpPr/>
          <p:nvPr/>
        </p:nvGrpSpPr>
        <p:grpSpPr>
          <a:xfrm>
            <a:off x="285720" y="642918"/>
            <a:ext cx="1082704" cy="2253726"/>
            <a:chOff x="285720" y="642918"/>
            <a:chExt cx="1082704" cy="2253726"/>
          </a:xfrm>
        </p:grpSpPr>
        <p:sp>
          <p:nvSpPr>
            <p:cNvPr id="5" name="AutoShape 16"/>
            <p:cNvSpPr>
              <a:spLocks noChangeArrowheads="1"/>
            </p:cNvSpPr>
            <p:nvPr/>
          </p:nvSpPr>
          <p:spPr bwMode="auto">
            <a:xfrm>
              <a:off x="285720" y="2448859"/>
              <a:ext cx="1082704" cy="447785"/>
            </a:xfrm>
            <a:prstGeom prst="can">
              <a:avLst>
                <a:gd name="adj" fmla="val 25000"/>
              </a:avLst>
            </a:prstGeom>
            <a:gradFill rotWithShape="1">
              <a:gsLst>
                <a:gs pos="0">
                  <a:srgbClr val="5E6D76"/>
                </a:gs>
                <a:gs pos="50000">
                  <a:srgbClr val="CCECFF"/>
                </a:gs>
                <a:gs pos="100000">
                  <a:srgbClr val="5E6D76"/>
                </a:gs>
              </a:gsLst>
              <a:lin ang="0" scaled="1"/>
            </a:gradFill>
            <a:ln w="9525">
              <a:solidFill>
                <a:schemeClr val="tx1"/>
              </a:solidFill>
              <a:round/>
              <a:headEnd/>
              <a:tailEnd/>
            </a:ln>
          </p:spPr>
          <p:txBody>
            <a:bodyPr wrap="none" anchor="ctr"/>
            <a:lstStyle/>
            <a:p>
              <a:pPr algn="ctr"/>
              <a:r>
                <a:rPr lang="en-GB" altLang="zh-TW" sz="1200" b="1" dirty="0" err="1">
                  <a:latin typeface="Tahoma" pitchFamily="34" charset="0"/>
                  <a:ea typeface="新細明體" pitchFamily="18" charset="-120"/>
                </a:rPr>
                <a:t>UniProtKB</a:t>
              </a:r>
              <a:endParaRPr lang="en-US" altLang="zh-TW" sz="1200" b="1" dirty="0">
                <a:latin typeface="Tahoma" pitchFamily="34" charset="0"/>
                <a:ea typeface="新細明體" pitchFamily="18" charset="-120"/>
              </a:endParaRPr>
            </a:p>
          </p:txBody>
        </p:sp>
        <p:sp>
          <p:nvSpPr>
            <p:cNvPr id="6" name="AutoShape 18"/>
            <p:cNvSpPr>
              <a:spLocks noChangeArrowheads="1"/>
            </p:cNvSpPr>
            <p:nvPr/>
          </p:nvSpPr>
          <p:spPr bwMode="auto">
            <a:xfrm>
              <a:off x="357369" y="1839477"/>
              <a:ext cx="928032" cy="447785"/>
            </a:xfrm>
            <a:prstGeom prst="can">
              <a:avLst>
                <a:gd name="adj" fmla="val 25000"/>
              </a:avLst>
            </a:prstGeom>
            <a:gradFill rotWithShape="1">
              <a:gsLst>
                <a:gs pos="0">
                  <a:srgbClr val="5E6D76"/>
                </a:gs>
                <a:gs pos="50000">
                  <a:srgbClr val="CCECFF"/>
                </a:gs>
                <a:gs pos="100000">
                  <a:srgbClr val="5E6D76"/>
                </a:gs>
              </a:gsLst>
              <a:lin ang="0" scaled="1"/>
            </a:gradFill>
            <a:ln w="9525">
              <a:solidFill>
                <a:schemeClr val="tx1"/>
              </a:solidFill>
              <a:round/>
              <a:headEnd/>
              <a:tailEnd/>
            </a:ln>
          </p:spPr>
          <p:txBody>
            <a:bodyPr wrap="none" anchor="ctr"/>
            <a:lstStyle/>
            <a:p>
              <a:pPr algn="ctr"/>
              <a:r>
                <a:rPr lang="en-GB" altLang="zh-TW" sz="1100" b="1">
                  <a:latin typeface="Tahoma" pitchFamily="34" charset="0"/>
                  <a:ea typeface="新細明體" pitchFamily="18" charset="-120"/>
                </a:rPr>
                <a:t>UniRef 100</a:t>
              </a:r>
              <a:endParaRPr lang="en-US" altLang="zh-TW" sz="1100" b="1">
                <a:latin typeface="Tahoma" pitchFamily="34" charset="0"/>
                <a:ea typeface="新細明體" pitchFamily="18" charset="-120"/>
              </a:endParaRPr>
            </a:p>
          </p:txBody>
        </p:sp>
        <p:sp>
          <p:nvSpPr>
            <p:cNvPr id="7" name="AutoShape 19"/>
            <p:cNvSpPr>
              <a:spLocks noChangeArrowheads="1"/>
            </p:cNvSpPr>
            <p:nvPr/>
          </p:nvSpPr>
          <p:spPr bwMode="auto">
            <a:xfrm>
              <a:off x="415372" y="1244898"/>
              <a:ext cx="825676" cy="447785"/>
            </a:xfrm>
            <a:prstGeom prst="can">
              <a:avLst>
                <a:gd name="adj" fmla="val 25000"/>
              </a:avLst>
            </a:prstGeom>
            <a:gradFill rotWithShape="1">
              <a:gsLst>
                <a:gs pos="0">
                  <a:srgbClr val="5E6D76"/>
                </a:gs>
                <a:gs pos="50000">
                  <a:srgbClr val="CCECFF"/>
                </a:gs>
                <a:gs pos="100000">
                  <a:srgbClr val="5E6D76"/>
                </a:gs>
              </a:gsLst>
              <a:lin ang="0" scaled="1"/>
            </a:gradFill>
            <a:ln w="9525">
              <a:solidFill>
                <a:schemeClr val="tx1"/>
              </a:solidFill>
              <a:round/>
              <a:headEnd/>
              <a:tailEnd/>
            </a:ln>
          </p:spPr>
          <p:txBody>
            <a:bodyPr wrap="none" anchor="ctr"/>
            <a:lstStyle/>
            <a:p>
              <a:pPr algn="ctr"/>
              <a:r>
                <a:rPr lang="en-GB" altLang="zh-TW" sz="1100" b="1">
                  <a:latin typeface="Tahoma" pitchFamily="34" charset="0"/>
                  <a:ea typeface="新細明體" pitchFamily="18" charset="-120"/>
                </a:rPr>
                <a:t>UniRef 90</a:t>
              </a:r>
              <a:endParaRPr lang="en-US" altLang="zh-TW" sz="1100" b="1">
                <a:latin typeface="Tahoma" pitchFamily="34" charset="0"/>
                <a:ea typeface="新細明體" pitchFamily="18" charset="-120"/>
              </a:endParaRPr>
            </a:p>
          </p:txBody>
        </p:sp>
        <p:sp>
          <p:nvSpPr>
            <p:cNvPr id="8" name="AutoShape 20"/>
            <p:cNvSpPr>
              <a:spLocks noChangeArrowheads="1"/>
            </p:cNvSpPr>
            <p:nvPr/>
          </p:nvSpPr>
          <p:spPr bwMode="auto">
            <a:xfrm>
              <a:off x="512041" y="642918"/>
              <a:ext cx="669867" cy="447785"/>
            </a:xfrm>
            <a:prstGeom prst="can">
              <a:avLst>
                <a:gd name="adj" fmla="val 25000"/>
              </a:avLst>
            </a:prstGeom>
            <a:gradFill rotWithShape="1">
              <a:gsLst>
                <a:gs pos="0">
                  <a:srgbClr val="5E6D76"/>
                </a:gs>
                <a:gs pos="50000">
                  <a:srgbClr val="CCECFF"/>
                </a:gs>
                <a:gs pos="100000">
                  <a:srgbClr val="5E6D76"/>
                </a:gs>
              </a:gsLst>
              <a:lin ang="0" scaled="1"/>
            </a:gradFill>
            <a:ln w="9525">
              <a:solidFill>
                <a:schemeClr val="tx1"/>
              </a:solidFill>
              <a:round/>
              <a:headEnd/>
              <a:tailEnd/>
            </a:ln>
          </p:spPr>
          <p:txBody>
            <a:bodyPr wrap="none" anchor="ctr"/>
            <a:lstStyle/>
            <a:p>
              <a:pPr algn="ctr"/>
              <a:r>
                <a:rPr lang="en-GB" altLang="zh-TW" sz="1100" b="1">
                  <a:latin typeface="Tahoma" pitchFamily="34" charset="0"/>
                  <a:ea typeface="新細明體" pitchFamily="18" charset="-120"/>
                </a:rPr>
                <a:t>UniRef 50</a:t>
              </a:r>
              <a:endParaRPr lang="en-US" altLang="zh-TW" sz="1100" b="1">
                <a:latin typeface="Tahoma" pitchFamily="34" charset="0"/>
                <a:ea typeface="新細明體" pitchFamily="18" charset="-120"/>
              </a:endParaRPr>
            </a:p>
          </p:txBody>
        </p:sp>
        <p:sp>
          <p:nvSpPr>
            <p:cNvPr id="9" name="Line 32"/>
            <p:cNvSpPr>
              <a:spLocks noChangeShapeType="1"/>
            </p:cNvSpPr>
            <p:nvPr/>
          </p:nvSpPr>
          <p:spPr bwMode="auto">
            <a:xfrm flipH="1">
              <a:off x="1206928" y="2336605"/>
              <a:ext cx="128514" cy="70313"/>
            </a:xfrm>
            <a:prstGeom prst="line">
              <a:avLst/>
            </a:prstGeom>
            <a:noFill/>
            <a:ln w="9525">
              <a:solidFill>
                <a:srgbClr val="336699"/>
              </a:solidFill>
              <a:round/>
              <a:headEnd/>
              <a:tailEnd type="triangle" w="med" len="med"/>
            </a:ln>
          </p:spPr>
          <p:txBody>
            <a:bodyPr/>
            <a:lstStyle/>
            <a:p>
              <a:endParaRPr lang="zh-TW" altLang="en-US" sz="1200" b="1"/>
            </a:p>
          </p:txBody>
        </p:sp>
        <p:sp>
          <p:nvSpPr>
            <p:cNvPr id="10" name="Line 35"/>
            <p:cNvSpPr>
              <a:spLocks noChangeShapeType="1"/>
            </p:cNvSpPr>
            <p:nvPr/>
          </p:nvSpPr>
          <p:spPr bwMode="auto">
            <a:xfrm flipV="1">
              <a:off x="833896" y="2294663"/>
              <a:ext cx="0" cy="139393"/>
            </a:xfrm>
            <a:prstGeom prst="line">
              <a:avLst/>
            </a:prstGeom>
            <a:noFill/>
            <a:ln w="19050">
              <a:solidFill>
                <a:schemeClr val="tx1"/>
              </a:solidFill>
              <a:round/>
              <a:headEnd/>
              <a:tailEnd type="triangle" w="med" len="med"/>
            </a:ln>
          </p:spPr>
          <p:txBody>
            <a:bodyPr/>
            <a:lstStyle/>
            <a:p>
              <a:endParaRPr lang="zh-TW" altLang="en-US" sz="1200" b="1"/>
            </a:p>
          </p:txBody>
        </p:sp>
        <p:sp>
          <p:nvSpPr>
            <p:cNvPr id="11" name="Line 36"/>
            <p:cNvSpPr>
              <a:spLocks noChangeShapeType="1"/>
            </p:cNvSpPr>
            <p:nvPr/>
          </p:nvSpPr>
          <p:spPr bwMode="auto">
            <a:xfrm flipV="1">
              <a:off x="833896" y="1692683"/>
              <a:ext cx="0" cy="139393"/>
            </a:xfrm>
            <a:prstGeom prst="line">
              <a:avLst/>
            </a:prstGeom>
            <a:noFill/>
            <a:ln w="19050">
              <a:solidFill>
                <a:schemeClr val="tx1"/>
              </a:solidFill>
              <a:round/>
              <a:headEnd/>
              <a:tailEnd type="triangle" w="med" len="med"/>
            </a:ln>
          </p:spPr>
          <p:txBody>
            <a:bodyPr/>
            <a:lstStyle/>
            <a:p>
              <a:endParaRPr lang="zh-TW" altLang="en-US" sz="1200" b="1"/>
            </a:p>
          </p:txBody>
        </p:sp>
        <p:sp>
          <p:nvSpPr>
            <p:cNvPr id="12" name="Line 37"/>
            <p:cNvSpPr>
              <a:spLocks noChangeShapeType="1"/>
            </p:cNvSpPr>
            <p:nvPr/>
          </p:nvSpPr>
          <p:spPr bwMode="auto">
            <a:xfrm flipV="1">
              <a:off x="833896" y="1096870"/>
              <a:ext cx="0" cy="139393"/>
            </a:xfrm>
            <a:prstGeom prst="line">
              <a:avLst/>
            </a:prstGeom>
            <a:noFill/>
            <a:ln w="19050">
              <a:solidFill>
                <a:schemeClr val="tx1"/>
              </a:solidFill>
              <a:round/>
              <a:headEnd/>
              <a:tailEnd type="triangle" w="med" len="med"/>
            </a:ln>
          </p:spPr>
          <p:txBody>
            <a:bodyPr/>
            <a:lstStyle/>
            <a:p>
              <a:endParaRPr lang="zh-TW" altLang="en-US" sz="1200" b="1"/>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print"/>
          <a:srcRect/>
          <a:stretch>
            <a:fillRect/>
          </a:stretch>
        </p:blipFill>
        <p:spPr bwMode="auto">
          <a:xfrm rot="5400000">
            <a:off x="2291922" y="-220276"/>
            <a:ext cx="4607734" cy="6619875"/>
          </a:xfrm>
          <a:prstGeom prst="rect">
            <a:avLst/>
          </a:prstGeom>
          <a:noFill/>
          <a:ln w="9525">
            <a:noFill/>
            <a:miter lim="800000"/>
            <a:headEnd/>
            <a:tailEnd/>
          </a:ln>
        </p:spPr>
      </p:pic>
      <p:sp>
        <p:nvSpPr>
          <p:cNvPr id="3" name="矩形 2"/>
          <p:cNvSpPr/>
          <p:nvPr/>
        </p:nvSpPr>
        <p:spPr>
          <a:xfrm>
            <a:off x="142844" y="0"/>
            <a:ext cx="2415598" cy="523220"/>
          </a:xfrm>
          <a:prstGeom prst="rect">
            <a:avLst/>
          </a:prstGeom>
        </p:spPr>
        <p:txBody>
          <a:bodyPr wrap="none">
            <a:spAutoFit/>
          </a:bodyPr>
          <a:lstStyle/>
          <a:p>
            <a:r>
              <a:rPr lang="en-US" altLang="zh-TW" sz="2800" b="1" dirty="0" smtClean="0">
                <a:solidFill>
                  <a:srgbClr val="C00000"/>
                </a:solidFill>
                <a:effectLst>
                  <a:outerShdw blurRad="38100" dist="38100" dir="2700000" algn="tl">
                    <a:srgbClr val="000000">
                      <a:alpha val="43137"/>
                    </a:srgbClr>
                  </a:outerShdw>
                </a:effectLst>
              </a:rPr>
              <a:t>Gene Ontology</a:t>
            </a:r>
            <a:endParaRPr lang="zh-TW" altLang="en-US" sz="2800" dirty="0">
              <a:solidFill>
                <a:srgbClr val="C000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2844" y="0"/>
            <a:ext cx="1009764" cy="523220"/>
          </a:xfrm>
          <a:prstGeom prst="rect">
            <a:avLst/>
          </a:prstGeom>
        </p:spPr>
        <p:txBody>
          <a:bodyPr wrap="none">
            <a:spAutoFit/>
          </a:bodyPr>
          <a:lstStyle/>
          <a:p>
            <a:r>
              <a:rPr lang="en-US" altLang="zh-TW" sz="2800" b="1" dirty="0" smtClean="0">
                <a:solidFill>
                  <a:srgbClr val="C00000"/>
                </a:solidFill>
                <a:effectLst>
                  <a:outerShdw blurRad="38100" dist="38100" dir="2700000" algn="tl">
                    <a:srgbClr val="000000">
                      <a:alpha val="43137"/>
                    </a:srgbClr>
                  </a:outerShdw>
                </a:effectLst>
              </a:rPr>
              <a:t>KEGG</a:t>
            </a:r>
            <a:endParaRPr lang="zh-TW" altLang="en-US" sz="2800" dirty="0">
              <a:solidFill>
                <a:srgbClr val="C00000"/>
              </a:solidFill>
              <a:effectLst>
                <a:outerShdw blurRad="38100" dist="38100" dir="2700000" algn="tl">
                  <a:srgbClr val="000000">
                    <a:alpha val="43137"/>
                  </a:srgbClr>
                </a:outerShdw>
              </a:effectLst>
            </a:endParaRPr>
          </a:p>
        </p:txBody>
      </p:sp>
      <p:pic>
        <p:nvPicPr>
          <p:cNvPr id="30722" name="Picture 2"/>
          <p:cNvPicPr>
            <a:picLocks noChangeAspect="1" noChangeArrowheads="1"/>
          </p:cNvPicPr>
          <p:nvPr/>
        </p:nvPicPr>
        <p:blipFill>
          <a:blip r:embed="rId2" cstate="print"/>
          <a:srcRect l="23437" t="32813" r="20312" b="12187"/>
          <a:stretch>
            <a:fillRect/>
          </a:stretch>
        </p:blipFill>
        <p:spPr bwMode="auto">
          <a:xfrm>
            <a:off x="571472" y="857232"/>
            <a:ext cx="7949157" cy="4857784"/>
          </a:xfrm>
          <a:prstGeom prst="rect">
            <a:avLst/>
          </a:prstGeom>
          <a:solidFill>
            <a:schemeClr val="bg1">
              <a:lumMod val="75000"/>
            </a:schemeClr>
          </a:solidFill>
          <a:ln w="9525">
            <a:solidFill>
              <a:schemeClr val="bg1">
                <a:lumMod val="50000"/>
              </a:schemeClr>
            </a:solid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a:spLocks noChangeArrowheads="1"/>
          </p:cNvSpPr>
          <p:nvPr/>
        </p:nvSpPr>
        <p:spPr bwMode="auto">
          <a:xfrm>
            <a:off x="214313" y="71438"/>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err="1" smtClean="0">
                <a:solidFill>
                  <a:srgbClr val="C00000"/>
                </a:solidFill>
                <a:effectLst>
                  <a:outerShdw blurRad="38100" dist="38100" dir="2700000" algn="tl">
                    <a:srgbClr val="C0C0C0"/>
                  </a:outerShdw>
                </a:effectLst>
                <a:latin typeface="Arial" pitchFamily="34" charset="0"/>
                <a:cs typeface="Arial" pitchFamily="34" charset="0"/>
              </a:rPr>
              <a:t>Transcriptome</a:t>
            </a: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 Sequencing with Reference</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pic>
        <p:nvPicPr>
          <p:cNvPr id="4" name="Picture 5" descr="626px-RNA-Seq-alignment.png"/>
          <p:cNvPicPr>
            <a:picLocks noChangeAspect="1"/>
          </p:cNvPicPr>
          <p:nvPr/>
        </p:nvPicPr>
        <p:blipFill>
          <a:blip r:embed="rId2" cstate="print"/>
          <a:srcRect/>
          <a:stretch>
            <a:fillRect/>
          </a:stretch>
        </p:blipFill>
        <p:spPr bwMode="auto">
          <a:xfrm>
            <a:off x="1403648" y="620688"/>
            <a:ext cx="6552728" cy="5492728"/>
          </a:xfrm>
          <a:prstGeom prst="rect">
            <a:avLst/>
          </a:prstGeom>
          <a:noFill/>
          <a:ln w="9525">
            <a:noFill/>
            <a:miter lim="800000"/>
            <a:headEnd/>
            <a:tailEnd/>
          </a:ln>
        </p:spPr>
      </p:pic>
      <p:sp>
        <p:nvSpPr>
          <p:cNvPr id="5" name="文字方塊 4"/>
          <p:cNvSpPr txBox="1"/>
          <p:nvPr/>
        </p:nvSpPr>
        <p:spPr>
          <a:xfrm>
            <a:off x="3786182" y="6286520"/>
            <a:ext cx="1584921" cy="369332"/>
          </a:xfrm>
          <a:prstGeom prst="rect">
            <a:avLst/>
          </a:prstGeom>
          <a:noFill/>
        </p:spPr>
        <p:txBody>
          <a:bodyPr wrap="none" rtlCol="0">
            <a:spAutoFit/>
          </a:bodyPr>
          <a:lstStyle/>
          <a:p>
            <a:r>
              <a:rPr lang="en-US" altLang="zh-TW" b="1" dirty="0" smtClean="0">
                <a:solidFill>
                  <a:srgbClr val="FF0000"/>
                </a:solidFill>
                <a:effectLst>
                  <a:outerShdw blurRad="38100" dist="38100" dir="2700000" algn="tl">
                    <a:srgbClr val="000000">
                      <a:alpha val="43137"/>
                    </a:srgbClr>
                  </a:outerShdw>
                </a:effectLst>
              </a:rPr>
              <a:t>To be continue</a:t>
            </a:r>
            <a:endParaRPr lang="zh-TW" altLang="en-US" b="1" dirty="0">
              <a:solidFill>
                <a:srgbClr val="FF00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136</TotalTime>
  <Words>450</Words>
  <Application>Microsoft Office PowerPoint</Application>
  <PresentationFormat>如螢幕大小 (4:3)</PresentationFormat>
  <Paragraphs>83</Paragraphs>
  <Slides>16</Slides>
  <Notes>1</Notes>
  <HiddenSlides>0</HiddenSlides>
  <MMClips>0</MMClips>
  <ScaleCrop>false</ScaleCrop>
  <HeadingPairs>
    <vt:vector size="4" baseType="variant">
      <vt:variant>
        <vt:lpstr>佈景主題</vt:lpstr>
      </vt:variant>
      <vt:variant>
        <vt:i4>1</vt:i4>
      </vt:variant>
      <vt:variant>
        <vt:lpstr>投影片標題</vt:lpstr>
      </vt:variant>
      <vt:variant>
        <vt:i4>16</vt:i4>
      </vt:variant>
    </vt:vector>
  </HeadingPairs>
  <TitlesOfParts>
    <vt:vector size="17" baseType="lpstr">
      <vt:lpstr>Office 佈景主題</vt:lpstr>
      <vt:lpstr>投影片 1</vt:lpstr>
      <vt:lpstr>投影片 2</vt:lpstr>
      <vt:lpstr>投影片 3</vt:lpstr>
      <vt:lpstr>投影片 4</vt:lpstr>
      <vt:lpstr>投影片 5</vt:lpstr>
      <vt:lpstr>投影片 6</vt:lpstr>
      <vt:lpstr>投影片 7</vt:lpstr>
      <vt:lpstr>投影片 8</vt:lpstr>
      <vt:lpstr>投影片 9</vt:lpstr>
      <vt:lpstr>投影片 10</vt:lpstr>
      <vt:lpstr>投影片 11</vt:lpstr>
      <vt:lpstr>投影片 12</vt:lpstr>
      <vt:lpstr>投影片 13</vt:lpstr>
      <vt:lpstr>投影片 14</vt:lpstr>
      <vt:lpstr>投影片 15</vt:lpstr>
      <vt:lpstr>投影片 16</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TANG</dc:creator>
  <cp:lastModifiedBy>P. TANG</cp:lastModifiedBy>
  <cp:revision>9</cp:revision>
  <dcterms:created xsi:type="dcterms:W3CDTF">2011-03-24T22:01:59Z</dcterms:created>
  <dcterms:modified xsi:type="dcterms:W3CDTF">2012-03-29T01:23:23Z</dcterms:modified>
</cp:coreProperties>
</file>