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61" r:id="rId4"/>
    <p:sldId id="259" r:id="rId5"/>
    <p:sldId id="274" r:id="rId6"/>
    <p:sldId id="278" r:id="rId7"/>
    <p:sldId id="263" r:id="rId8"/>
    <p:sldId id="268" r:id="rId9"/>
    <p:sldId id="266" r:id="rId10"/>
    <p:sldId id="276" r:id="rId11"/>
    <p:sldId id="279" r:id="rId12"/>
    <p:sldId id="275" r:id="rId13"/>
    <p:sldId id="277" r:id="rId14"/>
    <p:sldId id="264" r:id="rId15"/>
    <p:sldId id="280" r:id="rId16"/>
    <p:sldId id="262" r:id="rId17"/>
    <p:sldId id="265" r:id="rId18"/>
    <p:sldId id="270" r:id="rId19"/>
    <p:sldId id="273" r:id="rId20"/>
    <p:sldId id="272" r:id="rId21"/>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22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CF0DA95-E954-4BE9-AE6A-E1A2C9BEBB93}" type="datetimeFigureOut">
              <a:rPr lang="zh-TW" altLang="en-US" smtClean="0"/>
              <a:pPr/>
              <a:t>2011/4/1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E32F1F3-6947-4613-9947-CA1FC41E5E30}"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F0DA95-E954-4BE9-AE6A-E1A2C9BEBB93}" type="datetimeFigureOut">
              <a:rPr lang="zh-TW" altLang="en-US" smtClean="0"/>
              <a:pPr/>
              <a:t>2011/4/1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2F1F3-6947-4613-9947-CA1FC41E5E30}"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hyperlink" Target="http://soap.genomics.org.cn/"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Transcriptome</a:t>
            </a: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 Sequencing with Reference</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4" name="Picture 5" descr="626px-RNA-Seq-alignment.png"/>
          <p:cNvPicPr>
            <a:picLocks noChangeAspect="1"/>
          </p:cNvPicPr>
          <p:nvPr/>
        </p:nvPicPr>
        <p:blipFill>
          <a:blip r:embed="rId2" cstate="print"/>
          <a:srcRect/>
          <a:stretch>
            <a:fillRect/>
          </a:stretch>
        </p:blipFill>
        <p:spPr bwMode="auto">
          <a:xfrm>
            <a:off x="1403648" y="620688"/>
            <a:ext cx="6552728" cy="5492728"/>
          </a:xfrm>
          <a:prstGeom prst="rect">
            <a:avLst/>
          </a:prstGeom>
          <a:noFill/>
          <a:ln w="9525">
            <a:noFill/>
            <a:miter lim="800000"/>
            <a:headEnd/>
            <a:tailEnd/>
          </a:ln>
        </p:spPr>
      </p:pic>
      <p:sp>
        <p:nvSpPr>
          <p:cNvPr id="5" name="文字方塊 4"/>
          <p:cNvSpPr txBox="1"/>
          <p:nvPr/>
        </p:nvSpPr>
        <p:spPr>
          <a:xfrm>
            <a:off x="3786182" y="6286520"/>
            <a:ext cx="1584921" cy="369332"/>
          </a:xfrm>
          <a:prstGeom prst="rect">
            <a:avLst/>
          </a:prstGeom>
          <a:noFill/>
        </p:spPr>
        <p:txBody>
          <a:bodyPr wrap="none" rtlCol="0">
            <a:spAutoFit/>
          </a:bodyPr>
          <a:lstStyle/>
          <a:p>
            <a:r>
              <a:rPr lang="en-US" altLang="zh-TW" b="1" dirty="0" smtClean="0">
                <a:solidFill>
                  <a:srgbClr val="FF0000"/>
                </a:solidFill>
                <a:effectLst>
                  <a:outerShdw blurRad="38100" dist="38100" dir="2700000" algn="tl">
                    <a:srgbClr val="000000">
                      <a:alpha val="43137"/>
                    </a:srgbClr>
                  </a:outerShdw>
                </a:effectLst>
              </a:rPr>
              <a:t>To be continue</a:t>
            </a:r>
            <a:endParaRPr lang="zh-TW" altLang="en-US"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Transcriptome</a:t>
            </a: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 Sequencing with Reference</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4" name="Picture 5" descr="626px-RNA-Seq-alignment.png"/>
          <p:cNvPicPr>
            <a:picLocks noChangeAspect="1"/>
          </p:cNvPicPr>
          <p:nvPr/>
        </p:nvPicPr>
        <p:blipFill>
          <a:blip r:embed="rId2" cstate="print"/>
          <a:srcRect/>
          <a:stretch>
            <a:fillRect/>
          </a:stretch>
        </p:blipFill>
        <p:spPr bwMode="auto">
          <a:xfrm>
            <a:off x="1403648" y="620688"/>
            <a:ext cx="6552728" cy="54927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3" descr="nrg2484-f1"/>
          <p:cNvPicPr>
            <a:picLocks noChangeAspect="1" noChangeArrowheads="1"/>
          </p:cNvPicPr>
          <p:nvPr/>
        </p:nvPicPr>
        <p:blipFill>
          <a:blip r:embed="rId2" cstate="print"/>
          <a:srcRect b="6233"/>
          <a:stretch>
            <a:fillRect/>
          </a:stretch>
        </p:blipFill>
        <p:spPr bwMode="auto">
          <a:xfrm>
            <a:off x="2057400" y="1055711"/>
            <a:ext cx="5210175" cy="5373685"/>
          </a:xfrm>
          <a:prstGeom prst="rect">
            <a:avLst/>
          </a:prstGeom>
          <a:noFill/>
        </p:spPr>
      </p:pic>
      <p:sp>
        <p:nvSpPr>
          <p:cNvPr id="3" name="矩形 2"/>
          <p:cNvSpPr/>
          <p:nvPr/>
        </p:nvSpPr>
        <p:spPr>
          <a:xfrm>
            <a:off x="2857488" y="285728"/>
            <a:ext cx="3879588"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Overview of RNA-</a:t>
            </a:r>
            <a:r>
              <a:rPr lang="en-US" altLang="zh-TW" sz="28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Seq</a:t>
            </a:r>
            <a:endParaRPr lang="zh-TW" altLang="en-US" sz="2800"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00_PROJECTS\[Tv_Solexa_RNAseq]\image\itflowchart_en.png"/>
          <p:cNvPicPr>
            <a:picLocks noChangeAspect="1" noChangeArrowheads="1"/>
          </p:cNvPicPr>
          <p:nvPr/>
        </p:nvPicPr>
        <p:blipFill>
          <a:blip r:embed="rId2" cstate="print"/>
          <a:srcRect/>
          <a:stretch>
            <a:fillRect/>
          </a:stretch>
        </p:blipFill>
        <p:spPr bwMode="auto">
          <a:xfrm>
            <a:off x="500034" y="1162064"/>
            <a:ext cx="8143875" cy="4410076"/>
          </a:xfrm>
          <a:prstGeom prst="rect">
            <a:avLst/>
          </a:prstGeom>
          <a:noFill/>
        </p:spPr>
      </p:pic>
      <p:sp>
        <p:nvSpPr>
          <p:cNvPr id="3" name="矩形 2"/>
          <p:cNvSpPr/>
          <p:nvPr/>
        </p:nvSpPr>
        <p:spPr>
          <a:xfrm>
            <a:off x="841116" y="71414"/>
            <a:ext cx="7456913" cy="954107"/>
          </a:xfrm>
          <a:prstGeom prst="rect">
            <a:avLst/>
          </a:prstGeom>
        </p:spPr>
        <p:txBody>
          <a:bodyPr wrap="none">
            <a:spAutoFit/>
          </a:bodyPr>
          <a:lstStyle/>
          <a:p>
            <a:pPr algn="ctr"/>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Bioinformatics Analysis Pipeline for</a:t>
            </a:r>
          </a:p>
          <a:p>
            <a:pPr algn="ctr"/>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Transcritpome Sequencing with Reference</a:t>
            </a:r>
            <a:endParaRPr lang="zh-TW" altLang="en-US" sz="2800"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群組 6"/>
          <p:cNvGrpSpPr/>
          <p:nvPr/>
        </p:nvGrpSpPr>
        <p:grpSpPr>
          <a:xfrm>
            <a:off x="1428728" y="1776402"/>
            <a:ext cx="6715172" cy="3509986"/>
            <a:chOff x="1428728" y="1776402"/>
            <a:chExt cx="6715172" cy="3509986"/>
          </a:xfrm>
        </p:grpSpPr>
        <p:pic>
          <p:nvPicPr>
            <p:cNvPr id="31746" name="Picture 2"/>
            <p:cNvPicPr>
              <a:picLocks noChangeAspect="1" noChangeArrowheads="1"/>
            </p:cNvPicPr>
            <p:nvPr/>
          </p:nvPicPr>
          <p:blipFill>
            <a:blip r:embed="rId2" cstate="print"/>
            <a:srcRect l="24023" t="37500" r="20898" b="41875"/>
            <a:stretch>
              <a:fillRect/>
            </a:stretch>
          </p:blipFill>
          <p:spPr bwMode="auto">
            <a:xfrm>
              <a:off x="1428728" y="1776402"/>
              <a:ext cx="6715172" cy="1571636"/>
            </a:xfrm>
            <a:prstGeom prst="rect">
              <a:avLst/>
            </a:prstGeom>
            <a:noFill/>
            <a:ln w="9525">
              <a:noFill/>
              <a:miter lim="800000"/>
              <a:headEnd/>
              <a:tailEnd/>
            </a:ln>
          </p:spPr>
        </p:pic>
        <p:pic>
          <p:nvPicPr>
            <p:cNvPr id="3" name="Picture 2"/>
            <p:cNvPicPr>
              <a:picLocks noChangeAspect="1" noChangeArrowheads="1"/>
            </p:cNvPicPr>
            <p:nvPr/>
          </p:nvPicPr>
          <p:blipFill>
            <a:blip r:embed="rId2" cstate="print"/>
            <a:srcRect l="27461" t="59875" r="22148" b="16562"/>
            <a:stretch>
              <a:fillRect/>
            </a:stretch>
          </p:blipFill>
          <p:spPr bwMode="auto">
            <a:xfrm>
              <a:off x="1643042" y="3490914"/>
              <a:ext cx="6143668" cy="1795474"/>
            </a:xfrm>
            <a:prstGeom prst="rect">
              <a:avLst/>
            </a:prstGeom>
            <a:noFill/>
            <a:ln w="9525">
              <a:noFill/>
              <a:miter lim="800000"/>
              <a:headEnd/>
              <a:tailEnd/>
            </a:ln>
          </p:spPr>
        </p:pic>
      </p:grpSp>
      <p:sp>
        <p:nvSpPr>
          <p:cNvPr id="4" name="矩形 3"/>
          <p:cNvSpPr/>
          <p:nvPr/>
        </p:nvSpPr>
        <p:spPr>
          <a:xfrm>
            <a:off x="6930516" y="6488668"/>
            <a:ext cx="1999202" cy="276999"/>
          </a:xfrm>
          <a:prstGeom prst="rect">
            <a:avLst/>
          </a:prstGeom>
        </p:spPr>
        <p:txBody>
          <a:bodyPr wrap="none">
            <a:spAutoFit/>
          </a:bodyPr>
          <a:lstStyle/>
          <a:p>
            <a:r>
              <a:rPr lang="da-DK" altLang="zh-TW" sz="1200" i="1" dirty="0" smtClean="0"/>
              <a:t>(Nagalakshmi, U. et al.,2008)</a:t>
            </a:r>
            <a:endParaRPr lang="zh-TW" altLang="en-US" sz="1200" i="1" dirty="0"/>
          </a:p>
        </p:txBody>
      </p:sp>
      <p:sp>
        <p:nvSpPr>
          <p:cNvPr id="5" name="矩形 4"/>
          <p:cNvSpPr/>
          <p:nvPr/>
        </p:nvSpPr>
        <p:spPr>
          <a:xfrm>
            <a:off x="2143140" y="357166"/>
            <a:ext cx="4929190" cy="523220"/>
          </a:xfrm>
          <a:prstGeom prst="rect">
            <a:avLst/>
          </a:prstGeom>
        </p:spPr>
        <p:txBody>
          <a:bodyPr wrap="square">
            <a:spAutoFit/>
          </a:bodyPr>
          <a:lstStyle/>
          <a:p>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Gene structure refinement</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6" name="矩形 5"/>
          <p:cNvSpPr/>
          <p:nvPr/>
        </p:nvSpPr>
        <p:spPr>
          <a:xfrm>
            <a:off x="285720" y="1345156"/>
            <a:ext cx="4929190" cy="369332"/>
          </a:xfrm>
          <a:prstGeom prst="rect">
            <a:avLst/>
          </a:prstGeom>
        </p:spPr>
        <p:txBody>
          <a:bodyPr wrap="square">
            <a:spAutoFit/>
          </a:bodyPr>
          <a:lstStyle/>
          <a:p>
            <a:r>
              <a:rPr lang="en-US" altLang="zh-TW" b="1" dirty="0" smtClean="0">
                <a:effectLst>
                  <a:outerShdw blurRad="38100" dist="38100" dir="2700000" algn="tl">
                    <a:srgbClr val="000000">
                      <a:alpha val="43137"/>
                    </a:srgbClr>
                  </a:outerShdw>
                </a:effectLst>
              </a:rPr>
              <a:t>UTRs  by RNA‐</a:t>
            </a:r>
            <a:r>
              <a:rPr lang="en-US" altLang="zh-TW" b="1" dirty="0" err="1" smtClean="0">
                <a:effectLst>
                  <a:outerShdw blurRad="38100" dist="38100" dir="2700000" algn="tl">
                    <a:srgbClr val="000000">
                      <a:alpha val="43137"/>
                    </a:srgbClr>
                  </a:outerShdw>
                </a:effectLst>
              </a:rPr>
              <a:t>Seq</a:t>
            </a:r>
            <a:r>
              <a:rPr lang="en-US" altLang="zh-TW" b="1" dirty="0" smtClean="0">
                <a:effectLst>
                  <a:outerShdw blurRad="38100" dist="38100" dir="2700000" algn="tl">
                    <a:srgbClr val="000000">
                      <a:alpha val="43137"/>
                    </a:srgbClr>
                  </a:outerShdw>
                </a:effectLst>
              </a:rPr>
              <a:t> in yeast</a:t>
            </a:r>
            <a:endParaRPr lang="zh-TW" altLang="en-US" b="1" dirty="0">
              <a:effectLst>
                <a:outerShdw blurRad="38100" dist="38100" dir="2700000" algn="tl">
                  <a:srgbClr val="000000">
                    <a:alpha val="43137"/>
                  </a:srgbClr>
                </a:outerShdw>
              </a:effectLs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I:\00_PROJECTS\[Tv_Solexa_RNAseq]\image\extendgene.png"/>
          <p:cNvPicPr>
            <a:picLocks noChangeAspect="1" noChangeArrowheads="1"/>
          </p:cNvPicPr>
          <p:nvPr/>
        </p:nvPicPr>
        <p:blipFill>
          <a:blip r:embed="rId2" cstate="print"/>
          <a:srcRect/>
          <a:stretch>
            <a:fillRect/>
          </a:stretch>
        </p:blipFill>
        <p:spPr bwMode="auto">
          <a:xfrm>
            <a:off x="285720" y="1214422"/>
            <a:ext cx="8625900" cy="2857520"/>
          </a:xfrm>
          <a:prstGeom prst="rect">
            <a:avLst/>
          </a:prstGeom>
          <a:noFill/>
        </p:spPr>
      </p:pic>
      <p:sp>
        <p:nvSpPr>
          <p:cNvPr id="3" name="矩形 2"/>
          <p:cNvSpPr/>
          <p:nvPr/>
        </p:nvSpPr>
        <p:spPr>
          <a:xfrm>
            <a:off x="1071538" y="3929066"/>
            <a:ext cx="7215238" cy="1384995"/>
          </a:xfrm>
          <a:prstGeom prst="rect">
            <a:avLst/>
          </a:prstGeom>
        </p:spPr>
        <p:txBody>
          <a:bodyPr wrap="square">
            <a:spAutoFit/>
          </a:bodyPr>
          <a:lstStyle/>
          <a:p>
            <a:pPr algn="just"/>
            <a:r>
              <a:rPr lang="en-US" altLang="zh-TW" sz="1400" dirty="0" smtClean="0"/>
              <a:t>The gene structure was optimized according to the distribution of the reads, information of paired-end and the annotation of reference gene. We can get the distribution of reads in the genome by aligning the continuous and overlap reads form a Transcription Active Region (TAR). According to paired-end data, we can connect the different TARs to form a potential gene model. We can compare the gene model with the existing gene annotated to extend the gene 5'and 3' end</a:t>
            </a:r>
            <a:endParaRPr lang="zh-TW" altLang="en-US" sz="1400" dirty="0"/>
          </a:p>
        </p:txBody>
      </p:sp>
      <p:sp>
        <p:nvSpPr>
          <p:cNvPr id="4" name="矩形 3"/>
          <p:cNvSpPr/>
          <p:nvPr/>
        </p:nvSpPr>
        <p:spPr>
          <a:xfrm>
            <a:off x="2143140" y="357166"/>
            <a:ext cx="4929190" cy="523220"/>
          </a:xfrm>
          <a:prstGeom prst="rect">
            <a:avLst/>
          </a:prstGeom>
        </p:spPr>
        <p:txBody>
          <a:bodyPr wrap="square">
            <a:spAutoFit/>
          </a:bodyPr>
          <a:lstStyle/>
          <a:p>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Gene structure refinement</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NA-Seq: a revolutionary tool for transcriptomics"/>
          <p:cNvPicPr>
            <a:picLocks noChangeAspect="1" noChangeArrowheads="1"/>
          </p:cNvPicPr>
          <p:nvPr/>
        </p:nvPicPr>
        <p:blipFill>
          <a:blip r:embed="rId2" cstate="print"/>
          <a:srcRect b="8409"/>
          <a:stretch>
            <a:fillRect/>
          </a:stretch>
        </p:blipFill>
        <p:spPr bwMode="auto">
          <a:xfrm>
            <a:off x="1996186" y="928670"/>
            <a:ext cx="5885731" cy="3571900"/>
          </a:xfrm>
          <a:prstGeom prst="rect">
            <a:avLst/>
          </a:prstGeom>
          <a:noFill/>
        </p:spPr>
      </p:pic>
      <p:sp>
        <p:nvSpPr>
          <p:cNvPr id="3" name="矩形 2"/>
          <p:cNvSpPr/>
          <p:nvPr/>
        </p:nvSpPr>
        <p:spPr>
          <a:xfrm>
            <a:off x="357158" y="4572008"/>
            <a:ext cx="8572560" cy="1384995"/>
          </a:xfrm>
          <a:prstGeom prst="rect">
            <a:avLst/>
          </a:prstGeom>
        </p:spPr>
        <p:txBody>
          <a:bodyPr wrap="square">
            <a:spAutoFit/>
          </a:bodyPr>
          <a:lstStyle/>
          <a:p>
            <a:r>
              <a:rPr lang="en-US" altLang="zh-TW" sz="1400" dirty="0" smtClean="0"/>
              <a:t>A region containing two overlapping transcripts (ACT1, from the </a:t>
            </a:r>
            <a:r>
              <a:rPr lang="en-US" altLang="zh-TW" sz="1400" dirty="0" err="1" smtClean="0"/>
              <a:t>actin</a:t>
            </a:r>
            <a:r>
              <a:rPr lang="en-US" altLang="zh-TW" sz="1400" dirty="0" smtClean="0"/>
              <a:t> gene, and YFL040W, an uncharacterized ORF) from the </a:t>
            </a:r>
            <a:r>
              <a:rPr lang="en-US" altLang="zh-TW" sz="1400" dirty="0" err="1" smtClean="0"/>
              <a:t>Saccharomyces</a:t>
            </a:r>
            <a:r>
              <a:rPr lang="en-US" altLang="zh-TW" sz="1400" dirty="0" smtClean="0"/>
              <a:t> </a:t>
            </a:r>
            <a:r>
              <a:rPr lang="en-US" altLang="zh-TW" sz="1400" dirty="0" err="1" smtClean="0"/>
              <a:t>cerevisiae</a:t>
            </a:r>
            <a:r>
              <a:rPr lang="en-US" altLang="zh-TW" sz="1400" dirty="0" smtClean="0"/>
              <a:t> genome is shown. Arrows point to transcription direction. The poly(A) tags from RNA-</a:t>
            </a:r>
            <a:r>
              <a:rPr lang="en-US" altLang="zh-TW" sz="1400" dirty="0" err="1" smtClean="0"/>
              <a:t>Seq</a:t>
            </a:r>
            <a:r>
              <a:rPr lang="en-US" altLang="zh-TW" sz="1400" dirty="0" smtClean="0"/>
              <a:t> experiments are shown below these transcripts, with arrows indicating transcription direction. The precise location of each locus identified by poly(A) tags reveals the heterogeneity in poly(A) sites, for example, ACT1 has two big clusters, both with a few bases of local heterogeneity. The transcription direction revealed by poly(A) tags also helps to resolve 3'-end overlapping transcribed regions</a:t>
            </a:r>
            <a:endParaRPr lang="zh-TW" altLang="en-US" sz="1400" dirty="0"/>
          </a:p>
        </p:txBody>
      </p:sp>
      <p:sp>
        <p:nvSpPr>
          <p:cNvPr id="4" name="矩形 3"/>
          <p:cNvSpPr/>
          <p:nvPr/>
        </p:nvSpPr>
        <p:spPr>
          <a:xfrm>
            <a:off x="2500298" y="119698"/>
            <a:ext cx="4838184"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Poly(A) tags from RNA-</a:t>
            </a:r>
            <a:r>
              <a:rPr lang="en-US" altLang="zh-TW" sz="28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Seq</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5" name="矩形 4"/>
          <p:cNvSpPr/>
          <p:nvPr/>
        </p:nvSpPr>
        <p:spPr>
          <a:xfrm>
            <a:off x="6868144" y="6488668"/>
            <a:ext cx="2204450" cy="261610"/>
          </a:xfrm>
          <a:prstGeom prst="rect">
            <a:avLst/>
          </a:prstGeom>
        </p:spPr>
        <p:txBody>
          <a:bodyPr wrap="none">
            <a:spAutoFit/>
          </a:bodyPr>
          <a:lstStyle/>
          <a:p>
            <a:r>
              <a:rPr lang="en-US" altLang="zh-TW" sz="1100" i="1" dirty="0" smtClean="0"/>
              <a:t>Nature Reviews Genetics </a:t>
            </a:r>
            <a:r>
              <a:rPr lang="en-US" altLang="zh-TW" sz="1100" b="1" i="1" dirty="0" smtClean="0"/>
              <a:t>10</a:t>
            </a:r>
            <a:r>
              <a:rPr lang="en-US" altLang="zh-TW" sz="1100" i="1" dirty="0" smtClean="0"/>
              <a:t>, 57-63 </a:t>
            </a:r>
            <a:endParaRPr lang="zh-TW" altLang="en-US" sz="1100" i="1" dirty="0"/>
          </a:p>
        </p:txBody>
      </p:sp>
      <p:pic>
        <p:nvPicPr>
          <p:cNvPr id="6" name="Picture 3"/>
          <p:cNvPicPr>
            <a:picLocks noChangeAspect="1" noChangeArrowheads="1"/>
          </p:cNvPicPr>
          <p:nvPr/>
        </p:nvPicPr>
        <p:blipFill>
          <a:blip r:embed="rId3" cstate="print"/>
          <a:srcRect l="26953" t="63750" r="19140" b="9999"/>
          <a:stretch>
            <a:fillRect/>
          </a:stretch>
        </p:blipFill>
        <p:spPr bwMode="auto">
          <a:xfrm>
            <a:off x="428596" y="2571744"/>
            <a:ext cx="2857520" cy="86968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群組 7"/>
          <p:cNvGrpSpPr/>
          <p:nvPr/>
        </p:nvGrpSpPr>
        <p:grpSpPr>
          <a:xfrm>
            <a:off x="1740674" y="785794"/>
            <a:ext cx="5760284" cy="5929354"/>
            <a:chOff x="954856" y="571480"/>
            <a:chExt cx="5760284" cy="5929354"/>
          </a:xfrm>
        </p:grpSpPr>
        <p:pic>
          <p:nvPicPr>
            <p:cNvPr id="25604" name="Picture 4"/>
            <p:cNvPicPr>
              <a:picLocks noChangeAspect="1" noChangeArrowheads="1"/>
            </p:cNvPicPr>
            <p:nvPr/>
          </p:nvPicPr>
          <p:blipFill>
            <a:blip r:embed="rId2" cstate="print"/>
            <a:srcRect l="7282" t="18641" r="8253" b="11456"/>
            <a:stretch>
              <a:fillRect/>
            </a:stretch>
          </p:blipFill>
          <p:spPr bwMode="auto">
            <a:xfrm>
              <a:off x="981050" y="571480"/>
              <a:ext cx="5662652" cy="2928958"/>
            </a:xfrm>
            <a:prstGeom prst="rect">
              <a:avLst/>
            </a:prstGeom>
            <a:noFill/>
            <a:ln w="9525">
              <a:noFill/>
              <a:miter lim="800000"/>
              <a:headEnd/>
              <a:tailEnd/>
            </a:ln>
          </p:spPr>
        </p:pic>
        <p:pic>
          <p:nvPicPr>
            <p:cNvPr id="25606" name="Picture 6"/>
            <p:cNvPicPr>
              <a:picLocks noChangeAspect="1" noChangeArrowheads="1"/>
            </p:cNvPicPr>
            <p:nvPr/>
          </p:nvPicPr>
          <p:blipFill>
            <a:blip r:embed="rId3" cstate="print"/>
            <a:srcRect l="5825" t="20971" r="8253" b="9126"/>
            <a:stretch>
              <a:fillRect/>
            </a:stretch>
          </p:blipFill>
          <p:spPr bwMode="auto">
            <a:xfrm>
              <a:off x="954856" y="3571876"/>
              <a:ext cx="5760284" cy="2928958"/>
            </a:xfrm>
            <a:prstGeom prst="rect">
              <a:avLst/>
            </a:prstGeom>
            <a:noFill/>
            <a:ln w="9525">
              <a:noFill/>
              <a:miter lim="800000"/>
              <a:headEnd/>
              <a:tailEnd/>
            </a:ln>
          </p:spPr>
        </p:pic>
      </p:grpSp>
      <p:sp>
        <p:nvSpPr>
          <p:cNvPr id="9" name="矩形 8"/>
          <p:cNvSpPr/>
          <p:nvPr/>
        </p:nvSpPr>
        <p:spPr>
          <a:xfrm>
            <a:off x="285720" y="214290"/>
            <a:ext cx="8572560" cy="523220"/>
          </a:xfrm>
          <a:prstGeom prst="rect">
            <a:avLst/>
          </a:prstGeom>
        </p:spPr>
        <p:txBody>
          <a:bodyPr wrap="square">
            <a:spAutoFit/>
          </a:bodyPr>
          <a:lstStyle/>
          <a:p>
            <a:pPr algn="ctr"/>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Alternative </a:t>
            </a:r>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Splicing (AS)</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p:cNvPicPr>
            <a:picLocks noChangeAspect="1" noChangeArrowheads="1"/>
          </p:cNvPicPr>
          <p:nvPr/>
        </p:nvPicPr>
        <p:blipFill>
          <a:blip r:embed="rId2" cstate="print"/>
          <a:srcRect l="17773" t="77813" r="18945" b="14687"/>
          <a:stretch>
            <a:fillRect/>
          </a:stretch>
        </p:blipFill>
        <p:spPr bwMode="auto">
          <a:xfrm>
            <a:off x="714348" y="5286388"/>
            <a:ext cx="7715304" cy="571504"/>
          </a:xfrm>
          <a:prstGeom prst="rect">
            <a:avLst/>
          </a:prstGeom>
          <a:noFill/>
          <a:ln w="9525">
            <a:noFill/>
            <a:miter lim="800000"/>
            <a:headEnd/>
            <a:tailEnd/>
          </a:ln>
        </p:spPr>
      </p:pic>
      <p:grpSp>
        <p:nvGrpSpPr>
          <p:cNvPr id="6" name="群組 5"/>
          <p:cNvGrpSpPr/>
          <p:nvPr/>
        </p:nvGrpSpPr>
        <p:grpSpPr>
          <a:xfrm>
            <a:off x="2000232" y="1428736"/>
            <a:ext cx="5214974" cy="3571900"/>
            <a:chOff x="1357290" y="428604"/>
            <a:chExt cx="5214974" cy="3571900"/>
          </a:xfrm>
        </p:grpSpPr>
        <p:pic>
          <p:nvPicPr>
            <p:cNvPr id="22531" name="Picture 3"/>
            <p:cNvPicPr>
              <a:picLocks noChangeAspect="1" noChangeArrowheads="1"/>
            </p:cNvPicPr>
            <p:nvPr/>
          </p:nvPicPr>
          <p:blipFill>
            <a:blip r:embed="rId2" cstate="print"/>
            <a:srcRect l="18750" t="27188" r="39062" b="63437"/>
            <a:stretch>
              <a:fillRect/>
            </a:stretch>
          </p:blipFill>
          <p:spPr bwMode="auto">
            <a:xfrm>
              <a:off x="1357290" y="428604"/>
              <a:ext cx="5143536" cy="714380"/>
            </a:xfrm>
            <a:prstGeom prst="rect">
              <a:avLst/>
            </a:prstGeom>
            <a:noFill/>
            <a:ln w="9525">
              <a:noFill/>
              <a:miter lim="800000"/>
              <a:headEnd/>
              <a:tailEnd/>
            </a:ln>
          </p:spPr>
        </p:pic>
        <p:pic>
          <p:nvPicPr>
            <p:cNvPr id="5" name="Picture 3"/>
            <p:cNvPicPr>
              <a:picLocks noChangeAspect="1" noChangeArrowheads="1"/>
            </p:cNvPicPr>
            <p:nvPr/>
          </p:nvPicPr>
          <p:blipFill>
            <a:blip r:embed="rId2" cstate="print"/>
            <a:srcRect l="18750" t="38313" r="39062" b="24062"/>
            <a:stretch>
              <a:fillRect/>
            </a:stretch>
          </p:blipFill>
          <p:spPr bwMode="auto">
            <a:xfrm>
              <a:off x="1428728" y="1133460"/>
              <a:ext cx="5143536" cy="2867044"/>
            </a:xfrm>
            <a:prstGeom prst="rect">
              <a:avLst/>
            </a:prstGeom>
            <a:noFill/>
            <a:ln w="9525">
              <a:noFill/>
              <a:miter lim="800000"/>
              <a:headEnd/>
              <a:tailEnd/>
            </a:ln>
          </p:spPr>
        </p:pic>
      </p:grpSp>
      <p:sp>
        <p:nvSpPr>
          <p:cNvPr id="7" name="矩形 6"/>
          <p:cNvSpPr/>
          <p:nvPr/>
        </p:nvSpPr>
        <p:spPr>
          <a:xfrm>
            <a:off x="285720" y="214290"/>
            <a:ext cx="8572560" cy="954107"/>
          </a:xfrm>
          <a:prstGeom prst="rect">
            <a:avLst/>
          </a:prstGeom>
        </p:spPr>
        <p:txBody>
          <a:bodyPr wrap="square">
            <a:spAutoFit/>
          </a:bodyPr>
          <a:lstStyle/>
          <a:p>
            <a:pPr algn="ctr"/>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92%~94% of human multi-exon gene undergo Alternative </a:t>
            </a:r>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Splicing (AS)</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cstate="print"/>
          <a:srcRect l="22851" t="39375" r="20898" b="10937"/>
          <a:stretch>
            <a:fillRect/>
          </a:stretch>
        </p:blipFill>
        <p:spPr bwMode="auto">
          <a:xfrm>
            <a:off x="857224" y="857232"/>
            <a:ext cx="7580515" cy="4185076"/>
          </a:xfrm>
          <a:prstGeom prst="rect">
            <a:avLst/>
          </a:prstGeom>
          <a:noFill/>
          <a:ln w="9525">
            <a:noFill/>
            <a:miter lim="800000"/>
            <a:headEnd/>
            <a:tailEnd/>
          </a:ln>
        </p:spPr>
      </p:pic>
      <p:sp>
        <p:nvSpPr>
          <p:cNvPr id="3" name="矩形 2"/>
          <p:cNvSpPr/>
          <p:nvPr/>
        </p:nvSpPr>
        <p:spPr>
          <a:xfrm>
            <a:off x="285720" y="214290"/>
            <a:ext cx="8572560" cy="523220"/>
          </a:xfrm>
          <a:prstGeom prst="rect">
            <a:avLst/>
          </a:prstGeom>
        </p:spPr>
        <p:txBody>
          <a:bodyPr wrap="square">
            <a:spAutoFit/>
          </a:bodyPr>
          <a:lstStyle/>
          <a:p>
            <a:pPr algn="ctr"/>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Exon junction reads</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00_PROJECTS\[Tv_Solexa_RNAseq]\AdvancedAnalysis\AlternativeSplicing\T.V-1.png"/>
          <p:cNvPicPr>
            <a:picLocks noChangeAspect="1" noChangeArrowheads="1"/>
          </p:cNvPicPr>
          <p:nvPr/>
        </p:nvPicPr>
        <p:blipFill>
          <a:blip r:embed="rId2" cstate="print"/>
          <a:srcRect t="5000"/>
          <a:stretch>
            <a:fillRect/>
          </a:stretch>
        </p:blipFill>
        <p:spPr bwMode="auto">
          <a:xfrm>
            <a:off x="2143108" y="3929066"/>
            <a:ext cx="4786346" cy="2273513"/>
          </a:xfrm>
          <a:prstGeom prst="rect">
            <a:avLst/>
          </a:prstGeom>
          <a:noFill/>
        </p:spPr>
      </p:pic>
      <p:pic>
        <p:nvPicPr>
          <p:cNvPr id="1027" name="Picture 3"/>
          <p:cNvPicPr>
            <a:picLocks noChangeAspect="1" noChangeArrowheads="1"/>
          </p:cNvPicPr>
          <p:nvPr/>
        </p:nvPicPr>
        <p:blipFill>
          <a:blip r:embed="rId3" cstate="print"/>
          <a:srcRect l="21442" t="24375" r="3906" b="22187"/>
          <a:stretch>
            <a:fillRect/>
          </a:stretch>
        </p:blipFill>
        <p:spPr bwMode="auto">
          <a:xfrm>
            <a:off x="1357290" y="781877"/>
            <a:ext cx="6715140" cy="3004313"/>
          </a:xfrm>
          <a:prstGeom prst="rect">
            <a:avLst/>
          </a:prstGeom>
          <a:noFill/>
          <a:ln w="9525">
            <a:noFill/>
            <a:miter lim="800000"/>
            <a:headEnd/>
            <a:tailEnd/>
          </a:ln>
        </p:spPr>
      </p:pic>
      <p:sp>
        <p:nvSpPr>
          <p:cNvPr id="4" name="矩形 3"/>
          <p:cNvSpPr/>
          <p:nvPr/>
        </p:nvSpPr>
        <p:spPr>
          <a:xfrm>
            <a:off x="285720" y="214290"/>
            <a:ext cx="8572560" cy="523220"/>
          </a:xfrm>
          <a:prstGeom prst="rect">
            <a:avLst/>
          </a:prstGeom>
        </p:spPr>
        <p:txBody>
          <a:bodyPr wrap="square">
            <a:spAutoFit/>
          </a:bodyPr>
          <a:lstStyle/>
          <a:p>
            <a:pPr algn="ctr"/>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Output of </a:t>
            </a:r>
            <a:r>
              <a:rPr lang="en-US" altLang="zh-TW" sz="28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SOAPals</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2" name="Picture 2">
            <a:hlinkClick r:id="rId4"/>
          </p:cNvPr>
          <p:cNvPicPr>
            <a:picLocks noChangeAspect="1" noChangeArrowheads="1"/>
          </p:cNvPicPr>
          <p:nvPr/>
        </p:nvPicPr>
        <p:blipFill>
          <a:blip r:embed="rId5" cstate="print"/>
          <a:srcRect l="10547" t="19688" r="59570" b="71874"/>
          <a:stretch>
            <a:fillRect/>
          </a:stretch>
        </p:blipFill>
        <p:spPr bwMode="auto">
          <a:xfrm>
            <a:off x="7429520" y="79818"/>
            <a:ext cx="1571636" cy="27734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3" descr="I:\00_PROJECTS\SPLICING_VARIANT\4326813.JPG"/>
          <p:cNvPicPr>
            <a:picLocks noChangeAspect="1" noChangeArrowheads="1"/>
          </p:cNvPicPr>
          <p:nvPr/>
        </p:nvPicPr>
        <p:blipFill>
          <a:blip r:embed="rId2" cstate="print"/>
          <a:srcRect t="18943" r="5053"/>
          <a:stretch>
            <a:fillRect/>
          </a:stretch>
        </p:blipFill>
        <p:spPr bwMode="auto">
          <a:xfrm>
            <a:off x="500034" y="1785926"/>
            <a:ext cx="8053383" cy="4585113"/>
          </a:xfrm>
          <a:prstGeom prst="rect">
            <a:avLst/>
          </a:prstGeom>
          <a:noFill/>
        </p:spPr>
      </p:pic>
      <p:sp>
        <p:nvSpPr>
          <p:cNvPr id="4" name="矩形 3"/>
          <p:cNvSpPr/>
          <p:nvPr/>
        </p:nvSpPr>
        <p:spPr>
          <a:xfrm>
            <a:off x="2071670" y="142852"/>
            <a:ext cx="5072098" cy="523220"/>
          </a:xfrm>
          <a:prstGeom prst="rect">
            <a:avLst/>
          </a:prstGeom>
        </p:spPr>
        <p:txBody>
          <a:bodyPr wrap="square">
            <a:spAutoFit/>
          </a:bodyPr>
          <a:lstStyle/>
          <a:p>
            <a:pPr algn="ctr"/>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Splice Junction Database</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32773" name="Picture 5" descr="I:\00_PROJECTS\[Tv_Solexa_RNAseq]\image\as.junction.png"/>
          <p:cNvPicPr>
            <a:picLocks noChangeAspect="1" noChangeArrowheads="1"/>
          </p:cNvPicPr>
          <p:nvPr/>
        </p:nvPicPr>
        <p:blipFill>
          <a:blip r:embed="rId3" cstate="print"/>
          <a:srcRect/>
          <a:stretch>
            <a:fillRect/>
          </a:stretch>
        </p:blipFill>
        <p:spPr bwMode="auto">
          <a:xfrm>
            <a:off x="3071802" y="857232"/>
            <a:ext cx="3424222" cy="1185753"/>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cstate="print"/>
          <a:srcRect l="24023" t="46875" r="21484" b="32500"/>
          <a:stretch>
            <a:fillRect/>
          </a:stretch>
        </p:blipFill>
        <p:spPr bwMode="auto">
          <a:xfrm>
            <a:off x="649404" y="1285860"/>
            <a:ext cx="7851686" cy="1857388"/>
          </a:xfrm>
          <a:prstGeom prst="rect">
            <a:avLst/>
          </a:prstGeom>
          <a:noFill/>
          <a:ln w="9525">
            <a:noFill/>
            <a:miter lim="800000"/>
            <a:headEnd/>
            <a:tailEnd/>
          </a:ln>
        </p:spPr>
      </p:pic>
      <p:sp>
        <p:nvSpPr>
          <p:cNvPr id="3" name="矩形 2"/>
          <p:cNvSpPr/>
          <p:nvPr/>
        </p:nvSpPr>
        <p:spPr>
          <a:xfrm>
            <a:off x="3143240" y="357166"/>
            <a:ext cx="3202543"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Novel Transcripts</a:t>
            </a:r>
            <a:endParaRPr lang="zh-TW" altLang="en-US" sz="2800"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矩形 3"/>
          <p:cNvSpPr/>
          <p:nvPr/>
        </p:nvSpPr>
        <p:spPr>
          <a:xfrm>
            <a:off x="1857356" y="3189273"/>
            <a:ext cx="5572164" cy="954107"/>
          </a:xfrm>
          <a:prstGeom prst="rect">
            <a:avLst/>
          </a:prstGeom>
        </p:spPr>
        <p:txBody>
          <a:bodyPr wrap="square">
            <a:spAutoFit/>
          </a:bodyPr>
          <a:lstStyle/>
          <a:p>
            <a:pPr algn="just"/>
            <a:r>
              <a:rPr lang="en-US" altLang="zh-TW" sz="1400" dirty="0" smtClean="0"/>
              <a:t>Novel transcripts can be found by high throughput sequencing since present databases may be incomplete. Gene models found in </a:t>
            </a:r>
            <a:r>
              <a:rPr lang="en-US" altLang="zh-TW" sz="1400" dirty="0" err="1" smtClean="0"/>
              <a:t>intergenic</a:t>
            </a:r>
            <a:r>
              <a:rPr lang="en-US" altLang="zh-TW" sz="1400" dirty="0" smtClean="0"/>
              <a:t> regions (200 </a:t>
            </a:r>
            <a:r>
              <a:rPr lang="en-US" altLang="zh-TW" sz="1400" dirty="0" err="1" smtClean="0"/>
              <a:t>bp</a:t>
            </a:r>
            <a:r>
              <a:rPr lang="en-US" altLang="zh-TW" sz="1400" dirty="0" smtClean="0"/>
              <a:t> away from upstream or downstream genes) were thought to be candidate of novel transcripts</a:t>
            </a:r>
            <a:endParaRPr lang="zh-TW" altLang="en-US" sz="1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NA-Seq: a revolutionary tool for transcriptomics"/>
          <p:cNvPicPr>
            <a:picLocks noChangeAspect="1" noChangeArrowheads="1"/>
          </p:cNvPicPr>
          <p:nvPr/>
        </p:nvPicPr>
        <p:blipFill>
          <a:blip r:embed="rId2" cstate="print"/>
          <a:srcRect b="10637"/>
          <a:stretch>
            <a:fillRect/>
          </a:stretch>
        </p:blipFill>
        <p:spPr bwMode="auto">
          <a:xfrm>
            <a:off x="642910" y="928671"/>
            <a:ext cx="7931399" cy="2928957"/>
          </a:xfrm>
          <a:prstGeom prst="rect">
            <a:avLst/>
          </a:prstGeom>
          <a:noFill/>
        </p:spPr>
      </p:pic>
      <p:sp>
        <p:nvSpPr>
          <p:cNvPr id="3" name="矩形 2"/>
          <p:cNvSpPr/>
          <p:nvPr/>
        </p:nvSpPr>
        <p:spPr>
          <a:xfrm>
            <a:off x="2500298" y="119698"/>
            <a:ext cx="4496744"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How deep should we go?</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矩形 3"/>
          <p:cNvSpPr/>
          <p:nvPr/>
        </p:nvSpPr>
        <p:spPr>
          <a:xfrm>
            <a:off x="857224" y="4256324"/>
            <a:ext cx="7429552" cy="2308324"/>
          </a:xfrm>
          <a:prstGeom prst="rect">
            <a:avLst/>
          </a:prstGeom>
        </p:spPr>
        <p:txBody>
          <a:bodyPr wrap="square">
            <a:spAutoFit/>
          </a:bodyPr>
          <a:lstStyle/>
          <a:p>
            <a:pPr marL="342900" indent="-342900" algn="just">
              <a:buAutoNum type="alphaLcParenBoth"/>
            </a:pPr>
            <a:r>
              <a:rPr lang="en-US" altLang="zh-TW" sz="1600" dirty="0" smtClean="0"/>
              <a:t>80</a:t>
            </a:r>
            <a:r>
              <a:rPr lang="en-US" altLang="zh-TW" sz="1600" dirty="0" smtClean="0"/>
              <a:t>% of yeast genes </a:t>
            </a:r>
            <a:r>
              <a:rPr lang="en-US" altLang="zh-TW" sz="1600" dirty="0" smtClean="0"/>
              <a:t>(</a:t>
            </a:r>
            <a:r>
              <a:rPr lang="en-US" altLang="zh-TW" sz="1600" b="1" dirty="0" smtClean="0"/>
              <a:t>genome size: ~12MB</a:t>
            </a:r>
            <a:r>
              <a:rPr lang="en-US" altLang="zh-TW" sz="1600" dirty="0" smtClean="0"/>
              <a:t>) were </a:t>
            </a:r>
            <a:r>
              <a:rPr lang="en-US" altLang="zh-TW" sz="1600" dirty="0" smtClean="0"/>
              <a:t>detected at 4 million uniquely mapped RNA-</a:t>
            </a:r>
            <a:r>
              <a:rPr lang="en-US" altLang="zh-TW" sz="1600" dirty="0" err="1" smtClean="0"/>
              <a:t>Seq</a:t>
            </a:r>
            <a:r>
              <a:rPr lang="en-US" altLang="zh-TW" sz="1600" dirty="0" smtClean="0"/>
              <a:t> reads, and coverage reaches a plateau afterwards despite the increasing sequencing depth. Expressed genes are defined as having at least four independent reads from a 50-bp window at the 3' end. </a:t>
            </a:r>
          </a:p>
          <a:p>
            <a:pPr marL="342900" indent="-342900" algn="just"/>
            <a:endParaRPr lang="en-US" altLang="zh-TW" sz="1600" dirty="0" smtClean="0"/>
          </a:p>
          <a:p>
            <a:pPr marL="342900" indent="-342900" algn="just">
              <a:buAutoNum type="alphaLcParenBoth" startAt="2"/>
            </a:pPr>
            <a:r>
              <a:rPr lang="en-US" altLang="zh-TW" sz="1600" dirty="0" smtClean="0"/>
              <a:t>The number of unique start sites detected starts to reach a plateau when the depth of sequencing reaches 80 million in two mouse </a:t>
            </a:r>
            <a:r>
              <a:rPr lang="en-US" altLang="zh-TW" sz="1600" dirty="0" err="1" smtClean="0"/>
              <a:t>transcriptomes</a:t>
            </a:r>
            <a:r>
              <a:rPr lang="en-US" altLang="zh-TW" sz="1600" dirty="0" smtClean="0"/>
              <a:t>. ES, embryonic stem cells; EB, embryonic body.</a:t>
            </a:r>
          </a:p>
          <a:p>
            <a:pPr algn="just"/>
            <a:endParaRPr lang="zh-TW" altLang="en-US" sz="1600" dirty="0"/>
          </a:p>
        </p:txBody>
      </p:sp>
      <p:sp>
        <p:nvSpPr>
          <p:cNvPr id="5" name="矩形 4"/>
          <p:cNvSpPr/>
          <p:nvPr/>
        </p:nvSpPr>
        <p:spPr>
          <a:xfrm>
            <a:off x="6868144" y="6488668"/>
            <a:ext cx="2204450" cy="261610"/>
          </a:xfrm>
          <a:prstGeom prst="rect">
            <a:avLst/>
          </a:prstGeom>
        </p:spPr>
        <p:txBody>
          <a:bodyPr wrap="none">
            <a:spAutoFit/>
          </a:bodyPr>
          <a:lstStyle/>
          <a:p>
            <a:r>
              <a:rPr lang="en-US" altLang="zh-TW" sz="1100" i="1" dirty="0" smtClean="0"/>
              <a:t>Nature Reviews Genetics </a:t>
            </a:r>
            <a:r>
              <a:rPr lang="en-US" altLang="zh-TW" sz="1100" b="1" i="1" dirty="0" smtClean="0"/>
              <a:t>10</a:t>
            </a:r>
            <a:r>
              <a:rPr lang="en-US" altLang="zh-TW" sz="1100" i="1" dirty="0" smtClean="0"/>
              <a:t>, 57-63 </a:t>
            </a:r>
            <a:endParaRPr lang="zh-TW" altLang="en-US" sz="1100" i="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l="22266" t="31875" r="22656" b="14687"/>
          <a:stretch>
            <a:fillRect/>
          </a:stretch>
        </p:blipFill>
        <p:spPr bwMode="auto">
          <a:xfrm>
            <a:off x="2500298" y="2182635"/>
            <a:ext cx="5000660" cy="3032315"/>
          </a:xfrm>
          <a:prstGeom prst="rect">
            <a:avLst/>
          </a:prstGeom>
          <a:noFill/>
          <a:ln w="9525">
            <a:noFill/>
            <a:miter lim="800000"/>
            <a:headEnd/>
            <a:tailEnd/>
          </a:ln>
        </p:spPr>
      </p:pic>
      <p:sp>
        <p:nvSpPr>
          <p:cNvPr id="3" name="矩形 2"/>
          <p:cNvSpPr/>
          <p:nvPr/>
        </p:nvSpPr>
        <p:spPr>
          <a:xfrm>
            <a:off x="2500298" y="119698"/>
            <a:ext cx="4496744"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How deep should we go?</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矩形 3"/>
          <p:cNvSpPr/>
          <p:nvPr/>
        </p:nvSpPr>
        <p:spPr>
          <a:xfrm>
            <a:off x="214282" y="825313"/>
            <a:ext cx="5248232" cy="461665"/>
          </a:xfrm>
          <a:prstGeom prst="rect">
            <a:avLst/>
          </a:prstGeom>
        </p:spPr>
        <p:txBody>
          <a:bodyPr wrap="none">
            <a:spAutoFit/>
          </a:bodyPr>
          <a:lstStyle/>
          <a:p>
            <a:r>
              <a:rPr lang="pt-BR" altLang="zh-TW" sz="2400" b="1" dirty="0" smtClean="0">
                <a:solidFill>
                  <a:srgbClr val="002060"/>
                </a:solidFill>
              </a:rPr>
              <a:t>De novo assembled rice </a:t>
            </a:r>
            <a:r>
              <a:rPr lang="pt-BR" altLang="zh-TW" sz="2400" b="1" dirty="0" smtClean="0">
                <a:solidFill>
                  <a:srgbClr val="002060"/>
                </a:solidFill>
              </a:rPr>
              <a:t>transcriptome </a:t>
            </a:r>
            <a:endParaRPr lang="zh-TW" altLang="en-US" sz="2400" b="1" dirty="0">
              <a:solidFill>
                <a:srgbClr val="002060"/>
              </a:solidFill>
            </a:endParaRPr>
          </a:p>
        </p:txBody>
      </p:sp>
      <p:sp>
        <p:nvSpPr>
          <p:cNvPr id="5" name="矩形 4"/>
          <p:cNvSpPr/>
          <p:nvPr/>
        </p:nvSpPr>
        <p:spPr>
          <a:xfrm>
            <a:off x="285720" y="1214422"/>
            <a:ext cx="6000792" cy="584775"/>
          </a:xfrm>
          <a:prstGeom prst="rect">
            <a:avLst/>
          </a:prstGeom>
        </p:spPr>
        <p:txBody>
          <a:bodyPr wrap="square">
            <a:spAutoFit/>
          </a:bodyPr>
          <a:lstStyle/>
          <a:p>
            <a:r>
              <a:rPr lang="en-US" altLang="zh-TW" sz="1600" dirty="0" smtClean="0"/>
              <a:t>1.3 </a:t>
            </a:r>
            <a:r>
              <a:rPr lang="en-US" altLang="zh-TW" sz="1600" dirty="0" err="1" smtClean="0"/>
              <a:t>Gb</a:t>
            </a:r>
            <a:r>
              <a:rPr lang="en-US" altLang="zh-TW" sz="1600" dirty="0" smtClean="0"/>
              <a:t> RNA‐</a:t>
            </a:r>
            <a:r>
              <a:rPr lang="en-US" altLang="zh-TW" sz="1600" dirty="0" err="1" smtClean="0"/>
              <a:t>Seq</a:t>
            </a:r>
            <a:r>
              <a:rPr lang="en-US" altLang="zh-TW" sz="1600" dirty="0" smtClean="0"/>
              <a:t> data </a:t>
            </a:r>
            <a:r>
              <a:rPr lang="en-US" altLang="zh-TW" sz="1600" dirty="0" smtClean="0"/>
              <a:t>(genome size: ~400MB)</a:t>
            </a:r>
            <a:endParaRPr lang="en-US" altLang="zh-TW" sz="1600" dirty="0" smtClean="0"/>
          </a:p>
          <a:p>
            <a:r>
              <a:rPr lang="en-US" altLang="zh-TW" sz="1600" dirty="0" smtClean="0"/>
              <a:t>85</a:t>
            </a:r>
            <a:r>
              <a:rPr lang="en-US" altLang="zh-TW" sz="1600" dirty="0" smtClean="0"/>
              <a:t>% of assembled unigenes were covered by </a:t>
            </a:r>
            <a:r>
              <a:rPr lang="en-US" altLang="zh-TW" sz="1600" dirty="0" err="1" smtClean="0"/>
              <a:t>genemodels</a:t>
            </a:r>
            <a:endParaRPr lang="zh-TW" altLang="en-US" sz="1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4" descr="nrg2484-f2"/>
          <p:cNvPicPr>
            <a:picLocks noChangeAspect="1" noChangeArrowheads="1"/>
          </p:cNvPicPr>
          <p:nvPr/>
        </p:nvPicPr>
        <p:blipFill>
          <a:blip r:embed="rId2" cstate="print"/>
          <a:srcRect b="7644"/>
          <a:stretch>
            <a:fillRect/>
          </a:stretch>
        </p:blipFill>
        <p:spPr bwMode="auto">
          <a:xfrm>
            <a:off x="304800" y="1752600"/>
            <a:ext cx="8626475" cy="2819408"/>
          </a:xfrm>
          <a:prstGeom prst="rect">
            <a:avLst/>
          </a:prstGeom>
          <a:noFill/>
        </p:spPr>
      </p:pic>
      <p:sp>
        <p:nvSpPr>
          <p:cNvPr id="3" name="矩形 2"/>
          <p:cNvSpPr/>
          <p:nvPr/>
        </p:nvSpPr>
        <p:spPr>
          <a:xfrm>
            <a:off x="1867019" y="357166"/>
            <a:ext cx="5419625"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rPr>
              <a:t>RNA-</a:t>
            </a:r>
            <a:r>
              <a:rPr lang="en-US" altLang="zh-TW" sz="2800" b="1" dirty="0" err="1" smtClean="0">
                <a:solidFill>
                  <a:srgbClr val="C00000"/>
                </a:solidFill>
                <a:effectLst>
                  <a:outerShdw blurRad="38100" dist="38100" dir="2700000" algn="tl">
                    <a:srgbClr val="000000">
                      <a:alpha val="43137"/>
                    </a:srgbClr>
                  </a:outerShdw>
                </a:effectLst>
              </a:rPr>
              <a:t>Seq</a:t>
            </a:r>
            <a:r>
              <a:rPr lang="en-US" altLang="zh-TW" sz="2800" b="1" dirty="0" smtClean="0">
                <a:solidFill>
                  <a:srgbClr val="C00000"/>
                </a:solidFill>
                <a:effectLst>
                  <a:outerShdw blurRad="38100" dist="38100" dir="2700000" algn="tl">
                    <a:srgbClr val="000000">
                      <a:alpha val="43137"/>
                    </a:srgbClr>
                  </a:outerShdw>
                </a:effectLst>
              </a:rPr>
              <a:t> and microarray compared</a:t>
            </a:r>
            <a:endParaRPr lang="zh-TW" altLang="en-US" sz="2800" dirty="0">
              <a:solidFill>
                <a:srgbClr val="C00000"/>
              </a:solidFill>
              <a:effectLst>
                <a:outerShdw blurRad="38100" dist="38100" dir="2700000" algn="tl">
                  <a:srgbClr val="000000">
                    <a:alpha val="43137"/>
                  </a:srgbClr>
                </a:outerShdw>
              </a:effectLst>
            </a:endParaRPr>
          </a:p>
        </p:txBody>
      </p:sp>
      <p:sp>
        <p:nvSpPr>
          <p:cNvPr id="4" name="矩形 3"/>
          <p:cNvSpPr/>
          <p:nvPr/>
        </p:nvSpPr>
        <p:spPr>
          <a:xfrm>
            <a:off x="500034" y="4923550"/>
            <a:ext cx="8358246" cy="1077218"/>
          </a:xfrm>
          <a:prstGeom prst="rect">
            <a:avLst/>
          </a:prstGeom>
        </p:spPr>
        <p:txBody>
          <a:bodyPr wrap="square">
            <a:spAutoFit/>
          </a:bodyPr>
          <a:lstStyle/>
          <a:p>
            <a:pPr algn="just"/>
            <a:r>
              <a:rPr lang="en-US" altLang="zh-TW" sz="1600" dirty="0" smtClean="0"/>
              <a:t>Expression levels are shown, as measured by RNA-</a:t>
            </a:r>
            <a:r>
              <a:rPr lang="en-US" altLang="zh-TW" sz="1600" dirty="0" err="1" smtClean="0"/>
              <a:t>Seq</a:t>
            </a:r>
            <a:r>
              <a:rPr lang="en-US" altLang="zh-TW" sz="1600" dirty="0" smtClean="0"/>
              <a:t> and tiling arrays, for </a:t>
            </a:r>
            <a:r>
              <a:rPr lang="en-US" altLang="zh-TW" sz="1600" dirty="0" err="1" smtClean="0"/>
              <a:t>Saccharomyces</a:t>
            </a:r>
            <a:r>
              <a:rPr lang="en-US" altLang="zh-TW" sz="1600" dirty="0" smtClean="0"/>
              <a:t> </a:t>
            </a:r>
            <a:r>
              <a:rPr lang="en-US" altLang="zh-TW" sz="1600" dirty="0" err="1" smtClean="0"/>
              <a:t>cerevisiae</a:t>
            </a:r>
            <a:r>
              <a:rPr lang="en-US" altLang="zh-TW" sz="1600" dirty="0" smtClean="0"/>
              <a:t> cells grown in nutrient-rich media. The two methods agree fairly well for genes with medium levels of expression (middle), but correlation is very low for genes with either low or high expression levels. </a:t>
            </a:r>
            <a:endParaRPr lang="zh-TW" altLang="en-US" sz="1600" dirty="0"/>
          </a:p>
        </p:txBody>
      </p:sp>
      <p:sp>
        <p:nvSpPr>
          <p:cNvPr id="5" name="矩形 4"/>
          <p:cNvSpPr/>
          <p:nvPr/>
        </p:nvSpPr>
        <p:spPr>
          <a:xfrm>
            <a:off x="6868144" y="6488668"/>
            <a:ext cx="2204450" cy="261610"/>
          </a:xfrm>
          <a:prstGeom prst="rect">
            <a:avLst/>
          </a:prstGeom>
        </p:spPr>
        <p:txBody>
          <a:bodyPr wrap="none">
            <a:spAutoFit/>
          </a:bodyPr>
          <a:lstStyle/>
          <a:p>
            <a:r>
              <a:rPr lang="en-US" altLang="zh-TW" sz="1100" i="1" dirty="0" smtClean="0"/>
              <a:t>Nature Reviews Genetics </a:t>
            </a:r>
            <a:r>
              <a:rPr lang="en-US" altLang="zh-TW" sz="1100" b="1" i="1" dirty="0" smtClean="0"/>
              <a:t>10</a:t>
            </a:r>
            <a:r>
              <a:rPr lang="en-US" altLang="zh-TW" sz="1100" i="1" dirty="0" smtClean="0"/>
              <a:t>, 57-63 </a:t>
            </a:r>
            <a:endParaRPr lang="zh-TW" altLang="en-US" sz="1100" i="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8" descr="nrg2484-t1"/>
          <p:cNvPicPr>
            <a:picLocks noChangeAspect="1" noChangeArrowheads="1"/>
          </p:cNvPicPr>
          <p:nvPr/>
        </p:nvPicPr>
        <p:blipFill>
          <a:blip r:embed="rId2" cstate="print"/>
          <a:srcRect/>
          <a:stretch>
            <a:fillRect/>
          </a:stretch>
        </p:blipFill>
        <p:spPr bwMode="auto">
          <a:xfrm>
            <a:off x="533400" y="1371600"/>
            <a:ext cx="8097838" cy="3349625"/>
          </a:xfrm>
          <a:prstGeom prst="rect">
            <a:avLst/>
          </a:prstGeom>
          <a:noFill/>
        </p:spPr>
      </p:pic>
      <p:sp>
        <p:nvSpPr>
          <p:cNvPr id="3" name="矩形 2"/>
          <p:cNvSpPr/>
          <p:nvPr/>
        </p:nvSpPr>
        <p:spPr>
          <a:xfrm>
            <a:off x="6868144" y="6488668"/>
            <a:ext cx="2204450" cy="261610"/>
          </a:xfrm>
          <a:prstGeom prst="rect">
            <a:avLst/>
          </a:prstGeom>
        </p:spPr>
        <p:txBody>
          <a:bodyPr wrap="none">
            <a:spAutoFit/>
          </a:bodyPr>
          <a:lstStyle/>
          <a:p>
            <a:r>
              <a:rPr lang="en-US" altLang="zh-TW" sz="1100" i="1" dirty="0" smtClean="0"/>
              <a:t>Nature Reviews Genetics </a:t>
            </a:r>
            <a:r>
              <a:rPr lang="en-US" altLang="zh-TW" sz="1100" b="1" i="1" dirty="0" smtClean="0"/>
              <a:t>10</a:t>
            </a:r>
            <a:r>
              <a:rPr lang="en-US" altLang="zh-TW" sz="1100" i="1" dirty="0" smtClean="0"/>
              <a:t>, 57-63 </a:t>
            </a:r>
            <a:endParaRPr lang="zh-TW" altLang="en-US" sz="1100" i="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000232" y="130710"/>
            <a:ext cx="5017014"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rPr>
              <a:t>Digital Gene Expression Profiling</a:t>
            </a:r>
            <a:endParaRPr lang="zh-TW" altLang="en-US" sz="2800" b="1" dirty="0">
              <a:solidFill>
                <a:srgbClr val="C00000"/>
              </a:solidFill>
              <a:effectLst>
                <a:outerShdw blurRad="38100" dist="38100" dir="2700000" algn="tl">
                  <a:srgbClr val="000000">
                    <a:alpha val="43137"/>
                  </a:srgbClr>
                </a:outerShdw>
              </a:effectLst>
            </a:endParaRPr>
          </a:p>
        </p:txBody>
      </p:sp>
      <p:grpSp>
        <p:nvGrpSpPr>
          <p:cNvPr id="6" name="群組 5"/>
          <p:cNvGrpSpPr/>
          <p:nvPr/>
        </p:nvGrpSpPr>
        <p:grpSpPr>
          <a:xfrm>
            <a:off x="1285852" y="1214422"/>
            <a:ext cx="3929090" cy="4714908"/>
            <a:chOff x="2643173" y="1142984"/>
            <a:chExt cx="4262002" cy="5085369"/>
          </a:xfrm>
        </p:grpSpPr>
        <p:pic>
          <p:nvPicPr>
            <p:cNvPr id="27650" name="Picture 2"/>
            <p:cNvPicPr>
              <a:picLocks noChangeAspect="1" noChangeArrowheads="1"/>
            </p:cNvPicPr>
            <p:nvPr/>
          </p:nvPicPr>
          <p:blipFill>
            <a:blip r:embed="rId2" cstate="print"/>
            <a:srcRect/>
            <a:stretch>
              <a:fillRect/>
            </a:stretch>
          </p:blipFill>
          <p:spPr bwMode="auto">
            <a:xfrm rot="5400000">
              <a:off x="2217697" y="1568460"/>
              <a:ext cx="5072098" cy="4221145"/>
            </a:xfrm>
            <a:prstGeom prst="rect">
              <a:avLst/>
            </a:prstGeom>
            <a:noFill/>
            <a:ln w="9525">
              <a:noFill/>
              <a:miter lim="800000"/>
              <a:headEnd/>
              <a:tailEnd/>
            </a:ln>
          </p:spPr>
        </p:pic>
        <p:sp>
          <p:nvSpPr>
            <p:cNvPr id="4" name="矩形 3"/>
            <p:cNvSpPr/>
            <p:nvPr/>
          </p:nvSpPr>
          <p:spPr>
            <a:xfrm>
              <a:off x="6000760" y="5643578"/>
              <a:ext cx="904415" cy="584775"/>
            </a:xfrm>
            <a:prstGeom prst="rect">
              <a:avLst/>
            </a:prstGeom>
          </p:spPr>
          <p:txBody>
            <a:bodyPr wrap="none">
              <a:spAutoFit/>
            </a:bodyPr>
            <a:lstStyle/>
            <a:p>
              <a:r>
                <a:rPr lang="en-US" altLang="zh-TW" sz="3200" b="1" dirty="0" smtClean="0">
                  <a:solidFill>
                    <a:srgbClr val="C00000"/>
                  </a:solidFill>
                  <a:effectLst>
                    <a:outerShdw blurRad="38100" dist="38100" dir="2700000" algn="tl">
                      <a:srgbClr val="000000">
                        <a:alpha val="43137"/>
                      </a:srgbClr>
                    </a:outerShdw>
                  </a:effectLst>
                </a:rPr>
                <a:t>DGE</a:t>
              </a:r>
              <a:endParaRPr lang="zh-TW" altLang="en-US" sz="3200" b="1" dirty="0">
                <a:solidFill>
                  <a:srgbClr val="C00000"/>
                </a:solidFill>
                <a:effectLst>
                  <a:outerShdw blurRad="38100" dist="38100" dir="2700000" algn="tl">
                    <a:srgbClr val="000000">
                      <a:alpha val="43137"/>
                    </a:srgbClr>
                  </a:outerShdw>
                </a:effectLst>
              </a:endParaRPr>
            </a:p>
          </p:txBody>
        </p:sp>
      </p:grpSp>
      <p:grpSp>
        <p:nvGrpSpPr>
          <p:cNvPr id="8" name="群組 7"/>
          <p:cNvGrpSpPr/>
          <p:nvPr/>
        </p:nvGrpSpPr>
        <p:grpSpPr>
          <a:xfrm>
            <a:off x="6000760" y="1214422"/>
            <a:ext cx="2643206" cy="4786346"/>
            <a:chOff x="6000760" y="1214422"/>
            <a:chExt cx="2643206" cy="4786346"/>
          </a:xfrm>
        </p:grpSpPr>
        <p:pic>
          <p:nvPicPr>
            <p:cNvPr id="27651" name="Picture 3"/>
            <p:cNvPicPr>
              <a:picLocks noChangeAspect="1" noChangeArrowheads="1"/>
            </p:cNvPicPr>
            <p:nvPr/>
          </p:nvPicPr>
          <p:blipFill>
            <a:blip r:embed="rId3" cstate="print"/>
            <a:srcRect l="58203" t="28125" r="20117" b="9062"/>
            <a:stretch>
              <a:fillRect/>
            </a:stretch>
          </p:blipFill>
          <p:spPr bwMode="auto">
            <a:xfrm>
              <a:off x="6000760" y="1214422"/>
              <a:ext cx="2643206" cy="4786346"/>
            </a:xfrm>
            <a:prstGeom prst="rect">
              <a:avLst/>
            </a:prstGeom>
            <a:noFill/>
            <a:ln w="9525">
              <a:noFill/>
              <a:miter lim="800000"/>
              <a:headEnd/>
              <a:tailEnd/>
            </a:ln>
          </p:spPr>
        </p:pic>
        <p:sp>
          <p:nvSpPr>
            <p:cNvPr id="7" name="矩形 6"/>
            <p:cNvSpPr/>
            <p:nvPr/>
          </p:nvSpPr>
          <p:spPr>
            <a:xfrm>
              <a:off x="6858016" y="2786058"/>
              <a:ext cx="1500198" cy="42862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cstate="print"/>
          <a:srcRect l="19922" t="26250" r="23242" b="10937"/>
          <a:stretch>
            <a:fillRect/>
          </a:stretch>
        </p:blipFill>
        <p:spPr bwMode="auto">
          <a:xfrm>
            <a:off x="2222010" y="3463616"/>
            <a:ext cx="4707444" cy="3251533"/>
          </a:xfrm>
          <a:prstGeom prst="rect">
            <a:avLst/>
          </a:prstGeom>
          <a:noFill/>
          <a:ln w="9525">
            <a:noFill/>
            <a:miter lim="800000"/>
            <a:headEnd/>
            <a:tailEnd/>
          </a:ln>
        </p:spPr>
      </p:pic>
      <p:pic>
        <p:nvPicPr>
          <p:cNvPr id="3074" name="Picture 2"/>
          <p:cNvPicPr>
            <a:picLocks noChangeAspect="1" noChangeArrowheads="1"/>
          </p:cNvPicPr>
          <p:nvPr/>
        </p:nvPicPr>
        <p:blipFill>
          <a:blip r:embed="rId3" cstate="print"/>
          <a:srcRect l="19336" t="30000" r="19726" b="28750"/>
          <a:stretch>
            <a:fillRect/>
          </a:stretch>
        </p:blipFill>
        <p:spPr bwMode="auto">
          <a:xfrm>
            <a:off x="1643042" y="928671"/>
            <a:ext cx="6000792" cy="2538796"/>
          </a:xfrm>
          <a:prstGeom prst="rect">
            <a:avLst/>
          </a:prstGeom>
          <a:noFill/>
          <a:ln w="9525">
            <a:noFill/>
            <a:miter lim="800000"/>
            <a:headEnd/>
            <a:tailEnd/>
          </a:ln>
        </p:spPr>
      </p:pic>
      <p:sp>
        <p:nvSpPr>
          <p:cNvPr id="4" name="矩形 3"/>
          <p:cNvSpPr/>
          <p:nvPr/>
        </p:nvSpPr>
        <p:spPr>
          <a:xfrm>
            <a:off x="2635281" y="130710"/>
            <a:ext cx="3865545"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rPr>
              <a:t>Tag length </a:t>
            </a:r>
            <a:r>
              <a:rPr lang="en-US" altLang="zh-TW" sz="2800" b="1" i="1" dirty="0" err="1" smtClean="0">
                <a:solidFill>
                  <a:srgbClr val="C00000"/>
                </a:solidFill>
                <a:effectLst>
                  <a:outerShdw blurRad="38100" dist="38100" dir="2700000" algn="tl">
                    <a:srgbClr val="000000">
                      <a:alpha val="43137"/>
                    </a:srgbClr>
                  </a:outerShdw>
                </a:effectLst>
              </a:rPr>
              <a:t>vs</a:t>
            </a:r>
            <a:r>
              <a:rPr lang="en-US" altLang="zh-TW" sz="2800" b="1" dirty="0" smtClean="0">
                <a:solidFill>
                  <a:srgbClr val="C00000"/>
                </a:solidFill>
                <a:effectLst>
                  <a:outerShdw blurRad="38100" dist="38100" dir="2700000" algn="tl">
                    <a:srgbClr val="000000">
                      <a:alpha val="43137"/>
                    </a:srgbClr>
                  </a:outerShdw>
                </a:effectLst>
              </a:rPr>
              <a:t> Complexity</a:t>
            </a:r>
            <a:endParaRPr lang="zh-TW" altLang="en-US" sz="2800" b="1" dirty="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2289851" y="2071678"/>
            <a:ext cx="4639603"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rPr>
              <a:t>Exercise AGAIN</a:t>
            </a:r>
            <a:r>
              <a:rPr lang="en-US" altLang="zh-TW" sz="3200" dirty="0" smtClean="0">
                <a:solidFill>
                  <a:srgbClr val="C00000"/>
                </a:solidFill>
              </a:rPr>
              <a:t>……………….</a:t>
            </a:r>
            <a:endParaRPr lang="zh-TW" altLang="en-US" sz="3200" dirty="0">
              <a:solidFill>
                <a:srgbClr val="C00000"/>
              </a:solidFill>
            </a:endParaRPr>
          </a:p>
        </p:txBody>
      </p:sp>
    </p:spTree>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TotalTime>
  <Words>533</Words>
  <Application>Microsoft Office PowerPoint</Application>
  <PresentationFormat>如螢幕大小 (4:3)</PresentationFormat>
  <Paragraphs>38</Paragraphs>
  <Slides>20</Slides>
  <Notes>0</Notes>
  <HiddenSlides>0</HiddenSlides>
  <MMClips>0</MMClips>
  <ScaleCrop>false</ScaleCrop>
  <HeadingPairs>
    <vt:vector size="4" baseType="variant">
      <vt:variant>
        <vt:lpstr>佈景主題</vt:lpstr>
      </vt:variant>
      <vt:variant>
        <vt:i4>1</vt:i4>
      </vt:variant>
      <vt:variant>
        <vt:lpstr>投影片標題</vt:lpstr>
      </vt:variant>
      <vt:variant>
        <vt:i4>20</vt:i4>
      </vt:variant>
    </vt:vector>
  </HeadingPairs>
  <TitlesOfParts>
    <vt:vector size="21" baseType="lpstr">
      <vt:lpstr>Office 佈景主題</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TANG</dc:creator>
  <cp:lastModifiedBy>TANG</cp:lastModifiedBy>
  <cp:revision>8</cp:revision>
  <dcterms:created xsi:type="dcterms:W3CDTF">2011-03-31T13:56:12Z</dcterms:created>
  <dcterms:modified xsi:type="dcterms:W3CDTF">2011-03-31T23:12:11Z</dcterms:modified>
</cp:coreProperties>
</file>