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67" r:id="rId15"/>
    <p:sldId id="270" r:id="rId16"/>
    <p:sldId id="271" r:id="rId17"/>
    <p:sldId id="272" r:id="rId18"/>
    <p:sldId id="276" r:id="rId19"/>
    <p:sldId id="273" r:id="rId20"/>
    <p:sldId id="274" r:id="rId21"/>
    <p:sldId id="277" r:id="rId22"/>
    <p:sldId id="278" r:id="rId2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3" d="100"/>
          <a:sy n="33" d="100"/>
        </p:scale>
        <p:origin x="-2292" y="-12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2012/4/6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2012/4/6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2012/4/6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2012/4/6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2012/4/6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2012/4/6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2012/4/6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2012/4/6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2012/4/6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2012/4/6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2012/4/6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pPr/>
              <a:t>2012/4/6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/>
              <a:t>RNA </a:t>
            </a:r>
            <a:r>
              <a:rPr lang="en-US" altLang="zh-TW" dirty="0" err="1" smtClean="0"/>
              <a:t>seq</a:t>
            </a:r>
            <a:r>
              <a:rPr lang="en-US" altLang="zh-TW" dirty="0" smtClean="0"/>
              <a:t> analysis</a:t>
            </a:r>
            <a:br>
              <a:rPr lang="en-US" altLang="zh-TW" dirty="0" smtClean="0"/>
            </a:br>
            <a:r>
              <a:rPr lang="en-US" altLang="zh-TW" dirty="0" smtClean="0"/>
              <a:t>with reference genome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Dataset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Reference genome</a:t>
            </a:r>
          </a:p>
          <a:p>
            <a:pPr lvl="1"/>
            <a:r>
              <a:rPr lang="en-US" altLang="zh-TW" dirty="0" smtClean="0"/>
              <a:t>mouse chromosome 16 subset, 13Mbp  </a:t>
            </a:r>
          </a:p>
          <a:p>
            <a:pPr lvl="1">
              <a:buNone/>
            </a:pPr>
            <a:r>
              <a:rPr lang="en-US" altLang="zh-TW" dirty="0" smtClean="0"/>
              <a:t>	(complete chr16, 98Mbp)</a:t>
            </a:r>
          </a:p>
          <a:p>
            <a:r>
              <a:rPr lang="en-US" altLang="zh-TW" dirty="0" smtClean="0"/>
              <a:t>Reads</a:t>
            </a:r>
          </a:p>
          <a:p>
            <a:pPr lvl="1"/>
            <a:r>
              <a:rPr lang="en-US" altLang="zh-TW" dirty="0" smtClean="0"/>
              <a:t>Brain</a:t>
            </a:r>
          </a:p>
          <a:p>
            <a:pPr lvl="1"/>
            <a:r>
              <a:rPr lang="en-US" altLang="zh-TW" dirty="0" smtClean="0"/>
              <a:t>Liver</a:t>
            </a:r>
            <a:endParaRPr lang="zh-TW" altLang="en-US" dirty="0"/>
          </a:p>
        </p:txBody>
      </p:sp>
      <p:sp>
        <p:nvSpPr>
          <p:cNvPr id="4" name="文字方塊 3"/>
          <p:cNvSpPr txBox="1"/>
          <p:nvPr/>
        </p:nvSpPr>
        <p:spPr>
          <a:xfrm>
            <a:off x="2051720" y="5949280"/>
            <a:ext cx="48835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err="1" smtClean="0"/>
              <a:t>Mortazavi</a:t>
            </a:r>
            <a:r>
              <a:rPr lang="en-US" altLang="zh-TW" sz="1200" dirty="0" smtClean="0"/>
              <a:t>, A., Williams, B. A., McCue, K., Schaeffer, L., and </a:t>
            </a:r>
            <a:r>
              <a:rPr lang="en-US" altLang="zh-TW" sz="1200" dirty="0" err="1" smtClean="0"/>
              <a:t>Wold</a:t>
            </a:r>
            <a:r>
              <a:rPr lang="en-US" altLang="zh-TW" sz="1200" dirty="0" smtClean="0"/>
              <a:t>, B. (2008). </a:t>
            </a:r>
            <a:br>
              <a:rPr lang="en-US" altLang="zh-TW" sz="1200" dirty="0" smtClean="0"/>
            </a:br>
            <a:r>
              <a:rPr lang="en-US" altLang="zh-TW" sz="1200" dirty="0" smtClean="0"/>
              <a:t>Mapping and quantifying mammalian </a:t>
            </a:r>
            <a:r>
              <a:rPr lang="en-US" altLang="zh-TW" sz="1200" dirty="0" err="1" smtClean="0"/>
              <a:t>transcriptomes</a:t>
            </a:r>
            <a:r>
              <a:rPr lang="en-US" altLang="zh-TW" sz="1200" dirty="0" smtClean="0"/>
              <a:t> by </a:t>
            </a:r>
            <a:r>
              <a:rPr lang="en-US" altLang="zh-TW" sz="1200" dirty="0" err="1" smtClean="0"/>
              <a:t>rna-seq</a:t>
            </a:r>
            <a:r>
              <a:rPr lang="en-US" altLang="zh-TW" sz="1200" dirty="0" smtClean="0"/>
              <a:t>. </a:t>
            </a:r>
            <a:br>
              <a:rPr lang="en-US" altLang="zh-TW" sz="1200" dirty="0" smtClean="0"/>
            </a:br>
            <a:r>
              <a:rPr lang="en-US" altLang="zh-TW" sz="1200" i="1" dirty="0" smtClean="0"/>
              <a:t>Nat Methods</a:t>
            </a:r>
            <a:r>
              <a:rPr lang="en-US" altLang="zh-TW" sz="1200" dirty="0" smtClean="0"/>
              <a:t>, 5(7):621-628. </a:t>
            </a:r>
            <a:endParaRPr lang="zh-TW" alt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>Import Genome information</a:t>
            </a:r>
            <a:br>
              <a:rPr lang="en-US" altLang="zh-TW" dirty="0" smtClean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NC000082subset.gbk</a:t>
            </a:r>
            <a:endParaRPr lang="zh-TW" altLang="en-US" dirty="0"/>
          </a:p>
        </p:txBody>
      </p:sp>
      <p:grpSp>
        <p:nvGrpSpPr>
          <p:cNvPr id="10" name="群組 9"/>
          <p:cNvGrpSpPr/>
          <p:nvPr/>
        </p:nvGrpSpPr>
        <p:grpSpPr>
          <a:xfrm>
            <a:off x="1668866" y="2420888"/>
            <a:ext cx="5135382" cy="3528392"/>
            <a:chOff x="1403648" y="2420888"/>
            <a:chExt cx="5135382" cy="3528392"/>
          </a:xfrm>
        </p:grpSpPr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03648" y="2420888"/>
              <a:ext cx="5135382" cy="3528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橢圓 7"/>
            <p:cNvSpPr/>
            <p:nvPr/>
          </p:nvSpPr>
          <p:spPr>
            <a:xfrm>
              <a:off x="1835696" y="2564904"/>
              <a:ext cx="360040" cy="36004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" name="橢圓 8"/>
            <p:cNvSpPr/>
            <p:nvPr/>
          </p:nvSpPr>
          <p:spPr>
            <a:xfrm>
              <a:off x="3347864" y="5373216"/>
              <a:ext cx="2664296" cy="288032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grpSp>
        <p:nvGrpSpPr>
          <p:cNvPr id="6" name="群組 5"/>
          <p:cNvGrpSpPr/>
          <p:nvPr/>
        </p:nvGrpSpPr>
        <p:grpSpPr>
          <a:xfrm>
            <a:off x="1547664" y="1700808"/>
            <a:ext cx="5451429" cy="3744416"/>
            <a:chOff x="1547664" y="1700808"/>
            <a:chExt cx="5451429" cy="3744416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47664" y="1700808"/>
              <a:ext cx="5451429" cy="3744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橢圓 4"/>
            <p:cNvSpPr/>
            <p:nvPr/>
          </p:nvSpPr>
          <p:spPr>
            <a:xfrm>
              <a:off x="4860032" y="3429000"/>
              <a:ext cx="1368152" cy="36004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grpSp>
        <p:nvGrpSpPr>
          <p:cNvPr id="7" name="群組 6"/>
          <p:cNvGrpSpPr/>
          <p:nvPr/>
        </p:nvGrpSpPr>
        <p:grpSpPr>
          <a:xfrm>
            <a:off x="1115616" y="1556792"/>
            <a:ext cx="6360516" cy="4653136"/>
            <a:chOff x="1115616" y="1556792"/>
            <a:chExt cx="6360516" cy="4653136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15616" y="1556792"/>
              <a:ext cx="6360516" cy="4653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橢圓 4"/>
            <p:cNvSpPr/>
            <p:nvPr/>
          </p:nvSpPr>
          <p:spPr>
            <a:xfrm>
              <a:off x="1259632" y="1772816"/>
              <a:ext cx="792088" cy="504056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" name="橢圓 5"/>
            <p:cNvSpPr/>
            <p:nvPr/>
          </p:nvSpPr>
          <p:spPr>
            <a:xfrm>
              <a:off x="6156176" y="3645024"/>
              <a:ext cx="648072" cy="504056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772816"/>
            <a:ext cx="5346594" cy="3666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橢圓 4"/>
          <p:cNvSpPr/>
          <p:nvPr/>
        </p:nvSpPr>
        <p:spPr>
          <a:xfrm>
            <a:off x="3131840" y="3068960"/>
            <a:ext cx="936104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Start RNA </a:t>
            </a:r>
            <a:r>
              <a:rPr lang="en-US" altLang="zh-TW" dirty="0" err="1" smtClean="0"/>
              <a:t>seq</a:t>
            </a:r>
            <a:r>
              <a:rPr lang="en-US" altLang="zh-TW" dirty="0" smtClean="0"/>
              <a:t> analysis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340768"/>
            <a:ext cx="7224803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橢圓 4"/>
          <p:cNvSpPr/>
          <p:nvPr/>
        </p:nvSpPr>
        <p:spPr>
          <a:xfrm>
            <a:off x="5652120" y="5589240"/>
            <a:ext cx="1728192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Select Reference with annotation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556792"/>
            <a:ext cx="7495561" cy="458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Setting mapping argument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484784"/>
            <a:ext cx="6823972" cy="458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setting </a:t>
            </a:r>
            <a:r>
              <a:rPr lang="en-US" altLang="zh-TW" dirty="0" err="1" smtClean="0"/>
              <a:t>Exon</a:t>
            </a:r>
            <a:r>
              <a:rPr lang="en-US" altLang="zh-TW" dirty="0" smtClean="0"/>
              <a:t> argument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412776"/>
            <a:ext cx="7536568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556792"/>
            <a:ext cx="7166054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RPKM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Read per </a:t>
            </a:r>
            <a:r>
              <a:rPr lang="en-US" altLang="zh-TW" dirty="0" err="1" smtClean="0"/>
              <a:t>kilobase</a:t>
            </a:r>
            <a:r>
              <a:rPr lang="en-US" altLang="zh-TW" dirty="0" smtClean="0"/>
              <a:t> of </a:t>
            </a:r>
            <a:r>
              <a:rPr lang="en-US" altLang="zh-TW" dirty="0" err="1" smtClean="0"/>
              <a:t>exon</a:t>
            </a:r>
            <a:r>
              <a:rPr lang="en-US" altLang="zh-TW" dirty="0" smtClean="0"/>
              <a:t> model per million mapped reads</a:t>
            </a:r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r>
              <a:rPr lang="en-US" altLang="zh-TW" dirty="0" smtClean="0"/>
              <a:t># total mapped reads</a:t>
            </a:r>
          </a:p>
          <a:p>
            <a:r>
              <a:rPr lang="en-US" altLang="zh-TW" dirty="0" smtClean="0"/>
              <a:t>Mapped </a:t>
            </a:r>
            <a:r>
              <a:rPr lang="en-US" altLang="zh-TW" dirty="0" err="1" smtClean="0"/>
              <a:t>contig</a:t>
            </a:r>
            <a:r>
              <a:rPr lang="en-US" altLang="zh-TW" dirty="0" smtClean="0"/>
              <a:t>/</a:t>
            </a:r>
            <a:r>
              <a:rPr lang="en-US" altLang="zh-TW" dirty="0" err="1" smtClean="0"/>
              <a:t>exon</a:t>
            </a:r>
            <a:r>
              <a:rPr lang="en-US" altLang="zh-TW" dirty="0" smtClean="0"/>
              <a:t> length</a:t>
            </a:r>
            <a:endParaRPr lang="zh-TW" altLang="en-US" dirty="0"/>
          </a:p>
        </p:txBody>
      </p:sp>
      <p:sp>
        <p:nvSpPr>
          <p:cNvPr id="7" name="文字方塊 6"/>
          <p:cNvSpPr txBox="1"/>
          <p:nvPr/>
        </p:nvSpPr>
        <p:spPr>
          <a:xfrm>
            <a:off x="1336289" y="5934670"/>
            <a:ext cx="626004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100" dirty="0" err="1" smtClean="0"/>
              <a:t>Mortazavi</a:t>
            </a:r>
            <a:r>
              <a:rPr lang="en-US" altLang="zh-TW" sz="1100" dirty="0" smtClean="0"/>
              <a:t>, A. et.al. (2008). Mapping and quantifying mammalian </a:t>
            </a:r>
            <a:r>
              <a:rPr lang="en-US" altLang="zh-TW" sz="1100" dirty="0" err="1" smtClean="0"/>
              <a:t>transcriptomes</a:t>
            </a:r>
            <a:r>
              <a:rPr lang="en-US" altLang="zh-TW" sz="1100" dirty="0" smtClean="0"/>
              <a:t> by </a:t>
            </a:r>
            <a:r>
              <a:rPr lang="en-US" altLang="zh-TW" sz="1100" dirty="0" err="1" smtClean="0"/>
              <a:t>rna-seq</a:t>
            </a:r>
            <a:r>
              <a:rPr lang="en-US" altLang="zh-TW" sz="1100" dirty="0" smtClean="0"/>
              <a:t>. </a:t>
            </a:r>
            <a:r>
              <a:rPr lang="en-US" altLang="zh-TW" sz="1100" i="1" dirty="0" smtClean="0"/>
              <a:t>Nat Methods,</a:t>
            </a:r>
          </a:p>
          <a:p>
            <a:r>
              <a:rPr lang="en-US" altLang="zh-TW" sz="1100" i="1" dirty="0" smtClean="0"/>
              <a:t>5(7):621--628.</a:t>
            </a:r>
            <a:endParaRPr lang="zh-TW" altLang="en-US" sz="1100" i="1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3068960"/>
            <a:ext cx="5824647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476672"/>
            <a:ext cx="6567130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 t="16129"/>
          <a:stretch>
            <a:fillRect/>
          </a:stretch>
        </p:blipFill>
        <p:spPr bwMode="auto">
          <a:xfrm>
            <a:off x="1547664" y="836712"/>
            <a:ext cx="6527736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908720"/>
            <a:ext cx="8162949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Exercise: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Import Liver Reads</a:t>
            </a:r>
          </a:p>
          <a:p>
            <a:r>
              <a:rPr lang="en-US" altLang="zh-TW" dirty="0" smtClean="0"/>
              <a:t>do above steps</a:t>
            </a:r>
            <a:endParaRPr lang="zh-TW" alt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Expression analysis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grpSp>
        <p:nvGrpSpPr>
          <p:cNvPr id="7" name="群組 6"/>
          <p:cNvGrpSpPr/>
          <p:nvPr/>
        </p:nvGrpSpPr>
        <p:grpSpPr>
          <a:xfrm>
            <a:off x="323528" y="1512168"/>
            <a:ext cx="8651394" cy="4797152"/>
            <a:chOff x="323528" y="908720"/>
            <a:chExt cx="8651394" cy="4797152"/>
          </a:xfrm>
        </p:grpSpPr>
        <p:pic>
          <p:nvPicPr>
            <p:cNvPr id="1331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l="13278" t="9086" r="45064" b="31429"/>
            <a:stretch>
              <a:fillRect/>
            </a:stretch>
          </p:blipFill>
          <p:spPr bwMode="auto">
            <a:xfrm>
              <a:off x="323528" y="908720"/>
              <a:ext cx="8651394" cy="47971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橢圓 4"/>
            <p:cNvSpPr/>
            <p:nvPr/>
          </p:nvSpPr>
          <p:spPr>
            <a:xfrm>
              <a:off x="5364088" y="3933056"/>
              <a:ext cx="1872208" cy="36004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" name="橢圓 5"/>
            <p:cNvSpPr/>
            <p:nvPr/>
          </p:nvSpPr>
          <p:spPr>
            <a:xfrm>
              <a:off x="3419872" y="3933056"/>
              <a:ext cx="1872208" cy="36004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12776"/>
            <a:ext cx="7776864" cy="5022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484784"/>
            <a:ext cx="6860799" cy="436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 l="16074" t="6926" r="48140" b="31429"/>
          <a:stretch>
            <a:fillRect/>
          </a:stretch>
        </p:blipFill>
        <p:spPr bwMode="auto">
          <a:xfrm>
            <a:off x="611560" y="1052736"/>
            <a:ext cx="7279311" cy="4869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Experiment Table for </a:t>
            </a:r>
            <a:r>
              <a:rPr lang="en-US" altLang="zh-TW" dirty="0" err="1" smtClean="0"/>
              <a:t>Comparision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457400"/>
            <a:ext cx="7760085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Comparative analysis for </a:t>
            </a:r>
          </a:p>
          <a:p>
            <a:pPr>
              <a:buNone/>
            </a:pPr>
            <a:r>
              <a:rPr lang="en-US" altLang="zh-TW" dirty="0" smtClean="0"/>
              <a:t>	</a:t>
            </a:r>
            <a:r>
              <a:rPr lang="en-US" altLang="zh-TW" dirty="0" err="1" smtClean="0"/>
              <a:t>denovo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transcriptome</a:t>
            </a:r>
            <a:r>
              <a:rPr lang="en-US" altLang="zh-TW" dirty="0" smtClean="0"/>
              <a:t> analysis?</a:t>
            </a:r>
            <a:endParaRPr lang="zh-TW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99</Words>
  <Application>Microsoft Office PowerPoint</Application>
  <PresentationFormat>如螢幕大小 (4:3)</PresentationFormat>
  <Paragraphs>31</Paragraphs>
  <Slides>22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23" baseType="lpstr">
      <vt:lpstr>Office 佈景主題</vt:lpstr>
      <vt:lpstr>RNA seq analysis with reference genome</vt:lpstr>
      <vt:lpstr>Dataset</vt:lpstr>
      <vt:lpstr>Import Genome information </vt:lpstr>
      <vt:lpstr>投影片 4</vt:lpstr>
      <vt:lpstr>投影片 5</vt:lpstr>
      <vt:lpstr>投影片 6</vt:lpstr>
      <vt:lpstr>Start RNA seq analysis</vt:lpstr>
      <vt:lpstr>Select Reference with annotation</vt:lpstr>
      <vt:lpstr>Setting mapping argument</vt:lpstr>
      <vt:lpstr>setting Exon argument</vt:lpstr>
      <vt:lpstr>投影片 11</vt:lpstr>
      <vt:lpstr>RPKM</vt:lpstr>
      <vt:lpstr>投影片 13</vt:lpstr>
      <vt:lpstr>投影片 14</vt:lpstr>
      <vt:lpstr>投影片 15</vt:lpstr>
      <vt:lpstr>Exercise:</vt:lpstr>
      <vt:lpstr>Expression analysis</vt:lpstr>
      <vt:lpstr>投影片 18</vt:lpstr>
      <vt:lpstr>投影片 19</vt:lpstr>
      <vt:lpstr>投影片 20</vt:lpstr>
      <vt:lpstr>Experiment Table for Comparision</vt:lpstr>
      <vt:lpstr>投影片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RNA seq analysis with reference genome</dc:title>
  <cp:lastModifiedBy>csardas</cp:lastModifiedBy>
  <cp:revision>12</cp:revision>
  <dcterms:modified xsi:type="dcterms:W3CDTF">2012-04-06T00:02:26Z</dcterms:modified>
</cp:coreProperties>
</file>