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8" r:id="rId2"/>
    <p:sldId id="273" r:id="rId3"/>
    <p:sldId id="274" r:id="rId4"/>
    <p:sldId id="277" r:id="rId5"/>
    <p:sldId id="279" r:id="rId6"/>
    <p:sldId id="278" r:id="rId7"/>
    <p:sldId id="284" r:id="rId8"/>
    <p:sldId id="259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71" r:id="rId18"/>
    <p:sldId id="256" r:id="rId19"/>
    <p:sldId id="257" r:id="rId20"/>
    <p:sldId id="281" r:id="rId21"/>
    <p:sldId id="283" r:id="rId22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F8F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124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B4ED2A-6749-4B63-96E4-9F2FA9CF5669}" type="datetimeFigureOut">
              <a:rPr lang="zh-TW" altLang="en-US" smtClean="0"/>
              <a:pPr/>
              <a:t>2012/4/13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88148C-C9DE-4C54-A16D-428FD1906D9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10722DE-74E5-455F-96A3-516D745BA66B}" type="slidenum">
              <a:rPr lang="en-US" altLang="zh-TW"/>
              <a:pPr/>
              <a:t>2</a:t>
            </a:fld>
            <a:endParaRPr lang="en-US" altLang="zh-TW"/>
          </a:p>
        </p:txBody>
      </p:sp>
      <p:sp>
        <p:nvSpPr>
          <p:cNvPr id="1064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5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TW" altLang="zh-TW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70237C4-29FF-454D-AA99-5C898FF847EB}" type="slidenum">
              <a:rPr lang="en-US" altLang="zh-TW"/>
              <a:pPr/>
              <a:t>3</a:t>
            </a:fld>
            <a:endParaRPr lang="en-US" altLang="zh-TW"/>
          </a:p>
        </p:txBody>
      </p:sp>
      <p:sp>
        <p:nvSpPr>
          <p:cNvPr id="1075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TW" altLang="zh-TW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F2E37C1-4A35-481D-BDBC-6532F1B767AA}" type="slidenum">
              <a:rPr lang="en-US" altLang="zh-TW"/>
              <a:pPr/>
              <a:t>4</a:t>
            </a:fld>
            <a:endParaRPr lang="en-US" altLang="zh-TW"/>
          </a:p>
        </p:txBody>
      </p:sp>
      <p:sp>
        <p:nvSpPr>
          <p:cNvPr id="1105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TW" altLang="zh-TW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40C4CF1-60EA-46BD-9F0E-71ED2958F437}" type="slidenum">
              <a:rPr lang="en-US" altLang="zh-TW"/>
              <a:pPr/>
              <a:t>5</a:t>
            </a:fld>
            <a:endParaRPr lang="en-US" altLang="zh-TW"/>
          </a:p>
        </p:txBody>
      </p:sp>
      <p:sp>
        <p:nvSpPr>
          <p:cNvPr id="1187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87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TW" altLang="zh-TW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C19EB85-5DD6-45E9-99D6-982A51000942}" type="slidenum">
              <a:rPr lang="en-US" altLang="zh-TW"/>
              <a:pPr/>
              <a:t>8</a:t>
            </a:fld>
            <a:endParaRPr lang="en-US" altLang="zh-TW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TW" altLang="zh-TW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B5FD5C6-54CF-4E9B-88FE-385C1E33B169}" type="slidenum">
              <a:rPr lang="en-US" altLang="zh-TW"/>
              <a:pPr/>
              <a:t>9</a:t>
            </a:fld>
            <a:endParaRPr lang="en-US" altLang="zh-TW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TW" altLang="zh-TW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6D47759-3BAB-4E8D-A2EC-F8141DC166AA}" type="slidenum">
              <a:rPr lang="en-US" altLang="zh-TW"/>
              <a:pPr/>
              <a:t>10</a:t>
            </a:fld>
            <a:endParaRPr lang="en-US" altLang="zh-TW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TW" altLang="zh-TW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3C5133F-CFCD-44AB-81CD-FF9FCE12CAF8}" type="slidenum">
              <a:rPr lang="en-US" altLang="zh-TW"/>
              <a:pPr/>
              <a:t>11</a:t>
            </a:fld>
            <a:endParaRPr lang="en-US" altLang="zh-TW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TW" altLang="zh-TW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6E83906-13BE-4BD0-81C0-8449B12BFC62}" type="slidenum">
              <a:rPr lang="en-US" altLang="zh-TW"/>
              <a:pPr/>
              <a:t>12</a:t>
            </a:fld>
            <a:endParaRPr lang="en-US" altLang="zh-TW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TW" altLang="zh-TW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D8A0BB7-8B9E-48AE-B5AC-3E966556688C}" type="slidenum">
              <a:rPr lang="en-US" altLang="zh-TW"/>
              <a:pPr/>
              <a:t>13</a:t>
            </a:fld>
            <a:endParaRPr lang="en-US" altLang="zh-TW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TW" altLang="zh-TW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1530F95-86B6-469B-8BDD-B9902D417CBC}" type="slidenum">
              <a:rPr lang="en-US" altLang="zh-TW"/>
              <a:pPr/>
              <a:t>14</a:t>
            </a:fld>
            <a:endParaRPr lang="en-US" altLang="zh-TW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TW" altLang="zh-TW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1AA5D11-9B28-4B2D-8FFA-E912BD529551}" type="slidenum">
              <a:rPr lang="en-US" altLang="zh-TW"/>
              <a:pPr/>
              <a:t>15</a:t>
            </a:fld>
            <a:endParaRPr lang="en-US" altLang="zh-TW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TW" altLang="zh-TW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B5089-DE5E-4C16-8E53-DF6757E510AF}" type="datetimeFigureOut">
              <a:rPr lang="zh-TW" altLang="en-US" smtClean="0"/>
              <a:pPr/>
              <a:t>2012/4/13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10E13-541A-48A9-9DCE-C7DCFF70F6A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B5089-DE5E-4C16-8E53-DF6757E510AF}" type="datetimeFigureOut">
              <a:rPr lang="zh-TW" altLang="en-US" smtClean="0"/>
              <a:pPr/>
              <a:t>2012/4/13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10E13-541A-48A9-9DCE-C7DCFF70F6A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B5089-DE5E-4C16-8E53-DF6757E510AF}" type="datetimeFigureOut">
              <a:rPr lang="zh-TW" altLang="en-US" smtClean="0"/>
              <a:pPr/>
              <a:t>2012/4/13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10E13-541A-48A9-9DCE-C7DCFF70F6A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B5089-DE5E-4C16-8E53-DF6757E510AF}" type="datetimeFigureOut">
              <a:rPr lang="zh-TW" altLang="en-US" smtClean="0"/>
              <a:pPr/>
              <a:t>2012/4/13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10E13-541A-48A9-9DCE-C7DCFF70F6A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B5089-DE5E-4C16-8E53-DF6757E510AF}" type="datetimeFigureOut">
              <a:rPr lang="zh-TW" altLang="en-US" smtClean="0"/>
              <a:pPr/>
              <a:t>2012/4/13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10E13-541A-48A9-9DCE-C7DCFF70F6A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B5089-DE5E-4C16-8E53-DF6757E510AF}" type="datetimeFigureOut">
              <a:rPr lang="zh-TW" altLang="en-US" smtClean="0"/>
              <a:pPr/>
              <a:t>2012/4/13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10E13-541A-48A9-9DCE-C7DCFF70F6A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B5089-DE5E-4C16-8E53-DF6757E510AF}" type="datetimeFigureOut">
              <a:rPr lang="zh-TW" altLang="en-US" smtClean="0"/>
              <a:pPr/>
              <a:t>2012/4/13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10E13-541A-48A9-9DCE-C7DCFF70F6A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B5089-DE5E-4C16-8E53-DF6757E510AF}" type="datetimeFigureOut">
              <a:rPr lang="zh-TW" altLang="en-US" smtClean="0"/>
              <a:pPr/>
              <a:t>2012/4/13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10E13-541A-48A9-9DCE-C7DCFF70F6A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B5089-DE5E-4C16-8E53-DF6757E510AF}" type="datetimeFigureOut">
              <a:rPr lang="zh-TW" altLang="en-US" smtClean="0"/>
              <a:pPr/>
              <a:t>2012/4/13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10E13-541A-48A9-9DCE-C7DCFF70F6A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B5089-DE5E-4C16-8E53-DF6757E510AF}" type="datetimeFigureOut">
              <a:rPr lang="zh-TW" altLang="en-US" smtClean="0"/>
              <a:pPr/>
              <a:t>2012/4/13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10E13-541A-48A9-9DCE-C7DCFF70F6A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B5089-DE5E-4C16-8E53-DF6757E510AF}" type="datetimeFigureOut">
              <a:rPr lang="zh-TW" altLang="en-US" smtClean="0"/>
              <a:pPr/>
              <a:t>2012/4/13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10E13-541A-48A9-9DCE-C7DCFF70F6A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FB5089-DE5E-4C16-8E53-DF6757E510AF}" type="datetimeFigureOut">
              <a:rPr lang="zh-TW" altLang="en-US" smtClean="0"/>
              <a:pPr/>
              <a:t>2012/4/13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710E13-541A-48A9-9DCE-C7DCFF70F6A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www.ncbi.nlm.nih.gov/sites/entrez?db=bioproject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5" descr="Picture 2.png"/>
          <p:cNvPicPr>
            <a:picLocks noChangeAspect="1"/>
          </p:cNvPicPr>
          <p:nvPr/>
        </p:nvPicPr>
        <p:blipFill>
          <a:blip r:embed="rId2" cstate="print"/>
          <a:srcRect b="16365"/>
          <a:stretch>
            <a:fillRect/>
          </a:stretch>
        </p:blipFill>
        <p:spPr bwMode="auto">
          <a:xfrm>
            <a:off x="0" y="142852"/>
            <a:ext cx="9144000" cy="65298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2" name="群組 10"/>
          <p:cNvGrpSpPr/>
          <p:nvPr/>
        </p:nvGrpSpPr>
        <p:grpSpPr>
          <a:xfrm>
            <a:off x="297311" y="261738"/>
            <a:ext cx="8523161" cy="648632"/>
            <a:chOff x="467544" y="6160219"/>
            <a:chExt cx="8523161" cy="365125"/>
          </a:xfrm>
        </p:grpSpPr>
        <p:pic>
          <p:nvPicPr>
            <p:cNvPr id="187400" name="Picture 8" descr="letters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644008" y="6160219"/>
              <a:ext cx="4346697" cy="365125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187401" name="Picture 9" descr="letters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67544" y="6160219"/>
              <a:ext cx="4346697" cy="365125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sp>
        <p:nvSpPr>
          <p:cNvPr id="187402" name="Text Box 10"/>
          <p:cNvSpPr txBox="1">
            <a:spLocks noChangeArrowheads="1"/>
          </p:cNvSpPr>
          <p:nvPr/>
        </p:nvSpPr>
        <p:spPr bwMode="auto">
          <a:xfrm>
            <a:off x="214282" y="4857760"/>
            <a:ext cx="621510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TW" sz="1800" b="1" dirty="0" smtClean="0">
                <a:solidFill>
                  <a:schemeClr val="bg2"/>
                </a:solidFill>
                <a:latin typeface="Arial" pitchFamily="34" charset="0"/>
              </a:rPr>
              <a:t>P. Tang (</a:t>
            </a:r>
            <a:r>
              <a:rPr lang="zh-TW" altLang="en-US" b="1" dirty="0" smtClean="0">
                <a:solidFill>
                  <a:schemeClr val="bg2"/>
                </a:solidFill>
                <a:latin typeface="Arial" pitchFamily="34" charset="0"/>
              </a:rPr>
              <a:t>鄧致剛</a:t>
            </a:r>
            <a:r>
              <a:rPr lang="en-US" altLang="zh-TW" b="1" dirty="0" smtClean="0">
                <a:solidFill>
                  <a:schemeClr val="bg2"/>
                </a:solidFill>
                <a:latin typeface="Arial" pitchFamily="34" charset="0"/>
              </a:rPr>
              <a:t>)</a:t>
            </a:r>
            <a:r>
              <a:rPr lang="en-US" altLang="zh-TW" sz="1800" b="1" dirty="0" smtClean="0">
                <a:solidFill>
                  <a:schemeClr val="bg2"/>
                </a:solidFill>
                <a:latin typeface="Arial" pitchFamily="34" charset="0"/>
              </a:rPr>
              <a:t>; </a:t>
            </a:r>
            <a:r>
              <a:rPr lang="en-US" altLang="zh-TW" b="1" dirty="0" smtClean="0">
                <a:solidFill>
                  <a:schemeClr val="bg2"/>
                </a:solidFill>
                <a:latin typeface="Arial" pitchFamily="34" charset="0"/>
              </a:rPr>
              <a:t>RRC. </a:t>
            </a:r>
            <a:r>
              <a:rPr lang="en-US" altLang="zh-TW" b="1" dirty="0" err="1" smtClean="0">
                <a:solidFill>
                  <a:schemeClr val="bg2"/>
                </a:solidFill>
                <a:latin typeface="Arial" pitchFamily="34" charset="0"/>
              </a:rPr>
              <a:t>Gan</a:t>
            </a:r>
            <a:r>
              <a:rPr lang="en-US" altLang="zh-TW" sz="1800" b="1" dirty="0" smtClean="0">
                <a:solidFill>
                  <a:schemeClr val="bg2"/>
                </a:solidFill>
                <a:latin typeface="Arial" pitchFamily="34" charset="0"/>
              </a:rPr>
              <a:t> (</a:t>
            </a:r>
            <a:r>
              <a:rPr lang="zh-TW" altLang="en-US" b="1" dirty="0" smtClean="0">
                <a:solidFill>
                  <a:schemeClr val="bg2"/>
                </a:solidFill>
                <a:latin typeface="Arial" pitchFamily="34" charset="0"/>
              </a:rPr>
              <a:t>甘瑞麒</a:t>
            </a:r>
            <a:r>
              <a:rPr lang="en-US" altLang="zh-TW" b="1" dirty="0" smtClean="0">
                <a:solidFill>
                  <a:schemeClr val="bg2"/>
                </a:solidFill>
                <a:latin typeface="Arial" pitchFamily="34" charset="0"/>
              </a:rPr>
              <a:t>); PJ Huang (</a:t>
            </a:r>
            <a:r>
              <a:rPr lang="zh-TW" altLang="en-US" b="1" dirty="0" smtClean="0">
                <a:solidFill>
                  <a:schemeClr val="bg2"/>
                </a:solidFill>
                <a:latin typeface="Arial" pitchFamily="34" charset="0"/>
              </a:rPr>
              <a:t>黄栢榕</a:t>
            </a:r>
            <a:r>
              <a:rPr lang="en-US" altLang="zh-TW" b="1" dirty="0" smtClean="0">
                <a:solidFill>
                  <a:schemeClr val="bg2"/>
                </a:solidFill>
                <a:latin typeface="Arial" pitchFamily="34" charset="0"/>
              </a:rPr>
              <a:t>)</a:t>
            </a:r>
            <a:endParaRPr lang="en-US" altLang="zh-TW" sz="1800" b="1" dirty="0">
              <a:solidFill>
                <a:schemeClr val="bg2"/>
              </a:solidFill>
              <a:latin typeface="Arial" pitchFamily="34" charset="0"/>
            </a:endParaRPr>
          </a:p>
          <a:p>
            <a:r>
              <a:rPr lang="en-US" altLang="zh-TW" sz="1800" b="1" dirty="0" smtClean="0">
                <a:solidFill>
                  <a:schemeClr val="bg2"/>
                </a:solidFill>
                <a:latin typeface="Arial" pitchFamily="34" charset="0"/>
              </a:rPr>
              <a:t>Bioinformatics </a:t>
            </a:r>
            <a:r>
              <a:rPr lang="en-US" altLang="zh-TW" sz="1800" b="1" dirty="0">
                <a:solidFill>
                  <a:schemeClr val="bg2"/>
                </a:solidFill>
                <a:latin typeface="Arial" pitchFamily="34" charset="0"/>
              </a:rPr>
              <a:t>Center, Chang Gung University</a:t>
            </a:r>
            <a:r>
              <a:rPr lang="en-US" altLang="zh-TW" sz="1800" b="1" i="1" dirty="0" smtClean="0">
                <a:solidFill>
                  <a:schemeClr val="bg2"/>
                </a:solidFill>
                <a:latin typeface="Arial" pitchFamily="34" charset="0"/>
              </a:rPr>
              <a:t>.</a:t>
            </a:r>
            <a:endParaRPr lang="en-US" altLang="zh-TW" sz="1800" b="1" i="1" dirty="0">
              <a:solidFill>
                <a:schemeClr val="bg2"/>
              </a:solidFill>
              <a:latin typeface="Arial" pitchFamily="34" charset="0"/>
            </a:endParaRPr>
          </a:p>
        </p:txBody>
      </p:sp>
      <p:sp>
        <p:nvSpPr>
          <p:cNvPr id="187397" name="Text Box 5"/>
          <p:cNvSpPr txBox="1">
            <a:spLocks noChangeArrowheads="1"/>
          </p:cNvSpPr>
          <p:nvPr/>
        </p:nvSpPr>
        <p:spPr bwMode="auto">
          <a:xfrm>
            <a:off x="928662" y="1214422"/>
            <a:ext cx="7224746" cy="70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zh-TW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  <a:ea typeface="全真海報體" pitchFamily="49" charset="-120"/>
              </a:rPr>
              <a:t>Genome Sequencing</a:t>
            </a:r>
            <a:endParaRPr lang="en-US" altLang="zh-TW" sz="44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Rounded MT Bold" pitchFamily="34" charset="0"/>
              <a:ea typeface="全真海報體" pitchFamily="49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428892" y="192880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TW" b="1" dirty="0" smtClean="0">
                <a:solidFill>
                  <a:srgbClr val="FFFF00"/>
                </a:solidFill>
              </a:rPr>
              <a:t>Genome </a:t>
            </a:r>
            <a:r>
              <a:rPr lang="en-US" altLang="zh-TW" b="1" dirty="0" err="1" smtClean="0">
                <a:solidFill>
                  <a:srgbClr val="FFFF00"/>
                </a:solidFill>
              </a:rPr>
              <a:t>Resequencing</a:t>
            </a:r>
            <a:endParaRPr lang="en-US" altLang="zh-TW" b="1" dirty="0" smtClean="0">
              <a:solidFill>
                <a:srgbClr val="FFFF00"/>
              </a:solidFill>
            </a:endParaRPr>
          </a:p>
          <a:p>
            <a:r>
              <a:rPr lang="en-US" altLang="zh-TW" b="1" dirty="0" smtClean="0">
                <a:solidFill>
                  <a:srgbClr val="FFFF00"/>
                </a:solidFill>
              </a:rPr>
              <a:t>De novo Genome Assembly</a:t>
            </a:r>
          </a:p>
          <a:p>
            <a:r>
              <a:rPr lang="en-US" altLang="zh-TW" b="1" dirty="0" smtClean="0">
                <a:solidFill>
                  <a:srgbClr val="FFFF00"/>
                </a:solidFill>
              </a:rPr>
              <a:t>Bacteria Genome Analysis</a:t>
            </a:r>
          </a:p>
          <a:p>
            <a:r>
              <a:rPr lang="en-US" altLang="zh-TW" b="1" dirty="0" smtClean="0">
                <a:solidFill>
                  <a:srgbClr val="FFFF00"/>
                </a:solidFill>
              </a:rPr>
              <a:t>Genome Annotation and Genome Browser </a:t>
            </a:r>
            <a:endParaRPr lang="zh-TW" altLang="en-US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74" y="1000108"/>
            <a:ext cx="3511483" cy="521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2"/>
          <p:cNvSpPr txBox="1">
            <a:spLocks noRot="1" noChangeArrowheads="1"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 smtClean="0">
                <a:solidFill>
                  <a:schemeClr val="accent2"/>
                </a:solidFill>
                <a:latin typeface="+mj-lt"/>
                <a:ea typeface="新細明體" charset="-120"/>
                <a:cs typeface="+mj-cs"/>
              </a:rPr>
              <a:t>Overview of Genome Analysis</a:t>
            </a:r>
            <a:endParaRPr kumimoji="0" lang="ru-RU" sz="4400" b="0" i="0" u="none" strike="noStrike" kern="1200" cap="none" spc="0" normalizeH="0" baseline="0" noProof="0" dirty="0" smtClean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2"/>
          <p:cNvSpPr txBox="1">
            <a:spLocks noChangeArrowheads="1"/>
          </p:cNvSpPr>
          <p:nvPr/>
        </p:nvSpPr>
        <p:spPr bwMode="auto">
          <a:xfrm>
            <a:off x="762000" y="1235075"/>
            <a:ext cx="5567550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TW" b="0">
                <a:latin typeface="Arial" charset="0"/>
                <a:ea typeface="新細明體" charset="-120"/>
              </a:rPr>
              <a:t>Criteria include:</a:t>
            </a:r>
          </a:p>
          <a:p>
            <a:pPr eaLnBrk="0" hangingPunct="0"/>
            <a:endParaRPr lang="en-US" altLang="zh-TW" b="0">
              <a:latin typeface="Arial" charset="0"/>
              <a:ea typeface="新細明體" charset="-120"/>
            </a:endParaRPr>
          </a:p>
          <a:p>
            <a:pPr eaLnBrk="0" hangingPunct="0">
              <a:buFontTx/>
              <a:buChar char="•"/>
            </a:pPr>
            <a:r>
              <a:rPr lang="en-US" altLang="zh-TW" b="0">
                <a:latin typeface="Arial" charset="0"/>
                <a:ea typeface="新細明體" charset="-120"/>
              </a:rPr>
              <a:t> genome size (some plants are &gt;&gt;&gt;human genome)</a:t>
            </a:r>
          </a:p>
          <a:p>
            <a:pPr eaLnBrk="0" hangingPunct="0">
              <a:buFontTx/>
              <a:buChar char="•"/>
            </a:pPr>
            <a:r>
              <a:rPr lang="en-US" altLang="zh-TW" b="0">
                <a:latin typeface="Arial" charset="0"/>
                <a:ea typeface="新細明體" charset="-120"/>
              </a:rPr>
              <a:t> cost</a:t>
            </a:r>
          </a:p>
          <a:p>
            <a:pPr eaLnBrk="0" hangingPunct="0">
              <a:buFontTx/>
              <a:buChar char="•"/>
            </a:pPr>
            <a:r>
              <a:rPr lang="en-US" altLang="zh-TW" b="0">
                <a:latin typeface="Arial" charset="0"/>
                <a:ea typeface="新細明體" charset="-120"/>
              </a:rPr>
              <a:t> relevance to human disease (or other disease)</a:t>
            </a:r>
          </a:p>
          <a:p>
            <a:pPr eaLnBrk="0" hangingPunct="0">
              <a:buFontTx/>
              <a:buChar char="•"/>
            </a:pPr>
            <a:r>
              <a:rPr lang="en-US" altLang="zh-TW" b="0">
                <a:latin typeface="Arial" charset="0"/>
                <a:ea typeface="新細明體" charset="-120"/>
              </a:rPr>
              <a:t> relevance to basic biological questions</a:t>
            </a:r>
          </a:p>
          <a:p>
            <a:pPr eaLnBrk="0" hangingPunct="0">
              <a:buFontTx/>
              <a:buChar char="•"/>
            </a:pPr>
            <a:r>
              <a:rPr lang="en-US" altLang="zh-TW" b="0">
                <a:latin typeface="Arial" charset="0"/>
                <a:ea typeface="新細明體" charset="-120"/>
              </a:rPr>
              <a:t> relevance to agriculture</a:t>
            </a:r>
          </a:p>
        </p:txBody>
      </p:sp>
      <p:sp>
        <p:nvSpPr>
          <p:cNvPr id="33795" name="Rectangle 3"/>
          <p:cNvSpPr>
            <a:spLocks noChangeArrowheads="1"/>
          </p:cNvSpPr>
          <p:nvPr/>
        </p:nvSpPr>
        <p:spPr bwMode="auto">
          <a:xfrm>
            <a:off x="762000" y="354013"/>
            <a:ext cx="8036174" cy="52322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TW" sz="2800" b="1" dirty="0">
                <a:solidFill>
                  <a:srgbClr val="C00000"/>
                </a:solidFill>
                <a:latin typeface="Arial" charset="0"/>
                <a:ea typeface="新細明體" charset="-120"/>
              </a:rPr>
              <a:t>Criteria for selecting genomes for sequencing</a:t>
            </a:r>
          </a:p>
        </p:txBody>
      </p:sp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3" cstate="print"/>
          <a:srcRect l="11162" r="13183"/>
          <a:stretch>
            <a:fillRect/>
          </a:stretch>
        </p:blipFill>
        <p:spPr bwMode="auto">
          <a:xfrm>
            <a:off x="928662" y="3357562"/>
            <a:ext cx="4357718" cy="3099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609600" y="1223963"/>
            <a:ext cx="5698996" cy="3489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TW" b="0">
                <a:latin typeface="Arial" charset="0"/>
                <a:ea typeface="新細明體" charset="-120"/>
              </a:rPr>
              <a:t>Sequence one individual genome, or several?</a:t>
            </a:r>
          </a:p>
          <a:p>
            <a:pPr eaLnBrk="0" hangingPunct="0"/>
            <a:endParaRPr lang="en-US" altLang="zh-TW" b="0">
              <a:latin typeface="Arial" charset="0"/>
              <a:ea typeface="新細明體" charset="-120"/>
            </a:endParaRPr>
          </a:p>
          <a:p>
            <a:pPr eaLnBrk="0" hangingPunct="0">
              <a:lnSpc>
                <a:spcPct val="130000"/>
              </a:lnSpc>
            </a:pPr>
            <a:r>
              <a:rPr lang="en-US" altLang="en-US" b="0">
                <a:latin typeface="Arial" charset="0"/>
              </a:rPr>
              <a:t>Try one…</a:t>
            </a:r>
          </a:p>
          <a:p>
            <a:pPr eaLnBrk="0" hangingPunct="0">
              <a:lnSpc>
                <a:spcPct val="130000"/>
              </a:lnSpc>
            </a:pPr>
            <a:r>
              <a:rPr lang="en-US" altLang="en-US" b="0">
                <a:latin typeface="Arial" charset="0"/>
              </a:rPr>
              <a:t>--Each genome center may study one</a:t>
            </a:r>
          </a:p>
          <a:p>
            <a:pPr eaLnBrk="0" hangingPunct="0">
              <a:lnSpc>
                <a:spcPct val="130000"/>
              </a:lnSpc>
            </a:pPr>
            <a:r>
              <a:rPr lang="en-US" altLang="en-US" b="0">
                <a:latin typeface="Arial" charset="0"/>
              </a:rPr>
              <a:t>  chromosome from an organism</a:t>
            </a:r>
          </a:p>
          <a:p>
            <a:pPr eaLnBrk="0" hangingPunct="0">
              <a:lnSpc>
                <a:spcPct val="130000"/>
              </a:lnSpc>
            </a:pPr>
            <a:r>
              <a:rPr lang="en-US" altLang="en-US" b="0">
                <a:latin typeface="Arial" charset="0"/>
              </a:rPr>
              <a:t>--It is necessary to measure polymorphisms </a:t>
            </a:r>
          </a:p>
          <a:p>
            <a:pPr eaLnBrk="0" hangingPunct="0">
              <a:lnSpc>
                <a:spcPct val="130000"/>
              </a:lnSpc>
            </a:pPr>
            <a:r>
              <a:rPr lang="en-US" altLang="en-US" b="0">
                <a:latin typeface="Arial" charset="0"/>
              </a:rPr>
              <a:t>   (e.g. SNPs) in large populations</a:t>
            </a:r>
          </a:p>
          <a:p>
            <a:pPr eaLnBrk="0" hangingPunct="0">
              <a:lnSpc>
                <a:spcPct val="130000"/>
              </a:lnSpc>
            </a:pPr>
            <a:endParaRPr lang="en-US" altLang="zh-TW" b="0">
              <a:latin typeface="Arial" charset="0"/>
              <a:ea typeface="新細明體" charset="-120"/>
            </a:endParaRPr>
          </a:p>
          <a:p>
            <a:pPr eaLnBrk="0" hangingPunct="0">
              <a:lnSpc>
                <a:spcPct val="130000"/>
              </a:lnSpc>
            </a:pPr>
            <a:r>
              <a:rPr lang="en-US" altLang="zh-TW" b="0">
                <a:latin typeface="Arial" charset="0"/>
                <a:ea typeface="新細明體" charset="-120"/>
              </a:rPr>
              <a:t>For viruses, thousands of isolates may be sequenced.</a:t>
            </a:r>
          </a:p>
          <a:p>
            <a:pPr eaLnBrk="0" hangingPunct="0">
              <a:lnSpc>
                <a:spcPct val="130000"/>
              </a:lnSpc>
            </a:pPr>
            <a:r>
              <a:rPr lang="en-US" altLang="zh-TW" b="0">
                <a:latin typeface="Arial" charset="0"/>
                <a:ea typeface="新細明體" charset="-120"/>
              </a:rPr>
              <a:t>For the human genome, cost is the impediment.</a:t>
            </a:r>
          </a:p>
        </p:txBody>
      </p:sp>
      <p:sp>
        <p:nvSpPr>
          <p:cNvPr id="36869" name="Rectangle 6"/>
          <p:cNvSpPr>
            <a:spLocks noChangeArrowheads="1"/>
          </p:cNvSpPr>
          <p:nvPr/>
        </p:nvSpPr>
        <p:spPr bwMode="auto">
          <a:xfrm>
            <a:off x="762000" y="354013"/>
            <a:ext cx="8036174" cy="52322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TW" sz="2800" b="1" dirty="0">
                <a:solidFill>
                  <a:srgbClr val="C00000"/>
                </a:solidFill>
                <a:latin typeface="Arial" charset="0"/>
                <a:ea typeface="新細明體" charset="-120"/>
              </a:rPr>
              <a:t>Criteria for selecting genomes for sequencing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 Box 2"/>
          <p:cNvSpPr txBox="1">
            <a:spLocks noChangeArrowheads="1"/>
          </p:cNvSpPr>
          <p:nvPr/>
        </p:nvSpPr>
        <p:spPr bwMode="auto">
          <a:xfrm>
            <a:off x="2590800" y="152400"/>
            <a:ext cx="386785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2800" b="1" dirty="0">
                <a:solidFill>
                  <a:srgbClr val="C00000"/>
                </a:solidFill>
                <a:latin typeface="Arial" charset="0"/>
                <a:ea typeface="新細明體" charset="-120"/>
              </a:rPr>
              <a:t>Ancient DNA projects</a:t>
            </a:r>
          </a:p>
        </p:txBody>
      </p:sp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685800" y="1301750"/>
            <a:ext cx="80010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b="0">
                <a:latin typeface="Arial" charset="0"/>
                <a:ea typeface="新細明體" charset="-120"/>
              </a:rPr>
              <a:t>Special challenges:</a:t>
            </a:r>
          </a:p>
          <a:p>
            <a:endParaRPr lang="en-US" altLang="zh-TW" b="0">
              <a:latin typeface="Arial" charset="0"/>
              <a:ea typeface="新細明體" charset="-120"/>
            </a:endParaRPr>
          </a:p>
          <a:p>
            <a:pPr>
              <a:buFontTx/>
              <a:buChar char="•"/>
            </a:pPr>
            <a:r>
              <a:rPr lang="en-US" altLang="zh-TW" b="0">
                <a:latin typeface="Arial" charset="0"/>
                <a:ea typeface="新細明體" charset="-120"/>
              </a:rPr>
              <a:t> Ancient DNA is degraded by nucleases</a:t>
            </a:r>
          </a:p>
          <a:p>
            <a:pPr>
              <a:buFontTx/>
              <a:buChar char="•"/>
            </a:pPr>
            <a:r>
              <a:rPr lang="en-US" altLang="zh-TW" b="0">
                <a:latin typeface="Arial" charset="0"/>
                <a:ea typeface="新細明體" charset="-120"/>
              </a:rPr>
              <a:t> The majority of DNA in samples derives from unrelated organisms such as bacteria that invaded after death</a:t>
            </a:r>
          </a:p>
          <a:p>
            <a:pPr>
              <a:buFontTx/>
              <a:buChar char="•"/>
            </a:pPr>
            <a:r>
              <a:rPr lang="en-US" altLang="zh-TW" b="0">
                <a:latin typeface="Arial" charset="0"/>
                <a:ea typeface="新細明體" charset="-120"/>
              </a:rPr>
              <a:t> The majority of DNA in samples is contaminated by human DNA</a:t>
            </a:r>
          </a:p>
          <a:p>
            <a:pPr>
              <a:buFontTx/>
              <a:buChar char="•"/>
            </a:pPr>
            <a:r>
              <a:rPr lang="en-US" altLang="zh-TW" b="0">
                <a:latin typeface="Arial" charset="0"/>
                <a:ea typeface="新細明體" charset="-120"/>
              </a:rPr>
              <a:t> Determination of authenticity requires special controls, and analysis of multiple independent extracts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2590800" y="3834474"/>
            <a:ext cx="418255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2800" b="1" dirty="0" err="1">
                <a:solidFill>
                  <a:srgbClr val="C00000"/>
                </a:solidFill>
                <a:latin typeface="Arial" charset="0"/>
                <a:ea typeface="新細明體" charset="-120"/>
              </a:rPr>
              <a:t>Metagenomics</a:t>
            </a:r>
            <a:r>
              <a:rPr lang="en-US" altLang="zh-TW" sz="2800" b="1" dirty="0">
                <a:solidFill>
                  <a:srgbClr val="C00000"/>
                </a:solidFill>
                <a:latin typeface="Arial" charset="0"/>
                <a:ea typeface="新細明體" charset="-120"/>
              </a:rPr>
              <a:t> projects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85800" y="4469509"/>
            <a:ext cx="8001000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b="0" dirty="0">
                <a:latin typeface="Arial" charset="0"/>
                <a:ea typeface="新細明體" charset="-120"/>
              </a:rPr>
              <a:t>Two broad areas:</a:t>
            </a:r>
          </a:p>
          <a:p>
            <a:endParaRPr lang="en-US" altLang="zh-TW" b="0" dirty="0">
              <a:latin typeface="Arial" charset="0"/>
              <a:ea typeface="新細明體" charset="-120"/>
            </a:endParaRPr>
          </a:p>
          <a:p>
            <a:pPr>
              <a:buFontTx/>
              <a:buChar char="•"/>
            </a:pPr>
            <a:r>
              <a:rPr lang="en-US" altLang="zh-TW" b="0" dirty="0">
                <a:latin typeface="Arial" charset="0"/>
                <a:ea typeface="新細明體" charset="-120"/>
              </a:rPr>
              <a:t> Environmental (ecological) </a:t>
            </a:r>
          </a:p>
          <a:p>
            <a:pPr lvl="1"/>
            <a:r>
              <a:rPr lang="en-US" altLang="zh-TW" b="0" dirty="0">
                <a:latin typeface="Arial" charset="0"/>
                <a:ea typeface="新細明體" charset="-120"/>
              </a:rPr>
              <a:t>e.g. hot spring, ocean, sludge, soil</a:t>
            </a:r>
          </a:p>
          <a:p>
            <a:endParaRPr lang="en-US" altLang="zh-TW" b="0" dirty="0">
              <a:latin typeface="Arial" charset="0"/>
              <a:ea typeface="新細明體" charset="-120"/>
            </a:endParaRPr>
          </a:p>
          <a:p>
            <a:pPr>
              <a:buFontTx/>
              <a:buChar char="•"/>
            </a:pPr>
            <a:r>
              <a:rPr lang="en-US" altLang="zh-TW" b="0" dirty="0">
                <a:latin typeface="Arial" charset="0"/>
                <a:ea typeface="新細明體" charset="-120"/>
              </a:rPr>
              <a:t> </a:t>
            </a:r>
            <a:r>
              <a:rPr lang="en-US" altLang="zh-TW" b="0" dirty="0" err="1">
                <a:latin typeface="Arial" charset="0"/>
                <a:ea typeface="新細明體" charset="-120"/>
              </a:rPr>
              <a:t>Organismal</a:t>
            </a:r>
            <a:r>
              <a:rPr lang="en-US" altLang="zh-TW" b="0" dirty="0">
                <a:latin typeface="Arial" charset="0"/>
                <a:ea typeface="新細明體" charset="-120"/>
              </a:rPr>
              <a:t> </a:t>
            </a:r>
          </a:p>
          <a:p>
            <a:pPr lvl="1"/>
            <a:r>
              <a:rPr lang="en-US" altLang="zh-TW" b="0" dirty="0">
                <a:latin typeface="Arial" charset="0"/>
                <a:ea typeface="新細明體" charset="-120"/>
              </a:rPr>
              <a:t>e.g. human gut, feces, lung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hlinkClick r:id="rId2"/>
          </p:cNvPr>
          <p:cNvSpPr/>
          <p:nvPr/>
        </p:nvSpPr>
        <p:spPr>
          <a:xfrm>
            <a:off x="5214942" y="95556"/>
            <a:ext cx="364333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100" dirty="0" smtClean="0"/>
              <a:t>http://www.ncbi.nlm.nih.gov/sites/entrez?db=bioproject</a:t>
            </a:r>
            <a:endParaRPr lang="zh-TW" altLang="en-US" sz="11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642918"/>
            <a:ext cx="8643966" cy="3334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428736"/>
            <a:ext cx="6929486" cy="4182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 l="9868" r="11184"/>
          <a:stretch>
            <a:fillRect/>
          </a:stretch>
        </p:blipFill>
        <p:spPr bwMode="auto">
          <a:xfrm>
            <a:off x="7500958" y="204774"/>
            <a:ext cx="1143008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 cstate="print"/>
          <a:srcRect l="63393" t="27857" r="23214" b="36428"/>
          <a:stretch>
            <a:fillRect/>
          </a:stretch>
        </p:blipFill>
        <p:spPr bwMode="auto">
          <a:xfrm>
            <a:off x="7229494" y="1571612"/>
            <a:ext cx="1843100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 cstate="print"/>
          <a:srcRect l="32558"/>
          <a:stretch>
            <a:fillRect/>
          </a:stretch>
        </p:blipFill>
        <p:spPr bwMode="auto">
          <a:xfrm>
            <a:off x="357158" y="285728"/>
            <a:ext cx="5800736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dirty="0" smtClean="0">
                <a:solidFill>
                  <a:schemeClr val="accent2"/>
                </a:solidFill>
                <a:ea typeface="新細明體" charset="-120"/>
              </a:rPr>
              <a:t>Whole Genome Sequencing (WGS)</a:t>
            </a:r>
            <a:endParaRPr lang="ru-RU" dirty="0" smtClean="0">
              <a:solidFill>
                <a:schemeClr val="accent2"/>
              </a:solidFill>
            </a:endParaRPr>
          </a:p>
        </p:txBody>
      </p:sp>
      <p:sp>
        <p:nvSpPr>
          <p:cNvPr id="4099" name="Freeform 3"/>
          <p:cNvSpPr>
            <a:spLocks/>
          </p:cNvSpPr>
          <p:nvPr/>
        </p:nvSpPr>
        <p:spPr bwMode="auto">
          <a:xfrm>
            <a:off x="1752600" y="2819400"/>
            <a:ext cx="1512888" cy="1755775"/>
          </a:xfrm>
          <a:custGeom>
            <a:avLst/>
            <a:gdLst>
              <a:gd name="T0" fmla="*/ 370 w 953"/>
              <a:gd name="T1" fmla="*/ 457 h 1106"/>
              <a:gd name="T2" fmla="*/ 296 w 953"/>
              <a:gd name="T3" fmla="*/ 413 h 1106"/>
              <a:gd name="T4" fmla="*/ 540 w 953"/>
              <a:gd name="T5" fmla="*/ 214 h 1106"/>
              <a:gd name="T6" fmla="*/ 665 w 953"/>
              <a:gd name="T7" fmla="*/ 465 h 1106"/>
              <a:gd name="T8" fmla="*/ 392 w 953"/>
              <a:gd name="T9" fmla="*/ 398 h 1106"/>
              <a:gd name="T10" fmla="*/ 414 w 953"/>
              <a:gd name="T11" fmla="*/ 243 h 1106"/>
              <a:gd name="T12" fmla="*/ 621 w 953"/>
              <a:gd name="T13" fmla="*/ 133 h 1106"/>
              <a:gd name="T14" fmla="*/ 709 w 953"/>
              <a:gd name="T15" fmla="*/ 265 h 1106"/>
              <a:gd name="T16" fmla="*/ 532 w 953"/>
              <a:gd name="T17" fmla="*/ 421 h 1106"/>
              <a:gd name="T18" fmla="*/ 362 w 953"/>
              <a:gd name="T19" fmla="*/ 258 h 1106"/>
              <a:gd name="T20" fmla="*/ 185 w 953"/>
              <a:gd name="T21" fmla="*/ 133 h 1106"/>
              <a:gd name="T22" fmla="*/ 444 w 953"/>
              <a:gd name="T23" fmla="*/ 369 h 1106"/>
              <a:gd name="T24" fmla="*/ 458 w 953"/>
              <a:gd name="T25" fmla="*/ 199 h 1106"/>
              <a:gd name="T26" fmla="*/ 414 w 953"/>
              <a:gd name="T27" fmla="*/ 133 h 1106"/>
              <a:gd name="T28" fmla="*/ 650 w 953"/>
              <a:gd name="T29" fmla="*/ 66 h 1106"/>
              <a:gd name="T30" fmla="*/ 665 w 953"/>
              <a:gd name="T31" fmla="*/ 236 h 1106"/>
              <a:gd name="T32" fmla="*/ 444 w 953"/>
              <a:gd name="T33" fmla="*/ 288 h 1106"/>
              <a:gd name="T34" fmla="*/ 259 w 953"/>
              <a:gd name="T35" fmla="*/ 376 h 1106"/>
              <a:gd name="T36" fmla="*/ 207 w 953"/>
              <a:gd name="T37" fmla="*/ 472 h 1106"/>
              <a:gd name="T38" fmla="*/ 252 w 953"/>
              <a:gd name="T39" fmla="*/ 716 h 1106"/>
              <a:gd name="T40" fmla="*/ 429 w 953"/>
              <a:gd name="T41" fmla="*/ 937 h 1106"/>
              <a:gd name="T42" fmla="*/ 333 w 953"/>
              <a:gd name="T43" fmla="*/ 1070 h 1106"/>
              <a:gd name="T44" fmla="*/ 362 w 953"/>
              <a:gd name="T45" fmla="*/ 841 h 1106"/>
              <a:gd name="T46" fmla="*/ 576 w 953"/>
              <a:gd name="T47" fmla="*/ 745 h 1106"/>
              <a:gd name="T48" fmla="*/ 709 w 953"/>
              <a:gd name="T49" fmla="*/ 731 h 1106"/>
              <a:gd name="T50" fmla="*/ 458 w 953"/>
              <a:gd name="T51" fmla="*/ 657 h 1106"/>
              <a:gd name="T52" fmla="*/ 473 w 953"/>
              <a:gd name="T53" fmla="*/ 450 h 1106"/>
              <a:gd name="T54" fmla="*/ 636 w 953"/>
              <a:gd name="T55" fmla="*/ 531 h 1106"/>
              <a:gd name="T56" fmla="*/ 370 w 953"/>
              <a:gd name="T57" fmla="*/ 649 h 1106"/>
              <a:gd name="T58" fmla="*/ 185 w 953"/>
              <a:gd name="T59" fmla="*/ 450 h 1106"/>
              <a:gd name="T60" fmla="*/ 37 w 953"/>
              <a:gd name="T61" fmla="*/ 590 h 1106"/>
              <a:gd name="T62" fmla="*/ 0 w 953"/>
              <a:gd name="T63" fmla="*/ 709 h 1106"/>
              <a:gd name="T64" fmla="*/ 170 w 953"/>
              <a:gd name="T65" fmla="*/ 886 h 1106"/>
              <a:gd name="T66" fmla="*/ 311 w 953"/>
              <a:gd name="T67" fmla="*/ 819 h 1106"/>
              <a:gd name="T68" fmla="*/ 613 w 953"/>
              <a:gd name="T69" fmla="*/ 627 h 1106"/>
              <a:gd name="T70" fmla="*/ 783 w 953"/>
              <a:gd name="T71" fmla="*/ 443 h 1106"/>
              <a:gd name="T72" fmla="*/ 754 w 953"/>
              <a:gd name="T73" fmla="*/ 620 h 1106"/>
              <a:gd name="T74" fmla="*/ 924 w 953"/>
              <a:gd name="T75" fmla="*/ 613 h 1106"/>
              <a:gd name="T76" fmla="*/ 946 w 953"/>
              <a:gd name="T77" fmla="*/ 428 h 1106"/>
              <a:gd name="T78" fmla="*/ 768 w 953"/>
              <a:gd name="T79" fmla="*/ 406 h 1106"/>
              <a:gd name="T80" fmla="*/ 724 w 953"/>
              <a:gd name="T81" fmla="*/ 155 h 1106"/>
              <a:gd name="T82" fmla="*/ 562 w 953"/>
              <a:gd name="T83" fmla="*/ 96 h 1106"/>
              <a:gd name="T84" fmla="*/ 495 w 953"/>
              <a:gd name="T85" fmla="*/ 391 h 1106"/>
              <a:gd name="T86" fmla="*/ 517 w 953"/>
              <a:gd name="T87" fmla="*/ 553 h 1106"/>
              <a:gd name="T88" fmla="*/ 325 w 953"/>
              <a:gd name="T89" fmla="*/ 576 h 1106"/>
              <a:gd name="T90" fmla="*/ 303 w 953"/>
              <a:gd name="T91" fmla="*/ 398 h 1106"/>
              <a:gd name="T92" fmla="*/ 399 w 953"/>
              <a:gd name="T93" fmla="*/ 280 h 1106"/>
              <a:gd name="T94" fmla="*/ 599 w 953"/>
              <a:gd name="T95" fmla="*/ 273 h 1106"/>
              <a:gd name="T96" fmla="*/ 495 w 953"/>
              <a:gd name="T97" fmla="*/ 524 h 1106"/>
              <a:gd name="T98" fmla="*/ 274 w 953"/>
              <a:gd name="T99" fmla="*/ 347 h 1106"/>
              <a:gd name="T100" fmla="*/ 466 w 953"/>
              <a:gd name="T101" fmla="*/ 325 h 1106"/>
              <a:gd name="T102" fmla="*/ 133 w 953"/>
              <a:gd name="T103" fmla="*/ 457 h 1106"/>
              <a:gd name="T104" fmla="*/ 82 w 953"/>
              <a:gd name="T105" fmla="*/ 753 h 110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953"/>
              <a:gd name="T160" fmla="*/ 0 h 1106"/>
              <a:gd name="T161" fmla="*/ 953 w 953"/>
              <a:gd name="T162" fmla="*/ 1106 h 1106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953" h="1106">
                <a:moveTo>
                  <a:pt x="495" y="517"/>
                </a:moveTo>
                <a:cubicBezTo>
                  <a:pt x="456" y="497"/>
                  <a:pt x="407" y="480"/>
                  <a:pt x="370" y="457"/>
                </a:cubicBezTo>
                <a:cubicBezTo>
                  <a:pt x="321" y="426"/>
                  <a:pt x="360" y="441"/>
                  <a:pt x="318" y="428"/>
                </a:cubicBezTo>
                <a:cubicBezTo>
                  <a:pt x="311" y="423"/>
                  <a:pt x="296" y="422"/>
                  <a:pt x="296" y="413"/>
                </a:cubicBezTo>
                <a:cubicBezTo>
                  <a:pt x="290" y="259"/>
                  <a:pt x="289" y="225"/>
                  <a:pt x="414" y="206"/>
                </a:cubicBezTo>
                <a:cubicBezTo>
                  <a:pt x="456" y="209"/>
                  <a:pt x="501" y="199"/>
                  <a:pt x="540" y="214"/>
                </a:cubicBezTo>
                <a:cubicBezTo>
                  <a:pt x="604" y="239"/>
                  <a:pt x="621" y="325"/>
                  <a:pt x="665" y="369"/>
                </a:cubicBezTo>
                <a:cubicBezTo>
                  <a:pt x="673" y="401"/>
                  <a:pt x="683" y="431"/>
                  <a:pt x="665" y="465"/>
                </a:cubicBezTo>
                <a:cubicBezTo>
                  <a:pt x="663" y="470"/>
                  <a:pt x="617" y="484"/>
                  <a:pt x="606" y="487"/>
                </a:cubicBezTo>
                <a:cubicBezTo>
                  <a:pt x="426" y="479"/>
                  <a:pt x="450" y="514"/>
                  <a:pt x="392" y="398"/>
                </a:cubicBezTo>
                <a:cubicBezTo>
                  <a:pt x="381" y="347"/>
                  <a:pt x="375" y="339"/>
                  <a:pt x="392" y="273"/>
                </a:cubicBezTo>
                <a:cubicBezTo>
                  <a:pt x="395" y="261"/>
                  <a:pt x="406" y="252"/>
                  <a:pt x="414" y="243"/>
                </a:cubicBezTo>
                <a:cubicBezTo>
                  <a:pt x="451" y="202"/>
                  <a:pt x="487" y="143"/>
                  <a:pt x="540" y="125"/>
                </a:cubicBezTo>
                <a:cubicBezTo>
                  <a:pt x="567" y="128"/>
                  <a:pt x="595" y="124"/>
                  <a:pt x="621" y="133"/>
                </a:cubicBezTo>
                <a:cubicBezTo>
                  <a:pt x="632" y="137"/>
                  <a:pt x="636" y="152"/>
                  <a:pt x="643" y="162"/>
                </a:cubicBezTo>
                <a:cubicBezTo>
                  <a:pt x="668" y="197"/>
                  <a:pt x="696" y="223"/>
                  <a:pt x="709" y="265"/>
                </a:cubicBezTo>
                <a:cubicBezTo>
                  <a:pt x="702" y="371"/>
                  <a:pt x="715" y="385"/>
                  <a:pt x="636" y="435"/>
                </a:cubicBezTo>
                <a:cubicBezTo>
                  <a:pt x="601" y="430"/>
                  <a:pt x="566" y="430"/>
                  <a:pt x="532" y="421"/>
                </a:cubicBezTo>
                <a:cubicBezTo>
                  <a:pt x="520" y="418"/>
                  <a:pt x="513" y="405"/>
                  <a:pt x="503" y="398"/>
                </a:cubicBezTo>
                <a:cubicBezTo>
                  <a:pt x="444" y="358"/>
                  <a:pt x="403" y="318"/>
                  <a:pt x="362" y="258"/>
                </a:cubicBezTo>
                <a:cubicBezTo>
                  <a:pt x="341" y="190"/>
                  <a:pt x="403" y="90"/>
                  <a:pt x="325" y="66"/>
                </a:cubicBezTo>
                <a:cubicBezTo>
                  <a:pt x="236" y="73"/>
                  <a:pt x="221" y="61"/>
                  <a:pt x="185" y="133"/>
                </a:cubicBezTo>
                <a:cubicBezTo>
                  <a:pt x="142" y="310"/>
                  <a:pt x="201" y="371"/>
                  <a:pt x="340" y="428"/>
                </a:cubicBezTo>
                <a:cubicBezTo>
                  <a:pt x="398" y="420"/>
                  <a:pt x="409" y="413"/>
                  <a:pt x="444" y="369"/>
                </a:cubicBezTo>
                <a:cubicBezTo>
                  <a:pt x="462" y="313"/>
                  <a:pt x="455" y="340"/>
                  <a:pt x="466" y="288"/>
                </a:cubicBezTo>
                <a:cubicBezTo>
                  <a:pt x="463" y="258"/>
                  <a:pt x="466" y="228"/>
                  <a:pt x="458" y="199"/>
                </a:cubicBezTo>
                <a:cubicBezTo>
                  <a:pt x="453" y="182"/>
                  <a:pt x="439" y="170"/>
                  <a:pt x="429" y="155"/>
                </a:cubicBezTo>
                <a:cubicBezTo>
                  <a:pt x="424" y="148"/>
                  <a:pt x="414" y="133"/>
                  <a:pt x="414" y="133"/>
                </a:cubicBezTo>
                <a:cubicBezTo>
                  <a:pt x="398" y="51"/>
                  <a:pt x="432" y="12"/>
                  <a:pt x="510" y="0"/>
                </a:cubicBezTo>
                <a:cubicBezTo>
                  <a:pt x="607" y="14"/>
                  <a:pt x="602" y="3"/>
                  <a:pt x="650" y="66"/>
                </a:cubicBezTo>
                <a:cubicBezTo>
                  <a:pt x="658" y="88"/>
                  <a:pt x="672" y="133"/>
                  <a:pt x="672" y="133"/>
                </a:cubicBezTo>
                <a:cubicBezTo>
                  <a:pt x="670" y="167"/>
                  <a:pt x="673" y="202"/>
                  <a:pt x="665" y="236"/>
                </a:cubicBezTo>
                <a:cubicBezTo>
                  <a:pt x="661" y="253"/>
                  <a:pt x="636" y="262"/>
                  <a:pt x="621" y="265"/>
                </a:cubicBezTo>
                <a:cubicBezTo>
                  <a:pt x="563" y="276"/>
                  <a:pt x="503" y="282"/>
                  <a:pt x="444" y="288"/>
                </a:cubicBezTo>
                <a:cubicBezTo>
                  <a:pt x="398" y="302"/>
                  <a:pt x="351" y="310"/>
                  <a:pt x="311" y="339"/>
                </a:cubicBezTo>
                <a:cubicBezTo>
                  <a:pt x="294" y="351"/>
                  <a:pt x="259" y="376"/>
                  <a:pt x="259" y="376"/>
                </a:cubicBezTo>
                <a:cubicBezTo>
                  <a:pt x="244" y="423"/>
                  <a:pt x="264" y="372"/>
                  <a:pt x="229" y="421"/>
                </a:cubicBezTo>
                <a:cubicBezTo>
                  <a:pt x="220" y="433"/>
                  <a:pt x="212" y="457"/>
                  <a:pt x="207" y="472"/>
                </a:cubicBezTo>
                <a:cubicBezTo>
                  <a:pt x="210" y="531"/>
                  <a:pt x="211" y="590"/>
                  <a:pt x="215" y="649"/>
                </a:cubicBezTo>
                <a:cubicBezTo>
                  <a:pt x="217" y="674"/>
                  <a:pt x="252" y="716"/>
                  <a:pt x="252" y="716"/>
                </a:cubicBezTo>
                <a:cubicBezTo>
                  <a:pt x="271" y="776"/>
                  <a:pt x="327" y="840"/>
                  <a:pt x="384" y="864"/>
                </a:cubicBezTo>
                <a:cubicBezTo>
                  <a:pt x="420" y="917"/>
                  <a:pt x="406" y="892"/>
                  <a:pt x="429" y="937"/>
                </a:cubicBezTo>
                <a:cubicBezTo>
                  <a:pt x="440" y="982"/>
                  <a:pt x="458" y="1048"/>
                  <a:pt x="421" y="1085"/>
                </a:cubicBezTo>
                <a:cubicBezTo>
                  <a:pt x="400" y="1106"/>
                  <a:pt x="362" y="1075"/>
                  <a:pt x="333" y="1070"/>
                </a:cubicBezTo>
                <a:cubicBezTo>
                  <a:pt x="295" y="1042"/>
                  <a:pt x="290" y="1028"/>
                  <a:pt x="281" y="982"/>
                </a:cubicBezTo>
                <a:cubicBezTo>
                  <a:pt x="288" y="887"/>
                  <a:pt x="277" y="872"/>
                  <a:pt x="362" y="841"/>
                </a:cubicBezTo>
                <a:cubicBezTo>
                  <a:pt x="392" y="819"/>
                  <a:pt x="412" y="819"/>
                  <a:pt x="444" y="805"/>
                </a:cubicBezTo>
                <a:cubicBezTo>
                  <a:pt x="490" y="784"/>
                  <a:pt x="527" y="756"/>
                  <a:pt x="576" y="745"/>
                </a:cubicBezTo>
                <a:cubicBezTo>
                  <a:pt x="591" y="738"/>
                  <a:pt x="619" y="723"/>
                  <a:pt x="636" y="723"/>
                </a:cubicBezTo>
                <a:cubicBezTo>
                  <a:pt x="660" y="723"/>
                  <a:pt x="733" y="731"/>
                  <a:pt x="709" y="731"/>
                </a:cubicBezTo>
                <a:cubicBezTo>
                  <a:pt x="670" y="731"/>
                  <a:pt x="630" y="726"/>
                  <a:pt x="591" y="723"/>
                </a:cubicBezTo>
                <a:cubicBezTo>
                  <a:pt x="539" y="709"/>
                  <a:pt x="504" y="685"/>
                  <a:pt x="458" y="657"/>
                </a:cubicBezTo>
                <a:cubicBezTo>
                  <a:pt x="439" y="628"/>
                  <a:pt x="422" y="618"/>
                  <a:pt x="414" y="583"/>
                </a:cubicBezTo>
                <a:cubicBezTo>
                  <a:pt x="423" y="526"/>
                  <a:pt x="413" y="469"/>
                  <a:pt x="473" y="450"/>
                </a:cubicBezTo>
                <a:cubicBezTo>
                  <a:pt x="517" y="418"/>
                  <a:pt x="528" y="421"/>
                  <a:pt x="584" y="428"/>
                </a:cubicBezTo>
                <a:cubicBezTo>
                  <a:pt x="624" y="455"/>
                  <a:pt x="621" y="489"/>
                  <a:pt x="636" y="531"/>
                </a:cubicBezTo>
                <a:cubicBezTo>
                  <a:pt x="605" y="624"/>
                  <a:pt x="565" y="652"/>
                  <a:pt x="466" y="664"/>
                </a:cubicBezTo>
                <a:cubicBezTo>
                  <a:pt x="434" y="659"/>
                  <a:pt x="400" y="660"/>
                  <a:pt x="370" y="649"/>
                </a:cubicBezTo>
                <a:cubicBezTo>
                  <a:pt x="327" y="633"/>
                  <a:pt x="220" y="550"/>
                  <a:pt x="192" y="509"/>
                </a:cubicBezTo>
                <a:cubicBezTo>
                  <a:pt x="190" y="489"/>
                  <a:pt x="199" y="464"/>
                  <a:pt x="185" y="450"/>
                </a:cubicBezTo>
                <a:cubicBezTo>
                  <a:pt x="176" y="441"/>
                  <a:pt x="159" y="457"/>
                  <a:pt x="148" y="465"/>
                </a:cubicBezTo>
                <a:cubicBezTo>
                  <a:pt x="105" y="496"/>
                  <a:pt x="61" y="544"/>
                  <a:pt x="37" y="590"/>
                </a:cubicBezTo>
                <a:cubicBezTo>
                  <a:pt x="31" y="616"/>
                  <a:pt x="24" y="639"/>
                  <a:pt x="15" y="664"/>
                </a:cubicBezTo>
                <a:cubicBezTo>
                  <a:pt x="10" y="679"/>
                  <a:pt x="0" y="709"/>
                  <a:pt x="0" y="709"/>
                </a:cubicBezTo>
                <a:cubicBezTo>
                  <a:pt x="5" y="741"/>
                  <a:pt x="7" y="774"/>
                  <a:pt x="15" y="805"/>
                </a:cubicBezTo>
                <a:cubicBezTo>
                  <a:pt x="31" y="866"/>
                  <a:pt x="124" y="873"/>
                  <a:pt x="170" y="886"/>
                </a:cubicBezTo>
                <a:cubicBezTo>
                  <a:pt x="205" y="883"/>
                  <a:pt x="243" y="893"/>
                  <a:pt x="274" y="878"/>
                </a:cubicBezTo>
                <a:cubicBezTo>
                  <a:pt x="295" y="868"/>
                  <a:pt x="299" y="839"/>
                  <a:pt x="311" y="819"/>
                </a:cubicBezTo>
                <a:cubicBezTo>
                  <a:pt x="319" y="807"/>
                  <a:pt x="333" y="782"/>
                  <a:pt x="333" y="782"/>
                </a:cubicBezTo>
                <a:cubicBezTo>
                  <a:pt x="354" y="648"/>
                  <a:pt x="501" y="636"/>
                  <a:pt x="613" y="627"/>
                </a:cubicBezTo>
                <a:cubicBezTo>
                  <a:pt x="735" y="632"/>
                  <a:pt x="786" y="650"/>
                  <a:pt x="887" y="627"/>
                </a:cubicBezTo>
                <a:cubicBezTo>
                  <a:pt x="950" y="527"/>
                  <a:pt x="853" y="487"/>
                  <a:pt x="783" y="443"/>
                </a:cubicBezTo>
                <a:cubicBezTo>
                  <a:pt x="709" y="457"/>
                  <a:pt x="730" y="486"/>
                  <a:pt x="739" y="568"/>
                </a:cubicBezTo>
                <a:cubicBezTo>
                  <a:pt x="739" y="572"/>
                  <a:pt x="749" y="614"/>
                  <a:pt x="754" y="620"/>
                </a:cubicBezTo>
                <a:cubicBezTo>
                  <a:pt x="776" y="647"/>
                  <a:pt x="825" y="640"/>
                  <a:pt x="850" y="642"/>
                </a:cubicBezTo>
                <a:cubicBezTo>
                  <a:pt x="877" y="633"/>
                  <a:pt x="895" y="620"/>
                  <a:pt x="924" y="613"/>
                </a:cubicBezTo>
                <a:cubicBezTo>
                  <a:pt x="937" y="599"/>
                  <a:pt x="953" y="589"/>
                  <a:pt x="953" y="568"/>
                </a:cubicBezTo>
                <a:cubicBezTo>
                  <a:pt x="953" y="521"/>
                  <a:pt x="950" y="475"/>
                  <a:pt x="946" y="428"/>
                </a:cubicBezTo>
                <a:cubicBezTo>
                  <a:pt x="939" y="352"/>
                  <a:pt x="843" y="316"/>
                  <a:pt x="791" y="280"/>
                </a:cubicBezTo>
                <a:cubicBezTo>
                  <a:pt x="746" y="348"/>
                  <a:pt x="759" y="307"/>
                  <a:pt x="768" y="406"/>
                </a:cubicBezTo>
                <a:cubicBezTo>
                  <a:pt x="813" y="398"/>
                  <a:pt x="826" y="398"/>
                  <a:pt x="850" y="361"/>
                </a:cubicBezTo>
                <a:cubicBezTo>
                  <a:pt x="870" y="258"/>
                  <a:pt x="818" y="194"/>
                  <a:pt x="724" y="155"/>
                </a:cubicBezTo>
                <a:cubicBezTo>
                  <a:pt x="580" y="94"/>
                  <a:pt x="682" y="133"/>
                  <a:pt x="606" y="110"/>
                </a:cubicBezTo>
                <a:cubicBezTo>
                  <a:pt x="591" y="106"/>
                  <a:pt x="562" y="96"/>
                  <a:pt x="562" y="96"/>
                </a:cubicBezTo>
                <a:cubicBezTo>
                  <a:pt x="527" y="147"/>
                  <a:pt x="503" y="158"/>
                  <a:pt x="488" y="221"/>
                </a:cubicBezTo>
                <a:cubicBezTo>
                  <a:pt x="490" y="278"/>
                  <a:pt x="485" y="335"/>
                  <a:pt x="495" y="391"/>
                </a:cubicBezTo>
                <a:cubicBezTo>
                  <a:pt x="500" y="421"/>
                  <a:pt x="552" y="447"/>
                  <a:pt x="569" y="472"/>
                </a:cubicBezTo>
                <a:cubicBezTo>
                  <a:pt x="560" y="518"/>
                  <a:pt x="554" y="526"/>
                  <a:pt x="517" y="553"/>
                </a:cubicBezTo>
                <a:cubicBezTo>
                  <a:pt x="495" y="588"/>
                  <a:pt x="471" y="585"/>
                  <a:pt x="436" y="598"/>
                </a:cubicBezTo>
                <a:cubicBezTo>
                  <a:pt x="398" y="592"/>
                  <a:pt x="363" y="583"/>
                  <a:pt x="325" y="576"/>
                </a:cubicBezTo>
                <a:cubicBezTo>
                  <a:pt x="313" y="556"/>
                  <a:pt x="285" y="540"/>
                  <a:pt x="288" y="517"/>
                </a:cubicBezTo>
                <a:cubicBezTo>
                  <a:pt x="293" y="477"/>
                  <a:pt x="293" y="437"/>
                  <a:pt x="303" y="398"/>
                </a:cubicBezTo>
                <a:cubicBezTo>
                  <a:pt x="306" y="386"/>
                  <a:pt x="319" y="379"/>
                  <a:pt x="325" y="369"/>
                </a:cubicBezTo>
                <a:cubicBezTo>
                  <a:pt x="346" y="336"/>
                  <a:pt x="359" y="297"/>
                  <a:pt x="399" y="280"/>
                </a:cubicBezTo>
                <a:cubicBezTo>
                  <a:pt x="427" y="268"/>
                  <a:pt x="459" y="267"/>
                  <a:pt x="488" y="258"/>
                </a:cubicBezTo>
                <a:cubicBezTo>
                  <a:pt x="525" y="263"/>
                  <a:pt x="565" y="257"/>
                  <a:pt x="599" y="273"/>
                </a:cubicBezTo>
                <a:cubicBezTo>
                  <a:pt x="613" y="280"/>
                  <a:pt x="613" y="317"/>
                  <a:pt x="613" y="317"/>
                </a:cubicBezTo>
                <a:cubicBezTo>
                  <a:pt x="606" y="407"/>
                  <a:pt x="596" y="501"/>
                  <a:pt x="495" y="524"/>
                </a:cubicBezTo>
                <a:cubicBezTo>
                  <a:pt x="456" y="519"/>
                  <a:pt x="415" y="519"/>
                  <a:pt x="377" y="509"/>
                </a:cubicBezTo>
                <a:cubicBezTo>
                  <a:pt x="338" y="499"/>
                  <a:pt x="286" y="384"/>
                  <a:pt x="274" y="347"/>
                </a:cubicBezTo>
                <a:cubicBezTo>
                  <a:pt x="302" y="273"/>
                  <a:pt x="299" y="268"/>
                  <a:pt x="370" y="251"/>
                </a:cubicBezTo>
                <a:cubicBezTo>
                  <a:pt x="462" y="260"/>
                  <a:pt x="449" y="245"/>
                  <a:pt x="466" y="325"/>
                </a:cubicBezTo>
                <a:cubicBezTo>
                  <a:pt x="452" y="396"/>
                  <a:pt x="441" y="488"/>
                  <a:pt x="362" y="517"/>
                </a:cubicBezTo>
                <a:cubicBezTo>
                  <a:pt x="271" y="509"/>
                  <a:pt x="184" y="535"/>
                  <a:pt x="133" y="457"/>
                </a:cubicBezTo>
                <a:cubicBezTo>
                  <a:pt x="128" y="536"/>
                  <a:pt x="121" y="604"/>
                  <a:pt x="104" y="679"/>
                </a:cubicBezTo>
                <a:cubicBezTo>
                  <a:pt x="100" y="695"/>
                  <a:pt x="96" y="753"/>
                  <a:pt x="82" y="753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zh-TW"/>
          </a:p>
        </p:txBody>
      </p:sp>
      <p:sp>
        <p:nvSpPr>
          <p:cNvPr id="4100" name="Freeform 4"/>
          <p:cNvSpPr>
            <a:spLocks/>
          </p:cNvSpPr>
          <p:nvPr/>
        </p:nvSpPr>
        <p:spPr bwMode="auto">
          <a:xfrm>
            <a:off x="685800" y="4114800"/>
            <a:ext cx="1512888" cy="1755775"/>
          </a:xfrm>
          <a:custGeom>
            <a:avLst/>
            <a:gdLst>
              <a:gd name="T0" fmla="*/ 370 w 953"/>
              <a:gd name="T1" fmla="*/ 457 h 1106"/>
              <a:gd name="T2" fmla="*/ 296 w 953"/>
              <a:gd name="T3" fmla="*/ 413 h 1106"/>
              <a:gd name="T4" fmla="*/ 540 w 953"/>
              <a:gd name="T5" fmla="*/ 214 h 1106"/>
              <a:gd name="T6" fmla="*/ 665 w 953"/>
              <a:gd name="T7" fmla="*/ 465 h 1106"/>
              <a:gd name="T8" fmla="*/ 392 w 953"/>
              <a:gd name="T9" fmla="*/ 398 h 1106"/>
              <a:gd name="T10" fmla="*/ 414 w 953"/>
              <a:gd name="T11" fmla="*/ 243 h 1106"/>
              <a:gd name="T12" fmla="*/ 621 w 953"/>
              <a:gd name="T13" fmla="*/ 133 h 1106"/>
              <a:gd name="T14" fmla="*/ 709 w 953"/>
              <a:gd name="T15" fmla="*/ 265 h 1106"/>
              <a:gd name="T16" fmla="*/ 532 w 953"/>
              <a:gd name="T17" fmla="*/ 421 h 1106"/>
              <a:gd name="T18" fmla="*/ 362 w 953"/>
              <a:gd name="T19" fmla="*/ 258 h 1106"/>
              <a:gd name="T20" fmla="*/ 185 w 953"/>
              <a:gd name="T21" fmla="*/ 133 h 1106"/>
              <a:gd name="T22" fmla="*/ 444 w 953"/>
              <a:gd name="T23" fmla="*/ 369 h 1106"/>
              <a:gd name="T24" fmla="*/ 458 w 953"/>
              <a:gd name="T25" fmla="*/ 199 h 1106"/>
              <a:gd name="T26" fmla="*/ 414 w 953"/>
              <a:gd name="T27" fmla="*/ 133 h 1106"/>
              <a:gd name="T28" fmla="*/ 650 w 953"/>
              <a:gd name="T29" fmla="*/ 66 h 1106"/>
              <a:gd name="T30" fmla="*/ 665 w 953"/>
              <a:gd name="T31" fmla="*/ 236 h 1106"/>
              <a:gd name="T32" fmla="*/ 444 w 953"/>
              <a:gd name="T33" fmla="*/ 288 h 1106"/>
              <a:gd name="T34" fmla="*/ 259 w 953"/>
              <a:gd name="T35" fmla="*/ 376 h 1106"/>
              <a:gd name="T36" fmla="*/ 207 w 953"/>
              <a:gd name="T37" fmla="*/ 472 h 1106"/>
              <a:gd name="T38" fmla="*/ 252 w 953"/>
              <a:gd name="T39" fmla="*/ 716 h 1106"/>
              <a:gd name="T40" fmla="*/ 429 w 953"/>
              <a:gd name="T41" fmla="*/ 937 h 1106"/>
              <a:gd name="T42" fmla="*/ 333 w 953"/>
              <a:gd name="T43" fmla="*/ 1070 h 1106"/>
              <a:gd name="T44" fmla="*/ 362 w 953"/>
              <a:gd name="T45" fmla="*/ 841 h 1106"/>
              <a:gd name="T46" fmla="*/ 576 w 953"/>
              <a:gd name="T47" fmla="*/ 745 h 1106"/>
              <a:gd name="T48" fmla="*/ 709 w 953"/>
              <a:gd name="T49" fmla="*/ 731 h 1106"/>
              <a:gd name="T50" fmla="*/ 458 w 953"/>
              <a:gd name="T51" fmla="*/ 657 h 1106"/>
              <a:gd name="T52" fmla="*/ 473 w 953"/>
              <a:gd name="T53" fmla="*/ 450 h 1106"/>
              <a:gd name="T54" fmla="*/ 636 w 953"/>
              <a:gd name="T55" fmla="*/ 531 h 1106"/>
              <a:gd name="T56" fmla="*/ 370 w 953"/>
              <a:gd name="T57" fmla="*/ 649 h 1106"/>
              <a:gd name="T58" fmla="*/ 185 w 953"/>
              <a:gd name="T59" fmla="*/ 450 h 1106"/>
              <a:gd name="T60" fmla="*/ 37 w 953"/>
              <a:gd name="T61" fmla="*/ 590 h 1106"/>
              <a:gd name="T62" fmla="*/ 0 w 953"/>
              <a:gd name="T63" fmla="*/ 709 h 1106"/>
              <a:gd name="T64" fmla="*/ 170 w 953"/>
              <a:gd name="T65" fmla="*/ 886 h 1106"/>
              <a:gd name="T66" fmla="*/ 311 w 953"/>
              <a:gd name="T67" fmla="*/ 819 h 1106"/>
              <a:gd name="T68" fmla="*/ 613 w 953"/>
              <a:gd name="T69" fmla="*/ 627 h 1106"/>
              <a:gd name="T70" fmla="*/ 783 w 953"/>
              <a:gd name="T71" fmla="*/ 443 h 1106"/>
              <a:gd name="T72" fmla="*/ 754 w 953"/>
              <a:gd name="T73" fmla="*/ 620 h 1106"/>
              <a:gd name="T74" fmla="*/ 924 w 953"/>
              <a:gd name="T75" fmla="*/ 613 h 1106"/>
              <a:gd name="T76" fmla="*/ 946 w 953"/>
              <a:gd name="T77" fmla="*/ 428 h 1106"/>
              <a:gd name="T78" fmla="*/ 768 w 953"/>
              <a:gd name="T79" fmla="*/ 406 h 1106"/>
              <a:gd name="T80" fmla="*/ 724 w 953"/>
              <a:gd name="T81" fmla="*/ 155 h 1106"/>
              <a:gd name="T82" fmla="*/ 562 w 953"/>
              <a:gd name="T83" fmla="*/ 96 h 1106"/>
              <a:gd name="T84" fmla="*/ 495 w 953"/>
              <a:gd name="T85" fmla="*/ 391 h 1106"/>
              <a:gd name="T86" fmla="*/ 517 w 953"/>
              <a:gd name="T87" fmla="*/ 553 h 1106"/>
              <a:gd name="T88" fmla="*/ 325 w 953"/>
              <a:gd name="T89" fmla="*/ 576 h 1106"/>
              <a:gd name="T90" fmla="*/ 303 w 953"/>
              <a:gd name="T91" fmla="*/ 398 h 1106"/>
              <a:gd name="T92" fmla="*/ 399 w 953"/>
              <a:gd name="T93" fmla="*/ 280 h 1106"/>
              <a:gd name="T94" fmla="*/ 599 w 953"/>
              <a:gd name="T95" fmla="*/ 273 h 1106"/>
              <a:gd name="T96" fmla="*/ 495 w 953"/>
              <a:gd name="T97" fmla="*/ 524 h 1106"/>
              <a:gd name="T98" fmla="*/ 274 w 953"/>
              <a:gd name="T99" fmla="*/ 347 h 1106"/>
              <a:gd name="T100" fmla="*/ 466 w 953"/>
              <a:gd name="T101" fmla="*/ 325 h 1106"/>
              <a:gd name="T102" fmla="*/ 133 w 953"/>
              <a:gd name="T103" fmla="*/ 457 h 1106"/>
              <a:gd name="T104" fmla="*/ 82 w 953"/>
              <a:gd name="T105" fmla="*/ 753 h 110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953"/>
              <a:gd name="T160" fmla="*/ 0 h 1106"/>
              <a:gd name="T161" fmla="*/ 953 w 953"/>
              <a:gd name="T162" fmla="*/ 1106 h 1106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953" h="1106">
                <a:moveTo>
                  <a:pt x="495" y="517"/>
                </a:moveTo>
                <a:cubicBezTo>
                  <a:pt x="456" y="497"/>
                  <a:pt x="407" y="480"/>
                  <a:pt x="370" y="457"/>
                </a:cubicBezTo>
                <a:cubicBezTo>
                  <a:pt x="321" y="426"/>
                  <a:pt x="360" y="441"/>
                  <a:pt x="318" y="428"/>
                </a:cubicBezTo>
                <a:cubicBezTo>
                  <a:pt x="311" y="423"/>
                  <a:pt x="296" y="422"/>
                  <a:pt x="296" y="413"/>
                </a:cubicBezTo>
                <a:cubicBezTo>
                  <a:pt x="290" y="259"/>
                  <a:pt x="289" y="225"/>
                  <a:pt x="414" y="206"/>
                </a:cubicBezTo>
                <a:cubicBezTo>
                  <a:pt x="456" y="209"/>
                  <a:pt x="501" y="199"/>
                  <a:pt x="540" y="214"/>
                </a:cubicBezTo>
                <a:cubicBezTo>
                  <a:pt x="604" y="239"/>
                  <a:pt x="621" y="325"/>
                  <a:pt x="665" y="369"/>
                </a:cubicBezTo>
                <a:cubicBezTo>
                  <a:pt x="673" y="401"/>
                  <a:pt x="683" y="431"/>
                  <a:pt x="665" y="465"/>
                </a:cubicBezTo>
                <a:cubicBezTo>
                  <a:pt x="663" y="470"/>
                  <a:pt x="617" y="484"/>
                  <a:pt x="606" y="487"/>
                </a:cubicBezTo>
                <a:cubicBezTo>
                  <a:pt x="426" y="479"/>
                  <a:pt x="450" y="514"/>
                  <a:pt x="392" y="398"/>
                </a:cubicBezTo>
                <a:cubicBezTo>
                  <a:pt x="381" y="347"/>
                  <a:pt x="375" y="339"/>
                  <a:pt x="392" y="273"/>
                </a:cubicBezTo>
                <a:cubicBezTo>
                  <a:pt x="395" y="261"/>
                  <a:pt x="406" y="252"/>
                  <a:pt x="414" y="243"/>
                </a:cubicBezTo>
                <a:cubicBezTo>
                  <a:pt x="451" y="202"/>
                  <a:pt x="487" y="143"/>
                  <a:pt x="540" y="125"/>
                </a:cubicBezTo>
                <a:cubicBezTo>
                  <a:pt x="567" y="128"/>
                  <a:pt x="595" y="124"/>
                  <a:pt x="621" y="133"/>
                </a:cubicBezTo>
                <a:cubicBezTo>
                  <a:pt x="632" y="137"/>
                  <a:pt x="636" y="152"/>
                  <a:pt x="643" y="162"/>
                </a:cubicBezTo>
                <a:cubicBezTo>
                  <a:pt x="668" y="197"/>
                  <a:pt x="696" y="223"/>
                  <a:pt x="709" y="265"/>
                </a:cubicBezTo>
                <a:cubicBezTo>
                  <a:pt x="702" y="371"/>
                  <a:pt x="715" y="385"/>
                  <a:pt x="636" y="435"/>
                </a:cubicBezTo>
                <a:cubicBezTo>
                  <a:pt x="601" y="430"/>
                  <a:pt x="566" y="430"/>
                  <a:pt x="532" y="421"/>
                </a:cubicBezTo>
                <a:cubicBezTo>
                  <a:pt x="520" y="418"/>
                  <a:pt x="513" y="405"/>
                  <a:pt x="503" y="398"/>
                </a:cubicBezTo>
                <a:cubicBezTo>
                  <a:pt x="444" y="358"/>
                  <a:pt x="403" y="318"/>
                  <a:pt x="362" y="258"/>
                </a:cubicBezTo>
                <a:cubicBezTo>
                  <a:pt x="341" y="190"/>
                  <a:pt x="403" y="90"/>
                  <a:pt x="325" y="66"/>
                </a:cubicBezTo>
                <a:cubicBezTo>
                  <a:pt x="236" y="73"/>
                  <a:pt x="221" y="61"/>
                  <a:pt x="185" y="133"/>
                </a:cubicBezTo>
                <a:cubicBezTo>
                  <a:pt x="142" y="310"/>
                  <a:pt x="201" y="371"/>
                  <a:pt x="340" y="428"/>
                </a:cubicBezTo>
                <a:cubicBezTo>
                  <a:pt x="398" y="420"/>
                  <a:pt x="409" y="413"/>
                  <a:pt x="444" y="369"/>
                </a:cubicBezTo>
                <a:cubicBezTo>
                  <a:pt x="462" y="313"/>
                  <a:pt x="455" y="340"/>
                  <a:pt x="466" y="288"/>
                </a:cubicBezTo>
                <a:cubicBezTo>
                  <a:pt x="463" y="258"/>
                  <a:pt x="466" y="228"/>
                  <a:pt x="458" y="199"/>
                </a:cubicBezTo>
                <a:cubicBezTo>
                  <a:pt x="453" y="182"/>
                  <a:pt x="439" y="170"/>
                  <a:pt x="429" y="155"/>
                </a:cubicBezTo>
                <a:cubicBezTo>
                  <a:pt x="424" y="148"/>
                  <a:pt x="414" y="133"/>
                  <a:pt x="414" y="133"/>
                </a:cubicBezTo>
                <a:cubicBezTo>
                  <a:pt x="398" y="51"/>
                  <a:pt x="432" y="12"/>
                  <a:pt x="510" y="0"/>
                </a:cubicBezTo>
                <a:cubicBezTo>
                  <a:pt x="607" y="14"/>
                  <a:pt x="602" y="3"/>
                  <a:pt x="650" y="66"/>
                </a:cubicBezTo>
                <a:cubicBezTo>
                  <a:pt x="658" y="88"/>
                  <a:pt x="672" y="133"/>
                  <a:pt x="672" y="133"/>
                </a:cubicBezTo>
                <a:cubicBezTo>
                  <a:pt x="670" y="167"/>
                  <a:pt x="673" y="202"/>
                  <a:pt x="665" y="236"/>
                </a:cubicBezTo>
                <a:cubicBezTo>
                  <a:pt x="661" y="253"/>
                  <a:pt x="636" y="262"/>
                  <a:pt x="621" y="265"/>
                </a:cubicBezTo>
                <a:cubicBezTo>
                  <a:pt x="563" y="276"/>
                  <a:pt x="503" y="282"/>
                  <a:pt x="444" y="288"/>
                </a:cubicBezTo>
                <a:cubicBezTo>
                  <a:pt x="398" y="302"/>
                  <a:pt x="351" y="310"/>
                  <a:pt x="311" y="339"/>
                </a:cubicBezTo>
                <a:cubicBezTo>
                  <a:pt x="294" y="351"/>
                  <a:pt x="259" y="376"/>
                  <a:pt x="259" y="376"/>
                </a:cubicBezTo>
                <a:cubicBezTo>
                  <a:pt x="244" y="423"/>
                  <a:pt x="264" y="372"/>
                  <a:pt x="229" y="421"/>
                </a:cubicBezTo>
                <a:cubicBezTo>
                  <a:pt x="220" y="433"/>
                  <a:pt x="212" y="457"/>
                  <a:pt x="207" y="472"/>
                </a:cubicBezTo>
                <a:cubicBezTo>
                  <a:pt x="210" y="531"/>
                  <a:pt x="211" y="590"/>
                  <a:pt x="215" y="649"/>
                </a:cubicBezTo>
                <a:cubicBezTo>
                  <a:pt x="217" y="674"/>
                  <a:pt x="252" y="716"/>
                  <a:pt x="252" y="716"/>
                </a:cubicBezTo>
                <a:cubicBezTo>
                  <a:pt x="271" y="776"/>
                  <a:pt x="327" y="840"/>
                  <a:pt x="384" y="864"/>
                </a:cubicBezTo>
                <a:cubicBezTo>
                  <a:pt x="420" y="917"/>
                  <a:pt x="406" y="892"/>
                  <a:pt x="429" y="937"/>
                </a:cubicBezTo>
                <a:cubicBezTo>
                  <a:pt x="440" y="982"/>
                  <a:pt x="458" y="1048"/>
                  <a:pt x="421" y="1085"/>
                </a:cubicBezTo>
                <a:cubicBezTo>
                  <a:pt x="400" y="1106"/>
                  <a:pt x="362" y="1075"/>
                  <a:pt x="333" y="1070"/>
                </a:cubicBezTo>
                <a:cubicBezTo>
                  <a:pt x="295" y="1042"/>
                  <a:pt x="290" y="1028"/>
                  <a:pt x="281" y="982"/>
                </a:cubicBezTo>
                <a:cubicBezTo>
                  <a:pt x="288" y="887"/>
                  <a:pt x="277" y="872"/>
                  <a:pt x="362" y="841"/>
                </a:cubicBezTo>
                <a:cubicBezTo>
                  <a:pt x="392" y="819"/>
                  <a:pt x="412" y="819"/>
                  <a:pt x="444" y="805"/>
                </a:cubicBezTo>
                <a:cubicBezTo>
                  <a:pt x="490" y="784"/>
                  <a:pt x="527" y="756"/>
                  <a:pt x="576" y="745"/>
                </a:cubicBezTo>
                <a:cubicBezTo>
                  <a:pt x="591" y="738"/>
                  <a:pt x="619" y="723"/>
                  <a:pt x="636" y="723"/>
                </a:cubicBezTo>
                <a:cubicBezTo>
                  <a:pt x="660" y="723"/>
                  <a:pt x="733" y="731"/>
                  <a:pt x="709" y="731"/>
                </a:cubicBezTo>
                <a:cubicBezTo>
                  <a:pt x="670" y="731"/>
                  <a:pt x="630" y="726"/>
                  <a:pt x="591" y="723"/>
                </a:cubicBezTo>
                <a:cubicBezTo>
                  <a:pt x="539" y="709"/>
                  <a:pt x="504" y="685"/>
                  <a:pt x="458" y="657"/>
                </a:cubicBezTo>
                <a:cubicBezTo>
                  <a:pt x="439" y="628"/>
                  <a:pt x="422" y="618"/>
                  <a:pt x="414" y="583"/>
                </a:cubicBezTo>
                <a:cubicBezTo>
                  <a:pt x="423" y="526"/>
                  <a:pt x="413" y="469"/>
                  <a:pt x="473" y="450"/>
                </a:cubicBezTo>
                <a:cubicBezTo>
                  <a:pt x="517" y="418"/>
                  <a:pt x="528" y="421"/>
                  <a:pt x="584" y="428"/>
                </a:cubicBezTo>
                <a:cubicBezTo>
                  <a:pt x="624" y="455"/>
                  <a:pt x="621" y="489"/>
                  <a:pt x="636" y="531"/>
                </a:cubicBezTo>
                <a:cubicBezTo>
                  <a:pt x="605" y="624"/>
                  <a:pt x="565" y="652"/>
                  <a:pt x="466" y="664"/>
                </a:cubicBezTo>
                <a:cubicBezTo>
                  <a:pt x="434" y="659"/>
                  <a:pt x="400" y="660"/>
                  <a:pt x="370" y="649"/>
                </a:cubicBezTo>
                <a:cubicBezTo>
                  <a:pt x="327" y="633"/>
                  <a:pt x="220" y="550"/>
                  <a:pt x="192" y="509"/>
                </a:cubicBezTo>
                <a:cubicBezTo>
                  <a:pt x="190" y="489"/>
                  <a:pt x="199" y="464"/>
                  <a:pt x="185" y="450"/>
                </a:cubicBezTo>
                <a:cubicBezTo>
                  <a:pt x="176" y="441"/>
                  <a:pt x="159" y="457"/>
                  <a:pt x="148" y="465"/>
                </a:cubicBezTo>
                <a:cubicBezTo>
                  <a:pt x="105" y="496"/>
                  <a:pt x="61" y="544"/>
                  <a:pt x="37" y="590"/>
                </a:cubicBezTo>
                <a:cubicBezTo>
                  <a:pt x="31" y="616"/>
                  <a:pt x="24" y="639"/>
                  <a:pt x="15" y="664"/>
                </a:cubicBezTo>
                <a:cubicBezTo>
                  <a:pt x="10" y="679"/>
                  <a:pt x="0" y="709"/>
                  <a:pt x="0" y="709"/>
                </a:cubicBezTo>
                <a:cubicBezTo>
                  <a:pt x="5" y="741"/>
                  <a:pt x="7" y="774"/>
                  <a:pt x="15" y="805"/>
                </a:cubicBezTo>
                <a:cubicBezTo>
                  <a:pt x="31" y="866"/>
                  <a:pt x="124" y="873"/>
                  <a:pt x="170" y="886"/>
                </a:cubicBezTo>
                <a:cubicBezTo>
                  <a:pt x="205" y="883"/>
                  <a:pt x="243" y="893"/>
                  <a:pt x="274" y="878"/>
                </a:cubicBezTo>
                <a:cubicBezTo>
                  <a:pt x="295" y="868"/>
                  <a:pt x="299" y="839"/>
                  <a:pt x="311" y="819"/>
                </a:cubicBezTo>
                <a:cubicBezTo>
                  <a:pt x="319" y="807"/>
                  <a:pt x="333" y="782"/>
                  <a:pt x="333" y="782"/>
                </a:cubicBezTo>
                <a:cubicBezTo>
                  <a:pt x="354" y="648"/>
                  <a:pt x="501" y="636"/>
                  <a:pt x="613" y="627"/>
                </a:cubicBezTo>
                <a:cubicBezTo>
                  <a:pt x="735" y="632"/>
                  <a:pt x="786" y="650"/>
                  <a:pt x="887" y="627"/>
                </a:cubicBezTo>
                <a:cubicBezTo>
                  <a:pt x="950" y="527"/>
                  <a:pt x="853" y="487"/>
                  <a:pt x="783" y="443"/>
                </a:cubicBezTo>
                <a:cubicBezTo>
                  <a:pt x="709" y="457"/>
                  <a:pt x="730" y="486"/>
                  <a:pt x="739" y="568"/>
                </a:cubicBezTo>
                <a:cubicBezTo>
                  <a:pt x="739" y="572"/>
                  <a:pt x="749" y="614"/>
                  <a:pt x="754" y="620"/>
                </a:cubicBezTo>
                <a:cubicBezTo>
                  <a:pt x="776" y="647"/>
                  <a:pt x="825" y="640"/>
                  <a:pt x="850" y="642"/>
                </a:cubicBezTo>
                <a:cubicBezTo>
                  <a:pt x="877" y="633"/>
                  <a:pt x="895" y="620"/>
                  <a:pt x="924" y="613"/>
                </a:cubicBezTo>
                <a:cubicBezTo>
                  <a:pt x="937" y="599"/>
                  <a:pt x="953" y="589"/>
                  <a:pt x="953" y="568"/>
                </a:cubicBezTo>
                <a:cubicBezTo>
                  <a:pt x="953" y="521"/>
                  <a:pt x="950" y="475"/>
                  <a:pt x="946" y="428"/>
                </a:cubicBezTo>
                <a:cubicBezTo>
                  <a:pt x="939" y="352"/>
                  <a:pt x="843" y="316"/>
                  <a:pt x="791" y="280"/>
                </a:cubicBezTo>
                <a:cubicBezTo>
                  <a:pt x="746" y="348"/>
                  <a:pt x="759" y="307"/>
                  <a:pt x="768" y="406"/>
                </a:cubicBezTo>
                <a:cubicBezTo>
                  <a:pt x="813" y="398"/>
                  <a:pt x="826" y="398"/>
                  <a:pt x="850" y="361"/>
                </a:cubicBezTo>
                <a:cubicBezTo>
                  <a:pt x="870" y="258"/>
                  <a:pt x="818" y="194"/>
                  <a:pt x="724" y="155"/>
                </a:cubicBezTo>
                <a:cubicBezTo>
                  <a:pt x="580" y="94"/>
                  <a:pt x="682" y="133"/>
                  <a:pt x="606" y="110"/>
                </a:cubicBezTo>
                <a:cubicBezTo>
                  <a:pt x="591" y="106"/>
                  <a:pt x="562" y="96"/>
                  <a:pt x="562" y="96"/>
                </a:cubicBezTo>
                <a:cubicBezTo>
                  <a:pt x="527" y="147"/>
                  <a:pt x="503" y="158"/>
                  <a:pt x="488" y="221"/>
                </a:cubicBezTo>
                <a:cubicBezTo>
                  <a:pt x="490" y="278"/>
                  <a:pt x="485" y="335"/>
                  <a:pt x="495" y="391"/>
                </a:cubicBezTo>
                <a:cubicBezTo>
                  <a:pt x="500" y="421"/>
                  <a:pt x="552" y="447"/>
                  <a:pt x="569" y="472"/>
                </a:cubicBezTo>
                <a:cubicBezTo>
                  <a:pt x="560" y="518"/>
                  <a:pt x="554" y="526"/>
                  <a:pt x="517" y="553"/>
                </a:cubicBezTo>
                <a:cubicBezTo>
                  <a:pt x="495" y="588"/>
                  <a:pt x="471" y="585"/>
                  <a:pt x="436" y="598"/>
                </a:cubicBezTo>
                <a:cubicBezTo>
                  <a:pt x="398" y="592"/>
                  <a:pt x="363" y="583"/>
                  <a:pt x="325" y="576"/>
                </a:cubicBezTo>
                <a:cubicBezTo>
                  <a:pt x="313" y="556"/>
                  <a:pt x="285" y="540"/>
                  <a:pt x="288" y="517"/>
                </a:cubicBezTo>
                <a:cubicBezTo>
                  <a:pt x="293" y="477"/>
                  <a:pt x="293" y="437"/>
                  <a:pt x="303" y="398"/>
                </a:cubicBezTo>
                <a:cubicBezTo>
                  <a:pt x="306" y="386"/>
                  <a:pt x="319" y="379"/>
                  <a:pt x="325" y="369"/>
                </a:cubicBezTo>
                <a:cubicBezTo>
                  <a:pt x="346" y="336"/>
                  <a:pt x="359" y="297"/>
                  <a:pt x="399" y="280"/>
                </a:cubicBezTo>
                <a:cubicBezTo>
                  <a:pt x="427" y="268"/>
                  <a:pt x="459" y="267"/>
                  <a:pt x="488" y="258"/>
                </a:cubicBezTo>
                <a:cubicBezTo>
                  <a:pt x="525" y="263"/>
                  <a:pt x="565" y="257"/>
                  <a:pt x="599" y="273"/>
                </a:cubicBezTo>
                <a:cubicBezTo>
                  <a:pt x="613" y="280"/>
                  <a:pt x="613" y="317"/>
                  <a:pt x="613" y="317"/>
                </a:cubicBezTo>
                <a:cubicBezTo>
                  <a:pt x="606" y="407"/>
                  <a:pt x="596" y="501"/>
                  <a:pt x="495" y="524"/>
                </a:cubicBezTo>
                <a:cubicBezTo>
                  <a:pt x="456" y="519"/>
                  <a:pt x="415" y="519"/>
                  <a:pt x="377" y="509"/>
                </a:cubicBezTo>
                <a:cubicBezTo>
                  <a:pt x="338" y="499"/>
                  <a:pt x="286" y="384"/>
                  <a:pt x="274" y="347"/>
                </a:cubicBezTo>
                <a:cubicBezTo>
                  <a:pt x="302" y="273"/>
                  <a:pt x="299" y="268"/>
                  <a:pt x="370" y="251"/>
                </a:cubicBezTo>
                <a:cubicBezTo>
                  <a:pt x="462" y="260"/>
                  <a:pt x="449" y="245"/>
                  <a:pt x="466" y="325"/>
                </a:cubicBezTo>
                <a:cubicBezTo>
                  <a:pt x="452" y="396"/>
                  <a:pt x="441" y="488"/>
                  <a:pt x="362" y="517"/>
                </a:cubicBezTo>
                <a:cubicBezTo>
                  <a:pt x="271" y="509"/>
                  <a:pt x="184" y="535"/>
                  <a:pt x="133" y="457"/>
                </a:cubicBezTo>
                <a:cubicBezTo>
                  <a:pt x="128" y="536"/>
                  <a:pt x="121" y="604"/>
                  <a:pt x="104" y="679"/>
                </a:cubicBezTo>
                <a:cubicBezTo>
                  <a:pt x="100" y="695"/>
                  <a:pt x="96" y="753"/>
                  <a:pt x="82" y="753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zh-TW"/>
          </a:p>
        </p:txBody>
      </p:sp>
      <p:sp>
        <p:nvSpPr>
          <p:cNvPr id="4101" name="Freeform 5"/>
          <p:cNvSpPr>
            <a:spLocks/>
          </p:cNvSpPr>
          <p:nvPr/>
        </p:nvSpPr>
        <p:spPr bwMode="auto">
          <a:xfrm>
            <a:off x="2209800" y="4343400"/>
            <a:ext cx="1512888" cy="1755775"/>
          </a:xfrm>
          <a:custGeom>
            <a:avLst/>
            <a:gdLst>
              <a:gd name="T0" fmla="*/ 370 w 953"/>
              <a:gd name="T1" fmla="*/ 457 h 1106"/>
              <a:gd name="T2" fmla="*/ 296 w 953"/>
              <a:gd name="T3" fmla="*/ 413 h 1106"/>
              <a:gd name="T4" fmla="*/ 540 w 953"/>
              <a:gd name="T5" fmla="*/ 214 h 1106"/>
              <a:gd name="T6" fmla="*/ 665 w 953"/>
              <a:gd name="T7" fmla="*/ 465 h 1106"/>
              <a:gd name="T8" fmla="*/ 392 w 953"/>
              <a:gd name="T9" fmla="*/ 398 h 1106"/>
              <a:gd name="T10" fmla="*/ 414 w 953"/>
              <a:gd name="T11" fmla="*/ 243 h 1106"/>
              <a:gd name="T12" fmla="*/ 621 w 953"/>
              <a:gd name="T13" fmla="*/ 133 h 1106"/>
              <a:gd name="T14" fmla="*/ 709 w 953"/>
              <a:gd name="T15" fmla="*/ 265 h 1106"/>
              <a:gd name="T16" fmla="*/ 532 w 953"/>
              <a:gd name="T17" fmla="*/ 421 h 1106"/>
              <a:gd name="T18" fmla="*/ 362 w 953"/>
              <a:gd name="T19" fmla="*/ 258 h 1106"/>
              <a:gd name="T20" fmla="*/ 185 w 953"/>
              <a:gd name="T21" fmla="*/ 133 h 1106"/>
              <a:gd name="T22" fmla="*/ 444 w 953"/>
              <a:gd name="T23" fmla="*/ 369 h 1106"/>
              <a:gd name="T24" fmla="*/ 458 w 953"/>
              <a:gd name="T25" fmla="*/ 199 h 1106"/>
              <a:gd name="T26" fmla="*/ 414 w 953"/>
              <a:gd name="T27" fmla="*/ 133 h 1106"/>
              <a:gd name="T28" fmla="*/ 650 w 953"/>
              <a:gd name="T29" fmla="*/ 66 h 1106"/>
              <a:gd name="T30" fmla="*/ 665 w 953"/>
              <a:gd name="T31" fmla="*/ 236 h 1106"/>
              <a:gd name="T32" fmla="*/ 444 w 953"/>
              <a:gd name="T33" fmla="*/ 288 h 1106"/>
              <a:gd name="T34" fmla="*/ 259 w 953"/>
              <a:gd name="T35" fmla="*/ 376 h 1106"/>
              <a:gd name="T36" fmla="*/ 207 w 953"/>
              <a:gd name="T37" fmla="*/ 472 h 1106"/>
              <a:gd name="T38" fmla="*/ 252 w 953"/>
              <a:gd name="T39" fmla="*/ 716 h 1106"/>
              <a:gd name="T40" fmla="*/ 429 w 953"/>
              <a:gd name="T41" fmla="*/ 937 h 1106"/>
              <a:gd name="T42" fmla="*/ 333 w 953"/>
              <a:gd name="T43" fmla="*/ 1070 h 1106"/>
              <a:gd name="T44" fmla="*/ 362 w 953"/>
              <a:gd name="T45" fmla="*/ 841 h 1106"/>
              <a:gd name="T46" fmla="*/ 576 w 953"/>
              <a:gd name="T47" fmla="*/ 745 h 1106"/>
              <a:gd name="T48" fmla="*/ 709 w 953"/>
              <a:gd name="T49" fmla="*/ 731 h 1106"/>
              <a:gd name="T50" fmla="*/ 458 w 953"/>
              <a:gd name="T51" fmla="*/ 657 h 1106"/>
              <a:gd name="T52" fmla="*/ 473 w 953"/>
              <a:gd name="T53" fmla="*/ 450 h 1106"/>
              <a:gd name="T54" fmla="*/ 636 w 953"/>
              <a:gd name="T55" fmla="*/ 531 h 1106"/>
              <a:gd name="T56" fmla="*/ 370 w 953"/>
              <a:gd name="T57" fmla="*/ 649 h 1106"/>
              <a:gd name="T58" fmla="*/ 185 w 953"/>
              <a:gd name="T59" fmla="*/ 450 h 1106"/>
              <a:gd name="T60" fmla="*/ 37 w 953"/>
              <a:gd name="T61" fmla="*/ 590 h 1106"/>
              <a:gd name="T62" fmla="*/ 0 w 953"/>
              <a:gd name="T63" fmla="*/ 709 h 1106"/>
              <a:gd name="T64" fmla="*/ 170 w 953"/>
              <a:gd name="T65" fmla="*/ 886 h 1106"/>
              <a:gd name="T66" fmla="*/ 311 w 953"/>
              <a:gd name="T67" fmla="*/ 819 h 1106"/>
              <a:gd name="T68" fmla="*/ 613 w 953"/>
              <a:gd name="T69" fmla="*/ 627 h 1106"/>
              <a:gd name="T70" fmla="*/ 783 w 953"/>
              <a:gd name="T71" fmla="*/ 443 h 1106"/>
              <a:gd name="T72" fmla="*/ 754 w 953"/>
              <a:gd name="T73" fmla="*/ 620 h 1106"/>
              <a:gd name="T74" fmla="*/ 924 w 953"/>
              <a:gd name="T75" fmla="*/ 613 h 1106"/>
              <a:gd name="T76" fmla="*/ 946 w 953"/>
              <a:gd name="T77" fmla="*/ 428 h 1106"/>
              <a:gd name="T78" fmla="*/ 768 w 953"/>
              <a:gd name="T79" fmla="*/ 406 h 1106"/>
              <a:gd name="T80" fmla="*/ 724 w 953"/>
              <a:gd name="T81" fmla="*/ 155 h 1106"/>
              <a:gd name="T82" fmla="*/ 562 w 953"/>
              <a:gd name="T83" fmla="*/ 96 h 1106"/>
              <a:gd name="T84" fmla="*/ 495 w 953"/>
              <a:gd name="T85" fmla="*/ 391 h 1106"/>
              <a:gd name="T86" fmla="*/ 517 w 953"/>
              <a:gd name="T87" fmla="*/ 553 h 1106"/>
              <a:gd name="T88" fmla="*/ 325 w 953"/>
              <a:gd name="T89" fmla="*/ 576 h 1106"/>
              <a:gd name="T90" fmla="*/ 303 w 953"/>
              <a:gd name="T91" fmla="*/ 398 h 1106"/>
              <a:gd name="T92" fmla="*/ 399 w 953"/>
              <a:gd name="T93" fmla="*/ 280 h 1106"/>
              <a:gd name="T94" fmla="*/ 599 w 953"/>
              <a:gd name="T95" fmla="*/ 273 h 1106"/>
              <a:gd name="T96" fmla="*/ 495 w 953"/>
              <a:gd name="T97" fmla="*/ 524 h 1106"/>
              <a:gd name="T98" fmla="*/ 274 w 953"/>
              <a:gd name="T99" fmla="*/ 347 h 1106"/>
              <a:gd name="T100" fmla="*/ 466 w 953"/>
              <a:gd name="T101" fmla="*/ 325 h 1106"/>
              <a:gd name="T102" fmla="*/ 133 w 953"/>
              <a:gd name="T103" fmla="*/ 457 h 1106"/>
              <a:gd name="T104" fmla="*/ 82 w 953"/>
              <a:gd name="T105" fmla="*/ 753 h 110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953"/>
              <a:gd name="T160" fmla="*/ 0 h 1106"/>
              <a:gd name="T161" fmla="*/ 953 w 953"/>
              <a:gd name="T162" fmla="*/ 1106 h 1106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953" h="1106">
                <a:moveTo>
                  <a:pt x="495" y="517"/>
                </a:moveTo>
                <a:cubicBezTo>
                  <a:pt x="456" y="497"/>
                  <a:pt x="407" y="480"/>
                  <a:pt x="370" y="457"/>
                </a:cubicBezTo>
                <a:cubicBezTo>
                  <a:pt x="321" y="426"/>
                  <a:pt x="360" y="441"/>
                  <a:pt x="318" y="428"/>
                </a:cubicBezTo>
                <a:cubicBezTo>
                  <a:pt x="311" y="423"/>
                  <a:pt x="296" y="422"/>
                  <a:pt x="296" y="413"/>
                </a:cubicBezTo>
                <a:cubicBezTo>
                  <a:pt x="290" y="259"/>
                  <a:pt x="289" y="225"/>
                  <a:pt x="414" y="206"/>
                </a:cubicBezTo>
                <a:cubicBezTo>
                  <a:pt x="456" y="209"/>
                  <a:pt x="501" y="199"/>
                  <a:pt x="540" y="214"/>
                </a:cubicBezTo>
                <a:cubicBezTo>
                  <a:pt x="604" y="239"/>
                  <a:pt x="621" y="325"/>
                  <a:pt x="665" y="369"/>
                </a:cubicBezTo>
                <a:cubicBezTo>
                  <a:pt x="673" y="401"/>
                  <a:pt x="683" y="431"/>
                  <a:pt x="665" y="465"/>
                </a:cubicBezTo>
                <a:cubicBezTo>
                  <a:pt x="663" y="470"/>
                  <a:pt x="617" y="484"/>
                  <a:pt x="606" y="487"/>
                </a:cubicBezTo>
                <a:cubicBezTo>
                  <a:pt x="426" y="479"/>
                  <a:pt x="450" y="514"/>
                  <a:pt x="392" y="398"/>
                </a:cubicBezTo>
                <a:cubicBezTo>
                  <a:pt x="381" y="347"/>
                  <a:pt x="375" y="339"/>
                  <a:pt x="392" y="273"/>
                </a:cubicBezTo>
                <a:cubicBezTo>
                  <a:pt x="395" y="261"/>
                  <a:pt x="406" y="252"/>
                  <a:pt x="414" y="243"/>
                </a:cubicBezTo>
                <a:cubicBezTo>
                  <a:pt x="451" y="202"/>
                  <a:pt x="487" y="143"/>
                  <a:pt x="540" y="125"/>
                </a:cubicBezTo>
                <a:cubicBezTo>
                  <a:pt x="567" y="128"/>
                  <a:pt x="595" y="124"/>
                  <a:pt x="621" y="133"/>
                </a:cubicBezTo>
                <a:cubicBezTo>
                  <a:pt x="632" y="137"/>
                  <a:pt x="636" y="152"/>
                  <a:pt x="643" y="162"/>
                </a:cubicBezTo>
                <a:cubicBezTo>
                  <a:pt x="668" y="197"/>
                  <a:pt x="696" y="223"/>
                  <a:pt x="709" y="265"/>
                </a:cubicBezTo>
                <a:cubicBezTo>
                  <a:pt x="702" y="371"/>
                  <a:pt x="715" y="385"/>
                  <a:pt x="636" y="435"/>
                </a:cubicBezTo>
                <a:cubicBezTo>
                  <a:pt x="601" y="430"/>
                  <a:pt x="566" y="430"/>
                  <a:pt x="532" y="421"/>
                </a:cubicBezTo>
                <a:cubicBezTo>
                  <a:pt x="520" y="418"/>
                  <a:pt x="513" y="405"/>
                  <a:pt x="503" y="398"/>
                </a:cubicBezTo>
                <a:cubicBezTo>
                  <a:pt x="444" y="358"/>
                  <a:pt x="403" y="318"/>
                  <a:pt x="362" y="258"/>
                </a:cubicBezTo>
                <a:cubicBezTo>
                  <a:pt x="341" y="190"/>
                  <a:pt x="403" y="90"/>
                  <a:pt x="325" y="66"/>
                </a:cubicBezTo>
                <a:cubicBezTo>
                  <a:pt x="236" y="73"/>
                  <a:pt x="221" y="61"/>
                  <a:pt x="185" y="133"/>
                </a:cubicBezTo>
                <a:cubicBezTo>
                  <a:pt x="142" y="310"/>
                  <a:pt x="201" y="371"/>
                  <a:pt x="340" y="428"/>
                </a:cubicBezTo>
                <a:cubicBezTo>
                  <a:pt x="398" y="420"/>
                  <a:pt x="409" y="413"/>
                  <a:pt x="444" y="369"/>
                </a:cubicBezTo>
                <a:cubicBezTo>
                  <a:pt x="462" y="313"/>
                  <a:pt x="455" y="340"/>
                  <a:pt x="466" y="288"/>
                </a:cubicBezTo>
                <a:cubicBezTo>
                  <a:pt x="463" y="258"/>
                  <a:pt x="466" y="228"/>
                  <a:pt x="458" y="199"/>
                </a:cubicBezTo>
                <a:cubicBezTo>
                  <a:pt x="453" y="182"/>
                  <a:pt x="439" y="170"/>
                  <a:pt x="429" y="155"/>
                </a:cubicBezTo>
                <a:cubicBezTo>
                  <a:pt x="424" y="148"/>
                  <a:pt x="414" y="133"/>
                  <a:pt x="414" y="133"/>
                </a:cubicBezTo>
                <a:cubicBezTo>
                  <a:pt x="398" y="51"/>
                  <a:pt x="432" y="12"/>
                  <a:pt x="510" y="0"/>
                </a:cubicBezTo>
                <a:cubicBezTo>
                  <a:pt x="607" y="14"/>
                  <a:pt x="602" y="3"/>
                  <a:pt x="650" y="66"/>
                </a:cubicBezTo>
                <a:cubicBezTo>
                  <a:pt x="658" y="88"/>
                  <a:pt x="672" y="133"/>
                  <a:pt x="672" y="133"/>
                </a:cubicBezTo>
                <a:cubicBezTo>
                  <a:pt x="670" y="167"/>
                  <a:pt x="673" y="202"/>
                  <a:pt x="665" y="236"/>
                </a:cubicBezTo>
                <a:cubicBezTo>
                  <a:pt x="661" y="253"/>
                  <a:pt x="636" y="262"/>
                  <a:pt x="621" y="265"/>
                </a:cubicBezTo>
                <a:cubicBezTo>
                  <a:pt x="563" y="276"/>
                  <a:pt x="503" y="282"/>
                  <a:pt x="444" y="288"/>
                </a:cubicBezTo>
                <a:cubicBezTo>
                  <a:pt x="398" y="302"/>
                  <a:pt x="351" y="310"/>
                  <a:pt x="311" y="339"/>
                </a:cubicBezTo>
                <a:cubicBezTo>
                  <a:pt x="294" y="351"/>
                  <a:pt x="259" y="376"/>
                  <a:pt x="259" y="376"/>
                </a:cubicBezTo>
                <a:cubicBezTo>
                  <a:pt x="244" y="423"/>
                  <a:pt x="264" y="372"/>
                  <a:pt x="229" y="421"/>
                </a:cubicBezTo>
                <a:cubicBezTo>
                  <a:pt x="220" y="433"/>
                  <a:pt x="212" y="457"/>
                  <a:pt x="207" y="472"/>
                </a:cubicBezTo>
                <a:cubicBezTo>
                  <a:pt x="210" y="531"/>
                  <a:pt x="211" y="590"/>
                  <a:pt x="215" y="649"/>
                </a:cubicBezTo>
                <a:cubicBezTo>
                  <a:pt x="217" y="674"/>
                  <a:pt x="252" y="716"/>
                  <a:pt x="252" y="716"/>
                </a:cubicBezTo>
                <a:cubicBezTo>
                  <a:pt x="271" y="776"/>
                  <a:pt x="327" y="840"/>
                  <a:pt x="384" y="864"/>
                </a:cubicBezTo>
                <a:cubicBezTo>
                  <a:pt x="420" y="917"/>
                  <a:pt x="406" y="892"/>
                  <a:pt x="429" y="937"/>
                </a:cubicBezTo>
                <a:cubicBezTo>
                  <a:pt x="440" y="982"/>
                  <a:pt x="458" y="1048"/>
                  <a:pt x="421" y="1085"/>
                </a:cubicBezTo>
                <a:cubicBezTo>
                  <a:pt x="400" y="1106"/>
                  <a:pt x="362" y="1075"/>
                  <a:pt x="333" y="1070"/>
                </a:cubicBezTo>
                <a:cubicBezTo>
                  <a:pt x="295" y="1042"/>
                  <a:pt x="290" y="1028"/>
                  <a:pt x="281" y="982"/>
                </a:cubicBezTo>
                <a:cubicBezTo>
                  <a:pt x="288" y="887"/>
                  <a:pt x="277" y="872"/>
                  <a:pt x="362" y="841"/>
                </a:cubicBezTo>
                <a:cubicBezTo>
                  <a:pt x="392" y="819"/>
                  <a:pt x="412" y="819"/>
                  <a:pt x="444" y="805"/>
                </a:cubicBezTo>
                <a:cubicBezTo>
                  <a:pt x="490" y="784"/>
                  <a:pt x="527" y="756"/>
                  <a:pt x="576" y="745"/>
                </a:cubicBezTo>
                <a:cubicBezTo>
                  <a:pt x="591" y="738"/>
                  <a:pt x="619" y="723"/>
                  <a:pt x="636" y="723"/>
                </a:cubicBezTo>
                <a:cubicBezTo>
                  <a:pt x="660" y="723"/>
                  <a:pt x="733" y="731"/>
                  <a:pt x="709" y="731"/>
                </a:cubicBezTo>
                <a:cubicBezTo>
                  <a:pt x="670" y="731"/>
                  <a:pt x="630" y="726"/>
                  <a:pt x="591" y="723"/>
                </a:cubicBezTo>
                <a:cubicBezTo>
                  <a:pt x="539" y="709"/>
                  <a:pt x="504" y="685"/>
                  <a:pt x="458" y="657"/>
                </a:cubicBezTo>
                <a:cubicBezTo>
                  <a:pt x="439" y="628"/>
                  <a:pt x="422" y="618"/>
                  <a:pt x="414" y="583"/>
                </a:cubicBezTo>
                <a:cubicBezTo>
                  <a:pt x="423" y="526"/>
                  <a:pt x="413" y="469"/>
                  <a:pt x="473" y="450"/>
                </a:cubicBezTo>
                <a:cubicBezTo>
                  <a:pt x="517" y="418"/>
                  <a:pt x="528" y="421"/>
                  <a:pt x="584" y="428"/>
                </a:cubicBezTo>
                <a:cubicBezTo>
                  <a:pt x="624" y="455"/>
                  <a:pt x="621" y="489"/>
                  <a:pt x="636" y="531"/>
                </a:cubicBezTo>
                <a:cubicBezTo>
                  <a:pt x="605" y="624"/>
                  <a:pt x="565" y="652"/>
                  <a:pt x="466" y="664"/>
                </a:cubicBezTo>
                <a:cubicBezTo>
                  <a:pt x="434" y="659"/>
                  <a:pt x="400" y="660"/>
                  <a:pt x="370" y="649"/>
                </a:cubicBezTo>
                <a:cubicBezTo>
                  <a:pt x="327" y="633"/>
                  <a:pt x="220" y="550"/>
                  <a:pt x="192" y="509"/>
                </a:cubicBezTo>
                <a:cubicBezTo>
                  <a:pt x="190" y="489"/>
                  <a:pt x="199" y="464"/>
                  <a:pt x="185" y="450"/>
                </a:cubicBezTo>
                <a:cubicBezTo>
                  <a:pt x="176" y="441"/>
                  <a:pt x="159" y="457"/>
                  <a:pt x="148" y="465"/>
                </a:cubicBezTo>
                <a:cubicBezTo>
                  <a:pt x="105" y="496"/>
                  <a:pt x="61" y="544"/>
                  <a:pt x="37" y="590"/>
                </a:cubicBezTo>
                <a:cubicBezTo>
                  <a:pt x="31" y="616"/>
                  <a:pt x="24" y="639"/>
                  <a:pt x="15" y="664"/>
                </a:cubicBezTo>
                <a:cubicBezTo>
                  <a:pt x="10" y="679"/>
                  <a:pt x="0" y="709"/>
                  <a:pt x="0" y="709"/>
                </a:cubicBezTo>
                <a:cubicBezTo>
                  <a:pt x="5" y="741"/>
                  <a:pt x="7" y="774"/>
                  <a:pt x="15" y="805"/>
                </a:cubicBezTo>
                <a:cubicBezTo>
                  <a:pt x="31" y="866"/>
                  <a:pt x="124" y="873"/>
                  <a:pt x="170" y="886"/>
                </a:cubicBezTo>
                <a:cubicBezTo>
                  <a:pt x="205" y="883"/>
                  <a:pt x="243" y="893"/>
                  <a:pt x="274" y="878"/>
                </a:cubicBezTo>
                <a:cubicBezTo>
                  <a:pt x="295" y="868"/>
                  <a:pt x="299" y="839"/>
                  <a:pt x="311" y="819"/>
                </a:cubicBezTo>
                <a:cubicBezTo>
                  <a:pt x="319" y="807"/>
                  <a:pt x="333" y="782"/>
                  <a:pt x="333" y="782"/>
                </a:cubicBezTo>
                <a:cubicBezTo>
                  <a:pt x="354" y="648"/>
                  <a:pt x="501" y="636"/>
                  <a:pt x="613" y="627"/>
                </a:cubicBezTo>
                <a:cubicBezTo>
                  <a:pt x="735" y="632"/>
                  <a:pt x="786" y="650"/>
                  <a:pt x="887" y="627"/>
                </a:cubicBezTo>
                <a:cubicBezTo>
                  <a:pt x="950" y="527"/>
                  <a:pt x="853" y="487"/>
                  <a:pt x="783" y="443"/>
                </a:cubicBezTo>
                <a:cubicBezTo>
                  <a:pt x="709" y="457"/>
                  <a:pt x="730" y="486"/>
                  <a:pt x="739" y="568"/>
                </a:cubicBezTo>
                <a:cubicBezTo>
                  <a:pt x="739" y="572"/>
                  <a:pt x="749" y="614"/>
                  <a:pt x="754" y="620"/>
                </a:cubicBezTo>
                <a:cubicBezTo>
                  <a:pt x="776" y="647"/>
                  <a:pt x="825" y="640"/>
                  <a:pt x="850" y="642"/>
                </a:cubicBezTo>
                <a:cubicBezTo>
                  <a:pt x="877" y="633"/>
                  <a:pt x="895" y="620"/>
                  <a:pt x="924" y="613"/>
                </a:cubicBezTo>
                <a:cubicBezTo>
                  <a:pt x="937" y="599"/>
                  <a:pt x="953" y="589"/>
                  <a:pt x="953" y="568"/>
                </a:cubicBezTo>
                <a:cubicBezTo>
                  <a:pt x="953" y="521"/>
                  <a:pt x="950" y="475"/>
                  <a:pt x="946" y="428"/>
                </a:cubicBezTo>
                <a:cubicBezTo>
                  <a:pt x="939" y="352"/>
                  <a:pt x="843" y="316"/>
                  <a:pt x="791" y="280"/>
                </a:cubicBezTo>
                <a:cubicBezTo>
                  <a:pt x="746" y="348"/>
                  <a:pt x="759" y="307"/>
                  <a:pt x="768" y="406"/>
                </a:cubicBezTo>
                <a:cubicBezTo>
                  <a:pt x="813" y="398"/>
                  <a:pt x="826" y="398"/>
                  <a:pt x="850" y="361"/>
                </a:cubicBezTo>
                <a:cubicBezTo>
                  <a:pt x="870" y="258"/>
                  <a:pt x="818" y="194"/>
                  <a:pt x="724" y="155"/>
                </a:cubicBezTo>
                <a:cubicBezTo>
                  <a:pt x="580" y="94"/>
                  <a:pt x="682" y="133"/>
                  <a:pt x="606" y="110"/>
                </a:cubicBezTo>
                <a:cubicBezTo>
                  <a:pt x="591" y="106"/>
                  <a:pt x="562" y="96"/>
                  <a:pt x="562" y="96"/>
                </a:cubicBezTo>
                <a:cubicBezTo>
                  <a:pt x="527" y="147"/>
                  <a:pt x="503" y="158"/>
                  <a:pt x="488" y="221"/>
                </a:cubicBezTo>
                <a:cubicBezTo>
                  <a:pt x="490" y="278"/>
                  <a:pt x="485" y="335"/>
                  <a:pt x="495" y="391"/>
                </a:cubicBezTo>
                <a:cubicBezTo>
                  <a:pt x="500" y="421"/>
                  <a:pt x="552" y="447"/>
                  <a:pt x="569" y="472"/>
                </a:cubicBezTo>
                <a:cubicBezTo>
                  <a:pt x="560" y="518"/>
                  <a:pt x="554" y="526"/>
                  <a:pt x="517" y="553"/>
                </a:cubicBezTo>
                <a:cubicBezTo>
                  <a:pt x="495" y="588"/>
                  <a:pt x="471" y="585"/>
                  <a:pt x="436" y="598"/>
                </a:cubicBezTo>
                <a:cubicBezTo>
                  <a:pt x="398" y="592"/>
                  <a:pt x="363" y="583"/>
                  <a:pt x="325" y="576"/>
                </a:cubicBezTo>
                <a:cubicBezTo>
                  <a:pt x="313" y="556"/>
                  <a:pt x="285" y="540"/>
                  <a:pt x="288" y="517"/>
                </a:cubicBezTo>
                <a:cubicBezTo>
                  <a:pt x="293" y="477"/>
                  <a:pt x="293" y="437"/>
                  <a:pt x="303" y="398"/>
                </a:cubicBezTo>
                <a:cubicBezTo>
                  <a:pt x="306" y="386"/>
                  <a:pt x="319" y="379"/>
                  <a:pt x="325" y="369"/>
                </a:cubicBezTo>
                <a:cubicBezTo>
                  <a:pt x="346" y="336"/>
                  <a:pt x="359" y="297"/>
                  <a:pt x="399" y="280"/>
                </a:cubicBezTo>
                <a:cubicBezTo>
                  <a:pt x="427" y="268"/>
                  <a:pt x="459" y="267"/>
                  <a:pt x="488" y="258"/>
                </a:cubicBezTo>
                <a:cubicBezTo>
                  <a:pt x="525" y="263"/>
                  <a:pt x="565" y="257"/>
                  <a:pt x="599" y="273"/>
                </a:cubicBezTo>
                <a:cubicBezTo>
                  <a:pt x="613" y="280"/>
                  <a:pt x="613" y="317"/>
                  <a:pt x="613" y="317"/>
                </a:cubicBezTo>
                <a:cubicBezTo>
                  <a:pt x="606" y="407"/>
                  <a:pt x="596" y="501"/>
                  <a:pt x="495" y="524"/>
                </a:cubicBezTo>
                <a:cubicBezTo>
                  <a:pt x="456" y="519"/>
                  <a:pt x="415" y="519"/>
                  <a:pt x="377" y="509"/>
                </a:cubicBezTo>
                <a:cubicBezTo>
                  <a:pt x="338" y="499"/>
                  <a:pt x="286" y="384"/>
                  <a:pt x="274" y="347"/>
                </a:cubicBezTo>
                <a:cubicBezTo>
                  <a:pt x="302" y="273"/>
                  <a:pt x="299" y="268"/>
                  <a:pt x="370" y="251"/>
                </a:cubicBezTo>
                <a:cubicBezTo>
                  <a:pt x="462" y="260"/>
                  <a:pt x="449" y="245"/>
                  <a:pt x="466" y="325"/>
                </a:cubicBezTo>
                <a:cubicBezTo>
                  <a:pt x="452" y="396"/>
                  <a:pt x="441" y="488"/>
                  <a:pt x="362" y="517"/>
                </a:cubicBezTo>
                <a:cubicBezTo>
                  <a:pt x="271" y="509"/>
                  <a:pt x="184" y="535"/>
                  <a:pt x="133" y="457"/>
                </a:cubicBezTo>
                <a:cubicBezTo>
                  <a:pt x="128" y="536"/>
                  <a:pt x="121" y="604"/>
                  <a:pt x="104" y="679"/>
                </a:cubicBezTo>
                <a:cubicBezTo>
                  <a:pt x="100" y="695"/>
                  <a:pt x="96" y="753"/>
                  <a:pt x="82" y="753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zh-TW"/>
          </a:p>
        </p:txBody>
      </p:sp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898525" y="2020888"/>
            <a:ext cx="3270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2400">
                <a:latin typeface="Arial" charset="0"/>
                <a:ea typeface="新細明體" charset="-120"/>
              </a:rPr>
              <a:t>Multiple copies of DNA</a:t>
            </a:r>
            <a:endParaRPr lang="ru-RU" sz="2400">
              <a:latin typeface="Arial" charset="0"/>
            </a:endParaRPr>
          </a:p>
        </p:txBody>
      </p:sp>
      <p:sp>
        <p:nvSpPr>
          <p:cNvPr id="19463" name="Line 7"/>
          <p:cNvSpPr>
            <a:spLocks noChangeShapeType="1"/>
          </p:cNvSpPr>
          <p:nvPr/>
        </p:nvSpPr>
        <p:spPr bwMode="auto">
          <a:xfrm>
            <a:off x="4114800" y="4191000"/>
            <a:ext cx="11430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9464" name="Text Box 8"/>
          <p:cNvSpPr txBox="1">
            <a:spLocks noChangeArrowheads="1"/>
          </p:cNvSpPr>
          <p:nvPr/>
        </p:nvSpPr>
        <p:spPr bwMode="auto">
          <a:xfrm>
            <a:off x="4495800" y="2438400"/>
            <a:ext cx="44196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2400" b="1" dirty="0">
                <a:latin typeface="Arial" charset="0"/>
                <a:ea typeface="新細明體" charset="-120"/>
              </a:rPr>
              <a:t>Fragments</a:t>
            </a:r>
            <a:r>
              <a:rPr lang="en-US" altLang="zh-TW" sz="2400" dirty="0">
                <a:latin typeface="Arial" charset="0"/>
                <a:ea typeface="新細明體" charset="-120"/>
              </a:rPr>
              <a:t> of 200 - 200,000 bases</a:t>
            </a:r>
            <a:endParaRPr lang="ru-RU" sz="2400" dirty="0">
              <a:latin typeface="Arial" charset="0"/>
            </a:endParaRPr>
          </a:p>
        </p:txBody>
      </p:sp>
      <p:sp>
        <p:nvSpPr>
          <p:cNvPr id="19465" name="Freeform 9"/>
          <p:cNvSpPr>
            <a:spLocks/>
          </p:cNvSpPr>
          <p:nvPr/>
        </p:nvSpPr>
        <p:spPr bwMode="auto">
          <a:xfrm>
            <a:off x="6019800" y="3810000"/>
            <a:ext cx="1266825" cy="76200"/>
          </a:xfrm>
          <a:custGeom>
            <a:avLst/>
            <a:gdLst>
              <a:gd name="T0" fmla="*/ 0 w 1758"/>
              <a:gd name="T1" fmla="*/ 8 h 57"/>
              <a:gd name="T2" fmla="*/ 717 w 1758"/>
              <a:gd name="T3" fmla="*/ 0 h 57"/>
              <a:gd name="T4" fmla="*/ 887 w 1758"/>
              <a:gd name="T5" fmla="*/ 8 h 57"/>
              <a:gd name="T6" fmla="*/ 916 w 1758"/>
              <a:gd name="T7" fmla="*/ 23 h 57"/>
              <a:gd name="T8" fmla="*/ 1012 w 1758"/>
              <a:gd name="T9" fmla="*/ 37 h 57"/>
              <a:gd name="T10" fmla="*/ 1219 w 1758"/>
              <a:gd name="T11" fmla="*/ 0 h 57"/>
              <a:gd name="T12" fmla="*/ 1551 w 1758"/>
              <a:gd name="T13" fmla="*/ 23 h 57"/>
              <a:gd name="T14" fmla="*/ 1758 w 1758"/>
              <a:gd name="T15" fmla="*/ 23 h 5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758"/>
              <a:gd name="T25" fmla="*/ 0 h 57"/>
              <a:gd name="T26" fmla="*/ 1758 w 1758"/>
              <a:gd name="T27" fmla="*/ 57 h 57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758" h="57">
                <a:moveTo>
                  <a:pt x="0" y="8"/>
                </a:moveTo>
                <a:cubicBezTo>
                  <a:pt x="195" y="13"/>
                  <a:pt x="560" y="57"/>
                  <a:pt x="717" y="0"/>
                </a:cubicBezTo>
                <a:cubicBezTo>
                  <a:pt x="774" y="3"/>
                  <a:pt x="831" y="1"/>
                  <a:pt x="887" y="8"/>
                </a:cubicBezTo>
                <a:cubicBezTo>
                  <a:pt x="898" y="9"/>
                  <a:pt x="906" y="19"/>
                  <a:pt x="916" y="23"/>
                </a:cubicBezTo>
                <a:cubicBezTo>
                  <a:pt x="941" y="32"/>
                  <a:pt x="994" y="35"/>
                  <a:pt x="1012" y="37"/>
                </a:cubicBezTo>
                <a:cubicBezTo>
                  <a:pt x="1183" y="28"/>
                  <a:pt x="1116" y="37"/>
                  <a:pt x="1219" y="0"/>
                </a:cubicBezTo>
                <a:cubicBezTo>
                  <a:pt x="1338" y="10"/>
                  <a:pt x="1423" y="18"/>
                  <a:pt x="1551" y="23"/>
                </a:cubicBezTo>
                <a:cubicBezTo>
                  <a:pt x="1602" y="39"/>
                  <a:pt x="1711" y="23"/>
                  <a:pt x="1758" y="23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zh-TW"/>
          </a:p>
        </p:txBody>
      </p:sp>
      <p:sp>
        <p:nvSpPr>
          <p:cNvPr id="19466" name="Freeform 10"/>
          <p:cNvSpPr>
            <a:spLocks/>
          </p:cNvSpPr>
          <p:nvPr/>
        </p:nvSpPr>
        <p:spPr bwMode="auto">
          <a:xfrm>
            <a:off x="6096000" y="3962400"/>
            <a:ext cx="1647825" cy="76200"/>
          </a:xfrm>
          <a:custGeom>
            <a:avLst/>
            <a:gdLst>
              <a:gd name="T0" fmla="*/ 0 w 1758"/>
              <a:gd name="T1" fmla="*/ 8 h 57"/>
              <a:gd name="T2" fmla="*/ 717 w 1758"/>
              <a:gd name="T3" fmla="*/ 0 h 57"/>
              <a:gd name="T4" fmla="*/ 887 w 1758"/>
              <a:gd name="T5" fmla="*/ 8 h 57"/>
              <a:gd name="T6" fmla="*/ 916 w 1758"/>
              <a:gd name="T7" fmla="*/ 23 h 57"/>
              <a:gd name="T8" fmla="*/ 1012 w 1758"/>
              <a:gd name="T9" fmla="*/ 37 h 57"/>
              <a:gd name="T10" fmla="*/ 1219 w 1758"/>
              <a:gd name="T11" fmla="*/ 0 h 57"/>
              <a:gd name="T12" fmla="*/ 1551 w 1758"/>
              <a:gd name="T13" fmla="*/ 23 h 57"/>
              <a:gd name="T14" fmla="*/ 1758 w 1758"/>
              <a:gd name="T15" fmla="*/ 23 h 5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758"/>
              <a:gd name="T25" fmla="*/ 0 h 57"/>
              <a:gd name="T26" fmla="*/ 1758 w 1758"/>
              <a:gd name="T27" fmla="*/ 57 h 57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758" h="57">
                <a:moveTo>
                  <a:pt x="0" y="8"/>
                </a:moveTo>
                <a:cubicBezTo>
                  <a:pt x="195" y="13"/>
                  <a:pt x="560" y="57"/>
                  <a:pt x="717" y="0"/>
                </a:cubicBezTo>
                <a:cubicBezTo>
                  <a:pt x="774" y="3"/>
                  <a:pt x="831" y="1"/>
                  <a:pt x="887" y="8"/>
                </a:cubicBezTo>
                <a:cubicBezTo>
                  <a:pt x="898" y="9"/>
                  <a:pt x="906" y="19"/>
                  <a:pt x="916" y="23"/>
                </a:cubicBezTo>
                <a:cubicBezTo>
                  <a:pt x="941" y="32"/>
                  <a:pt x="994" y="35"/>
                  <a:pt x="1012" y="37"/>
                </a:cubicBezTo>
                <a:cubicBezTo>
                  <a:pt x="1183" y="28"/>
                  <a:pt x="1116" y="37"/>
                  <a:pt x="1219" y="0"/>
                </a:cubicBezTo>
                <a:cubicBezTo>
                  <a:pt x="1338" y="10"/>
                  <a:pt x="1423" y="18"/>
                  <a:pt x="1551" y="23"/>
                </a:cubicBezTo>
                <a:cubicBezTo>
                  <a:pt x="1602" y="39"/>
                  <a:pt x="1711" y="23"/>
                  <a:pt x="1758" y="23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zh-TW"/>
          </a:p>
        </p:txBody>
      </p:sp>
      <p:sp>
        <p:nvSpPr>
          <p:cNvPr id="19467" name="Freeform 11"/>
          <p:cNvSpPr>
            <a:spLocks/>
          </p:cNvSpPr>
          <p:nvPr/>
        </p:nvSpPr>
        <p:spPr bwMode="auto">
          <a:xfrm>
            <a:off x="6019800" y="4191000"/>
            <a:ext cx="1419225" cy="90488"/>
          </a:xfrm>
          <a:custGeom>
            <a:avLst/>
            <a:gdLst>
              <a:gd name="T0" fmla="*/ 0 w 1758"/>
              <a:gd name="T1" fmla="*/ 8 h 57"/>
              <a:gd name="T2" fmla="*/ 717 w 1758"/>
              <a:gd name="T3" fmla="*/ 0 h 57"/>
              <a:gd name="T4" fmla="*/ 887 w 1758"/>
              <a:gd name="T5" fmla="*/ 8 h 57"/>
              <a:gd name="T6" fmla="*/ 916 w 1758"/>
              <a:gd name="T7" fmla="*/ 23 h 57"/>
              <a:gd name="T8" fmla="*/ 1012 w 1758"/>
              <a:gd name="T9" fmla="*/ 37 h 57"/>
              <a:gd name="T10" fmla="*/ 1219 w 1758"/>
              <a:gd name="T11" fmla="*/ 0 h 57"/>
              <a:gd name="T12" fmla="*/ 1551 w 1758"/>
              <a:gd name="T13" fmla="*/ 23 h 57"/>
              <a:gd name="T14" fmla="*/ 1758 w 1758"/>
              <a:gd name="T15" fmla="*/ 23 h 5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758"/>
              <a:gd name="T25" fmla="*/ 0 h 57"/>
              <a:gd name="T26" fmla="*/ 1758 w 1758"/>
              <a:gd name="T27" fmla="*/ 57 h 57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758" h="57">
                <a:moveTo>
                  <a:pt x="0" y="8"/>
                </a:moveTo>
                <a:cubicBezTo>
                  <a:pt x="195" y="13"/>
                  <a:pt x="560" y="57"/>
                  <a:pt x="717" y="0"/>
                </a:cubicBezTo>
                <a:cubicBezTo>
                  <a:pt x="774" y="3"/>
                  <a:pt x="831" y="1"/>
                  <a:pt x="887" y="8"/>
                </a:cubicBezTo>
                <a:cubicBezTo>
                  <a:pt x="898" y="9"/>
                  <a:pt x="906" y="19"/>
                  <a:pt x="916" y="23"/>
                </a:cubicBezTo>
                <a:cubicBezTo>
                  <a:pt x="941" y="32"/>
                  <a:pt x="994" y="35"/>
                  <a:pt x="1012" y="37"/>
                </a:cubicBezTo>
                <a:cubicBezTo>
                  <a:pt x="1183" y="28"/>
                  <a:pt x="1116" y="37"/>
                  <a:pt x="1219" y="0"/>
                </a:cubicBezTo>
                <a:cubicBezTo>
                  <a:pt x="1338" y="10"/>
                  <a:pt x="1423" y="18"/>
                  <a:pt x="1551" y="23"/>
                </a:cubicBezTo>
                <a:cubicBezTo>
                  <a:pt x="1602" y="39"/>
                  <a:pt x="1711" y="23"/>
                  <a:pt x="1758" y="23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zh-TW"/>
          </a:p>
        </p:txBody>
      </p:sp>
      <p:sp>
        <p:nvSpPr>
          <p:cNvPr id="19468" name="Freeform 12"/>
          <p:cNvSpPr>
            <a:spLocks/>
          </p:cNvSpPr>
          <p:nvPr/>
        </p:nvSpPr>
        <p:spPr bwMode="auto">
          <a:xfrm>
            <a:off x="5715000" y="4343400"/>
            <a:ext cx="1828800" cy="76200"/>
          </a:xfrm>
          <a:custGeom>
            <a:avLst/>
            <a:gdLst>
              <a:gd name="T0" fmla="*/ 0 w 1758"/>
              <a:gd name="T1" fmla="*/ 8 h 57"/>
              <a:gd name="T2" fmla="*/ 717 w 1758"/>
              <a:gd name="T3" fmla="*/ 0 h 57"/>
              <a:gd name="T4" fmla="*/ 887 w 1758"/>
              <a:gd name="T5" fmla="*/ 8 h 57"/>
              <a:gd name="T6" fmla="*/ 916 w 1758"/>
              <a:gd name="T7" fmla="*/ 23 h 57"/>
              <a:gd name="T8" fmla="*/ 1012 w 1758"/>
              <a:gd name="T9" fmla="*/ 37 h 57"/>
              <a:gd name="T10" fmla="*/ 1219 w 1758"/>
              <a:gd name="T11" fmla="*/ 0 h 57"/>
              <a:gd name="T12" fmla="*/ 1551 w 1758"/>
              <a:gd name="T13" fmla="*/ 23 h 57"/>
              <a:gd name="T14" fmla="*/ 1758 w 1758"/>
              <a:gd name="T15" fmla="*/ 23 h 5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758"/>
              <a:gd name="T25" fmla="*/ 0 h 57"/>
              <a:gd name="T26" fmla="*/ 1758 w 1758"/>
              <a:gd name="T27" fmla="*/ 57 h 57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758" h="57">
                <a:moveTo>
                  <a:pt x="0" y="8"/>
                </a:moveTo>
                <a:cubicBezTo>
                  <a:pt x="195" y="13"/>
                  <a:pt x="560" y="57"/>
                  <a:pt x="717" y="0"/>
                </a:cubicBezTo>
                <a:cubicBezTo>
                  <a:pt x="774" y="3"/>
                  <a:pt x="831" y="1"/>
                  <a:pt x="887" y="8"/>
                </a:cubicBezTo>
                <a:cubicBezTo>
                  <a:pt x="898" y="9"/>
                  <a:pt x="906" y="19"/>
                  <a:pt x="916" y="23"/>
                </a:cubicBezTo>
                <a:cubicBezTo>
                  <a:pt x="941" y="32"/>
                  <a:pt x="994" y="35"/>
                  <a:pt x="1012" y="37"/>
                </a:cubicBezTo>
                <a:cubicBezTo>
                  <a:pt x="1183" y="28"/>
                  <a:pt x="1116" y="37"/>
                  <a:pt x="1219" y="0"/>
                </a:cubicBezTo>
                <a:cubicBezTo>
                  <a:pt x="1338" y="10"/>
                  <a:pt x="1423" y="18"/>
                  <a:pt x="1551" y="23"/>
                </a:cubicBezTo>
                <a:cubicBezTo>
                  <a:pt x="1602" y="39"/>
                  <a:pt x="1711" y="23"/>
                  <a:pt x="1758" y="23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zh-TW"/>
          </a:p>
        </p:txBody>
      </p:sp>
      <p:sp>
        <p:nvSpPr>
          <p:cNvPr id="19469" name="Freeform 13"/>
          <p:cNvSpPr>
            <a:spLocks/>
          </p:cNvSpPr>
          <p:nvPr/>
        </p:nvSpPr>
        <p:spPr bwMode="auto">
          <a:xfrm>
            <a:off x="6096000" y="4495800"/>
            <a:ext cx="1800225" cy="90488"/>
          </a:xfrm>
          <a:custGeom>
            <a:avLst/>
            <a:gdLst>
              <a:gd name="T0" fmla="*/ 0 w 1758"/>
              <a:gd name="T1" fmla="*/ 8 h 57"/>
              <a:gd name="T2" fmla="*/ 717 w 1758"/>
              <a:gd name="T3" fmla="*/ 0 h 57"/>
              <a:gd name="T4" fmla="*/ 887 w 1758"/>
              <a:gd name="T5" fmla="*/ 8 h 57"/>
              <a:gd name="T6" fmla="*/ 916 w 1758"/>
              <a:gd name="T7" fmla="*/ 23 h 57"/>
              <a:gd name="T8" fmla="*/ 1012 w 1758"/>
              <a:gd name="T9" fmla="*/ 37 h 57"/>
              <a:gd name="T10" fmla="*/ 1219 w 1758"/>
              <a:gd name="T11" fmla="*/ 0 h 57"/>
              <a:gd name="T12" fmla="*/ 1551 w 1758"/>
              <a:gd name="T13" fmla="*/ 23 h 57"/>
              <a:gd name="T14" fmla="*/ 1758 w 1758"/>
              <a:gd name="T15" fmla="*/ 23 h 5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758"/>
              <a:gd name="T25" fmla="*/ 0 h 57"/>
              <a:gd name="T26" fmla="*/ 1758 w 1758"/>
              <a:gd name="T27" fmla="*/ 57 h 57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758" h="57">
                <a:moveTo>
                  <a:pt x="0" y="8"/>
                </a:moveTo>
                <a:cubicBezTo>
                  <a:pt x="195" y="13"/>
                  <a:pt x="560" y="57"/>
                  <a:pt x="717" y="0"/>
                </a:cubicBezTo>
                <a:cubicBezTo>
                  <a:pt x="774" y="3"/>
                  <a:pt x="831" y="1"/>
                  <a:pt x="887" y="8"/>
                </a:cubicBezTo>
                <a:cubicBezTo>
                  <a:pt x="898" y="9"/>
                  <a:pt x="906" y="19"/>
                  <a:pt x="916" y="23"/>
                </a:cubicBezTo>
                <a:cubicBezTo>
                  <a:pt x="941" y="32"/>
                  <a:pt x="994" y="35"/>
                  <a:pt x="1012" y="37"/>
                </a:cubicBezTo>
                <a:cubicBezTo>
                  <a:pt x="1183" y="28"/>
                  <a:pt x="1116" y="37"/>
                  <a:pt x="1219" y="0"/>
                </a:cubicBezTo>
                <a:cubicBezTo>
                  <a:pt x="1338" y="10"/>
                  <a:pt x="1423" y="18"/>
                  <a:pt x="1551" y="23"/>
                </a:cubicBezTo>
                <a:cubicBezTo>
                  <a:pt x="1602" y="39"/>
                  <a:pt x="1711" y="23"/>
                  <a:pt x="1758" y="23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zh-TW"/>
          </a:p>
        </p:txBody>
      </p:sp>
      <p:sp>
        <p:nvSpPr>
          <p:cNvPr id="19470" name="Rectangle 14"/>
          <p:cNvSpPr>
            <a:spLocks noChangeArrowheads="1"/>
          </p:cNvSpPr>
          <p:nvPr/>
        </p:nvSpPr>
        <p:spPr bwMode="auto">
          <a:xfrm>
            <a:off x="5257800" y="4800600"/>
            <a:ext cx="33528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None/>
            </a:pPr>
            <a:r>
              <a:rPr lang="en-US" altLang="zh-TW" sz="2400">
                <a:latin typeface="Arial" charset="0"/>
                <a:ea typeface="新細明體" charset="-120"/>
              </a:rPr>
              <a:t>No information is retained on which part of the DNA the fragments came from.</a:t>
            </a:r>
            <a:endParaRPr lang="ru-RU" sz="2400">
              <a:latin typeface="Arial" charset="0"/>
            </a:endParaRPr>
          </a:p>
        </p:txBody>
      </p:sp>
      <p:sp>
        <p:nvSpPr>
          <p:cNvPr id="4111" name="Slide Number Placeholder 16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0949DF1E-5707-4543-A5EF-55F1F4E55357}" type="slidenum">
              <a:rPr lang="en-US" altLang="zh-TW">
                <a:solidFill>
                  <a:schemeClr val="tx1"/>
                </a:solidFill>
              </a:rPr>
              <a:pPr/>
              <a:t>8</a:t>
            </a:fld>
            <a:endParaRPr lang="en-US" altLang="zh-TW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9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3" grpId="0" animBg="1"/>
      <p:bldP spid="19464" grpId="0"/>
      <p:bldP spid="19465" grpId="0" animBg="1"/>
      <p:bldP spid="19466" grpId="0" animBg="1"/>
      <p:bldP spid="19467" grpId="0" animBg="1"/>
      <p:bldP spid="19468" grpId="0" animBg="1"/>
      <p:bldP spid="19469" grpId="0" animBg="1"/>
      <p:bldP spid="1947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>
                <a:solidFill>
                  <a:schemeClr val="accent2"/>
                </a:solidFill>
                <a:ea typeface="新細明體" charset="-120"/>
              </a:rPr>
              <a:t>WGS sequencing: fragments</a:t>
            </a:r>
            <a:endParaRPr lang="ru-RU" dirty="0" smtClean="0">
              <a:solidFill>
                <a:schemeClr val="accent2"/>
              </a:solidFill>
            </a:endParaRP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524000"/>
            <a:ext cx="7693025" cy="5181600"/>
          </a:xfrm>
        </p:spPr>
        <p:txBody>
          <a:bodyPr/>
          <a:lstStyle/>
          <a:p>
            <a:pPr eaLnBrk="1" hangingPunct="1">
              <a:spcBef>
                <a:spcPct val="30000"/>
              </a:spcBef>
              <a:spcAft>
                <a:spcPct val="30000"/>
              </a:spcAft>
            </a:pPr>
            <a:r>
              <a:rPr lang="en-US" altLang="zh-TW" dirty="0" smtClean="0">
                <a:ea typeface="新細明體" charset="-120"/>
              </a:rPr>
              <a:t>We start with millions of pairs of reads, 100 - 1000 bases each</a:t>
            </a:r>
            <a:br>
              <a:rPr lang="en-US" altLang="zh-TW" dirty="0" smtClean="0">
                <a:ea typeface="新細明體" charset="-120"/>
              </a:rPr>
            </a:br>
            <a:endParaRPr lang="en-US" altLang="zh-TW" dirty="0" smtClean="0">
              <a:ea typeface="新細明體" charset="-120"/>
            </a:endParaRPr>
          </a:p>
          <a:p>
            <a:pPr eaLnBrk="1" hangingPunct="1"/>
            <a:r>
              <a:rPr lang="en-US" altLang="zh-TW" dirty="0" smtClean="0">
                <a:ea typeface="新細明體" charset="-120"/>
              </a:rPr>
              <a:t>Multiple copies of DNA provide multiple coverage by reads</a:t>
            </a:r>
            <a:br>
              <a:rPr lang="en-US" altLang="zh-TW" dirty="0" smtClean="0">
                <a:ea typeface="新細明體" charset="-120"/>
              </a:rPr>
            </a:br>
            <a:endParaRPr lang="en-US" altLang="zh-TW" dirty="0" smtClean="0">
              <a:ea typeface="新細明體" charset="-120"/>
            </a:endParaRPr>
          </a:p>
          <a:p>
            <a:pPr eaLnBrk="1" hangingPunct="1"/>
            <a:r>
              <a:rPr lang="en-US" altLang="zh-TW" dirty="0" smtClean="0">
                <a:ea typeface="新細明體" charset="-120"/>
              </a:rPr>
              <a:t>The problem of genome assembly is to recover the original sequence of bases of the genome (as much as possible…).  </a:t>
            </a:r>
            <a:endParaRPr lang="ru-RU" b="1" dirty="0" smtClean="0"/>
          </a:p>
        </p:txBody>
      </p:sp>
      <p:sp>
        <p:nvSpPr>
          <p:cNvPr id="6148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090F0804-C3F7-4700-A76F-2C0EFE80779A}" type="slidenum">
              <a:rPr lang="en-US" altLang="zh-TW"/>
              <a:pPr/>
              <a:t>9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smtClean="0">
                <a:solidFill>
                  <a:schemeClr val="accent2"/>
                </a:solidFill>
                <a:ea typeface="新細明體" charset="-120"/>
              </a:rPr>
              <a:t>Assembling a jigsaw puzzle 1</a:t>
            </a:r>
            <a:endParaRPr lang="ru-RU" smtClean="0">
              <a:solidFill>
                <a:schemeClr val="accent2"/>
              </a:solidFill>
            </a:endParaRP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676400"/>
            <a:ext cx="7848600" cy="4876800"/>
          </a:xfrm>
        </p:spPr>
        <p:txBody>
          <a:bodyPr/>
          <a:lstStyle/>
          <a:p>
            <a:pPr eaLnBrk="1" hangingPunct="1">
              <a:spcBef>
                <a:spcPct val="25000"/>
              </a:spcBef>
              <a:spcAft>
                <a:spcPct val="15000"/>
              </a:spcAft>
            </a:pPr>
            <a:r>
              <a:rPr lang="en-US" altLang="zh-TW" dirty="0" smtClean="0">
                <a:ea typeface="新細明體" charset="-120"/>
              </a:rPr>
              <a:t>The task of the assembly becomes the task of assembling a giant jigsaw puzzle</a:t>
            </a:r>
          </a:p>
          <a:p>
            <a:pPr eaLnBrk="1" hangingPunct="1">
              <a:spcBef>
                <a:spcPct val="25000"/>
              </a:spcBef>
              <a:spcAft>
                <a:spcPct val="15000"/>
              </a:spcAft>
            </a:pPr>
            <a:r>
              <a:rPr lang="en-US" altLang="zh-TW" dirty="0" smtClean="0">
                <a:ea typeface="新細明體" charset="-120"/>
              </a:rPr>
              <a:t>We look for reads whose sequences suggest that they came from the same place in the genome:</a:t>
            </a:r>
            <a:br>
              <a:rPr lang="en-US" altLang="zh-TW" dirty="0" smtClean="0">
                <a:ea typeface="新細明體" charset="-120"/>
              </a:rPr>
            </a:br>
            <a:r>
              <a:rPr lang="en-US" altLang="zh-TW" dirty="0" smtClean="0">
                <a:ea typeface="新細明體" charset="-120"/>
              </a:rPr>
              <a:t/>
            </a:r>
            <a:br>
              <a:rPr lang="en-US" altLang="zh-TW" dirty="0" smtClean="0">
                <a:ea typeface="新細明體" charset="-120"/>
              </a:rPr>
            </a:br>
            <a:r>
              <a:rPr lang="en-US" altLang="zh-TW" sz="2200" b="1" dirty="0" smtClean="0">
                <a:latin typeface="Courier New" pitchFamily="49" charset="0"/>
                <a:ea typeface="新細明體" charset="-120"/>
              </a:rPr>
              <a:t>AGTGATTA</a:t>
            </a:r>
            <a:r>
              <a:rPr lang="en-US" altLang="zh-TW" sz="2200" b="1" dirty="0" smtClean="0">
                <a:solidFill>
                  <a:schemeClr val="hlink"/>
                </a:solidFill>
                <a:latin typeface="Courier New" pitchFamily="49" charset="0"/>
                <a:ea typeface="新細明體" charset="-120"/>
              </a:rPr>
              <a:t>GATGATAGTAGA</a:t>
            </a:r>
            <a:r>
              <a:rPr lang="en-US" altLang="zh-TW" sz="2200" b="1" dirty="0" smtClean="0">
                <a:latin typeface="Courier New" pitchFamily="49" charset="0"/>
                <a:ea typeface="新細明體" charset="-120"/>
              </a:rPr>
              <a:t/>
            </a:r>
            <a:br>
              <a:rPr lang="en-US" altLang="zh-TW" sz="2200" b="1" dirty="0" smtClean="0">
                <a:latin typeface="Courier New" pitchFamily="49" charset="0"/>
                <a:ea typeface="新細明體" charset="-120"/>
              </a:rPr>
            </a:br>
            <a:r>
              <a:rPr lang="en-US" altLang="zh-TW" sz="2200" b="1" dirty="0" smtClean="0">
                <a:latin typeface="Courier New" pitchFamily="49" charset="0"/>
                <a:ea typeface="新細明體" charset="-120"/>
              </a:rPr>
              <a:t>        </a:t>
            </a:r>
            <a:r>
              <a:rPr lang="en-US" altLang="zh-TW" sz="2200" b="1" dirty="0" smtClean="0">
                <a:solidFill>
                  <a:schemeClr val="hlink"/>
                </a:solidFill>
                <a:latin typeface="Courier New" pitchFamily="49" charset="0"/>
                <a:ea typeface="新細明體" charset="-120"/>
              </a:rPr>
              <a:t>|||||||||</a:t>
            </a:r>
            <a:r>
              <a:rPr lang="en-US" altLang="zh-TW" sz="2200" b="1" dirty="0" smtClean="0">
                <a:latin typeface="Courier New" pitchFamily="49" charset="0"/>
                <a:ea typeface="新細明體" charset="-120"/>
              </a:rPr>
              <a:t/>
            </a:r>
            <a:br>
              <a:rPr lang="en-US" altLang="zh-TW" sz="2200" b="1" dirty="0" smtClean="0">
                <a:latin typeface="Courier New" pitchFamily="49" charset="0"/>
                <a:ea typeface="新細明體" charset="-120"/>
              </a:rPr>
            </a:br>
            <a:r>
              <a:rPr lang="en-US" altLang="zh-TW" sz="2200" b="1" dirty="0" smtClean="0">
                <a:latin typeface="Courier New" pitchFamily="49" charset="0"/>
                <a:ea typeface="新細明體" charset="-120"/>
              </a:rPr>
              <a:t>        </a:t>
            </a:r>
            <a:r>
              <a:rPr lang="en-US" altLang="zh-TW" sz="2200" b="1" dirty="0" smtClean="0">
                <a:solidFill>
                  <a:schemeClr val="hlink"/>
                </a:solidFill>
                <a:latin typeface="Courier New" pitchFamily="49" charset="0"/>
                <a:ea typeface="新細明體" charset="-120"/>
              </a:rPr>
              <a:t>GATGATAGTAGA</a:t>
            </a:r>
            <a:r>
              <a:rPr lang="en-US" altLang="zh-TW" sz="2200" b="1" dirty="0" smtClean="0">
                <a:latin typeface="Courier New" pitchFamily="49" charset="0"/>
                <a:ea typeface="新細明體" charset="-120"/>
              </a:rPr>
              <a:t>GGATAGATTTA</a:t>
            </a:r>
            <a:endParaRPr lang="ru-RU" sz="2200" b="1" dirty="0" smtClean="0">
              <a:latin typeface="Courier New" pitchFamily="49" charset="0"/>
            </a:endParaRPr>
          </a:p>
        </p:txBody>
      </p:sp>
      <p:sp>
        <p:nvSpPr>
          <p:cNvPr id="7172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2B39D9A0-9C54-43F1-9D81-B0D5E95EE426}" type="slidenum">
              <a:rPr lang="en-US" altLang="zh-TW"/>
              <a:pPr/>
              <a:t>10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smtClean="0">
                <a:solidFill>
                  <a:schemeClr val="accent2"/>
                </a:solidFill>
                <a:ea typeface="新細明體" charset="-120"/>
              </a:rPr>
              <a:t>Assembling a jigsaw puzzle 2</a:t>
            </a:r>
            <a:endParaRPr lang="ru-RU" smtClean="0">
              <a:solidFill>
                <a:schemeClr val="accent2"/>
              </a:solidFill>
            </a:endParaRP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752600"/>
            <a:ext cx="7848600" cy="4191000"/>
          </a:xfrm>
        </p:spPr>
        <p:txBody>
          <a:bodyPr/>
          <a:lstStyle/>
          <a:p>
            <a:pPr eaLnBrk="1" hangingPunct="1"/>
            <a:r>
              <a:rPr lang="en-US" altLang="zh-TW" smtClean="0">
                <a:ea typeface="新細明體" charset="-120"/>
              </a:rPr>
              <a:t>Then we put “overlapping” reads together</a:t>
            </a:r>
          </a:p>
          <a:p>
            <a:pPr eaLnBrk="1" hangingPunct="1">
              <a:buFont typeface="Wingdings" pitchFamily="2" charset="2"/>
              <a:buNone/>
            </a:pPr>
            <a:endParaRPr lang="en-US" altLang="zh-TW" b="1" smtClean="0">
              <a:latin typeface="Courier New" pitchFamily="49" charset="0"/>
              <a:ea typeface="新細明體" charset="-12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n-US" altLang="zh-TW" sz="2200" b="1" smtClean="0">
                <a:latin typeface="Courier New" pitchFamily="49" charset="0"/>
                <a:ea typeface="新細明體" charset="-120"/>
              </a:rPr>
              <a:t>AGTGATT</a:t>
            </a:r>
            <a:r>
              <a:rPr lang="en-US" altLang="zh-TW" sz="2200" b="1" smtClean="0">
                <a:solidFill>
                  <a:schemeClr val="hlink"/>
                </a:solidFill>
                <a:latin typeface="Courier New" pitchFamily="49" charset="0"/>
                <a:ea typeface="新細明體" charset="-120"/>
              </a:rPr>
              <a:t>AGATGATAGTAGA</a:t>
            </a:r>
            <a:r>
              <a:rPr lang="en-US" altLang="zh-TW" sz="2200" b="1" smtClean="0">
                <a:latin typeface="Courier New" pitchFamily="49" charset="0"/>
                <a:ea typeface="新細明體" charset="-120"/>
              </a:rPr>
              <a:t> 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altLang="zh-TW" sz="2200" b="1" smtClean="0">
                <a:latin typeface="Courier New" pitchFamily="49" charset="0"/>
                <a:ea typeface="新細明體" charset="-120"/>
              </a:rPr>
              <a:t>       </a:t>
            </a:r>
            <a:r>
              <a:rPr lang="en-US" altLang="zh-TW" sz="2200" b="1" smtClean="0">
                <a:solidFill>
                  <a:schemeClr val="hlink"/>
                </a:solidFill>
                <a:latin typeface="Courier New" pitchFamily="49" charset="0"/>
                <a:ea typeface="新細明體" charset="-120"/>
              </a:rPr>
              <a:t>AGATGATAGTAGA</a:t>
            </a:r>
            <a:r>
              <a:rPr lang="en-US" altLang="zh-TW" sz="2200" b="1" smtClean="0">
                <a:latin typeface="Courier New" pitchFamily="49" charset="0"/>
                <a:ea typeface="新細明體" charset="-120"/>
              </a:rPr>
              <a:t>G</a:t>
            </a:r>
            <a:r>
              <a:rPr lang="en-US" altLang="zh-TW" sz="2200" b="1" smtClean="0">
                <a:solidFill>
                  <a:schemeClr val="hlink"/>
                </a:solidFill>
                <a:latin typeface="Courier New" pitchFamily="49" charset="0"/>
                <a:ea typeface="新細明體" charset="-120"/>
              </a:rPr>
              <a:t>ATAGATAGACC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altLang="zh-TW" sz="2200" b="1" smtClean="0">
                <a:latin typeface="Courier New" pitchFamily="49" charset="0"/>
                <a:ea typeface="新細明體" charset="-120"/>
              </a:rPr>
              <a:t>                     </a:t>
            </a:r>
            <a:r>
              <a:rPr lang="en-US" altLang="zh-TW" sz="2200" b="1" smtClean="0">
                <a:solidFill>
                  <a:schemeClr val="hlink"/>
                </a:solidFill>
                <a:latin typeface="Courier New" pitchFamily="49" charset="0"/>
                <a:ea typeface="新細明體" charset="-120"/>
              </a:rPr>
              <a:t>ATAGATAGACC</a:t>
            </a:r>
            <a:r>
              <a:rPr lang="en-US" altLang="zh-TW" sz="2200" b="1" smtClean="0">
                <a:latin typeface="Courier New" pitchFamily="49" charset="0"/>
                <a:ea typeface="新細明體" charset="-120"/>
              </a:rPr>
              <a:t>ACTCATCATAC</a:t>
            </a:r>
          </a:p>
          <a:p>
            <a:pPr eaLnBrk="1" hangingPunct="1">
              <a:buFont typeface="Wingdings" pitchFamily="2" charset="2"/>
              <a:buNone/>
            </a:pPr>
            <a:endParaRPr lang="en-US" altLang="zh-TW" sz="2200" b="1" smtClean="0">
              <a:latin typeface="Courier New" pitchFamily="49" charset="0"/>
              <a:ea typeface="新細明體" charset="-12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n-US" altLang="zh-TW" sz="2200" b="1" smtClean="0">
                <a:latin typeface="Courier New" pitchFamily="49" charset="0"/>
                <a:ea typeface="新細明體" charset="-120"/>
              </a:rPr>
              <a:t>AGTGATTAGATGATAGTAGAGATAGATAGACCACTCATCATAC</a:t>
            </a:r>
            <a:r>
              <a:rPr lang="en-US" altLang="zh-TW" sz="1800" b="1" smtClean="0">
                <a:latin typeface="Courier New" pitchFamily="49" charset="0"/>
                <a:ea typeface="新細明體" charset="-120"/>
              </a:rPr>
              <a:t> </a:t>
            </a:r>
            <a:endParaRPr lang="ru-RU" sz="1800" b="1" smtClean="0">
              <a:latin typeface="Courier New" pitchFamily="49" charset="0"/>
            </a:endParaRP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6629400" y="25908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TW" sz="2400">
                <a:latin typeface="Arial" charset="0"/>
                <a:ea typeface="新細明體" charset="-120"/>
              </a:rPr>
              <a:t>reads</a:t>
            </a:r>
            <a:endParaRPr lang="ru-RU" sz="2400">
              <a:latin typeface="Arial" charset="0"/>
            </a:endParaRPr>
          </a:p>
        </p:txBody>
      </p:sp>
      <p:sp>
        <p:nvSpPr>
          <p:cNvPr id="8197" name="Line 5"/>
          <p:cNvSpPr>
            <a:spLocks noChangeShapeType="1"/>
          </p:cNvSpPr>
          <p:nvPr/>
        </p:nvSpPr>
        <p:spPr bwMode="auto">
          <a:xfrm flipH="1">
            <a:off x="4495800" y="2895600"/>
            <a:ext cx="213360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8198" name="Line 6"/>
          <p:cNvSpPr>
            <a:spLocks noChangeShapeType="1"/>
          </p:cNvSpPr>
          <p:nvPr/>
        </p:nvSpPr>
        <p:spPr bwMode="auto">
          <a:xfrm flipH="1">
            <a:off x="5943600" y="2971800"/>
            <a:ext cx="7620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8199" name="Line 7"/>
          <p:cNvSpPr>
            <a:spLocks noChangeShapeType="1"/>
          </p:cNvSpPr>
          <p:nvPr/>
        </p:nvSpPr>
        <p:spPr bwMode="auto">
          <a:xfrm flipH="1">
            <a:off x="6553200" y="3124200"/>
            <a:ext cx="1524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2590800" y="5181600"/>
            <a:ext cx="3733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TW" sz="2800" dirty="0">
                <a:latin typeface="Arial" charset="0"/>
                <a:ea typeface="新細明體" charset="-120"/>
              </a:rPr>
              <a:t>This yields a “</a:t>
            </a:r>
            <a:r>
              <a:rPr lang="en-US" altLang="zh-TW" sz="2800" b="1" dirty="0" err="1">
                <a:latin typeface="Arial" charset="0"/>
                <a:ea typeface="新細明體" charset="-120"/>
              </a:rPr>
              <a:t>contig</a:t>
            </a:r>
            <a:r>
              <a:rPr lang="en-US" altLang="zh-TW" sz="2800" dirty="0">
                <a:latin typeface="Arial" charset="0"/>
                <a:ea typeface="新細明體" charset="-120"/>
              </a:rPr>
              <a:t>”</a:t>
            </a:r>
            <a:endParaRPr lang="ru-RU" sz="2800" dirty="0">
              <a:latin typeface="Arial" charset="0"/>
            </a:endParaRPr>
          </a:p>
        </p:txBody>
      </p:sp>
      <p:sp>
        <p:nvSpPr>
          <p:cNvPr id="8201" name="Slide Number Placeholder 10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46DFABCF-5CEB-48A5-A404-DF4E11CB517B}" type="slidenum">
              <a:rPr lang="en-US" altLang="zh-TW"/>
              <a:pPr/>
              <a:t>11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smtClean="0">
                <a:solidFill>
                  <a:schemeClr val="accent2"/>
                </a:solidFill>
                <a:ea typeface="新細明體" charset="-120"/>
              </a:rPr>
              <a:t>Assembling a jigsaw puzzle 3</a:t>
            </a:r>
            <a:endParaRPr lang="ru-RU" smtClean="0">
              <a:solidFill>
                <a:schemeClr val="accent2"/>
              </a:solidFill>
            </a:endParaRP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/>
              <a:t>We use read pairing information to order and orient contigs to produce </a:t>
            </a:r>
            <a:r>
              <a:rPr lang="en-US" b="1" dirty="0" smtClean="0"/>
              <a:t>scaffolds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smtClean="0"/>
              <a:t>– the final product of assembly</a:t>
            </a:r>
          </a:p>
        </p:txBody>
      </p:sp>
      <p:sp>
        <p:nvSpPr>
          <p:cNvPr id="9220" name="Line 4"/>
          <p:cNvSpPr>
            <a:spLocks noChangeShapeType="1"/>
          </p:cNvSpPr>
          <p:nvPr/>
        </p:nvSpPr>
        <p:spPr bwMode="auto">
          <a:xfrm>
            <a:off x="1066800" y="5638800"/>
            <a:ext cx="2209800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9221" name="Line 5"/>
          <p:cNvSpPr>
            <a:spLocks noChangeShapeType="1"/>
          </p:cNvSpPr>
          <p:nvPr/>
        </p:nvSpPr>
        <p:spPr bwMode="auto">
          <a:xfrm>
            <a:off x="3962400" y="5638800"/>
            <a:ext cx="4343400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9222" name="Line 6"/>
          <p:cNvSpPr>
            <a:spLocks noChangeShapeType="1"/>
          </p:cNvSpPr>
          <p:nvPr/>
        </p:nvSpPr>
        <p:spPr bwMode="auto">
          <a:xfrm>
            <a:off x="1066800" y="5105400"/>
            <a:ext cx="6096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9223" name="Line 7"/>
          <p:cNvSpPr>
            <a:spLocks noChangeShapeType="1"/>
          </p:cNvSpPr>
          <p:nvPr/>
        </p:nvSpPr>
        <p:spPr bwMode="auto">
          <a:xfrm>
            <a:off x="1219200" y="5257800"/>
            <a:ext cx="6096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9224" name="Line 8"/>
          <p:cNvSpPr>
            <a:spLocks noChangeShapeType="1"/>
          </p:cNvSpPr>
          <p:nvPr/>
        </p:nvSpPr>
        <p:spPr bwMode="auto">
          <a:xfrm>
            <a:off x="2667000" y="5410200"/>
            <a:ext cx="6096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9225" name="Line 9"/>
          <p:cNvSpPr>
            <a:spLocks noChangeShapeType="1"/>
          </p:cNvSpPr>
          <p:nvPr/>
        </p:nvSpPr>
        <p:spPr bwMode="auto">
          <a:xfrm>
            <a:off x="1524000" y="5410200"/>
            <a:ext cx="6096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9226" name="Line 10"/>
          <p:cNvSpPr>
            <a:spLocks noChangeShapeType="1"/>
          </p:cNvSpPr>
          <p:nvPr/>
        </p:nvSpPr>
        <p:spPr bwMode="auto">
          <a:xfrm>
            <a:off x="1905000" y="5334000"/>
            <a:ext cx="6096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9227" name="Line 11"/>
          <p:cNvSpPr>
            <a:spLocks noChangeShapeType="1"/>
          </p:cNvSpPr>
          <p:nvPr/>
        </p:nvSpPr>
        <p:spPr bwMode="auto">
          <a:xfrm>
            <a:off x="2209800" y="5486400"/>
            <a:ext cx="6096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9228" name="Line 12"/>
          <p:cNvSpPr>
            <a:spLocks noChangeShapeType="1"/>
          </p:cNvSpPr>
          <p:nvPr/>
        </p:nvSpPr>
        <p:spPr bwMode="auto">
          <a:xfrm>
            <a:off x="3962400" y="5410200"/>
            <a:ext cx="6096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9229" name="Line 13"/>
          <p:cNvSpPr>
            <a:spLocks noChangeShapeType="1"/>
          </p:cNvSpPr>
          <p:nvPr/>
        </p:nvSpPr>
        <p:spPr bwMode="auto">
          <a:xfrm>
            <a:off x="4267200" y="5334000"/>
            <a:ext cx="6096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9230" name="Line 14"/>
          <p:cNvSpPr>
            <a:spLocks noChangeShapeType="1"/>
          </p:cNvSpPr>
          <p:nvPr/>
        </p:nvSpPr>
        <p:spPr bwMode="auto">
          <a:xfrm>
            <a:off x="4724400" y="5486400"/>
            <a:ext cx="6096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9231" name="Line 15"/>
          <p:cNvSpPr>
            <a:spLocks noChangeShapeType="1"/>
          </p:cNvSpPr>
          <p:nvPr/>
        </p:nvSpPr>
        <p:spPr bwMode="auto">
          <a:xfrm>
            <a:off x="4876800" y="5410200"/>
            <a:ext cx="6096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9232" name="Line 16"/>
          <p:cNvSpPr>
            <a:spLocks noChangeShapeType="1"/>
          </p:cNvSpPr>
          <p:nvPr/>
        </p:nvSpPr>
        <p:spPr bwMode="auto">
          <a:xfrm>
            <a:off x="5181600" y="5257800"/>
            <a:ext cx="6096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9233" name="Line 17"/>
          <p:cNvSpPr>
            <a:spLocks noChangeShapeType="1"/>
          </p:cNvSpPr>
          <p:nvPr/>
        </p:nvSpPr>
        <p:spPr bwMode="auto">
          <a:xfrm>
            <a:off x="5638800" y="5334000"/>
            <a:ext cx="6096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9234" name="Line 18"/>
          <p:cNvSpPr>
            <a:spLocks noChangeShapeType="1"/>
          </p:cNvSpPr>
          <p:nvPr/>
        </p:nvSpPr>
        <p:spPr bwMode="auto">
          <a:xfrm>
            <a:off x="1524000" y="5562600"/>
            <a:ext cx="6096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9235" name="Line 19"/>
          <p:cNvSpPr>
            <a:spLocks noChangeShapeType="1"/>
          </p:cNvSpPr>
          <p:nvPr/>
        </p:nvSpPr>
        <p:spPr bwMode="auto">
          <a:xfrm>
            <a:off x="5486400" y="5486400"/>
            <a:ext cx="6096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9236" name="Line 20"/>
          <p:cNvSpPr>
            <a:spLocks noChangeShapeType="1"/>
          </p:cNvSpPr>
          <p:nvPr/>
        </p:nvSpPr>
        <p:spPr bwMode="auto">
          <a:xfrm>
            <a:off x="7391400" y="5257800"/>
            <a:ext cx="6096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9237" name="Line 21"/>
          <p:cNvSpPr>
            <a:spLocks noChangeShapeType="1"/>
          </p:cNvSpPr>
          <p:nvPr/>
        </p:nvSpPr>
        <p:spPr bwMode="auto">
          <a:xfrm>
            <a:off x="6248400" y="5410200"/>
            <a:ext cx="6096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9238" name="Line 22"/>
          <p:cNvSpPr>
            <a:spLocks noChangeShapeType="1"/>
          </p:cNvSpPr>
          <p:nvPr/>
        </p:nvSpPr>
        <p:spPr bwMode="auto">
          <a:xfrm>
            <a:off x="6705600" y="5486400"/>
            <a:ext cx="6096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9239" name="Line 23"/>
          <p:cNvSpPr>
            <a:spLocks noChangeShapeType="1"/>
          </p:cNvSpPr>
          <p:nvPr/>
        </p:nvSpPr>
        <p:spPr bwMode="auto">
          <a:xfrm>
            <a:off x="7086600" y="5410200"/>
            <a:ext cx="6096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9240" name="Line 24"/>
          <p:cNvSpPr>
            <a:spLocks noChangeShapeType="1"/>
          </p:cNvSpPr>
          <p:nvPr/>
        </p:nvSpPr>
        <p:spPr bwMode="auto">
          <a:xfrm>
            <a:off x="7696200" y="5486400"/>
            <a:ext cx="6096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9241" name="Freeform 25"/>
          <p:cNvSpPr>
            <a:spLocks/>
          </p:cNvSpPr>
          <p:nvPr/>
        </p:nvSpPr>
        <p:spPr bwMode="auto">
          <a:xfrm>
            <a:off x="2971800" y="5105400"/>
            <a:ext cx="1219200" cy="304800"/>
          </a:xfrm>
          <a:custGeom>
            <a:avLst/>
            <a:gdLst>
              <a:gd name="T0" fmla="*/ 0 w 768"/>
              <a:gd name="T1" fmla="*/ 192 h 192"/>
              <a:gd name="T2" fmla="*/ 432 w 768"/>
              <a:gd name="T3" fmla="*/ 0 h 192"/>
              <a:gd name="T4" fmla="*/ 768 w 768"/>
              <a:gd name="T5" fmla="*/ 192 h 192"/>
              <a:gd name="T6" fmla="*/ 0 60000 65536"/>
              <a:gd name="T7" fmla="*/ 0 60000 65536"/>
              <a:gd name="T8" fmla="*/ 0 60000 65536"/>
              <a:gd name="T9" fmla="*/ 0 w 768"/>
              <a:gd name="T10" fmla="*/ 0 h 192"/>
              <a:gd name="T11" fmla="*/ 768 w 768"/>
              <a:gd name="T12" fmla="*/ 192 h 19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768" h="192">
                <a:moveTo>
                  <a:pt x="0" y="192"/>
                </a:moveTo>
                <a:cubicBezTo>
                  <a:pt x="152" y="96"/>
                  <a:pt x="304" y="0"/>
                  <a:pt x="432" y="0"/>
                </a:cubicBezTo>
                <a:cubicBezTo>
                  <a:pt x="560" y="0"/>
                  <a:pt x="712" y="160"/>
                  <a:pt x="768" y="192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zh-TW"/>
          </a:p>
        </p:txBody>
      </p:sp>
      <p:sp>
        <p:nvSpPr>
          <p:cNvPr id="9242" name="Text Box 26"/>
          <p:cNvSpPr txBox="1">
            <a:spLocks noChangeArrowheads="1"/>
          </p:cNvSpPr>
          <p:nvPr/>
        </p:nvSpPr>
        <p:spPr bwMode="auto">
          <a:xfrm>
            <a:off x="2057400" y="3962400"/>
            <a:ext cx="3200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>
                <a:latin typeface="Arial" charset="0"/>
                <a:ea typeface="新細明體" charset="-120"/>
              </a:rPr>
              <a:t>Pairs of reads belonging to the same fragment of DNA</a:t>
            </a:r>
            <a:endParaRPr lang="ru-RU">
              <a:latin typeface="Arial" charset="0"/>
            </a:endParaRPr>
          </a:p>
        </p:txBody>
      </p:sp>
      <p:sp>
        <p:nvSpPr>
          <p:cNvPr id="9243" name="Line 27"/>
          <p:cNvSpPr>
            <a:spLocks noChangeShapeType="1"/>
          </p:cNvSpPr>
          <p:nvPr/>
        </p:nvSpPr>
        <p:spPr bwMode="auto">
          <a:xfrm flipH="1">
            <a:off x="3124200" y="4648200"/>
            <a:ext cx="762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9244" name="Freeform 28"/>
          <p:cNvSpPr>
            <a:spLocks/>
          </p:cNvSpPr>
          <p:nvPr/>
        </p:nvSpPr>
        <p:spPr bwMode="auto">
          <a:xfrm>
            <a:off x="2438400" y="4927600"/>
            <a:ext cx="2133600" cy="558800"/>
          </a:xfrm>
          <a:custGeom>
            <a:avLst/>
            <a:gdLst>
              <a:gd name="T0" fmla="*/ 0 w 1344"/>
              <a:gd name="T1" fmla="*/ 352 h 352"/>
              <a:gd name="T2" fmla="*/ 768 w 1344"/>
              <a:gd name="T3" fmla="*/ 16 h 352"/>
              <a:gd name="T4" fmla="*/ 1344 w 1344"/>
              <a:gd name="T5" fmla="*/ 256 h 352"/>
              <a:gd name="T6" fmla="*/ 0 60000 65536"/>
              <a:gd name="T7" fmla="*/ 0 60000 65536"/>
              <a:gd name="T8" fmla="*/ 0 60000 65536"/>
              <a:gd name="T9" fmla="*/ 0 w 1344"/>
              <a:gd name="T10" fmla="*/ 0 h 352"/>
              <a:gd name="T11" fmla="*/ 1344 w 1344"/>
              <a:gd name="T12" fmla="*/ 352 h 35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344" h="352">
                <a:moveTo>
                  <a:pt x="0" y="352"/>
                </a:moveTo>
                <a:cubicBezTo>
                  <a:pt x="272" y="192"/>
                  <a:pt x="544" y="32"/>
                  <a:pt x="768" y="16"/>
                </a:cubicBezTo>
                <a:cubicBezTo>
                  <a:pt x="992" y="0"/>
                  <a:pt x="1168" y="128"/>
                  <a:pt x="1344" y="256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zh-TW"/>
          </a:p>
        </p:txBody>
      </p:sp>
      <p:sp>
        <p:nvSpPr>
          <p:cNvPr id="9245" name="Line 29"/>
          <p:cNvSpPr>
            <a:spLocks noChangeShapeType="1"/>
          </p:cNvSpPr>
          <p:nvPr/>
        </p:nvSpPr>
        <p:spPr bwMode="auto">
          <a:xfrm>
            <a:off x="3657600" y="4648200"/>
            <a:ext cx="1524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9246" name="Text Box 30"/>
          <p:cNvSpPr txBox="1">
            <a:spLocks noChangeArrowheads="1"/>
          </p:cNvSpPr>
          <p:nvPr/>
        </p:nvSpPr>
        <p:spPr bwMode="auto">
          <a:xfrm>
            <a:off x="1524000" y="5715000"/>
            <a:ext cx="990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>
                <a:latin typeface="Arial" charset="0"/>
                <a:ea typeface="新細明體" charset="-120"/>
              </a:rPr>
              <a:t>contig</a:t>
            </a:r>
            <a:endParaRPr lang="ru-RU">
              <a:latin typeface="Arial" charset="0"/>
            </a:endParaRPr>
          </a:p>
        </p:txBody>
      </p:sp>
      <p:sp>
        <p:nvSpPr>
          <p:cNvPr id="9247" name="Text Box 31"/>
          <p:cNvSpPr txBox="1">
            <a:spLocks noChangeArrowheads="1"/>
          </p:cNvSpPr>
          <p:nvPr/>
        </p:nvSpPr>
        <p:spPr bwMode="auto">
          <a:xfrm>
            <a:off x="5410200" y="5715000"/>
            <a:ext cx="990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>
                <a:latin typeface="Arial" charset="0"/>
                <a:ea typeface="新細明體" charset="-120"/>
              </a:rPr>
              <a:t>contig</a:t>
            </a:r>
            <a:endParaRPr lang="ru-RU">
              <a:latin typeface="Arial" charset="0"/>
            </a:endParaRPr>
          </a:p>
        </p:txBody>
      </p:sp>
      <p:sp>
        <p:nvSpPr>
          <p:cNvPr id="9248" name="Slide Number Placeholder 3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7F57C8C4-90C4-49A2-87A8-D8EDE309505B}" type="slidenum">
              <a:rPr lang="en-US" altLang="zh-TW"/>
              <a:pPr/>
              <a:t>12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dirty="0" smtClean="0">
                <a:solidFill>
                  <a:schemeClr val="accent2"/>
                </a:solidFill>
                <a:ea typeface="新細明體" charset="-120"/>
              </a:rPr>
              <a:t>Difficulties in </a:t>
            </a:r>
            <a:r>
              <a:rPr lang="en-US" altLang="zh-TW" dirty="0" smtClean="0">
                <a:solidFill>
                  <a:schemeClr val="accent2"/>
                </a:solidFill>
                <a:ea typeface="新細明體" charset="-120"/>
              </a:rPr>
              <a:t>NGS assembly</a:t>
            </a:r>
            <a:endParaRPr lang="ru-RU" dirty="0" smtClean="0">
              <a:solidFill>
                <a:schemeClr val="accent2"/>
              </a:solidFill>
            </a:endParaRP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898525" y="2398713"/>
            <a:ext cx="67976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zh-TW" altLang="zh-TW">
              <a:latin typeface="Arial" charset="0"/>
            </a:endParaRP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228600" y="1676400"/>
            <a:ext cx="8458200" cy="4719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>
              <a:buFont typeface="Wingdings" pitchFamily="2" charset="2"/>
              <a:buBlip>
                <a:blip r:embed="rId3"/>
              </a:buBlip>
            </a:pPr>
            <a:r>
              <a:rPr lang="en-US" altLang="zh-TW" sz="2400">
                <a:latin typeface="Arial" charset="0"/>
                <a:ea typeface="新細明體" charset="-120"/>
              </a:rPr>
              <a:t> </a:t>
            </a:r>
            <a:r>
              <a:rPr lang="en-US" altLang="zh-TW" sz="3200">
                <a:ea typeface="新細明體" charset="-120"/>
              </a:rPr>
              <a:t>Sequencing errors: two reads that came from the same place in the genome often have mismatching sequences</a:t>
            </a:r>
          </a:p>
          <a:p>
            <a:pPr lvl="1" eaLnBrk="0" hangingPunct="0"/>
            <a:r>
              <a:rPr lang="en-US" altLang="zh-TW" sz="2400" b="1">
                <a:latin typeface="Courier New" pitchFamily="49" charset="0"/>
                <a:ea typeface="新細明體" charset="-120"/>
              </a:rPr>
              <a:t>   </a:t>
            </a:r>
            <a:br>
              <a:rPr lang="en-US" altLang="zh-TW" sz="2400" b="1">
                <a:latin typeface="Courier New" pitchFamily="49" charset="0"/>
                <a:ea typeface="新細明體" charset="-120"/>
              </a:rPr>
            </a:br>
            <a:r>
              <a:rPr lang="en-US" altLang="zh-TW" sz="2400" b="1">
                <a:latin typeface="Courier New" pitchFamily="49" charset="0"/>
                <a:ea typeface="新細明體" charset="-120"/>
              </a:rPr>
              <a:t>   AGTGATTAG</a:t>
            </a:r>
            <a:r>
              <a:rPr lang="en-US" altLang="zh-TW" sz="2400" b="1">
                <a:solidFill>
                  <a:schemeClr val="hlink"/>
                </a:solidFill>
                <a:latin typeface="Courier New" pitchFamily="49" charset="0"/>
                <a:ea typeface="新細明體" charset="-120"/>
              </a:rPr>
              <a:t>AT</a:t>
            </a:r>
            <a:r>
              <a:rPr lang="en-US" altLang="zh-TW" sz="2400" b="1">
                <a:latin typeface="Courier New" pitchFamily="49" charset="0"/>
                <a:ea typeface="新細明體" charset="-120"/>
              </a:rPr>
              <a:t>C</a:t>
            </a:r>
            <a:r>
              <a:rPr lang="en-US" altLang="zh-TW" sz="2400" b="1">
                <a:solidFill>
                  <a:schemeClr val="hlink"/>
                </a:solidFill>
                <a:latin typeface="Courier New" pitchFamily="49" charset="0"/>
                <a:ea typeface="新細明體" charset="-120"/>
              </a:rPr>
              <a:t>ATAGTAGAG</a:t>
            </a:r>
            <a:r>
              <a:rPr lang="en-US" altLang="zh-TW" sz="2400" b="1">
                <a:latin typeface="Courier New" pitchFamily="49" charset="0"/>
                <a:ea typeface="新細明體" charset="-120"/>
              </a:rPr>
              <a:t/>
            </a:r>
            <a:br>
              <a:rPr lang="en-US" altLang="zh-TW" sz="2400" b="1">
                <a:latin typeface="Courier New" pitchFamily="49" charset="0"/>
                <a:ea typeface="新細明體" charset="-120"/>
              </a:rPr>
            </a:br>
            <a:r>
              <a:rPr lang="en-US" altLang="zh-TW" sz="2400" b="1">
                <a:latin typeface="Courier New" pitchFamily="49" charset="0"/>
                <a:ea typeface="新細明體" charset="-120"/>
              </a:rPr>
              <a:t>            </a:t>
            </a:r>
            <a:r>
              <a:rPr lang="en-US" altLang="zh-TW" sz="2400" b="1">
                <a:solidFill>
                  <a:schemeClr val="hlink"/>
                </a:solidFill>
                <a:latin typeface="Courier New" pitchFamily="49" charset="0"/>
                <a:ea typeface="新細明體" charset="-120"/>
              </a:rPr>
              <a:t>|| |||||||||</a:t>
            </a:r>
            <a:r>
              <a:rPr lang="en-US" altLang="zh-TW" sz="2400" b="1">
                <a:latin typeface="Courier New" pitchFamily="49" charset="0"/>
                <a:ea typeface="新細明體" charset="-120"/>
              </a:rPr>
              <a:t> </a:t>
            </a:r>
          </a:p>
          <a:p>
            <a:pPr lvl="1" eaLnBrk="0" hangingPunct="0"/>
            <a:r>
              <a:rPr lang="en-US" altLang="zh-TW" sz="2400" b="1">
                <a:latin typeface="Courier New" pitchFamily="49" charset="0"/>
                <a:ea typeface="新細明體" charset="-120"/>
              </a:rPr>
              <a:t>            </a:t>
            </a:r>
            <a:r>
              <a:rPr lang="en-US" altLang="zh-TW" sz="2400" b="1">
                <a:solidFill>
                  <a:schemeClr val="hlink"/>
                </a:solidFill>
                <a:latin typeface="Courier New" pitchFamily="49" charset="0"/>
                <a:ea typeface="新細明體" charset="-120"/>
              </a:rPr>
              <a:t>AT</a:t>
            </a:r>
            <a:r>
              <a:rPr lang="en-US" altLang="zh-TW" sz="2400" b="1">
                <a:latin typeface="Courier New" pitchFamily="49" charset="0"/>
                <a:ea typeface="新細明體" charset="-120"/>
              </a:rPr>
              <a:t>G</a:t>
            </a:r>
            <a:r>
              <a:rPr lang="en-US" altLang="zh-TW" sz="2400" b="1">
                <a:solidFill>
                  <a:schemeClr val="hlink"/>
                </a:solidFill>
                <a:latin typeface="Courier New" pitchFamily="49" charset="0"/>
                <a:ea typeface="新細明體" charset="-120"/>
              </a:rPr>
              <a:t>ATAGTAGAG</a:t>
            </a:r>
            <a:r>
              <a:rPr lang="en-US" altLang="zh-TW" sz="2400" b="1">
                <a:latin typeface="Courier New" pitchFamily="49" charset="0"/>
                <a:ea typeface="新細明體" charset="-120"/>
              </a:rPr>
              <a:t>GATAGAT</a:t>
            </a:r>
            <a:r>
              <a:rPr lang="en-US" altLang="zh-TW" sz="2400">
                <a:latin typeface="Courier New" pitchFamily="49" charset="0"/>
                <a:ea typeface="新細明體" charset="-120"/>
              </a:rPr>
              <a:t> </a:t>
            </a:r>
            <a:br>
              <a:rPr lang="en-US" altLang="zh-TW" sz="2400">
                <a:latin typeface="Courier New" pitchFamily="49" charset="0"/>
                <a:ea typeface="新細明體" charset="-120"/>
              </a:rPr>
            </a:br>
            <a:endParaRPr lang="en-US" altLang="zh-TW" sz="2400">
              <a:latin typeface="Courier New" pitchFamily="49" charset="0"/>
              <a:ea typeface="新細明體" charset="-120"/>
            </a:endParaRPr>
          </a:p>
          <a:p>
            <a:pPr lvl="1">
              <a:buFont typeface="Wingdings" pitchFamily="2" charset="2"/>
              <a:buBlip>
                <a:blip r:embed="rId3"/>
              </a:buBlip>
            </a:pPr>
            <a:r>
              <a:rPr lang="en-US" altLang="zh-TW" sz="2400">
                <a:latin typeface="Arial" charset="0"/>
                <a:ea typeface="新細明體" charset="-120"/>
              </a:rPr>
              <a:t> </a:t>
            </a:r>
            <a:r>
              <a:rPr lang="en-US" altLang="zh-TW" sz="3200">
                <a:ea typeface="新細明體" charset="-120"/>
              </a:rPr>
              <a:t>Repetitive DNA (~ 5-20% of human DNA is repetitive): </a:t>
            </a:r>
          </a:p>
          <a:p>
            <a:pPr lvl="1"/>
            <a:r>
              <a:rPr lang="en-US" altLang="zh-TW" b="1">
                <a:latin typeface="Arial" charset="0"/>
                <a:ea typeface="新細明體" charset="-120"/>
              </a:rPr>
              <a:t>           </a:t>
            </a:r>
            <a:r>
              <a:rPr lang="en-US" altLang="zh-TW" sz="2400" b="1">
                <a:latin typeface="Courier New" pitchFamily="49" charset="0"/>
                <a:ea typeface="新細明體" charset="-120"/>
              </a:rPr>
              <a:t>TTAGGG</a:t>
            </a:r>
            <a:r>
              <a:rPr lang="en-US" altLang="zh-TW" sz="2400" b="1">
                <a:solidFill>
                  <a:schemeClr val="accent2"/>
                </a:solidFill>
                <a:latin typeface="Courier New" pitchFamily="49" charset="0"/>
                <a:ea typeface="新細明體" charset="-120"/>
              </a:rPr>
              <a:t>TTAGGG</a:t>
            </a:r>
            <a:r>
              <a:rPr lang="en-US" altLang="zh-TW" sz="2400" b="1">
                <a:solidFill>
                  <a:srgbClr val="66FF66"/>
                </a:solidFill>
                <a:latin typeface="Courier New" pitchFamily="49" charset="0"/>
                <a:ea typeface="新細明體" charset="-120"/>
              </a:rPr>
              <a:t>TTAGGG</a:t>
            </a:r>
            <a:r>
              <a:rPr lang="en-US" altLang="zh-TW" sz="2400" b="1">
                <a:solidFill>
                  <a:srgbClr val="FFFF00"/>
                </a:solidFill>
                <a:latin typeface="Courier New" pitchFamily="49" charset="0"/>
                <a:ea typeface="新細明體" charset="-120"/>
              </a:rPr>
              <a:t>TTAGGG</a:t>
            </a:r>
            <a:r>
              <a:rPr lang="en-US" altLang="zh-TW" sz="2400" b="1">
                <a:solidFill>
                  <a:schemeClr val="tx2"/>
                </a:solidFill>
                <a:latin typeface="Courier New" pitchFamily="49" charset="0"/>
                <a:ea typeface="新細明體" charset="-120"/>
              </a:rPr>
              <a:t>TTAGGG</a:t>
            </a:r>
          </a:p>
        </p:txBody>
      </p:sp>
      <p:sp>
        <p:nvSpPr>
          <p:cNvPr id="10245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A6C8E0A9-2F2D-4F79-B3AE-306CF58FC703}" type="slidenum">
              <a:rPr lang="en-US" altLang="zh-TW"/>
              <a:pPr/>
              <a:t>13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Line 2"/>
          <p:cNvSpPr>
            <a:spLocks noChangeShapeType="1"/>
          </p:cNvSpPr>
          <p:nvPr/>
        </p:nvSpPr>
        <p:spPr bwMode="auto">
          <a:xfrm>
            <a:off x="2590800" y="2314564"/>
            <a:ext cx="1143000" cy="0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1267" name="Line 3"/>
          <p:cNvSpPr>
            <a:spLocks noChangeShapeType="1"/>
          </p:cNvSpPr>
          <p:nvPr/>
        </p:nvSpPr>
        <p:spPr bwMode="auto">
          <a:xfrm>
            <a:off x="3733800" y="2314564"/>
            <a:ext cx="1371600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33796" name="Rectangle 4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sz="4000" smtClean="0">
                <a:solidFill>
                  <a:schemeClr val="accent2"/>
                </a:solidFill>
                <a:ea typeface="新細明體" charset="-120"/>
              </a:rPr>
              <a:t>Repeat regions may cause omissions</a:t>
            </a:r>
            <a:endParaRPr lang="ru-RU" sz="4000" smtClean="0">
              <a:solidFill>
                <a:schemeClr val="accent2"/>
              </a:solidFill>
            </a:endParaRPr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1600200" y="2390764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TW" sz="2400">
                <a:latin typeface="Arial" charset="0"/>
                <a:ea typeface="新細明體" charset="-120"/>
              </a:rPr>
              <a:t>A</a:t>
            </a:r>
            <a:endParaRPr lang="ru-RU" sz="2400">
              <a:latin typeface="Arial" charset="0"/>
            </a:endParaRPr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2895600" y="2390764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TW" sz="2400">
                <a:latin typeface="Arial" charset="0"/>
                <a:ea typeface="新細明體" charset="-120"/>
              </a:rPr>
              <a:t>R</a:t>
            </a:r>
            <a:endParaRPr lang="ru-RU" sz="2400">
              <a:latin typeface="Arial" charset="0"/>
            </a:endParaRPr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4114800" y="2390764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TW" sz="2400">
                <a:latin typeface="Arial" charset="0"/>
                <a:ea typeface="新細明體" charset="-120"/>
              </a:rPr>
              <a:t>B</a:t>
            </a:r>
            <a:endParaRPr lang="ru-RU" sz="2400">
              <a:latin typeface="Arial" charset="0"/>
            </a:endParaRPr>
          </a:p>
        </p:txBody>
      </p:sp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5486400" y="2390764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TW" sz="2400">
                <a:latin typeface="Arial" charset="0"/>
                <a:ea typeface="新細明體" charset="-120"/>
              </a:rPr>
              <a:t>R</a:t>
            </a:r>
            <a:endParaRPr lang="ru-RU" sz="2400">
              <a:latin typeface="Arial" charset="0"/>
            </a:endParaRPr>
          </a:p>
        </p:txBody>
      </p:sp>
      <p:sp>
        <p:nvSpPr>
          <p:cNvPr id="11273" name="Text Box 9"/>
          <p:cNvSpPr txBox="1">
            <a:spLocks noChangeArrowheads="1"/>
          </p:cNvSpPr>
          <p:nvPr/>
        </p:nvSpPr>
        <p:spPr bwMode="auto">
          <a:xfrm>
            <a:off x="7086600" y="2390764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TW" sz="2400">
                <a:latin typeface="Arial" charset="0"/>
                <a:ea typeface="新細明體" charset="-120"/>
              </a:rPr>
              <a:t>C</a:t>
            </a:r>
            <a:endParaRPr lang="ru-RU" sz="2400">
              <a:latin typeface="Arial" charset="0"/>
            </a:endParaRPr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990600" y="1933564"/>
            <a:ext cx="2743200" cy="152400"/>
            <a:chOff x="624" y="2208"/>
            <a:chExt cx="1728" cy="96"/>
          </a:xfrm>
        </p:grpSpPr>
        <p:sp>
          <p:nvSpPr>
            <p:cNvPr id="11331" name="Line 11"/>
            <p:cNvSpPr>
              <a:spLocks noChangeShapeType="1"/>
            </p:cNvSpPr>
            <p:nvPr/>
          </p:nvSpPr>
          <p:spPr bwMode="auto">
            <a:xfrm>
              <a:off x="624" y="2208"/>
              <a:ext cx="384" cy="0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1332" name="Line 12"/>
            <p:cNvSpPr>
              <a:spLocks noChangeShapeType="1"/>
            </p:cNvSpPr>
            <p:nvPr/>
          </p:nvSpPr>
          <p:spPr bwMode="auto">
            <a:xfrm>
              <a:off x="912" y="2304"/>
              <a:ext cx="384" cy="0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1333" name="Line 13"/>
            <p:cNvSpPr>
              <a:spLocks noChangeShapeType="1"/>
            </p:cNvSpPr>
            <p:nvPr/>
          </p:nvSpPr>
          <p:spPr bwMode="auto">
            <a:xfrm>
              <a:off x="1104" y="2208"/>
              <a:ext cx="384" cy="0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1334" name="Line 14"/>
            <p:cNvSpPr>
              <a:spLocks noChangeShapeType="1"/>
            </p:cNvSpPr>
            <p:nvPr/>
          </p:nvSpPr>
          <p:spPr bwMode="auto">
            <a:xfrm>
              <a:off x="1392" y="2256"/>
              <a:ext cx="240" cy="0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1335" name="Line 15"/>
            <p:cNvSpPr>
              <a:spLocks noChangeShapeType="1"/>
            </p:cNvSpPr>
            <p:nvPr/>
          </p:nvSpPr>
          <p:spPr bwMode="auto">
            <a:xfrm>
              <a:off x="1680" y="2208"/>
              <a:ext cx="384" cy="0"/>
            </a:xfrm>
            <a:prstGeom prst="line">
              <a:avLst/>
            </a:prstGeom>
            <a:noFill/>
            <a:ln w="317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1336" name="Line 16"/>
            <p:cNvSpPr>
              <a:spLocks noChangeShapeType="1"/>
            </p:cNvSpPr>
            <p:nvPr/>
          </p:nvSpPr>
          <p:spPr bwMode="auto">
            <a:xfrm>
              <a:off x="1968" y="2256"/>
              <a:ext cx="384" cy="0"/>
            </a:xfrm>
            <a:prstGeom prst="line">
              <a:avLst/>
            </a:prstGeom>
            <a:noFill/>
            <a:ln w="317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1337" name="Line 17"/>
            <p:cNvSpPr>
              <a:spLocks noChangeShapeType="1"/>
            </p:cNvSpPr>
            <p:nvPr/>
          </p:nvSpPr>
          <p:spPr bwMode="auto">
            <a:xfrm>
              <a:off x="1632" y="2256"/>
              <a:ext cx="240" cy="0"/>
            </a:xfrm>
            <a:prstGeom prst="line">
              <a:avLst/>
            </a:prstGeom>
            <a:noFill/>
            <a:ln w="317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</p:grpSp>
      <p:grpSp>
        <p:nvGrpSpPr>
          <p:cNvPr id="3" name="Group 18"/>
          <p:cNvGrpSpPr>
            <a:grpSpLocks/>
          </p:cNvGrpSpPr>
          <p:nvPr/>
        </p:nvGrpSpPr>
        <p:grpSpPr bwMode="auto">
          <a:xfrm>
            <a:off x="3352800" y="1933564"/>
            <a:ext cx="2133600" cy="152400"/>
            <a:chOff x="2112" y="2208"/>
            <a:chExt cx="1344" cy="96"/>
          </a:xfrm>
        </p:grpSpPr>
        <p:sp>
          <p:nvSpPr>
            <p:cNvPr id="11324" name="Line 19"/>
            <p:cNvSpPr>
              <a:spLocks noChangeShapeType="1"/>
            </p:cNvSpPr>
            <p:nvPr/>
          </p:nvSpPr>
          <p:spPr bwMode="auto">
            <a:xfrm>
              <a:off x="2352" y="2208"/>
              <a:ext cx="240" cy="0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1325" name="Line 20"/>
            <p:cNvSpPr>
              <a:spLocks noChangeShapeType="1"/>
            </p:cNvSpPr>
            <p:nvPr/>
          </p:nvSpPr>
          <p:spPr bwMode="auto">
            <a:xfrm>
              <a:off x="2352" y="2304"/>
              <a:ext cx="384" cy="0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1326" name="Line 21"/>
            <p:cNvSpPr>
              <a:spLocks noChangeShapeType="1"/>
            </p:cNvSpPr>
            <p:nvPr/>
          </p:nvSpPr>
          <p:spPr bwMode="auto">
            <a:xfrm>
              <a:off x="2640" y="2256"/>
              <a:ext cx="384" cy="0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1327" name="Line 22"/>
            <p:cNvSpPr>
              <a:spLocks noChangeShapeType="1"/>
            </p:cNvSpPr>
            <p:nvPr/>
          </p:nvSpPr>
          <p:spPr bwMode="auto">
            <a:xfrm>
              <a:off x="2832" y="2208"/>
              <a:ext cx="384" cy="0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1328" name="Line 23"/>
            <p:cNvSpPr>
              <a:spLocks noChangeShapeType="1"/>
            </p:cNvSpPr>
            <p:nvPr/>
          </p:nvSpPr>
          <p:spPr bwMode="auto">
            <a:xfrm>
              <a:off x="3072" y="2256"/>
              <a:ext cx="144" cy="0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1329" name="Line 24"/>
            <p:cNvSpPr>
              <a:spLocks noChangeShapeType="1"/>
            </p:cNvSpPr>
            <p:nvPr/>
          </p:nvSpPr>
          <p:spPr bwMode="auto">
            <a:xfrm>
              <a:off x="2112" y="2208"/>
              <a:ext cx="240" cy="0"/>
            </a:xfrm>
            <a:prstGeom prst="line">
              <a:avLst/>
            </a:prstGeom>
            <a:noFill/>
            <a:ln w="317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1330" name="Line 25"/>
            <p:cNvSpPr>
              <a:spLocks noChangeShapeType="1"/>
            </p:cNvSpPr>
            <p:nvPr/>
          </p:nvSpPr>
          <p:spPr bwMode="auto">
            <a:xfrm>
              <a:off x="3216" y="2256"/>
              <a:ext cx="240" cy="0"/>
            </a:xfrm>
            <a:prstGeom prst="line">
              <a:avLst/>
            </a:prstGeom>
            <a:noFill/>
            <a:ln w="317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</p:grpSp>
      <p:grpSp>
        <p:nvGrpSpPr>
          <p:cNvPr id="4" name="Group 26"/>
          <p:cNvGrpSpPr>
            <a:grpSpLocks/>
          </p:cNvGrpSpPr>
          <p:nvPr/>
        </p:nvGrpSpPr>
        <p:grpSpPr bwMode="auto">
          <a:xfrm>
            <a:off x="5181600" y="1857364"/>
            <a:ext cx="3276600" cy="228600"/>
            <a:chOff x="3264" y="2160"/>
            <a:chExt cx="2064" cy="144"/>
          </a:xfrm>
        </p:grpSpPr>
        <p:sp>
          <p:nvSpPr>
            <p:cNvPr id="11314" name="Line 27"/>
            <p:cNvSpPr>
              <a:spLocks noChangeShapeType="1"/>
            </p:cNvSpPr>
            <p:nvPr/>
          </p:nvSpPr>
          <p:spPr bwMode="auto">
            <a:xfrm>
              <a:off x="3264" y="2160"/>
              <a:ext cx="384" cy="0"/>
            </a:xfrm>
            <a:prstGeom prst="line">
              <a:avLst/>
            </a:prstGeom>
            <a:noFill/>
            <a:ln w="317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1315" name="Line 28"/>
            <p:cNvSpPr>
              <a:spLocks noChangeShapeType="1"/>
            </p:cNvSpPr>
            <p:nvPr/>
          </p:nvSpPr>
          <p:spPr bwMode="auto">
            <a:xfrm>
              <a:off x="3600" y="2304"/>
              <a:ext cx="336" cy="0"/>
            </a:xfrm>
            <a:prstGeom prst="line">
              <a:avLst/>
            </a:prstGeom>
            <a:noFill/>
            <a:ln w="317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1316" name="Line 29"/>
            <p:cNvSpPr>
              <a:spLocks noChangeShapeType="1"/>
            </p:cNvSpPr>
            <p:nvPr/>
          </p:nvSpPr>
          <p:spPr bwMode="auto">
            <a:xfrm>
              <a:off x="3936" y="2208"/>
              <a:ext cx="288" cy="0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1317" name="Line 30"/>
            <p:cNvSpPr>
              <a:spLocks noChangeShapeType="1"/>
            </p:cNvSpPr>
            <p:nvPr/>
          </p:nvSpPr>
          <p:spPr bwMode="auto">
            <a:xfrm>
              <a:off x="3984" y="2256"/>
              <a:ext cx="384" cy="0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1318" name="Line 31"/>
            <p:cNvSpPr>
              <a:spLocks noChangeShapeType="1"/>
            </p:cNvSpPr>
            <p:nvPr/>
          </p:nvSpPr>
          <p:spPr bwMode="auto">
            <a:xfrm>
              <a:off x="4752" y="2256"/>
              <a:ext cx="384" cy="0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1319" name="Line 32"/>
            <p:cNvSpPr>
              <a:spLocks noChangeShapeType="1"/>
            </p:cNvSpPr>
            <p:nvPr/>
          </p:nvSpPr>
          <p:spPr bwMode="auto">
            <a:xfrm>
              <a:off x="4512" y="2208"/>
              <a:ext cx="384" cy="0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1320" name="Line 33"/>
            <p:cNvSpPr>
              <a:spLocks noChangeShapeType="1"/>
            </p:cNvSpPr>
            <p:nvPr/>
          </p:nvSpPr>
          <p:spPr bwMode="auto">
            <a:xfrm>
              <a:off x="4224" y="2304"/>
              <a:ext cx="384" cy="0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1321" name="Line 34"/>
            <p:cNvSpPr>
              <a:spLocks noChangeShapeType="1"/>
            </p:cNvSpPr>
            <p:nvPr/>
          </p:nvSpPr>
          <p:spPr bwMode="auto">
            <a:xfrm>
              <a:off x="4944" y="2304"/>
              <a:ext cx="384" cy="0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1322" name="Line 35"/>
            <p:cNvSpPr>
              <a:spLocks noChangeShapeType="1"/>
            </p:cNvSpPr>
            <p:nvPr/>
          </p:nvSpPr>
          <p:spPr bwMode="auto">
            <a:xfrm>
              <a:off x="3936" y="2304"/>
              <a:ext cx="240" cy="0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1323" name="Line 36"/>
            <p:cNvSpPr>
              <a:spLocks noChangeShapeType="1"/>
            </p:cNvSpPr>
            <p:nvPr/>
          </p:nvSpPr>
          <p:spPr bwMode="auto">
            <a:xfrm>
              <a:off x="3696" y="2208"/>
              <a:ext cx="240" cy="0"/>
            </a:xfrm>
            <a:prstGeom prst="line">
              <a:avLst/>
            </a:prstGeom>
            <a:noFill/>
            <a:ln w="317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</p:grpSp>
      <p:sp>
        <p:nvSpPr>
          <p:cNvPr id="11277" name="Line 37"/>
          <p:cNvSpPr>
            <a:spLocks noChangeShapeType="1"/>
          </p:cNvSpPr>
          <p:nvPr/>
        </p:nvSpPr>
        <p:spPr bwMode="auto">
          <a:xfrm>
            <a:off x="990600" y="2314564"/>
            <a:ext cx="1600200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1278" name="Line 38"/>
          <p:cNvSpPr>
            <a:spLocks noChangeShapeType="1"/>
          </p:cNvSpPr>
          <p:nvPr/>
        </p:nvSpPr>
        <p:spPr bwMode="auto">
          <a:xfrm>
            <a:off x="6248400" y="2314564"/>
            <a:ext cx="2209800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1279" name="Line 39"/>
          <p:cNvSpPr>
            <a:spLocks noChangeShapeType="1"/>
          </p:cNvSpPr>
          <p:nvPr/>
        </p:nvSpPr>
        <p:spPr bwMode="auto">
          <a:xfrm>
            <a:off x="5105400" y="2314564"/>
            <a:ext cx="1143000" cy="0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grpSp>
        <p:nvGrpSpPr>
          <p:cNvPr id="5" name="Group 40"/>
          <p:cNvGrpSpPr>
            <a:grpSpLocks/>
          </p:cNvGrpSpPr>
          <p:nvPr/>
        </p:nvGrpSpPr>
        <p:grpSpPr bwMode="auto">
          <a:xfrm>
            <a:off x="990600" y="1933564"/>
            <a:ext cx="2743200" cy="152400"/>
            <a:chOff x="624" y="2208"/>
            <a:chExt cx="1728" cy="96"/>
          </a:xfrm>
        </p:grpSpPr>
        <p:sp>
          <p:nvSpPr>
            <p:cNvPr id="11307" name="Line 41"/>
            <p:cNvSpPr>
              <a:spLocks noChangeShapeType="1"/>
            </p:cNvSpPr>
            <p:nvPr/>
          </p:nvSpPr>
          <p:spPr bwMode="auto">
            <a:xfrm>
              <a:off x="624" y="2208"/>
              <a:ext cx="384" cy="0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1308" name="Line 42"/>
            <p:cNvSpPr>
              <a:spLocks noChangeShapeType="1"/>
            </p:cNvSpPr>
            <p:nvPr/>
          </p:nvSpPr>
          <p:spPr bwMode="auto">
            <a:xfrm>
              <a:off x="912" y="2304"/>
              <a:ext cx="384" cy="0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1309" name="Line 43"/>
            <p:cNvSpPr>
              <a:spLocks noChangeShapeType="1"/>
            </p:cNvSpPr>
            <p:nvPr/>
          </p:nvSpPr>
          <p:spPr bwMode="auto">
            <a:xfrm>
              <a:off x="1104" y="2208"/>
              <a:ext cx="384" cy="0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1310" name="Line 44"/>
            <p:cNvSpPr>
              <a:spLocks noChangeShapeType="1"/>
            </p:cNvSpPr>
            <p:nvPr/>
          </p:nvSpPr>
          <p:spPr bwMode="auto">
            <a:xfrm>
              <a:off x="1392" y="2256"/>
              <a:ext cx="240" cy="0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1311" name="Line 45"/>
            <p:cNvSpPr>
              <a:spLocks noChangeShapeType="1"/>
            </p:cNvSpPr>
            <p:nvPr/>
          </p:nvSpPr>
          <p:spPr bwMode="auto">
            <a:xfrm>
              <a:off x="1680" y="2208"/>
              <a:ext cx="384" cy="0"/>
            </a:xfrm>
            <a:prstGeom prst="line">
              <a:avLst/>
            </a:prstGeom>
            <a:noFill/>
            <a:ln w="317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1312" name="Line 46"/>
            <p:cNvSpPr>
              <a:spLocks noChangeShapeType="1"/>
            </p:cNvSpPr>
            <p:nvPr/>
          </p:nvSpPr>
          <p:spPr bwMode="auto">
            <a:xfrm>
              <a:off x="1968" y="2256"/>
              <a:ext cx="384" cy="0"/>
            </a:xfrm>
            <a:prstGeom prst="line">
              <a:avLst/>
            </a:prstGeom>
            <a:noFill/>
            <a:ln w="317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1313" name="Line 47"/>
            <p:cNvSpPr>
              <a:spLocks noChangeShapeType="1"/>
            </p:cNvSpPr>
            <p:nvPr/>
          </p:nvSpPr>
          <p:spPr bwMode="auto">
            <a:xfrm>
              <a:off x="1632" y="2256"/>
              <a:ext cx="240" cy="0"/>
            </a:xfrm>
            <a:prstGeom prst="line">
              <a:avLst/>
            </a:prstGeom>
            <a:noFill/>
            <a:ln w="317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</p:grpSp>
      <p:grpSp>
        <p:nvGrpSpPr>
          <p:cNvPr id="6" name="Group 48"/>
          <p:cNvGrpSpPr>
            <a:grpSpLocks/>
          </p:cNvGrpSpPr>
          <p:nvPr/>
        </p:nvGrpSpPr>
        <p:grpSpPr bwMode="auto">
          <a:xfrm>
            <a:off x="5181600" y="1857364"/>
            <a:ext cx="3276600" cy="228600"/>
            <a:chOff x="3264" y="2160"/>
            <a:chExt cx="2064" cy="144"/>
          </a:xfrm>
        </p:grpSpPr>
        <p:sp>
          <p:nvSpPr>
            <p:cNvPr id="11297" name="Line 49"/>
            <p:cNvSpPr>
              <a:spLocks noChangeShapeType="1"/>
            </p:cNvSpPr>
            <p:nvPr/>
          </p:nvSpPr>
          <p:spPr bwMode="auto">
            <a:xfrm>
              <a:off x="3264" y="2160"/>
              <a:ext cx="384" cy="0"/>
            </a:xfrm>
            <a:prstGeom prst="line">
              <a:avLst/>
            </a:prstGeom>
            <a:noFill/>
            <a:ln w="317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1298" name="Line 50"/>
            <p:cNvSpPr>
              <a:spLocks noChangeShapeType="1"/>
            </p:cNvSpPr>
            <p:nvPr/>
          </p:nvSpPr>
          <p:spPr bwMode="auto">
            <a:xfrm>
              <a:off x="3600" y="2304"/>
              <a:ext cx="336" cy="0"/>
            </a:xfrm>
            <a:prstGeom prst="line">
              <a:avLst/>
            </a:prstGeom>
            <a:noFill/>
            <a:ln w="317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1299" name="Line 51"/>
            <p:cNvSpPr>
              <a:spLocks noChangeShapeType="1"/>
            </p:cNvSpPr>
            <p:nvPr/>
          </p:nvSpPr>
          <p:spPr bwMode="auto">
            <a:xfrm>
              <a:off x="3936" y="2208"/>
              <a:ext cx="288" cy="0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1300" name="Line 52"/>
            <p:cNvSpPr>
              <a:spLocks noChangeShapeType="1"/>
            </p:cNvSpPr>
            <p:nvPr/>
          </p:nvSpPr>
          <p:spPr bwMode="auto">
            <a:xfrm>
              <a:off x="3984" y="2256"/>
              <a:ext cx="384" cy="0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1301" name="Line 53"/>
            <p:cNvSpPr>
              <a:spLocks noChangeShapeType="1"/>
            </p:cNvSpPr>
            <p:nvPr/>
          </p:nvSpPr>
          <p:spPr bwMode="auto">
            <a:xfrm>
              <a:off x="4752" y="2256"/>
              <a:ext cx="384" cy="0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1302" name="Line 54"/>
            <p:cNvSpPr>
              <a:spLocks noChangeShapeType="1"/>
            </p:cNvSpPr>
            <p:nvPr/>
          </p:nvSpPr>
          <p:spPr bwMode="auto">
            <a:xfrm>
              <a:off x="4512" y="2208"/>
              <a:ext cx="384" cy="0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1303" name="Line 55"/>
            <p:cNvSpPr>
              <a:spLocks noChangeShapeType="1"/>
            </p:cNvSpPr>
            <p:nvPr/>
          </p:nvSpPr>
          <p:spPr bwMode="auto">
            <a:xfrm>
              <a:off x="4224" y="2304"/>
              <a:ext cx="384" cy="0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1304" name="Line 56"/>
            <p:cNvSpPr>
              <a:spLocks noChangeShapeType="1"/>
            </p:cNvSpPr>
            <p:nvPr/>
          </p:nvSpPr>
          <p:spPr bwMode="auto">
            <a:xfrm>
              <a:off x="4944" y="2304"/>
              <a:ext cx="384" cy="0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1305" name="Line 57"/>
            <p:cNvSpPr>
              <a:spLocks noChangeShapeType="1"/>
            </p:cNvSpPr>
            <p:nvPr/>
          </p:nvSpPr>
          <p:spPr bwMode="auto">
            <a:xfrm>
              <a:off x="3936" y="2304"/>
              <a:ext cx="240" cy="0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1306" name="Line 58"/>
            <p:cNvSpPr>
              <a:spLocks noChangeShapeType="1"/>
            </p:cNvSpPr>
            <p:nvPr/>
          </p:nvSpPr>
          <p:spPr bwMode="auto">
            <a:xfrm>
              <a:off x="3696" y="2208"/>
              <a:ext cx="240" cy="0"/>
            </a:xfrm>
            <a:prstGeom prst="line">
              <a:avLst/>
            </a:prstGeom>
            <a:noFill/>
            <a:ln w="317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</p:grpSp>
      <p:sp>
        <p:nvSpPr>
          <p:cNvPr id="33851" name="Line 59"/>
          <p:cNvSpPr>
            <a:spLocks noChangeShapeType="1"/>
          </p:cNvSpPr>
          <p:nvPr/>
        </p:nvSpPr>
        <p:spPr bwMode="auto">
          <a:xfrm>
            <a:off x="2209800" y="3609964"/>
            <a:ext cx="1600200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33852" name="Line 60"/>
          <p:cNvSpPr>
            <a:spLocks noChangeShapeType="1"/>
          </p:cNvSpPr>
          <p:nvPr/>
        </p:nvSpPr>
        <p:spPr bwMode="auto">
          <a:xfrm>
            <a:off x="5029200" y="3609964"/>
            <a:ext cx="2209800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33853" name="Line 61"/>
          <p:cNvSpPr>
            <a:spLocks noChangeShapeType="1"/>
          </p:cNvSpPr>
          <p:nvPr/>
        </p:nvSpPr>
        <p:spPr bwMode="auto">
          <a:xfrm flipV="1">
            <a:off x="3810000" y="3609964"/>
            <a:ext cx="1219200" cy="0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33854" name="Text Box 62"/>
          <p:cNvSpPr txBox="1">
            <a:spLocks noChangeArrowheads="1"/>
          </p:cNvSpPr>
          <p:nvPr/>
        </p:nvSpPr>
        <p:spPr bwMode="auto">
          <a:xfrm>
            <a:off x="2743200" y="3686164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TW" sz="2400">
                <a:latin typeface="Arial" charset="0"/>
                <a:ea typeface="新細明體" charset="-120"/>
              </a:rPr>
              <a:t>A</a:t>
            </a:r>
            <a:endParaRPr lang="ru-RU" sz="2400">
              <a:latin typeface="Arial" charset="0"/>
            </a:endParaRPr>
          </a:p>
        </p:txBody>
      </p:sp>
      <p:sp>
        <p:nvSpPr>
          <p:cNvPr id="33855" name="Text Box 63"/>
          <p:cNvSpPr txBox="1">
            <a:spLocks noChangeArrowheads="1"/>
          </p:cNvSpPr>
          <p:nvPr/>
        </p:nvSpPr>
        <p:spPr bwMode="auto">
          <a:xfrm>
            <a:off x="4114800" y="3686164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TW" sz="2400">
                <a:latin typeface="Arial" charset="0"/>
                <a:ea typeface="新細明體" charset="-120"/>
              </a:rPr>
              <a:t>R</a:t>
            </a:r>
            <a:endParaRPr lang="ru-RU" sz="2400">
              <a:latin typeface="Arial" charset="0"/>
            </a:endParaRPr>
          </a:p>
        </p:txBody>
      </p:sp>
      <p:sp>
        <p:nvSpPr>
          <p:cNvPr id="33856" name="Text Box 64"/>
          <p:cNvSpPr txBox="1">
            <a:spLocks noChangeArrowheads="1"/>
          </p:cNvSpPr>
          <p:nvPr/>
        </p:nvSpPr>
        <p:spPr bwMode="auto">
          <a:xfrm>
            <a:off x="5791200" y="3686164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TW" sz="2400">
                <a:latin typeface="Arial" charset="0"/>
                <a:ea typeface="新細明體" charset="-120"/>
              </a:rPr>
              <a:t>C</a:t>
            </a:r>
            <a:endParaRPr lang="ru-RU" sz="2400">
              <a:latin typeface="Arial" charset="0"/>
            </a:endParaRPr>
          </a:p>
        </p:txBody>
      </p:sp>
      <p:grpSp>
        <p:nvGrpSpPr>
          <p:cNvPr id="7" name="Group 65"/>
          <p:cNvGrpSpPr>
            <a:grpSpLocks/>
          </p:cNvGrpSpPr>
          <p:nvPr/>
        </p:nvGrpSpPr>
        <p:grpSpPr bwMode="auto">
          <a:xfrm>
            <a:off x="3352800" y="1933564"/>
            <a:ext cx="2133600" cy="152400"/>
            <a:chOff x="2112" y="2208"/>
            <a:chExt cx="1344" cy="96"/>
          </a:xfrm>
        </p:grpSpPr>
        <p:sp>
          <p:nvSpPr>
            <p:cNvPr id="11290" name="Line 66"/>
            <p:cNvSpPr>
              <a:spLocks noChangeShapeType="1"/>
            </p:cNvSpPr>
            <p:nvPr/>
          </p:nvSpPr>
          <p:spPr bwMode="auto">
            <a:xfrm>
              <a:off x="2352" y="2208"/>
              <a:ext cx="240" cy="0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1291" name="Line 67"/>
            <p:cNvSpPr>
              <a:spLocks noChangeShapeType="1"/>
            </p:cNvSpPr>
            <p:nvPr/>
          </p:nvSpPr>
          <p:spPr bwMode="auto">
            <a:xfrm>
              <a:off x="2352" y="2304"/>
              <a:ext cx="384" cy="0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1292" name="Line 68"/>
            <p:cNvSpPr>
              <a:spLocks noChangeShapeType="1"/>
            </p:cNvSpPr>
            <p:nvPr/>
          </p:nvSpPr>
          <p:spPr bwMode="auto">
            <a:xfrm>
              <a:off x="2640" y="2256"/>
              <a:ext cx="384" cy="0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1293" name="Line 69"/>
            <p:cNvSpPr>
              <a:spLocks noChangeShapeType="1"/>
            </p:cNvSpPr>
            <p:nvPr/>
          </p:nvSpPr>
          <p:spPr bwMode="auto">
            <a:xfrm>
              <a:off x="2832" y="2208"/>
              <a:ext cx="384" cy="0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1294" name="Line 70"/>
            <p:cNvSpPr>
              <a:spLocks noChangeShapeType="1"/>
            </p:cNvSpPr>
            <p:nvPr/>
          </p:nvSpPr>
          <p:spPr bwMode="auto">
            <a:xfrm>
              <a:off x="3072" y="2256"/>
              <a:ext cx="144" cy="0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1295" name="Line 71"/>
            <p:cNvSpPr>
              <a:spLocks noChangeShapeType="1"/>
            </p:cNvSpPr>
            <p:nvPr/>
          </p:nvSpPr>
          <p:spPr bwMode="auto">
            <a:xfrm>
              <a:off x="2112" y="2208"/>
              <a:ext cx="240" cy="0"/>
            </a:xfrm>
            <a:prstGeom prst="line">
              <a:avLst/>
            </a:prstGeom>
            <a:noFill/>
            <a:ln w="317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1296" name="Line 72"/>
            <p:cNvSpPr>
              <a:spLocks noChangeShapeType="1"/>
            </p:cNvSpPr>
            <p:nvPr/>
          </p:nvSpPr>
          <p:spPr bwMode="auto">
            <a:xfrm>
              <a:off x="3216" y="2256"/>
              <a:ext cx="240" cy="0"/>
            </a:xfrm>
            <a:prstGeom prst="line">
              <a:avLst/>
            </a:prstGeom>
            <a:noFill/>
            <a:ln w="317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</p:grpSp>
      <p:sp>
        <p:nvSpPr>
          <p:cNvPr id="11289" name="Slide Number Placeholder 7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D23703DC-1CFC-4D72-9A27-4F45E704C0D8}" type="slidenum">
              <a:rPr lang="en-US" altLang="zh-TW"/>
              <a:pPr/>
              <a:t>14</a:t>
            </a:fld>
            <a:endParaRPr lang="en-US" altLang="zh-TW"/>
          </a:p>
        </p:txBody>
      </p:sp>
      <p:sp>
        <p:nvSpPr>
          <p:cNvPr id="77" name="文字方塊 76"/>
          <p:cNvSpPr txBox="1"/>
          <p:nvPr/>
        </p:nvSpPr>
        <p:spPr>
          <a:xfrm>
            <a:off x="2571736" y="4786322"/>
            <a:ext cx="517513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arenBoth"/>
            </a:pPr>
            <a:r>
              <a:rPr lang="en-US" altLang="zh-TW" dirty="0" smtClean="0"/>
              <a:t>Long insert library :10kb</a:t>
            </a:r>
          </a:p>
          <a:p>
            <a:pPr marL="342900" indent="-342900">
              <a:buAutoNum type="arabicParenBoth"/>
            </a:pPr>
            <a:r>
              <a:rPr lang="en-US" altLang="zh-TW" dirty="0" smtClean="0"/>
              <a:t>Mate-paired </a:t>
            </a:r>
            <a:r>
              <a:rPr lang="en-US" altLang="zh-TW" dirty="0" err="1" smtClean="0"/>
              <a:t>librared</a:t>
            </a:r>
            <a:endParaRPr lang="en-US" altLang="zh-TW" dirty="0" smtClean="0"/>
          </a:p>
          <a:p>
            <a:pPr marL="342900" indent="-342900">
              <a:buAutoNum type="arabicParenBoth"/>
            </a:pPr>
            <a:r>
              <a:rPr lang="en-US" altLang="zh-TW" dirty="0" smtClean="0"/>
              <a:t>Long read : 3-4 Kb from 3</a:t>
            </a:r>
            <a:r>
              <a:rPr lang="en-US" altLang="zh-TW" baseline="30000" dirty="0" smtClean="0"/>
              <a:t>rd</a:t>
            </a:r>
            <a:r>
              <a:rPr lang="en-US" altLang="zh-TW" dirty="0" smtClean="0"/>
              <a:t> Generation sequencer.</a:t>
            </a:r>
          </a:p>
          <a:p>
            <a:pPr marL="342900" indent="-342900"/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043E-7 L 0.13334 0.1887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" y="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8064E-6 L -0.1375 0.1943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3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3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3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3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38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38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51" grpId="0" animBg="1"/>
      <p:bldP spid="33852" grpId="0" animBg="1"/>
      <p:bldP spid="33853" grpId="0" animBg="1"/>
      <p:bldP spid="33854" grpId="0"/>
      <p:bldP spid="33855" grpId="0"/>
      <p:bldP spid="3385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pPr eaLnBrk="1" hangingPunct="1"/>
            <a:r>
              <a:rPr lang="en-US" altLang="zh-TW" smtClean="0">
                <a:solidFill>
                  <a:schemeClr val="accent2"/>
                </a:solidFill>
                <a:ea typeface="新細明體" charset="-120"/>
              </a:rPr>
              <a:t>Erroneous duplications</a:t>
            </a:r>
            <a:endParaRPr lang="ru-RU" smtClean="0">
              <a:solidFill>
                <a:schemeClr val="accent2"/>
              </a:solidFill>
            </a:endParaRPr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539750" y="3814763"/>
            <a:ext cx="67976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zh-TW" altLang="zh-TW">
              <a:latin typeface="Arial" charset="0"/>
            </a:endParaRPr>
          </a:p>
        </p:txBody>
      </p:sp>
      <p:sp>
        <p:nvSpPr>
          <p:cNvPr id="12292" name="AutoShape 5"/>
          <p:cNvSpPr>
            <a:spLocks noChangeArrowheads="1"/>
          </p:cNvSpPr>
          <p:nvPr/>
        </p:nvSpPr>
        <p:spPr bwMode="auto">
          <a:xfrm rot="19407294" flipV="1">
            <a:off x="2455863" y="4337050"/>
            <a:ext cx="2747962" cy="512763"/>
          </a:xfrm>
          <a:prstGeom prst="parallelogram">
            <a:avLst>
              <a:gd name="adj" fmla="val 133978"/>
            </a:avLst>
          </a:prstGeom>
          <a:solidFill>
            <a:schemeClr val="accent1">
              <a:alpha val="50195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zh-TW"/>
          </a:p>
        </p:txBody>
      </p:sp>
      <p:sp>
        <p:nvSpPr>
          <p:cNvPr id="12293" name="AutoShape 6"/>
          <p:cNvSpPr>
            <a:spLocks noChangeArrowheads="1"/>
          </p:cNvSpPr>
          <p:nvPr/>
        </p:nvSpPr>
        <p:spPr bwMode="auto">
          <a:xfrm rot="2085354">
            <a:off x="4124325" y="4375150"/>
            <a:ext cx="2895600" cy="441325"/>
          </a:xfrm>
          <a:prstGeom prst="parallelogram">
            <a:avLst>
              <a:gd name="adj" fmla="val 164029"/>
            </a:avLst>
          </a:prstGeom>
          <a:solidFill>
            <a:schemeClr val="accent1">
              <a:alpha val="50195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zh-TW"/>
          </a:p>
        </p:txBody>
      </p:sp>
      <p:sp>
        <p:nvSpPr>
          <p:cNvPr id="12294" name="Line 7"/>
          <p:cNvSpPr>
            <a:spLocks noChangeShapeType="1"/>
          </p:cNvSpPr>
          <p:nvPr/>
        </p:nvSpPr>
        <p:spPr bwMode="auto">
          <a:xfrm>
            <a:off x="1676400" y="3962400"/>
            <a:ext cx="6172200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2295" name="Line 8"/>
          <p:cNvSpPr>
            <a:spLocks noChangeShapeType="1"/>
          </p:cNvSpPr>
          <p:nvPr/>
        </p:nvSpPr>
        <p:spPr bwMode="auto">
          <a:xfrm>
            <a:off x="1676400" y="5207000"/>
            <a:ext cx="2438400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2296" name="Line 9"/>
          <p:cNvSpPr>
            <a:spLocks noChangeShapeType="1"/>
          </p:cNvSpPr>
          <p:nvPr/>
        </p:nvSpPr>
        <p:spPr bwMode="auto">
          <a:xfrm>
            <a:off x="4114800" y="5207000"/>
            <a:ext cx="3733800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2297" name="Text Box 10"/>
          <p:cNvSpPr txBox="1">
            <a:spLocks noChangeArrowheads="1"/>
          </p:cNvSpPr>
          <p:nvPr/>
        </p:nvSpPr>
        <p:spPr bwMode="auto">
          <a:xfrm>
            <a:off x="395288" y="3767138"/>
            <a:ext cx="83185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>
                <a:latin typeface="Arial" charset="0"/>
                <a:ea typeface="ＭＳ Ｐゴシック" pitchFamily="34" charset="-128"/>
              </a:rPr>
              <a:t>UMD2</a:t>
            </a:r>
            <a:endParaRPr lang="ru-RU">
              <a:latin typeface="Arial" charset="0"/>
              <a:ea typeface="ＭＳ Ｐゴシック" pitchFamily="34" charset="-128"/>
            </a:endParaRPr>
          </a:p>
        </p:txBody>
      </p:sp>
      <p:sp>
        <p:nvSpPr>
          <p:cNvPr id="12298" name="Text Box 14"/>
          <p:cNvSpPr txBox="1">
            <a:spLocks noChangeArrowheads="1"/>
          </p:cNvSpPr>
          <p:nvPr/>
        </p:nvSpPr>
        <p:spPr bwMode="auto">
          <a:xfrm>
            <a:off x="403225" y="4921250"/>
            <a:ext cx="109855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>
                <a:latin typeface="Arial" charset="0"/>
                <a:ea typeface="ＭＳ Ｐゴシック" pitchFamily="34" charset="-128"/>
              </a:rPr>
              <a:t>BosTau4</a:t>
            </a:r>
            <a:endParaRPr lang="ru-RU">
              <a:latin typeface="Arial" charset="0"/>
              <a:ea typeface="ＭＳ Ｐゴシック" pitchFamily="34" charset="-128"/>
            </a:endParaRPr>
          </a:p>
        </p:txBody>
      </p:sp>
      <p:sp>
        <p:nvSpPr>
          <p:cNvPr id="12299" name="Text Box 18"/>
          <p:cNvSpPr txBox="1">
            <a:spLocks noChangeArrowheads="1"/>
          </p:cNvSpPr>
          <p:nvPr/>
        </p:nvSpPr>
        <p:spPr bwMode="auto">
          <a:xfrm>
            <a:off x="381000" y="5486400"/>
            <a:ext cx="8077200" cy="10064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2000">
                <a:latin typeface="Arial" charset="0"/>
                <a:ea typeface="ＭＳ Ｐゴシック" pitchFamily="34" charset="-128"/>
              </a:rPr>
              <a:t>Each base in the genome is covered by 6 reads, on average. A way to judge which assembly is correct is to compute the average read coverage for these regions.</a:t>
            </a:r>
            <a:endParaRPr lang="ru-RU" sz="2000">
              <a:latin typeface="Arial" charset="0"/>
              <a:ea typeface="ＭＳ Ｐゴシック" pitchFamily="34" charset="-128"/>
            </a:endParaRPr>
          </a:p>
        </p:txBody>
      </p:sp>
      <p:sp>
        <p:nvSpPr>
          <p:cNvPr id="36883" name="Rectangle 19"/>
          <p:cNvSpPr>
            <a:spLocks noGrp="1" noChangeArrowheads="1"/>
          </p:cNvSpPr>
          <p:nvPr>
            <p:ph type="body" idx="1"/>
          </p:nvPr>
        </p:nvSpPr>
        <p:spPr>
          <a:xfrm>
            <a:off x="381000" y="1066800"/>
            <a:ext cx="8534400" cy="27432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zh-TW" sz="2400" smtClean="0">
                <a:ea typeface="新細明體" charset="-120"/>
              </a:rPr>
              <a:t>Two recent published assemblies of the cow genome: UMD2 and BosTau4 </a:t>
            </a:r>
          </a:p>
          <a:p>
            <a:pPr eaLnBrk="1" hangingPunct="1">
              <a:lnSpc>
                <a:spcPct val="80000"/>
              </a:lnSpc>
            </a:pPr>
            <a:r>
              <a:rPr lang="en-US" altLang="zh-TW" sz="2400" smtClean="0">
                <a:ea typeface="新細明體" charset="-120"/>
              </a:rPr>
              <a:t>Segmental duplications were a central theme in BosTau4 genome paper</a:t>
            </a:r>
          </a:p>
          <a:p>
            <a:pPr eaLnBrk="1" hangingPunct="1">
              <a:lnSpc>
                <a:spcPct val="80000"/>
              </a:lnSpc>
            </a:pPr>
            <a:r>
              <a:rPr lang="en-US" altLang="zh-TW" sz="2400" smtClean="0">
                <a:ea typeface="新細明體" charset="-120"/>
              </a:rPr>
              <a:t>UMD2 assembly had many fewer duplications</a:t>
            </a:r>
          </a:p>
          <a:p>
            <a:pPr eaLnBrk="1" hangingPunct="1">
              <a:lnSpc>
                <a:spcPct val="80000"/>
              </a:lnSpc>
            </a:pPr>
            <a:endParaRPr lang="en-US" altLang="zh-TW" sz="2400" smtClean="0">
              <a:ea typeface="新細明體" charset="-12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altLang="zh-TW" sz="2400" smtClean="0">
                <a:ea typeface="新細明體" charset="-120"/>
              </a:rPr>
              <a:t>We examined the duplications, &gt; 99.5% identity, &gt;5000bp, one copy in the UMD2 assembly and two copies in the BosTau4</a:t>
            </a:r>
          </a:p>
        </p:txBody>
      </p:sp>
      <p:sp>
        <p:nvSpPr>
          <p:cNvPr id="12301" name="Slide Number Placeholder 1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D74A9A6A-CFE5-42F6-BAE9-B419E795C498}" type="slidenum">
              <a:rPr lang="en-US" altLang="zh-TW"/>
              <a:pPr/>
              <a:t>15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smtClean="0">
                <a:solidFill>
                  <a:schemeClr val="accent2"/>
                </a:solidFill>
                <a:ea typeface="新細明體" charset="-120"/>
              </a:rPr>
              <a:t>Next Gen vs. Sanger Sequencing</a:t>
            </a:r>
            <a:endParaRPr lang="en-US" altLang="zh-TW" i="1" smtClean="0">
              <a:solidFill>
                <a:schemeClr val="accent2"/>
              </a:solidFill>
              <a:ea typeface="新細明體" charset="-120"/>
            </a:endParaRPr>
          </a:p>
        </p:txBody>
      </p:sp>
      <p:sp>
        <p:nvSpPr>
          <p:cNvPr id="14340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5E345D9B-298B-47D1-A08C-D86A4ABDD68E}" type="slidenum">
              <a:rPr lang="en-US" altLang="zh-TW"/>
              <a:pPr/>
              <a:t>16</a:t>
            </a:fld>
            <a:endParaRPr lang="en-US" altLang="zh-TW"/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" name="Picture 2" descr="nfig0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08" y="1285859"/>
            <a:ext cx="4459017" cy="53430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85720" y="142852"/>
            <a:ext cx="58550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novo Sequencing </a:t>
            </a:r>
            <a:r>
              <a:rPr lang="en-US" altLang="zh-TW" sz="2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vs</a:t>
            </a:r>
            <a:r>
              <a:rPr lang="en-US" altLang="zh-TW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Re-sequencing</a:t>
            </a:r>
            <a:endParaRPr lang="zh-TW" altLang="en-US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0" name="群組 9"/>
          <p:cNvGrpSpPr/>
          <p:nvPr/>
        </p:nvGrpSpPr>
        <p:grpSpPr>
          <a:xfrm>
            <a:off x="1500166" y="1000108"/>
            <a:ext cx="2214578" cy="4482242"/>
            <a:chOff x="928663" y="1000108"/>
            <a:chExt cx="2214578" cy="4482242"/>
          </a:xfrm>
        </p:grpSpPr>
        <p:sp>
          <p:nvSpPr>
            <p:cNvPr id="5" name="矩形 4"/>
            <p:cNvSpPr/>
            <p:nvPr/>
          </p:nvSpPr>
          <p:spPr>
            <a:xfrm>
              <a:off x="1178704" y="3143248"/>
              <a:ext cx="1714496" cy="23391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TW" sz="1600" dirty="0" smtClean="0"/>
                <a:t>Assembly Tools</a:t>
              </a:r>
            </a:p>
            <a:p>
              <a:pPr algn="ctr"/>
              <a:r>
                <a:rPr lang="en-US" altLang="zh-TW" sz="1600" dirty="0" err="1" smtClean="0"/>
                <a:t>ABySS</a:t>
              </a:r>
              <a:endParaRPr lang="en-US" altLang="zh-TW" sz="1600" dirty="0" smtClean="0"/>
            </a:p>
            <a:p>
              <a:pPr algn="ctr"/>
              <a:r>
                <a:rPr lang="en-US" altLang="zh-TW" sz="1600" dirty="0" smtClean="0"/>
                <a:t>ALLPATHS</a:t>
              </a:r>
            </a:p>
            <a:p>
              <a:pPr algn="ctr"/>
              <a:r>
                <a:rPr lang="en-US" altLang="zh-TW" sz="1600" dirty="0" err="1" smtClean="0"/>
                <a:t>Edena</a:t>
              </a:r>
              <a:endParaRPr lang="en-US" altLang="zh-TW" sz="1600" dirty="0" smtClean="0"/>
            </a:p>
            <a:p>
              <a:pPr algn="ctr"/>
              <a:r>
                <a:rPr lang="en-US" altLang="zh-TW" sz="1600" dirty="0" smtClean="0"/>
                <a:t>Euler-SR</a:t>
              </a:r>
              <a:br>
                <a:rPr lang="en-US" altLang="zh-TW" sz="1600" dirty="0" smtClean="0"/>
              </a:br>
              <a:r>
                <a:rPr lang="en-US" altLang="zh-TW" sz="1600" dirty="0" smtClean="0"/>
                <a:t>SHARCGS</a:t>
              </a:r>
            </a:p>
            <a:p>
              <a:pPr algn="ctr"/>
              <a:r>
                <a:rPr lang="en-US" altLang="zh-TW" sz="1600" dirty="0" smtClean="0"/>
                <a:t>SHRAP</a:t>
              </a:r>
            </a:p>
            <a:p>
              <a:pPr algn="ctr"/>
              <a:r>
                <a:rPr lang="en-US" altLang="zh-TW" sz="1600" dirty="0" smtClean="0"/>
                <a:t>SSAKE</a:t>
              </a:r>
            </a:p>
            <a:p>
              <a:pPr algn="ctr"/>
              <a:r>
                <a:rPr lang="en-US" altLang="zh-TW" sz="1600" dirty="0" smtClean="0"/>
                <a:t>Velvet</a:t>
              </a:r>
            </a:p>
          </p:txBody>
        </p:sp>
        <p:pic>
          <p:nvPicPr>
            <p:cNvPr id="1026" name="Picture 2" descr="http://www.google.com.tw/url?source=imgres&amp;ct=img&amp;q=http://genefish.fish.washington.edu/~srlab/sam/20110119%2520CLC%2520Genomics%2520Gigas%2520COX%2520454%2520Alignment.jpg&amp;sa=X&amp;ei=OUueTfHCM4XevwPkj4TKBA&amp;ved=0CAQQ8wc4Ag&amp;usg=AFQjCNFfwWvvNkGbAsEzKomKBgG5r-8IRw"/>
            <p:cNvPicPr>
              <a:picLocks noChangeAspect="1" noChangeArrowheads="1"/>
            </p:cNvPicPr>
            <p:nvPr/>
          </p:nvPicPr>
          <p:blipFill>
            <a:blip r:embed="rId2" cstate="print"/>
            <a:srcRect t="12850"/>
            <a:stretch>
              <a:fillRect/>
            </a:stretch>
          </p:blipFill>
          <p:spPr bwMode="auto">
            <a:xfrm>
              <a:off x="928663" y="1285860"/>
              <a:ext cx="2214578" cy="1679644"/>
            </a:xfrm>
            <a:prstGeom prst="rect">
              <a:avLst/>
            </a:prstGeom>
            <a:noFill/>
          </p:spPr>
        </p:pic>
        <p:sp>
          <p:nvSpPr>
            <p:cNvPr id="8" name="文字方塊 7"/>
            <p:cNvSpPr txBox="1"/>
            <p:nvPr/>
          </p:nvSpPr>
          <p:spPr>
            <a:xfrm>
              <a:off x="1497984" y="1000108"/>
              <a:ext cx="109837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Assembly</a:t>
              </a:r>
              <a:endParaRPr lang="zh-TW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1" name="群組 10"/>
          <p:cNvGrpSpPr/>
          <p:nvPr/>
        </p:nvGrpSpPr>
        <p:grpSpPr>
          <a:xfrm>
            <a:off x="5643586" y="928670"/>
            <a:ext cx="1857372" cy="4553680"/>
            <a:chOff x="5464983" y="928670"/>
            <a:chExt cx="1857372" cy="4553680"/>
          </a:xfrm>
        </p:grpSpPr>
        <p:sp>
          <p:nvSpPr>
            <p:cNvPr id="3" name="矩形 2"/>
            <p:cNvSpPr/>
            <p:nvPr/>
          </p:nvSpPr>
          <p:spPr>
            <a:xfrm>
              <a:off x="5464983" y="3143248"/>
              <a:ext cx="1857372" cy="23391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TW" sz="1600" dirty="0" smtClean="0"/>
                <a:t>Alignment Tools</a:t>
              </a:r>
            </a:p>
            <a:p>
              <a:pPr algn="ctr"/>
              <a:r>
                <a:rPr lang="en-US" altLang="zh-TW" sz="1600" dirty="0" err="1" smtClean="0"/>
                <a:t>Cross_match</a:t>
              </a:r>
              <a:endParaRPr lang="en-US" altLang="zh-TW" sz="1600" dirty="0" smtClean="0"/>
            </a:p>
            <a:p>
              <a:pPr algn="ctr"/>
              <a:r>
                <a:rPr lang="en-US" altLang="zh-TW" sz="1600" dirty="0" smtClean="0"/>
                <a:t>ELAND</a:t>
              </a:r>
            </a:p>
            <a:p>
              <a:pPr algn="ctr"/>
              <a:r>
                <a:rPr lang="en-US" altLang="zh-TW" sz="1600" dirty="0" smtClean="0"/>
                <a:t>Exonerate</a:t>
              </a:r>
            </a:p>
            <a:p>
              <a:pPr algn="ctr"/>
              <a:r>
                <a:rPr lang="en-US" altLang="zh-TW" sz="1600" dirty="0" smtClean="0"/>
                <a:t>MAQ</a:t>
              </a:r>
            </a:p>
            <a:p>
              <a:pPr algn="ctr"/>
              <a:r>
                <a:rPr lang="en-US" altLang="zh-TW" sz="1600" dirty="0" err="1" smtClean="0"/>
                <a:t>Mosaik</a:t>
              </a:r>
              <a:endParaRPr lang="en-US" altLang="zh-TW" sz="1600" dirty="0" smtClean="0"/>
            </a:p>
            <a:p>
              <a:pPr algn="ctr"/>
              <a:r>
                <a:rPr lang="en-US" altLang="zh-TW" sz="1600" dirty="0" err="1" smtClean="0"/>
                <a:t>SHRiMP</a:t>
              </a:r>
              <a:endParaRPr lang="en-US" altLang="zh-TW" sz="1600" dirty="0" smtClean="0"/>
            </a:p>
            <a:p>
              <a:pPr algn="ctr"/>
              <a:r>
                <a:rPr lang="en-US" altLang="zh-TW" sz="1600" dirty="0" smtClean="0"/>
                <a:t>SOAP</a:t>
              </a:r>
            </a:p>
            <a:p>
              <a:pPr algn="ctr"/>
              <a:r>
                <a:rPr lang="en-US" altLang="zh-TW" sz="1600" dirty="0" smtClean="0"/>
                <a:t>Zoom </a:t>
              </a:r>
            </a:p>
          </p:txBody>
        </p:sp>
        <p:pic>
          <p:nvPicPr>
            <p:cNvPr id="1028" name="Picture 4" descr="http://www.google.com.tw/url?source=imgres&amp;ct=img&amp;q=http://www.nature.com/ejhg/journal/v19/n1/thumbs/ejhg2010145f1th.jpg&amp;sa=X&amp;ei=PEueTc6KMYqavgPBu9zLBA&amp;ved=0CAQQ8wc4Bg&amp;usg=AFQjCNH6OCtn0PA7JqDFC_O1I1TLsUf7VA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507119" y="1285860"/>
              <a:ext cx="1773101" cy="1643074"/>
            </a:xfrm>
            <a:prstGeom prst="rect">
              <a:avLst/>
            </a:prstGeom>
            <a:noFill/>
          </p:spPr>
        </p:pic>
        <p:sp>
          <p:nvSpPr>
            <p:cNvPr id="9" name="文字方塊 8"/>
            <p:cNvSpPr txBox="1"/>
            <p:nvPr/>
          </p:nvSpPr>
          <p:spPr>
            <a:xfrm>
              <a:off x="5883754" y="928670"/>
              <a:ext cx="103586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Mapping</a:t>
              </a:r>
              <a:endParaRPr lang="zh-TW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12" name="文字方塊 11"/>
          <p:cNvSpPr txBox="1"/>
          <p:nvPr/>
        </p:nvSpPr>
        <p:spPr>
          <a:xfrm>
            <a:off x="4000496" y="5143512"/>
            <a:ext cx="137319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CLC Genomics</a:t>
            </a:r>
            <a:endParaRPr lang="zh-TW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向右箭號 12"/>
          <p:cNvSpPr/>
          <p:nvPr/>
        </p:nvSpPr>
        <p:spPr>
          <a:xfrm>
            <a:off x="5357818" y="5169913"/>
            <a:ext cx="285752" cy="285752"/>
          </a:xfrm>
          <a:prstGeom prst="rightArrow">
            <a:avLst>
              <a:gd name="adj1" fmla="val 50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向右箭號 13"/>
          <p:cNvSpPr/>
          <p:nvPr/>
        </p:nvSpPr>
        <p:spPr>
          <a:xfrm flipH="1">
            <a:off x="3786182" y="5169913"/>
            <a:ext cx="285752" cy="285752"/>
          </a:xfrm>
          <a:prstGeom prst="rightArrow">
            <a:avLst>
              <a:gd name="adj1" fmla="val 50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群組 7"/>
          <p:cNvGrpSpPr/>
          <p:nvPr/>
        </p:nvGrpSpPr>
        <p:grpSpPr>
          <a:xfrm>
            <a:off x="827585" y="1052736"/>
            <a:ext cx="4714908" cy="3798356"/>
            <a:chOff x="827585" y="1124744"/>
            <a:chExt cx="4714908" cy="3798356"/>
          </a:xfrm>
        </p:grpSpPr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2" cstate="print"/>
            <a:srcRect l="1554" t="1943" r="2106" b="2849"/>
            <a:stretch>
              <a:fillRect/>
            </a:stretch>
          </p:blipFill>
          <p:spPr bwMode="auto">
            <a:xfrm>
              <a:off x="1113337" y="1124744"/>
              <a:ext cx="4429156" cy="35004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6" name="文字方塊 5"/>
            <p:cNvSpPr txBox="1"/>
            <p:nvPr/>
          </p:nvSpPr>
          <p:spPr>
            <a:xfrm>
              <a:off x="2987519" y="4553768"/>
              <a:ext cx="10547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b="1" dirty="0" smtClean="0"/>
                <a:t>Coverage</a:t>
              </a:r>
              <a:endParaRPr lang="zh-TW" altLang="en-US" b="1" dirty="0"/>
            </a:p>
          </p:txBody>
        </p:sp>
        <p:sp>
          <p:nvSpPr>
            <p:cNvPr id="7" name="文字方塊 6"/>
            <p:cNvSpPr txBox="1"/>
            <p:nvPr/>
          </p:nvSpPr>
          <p:spPr>
            <a:xfrm rot="16200000">
              <a:off x="286732" y="2451415"/>
              <a:ext cx="145103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b="1" dirty="0" smtClean="0"/>
                <a:t>% Sequenced</a:t>
              </a:r>
              <a:endParaRPr lang="zh-TW" altLang="en-US" b="1" dirty="0"/>
            </a:p>
          </p:txBody>
        </p:sp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l="5469" t="28125" r="75781" b="34375"/>
          <a:stretch>
            <a:fillRect/>
          </a:stretch>
        </p:blipFill>
        <p:spPr bwMode="auto">
          <a:xfrm>
            <a:off x="5868145" y="1133831"/>
            <a:ext cx="2908933" cy="36361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矩形 8"/>
          <p:cNvSpPr/>
          <p:nvPr/>
        </p:nvSpPr>
        <p:spPr>
          <a:xfrm>
            <a:off x="285720" y="142852"/>
            <a:ext cx="76370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hangingPunct="0"/>
            <a:r>
              <a:rPr lang="en-US" altLang="zh-TW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新細明體" charset="-120"/>
              </a:rPr>
              <a:t>When has a genome been fully sequenced?</a:t>
            </a:r>
            <a:endParaRPr lang="en-US" altLang="zh-TW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ea typeface="新細明體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12"/>
          <p:cNvGrpSpPr/>
          <p:nvPr/>
        </p:nvGrpSpPr>
        <p:grpSpPr>
          <a:xfrm>
            <a:off x="1071538" y="1202280"/>
            <a:ext cx="4714908" cy="3798356"/>
            <a:chOff x="1500166" y="1071546"/>
            <a:chExt cx="4714908" cy="3798356"/>
          </a:xfrm>
        </p:grpSpPr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2" cstate="print"/>
            <a:srcRect l="1554" t="1943" r="2106" b="2849"/>
            <a:stretch>
              <a:fillRect/>
            </a:stretch>
          </p:blipFill>
          <p:spPr bwMode="auto">
            <a:xfrm>
              <a:off x="1785918" y="1071546"/>
              <a:ext cx="4429156" cy="35004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6" name="文字方塊 5"/>
            <p:cNvSpPr txBox="1"/>
            <p:nvPr/>
          </p:nvSpPr>
          <p:spPr>
            <a:xfrm>
              <a:off x="3660100" y="4500570"/>
              <a:ext cx="10547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b="1" dirty="0" smtClean="0"/>
                <a:t>Coverage</a:t>
              </a:r>
              <a:endParaRPr lang="zh-TW" altLang="en-US" b="1" dirty="0"/>
            </a:p>
          </p:txBody>
        </p:sp>
        <p:sp>
          <p:nvSpPr>
            <p:cNvPr id="7" name="文字方塊 6"/>
            <p:cNvSpPr txBox="1"/>
            <p:nvPr/>
          </p:nvSpPr>
          <p:spPr>
            <a:xfrm rot="16200000">
              <a:off x="959313" y="2398217"/>
              <a:ext cx="145103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b="1" dirty="0" smtClean="0"/>
                <a:t>% Sequenced</a:t>
              </a:r>
              <a:endParaRPr lang="zh-TW" altLang="en-US" b="1" dirty="0"/>
            </a:p>
          </p:txBody>
        </p:sp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 l="5469" t="28125" r="75781" b="34375"/>
            <a:stretch>
              <a:fillRect/>
            </a:stretch>
          </p:blipFill>
          <p:spPr bwMode="auto">
            <a:xfrm>
              <a:off x="4214810" y="1643050"/>
              <a:ext cx="1828813" cy="22860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4" name="文字方塊 13"/>
          <p:cNvSpPr txBox="1"/>
          <p:nvPr/>
        </p:nvSpPr>
        <p:spPr>
          <a:xfrm>
            <a:off x="5786446" y="1857364"/>
            <a:ext cx="2991653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Sanger sequencing ~1000bp</a:t>
            </a:r>
          </a:p>
          <a:p>
            <a:r>
              <a:rPr lang="en-US" altLang="zh-TW" dirty="0" smtClean="0"/>
              <a:t>NGS sequencing</a:t>
            </a:r>
          </a:p>
          <a:p>
            <a:r>
              <a:rPr lang="en-US" altLang="zh-TW" dirty="0"/>
              <a:t>	</a:t>
            </a:r>
            <a:r>
              <a:rPr lang="en-US" altLang="zh-TW" dirty="0" err="1" smtClean="0"/>
              <a:t>Solexa</a:t>
            </a:r>
            <a:r>
              <a:rPr lang="en-US" altLang="zh-TW" dirty="0" smtClean="0"/>
              <a:t>: ~100bp</a:t>
            </a:r>
          </a:p>
          <a:p>
            <a:r>
              <a:rPr lang="en-US" altLang="zh-TW" dirty="0"/>
              <a:t> </a:t>
            </a:r>
            <a:r>
              <a:rPr lang="en-US" altLang="zh-TW" dirty="0" smtClean="0"/>
              <a:t>                 </a:t>
            </a:r>
            <a:r>
              <a:rPr lang="en-US" altLang="zh-TW" dirty="0" err="1" smtClean="0"/>
              <a:t>SOLiD</a:t>
            </a:r>
            <a:r>
              <a:rPr lang="en-US" altLang="zh-TW" dirty="0" smtClean="0"/>
              <a:t>: ~70bp</a:t>
            </a:r>
          </a:p>
          <a:p>
            <a:endParaRPr lang="en-US" altLang="zh-TW" dirty="0"/>
          </a:p>
          <a:p>
            <a:r>
              <a:rPr lang="en-US" altLang="zh-TW" dirty="0" smtClean="0"/>
              <a:t>For 99.75% - 99.99% Accuracy</a:t>
            </a:r>
          </a:p>
          <a:p>
            <a:r>
              <a:rPr lang="en-US" altLang="zh-TW" b="1" dirty="0" smtClean="0"/>
              <a:t>NEED 60X - 100X COVERAGE</a:t>
            </a:r>
          </a:p>
        </p:txBody>
      </p:sp>
      <p:sp>
        <p:nvSpPr>
          <p:cNvPr id="8" name="矩形 7"/>
          <p:cNvSpPr/>
          <p:nvPr/>
        </p:nvSpPr>
        <p:spPr>
          <a:xfrm>
            <a:off x="285720" y="142852"/>
            <a:ext cx="23480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Read coverage</a:t>
            </a:r>
            <a:endParaRPr lang="zh-TW" altLang="en-US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2" cstate="print"/>
          <a:srcRect l="24356" t="13891" r="15663" b="11780"/>
          <a:stretch>
            <a:fillRect/>
          </a:stretch>
        </p:blipFill>
        <p:spPr bwMode="auto">
          <a:xfrm>
            <a:off x="1357290" y="357166"/>
            <a:ext cx="7286676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 cstate="print"/>
          <a:srcRect l="24805" t="13891" r="14423" b="16656"/>
          <a:stretch>
            <a:fillRect/>
          </a:stretch>
        </p:blipFill>
        <p:spPr bwMode="auto">
          <a:xfrm>
            <a:off x="1357290" y="857232"/>
            <a:ext cx="6600871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614</Words>
  <Application>Microsoft Office PowerPoint</Application>
  <PresentationFormat>如螢幕大小 (4:3)</PresentationFormat>
  <Paragraphs>152</Paragraphs>
  <Slides>21</Slides>
  <Notes>12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21</vt:i4>
      </vt:variant>
    </vt:vector>
  </HeadingPairs>
  <TitlesOfParts>
    <vt:vector size="22" baseType="lpstr">
      <vt:lpstr>Office 佈景主題</vt:lpstr>
      <vt:lpstr>投影片 1</vt:lpstr>
      <vt:lpstr>投影片 2</vt:lpstr>
      <vt:lpstr>投影片 3</vt:lpstr>
      <vt:lpstr>投影片 4</vt:lpstr>
      <vt:lpstr>投影片 5</vt:lpstr>
      <vt:lpstr>投影片 6</vt:lpstr>
      <vt:lpstr>投影片 7</vt:lpstr>
      <vt:lpstr>Whole Genome Sequencing (WGS)</vt:lpstr>
      <vt:lpstr>WGS sequencing: fragments</vt:lpstr>
      <vt:lpstr>Assembling a jigsaw puzzle 1</vt:lpstr>
      <vt:lpstr>Assembling a jigsaw puzzle 2</vt:lpstr>
      <vt:lpstr>Assembling a jigsaw puzzle 3</vt:lpstr>
      <vt:lpstr>Difficulties in NGS assembly</vt:lpstr>
      <vt:lpstr>Repeat regions may cause omissions</vt:lpstr>
      <vt:lpstr>Erroneous duplications</vt:lpstr>
      <vt:lpstr>Next Gen vs. Sanger Sequencing</vt:lpstr>
      <vt:lpstr>投影片 17</vt:lpstr>
      <vt:lpstr>投影片 18</vt:lpstr>
      <vt:lpstr>投影片 19</vt:lpstr>
      <vt:lpstr>投影片 20</vt:lpstr>
      <vt:lpstr>投影片 21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TANG</dc:creator>
  <cp:lastModifiedBy>P. TANG</cp:lastModifiedBy>
  <cp:revision>13</cp:revision>
  <dcterms:created xsi:type="dcterms:W3CDTF">2011-04-03T16:03:34Z</dcterms:created>
  <dcterms:modified xsi:type="dcterms:W3CDTF">2012-04-13T00:18:23Z</dcterms:modified>
</cp:coreProperties>
</file>