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68" r:id="rId4"/>
    <p:sldId id="269" r:id="rId5"/>
    <p:sldId id="270" r:id="rId6"/>
    <p:sldId id="258" r:id="rId7"/>
    <p:sldId id="259" r:id="rId8"/>
    <p:sldId id="260" r:id="rId9"/>
    <p:sldId id="261" r:id="rId10"/>
    <p:sldId id="263" r:id="rId11"/>
    <p:sldId id="264" r:id="rId12"/>
    <p:sldId id="265" r:id="rId13"/>
    <p:sldId id="262" r:id="rId14"/>
    <p:sldId id="267" r:id="rId15"/>
    <p:sldId id="266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9" r:id="rId29"/>
    <p:sldId id="290" r:id="rId30"/>
    <p:sldId id="286" r:id="rId31"/>
    <p:sldId id="287" r:id="rId32"/>
    <p:sldId id="288" r:id="rId33"/>
    <p:sldId id="285" r:id="rId3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034" y="-7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85F930-4E29-4A3E-A135-CC01A4C69958}" type="datetimeFigureOut">
              <a:rPr lang="zh-TW" altLang="en-US" smtClean="0"/>
              <a:t>2011/4/8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172431-8A82-43EB-A669-CB2E8FEC1A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2D27-A750-4C3B-8AE0-44193BA098A4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2D27-A750-4C3B-8AE0-44193BA098A4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2D27-A750-4C3B-8AE0-44193BA098A4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2D27-A750-4C3B-8AE0-44193BA098A4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2D27-A750-4C3B-8AE0-44193BA098A4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2D27-A750-4C3B-8AE0-44193BA098A4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2D27-A750-4C3B-8AE0-44193BA098A4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2D27-A750-4C3B-8AE0-44193BA098A4}" type="slidenum">
              <a:rPr lang="zh-TW" altLang="en-US" smtClean="0"/>
              <a:pPr/>
              <a:t>30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2011/4/8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bcb.umd.edu/software/glimme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bcb.umd.edu/software/glimmer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163.25.92.61/course/multipredict.pl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ftp://ftp.ncbi.nih.gov/blast/executables/release/2.2.20/netblast-2.2.20-ia32-linux.tar.gz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163.25.92.61/course/netblast-2.2.25-ia32-linux.tar.gz" TargetMode="External"/><Relationship Id="rId4" Type="http://schemas.openxmlformats.org/officeDocument/2006/relationships/hyperlink" Target="ftp://ftp.ncbi.nlm.nih.gov/blast/executables/release/LATEST/netblast-2.2.25-ia32-linux.tar.gz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 smtClean="0"/>
              <a:t>Denovo</a:t>
            </a:r>
            <a:r>
              <a:rPr lang="en-US" altLang="zh-TW" dirty="0" smtClean="0"/>
              <a:t> genome assembly </a:t>
            </a:r>
            <a:br>
              <a:rPr lang="en-US" altLang="zh-TW" dirty="0" smtClean="0"/>
            </a:br>
            <a:r>
              <a:rPr lang="en-US" altLang="zh-TW" dirty="0" smtClean="0"/>
              <a:t>and analysis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outline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De novo genome assembly</a:t>
            </a:r>
          </a:p>
          <a:p>
            <a:r>
              <a:rPr lang="en-US" altLang="zh-TW" dirty="0" smtClean="0"/>
              <a:t>Gene finding from assembled </a:t>
            </a:r>
            <a:r>
              <a:rPr lang="en-US" altLang="zh-TW" dirty="0" err="1" smtClean="0"/>
              <a:t>contigs</a:t>
            </a:r>
            <a:endParaRPr lang="en-US" altLang="zh-TW" dirty="0" smtClean="0"/>
          </a:p>
          <a:p>
            <a:r>
              <a:rPr lang="en-US" altLang="zh-TW" dirty="0" smtClean="0"/>
              <a:t>Gene annotation</a:t>
            </a:r>
            <a:endParaRPr lang="zh-TW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Denovo</a:t>
            </a:r>
            <a:r>
              <a:rPr lang="en-US" altLang="zh-TW" dirty="0" smtClean="0"/>
              <a:t> genome assembly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3</a:t>
            </a:fld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755576" y="4633391"/>
            <a:ext cx="8370605" cy="307777"/>
            <a:chOff x="642910" y="2692595"/>
            <a:chExt cx="8370605" cy="307777"/>
          </a:xfrm>
        </p:grpSpPr>
        <p:sp>
          <p:nvSpPr>
            <p:cNvPr id="6" name="矩形 5"/>
            <p:cNvSpPr/>
            <p:nvPr/>
          </p:nvSpPr>
          <p:spPr>
            <a:xfrm>
              <a:off x="642910" y="2786058"/>
              <a:ext cx="7143800" cy="142876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7699694" y="2692595"/>
              <a:ext cx="131382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/>
                <a:t>Genome </a:t>
              </a:r>
              <a:r>
                <a:rPr lang="en-US" altLang="zh-TW" sz="1400" b="1" dirty="0" err="1" smtClean="0"/>
                <a:t>contig</a:t>
              </a:r>
              <a:endParaRPr lang="zh-TW" altLang="en-US" sz="1400" b="1" dirty="0"/>
            </a:p>
          </p:txBody>
        </p:sp>
      </p:grpSp>
      <p:cxnSp>
        <p:nvCxnSpPr>
          <p:cNvPr id="9" name="直線接點 8"/>
          <p:cNvCxnSpPr/>
          <p:nvPr/>
        </p:nvCxnSpPr>
        <p:spPr>
          <a:xfrm>
            <a:off x="1187624" y="2420888"/>
            <a:ext cx="7200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>
            <a:off x="1340024" y="2573288"/>
            <a:ext cx="7200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1492424" y="2725688"/>
            <a:ext cx="7200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1644824" y="2878088"/>
            <a:ext cx="7200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>
            <a:off x="2123728" y="3068960"/>
            <a:ext cx="7200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>
            <a:off x="3203848" y="2492896"/>
            <a:ext cx="7200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>
            <a:off x="2555776" y="3284984"/>
            <a:ext cx="7200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>
            <a:off x="3347864" y="2636912"/>
            <a:ext cx="7200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>
            <a:off x="3851920" y="2780928"/>
            <a:ext cx="7200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3995936" y="2924944"/>
            <a:ext cx="93610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4283968" y="2420888"/>
            <a:ext cx="5040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文字方塊 24"/>
          <p:cNvSpPr txBox="1"/>
          <p:nvPr/>
        </p:nvSpPr>
        <p:spPr>
          <a:xfrm>
            <a:off x="5796136" y="2492896"/>
            <a:ext cx="743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Reads</a:t>
            </a:r>
            <a:endParaRPr lang="zh-TW" altLang="en-US" dirty="0"/>
          </a:p>
        </p:txBody>
      </p:sp>
      <p:sp>
        <p:nvSpPr>
          <p:cNvPr id="27" name="向下箭號 26"/>
          <p:cNvSpPr/>
          <p:nvPr/>
        </p:nvSpPr>
        <p:spPr>
          <a:xfrm>
            <a:off x="3707904" y="3722732"/>
            <a:ext cx="500066" cy="714380"/>
          </a:xfrm>
          <a:prstGeom prst="down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Gene finding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/>
          <a:lstStyle/>
          <a:p>
            <a:r>
              <a:rPr lang="en-US" altLang="zh-TW" dirty="0" smtClean="0"/>
              <a:t>To find out coding region on genome sequence</a:t>
            </a:r>
            <a:endParaRPr lang="zh-TW" altLang="en-US" dirty="0"/>
          </a:p>
        </p:txBody>
      </p:sp>
      <p:grpSp>
        <p:nvGrpSpPr>
          <p:cNvPr id="11" name="群組 16"/>
          <p:cNvGrpSpPr/>
          <p:nvPr/>
        </p:nvGrpSpPr>
        <p:grpSpPr>
          <a:xfrm>
            <a:off x="826793" y="3929066"/>
            <a:ext cx="8094005" cy="523220"/>
            <a:chOff x="642910" y="2692595"/>
            <a:chExt cx="8094005" cy="523220"/>
          </a:xfrm>
        </p:grpSpPr>
        <p:grpSp>
          <p:nvGrpSpPr>
            <p:cNvPr id="13" name="群組 12"/>
            <p:cNvGrpSpPr/>
            <p:nvPr/>
          </p:nvGrpSpPr>
          <p:grpSpPr>
            <a:xfrm>
              <a:off x="642910" y="2692595"/>
              <a:ext cx="8094005" cy="523220"/>
              <a:chOff x="642910" y="2692595"/>
              <a:chExt cx="8094005" cy="523220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642910" y="2786058"/>
                <a:ext cx="7143800" cy="142876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2" name="文字方塊 11"/>
              <p:cNvSpPr txBox="1"/>
              <p:nvPr/>
            </p:nvSpPr>
            <p:spPr>
              <a:xfrm>
                <a:off x="7858148" y="2692595"/>
                <a:ext cx="8787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400" b="1" dirty="0" smtClean="0"/>
                  <a:t>Genes on</a:t>
                </a:r>
              </a:p>
              <a:p>
                <a:r>
                  <a:rPr lang="en-US" altLang="zh-TW" sz="1400" b="1" dirty="0" smtClean="0"/>
                  <a:t>Genome</a:t>
                </a:r>
                <a:endParaRPr lang="zh-TW" altLang="en-US" sz="1400" b="1" dirty="0"/>
              </a:p>
            </p:txBody>
          </p:sp>
        </p:grpSp>
        <p:grpSp>
          <p:nvGrpSpPr>
            <p:cNvPr id="14" name="群組 10"/>
            <p:cNvGrpSpPr/>
            <p:nvPr/>
          </p:nvGrpSpPr>
          <p:grpSpPr>
            <a:xfrm>
              <a:off x="1081062" y="2786058"/>
              <a:ext cx="6491334" cy="133352"/>
              <a:chOff x="1081062" y="2786058"/>
              <a:chExt cx="6491334" cy="133352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1081062" y="2786058"/>
                <a:ext cx="704856" cy="13335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1785918" y="2786058"/>
                <a:ext cx="857256" cy="13335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2652698" y="2786058"/>
                <a:ext cx="490542" cy="13335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3867144" y="2786058"/>
                <a:ext cx="1419236" cy="13335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5653094" y="2786058"/>
                <a:ext cx="919170" cy="133352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6653226" y="2786058"/>
                <a:ext cx="919170" cy="133352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grpSp>
        <p:nvGrpSpPr>
          <p:cNvPr id="17" name="群組 13"/>
          <p:cNvGrpSpPr/>
          <p:nvPr/>
        </p:nvGrpSpPr>
        <p:grpSpPr>
          <a:xfrm>
            <a:off x="795310" y="2500306"/>
            <a:ext cx="8031487" cy="307777"/>
            <a:chOff x="642910" y="2692595"/>
            <a:chExt cx="8031487" cy="307777"/>
          </a:xfrm>
        </p:grpSpPr>
        <p:sp>
          <p:nvSpPr>
            <p:cNvPr id="15" name="矩形 14"/>
            <p:cNvSpPr/>
            <p:nvPr/>
          </p:nvSpPr>
          <p:spPr>
            <a:xfrm>
              <a:off x="642910" y="2786058"/>
              <a:ext cx="7143800" cy="142876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7858148" y="2692595"/>
              <a:ext cx="8162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/>
                <a:t>Genome</a:t>
              </a:r>
              <a:endParaRPr lang="zh-TW" altLang="en-US" sz="1400" b="1" dirty="0"/>
            </a:p>
          </p:txBody>
        </p:sp>
      </p:grpSp>
      <p:grpSp>
        <p:nvGrpSpPr>
          <p:cNvPr id="20" name="群組 19"/>
          <p:cNvGrpSpPr/>
          <p:nvPr/>
        </p:nvGrpSpPr>
        <p:grpSpPr>
          <a:xfrm>
            <a:off x="4000496" y="3071810"/>
            <a:ext cx="500066" cy="714380"/>
            <a:chOff x="4000496" y="3071810"/>
            <a:chExt cx="500066" cy="714380"/>
          </a:xfrm>
        </p:grpSpPr>
        <p:sp>
          <p:nvSpPr>
            <p:cNvPr id="18" name="向下箭號 17"/>
            <p:cNvSpPr/>
            <p:nvPr/>
          </p:nvSpPr>
          <p:spPr>
            <a:xfrm>
              <a:off x="4000496" y="3071810"/>
              <a:ext cx="500066" cy="714380"/>
            </a:xfrm>
            <a:prstGeom prst="downArrow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071934" y="3214686"/>
              <a:ext cx="3273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400" b="1" dirty="0" smtClean="0"/>
                <a:t>?</a:t>
              </a:r>
              <a:endParaRPr lang="zh-TW" altLang="en-US" sz="2400" b="1" dirty="0"/>
            </a:p>
          </p:txBody>
        </p:sp>
      </p:grpSp>
      <p:sp>
        <p:nvSpPr>
          <p:cNvPr id="21" name="投影片編號版面配置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Gene Annotation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143240" y="4572008"/>
            <a:ext cx="2900354" cy="1768469"/>
          </a:xfrm>
        </p:spPr>
        <p:txBody>
          <a:bodyPr>
            <a:noAutofit/>
          </a:bodyPr>
          <a:lstStyle/>
          <a:p>
            <a:r>
              <a:rPr lang="en-US" altLang="zh-TW" sz="2000" dirty="0" smtClean="0"/>
              <a:t>For each gene….</a:t>
            </a:r>
          </a:p>
          <a:p>
            <a:pPr lvl="1"/>
            <a:r>
              <a:rPr lang="en-US" altLang="zh-TW" sz="1800" dirty="0" smtClean="0"/>
              <a:t>Conserved?</a:t>
            </a:r>
          </a:p>
          <a:p>
            <a:pPr lvl="1"/>
            <a:r>
              <a:rPr lang="en-US" altLang="zh-TW" sz="1800" dirty="0" smtClean="0"/>
              <a:t>Domain?</a:t>
            </a:r>
          </a:p>
          <a:p>
            <a:pPr lvl="1"/>
            <a:r>
              <a:rPr lang="en-US" altLang="zh-TW" sz="1800" dirty="0" smtClean="0"/>
              <a:t>Function?</a:t>
            </a:r>
            <a:endParaRPr lang="zh-TW" altLang="en-US" sz="1800" dirty="0" smtClean="0"/>
          </a:p>
          <a:p>
            <a:endParaRPr lang="zh-TW" altLang="en-US" sz="2000" dirty="0"/>
          </a:p>
        </p:txBody>
      </p:sp>
      <p:grpSp>
        <p:nvGrpSpPr>
          <p:cNvPr id="4" name="群組 3"/>
          <p:cNvGrpSpPr/>
          <p:nvPr/>
        </p:nvGrpSpPr>
        <p:grpSpPr>
          <a:xfrm>
            <a:off x="826793" y="3286124"/>
            <a:ext cx="8094005" cy="523220"/>
            <a:chOff x="642910" y="2692595"/>
            <a:chExt cx="8094005" cy="523220"/>
          </a:xfrm>
        </p:grpSpPr>
        <p:grpSp>
          <p:nvGrpSpPr>
            <p:cNvPr id="5" name="群組 12"/>
            <p:cNvGrpSpPr/>
            <p:nvPr/>
          </p:nvGrpSpPr>
          <p:grpSpPr>
            <a:xfrm>
              <a:off x="642910" y="2692595"/>
              <a:ext cx="8094005" cy="523220"/>
              <a:chOff x="642910" y="2692595"/>
              <a:chExt cx="8094005" cy="523220"/>
            </a:xfrm>
          </p:grpSpPr>
          <p:sp>
            <p:nvSpPr>
              <p:cNvPr id="13" name="矩形 3"/>
              <p:cNvSpPr/>
              <p:nvPr/>
            </p:nvSpPr>
            <p:spPr>
              <a:xfrm>
                <a:off x="642910" y="2786058"/>
                <a:ext cx="7143800" cy="142876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4" name="文字方塊 13"/>
              <p:cNvSpPr txBox="1"/>
              <p:nvPr/>
            </p:nvSpPr>
            <p:spPr>
              <a:xfrm>
                <a:off x="7858148" y="2692595"/>
                <a:ext cx="8787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400" b="1" dirty="0" smtClean="0"/>
                  <a:t>Genes on</a:t>
                </a:r>
              </a:p>
              <a:p>
                <a:r>
                  <a:rPr lang="en-US" altLang="zh-TW" sz="1400" b="1" dirty="0" smtClean="0"/>
                  <a:t>Genome</a:t>
                </a:r>
                <a:endParaRPr lang="zh-TW" altLang="en-US" sz="1400" b="1" dirty="0"/>
              </a:p>
            </p:txBody>
          </p:sp>
        </p:grpSp>
        <p:grpSp>
          <p:nvGrpSpPr>
            <p:cNvPr id="6" name="群組 10"/>
            <p:cNvGrpSpPr/>
            <p:nvPr/>
          </p:nvGrpSpPr>
          <p:grpSpPr>
            <a:xfrm>
              <a:off x="1081062" y="2786058"/>
              <a:ext cx="6491334" cy="133352"/>
              <a:chOff x="1081062" y="2786058"/>
              <a:chExt cx="6491334" cy="133352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1081062" y="2786058"/>
                <a:ext cx="704856" cy="13335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1785918" y="2786058"/>
                <a:ext cx="857256" cy="13335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2652698" y="2786058"/>
                <a:ext cx="490542" cy="13335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3867144" y="2786058"/>
                <a:ext cx="1419236" cy="13335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5653094" y="2786058"/>
                <a:ext cx="919170" cy="133352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6653226" y="2786058"/>
                <a:ext cx="919170" cy="133352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grpSp>
        <p:nvGrpSpPr>
          <p:cNvPr id="15" name="群組 14"/>
          <p:cNvGrpSpPr/>
          <p:nvPr/>
        </p:nvGrpSpPr>
        <p:grpSpPr>
          <a:xfrm>
            <a:off x="795310" y="1857364"/>
            <a:ext cx="8031487" cy="307777"/>
            <a:chOff x="642910" y="2692595"/>
            <a:chExt cx="8031487" cy="307777"/>
          </a:xfrm>
        </p:grpSpPr>
        <p:sp>
          <p:nvSpPr>
            <p:cNvPr id="16" name="矩形 15"/>
            <p:cNvSpPr/>
            <p:nvPr/>
          </p:nvSpPr>
          <p:spPr>
            <a:xfrm>
              <a:off x="642910" y="2786058"/>
              <a:ext cx="7143800" cy="142876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7858148" y="2692595"/>
              <a:ext cx="8162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/>
                <a:t>Genome</a:t>
              </a:r>
              <a:endParaRPr lang="zh-TW" altLang="en-US" sz="1400" b="1" dirty="0"/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4000496" y="2428868"/>
            <a:ext cx="500066" cy="714380"/>
            <a:chOff x="4000496" y="3071810"/>
            <a:chExt cx="500066" cy="714380"/>
          </a:xfrm>
        </p:grpSpPr>
        <p:sp>
          <p:nvSpPr>
            <p:cNvPr id="19" name="向下箭號 18"/>
            <p:cNvSpPr/>
            <p:nvPr/>
          </p:nvSpPr>
          <p:spPr>
            <a:xfrm>
              <a:off x="4000496" y="3071810"/>
              <a:ext cx="500066" cy="714380"/>
            </a:xfrm>
            <a:prstGeom prst="downArrow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4071934" y="3214686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TW" altLang="en-US" sz="2400" b="1" dirty="0"/>
            </a:p>
          </p:txBody>
        </p:sp>
      </p:grpSp>
      <p:cxnSp>
        <p:nvCxnSpPr>
          <p:cNvPr id="22" name="直線單箭頭接點 21"/>
          <p:cNvCxnSpPr/>
          <p:nvPr/>
        </p:nvCxnSpPr>
        <p:spPr>
          <a:xfrm rot="5400000">
            <a:off x="4214016" y="4071148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投影片編號版面配置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get reads file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download a random generated reads file</a:t>
            </a:r>
          </a:p>
          <a:p>
            <a:pPr lvl="1"/>
            <a:r>
              <a:rPr lang="en-US" altLang="zh-TW" sz="2400" dirty="0" smtClean="0"/>
              <a:t>http://163.25.92.61/course/randomreads30k.fasta</a:t>
            </a:r>
          </a:p>
          <a:p>
            <a:endParaRPr lang="en-US" altLang="zh-TW" dirty="0" smtClean="0"/>
          </a:p>
          <a:p>
            <a:r>
              <a:rPr lang="en-US" altLang="zh-TW" dirty="0" smtClean="0"/>
              <a:t>open CLC </a:t>
            </a:r>
            <a:r>
              <a:rPr lang="en-US" altLang="zh-TW" dirty="0" smtClean="0"/>
              <a:t>to assemble </a:t>
            </a:r>
            <a:r>
              <a:rPr lang="en-US" altLang="zh-TW" dirty="0" err="1" smtClean="0"/>
              <a:t>contigs</a:t>
            </a:r>
            <a:r>
              <a:rPr lang="en-US" altLang="zh-TW" dirty="0" smtClean="0"/>
              <a:t> </a:t>
            </a:r>
            <a:r>
              <a:rPr lang="en-US" altLang="zh-TW" dirty="0" smtClean="0"/>
              <a:t>from </a:t>
            </a:r>
            <a:r>
              <a:rPr lang="en-US" altLang="zh-TW" dirty="0" smtClean="0"/>
              <a:t>reads</a:t>
            </a:r>
            <a:endParaRPr lang="zh-TW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NGS import the reads </a:t>
            </a:r>
            <a:r>
              <a:rPr lang="en-US" altLang="zh-TW" dirty="0" smtClean="0"/>
              <a:t>file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907704" y="1772816"/>
            <a:ext cx="442798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橢圓 4"/>
          <p:cNvSpPr/>
          <p:nvPr/>
        </p:nvSpPr>
        <p:spPr>
          <a:xfrm>
            <a:off x="3347864" y="1988840"/>
            <a:ext cx="792088" cy="64807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043608" y="1268760"/>
            <a:ext cx="7452320" cy="4720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835696" y="2204864"/>
            <a:ext cx="5976664" cy="2622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Denovo</a:t>
            </a:r>
            <a:r>
              <a:rPr lang="en-US" altLang="zh-TW" dirty="0" smtClean="0"/>
              <a:t> assembly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484943" y="1484784"/>
            <a:ext cx="6471433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907704" y="1628800"/>
            <a:ext cx="5760640" cy="387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23528" y="404664"/>
            <a:ext cx="5075084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815408" y="2276872"/>
            <a:ext cx="5328592" cy="3535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report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7544" y="1628800"/>
            <a:ext cx="8676456" cy="454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assembled </a:t>
            </a:r>
            <a:r>
              <a:rPr lang="en-US" altLang="zh-TW" dirty="0" err="1" smtClean="0"/>
              <a:t>contigs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043608" y="1772816"/>
            <a:ext cx="7682789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export </a:t>
            </a:r>
            <a:r>
              <a:rPr lang="en-US" altLang="zh-TW" dirty="0" err="1" smtClean="0"/>
              <a:t>fasta</a:t>
            </a:r>
            <a:r>
              <a:rPr lang="en-US" altLang="zh-TW" dirty="0" smtClean="0"/>
              <a:t> file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63688" y="1628800"/>
            <a:ext cx="6264696" cy="46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Glimmer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2900" dirty="0" smtClean="0"/>
              <a:t>Glimmer is a system for finding genes in microbial DNA, especially the genomes of bacteria, archaea, and viruses.</a:t>
            </a:r>
          </a:p>
          <a:p>
            <a:pPr lvl="1"/>
            <a:r>
              <a:rPr lang="en-US" sz="2300" dirty="0" smtClean="0"/>
              <a:t>(</a:t>
            </a:r>
            <a:r>
              <a:rPr lang="en-US" sz="2300" b="1" u="sng" dirty="0" smtClean="0"/>
              <a:t>G</a:t>
            </a:r>
            <a:r>
              <a:rPr lang="en-US" sz="2300" dirty="0" smtClean="0"/>
              <a:t>ene </a:t>
            </a:r>
            <a:r>
              <a:rPr lang="en-US" sz="2300" b="1" u="sng" dirty="0" smtClean="0"/>
              <a:t>L</a:t>
            </a:r>
            <a:r>
              <a:rPr lang="en-US" sz="2300" dirty="0" smtClean="0"/>
              <a:t>ocator and </a:t>
            </a:r>
            <a:r>
              <a:rPr lang="en-US" sz="2300" b="1" u="sng" dirty="0" smtClean="0"/>
              <a:t>I</a:t>
            </a:r>
            <a:r>
              <a:rPr lang="en-US" sz="2300" dirty="0" smtClean="0"/>
              <a:t>nterpolated </a:t>
            </a:r>
            <a:r>
              <a:rPr lang="en-US" sz="2300" b="1" u="sng" dirty="0" smtClean="0"/>
              <a:t>M</a:t>
            </a:r>
            <a:r>
              <a:rPr lang="en-US" sz="2300" dirty="0" smtClean="0"/>
              <a:t>arkov </a:t>
            </a:r>
            <a:r>
              <a:rPr lang="en-US" sz="2300" b="1" u="sng" dirty="0" smtClean="0"/>
              <a:t>M</a:t>
            </a:r>
            <a:r>
              <a:rPr lang="en-US" sz="2300" dirty="0" smtClean="0"/>
              <a:t>odel</a:t>
            </a:r>
            <a:r>
              <a:rPr lang="en-US" sz="2300" b="1" u="sng" dirty="0" smtClean="0"/>
              <a:t>ER</a:t>
            </a:r>
            <a:r>
              <a:rPr lang="en-US" sz="2300" dirty="0" smtClean="0"/>
              <a:t>)</a:t>
            </a:r>
          </a:p>
          <a:p>
            <a:pPr lvl="1"/>
            <a:endParaRPr lang="en-US" altLang="zh-TW" sz="2800" dirty="0" smtClean="0">
              <a:hlinkClick r:id="rId3"/>
            </a:endParaRPr>
          </a:p>
          <a:p>
            <a:r>
              <a:rPr lang="en-US" altLang="zh-TW" sz="2800" dirty="0" smtClean="0">
                <a:hlinkClick r:id="rId3"/>
              </a:rPr>
              <a:t>http://www.cbcb.umd.edu/software/glimmer/</a:t>
            </a:r>
            <a:endParaRPr lang="en-US" altLang="zh-TW" sz="2800" dirty="0" smtClean="0"/>
          </a:p>
          <a:p>
            <a:r>
              <a:rPr lang="en-US" sz="2800" dirty="0" smtClean="0"/>
              <a:t>Center for Bioinformatics &amp; Computational Biology, University of Maryland</a:t>
            </a:r>
          </a:p>
          <a:p>
            <a:pPr>
              <a:buNone/>
            </a:pPr>
            <a:endParaRPr lang="en-US" altLang="zh-TW" sz="2800" dirty="0" smtClean="0"/>
          </a:p>
          <a:p>
            <a:r>
              <a:rPr lang="en-US" altLang="zh-TW" sz="2600" dirty="0" smtClean="0"/>
              <a:t>Paper about Glimmer 1.0</a:t>
            </a:r>
          </a:p>
          <a:p>
            <a:pPr lvl="1"/>
            <a:r>
              <a:rPr lang="en-US" sz="2200" dirty="0" smtClean="0"/>
              <a:t>S. Salzberg, A. Delcher, S. Kasif, and O. White. Microbial gene identification using interpolated Markov models, </a:t>
            </a:r>
            <a:r>
              <a:rPr lang="en-US" sz="2200" i="1" dirty="0" smtClean="0"/>
              <a:t>Nucleic Acids Research</a:t>
            </a:r>
            <a:r>
              <a:rPr lang="en-US" sz="2200" dirty="0" smtClean="0"/>
              <a:t> 26:2 (1998), 544-548. </a:t>
            </a:r>
          </a:p>
          <a:p>
            <a:r>
              <a:rPr lang="en-US" sz="2600" dirty="0" smtClean="0"/>
              <a:t>Glimmer2.0</a:t>
            </a:r>
          </a:p>
          <a:p>
            <a:pPr lvl="1"/>
            <a:r>
              <a:rPr lang="en-US" sz="2200" dirty="0" smtClean="0"/>
              <a:t>A.L. Delcher, D. Harmon, S. Kasif, O. White, and S.L. Salzberg. Improved microbial gene identification with GLIMMER, </a:t>
            </a:r>
            <a:r>
              <a:rPr lang="en-US" sz="2200" i="1" dirty="0" smtClean="0"/>
              <a:t>Nucleic Acids Research</a:t>
            </a:r>
            <a:r>
              <a:rPr lang="en-US" sz="2200" dirty="0" smtClean="0"/>
              <a:t> 27:23 (1999), 4636-4641. </a:t>
            </a:r>
          </a:p>
          <a:p>
            <a:r>
              <a:rPr lang="en-US" sz="2600" dirty="0" smtClean="0"/>
              <a:t>Glimmer 3.0</a:t>
            </a:r>
          </a:p>
          <a:p>
            <a:pPr lvl="1"/>
            <a:r>
              <a:rPr lang="en-US" sz="2200" dirty="0" smtClean="0"/>
              <a:t>A.L. Delcher, K.A. Bratke, E.C. Powers, and S.L. Salzberg. Identifying bacterial genes and endosymbiont DNA with Glimmer. </a:t>
            </a:r>
            <a:r>
              <a:rPr lang="en-US" sz="2200" i="1" dirty="0" smtClean="0"/>
              <a:t>Bioinformatics</a:t>
            </a:r>
            <a:r>
              <a:rPr lang="zh-TW" altLang="en-US" sz="2200" dirty="0" smtClean="0"/>
              <a:t> </a:t>
            </a:r>
            <a:r>
              <a:rPr lang="en-US" altLang="zh-TW" sz="2200" dirty="0" smtClean="0"/>
              <a:t>23:6 (2007), 673-679.</a:t>
            </a:r>
            <a:endParaRPr lang="en-US" sz="2200" dirty="0" smtClean="0"/>
          </a:p>
          <a:p>
            <a:endParaRPr lang="zh-TW" altLang="en-US" sz="26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TW" sz="3200" dirty="0" smtClean="0">
                <a:latin typeface="+mj-ea"/>
                <a:hlinkClick r:id="rId3"/>
              </a:rPr>
              <a:t>http://www.cbcb.umd.edu/software/glimmer/</a:t>
            </a:r>
            <a:r>
              <a:rPr lang="en-US" altLang="zh-TW" sz="3200" dirty="0" smtClean="0">
                <a:latin typeface="+mj-ea"/>
              </a:rPr>
              <a:t/>
            </a:r>
            <a:br>
              <a:rPr lang="en-US" altLang="zh-TW" sz="3200" dirty="0" smtClean="0">
                <a:latin typeface="+mj-ea"/>
              </a:rPr>
            </a:br>
            <a:endParaRPr lang="zh-TW" altLang="en-US" sz="3200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/>
          <a:srcRect b="69756"/>
          <a:stretch>
            <a:fillRect/>
          </a:stretch>
        </p:blipFill>
        <p:spPr bwMode="auto">
          <a:xfrm>
            <a:off x="428596" y="1071546"/>
            <a:ext cx="8297050" cy="514353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" name="矩形圖說文字 4"/>
          <p:cNvSpPr/>
          <p:nvPr/>
        </p:nvSpPr>
        <p:spPr>
          <a:xfrm>
            <a:off x="5214942" y="4643446"/>
            <a:ext cx="2000264" cy="642942"/>
          </a:xfrm>
          <a:prstGeom prst="wedgeRectCallout">
            <a:avLst>
              <a:gd name="adj1" fmla="val -106893"/>
              <a:gd name="adj2" fmla="val 58843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srgbClr val="FF0000"/>
                </a:solidFill>
              </a:rPr>
              <a:t>Dondload </a:t>
            </a:r>
          </a:p>
          <a:p>
            <a:pPr algn="ctr"/>
            <a:r>
              <a:rPr lang="en-US" altLang="zh-TW" b="1" dirty="0" smtClean="0">
                <a:solidFill>
                  <a:srgbClr val="FF0000"/>
                </a:solidFill>
              </a:rPr>
              <a:t>Glimmer 3.02 Here!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Or download glimmer from here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988840"/>
            <a:ext cx="8401080" cy="4137323"/>
          </a:xfrm>
        </p:spPr>
        <p:txBody>
          <a:bodyPr>
            <a:normAutofit/>
          </a:bodyPr>
          <a:lstStyle/>
          <a:p>
            <a:r>
              <a:rPr lang="en-US" altLang="zh-TW" sz="2800" dirty="0" err="1" smtClean="0"/>
              <a:t>wget</a:t>
            </a:r>
            <a:r>
              <a:rPr lang="en-US" altLang="zh-TW" sz="2800" dirty="0" smtClean="0"/>
              <a:t> </a:t>
            </a:r>
            <a:r>
              <a:rPr lang="en-US" altLang="zh-TW" sz="2800" dirty="0" smtClean="0"/>
              <a:t>   http</a:t>
            </a:r>
            <a:r>
              <a:rPr lang="en-US" altLang="zh-TW" sz="2800" dirty="0" smtClean="0"/>
              <a:t>://163.25.92.61/course/glimmer302.tar.gz</a:t>
            </a:r>
            <a:endParaRPr lang="zh-TW" altLang="en-US" sz="28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Glimmer install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altLang="zh-TW" dirty="0" smtClean="0"/>
              <a:t>extract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tar </a:t>
            </a:r>
            <a:r>
              <a:rPr lang="en-US" altLang="zh-TW" dirty="0" smtClean="0"/>
              <a:t>  </a:t>
            </a:r>
            <a:r>
              <a:rPr lang="en-US" altLang="zh-TW" dirty="0" err="1" smtClean="0"/>
              <a:t>zxvf</a:t>
            </a:r>
            <a:r>
              <a:rPr lang="en-US" altLang="zh-TW" dirty="0" smtClean="0"/>
              <a:t>   glimmer302.tar.gz </a:t>
            </a:r>
          </a:p>
          <a:p>
            <a:pPr lvl="1"/>
            <a:r>
              <a:rPr lang="en-US" altLang="zh-TW" dirty="0" smtClean="0"/>
              <a:t>tree  -d  glimmer3.02/</a:t>
            </a:r>
          </a:p>
          <a:p>
            <a:pPr lvl="1"/>
            <a:endParaRPr lang="en-US" altLang="zh-TW" dirty="0" smtClean="0"/>
          </a:p>
          <a:p>
            <a:r>
              <a:rPr lang="en-US" altLang="zh-TW" dirty="0" smtClean="0"/>
              <a:t>go into directory of glimmer’s source code</a:t>
            </a:r>
            <a:endParaRPr lang="en-US" altLang="zh-TW" dirty="0" smtClean="0"/>
          </a:p>
          <a:p>
            <a:pPr lvl="1"/>
            <a:r>
              <a:rPr lang="en-US" altLang="zh-TW" dirty="0" err="1" smtClean="0"/>
              <a:t>cd</a:t>
            </a:r>
            <a:r>
              <a:rPr lang="en-US" altLang="zh-TW" dirty="0" smtClean="0"/>
              <a:t> </a:t>
            </a:r>
            <a:r>
              <a:rPr lang="en-US" altLang="zh-TW" dirty="0" smtClean="0"/>
              <a:t> glimmer3.02/</a:t>
            </a:r>
            <a:r>
              <a:rPr lang="en-US" altLang="zh-TW" dirty="0" err="1" smtClean="0"/>
              <a:t>src</a:t>
            </a:r>
            <a:r>
              <a:rPr lang="en-US" altLang="zh-TW" dirty="0" smtClean="0"/>
              <a:t>/</a:t>
            </a:r>
            <a:endParaRPr lang="en-US" altLang="zh-TW" dirty="0" smtClean="0"/>
          </a:p>
          <a:p>
            <a:pPr lvl="1"/>
            <a:r>
              <a:rPr lang="en-US" altLang="zh-TW" dirty="0" err="1" smtClean="0"/>
              <a:t>pwd</a:t>
            </a:r>
            <a:endParaRPr lang="en-US" altLang="zh-TW" dirty="0" smtClean="0"/>
          </a:p>
          <a:p>
            <a:pPr lvl="1"/>
            <a:endParaRPr lang="en-US" altLang="zh-TW" dirty="0" smtClean="0"/>
          </a:p>
          <a:p>
            <a:r>
              <a:rPr lang="en-US" altLang="zh-TW" dirty="0" smtClean="0"/>
              <a:t>compile th</a:t>
            </a:r>
            <a:r>
              <a:rPr lang="en-US" altLang="zh-TW" dirty="0" smtClean="0"/>
              <a:t>e binary code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make</a:t>
            </a:r>
          </a:p>
          <a:p>
            <a:pPr lvl="1"/>
            <a:endParaRPr lang="en-US" altLang="zh-TW" dirty="0" smtClean="0"/>
          </a:p>
          <a:p>
            <a:r>
              <a:rPr lang="en-US" altLang="zh-TW" dirty="0" smtClean="0"/>
              <a:t>executable binary will be located in</a:t>
            </a:r>
          </a:p>
          <a:p>
            <a:pPr lvl="1"/>
            <a:r>
              <a:rPr lang="en-US" altLang="zh-TW" dirty="0" smtClean="0"/>
              <a:t> </a:t>
            </a:r>
            <a:r>
              <a:rPr lang="en-US" altLang="zh-TW" dirty="0" smtClean="0"/>
              <a:t>( </a:t>
            </a:r>
            <a:r>
              <a:rPr lang="en-US" altLang="zh-TW" dirty="0" smtClean="0"/>
              <a:t>glimmer3.02/bin/ )</a:t>
            </a:r>
          </a:p>
          <a:p>
            <a:pPr lvl="1"/>
            <a:endParaRPr lang="en-US" altLang="zh-TW" dirty="0" smtClean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Concept of glimmer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29058" y="1571612"/>
            <a:ext cx="4786346" cy="207170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altLang="zh-TW" sz="2000" dirty="0" smtClean="0"/>
              <a:t>Trainning model from…</a:t>
            </a:r>
          </a:p>
          <a:p>
            <a:pPr lvl="1"/>
            <a:r>
              <a:rPr lang="en-US" altLang="zh-TW" sz="1800" dirty="0" smtClean="0"/>
              <a:t>Known genes</a:t>
            </a:r>
          </a:p>
          <a:p>
            <a:pPr lvl="1"/>
            <a:r>
              <a:rPr lang="en-US" altLang="zh-TW" sz="1800" dirty="0" smtClean="0"/>
              <a:t>Genes from evolutionary relative organism</a:t>
            </a:r>
          </a:p>
          <a:p>
            <a:pPr lvl="1"/>
            <a:r>
              <a:rPr lang="en-US" altLang="zh-TW" sz="1800" dirty="0" smtClean="0"/>
              <a:t>Open reading frames</a:t>
            </a:r>
            <a:endParaRPr lang="zh-TW" altLang="en-US" sz="1800" dirty="0"/>
          </a:p>
        </p:txBody>
      </p:sp>
      <p:sp>
        <p:nvSpPr>
          <p:cNvPr id="4" name="矩形 3"/>
          <p:cNvSpPr/>
          <p:nvPr/>
        </p:nvSpPr>
        <p:spPr>
          <a:xfrm>
            <a:off x="428596" y="4071942"/>
            <a:ext cx="4929222" cy="14287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5572132" y="4000504"/>
            <a:ext cx="8162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/>
              <a:t>Genome</a:t>
            </a:r>
            <a:endParaRPr lang="zh-TW" altLang="en-US" sz="1400" b="1" dirty="0"/>
          </a:p>
        </p:txBody>
      </p:sp>
      <p:sp>
        <p:nvSpPr>
          <p:cNvPr id="6" name="圓柱 5"/>
          <p:cNvSpPr/>
          <p:nvPr/>
        </p:nvSpPr>
        <p:spPr>
          <a:xfrm>
            <a:off x="2357422" y="2071678"/>
            <a:ext cx="1000132" cy="1214446"/>
          </a:xfrm>
          <a:prstGeom prst="ca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model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428596" y="5214950"/>
            <a:ext cx="4929222" cy="14287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群組 7"/>
          <p:cNvGrpSpPr/>
          <p:nvPr/>
        </p:nvGrpSpPr>
        <p:grpSpPr>
          <a:xfrm>
            <a:off x="866748" y="5214950"/>
            <a:ext cx="3490938" cy="133352"/>
            <a:chOff x="1081062" y="2786058"/>
            <a:chExt cx="6491334" cy="133352"/>
          </a:xfrm>
        </p:grpSpPr>
        <p:sp>
          <p:nvSpPr>
            <p:cNvPr id="9" name="矩形 8"/>
            <p:cNvSpPr/>
            <p:nvPr/>
          </p:nvSpPr>
          <p:spPr>
            <a:xfrm>
              <a:off x="1081062" y="2786058"/>
              <a:ext cx="704856" cy="13335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1785918" y="2786058"/>
              <a:ext cx="857256" cy="13335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652698" y="2786058"/>
              <a:ext cx="490542" cy="13335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3867144" y="2786058"/>
              <a:ext cx="1419236" cy="13335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5653094" y="2786058"/>
              <a:ext cx="919170" cy="13335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6653226" y="2786058"/>
              <a:ext cx="919170" cy="13335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16" name="直線單箭頭接點 15"/>
          <p:cNvCxnSpPr/>
          <p:nvPr/>
        </p:nvCxnSpPr>
        <p:spPr>
          <a:xfrm rot="5400000">
            <a:off x="2786050" y="3714752"/>
            <a:ext cx="284958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 rot="5400000">
            <a:off x="2715406" y="4714090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左大括弧 18"/>
          <p:cNvSpPr/>
          <p:nvPr/>
        </p:nvSpPr>
        <p:spPr>
          <a:xfrm>
            <a:off x="3714744" y="1785926"/>
            <a:ext cx="214314" cy="1714512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文字方塊 19"/>
          <p:cNvSpPr txBox="1"/>
          <p:nvPr/>
        </p:nvSpPr>
        <p:spPr>
          <a:xfrm>
            <a:off x="5643570" y="5121487"/>
            <a:ext cx="15196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/>
              <a:t>Genes on genome</a:t>
            </a:r>
            <a:endParaRPr lang="zh-TW" altLang="en-US" sz="1400" b="1" dirty="0"/>
          </a:p>
        </p:txBody>
      </p:sp>
      <p:sp>
        <p:nvSpPr>
          <p:cNvPr id="21" name="投影片編號版面配置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 steps to run the glimmer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zh-TW" sz="2400" dirty="0" smtClean="0"/>
              <a:t>long-</a:t>
            </a:r>
            <a:r>
              <a:rPr lang="en-US" altLang="zh-TW" sz="2400" dirty="0" err="1" smtClean="0"/>
              <a:t>orfs</a:t>
            </a:r>
            <a:endParaRPr lang="en-US" altLang="zh-TW" sz="2400" dirty="0" smtClean="0"/>
          </a:p>
          <a:p>
            <a:pPr lvl="1"/>
            <a:r>
              <a:rPr lang="en-US" altLang="zh-TW" sz="2000" dirty="0" smtClean="0"/>
              <a:t>This program identifies long, non-overlapping open reading frames (</a:t>
            </a:r>
            <a:r>
              <a:rPr lang="en-US" altLang="zh-TW" sz="2000" dirty="0" err="1" smtClean="0"/>
              <a:t>orfs</a:t>
            </a:r>
            <a:r>
              <a:rPr lang="en-US" altLang="zh-TW" sz="2000" dirty="0" smtClean="0"/>
              <a:t>) in a DNA sequence file.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TW" sz="2400" dirty="0" smtClean="0"/>
              <a:t>extract </a:t>
            </a:r>
          </a:p>
          <a:p>
            <a:pPr lvl="1"/>
            <a:r>
              <a:rPr lang="en-US" altLang="zh-TW" sz="2000" dirty="0" smtClean="0"/>
              <a:t>This program reads a genome sequence and a list of coordinates for it and outputs a </a:t>
            </a:r>
            <a:r>
              <a:rPr lang="en-US" altLang="zh-TW" sz="2000" dirty="0" err="1" smtClean="0"/>
              <a:t>multifasta</a:t>
            </a:r>
            <a:r>
              <a:rPr lang="en-US" altLang="zh-TW" sz="2000" dirty="0" smtClean="0"/>
              <a:t> file of the regions specified by the coordinates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TW" sz="2400" dirty="0" smtClean="0"/>
              <a:t>build-</a:t>
            </a:r>
            <a:r>
              <a:rPr lang="en-US" altLang="zh-TW" sz="2400" dirty="0" err="1" smtClean="0"/>
              <a:t>icm</a:t>
            </a:r>
            <a:r>
              <a:rPr lang="en-US" altLang="zh-TW" sz="2400" dirty="0" smtClean="0"/>
              <a:t> </a:t>
            </a:r>
          </a:p>
          <a:p>
            <a:pPr lvl="1"/>
            <a:r>
              <a:rPr lang="en-US" altLang="zh-TW" sz="2000" dirty="0" smtClean="0"/>
              <a:t>This program constructs an interpolated context model (ICM) from an input set of sequences.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TW" sz="2400" dirty="0" smtClean="0"/>
              <a:t>glimmer3 </a:t>
            </a:r>
          </a:p>
          <a:p>
            <a:pPr lvl="1"/>
            <a:endParaRPr lang="en-US" altLang="zh-TW" sz="2000" dirty="0" smtClean="0"/>
          </a:p>
          <a:p>
            <a:endParaRPr lang="zh-TW" altLang="en-US" sz="24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g3-from-scartch.csh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/>
              <a:t>glimmer3.02/scripts/</a:t>
            </a:r>
          </a:p>
          <a:p>
            <a:endParaRPr lang="en-US" altLang="zh-TW" sz="2800" dirty="0" smtClean="0"/>
          </a:p>
          <a:p>
            <a:r>
              <a:rPr lang="en-US" altLang="zh-TW" sz="2000" dirty="0" smtClean="0">
                <a:latin typeface="Courier New" pitchFamily="49" charset="0"/>
                <a:cs typeface="Courier New" pitchFamily="49" charset="0"/>
              </a:rPr>
              <a:t>g3-from-scratch.csh </a:t>
            </a:r>
            <a:r>
              <a:rPr lang="en-US" altLang="zh-TW" sz="2000" dirty="0" err="1" smtClean="0">
                <a:latin typeface="Courier New" pitchFamily="49" charset="0"/>
                <a:cs typeface="Courier New" pitchFamily="49" charset="0"/>
              </a:rPr>
              <a:t>genome.fasta</a:t>
            </a:r>
            <a:r>
              <a:rPr lang="en-US" altLang="zh-TW" sz="20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zh-TW" sz="2000" dirty="0" err="1" smtClean="0">
                <a:latin typeface="Courier New" pitchFamily="49" charset="0"/>
                <a:cs typeface="Courier New" pitchFamily="49" charset="0"/>
              </a:rPr>
              <a:t>mygenome</a:t>
            </a:r>
            <a:endParaRPr lang="en-US" altLang="zh-TW" sz="20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altLang="zh-TW" sz="2800" dirty="0" smtClean="0"/>
              <a:t>The script would then run the commands:</a:t>
            </a:r>
          </a:p>
          <a:p>
            <a:pPr lvl="1"/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long-</a:t>
            </a:r>
            <a:r>
              <a:rPr lang="en-US" altLang="zh-TW" sz="1600" dirty="0" err="1" smtClean="0">
                <a:latin typeface="Courier New" pitchFamily="49" charset="0"/>
                <a:cs typeface="Courier New" pitchFamily="49" charset="0"/>
              </a:rPr>
              <a:t>orfs</a:t>
            </a:r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 -n -t 1.15 </a:t>
            </a:r>
            <a:r>
              <a:rPr lang="en-US" altLang="zh-TW" sz="1600" dirty="0" err="1" smtClean="0">
                <a:latin typeface="Courier New" pitchFamily="49" charset="0"/>
                <a:cs typeface="Courier New" pitchFamily="49" charset="0"/>
              </a:rPr>
              <a:t>genome.fasta</a:t>
            </a:r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zh-TW" sz="1600" dirty="0" err="1" smtClean="0">
                <a:latin typeface="Courier New" pitchFamily="49" charset="0"/>
                <a:cs typeface="Courier New" pitchFamily="49" charset="0"/>
              </a:rPr>
              <a:t>mygenome.longorfs</a:t>
            </a:r>
            <a:endParaRPr lang="en-US" altLang="zh-TW" sz="1600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extract -t </a:t>
            </a:r>
            <a:r>
              <a:rPr lang="en-US" altLang="zh-TW" sz="1600" dirty="0" err="1" smtClean="0">
                <a:latin typeface="Courier New" pitchFamily="49" charset="0"/>
                <a:cs typeface="Courier New" pitchFamily="49" charset="0"/>
              </a:rPr>
              <a:t>genome.fasta</a:t>
            </a:r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zh-TW" sz="1600" dirty="0" err="1" smtClean="0">
                <a:latin typeface="Courier New" pitchFamily="49" charset="0"/>
                <a:cs typeface="Courier New" pitchFamily="49" charset="0"/>
              </a:rPr>
              <a:t>mygenome</a:t>
            </a:r>
            <a:r>
              <a:rPr lang="en-US" altLang="zh-TW" sz="1600" dirty="0" err="1" smtClean="0">
                <a:latin typeface="Courier New" pitchFamily="49" charset="0"/>
                <a:cs typeface="Courier New" pitchFamily="49" charset="0"/>
              </a:rPr>
              <a:t>.longorfs</a:t>
            </a:r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&gt; </a:t>
            </a:r>
            <a:r>
              <a:rPr lang="en-US" altLang="zh-TW" sz="1600" dirty="0" err="1" smtClean="0">
                <a:latin typeface="Courier New" pitchFamily="49" charset="0"/>
                <a:cs typeface="Courier New" pitchFamily="49" charset="0"/>
              </a:rPr>
              <a:t>mygenome.train</a:t>
            </a:r>
            <a:endParaRPr lang="en-US" altLang="zh-TW" sz="1600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build-</a:t>
            </a:r>
            <a:r>
              <a:rPr lang="en-US" altLang="zh-TW" sz="1600" dirty="0" err="1" smtClean="0">
                <a:latin typeface="Courier New" pitchFamily="49" charset="0"/>
                <a:cs typeface="Courier New" pitchFamily="49" charset="0"/>
              </a:rPr>
              <a:t>icm</a:t>
            </a:r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 -r </a:t>
            </a:r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mygenome.icm </a:t>
            </a:r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&lt; </a:t>
            </a:r>
            <a:r>
              <a:rPr lang="en-US" altLang="zh-TW" sz="1600" dirty="0" err="1" smtClean="0">
                <a:latin typeface="Courier New" pitchFamily="49" charset="0"/>
                <a:cs typeface="Courier New" pitchFamily="49" charset="0"/>
              </a:rPr>
              <a:t>mygenome.train</a:t>
            </a:r>
            <a:endParaRPr lang="en-US" altLang="zh-TW" sz="1600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glimmer3 -o50 -g110 -t30 genom.seq </a:t>
            </a:r>
            <a:r>
              <a:rPr lang="en-US" altLang="zh-TW" sz="1600" dirty="0" smtClean="0">
                <a:latin typeface="Courier New" pitchFamily="49" charset="0"/>
                <a:cs typeface="Courier New" pitchFamily="49" charset="0"/>
              </a:rPr>
              <a:t>mygenome.icm </a:t>
            </a:r>
            <a:r>
              <a:rPr lang="en-US" altLang="zh-TW" sz="1600" dirty="0" err="1" smtClean="0">
                <a:latin typeface="Courier New" pitchFamily="49" charset="0"/>
                <a:cs typeface="Courier New" pitchFamily="49" charset="0"/>
              </a:rPr>
              <a:t>mygenome</a:t>
            </a:r>
            <a:endParaRPr lang="en-US" altLang="zh-TW" sz="1600" dirty="0" smtClean="0">
              <a:latin typeface="Courier New" pitchFamily="49" charset="0"/>
              <a:cs typeface="Courier New" pitchFamily="49" charset="0"/>
            </a:endParaRPr>
          </a:p>
          <a:p>
            <a:endParaRPr lang="zh-TW" altLang="en-US" sz="28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Output of glimmer</a:t>
            </a:r>
            <a:br>
              <a:rPr lang="en-US" altLang="zh-TW" dirty="0" smtClean="0"/>
            </a:br>
            <a:r>
              <a:rPr lang="en-US" altLang="zh-TW" dirty="0" smtClean="0"/>
              <a:t>(</a:t>
            </a:r>
            <a:r>
              <a:rPr lang="en-US" altLang="zh-TW" dirty="0" err="1" smtClean="0"/>
              <a:t>xxx.predict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050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en-US" sz="105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050" dirty="0" smtClean="0">
                <a:latin typeface="Courier New" pitchFamily="49" charset="0"/>
                <a:cs typeface="Courier New" pitchFamily="49" charset="0"/>
              </a:rPr>
              <a:t>&gt;gi|15638995|ref|NC_000919.1| </a:t>
            </a:r>
            <a:r>
              <a:rPr lang="en-US" sz="1050" dirty="0" err="1" smtClean="0">
                <a:latin typeface="Courier New" pitchFamily="49" charset="0"/>
                <a:cs typeface="Courier New" pitchFamily="49" charset="0"/>
              </a:rPr>
              <a:t>Treponema</a:t>
            </a:r>
            <a:r>
              <a:rPr lang="en-US" sz="105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050" dirty="0" err="1" smtClean="0">
                <a:latin typeface="Courier New" pitchFamily="49" charset="0"/>
                <a:cs typeface="Courier New" pitchFamily="49" charset="0"/>
              </a:rPr>
              <a:t>pallidum</a:t>
            </a:r>
            <a:r>
              <a:rPr lang="en-US" sz="1050" dirty="0" smtClean="0">
                <a:latin typeface="Courier New" pitchFamily="49" charset="0"/>
                <a:cs typeface="Courier New" pitchFamily="49" charset="0"/>
              </a:rPr>
              <a:t> subsp. </a:t>
            </a:r>
            <a:r>
              <a:rPr lang="en-US" sz="1050" dirty="0" err="1" smtClean="0">
                <a:latin typeface="Courier New" pitchFamily="49" charset="0"/>
                <a:cs typeface="Courier New" pitchFamily="49" charset="0"/>
              </a:rPr>
              <a:t>pallidum</a:t>
            </a:r>
            <a:r>
              <a:rPr lang="en-US" sz="1050" dirty="0" smtClean="0">
                <a:latin typeface="Courier New" pitchFamily="49" charset="0"/>
                <a:cs typeface="Courier New" pitchFamily="49" charset="0"/>
              </a:rPr>
              <a:t> str. Nichols, complete genome</a:t>
            </a:r>
            <a:br>
              <a:rPr lang="en-US" sz="105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orf00001        4     1398  +1     6.22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orf00003     1641     2756  +3     2.89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orf00004     2776     3834  +1     5.47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orf00005     3863     4264  +2     2.77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orf00006     4391     6832  +2     7.08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orf00007     6832     7074  +1     0.25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orf00008     7317     7967  +3     6.92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orf00009     7997     8260  +2     2.91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orf00010     9515     8340  -3     2.80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orf00011     9838     9984  +1     0.10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orf00013    10237    10362  +1     6.02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orf00014    10396    12378  +1     3.77</a:t>
            </a:r>
            <a:br>
              <a:rPr lang="en-US" sz="1600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orf00015    12545    13210  +2     8.04</a:t>
            </a:r>
            <a:endParaRPr lang="zh-TW" altLang="en-US" sz="16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左大括弧 3"/>
          <p:cNvSpPr/>
          <p:nvPr/>
        </p:nvSpPr>
        <p:spPr>
          <a:xfrm rot="16200000">
            <a:off x="1214414" y="4786322"/>
            <a:ext cx="285752" cy="1000132"/>
          </a:xfrm>
          <a:prstGeom prst="leftBrace">
            <a:avLst>
              <a:gd name="adj1" fmla="val 8333"/>
              <a:gd name="adj2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186562" y="5357826"/>
            <a:ext cx="385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ID</a:t>
            </a:r>
            <a:endParaRPr lang="zh-TW" altLang="en-US" dirty="0"/>
          </a:p>
        </p:txBody>
      </p:sp>
      <p:sp>
        <p:nvSpPr>
          <p:cNvPr id="6" name="左大括弧 5"/>
          <p:cNvSpPr/>
          <p:nvPr/>
        </p:nvSpPr>
        <p:spPr>
          <a:xfrm rot="16200000">
            <a:off x="3036082" y="4250536"/>
            <a:ext cx="285752" cy="1928827"/>
          </a:xfrm>
          <a:prstGeom prst="leftBrace">
            <a:avLst>
              <a:gd name="adj1" fmla="val 8333"/>
              <a:gd name="adj2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2285984" y="5429264"/>
            <a:ext cx="17145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Start &amp; stop position</a:t>
            </a:r>
            <a:endParaRPr lang="zh-TW" altLang="en-US" sz="1400" dirty="0"/>
          </a:p>
        </p:txBody>
      </p:sp>
      <p:sp>
        <p:nvSpPr>
          <p:cNvPr id="8" name="左大括弧 7"/>
          <p:cNvSpPr/>
          <p:nvPr/>
        </p:nvSpPr>
        <p:spPr>
          <a:xfrm rot="16200000">
            <a:off x="4286250" y="5000636"/>
            <a:ext cx="285752" cy="428629"/>
          </a:xfrm>
          <a:prstGeom prst="leftBrace">
            <a:avLst>
              <a:gd name="adj1" fmla="val 8333"/>
              <a:gd name="adj2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4143372" y="5407239"/>
            <a:ext cx="6170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 smtClean="0"/>
              <a:t>frame</a:t>
            </a:r>
            <a:endParaRPr lang="zh-TW" altLang="en-US" sz="14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5097980" y="5407239"/>
            <a:ext cx="5735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 smtClean="0"/>
              <a:t>score</a:t>
            </a:r>
            <a:endParaRPr lang="zh-TW" altLang="en-US" sz="1400" dirty="0"/>
          </a:p>
        </p:txBody>
      </p:sp>
      <p:sp>
        <p:nvSpPr>
          <p:cNvPr id="11" name="左大括弧 10"/>
          <p:cNvSpPr/>
          <p:nvPr/>
        </p:nvSpPr>
        <p:spPr>
          <a:xfrm rot="16200000">
            <a:off x="5214943" y="5000636"/>
            <a:ext cx="285752" cy="428629"/>
          </a:xfrm>
          <a:prstGeom prst="leftBrace">
            <a:avLst>
              <a:gd name="adj1" fmla="val 8333"/>
              <a:gd name="adj2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Modification of the script</a:t>
            </a:r>
            <a:br>
              <a:rPr lang="en-US" altLang="zh-TW" dirty="0" smtClean="0"/>
            </a:br>
            <a:r>
              <a:rPr lang="en-US" altLang="zh-TW" dirty="0" smtClean="0"/>
              <a:t>g3-from-scartch.csh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zh-TW" sz="2000" dirty="0" smtClean="0"/>
              <a:t>vi  ../scripts/g3-from-scartch.csh</a:t>
            </a:r>
            <a:endParaRPr lang="en-US" sz="2000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en-US" sz="2000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set 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awkpath</a:t>
            </a: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 = /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fs</a:t>
            </a: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/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szgenefinding</a:t>
            </a: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/Glimmer3/scripts</a:t>
            </a:r>
          </a:p>
          <a:p>
            <a:pPr>
              <a:buNone/>
            </a:pP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set 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glimmerpath</a:t>
            </a: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 = /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fs</a:t>
            </a: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/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szgenefinding</a:t>
            </a: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/Glimmer3/bin</a:t>
            </a:r>
            <a:br>
              <a:rPr lang="en-US" sz="2000" dirty="0" smtClean="0">
                <a:latin typeface="Courier New" pitchFamily="49" charset="0"/>
                <a:cs typeface="Courier New" pitchFamily="49" charset="0"/>
              </a:rPr>
            </a:br>
            <a:endParaRPr lang="en-US" sz="2000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en-US" sz="2000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en-US" sz="2000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set 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awkpath</a:t>
            </a: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 = ~/glimmer3.02/scripts</a:t>
            </a:r>
          </a:p>
          <a:p>
            <a:pPr>
              <a:buNone/>
            </a:pP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set </a:t>
            </a:r>
            <a:r>
              <a:rPr lang="en-US" sz="2000" dirty="0" err="1" smtClean="0">
                <a:latin typeface="Courier New" pitchFamily="49" charset="0"/>
                <a:cs typeface="Courier New" pitchFamily="49" charset="0"/>
              </a:rPr>
              <a:t>glimmerpath</a:t>
            </a:r>
            <a:r>
              <a:rPr lang="en-US" sz="2000" dirty="0" smtClean="0">
                <a:latin typeface="Courier New" pitchFamily="49" charset="0"/>
                <a:cs typeface="Courier New" pitchFamily="49" charset="0"/>
              </a:rPr>
              <a:t> = ~/glimmer3.02/bin</a:t>
            </a:r>
            <a:endParaRPr lang="zh-TW" altLang="en-US" sz="2000" dirty="0"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5" name="直線單箭頭接點 4"/>
          <p:cNvCxnSpPr/>
          <p:nvPr/>
        </p:nvCxnSpPr>
        <p:spPr>
          <a:xfrm rot="5400000">
            <a:off x="3286910" y="3499644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vi </a:t>
            </a:r>
            <a:r>
              <a:rPr lang="zh-TW" altLang="en-US" dirty="0" smtClean="0"/>
              <a:t>編輯器</a:t>
            </a:r>
            <a:r>
              <a:rPr lang="en-US" altLang="zh-TW" dirty="0" smtClean="0"/>
              <a:t>:</a:t>
            </a:r>
            <a:br>
              <a:rPr lang="en-US" altLang="zh-TW" dirty="0" smtClean="0"/>
            </a:br>
            <a:r>
              <a:rPr lang="en-US" altLang="zh-TW" dirty="0" smtClean="0"/>
              <a:t>  </a:t>
            </a:r>
            <a:r>
              <a:rPr lang="en-US" altLang="zh-TW" sz="3100" dirty="0" smtClean="0"/>
              <a:t>vi  filename</a:t>
            </a:r>
            <a:endParaRPr lang="zh-TW" altLang="en-US" sz="31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072330" y="3143248"/>
            <a:ext cx="2328850" cy="1196965"/>
          </a:xfrm>
        </p:spPr>
        <p:txBody>
          <a:bodyPr>
            <a:noAutofit/>
          </a:bodyPr>
          <a:lstStyle/>
          <a:p>
            <a:r>
              <a:rPr lang="en-US" altLang="zh-TW" sz="1400" dirty="0" smtClean="0"/>
              <a:t>w    </a:t>
            </a:r>
            <a:r>
              <a:rPr lang="zh-TW" altLang="en-US" sz="1400" dirty="0" smtClean="0"/>
              <a:t>儲存</a:t>
            </a:r>
            <a:endParaRPr lang="en-US" altLang="zh-TW" sz="1400" dirty="0" smtClean="0"/>
          </a:p>
          <a:p>
            <a:r>
              <a:rPr lang="en-US" altLang="zh-TW" sz="1400" dirty="0" smtClean="0"/>
              <a:t>q     </a:t>
            </a:r>
            <a:r>
              <a:rPr lang="zh-TW" altLang="en-US" sz="1400" dirty="0" smtClean="0"/>
              <a:t>離開</a:t>
            </a:r>
            <a:r>
              <a:rPr lang="en-US" altLang="zh-TW" sz="1400" dirty="0" smtClean="0"/>
              <a:t>vi</a:t>
            </a:r>
          </a:p>
          <a:p>
            <a:r>
              <a:rPr lang="en-US" altLang="zh-TW" sz="1400" dirty="0" err="1" smtClean="0"/>
              <a:t>wq</a:t>
            </a:r>
            <a:r>
              <a:rPr lang="en-US" altLang="zh-TW" sz="1400" dirty="0" smtClean="0"/>
              <a:t>  </a:t>
            </a:r>
            <a:r>
              <a:rPr lang="zh-TW" altLang="en-US" sz="1400" dirty="0" smtClean="0"/>
              <a:t>儲存後離開</a:t>
            </a:r>
            <a:endParaRPr lang="en-US" altLang="zh-TW" sz="1400" dirty="0" smtClean="0"/>
          </a:p>
          <a:p>
            <a:r>
              <a:rPr lang="en-US" altLang="zh-TW" sz="1400" dirty="0" smtClean="0"/>
              <a:t>q!    </a:t>
            </a:r>
            <a:r>
              <a:rPr lang="zh-TW" altLang="en-US" sz="1400" dirty="0" smtClean="0"/>
              <a:t>不儲存就離開</a:t>
            </a:r>
            <a:endParaRPr lang="zh-TW" altLang="en-US" sz="1400" dirty="0"/>
          </a:p>
        </p:txBody>
      </p:sp>
      <p:sp>
        <p:nvSpPr>
          <p:cNvPr id="4" name="橢圓 3"/>
          <p:cNvSpPr/>
          <p:nvPr/>
        </p:nvSpPr>
        <p:spPr>
          <a:xfrm>
            <a:off x="857224" y="2285992"/>
            <a:ext cx="1714512" cy="92869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輸入模式</a:t>
            </a:r>
            <a:endParaRPr lang="zh-TW" altLang="en-US" dirty="0"/>
          </a:p>
        </p:txBody>
      </p:sp>
      <p:sp>
        <p:nvSpPr>
          <p:cNvPr id="5" name="橢圓 4"/>
          <p:cNvSpPr/>
          <p:nvPr/>
        </p:nvSpPr>
        <p:spPr>
          <a:xfrm>
            <a:off x="3857620" y="1857364"/>
            <a:ext cx="1714512" cy="92869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命令模式</a:t>
            </a:r>
            <a:endParaRPr lang="zh-TW" altLang="en-US" dirty="0"/>
          </a:p>
        </p:txBody>
      </p:sp>
      <p:sp>
        <p:nvSpPr>
          <p:cNvPr id="6" name="橢圓 5"/>
          <p:cNvSpPr/>
          <p:nvPr/>
        </p:nvSpPr>
        <p:spPr>
          <a:xfrm>
            <a:off x="6786578" y="2214554"/>
            <a:ext cx="1714512" cy="92869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檔案模式</a:t>
            </a:r>
            <a:endParaRPr lang="zh-TW" altLang="en-US" dirty="0"/>
          </a:p>
        </p:txBody>
      </p:sp>
      <p:cxnSp>
        <p:nvCxnSpPr>
          <p:cNvPr id="8" name="弧形接點 7"/>
          <p:cNvCxnSpPr>
            <a:stCxn id="4" idx="5"/>
            <a:endCxn id="5" idx="3"/>
          </p:cNvCxnSpPr>
          <p:nvPr/>
        </p:nvCxnSpPr>
        <p:spPr>
          <a:xfrm rot="5400000" flipH="1" flipV="1">
            <a:off x="3000364" y="1970341"/>
            <a:ext cx="428628" cy="1788054"/>
          </a:xfrm>
          <a:prstGeom prst="curvedConnector3">
            <a:avLst>
              <a:gd name="adj1" fmla="val -85063"/>
            </a:avLst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弧形接點 9"/>
          <p:cNvCxnSpPr>
            <a:stCxn id="6" idx="3"/>
            <a:endCxn id="5" idx="5"/>
          </p:cNvCxnSpPr>
          <p:nvPr/>
        </p:nvCxnSpPr>
        <p:spPr>
          <a:xfrm rot="5400000" flipH="1">
            <a:off x="6000760" y="1970341"/>
            <a:ext cx="357190" cy="1716616"/>
          </a:xfrm>
          <a:prstGeom prst="curvedConnector3">
            <a:avLst>
              <a:gd name="adj1" fmla="val -102076"/>
            </a:avLst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2928926" y="3643314"/>
            <a:ext cx="571504" cy="28575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ESC</a:t>
            </a:r>
            <a:endParaRPr lang="zh-TW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6000760" y="3500438"/>
            <a:ext cx="571504" cy="28575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ESC</a:t>
            </a:r>
            <a:endParaRPr lang="zh-TW" altLang="en-US" dirty="0"/>
          </a:p>
        </p:txBody>
      </p:sp>
      <p:cxnSp>
        <p:nvCxnSpPr>
          <p:cNvPr id="24" name="弧形接點 23"/>
          <p:cNvCxnSpPr>
            <a:stCxn id="5" idx="1"/>
            <a:endCxn id="4" idx="7"/>
          </p:cNvCxnSpPr>
          <p:nvPr/>
        </p:nvCxnSpPr>
        <p:spPr>
          <a:xfrm rot="16200000" flipH="1" flipV="1">
            <a:off x="3000364" y="1313655"/>
            <a:ext cx="428628" cy="1788054"/>
          </a:xfrm>
          <a:prstGeom prst="curvedConnector3">
            <a:avLst>
              <a:gd name="adj1" fmla="val -85063"/>
            </a:avLst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714612" y="1928802"/>
            <a:ext cx="214314" cy="28575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err="1" smtClean="0"/>
              <a:t>i</a:t>
            </a:r>
            <a:endParaRPr lang="zh-TW" altLang="en-US" dirty="0"/>
          </a:p>
        </p:txBody>
      </p:sp>
      <p:sp>
        <p:nvSpPr>
          <p:cNvPr id="26" name="矩形 25"/>
          <p:cNvSpPr/>
          <p:nvPr/>
        </p:nvSpPr>
        <p:spPr>
          <a:xfrm>
            <a:off x="3071802" y="1928802"/>
            <a:ext cx="214314" cy="28575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err="1" smtClean="0"/>
              <a:t>a</a:t>
            </a:r>
            <a:endParaRPr lang="zh-TW" altLang="en-US" dirty="0"/>
          </a:p>
        </p:txBody>
      </p:sp>
      <p:sp>
        <p:nvSpPr>
          <p:cNvPr id="27" name="矩形 26"/>
          <p:cNvSpPr/>
          <p:nvPr/>
        </p:nvSpPr>
        <p:spPr>
          <a:xfrm>
            <a:off x="3428992" y="1928802"/>
            <a:ext cx="214314" cy="28575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err="1" smtClean="0"/>
              <a:t>o</a:t>
            </a:r>
            <a:endParaRPr lang="zh-TW" altLang="en-US" dirty="0"/>
          </a:p>
        </p:txBody>
      </p:sp>
      <p:cxnSp>
        <p:nvCxnSpPr>
          <p:cNvPr id="29" name="弧形接點 28"/>
          <p:cNvCxnSpPr>
            <a:stCxn id="5" idx="7"/>
            <a:endCxn id="6" idx="1"/>
          </p:cNvCxnSpPr>
          <p:nvPr/>
        </p:nvCxnSpPr>
        <p:spPr>
          <a:xfrm rot="16200000" flipH="1">
            <a:off x="6000760" y="1313655"/>
            <a:ext cx="357190" cy="1716616"/>
          </a:xfrm>
          <a:prstGeom prst="curvedConnector3">
            <a:avLst>
              <a:gd name="adj1" fmla="val -102076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矩形 29"/>
          <p:cNvSpPr/>
          <p:nvPr/>
        </p:nvSpPr>
        <p:spPr>
          <a:xfrm>
            <a:off x="6072198" y="1857364"/>
            <a:ext cx="214314" cy="28575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err="1" smtClean="0"/>
              <a:t>:</a:t>
            </a:r>
            <a:endParaRPr lang="zh-TW" altLang="en-US" dirty="0"/>
          </a:p>
        </p:txBody>
      </p:sp>
      <p:sp>
        <p:nvSpPr>
          <p:cNvPr id="17" name="投影片編號版面配置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Convert coordinate file into </a:t>
            </a:r>
            <a:br>
              <a:rPr lang="en-US" altLang="zh-TW" dirty="0" smtClean="0"/>
            </a:br>
            <a:r>
              <a:rPr lang="en-US" altLang="zh-TW" dirty="0" err="1" smtClean="0"/>
              <a:t>fasta</a:t>
            </a:r>
            <a:r>
              <a:rPr lang="en-US" altLang="zh-TW" dirty="0" smtClean="0"/>
              <a:t> </a:t>
            </a:r>
            <a:r>
              <a:rPr lang="en-US" altLang="zh-TW" dirty="0" smtClean="0"/>
              <a:t>format (single </a:t>
            </a:r>
            <a:r>
              <a:rPr lang="en-US" altLang="zh-TW" dirty="0" err="1" smtClean="0"/>
              <a:t>fasta</a:t>
            </a:r>
            <a:r>
              <a:rPr lang="en-US" altLang="zh-TW" dirty="0" smtClean="0"/>
              <a:t> file)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extract</a:t>
            </a:r>
          </a:p>
          <a:p>
            <a:pPr lvl="1"/>
            <a:r>
              <a:rPr lang="en-US" altLang="zh-TW" dirty="0" smtClean="0"/>
              <a:t>Usage: </a:t>
            </a:r>
          </a:p>
          <a:p>
            <a:pPr lvl="2">
              <a:buNone/>
            </a:pPr>
            <a:r>
              <a:rPr lang="en-US" altLang="zh-TW" dirty="0" smtClean="0"/>
              <a:t>extract  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genome_file</a:t>
            </a:r>
            <a:r>
              <a:rPr lang="en-US" altLang="zh-TW" dirty="0" smtClean="0"/>
              <a:t>   </a:t>
            </a:r>
            <a:r>
              <a:rPr lang="en-US" altLang="zh-TW" dirty="0" err="1" smtClean="0"/>
              <a:t>coord_file</a:t>
            </a:r>
            <a:r>
              <a:rPr lang="en-US" altLang="zh-TW" dirty="0" smtClean="0"/>
              <a:t>   &gt;   </a:t>
            </a:r>
            <a:r>
              <a:rPr lang="en-US" altLang="zh-TW" dirty="0" err="1" smtClean="0"/>
              <a:t>fasta_file</a:t>
            </a:r>
            <a:endParaRPr lang="en-US" altLang="zh-TW" dirty="0" smtClean="0"/>
          </a:p>
          <a:p>
            <a:pPr lvl="2">
              <a:buNone/>
            </a:pP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for multiple </a:t>
            </a:r>
            <a:r>
              <a:rPr lang="en-US" altLang="zh-TW" dirty="0" err="1" smtClean="0"/>
              <a:t>fasta</a:t>
            </a:r>
            <a:r>
              <a:rPr lang="en-US" altLang="zh-TW" dirty="0" smtClean="0"/>
              <a:t> file </a:t>
            </a:r>
            <a:br>
              <a:rPr lang="en-US" altLang="zh-TW" dirty="0" smtClean="0"/>
            </a:br>
            <a:r>
              <a:rPr lang="en-US" altLang="zh-TW" dirty="0" smtClean="0"/>
              <a:t>coordinate convert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/>
          <a:lstStyle/>
          <a:p>
            <a:r>
              <a:rPr lang="en-US" altLang="zh-TW" dirty="0" smtClean="0"/>
              <a:t>use home-made script to re-format </a:t>
            </a:r>
          </a:p>
          <a:p>
            <a:pPr>
              <a:buNone/>
            </a:pPr>
            <a:r>
              <a:rPr lang="en-US" altLang="zh-TW" dirty="0" smtClean="0"/>
              <a:t> </a:t>
            </a:r>
            <a:r>
              <a:rPr lang="en-US" altLang="zh-TW" dirty="0" smtClean="0"/>
              <a:t>   coordinate file</a:t>
            </a:r>
          </a:p>
          <a:p>
            <a:pPr lvl="1"/>
            <a:r>
              <a:rPr lang="en-US" altLang="zh-TW" dirty="0" smtClean="0">
                <a:hlinkClick r:id="rId2"/>
              </a:rPr>
              <a:t>http</a:t>
            </a:r>
            <a:r>
              <a:rPr lang="en-US" altLang="zh-TW" dirty="0" smtClean="0">
                <a:hlinkClick r:id="rId2"/>
              </a:rPr>
              <a:t>://</a:t>
            </a:r>
            <a:r>
              <a:rPr lang="en-US" altLang="zh-TW" dirty="0" smtClean="0">
                <a:hlinkClick r:id="rId2"/>
              </a:rPr>
              <a:t>163.25.92.61/course/multipredict.pl</a:t>
            </a:r>
            <a:endParaRPr lang="en-US" altLang="zh-TW" dirty="0" smtClean="0"/>
          </a:p>
          <a:p>
            <a:pPr lvl="1"/>
            <a:endParaRPr lang="en-US" altLang="zh-TW" dirty="0" smtClean="0"/>
          </a:p>
          <a:p>
            <a:r>
              <a:rPr lang="en-US" altLang="zh-TW" dirty="0" smtClean="0"/>
              <a:t>multi-extract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Usage: </a:t>
            </a:r>
          </a:p>
          <a:p>
            <a:pPr lvl="2">
              <a:buNone/>
            </a:pPr>
            <a:r>
              <a:rPr lang="en-US" altLang="zh-TW" dirty="0" smtClean="0"/>
              <a:t>multi-extract   </a:t>
            </a:r>
            <a:r>
              <a:rPr lang="en-US" altLang="zh-TW" dirty="0" err="1" smtClean="0"/>
              <a:t>genome_file</a:t>
            </a:r>
            <a:r>
              <a:rPr lang="en-US" altLang="zh-TW" dirty="0" smtClean="0"/>
              <a:t>   </a:t>
            </a:r>
            <a:r>
              <a:rPr lang="en-US" altLang="zh-TW" dirty="0" err="1" smtClean="0"/>
              <a:t>coord_file</a:t>
            </a:r>
            <a:r>
              <a:rPr lang="en-US" altLang="zh-TW" dirty="0" smtClean="0"/>
              <a:t>   &gt;   </a:t>
            </a:r>
            <a:r>
              <a:rPr lang="en-US" altLang="zh-TW" dirty="0" err="1" smtClean="0"/>
              <a:t>fasta_file</a:t>
            </a:r>
            <a:endParaRPr lang="en-US" altLang="zh-TW" dirty="0" smtClean="0"/>
          </a:p>
          <a:p>
            <a:pPr lvl="1">
              <a:buNone/>
            </a:pP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28</a:t>
            </a:fld>
            <a:endParaRPr lang="zh-TW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NetBlast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The BLAST client, or blastcl3, bypasses the web browser and interacts directly with the NCBI BLAST server that powers the NCBI web BLAST service</a:t>
            </a:r>
            <a:endParaRPr lang="en-US" altLang="zh-TW" sz="2000" dirty="0" smtClean="0">
              <a:hlinkClick r:id="rId3"/>
            </a:endParaRPr>
          </a:p>
          <a:p>
            <a:r>
              <a:rPr lang="en-US" altLang="zh-TW" sz="2000" dirty="0" smtClean="0">
                <a:hlinkClick r:id="rId4"/>
              </a:rPr>
              <a:t>ftp://</a:t>
            </a:r>
            <a:r>
              <a:rPr lang="en-US" altLang="zh-TW" sz="2000" dirty="0" smtClean="0">
                <a:hlinkClick r:id="rId4"/>
              </a:rPr>
              <a:t>ftp.ncbi.nlm.nih.gov/blast/executables/release/LATEST/</a:t>
            </a:r>
            <a:endParaRPr lang="en-US" altLang="zh-TW" sz="2000" dirty="0" smtClean="0"/>
          </a:p>
          <a:p>
            <a:endParaRPr lang="en-US" altLang="zh-TW" sz="2000" dirty="0" smtClean="0"/>
          </a:p>
          <a:p>
            <a:r>
              <a:rPr lang="en-US" altLang="zh-TW" sz="2000" dirty="0" smtClean="0"/>
              <a:t>But you can download here…</a:t>
            </a:r>
          </a:p>
          <a:p>
            <a:r>
              <a:rPr lang="en-US" altLang="zh-TW" sz="2000" dirty="0" err="1" smtClean="0"/>
              <a:t>cd</a:t>
            </a:r>
            <a:r>
              <a:rPr lang="en-US" altLang="zh-TW" sz="2000" dirty="0" smtClean="0"/>
              <a:t>  ~    </a:t>
            </a:r>
            <a:r>
              <a:rPr lang="en-US" altLang="zh-TW" sz="2000" dirty="0" smtClean="0"/>
              <a:t>(go back to your home directory)</a:t>
            </a:r>
            <a:endParaRPr lang="en-US" altLang="zh-TW" sz="2000" dirty="0" smtClean="0"/>
          </a:p>
          <a:p>
            <a:r>
              <a:rPr lang="en-US" altLang="zh-TW" sz="2000" dirty="0" err="1" smtClean="0"/>
              <a:t>wget</a:t>
            </a:r>
            <a:r>
              <a:rPr lang="en-US" altLang="zh-TW" sz="2000" dirty="0" smtClean="0"/>
              <a:t>      </a:t>
            </a:r>
            <a:r>
              <a:rPr lang="en-US" altLang="zh-TW" sz="2000" dirty="0" smtClean="0"/>
              <a:t> </a:t>
            </a:r>
            <a:r>
              <a:rPr lang="en-US" altLang="zh-TW" sz="2000" dirty="0" smtClean="0">
                <a:hlinkClick r:id="rId5"/>
              </a:rPr>
              <a:t>http://</a:t>
            </a:r>
            <a:r>
              <a:rPr lang="en-US" altLang="zh-TW" sz="2000" dirty="0" smtClean="0">
                <a:hlinkClick r:id="rId5"/>
              </a:rPr>
              <a:t>163.25.92.61/course/netblast-2.2.25-ia32-linux.tar.gz</a:t>
            </a:r>
            <a:r>
              <a:rPr lang="en-US" altLang="zh-TW" sz="2000" dirty="0" smtClean="0"/>
              <a:t> </a:t>
            </a:r>
            <a:endParaRPr lang="en-US" altLang="zh-TW" sz="2000" dirty="0" smtClean="0"/>
          </a:p>
          <a:p>
            <a:endParaRPr lang="en-US" altLang="zh-TW" sz="2000" dirty="0" smtClean="0"/>
          </a:p>
          <a:p>
            <a:r>
              <a:rPr lang="en-US" altLang="zh-TW" sz="2000" dirty="0" smtClean="0"/>
              <a:t>extract</a:t>
            </a:r>
            <a:endParaRPr lang="en-US" altLang="zh-TW" sz="2000" dirty="0" smtClean="0"/>
          </a:p>
          <a:p>
            <a:pPr lvl="1"/>
            <a:r>
              <a:rPr lang="en-US" altLang="zh-TW" sz="1600" dirty="0" smtClean="0"/>
              <a:t>tar </a:t>
            </a:r>
            <a:r>
              <a:rPr lang="en-US" altLang="zh-TW" sz="1600" dirty="0" smtClean="0"/>
              <a:t>  </a:t>
            </a:r>
            <a:r>
              <a:rPr lang="en-US" altLang="zh-TW" sz="1600" dirty="0" err="1" smtClean="0"/>
              <a:t>zxvf</a:t>
            </a:r>
            <a:r>
              <a:rPr lang="en-US" altLang="zh-TW" sz="1600" dirty="0" smtClean="0"/>
              <a:t>   netblast-2.2.20-ia32-linux.tar.gz</a:t>
            </a:r>
            <a:endParaRPr lang="en-US" altLang="zh-TW" sz="1600" dirty="0" smtClean="0"/>
          </a:p>
          <a:p>
            <a:pPr lvl="1"/>
            <a:endParaRPr lang="en-US" altLang="zh-TW" sz="1600" dirty="0" smtClean="0"/>
          </a:p>
          <a:p>
            <a:endParaRPr lang="en-US" altLang="zh-TW" sz="2000" dirty="0" smtClean="0"/>
          </a:p>
          <a:p>
            <a:endParaRPr lang="zh-TW" altLang="en-US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30</a:t>
            </a:fld>
            <a:endParaRPr lang="zh-TW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blastcl3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netblast-2.2.25/bin</a:t>
            </a:r>
            <a:r>
              <a:rPr lang="en-US" altLang="zh-TW" dirty="0" smtClean="0"/>
              <a:t>/</a:t>
            </a:r>
          </a:p>
          <a:p>
            <a:endParaRPr lang="en-US" altLang="zh-TW" dirty="0" smtClean="0"/>
          </a:p>
          <a:p>
            <a:r>
              <a:rPr lang="en-US" altLang="zh-TW" sz="2000" dirty="0" smtClean="0"/>
              <a:t>./blastcl3 -p program -</a:t>
            </a:r>
            <a:r>
              <a:rPr lang="en-US" altLang="zh-TW" sz="2000" dirty="0" err="1" smtClean="0"/>
              <a:t>i</a:t>
            </a:r>
            <a:r>
              <a:rPr lang="en-US" altLang="zh-TW" sz="2000" dirty="0" smtClean="0"/>
              <a:t> </a:t>
            </a:r>
            <a:r>
              <a:rPr lang="en-US" altLang="zh-TW" sz="2000" dirty="0" err="1" smtClean="0"/>
              <a:t>input_sequence</a:t>
            </a:r>
            <a:r>
              <a:rPr lang="en-US" altLang="zh-TW" sz="2000" dirty="0" smtClean="0"/>
              <a:t> -d </a:t>
            </a:r>
            <a:r>
              <a:rPr lang="en-US" altLang="zh-TW" sz="2000" dirty="0" err="1" smtClean="0"/>
              <a:t>dbname</a:t>
            </a:r>
            <a:r>
              <a:rPr lang="en-US" altLang="zh-TW" sz="2000" dirty="0" smtClean="0"/>
              <a:t> -o </a:t>
            </a:r>
            <a:r>
              <a:rPr lang="en-US" altLang="zh-TW" sz="2000" dirty="0" err="1" smtClean="0"/>
              <a:t>output_file</a:t>
            </a:r>
            <a:endParaRPr lang="en-US" altLang="zh-TW" sz="2000" dirty="0" smtClean="0"/>
          </a:p>
          <a:p>
            <a:pPr lvl="1">
              <a:buNone/>
            </a:pPr>
            <a:r>
              <a:rPr lang="en-US" altLang="zh-TW" dirty="0" smtClean="0"/>
              <a:t>-p (</a:t>
            </a:r>
            <a:r>
              <a:rPr lang="en-US" altLang="zh-TW" dirty="0" err="1" smtClean="0"/>
              <a:t>blastn</a:t>
            </a:r>
            <a:r>
              <a:rPr lang="en-US" altLang="zh-TW" dirty="0" smtClean="0"/>
              <a:t>, </a:t>
            </a:r>
            <a:r>
              <a:rPr lang="en-US" altLang="zh-TW" dirty="0" err="1" smtClean="0"/>
              <a:t>blastx</a:t>
            </a:r>
            <a:r>
              <a:rPr lang="en-US" altLang="zh-TW" dirty="0" smtClean="0"/>
              <a:t>, </a:t>
            </a:r>
            <a:r>
              <a:rPr lang="en-US" altLang="zh-TW" dirty="0" err="1" smtClean="0"/>
              <a:t>blastp</a:t>
            </a:r>
            <a:r>
              <a:rPr lang="en-US" altLang="zh-TW" dirty="0" smtClean="0"/>
              <a:t>, </a:t>
            </a:r>
            <a:r>
              <a:rPr lang="en-US" altLang="zh-TW" dirty="0" err="1" smtClean="0"/>
              <a:t>tbastn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tblastx</a:t>
            </a:r>
            <a:r>
              <a:rPr lang="en-US" altLang="zh-TW" dirty="0" smtClean="0"/>
              <a:t>)</a:t>
            </a:r>
          </a:p>
          <a:p>
            <a:pPr lvl="1">
              <a:buNone/>
            </a:pPr>
            <a:r>
              <a:rPr lang="en-US" altLang="zh-TW" dirty="0" smtClean="0"/>
              <a:t>-</a:t>
            </a:r>
            <a:r>
              <a:rPr lang="en-US" altLang="zh-TW" dirty="0" err="1" smtClean="0"/>
              <a:t>i</a:t>
            </a:r>
            <a:r>
              <a:rPr lang="en-US" altLang="zh-TW" dirty="0" smtClean="0"/>
              <a:t>  (query file, </a:t>
            </a:r>
            <a:r>
              <a:rPr lang="en-US" altLang="zh-TW" dirty="0" err="1" smtClean="0"/>
              <a:t>predice</a:t>
            </a:r>
            <a:r>
              <a:rPr lang="en-US" altLang="zh-TW" dirty="0" smtClean="0"/>
              <a:t> genes here)</a:t>
            </a:r>
          </a:p>
          <a:p>
            <a:pPr lvl="1">
              <a:buNone/>
            </a:pPr>
            <a:r>
              <a:rPr lang="en-US" altLang="zh-TW" dirty="0" smtClean="0"/>
              <a:t>-d (database name)</a:t>
            </a:r>
          </a:p>
          <a:p>
            <a:pPr lvl="1">
              <a:buNone/>
            </a:pPr>
            <a:r>
              <a:rPr lang="en-US" altLang="zh-TW" dirty="0" smtClean="0"/>
              <a:t>	nr, NCBI non-redundant database</a:t>
            </a:r>
            <a:endParaRPr lang="zh-TW" altLang="en-US" dirty="0" smtClean="0"/>
          </a:p>
          <a:p>
            <a:pPr lvl="1">
              <a:buNone/>
            </a:pPr>
            <a:r>
              <a:rPr lang="en-US" altLang="zh-TW" dirty="0" smtClean="0"/>
              <a:t>-o (output file)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31</a:t>
            </a:fld>
            <a:endParaRPr lang="zh-TW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Blast programs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1142976" y="2000240"/>
          <a:ext cx="6829444" cy="2763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58357"/>
                <a:gridCol w="2370691"/>
                <a:gridCol w="300039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-p program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mtClean="0"/>
                        <a:t>-i </a:t>
                      </a:r>
                      <a:r>
                        <a:rPr lang="en-US" altLang="zh-TW" dirty="0" smtClean="0"/>
                        <a:t>Query sequence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-d database sequence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err="1" smtClean="0"/>
                        <a:t>blastn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nucleotide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nucleotide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err="1" smtClean="0"/>
                        <a:t>blastp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amino acid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amino acid</a:t>
                      </a:r>
                      <a:endParaRPr lang="zh-TW" alt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err="1" smtClean="0"/>
                        <a:t>blastx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translated nucleotide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amino acid</a:t>
                      </a:r>
                      <a:endParaRPr lang="zh-TW" alt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err="1" smtClean="0"/>
                        <a:t>tblastn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amino acid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translated nucleotide</a:t>
                      </a:r>
                      <a:endParaRPr lang="zh-TW" altLang="en-US" dirty="0" smtClean="0"/>
                    </a:p>
                    <a:p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err="1" smtClean="0"/>
                        <a:t>tblastx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translated nucleotide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translated nucleotide</a:t>
                      </a:r>
                      <a:endParaRPr lang="zh-TW" altLang="en-US" dirty="0" smtClean="0"/>
                    </a:p>
                    <a:p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32</a:t>
            </a:fld>
            <a:endParaRPr lang="zh-TW" alt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4282" y="1600200"/>
            <a:ext cx="8643998" cy="4525963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/>
              <a:t>./blastcl3 </a:t>
            </a:r>
            <a:endParaRPr lang="en-US" altLang="zh-TW" dirty="0" smtClean="0"/>
          </a:p>
          <a:p>
            <a:pPr>
              <a:buNone/>
            </a:pPr>
            <a:r>
              <a:rPr lang="en-US" altLang="zh-TW" dirty="0" smtClean="0"/>
              <a:t>	</a:t>
            </a:r>
            <a:r>
              <a:rPr lang="en-US" altLang="zh-TW" dirty="0" smtClean="0"/>
              <a:t>	</a:t>
            </a:r>
            <a:r>
              <a:rPr lang="en-US" altLang="zh-TW" dirty="0" smtClean="0"/>
              <a:t>-</a:t>
            </a:r>
            <a:r>
              <a:rPr lang="en-US" altLang="zh-TW" dirty="0" smtClean="0"/>
              <a:t>p </a:t>
            </a:r>
            <a:r>
              <a:rPr lang="en-US" altLang="zh-TW" dirty="0" smtClean="0"/>
              <a:t>  </a:t>
            </a:r>
            <a:r>
              <a:rPr lang="en-US" altLang="zh-TW" dirty="0" err="1" smtClean="0"/>
              <a:t>blastn</a:t>
            </a:r>
            <a:r>
              <a:rPr lang="en-US" altLang="zh-TW" dirty="0" smtClean="0"/>
              <a:t> </a:t>
            </a:r>
          </a:p>
          <a:p>
            <a:pPr>
              <a:buNone/>
            </a:pPr>
            <a:r>
              <a:rPr lang="en-US" altLang="zh-TW" dirty="0" smtClean="0"/>
              <a:t>	</a:t>
            </a:r>
            <a:r>
              <a:rPr lang="en-US" altLang="zh-TW" dirty="0" smtClean="0"/>
              <a:t>	</a:t>
            </a:r>
            <a:r>
              <a:rPr lang="en-US" altLang="zh-TW" dirty="0" smtClean="0"/>
              <a:t>-</a:t>
            </a:r>
            <a:r>
              <a:rPr lang="en-US" altLang="zh-TW" dirty="0" err="1" smtClean="0"/>
              <a:t>i</a:t>
            </a:r>
            <a:r>
              <a:rPr lang="en-US" altLang="zh-TW" dirty="0" smtClean="0"/>
              <a:t> </a:t>
            </a:r>
            <a:r>
              <a:rPr lang="en-US" altLang="zh-TW" dirty="0" smtClean="0"/>
              <a:t>   </a:t>
            </a:r>
            <a:r>
              <a:rPr lang="en-US" altLang="zh-TW" dirty="0" err="1" smtClean="0"/>
              <a:t>mygene.fasta</a:t>
            </a:r>
            <a:r>
              <a:rPr lang="en-US" altLang="zh-TW" dirty="0" smtClean="0"/>
              <a:t> </a:t>
            </a:r>
          </a:p>
          <a:p>
            <a:pPr>
              <a:buNone/>
            </a:pPr>
            <a:r>
              <a:rPr lang="en-US" altLang="zh-TW" dirty="0" smtClean="0"/>
              <a:t>	</a:t>
            </a:r>
            <a:r>
              <a:rPr lang="en-US" altLang="zh-TW" dirty="0" smtClean="0"/>
              <a:t>	</a:t>
            </a:r>
            <a:r>
              <a:rPr lang="en-US" altLang="zh-TW" dirty="0" smtClean="0"/>
              <a:t>-</a:t>
            </a:r>
            <a:r>
              <a:rPr lang="en-US" altLang="zh-TW" dirty="0" smtClean="0"/>
              <a:t>d </a:t>
            </a:r>
            <a:r>
              <a:rPr lang="en-US" altLang="zh-TW" dirty="0" smtClean="0"/>
              <a:t>  </a:t>
            </a:r>
            <a:r>
              <a:rPr lang="en-US" altLang="zh-TW" dirty="0" err="1" smtClean="0"/>
              <a:t>nt</a:t>
            </a:r>
            <a:r>
              <a:rPr lang="en-US" altLang="zh-TW" dirty="0" smtClean="0"/>
              <a:t> </a:t>
            </a:r>
          </a:p>
          <a:p>
            <a:pPr>
              <a:buNone/>
            </a:pPr>
            <a:r>
              <a:rPr lang="en-US" altLang="zh-TW" dirty="0" smtClean="0"/>
              <a:t>	</a:t>
            </a:r>
            <a:r>
              <a:rPr lang="en-US" altLang="zh-TW" dirty="0" smtClean="0"/>
              <a:t>	</a:t>
            </a:r>
            <a:r>
              <a:rPr lang="en-US" altLang="zh-TW" dirty="0" smtClean="0"/>
              <a:t>-</a:t>
            </a:r>
            <a:r>
              <a:rPr lang="en-US" altLang="zh-TW" dirty="0" smtClean="0"/>
              <a:t>o </a:t>
            </a:r>
            <a:r>
              <a:rPr lang="en-US" altLang="zh-TW" dirty="0" smtClean="0"/>
              <a:t>  mygeneblast.html</a:t>
            </a:r>
          </a:p>
          <a:p>
            <a:pPr>
              <a:buNone/>
            </a:pPr>
            <a:r>
              <a:rPr lang="en-US" altLang="zh-TW" dirty="0" smtClean="0"/>
              <a:t>		</a:t>
            </a:r>
            <a:r>
              <a:rPr lang="en-US" altLang="zh-TW" dirty="0" smtClean="0"/>
              <a:t>-m  2 </a:t>
            </a:r>
          </a:p>
          <a:p>
            <a:pPr>
              <a:buNone/>
            </a:pPr>
            <a:r>
              <a:rPr lang="en-US" altLang="zh-TW" dirty="0" smtClean="0"/>
              <a:t>	</a:t>
            </a:r>
            <a:r>
              <a:rPr lang="en-US" altLang="zh-TW" dirty="0" smtClean="0"/>
              <a:t>	-K   </a:t>
            </a:r>
            <a:r>
              <a:rPr lang="en-US" altLang="zh-TW" dirty="0" smtClean="0"/>
              <a:t>1 </a:t>
            </a:r>
            <a:endParaRPr lang="en-US" altLang="zh-TW" dirty="0" smtClean="0"/>
          </a:p>
          <a:p>
            <a:pPr>
              <a:buNone/>
            </a:pPr>
            <a:r>
              <a:rPr lang="en-US" altLang="zh-TW" dirty="0" smtClean="0"/>
              <a:t>	</a:t>
            </a:r>
            <a:r>
              <a:rPr lang="en-US" altLang="zh-TW" dirty="0" smtClean="0"/>
              <a:t>	-</a:t>
            </a:r>
            <a:r>
              <a:rPr lang="en-US" altLang="zh-TW" dirty="0" smtClean="0"/>
              <a:t>T </a:t>
            </a:r>
            <a:r>
              <a:rPr lang="en-US" altLang="zh-TW" dirty="0" smtClean="0"/>
              <a:t>  </a:t>
            </a:r>
            <a:r>
              <a:rPr lang="en-US" altLang="zh-TW" dirty="0" err="1" smtClean="0"/>
              <a:t>T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33</a:t>
            </a:fld>
            <a:endParaRPr lang="zh-TW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690</Words>
  <Application>Microsoft Office PowerPoint</Application>
  <PresentationFormat>如螢幕大小 (4:3)</PresentationFormat>
  <Paragraphs>205</Paragraphs>
  <Slides>33</Slides>
  <Notes>8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33</vt:i4>
      </vt:variant>
    </vt:vector>
  </HeadingPairs>
  <TitlesOfParts>
    <vt:vector size="34" baseType="lpstr">
      <vt:lpstr>Office 佈景主題</vt:lpstr>
      <vt:lpstr>Denovo genome assembly  and analysis</vt:lpstr>
      <vt:lpstr>outline</vt:lpstr>
      <vt:lpstr>Denovo genome assembly</vt:lpstr>
      <vt:lpstr>Gene finding</vt:lpstr>
      <vt:lpstr>Gene Annotation</vt:lpstr>
      <vt:lpstr>get reads file</vt:lpstr>
      <vt:lpstr>NGS import the reads file</vt:lpstr>
      <vt:lpstr>投影片 8</vt:lpstr>
      <vt:lpstr>投影片 9</vt:lpstr>
      <vt:lpstr>Denovo assembly</vt:lpstr>
      <vt:lpstr>投影片 11</vt:lpstr>
      <vt:lpstr>投影片 12</vt:lpstr>
      <vt:lpstr>report</vt:lpstr>
      <vt:lpstr>assembled contigs</vt:lpstr>
      <vt:lpstr>export fasta file</vt:lpstr>
      <vt:lpstr>投影片 16</vt:lpstr>
      <vt:lpstr>Glimmer</vt:lpstr>
      <vt:lpstr>http://www.cbcb.umd.edu/software/glimmer/ </vt:lpstr>
      <vt:lpstr>Or download glimmer from here</vt:lpstr>
      <vt:lpstr>Glimmer install</vt:lpstr>
      <vt:lpstr>Concept of glimmer</vt:lpstr>
      <vt:lpstr>4 steps to run the glimmer</vt:lpstr>
      <vt:lpstr>g3-from-scartch.csh</vt:lpstr>
      <vt:lpstr>Output of glimmer (xxx.predict)</vt:lpstr>
      <vt:lpstr>Modification of the script g3-from-scartch.csh</vt:lpstr>
      <vt:lpstr>vi 編輯器:   vi  filename</vt:lpstr>
      <vt:lpstr>Convert coordinate file into  fasta format (single fasta file)</vt:lpstr>
      <vt:lpstr>for multiple fasta file  coordinate convert</vt:lpstr>
      <vt:lpstr>投影片 29</vt:lpstr>
      <vt:lpstr>NetBlast</vt:lpstr>
      <vt:lpstr>blastcl3</vt:lpstr>
      <vt:lpstr>Blast programs</vt:lpstr>
      <vt:lpstr>投影片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Denovo genome assembly  and analysis</dc:title>
  <cp:lastModifiedBy>csardas</cp:lastModifiedBy>
  <cp:revision>22</cp:revision>
  <dcterms:modified xsi:type="dcterms:W3CDTF">2011-04-07T23:38:32Z</dcterms:modified>
</cp:coreProperties>
</file>