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256" r:id="rId2"/>
    <p:sldId id="257" r:id="rId3"/>
    <p:sldId id="276" r:id="rId4"/>
    <p:sldId id="277" r:id="rId5"/>
    <p:sldId id="279" r:id="rId6"/>
    <p:sldId id="264" r:id="rId7"/>
    <p:sldId id="260" r:id="rId8"/>
    <p:sldId id="261" r:id="rId9"/>
    <p:sldId id="263" r:id="rId10"/>
    <p:sldId id="262" r:id="rId11"/>
    <p:sldId id="265" r:id="rId12"/>
    <p:sldId id="266" r:id="rId13"/>
    <p:sldId id="267" r:id="rId14"/>
    <p:sldId id="268" r:id="rId15"/>
    <p:sldId id="269" r:id="rId16"/>
    <p:sldId id="282" r:id="rId17"/>
    <p:sldId id="283" r:id="rId18"/>
    <p:sldId id="270" r:id="rId19"/>
    <p:sldId id="272" r:id="rId20"/>
    <p:sldId id="271" r:id="rId21"/>
    <p:sldId id="284" r:id="rId22"/>
    <p:sldId id="285" r:id="rId23"/>
    <p:sldId id="273" r:id="rId24"/>
    <p:sldId id="274" r:id="rId25"/>
    <p:sldId id="280" r:id="rId26"/>
    <p:sldId id="281" r:id="rId27"/>
    <p:sldId id="275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94" r:id="rId37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80" d="100"/>
          <a:sy n="80" d="100"/>
        </p:scale>
        <p:origin x="-1668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E98527-B873-440A-9CE7-B486534FA293}" type="datetimeFigureOut">
              <a:rPr lang="zh-TW" altLang="en-US" smtClean="0"/>
              <a:pPr/>
              <a:t>2012/4/27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0FA30C-00A4-4FD9-869A-F0C240C7CF3D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FA30C-00A4-4FD9-869A-F0C240C7CF3D}" type="slidenum">
              <a:rPr lang="zh-TW" altLang="en-US" smtClean="0"/>
              <a:pPr/>
              <a:t>1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FA30C-00A4-4FD9-869A-F0C240C7CF3D}" type="slidenum">
              <a:rPr lang="zh-TW" altLang="en-US" smtClean="0"/>
              <a:pPr/>
              <a:t>2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FA30C-00A4-4FD9-869A-F0C240C7CF3D}" type="slidenum">
              <a:rPr lang="zh-TW" altLang="en-US" smtClean="0"/>
              <a:pPr/>
              <a:t>3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FA30C-00A4-4FD9-869A-F0C240C7CF3D}" type="slidenum">
              <a:rPr lang="zh-TW" altLang="en-US" smtClean="0"/>
              <a:pPr/>
              <a:t>4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FA30C-00A4-4FD9-869A-F0C240C7CF3D}" type="slidenum">
              <a:rPr lang="zh-TW" altLang="en-US" smtClean="0"/>
              <a:pPr/>
              <a:t>6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FA30C-00A4-4FD9-869A-F0C240C7CF3D}" type="slidenum">
              <a:rPr lang="zh-TW" altLang="en-US" smtClean="0"/>
              <a:pPr/>
              <a:t>7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FA30C-00A4-4FD9-869A-F0C240C7CF3D}" type="slidenum">
              <a:rPr lang="zh-TW" altLang="en-US" smtClean="0"/>
              <a:pPr/>
              <a:t>8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FA30C-00A4-4FD9-869A-F0C240C7CF3D}" type="slidenum">
              <a:rPr lang="zh-TW" altLang="en-US" smtClean="0"/>
              <a:pPr/>
              <a:t>9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FA30C-00A4-4FD9-869A-F0C240C7CF3D}" type="slidenum">
              <a:rPr lang="zh-TW" altLang="en-US" smtClean="0"/>
              <a:pPr/>
              <a:t>10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FA30C-00A4-4FD9-869A-F0C240C7CF3D}" type="slidenum">
              <a:rPr lang="zh-TW" altLang="en-US" smtClean="0"/>
              <a:pPr/>
              <a:t>11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FA30C-00A4-4FD9-869A-F0C240C7CF3D}" type="slidenum">
              <a:rPr lang="zh-TW" altLang="en-US" smtClean="0"/>
              <a:pPr/>
              <a:t>12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FA30C-00A4-4FD9-869A-F0C240C7CF3D}" type="slidenum">
              <a:rPr lang="zh-TW" altLang="en-US" smtClean="0"/>
              <a:pPr/>
              <a:t>13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FA30C-00A4-4FD9-869A-F0C240C7CF3D}" type="slidenum">
              <a:rPr lang="zh-TW" altLang="en-US" smtClean="0"/>
              <a:pPr/>
              <a:t>14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FA30C-00A4-4FD9-869A-F0C240C7CF3D}" type="slidenum">
              <a:rPr lang="zh-TW" altLang="en-US" smtClean="0"/>
              <a:pPr/>
              <a:t>15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FA30C-00A4-4FD9-869A-F0C240C7CF3D}" type="slidenum">
              <a:rPr lang="zh-TW" altLang="en-US" smtClean="0"/>
              <a:pPr/>
              <a:t>18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FA30C-00A4-4FD9-869A-F0C240C7CF3D}" type="slidenum">
              <a:rPr lang="zh-TW" altLang="en-US" smtClean="0"/>
              <a:pPr/>
              <a:t>19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FA30C-00A4-4FD9-869A-F0C240C7CF3D}" type="slidenum">
              <a:rPr lang="zh-TW" altLang="en-US" smtClean="0"/>
              <a:pPr/>
              <a:t>20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FA30C-00A4-4FD9-869A-F0C240C7CF3D}" type="slidenum">
              <a:rPr lang="zh-TW" altLang="en-US" smtClean="0"/>
              <a:pPr/>
              <a:t>23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FA30C-00A4-4FD9-869A-F0C240C7CF3D}" type="slidenum">
              <a:rPr lang="zh-TW" altLang="en-US" smtClean="0"/>
              <a:pPr/>
              <a:t>24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FA30C-00A4-4FD9-869A-F0C240C7CF3D}" type="slidenum">
              <a:rPr lang="zh-TW" altLang="en-US" smtClean="0"/>
              <a:pPr/>
              <a:t>26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FA30C-00A4-4FD9-869A-F0C240C7CF3D}" type="slidenum">
              <a:rPr lang="zh-TW" altLang="en-US" smtClean="0"/>
              <a:pPr/>
              <a:t>27</a:t>
            </a:fld>
            <a:endParaRPr lang="zh-TW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2012/4/27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2012/4/27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2012/4/27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2012/4/27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2012/4/27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2012/4/27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2012/4/27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2012/4/27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2012/4/27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2012/4/27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2012/4/27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BEAD13-0566-4C6C-97E7-55F17F24B09F}" type="datetimeFigureOut">
              <a:rPr lang="zh-TW" altLang="en-US" smtClean="0"/>
              <a:pPr/>
              <a:t>2012/4/27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smtClean="0"/>
              <a:t>Genome </a:t>
            </a:r>
            <a:r>
              <a:rPr lang="en-US" altLang="zh-TW" dirty="0" err="1" smtClean="0"/>
              <a:t>Resequencing</a:t>
            </a:r>
            <a:r>
              <a:rPr lang="en-US" altLang="zh-TW" dirty="0" smtClean="0"/>
              <a:t> analysis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TW" dirty="0" smtClean="0"/>
              <a:t>2012/Apr/27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outline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/>
              <a:t>import </a:t>
            </a:r>
            <a:r>
              <a:rPr lang="en-US" altLang="zh-TW" dirty="0" smtClean="0"/>
              <a:t>data</a:t>
            </a:r>
          </a:p>
          <a:p>
            <a:r>
              <a:rPr lang="en-US" altLang="zh-TW" dirty="0" smtClean="0"/>
              <a:t>Mapping reads to reference genome</a:t>
            </a:r>
          </a:p>
          <a:p>
            <a:r>
              <a:rPr lang="en-US" altLang="zh-TW" dirty="0" smtClean="0"/>
              <a:t>SNP detect</a:t>
            </a:r>
          </a:p>
          <a:p>
            <a:r>
              <a:rPr lang="en-US" altLang="zh-TW" dirty="0" smtClean="0"/>
              <a:t>DIP (</a:t>
            </a:r>
            <a:r>
              <a:rPr lang="en-US" altLang="zh-TW" dirty="0" err="1" smtClean="0"/>
              <a:t>InDel</a:t>
            </a:r>
            <a:r>
              <a:rPr lang="en-US" altLang="zh-TW" dirty="0" smtClean="0"/>
              <a:t>) </a:t>
            </a:r>
            <a:r>
              <a:rPr lang="en-US" altLang="zh-TW" dirty="0" smtClean="0"/>
              <a:t>detect</a:t>
            </a:r>
          </a:p>
          <a:p>
            <a:pPr lvl="1"/>
            <a:r>
              <a:rPr lang="en-US" dirty="0" smtClean="0"/>
              <a:t>deletion/insertion </a:t>
            </a:r>
            <a:r>
              <a:rPr lang="en-US" dirty="0" smtClean="0"/>
              <a:t>polymorphisms</a:t>
            </a:r>
          </a:p>
          <a:p>
            <a:pPr lvl="1"/>
            <a:r>
              <a:rPr lang="en-US" altLang="zh-TW" dirty="0" err="1" smtClean="0"/>
              <a:t>A.k.a</a:t>
            </a:r>
            <a:r>
              <a:rPr lang="en-US" altLang="zh-TW" dirty="0" smtClean="0"/>
              <a:t> </a:t>
            </a:r>
            <a:r>
              <a:rPr lang="en-US" altLang="zh-TW" b="1" dirty="0" smtClean="0"/>
              <a:t>In</a:t>
            </a:r>
            <a:r>
              <a:rPr lang="en-US" altLang="zh-TW" dirty="0" smtClean="0"/>
              <a:t>sert </a:t>
            </a:r>
            <a:r>
              <a:rPr lang="en-US" altLang="zh-TW" b="1" dirty="0" smtClean="0"/>
              <a:t>del</a:t>
            </a:r>
            <a:r>
              <a:rPr lang="en-US" altLang="zh-TW" dirty="0" smtClean="0"/>
              <a:t>etion</a:t>
            </a:r>
            <a:endParaRPr lang="en-US" altLang="zh-TW" dirty="0" smtClean="0"/>
          </a:p>
          <a:p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62"/>
          </a:xfrm>
        </p:spPr>
        <p:txBody>
          <a:bodyPr>
            <a:normAutofit/>
          </a:bodyPr>
          <a:lstStyle/>
          <a:p>
            <a:r>
              <a:rPr lang="en-US" altLang="zh-TW" sz="4000" dirty="0" smtClean="0"/>
              <a:t>3 files for 454 genome </a:t>
            </a:r>
            <a:r>
              <a:rPr lang="en-US" altLang="zh-TW" sz="4000" dirty="0" err="1" smtClean="0"/>
              <a:t>resequencing</a:t>
            </a:r>
            <a:endParaRPr lang="zh-TW" altLang="en-US" sz="40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23528" y="2060848"/>
            <a:ext cx="8686800" cy="4176464"/>
          </a:xfrm>
        </p:spPr>
        <p:txBody>
          <a:bodyPr>
            <a:normAutofit/>
          </a:bodyPr>
          <a:lstStyle/>
          <a:p>
            <a:pPr lvl="1"/>
            <a:r>
              <a:rPr lang="en-US" altLang="zh-TW" sz="2400" dirty="0" err="1" smtClean="0"/>
              <a:t>Ecoli.FLX.fna</a:t>
            </a:r>
            <a:r>
              <a:rPr lang="en-US" altLang="zh-TW" sz="2400" dirty="0" smtClean="0"/>
              <a:t>  	</a:t>
            </a:r>
          </a:p>
          <a:p>
            <a:pPr lvl="1">
              <a:buNone/>
            </a:pPr>
            <a:r>
              <a:rPr lang="en-US" altLang="zh-TW" sz="2400" dirty="0" smtClean="0"/>
              <a:t>	(Reads sequence in </a:t>
            </a:r>
            <a:r>
              <a:rPr lang="en-US" altLang="zh-TW" sz="2400" dirty="0" err="1" smtClean="0"/>
              <a:t>fasta</a:t>
            </a:r>
            <a:r>
              <a:rPr lang="en-US" altLang="zh-TW" sz="2400" dirty="0" smtClean="0"/>
              <a:t> format)</a:t>
            </a:r>
          </a:p>
          <a:p>
            <a:pPr lvl="1">
              <a:buNone/>
            </a:pPr>
            <a:endParaRPr lang="en-US" altLang="zh-TW" sz="2400" dirty="0" smtClean="0"/>
          </a:p>
          <a:p>
            <a:pPr lvl="1"/>
            <a:r>
              <a:rPr lang="en-US" altLang="zh-TW" sz="2400" dirty="0" err="1" smtClean="0"/>
              <a:t>Ecoli.FLX.qual</a:t>
            </a:r>
            <a:r>
              <a:rPr lang="en-US" altLang="zh-TW" sz="2400" dirty="0" smtClean="0"/>
              <a:t>  	</a:t>
            </a:r>
          </a:p>
          <a:p>
            <a:pPr lvl="1">
              <a:buNone/>
            </a:pPr>
            <a:r>
              <a:rPr lang="en-US" altLang="zh-TW" sz="2400" dirty="0" smtClean="0"/>
              <a:t>	(Reads </a:t>
            </a:r>
            <a:r>
              <a:rPr lang="en-US" altLang="zh-TW" sz="2400" dirty="0" err="1" smtClean="0"/>
              <a:t>quelity</a:t>
            </a:r>
            <a:r>
              <a:rPr lang="en-US" altLang="zh-TW" sz="2400" dirty="0" smtClean="0"/>
              <a:t> in </a:t>
            </a:r>
            <a:r>
              <a:rPr lang="en-US" altLang="zh-TW" sz="2400" dirty="0" err="1" smtClean="0"/>
              <a:t>fasta</a:t>
            </a:r>
            <a:r>
              <a:rPr lang="en-US" altLang="zh-TW" sz="2400" dirty="0" smtClean="0"/>
              <a:t> format)</a:t>
            </a:r>
          </a:p>
          <a:p>
            <a:pPr lvl="1">
              <a:buNone/>
            </a:pPr>
            <a:endParaRPr lang="en-US" altLang="zh-TW" sz="2400" dirty="0" smtClean="0"/>
          </a:p>
          <a:p>
            <a:pPr lvl="1"/>
            <a:r>
              <a:rPr lang="en-US" altLang="zh-TW" sz="2400" dirty="0" smtClean="0"/>
              <a:t>NC_010473.gbk	</a:t>
            </a:r>
          </a:p>
          <a:p>
            <a:pPr lvl="1">
              <a:buNone/>
            </a:pPr>
            <a:r>
              <a:rPr lang="en-US" altLang="zh-TW" sz="2400" dirty="0" smtClean="0"/>
              <a:t>	(</a:t>
            </a:r>
            <a:r>
              <a:rPr lang="it-IT" altLang="zh-TW" sz="2400" dirty="0" smtClean="0"/>
              <a:t>E. coli str. K-12 substr. DH10B, complete genome 				  </a:t>
            </a:r>
            <a:r>
              <a:rPr lang="en-US" altLang="zh-TW" sz="2400" dirty="0" smtClean="0"/>
              <a:t>sequence in </a:t>
            </a:r>
            <a:r>
              <a:rPr lang="en-US" altLang="zh-TW" sz="2400" dirty="0" err="1" smtClean="0"/>
              <a:t>Genbank</a:t>
            </a:r>
            <a:r>
              <a:rPr lang="en-US" altLang="zh-TW" sz="2400" dirty="0" smtClean="0"/>
              <a:t> format)</a:t>
            </a:r>
          </a:p>
          <a:p>
            <a:endParaRPr lang="zh-TW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sz="3600" dirty="0" smtClean="0"/>
              <a:t>3 files for 454 genome </a:t>
            </a:r>
            <a:r>
              <a:rPr lang="en-US" altLang="zh-TW" sz="3600" dirty="0" err="1" smtClean="0"/>
              <a:t>resequencing</a:t>
            </a:r>
            <a:endParaRPr lang="zh-TW" altLang="en-US" sz="3600" dirty="0"/>
          </a:p>
        </p:txBody>
      </p:sp>
      <p:grpSp>
        <p:nvGrpSpPr>
          <p:cNvPr id="8" name="群組 7"/>
          <p:cNvGrpSpPr/>
          <p:nvPr/>
        </p:nvGrpSpPr>
        <p:grpSpPr>
          <a:xfrm>
            <a:off x="179512" y="1484784"/>
            <a:ext cx="5832648" cy="3578914"/>
            <a:chOff x="179512" y="2730406"/>
            <a:chExt cx="5832648" cy="3578914"/>
          </a:xfrm>
        </p:grpSpPr>
        <p:sp>
          <p:nvSpPr>
            <p:cNvPr id="4" name="矩形 3"/>
            <p:cNvSpPr/>
            <p:nvPr/>
          </p:nvSpPr>
          <p:spPr>
            <a:xfrm>
              <a:off x="179512" y="3077666"/>
              <a:ext cx="5832648" cy="323165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r>
                <a:rPr lang="en-US" altLang="zh-TW" sz="1200" dirty="0" smtClean="0">
                  <a:latin typeface="Courier New" pitchFamily="49" charset="0"/>
                  <a:cs typeface="Courier New" pitchFamily="49" charset="0"/>
                </a:rPr>
                <a:t>&gt;EECRH8001A0WUU</a:t>
              </a:r>
            </a:p>
            <a:p>
              <a:r>
                <a:rPr lang="en-US" altLang="zh-TW" sz="1200" dirty="0" smtClean="0">
                  <a:latin typeface="Courier New" pitchFamily="49" charset="0"/>
                  <a:cs typeface="Courier New" pitchFamily="49" charset="0"/>
                </a:rPr>
                <a:t>GGGGGGGGGGGGGGGGGGGGGGGGGGGGGGAGTAATGCCGTCGCCCGCCTGTCCGGTGAC</a:t>
              </a:r>
            </a:p>
            <a:p>
              <a:r>
                <a:rPr lang="en-US" altLang="zh-TW" sz="1200" dirty="0" smtClean="0">
                  <a:latin typeface="Courier New" pitchFamily="49" charset="0"/>
                  <a:cs typeface="Courier New" pitchFamily="49" charset="0"/>
                </a:rPr>
                <a:t>GATTTCCAGCGCGCCATCGCCACAGGCAATCAGCAGTGGCGCAACAGAAATCACGCTCCC</a:t>
              </a:r>
            </a:p>
            <a:p>
              <a:r>
                <a:rPr lang="en-US" altLang="zh-TW" sz="1200" dirty="0" smtClean="0">
                  <a:latin typeface="Courier New" pitchFamily="49" charset="0"/>
                  <a:cs typeface="Courier New" pitchFamily="49" charset="0"/>
                </a:rPr>
                <a:t>CGGCTGTGCTTTGCTGGCATGAGGATGAACACGCGACGACCAGACGGTGAATTTCTGATT</a:t>
              </a:r>
            </a:p>
            <a:p>
              <a:r>
                <a:rPr lang="en-US" altLang="zh-TW" sz="1200" dirty="0" smtClean="0">
                  <a:latin typeface="Courier New" pitchFamily="49" charset="0"/>
                  <a:cs typeface="Courier New" pitchFamily="49" charset="0"/>
                </a:rPr>
                <a:t>GCCAACATAGCTGAAGGCACCCGGCCACGGATCGGCAACGGCACGTACCATGTTGTGCAG</a:t>
              </a:r>
            </a:p>
            <a:p>
              <a:endParaRPr lang="en-US" altLang="zh-TW" sz="1200" dirty="0" smtClean="0">
                <a:latin typeface="Courier New" pitchFamily="49" charset="0"/>
                <a:cs typeface="Courier New" pitchFamily="49" charset="0"/>
              </a:endParaRPr>
            </a:p>
            <a:p>
              <a:r>
                <a:rPr lang="en-US" altLang="zh-TW" sz="1200" dirty="0" smtClean="0">
                  <a:latin typeface="Courier New" pitchFamily="49" charset="0"/>
                  <a:cs typeface="Courier New" pitchFamily="49" charset="0"/>
                </a:rPr>
                <a:t>&gt;EECRH8001DOWTE</a:t>
              </a:r>
            </a:p>
            <a:p>
              <a:r>
                <a:rPr lang="en-US" altLang="zh-TW" sz="1200" dirty="0" smtClean="0">
                  <a:latin typeface="Courier New" pitchFamily="49" charset="0"/>
                  <a:cs typeface="Courier New" pitchFamily="49" charset="0"/>
                </a:rPr>
                <a:t>GGCGTCTTTTATAAAGATGAGCCCATCAAAGAACTGGAGTCGGCGCTGGTGGCGCAAGGC</a:t>
              </a:r>
            </a:p>
            <a:p>
              <a:r>
                <a:rPr lang="en-US" altLang="zh-TW" sz="1200" dirty="0" smtClean="0">
                  <a:latin typeface="Courier New" pitchFamily="49" charset="0"/>
                  <a:cs typeface="Courier New" pitchFamily="49" charset="0"/>
                </a:rPr>
                <a:t>TTTCAGATTATCTGGCCACAAAACAGCGTTGATTTGCTGAAATTTATCGAGCATAACCCT</a:t>
              </a:r>
            </a:p>
            <a:p>
              <a:r>
                <a:rPr lang="en-US" altLang="zh-TW" sz="1200" dirty="0" smtClean="0">
                  <a:latin typeface="Courier New" pitchFamily="49" charset="0"/>
                  <a:cs typeface="Courier New" pitchFamily="49" charset="0"/>
                </a:rPr>
                <a:t>CGAATTTGCGGCGTGATTTTTGACTGGGATGAGTACAGTCTCGATTTATGTAGCGATATC</a:t>
              </a:r>
            </a:p>
            <a:p>
              <a:r>
                <a:rPr lang="en-US" altLang="zh-TW" sz="1200" dirty="0" smtClean="0">
                  <a:latin typeface="Courier New" pitchFamily="49" charset="0"/>
                  <a:cs typeface="Courier New" pitchFamily="49" charset="0"/>
                </a:rPr>
                <a:t>AATCAGCTTAATGAATATCTCCCGCTTTATGCCTTCATCAACACCCACTCGA</a:t>
              </a:r>
            </a:p>
            <a:p>
              <a:endParaRPr lang="en-US" altLang="zh-TW" sz="1200" dirty="0" smtClean="0">
                <a:latin typeface="Courier New" pitchFamily="49" charset="0"/>
                <a:cs typeface="Courier New" pitchFamily="49" charset="0"/>
              </a:endParaRPr>
            </a:p>
            <a:p>
              <a:r>
                <a:rPr lang="en-US" altLang="zh-TW" sz="1200" dirty="0" smtClean="0">
                  <a:latin typeface="Courier New" pitchFamily="49" charset="0"/>
                  <a:cs typeface="Courier New" pitchFamily="49" charset="0"/>
                </a:rPr>
                <a:t>&gt;EECRH8001EBQ91</a:t>
              </a:r>
            </a:p>
            <a:p>
              <a:r>
                <a:rPr lang="en-US" altLang="zh-TW" sz="1200" dirty="0" smtClean="0">
                  <a:latin typeface="Courier New" pitchFamily="49" charset="0"/>
                  <a:cs typeface="Courier New" pitchFamily="49" charset="0"/>
                </a:rPr>
                <a:t>CCGTACGATCCGAATACCCAACGACGGGTTGTGCGCGAACGTTTGCAGGCGCTGGAAATC</a:t>
              </a:r>
            </a:p>
            <a:p>
              <a:r>
                <a:rPr lang="en-US" altLang="zh-TW" sz="1200" dirty="0" smtClean="0">
                  <a:latin typeface="Courier New" pitchFamily="49" charset="0"/>
                  <a:cs typeface="Courier New" pitchFamily="49" charset="0"/>
                </a:rPr>
                <a:t>ATTAATGAGCGCTTTGCCCGCCATTTTCGTATGGGGCTGTTCAACCTGCTGCGTCGTAGC</a:t>
              </a:r>
            </a:p>
            <a:p>
              <a:r>
                <a:rPr lang="en-US" altLang="zh-TW" sz="1200" dirty="0" smtClean="0">
                  <a:latin typeface="Courier New" pitchFamily="49" charset="0"/>
                  <a:cs typeface="Courier New" pitchFamily="49" charset="0"/>
                </a:rPr>
                <a:t>CCGGATATAACCGTCGGGGCCATCCGCATTCAGCCGTACCATGAATTTGCCCGCAACCTG</a:t>
              </a:r>
            </a:p>
            <a:p>
              <a:r>
                <a:rPr lang="en-US" altLang="zh-TW" sz="1200" dirty="0" smtClean="0">
                  <a:latin typeface="Courier New" pitchFamily="49" charset="0"/>
                  <a:cs typeface="Courier New" pitchFamily="49" charset="0"/>
                </a:rPr>
                <a:t>CCGGTGCCGACCAACCTGAACCTTATCCA</a:t>
              </a:r>
              <a:endParaRPr lang="en-US" altLang="zh-TW" sz="1200" dirty="0">
                <a:latin typeface="Courier New" pitchFamily="49" charset="0"/>
                <a:cs typeface="Courier New" pitchFamily="49" charset="0"/>
              </a:endParaRPr>
            </a:p>
          </p:txBody>
        </p:sp>
        <p:sp>
          <p:nvSpPr>
            <p:cNvPr id="6" name="文字方塊 5"/>
            <p:cNvSpPr txBox="1"/>
            <p:nvPr/>
          </p:nvSpPr>
          <p:spPr>
            <a:xfrm>
              <a:off x="226022" y="2730406"/>
              <a:ext cx="266746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600" b="1" i="1" dirty="0" smtClean="0"/>
                <a:t>Read sequence (</a:t>
              </a:r>
              <a:r>
                <a:rPr lang="en-US" altLang="zh-TW" sz="1600" dirty="0" err="1" smtClean="0"/>
                <a:t>Ecoli.FLX.fna</a:t>
              </a:r>
              <a:r>
                <a:rPr lang="en-US" altLang="zh-TW" sz="1600" dirty="0" smtClean="0"/>
                <a:t>)</a:t>
              </a:r>
              <a:endParaRPr lang="zh-TW" altLang="en-US" sz="1600" b="1" i="1" dirty="0"/>
            </a:p>
          </p:txBody>
        </p:sp>
      </p:grpSp>
      <p:grpSp>
        <p:nvGrpSpPr>
          <p:cNvPr id="9" name="群組 8"/>
          <p:cNvGrpSpPr/>
          <p:nvPr/>
        </p:nvGrpSpPr>
        <p:grpSpPr>
          <a:xfrm>
            <a:off x="2951312" y="2420888"/>
            <a:ext cx="6192688" cy="3501008"/>
            <a:chOff x="2951312" y="3018388"/>
            <a:chExt cx="6192688" cy="3501008"/>
          </a:xfrm>
        </p:grpSpPr>
        <p:sp>
          <p:nvSpPr>
            <p:cNvPr id="5" name="矩形 4"/>
            <p:cNvSpPr/>
            <p:nvPr/>
          </p:nvSpPr>
          <p:spPr>
            <a:xfrm>
              <a:off x="2951312" y="3356992"/>
              <a:ext cx="6192688" cy="316240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&gt;EECRH8001A0WUU</a:t>
              </a:r>
            </a:p>
            <a:p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14 7 3 1 1 1 1 1 1 1 1 1 1 1 1 1 1 1 1 1 1 1 1 1 1 1 1 1 1 1 28 9 26 35 28 28 27 34 28 28 28 26 24 37 33 15 28 34 28 28 27 27 31 22 32 24 27 27 28 27</a:t>
              </a:r>
            </a:p>
            <a:p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24 27 36 32 13 35 28 28 28 27 25 23 26 34 28 27 25 25 28 32 24 25 28 27 29 21 26 29 20 28 27 27 27 27 28 26 26 31 23 27 27 28 34 27 28 26 28 36 32 14 25 25 28 27 27 27 28 37 33 20 5 34 27 26 20 28 26 28 23 37 33 14 26 27 27 34 28 26 27 28 27 19 34 27 28 26 27 31 22 27 27 26 28 28 26 26 25 27 24 33 25 25 28 22 24 35 28 26 23 33 26 36 31 12 28 27 27 25 33 26 27 27 18 32 24 28 25 28 26 27 28 27 28 32 24 33 26 25 28 34 30 9 35 28 27 18 28 28 32 25 28 28 23 34 28 27 34 27 22 34 28 27 27 24 24 28 23 34 27 27 26 27 32 24 27 28 28 27 24 27</a:t>
              </a:r>
            </a:p>
            <a:p>
              <a:endParaRPr lang="en-US" altLang="zh-TW" sz="1050" dirty="0" smtClean="0">
                <a:latin typeface="Courier New" pitchFamily="49" charset="0"/>
                <a:cs typeface="Courier New" pitchFamily="49" charset="0"/>
              </a:endParaRPr>
            </a:p>
            <a:p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&gt;EECRH8001DOWTE</a:t>
              </a:r>
            </a:p>
            <a:p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31 12 28 28 28 28 37 33 20 5 26 27 34 30 10 27 28 28 28 28 27 36 32 13 28 28 28 37 32 14 28 34 27 28 27 34 27 28 28 27 27 33 25 27 28 27 27 33 26 27 33 26 27 27 28 34 28 34 28 27 37 33 16 27 27 28 28 35 28 27 28 28 28 34 26 33 25 28 28 37 33 20 6 28 27 27 27 27 34 27 27 28 36 31 12 27 28 27 27 37 33 14 36 32 13 27 27 28 28 27 27 27 28 27 35 28 36 32 13 27 27 28 33 25 36 32 13 25 28 32 24 27 28 27 27 27 38 34 24 14 4 28 27 27 28</a:t>
              </a:r>
            </a:p>
          </p:txBody>
        </p:sp>
        <p:sp>
          <p:nvSpPr>
            <p:cNvPr id="7" name="文字方塊 6"/>
            <p:cNvSpPr txBox="1"/>
            <p:nvPr/>
          </p:nvSpPr>
          <p:spPr>
            <a:xfrm>
              <a:off x="6228184" y="3018388"/>
              <a:ext cx="264091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600" b="1" i="1" dirty="0" smtClean="0"/>
                <a:t>Read Quality (</a:t>
              </a:r>
              <a:r>
                <a:rPr lang="en-US" altLang="zh-TW" sz="1600" dirty="0" err="1" smtClean="0"/>
                <a:t>Ecoli.FLX.qual</a:t>
              </a:r>
              <a:r>
                <a:rPr lang="en-US" altLang="zh-TW" sz="1600" dirty="0" smtClean="0"/>
                <a:t> </a:t>
              </a:r>
              <a:r>
                <a:rPr lang="en-US" altLang="zh-TW" sz="1600" b="1" i="1" dirty="0" smtClean="0"/>
                <a:t>)</a:t>
              </a:r>
              <a:endParaRPr lang="zh-TW" altLang="en-US" sz="1600" b="1" i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/>
          <p:cNvSpPr txBox="1"/>
          <p:nvPr/>
        </p:nvSpPr>
        <p:spPr>
          <a:xfrm>
            <a:off x="1331640" y="6453336"/>
            <a:ext cx="49013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http://www.ncbi.nlm.nih.gov/nuccore/170079663</a:t>
            </a:r>
            <a:endParaRPr lang="zh-TW" altLang="en-US" dirty="0"/>
          </a:p>
        </p:txBody>
      </p:sp>
      <p:grpSp>
        <p:nvGrpSpPr>
          <p:cNvPr id="4" name="群組 3"/>
          <p:cNvGrpSpPr/>
          <p:nvPr/>
        </p:nvGrpSpPr>
        <p:grpSpPr>
          <a:xfrm>
            <a:off x="179512" y="260648"/>
            <a:ext cx="8640960" cy="5924749"/>
            <a:chOff x="2951312" y="3018388"/>
            <a:chExt cx="8640960" cy="5924749"/>
          </a:xfrm>
        </p:grpSpPr>
        <p:sp>
          <p:nvSpPr>
            <p:cNvPr id="5" name="矩形 4"/>
            <p:cNvSpPr/>
            <p:nvPr/>
          </p:nvSpPr>
          <p:spPr>
            <a:xfrm>
              <a:off x="2951312" y="3356992"/>
              <a:ext cx="8640960" cy="558614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LOCUS      	NC_010473 4686137 </a:t>
              </a:r>
              <a:r>
                <a:rPr lang="en-US" altLang="zh-TW" sz="1050" dirty="0" err="1" smtClean="0">
                  <a:latin typeface="Courier New" pitchFamily="49" charset="0"/>
                  <a:cs typeface="Courier New" pitchFamily="49" charset="0"/>
                </a:rPr>
                <a:t>bp</a:t>
              </a:r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 DNA circular BCT 23-JAN-2012 </a:t>
              </a:r>
            </a:p>
            <a:p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DEFINITION 	Escherichia coli str. K-12 </a:t>
              </a:r>
              <a:r>
                <a:rPr lang="en-US" altLang="zh-TW" sz="1050" dirty="0" err="1" smtClean="0">
                  <a:latin typeface="Courier New" pitchFamily="49" charset="0"/>
                  <a:cs typeface="Courier New" pitchFamily="49" charset="0"/>
                </a:rPr>
                <a:t>substr</a:t>
              </a:r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. DH10B chromosome, complete genome. </a:t>
              </a:r>
            </a:p>
            <a:p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ACCESSION  	NC_010473 VERSION NC_010473.1 GI:170079663 DBLINK Project: 58979 </a:t>
              </a:r>
            </a:p>
            <a:p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KEYWORDS 	. </a:t>
              </a:r>
            </a:p>
            <a:p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SOURCE     	Escherichia coli str. K-12 </a:t>
              </a:r>
              <a:r>
                <a:rPr lang="en-US" altLang="zh-TW" sz="1050" dirty="0" err="1" smtClean="0">
                  <a:latin typeface="Courier New" pitchFamily="49" charset="0"/>
                  <a:cs typeface="Courier New" pitchFamily="49" charset="0"/>
                </a:rPr>
                <a:t>substr</a:t>
              </a:r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. DH10B </a:t>
              </a:r>
            </a:p>
            <a:p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  ORGANISM 	Escherichia coli str. K-12 </a:t>
              </a:r>
              <a:r>
                <a:rPr lang="en-US" altLang="zh-TW" sz="1050" dirty="0" err="1" smtClean="0">
                  <a:latin typeface="Courier New" pitchFamily="49" charset="0"/>
                  <a:cs typeface="Courier New" pitchFamily="49" charset="0"/>
                </a:rPr>
                <a:t>substr</a:t>
              </a:r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. DH10B Bacteria; </a:t>
              </a:r>
              <a:r>
                <a:rPr lang="en-US" altLang="zh-TW" sz="1050" dirty="0" err="1" smtClean="0">
                  <a:latin typeface="Courier New" pitchFamily="49" charset="0"/>
                  <a:cs typeface="Courier New" pitchFamily="49" charset="0"/>
                </a:rPr>
                <a:t>Proteobacteria</a:t>
              </a:r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; </a:t>
              </a:r>
              <a:r>
                <a:rPr lang="en-US" altLang="zh-TW" sz="1050" dirty="0" err="1" smtClean="0">
                  <a:latin typeface="Courier New" pitchFamily="49" charset="0"/>
                  <a:cs typeface="Courier New" pitchFamily="49" charset="0"/>
                </a:rPr>
                <a:t>Gammaproteobacteria</a:t>
              </a:r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; 	</a:t>
              </a:r>
              <a:r>
                <a:rPr lang="en-US" altLang="zh-TW" sz="1050" dirty="0" err="1" smtClean="0">
                  <a:latin typeface="Courier New" pitchFamily="49" charset="0"/>
                  <a:cs typeface="Courier New" pitchFamily="49" charset="0"/>
                </a:rPr>
                <a:t>Enterobacteriales</a:t>
              </a:r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; </a:t>
              </a:r>
              <a:r>
                <a:rPr lang="en-US" altLang="zh-TW" sz="1050" dirty="0" err="1" smtClean="0">
                  <a:latin typeface="Courier New" pitchFamily="49" charset="0"/>
                  <a:cs typeface="Courier New" pitchFamily="49" charset="0"/>
                </a:rPr>
                <a:t>Enterobacteriaceae</a:t>
              </a:r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; Escherichia.</a:t>
              </a:r>
            </a:p>
            <a:p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FEATURES 	Location/Qualifiers </a:t>
              </a:r>
            </a:p>
            <a:p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  source 	1..4686137 </a:t>
              </a:r>
            </a:p>
            <a:p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	/organism="Escherichia coli str. K-12 </a:t>
              </a:r>
              <a:r>
                <a:rPr lang="en-US" altLang="zh-TW" sz="1050" dirty="0" err="1" smtClean="0">
                  <a:latin typeface="Courier New" pitchFamily="49" charset="0"/>
                  <a:cs typeface="Courier New" pitchFamily="49" charset="0"/>
                </a:rPr>
                <a:t>substr</a:t>
              </a:r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. DH10B" </a:t>
              </a:r>
            </a:p>
            <a:p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	/</a:t>
              </a:r>
              <a:r>
                <a:rPr lang="en-US" altLang="zh-TW" sz="1050" dirty="0" err="1" smtClean="0">
                  <a:latin typeface="Courier New" pitchFamily="49" charset="0"/>
                  <a:cs typeface="Courier New" pitchFamily="49" charset="0"/>
                </a:rPr>
                <a:t>mol_type</a:t>
              </a:r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="genomic DNA" </a:t>
              </a:r>
            </a:p>
            <a:p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	/strain="K-12" </a:t>
              </a:r>
            </a:p>
            <a:p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	/</a:t>
              </a:r>
              <a:r>
                <a:rPr lang="en-US" altLang="zh-TW" sz="1050" dirty="0" err="1" smtClean="0">
                  <a:latin typeface="Courier New" pitchFamily="49" charset="0"/>
                  <a:cs typeface="Courier New" pitchFamily="49" charset="0"/>
                </a:rPr>
                <a:t>sub_strain</a:t>
              </a:r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="DH10B" </a:t>
              </a:r>
            </a:p>
            <a:p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	/</a:t>
              </a:r>
              <a:r>
                <a:rPr lang="en-US" altLang="zh-TW" sz="1050" dirty="0" err="1" smtClean="0">
                  <a:latin typeface="Courier New" pitchFamily="49" charset="0"/>
                  <a:cs typeface="Courier New" pitchFamily="49" charset="0"/>
                </a:rPr>
                <a:t>db_xref</a:t>
              </a:r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="taxon:316385" </a:t>
              </a:r>
            </a:p>
            <a:p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gene 	190..255 </a:t>
              </a:r>
            </a:p>
            <a:p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	/gene="</a:t>
              </a:r>
              <a:r>
                <a:rPr lang="en-US" altLang="zh-TW" sz="1050" dirty="0" err="1" smtClean="0">
                  <a:latin typeface="Courier New" pitchFamily="49" charset="0"/>
                  <a:cs typeface="Courier New" pitchFamily="49" charset="0"/>
                </a:rPr>
                <a:t>thrL</a:t>
              </a:r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" /</a:t>
              </a:r>
              <a:r>
                <a:rPr lang="en-US" altLang="zh-TW" sz="1050" dirty="0" err="1" smtClean="0">
                  <a:latin typeface="Courier New" pitchFamily="49" charset="0"/>
                  <a:cs typeface="Courier New" pitchFamily="49" charset="0"/>
                </a:rPr>
                <a:t>locus_tag</a:t>
              </a:r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="ECDH10B_0001" </a:t>
              </a:r>
            </a:p>
            <a:p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	/</a:t>
              </a:r>
              <a:r>
                <a:rPr lang="en-US" altLang="zh-TW" sz="1050" dirty="0" err="1" smtClean="0">
                  <a:latin typeface="Courier New" pitchFamily="49" charset="0"/>
                  <a:cs typeface="Courier New" pitchFamily="49" charset="0"/>
                </a:rPr>
                <a:t>db_xref</a:t>
              </a:r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="GeneID:6058969" </a:t>
              </a:r>
            </a:p>
            <a:p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CDS 	190..255 </a:t>
              </a:r>
            </a:p>
            <a:p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	/gene="</a:t>
              </a:r>
              <a:r>
                <a:rPr lang="en-US" altLang="zh-TW" sz="1050" dirty="0" err="1" smtClean="0">
                  <a:latin typeface="Courier New" pitchFamily="49" charset="0"/>
                  <a:cs typeface="Courier New" pitchFamily="49" charset="0"/>
                </a:rPr>
                <a:t>thrL</a:t>
              </a:r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" </a:t>
              </a:r>
            </a:p>
            <a:p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	/</a:t>
              </a:r>
              <a:r>
                <a:rPr lang="en-US" altLang="zh-TW" sz="1050" dirty="0" err="1" smtClean="0">
                  <a:latin typeface="Courier New" pitchFamily="49" charset="0"/>
                  <a:cs typeface="Courier New" pitchFamily="49" charset="0"/>
                </a:rPr>
                <a:t>locus_tag</a:t>
              </a:r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="ECDH10B_0001" </a:t>
              </a:r>
            </a:p>
            <a:p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	/note="involved in </a:t>
              </a:r>
              <a:r>
                <a:rPr lang="en-US" altLang="zh-TW" sz="1050" dirty="0" err="1" smtClean="0">
                  <a:latin typeface="Courier New" pitchFamily="49" charset="0"/>
                  <a:cs typeface="Courier New" pitchFamily="49" charset="0"/>
                </a:rPr>
                <a:t>threonine</a:t>
              </a:r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 biosynthesis; controls the expression of the </a:t>
              </a:r>
              <a:r>
                <a:rPr lang="en-US" altLang="zh-TW" sz="1050" dirty="0" err="1" smtClean="0">
                  <a:latin typeface="Courier New" pitchFamily="49" charset="0"/>
                  <a:cs typeface="Courier New" pitchFamily="49" charset="0"/>
                </a:rPr>
                <a:t>thrLABC</a:t>
              </a:r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 </a:t>
              </a:r>
              <a:r>
                <a:rPr lang="en-US" altLang="zh-TW" sz="1050" dirty="0" err="1" smtClean="0">
                  <a:latin typeface="Courier New" pitchFamily="49" charset="0"/>
                  <a:cs typeface="Courier New" pitchFamily="49" charset="0"/>
                </a:rPr>
                <a:t>operon</a:t>
              </a:r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" 	/</a:t>
              </a:r>
              <a:r>
                <a:rPr lang="en-US" altLang="zh-TW" sz="1050" dirty="0" err="1" smtClean="0">
                  <a:latin typeface="Courier New" pitchFamily="49" charset="0"/>
                  <a:cs typeface="Courier New" pitchFamily="49" charset="0"/>
                </a:rPr>
                <a:t>codon_start</a:t>
              </a:r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=1 </a:t>
              </a:r>
            </a:p>
            <a:p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	/transl_table=11 </a:t>
              </a:r>
            </a:p>
            <a:p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	/product="</a:t>
              </a:r>
              <a:r>
                <a:rPr lang="en-US" altLang="zh-TW" sz="1050" dirty="0" err="1" smtClean="0">
                  <a:latin typeface="Courier New" pitchFamily="49" charset="0"/>
                  <a:cs typeface="Courier New" pitchFamily="49" charset="0"/>
                </a:rPr>
                <a:t>thr</a:t>
              </a:r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 </a:t>
              </a:r>
              <a:r>
                <a:rPr lang="en-US" altLang="zh-TW" sz="1050" dirty="0" err="1" smtClean="0">
                  <a:latin typeface="Courier New" pitchFamily="49" charset="0"/>
                  <a:cs typeface="Courier New" pitchFamily="49" charset="0"/>
                </a:rPr>
                <a:t>operon</a:t>
              </a:r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 leader peptide" </a:t>
              </a:r>
            </a:p>
            <a:p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	/</a:t>
              </a:r>
              <a:r>
                <a:rPr lang="en-US" altLang="zh-TW" sz="1050" dirty="0" err="1" smtClean="0">
                  <a:latin typeface="Courier New" pitchFamily="49" charset="0"/>
                  <a:cs typeface="Courier New" pitchFamily="49" charset="0"/>
                </a:rPr>
                <a:t>protein_id</a:t>
              </a:r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="YP_001728984.1" </a:t>
              </a:r>
            </a:p>
            <a:p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	/</a:t>
              </a:r>
              <a:r>
                <a:rPr lang="en-US" altLang="zh-TW" sz="1050" dirty="0" err="1" smtClean="0">
                  <a:latin typeface="Courier New" pitchFamily="49" charset="0"/>
                  <a:cs typeface="Courier New" pitchFamily="49" charset="0"/>
                </a:rPr>
                <a:t>db_xref</a:t>
              </a:r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="GI:170079664" </a:t>
              </a:r>
            </a:p>
            <a:p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	/</a:t>
              </a:r>
              <a:r>
                <a:rPr lang="en-US" altLang="zh-TW" sz="1050" dirty="0" err="1" smtClean="0">
                  <a:latin typeface="Courier New" pitchFamily="49" charset="0"/>
                  <a:cs typeface="Courier New" pitchFamily="49" charset="0"/>
                </a:rPr>
                <a:t>db_xref</a:t>
              </a:r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="ASAP:AEC-0000073" </a:t>
              </a:r>
            </a:p>
            <a:p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	/</a:t>
              </a:r>
              <a:r>
                <a:rPr lang="en-US" altLang="zh-TW" sz="1050" dirty="0" err="1" smtClean="0">
                  <a:latin typeface="Courier New" pitchFamily="49" charset="0"/>
                  <a:cs typeface="Courier New" pitchFamily="49" charset="0"/>
                </a:rPr>
                <a:t>db_xref</a:t>
              </a:r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="GeneID:6058969" </a:t>
              </a:r>
            </a:p>
            <a:p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gene 	337..2799 </a:t>
              </a:r>
            </a:p>
            <a:p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	/gene="</a:t>
              </a:r>
              <a:r>
                <a:rPr lang="en-US" altLang="zh-TW" sz="1050" dirty="0" err="1" smtClean="0">
                  <a:latin typeface="Courier New" pitchFamily="49" charset="0"/>
                  <a:cs typeface="Courier New" pitchFamily="49" charset="0"/>
                </a:rPr>
                <a:t>thrA</a:t>
              </a:r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" </a:t>
              </a:r>
            </a:p>
            <a:p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	/</a:t>
              </a:r>
              <a:r>
                <a:rPr lang="en-US" altLang="zh-TW" sz="1050" dirty="0" err="1" smtClean="0">
                  <a:latin typeface="Courier New" pitchFamily="49" charset="0"/>
                  <a:cs typeface="Courier New" pitchFamily="49" charset="0"/>
                </a:rPr>
                <a:t>locus_tag</a:t>
              </a:r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="ECDH10B_0002" </a:t>
              </a:r>
            </a:p>
            <a:p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	/</a:t>
              </a:r>
              <a:r>
                <a:rPr lang="en-US" altLang="zh-TW" sz="1050" dirty="0" err="1" smtClean="0">
                  <a:latin typeface="Courier New" pitchFamily="49" charset="0"/>
                  <a:cs typeface="Courier New" pitchFamily="49" charset="0"/>
                </a:rPr>
                <a:t>db_xref</a:t>
              </a:r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="GeneID:6058347“</a:t>
              </a:r>
            </a:p>
            <a:p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……</a:t>
              </a:r>
            </a:p>
            <a:p>
              <a:r>
                <a:rPr lang="en-US" altLang="zh-TW" sz="1050" dirty="0" smtClean="0">
                  <a:latin typeface="Courier New" pitchFamily="49" charset="0"/>
                  <a:cs typeface="Courier New" pitchFamily="49" charset="0"/>
                </a:rPr>
                <a:t>……</a:t>
              </a:r>
            </a:p>
          </p:txBody>
        </p:sp>
        <p:sp>
          <p:nvSpPr>
            <p:cNvPr id="6" name="文字方塊 5"/>
            <p:cNvSpPr txBox="1"/>
            <p:nvPr/>
          </p:nvSpPr>
          <p:spPr>
            <a:xfrm>
              <a:off x="3023320" y="3018388"/>
              <a:ext cx="338437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lvl="1"/>
              <a:r>
                <a:rPr lang="en-US" altLang="zh-TW" sz="1600" b="1" i="1" dirty="0" smtClean="0"/>
                <a:t>Reference genome ( </a:t>
              </a:r>
              <a:r>
                <a:rPr lang="en-US" altLang="zh-TW" sz="1600" dirty="0" smtClean="0"/>
                <a:t>NC_010473.gbk </a:t>
              </a:r>
              <a:r>
                <a:rPr lang="en-US" altLang="zh-TW" sz="1600" b="1" i="1" dirty="0" smtClean="0"/>
                <a:t>)</a:t>
              </a:r>
              <a:endParaRPr lang="zh-TW" altLang="en-US" sz="1600" b="1" i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How many reads in a </a:t>
            </a:r>
            <a:r>
              <a:rPr lang="en-US" altLang="zh-TW" dirty="0" err="1" smtClean="0"/>
              <a:t>fasta</a:t>
            </a:r>
            <a:r>
              <a:rPr lang="en-US" altLang="zh-TW" dirty="0" smtClean="0"/>
              <a:t> file?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/>
              <a:t>Extract lines with “&gt;” character</a:t>
            </a:r>
          </a:p>
          <a:p>
            <a:endParaRPr lang="en-US" altLang="zh-TW" dirty="0" smtClean="0"/>
          </a:p>
          <a:p>
            <a:endParaRPr lang="en-US" altLang="zh-TW" dirty="0" smtClean="0"/>
          </a:p>
          <a:p>
            <a:r>
              <a:rPr lang="en-US" altLang="zh-TW" dirty="0" smtClean="0"/>
              <a:t>And count it</a:t>
            </a:r>
          </a:p>
          <a:p>
            <a:endParaRPr lang="en-US" altLang="zh-TW" dirty="0" smtClean="0"/>
          </a:p>
          <a:p>
            <a:endParaRPr lang="en-US" altLang="zh-TW" dirty="0" smtClean="0"/>
          </a:p>
          <a:p>
            <a:r>
              <a:rPr lang="en-US" altLang="zh-TW" dirty="0" smtClean="0"/>
              <a:t>How many reads in quality file?</a:t>
            </a:r>
            <a:endParaRPr lang="zh-TW" altLang="en-US" dirty="0"/>
          </a:p>
        </p:txBody>
      </p:sp>
      <p:sp>
        <p:nvSpPr>
          <p:cNvPr id="4" name="矩形 3"/>
          <p:cNvSpPr/>
          <p:nvPr/>
        </p:nvSpPr>
        <p:spPr>
          <a:xfrm>
            <a:off x="899592" y="2564904"/>
            <a:ext cx="6984776" cy="43204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TW" sz="2400" dirty="0" err="1" smtClean="0"/>
              <a:t>grep</a:t>
            </a:r>
            <a:r>
              <a:rPr lang="en-US" altLang="zh-TW" sz="2400" dirty="0" smtClean="0"/>
              <a:t>    </a:t>
            </a:r>
            <a:r>
              <a:rPr lang="en-US" altLang="zh-TW" sz="2400" dirty="0" smtClean="0">
                <a:solidFill>
                  <a:srgbClr val="FF0000"/>
                </a:solidFill>
              </a:rPr>
              <a:t>“</a:t>
            </a:r>
            <a:r>
              <a:rPr lang="en-US" altLang="zh-TW" sz="2400" dirty="0" smtClean="0"/>
              <a:t>&gt;</a:t>
            </a:r>
            <a:r>
              <a:rPr lang="en-US" altLang="zh-TW" sz="2400" dirty="0" smtClean="0">
                <a:solidFill>
                  <a:srgbClr val="FF0000"/>
                </a:solidFill>
              </a:rPr>
              <a:t>”</a:t>
            </a:r>
            <a:r>
              <a:rPr lang="en-US" altLang="zh-TW" sz="2400" dirty="0" smtClean="0"/>
              <a:t>    </a:t>
            </a:r>
            <a:r>
              <a:rPr lang="en-US" altLang="zh-TW" sz="2400" dirty="0" err="1" smtClean="0"/>
              <a:t>Ecoli.FLX.fna</a:t>
            </a:r>
            <a:endParaRPr lang="en-US" altLang="zh-TW" sz="2400" dirty="0" smtClean="0"/>
          </a:p>
        </p:txBody>
      </p:sp>
      <p:sp>
        <p:nvSpPr>
          <p:cNvPr id="5" name="矩形 4"/>
          <p:cNvSpPr/>
          <p:nvPr/>
        </p:nvSpPr>
        <p:spPr>
          <a:xfrm>
            <a:off x="827584" y="4293096"/>
            <a:ext cx="6984776" cy="43204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TW" sz="2400" dirty="0" err="1" smtClean="0"/>
              <a:t>grep</a:t>
            </a:r>
            <a:r>
              <a:rPr lang="en-US" altLang="zh-TW" sz="2400" dirty="0" smtClean="0"/>
              <a:t>   </a:t>
            </a:r>
            <a:r>
              <a:rPr lang="en-US" altLang="zh-TW" sz="2400" dirty="0" smtClean="0">
                <a:solidFill>
                  <a:srgbClr val="FF0000"/>
                </a:solidFill>
              </a:rPr>
              <a:t>-c</a:t>
            </a:r>
            <a:r>
              <a:rPr lang="en-US" altLang="zh-TW" sz="2400" dirty="0" smtClean="0">
                <a:solidFill>
                  <a:srgbClr val="FFFF00"/>
                </a:solidFill>
              </a:rPr>
              <a:t>  </a:t>
            </a:r>
            <a:r>
              <a:rPr lang="en-US" altLang="zh-TW" sz="2400" dirty="0" smtClean="0"/>
              <a:t>“&gt;”    </a:t>
            </a:r>
            <a:r>
              <a:rPr lang="en-US" altLang="zh-TW" sz="2400" dirty="0" err="1" smtClean="0"/>
              <a:t>Ecoli.FLX.fna</a:t>
            </a:r>
            <a:endParaRPr lang="en-US" altLang="zh-TW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Import 454 reads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1988840"/>
            <a:ext cx="5472608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橢圓 4"/>
          <p:cNvSpPr/>
          <p:nvPr/>
        </p:nvSpPr>
        <p:spPr>
          <a:xfrm>
            <a:off x="3491880" y="2348880"/>
            <a:ext cx="720080" cy="50405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Select 2 files via </a:t>
            </a:r>
            <a:r>
              <a:rPr lang="en-US" altLang="zh-TW" b="1" dirty="0" smtClean="0"/>
              <a:t>Ctrl</a:t>
            </a:r>
            <a:r>
              <a:rPr lang="en-US" altLang="zh-TW" dirty="0" smtClean="0"/>
              <a:t> key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556792"/>
            <a:ext cx="7344816" cy="50159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3000" y="1196752"/>
            <a:ext cx="9001000" cy="5228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Import Reference genome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556792"/>
            <a:ext cx="7416824" cy="4748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橢圓 5"/>
          <p:cNvSpPr/>
          <p:nvPr/>
        </p:nvSpPr>
        <p:spPr>
          <a:xfrm>
            <a:off x="2051720" y="1844824"/>
            <a:ext cx="720080" cy="50405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橢圓 6"/>
          <p:cNvSpPr/>
          <p:nvPr/>
        </p:nvSpPr>
        <p:spPr>
          <a:xfrm>
            <a:off x="2915816" y="5517232"/>
            <a:ext cx="1296144" cy="216024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2512" y="908720"/>
            <a:ext cx="8821488" cy="50342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Mapping reads to Reference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1772816"/>
            <a:ext cx="6984776" cy="40463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Select reads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1772816"/>
            <a:ext cx="5832648" cy="39062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Select NC_010473 as reference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grpSp>
        <p:nvGrpSpPr>
          <p:cNvPr id="18" name="群組 17"/>
          <p:cNvGrpSpPr/>
          <p:nvPr/>
        </p:nvGrpSpPr>
        <p:grpSpPr>
          <a:xfrm>
            <a:off x="215008" y="1779130"/>
            <a:ext cx="8461448" cy="4458182"/>
            <a:chOff x="215008" y="1779130"/>
            <a:chExt cx="8461448" cy="4458182"/>
          </a:xfrm>
        </p:grpSpPr>
        <p:pic>
          <p:nvPicPr>
            <p:cNvPr id="8194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5008" y="1779130"/>
              <a:ext cx="8461448" cy="4458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17" name="群組 16"/>
            <p:cNvGrpSpPr/>
            <p:nvPr/>
          </p:nvGrpSpPr>
          <p:grpSpPr>
            <a:xfrm>
              <a:off x="4860032" y="3140968"/>
              <a:ext cx="2880320" cy="1224136"/>
              <a:chOff x="4860032" y="3140968"/>
              <a:chExt cx="2880320" cy="1224136"/>
            </a:xfrm>
          </p:grpSpPr>
          <p:sp>
            <p:nvSpPr>
              <p:cNvPr id="5" name="橢圓 4"/>
              <p:cNvSpPr/>
              <p:nvPr/>
            </p:nvSpPr>
            <p:spPr>
              <a:xfrm>
                <a:off x="4860032" y="3212976"/>
                <a:ext cx="360040" cy="360040"/>
              </a:xfrm>
              <a:prstGeom prst="ellipse">
                <a:avLst/>
              </a:prstGeom>
              <a:no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6" name="橢圓 5"/>
              <p:cNvSpPr/>
              <p:nvPr/>
            </p:nvSpPr>
            <p:spPr>
              <a:xfrm>
                <a:off x="5940152" y="3717032"/>
                <a:ext cx="720080" cy="216024"/>
              </a:xfrm>
              <a:prstGeom prst="ellipse">
                <a:avLst/>
              </a:prstGeom>
              <a:no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7" name="橢圓 6"/>
              <p:cNvSpPr/>
              <p:nvPr/>
            </p:nvSpPr>
            <p:spPr>
              <a:xfrm>
                <a:off x="6876256" y="4005064"/>
                <a:ext cx="360040" cy="360040"/>
              </a:xfrm>
              <a:prstGeom prst="ellipse">
                <a:avLst/>
              </a:prstGeom>
              <a:no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cxnSp>
            <p:nvCxnSpPr>
              <p:cNvPr id="10" name="直線單箭頭接點 9"/>
              <p:cNvCxnSpPr/>
              <p:nvPr/>
            </p:nvCxnSpPr>
            <p:spPr>
              <a:xfrm>
                <a:off x="5148064" y="3573016"/>
                <a:ext cx="720080" cy="216024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1" name="直線單箭頭接點 10"/>
              <p:cNvCxnSpPr/>
              <p:nvPr/>
            </p:nvCxnSpPr>
            <p:spPr>
              <a:xfrm rot="16200000" flipH="1">
                <a:off x="6696236" y="3825044"/>
                <a:ext cx="288032" cy="216024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5" name="直線單箭頭接點 14"/>
              <p:cNvCxnSpPr/>
              <p:nvPr/>
            </p:nvCxnSpPr>
            <p:spPr>
              <a:xfrm rot="5400000" flipH="1" flipV="1">
                <a:off x="7092280" y="3356992"/>
                <a:ext cx="864096" cy="432048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556792"/>
            <a:ext cx="6984776" cy="487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" name="內容版面配置區 5" descr="_7IFBI~A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115616" y="1628800"/>
            <a:ext cx="6408712" cy="440599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2890664" cy="1642194"/>
          </a:xfrm>
        </p:spPr>
        <p:txBody>
          <a:bodyPr>
            <a:noAutofit/>
          </a:bodyPr>
          <a:lstStyle/>
          <a:p>
            <a:pPr algn="l"/>
            <a:r>
              <a:rPr lang="en-US" altLang="zh-TW" sz="2800" dirty="0" smtClean="0"/>
              <a:t>IUPAC </a:t>
            </a:r>
            <a:br>
              <a:rPr lang="en-US" altLang="zh-TW" sz="2800" dirty="0" smtClean="0"/>
            </a:br>
            <a:r>
              <a:rPr lang="en-US" altLang="zh-TW" sz="2800" dirty="0" smtClean="0"/>
              <a:t>nucleotide code</a:t>
            </a:r>
            <a:endParaRPr lang="zh-TW" altLang="en-US" sz="2800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</p:nvPr>
        </p:nvGraphicFramePr>
        <p:xfrm>
          <a:off x="3347864" y="548680"/>
          <a:ext cx="4906888" cy="56997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458616"/>
                <a:gridCol w="2448272"/>
              </a:tblGrid>
              <a:tr h="290360">
                <a:tc>
                  <a:txBody>
                    <a:bodyPr/>
                    <a:lstStyle/>
                    <a:p>
                      <a:r>
                        <a:rPr lang="en-US" sz="1600" dirty="0"/>
                        <a:t>IUPAC nucleotide code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Base</a:t>
                      </a:r>
                    </a:p>
                  </a:txBody>
                  <a:tcPr anchor="ctr"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360">
                <a:tc>
                  <a:txBody>
                    <a:bodyPr/>
                    <a:lstStyle/>
                    <a:p>
                      <a:r>
                        <a:rPr lang="en-US" sz="1600" dirty="0"/>
                        <a:t>A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Adenine</a:t>
                      </a:r>
                    </a:p>
                  </a:txBody>
                  <a:tcPr anchor="ctr"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290360">
                <a:tc>
                  <a:txBody>
                    <a:bodyPr/>
                    <a:lstStyle/>
                    <a:p>
                      <a:r>
                        <a:rPr lang="en-US" sz="1600" dirty="0"/>
                        <a:t>C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/>
                        <a:t>Cytosine</a:t>
                      </a:r>
                    </a:p>
                  </a:txBody>
                  <a:tcPr anchor="ctr"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90360">
                <a:tc>
                  <a:txBody>
                    <a:bodyPr/>
                    <a:lstStyle/>
                    <a:p>
                      <a:r>
                        <a:rPr lang="en-US" sz="1600" dirty="0"/>
                        <a:t>G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/>
                        <a:t>Guanine</a:t>
                      </a:r>
                    </a:p>
                  </a:txBody>
                  <a:tcPr anchor="ctr"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90360">
                <a:tc>
                  <a:txBody>
                    <a:bodyPr/>
                    <a:lstStyle/>
                    <a:p>
                      <a:r>
                        <a:rPr lang="en-US" sz="1600" dirty="0"/>
                        <a:t>T (or U)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Thymine (or </a:t>
                      </a:r>
                      <a:r>
                        <a:rPr lang="en-US" sz="1600" dirty="0" err="1"/>
                        <a:t>Uracil</a:t>
                      </a:r>
                      <a:r>
                        <a:rPr lang="en-US" sz="1600" dirty="0"/>
                        <a:t>)</a:t>
                      </a:r>
                    </a:p>
                  </a:txBody>
                  <a:tcPr anchor="ctr"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360">
                <a:tc>
                  <a:txBody>
                    <a:bodyPr/>
                    <a:lstStyle/>
                    <a:p>
                      <a:r>
                        <a:rPr lang="en-US" sz="1600" dirty="0"/>
                        <a:t>R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A or G</a:t>
                      </a:r>
                    </a:p>
                  </a:txBody>
                  <a:tcPr anchor="ctr"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290360">
                <a:tc>
                  <a:txBody>
                    <a:bodyPr/>
                    <a:lstStyle/>
                    <a:p>
                      <a:r>
                        <a:rPr lang="en-US" sz="1600" dirty="0"/>
                        <a:t>Y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/>
                        <a:t>C or T</a:t>
                      </a:r>
                    </a:p>
                  </a:txBody>
                  <a:tcPr anchor="ctr"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90360">
                <a:tc>
                  <a:txBody>
                    <a:bodyPr/>
                    <a:lstStyle/>
                    <a:p>
                      <a:r>
                        <a:rPr lang="en-US" sz="1600"/>
                        <a:t>S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/>
                        <a:t>G or C</a:t>
                      </a:r>
                    </a:p>
                  </a:txBody>
                  <a:tcPr anchor="ctr"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90360">
                <a:tc>
                  <a:txBody>
                    <a:bodyPr/>
                    <a:lstStyle/>
                    <a:p>
                      <a:r>
                        <a:rPr lang="en-US" sz="1600" dirty="0"/>
                        <a:t>W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/>
                        <a:t>A or T</a:t>
                      </a:r>
                    </a:p>
                  </a:txBody>
                  <a:tcPr anchor="ctr"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90360">
                <a:tc>
                  <a:txBody>
                    <a:bodyPr/>
                    <a:lstStyle/>
                    <a:p>
                      <a:r>
                        <a:rPr lang="en-US" sz="1600" dirty="0"/>
                        <a:t>K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G or T</a:t>
                      </a:r>
                    </a:p>
                  </a:txBody>
                  <a:tcPr anchor="ctr"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90360">
                <a:tc>
                  <a:txBody>
                    <a:bodyPr/>
                    <a:lstStyle/>
                    <a:p>
                      <a:r>
                        <a:rPr lang="en-US" sz="1600" dirty="0"/>
                        <a:t>M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A or C</a:t>
                      </a:r>
                    </a:p>
                  </a:txBody>
                  <a:tcPr anchor="ctr"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360">
                <a:tc>
                  <a:txBody>
                    <a:bodyPr/>
                    <a:lstStyle/>
                    <a:p>
                      <a:r>
                        <a:rPr lang="en-US" sz="1600" dirty="0"/>
                        <a:t>B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C or G or T</a:t>
                      </a:r>
                    </a:p>
                  </a:txBody>
                  <a:tcPr anchor="ctr"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290360">
                <a:tc>
                  <a:txBody>
                    <a:bodyPr/>
                    <a:lstStyle/>
                    <a:p>
                      <a:r>
                        <a:rPr lang="en-US" sz="1600" dirty="0"/>
                        <a:t>D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/>
                        <a:t>A or G or T</a:t>
                      </a:r>
                    </a:p>
                  </a:txBody>
                  <a:tcPr anchor="ctr"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90360">
                <a:tc>
                  <a:txBody>
                    <a:bodyPr/>
                    <a:lstStyle/>
                    <a:p>
                      <a:r>
                        <a:rPr lang="en-US" sz="1600" dirty="0"/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/>
                        <a:t>A or C or T</a:t>
                      </a:r>
                    </a:p>
                  </a:txBody>
                  <a:tcPr anchor="ctr"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90360">
                <a:tc>
                  <a:txBody>
                    <a:bodyPr/>
                    <a:lstStyle/>
                    <a:p>
                      <a:r>
                        <a:rPr lang="en-US" sz="1600"/>
                        <a:t>V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A or C or G</a:t>
                      </a:r>
                    </a:p>
                  </a:txBody>
                  <a:tcPr anchor="ctr"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360">
                <a:tc>
                  <a:txBody>
                    <a:bodyPr/>
                    <a:lstStyle/>
                    <a:p>
                      <a:r>
                        <a:rPr lang="en-US" sz="1600"/>
                        <a:t>N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600"/>
                        <a:t>any base</a:t>
                      </a:r>
                    </a:p>
                  </a:txBody>
                  <a:tcPr anchor="ctr"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290360">
                <a:tc>
                  <a:txBody>
                    <a:bodyPr/>
                    <a:lstStyle/>
                    <a:p>
                      <a:r>
                        <a:rPr lang="en-US" sz="1600" dirty="0"/>
                        <a:t>. or -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gap</a:t>
                      </a:r>
                    </a:p>
                  </a:txBody>
                  <a:tcPr anchor="ctr"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Mapping result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2780928"/>
            <a:ext cx="3744416" cy="19613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矩形 4"/>
          <p:cNvSpPr/>
          <p:nvPr/>
        </p:nvSpPr>
        <p:spPr>
          <a:xfrm>
            <a:off x="2627784" y="3717032"/>
            <a:ext cx="3024336" cy="64807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Mapping report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268760"/>
            <a:ext cx="7848872" cy="5104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Create detail  report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19" y="1284847"/>
            <a:ext cx="7815895" cy="44484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7" name="群組 6"/>
          <p:cNvGrpSpPr/>
          <p:nvPr/>
        </p:nvGrpSpPr>
        <p:grpSpPr>
          <a:xfrm>
            <a:off x="6228184" y="5085184"/>
            <a:ext cx="2808312" cy="1656184"/>
            <a:chOff x="6012160" y="4365104"/>
            <a:chExt cx="2808312" cy="1656184"/>
          </a:xfrm>
        </p:grpSpPr>
        <p:pic>
          <p:nvPicPr>
            <p:cNvPr id="11267" name="Picture 3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012160" y="4365104"/>
              <a:ext cx="2808312" cy="165618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6" name="矩形 5"/>
            <p:cNvSpPr/>
            <p:nvPr/>
          </p:nvSpPr>
          <p:spPr>
            <a:xfrm>
              <a:off x="6300192" y="5229200"/>
              <a:ext cx="2088232" cy="432048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sz="3200" dirty="0" smtClean="0"/>
              <a:t>Reference and consensus sequence</a:t>
            </a:r>
            <a:endParaRPr lang="zh-TW" altLang="en-US" sz="3200" dirty="0"/>
          </a:p>
        </p:txBody>
      </p:sp>
      <p:sp>
        <p:nvSpPr>
          <p:cNvPr id="5" name="文字方塊 4"/>
          <p:cNvSpPr txBox="1"/>
          <p:nvPr/>
        </p:nvSpPr>
        <p:spPr>
          <a:xfrm>
            <a:off x="611560" y="1988840"/>
            <a:ext cx="80648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b="1" dirty="0" smtClean="0">
                <a:latin typeface="Courier New" pitchFamily="49" charset="0"/>
                <a:cs typeface="Courier New" pitchFamily="49" charset="0"/>
              </a:rPr>
              <a:t>ACGTACGTACGTACGTACGTAC</a:t>
            </a:r>
            <a:r>
              <a:rPr lang="en-US" altLang="zh-TW" b="1" dirty="0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-</a:t>
            </a:r>
            <a:r>
              <a:rPr lang="en-US" altLang="zh-TW" b="1" dirty="0" smtClean="0">
                <a:latin typeface="Courier New" pitchFamily="49" charset="0"/>
                <a:cs typeface="Courier New" pitchFamily="49" charset="0"/>
              </a:rPr>
              <a:t>GTACGTACGTACGTAC</a:t>
            </a:r>
            <a:r>
              <a:rPr lang="en-US" altLang="zh-TW" b="1" dirty="0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G</a:t>
            </a:r>
            <a:r>
              <a:rPr lang="en-US" altLang="zh-TW" b="1" dirty="0" smtClean="0">
                <a:latin typeface="Courier New" pitchFamily="49" charset="0"/>
                <a:cs typeface="Courier New" pitchFamily="49" charset="0"/>
              </a:rPr>
              <a:t>TACGT</a:t>
            </a:r>
            <a:r>
              <a:rPr lang="en-US" altLang="zh-TW" b="1" dirty="0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A</a:t>
            </a:r>
            <a:r>
              <a:rPr lang="en-US" altLang="zh-TW" b="1" dirty="0" smtClean="0">
                <a:latin typeface="Courier New" pitchFamily="49" charset="0"/>
                <a:cs typeface="Courier New" pitchFamily="49" charset="0"/>
              </a:rPr>
              <a:t>CGTACGTACG</a:t>
            </a:r>
            <a:endParaRPr lang="zh-TW" altLang="en-US" b="1" dirty="0" smtClean="0">
              <a:latin typeface="Courier New" pitchFamily="49" charset="0"/>
              <a:cs typeface="Courier New" pitchFamily="49" charset="0"/>
            </a:endParaRPr>
          </a:p>
          <a:p>
            <a:endParaRPr lang="zh-TW" altLang="en-US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611560" y="3646765"/>
            <a:ext cx="8064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solidFill>
                  <a:srgbClr val="00B050"/>
                </a:solidFill>
                <a:latin typeface="Courier New" pitchFamily="49" charset="0"/>
                <a:cs typeface="Courier New" pitchFamily="49" charset="0"/>
              </a:rPr>
              <a:t>ACGTACGTACGT</a:t>
            </a:r>
            <a:endParaRPr lang="zh-TW" altLang="en-US" dirty="0">
              <a:solidFill>
                <a:srgbClr val="00B050"/>
              </a:solidFill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611560" y="3933056"/>
            <a:ext cx="8064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solidFill>
                  <a:srgbClr val="00B050"/>
                </a:solidFill>
                <a:latin typeface="Courier New" pitchFamily="49" charset="0"/>
                <a:cs typeface="Courier New" pitchFamily="49" charset="0"/>
              </a:rPr>
              <a:t>         CGTACGTACGTAC</a:t>
            </a:r>
            <a:r>
              <a:rPr lang="en-US" altLang="zh-TW" dirty="0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A</a:t>
            </a:r>
            <a:r>
              <a:rPr lang="en-US" altLang="zh-TW" dirty="0" smtClean="0">
                <a:solidFill>
                  <a:srgbClr val="00B050"/>
                </a:solidFill>
                <a:latin typeface="Courier New" pitchFamily="49" charset="0"/>
                <a:cs typeface="Courier New" pitchFamily="49" charset="0"/>
              </a:rPr>
              <a:t>GTACGTACGTACGTA</a:t>
            </a:r>
            <a:endParaRPr lang="zh-TW" altLang="en-US" dirty="0">
              <a:solidFill>
                <a:srgbClr val="00B050"/>
              </a:solidFill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611560" y="4365104"/>
            <a:ext cx="80648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solidFill>
                  <a:schemeClr val="accent5">
                    <a:lumMod val="75000"/>
                  </a:schemeClr>
                </a:solidFill>
                <a:latin typeface="Courier New" pitchFamily="49" charset="0"/>
                <a:cs typeface="Courier New" pitchFamily="49" charset="0"/>
              </a:rPr>
              <a:t>                              </a:t>
            </a:r>
            <a:r>
              <a:rPr lang="en-US" altLang="zh-TW" dirty="0" smtClean="0">
                <a:solidFill>
                  <a:srgbClr val="00B050"/>
                </a:solidFill>
                <a:latin typeface="Courier New" pitchFamily="49" charset="0"/>
                <a:cs typeface="Courier New" pitchFamily="49" charset="0"/>
              </a:rPr>
              <a:t>CGTACGTAC</a:t>
            </a:r>
            <a:r>
              <a:rPr lang="en-US" altLang="zh-TW" dirty="0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-</a:t>
            </a:r>
            <a:r>
              <a:rPr lang="en-US" altLang="zh-TW" dirty="0" smtClean="0">
                <a:solidFill>
                  <a:srgbClr val="00B050"/>
                </a:solidFill>
                <a:latin typeface="Courier New" pitchFamily="49" charset="0"/>
                <a:cs typeface="Courier New" pitchFamily="49" charset="0"/>
              </a:rPr>
              <a:t>TCCGT</a:t>
            </a:r>
            <a:r>
              <a:rPr lang="en-US" altLang="zh-TW" dirty="0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T</a:t>
            </a:r>
            <a:r>
              <a:rPr lang="en-US" altLang="zh-TW" dirty="0" smtClean="0">
                <a:solidFill>
                  <a:srgbClr val="00B050"/>
                </a:solidFill>
                <a:latin typeface="Courier New" pitchFamily="49" charset="0"/>
                <a:cs typeface="Courier New" pitchFamily="49" charset="0"/>
              </a:rPr>
              <a:t>CGTACGTACG</a:t>
            </a:r>
            <a:endParaRPr lang="zh-TW" altLang="en-US" dirty="0" smtClean="0">
              <a:solidFill>
                <a:srgbClr val="00B050"/>
              </a:solidFill>
              <a:latin typeface="Courier New" pitchFamily="49" charset="0"/>
              <a:cs typeface="Courier New" pitchFamily="49" charset="0"/>
            </a:endParaRPr>
          </a:p>
          <a:p>
            <a:endParaRPr lang="zh-TW" altLang="en-US" dirty="0">
              <a:solidFill>
                <a:schemeClr val="accent5">
                  <a:lumMod val="75000"/>
                </a:schemeClr>
              </a:solidFill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611560" y="4653136"/>
            <a:ext cx="80648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solidFill>
                  <a:schemeClr val="accent5">
                    <a:lumMod val="75000"/>
                  </a:schemeClr>
                </a:solidFill>
                <a:latin typeface="Courier New" pitchFamily="49" charset="0"/>
                <a:cs typeface="Courier New" pitchFamily="49" charset="0"/>
              </a:rPr>
              <a:t>                                 </a:t>
            </a:r>
            <a:r>
              <a:rPr lang="en-US" altLang="zh-TW" dirty="0" smtClean="0">
                <a:solidFill>
                  <a:srgbClr val="00B050"/>
                </a:solidFill>
                <a:latin typeface="Courier New" pitchFamily="49" charset="0"/>
                <a:cs typeface="Courier New" pitchFamily="49" charset="0"/>
              </a:rPr>
              <a:t>ACGTAC</a:t>
            </a:r>
            <a:r>
              <a:rPr lang="en-US" altLang="zh-TW" dirty="0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-</a:t>
            </a:r>
            <a:r>
              <a:rPr lang="en-US" altLang="zh-TW" dirty="0" smtClean="0">
                <a:solidFill>
                  <a:srgbClr val="00B050"/>
                </a:solidFill>
                <a:latin typeface="Courier New" pitchFamily="49" charset="0"/>
                <a:cs typeface="Courier New" pitchFamily="49" charset="0"/>
              </a:rPr>
              <a:t>TCCGT</a:t>
            </a:r>
            <a:r>
              <a:rPr lang="en-US" altLang="zh-TW" dirty="0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T</a:t>
            </a:r>
            <a:r>
              <a:rPr lang="en-US" altLang="zh-TW" dirty="0" smtClean="0">
                <a:solidFill>
                  <a:srgbClr val="00B050"/>
                </a:solidFill>
                <a:latin typeface="Courier New" pitchFamily="49" charset="0"/>
                <a:cs typeface="Courier New" pitchFamily="49" charset="0"/>
              </a:rPr>
              <a:t>CGTACGTACG</a:t>
            </a:r>
            <a:endParaRPr lang="zh-TW" altLang="en-US" dirty="0" smtClean="0">
              <a:solidFill>
                <a:srgbClr val="00B050"/>
              </a:solidFill>
              <a:latin typeface="Courier New" pitchFamily="49" charset="0"/>
              <a:cs typeface="Courier New" pitchFamily="49" charset="0"/>
            </a:endParaRPr>
          </a:p>
          <a:p>
            <a:endParaRPr lang="zh-TW" altLang="en-US" dirty="0">
              <a:solidFill>
                <a:schemeClr val="accent5">
                  <a:lumMod val="75000"/>
                </a:schemeClr>
              </a:solidFill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0" y="1988840"/>
            <a:ext cx="4985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b="1" dirty="0" smtClean="0"/>
              <a:t>Ref</a:t>
            </a:r>
            <a:endParaRPr lang="zh-TW" altLang="en-US" b="1" dirty="0"/>
          </a:p>
        </p:txBody>
      </p:sp>
      <p:grpSp>
        <p:nvGrpSpPr>
          <p:cNvPr id="2" name="群組 13"/>
          <p:cNvGrpSpPr/>
          <p:nvPr/>
        </p:nvGrpSpPr>
        <p:grpSpPr>
          <a:xfrm>
            <a:off x="-36512" y="2843644"/>
            <a:ext cx="8712968" cy="655623"/>
            <a:chOff x="-36512" y="2843644"/>
            <a:chExt cx="8712968" cy="655623"/>
          </a:xfrm>
        </p:grpSpPr>
        <p:sp>
          <p:nvSpPr>
            <p:cNvPr id="6" name="文字方塊 5"/>
            <p:cNvSpPr txBox="1"/>
            <p:nvPr/>
          </p:nvSpPr>
          <p:spPr>
            <a:xfrm>
              <a:off x="611560" y="2852936"/>
              <a:ext cx="806489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b="1" dirty="0" smtClean="0">
                  <a:solidFill>
                    <a:schemeClr val="accent5">
                      <a:lumMod val="75000"/>
                    </a:schemeClr>
                  </a:solidFill>
                  <a:latin typeface="Courier New" pitchFamily="49" charset="0"/>
                  <a:cs typeface="Courier New" pitchFamily="49" charset="0"/>
                </a:rPr>
                <a:t>ACGTACGTACGTACGTACGTAC</a:t>
              </a:r>
              <a:r>
                <a:rPr lang="en-US" altLang="zh-TW" b="1" dirty="0" smtClean="0">
                  <a:solidFill>
                    <a:srgbClr val="FF0000"/>
                  </a:solidFill>
                  <a:latin typeface="Courier New" pitchFamily="49" charset="0"/>
                  <a:cs typeface="Courier New" pitchFamily="49" charset="0"/>
                </a:rPr>
                <a:t>A</a:t>
              </a:r>
              <a:r>
                <a:rPr lang="en-US" altLang="zh-TW" b="1" dirty="0" smtClean="0">
                  <a:solidFill>
                    <a:schemeClr val="accent5">
                      <a:lumMod val="75000"/>
                    </a:schemeClr>
                  </a:solidFill>
                  <a:latin typeface="Courier New" pitchFamily="49" charset="0"/>
                  <a:cs typeface="Courier New" pitchFamily="49" charset="0"/>
                </a:rPr>
                <a:t>GTACGTACGTACGTAC</a:t>
              </a:r>
              <a:r>
                <a:rPr lang="en-US" altLang="zh-TW" b="1" dirty="0" smtClean="0">
                  <a:solidFill>
                    <a:srgbClr val="FF0000"/>
                  </a:solidFill>
                  <a:latin typeface="Courier New" pitchFamily="49" charset="0"/>
                  <a:cs typeface="Courier New" pitchFamily="49" charset="0"/>
                </a:rPr>
                <a:t>-</a:t>
              </a:r>
              <a:r>
                <a:rPr lang="en-US" altLang="zh-TW" b="1" dirty="0" smtClean="0">
                  <a:solidFill>
                    <a:schemeClr val="accent5">
                      <a:lumMod val="75000"/>
                    </a:schemeClr>
                  </a:solidFill>
                  <a:latin typeface="Courier New" pitchFamily="49" charset="0"/>
                  <a:cs typeface="Courier New" pitchFamily="49" charset="0"/>
                </a:rPr>
                <a:t>TCCGT</a:t>
              </a:r>
              <a:r>
                <a:rPr lang="en-US" altLang="zh-TW" b="1" dirty="0" smtClean="0">
                  <a:solidFill>
                    <a:srgbClr val="FF0000"/>
                  </a:solidFill>
                  <a:latin typeface="Courier New" pitchFamily="49" charset="0"/>
                  <a:cs typeface="Courier New" pitchFamily="49" charset="0"/>
                </a:rPr>
                <a:t>T</a:t>
              </a:r>
              <a:r>
                <a:rPr lang="en-US" altLang="zh-TW" b="1" dirty="0" smtClean="0">
                  <a:solidFill>
                    <a:schemeClr val="accent5">
                      <a:lumMod val="75000"/>
                    </a:schemeClr>
                  </a:solidFill>
                  <a:latin typeface="Courier New" pitchFamily="49" charset="0"/>
                  <a:cs typeface="Courier New" pitchFamily="49" charset="0"/>
                </a:rPr>
                <a:t>CGTACGTACG</a:t>
              </a:r>
              <a:endParaRPr lang="zh-TW" altLang="en-US" b="1" dirty="0" smtClean="0">
                <a:solidFill>
                  <a:schemeClr val="accent5">
                    <a:lumMod val="75000"/>
                  </a:schemeClr>
                </a:solidFill>
                <a:latin typeface="Courier New" pitchFamily="49" charset="0"/>
                <a:cs typeface="Courier New" pitchFamily="49" charset="0"/>
              </a:endParaRPr>
            </a:p>
            <a:p>
              <a:endParaRPr lang="zh-TW" altLang="en-US" b="1" dirty="0">
                <a:solidFill>
                  <a:schemeClr val="accent5">
                    <a:lumMod val="75000"/>
                  </a:schemeClr>
                </a:solidFill>
                <a:latin typeface="Courier New" pitchFamily="49" charset="0"/>
                <a:cs typeface="Courier New" pitchFamily="49" charset="0"/>
              </a:endParaRPr>
            </a:p>
          </p:txBody>
        </p:sp>
        <p:sp>
          <p:nvSpPr>
            <p:cNvPr id="12" name="文字方塊 11"/>
            <p:cNvSpPr txBox="1"/>
            <p:nvPr/>
          </p:nvSpPr>
          <p:spPr>
            <a:xfrm>
              <a:off x="-36512" y="2843644"/>
              <a:ext cx="5517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b="1" dirty="0" smtClean="0">
                  <a:solidFill>
                    <a:schemeClr val="accent1">
                      <a:lumMod val="75000"/>
                    </a:schemeClr>
                  </a:solidFill>
                </a:rPr>
                <a:t>Con</a:t>
              </a:r>
              <a:endParaRPr lang="zh-TW" altLang="en-US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sp>
        <p:nvSpPr>
          <p:cNvPr id="13" name="文字方塊 12"/>
          <p:cNvSpPr txBox="1"/>
          <p:nvPr/>
        </p:nvSpPr>
        <p:spPr>
          <a:xfrm>
            <a:off x="-71575" y="3635732"/>
            <a:ext cx="7551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b="1" dirty="0" smtClean="0">
                <a:solidFill>
                  <a:schemeClr val="accent3">
                    <a:lumMod val="50000"/>
                  </a:schemeClr>
                </a:solidFill>
              </a:rPr>
              <a:t>Reads</a:t>
            </a:r>
            <a:endParaRPr lang="zh-TW" altLang="en-US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grpSp>
        <p:nvGrpSpPr>
          <p:cNvPr id="25" name="群組 24"/>
          <p:cNvGrpSpPr/>
          <p:nvPr/>
        </p:nvGrpSpPr>
        <p:grpSpPr>
          <a:xfrm>
            <a:off x="3407059" y="1412776"/>
            <a:ext cx="4675357" cy="648072"/>
            <a:chOff x="3407059" y="1412776"/>
            <a:chExt cx="4675357" cy="648072"/>
          </a:xfrm>
        </p:grpSpPr>
        <p:sp>
          <p:nvSpPr>
            <p:cNvPr id="17" name="文字方塊 16"/>
            <p:cNvSpPr txBox="1"/>
            <p:nvPr/>
          </p:nvSpPr>
          <p:spPr>
            <a:xfrm>
              <a:off x="3407059" y="1412776"/>
              <a:ext cx="103586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b="1" u="sng" dirty="0" smtClean="0"/>
                <a:t>insertion</a:t>
              </a:r>
              <a:endParaRPr lang="zh-TW" altLang="en-US" b="1" u="sng" dirty="0"/>
            </a:p>
          </p:txBody>
        </p:sp>
        <p:sp>
          <p:nvSpPr>
            <p:cNvPr id="18" name="文字方塊 17"/>
            <p:cNvSpPr txBox="1"/>
            <p:nvPr/>
          </p:nvSpPr>
          <p:spPr>
            <a:xfrm>
              <a:off x="5580112" y="1412776"/>
              <a:ext cx="97654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b="1" u="sng" dirty="0" smtClean="0"/>
                <a:t>deletion</a:t>
              </a:r>
              <a:endParaRPr lang="zh-TW" altLang="en-US" b="1" u="sng" dirty="0"/>
            </a:p>
          </p:txBody>
        </p:sp>
        <p:sp>
          <p:nvSpPr>
            <p:cNvPr id="19" name="文字方塊 18"/>
            <p:cNvSpPr txBox="1"/>
            <p:nvPr/>
          </p:nvSpPr>
          <p:spPr>
            <a:xfrm>
              <a:off x="6660232" y="1412776"/>
              <a:ext cx="142218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b="1" u="sng" dirty="0" smtClean="0"/>
                <a:t>SNP (or SNV)</a:t>
              </a:r>
              <a:endParaRPr lang="zh-TW" altLang="en-US" b="1" u="sng" dirty="0"/>
            </a:p>
          </p:txBody>
        </p:sp>
        <p:cxnSp>
          <p:nvCxnSpPr>
            <p:cNvPr id="21" name="直線單箭頭接點 20"/>
            <p:cNvCxnSpPr/>
            <p:nvPr/>
          </p:nvCxnSpPr>
          <p:spPr>
            <a:xfrm>
              <a:off x="3779912" y="1772816"/>
              <a:ext cx="0" cy="288032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線單箭頭接點 22"/>
            <p:cNvCxnSpPr/>
            <p:nvPr/>
          </p:nvCxnSpPr>
          <p:spPr>
            <a:xfrm>
              <a:off x="6084168" y="1772816"/>
              <a:ext cx="0" cy="288032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線單箭頭接點 23"/>
            <p:cNvCxnSpPr/>
            <p:nvPr/>
          </p:nvCxnSpPr>
          <p:spPr>
            <a:xfrm>
              <a:off x="6948264" y="1772816"/>
              <a:ext cx="0" cy="288032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SNP</a:t>
            </a:r>
            <a:endParaRPr lang="zh-TW" altLang="en-US" dirty="0"/>
          </a:p>
        </p:txBody>
      </p:sp>
      <p:sp>
        <p:nvSpPr>
          <p:cNvPr id="6" name="內容版面配置區 5"/>
          <p:cNvSpPr>
            <a:spLocks noGrp="1"/>
          </p:cNvSpPr>
          <p:nvPr>
            <p:ph idx="1"/>
          </p:nvPr>
        </p:nvSpPr>
        <p:spPr>
          <a:xfrm>
            <a:off x="457200" y="1600201"/>
            <a:ext cx="3682752" cy="3556992"/>
          </a:xfrm>
        </p:spPr>
        <p:txBody>
          <a:bodyPr>
            <a:noAutofit/>
          </a:bodyPr>
          <a:lstStyle/>
          <a:p>
            <a:r>
              <a:rPr lang="en-US" altLang="zh-TW" sz="1600" dirty="0" err="1" smtClean="0"/>
              <a:t>gSNPs</a:t>
            </a:r>
            <a:r>
              <a:rPr lang="en-US" altLang="zh-TW" sz="1600" dirty="0" smtClean="0"/>
              <a:t> </a:t>
            </a:r>
          </a:p>
          <a:p>
            <a:pPr lvl="1"/>
            <a:r>
              <a:rPr lang="en-US" altLang="zh-TW" sz="1200" dirty="0" err="1" smtClean="0"/>
              <a:t>intergenic</a:t>
            </a:r>
            <a:r>
              <a:rPr lang="en-US" altLang="zh-TW" sz="1200" dirty="0" smtClean="0"/>
              <a:t> regions. </a:t>
            </a:r>
            <a:endParaRPr lang="en-US" altLang="zh-TW" sz="1600" dirty="0" smtClean="0"/>
          </a:p>
          <a:p>
            <a:r>
              <a:rPr lang="en-US" altLang="zh-TW" sz="1600" dirty="0" err="1" smtClean="0"/>
              <a:t>rSNPs</a:t>
            </a:r>
            <a:r>
              <a:rPr lang="en-US" altLang="zh-TW" sz="1600" dirty="0" smtClean="0"/>
              <a:t> </a:t>
            </a:r>
          </a:p>
          <a:p>
            <a:pPr lvl="1"/>
            <a:r>
              <a:rPr lang="en-US" altLang="zh-TW" sz="1200" dirty="0" smtClean="0"/>
              <a:t>regulatory regions, </a:t>
            </a:r>
          </a:p>
          <a:p>
            <a:r>
              <a:rPr lang="en-US" altLang="zh-TW" sz="1600" dirty="0" err="1" smtClean="0"/>
              <a:t>iSNPs</a:t>
            </a:r>
            <a:r>
              <a:rPr lang="en-US" altLang="zh-TW" sz="1600" dirty="0" smtClean="0"/>
              <a:t> </a:t>
            </a:r>
          </a:p>
          <a:p>
            <a:pPr lvl="1"/>
            <a:r>
              <a:rPr lang="en-US" altLang="zh-TW" sz="1200" dirty="0" err="1" smtClean="0"/>
              <a:t>intronic</a:t>
            </a:r>
            <a:r>
              <a:rPr lang="en-US" altLang="zh-TW" sz="1200" dirty="0" smtClean="0"/>
              <a:t> regions</a:t>
            </a:r>
          </a:p>
          <a:p>
            <a:r>
              <a:rPr lang="en-US" altLang="zh-TW" sz="1600" dirty="0" err="1" smtClean="0"/>
              <a:t>cSNPs</a:t>
            </a:r>
            <a:r>
              <a:rPr lang="en-US" altLang="zh-TW" sz="1600" dirty="0" smtClean="0"/>
              <a:t> </a:t>
            </a:r>
          </a:p>
          <a:p>
            <a:pPr lvl="1"/>
            <a:r>
              <a:rPr lang="en-US" altLang="zh-TW" sz="1200" dirty="0" smtClean="0"/>
              <a:t>coding regions (</a:t>
            </a:r>
            <a:r>
              <a:rPr lang="en-US" altLang="zh-TW" sz="1200" dirty="0" err="1" smtClean="0"/>
              <a:t>exons</a:t>
            </a:r>
            <a:r>
              <a:rPr lang="en-US" altLang="zh-TW" sz="1200" dirty="0" smtClean="0"/>
              <a:t>) </a:t>
            </a:r>
          </a:p>
          <a:p>
            <a:endParaRPr lang="en-US" altLang="zh-TW" sz="1600" dirty="0" smtClean="0"/>
          </a:p>
          <a:p>
            <a:r>
              <a:rPr lang="en-US" altLang="zh-TW" sz="1600" dirty="0" err="1" smtClean="0"/>
              <a:t>sSNP</a:t>
            </a:r>
            <a:r>
              <a:rPr lang="en-US" altLang="zh-TW" sz="1600" dirty="0" smtClean="0"/>
              <a:t> </a:t>
            </a:r>
          </a:p>
          <a:p>
            <a:pPr lvl="1"/>
            <a:r>
              <a:rPr lang="en-US" altLang="zh-TW" sz="1200" dirty="0" smtClean="0"/>
              <a:t>synonymous SNP</a:t>
            </a:r>
          </a:p>
          <a:p>
            <a:r>
              <a:rPr lang="en-US" altLang="zh-TW" sz="1600" dirty="0" err="1" smtClean="0"/>
              <a:t>nsSNP</a:t>
            </a:r>
            <a:endParaRPr lang="en-US" altLang="zh-TW" sz="1600" dirty="0" smtClean="0"/>
          </a:p>
          <a:p>
            <a:pPr lvl="1"/>
            <a:r>
              <a:rPr lang="en-US" altLang="zh-TW" sz="1200" dirty="0" smtClean="0"/>
              <a:t>Non-synonymous SNP</a:t>
            </a:r>
          </a:p>
        </p:txBody>
      </p:sp>
      <p:sp>
        <p:nvSpPr>
          <p:cNvPr id="3" name="文字方塊 2"/>
          <p:cNvSpPr txBox="1"/>
          <p:nvPr/>
        </p:nvSpPr>
        <p:spPr>
          <a:xfrm>
            <a:off x="2339752" y="5949280"/>
            <a:ext cx="49299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http://www.clcbio.com/sciencearticles/BE-SNP.pdf</a:t>
            </a:r>
            <a:endParaRPr lang="zh-TW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1628800"/>
            <a:ext cx="5966446" cy="3212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SNP detection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556792"/>
            <a:ext cx="8208912" cy="48099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1052736"/>
            <a:ext cx="6696744" cy="51884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filter of quality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412776"/>
            <a:ext cx="6696744" cy="51884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3923928" y="3416225"/>
            <a:ext cx="4680520" cy="339715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1052736"/>
            <a:ext cx="6696744" cy="51884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1052736"/>
            <a:ext cx="6912768" cy="5312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show SNP table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395536" y="1484784"/>
            <a:ext cx="8424936" cy="46512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show genome/reads mapping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899592" y="1628800"/>
            <a:ext cx="7272808" cy="469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67544" y="836712"/>
            <a:ext cx="8336777" cy="5472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78496" y="1124744"/>
            <a:ext cx="8965504" cy="4983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en-US" altLang="zh-TW" dirty="0" smtClean="0"/>
              <a:t>DIP detection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395536" y="1327052"/>
            <a:ext cx="7560840" cy="48005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259632" y="1772816"/>
            <a:ext cx="6408712" cy="40351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691680" y="1916832"/>
            <a:ext cx="6120680" cy="36055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橢圓 4"/>
          <p:cNvSpPr/>
          <p:nvPr/>
        </p:nvSpPr>
        <p:spPr>
          <a:xfrm>
            <a:off x="2843808" y="2924944"/>
            <a:ext cx="720080" cy="50405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11560" y="908720"/>
            <a:ext cx="7812360" cy="4852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exercise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/>
              <a:t>solexa_ecoli_1.fq</a:t>
            </a:r>
          </a:p>
          <a:p>
            <a:r>
              <a:rPr lang="en-US" altLang="zh-TW" dirty="0" smtClean="0"/>
              <a:t>solexa_ecoli_2.fq</a:t>
            </a:r>
            <a:endParaRPr lang="zh-TW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991</TotalTime>
  <Words>686</Words>
  <Application>Microsoft Office PowerPoint</Application>
  <PresentationFormat>如螢幕大小 (4:3)</PresentationFormat>
  <Paragraphs>189</Paragraphs>
  <Slides>36</Slides>
  <Notes>21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36</vt:i4>
      </vt:variant>
    </vt:vector>
  </HeadingPairs>
  <TitlesOfParts>
    <vt:vector size="37" baseType="lpstr">
      <vt:lpstr>Office 佈景主題</vt:lpstr>
      <vt:lpstr>Genome Resequencing analysis</vt:lpstr>
      <vt:lpstr>outline</vt:lpstr>
      <vt:lpstr>3 files for 454 genome resequencing</vt:lpstr>
      <vt:lpstr>3 files for 454 genome resequencing</vt:lpstr>
      <vt:lpstr>投影片 5</vt:lpstr>
      <vt:lpstr>How many reads in a fasta file?</vt:lpstr>
      <vt:lpstr>Import 454 reads</vt:lpstr>
      <vt:lpstr>Select 2 files via Ctrl key</vt:lpstr>
      <vt:lpstr>投影片 9</vt:lpstr>
      <vt:lpstr>Import Reference genome</vt:lpstr>
      <vt:lpstr>投影片 11</vt:lpstr>
      <vt:lpstr>Mapping reads to Reference</vt:lpstr>
      <vt:lpstr>Select reads</vt:lpstr>
      <vt:lpstr>Select NC_010473 as reference</vt:lpstr>
      <vt:lpstr>投影片 15</vt:lpstr>
      <vt:lpstr>投影片 16</vt:lpstr>
      <vt:lpstr>IUPAC  nucleotide code</vt:lpstr>
      <vt:lpstr>Mapping result</vt:lpstr>
      <vt:lpstr>Mapping report</vt:lpstr>
      <vt:lpstr>Create detail  report</vt:lpstr>
      <vt:lpstr>Reference and consensus sequence</vt:lpstr>
      <vt:lpstr>SNP</vt:lpstr>
      <vt:lpstr>SNP detection</vt:lpstr>
      <vt:lpstr>投影片 24</vt:lpstr>
      <vt:lpstr>filter of quality</vt:lpstr>
      <vt:lpstr>投影片 26</vt:lpstr>
      <vt:lpstr>投影片 27</vt:lpstr>
      <vt:lpstr>show SNP table</vt:lpstr>
      <vt:lpstr>show genome/reads mapping</vt:lpstr>
      <vt:lpstr>投影片 30</vt:lpstr>
      <vt:lpstr>投影片 31</vt:lpstr>
      <vt:lpstr>DIP detection</vt:lpstr>
      <vt:lpstr>投影片 33</vt:lpstr>
      <vt:lpstr>投影片 34</vt:lpstr>
      <vt:lpstr>投影片 35</vt:lpstr>
      <vt:lpstr>exercise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Resequencing analysis</dc:title>
  <cp:lastModifiedBy>Chang Gung Bioinformatics Centre</cp:lastModifiedBy>
  <cp:revision>94</cp:revision>
  <dcterms:modified xsi:type="dcterms:W3CDTF">2012-04-27T01:35:09Z</dcterms:modified>
</cp:coreProperties>
</file>