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8" r:id="rId2"/>
    <p:sldId id="286" r:id="rId3"/>
    <p:sldId id="291" r:id="rId4"/>
    <p:sldId id="290" r:id="rId5"/>
    <p:sldId id="288" r:id="rId6"/>
    <p:sldId id="289" r:id="rId7"/>
    <p:sldId id="287" r:id="rId8"/>
    <p:sldId id="292" r:id="rId9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4ED2A-6749-4B63-96E4-9F2FA9CF5669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88148C-C9DE-4C54-A16D-428FD1906D9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B5089-DE5E-4C16-8E53-DF6757E510A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FB5089-DE5E-4C16-8E53-DF6757E510AF}" type="datetimeFigureOut">
              <a:rPr lang="zh-TW" altLang="en-US" smtClean="0"/>
              <a:pPr/>
              <a:t>2011/4/15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10E13-541A-48A9-9DCE-C7DCFF70F6A7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 descr="Picture 2.png"/>
          <p:cNvPicPr>
            <a:picLocks noChangeAspect="1"/>
          </p:cNvPicPr>
          <p:nvPr/>
        </p:nvPicPr>
        <p:blipFill>
          <a:blip r:embed="rId2" cstate="print"/>
          <a:srcRect b="16365"/>
          <a:stretch>
            <a:fillRect/>
          </a:stretch>
        </p:blipFill>
        <p:spPr bwMode="auto">
          <a:xfrm>
            <a:off x="0" y="142852"/>
            <a:ext cx="9144000" cy="65298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" name="群組 10"/>
          <p:cNvGrpSpPr/>
          <p:nvPr/>
        </p:nvGrpSpPr>
        <p:grpSpPr>
          <a:xfrm>
            <a:off x="297311" y="261738"/>
            <a:ext cx="8523161" cy="648632"/>
            <a:chOff x="467544" y="6160219"/>
            <a:chExt cx="8523161" cy="365125"/>
          </a:xfrm>
        </p:grpSpPr>
        <p:pic>
          <p:nvPicPr>
            <p:cNvPr id="187400" name="Picture 8" descr="letter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44008" y="6160219"/>
              <a:ext cx="4346697" cy="36512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187401" name="Picture 9" descr="letters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67544" y="6160219"/>
              <a:ext cx="4346697" cy="365125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87402" name="Text Box 10"/>
          <p:cNvSpPr txBox="1">
            <a:spLocks noChangeArrowheads="1"/>
          </p:cNvSpPr>
          <p:nvPr/>
        </p:nvSpPr>
        <p:spPr bwMode="auto">
          <a:xfrm>
            <a:off x="214282" y="4857760"/>
            <a:ext cx="621510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zh-TW" sz="1800" b="1" dirty="0" smtClean="0">
                <a:solidFill>
                  <a:schemeClr val="bg2"/>
                </a:solidFill>
                <a:latin typeface="Arial" pitchFamily="34" charset="0"/>
              </a:rPr>
              <a:t>P. Tang (</a:t>
            </a:r>
            <a:r>
              <a:rPr lang="zh-TW" altLang="en-US" b="1" dirty="0" smtClean="0">
                <a:solidFill>
                  <a:schemeClr val="bg2"/>
                </a:solidFill>
                <a:latin typeface="Arial" pitchFamily="34" charset="0"/>
              </a:rPr>
              <a:t>鄧致剛</a:t>
            </a:r>
            <a:r>
              <a:rPr lang="en-US" altLang="zh-TW" b="1" dirty="0" smtClean="0">
                <a:solidFill>
                  <a:schemeClr val="bg2"/>
                </a:solidFill>
                <a:latin typeface="Arial" pitchFamily="34" charset="0"/>
              </a:rPr>
              <a:t>)</a:t>
            </a:r>
            <a:r>
              <a:rPr lang="en-US" altLang="zh-TW" sz="1800" b="1" dirty="0" smtClean="0">
                <a:solidFill>
                  <a:schemeClr val="bg2"/>
                </a:solidFill>
                <a:latin typeface="Arial" pitchFamily="34" charset="0"/>
              </a:rPr>
              <a:t>; </a:t>
            </a:r>
            <a:r>
              <a:rPr lang="en-US" altLang="zh-TW" b="1" dirty="0" smtClean="0">
                <a:solidFill>
                  <a:schemeClr val="bg2"/>
                </a:solidFill>
                <a:latin typeface="Arial" pitchFamily="34" charset="0"/>
              </a:rPr>
              <a:t>RRC. </a:t>
            </a:r>
            <a:r>
              <a:rPr lang="en-US" altLang="zh-TW" b="1" dirty="0" err="1" smtClean="0">
                <a:solidFill>
                  <a:schemeClr val="bg2"/>
                </a:solidFill>
                <a:latin typeface="Arial" pitchFamily="34" charset="0"/>
              </a:rPr>
              <a:t>Gan</a:t>
            </a:r>
            <a:r>
              <a:rPr lang="en-US" altLang="zh-TW" sz="1800" b="1" dirty="0" smtClean="0">
                <a:solidFill>
                  <a:schemeClr val="bg2"/>
                </a:solidFill>
                <a:latin typeface="Arial" pitchFamily="34" charset="0"/>
              </a:rPr>
              <a:t> (</a:t>
            </a:r>
            <a:r>
              <a:rPr lang="zh-TW" altLang="en-US" b="1" dirty="0" smtClean="0">
                <a:solidFill>
                  <a:schemeClr val="bg2"/>
                </a:solidFill>
                <a:latin typeface="Arial" pitchFamily="34" charset="0"/>
              </a:rPr>
              <a:t>甘瑞麒</a:t>
            </a:r>
            <a:r>
              <a:rPr lang="en-US" altLang="zh-TW" b="1" dirty="0" smtClean="0">
                <a:solidFill>
                  <a:schemeClr val="bg2"/>
                </a:solidFill>
                <a:latin typeface="Arial" pitchFamily="34" charset="0"/>
              </a:rPr>
              <a:t>)</a:t>
            </a:r>
            <a:endParaRPr lang="en-US" altLang="zh-TW" sz="1800" b="1" dirty="0">
              <a:solidFill>
                <a:schemeClr val="bg2"/>
              </a:solidFill>
              <a:latin typeface="Arial" pitchFamily="34" charset="0"/>
            </a:endParaRPr>
          </a:p>
          <a:p>
            <a:r>
              <a:rPr lang="en-US" altLang="zh-TW" sz="1800" b="1" dirty="0" smtClean="0">
                <a:solidFill>
                  <a:schemeClr val="bg2"/>
                </a:solidFill>
                <a:latin typeface="Arial" pitchFamily="34" charset="0"/>
              </a:rPr>
              <a:t>Bioinformatics </a:t>
            </a:r>
            <a:r>
              <a:rPr lang="en-US" altLang="zh-TW" sz="1800" b="1" dirty="0">
                <a:solidFill>
                  <a:schemeClr val="bg2"/>
                </a:solidFill>
                <a:latin typeface="Arial" pitchFamily="34" charset="0"/>
              </a:rPr>
              <a:t>Center, Chang Gung University</a:t>
            </a:r>
            <a:r>
              <a:rPr lang="en-US" altLang="zh-TW" sz="1800" b="1" i="1" dirty="0" smtClean="0">
                <a:solidFill>
                  <a:schemeClr val="bg2"/>
                </a:solidFill>
                <a:latin typeface="Arial" pitchFamily="34" charset="0"/>
              </a:rPr>
              <a:t>.</a:t>
            </a:r>
            <a:endParaRPr lang="en-US" altLang="zh-TW" sz="1800" b="1" i="1" dirty="0">
              <a:solidFill>
                <a:schemeClr val="bg2"/>
              </a:solidFill>
              <a:latin typeface="Arial" pitchFamily="34" charset="0"/>
            </a:endParaRPr>
          </a:p>
        </p:txBody>
      </p:sp>
      <p:sp>
        <p:nvSpPr>
          <p:cNvPr id="187397" name="Text Box 5"/>
          <p:cNvSpPr txBox="1">
            <a:spLocks noChangeArrowheads="1"/>
          </p:cNvSpPr>
          <p:nvPr/>
        </p:nvSpPr>
        <p:spPr bwMode="auto">
          <a:xfrm>
            <a:off x="928662" y="1214422"/>
            <a:ext cx="7224746" cy="7017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zh-TW" sz="44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Rounded MT Bold" pitchFamily="34" charset="0"/>
                <a:ea typeface="全真海報體" pitchFamily="49" charset="-120"/>
              </a:rPr>
              <a:t>Genome Re-Sequencing</a:t>
            </a:r>
            <a:endParaRPr lang="en-US" altLang="zh-TW" sz="44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Rounded MT Bold" pitchFamily="34" charset="0"/>
              <a:ea typeface="全真海報體" pitchFamily="49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428892" y="192880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b="1" dirty="0" smtClean="0">
                <a:solidFill>
                  <a:srgbClr val="FFFF00"/>
                </a:solidFill>
              </a:rPr>
              <a:t>Genome Mapping</a:t>
            </a:r>
          </a:p>
          <a:p>
            <a:r>
              <a:rPr lang="en-US" altLang="zh-TW" b="1" dirty="0" smtClean="0">
                <a:solidFill>
                  <a:srgbClr val="FFFF00"/>
                </a:solidFill>
              </a:rPr>
              <a:t>Single </a:t>
            </a:r>
            <a:r>
              <a:rPr lang="en-US" altLang="zh-TW" b="1" dirty="0" smtClean="0">
                <a:solidFill>
                  <a:srgbClr val="FFFF00"/>
                </a:solidFill>
              </a:rPr>
              <a:t>Nucleotide </a:t>
            </a:r>
            <a:r>
              <a:rPr lang="en-US" altLang="zh-TW" b="1" dirty="0" smtClean="0">
                <a:solidFill>
                  <a:srgbClr val="FFFF00"/>
                </a:solidFill>
              </a:rPr>
              <a:t>Polymorphism (SNP )</a:t>
            </a:r>
            <a:endParaRPr lang="en-US" altLang="zh-TW" b="1" dirty="0" smtClean="0">
              <a:solidFill>
                <a:srgbClr val="FFFF00"/>
              </a:solidFill>
            </a:endParaRPr>
          </a:p>
          <a:p>
            <a:r>
              <a:rPr lang="en-US" altLang="zh-TW" b="1" dirty="0" smtClean="0">
                <a:solidFill>
                  <a:srgbClr val="FFFF00"/>
                </a:solidFill>
              </a:rPr>
              <a:t>Deletion-Insertion </a:t>
            </a:r>
            <a:r>
              <a:rPr lang="en-US" altLang="zh-TW" b="1" dirty="0" smtClean="0">
                <a:solidFill>
                  <a:srgbClr val="FFFF00"/>
                </a:solidFill>
              </a:rPr>
              <a:t>Polymorphisms (DIP)</a:t>
            </a:r>
            <a:endParaRPr lang="zh-TW" altLang="en-U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4351" y="1024880"/>
            <a:ext cx="3781865" cy="5428456"/>
          </a:xfrm>
          <a:prstGeom prst="rect">
            <a:avLst/>
          </a:prstGeom>
          <a:noFill/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768132" y="304800"/>
            <a:ext cx="5468164" cy="5847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TW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新細明體" charset="-120"/>
              </a:rPr>
              <a:t>Human </a:t>
            </a:r>
            <a:r>
              <a:rPr lang="en-US" altLang="zh-TW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新細明體" charset="-120"/>
              </a:rPr>
              <a:t>Exome</a:t>
            </a:r>
            <a:r>
              <a:rPr lang="en-US" altLang="zh-TW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新細明體" charset="-120"/>
              </a:rPr>
              <a:t> Sequencing</a:t>
            </a:r>
            <a:endParaRPr lang="en-US" altLang="zh-TW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新細明體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5" name="Picture 3"/>
          <p:cNvPicPr>
            <a:picLocks noChangeAspect="1" noChangeArrowheads="1"/>
          </p:cNvPicPr>
          <p:nvPr/>
        </p:nvPicPr>
        <p:blipFill>
          <a:blip r:embed="rId2" cstate="print"/>
          <a:srcRect l="22241" t="19845" r="18697" b="48971"/>
          <a:stretch>
            <a:fillRect/>
          </a:stretch>
        </p:blipFill>
        <p:spPr bwMode="auto">
          <a:xfrm>
            <a:off x="971600" y="260648"/>
            <a:ext cx="7200800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 cstate="print"/>
          <a:srcRect l="20372" t="23625" r="18204" b="9281"/>
          <a:stretch>
            <a:fillRect/>
          </a:stretch>
        </p:blipFill>
        <p:spPr bwMode="auto">
          <a:xfrm>
            <a:off x="899592" y="1556792"/>
            <a:ext cx="7488832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 cstate="print"/>
          <a:srcRect l="1181" t="18900" r="53641" b="35741"/>
          <a:stretch>
            <a:fillRect/>
          </a:stretch>
        </p:blipFill>
        <p:spPr bwMode="auto">
          <a:xfrm>
            <a:off x="1259632" y="1340768"/>
            <a:ext cx="6696744" cy="4202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3" cstate="print"/>
          <a:srcRect l="3544" t="36854" r="42322" b="44246"/>
          <a:stretch>
            <a:fillRect/>
          </a:stretch>
        </p:blipFill>
        <p:spPr bwMode="auto">
          <a:xfrm>
            <a:off x="1385951" y="564392"/>
            <a:ext cx="2898017" cy="632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 cstate="print"/>
          <a:srcRect l="1772" t="20790" r="34741" b="7200"/>
          <a:stretch>
            <a:fillRect/>
          </a:stretch>
        </p:blipFill>
        <p:spPr bwMode="auto">
          <a:xfrm>
            <a:off x="720080" y="476672"/>
            <a:ext cx="7740352" cy="5487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 cstate="print"/>
          <a:srcRect l="1472" t="23625" r="34741" b="56530"/>
          <a:stretch>
            <a:fillRect/>
          </a:stretch>
        </p:blipFill>
        <p:spPr bwMode="auto">
          <a:xfrm>
            <a:off x="323528" y="188640"/>
            <a:ext cx="3332942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l="1472" t="55169" r="34741" b="14951"/>
          <a:stretch>
            <a:fillRect/>
          </a:stretch>
        </p:blipFill>
        <p:spPr bwMode="auto">
          <a:xfrm>
            <a:off x="323528" y="836712"/>
            <a:ext cx="6984776" cy="2044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3" cstate="print"/>
          <a:srcRect l="1472" t="26460" r="51181" b="24401"/>
          <a:stretch>
            <a:fillRect/>
          </a:stretch>
        </p:blipFill>
        <p:spPr bwMode="auto">
          <a:xfrm>
            <a:off x="323528" y="2996952"/>
            <a:ext cx="5772472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bgisequence.com/us/files/8712/9550/6150/Whole-Genome-Resequencing-bioinformatic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700808"/>
            <a:ext cx="5530731" cy="2160240"/>
          </a:xfrm>
          <a:prstGeom prst="rect">
            <a:avLst/>
          </a:prstGeom>
          <a:noFill/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95536" y="304800"/>
            <a:ext cx="8356775" cy="584775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altLang="zh-TW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ea typeface="新細明體" charset="-120"/>
              </a:rPr>
              <a:t>Bioinformatics of Genome Re-sequencing</a:t>
            </a:r>
            <a:endParaRPr lang="en-US" altLang="zh-TW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ea typeface="新細明體" charset="-120"/>
            </a:endParaRPr>
          </a:p>
        </p:txBody>
      </p:sp>
      <p:pic>
        <p:nvPicPr>
          <p:cNvPr id="3076" name="Picture 4" descr="http://www.genomics.hk:6666/../../../../EcAdmin/UpLoadFile/PageDetailFile/%E6%8A%80%E6%9C%AF%E8%B7%AF%E7%BA%BF/image00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4053210"/>
            <a:ext cx="4919836" cy="2688158"/>
          </a:xfrm>
          <a:prstGeom prst="rect">
            <a:avLst/>
          </a:prstGeom>
          <a:noFill/>
        </p:spPr>
      </p:pic>
      <p:sp>
        <p:nvSpPr>
          <p:cNvPr id="5" name="文字方塊 4"/>
          <p:cNvSpPr txBox="1"/>
          <p:nvPr/>
        </p:nvSpPr>
        <p:spPr>
          <a:xfrm>
            <a:off x="395536" y="764704"/>
            <a:ext cx="335732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b="1" dirty="0" smtClean="0">
                <a:solidFill>
                  <a:srgbClr val="C00000"/>
                </a:solidFill>
              </a:rPr>
              <a:t>Human whole genome re-sequencing</a:t>
            </a:r>
          </a:p>
          <a:p>
            <a:r>
              <a:rPr lang="en-US" altLang="zh-TW" sz="1600" b="1" dirty="0" smtClean="0">
                <a:solidFill>
                  <a:srgbClr val="C00000"/>
                </a:solidFill>
              </a:rPr>
              <a:t>Human </a:t>
            </a:r>
            <a:r>
              <a:rPr lang="en-US" altLang="zh-TW" sz="1600" b="1" dirty="0" err="1" smtClean="0">
                <a:solidFill>
                  <a:srgbClr val="C00000"/>
                </a:solidFill>
              </a:rPr>
              <a:t>exome</a:t>
            </a:r>
            <a:r>
              <a:rPr lang="en-US" altLang="zh-TW" sz="1600" b="1" dirty="0" smtClean="0">
                <a:solidFill>
                  <a:srgbClr val="C00000"/>
                </a:solidFill>
              </a:rPr>
              <a:t> sequencing</a:t>
            </a:r>
          </a:p>
          <a:p>
            <a:r>
              <a:rPr lang="en-US" altLang="zh-TW" sz="1600" b="1" dirty="0" smtClean="0">
                <a:solidFill>
                  <a:srgbClr val="C00000"/>
                </a:solidFill>
              </a:rPr>
              <a:t>Bacteria genome re-sequencing</a:t>
            </a:r>
            <a:endParaRPr lang="zh-TW" altLang="en-US" sz="1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8533"/>
            <a:ext cx="2185814" cy="989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矩形 2"/>
          <p:cNvSpPr/>
          <p:nvPr/>
        </p:nvSpPr>
        <p:spPr>
          <a:xfrm>
            <a:off x="2915816" y="1540530"/>
            <a:ext cx="56166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TW" sz="2800" dirty="0" err="1" smtClean="0"/>
              <a:t>Resequencing</a:t>
            </a:r>
            <a:r>
              <a:rPr lang="en-US" altLang="zh-TW" sz="2800" dirty="0" smtClean="0"/>
              <a:t>: </a:t>
            </a:r>
            <a:r>
              <a:rPr lang="en-US" altLang="zh-TW" sz="2800" dirty="0" smtClean="0"/>
              <a:t>Reference assembly </a:t>
            </a:r>
            <a:endParaRPr lang="en-US" altLang="zh-TW" sz="2800" dirty="0" smtClean="0"/>
          </a:p>
          <a:p>
            <a:r>
              <a:rPr lang="en-US" altLang="zh-TW" sz="2800" dirty="0" smtClean="0"/>
              <a:t>followed </a:t>
            </a:r>
            <a:r>
              <a:rPr lang="en-US" altLang="zh-TW" sz="2800" dirty="0" smtClean="0"/>
              <a:t>by SNP and DIP detection</a:t>
            </a:r>
            <a:endParaRPr lang="zh-TW" altLang="en-US" sz="2800" dirty="0"/>
          </a:p>
        </p:txBody>
      </p:sp>
      <p:sp>
        <p:nvSpPr>
          <p:cNvPr id="4" name="矩形 3"/>
          <p:cNvSpPr/>
          <p:nvPr/>
        </p:nvSpPr>
        <p:spPr>
          <a:xfrm>
            <a:off x="899592" y="2782669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TW" dirty="0" smtClean="0"/>
              <a:t>Analyzing a </a:t>
            </a:r>
            <a:r>
              <a:rPr lang="en-US" altLang="zh-TW" dirty="0" smtClean="0"/>
              <a:t>E. coli </a:t>
            </a:r>
            <a:r>
              <a:rPr lang="en-US" altLang="zh-TW" dirty="0" smtClean="0"/>
              <a:t> re-sequencing </a:t>
            </a:r>
            <a:r>
              <a:rPr lang="en-US" altLang="zh-TW" dirty="0" smtClean="0"/>
              <a:t>data </a:t>
            </a:r>
            <a:r>
              <a:rPr lang="en-US" altLang="zh-TW" dirty="0" smtClean="0"/>
              <a:t>set from 454  which contain  </a:t>
            </a:r>
            <a:r>
              <a:rPr lang="en-US" altLang="zh-TW" dirty="0" smtClean="0"/>
              <a:t>more than 400,000 </a:t>
            </a:r>
            <a:r>
              <a:rPr lang="en-US" altLang="zh-TW" dirty="0" smtClean="0"/>
              <a:t>reads.</a:t>
            </a:r>
            <a:endParaRPr lang="zh-TW" alt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80</Words>
  <Application>Microsoft Office PowerPoint</Application>
  <PresentationFormat>如螢幕大小 (4:3)</PresentationFormat>
  <Paragraphs>14</Paragraphs>
  <Slides>8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9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TANG</dc:creator>
  <cp:lastModifiedBy>TANG</cp:lastModifiedBy>
  <cp:revision>14</cp:revision>
  <dcterms:created xsi:type="dcterms:W3CDTF">2011-04-03T16:03:34Z</dcterms:created>
  <dcterms:modified xsi:type="dcterms:W3CDTF">2011-04-14T23:48:31Z</dcterms:modified>
</cp:coreProperties>
</file>