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6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6" d="100"/>
          <a:sy n="106" d="100"/>
        </p:scale>
        <p:origin x="-1134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E98527-B873-440A-9CE7-B486534FA293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FA30C-00A4-4FD9-869A-F0C240C7CF3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163.25.92.61/course/454.zip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Genome </a:t>
            </a:r>
            <a:r>
              <a:rPr lang="en-US" altLang="zh-TW" dirty="0" err="1" smtClean="0"/>
              <a:t>Resequencing</a:t>
            </a:r>
            <a:r>
              <a:rPr lang="en-US" altLang="zh-TW" dirty="0" smtClean="0"/>
              <a:t> </a:t>
            </a:r>
            <a:r>
              <a:rPr lang="en-US" altLang="zh-TW" dirty="0" smtClean="0"/>
              <a:t>analysis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outline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Download &amp; import data</a:t>
            </a:r>
          </a:p>
          <a:p>
            <a:r>
              <a:rPr lang="en-US" altLang="zh-TW" dirty="0" smtClean="0"/>
              <a:t>Mapping reads to reference genome</a:t>
            </a:r>
          </a:p>
          <a:p>
            <a:r>
              <a:rPr lang="en-US" altLang="zh-TW" dirty="0" smtClean="0"/>
              <a:t>SNP detect</a:t>
            </a:r>
          </a:p>
          <a:p>
            <a:r>
              <a:rPr lang="en-US" altLang="zh-TW" dirty="0" smtClean="0"/>
              <a:t>DIP (</a:t>
            </a:r>
            <a:r>
              <a:rPr lang="en-US" altLang="zh-TW" dirty="0" err="1" smtClean="0"/>
              <a:t>InDel</a:t>
            </a:r>
            <a:r>
              <a:rPr lang="en-US" altLang="zh-TW" dirty="0" smtClean="0"/>
              <a:t>) detect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Rsequence</a:t>
            </a:r>
            <a:r>
              <a:rPr lang="en-US" altLang="zh-TW" dirty="0" smtClean="0"/>
              <a:t> sample data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Download data from </a:t>
            </a:r>
            <a:r>
              <a:rPr lang="en-US" altLang="zh-TW" sz="3600" dirty="0" smtClean="0">
                <a:hlinkClick r:id="rId3"/>
              </a:rPr>
              <a:t>http://163.25.92.61/course/454.zip</a:t>
            </a:r>
            <a:endParaRPr lang="en-US" altLang="zh-TW" sz="3600" dirty="0" smtClean="0"/>
          </a:p>
          <a:p>
            <a:endParaRPr lang="en-US" altLang="zh-TW" sz="3600" dirty="0" smtClean="0"/>
          </a:p>
          <a:p>
            <a:endParaRPr lang="en-US" altLang="zh-TW" sz="3600" dirty="0" smtClean="0"/>
          </a:p>
          <a:p>
            <a:r>
              <a:rPr lang="en-US" altLang="zh-TW" sz="3600" dirty="0" smtClean="0"/>
              <a:t>Extract the file</a:t>
            </a:r>
          </a:p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827584" y="3068960"/>
            <a:ext cx="6984776" cy="43204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 smtClean="0"/>
              <a:t> </a:t>
            </a:r>
            <a:r>
              <a:rPr lang="en-US" altLang="zh-TW" sz="2400" dirty="0" err="1" smtClean="0"/>
              <a:t>wget</a:t>
            </a:r>
            <a:r>
              <a:rPr lang="en-US" altLang="zh-TW" sz="2400" dirty="0" smtClean="0"/>
              <a:t>      http://163.25.92.61/course/454.zip</a:t>
            </a:r>
          </a:p>
        </p:txBody>
      </p:sp>
      <p:sp>
        <p:nvSpPr>
          <p:cNvPr id="5" name="矩形 4"/>
          <p:cNvSpPr/>
          <p:nvPr/>
        </p:nvSpPr>
        <p:spPr>
          <a:xfrm>
            <a:off x="899592" y="4797152"/>
            <a:ext cx="6984776" cy="43204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 smtClean="0"/>
              <a:t> unzip   454.zip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US" altLang="zh-TW" sz="3600" dirty="0" smtClean="0"/>
              <a:t>3 files are extracted from 454.zip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96752"/>
            <a:ext cx="8686800" cy="2044824"/>
          </a:xfrm>
        </p:spPr>
        <p:txBody>
          <a:bodyPr>
            <a:normAutofit/>
          </a:bodyPr>
          <a:lstStyle/>
          <a:p>
            <a:pPr lvl="1"/>
            <a:r>
              <a:rPr lang="en-US" altLang="zh-TW" sz="2000" dirty="0" err="1" smtClean="0"/>
              <a:t>Ecoli.FLX.fna</a:t>
            </a:r>
            <a:r>
              <a:rPr lang="en-US" altLang="zh-TW" sz="2000" dirty="0" smtClean="0"/>
              <a:t>  	(Reads </a:t>
            </a:r>
            <a:r>
              <a:rPr lang="en-US" altLang="zh-TW" sz="2000" dirty="0" smtClean="0"/>
              <a:t>sequence in </a:t>
            </a:r>
            <a:r>
              <a:rPr lang="en-US" altLang="zh-TW" sz="2000" dirty="0" err="1" smtClean="0"/>
              <a:t>fasta</a:t>
            </a:r>
            <a:r>
              <a:rPr lang="en-US" altLang="zh-TW" sz="2000" dirty="0" smtClean="0"/>
              <a:t> format)</a:t>
            </a:r>
            <a:endParaRPr lang="en-US" altLang="zh-TW" sz="2000" dirty="0" smtClean="0"/>
          </a:p>
          <a:p>
            <a:pPr lvl="1"/>
            <a:r>
              <a:rPr lang="en-US" altLang="zh-TW" sz="2000" dirty="0" err="1" smtClean="0"/>
              <a:t>Ecoli.FLX.qual</a:t>
            </a:r>
            <a:r>
              <a:rPr lang="en-US" altLang="zh-TW" sz="2000" dirty="0" smtClean="0"/>
              <a:t>  	(Reads </a:t>
            </a:r>
            <a:r>
              <a:rPr lang="en-US" altLang="zh-TW" sz="2000" dirty="0" err="1" smtClean="0"/>
              <a:t>quelity</a:t>
            </a:r>
            <a:r>
              <a:rPr lang="en-US" altLang="zh-TW" sz="2000" dirty="0" smtClean="0"/>
              <a:t> in </a:t>
            </a:r>
            <a:r>
              <a:rPr lang="en-US" altLang="zh-TW" sz="2000" dirty="0" err="1" smtClean="0"/>
              <a:t>fasta</a:t>
            </a:r>
            <a:r>
              <a:rPr lang="en-US" altLang="zh-TW" sz="2000" dirty="0" smtClean="0"/>
              <a:t> format)</a:t>
            </a:r>
            <a:endParaRPr lang="en-US" altLang="zh-TW" sz="2000" dirty="0" smtClean="0"/>
          </a:p>
          <a:p>
            <a:pPr lvl="1"/>
            <a:r>
              <a:rPr lang="en-US" altLang="zh-TW" sz="2000" dirty="0" smtClean="0"/>
              <a:t>NC_010473.gbk	</a:t>
            </a:r>
            <a:r>
              <a:rPr lang="en-US" altLang="zh-TW" sz="2000" dirty="0" smtClean="0"/>
              <a:t>(</a:t>
            </a:r>
            <a:r>
              <a:rPr lang="it-IT" altLang="zh-TW" sz="2000" dirty="0" smtClean="0"/>
              <a:t>E. </a:t>
            </a:r>
            <a:r>
              <a:rPr lang="it-IT" altLang="zh-TW" sz="2000" dirty="0" smtClean="0"/>
              <a:t>coli str. K-12 substr. DH10B, complete </a:t>
            </a:r>
            <a:r>
              <a:rPr lang="it-IT" altLang="zh-TW" sz="2000" dirty="0" smtClean="0"/>
              <a:t>genome 				  </a:t>
            </a:r>
            <a:r>
              <a:rPr lang="en-US" altLang="zh-TW" sz="2000" dirty="0" smtClean="0"/>
              <a:t>sequence </a:t>
            </a:r>
            <a:r>
              <a:rPr lang="en-US" altLang="zh-TW" sz="2000" dirty="0" smtClean="0"/>
              <a:t>in </a:t>
            </a:r>
            <a:r>
              <a:rPr lang="en-US" altLang="zh-TW" sz="2000" dirty="0" err="1" smtClean="0"/>
              <a:t>Genbank</a:t>
            </a:r>
            <a:r>
              <a:rPr lang="en-US" altLang="zh-TW" sz="2000" dirty="0" smtClean="0"/>
              <a:t> format)</a:t>
            </a:r>
          </a:p>
          <a:p>
            <a:endParaRPr lang="zh-TW" altLang="en-US" sz="2400" dirty="0"/>
          </a:p>
        </p:txBody>
      </p:sp>
      <p:grpSp>
        <p:nvGrpSpPr>
          <p:cNvPr id="8" name="群組 7"/>
          <p:cNvGrpSpPr/>
          <p:nvPr/>
        </p:nvGrpSpPr>
        <p:grpSpPr>
          <a:xfrm>
            <a:off x="179512" y="2420888"/>
            <a:ext cx="5832648" cy="3578914"/>
            <a:chOff x="179512" y="2730406"/>
            <a:chExt cx="5832648" cy="3578914"/>
          </a:xfrm>
        </p:grpSpPr>
        <p:sp>
          <p:nvSpPr>
            <p:cNvPr id="4" name="矩形 3"/>
            <p:cNvSpPr/>
            <p:nvPr/>
          </p:nvSpPr>
          <p:spPr>
            <a:xfrm>
              <a:off x="179512" y="3077666"/>
              <a:ext cx="5832648" cy="323165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&gt;EECRH8001A0WUU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GGGGGGGGGGGGGGGGGGGGGGGGGGGGGGAGTAATGCCGTCGCCCGCCTGTCCGGTGAC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GATTTCCAGCGCGCCATCGCCACAGGCAATCAGCAGTGGCGCAACAGAAATCACGCTCCC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CGGCTGTGCTTTGCTGGCATGAGGATGAACACGCGACGACCAGACGGTGAATTTCTGATT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GCCAACATAGCTGAAGGCACCCGGCCACGGATCGGCAACGGCACGTACCATGTTGTGCAG</a:t>
              </a:r>
            </a:p>
            <a:p>
              <a:endParaRPr lang="en-US" altLang="zh-TW" sz="1200" dirty="0" smtClean="0">
                <a:latin typeface="Courier New" pitchFamily="49" charset="0"/>
                <a:cs typeface="Courier New" pitchFamily="49" charset="0"/>
              </a:endParaRP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&gt;EECRH8001DOWTE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GGCGTCTTTTATAAAGATGAGCCCATCAAAGAACTGGAGTCGGCGCTGGTGGCGCAAGGC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TTTCAGATTATCTGGCCACAAAACAGCGTTGATTTGCTGAAATTTATCGAGCATAACCCT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CGAATTTGCGGCGTGATTTTTGACTGGGATGAGTACAGTCTCGATTTATGTAGCGATATC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AATCAGCTTAATGAATATCTCCCGCTTTATGCCTTCATCAACACCCACTCGA</a:t>
              </a:r>
            </a:p>
            <a:p>
              <a:endParaRPr lang="en-US" altLang="zh-TW" sz="1200" dirty="0" smtClean="0">
                <a:latin typeface="Courier New" pitchFamily="49" charset="0"/>
                <a:cs typeface="Courier New" pitchFamily="49" charset="0"/>
              </a:endParaRP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&gt;EECRH8001EBQ91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CCGTACGATCCGAATACCCAACGACGGGTTGTGCGCGAACGTTTGCAGGCGCTGGAAATC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ATTAATGAGCGCTTTGCCCGCCATTTTCGTATGGGGCTGTTCAACCTGCTGCGTCGTAGC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CCGGATATAACCGTCGGGGCCATCCGCATTCAGCCGTACCATGAATTTGCCCGCAACCTG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CCGGTGCCGACCAACCTGAACCTTATCCA</a:t>
              </a:r>
              <a:endParaRPr lang="en-US" altLang="zh-TW" sz="1200" dirty="0">
                <a:latin typeface="Courier New" pitchFamily="49" charset="0"/>
                <a:cs typeface="Courier New" pitchFamily="49" charset="0"/>
              </a:endParaRPr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226022" y="2730406"/>
              <a:ext cx="146565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i="1" dirty="0" smtClean="0"/>
                <a:t>Read sequence</a:t>
              </a:r>
              <a:endParaRPr lang="zh-TW" altLang="en-US" sz="1600" b="1" i="1" dirty="0"/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2951312" y="3356992"/>
            <a:ext cx="6192688" cy="3501008"/>
            <a:chOff x="2951312" y="3018388"/>
            <a:chExt cx="6192688" cy="3501008"/>
          </a:xfrm>
        </p:grpSpPr>
        <p:sp>
          <p:nvSpPr>
            <p:cNvPr id="5" name="矩形 4"/>
            <p:cNvSpPr/>
            <p:nvPr/>
          </p:nvSpPr>
          <p:spPr>
            <a:xfrm>
              <a:off x="2951312" y="3356992"/>
              <a:ext cx="6192688" cy="316240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&gt;EECRH8001A0WUU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14 7 3 1 1 1 1 1 1 1 1 1 1 1 1 1 1 1 1 1 1 1 1 1 1 1 1 1 1 1 28 9 26 35 28 28 27 34 28 28 28 26 24 37 33 15 28 34 28 28 27 27 31 22 32 24 27 27 28 27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24 27 36 32 13 35 28 28 28 27 25 23 26 34 28 27 25 25 28 32 24 25 28 27 29 21 26 29 20 28 27 27 27 27 28 26 26 31 23 27 27 28 34 27 28 26 28 36 32 14 25 25 28 27 27 27 28 37 33 20 5 34 27 26 20 28 26 28 23 37 33 14 26 27 27 34 28 26 27 28 27 19 34 27 28 26 27 31 22 27 27 26 28 28 26 26 25 27 24 33 25 25 28 22 24 35 28 26 23 33 26 36 31 12 28 27 27 25 33 26 27 27 18 32 24 28 25 28 26 27 28 27 28 32 24 33 26 25 28 34 30 9 35 28 27 18 28 28 32 25 28 28 23 34 28 27 34 27 22 34 28 27 27 24 24 28 23 34 27 27 26 27 32 24 27 28 28 27 24 27</a:t>
              </a:r>
            </a:p>
            <a:p>
              <a:endParaRPr lang="en-US" altLang="zh-TW" sz="1050" dirty="0" smtClean="0">
                <a:latin typeface="Courier New" pitchFamily="49" charset="0"/>
                <a:cs typeface="Courier New" pitchFamily="49" charset="0"/>
              </a:endParaRP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&gt;EECRH8001DOWTE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31 12 28 28 28 28 37 33 20 5 26 27 34 30 10 27 28 28 28 28 27 36 32 13 28 28 28 37 32 14 28 34 27 28 27 34 27 28 28 27 27 33 25 27 28 27 27 33 26 27 33 26 27 27 28 34 28 34 28 27 37 33 16 27 27 28 28 35 28 27 28 28 28 34 26 33 25 28 28 37 33 20 6 28 27 27 27 27 34 27 27 28 36 31 12 27 28 27 27 37 33 14 36 32 13 27 27 28 28 27 27 27 28 27 35 28 36 32 13 27 27 28 33 25 36 32 13 25 28 32 24 27 28 27 27 27 38 34 24 14 4 28 27 27 28</a:t>
              </a: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7524328" y="3018388"/>
              <a:ext cx="127810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i="1" dirty="0" smtClean="0"/>
                <a:t>Read Quality</a:t>
              </a:r>
              <a:endParaRPr lang="zh-TW" altLang="en-US" sz="16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How many reads in a </a:t>
            </a:r>
            <a:r>
              <a:rPr lang="en-US" altLang="zh-TW" dirty="0" err="1" smtClean="0"/>
              <a:t>fasta</a:t>
            </a:r>
            <a:r>
              <a:rPr lang="en-US" altLang="zh-TW" dirty="0" smtClean="0"/>
              <a:t> file?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Extract lines with “&gt;” character</a:t>
            </a:r>
          </a:p>
          <a:p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And count it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899592" y="2564904"/>
            <a:ext cx="6984776" cy="43204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 err="1" smtClean="0"/>
              <a:t>grep</a:t>
            </a:r>
            <a:r>
              <a:rPr lang="en-US" altLang="zh-TW" sz="2400" dirty="0" smtClean="0"/>
              <a:t>    </a:t>
            </a:r>
            <a:r>
              <a:rPr lang="en-US" altLang="zh-TW" sz="2400" dirty="0" smtClean="0">
                <a:solidFill>
                  <a:srgbClr val="FF0000"/>
                </a:solidFill>
              </a:rPr>
              <a:t>“</a:t>
            </a:r>
            <a:r>
              <a:rPr lang="en-US" altLang="zh-TW" sz="2400" dirty="0" smtClean="0"/>
              <a:t>&gt;</a:t>
            </a:r>
            <a:r>
              <a:rPr lang="en-US" altLang="zh-TW" sz="2400" dirty="0" smtClean="0">
                <a:solidFill>
                  <a:srgbClr val="FF0000"/>
                </a:solidFill>
              </a:rPr>
              <a:t>”</a:t>
            </a:r>
            <a:r>
              <a:rPr lang="en-US" altLang="zh-TW" sz="2400" dirty="0" smtClean="0"/>
              <a:t>    </a:t>
            </a:r>
            <a:r>
              <a:rPr lang="en-US" altLang="zh-TW" sz="2400" dirty="0" err="1" smtClean="0"/>
              <a:t>Ecoli.FLX.fna</a:t>
            </a:r>
            <a:endParaRPr lang="en-US" altLang="zh-TW" sz="2400" dirty="0" smtClean="0"/>
          </a:p>
        </p:txBody>
      </p:sp>
      <p:sp>
        <p:nvSpPr>
          <p:cNvPr id="5" name="矩形 4"/>
          <p:cNvSpPr/>
          <p:nvPr/>
        </p:nvSpPr>
        <p:spPr>
          <a:xfrm>
            <a:off x="827584" y="4293096"/>
            <a:ext cx="6984776" cy="43204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 err="1" smtClean="0"/>
              <a:t>grep</a:t>
            </a:r>
            <a:r>
              <a:rPr lang="en-US" altLang="zh-TW" sz="2400" dirty="0" smtClean="0"/>
              <a:t>   </a:t>
            </a:r>
            <a:r>
              <a:rPr lang="en-US" altLang="zh-TW" sz="2400" dirty="0" smtClean="0">
                <a:solidFill>
                  <a:srgbClr val="FF0000"/>
                </a:solidFill>
              </a:rPr>
              <a:t>-c</a:t>
            </a:r>
            <a:r>
              <a:rPr lang="en-US" altLang="zh-TW" sz="2400" dirty="0" smtClean="0">
                <a:solidFill>
                  <a:srgbClr val="FFFF00"/>
                </a:solidFill>
              </a:rPr>
              <a:t>  </a:t>
            </a:r>
            <a:r>
              <a:rPr lang="en-US" altLang="zh-TW" sz="2400" dirty="0" smtClean="0"/>
              <a:t>“&gt;”    </a:t>
            </a:r>
            <a:r>
              <a:rPr lang="en-US" altLang="zh-TW" sz="2400" dirty="0" err="1" smtClean="0"/>
              <a:t>Ecoli.FLX.fna</a:t>
            </a:r>
            <a:endParaRPr lang="en-US" altLang="zh-TW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Import 454 reads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988840"/>
            <a:ext cx="547260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橢圓 4"/>
          <p:cNvSpPr/>
          <p:nvPr/>
        </p:nvSpPr>
        <p:spPr>
          <a:xfrm>
            <a:off x="3491880" y="2348880"/>
            <a:ext cx="720080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Select 2 files via  </a:t>
            </a:r>
            <a:r>
              <a:rPr lang="en-US" altLang="zh-TW" b="1" u="sng" dirty="0" smtClean="0"/>
              <a:t>Ctrl</a:t>
            </a:r>
            <a:r>
              <a:rPr lang="en-US" altLang="zh-TW" dirty="0" smtClean="0"/>
              <a:t>  key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556792"/>
            <a:ext cx="7344816" cy="5015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000" y="1196752"/>
            <a:ext cx="9001000" cy="5228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Import Reference genome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556792"/>
            <a:ext cx="7416824" cy="4748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橢圓 5"/>
          <p:cNvSpPr/>
          <p:nvPr/>
        </p:nvSpPr>
        <p:spPr>
          <a:xfrm>
            <a:off x="2051720" y="1844824"/>
            <a:ext cx="720080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512" y="908720"/>
            <a:ext cx="8821488" cy="5034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Mapping reads to Reference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772816"/>
            <a:ext cx="6984776" cy="4046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Select reads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772816"/>
            <a:ext cx="5832648" cy="3906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Select NC_010473 as reference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18" name="群組 17"/>
          <p:cNvGrpSpPr/>
          <p:nvPr/>
        </p:nvGrpSpPr>
        <p:grpSpPr>
          <a:xfrm>
            <a:off x="215008" y="1779130"/>
            <a:ext cx="8461448" cy="4458182"/>
            <a:chOff x="215008" y="1779130"/>
            <a:chExt cx="8461448" cy="4458182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5008" y="1779130"/>
              <a:ext cx="8461448" cy="4458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7" name="群組 16"/>
            <p:cNvGrpSpPr/>
            <p:nvPr/>
          </p:nvGrpSpPr>
          <p:grpSpPr>
            <a:xfrm>
              <a:off x="4860032" y="3140968"/>
              <a:ext cx="2880320" cy="1224136"/>
              <a:chOff x="4860032" y="3140968"/>
              <a:chExt cx="2880320" cy="1224136"/>
            </a:xfrm>
          </p:grpSpPr>
          <p:sp>
            <p:nvSpPr>
              <p:cNvPr id="5" name="橢圓 4"/>
              <p:cNvSpPr/>
              <p:nvPr/>
            </p:nvSpPr>
            <p:spPr>
              <a:xfrm>
                <a:off x="4860032" y="3212976"/>
                <a:ext cx="360040" cy="360040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6" name="橢圓 5"/>
              <p:cNvSpPr/>
              <p:nvPr/>
            </p:nvSpPr>
            <p:spPr>
              <a:xfrm>
                <a:off x="5940152" y="3717032"/>
                <a:ext cx="720080" cy="216024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7" name="橢圓 6"/>
              <p:cNvSpPr/>
              <p:nvPr/>
            </p:nvSpPr>
            <p:spPr>
              <a:xfrm>
                <a:off x="6876256" y="4005064"/>
                <a:ext cx="360040" cy="360040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0" name="直線單箭頭接點 9"/>
              <p:cNvCxnSpPr/>
              <p:nvPr/>
            </p:nvCxnSpPr>
            <p:spPr>
              <a:xfrm>
                <a:off x="5148064" y="3573016"/>
                <a:ext cx="720080" cy="21602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1" name="直線單箭頭接點 10"/>
              <p:cNvCxnSpPr/>
              <p:nvPr/>
            </p:nvCxnSpPr>
            <p:spPr>
              <a:xfrm rot="16200000" flipH="1">
                <a:off x="6696236" y="3825044"/>
                <a:ext cx="288032" cy="21602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5" name="直線單箭頭接點 14"/>
              <p:cNvCxnSpPr/>
              <p:nvPr/>
            </p:nvCxnSpPr>
            <p:spPr>
              <a:xfrm rot="5400000" flipH="1" flipV="1">
                <a:off x="7092280" y="3356992"/>
                <a:ext cx="864096" cy="43204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556792"/>
            <a:ext cx="6984776" cy="487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Mapping result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780928"/>
            <a:ext cx="3744416" cy="19613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矩形 4"/>
          <p:cNvSpPr/>
          <p:nvPr/>
        </p:nvSpPr>
        <p:spPr>
          <a:xfrm>
            <a:off x="2627784" y="3717032"/>
            <a:ext cx="3024336" cy="648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Mapping report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268760"/>
            <a:ext cx="7848872" cy="5104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SNP detection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556792"/>
            <a:ext cx="8208912" cy="4809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052736"/>
            <a:ext cx="6696744" cy="5188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filter of quality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771800" y="2204864"/>
            <a:ext cx="3816424" cy="2769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n-US" altLang="zh-TW" sz="3600" dirty="0" smtClean="0"/>
              <a:t>Annotate SNP on reference/consensus sequence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268760"/>
            <a:ext cx="6264696" cy="481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橢圓 4"/>
          <p:cNvSpPr/>
          <p:nvPr/>
        </p:nvSpPr>
        <p:spPr>
          <a:xfrm>
            <a:off x="2555776" y="2564904"/>
            <a:ext cx="720080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show SNP table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5536" y="1484784"/>
            <a:ext cx="8424936" cy="465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show genome/reads mapping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99592" y="1628800"/>
            <a:ext cx="7272808" cy="469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7544" y="836712"/>
            <a:ext cx="8336777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8496" y="1124744"/>
            <a:ext cx="8965504" cy="4983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US" altLang="zh-TW" dirty="0" smtClean="0"/>
              <a:t>DIP detection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5536" y="1052736"/>
            <a:ext cx="7992888" cy="50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59632" y="1772816"/>
            <a:ext cx="6408712" cy="4035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91680" y="1916832"/>
            <a:ext cx="6120680" cy="360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橢圓 4"/>
          <p:cNvSpPr/>
          <p:nvPr/>
        </p:nvSpPr>
        <p:spPr>
          <a:xfrm>
            <a:off x="2843808" y="2924944"/>
            <a:ext cx="720080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11560" y="908720"/>
            <a:ext cx="7812360" cy="4852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545</Words>
  <Application>Microsoft Office PowerPoint</Application>
  <PresentationFormat>如螢幕大小 (4:3)</PresentationFormat>
  <Paragraphs>82</Paragraphs>
  <Slides>28</Slides>
  <Notes>19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29" baseType="lpstr">
      <vt:lpstr>Office 佈景主題</vt:lpstr>
      <vt:lpstr>Genome Resequencing analysis</vt:lpstr>
      <vt:lpstr>outline</vt:lpstr>
      <vt:lpstr>Rsequence sample data</vt:lpstr>
      <vt:lpstr>3 files are extracted from 454.zip</vt:lpstr>
      <vt:lpstr>How many reads in a fasta file?</vt:lpstr>
      <vt:lpstr>Import 454 reads</vt:lpstr>
      <vt:lpstr>Select 2 files via  Ctrl  key</vt:lpstr>
      <vt:lpstr>投影片 8</vt:lpstr>
      <vt:lpstr>Import Reference genome</vt:lpstr>
      <vt:lpstr>投影片 10</vt:lpstr>
      <vt:lpstr>Mapping reads to Reference</vt:lpstr>
      <vt:lpstr>Select reads</vt:lpstr>
      <vt:lpstr>Select NC_010473 as reference</vt:lpstr>
      <vt:lpstr>投影片 14</vt:lpstr>
      <vt:lpstr>Mapping result</vt:lpstr>
      <vt:lpstr>Mapping report</vt:lpstr>
      <vt:lpstr>SNP detection</vt:lpstr>
      <vt:lpstr>投影片 18</vt:lpstr>
      <vt:lpstr>filter of quality</vt:lpstr>
      <vt:lpstr>Annotate SNP on reference/consensus sequence</vt:lpstr>
      <vt:lpstr>show SNP table</vt:lpstr>
      <vt:lpstr>show genome/reads mapping</vt:lpstr>
      <vt:lpstr>投影片 23</vt:lpstr>
      <vt:lpstr>投影片 24</vt:lpstr>
      <vt:lpstr>DIP detection</vt:lpstr>
      <vt:lpstr>投影片 26</vt:lpstr>
      <vt:lpstr>投影片 27</vt:lpstr>
      <vt:lpstr>投影片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Resequencing analysis</dc:title>
  <cp:lastModifiedBy>csardas</cp:lastModifiedBy>
  <cp:revision>35</cp:revision>
  <dcterms:modified xsi:type="dcterms:W3CDTF">2011-04-14T22:43:12Z</dcterms:modified>
</cp:coreProperties>
</file>