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66"/>
  </p:notesMasterIdLst>
  <p:sldIdLst>
    <p:sldId id="256" r:id="rId2"/>
    <p:sldId id="272" r:id="rId3"/>
    <p:sldId id="275" r:id="rId4"/>
    <p:sldId id="276" r:id="rId5"/>
    <p:sldId id="277" r:id="rId6"/>
    <p:sldId id="288" r:id="rId7"/>
    <p:sldId id="279" r:id="rId8"/>
    <p:sldId id="278" r:id="rId9"/>
    <p:sldId id="269" r:id="rId10"/>
    <p:sldId id="280" r:id="rId11"/>
    <p:sldId id="289" r:id="rId12"/>
    <p:sldId id="292" r:id="rId13"/>
    <p:sldId id="302" r:id="rId14"/>
    <p:sldId id="294" r:id="rId15"/>
    <p:sldId id="295" r:id="rId16"/>
    <p:sldId id="296" r:id="rId17"/>
    <p:sldId id="301" r:id="rId18"/>
    <p:sldId id="297" r:id="rId19"/>
    <p:sldId id="298" r:id="rId20"/>
    <p:sldId id="300" r:id="rId21"/>
    <p:sldId id="299" r:id="rId22"/>
    <p:sldId id="304" r:id="rId23"/>
    <p:sldId id="305" r:id="rId24"/>
    <p:sldId id="306" r:id="rId25"/>
    <p:sldId id="307" r:id="rId26"/>
    <p:sldId id="308" r:id="rId27"/>
    <p:sldId id="303" r:id="rId28"/>
    <p:sldId id="309" r:id="rId29"/>
    <p:sldId id="310" r:id="rId30"/>
    <p:sldId id="311" r:id="rId31"/>
    <p:sldId id="312" r:id="rId32"/>
    <p:sldId id="313" r:id="rId33"/>
    <p:sldId id="314" r:id="rId34"/>
    <p:sldId id="315" r:id="rId35"/>
    <p:sldId id="316" r:id="rId36"/>
    <p:sldId id="317" r:id="rId37"/>
    <p:sldId id="271" r:id="rId38"/>
    <p:sldId id="293" r:id="rId39"/>
    <p:sldId id="281" r:id="rId40"/>
    <p:sldId id="282" r:id="rId41"/>
    <p:sldId id="284" r:id="rId42"/>
    <p:sldId id="283" r:id="rId43"/>
    <p:sldId id="285" r:id="rId44"/>
    <p:sldId id="286" r:id="rId45"/>
    <p:sldId id="318" r:id="rId46"/>
    <p:sldId id="319" r:id="rId47"/>
    <p:sldId id="320" r:id="rId48"/>
    <p:sldId id="321" r:id="rId49"/>
    <p:sldId id="273" r:id="rId50"/>
    <p:sldId id="257" r:id="rId51"/>
    <p:sldId id="287" r:id="rId52"/>
    <p:sldId id="258" r:id="rId53"/>
    <p:sldId id="259" r:id="rId54"/>
    <p:sldId id="260" r:id="rId55"/>
    <p:sldId id="261" r:id="rId56"/>
    <p:sldId id="290" r:id="rId57"/>
    <p:sldId id="274" r:id="rId58"/>
    <p:sldId id="291" r:id="rId59"/>
    <p:sldId id="262" r:id="rId60"/>
    <p:sldId id="263" r:id="rId61"/>
    <p:sldId id="265" r:id="rId62"/>
    <p:sldId id="264" r:id="rId63"/>
    <p:sldId id="267" r:id="rId64"/>
    <p:sldId id="266" r:id="rId6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2" autoAdjust="0"/>
    <p:restoredTop sz="82923" autoAdjust="0"/>
  </p:normalViewPr>
  <p:slideViewPr>
    <p:cSldViewPr>
      <p:cViewPr varScale="1">
        <p:scale>
          <a:sx n="56" d="100"/>
          <a:sy n="56" d="100"/>
        </p:scale>
        <p:origin x="-1469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03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269D64-68A9-41FC-A284-041B9FA2A219}" type="datetimeFigureOut">
              <a:rPr lang="zh-TW" altLang="en-US" smtClean="0"/>
              <a:t>2012/5/4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8785F1-D245-4B7C-ACCA-4197A6B418C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5980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1C58145-CD01-4607-AE4D-16585687FDDB}" type="slidenum">
              <a:rPr lang="en-US" altLang="zh-TW"/>
              <a:pPr eaLnBrk="1" hangingPunct="1"/>
              <a:t>6</a:t>
            </a:fld>
            <a:endParaRPr lang="en-US" altLang="zh-TW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/>
              <a:t>A  typical </a:t>
            </a:r>
            <a:r>
              <a:rPr lang="en-US" altLang="zh-TW" dirty="0" err="1" smtClean="0"/>
              <a:t>ChIP</a:t>
            </a:r>
            <a:r>
              <a:rPr lang="en-US" altLang="zh-TW" dirty="0" smtClean="0"/>
              <a:t> experiment requires ~10</a:t>
            </a:r>
            <a:r>
              <a:rPr lang="en-US" altLang="zh-TW" baseline="30000" dirty="0" smtClean="0"/>
              <a:t>7</a:t>
            </a:r>
            <a:r>
              <a:rPr lang="en-US" altLang="zh-TW" dirty="0" smtClean="0"/>
              <a:t> cells  and yields 10–100  </a:t>
            </a:r>
            <a:r>
              <a:rPr lang="en-US" altLang="zh-TW" dirty="0" err="1" smtClean="0"/>
              <a:t>ng</a:t>
            </a:r>
            <a:r>
              <a:rPr lang="en-US" altLang="zh-TW" dirty="0" smtClean="0"/>
              <a:t> of DNA.</a:t>
            </a:r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785F1-D245-4B7C-ACCA-4197A6B418C0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1384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1B72462-F025-44F3-91AB-1F797AA5FE26}" type="slidenum">
              <a:rPr lang="en-US" altLang="zh-TW"/>
              <a:pPr eaLnBrk="1" hangingPunct="1"/>
              <a:t>11</a:t>
            </a:fld>
            <a:endParaRPr lang="en-US" altLang="zh-TW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Slides modified from Oleg </a:t>
            </a:r>
            <a:r>
              <a:rPr lang="en-US" altLang="zh-TW" dirty="0" err="1" smtClean="0"/>
              <a:t>Mayba</a:t>
            </a:r>
            <a:r>
              <a:rPr lang="en-US" altLang="zh-TW" dirty="0" smtClean="0"/>
              <a:t>, Laurent Jacob, Sandrine </a:t>
            </a:r>
            <a:r>
              <a:rPr lang="en-US" altLang="zh-TW" dirty="0" err="1" smtClean="0"/>
              <a:t>Dudoit</a:t>
            </a:r>
            <a:endParaRPr lang="en-US" altLang="zh-TW" dirty="0" smtClean="0"/>
          </a:p>
          <a:p>
            <a:r>
              <a:rPr lang="en-US" altLang="zh-TW" dirty="0" smtClean="0"/>
              <a:t>Division of Biostatistics and Department of Statistics</a:t>
            </a:r>
          </a:p>
          <a:p>
            <a:r>
              <a:rPr lang="en-US" altLang="zh-TW" dirty="0" smtClean="0"/>
              <a:t>University of California, Berkeley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785F1-D245-4B7C-ACCA-4197A6B418C0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37807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Growth-associated binding protein (GABP) and serum response factor (SRF) are thought to function primarily as transcriptional </a:t>
            </a:r>
            <a:r>
              <a:rPr lang="en-US" altLang="zh-TW" dirty="0" err="1" smtClean="0"/>
              <a:t>activa</a:t>
            </a:r>
            <a:r>
              <a:rPr lang="en-US" altLang="zh-TW" dirty="0" smtClean="0"/>
              <a:t>-tors 12–18, and neuron-restrictive silencer factor (NRSF) is a </a:t>
            </a:r>
            <a:r>
              <a:rPr lang="en-US" altLang="zh-TW" dirty="0" err="1" smtClean="0"/>
              <a:t>tran-scriptional</a:t>
            </a:r>
            <a:r>
              <a:rPr lang="en-US" altLang="zh-TW" dirty="0" smtClean="0"/>
              <a:t> repressor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785F1-D245-4B7C-ACCA-4197A6B418C0}" type="slidenum">
              <a:rPr lang="zh-TW" altLang="en-US" smtClean="0"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82061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Calculate the null distribution of background sequencing signal </a:t>
            </a:r>
          </a:p>
          <a:p>
            <a:r>
              <a:rPr lang="en-US" altLang="zh-TW" dirty="0" smtClean="0"/>
              <a:t>Scan the mappings to identify candidate peaks with a higher read count than expected from the null distribution </a:t>
            </a:r>
          </a:p>
          <a:p>
            <a:r>
              <a:rPr lang="en-US" altLang="zh-TW" dirty="0" smtClean="0"/>
              <a:t>Merge overlapping candidate peaks </a:t>
            </a:r>
          </a:p>
          <a:p>
            <a:r>
              <a:rPr lang="en-US" altLang="zh-TW" dirty="0" smtClean="0"/>
              <a:t>Refine the set of candidate peaks based on the count and the spatial distribution of reads of forward and reverse orientation within the peaks </a:t>
            </a: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785F1-D245-4B7C-ACCA-4197A6B418C0}" type="slidenum">
              <a:rPr lang="zh-TW" altLang="en-US" smtClean="0"/>
              <a:t>54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46009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/>
              <a:t>The null hypothesis here is that the positions of forward and reverse reads within a peak are drawn from the same distribution i.e. that their locations are not significantly different 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785F1-D245-4B7C-ACCA-4197A6B418C0}" type="slidenum">
              <a:rPr lang="zh-TW" altLang="en-US" smtClean="0"/>
              <a:t>59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12900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/>
              <a:t>download.clcbio.com/</a:t>
            </a:r>
            <a:r>
              <a:rPr lang="en-US" altLang="zh-TW" dirty="0" err="1" smtClean="0"/>
              <a:t>testdata</a:t>
            </a:r>
            <a:r>
              <a:rPr lang="en-US" altLang="zh-TW" dirty="0" smtClean="0"/>
              <a:t>/</a:t>
            </a:r>
            <a:r>
              <a:rPr lang="en-US" altLang="zh-TW" dirty="0" err="1" smtClean="0"/>
              <a:t>raw_data</a:t>
            </a:r>
            <a:r>
              <a:rPr lang="en-US" altLang="zh-TW" dirty="0" smtClean="0"/>
              <a:t>/chip-seq_pparg-subset.zip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/>
              <a:t>First of all, only one of the 18 samples have been used. It is the sample of </a:t>
            </a:r>
            <a:r>
              <a:rPr lang="en-US" altLang="zh-TW" i="1" dirty="0" smtClean="0"/>
              <a:t>PPAR </a:t>
            </a:r>
            <a:r>
              <a:rPr lang="en-US" altLang="zh-TW" dirty="0" smtClean="0"/>
              <a:t>on day 6. This sample has been mapped against the mouse </a:t>
            </a:r>
            <a:r>
              <a:rPr lang="en-US" altLang="zh-TW" dirty="0" err="1" smtClean="0"/>
              <a:t>refseq</a:t>
            </a:r>
            <a:r>
              <a:rPr lang="en-US" altLang="zh-TW" dirty="0" smtClean="0"/>
              <a:t> genome, and two regions of chromosome 7 have been taken out for use in this tutorial. The reference sequence used is 10 </a:t>
            </a:r>
            <a:r>
              <a:rPr lang="en-US" altLang="zh-TW" dirty="0" err="1" smtClean="0"/>
              <a:t>Mbp</a:t>
            </a:r>
            <a:r>
              <a:rPr lang="en-US" altLang="zh-TW" dirty="0" smtClean="0"/>
              <a:t>, and there are 23,600 reads of 32 </a:t>
            </a:r>
            <a:r>
              <a:rPr lang="en-US" altLang="zh-TW" dirty="0" err="1" smtClean="0"/>
              <a:t>bp</a:t>
            </a:r>
            <a:r>
              <a:rPr lang="en-US" altLang="zh-TW" dirty="0" smtClean="0"/>
              <a:t> each. 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785F1-D245-4B7C-ACCA-4197A6B418C0}" type="slidenum">
              <a:rPr lang="zh-TW" altLang="en-US" smtClean="0"/>
              <a:t>62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3521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3C773-EA04-4135-A0F1-043A0C116C64}" type="datetimeFigureOut">
              <a:rPr lang="zh-TW" altLang="en-US" smtClean="0"/>
              <a:t>2012/5/4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9F9F6-4B50-4A29-B4E1-AB77784452F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3C773-EA04-4135-A0F1-043A0C116C64}" type="datetimeFigureOut">
              <a:rPr lang="zh-TW" altLang="en-US" smtClean="0"/>
              <a:t>2012/5/4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9F9F6-4B50-4A29-B4E1-AB77784452F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3C773-EA04-4135-A0F1-043A0C116C64}" type="datetimeFigureOut">
              <a:rPr lang="zh-TW" altLang="en-US" smtClean="0"/>
              <a:t>2012/5/4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9F9F6-4B50-4A29-B4E1-AB77784452F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3C773-EA04-4135-A0F1-043A0C116C64}" type="datetimeFigureOut">
              <a:rPr lang="zh-TW" altLang="en-US" smtClean="0"/>
              <a:t>2012/5/4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9F9F6-4B50-4A29-B4E1-AB77784452F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3C773-EA04-4135-A0F1-043A0C116C64}" type="datetimeFigureOut">
              <a:rPr lang="zh-TW" altLang="en-US" smtClean="0"/>
              <a:t>2012/5/4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9F9F6-4B50-4A29-B4E1-AB77784452F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3C773-EA04-4135-A0F1-043A0C116C64}" type="datetimeFigureOut">
              <a:rPr lang="zh-TW" altLang="en-US" smtClean="0"/>
              <a:t>2012/5/4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9F9F6-4B50-4A29-B4E1-AB77784452F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3C773-EA04-4135-A0F1-043A0C116C64}" type="datetimeFigureOut">
              <a:rPr lang="zh-TW" altLang="en-US" smtClean="0"/>
              <a:t>2012/5/4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9F9F6-4B50-4A29-B4E1-AB77784452F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3C773-EA04-4135-A0F1-043A0C116C64}" type="datetimeFigureOut">
              <a:rPr lang="zh-TW" altLang="en-US" smtClean="0"/>
              <a:t>2012/5/4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9F9F6-4B50-4A29-B4E1-AB77784452F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3C773-EA04-4135-A0F1-043A0C116C64}" type="datetimeFigureOut">
              <a:rPr lang="zh-TW" altLang="en-US" smtClean="0"/>
              <a:t>2012/5/4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9F9F6-4B50-4A29-B4E1-AB77784452F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3C773-EA04-4135-A0F1-043A0C116C64}" type="datetimeFigureOut">
              <a:rPr lang="zh-TW" altLang="en-US" smtClean="0"/>
              <a:t>2012/5/4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9F9F6-4B50-4A29-B4E1-AB77784452F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3C773-EA04-4135-A0F1-043A0C116C64}" type="datetimeFigureOut">
              <a:rPr lang="zh-TW" altLang="en-US" smtClean="0"/>
              <a:t>2012/5/4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9F9F6-4B50-4A29-B4E1-AB77784452FD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F63C773-EA04-4135-A0F1-043A0C116C64}" type="datetimeFigureOut">
              <a:rPr lang="zh-TW" altLang="en-US" smtClean="0"/>
              <a:t>2012/5/4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F179F9F6-4B50-4A29-B4E1-AB77784452F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192.168.75.28/class/chipseq/NC_000073.gbk" TargetMode="External"/><Relationship Id="rId2" Type="http://schemas.openxmlformats.org/officeDocument/2006/relationships/hyperlink" Target="http://192.168.75.28/class/chipseq/ChIP-seq%20reads%20-%20subset.f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192.168.75.28/class/chipseq/NC_000021%20-%20subset.gbk" TargetMode="External"/><Relationship Id="rId4" Type="http://schemas.openxmlformats.org/officeDocument/2006/relationships/hyperlink" Target="http://192.168.75.28/class/chipseq/Mouse_Reads_subset.fa" TargetMode="Externa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 smtClean="0"/>
              <a:t>ChIP</a:t>
            </a:r>
            <a:r>
              <a:rPr lang="zh-TW" altLang="en-US" dirty="0" smtClean="0"/>
              <a:t> </a:t>
            </a:r>
            <a:r>
              <a:rPr lang="en-US" altLang="zh-TW" dirty="0" err="1" smtClean="0"/>
              <a:t>seq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en-US" altLang="zh-TW" dirty="0" err="1" smtClean="0">
                <a:solidFill>
                  <a:schemeClr val="tx1"/>
                </a:solidFill>
              </a:rPr>
              <a:t>Tingwen</a:t>
            </a:r>
            <a:r>
              <a:rPr lang="en-US" altLang="zh-TW" dirty="0" smtClean="0">
                <a:solidFill>
                  <a:schemeClr val="tx1"/>
                </a:solidFill>
              </a:rPr>
              <a:t> Chen (</a:t>
            </a:r>
            <a:r>
              <a:rPr lang="zh-TW" altLang="en-US" dirty="0" smtClean="0">
                <a:solidFill>
                  <a:schemeClr val="tx1"/>
                </a:solidFill>
              </a:rPr>
              <a:t>陳亭妏</a:t>
            </a:r>
            <a:r>
              <a:rPr lang="en-US" altLang="zh-TW" dirty="0" smtClean="0">
                <a:solidFill>
                  <a:schemeClr val="tx1"/>
                </a:solidFill>
              </a:rPr>
              <a:t>)</a:t>
            </a:r>
          </a:p>
          <a:p>
            <a:pPr algn="r"/>
            <a:r>
              <a:rPr lang="en-US" altLang="zh-TW" dirty="0" smtClean="0">
                <a:solidFill>
                  <a:schemeClr val="tx1"/>
                </a:solidFill>
              </a:rPr>
              <a:t>Bioinformatics center</a:t>
            </a:r>
          </a:p>
          <a:p>
            <a:pPr algn="r"/>
            <a:r>
              <a:rPr lang="en-US" altLang="zh-TW" dirty="0">
                <a:solidFill>
                  <a:schemeClr val="tx1"/>
                </a:solidFill>
              </a:rPr>
              <a:t>CGU</a:t>
            </a:r>
            <a:endParaRPr lang="en-US" altLang="zh-TW" dirty="0" smtClean="0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7283673" y="5667088"/>
            <a:ext cx="109196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>
              <a:spcBef>
                <a:spcPct val="20000"/>
              </a:spcBef>
            </a:pPr>
            <a:r>
              <a:rPr lang="en-US" altLang="zh-TW" sz="2000" dirty="0">
                <a:solidFill>
                  <a:prstClr val="black"/>
                </a:solidFill>
              </a:rPr>
              <a:t>5.4.2012</a:t>
            </a:r>
            <a:endParaRPr lang="zh-TW" altLang="en-US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82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7" name="文字版面配置區 6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zh-TW" sz="7200" dirty="0" smtClean="0"/>
              <a:t>Part I</a:t>
            </a:r>
            <a:endParaRPr lang="zh-TW" altLang="en-US" sz="7200" dirty="0"/>
          </a:p>
        </p:txBody>
      </p:sp>
    </p:spTree>
    <p:extLst>
      <p:ext uri="{BB962C8B-B14F-4D97-AF65-F5344CB8AC3E}">
        <p14:creationId xmlns:p14="http://schemas.microsoft.com/office/powerpoint/2010/main" val="180664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988432" y="2636912"/>
            <a:ext cx="3698368" cy="3489251"/>
          </a:xfrm>
        </p:spPr>
        <p:txBody>
          <a:bodyPr>
            <a:normAutofit/>
          </a:bodyPr>
          <a:lstStyle/>
          <a:p>
            <a:r>
              <a:rPr lang="en-US" altLang="zh-TW" sz="1800" dirty="0" smtClean="0"/>
              <a:t>Histone</a:t>
            </a:r>
          </a:p>
          <a:p>
            <a:r>
              <a:rPr lang="en-US" altLang="zh-TW" sz="1800" dirty="0"/>
              <a:t>H</a:t>
            </a:r>
            <a:r>
              <a:rPr lang="en-US" altLang="zh-TW" sz="1800" dirty="0" smtClean="0"/>
              <a:t>istone </a:t>
            </a:r>
            <a:r>
              <a:rPr lang="en-US" altLang="zh-TW" sz="1800" dirty="0" err="1" smtClean="0"/>
              <a:t>acetylases</a:t>
            </a:r>
            <a:endParaRPr lang="en-US" altLang="zh-TW" sz="1800" dirty="0" smtClean="0"/>
          </a:p>
          <a:p>
            <a:r>
              <a:rPr lang="en-US" altLang="zh-TW" sz="1800" dirty="0" smtClean="0"/>
              <a:t>Histone </a:t>
            </a:r>
            <a:r>
              <a:rPr lang="en-US" altLang="zh-TW" sz="1800" dirty="0" err="1" smtClean="0"/>
              <a:t>deacetylases</a:t>
            </a:r>
            <a:endParaRPr lang="en-US" altLang="zh-TW" sz="1800" dirty="0" smtClean="0"/>
          </a:p>
          <a:p>
            <a:r>
              <a:rPr lang="en-US" altLang="zh-TW" sz="1800" dirty="0" smtClean="0"/>
              <a:t>Chromosome remodelers</a:t>
            </a:r>
          </a:p>
          <a:p>
            <a:r>
              <a:rPr lang="en-US" altLang="zh-TW" sz="1800" dirty="0" smtClean="0"/>
              <a:t>Transcription factor</a:t>
            </a:r>
          </a:p>
          <a:p>
            <a:r>
              <a:rPr lang="en-US" altLang="zh-TW" sz="1800" dirty="0" err="1" smtClean="0"/>
              <a:t>Meyhlases</a:t>
            </a:r>
            <a:endParaRPr lang="en-US" altLang="zh-TW" sz="1800" dirty="0" smtClean="0"/>
          </a:p>
          <a:p>
            <a:r>
              <a:rPr lang="en-US" altLang="zh-TW" sz="1800" dirty="0" smtClean="0"/>
              <a:t>…</a:t>
            </a:r>
            <a:endParaRPr lang="zh-TW" altLang="en-US" sz="1800" dirty="0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DNA and Proteins</a:t>
            </a:r>
            <a:endParaRPr lang="zh-TW" alt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02903"/>
            <a:ext cx="4592896" cy="485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2408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988840"/>
            <a:ext cx="4330824" cy="4137323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Chromatin </a:t>
            </a:r>
            <a:r>
              <a:rPr lang="en-US" altLang="zh-TW" dirty="0" err="1" smtClean="0"/>
              <a:t>immunoprecipitation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TW" dirty="0"/>
              <a:t>Technique used to </a:t>
            </a:r>
            <a:r>
              <a:rPr lang="en-US" altLang="zh-TW" dirty="0" smtClean="0"/>
              <a:t>investigate </a:t>
            </a:r>
            <a:r>
              <a:rPr lang="en-US" altLang="zh-TW" dirty="0"/>
              <a:t>the </a:t>
            </a:r>
            <a:r>
              <a:rPr lang="en-US" altLang="zh-TW" dirty="0" smtClean="0"/>
              <a:t>interaction between proteins </a:t>
            </a:r>
            <a:r>
              <a:rPr lang="en-US" altLang="zh-TW" dirty="0"/>
              <a:t>and DNA </a:t>
            </a:r>
            <a:r>
              <a:rPr lang="en-US" altLang="zh-TW" dirty="0" smtClean="0"/>
              <a:t>in the </a:t>
            </a:r>
            <a:r>
              <a:rPr lang="en-US" altLang="zh-TW" dirty="0" smtClean="0"/>
              <a:t>cell</a:t>
            </a:r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246200" cy="1143000"/>
          </a:xfrm>
        </p:spPr>
        <p:txBody>
          <a:bodyPr/>
          <a:lstStyle/>
          <a:p>
            <a:r>
              <a:rPr lang="en-US" altLang="zh-TW" dirty="0" smtClean="0"/>
              <a:t>What is </a:t>
            </a:r>
            <a:r>
              <a:rPr lang="en-US" altLang="zh-TW" dirty="0" err="1" smtClean="0"/>
              <a:t>ChIP</a:t>
            </a:r>
            <a:endParaRPr lang="zh-TW" alt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400" y="1052736"/>
            <a:ext cx="3744416" cy="5220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4067944" y="619330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dirty="0"/>
              <a:t>http://www.bioscience.org/2008/v13/af/2733/fulltext.asp?bframe=figures.htm&amp;doi=yes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0906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32"/>
          <a:stretch/>
        </p:blipFill>
        <p:spPr bwMode="auto">
          <a:xfrm>
            <a:off x="2578546" y="1231899"/>
            <a:ext cx="6457950" cy="512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06688" cy="1143000"/>
          </a:xfrm>
        </p:spPr>
        <p:txBody>
          <a:bodyPr>
            <a:normAutofit/>
          </a:bodyPr>
          <a:lstStyle/>
          <a:p>
            <a:r>
              <a:rPr lang="en-US" altLang="zh-TW" dirty="0" err="1" smtClean="0"/>
              <a:t>ChIP</a:t>
            </a:r>
            <a:r>
              <a:rPr lang="en-US" altLang="zh-TW" dirty="0" smtClean="0"/>
              <a:t> chip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5580112" y="6353175"/>
            <a:ext cx="2501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(Wong </a:t>
            </a:r>
            <a:r>
              <a:rPr lang="en-US" altLang="zh-TW" dirty="0"/>
              <a:t>and </a:t>
            </a:r>
            <a:r>
              <a:rPr lang="en-US" altLang="zh-TW" dirty="0" smtClean="0"/>
              <a:t>Chang, 2005)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1951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dirty="0" err="1" smtClean="0">
                <a:ea typeface="新細明體" charset="-120"/>
              </a:rPr>
              <a:t>ChIP</a:t>
            </a:r>
            <a:r>
              <a:rPr lang="en-US" altLang="zh-TW" dirty="0" smtClean="0">
                <a:ea typeface="新細明體" charset="-120"/>
              </a:rPr>
              <a:t>-Sequencing is a new frontier technology to analyze protein interactions with DNA.</a:t>
            </a:r>
          </a:p>
          <a:p>
            <a:pPr eaLnBrk="1" hangingPunct="1"/>
            <a:r>
              <a:rPr lang="en-US" altLang="zh-TW" dirty="0" err="1" smtClean="0">
                <a:ea typeface="新細明體" charset="-120"/>
              </a:rPr>
              <a:t>ChIP-Seq</a:t>
            </a:r>
            <a:endParaRPr lang="en-US" altLang="zh-TW" dirty="0" smtClean="0">
              <a:ea typeface="新細明體" charset="-120"/>
            </a:endParaRPr>
          </a:p>
          <a:p>
            <a:pPr lvl="1" eaLnBrk="1" hangingPunct="1"/>
            <a:r>
              <a:rPr lang="en-US" altLang="zh-TW" dirty="0" smtClean="0">
                <a:ea typeface="新細明體" charset="-120"/>
              </a:rPr>
              <a:t>Combination of chromatin </a:t>
            </a:r>
            <a:r>
              <a:rPr lang="en-US" altLang="zh-TW" dirty="0" err="1" smtClean="0">
                <a:ea typeface="新細明體" charset="-120"/>
              </a:rPr>
              <a:t>immunoprecipitation</a:t>
            </a:r>
            <a:r>
              <a:rPr lang="en-US" altLang="zh-TW" dirty="0" smtClean="0">
                <a:ea typeface="新細明體" charset="-120"/>
              </a:rPr>
              <a:t> (</a:t>
            </a:r>
            <a:r>
              <a:rPr lang="en-US" altLang="zh-TW" dirty="0" err="1" smtClean="0">
                <a:ea typeface="新細明體" charset="-120"/>
              </a:rPr>
              <a:t>ChIP</a:t>
            </a:r>
            <a:r>
              <a:rPr lang="en-US" altLang="zh-TW" dirty="0" smtClean="0">
                <a:ea typeface="新細明體" charset="-120"/>
              </a:rPr>
              <a:t>) with ultra </a:t>
            </a:r>
            <a:r>
              <a:rPr lang="en-US" altLang="zh-TW" dirty="0" smtClean="0">
                <a:solidFill>
                  <a:srgbClr val="FF0000"/>
                </a:solidFill>
                <a:ea typeface="新細明體" charset="-120"/>
              </a:rPr>
              <a:t>high-throughput massively parallel sequencing</a:t>
            </a:r>
          </a:p>
          <a:p>
            <a:pPr lvl="1" eaLnBrk="1" hangingPunct="1"/>
            <a:r>
              <a:rPr lang="en-US" altLang="zh-TW" dirty="0" smtClean="0">
                <a:ea typeface="新細明體" charset="-120"/>
              </a:rPr>
              <a:t>Allow mapping of protein–DNA interactions in-vivo on a genome scale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zh-TW" smtClean="0">
                <a:ea typeface="新細明體" charset="-120"/>
              </a:rPr>
              <a:t>What is ChIP-Sequencing?</a:t>
            </a:r>
          </a:p>
        </p:txBody>
      </p:sp>
    </p:spTree>
    <p:extLst>
      <p:ext uri="{BB962C8B-B14F-4D97-AF65-F5344CB8AC3E}">
        <p14:creationId xmlns:p14="http://schemas.microsoft.com/office/powerpoint/2010/main" val="371744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394720" cy="1143000"/>
          </a:xfrm>
        </p:spPr>
        <p:txBody>
          <a:bodyPr/>
          <a:lstStyle/>
          <a:p>
            <a:r>
              <a:rPr lang="en-US" altLang="zh-TW" dirty="0" err="1" smtClean="0"/>
              <a:t>ChIP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seq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04664"/>
            <a:ext cx="4324350" cy="544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6498647" y="6126164"/>
            <a:ext cx="1313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(2009, Park)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7782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resolution</a:t>
            </a:r>
            <a:endParaRPr lang="zh-TW" alt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284" y="1484784"/>
            <a:ext cx="6388100" cy="439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6283284" y="5909216"/>
            <a:ext cx="1313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(Park, 2009)</a:t>
            </a:r>
            <a:endParaRPr lang="zh-TW" altLang="en-US" dirty="0"/>
          </a:p>
        </p:txBody>
      </p:sp>
      <p:sp>
        <p:nvSpPr>
          <p:cNvPr id="3" name="動作按鈕: 上一項 2">
            <a:hlinkClick r:id="" action="ppaction://hlinkshowjump?jump=lastslideviewed" highlightClick="1"/>
          </p:cNvPr>
          <p:cNvSpPr/>
          <p:nvPr/>
        </p:nvSpPr>
        <p:spPr>
          <a:xfrm>
            <a:off x="7884368" y="5923108"/>
            <a:ext cx="360040" cy="314789"/>
          </a:xfrm>
          <a:prstGeom prst="actionButtonBackPrevious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8165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comparison</a:t>
            </a:r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46" y="1556792"/>
            <a:ext cx="8866120" cy="392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7308304" y="5486152"/>
            <a:ext cx="1313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(Park, 2009)</a:t>
            </a:r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2165256" y="4314284"/>
            <a:ext cx="20874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0070C0"/>
                </a:solidFill>
              </a:rPr>
              <a:t>10-100 </a:t>
            </a:r>
            <a:r>
              <a:rPr lang="en-US" altLang="zh-TW" dirty="0" err="1" smtClean="0">
                <a:solidFill>
                  <a:srgbClr val="0070C0"/>
                </a:solidFill>
              </a:rPr>
              <a:t>ng</a:t>
            </a:r>
            <a:r>
              <a:rPr lang="en-US" altLang="zh-TW" dirty="0" smtClean="0">
                <a:solidFill>
                  <a:srgbClr val="0070C0"/>
                </a:solidFill>
              </a:rPr>
              <a:t>  =&gt; &gt; 2 </a:t>
            </a:r>
            <a:r>
              <a:rPr lang="el-GR" altLang="zh-TW" dirty="0" smtClean="0">
                <a:solidFill>
                  <a:srgbClr val="0070C0"/>
                </a:solidFill>
              </a:rPr>
              <a:t>μ</a:t>
            </a:r>
            <a:r>
              <a:rPr lang="en-US" altLang="zh-TW" dirty="0" smtClean="0">
                <a:solidFill>
                  <a:srgbClr val="0070C0"/>
                </a:solidFill>
              </a:rPr>
              <a:t>g</a:t>
            </a:r>
            <a:endParaRPr lang="zh-TW" altLang="en-US" dirty="0">
              <a:solidFill>
                <a:srgbClr val="0070C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0638" y="5670818"/>
            <a:ext cx="69436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i="1" dirty="0"/>
              <a:t>For exam-</a:t>
            </a:r>
            <a:r>
              <a:rPr lang="en-US" altLang="zh-TW" i="1" dirty="0" err="1"/>
              <a:t>ple</a:t>
            </a:r>
            <a:r>
              <a:rPr lang="en-US" altLang="zh-TW" i="1" dirty="0"/>
              <a:t>, only 48% of the human genome is </a:t>
            </a:r>
            <a:r>
              <a:rPr lang="en-US" altLang="zh-TW" i="1" dirty="0" smtClean="0"/>
              <a:t>non-repetitive</a:t>
            </a:r>
            <a:r>
              <a:rPr lang="en-US" altLang="zh-TW" i="1" dirty="0"/>
              <a:t>, but </a:t>
            </a:r>
            <a:r>
              <a:rPr lang="en-US" altLang="zh-TW" i="1" dirty="0" smtClean="0"/>
              <a:t>80</a:t>
            </a:r>
            <a:r>
              <a:rPr lang="en-US" altLang="zh-TW" i="1" dirty="0"/>
              <a:t>% is </a:t>
            </a:r>
            <a:r>
              <a:rPr lang="en-US" altLang="zh-TW" i="1" dirty="0" err="1"/>
              <a:t>mappable</a:t>
            </a:r>
            <a:r>
              <a:rPr lang="en-US" altLang="zh-TW" i="1" dirty="0"/>
              <a:t> with 30 </a:t>
            </a:r>
            <a:r>
              <a:rPr lang="en-US" altLang="zh-TW" i="1" dirty="0" err="1"/>
              <a:t>bp</a:t>
            </a:r>
            <a:r>
              <a:rPr lang="en-US" altLang="zh-TW" i="1" dirty="0"/>
              <a:t> reads and 89% is </a:t>
            </a:r>
            <a:r>
              <a:rPr lang="en-US" altLang="zh-TW" i="1" dirty="0" err="1"/>
              <a:t>mappable</a:t>
            </a:r>
            <a:r>
              <a:rPr lang="en-US" altLang="zh-TW" i="1" dirty="0"/>
              <a:t> </a:t>
            </a:r>
            <a:r>
              <a:rPr lang="en-US" altLang="zh-TW" i="1" dirty="0" smtClean="0"/>
              <a:t>with </a:t>
            </a:r>
            <a:r>
              <a:rPr lang="en-US" altLang="zh-TW" i="1" dirty="0"/>
              <a:t>70 </a:t>
            </a:r>
            <a:r>
              <a:rPr lang="en-US" altLang="zh-TW" i="1" dirty="0" err="1"/>
              <a:t>bp</a:t>
            </a:r>
            <a:r>
              <a:rPr lang="en-US" altLang="zh-TW" i="1" dirty="0"/>
              <a:t> </a:t>
            </a:r>
            <a:r>
              <a:rPr lang="en-US" altLang="zh-TW" i="1" dirty="0" smtClean="0"/>
              <a:t>reads.</a:t>
            </a:r>
            <a:endParaRPr lang="zh-TW" altLang="en-US" i="1" dirty="0"/>
          </a:p>
        </p:txBody>
      </p:sp>
      <p:cxnSp>
        <p:nvCxnSpPr>
          <p:cNvPr id="9" name="直線接點 8">
            <a:hlinkClick r:id="rId4" action="ppaction://hlinksldjump"/>
          </p:cNvPr>
          <p:cNvCxnSpPr/>
          <p:nvPr/>
        </p:nvCxnSpPr>
        <p:spPr>
          <a:xfrm>
            <a:off x="5148064" y="2235344"/>
            <a:ext cx="100811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195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268760"/>
            <a:ext cx="6296730" cy="5289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6935604" y="6300028"/>
            <a:ext cx="1313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(Park, 2009)</a:t>
            </a:r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4872732" y="2060848"/>
            <a:ext cx="2448272" cy="8280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574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2060848"/>
            <a:ext cx="7772400" cy="4339952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altLang="zh-TW" sz="2400" dirty="0" smtClean="0">
                <a:ea typeface="新細明體" charset="-120"/>
              </a:rPr>
              <a:t>ELAND (Cox, unpublished)</a:t>
            </a:r>
          </a:p>
          <a:p>
            <a:pPr lvl="1" eaLnBrk="1" hangingPunct="1"/>
            <a:r>
              <a:rPr lang="en-US" altLang="zh-TW" sz="2200" dirty="0" smtClean="0">
                <a:ea typeface="新細明體" charset="-120"/>
              </a:rPr>
              <a:t>“Efficient Large-Scale Alignment of Nucleotide Databases” (</a:t>
            </a:r>
            <a:r>
              <a:rPr lang="en-US" altLang="zh-TW" sz="2200" dirty="0" err="1" smtClean="0">
                <a:ea typeface="新細明體" charset="-120"/>
              </a:rPr>
              <a:t>Solexa</a:t>
            </a:r>
            <a:r>
              <a:rPr lang="en-US" altLang="zh-TW" sz="2200" dirty="0" smtClean="0">
                <a:ea typeface="新細明體" charset="-120"/>
              </a:rPr>
              <a:t> Ltd.)</a:t>
            </a:r>
          </a:p>
          <a:p>
            <a:pPr eaLnBrk="1" hangingPunct="1"/>
            <a:r>
              <a:rPr lang="en-US" altLang="zh-TW" sz="2400" dirty="0" err="1" smtClean="0">
                <a:ea typeface="新細明體" charset="-120"/>
              </a:rPr>
              <a:t>SeqMap</a:t>
            </a:r>
            <a:r>
              <a:rPr lang="en-US" altLang="zh-TW" sz="2400" dirty="0" smtClean="0">
                <a:ea typeface="新細明體" charset="-120"/>
              </a:rPr>
              <a:t> (Jiang, 2008)</a:t>
            </a:r>
          </a:p>
          <a:p>
            <a:pPr lvl="1" eaLnBrk="1" hangingPunct="1"/>
            <a:r>
              <a:rPr lang="en-US" altLang="zh-TW" sz="2200" dirty="0" smtClean="0">
                <a:ea typeface="新細明體" charset="-120"/>
              </a:rPr>
              <a:t>“Mapping massive amount of oligonucleotides to the genome”</a:t>
            </a:r>
          </a:p>
          <a:p>
            <a:pPr eaLnBrk="1" hangingPunct="1"/>
            <a:r>
              <a:rPr lang="en-US" altLang="zh-TW" sz="2400" dirty="0" smtClean="0">
                <a:ea typeface="新細明體" charset="-120"/>
              </a:rPr>
              <a:t>RMAP (Smith, 2008) </a:t>
            </a:r>
          </a:p>
          <a:p>
            <a:pPr lvl="1" eaLnBrk="1" hangingPunct="1"/>
            <a:r>
              <a:rPr lang="en-US" altLang="zh-TW" sz="2200" dirty="0" smtClean="0">
                <a:ea typeface="新細明體" charset="-120"/>
              </a:rPr>
              <a:t>“Using quality scores and longer reads improves accuracy of </a:t>
            </a:r>
            <a:r>
              <a:rPr lang="en-US" altLang="zh-TW" sz="2200" dirty="0" err="1" smtClean="0">
                <a:ea typeface="新細明體" charset="-120"/>
              </a:rPr>
              <a:t>Solexa</a:t>
            </a:r>
            <a:r>
              <a:rPr lang="en-US" altLang="zh-TW" sz="2200" dirty="0" smtClean="0">
                <a:ea typeface="新細明體" charset="-120"/>
              </a:rPr>
              <a:t> read mapping”</a:t>
            </a:r>
          </a:p>
          <a:p>
            <a:pPr eaLnBrk="1" hangingPunct="1"/>
            <a:r>
              <a:rPr lang="en-US" altLang="zh-TW" sz="2400" dirty="0" smtClean="0">
                <a:ea typeface="新細明體" charset="-120"/>
              </a:rPr>
              <a:t>MAQ (Li, 2008)</a:t>
            </a:r>
          </a:p>
          <a:p>
            <a:pPr lvl="1" eaLnBrk="1" hangingPunct="1"/>
            <a:r>
              <a:rPr lang="en-US" altLang="zh-TW" sz="2200" dirty="0" smtClean="0">
                <a:ea typeface="新細明體" charset="-120"/>
              </a:rPr>
              <a:t>“Mapping short DNA sequencing reads and calling variants using mapping quality scores”</a:t>
            </a:r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zh-TW" sz="3800" smtClean="0">
                <a:ea typeface="新細明體" charset="-120"/>
              </a:rPr>
              <a:t>Mapping Methods: </a:t>
            </a:r>
            <a:br>
              <a:rPr lang="en-US" altLang="zh-TW" sz="3800" smtClean="0">
                <a:ea typeface="新細明體" charset="-120"/>
              </a:rPr>
            </a:br>
            <a:r>
              <a:rPr lang="en-US" altLang="zh-TW" sz="3800" smtClean="0">
                <a:ea typeface="新細明體" charset="-120"/>
              </a:rPr>
              <a:t>Indexing the Oligonucleotide Reads</a:t>
            </a:r>
          </a:p>
        </p:txBody>
      </p:sp>
    </p:spTree>
    <p:extLst>
      <p:ext uri="{BB962C8B-B14F-4D97-AF65-F5344CB8AC3E}">
        <p14:creationId xmlns:p14="http://schemas.microsoft.com/office/powerpoint/2010/main" val="85907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Peak calling</a:t>
            </a:r>
            <a:endParaRPr lang="zh-TW" altLang="en-US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16" y="2145352"/>
            <a:ext cx="4842885" cy="4275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4066800" y="6444044"/>
            <a:ext cx="1313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(Park, 2009)</a:t>
            </a:r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5602414" y="2571865"/>
            <a:ext cx="2287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Sharp (e.g. TF binding)</a:t>
            </a:r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5602414" y="3513504"/>
            <a:ext cx="33620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Mixture (e.g. polymerase binding)</a:t>
            </a:r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5602414" y="4305592"/>
            <a:ext cx="3260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Broad (e.g. histone modification)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5166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altLang="zh-TW" dirty="0" smtClean="0"/>
              <a:t>Usually a sliding-window approach is used</a:t>
            </a:r>
          </a:p>
          <a:p>
            <a:pPr lvl="1"/>
            <a:r>
              <a:rPr lang="en-US" altLang="zh-TW" dirty="0" smtClean="0"/>
              <a:t>Typically, window size depends on the event size</a:t>
            </a:r>
          </a:p>
          <a:p>
            <a:pPr lvl="1"/>
            <a:r>
              <a:rPr lang="en-US" altLang="zh-TW" dirty="0" smtClean="0"/>
              <a:t>Often overlapping/adjacent/nearby regions are merged</a:t>
            </a:r>
          </a:p>
          <a:p>
            <a:pPr lvl="1"/>
            <a:endParaRPr lang="en-US" altLang="zh-TW" dirty="0" smtClean="0"/>
          </a:p>
          <a:p>
            <a:r>
              <a:rPr lang="en-US" altLang="zh-TW" dirty="0" smtClean="0"/>
              <a:t>More rarely, an island approach is used</a:t>
            </a:r>
          </a:p>
          <a:p>
            <a:pPr lvl="1"/>
            <a:r>
              <a:rPr lang="en-US" altLang="zh-TW" dirty="0" smtClean="0"/>
              <a:t>Build regions out of overlapping (inferred) fragments or reads.</a:t>
            </a:r>
          </a:p>
          <a:p>
            <a:pPr lvl="1"/>
            <a:endParaRPr lang="en-US" altLang="zh-TW" dirty="0" smtClean="0"/>
          </a:p>
          <a:p>
            <a:r>
              <a:rPr lang="en-US" altLang="zh-TW" dirty="0" smtClean="0"/>
              <a:t>Most of the time, enriched region is trimmed to give a higher resolution event location (this would be the actual peak)</a:t>
            </a:r>
          </a:p>
          <a:p>
            <a:endParaRPr lang="en-US" altLang="zh-TW" dirty="0" smtClean="0"/>
          </a:p>
          <a:p>
            <a:r>
              <a:rPr lang="en-US" altLang="zh-TW" dirty="0" smtClean="0"/>
              <a:t>Sometimes, regions/peaks are split up in post-processing (multiple nearby events)</a:t>
            </a:r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Region level Peak calling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9605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altLang="zh-TW" dirty="0" smtClean="0"/>
              <a:t>Typically two strategies:</a:t>
            </a:r>
            <a:endParaRPr lang="en-US" altLang="zh-TW" dirty="0"/>
          </a:p>
          <a:p>
            <a:endParaRPr lang="en-US" altLang="zh-TW" dirty="0" smtClean="0"/>
          </a:p>
          <a:p>
            <a:r>
              <a:rPr lang="en-US" altLang="zh-TW" dirty="0" smtClean="0"/>
              <a:t>Find the number of </a:t>
            </a:r>
            <a:r>
              <a:rPr lang="en-US" altLang="zh-TW" dirty="0" smtClean="0">
                <a:solidFill>
                  <a:srgbClr val="FF0000"/>
                </a:solidFill>
              </a:rPr>
              <a:t>fragments</a:t>
            </a:r>
            <a:r>
              <a:rPr lang="en-US" altLang="zh-TW" dirty="0" smtClean="0"/>
              <a:t> (usually Not reads) overlapping that position </a:t>
            </a:r>
          </a:p>
          <a:p>
            <a:pPr lvl="1"/>
            <a:r>
              <a:rPr lang="en-US" altLang="zh-TW" dirty="0" smtClean="0"/>
              <a:t>need to go from reads to fragments</a:t>
            </a:r>
          </a:p>
          <a:p>
            <a:endParaRPr lang="en-US" altLang="zh-TW" dirty="0" smtClean="0"/>
          </a:p>
          <a:p>
            <a:r>
              <a:rPr lang="en-US" altLang="zh-TW" dirty="0" smtClean="0"/>
              <a:t>Find the number of </a:t>
            </a:r>
            <a:r>
              <a:rPr lang="en-US" altLang="zh-TW" dirty="0" smtClean="0">
                <a:solidFill>
                  <a:srgbClr val="FF0000"/>
                </a:solidFill>
              </a:rPr>
              <a:t>reads</a:t>
            </a:r>
            <a:r>
              <a:rPr lang="zh-TW" altLang="en-US" dirty="0" smtClean="0"/>
              <a:t> </a:t>
            </a:r>
            <a:r>
              <a:rPr lang="en-US" altLang="zh-TW" dirty="0" smtClean="0"/>
              <a:t>(fragment ends) reported at that position (possibly, taking </a:t>
            </a:r>
            <a:r>
              <a:rPr lang="en-US" altLang="zh-TW" dirty="0" err="1" smtClean="0"/>
              <a:t>strandedness</a:t>
            </a:r>
            <a:r>
              <a:rPr lang="en-US" altLang="zh-TW" dirty="0" smtClean="0"/>
              <a:t> into account)</a:t>
            </a:r>
          </a:p>
          <a:p>
            <a:endParaRPr lang="en-US" altLang="zh-TW" dirty="0"/>
          </a:p>
          <a:p>
            <a:r>
              <a:rPr lang="en-US" altLang="zh-TW" dirty="0" smtClean="0"/>
              <a:t>Very large selection of tools and techniques:</a:t>
            </a:r>
            <a:endParaRPr lang="en-US" altLang="zh-TW" dirty="0"/>
          </a:p>
          <a:p>
            <a:r>
              <a:rPr lang="en-US" altLang="zh-TW" dirty="0" smtClean="0"/>
              <a:t>ERANGE, </a:t>
            </a:r>
            <a:r>
              <a:rPr lang="en-US" altLang="zh-TW" dirty="0" err="1" smtClean="0"/>
              <a:t>FindPeaks</a:t>
            </a:r>
            <a:r>
              <a:rPr lang="en-US" altLang="zh-TW" dirty="0" smtClean="0"/>
              <a:t>, MACS, </a:t>
            </a:r>
            <a:r>
              <a:rPr lang="en-US" altLang="zh-TW" dirty="0" err="1" smtClean="0"/>
              <a:t>QuEST</a:t>
            </a:r>
            <a:r>
              <a:rPr lang="en-US" altLang="zh-TW" dirty="0" smtClean="0"/>
              <a:t>, </a:t>
            </a:r>
            <a:r>
              <a:rPr lang="en-US" altLang="zh-TW" dirty="0" err="1"/>
              <a:t>CisGenome</a:t>
            </a:r>
            <a:r>
              <a:rPr lang="en-US" altLang="zh-TW" dirty="0"/>
              <a:t> </a:t>
            </a:r>
            <a:r>
              <a:rPr lang="en-US" altLang="zh-TW" dirty="0" smtClean="0"/>
              <a:t>, SISSRS, </a:t>
            </a:r>
            <a:r>
              <a:rPr lang="en-US" altLang="zh-TW" dirty="0" err="1" smtClean="0"/>
              <a:t>USeq</a:t>
            </a:r>
            <a:r>
              <a:rPr lang="en-US" altLang="zh-TW" dirty="0" smtClean="0"/>
              <a:t>, </a:t>
            </a:r>
            <a:r>
              <a:rPr lang="en-US" altLang="zh-TW" dirty="0" err="1" smtClean="0"/>
              <a:t>PeakSeq</a:t>
            </a:r>
            <a:r>
              <a:rPr lang="en-US" altLang="zh-TW" dirty="0" smtClean="0"/>
              <a:t>, SPP, </a:t>
            </a:r>
            <a:r>
              <a:rPr lang="en-US" altLang="zh-TW" dirty="0" err="1"/>
              <a:t>ChIPSeqR</a:t>
            </a:r>
            <a:r>
              <a:rPr lang="en-US" altLang="zh-TW" dirty="0"/>
              <a:t> </a:t>
            </a:r>
            <a:r>
              <a:rPr lang="en-US" altLang="zh-TW" dirty="0" smtClean="0"/>
              <a:t>, GLITR, </a:t>
            </a:r>
            <a:r>
              <a:rPr lang="en-US" altLang="zh-TW" dirty="0" err="1" smtClean="0"/>
              <a:t>ChIPDiff</a:t>
            </a:r>
            <a:r>
              <a:rPr lang="en-US" altLang="zh-TW" dirty="0" smtClean="0"/>
              <a:t>, T-PIC, </a:t>
            </a:r>
            <a:r>
              <a:rPr lang="en-US" altLang="zh-TW" dirty="0" err="1" smtClean="0"/>
              <a:t>BayesPeak</a:t>
            </a:r>
            <a:r>
              <a:rPr lang="en-US" altLang="zh-TW" dirty="0" smtClean="0"/>
              <a:t>, </a:t>
            </a:r>
            <a:r>
              <a:rPr lang="en-US" altLang="zh-TW" dirty="0" err="1" smtClean="0"/>
              <a:t>MOSAiCS</a:t>
            </a:r>
            <a:r>
              <a:rPr lang="en-US" altLang="zh-TW" dirty="0" smtClean="0"/>
              <a:t>, CCAT, CSAR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Base pair level peak calling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5745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Fragments based</a:t>
            </a:r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04"/>
          <a:stretch/>
        </p:blipFill>
        <p:spPr bwMode="auto">
          <a:xfrm>
            <a:off x="775816" y="2650356"/>
            <a:ext cx="7620000" cy="3965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5652120" y="6286500"/>
            <a:ext cx="3395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Slide modified </a:t>
            </a:r>
            <a:r>
              <a:rPr lang="en-US" altLang="zh-TW" dirty="0">
                <a:solidFill>
                  <a:schemeClr val="tx2">
                    <a:lumMod val="60000"/>
                    <a:lumOff val="40000"/>
                  </a:schemeClr>
                </a:solidFill>
              </a:rPr>
              <a:t>from </a:t>
            </a:r>
            <a:r>
              <a:rPr lang="en-US" altLang="zh-TW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István</a:t>
            </a:r>
            <a:r>
              <a:rPr lang="en-US" altLang="zh-TW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zh-TW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Albert</a:t>
            </a:r>
            <a:endParaRPr lang="zh-TW" alt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49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94792" y="1505372"/>
            <a:ext cx="8229600" cy="4525963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Reads based</a:t>
            </a:r>
            <a:endParaRPr lang="zh-TW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93"/>
          <a:stretch/>
        </p:blipFill>
        <p:spPr bwMode="auto">
          <a:xfrm>
            <a:off x="899592" y="2708920"/>
            <a:ext cx="7620000" cy="3943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5652120" y="6286500"/>
            <a:ext cx="3395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Slide modified </a:t>
            </a:r>
            <a:r>
              <a:rPr lang="en-US" altLang="zh-TW" dirty="0">
                <a:solidFill>
                  <a:schemeClr val="tx2">
                    <a:lumMod val="60000"/>
                    <a:lumOff val="40000"/>
                  </a:schemeClr>
                </a:solidFill>
              </a:rPr>
              <a:t>from </a:t>
            </a:r>
            <a:r>
              <a:rPr lang="en-US" altLang="zh-TW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István</a:t>
            </a:r>
            <a:r>
              <a:rPr lang="en-US" altLang="zh-TW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zh-TW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Albert</a:t>
            </a:r>
            <a:endParaRPr lang="zh-TW" alt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90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908720"/>
            <a:ext cx="7016750" cy="297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群組 4"/>
          <p:cNvGrpSpPr/>
          <p:nvPr/>
        </p:nvGrpSpPr>
        <p:grpSpPr>
          <a:xfrm>
            <a:off x="1907704" y="2040855"/>
            <a:ext cx="6991350" cy="4150757"/>
            <a:chOff x="2140198" y="2023839"/>
            <a:chExt cx="6991350" cy="4150757"/>
          </a:xfrm>
        </p:grpSpPr>
        <p:sp>
          <p:nvSpPr>
            <p:cNvPr id="4" name="矩形 3"/>
            <p:cNvSpPr/>
            <p:nvPr/>
          </p:nvSpPr>
          <p:spPr>
            <a:xfrm>
              <a:off x="3783311" y="5805264"/>
              <a:ext cx="372858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dirty="0"/>
                <a:t>http://code.google.com/p/genetrack/</a:t>
              </a:r>
              <a:endParaRPr lang="zh-TW" altLang="en-US" dirty="0"/>
            </a:p>
          </p:txBody>
        </p:sp>
        <p:pic>
          <p:nvPicPr>
            <p:cNvPr id="819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0198" y="2023839"/>
              <a:ext cx="6991350" cy="3781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18476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5652120" y="6286500"/>
            <a:ext cx="3395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Slide modified </a:t>
            </a:r>
            <a:r>
              <a:rPr lang="en-US" altLang="zh-TW" dirty="0">
                <a:solidFill>
                  <a:schemeClr val="tx2">
                    <a:lumMod val="60000"/>
                    <a:lumOff val="40000"/>
                  </a:schemeClr>
                </a:solidFill>
              </a:rPr>
              <a:t>from </a:t>
            </a:r>
            <a:r>
              <a:rPr lang="en-US" altLang="zh-TW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István</a:t>
            </a:r>
            <a:r>
              <a:rPr lang="en-US" altLang="zh-TW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zh-TW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Albert</a:t>
            </a:r>
            <a:endParaRPr lang="zh-TW" alt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04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5652120" y="6286500"/>
            <a:ext cx="3395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Slide modified </a:t>
            </a:r>
            <a:r>
              <a:rPr lang="en-US" altLang="zh-TW" dirty="0">
                <a:solidFill>
                  <a:schemeClr val="tx2">
                    <a:lumMod val="60000"/>
                    <a:lumOff val="40000"/>
                  </a:schemeClr>
                </a:solidFill>
              </a:rPr>
              <a:t>from </a:t>
            </a:r>
            <a:r>
              <a:rPr lang="en-US" altLang="zh-TW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István</a:t>
            </a:r>
            <a:r>
              <a:rPr lang="en-US" altLang="zh-TW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zh-TW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Albert</a:t>
            </a:r>
            <a:endParaRPr lang="zh-TW" alt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167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5652120" y="6286500"/>
            <a:ext cx="3395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Slide modified </a:t>
            </a:r>
            <a:r>
              <a:rPr lang="en-US" altLang="zh-TW" dirty="0">
                <a:solidFill>
                  <a:schemeClr val="tx2">
                    <a:lumMod val="60000"/>
                    <a:lumOff val="40000"/>
                  </a:schemeClr>
                </a:solidFill>
              </a:rPr>
              <a:t>from </a:t>
            </a:r>
            <a:r>
              <a:rPr lang="en-US" altLang="zh-TW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István</a:t>
            </a:r>
            <a:r>
              <a:rPr lang="en-US" altLang="zh-TW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zh-TW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Albert</a:t>
            </a:r>
            <a:endParaRPr lang="zh-TW" alt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36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5652120" y="6286500"/>
            <a:ext cx="3395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Slide modified </a:t>
            </a:r>
            <a:r>
              <a:rPr lang="en-US" altLang="zh-TW" dirty="0">
                <a:solidFill>
                  <a:schemeClr val="tx2">
                    <a:lumMod val="60000"/>
                    <a:lumOff val="40000"/>
                  </a:schemeClr>
                </a:solidFill>
              </a:rPr>
              <a:t>from </a:t>
            </a:r>
            <a:r>
              <a:rPr lang="en-US" altLang="zh-TW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István</a:t>
            </a:r>
            <a:r>
              <a:rPr lang="en-US" altLang="zh-TW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zh-TW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Albert</a:t>
            </a:r>
            <a:endParaRPr lang="zh-TW" alt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56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Overlap approach: typically, the maximum overlap in the </a:t>
            </a:r>
            <a:r>
              <a:rPr lang="en-US" altLang="zh-TW" dirty="0" smtClean="0"/>
              <a:t> region </a:t>
            </a:r>
            <a:r>
              <a:rPr lang="en-US" altLang="zh-TW" dirty="0"/>
              <a:t>is the measure</a:t>
            </a:r>
          </a:p>
          <a:p>
            <a:pPr marL="0" indent="0">
              <a:buNone/>
            </a:pPr>
            <a:endParaRPr lang="en-US" altLang="zh-TW" dirty="0"/>
          </a:p>
          <a:p>
            <a:r>
              <a:rPr lang="en-US" altLang="zh-TW" dirty="0"/>
              <a:t>Read count approach: typically, the total number </a:t>
            </a:r>
            <a:r>
              <a:rPr lang="en-US" altLang="zh-TW" dirty="0" smtClean="0"/>
              <a:t>of reads </a:t>
            </a:r>
            <a:r>
              <a:rPr lang="en-US" altLang="zh-TW" dirty="0"/>
              <a:t>in the region is the measure</a:t>
            </a:r>
          </a:p>
          <a:p>
            <a:pPr marL="0" indent="0">
              <a:buNone/>
            </a:pPr>
            <a:r>
              <a:rPr lang="en-US" altLang="zh-TW" dirty="0"/>
              <a:t></a:t>
            </a:r>
          </a:p>
          <a:p>
            <a:r>
              <a:rPr lang="en-US" altLang="zh-TW" dirty="0"/>
              <a:t>Variation: calculate separate enrichment measures </a:t>
            </a:r>
            <a:r>
              <a:rPr lang="en-US" altLang="zh-TW" dirty="0" smtClean="0"/>
              <a:t>based </a:t>
            </a:r>
            <a:r>
              <a:rPr lang="en-US" altLang="zh-TW" dirty="0"/>
              <a:t>on strand-specific reads.</a:t>
            </a: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Enrichment measures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17212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No-model approach (no BG estimation</a:t>
            </a:r>
            <a:r>
              <a:rPr lang="en-US" altLang="zh-TW" dirty="0" smtClean="0"/>
              <a:t>)</a:t>
            </a:r>
            <a:endParaRPr lang="en-US" altLang="zh-TW" dirty="0"/>
          </a:p>
          <a:p>
            <a:pPr lvl="1">
              <a:buFont typeface="Arial" pitchFamily="34" charset="0"/>
              <a:buChar char="•"/>
            </a:pPr>
            <a:r>
              <a:rPr lang="en-US" altLang="zh-TW" sz="1800" dirty="0" smtClean="0"/>
              <a:t>Require </a:t>
            </a:r>
            <a:r>
              <a:rPr lang="en-US" altLang="zh-TW" sz="1800" dirty="0"/>
              <a:t>enrichment &gt; cutoff (</a:t>
            </a:r>
            <a:r>
              <a:rPr lang="en-US" altLang="zh-TW" sz="1800" dirty="0" smtClean="0"/>
              <a:t>user-specified)</a:t>
            </a:r>
          </a:p>
          <a:p>
            <a:pPr lvl="1">
              <a:buFont typeface="Arial" pitchFamily="34" charset="0"/>
              <a:buChar char="•"/>
            </a:pPr>
            <a:endParaRPr lang="en-US" altLang="zh-TW" sz="1800" dirty="0" smtClean="0"/>
          </a:p>
          <a:p>
            <a:pPr lvl="1">
              <a:buFont typeface="Arial" pitchFamily="34" charset="0"/>
              <a:buChar char="•"/>
            </a:pPr>
            <a:r>
              <a:rPr lang="en-US" altLang="zh-TW" sz="1800" dirty="0" smtClean="0"/>
              <a:t>E.g</a:t>
            </a:r>
            <a:r>
              <a:rPr lang="en-US" altLang="zh-TW" sz="1800" dirty="0"/>
              <a:t>., number of reads in 1kb bin &gt; 10 (arbitrary number</a:t>
            </a:r>
            <a:r>
              <a:rPr lang="en-US" altLang="zh-TW" sz="1800" dirty="0" smtClean="0"/>
              <a:t>).</a:t>
            </a:r>
          </a:p>
          <a:p>
            <a:pPr lvl="1">
              <a:buFont typeface="Arial" pitchFamily="34" charset="0"/>
              <a:buChar char="•"/>
            </a:pPr>
            <a:endParaRPr lang="en-US" altLang="zh-TW" sz="1800" dirty="0" smtClean="0"/>
          </a:p>
          <a:p>
            <a:pPr lvl="1">
              <a:buFont typeface="Arial" pitchFamily="34" charset="0"/>
              <a:buChar char="•"/>
            </a:pPr>
            <a:r>
              <a:rPr lang="en-US" altLang="zh-TW" sz="1800" dirty="0" smtClean="0"/>
              <a:t>Maybe </a:t>
            </a:r>
            <a:r>
              <a:rPr lang="en-US" altLang="zh-TW" sz="1800" dirty="0"/>
              <a:t>use some other requirements (</a:t>
            </a:r>
            <a:r>
              <a:rPr lang="en-US" altLang="zh-TW" sz="1800" dirty="0" smtClean="0"/>
              <a:t>post-filtering)	</a:t>
            </a:r>
          </a:p>
          <a:p>
            <a:pPr lvl="1">
              <a:buFont typeface="Arial" pitchFamily="34" charset="0"/>
              <a:buChar char="•"/>
            </a:pPr>
            <a:endParaRPr lang="en-US" altLang="zh-TW" sz="1800" dirty="0" smtClean="0"/>
          </a:p>
          <a:p>
            <a:pPr marL="301943" lvl="1" indent="0">
              <a:buNone/>
            </a:pPr>
            <a:r>
              <a:rPr lang="en-US" altLang="zh-TW" sz="1800" dirty="0" smtClean="0"/>
              <a:t>=&gt; No </a:t>
            </a:r>
            <a:r>
              <a:rPr lang="en-US" altLang="zh-TW" sz="1800" dirty="0"/>
              <a:t>statistics can be done.</a:t>
            </a:r>
            <a:endParaRPr lang="zh-TW" altLang="en-US" sz="1800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Peak-Calling: Background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5474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Model null distribution of enrichment values </a:t>
            </a:r>
            <a:r>
              <a:rPr lang="en-US" altLang="zh-TW" dirty="0" smtClean="0"/>
              <a:t>based </a:t>
            </a:r>
            <a:r>
              <a:rPr lang="en-US" altLang="zh-TW" dirty="0"/>
              <a:t>on sample </a:t>
            </a:r>
            <a:r>
              <a:rPr lang="en-US" altLang="zh-TW" dirty="0" smtClean="0"/>
              <a:t>itself</a:t>
            </a:r>
          </a:p>
          <a:p>
            <a:pPr lvl="1"/>
            <a:r>
              <a:rPr lang="en-US" altLang="zh-TW" dirty="0" smtClean="0"/>
              <a:t>Analytical</a:t>
            </a:r>
          </a:p>
          <a:p>
            <a:pPr lvl="1"/>
            <a:r>
              <a:rPr lang="en-US" altLang="zh-TW" dirty="0" smtClean="0"/>
              <a:t>Empirical </a:t>
            </a:r>
            <a:r>
              <a:rPr lang="en-US" altLang="zh-TW" dirty="0"/>
              <a:t>(simulation-based)</a:t>
            </a:r>
          </a:p>
          <a:p>
            <a:endParaRPr lang="en-US" altLang="zh-TW" dirty="0" smtClean="0"/>
          </a:p>
          <a:p>
            <a:r>
              <a:rPr lang="en-US" altLang="zh-TW" dirty="0" smtClean="0"/>
              <a:t>Use </a:t>
            </a:r>
            <a:r>
              <a:rPr lang="en-US" altLang="zh-TW" dirty="0"/>
              <a:t>significance measure (p-value, FDR) </a:t>
            </a:r>
            <a:r>
              <a:rPr lang="en-US" altLang="zh-TW" dirty="0" smtClean="0"/>
              <a:t>cutoff </a:t>
            </a:r>
            <a:r>
              <a:rPr lang="en-US" altLang="zh-TW" dirty="0"/>
              <a:t>to retain regions </a:t>
            </a: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Peak-Calling: </a:t>
            </a:r>
            <a:r>
              <a:rPr lang="en-US" altLang="zh-TW" dirty="0" smtClean="0"/>
              <a:t>Background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82624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altLang="zh-TW" dirty="0"/>
              <a:t>First assumption people made: the distribution of read/fragment start sites is </a:t>
            </a:r>
            <a:r>
              <a:rPr lang="en-US" altLang="zh-TW" dirty="0" smtClean="0"/>
              <a:t>uniform </a:t>
            </a:r>
            <a:r>
              <a:rPr lang="en-US" altLang="zh-TW" dirty="0"/>
              <a:t>across genome (apart from event </a:t>
            </a:r>
            <a:r>
              <a:rPr lang="en-US" altLang="zh-TW" dirty="0" smtClean="0"/>
              <a:t>sites)</a:t>
            </a:r>
          </a:p>
          <a:p>
            <a:pPr lvl="1"/>
            <a:r>
              <a:rPr lang="en-US" altLang="zh-TW" dirty="0" smtClean="0"/>
              <a:t>Poisson </a:t>
            </a:r>
            <a:r>
              <a:rPr lang="en-US" altLang="zh-TW" dirty="0"/>
              <a:t>process with per-base rate = #(reads)/</a:t>
            </a:r>
            <a:r>
              <a:rPr lang="en-US" altLang="zh-TW" dirty="0" smtClean="0"/>
              <a:t>G</a:t>
            </a:r>
          </a:p>
          <a:p>
            <a:pPr lvl="1"/>
            <a:r>
              <a:rPr lang="en-US" altLang="zh-TW" dirty="0" smtClean="0"/>
              <a:t>Variation</a:t>
            </a:r>
            <a:r>
              <a:rPr lang="en-US" altLang="zh-TW" dirty="0"/>
              <a:t>: exclude non-</a:t>
            </a:r>
            <a:r>
              <a:rPr lang="en-US" altLang="zh-TW" dirty="0" err="1"/>
              <a:t>mappable</a:t>
            </a:r>
            <a:r>
              <a:rPr lang="en-US" altLang="zh-TW" dirty="0"/>
              <a:t> portion of genome from G (</a:t>
            </a:r>
            <a:r>
              <a:rPr lang="en-US" altLang="zh-TW" dirty="0" err="1"/>
              <a:t>mappability</a:t>
            </a:r>
            <a:r>
              <a:rPr lang="en-US" altLang="zh-TW" dirty="0"/>
              <a:t> depends on your </a:t>
            </a:r>
            <a:r>
              <a:rPr lang="en-US" altLang="zh-TW" dirty="0" smtClean="0"/>
              <a:t>alignment </a:t>
            </a:r>
            <a:r>
              <a:rPr lang="en-US" altLang="zh-TW" dirty="0"/>
              <a:t>strategy, unresolved bases in genome </a:t>
            </a:r>
            <a:r>
              <a:rPr lang="en-US" altLang="zh-TW" dirty="0" smtClean="0"/>
              <a:t>assembly)</a:t>
            </a:r>
          </a:p>
          <a:p>
            <a:pPr lvl="1"/>
            <a:r>
              <a:rPr lang="en-US" altLang="zh-TW" dirty="0" smtClean="0"/>
              <a:t>Variation</a:t>
            </a:r>
            <a:r>
              <a:rPr lang="en-US" altLang="zh-TW" dirty="0"/>
              <a:t>: empirical null distribution based on simulations. This is more amenable to </a:t>
            </a:r>
            <a:r>
              <a:rPr lang="en-US" altLang="zh-TW" dirty="0" smtClean="0"/>
              <a:t>modifications</a:t>
            </a:r>
          </a:p>
          <a:p>
            <a:pPr lvl="1"/>
            <a:r>
              <a:rPr lang="en-US" altLang="zh-TW" dirty="0" smtClean="0"/>
              <a:t>For </a:t>
            </a:r>
            <a:r>
              <a:rPr lang="en-US" altLang="zh-TW" dirty="0"/>
              <a:t>any p-value/FDR, it is straightforward to calculate enrichment significance cutoffs for </a:t>
            </a:r>
            <a:r>
              <a:rPr lang="en-US" altLang="zh-TW" dirty="0" smtClean="0"/>
              <a:t>both </a:t>
            </a:r>
            <a:r>
              <a:rPr lang="en-US" altLang="zh-TW" dirty="0"/>
              <a:t>count-based and overlap-based </a:t>
            </a:r>
            <a:r>
              <a:rPr lang="en-US" altLang="zh-TW" dirty="0" smtClean="0"/>
              <a:t>measures</a:t>
            </a:r>
          </a:p>
          <a:p>
            <a:pPr lvl="1"/>
            <a:endParaRPr lang="en-US" altLang="zh-TW" dirty="0"/>
          </a:p>
          <a:p>
            <a:r>
              <a:rPr lang="en-US" altLang="zh-TW" dirty="0" smtClean="0"/>
              <a:t>There </a:t>
            </a:r>
            <a:r>
              <a:rPr lang="en-US" altLang="zh-TW" dirty="0"/>
              <a:t>is a problem: the distribution of read/fragment start sites is far from uniform </a:t>
            </a:r>
            <a:r>
              <a:rPr lang="en-US" altLang="zh-TW" dirty="0" smtClean="0"/>
              <a:t>as </a:t>
            </a:r>
            <a:r>
              <a:rPr lang="en-US" altLang="zh-TW" dirty="0"/>
              <a:t>also seen in control samples (samples lacking enrichment due to event </a:t>
            </a:r>
            <a:r>
              <a:rPr lang="en-US" altLang="zh-TW" dirty="0" smtClean="0"/>
              <a:t>of interest</a:t>
            </a:r>
            <a:r>
              <a:rPr lang="en-US" altLang="zh-TW" dirty="0"/>
              <a:t>)</a:t>
            </a: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Peak-Calling: Background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5432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zh-TW" dirty="0"/>
              <a:t>Some of this non-uniformity can be attributed to library prep/sequencing and alignment </a:t>
            </a:r>
            <a:r>
              <a:rPr lang="en-US" altLang="zh-TW" dirty="0" smtClean="0"/>
              <a:t>steps</a:t>
            </a:r>
            <a:endParaRPr lang="en-US" altLang="zh-TW" dirty="0"/>
          </a:p>
          <a:p>
            <a:endParaRPr lang="en-US" altLang="zh-TW" dirty="0" smtClean="0"/>
          </a:p>
          <a:p>
            <a:r>
              <a:rPr lang="en-US" altLang="zh-TW" dirty="0" err="1" smtClean="0"/>
              <a:t>Mappability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Depending </a:t>
            </a:r>
            <a:r>
              <a:rPr lang="en-US" altLang="zh-TW" dirty="0"/>
              <a:t>on alignment strategy, there can be structural 0’s in </a:t>
            </a:r>
            <a:r>
              <a:rPr lang="en-US" altLang="zh-TW" dirty="0" smtClean="0"/>
              <a:t>data.</a:t>
            </a:r>
          </a:p>
          <a:p>
            <a:pPr lvl="1"/>
            <a:r>
              <a:rPr lang="en-US" altLang="zh-TW" dirty="0" smtClean="0"/>
              <a:t>Paired-ends </a:t>
            </a:r>
            <a:r>
              <a:rPr lang="en-US" altLang="zh-TW" dirty="0"/>
              <a:t>information helps mitigate this </a:t>
            </a:r>
            <a:r>
              <a:rPr lang="en-US" altLang="zh-TW" dirty="0" smtClean="0"/>
              <a:t>somewhat</a:t>
            </a:r>
          </a:p>
          <a:p>
            <a:pPr lvl="1"/>
            <a:r>
              <a:rPr lang="en-US" altLang="zh-TW" dirty="0" smtClean="0"/>
              <a:t>Longer </a:t>
            </a:r>
            <a:r>
              <a:rPr lang="en-US" altLang="zh-TW" dirty="0"/>
              <a:t>read lengths help to mitigate this too</a:t>
            </a:r>
          </a:p>
          <a:p>
            <a:r>
              <a:rPr lang="en-US" altLang="zh-TW" dirty="0"/>
              <a:t>GC bias</a:t>
            </a:r>
          </a:p>
          <a:p>
            <a:pPr lvl="1"/>
            <a:r>
              <a:rPr lang="en-US" altLang="zh-TW" dirty="0" err="1" smtClean="0"/>
              <a:t>Illumina</a:t>
            </a:r>
            <a:r>
              <a:rPr lang="en-US" altLang="zh-TW" dirty="0" smtClean="0"/>
              <a:t>-sequenced </a:t>
            </a:r>
            <a:r>
              <a:rPr lang="en-US" altLang="zh-TW" dirty="0"/>
              <a:t>reads tend to be </a:t>
            </a:r>
            <a:r>
              <a:rPr lang="en-US" altLang="zh-TW" dirty="0" smtClean="0"/>
              <a:t>GC-rich</a:t>
            </a:r>
          </a:p>
          <a:p>
            <a:pPr lvl="1"/>
            <a:r>
              <a:rPr lang="en-US" altLang="zh-TW" dirty="0" smtClean="0"/>
              <a:t>There </a:t>
            </a:r>
            <a:r>
              <a:rPr lang="en-US" altLang="zh-TW" dirty="0"/>
              <a:t>are some protocol modifications that try to minimize this bias</a:t>
            </a: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/>
              <a:t>Non-Uniformity of </a:t>
            </a:r>
            <a:r>
              <a:rPr lang="en-US" altLang="zh-TW" dirty="0" err="1"/>
              <a:t>ChIP</a:t>
            </a:r>
            <a:r>
              <a:rPr lang="en-US" altLang="zh-TW" dirty="0"/>
              <a:t> Sample </a:t>
            </a:r>
            <a:br>
              <a:rPr lang="en-US" altLang="zh-TW" dirty="0"/>
            </a:br>
            <a:r>
              <a:rPr lang="en-US" altLang="zh-TW" dirty="0" smtClean="0"/>
              <a:t>Background: Sequence features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8216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872067" y="2675467"/>
            <a:ext cx="3843949" cy="3450696"/>
          </a:xfrm>
        </p:spPr>
        <p:txBody>
          <a:bodyPr/>
          <a:lstStyle/>
          <a:p>
            <a:r>
              <a:rPr lang="en-US" altLang="zh-TW" dirty="0" smtClean="0"/>
              <a:t>Input DNA</a:t>
            </a:r>
          </a:p>
          <a:p>
            <a:r>
              <a:rPr lang="en-US" altLang="zh-TW" dirty="0" smtClean="0"/>
              <a:t>Non-specific antibody</a:t>
            </a:r>
          </a:p>
          <a:p>
            <a:r>
              <a:rPr lang="en-US" altLang="zh-TW" dirty="0" smtClean="0"/>
              <a:t>Different tissue</a:t>
            </a: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5266928" cy="1252728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negative controls</a:t>
            </a:r>
            <a:endParaRPr lang="zh-TW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958" y="1484784"/>
            <a:ext cx="3434506" cy="4788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4368592" y="619330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dirty="0"/>
              <a:t>http://www.bioscience.org/2008/v13/af/2733/fulltext.asp?bframe=figures.htm&amp;doi=yes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287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286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2888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957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961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325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882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071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058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6930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1709738"/>
            <a:ext cx="7962900" cy="343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630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z="5400" dirty="0" smtClean="0"/>
              <a:t>Examples  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269293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7253436" cy="4487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604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012160" y="2276872"/>
            <a:ext cx="28083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i="1" dirty="0"/>
              <a:t>The </a:t>
            </a:r>
            <a:r>
              <a:rPr lang="en-US" altLang="zh-TW" i="1" dirty="0" err="1"/>
              <a:t>acetyltransferase</a:t>
            </a:r>
            <a:r>
              <a:rPr lang="en-US" altLang="zh-TW" i="1" dirty="0"/>
              <a:t> and transcriptional </a:t>
            </a:r>
            <a:r>
              <a:rPr lang="en-US" altLang="zh-TW" i="1" dirty="0" err="1"/>
              <a:t>coactivator</a:t>
            </a:r>
            <a:r>
              <a:rPr lang="en-US" altLang="zh-TW" i="1" dirty="0"/>
              <a:t> p300 is </a:t>
            </a:r>
            <a:r>
              <a:rPr lang="en-US" altLang="zh-TW" i="1" dirty="0" smtClean="0"/>
              <a:t>a near-ubiquitously </a:t>
            </a:r>
            <a:r>
              <a:rPr lang="en-US" altLang="zh-TW" i="1" dirty="0"/>
              <a:t>expressed component of </a:t>
            </a:r>
            <a:r>
              <a:rPr lang="en-US" altLang="zh-TW" i="1" dirty="0" smtClean="0"/>
              <a:t>enhancer-associated protein </a:t>
            </a:r>
            <a:r>
              <a:rPr lang="en-US" altLang="zh-TW" i="1" dirty="0"/>
              <a:t>assemblies and is critically required for embryonic </a:t>
            </a:r>
            <a:r>
              <a:rPr lang="en-US" altLang="zh-TW" i="1" dirty="0" smtClean="0"/>
              <a:t>development.</a:t>
            </a:r>
            <a:endParaRPr lang="zh-TW" altLang="en-US" i="1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40652"/>
            <a:ext cx="5365750" cy="4972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240032" y="6413814"/>
            <a:ext cx="3467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err="1"/>
              <a:t>fb</a:t>
            </a:r>
            <a:r>
              <a:rPr lang="en-US" altLang="zh-TW" dirty="0"/>
              <a:t>, forebrain; li, limb; </a:t>
            </a:r>
            <a:r>
              <a:rPr lang="en-US" altLang="zh-TW" dirty="0" err="1"/>
              <a:t>mb</a:t>
            </a:r>
            <a:r>
              <a:rPr lang="en-US" altLang="zh-TW" dirty="0"/>
              <a:t>, midbrain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2692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908720"/>
            <a:ext cx="8304025" cy="324547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4973" y="2996952"/>
            <a:ext cx="6480720" cy="30832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9937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7947992" cy="4653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634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576" y="857846"/>
            <a:ext cx="3911600" cy="554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796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3825"/>
            <a:ext cx="5372100" cy="658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5868144" y="1700808"/>
            <a:ext cx="2952328" cy="4010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altLang="zh-TW" dirty="0"/>
              <a:t>Growth-associated binding protein (GABP) </a:t>
            </a:r>
            <a:endParaRPr lang="en-US" altLang="zh-TW" dirty="0" smtClean="0"/>
          </a:p>
          <a:p>
            <a:pPr>
              <a:buFont typeface="Wingdings" pitchFamily="2" charset="2"/>
              <a:buChar char="Ø"/>
            </a:pPr>
            <a:endParaRPr lang="en-US" altLang="zh-TW" dirty="0" smtClean="0"/>
          </a:p>
          <a:p>
            <a:pPr>
              <a:buFont typeface="Wingdings" pitchFamily="2" charset="2"/>
              <a:buChar char="Ø"/>
            </a:pPr>
            <a:r>
              <a:rPr lang="en-US" altLang="zh-TW" dirty="0" smtClean="0"/>
              <a:t>serum </a:t>
            </a:r>
            <a:r>
              <a:rPr lang="en-US" altLang="zh-TW" dirty="0"/>
              <a:t>response factor (SRF) </a:t>
            </a:r>
            <a:endParaRPr lang="en-US" altLang="zh-TW" dirty="0" smtClean="0"/>
          </a:p>
          <a:p>
            <a:pPr>
              <a:buFont typeface="Wingdings" pitchFamily="2" charset="2"/>
              <a:buChar char="Ø"/>
            </a:pPr>
            <a:endParaRPr lang="en-US" altLang="zh-TW" dirty="0" smtClean="0"/>
          </a:p>
          <a:p>
            <a:pPr>
              <a:buFont typeface="Wingdings" pitchFamily="2" charset="2"/>
              <a:buChar char="Ø"/>
            </a:pPr>
            <a:r>
              <a:rPr lang="en-US" altLang="zh-TW" dirty="0" smtClean="0"/>
              <a:t>neuron-restrictive </a:t>
            </a:r>
            <a:r>
              <a:rPr lang="en-US" altLang="zh-TW" dirty="0"/>
              <a:t>silencer factor (NRSF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1220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6902450" cy="565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975" y="6165304"/>
            <a:ext cx="67500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711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16832"/>
            <a:ext cx="5881662" cy="4056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6372200" y="2564904"/>
            <a:ext cx="1978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err="1" smtClean="0"/>
              <a:t>Unstimulated</a:t>
            </a:r>
            <a:r>
              <a:rPr lang="en-US" altLang="zh-TW" dirty="0" smtClean="0"/>
              <a:t> cells</a:t>
            </a: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6372200" y="4509120"/>
            <a:ext cx="2448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err="1"/>
              <a:t>Calcitrol</a:t>
            </a:r>
            <a:r>
              <a:rPr lang="en-US" altLang="zh-TW" dirty="0"/>
              <a:t>-stimulated</a:t>
            </a:r>
          </a:p>
          <a:p>
            <a:r>
              <a:rPr lang="en-US" altLang="zh-TW" dirty="0"/>
              <a:t>cells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3197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247" y="4005064"/>
            <a:ext cx="4792017" cy="1821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93096"/>
            <a:ext cx="4176464" cy="1793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07406"/>
            <a:ext cx="4464496" cy="206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901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1"/>
            <a:ext cx="6048672" cy="4754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84783"/>
            <a:ext cx="6336704" cy="4845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4975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文字版面配置區 6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zh-TW" sz="7200" dirty="0" smtClean="0"/>
              <a:t>Part II</a:t>
            </a:r>
            <a:endParaRPr lang="zh-TW" altLang="en-US" sz="7200" dirty="0"/>
          </a:p>
        </p:txBody>
      </p:sp>
    </p:spTree>
    <p:extLst>
      <p:ext uri="{BB962C8B-B14F-4D97-AF65-F5344CB8AC3E}">
        <p14:creationId xmlns:p14="http://schemas.microsoft.com/office/powerpoint/2010/main" val="325157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import the data </a:t>
            </a:r>
          </a:p>
          <a:p>
            <a:r>
              <a:rPr lang="en-US" altLang="zh-TW" dirty="0" smtClean="0"/>
              <a:t>map the reads to a reference </a:t>
            </a:r>
          </a:p>
          <a:p>
            <a:r>
              <a:rPr lang="en-US" altLang="zh-TW" dirty="0" smtClean="0"/>
              <a:t>use the </a:t>
            </a:r>
            <a:r>
              <a:rPr lang="en-US" altLang="zh-TW" dirty="0" err="1" smtClean="0"/>
              <a:t>ChIP</a:t>
            </a:r>
            <a:r>
              <a:rPr lang="en-US" altLang="zh-TW" dirty="0" smtClean="0"/>
              <a:t> sequencing tool to detect significant peaks in the sample. </a:t>
            </a:r>
          </a:p>
          <a:p>
            <a:endParaRPr lang="en-US" altLang="zh-TW" dirty="0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Chip-</a:t>
            </a:r>
            <a:r>
              <a:rPr lang="en-US" altLang="zh-TW" dirty="0" err="1" smtClean="0"/>
              <a:t>seq</a:t>
            </a:r>
            <a:r>
              <a:rPr lang="en-US" altLang="zh-TW" dirty="0" smtClean="0"/>
              <a:t> data analysis steps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5233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sz="1800" dirty="0" err="1" smtClean="0"/>
              <a:t>wget</a:t>
            </a:r>
            <a:r>
              <a:rPr lang="en-US" altLang="zh-TW" sz="1800" dirty="0"/>
              <a:t> </a:t>
            </a:r>
            <a:r>
              <a:rPr lang="en-US" altLang="zh-TW" sz="1800" dirty="0">
                <a:hlinkClick r:id="rId2"/>
              </a:rPr>
              <a:t>http://192.168.75.28/class/chipseq/ChIP-seq%20reads%20-%</a:t>
            </a:r>
            <a:r>
              <a:rPr lang="en-US" altLang="zh-TW" sz="1800" dirty="0" smtClean="0">
                <a:hlinkClick r:id="rId2"/>
              </a:rPr>
              <a:t>20subset.fa</a:t>
            </a:r>
            <a:r>
              <a:rPr lang="en-US" altLang="zh-TW" sz="1800" dirty="0" smtClean="0"/>
              <a:t> </a:t>
            </a:r>
          </a:p>
          <a:p>
            <a:r>
              <a:rPr lang="en-US" altLang="zh-TW" sz="1800" dirty="0" err="1" smtClean="0"/>
              <a:t>wget</a:t>
            </a:r>
            <a:r>
              <a:rPr lang="en-US" altLang="zh-TW" sz="1800" dirty="0" smtClean="0"/>
              <a:t> </a:t>
            </a:r>
            <a:r>
              <a:rPr lang="en-US" altLang="zh-TW" sz="1800" dirty="0">
                <a:hlinkClick r:id="rId3"/>
              </a:rPr>
              <a:t>http://</a:t>
            </a:r>
            <a:r>
              <a:rPr lang="en-US" altLang="zh-TW" sz="1800" dirty="0" smtClean="0">
                <a:hlinkClick r:id="rId3"/>
              </a:rPr>
              <a:t>192.168.75.28/class/chipseq/NC_000073.gbk</a:t>
            </a:r>
            <a:r>
              <a:rPr lang="en-US" altLang="zh-TW" sz="1800" dirty="0" smtClean="0"/>
              <a:t> </a:t>
            </a:r>
          </a:p>
          <a:p>
            <a:r>
              <a:rPr lang="en-US" altLang="zh-TW" sz="1800" dirty="0" err="1"/>
              <a:t>wget</a:t>
            </a:r>
            <a:r>
              <a:rPr lang="en-US" altLang="zh-TW" sz="1800" dirty="0"/>
              <a:t> </a:t>
            </a:r>
            <a:r>
              <a:rPr lang="en-US" altLang="zh-TW" sz="1800" dirty="0">
                <a:hlinkClick r:id="rId4"/>
              </a:rPr>
              <a:t>http://192.168.75.28/class/chipseq/Mouse_Reads_subset.fa</a:t>
            </a:r>
            <a:endParaRPr lang="en-US" altLang="zh-TW" sz="1800" dirty="0"/>
          </a:p>
          <a:p>
            <a:r>
              <a:rPr lang="en-US" altLang="zh-TW" sz="1800" dirty="0" err="1" smtClean="0"/>
              <a:t>wget</a:t>
            </a:r>
            <a:r>
              <a:rPr lang="en-US" altLang="zh-TW" sz="1800" dirty="0" smtClean="0"/>
              <a:t> </a:t>
            </a:r>
            <a:r>
              <a:rPr lang="en-US" altLang="zh-TW" sz="1800" dirty="0">
                <a:hlinkClick r:id="rId5"/>
              </a:rPr>
              <a:t>http://192.168.75.28/class/chipseq/NC_000021%20-%</a:t>
            </a:r>
            <a:r>
              <a:rPr lang="en-US" altLang="zh-TW" sz="1800" dirty="0" smtClean="0">
                <a:hlinkClick r:id="rId5"/>
              </a:rPr>
              <a:t>20subset.gbk</a:t>
            </a:r>
            <a:r>
              <a:rPr lang="en-US" altLang="zh-TW" sz="1800" dirty="0" smtClean="0"/>
              <a:t> </a:t>
            </a:r>
            <a:endParaRPr lang="zh-TW" altLang="en-US" sz="1800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143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Download reads &amp; reference from:</a:t>
            </a:r>
          </a:p>
          <a:p>
            <a:pPr lvl="1"/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pPr marL="0" indent="0">
              <a:buNone/>
            </a:pPr>
            <a:endParaRPr lang="en-US" altLang="zh-TW" dirty="0" smtClean="0"/>
          </a:p>
          <a:p>
            <a:endParaRPr lang="en-US" altLang="zh-TW" dirty="0" smtClean="0"/>
          </a:p>
          <a:p>
            <a:pPr marL="457200" lvl="1" indent="0">
              <a:buNone/>
            </a:pPr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Input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91" t="44294" r="45320" b="34237"/>
          <a:stretch/>
        </p:blipFill>
        <p:spPr bwMode="auto">
          <a:xfrm>
            <a:off x="827584" y="2483464"/>
            <a:ext cx="2550675" cy="189107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3" t="15699" r="52782" b="37420"/>
          <a:stretch/>
        </p:blipFill>
        <p:spPr bwMode="auto">
          <a:xfrm>
            <a:off x="3131840" y="3429000"/>
            <a:ext cx="4336026" cy="321514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593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map the reads to a reference </a:t>
            </a:r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72" t="22736" r="24884" b="32744"/>
          <a:stretch/>
        </p:blipFill>
        <p:spPr bwMode="auto">
          <a:xfrm>
            <a:off x="630899" y="1556792"/>
            <a:ext cx="3797085" cy="3053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83" t="23503" r="24110" b="31978"/>
          <a:stretch/>
        </p:blipFill>
        <p:spPr bwMode="auto">
          <a:xfrm>
            <a:off x="4499992" y="3083376"/>
            <a:ext cx="3890074" cy="3053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2352421" y="2636912"/>
            <a:ext cx="1008112" cy="4464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745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detect significant peaks</a:t>
            </a:r>
            <a:endParaRPr lang="zh-TW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9" t="13315" r="33495" b="16578"/>
          <a:stretch/>
        </p:blipFill>
        <p:spPr bwMode="auto">
          <a:xfrm>
            <a:off x="179512" y="1556792"/>
            <a:ext cx="6032091" cy="480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4355976" y="4725144"/>
            <a:ext cx="1728192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552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parameters</a:t>
            </a:r>
            <a:endParaRPr lang="zh-TW" alt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9" t="26984" r="61071" b="27936"/>
          <a:stretch/>
        </p:blipFill>
        <p:spPr bwMode="auto">
          <a:xfrm>
            <a:off x="1043608" y="1569547"/>
            <a:ext cx="5616624" cy="455748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2600280" y="3848291"/>
            <a:ext cx="2448272" cy="8896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3276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779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36712"/>
            <a:ext cx="4648200" cy="462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2417719" y="6073422"/>
            <a:ext cx="62262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/>
              <a:t>So shifting reads will increase the signal to noise ratio. </a:t>
            </a:r>
            <a:endParaRPr lang="en-US" altLang="zh-TW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72" t="27576" r="2763" b="28760"/>
          <a:stretch/>
        </p:blipFill>
        <p:spPr bwMode="auto">
          <a:xfrm>
            <a:off x="2051720" y="2492896"/>
            <a:ext cx="6665977" cy="35696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5193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parameters</a:t>
            </a:r>
            <a:endParaRPr lang="zh-TW" alt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9" t="26984" r="61071" b="27936"/>
          <a:stretch/>
        </p:blipFill>
        <p:spPr bwMode="auto">
          <a:xfrm>
            <a:off x="1043608" y="1569547"/>
            <a:ext cx="5616624" cy="455748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2600280" y="3848291"/>
            <a:ext cx="2448272" cy="8896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310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3" t="28248" r="63390" b="27457"/>
          <a:stretch/>
        </p:blipFill>
        <p:spPr bwMode="auto">
          <a:xfrm>
            <a:off x="179512" y="836712"/>
            <a:ext cx="5472608" cy="4396029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8" t="28701" r="64154" b="27457"/>
          <a:stretch/>
        </p:blipFill>
        <p:spPr bwMode="auto">
          <a:xfrm>
            <a:off x="3707904" y="2117058"/>
            <a:ext cx="5148064" cy="47109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0987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6" r="40890" b="12091"/>
          <a:stretch/>
        </p:blipFill>
        <p:spPr bwMode="auto">
          <a:xfrm>
            <a:off x="251520" y="548680"/>
            <a:ext cx="7206712" cy="5780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970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practices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0713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Data resource</a:t>
            </a:r>
            <a:endParaRPr lang="zh-TW" alt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5678786" cy="397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496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467544" y="6056421"/>
            <a:ext cx="8460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/>
              <a:t>The paper comments on the gene </a:t>
            </a:r>
            <a:r>
              <a:rPr lang="en-US" altLang="zh-TW" i="1" dirty="0" err="1" smtClean="0"/>
              <a:t>perilipin</a:t>
            </a:r>
            <a:r>
              <a:rPr lang="en-US" altLang="zh-TW" i="1" dirty="0" smtClean="0"/>
              <a:t> (</a:t>
            </a:r>
            <a:r>
              <a:rPr lang="en-US" altLang="zh-TW" i="1" dirty="0" err="1" smtClean="0"/>
              <a:t>Plin</a:t>
            </a:r>
            <a:r>
              <a:rPr lang="en-US" altLang="zh-TW" i="1" dirty="0" smtClean="0"/>
              <a:t>)</a:t>
            </a:r>
            <a:r>
              <a:rPr lang="en-US" altLang="zh-TW" dirty="0" smtClean="0"/>
              <a:t>, so we will now take a look at the binding sites surrounding that gene. </a:t>
            </a:r>
            <a:endParaRPr lang="zh-TW" alt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4" t="7005" r="25000" b="8701"/>
          <a:stretch/>
        </p:blipFill>
        <p:spPr bwMode="auto">
          <a:xfrm>
            <a:off x="251520" y="275553"/>
            <a:ext cx="8676456" cy="5780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188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50" t="7457" r="19915" b="8927"/>
          <a:stretch/>
        </p:blipFill>
        <p:spPr bwMode="auto">
          <a:xfrm>
            <a:off x="251520" y="908720"/>
            <a:ext cx="8477573" cy="5734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182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3427</TotalTime>
  <Words>1186</Words>
  <Application>Microsoft Office PowerPoint</Application>
  <PresentationFormat>如螢幕大小 (4:3)</PresentationFormat>
  <Paragraphs>178</Paragraphs>
  <Slides>64</Slides>
  <Notes>8</Notes>
  <HiddenSlides>2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64</vt:i4>
      </vt:variant>
    </vt:vector>
  </HeadingPairs>
  <TitlesOfParts>
    <vt:vector size="65" baseType="lpstr">
      <vt:lpstr>波形</vt:lpstr>
      <vt:lpstr>ChIP seq</vt:lpstr>
      <vt:lpstr>PowerPoint 簡報</vt:lpstr>
      <vt:lpstr>DNA and Proteins</vt:lpstr>
      <vt:lpstr>What is ChIP</vt:lpstr>
      <vt:lpstr>ChIP chip</vt:lpstr>
      <vt:lpstr>What is ChIP-Sequencing?</vt:lpstr>
      <vt:lpstr>ChIP seq</vt:lpstr>
      <vt:lpstr>resolution</vt:lpstr>
      <vt:lpstr>comparison</vt:lpstr>
      <vt:lpstr>PowerPoint 簡報</vt:lpstr>
      <vt:lpstr>Mapping Methods:  Indexing the Oligonucleotide Reads</vt:lpstr>
      <vt:lpstr>Peak calling</vt:lpstr>
      <vt:lpstr>Region level Peak calling</vt:lpstr>
      <vt:lpstr>Base pair level peak calling</vt:lpstr>
      <vt:lpstr>Fragments based</vt:lpstr>
      <vt:lpstr>Reads based</vt:lpstr>
      <vt:lpstr>PowerPoint 簡報</vt:lpstr>
      <vt:lpstr>PowerPoint 簡報</vt:lpstr>
      <vt:lpstr>PowerPoint 簡報</vt:lpstr>
      <vt:lpstr>PowerPoint 簡報</vt:lpstr>
      <vt:lpstr>PowerPoint 簡報</vt:lpstr>
      <vt:lpstr>Enrichment measures</vt:lpstr>
      <vt:lpstr>Peak-Calling: Background</vt:lpstr>
      <vt:lpstr>Peak-Calling: Background</vt:lpstr>
      <vt:lpstr>Peak-Calling: Background</vt:lpstr>
      <vt:lpstr>Non-Uniformity of ChIP Sample  Background: Sequence features</vt:lpstr>
      <vt:lpstr>negative controls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Chip-seq data analysis steps </vt:lpstr>
      <vt:lpstr>PowerPoint 簡報</vt:lpstr>
      <vt:lpstr>Input</vt:lpstr>
      <vt:lpstr>map the reads to a reference </vt:lpstr>
      <vt:lpstr>detect significant peaks</vt:lpstr>
      <vt:lpstr>parameters</vt:lpstr>
      <vt:lpstr>PowerPoint 簡報</vt:lpstr>
      <vt:lpstr>PowerPoint 簡報</vt:lpstr>
      <vt:lpstr>parameters</vt:lpstr>
      <vt:lpstr>PowerPoint 簡報</vt:lpstr>
      <vt:lpstr>PowerPoint 簡報</vt:lpstr>
      <vt:lpstr>practices</vt:lpstr>
      <vt:lpstr>Data resource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ChIP Seq -5.4</dc:title>
  <dc:creator>user</dc:creator>
  <cp:lastModifiedBy>user</cp:lastModifiedBy>
  <cp:revision>116</cp:revision>
  <dcterms:created xsi:type="dcterms:W3CDTF">2012-05-01T02:12:43Z</dcterms:created>
  <dcterms:modified xsi:type="dcterms:W3CDTF">2012-05-04T03:10:07Z</dcterms:modified>
</cp:coreProperties>
</file>