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6" r:id="rId2"/>
    <p:sldId id="322" r:id="rId3"/>
    <p:sldId id="325" r:id="rId4"/>
    <p:sldId id="301" r:id="rId5"/>
    <p:sldId id="337" r:id="rId6"/>
    <p:sldId id="323" r:id="rId7"/>
    <p:sldId id="308" r:id="rId8"/>
    <p:sldId id="324" r:id="rId9"/>
    <p:sldId id="328" r:id="rId10"/>
    <p:sldId id="309" r:id="rId11"/>
    <p:sldId id="326" r:id="rId12"/>
    <p:sldId id="327" r:id="rId13"/>
    <p:sldId id="334" r:id="rId14"/>
    <p:sldId id="316" r:id="rId15"/>
    <p:sldId id="311" r:id="rId16"/>
    <p:sldId id="302" r:id="rId17"/>
    <p:sldId id="262" r:id="rId18"/>
    <p:sldId id="263" r:id="rId19"/>
    <p:sldId id="264" r:id="rId20"/>
    <p:sldId id="270" r:id="rId21"/>
    <p:sldId id="271" r:id="rId22"/>
    <p:sldId id="272" r:id="rId23"/>
    <p:sldId id="274" r:id="rId24"/>
    <p:sldId id="312" r:id="rId25"/>
    <p:sldId id="313" r:id="rId26"/>
    <p:sldId id="343" r:id="rId27"/>
    <p:sldId id="344" r:id="rId28"/>
    <p:sldId id="338" r:id="rId29"/>
    <p:sldId id="339" r:id="rId30"/>
    <p:sldId id="340" r:id="rId31"/>
    <p:sldId id="341" r:id="rId32"/>
    <p:sldId id="342" r:id="rId33"/>
    <p:sldId id="287" r:id="rId34"/>
    <p:sldId id="293" r:id="rId35"/>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預設章節" id="{E31CA77B-6928-4422-886F-5044FDD3459B}">
          <p14:sldIdLst>
            <p14:sldId id="256"/>
            <p14:sldId id="322"/>
            <p14:sldId id="325"/>
            <p14:sldId id="301"/>
            <p14:sldId id="337"/>
            <p14:sldId id="323"/>
            <p14:sldId id="308"/>
            <p14:sldId id="324"/>
            <p14:sldId id="328"/>
            <p14:sldId id="309"/>
            <p14:sldId id="326"/>
            <p14:sldId id="327"/>
            <p14:sldId id="334"/>
            <p14:sldId id="316"/>
            <p14:sldId id="311"/>
            <p14:sldId id="302"/>
            <p14:sldId id="262"/>
            <p14:sldId id="263"/>
            <p14:sldId id="264"/>
            <p14:sldId id="270"/>
            <p14:sldId id="271"/>
            <p14:sldId id="272"/>
            <p14:sldId id="274"/>
            <p14:sldId id="312"/>
            <p14:sldId id="313"/>
            <p14:sldId id="343"/>
            <p14:sldId id="344"/>
            <p14:sldId id="338"/>
            <p14:sldId id="339"/>
            <p14:sldId id="340"/>
            <p14:sldId id="341"/>
            <p14:sldId id="342"/>
            <p14:sldId id="287"/>
            <p14:sldId id="29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2"/>
    <p:restoredTop sz="85463" autoAdjust="0"/>
  </p:normalViewPr>
  <p:slideViewPr>
    <p:cSldViewPr showGuides="1">
      <p:cViewPr varScale="1">
        <p:scale>
          <a:sx n="131" d="100"/>
          <a:sy n="131" d="100"/>
        </p:scale>
        <p:origin x="1160"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notesMaster" Target="notesMasters/notes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E23057-C17E-47D9-B2B3-C578DD4BA5D0}" type="doc">
      <dgm:prSet loTypeId="urn:microsoft.com/office/officeart/2008/layout/AlternatingHexagons" loCatId="list" qsTypeId="urn:microsoft.com/office/officeart/2005/8/quickstyle/simple1" qsCatId="simple" csTypeId="urn:microsoft.com/office/officeart/2005/8/colors/colorful1" csCatId="colorful" phldr="1"/>
      <dgm:spPr/>
      <dgm:t>
        <a:bodyPr/>
        <a:lstStyle/>
        <a:p>
          <a:endParaRPr lang="zh-TW" altLang="en-US"/>
        </a:p>
      </dgm:t>
    </dgm:pt>
    <dgm:pt modelId="{F35870EC-C642-4F80-8F37-2C0BFB43A436}">
      <dgm:prSet phldrT="[文字]"/>
      <dgm:spPr/>
      <dgm:t>
        <a:bodyPr/>
        <a:lstStyle/>
        <a:p>
          <a:r>
            <a:rPr lang="en-US" altLang="zh-TW" dirty="0" smtClean="0"/>
            <a:t>Metagenomics</a:t>
          </a:r>
          <a:endParaRPr lang="zh-TW" altLang="en-US" dirty="0"/>
        </a:p>
      </dgm:t>
    </dgm:pt>
    <dgm:pt modelId="{BC948A0F-5927-43BD-8EA0-A92D0A2E4BCE}" type="parTrans" cxnId="{807CD2B8-E378-4179-844D-5748CD7C4EEC}">
      <dgm:prSet/>
      <dgm:spPr/>
      <dgm:t>
        <a:bodyPr/>
        <a:lstStyle/>
        <a:p>
          <a:endParaRPr lang="zh-TW" altLang="en-US"/>
        </a:p>
      </dgm:t>
    </dgm:pt>
    <dgm:pt modelId="{FBF8BD69-D81B-4828-9C43-220893D208C3}" type="sibTrans" cxnId="{807CD2B8-E378-4179-844D-5748CD7C4EEC}">
      <dgm:prSet/>
      <dgm:spPr/>
      <dgm:t>
        <a:bodyPr/>
        <a:lstStyle/>
        <a:p>
          <a:endParaRPr lang="zh-TW" altLang="en-US"/>
        </a:p>
      </dgm:t>
    </dgm:pt>
    <dgm:pt modelId="{9106FACE-7119-4545-A0C6-3A843E80B9F7}">
      <dgm:prSet phldrT="[文字]"/>
      <dgm:spPr/>
      <dgm:t>
        <a:bodyPr/>
        <a:lstStyle/>
        <a:p>
          <a:r>
            <a:rPr lang="en-US" altLang="zh-TW" dirty="0" smtClean="0"/>
            <a:t>Exercise</a:t>
          </a:r>
          <a:endParaRPr lang="zh-TW" altLang="en-US" dirty="0"/>
        </a:p>
      </dgm:t>
    </dgm:pt>
    <dgm:pt modelId="{B993E1A7-3132-45B1-872A-9D89EC3616F5}" type="parTrans" cxnId="{0263F192-DEED-4D8B-A453-2C187A55BEAA}">
      <dgm:prSet/>
      <dgm:spPr/>
      <dgm:t>
        <a:bodyPr/>
        <a:lstStyle/>
        <a:p>
          <a:endParaRPr lang="zh-TW" altLang="en-US"/>
        </a:p>
      </dgm:t>
    </dgm:pt>
    <dgm:pt modelId="{F031F2B1-8813-42F2-A930-0A88B5C026D5}" type="sibTrans" cxnId="{0263F192-DEED-4D8B-A453-2C187A55BEAA}">
      <dgm:prSet/>
      <dgm:spPr/>
      <dgm:t>
        <a:bodyPr/>
        <a:lstStyle/>
        <a:p>
          <a:endParaRPr lang="zh-TW" altLang="en-US"/>
        </a:p>
      </dgm:t>
    </dgm:pt>
    <dgm:pt modelId="{DD4832E8-BB6C-4B76-801A-458928E17E4F}">
      <dgm:prSet phldrT="[文字]"/>
      <dgm:spPr/>
      <dgm:t>
        <a:bodyPr/>
        <a:lstStyle/>
        <a:p>
          <a:endParaRPr lang="zh-TW" altLang="en-US" dirty="0"/>
        </a:p>
      </dgm:t>
    </dgm:pt>
    <dgm:pt modelId="{B676C700-5440-4E08-846D-7900E74B05C3}" type="sibTrans" cxnId="{E213BEE2-4F88-444B-9BC8-429BD3DAD1C8}">
      <dgm:prSet/>
      <dgm:spPr/>
      <dgm:t>
        <a:bodyPr/>
        <a:lstStyle/>
        <a:p>
          <a:endParaRPr lang="zh-TW" altLang="en-US"/>
        </a:p>
      </dgm:t>
    </dgm:pt>
    <dgm:pt modelId="{5D425C52-0C55-4E7E-A25F-B17731E2A82C}" type="parTrans" cxnId="{E213BEE2-4F88-444B-9BC8-429BD3DAD1C8}">
      <dgm:prSet/>
      <dgm:spPr/>
      <dgm:t>
        <a:bodyPr/>
        <a:lstStyle/>
        <a:p>
          <a:endParaRPr lang="zh-TW" altLang="en-US"/>
        </a:p>
      </dgm:t>
    </dgm:pt>
    <dgm:pt modelId="{9D1E502B-B043-4B98-95A5-483545B7CA0A}" type="pres">
      <dgm:prSet presAssocID="{8AE23057-C17E-47D9-B2B3-C578DD4BA5D0}" presName="Name0" presStyleCnt="0">
        <dgm:presLayoutVars>
          <dgm:chMax/>
          <dgm:chPref/>
          <dgm:dir/>
          <dgm:animLvl val="lvl"/>
        </dgm:presLayoutVars>
      </dgm:prSet>
      <dgm:spPr/>
      <dgm:t>
        <a:bodyPr/>
        <a:lstStyle/>
        <a:p>
          <a:endParaRPr lang="zh-TW" altLang="en-US"/>
        </a:p>
      </dgm:t>
    </dgm:pt>
    <dgm:pt modelId="{BEC5ED4B-4DA0-4B13-BC6A-5FEEA61549D9}" type="pres">
      <dgm:prSet presAssocID="{DD4832E8-BB6C-4B76-801A-458928E17E4F}" presName="composite" presStyleCnt="0"/>
      <dgm:spPr/>
    </dgm:pt>
    <dgm:pt modelId="{0C9AA0CE-96B4-4A36-BB59-D11382DD5860}" type="pres">
      <dgm:prSet presAssocID="{DD4832E8-BB6C-4B76-801A-458928E17E4F}" presName="Parent1" presStyleLbl="node1" presStyleIdx="0" presStyleCnt="6">
        <dgm:presLayoutVars>
          <dgm:chMax val="1"/>
          <dgm:chPref val="1"/>
          <dgm:bulletEnabled val="1"/>
        </dgm:presLayoutVars>
      </dgm:prSet>
      <dgm:spPr/>
      <dgm:t>
        <a:bodyPr/>
        <a:lstStyle/>
        <a:p>
          <a:endParaRPr lang="zh-TW" altLang="en-US"/>
        </a:p>
      </dgm:t>
    </dgm:pt>
    <dgm:pt modelId="{4C18ADB2-40AD-4EA0-B37A-F2E0667FC2B8}" type="pres">
      <dgm:prSet presAssocID="{DD4832E8-BB6C-4B76-801A-458928E17E4F}" presName="Childtext1" presStyleLbl="revTx" presStyleIdx="0" presStyleCnt="3">
        <dgm:presLayoutVars>
          <dgm:chMax val="0"/>
          <dgm:chPref val="0"/>
          <dgm:bulletEnabled val="1"/>
        </dgm:presLayoutVars>
      </dgm:prSet>
      <dgm:spPr/>
      <dgm:t>
        <a:bodyPr/>
        <a:lstStyle/>
        <a:p>
          <a:endParaRPr lang="zh-TW" altLang="en-US"/>
        </a:p>
      </dgm:t>
    </dgm:pt>
    <dgm:pt modelId="{9773EE53-78F7-457A-92B0-74EF8C81E896}" type="pres">
      <dgm:prSet presAssocID="{DD4832E8-BB6C-4B76-801A-458928E17E4F}" presName="BalanceSpacing" presStyleCnt="0"/>
      <dgm:spPr/>
    </dgm:pt>
    <dgm:pt modelId="{08FEFEB1-82F1-482B-85E2-F749ECE23D63}" type="pres">
      <dgm:prSet presAssocID="{DD4832E8-BB6C-4B76-801A-458928E17E4F}" presName="BalanceSpacing1" presStyleCnt="0"/>
      <dgm:spPr/>
    </dgm:pt>
    <dgm:pt modelId="{7D2A4E12-5DB8-41C2-9D07-66F573BCDB4C}" type="pres">
      <dgm:prSet presAssocID="{B676C700-5440-4E08-846D-7900E74B05C3}" presName="Accent1Text" presStyleLbl="node1" presStyleIdx="1" presStyleCnt="6"/>
      <dgm:spPr/>
      <dgm:t>
        <a:bodyPr/>
        <a:lstStyle/>
        <a:p>
          <a:endParaRPr lang="zh-TW" altLang="en-US"/>
        </a:p>
      </dgm:t>
    </dgm:pt>
    <dgm:pt modelId="{D0B7ED9A-66F6-4F2D-8BEB-89DFE5E1C7DE}" type="pres">
      <dgm:prSet presAssocID="{B676C700-5440-4E08-846D-7900E74B05C3}" presName="spaceBetweenRectangles" presStyleCnt="0"/>
      <dgm:spPr/>
    </dgm:pt>
    <dgm:pt modelId="{FD01274E-A725-4041-B7C4-A93A70FAA7E9}" type="pres">
      <dgm:prSet presAssocID="{F35870EC-C642-4F80-8F37-2C0BFB43A436}" presName="composite" presStyleCnt="0"/>
      <dgm:spPr/>
    </dgm:pt>
    <dgm:pt modelId="{A7AEB975-2E4E-4738-8255-9590110FFA79}" type="pres">
      <dgm:prSet presAssocID="{F35870EC-C642-4F80-8F37-2C0BFB43A436}" presName="Parent1" presStyleLbl="node1" presStyleIdx="2" presStyleCnt="6">
        <dgm:presLayoutVars>
          <dgm:chMax val="1"/>
          <dgm:chPref val="1"/>
          <dgm:bulletEnabled val="1"/>
        </dgm:presLayoutVars>
      </dgm:prSet>
      <dgm:spPr/>
      <dgm:t>
        <a:bodyPr/>
        <a:lstStyle/>
        <a:p>
          <a:endParaRPr lang="zh-TW" altLang="en-US"/>
        </a:p>
      </dgm:t>
    </dgm:pt>
    <dgm:pt modelId="{3E4687D5-7966-480A-987E-6A4E2A85C775}" type="pres">
      <dgm:prSet presAssocID="{F35870EC-C642-4F80-8F37-2C0BFB43A436}" presName="Childtext1" presStyleLbl="revTx" presStyleIdx="1" presStyleCnt="3">
        <dgm:presLayoutVars>
          <dgm:chMax val="0"/>
          <dgm:chPref val="0"/>
          <dgm:bulletEnabled val="1"/>
        </dgm:presLayoutVars>
      </dgm:prSet>
      <dgm:spPr/>
    </dgm:pt>
    <dgm:pt modelId="{9B5A8869-611B-4549-AFF0-1D4D457699B0}" type="pres">
      <dgm:prSet presAssocID="{F35870EC-C642-4F80-8F37-2C0BFB43A436}" presName="BalanceSpacing" presStyleCnt="0"/>
      <dgm:spPr/>
    </dgm:pt>
    <dgm:pt modelId="{67E5BF24-B565-4E8C-A2DC-848DD7EACF62}" type="pres">
      <dgm:prSet presAssocID="{F35870EC-C642-4F80-8F37-2C0BFB43A436}" presName="BalanceSpacing1" presStyleCnt="0"/>
      <dgm:spPr/>
    </dgm:pt>
    <dgm:pt modelId="{EA4CE58B-D80D-478B-86DF-ADD78C239607}" type="pres">
      <dgm:prSet presAssocID="{FBF8BD69-D81B-4828-9C43-220893D208C3}" presName="Accent1Text" presStyleLbl="node1" presStyleIdx="3" presStyleCnt="6" custLinFactNeighborX="49858" custLinFactNeighborY="-84043"/>
      <dgm:spPr/>
      <dgm:t>
        <a:bodyPr/>
        <a:lstStyle/>
        <a:p>
          <a:endParaRPr lang="zh-TW" altLang="en-US"/>
        </a:p>
      </dgm:t>
    </dgm:pt>
    <dgm:pt modelId="{2DEB8A95-6C7F-46F0-8B48-2E9C17530F1B}" type="pres">
      <dgm:prSet presAssocID="{FBF8BD69-D81B-4828-9C43-220893D208C3}" presName="spaceBetweenRectangles" presStyleCnt="0"/>
      <dgm:spPr/>
    </dgm:pt>
    <dgm:pt modelId="{E4D25220-84AB-482A-BF28-E460BD2C2A70}" type="pres">
      <dgm:prSet presAssocID="{9106FACE-7119-4545-A0C6-3A843E80B9F7}" presName="composite" presStyleCnt="0"/>
      <dgm:spPr/>
    </dgm:pt>
    <dgm:pt modelId="{BC26F4F5-504F-4D95-BDF7-D0B148509E78}" type="pres">
      <dgm:prSet presAssocID="{9106FACE-7119-4545-A0C6-3A843E80B9F7}" presName="Parent1" presStyleLbl="node1" presStyleIdx="4" presStyleCnt="6" custLinFactNeighborX="50826" custLinFactNeighborY="-82752">
        <dgm:presLayoutVars>
          <dgm:chMax val="1"/>
          <dgm:chPref val="1"/>
          <dgm:bulletEnabled val="1"/>
        </dgm:presLayoutVars>
      </dgm:prSet>
      <dgm:spPr/>
      <dgm:t>
        <a:bodyPr/>
        <a:lstStyle/>
        <a:p>
          <a:endParaRPr lang="zh-TW" altLang="en-US"/>
        </a:p>
      </dgm:t>
    </dgm:pt>
    <dgm:pt modelId="{AA695960-6B31-407A-9B10-1E26B592E920}" type="pres">
      <dgm:prSet presAssocID="{9106FACE-7119-4545-A0C6-3A843E80B9F7}" presName="Childtext1" presStyleLbl="revTx" presStyleIdx="2" presStyleCnt="3">
        <dgm:presLayoutVars>
          <dgm:chMax val="0"/>
          <dgm:chPref val="0"/>
          <dgm:bulletEnabled val="1"/>
        </dgm:presLayoutVars>
      </dgm:prSet>
      <dgm:spPr/>
      <dgm:t>
        <a:bodyPr/>
        <a:lstStyle/>
        <a:p>
          <a:endParaRPr lang="zh-TW" altLang="en-US"/>
        </a:p>
      </dgm:t>
    </dgm:pt>
    <dgm:pt modelId="{163FA535-188B-4EFE-9BE4-DD9B57EB52E3}" type="pres">
      <dgm:prSet presAssocID="{9106FACE-7119-4545-A0C6-3A843E80B9F7}" presName="BalanceSpacing" presStyleCnt="0"/>
      <dgm:spPr/>
    </dgm:pt>
    <dgm:pt modelId="{D0A94AD8-8964-4680-9499-4ED4C2C33A8C}" type="pres">
      <dgm:prSet presAssocID="{9106FACE-7119-4545-A0C6-3A843E80B9F7}" presName="BalanceSpacing1" presStyleCnt="0"/>
      <dgm:spPr/>
    </dgm:pt>
    <dgm:pt modelId="{EA493EDA-D2F9-4042-8497-8829681BA41C}" type="pres">
      <dgm:prSet presAssocID="{F031F2B1-8813-42F2-A930-0A88B5C026D5}" presName="Accent1Text" presStyleLbl="node1" presStyleIdx="5" presStyleCnt="6" custAng="1712424" custLinFactNeighborX="-57502" custLinFactNeighborY="-89109"/>
      <dgm:spPr/>
      <dgm:t>
        <a:bodyPr/>
        <a:lstStyle/>
        <a:p>
          <a:endParaRPr lang="zh-TW" altLang="en-US"/>
        </a:p>
      </dgm:t>
    </dgm:pt>
  </dgm:ptLst>
  <dgm:cxnLst>
    <dgm:cxn modelId="{0263F192-DEED-4D8B-A453-2C187A55BEAA}" srcId="{8AE23057-C17E-47D9-B2B3-C578DD4BA5D0}" destId="{9106FACE-7119-4545-A0C6-3A843E80B9F7}" srcOrd="2" destOrd="0" parTransId="{B993E1A7-3132-45B1-872A-9D89EC3616F5}" sibTransId="{F031F2B1-8813-42F2-A930-0A88B5C026D5}"/>
    <dgm:cxn modelId="{E213BEE2-4F88-444B-9BC8-429BD3DAD1C8}" srcId="{8AE23057-C17E-47D9-B2B3-C578DD4BA5D0}" destId="{DD4832E8-BB6C-4B76-801A-458928E17E4F}" srcOrd="0" destOrd="0" parTransId="{5D425C52-0C55-4E7E-A25F-B17731E2A82C}" sibTransId="{B676C700-5440-4E08-846D-7900E74B05C3}"/>
    <dgm:cxn modelId="{807CD2B8-E378-4179-844D-5748CD7C4EEC}" srcId="{8AE23057-C17E-47D9-B2B3-C578DD4BA5D0}" destId="{F35870EC-C642-4F80-8F37-2C0BFB43A436}" srcOrd="1" destOrd="0" parTransId="{BC948A0F-5927-43BD-8EA0-A92D0A2E4BCE}" sibTransId="{FBF8BD69-D81B-4828-9C43-220893D208C3}"/>
    <dgm:cxn modelId="{9B6F81FC-0C7E-4C0C-8B0F-622AFFBD0C3A}" type="presOf" srcId="{9106FACE-7119-4545-A0C6-3A843E80B9F7}" destId="{BC26F4F5-504F-4D95-BDF7-D0B148509E78}" srcOrd="0" destOrd="0" presId="urn:microsoft.com/office/officeart/2008/layout/AlternatingHexagons"/>
    <dgm:cxn modelId="{E9EC0C16-6959-4532-983E-8E21E55A00CD}" type="presOf" srcId="{8AE23057-C17E-47D9-B2B3-C578DD4BA5D0}" destId="{9D1E502B-B043-4B98-95A5-483545B7CA0A}" srcOrd="0" destOrd="0" presId="urn:microsoft.com/office/officeart/2008/layout/AlternatingHexagons"/>
    <dgm:cxn modelId="{6963F714-FD90-4A5F-8F1E-4DCAFA0EBF08}" type="presOf" srcId="{FBF8BD69-D81B-4828-9C43-220893D208C3}" destId="{EA4CE58B-D80D-478B-86DF-ADD78C239607}" srcOrd="0" destOrd="0" presId="urn:microsoft.com/office/officeart/2008/layout/AlternatingHexagons"/>
    <dgm:cxn modelId="{7E902CA3-722E-4806-81CE-1F10E4F43BE0}" type="presOf" srcId="{B676C700-5440-4E08-846D-7900E74B05C3}" destId="{7D2A4E12-5DB8-41C2-9D07-66F573BCDB4C}" srcOrd="0" destOrd="0" presId="urn:microsoft.com/office/officeart/2008/layout/AlternatingHexagons"/>
    <dgm:cxn modelId="{AB03DF45-18CF-484E-BA02-6A7158E1F333}" type="presOf" srcId="{F35870EC-C642-4F80-8F37-2C0BFB43A436}" destId="{A7AEB975-2E4E-4738-8255-9590110FFA79}" srcOrd="0" destOrd="0" presId="urn:microsoft.com/office/officeart/2008/layout/AlternatingHexagons"/>
    <dgm:cxn modelId="{F84BC635-3E28-4D76-B0F0-E3F660B620F2}" type="presOf" srcId="{DD4832E8-BB6C-4B76-801A-458928E17E4F}" destId="{0C9AA0CE-96B4-4A36-BB59-D11382DD5860}" srcOrd="0" destOrd="0" presId="urn:microsoft.com/office/officeart/2008/layout/AlternatingHexagons"/>
    <dgm:cxn modelId="{170AC365-BFDD-4D4D-AB1F-B8E8B7354E51}" type="presOf" srcId="{F031F2B1-8813-42F2-A930-0A88B5C026D5}" destId="{EA493EDA-D2F9-4042-8497-8829681BA41C}" srcOrd="0" destOrd="0" presId="urn:microsoft.com/office/officeart/2008/layout/AlternatingHexagons"/>
    <dgm:cxn modelId="{8DC5C545-EDDF-46CC-A209-224C6128174D}" type="presParOf" srcId="{9D1E502B-B043-4B98-95A5-483545B7CA0A}" destId="{BEC5ED4B-4DA0-4B13-BC6A-5FEEA61549D9}" srcOrd="0" destOrd="0" presId="urn:microsoft.com/office/officeart/2008/layout/AlternatingHexagons"/>
    <dgm:cxn modelId="{DCBC1D47-FE25-4DAE-A14B-F7830C93D696}" type="presParOf" srcId="{BEC5ED4B-4DA0-4B13-BC6A-5FEEA61549D9}" destId="{0C9AA0CE-96B4-4A36-BB59-D11382DD5860}" srcOrd="0" destOrd="0" presId="urn:microsoft.com/office/officeart/2008/layout/AlternatingHexagons"/>
    <dgm:cxn modelId="{E8D6D816-E0BD-4C1C-AEE1-8856864FF98A}" type="presParOf" srcId="{BEC5ED4B-4DA0-4B13-BC6A-5FEEA61549D9}" destId="{4C18ADB2-40AD-4EA0-B37A-F2E0667FC2B8}" srcOrd="1" destOrd="0" presId="urn:microsoft.com/office/officeart/2008/layout/AlternatingHexagons"/>
    <dgm:cxn modelId="{2D3327E1-2F64-4CB7-ACE9-76366C9E13D5}" type="presParOf" srcId="{BEC5ED4B-4DA0-4B13-BC6A-5FEEA61549D9}" destId="{9773EE53-78F7-457A-92B0-74EF8C81E896}" srcOrd="2" destOrd="0" presId="urn:microsoft.com/office/officeart/2008/layout/AlternatingHexagons"/>
    <dgm:cxn modelId="{E42CCE6C-4BA9-494E-B7CA-739A7A67E939}" type="presParOf" srcId="{BEC5ED4B-4DA0-4B13-BC6A-5FEEA61549D9}" destId="{08FEFEB1-82F1-482B-85E2-F749ECE23D63}" srcOrd="3" destOrd="0" presId="urn:microsoft.com/office/officeart/2008/layout/AlternatingHexagons"/>
    <dgm:cxn modelId="{EBD7F924-CF43-4368-A9EA-C15478CB761B}" type="presParOf" srcId="{BEC5ED4B-4DA0-4B13-BC6A-5FEEA61549D9}" destId="{7D2A4E12-5DB8-41C2-9D07-66F573BCDB4C}" srcOrd="4" destOrd="0" presId="urn:microsoft.com/office/officeart/2008/layout/AlternatingHexagons"/>
    <dgm:cxn modelId="{10B2B80D-87FA-4DD8-8A3C-C2E605876764}" type="presParOf" srcId="{9D1E502B-B043-4B98-95A5-483545B7CA0A}" destId="{D0B7ED9A-66F6-4F2D-8BEB-89DFE5E1C7DE}" srcOrd="1" destOrd="0" presId="urn:microsoft.com/office/officeart/2008/layout/AlternatingHexagons"/>
    <dgm:cxn modelId="{2CD0B241-D31C-46E4-A568-F58EDA87C17B}" type="presParOf" srcId="{9D1E502B-B043-4B98-95A5-483545B7CA0A}" destId="{FD01274E-A725-4041-B7C4-A93A70FAA7E9}" srcOrd="2" destOrd="0" presId="urn:microsoft.com/office/officeart/2008/layout/AlternatingHexagons"/>
    <dgm:cxn modelId="{FF17743C-4871-4015-B9B3-C1A5EAAC2489}" type="presParOf" srcId="{FD01274E-A725-4041-B7C4-A93A70FAA7E9}" destId="{A7AEB975-2E4E-4738-8255-9590110FFA79}" srcOrd="0" destOrd="0" presId="urn:microsoft.com/office/officeart/2008/layout/AlternatingHexagons"/>
    <dgm:cxn modelId="{310C565A-94E0-42C9-900C-0806C3D2C12F}" type="presParOf" srcId="{FD01274E-A725-4041-B7C4-A93A70FAA7E9}" destId="{3E4687D5-7966-480A-987E-6A4E2A85C775}" srcOrd="1" destOrd="0" presId="urn:microsoft.com/office/officeart/2008/layout/AlternatingHexagons"/>
    <dgm:cxn modelId="{E341D7D0-58A5-4966-B905-D54956975E41}" type="presParOf" srcId="{FD01274E-A725-4041-B7C4-A93A70FAA7E9}" destId="{9B5A8869-611B-4549-AFF0-1D4D457699B0}" srcOrd="2" destOrd="0" presId="urn:microsoft.com/office/officeart/2008/layout/AlternatingHexagons"/>
    <dgm:cxn modelId="{E41634AD-3D83-424F-9C26-2FC3FF796209}" type="presParOf" srcId="{FD01274E-A725-4041-B7C4-A93A70FAA7E9}" destId="{67E5BF24-B565-4E8C-A2DC-848DD7EACF62}" srcOrd="3" destOrd="0" presId="urn:microsoft.com/office/officeart/2008/layout/AlternatingHexagons"/>
    <dgm:cxn modelId="{B694B6C7-A72E-446D-8E1D-F9BFF594031B}" type="presParOf" srcId="{FD01274E-A725-4041-B7C4-A93A70FAA7E9}" destId="{EA4CE58B-D80D-478B-86DF-ADD78C239607}" srcOrd="4" destOrd="0" presId="urn:microsoft.com/office/officeart/2008/layout/AlternatingHexagons"/>
    <dgm:cxn modelId="{D8CCB196-FF3C-44BA-829C-0672AB72F1AC}" type="presParOf" srcId="{9D1E502B-B043-4B98-95A5-483545B7CA0A}" destId="{2DEB8A95-6C7F-46F0-8B48-2E9C17530F1B}" srcOrd="3" destOrd="0" presId="urn:microsoft.com/office/officeart/2008/layout/AlternatingHexagons"/>
    <dgm:cxn modelId="{C953008E-7D08-401C-9456-549F58D4A7E6}" type="presParOf" srcId="{9D1E502B-B043-4B98-95A5-483545B7CA0A}" destId="{E4D25220-84AB-482A-BF28-E460BD2C2A70}" srcOrd="4" destOrd="0" presId="urn:microsoft.com/office/officeart/2008/layout/AlternatingHexagons"/>
    <dgm:cxn modelId="{CC7BAD2B-4C39-44A2-9097-7EB9697C0270}" type="presParOf" srcId="{E4D25220-84AB-482A-BF28-E460BD2C2A70}" destId="{BC26F4F5-504F-4D95-BDF7-D0B148509E78}" srcOrd="0" destOrd="0" presId="urn:microsoft.com/office/officeart/2008/layout/AlternatingHexagons"/>
    <dgm:cxn modelId="{2EAC6B6B-2213-469A-9B0C-49692635CE33}" type="presParOf" srcId="{E4D25220-84AB-482A-BF28-E460BD2C2A70}" destId="{AA695960-6B31-407A-9B10-1E26B592E920}" srcOrd="1" destOrd="0" presId="urn:microsoft.com/office/officeart/2008/layout/AlternatingHexagons"/>
    <dgm:cxn modelId="{AFB79B6C-3328-4A8A-876E-F2EEF2829CFE}" type="presParOf" srcId="{E4D25220-84AB-482A-BF28-E460BD2C2A70}" destId="{163FA535-188B-4EFE-9BE4-DD9B57EB52E3}" srcOrd="2" destOrd="0" presId="urn:microsoft.com/office/officeart/2008/layout/AlternatingHexagons"/>
    <dgm:cxn modelId="{067612EC-1043-4F3A-A148-F9612175B09D}" type="presParOf" srcId="{E4D25220-84AB-482A-BF28-E460BD2C2A70}" destId="{D0A94AD8-8964-4680-9499-4ED4C2C33A8C}" srcOrd="3" destOrd="0" presId="urn:microsoft.com/office/officeart/2008/layout/AlternatingHexagons"/>
    <dgm:cxn modelId="{7F76198E-0AFD-4490-88AF-EE1EFF2EC442}" type="presParOf" srcId="{E4D25220-84AB-482A-BF28-E460BD2C2A70}" destId="{EA493EDA-D2F9-4042-8497-8829681BA41C}"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9AA0CE-96B4-4A36-BB59-D11382DD5860}">
      <dsp:nvSpPr>
        <dsp:cNvPr id="0" name=""/>
        <dsp:cNvSpPr/>
      </dsp:nvSpPr>
      <dsp:spPr>
        <a:xfrm rot="5400000">
          <a:off x="3715556" y="935631"/>
          <a:ext cx="2440271" cy="2123035"/>
        </a:xfrm>
        <a:prstGeom prst="hexagon">
          <a:avLst>
            <a:gd name="adj" fmla="val 25000"/>
            <a:gd name="vf" fmla="val 115470"/>
          </a:avLst>
        </a:prstGeom>
        <a:solidFill>
          <a:schemeClr val="accent2">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endParaRPr lang="zh-TW" altLang="en-US" sz="1600" kern="1200" dirty="0"/>
        </a:p>
      </dsp:txBody>
      <dsp:txXfrm rot="-5400000">
        <a:off x="4205014" y="1157290"/>
        <a:ext cx="1461355" cy="1679720"/>
      </dsp:txXfrm>
    </dsp:sp>
    <dsp:sp modelId="{4C18ADB2-40AD-4EA0-B37A-F2E0667FC2B8}">
      <dsp:nvSpPr>
        <dsp:cNvPr id="0" name=""/>
        <dsp:cNvSpPr/>
      </dsp:nvSpPr>
      <dsp:spPr>
        <a:xfrm>
          <a:off x="6061633" y="1265068"/>
          <a:ext cx="2723342" cy="1464162"/>
        </a:xfrm>
        <a:prstGeom prst="rect">
          <a:avLst/>
        </a:prstGeom>
        <a:noFill/>
        <a:ln>
          <a:noFill/>
        </a:ln>
        <a:effectLst/>
      </dsp:spPr>
      <dsp:style>
        <a:lnRef idx="0">
          <a:scrgbClr r="0" g="0" b="0"/>
        </a:lnRef>
        <a:fillRef idx="0">
          <a:scrgbClr r="0" g="0" b="0"/>
        </a:fillRef>
        <a:effectRef idx="0">
          <a:scrgbClr r="0" g="0" b="0"/>
        </a:effectRef>
        <a:fontRef idx="minor"/>
      </dsp:style>
    </dsp:sp>
    <dsp:sp modelId="{7D2A4E12-5DB8-41C2-9D07-66F573BCDB4C}">
      <dsp:nvSpPr>
        <dsp:cNvPr id="0" name=""/>
        <dsp:cNvSpPr/>
      </dsp:nvSpPr>
      <dsp:spPr>
        <a:xfrm rot="5400000">
          <a:off x="1422678" y="935631"/>
          <a:ext cx="2440271" cy="2123035"/>
        </a:xfrm>
        <a:prstGeom prst="hexagon">
          <a:avLst>
            <a:gd name="adj" fmla="val 25000"/>
            <a:gd name="vf" fmla="val 115470"/>
          </a:avLst>
        </a:prstGeom>
        <a:solidFill>
          <a:schemeClr val="accent3">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zh-TW" altLang="en-US" sz="3600" kern="1200"/>
        </a:p>
      </dsp:txBody>
      <dsp:txXfrm rot="-5400000">
        <a:off x="1912136" y="1157290"/>
        <a:ext cx="1461355" cy="1679720"/>
      </dsp:txXfrm>
    </dsp:sp>
    <dsp:sp modelId="{A7AEB975-2E4E-4738-8255-9590110FFA79}">
      <dsp:nvSpPr>
        <dsp:cNvPr id="0" name=""/>
        <dsp:cNvSpPr/>
      </dsp:nvSpPr>
      <dsp:spPr>
        <a:xfrm rot="5400000">
          <a:off x="2564724" y="3006934"/>
          <a:ext cx="2440271" cy="2123035"/>
        </a:xfrm>
        <a:prstGeom prst="hexagon">
          <a:avLst>
            <a:gd name="adj" fmla="val 25000"/>
            <a:gd name="vf" fmla="val 115470"/>
          </a:avLst>
        </a:prstGeom>
        <a:solidFill>
          <a:schemeClr val="accent4">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altLang="zh-TW" sz="1600" kern="1200" dirty="0" smtClean="0"/>
            <a:t>Metagenomics</a:t>
          </a:r>
          <a:endParaRPr lang="zh-TW" altLang="en-US" sz="1600" kern="1200" dirty="0"/>
        </a:p>
      </dsp:txBody>
      <dsp:txXfrm rot="-5400000">
        <a:off x="3054182" y="3228593"/>
        <a:ext cx="1461355" cy="1679720"/>
      </dsp:txXfrm>
    </dsp:sp>
    <dsp:sp modelId="{3E4687D5-7966-480A-987E-6A4E2A85C775}">
      <dsp:nvSpPr>
        <dsp:cNvPr id="0" name=""/>
        <dsp:cNvSpPr/>
      </dsp:nvSpPr>
      <dsp:spPr>
        <a:xfrm>
          <a:off x="0" y="3336370"/>
          <a:ext cx="2635492" cy="1464162"/>
        </a:xfrm>
        <a:prstGeom prst="rect">
          <a:avLst/>
        </a:prstGeom>
        <a:noFill/>
        <a:ln>
          <a:noFill/>
        </a:ln>
        <a:effectLst/>
      </dsp:spPr>
      <dsp:style>
        <a:lnRef idx="0">
          <a:scrgbClr r="0" g="0" b="0"/>
        </a:lnRef>
        <a:fillRef idx="0">
          <a:scrgbClr r="0" g="0" b="0"/>
        </a:fillRef>
        <a:effectRef idx="0">
          <a:scrgbClr r="0" g="0" b="0"/>
        </a:effectRef>
        <a:fontRef idx="minor"/>
      </dsp:style>
    </dsp:sp>
    <dsp:sp modelId="{EA4CE58B-D80D-478B-86DF-ADD78C239607}">
      <dsp:nvSpPr>
        <dsp:cNvPr id="0" name=""/>
        <dsp:cNvSpPr/>
      </dsp:nvSpPr>
      <dsp:spPr>
        <a:xfrm rot="5400000">
          <a:off x="5916106" y="956057"/>
          <a:ext cx="2440271" cy="2123035"/>
        </a:xfrm>
        <a:prstGeom prst="hexagon">
          <a:avLst>
            <a:gd name="adj" fmla="val 25000"/>
            <a:gd name="vf" fmla="val 115470"/>
          </a:avLst>
        </a:prstGeom>
        <a:solidFill>
          <a:schemeClr val="accent5">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zh-TW" altLang="en-US" sz="3600" kern="1200"/>
        </a:p>
      </dsp:txBody>
      <dsp:txXfrm rot="-5400000">
        <a:off x="6405564" y="1177716"/>
        <a:ext cx="1461355" cy="1679720"/>
      </dsp:txXfrm>
    </dsp:sp>
    <dsp:sp modelId="{BC26F4F5-504F-4D95-BDF7-D0B148509E78}">
      <dsp:nvSpPr>
        <dsp:cNvPr id="0" name=""/>
        <dsp:cNvSpPr/>
      </dsp:nvSpPr>
      <dsp:spPr>
        <a:xfrm rot="5400000">
          <a:off x="4794611" y="3058863"/>
          <a:ext cx="2440271" cy="2123035"/>
        </a:xfrm>
        <a:prstGeom prst="hexagon">
          <a:avLst>
            <a:gd name="adj" fmla="val 25000"/>
            <a:gd name="vf" fmla="val 115470"/>
          </a:avLst>
        </a:prstGeom>
        <a:solidFill>
          <a:schemeClr val="accent6">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altLang="zh-TW" sz="1600" kern="1200" dirty="0" smtClean="0"/>
            <a:t>Exercise</a:t>
          </a:r>
          <a:endParaRPr lang="zh-TW" altLang="en-US" sz="1600" kern="1200" dirty="0"/>
        </a:p>
      </dsp:txBody>
      <dsp:txXfrm rot="-5400000">
        <a:off x="5284069" y="3280522"/>
        <a:ext cx="1461355" cy="1679720"/>
      </dsp:txXfrm>
    </dsp:sp>
    <dsp:sp modelId="{AA695960-6B31-407A-9B10-1E26B592E920}">
      <dsp:nvSpPr>
        <dsp:cNvPr id="0" name=""/>
        <dsp:cNvSpPr/>
      </dsp:nvSpPr>
      <dsp:spPr>
        <a:xfrm>
          <a:off x="6061633" y="5407672"/>
          <a:ext cx="2723342" cy="1464162"/>
        </a:xfrm>
        <a:prstGeom prst="rect">
          <a:avLst/>
        </a:prstGeom>
        <a:noFill/>
        <a:ln>
          <a:noFill/>
        </a:ln>
        <a:effectLst/>
      </dsp:spPr>
      <dsp:style>
        <a:lnRef idx="0">
          <a:scrgbClr r="0" g="0" b="0"/>
        </a:lnRef>
        <a:fillRef idx="0">
          <a:scrgbClr r="0" g="0" b="0"/>
        </a:fillRef>
        <a:effectRef idx="0">
          <a:scrgbClr r="0" g="0" b="0"/>
        </a:effectRef>
        <a:fontRef idx="minor"/>
      </dsp:style>
    </dsp:sp>
    <dsp:sp modelId="{EA493EDA-D2F9-4042-8497-8829681BA41C}">
      <dsp:nvSpPr>
        <dsp:cNvPr id="0" name=""/>
        <dsp:cNvSpPr/>
      </dsp:nvSpPr>
      <dsp:spPr>
        <a:xfrm rot="7112424">
          <a:off x="201889" y="2903735"/>
          <a:ext cx="2440271" cy="2123035"/>
        </a:xfrm>
        <a:prstGeom prst="hexagon">
          <a:avLst>
            <a:gd name="adj" fmla="val 25000"/>
            <a:gd name="vf" fmla="val 115470"/>
          </a:avLst>
        </a:prstGeom>
        <a:solidFill>
          <a:schemeClr val="accent2">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zh-TW" altLang="en-US" sz="3600" kern="1200"/>
        </a:p>
      </dsp:txBody>
      <dsp:txXfrm rot="-5400000">
        <a:off x="691346" y="3125393"/>
        <a:ext cx="1461355" cy="1679720"/>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F00F72-4438-4622-ABFD-BFE402E40A36}" type="datetimeFigureOut">
              <a:rPr lang="zh-TW" altLang="en-US" smtClean="0"/>
              <a:t>2017/5/12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86EFE8-3DD5-4887-97B5-64F2A9A4F5A8}" type="slidenum">
              <a:rPr lang="zh-TW" altLang="en-US" smtClean="0"/>
              <a:t>‹#›</a:t>
            </a:fld>
            <a:endParaRPr lang="zh-TW" altLang="en-US"/>
          </a:p>
        </p:txBody>
      </p:sp>
    </p:spTree>
    <p:extLst>
      <p:ext uri="{BB962C8B-B14F-4D97-AF65-F5344CB8AC3E}">
        <p14:creationId xmlns:p14="http://schemas.microsoft.com/office/powerpoint/2010/main" val="1048177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1" Type="http://schemas.openxmlformats.org/officeDocument/2006/relationships/hyperlink" Target="https://en.wikipedia.org/wiki/Baltic_Sea" TargetMode="External"/><Relationship Id="rId12" Type="http://schemas.openxmlformats.org/officeDocument/2006/relationships/hyperlink" Target="https://en.wikipedia.org/wiki/Mediterranean_Sea" TargetMode="External"/><Relationship Id="rId13" Type="http://schemas.openxmlformats.org/officeDocument/2006/relationships/hyperlink" Target="https://en.wikipedia.org/wiki/Black_Sea" TargetMode="External"/><Relationship Id="rId14" Type="http://schemas.openxmlformats.org/officeDocument/2006/relationships/hyperlink" Target="https://en.wikipedia.org/wiki/Plankton" TargetMode="External"/><Relationship Id="rId15" Type="http://schemas.openxmlformats.org/officeDocument/2006/relationships/hyperlink" Target="https://en.wikipedia.org/wiki/Metagenomics#cite_note-yooseph2010-16" TargetMode="External"/><Relationship Id="rId1" Type="http://schemas.openxmlformats.org/officeDocument/2006/relationships/notesMaster" Target="../notesMasters/notesMaster1.xml"/><Relationship Id="rId2" Type="http://schemas.openxmlformats.org/officeDocument/2006/relationships/slide" Target="../slides/slide4.xml"/><Relationship Id="rId3" Type="http://schemas.openxmlformats.org/officeDocument/2006/relationships/hyperlink" Target="https://en.wikipedia.org/wiki/Craig_Venter" TargetMode="External"/><Relationship Id="rId4" Type="http://schemas.openxmlformats.org/officeDocument/2006/relationships/hyperlink" Target="https://en.wikipedia.org/wiki/Human_Genome_Project" TargetMode="External"/><Relationship Id="rId5" Type="http://schemas.openxmlformats.org/officeDocument/2006/relationships/hyperlink" Target="https://en.wikipedia.org/wiki/Global_Ocean_Sampling_Expedition" TargetMode="External"/><Relationship Id="rId6" Type="http://schemas.openxmlformats.org/officeDocument/2006/relationships/hyperlink" Target="https://en.wikipedia.org/wiki/Sargasso_Sea" TargetMode="External"/><Relationship Id="rId7" Type="http://schemas.openxmlformats.org/officeDocument/2006/relationships/hyperlink" Target="https://en.wikipedia.org/wiki/Species" TargetMode="External"/><Relationship Id="rId8" Type="http://schemas.openxmlformats.org/officeDocument/2006/relationships/hyperlink" Target="https://en.wikipedia.org/wiki/Bacteria" TargetMode="External"/><Relationship Id="rId9" Type="http://schemas.openxmlformats.org/officeDocument/2006/relationships/hyperlink" Target="https://en.wikipedia.org/wiki/Metagenomics#cite_note-Venter2004-15" TargetMode="External"/><Relationship Id="rId10" Type="http://schemas.openxmlformats.org/officeDocument/2006/relationships/hyperlink" Target="https://en.wikipedia.org/wiki/West_Coast_of_the_United_States" TargetMode="Externa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dirty="0" smtClean="0"/>
              <a:t>Metagenomics is the study of metagenomes </a:t>
            </a:r>
          </a:p>
          <a:p>
            <a:r>
              <a:rPr lang="en-US" altLang="zh-TW" sz="1200" dirty="0" smtClean="0"/>
              <a:t>by recovering genetic materials directly from environmental or biological samples. </a:t>
            </a:r>
            <a:endParaRPr lang="zh-TW" altLang="en-US" sz="1200" dirty="0" smtClean="0"/>
          </a:p>
          <a:p>
            <a:endParaRPr lang="zh-TW" altLang="en-US" dirty="0"/>
          </a:p>
        </p:txBody>
      </p:sp>
      <p:sp>
        <p:nvSpPr>
          <p:cNvPr id="4" name="投影片編號版面配置區 3"/>
          <p:cNvSpPr>
            <a:spLocks noGrp="1"/>
          </p:cNvSpPr>
          <p:nvPr>
            <p:ph type="sldNum" sz="quarter" idx="10"/>
          </p:nvPr>
        </p:nvSpPr>
        <p:spPr/>
        <p:txBody>
          <a:bodyPr/>
          <a:lstStyle/>
          <a:p>
            <a:fld id="{4886EFE8-3DD5-4887-97B5-64F2A9A4F5A8}" type="slidenum">
              <a:rPr lang="zh-TW" altLang="en-US" smtClean="0"/>
              <a:t>1</a:t>
            </a:fld>
            <a:endParaRPr lang="zh-TW" altLang="en-US"/>
          </a:p>
        </p:txBody>
      </p:sp>
    </p:spTree>
    <p:extLst>
      <p:ext uri="{BB962C8B-B14F-4D97-AF65-F5344CB8AC3E}">
        <p14:creationId xmlns:p14="http://schemas.microsoft.com/office/powerpoint/2010/main" val="3716968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b="0" i="0" kern="1200" dirty="0" smtClean="0">
                <a:solidFill>
                  <a:schemeClr val="tx1"/>
                </a:solidFill>
                <a:effectLst/>
                <a:latin typeface="+mn-lt"/>
                <a:ea typeface="+mn-ea"/>
                <a:cs typeface="+mn-cs"/>
              </a:rPr>
              <a:t>Beginning in 2003, </a:t>
            </a:r>
            <a:r>
              <a:rPr lang="en-US" altLang="zh-TW" sz="1200" b="0" i="0" u="none" strike="noStrike" kern="1200" dirty="0" smtClean="0">
                <a:solidFill>
                  <a:schemeClr val="tx1"/>
                </a:solidFill>
                <a:effectLst/>
                <a:latin typeface="+mn-lt"/>
                <a:ea typeface="+mn-ea"/>
                <a:cs typeface="+mn-cs"/>
                <a:hlinkClick r:id="rId3" tooltip="Craig Venter"/>
              </a:rPr>
              <a:t>Craig Venter</a:t>
            </a:r>
            <a:r>
              <a:rPr lang="en-US" altLang="zh-TW" sz="1200" b="0" i="0" kern="1200" dirty="0" smtClean="0">
                <a:solidFill>
                  <a:schemeClr val="tx1"/>
                </a:solidFill>
                <a:effectLst/>
                <a:latin typeface="+mn-lt"/>
                <a:ea typeface="+mn-ea"/>
                <a:cs typeface="+mn-cs"/>
              </a:rPr>
              <a:t>, leader of the privately funded parallel of the </a:t>
            </a:r>
            <a:r>
              <a:rPr lang="en-US" altLang="zh-TW" sz="1200" b="0" i="0" u="none" strike="noStrike" kern="1200" dirty="0" smtClean="0">
                <a:solidFill>
                  <a:schemeClr val="tx1"/>
                </a:solidFill>
                <a:effectLst/>
                <a:latin typeface="+mn-lt"/>
                <a:ea typeface="+mn-ea"/>
                <a:cs typeface="+mn-cs"/>
                <a:hlinkClick r:id="rId4" tooltip="Human Genome Project"/>
              </a:rPr>
              <a:t>Human Genome Project</a:t>
            </a:r>
            <a:r>
              <a:rPr lang="en-US" altLang="zh-TW" sz="1200" b="0" i="0" kern="1200" dirty="0" smtClean="0">
                <a:solidFill>
                  <a:schemeClr val="tx1"/>
                </a:solidFill>
                <a:effectLst/>
                <a:latin typeface="+mn-lt"/>
                <a:ea typeface="+mn-ea"/>
                <a:cs typeface="+mn-cs"/>
              </a:rPr>
              <a:t>, has led the </a:t>
            </a:r>
            <a:r>
              <a:rPr lang="en-US" altLang="zh-TW" sz="1200" b="0" i="0" u="none" strike="noStrike" kern="1200" dirty="0" smtClean="0">
                <a:solidFill>
                  <a:schemeClr val="tx1"/>
                </a:solidFill>
                <a:effectLst/>
                <a:latin typeface="+mn-lt"/>
                <a:ea typeface="+mn-ea"/>
                <a:cs typeface="+mn-cs"/>
                <a:hlinkClick r:id="rId5" tooltip="Global Ocean Sampling Expedition"/>
              </a:rPr>
              <a:t>Global Ocean Sampling Expedition</a:t>
            </a:r>
            <a:r>
              <a:rPr lang="en-US" altLang="zh-TW" sz="1200" b="0" i="0" kern="1200" dirty="0" smtClean="0">
                <a:solidFill>
                  <a:schemeClr val="tx1"/>
                </a:solidFill>
                <a:effectLst/>
                <a:latin typeface="+mn-lt"/>
                <a:ea typeface="+mn-ea"/>
                <a:cs typeface="+mn-cs"/>
              </a:rPr>
              <a:t> (GOS), circumnavigating the globe and collecting </a:t>
            </a:r>
            <a:r>
              <a:rPr lang="en-US" altLang="zh-TW" sz="1200" b="0" i="0" kern="1200" dirty="0" err="1" smtClean="0">
                <a:solidFill>
                  <a:schemeClr val="tx1"/>
                </a:solidFill>
                <a:effectLst/>
                <a:latin typeface="+mn-lt"/>
                <a:ea typeface="+mn-ea"/>
                <a:cs typeface="+mn-cs"/>
              </a:rPr>
              <a:t>metagenomic</a:t>
            </a:r>
            <a:r>
              <a:rPr lang="en-US" altLang="zh-TW" sz="1200" b="0" i="0" kern="1200" dirty="0" smtClean="0">
                <a:solidFill>
                  <a:schemeClr val="tx1"/>
                </a:solidFill>
                <a:effectLst/>
                <a:latin typeface="+mn-lt"/>
                <a:ea typeface="+mn-ea"/>
                <a:cs typeface="+mn-cs"/>
              </a:rPr>
              <a:t> samples throughout the journey. All of these samples are sequenced using shotgun sequencing, in hopes that new genomes (and therefore new organisms) would be identified. The pilot project, conducted in the </a:t>
            </a:r>
            <a:r>
              <a:rPr lang="en-US" altLang="zh-TW" sz="1400" b="1" i="0" u="none" strike="noStrike" kern="1200" dirty="0" smtClean="0">
                <a:solidFill>
                  <a:schemeClr val="tx1"/>
                </a:solidFill>
                <a:effectLst/>
                <a:latin typeface="+mn-lt"/>
                <a:ea typeface="+mn-ea"/>
                <a:cs typeface="+mn-cs"/>
                <a:hlinkClick r:id="rId6" tooltip="Sargasso Sea"/>
              </a:rPr>
              <a:t>Sargasso Sea</a:t>
            </a:r>
            <a:r>
              <a:rPr lang="en-US" altLang="zh-TW" sz="1400" b="1" i="0" kern="1200" dirty="0" smtClean="0">
                <a:solidFill>
                  <a:schemeClr val="tx1"/>
                </a:solidFill>
                <a:effectLst/>
                <a:latin typeface="+mn-lt"/>
                <a:ea typeface="+mn-ea"/>
                <a:cs typeface="+mn-cs"/>
              </a:rPr>
              <a:t>, found DNA from nearly 2000 different </a:t>
            </a:r>
            <a:r>
              <a:rPr lang="en-US" altLang="zh-TW" sz="1400" b="1" i="0" u="none" strike="noStrike" kern="1200" dirty="0" smtClean="0">
                <a:solidFill>
                  <a:schemeClr val="tx1"/>
                </a:solidFill>
                <a:effectLst/>
                <a:latin typeface="+mn-lt"/>
                <a:ea typeface="+mn-ea"/>
                <a:cs typeface="+mn-cs"/>
                <a:hlinkClick r:id="rId7" tooltip="Species"/>
              </a:rPr>
              <a:t>species</a:t>
            </a:r>
            <a:r>
              <a:rPr lang="en-US" altLang="zh-TW" sz="1400" b="1" i="0" kern="1200" dirty="0" smtClean="0">
                <a:solidFill>
                  <a:schemeClr val="tx1"/>
                </a:solidFill>
                <a:effectLst/>
                <a:latin typeface="+mn-lt"/>
                <a:ea typeface="+mn-ea"/>
                <a:cs typeface="+mn-cs"/>
              </a:rPr>
              <a:t>, including 148 types of </a:t>
            </a:r>
            <a:r>
              <a:rPr lang="en-US" altLang="zh-TW" sz="1400" b="1" i="0" u="none" strike="noStrike" kern="1200" dirty="0" smtClean="0">
                <a:solidFill>
                  <a:schemeClr val="tx1"/>
                </a:solidFill>
                <a:effectLst/>
                <a:latin typeface="+mn-lt"/>
                <a:ea typeface="+mn-ea"/>
                <a:cs typeface="+mn-cs"/>
                <a:hlinkClick r:id="rId8" tooltip="Bacteria"/>
              </a:rPr>
              <a:t>bacteria</a:t>
            </a:r>
            <a:r>
              <a:rPr lang="en-US" altLang="zh-TW" sz="1400" b="1" i="0" kern="1200" dirty="0" smtClean="0">
                <a:solidFill>
                  <a:schemeClr val="tx1"/>
                </a:solidFill>
                <a:effectLst/>
                <a:latin typeface="+mn-lt"/>
                <a:ea typeface="+mn-ea"/>
                <a:cs typeface="+mn-cs"/>
              </a:rPr>
              <a:t> never before seen</a:t>
            </a:r>
            <a:r>
              <a:rPr lang="en-US" altLang="zh-TW" sz="1200" b="0" i="0" kern="1200" dirty="0" smtClean="0">
                <a:solidFill>
                  <a:schemeClr val="tx1"/>
                </a:solidFill>
                <a:effectLst/>
                <a:latin typeface="+mn-lt"/>
                <a:ea typeface="+mn-ea"/>
                <a:cs typeface="+mn-cs"/>
              </a:rPr>
              <a:t>.</a:t>
            </a:r>
            <a:r>
              <a:rPr lang="en-US" altLang="zh-TW" sz="1200" b="0" i="0" u="none" strike="noStrike" kern="1200" baseline="30000" dirty="0" smtClean="0">
                <a:solidFill>
                  <a:schemeClr val="tx1"/>
                </a:solidFill>
                <a:effectLst/>
                <a:latin typeface="+mn-lt"/>
                <a:ea typeface="+mn-ea"/>
                <a:cs typeface="+mn-cs"/>
                <a:hlinkClick r:id="rId9"/>
              </a:rPr>
              <a:t>[15]</a:t>
            </a:r>
            <a:r>
              <a:rPr lang="en-US" altLang="zh-TW" sz="1200" b="0" i="0" kern="1200" dirty="0" smtClean="0">
                <a:solidFill>
                  <a:schemeClr val="tx1"/>
                </a:solidFill>
                <a:effectLst/>
                <a:latin typeface="+mn-lt"/>
                <a:ea typeface="+mn-ea"/>
                <a:cs typeface="+mn-cs"/>
              </a:rPr>
              <a:t> Venter has circumnavigated the globe and thoroughly explored the </a:t>
            </a:r>
            <a:r>
              <a:rPr lang="en-US" altLang="zh-TW" sz="1200" b="0" i="0" u="none" strike="noStrike" kern="1200" dirty="0" smtClean="0">
                <a:solidFill>
                  <a:schemeClr val="tx1"/>
                </a:solidFill>
                <a:effectLst/>
                <a:latin typeface="+mn-lt"/>
                <a:ea typeface="+mn-ea"/>
                <a:cs typeface="+mn-cs"/>
                <a:hlinkClick r:id="rId10" tooltip="West Coast of the United States"/>
              </a:rPr>
              <a:t>West Coast of the United States</a:t>
            </a:r>
            <a:r>
              <a:rPr lang="en-US" altLang="zh-TW" sz="1200" b="0" i="0" kern="1200" dirty="0" smtClean="0">
                <a:solidFill>
                  <a:schemeClr val="tx1"/>
                </a:solidFill>
                <a:effectLst/>
                <a:latin typeface="+mn-lt"/>
                <a:ea typeface="+mn-ea"/>
                <a:cs typeface="+mn-cs"/>
              </a:rPr>
              <a:t>, and completed a two-year expedition to explore the </a:t>
            </a:r>
            <a:r>
              <a:rPr lang="en-US" altLang="zh-TW" sz="1200" b="0" i="0" u="none" strike="noStrike" kern="1200" dirty="0" smtClean="0">
                <a:solidFill>
                  <a:schemeClr val="tx1"/>
                </a:solidFill>
                <a:effectLst/>
                <a:latin typeface="+mn-lt"/>
                <a:ea typeface="+mn-ea"/>
                <a:cs typeface="+mn-cs"/>
                <a:hlinkClick r:id="rId11" tooltip="Baltic Sea"/>
              </a:rPr>
              <a:t>Baltic</a:t>
            </a:r>
            <a:r>
              <a:rPr lang="en-US" altLang="zh-TW" sz="1200" b="0" i="0" kern="1200" dirty="0" smtClean="0">
                <a:solidFill>
                  <a:schemeClr val="tx1"/>
                </a:solidFill>
                <a:effectLst/>
                <a:latin typeface="+mn-lt"/>
                <a:ea typeface="+mn-ea"/>
                <a:cs typeface="+mn-cs"/>
              </a:rPr>
              <a:t>, </a:t>
            </a:r>
            <a:r>
              <a:rPr lang="en-US" altLang="zh-TW" sz="1200" b="0" i="0" u="none" strike="noStrike" kern="1200" dirty="0" smtClean="0">
                <a:solidFill>
                  <a:schemeClr val="tx1"/>
                </a:solidFill>
                <a:effectLst/>
                <a:latin typeface="+mn-lt"/>
                <a:ea typeface="+mn-ea"/>
                <a:cs typeface="+mn-cs"/>
                <a:hlinkClick r:id="rId12" tooltip="Mediterranean Sea"/>
              </a:rPr>
              <a:t>Mediterranean</a:t>
            </a:r>
            <a:r>
              <a:rPr lang="en-US" altLang="zh-TW" sz="1200" b="0" i="0" kern="1200" dirty="0" smtClean="0">
                <a:solidFill>
                  <a:schemeClr val="tx1"/>
                </a:solidFill>
                <a:effectLst/>
                <a:latin typeface="+mn-lt"/>
                <a:ea typeface="+mn-ea"/>
                <a:cs typeface="+mn-cs"/>
              </a:rPr>
              <a:t> and </a:t>
            </a:r>
            <a:r>
              <a:rPr lang="en-US" altLang="zh-TW" sz="1200" b="0" i="0" u="none" strike="noStrike" kern="1200" dirty="0" smtClean="0">
                <a:solidFill>
                  <a:schemeClr val="tx1"/>
                </a:solidFill>
                <a:effectLst/>
                <a:latin typeface="+mn-lt"/>
                <a:ea typeface="+mn-ea"/>
                <a:cs typeface="+mn-cs"/>
                <a:hlinkClick r:id="rId13" tooltip="Black Sea"/>
              </a:rPr>
              <a:t>Black</a:t>
            </a:r>
            <a:r>
              <a:rPr lang="en-US" altLang="zh-TW" sz="1200" b="0" i="0" kern="1200" dirty="0" smtClean="0">
                <a:solidFill>
                  <a:schemeClr val="tx1"/>
                </a:solidFill>
                <a:effectLst/>
                <a:latin typeface="+mn-lt"/>
                <a:ea typeface="+mn-ea"/>
                <a:cs typeface="+mn-cs"/>
              </a:rPr>
              <a:t> Seas. Analysis of the </a:t>
            </a:r>
            <a:r>
              <a:rPr lang="en-US" altLang="zh-TW" sz="1200" b="0" i="0" kern="1200" dirty="0" err="1" smtClean="0">
                <a:solidFill>
                  <a:schemeClr val="tx1"/>
                </a:solidFill>
                <a:effectLst/>
                <a:latin typeface="+mn-lt"/>
                <a:ea typeface="+mn-ea"/>
                <a:cs typeface="+mn-cs"/>
              </a:rPr>
              <a:t>metagenomic</a:t>
            </a:r>
            <a:r>
              <a:rPr lang="en-US" altLang="zh-TW" sz="1200" b="0" i="0" kern="1200" dirty="0" smtClean="0">
                <a:solidFill>
                  <a:schemeClr val="tx1"/>
                </a:solidFill>
                <a:effectLst/>
                <a:latin typeface="+mn-lt"/>
                <a:ea typeface="+mn-ea"/>
                <a:cs typeface="+mn-cs"/>
              </a:rPr>
              <a:t> data collected during this journey revealed two groups of organisms, one composed of taxa adapted to environmental conditions of 'feast or famine', and a second composed of relatively fewer but more abundantly and widely distributed taxa primarily composed of </a:t>
            </a:r>
            <a:r>
              <a:rPr lang="en-US" altLang="zh-TW" sz="1200" b="0" i="0" u="none" strike="noStrike" kern="1200" dirty="0" smtClean="0">
                <a:solidFill>
                  <a:schemeClr val="tx1"/>
                </a:solidFill>
                <a:effectLst/>
                <a:latin typeface="+mn-lt"/>
                <a:ea typeface="+mn-ea"/>
                <a:cs typeface="+mn-cs"/>
                <a:hlinkClick r:id="rId14" tooltip="Plankton"/>
              </a:rPr>
              <a:t>plankton</a:t>
            </a:r>
            <a:r>
              <a:rPr lang="en-US" altLang="zh-TW" sz="1200" b="0" i="0" kern="1200" dirty="0" smtClean="0">
                <a:solidFill>
                  <a:schemeClr val="tx1"/>
                </a:solidFill>
                <a:effectLst/>
                <a:latin typeface="+mn-lt"/>
                <a:ea typeface="+mn-ea"/>
                <a:cs typeface="+mn-cs"/>
              </a:rPr>
              <a:t>.</a:t>
            </a:r>
            <a:r>
              <a:rPr lang="en-US" altLang="zh-TW" sz="1200" b="0" i="0" u="none" strike="noStrike" kern="1200" baseline="30000" dirty="0" smtClean="0">
                <a:solidFill>
                  <a:schemeClr val="tx1"/>
                </a:solidFill>
                <a:effectLst/>
                <a:latin typeface="+mn-lt"/>
                <a:ea typeface="+mn-ea"/>
                <a:cs typeface="+mn-cs"/>
                <a:hlinkClick r:id="rId15"/>
              </a:rPr>
              <a:t>[16]</a:t>
            </a:r>
            <a:endParaRPr lang="en-US" altLang="zh-TW" sz="1200" b="0" i="0" kern="1200" dirty="0" smtClean="0">
              <a:solidFill>
                <a:schemeClr val="tx1"/>
              </a:solidFill>
              <a:effectLst/>
              <a:latin typeface="+mn-lt"/>
              <a:ea typeface="+mn-ea"/>
              <a:cs typeface="+mn-cs"/>
            </a:endParaRPr>
          </a:p>
          <a:p>
            <a:r>
              <a:rPr lang="en-US" altLang="zh-TW" dirty="0" smtClean="0"/>
              <a:t/>
            </a:r>
            <a:br>
              <a:rPr lang="en-US" altLang="zh-TW" dirty="0" smtClean="0"/>
            </a:br>
            <a:endParaRPr kumimoji="1" lang="zh-TW" altLang="en-US" dirty="0"/>
          </a:p>
        </p:txBody>
      </p:sp>
      <p:sp>
        <p:nvSpPr>
          <p:cNvPr id="4" name="投影片編號版面配置區 3"/>
          <p:cNvSpPr>
            <a:spLocks noGrp="1"/>
          </p:cNvSpPr>
          <p:nvPr>
            <p:ph type="sldNum" sz="quarter" idx="10"/>
          </p:nvPr>
        </p:nvSpPr>
        <p:spPr/>
        <p:txBody>
          <a:bodyPr/>
          <a:lstStyle/>
          <a:p>
            <a:fld id="{4886EFE8-3DD5-4887-97B5-64F2A9A4F5A8}" type="slidenum">
              <a:rPr lang="zh-TW" altLang="en-US" smtClean="0"/>
              <a:t>4</a:t>
            </a:fld>
            <a:endParaRPr lang="zh-TW" altLang="en-US"/>
          </a:p>
        </p:txBody>
      </p:sp>
    </p:spTree>
    <p:extLst>
      <p:ext uri="{BB962C8B-B14F-4D97-AF65-F5344CB8AC3E}">
        <p14:creationId xmlns:p14="http://schemas.microsoft.com/office/powerpoint/2010/main" val="17340134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Char char="-"/>
              <a:tabLst/>
              <a:defRPr/>
            </a:pPr>
            <a:r>
              <a:rPr lang="en-US" altLang="zh-TW" sz="1200" b="0" i="0" kern="1200" dirty="0" smtClean="0">
                <a:solidFill>
                  <a:schemeClr val="tx1"/>
                </a:solidFill>
                <a:effectLst/>
                <a:latin typeface="+mn-lt"/>
                <a:ea typeface="+mn-ea"/>
                <a:cs typeface="+mn-cs"/>
              </a:rPr>
              <a:t>cytochrome c oxidase subunit I (COI) gene is frequently used as the marker of choice because no other genetic region</a:t>
            </a:r>
            <a:endParaRPr lang="en-NZ" baseline="0" dirty="0" smtClean="0"/>
          </a:p>
        </p:txBody>
      </p:sp>
      <p:sp>
        <p:nvSpPr>
          <p:cNvPr id="4" name="Slide Number Placeholder 3"/>
          <p:cNvSpPr>
            <a:spLocks noGrp="1"/>
          </p:cNvSpPr>
          <p:nvPr>
            <p:ph type="sldNum" sz="quarter" idx="10"/>
          </p:nvPr>
        </p:nvSpPr>
        <p:spPr/>
        <p:txBody>
          <a:bodyPr/>
          <a:lstStyle/>
          <a:p>
            <a:fld id="{D38F4C09-2B06-46E6-A59D-0D7486FA4905}" type="slidenum">
              <a:rPr lang="en-NZ" smtClean="0"/>
              <a:pPr/>
              <a:t>5</a:t>
            </a:fld>
            <a:endParaRPr lang="en-NZ"/>
          </a:p>
        </p:txBody>
      </p:sp>
    </p:spTree>
    <p:extLst>
      <p:ext uri="{BB962C8B-B14F-4D97-AF65-F5344CB8AC3E}">
        <p14:creationId xmlns:p14="http://schemas.microsoft.com/office/powerpoint/2010/main" val="3128825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35840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pPr>
              <a:spcBef>
                <a:spcPct val="0"/>
              </a:spcBef>
            </a:pPr>
            <a:endParaRPr lang="zh-TW" altLang="zh-TW" sz="1800" smtClean="0">
              <a:latin typeface="Arial" pitchFamily="34" charset="0"/>
            </a:endParaRPr>
          </a:p>
        </p:txBody>
      </p:sp>
    </p:spTree>
    <p:extLst>
      <p:ext uri="{BB962C8B-B14F-4D97-AF65-F5344CB8AC3E}">
        <p14:creationId xmlns:p14="http://schemas.microsoft.com/office/powerpoint/2010/main" val="4751044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Human</a:t>
            </a:r>
            <a:r>
              <a:rPr lang="en-US" baseline="0" dirty="0" smtClean="0"/>
              <a:t> urge to classify</a:t>
            </a:r>
            <a:endParaRPr lang="en-US" dirty="0"/>
          </a:p>
        </p:txBody>
      </p:sp>
      <p:sp>
        <p:nvSpPr>
          <p:cNvPr id="4" name="Slide Number Placeholder 3"/>
          <p:cNvSpPr>
            <a:spLocks noGrp="1"/>
          </p:cNvSpPr>
          <p:nvPr>
            <p:ph type="sldNum" sz="quarter" idx="10"/>
          </p:nvPr>
        </p:nvSpPr>
        <p:spPr/>
        <p:txBody>
          <a:bodyPr/>
          <a:lstStyle/>
          <a:p>
            <a:pPr>
              <a:defRPr/>
            </a:pPr>
            <a:fld id="{F3969550-FBCF-404B-9FAA-7B1DCDF2C4FF}" type="slidenum">
              <a:rPr lang="en-US" smtClean="0"/>
              <a:pPr>
                <a:defRPr/>
              </a:pPr>
              <a:t>32</a:t>
            </a:fld>
            <a:endParaRPr lang="en-US"/>
          </a:p>
        </p:txBody>
      </p:sp>
    </p:spTree>
    <p:extLst>
      <p:ext uri="{BB962C8B-B14F-4D97-AF65-F5344CB8AC3E}">
        <p14:creationId xmlns:p14="http://schemas.microsoft.com/office/powerpoint/2010/main" val="9159106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4886EFE8-3DD5-4887-97B5-64F2A9A4F5A8}" type="slidenum">
              <a:rPr lang="zh-TW" altLang="en-US" smtClean="0"/>
              <a:t>33</a:t>
            </a:fld>
            <a:endParaRPr lang="zh-TW" altLang="en-US"/>
          </a:p>
        </p:txBody>
      </p:sp>
    </p:spTree>
    <p:extLst>
      <p:ext uri="{BB962C8B-B14F-4D97-AF65-F5344CB8AC3E}">
        <p14:creationId xmlns:p14="http://schemas.microsoft.com/office/powerpoint/2010/main" val="776636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F652DA2-80F6-423E-B3F3-54F271FF043D}" type="slidenum">
              <a:rPr lang="zh-TW" altLang="en-US" smtClean="0"/>
              <a:t>‹#›</a:t>
            </a:fld>
            <a:endParaRPr lang="zh-TW" alt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F652DA2-80F6-423E-B3F3-54F271FF043D}" type="slidenum">
              <a:rPr lang="zh-TW" altLang="en-US" smtClean="0"/>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F652DA2-80F6-423E-B3F3-54F271FF043D}" type="slidenum">
              <a:rPr lang="zh-TW" altLang="en-US" smtClean="0"/>
              <a:t>‹#›</a:t>
            </a:fld>
            <a:endParaRPr lang="zh-TW" alt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9F652DA2-80F6-423E-B3F3-54F271FF043D}" type="slidenum">
              <a:rPr lang="zh-TW" altLang="en-US" smtClean="0"/>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9F652DA2-80F6-423E-B3F3-54F271FF043D}" type="slidenum">
              <a:rPr lang="zh-TW" altLang="en-US" smtClean="0"/>
              <a:t>‹#›</a:t>
            </a:fld>
            <a:endParaRPr lang="zh-TW" alt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Date Placeholder 2"/>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9F652DA2-80F6-423E-B3F3-54F271FF043D}"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9F652DA2-80F6-423E-B3F3-54F271FF043D}"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9F652DA2-80F6-423E-B3F3-54F271FF043D}" type="slidenum">
              <a:rPr lang="zh-TW" altLang="en-US" smtClean="0"/>
              <a:t>‹#›</a:t>
            </a:fld>
            <a:endParaRPr lang="zh-TW" alt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zh-TW" altLang="en-US" smtClean="0"/>
              <a:t>按一下以編輯母片標題樣式</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9F652DA2-80F6-423E-B3F3-54F271FF043D}" type="slidenum">
              <a:rPr lang="zh-TW" altLang="en-US" smtClean="0"/>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F652DA2-80F6-423E-B3F3-54F271FF043D}"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67238FB8-86DF-4682-B18C-B36FCB159571}" type="datetimeFigureOut">
              <a:rPr lang="zh-TW" altLang="en-US" smtClean="0"/>
              <a:t>2017/5/12</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9F652DA2-80F6-423E-B3F3-54F271FF043D}"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67238FB8-86DF-4682-B18C-B36FCB159571}" type="datetimeFigureOut">
              <a:rPr lang="zh-TW" altLang="en-US" smtClean="0"/>
              <a:t>2017/5/12</a:t>
            </a:fld>
            <a:endParaRPr lang="zh-TW" alt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zh-TW" alt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9F652DA2-80F6-423E-B3F3-54F271FF043D}"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png"/><Relationship Id="rId5" Type="http://schemas.openxmlformats.org/officeDocument/2006/relationships/image" Target="../media/image8.png"/><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8.xml.rels><?xml version="1.0" encoding="UTF-8" standalone="yes"?>
<Relationships xmlns="http://schemas.openxmlformats.org/package/2006/relationships"><Relationship Id="rId11" Type="http://schemas.openxmlformats.org/officeDocument/2006/relationships/image" Target="../media/image21.jpeg"/><Relationship Id="rId12" Type="http://schemas.openxmlformats.org/officeDocument/2006/relationships/image" Target="../media/image22.jpeg"/><Relationship Id="rId13" Type="http://schemas.openxmlformats.org/officeDocument/2006/relationships/image" Target="../media/image23.jpeg"/><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png"/><Relationship Id="rId9" Type="http://schemas.openxmlformats.org/officeDocument/2006/relationships/image" Target="../media/image19.png"/><Relationship Id="rId10"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7.png"/><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4" Type="http://schemas.openxmlformats.org/officeDocument/2006/relationships/image" Target="../media/image33.png"/><Relationship Id="rId1" Type="http://schemas.openxmlformats.org/officeDocument/2006/relationships/slideLayout" Target="../slideLayouts/slideLayout7.xml"/><Relationship Id="rId2"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greengenes.lbl.gov/" TargetMode="External"/><Relationship Id="rId3" Type="http://schemas.openxmlformats.org/officeDocument/2006/relationships/image" Target="../media/image3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arb-silva.de/" TargetMode="External"/><Relationship Id="rId3" Type="http://schemas.openxmlformats.org/officeDocument/2006/relationships/image" Target="../media/image3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rdp.cme.msu.edu/" TargetMode="External"/><Relationship Id="rId3"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4" Type="http://schemas.openxmlformats.org/officeDocument/2006/relationships/hyperlink" Target="http://ab.inf.uni-tuebingen.de/software/megan/" TargetMode="External"/><Relationship Id="rId1" Type="http://schemas.openxmlformats.org/officeDocument/2006/relationships/slideLayout" Target="../slideLayouts/slideLayout2.xml"/><Relationship Id="rId2" Type="http://schemas.openxmlformats.org/officeDocument/2006/relationships/image" Target="../media/image3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mothur.org/" TargetMode="External"/><Relationship Id="rId3" Type="http://schemas.openxmlformats.org/officeDocument/2006/relationships/image" Target="../media/image3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0.png"/><Relationship Id="rId3" Type="http://schemas.openxmlformats.org/officeDocument/2006/relationships/hyperlink" Target="http://www.mothur.org/"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2.png"/><Relationship Id="rId3" Type="http://schemas.openxmlformats.org/officeDocument/2006/relationships/image" Target="../media/image4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4.pn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hyperlink" Target="http://120.126.1.1/CGBCHTS/Metagenomics_exercise.html" TargetMode="External"/><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r>
              <a:rPr lang="en-US" altLang="zh-TW" dirty="0" err="1" smtClean="0"/>
              <a:t>Metagenomics</a:t>
            </a:r>
            <a:r>
              <a:rPr lang="en-US" altLang="zh-TW" dirty="0" smtClean="0"/>
              <a:t> analysis</a:t>
            </a:r>
            <a:endParaRPr lang="zh-TW" altLang="en-US" dirty="0"/>
          </a:p>
        </p:txBody>
      </p:sp>
      <p:sp>
        <p:nvSpPr>
          <p:cNvPr id="4" name="副標題 2"/>
          <p:cNvSpPr txBox="1">
            <a:spLocks/>
          </p:cNvSpPr>
          <p:nvPr/>
        </p:nvSpPr>
        <p:spPr>
          <a:xfrm>
            <a:off x="251717" y="5423123"/>
            <a:ext cx="6858000" cy="766000"/>
          </a:xfrm>
          <a:prstGeom prst="rect">
            <a:avLst/>
          </a:prstGeom>
        </p:spPr>
        <p:txBody>
          <a:bodyPr vert="horz" lIns="91440" tIns="45720" rIns="91440" bIns="45720" rtlCol="0">
            <a:normAutofit fontScale="92500" lnSpcReduction="10000"/>
          </a:bodyPr>
          <a:lstStyle>
            <a:lvl1pPr marL="0" indent="0" algn="l" defTabSz="914400" rtl="0" eaLnBrk="1" latinLnBrk="0" hangingPunct="1">
              <a:spcBef>
                <a:spcPct val="20000"/>
              </a:spcBef>
              <a:buClr>
                <a:schemeClr val="accent1"/>
              </a:buClr>
              <a:buSzPct val="85000"/>
              <a:buFont typeface="Arial" pitchFamily="34" charset="0"/>
              <a:buNone/>
              <a:defRPr sz="2400" kern="1200">
                <a:solidFill>
                  <a:schemeClr val="tx1">
                    <a:lumMod val="75000"/>
                    <a:lumOff val="25000"/>
                  </a:schemeClr>
                </a:solidFill>
                <a:latin typeface="+mn-lt"/>
                <a:ea typeface="+mn-ea"/>
                <a:cs typeface="+mn-cs"/>
              </a:defRPr>
            </a:lvl1pPr>
            <a:lvl2pPr marL="457200" indent="0" algn="ctr" defTabSz="914400" rtl="0" eaLnBrk="1" latinLnBrk="0" hangingPunct="1">
              <a:spcBef>
                <a:spcPct val="20000"/>
              </a:spcBef>
              <a:buClr>
                <a:schemeClr val="accent1"/>
              </a:buClr>
              <a:buSzPct val="85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1"/>
              </a:buClr>
              <a:buSzPct val="9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1"/>
              </a:buClr>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1"/>
              </a:buClr>
              <a:buSzPct val="100000"/>
              <a:buFont typeface="Arial" pitchFamily="34" charset="0"/>
              <a:buNone/>
              <a:defRPr sz="14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9pPr>
          </a:lstStyle>
          <a:p>
            <a:r>
              <a:rPr lang="en-US" altLang="zh-TW" smtClean="0">
                <a:solidFill>
                  <a:schemeClr val="accent5">
                    <a:lumMod val="50000"/>
                  </a:schemeClr>
                </a:solidFill>
              </a:rPr>
              <a:t>P. Tang (</a:t>
            </a:r>
            <a:r>
              <a:rPr lang="zh-TW" altLang="en-US" smtClean="0">
                <a:solidFill>
                  <a:schemeClr val="accent5">
                    <a:lumMod val="50000"/>
                  </a:schemeClr>
                </a:solidFill>
              </a:rPr>
              <a:t>鄧致剛</a:t>
            </a:r>
            <a:r>
              <a:rPr lang="en-US" altLang="zh-TW" smtClean="0">
                <a:solidFill>
                  <a:schemeClr val="accent5">
                    <a:lumMod val="50000"/>
                  </a:schemeClr>
                </a:solidFill>
              </a:rPr>
              <a:t>); YM Yeh (</a:t>
            </a:r>
            <a:r>
              <a:rPr lang="zh-TW" altLang="en-US" smtClean="0">
                <a:solidFill>
                  <a:schemeClr val="accent5">
                    <a:lumMod val="50000"/>
                  </a:schemeClr>
                </a:solidFill>
              </a:rPr>
              <a:t>葉元鳴</a:t>
            </a:r>
            <a:r>
              <a:rPr lang="en-US" altLang="zh-TW" smtClean="0">
                <a:solidFill>
                  <a:schemeClr val="accent5">
                    <a:lumMod val="50000"/>
                  </a:schemeClr>
                </a:solidFill>
              </a:rPr>
              <a:t>) </a:t>
            </a:r>
          </a:p>
          <a:p>
            <a:r>
              <a:rPr lang="en-US" altLang="zh-TW" smtClean="0">
                <a:solidFill>
                  <a:schemeClr val="accent5">
                    <a:lumMod val="50000"/>
                  </a:schemeClr>
                </a:solidFill>
              </a:rPr>
              <a:t>Bioinformatics Center, Chang Gung University.</a:t>
            </a:r>
            <a:endParaRPr kumimoji="1" lang="zh-TW" altLang="en-US" dirty="0">
              <a:solidFill>
                <a:schemeClr val="accent5">
                  <a:lumMod val="50000"/>
                </a:schemeClr>
              </a:solidFill>
            </a:endParaRPr>
          </a:p>
        </p:txBody>
      </p:sp>
      <p:pic>
        <p:nvPicPr>
          <p:cNvPr id="5" name="圖片 4"/>
          <p:cNvPicPr>
            <a:picLocks noChangeAspect="1"/>
          </p:cNvPicPr>
          <p:nvPr/>
        </p:nvPicPr>
        <p:blipFill>
          <a:blip r:embed="rId3"/>
          <a:stretch>
            <a:fillRect/>
          </a:stretch>
        </p:blipFill>
        <p:spPr>
          <a:xfrm>
            <a:off x="7865011" y="5972211"/>
            <a:ext cx="939800" cy="749300"/>
          </a:xfrm>
          <a:prstGeom prst="rect">
            <a:avLst/>
          </a:prstGeom>
        </p:spPr>
      </p:pic>
      <p:pic>
        <p:nvPicPr>
          <p:cNvPr id="7" name="Picture 2"/>
          <p:cNvPicPr>
            <a:picLocks noChangeAspect="1" noChangeArrowheads="1"/>
          </p:cNvPicPr>
          <p:nvPr/>
        </p:nvPicPr>
        <p:blipFill>
          <a:blip r:embed="rId4" cstate="print"/>
          <a:srcRect/>
          <a:stretch>
            <a:fillRect/>
          </a:stretch>
        </p:blipFill>
        <p:spPr bwMode="auto">
          <a:xfrm>
            <a:off x="4499992" y="3265967"/>
            <a:ext cx="4392488" cy="245047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780497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3600" dirty="0" smtClean="0">
                <a:latin typeface="Georgia" panose="02040502050405020303" pitchFamily="18" charset="0"/>
              </a:rPr>
              <a:t>Defining Metagenomics</a:t>
            </a:r>
            <a:endParaRPr lang="en-CA" sz="3600" dirty="0">
              <a:latin typeface="Georgia" panose="02040502050405020303" pitchFamily="18" charset="0"/>
            </a:endParaRPr>
          </a:p>
        </p:txBody>
      </p:sp>
      <p:sp>
        <p:nvSpPr>
          <p:cNvPr id="3" name="Content Placeholder 2"/>
          <p:cNvSpPr>
            <a:spLocks noGrp="1"/>
          </p:cNvSpPr>
          <p:nvPr>
            <p:ph idx="1"/>
          </p:nvPr>
        </p:nvSpPr>
        <p:spPr>
          <a:xfrm>
            <a:off x="257070" y="1524000"/>
            <a:ext cx="8629860" cy="4724400"/>
          </a:xfrm>
        </p:spPr>
        <p:txBody>
          <a:bodyPr>
            <a:normAutofit lnSpcReduction="10000"/>
          </a:bodyPr>
          <a:lstStyle/>
          <a:p>
            <a:r>
              <a:rPr lang="en-CA" sz="2000" b="1" dirty="0" smtClean="0">
                <a:latin typeface="Georgia" panose="02040502050405020303" pitchFamily="18" charset="0"/>
              </a:rPr>
              <a:t>Microbiome</a:t>
            </a:r>
            <a:r>
              <a:rPr lang="en-CA" sz="2000" dirty="0" smtClean="0">
                <a:latin typeface="Georgia" panose="02040502050405020303" pitchFamily="18" charset="0"/>
              </a:rPr>
              <a:t>: Attributed to </a:t>
            </a:r>
            <a:r>
              <a:rPr lang="en-CA" sz="2000" dirty="0">
                <a:latin typeface="Georgia" panose="02040502050405020303" pitchFamily="18" charset="0"/>
              </a:rPr>
              <a:t>Joshua </a:t>
            </a:r>
            <a:r>
              <a:rPr lang="en-CA" sz="2000" dirty="0" smtClean="0">
                <a:latin typeface="Georgia" panose="02040502050405020303" pitchFamily="18" charset="0"/>
              </a:rPr>
              <a:t>Lederberg by Hooper and Gordon (2001): </a:t>
            </a:r>
            <a:r>
              <a:rPr lang="en-CA" sz="2000" dirty="0">
                <a:latin typeface="Georgia" panose="02040502050405020303" pitchFamily="18" charset="0"/>
              </a:rPr>
              <a:t>“the </a:t>
            </a:r>
            <a:r>
              <a:rPr lang="en-CA" sz="2000" b="1" dirty="0">
                <a:latin typeface="Georgia" panose="02040502050405020303" pitchFamily="18" charset="0"/>
              </a:rPr>
              <a:t>collective genome</a:t>
            </a:r>
            <a:r>
              <a:rPr lang="en-CA" sz="2000" dirty="0">
                <a:latin typeface="Georgia" panose="02040502050405020303" pitchFamily="18" charset="0"/>
              </a:rPr>
              <a:t> of our indigenous microbes (microflora), the idea being that a comprehensive genetic view of </a:t>
            </a:r>
            <a:r>
              <a:rPr lang="en-CA" sz="2000" i="1" dirty="0">
                <a:latin typeface="Georgia" panose="02040502050405020303" pitchFamily="18" charset="0"/>
              </a:rPr>
              <a:t>Homo sapiens</a:t>
            </a:r>
            <a:r>
              <a:rPr lang="en-CA" sz="2000" dirty="0">
                <a:latin typeface="Georgia" panose="02040502050405020303" pitchFamily="18" charset="0"/>
              </a:rPr>
              <a:t> as a life-form should include the genes in our </a:t>
            </a:r>
            <a:r>
              <a:rPr lang="en-CA" sz="2000" dirty="0" smtClean="0">
                <a:latin typeface="Georgia" panose="02040502050405020303" pitchFamily="18" charset="0"/>
              </a:rPr>
              <a:t>microbiome”</a:t>
            </a:r>
          </a:p>
          <a:p>
            <a:r>
              <a:rPr lang="en-CA" sz="2000" b="1" dirty="0" smtClean="0">
                <a:latin typeface="Georgia" panose="02040502050405020303" pitchFamily="18" charset="0"/>
              </a:rPr>
              <a:t>Microbiota</a:t>
            </a:r>
            <a:r>
              <a:rPr lang="en-CA" sz="2000" dirty="0">
                <a:latin typeface="Georgia" panose="02040502050405020303" pitchFamily="18" charset="0"/>
              </a:rPr>
              <a:t>:</a:t>
            </a:r>
            <a:r>
              <a:rPr lang="en-CA" sz="2000" dirty="0" smtClean="0">
                <a:latin typeface="Georgia" panose="02040502050405020303" pitchFamily="18" charset="0"/>
              </a:rPr>
              <a:t> the actual set of microorganisms found in a particular setting (semi-</a:t>
            </a:r>
            <a:r>
              <a:rPr lang="en-CA" sz="2000" dirty="0" err="1" smtClean="0">
                <a:latin typeface="Georgia" panose="02040502050405020303" pitchFamily="18" charset="0"/>
              </a:rPr>
              <a:t>interchangably</a:t>
            </a:r>
            <a:r>
              <a:rPr lang="en-CA" sz="2000" dirty="0" smtClean="0">
                <a:latin typeface="Georgia" panose="02040502050405020303" pitchFamily="18" charset="0"/>
              </a:rPr>
              <a:t> with Microbiome as some interpret Microbiome as Microbial Biome)</a:t>
            </a:r>
            <a:endParaRPr lang="en-CA" sz="2000" b="1" dirty="0" smtClean="0">
              <a:latin typeface="Georgia" panose="02040502050405020303" pitchFamily="18" charset="0"/>
            </a:endParaRPr>
          </a:p>
          <a:p>
            <a:pPr lvl="1"/>
            <a:r>
              <a:rPr lang="en-CA" sz="1600" b="1" dirty="0">
                <a:latin typeface="Georgia" panose="02040502050405020303" pitchFamily="18" charset="0"/>
              </a:rPr>
              <a:t>http://</a:t>
            </a:r>
            <a:r>
              <a:rPr lang="en-CA" sz="1600" b="1" dirty="0" err="1">
                <a:latin typeface="Georgia" panose="02040502050405020303" pitchFamily="18" charset="0"/>
              </a:rPr>
              <a:t>microbe.net</a:t>
            </a:r>
            <a:r>
              <a:rPr lang="en-CA" sz="1600" b="1" dirty="0">
                <a:latin typeface="Georgia" panose="02040502050405020303" pitchFamily="18" charset="0"/>
              </a:rPr>
              <a:t>/2015/04/08/what-does-the-term-microbiome-mean-and-where-did-it-come-from-a-bit-of-a-surprise/</a:t>
            </a:r>
            <a:endParaRPr lang="en-CA" sz="1600" b="1" dirty="0" smtClean="0">
              <a:latin typeface="Georgia" panose="02040502050405020303" pitchFamily="18" charset="0"/>
            </a:endParaRPr>
          </a:p>
          <a:p>
            <a:r>
              <a:rPr lang="en-CA" sz="2000" b="1" dirty="0" smtClean="0">
                <a:latin typeface="Georgia" panose="02040502050405020303" pitchFamily="18" charset="0"/>
              </a:rPr>
              <a:t>Metagenome:</a:t>
            </a:r>
            <a:r>
              <a:rPr lang="en-CA" sz="2000" dirty="0" smtClean="0">
                <a:latin typeface="Georgia" panose="02040502050405020303" pitchFamily="18" charset="0"/>
              </a:rPr>
              <a:t> </a:t>
            </a:r>
            <a:r>
              <a:rPr lang="en-CA" sz="2000" dirty="0" err="1" smtClean="0">
                <a:latin typeface="Georgia" panose="02040502050405020303" pitchFamily="18" charset="0"/>
              </a:rPr>
              <a:t>Handelsman</a:t>
            </a:r>
            <a:r>
              <a:rPr lang="en-CA" sz="2000" dirty="0" smtClean="0">
                <a:latin typeface="Georgia" panose="02040502050405020303" pitchFamily="18" charset="0"/>
              </a:rPr>
              <a:t> et al. (1998) “…advances in molecular biology and eukaryotic </a:t>
            </a:r>
            <a:r>
              <a:rPr lang="en-CA" sz="2000" dirty="0">
                <a:latin typeface="Georgia" panose="02040502050405020303" pitchFamily="18" charset="0"/>
              </a:rPr>
              <a:t>genomics, </a:t>
            </a:r>
            <a:r>
              <a:rPr lang="en-CA" sz="2000" dirty="0" smtClean="0">
                <a:latin typeface="Georgia" panose="02040502050405020303" pitchFamily="18" charset="0"/>
              </a:rPr>
              <a:t>which have laid the groundwork for </a:t>
            </a:r>
            <a:r>
              <a:rPr lang="en-CA" sz="2000" i="1" dirty="0" smtClean="0">
                <a:latin typeface="Georgia" panose="02040502050405020303" pitchFamily="18" charset="0"/>
              </a:rPr>
              <a:t>cloning and functional</a:t>
            </a:r>
            <a:r>
              <a:rPr lang="en-CA" sz="2000" dirty="0" smtClean="0">
                <a:latin typeface="Georgia" panose="02040502050405020303" pitchFamily="18" charset="0"/>
              </a:rPr>
              <a:t> analysis of the </a:t>
            </a:r>
            <a:r>
              <a:rPr lang="en-CA" sz="2000" b="1" dirty="0" smtClean="0">
                <a:latin typeface="Georgia" panose="02040502050405020303" pitchFamily="18" charset="0"/>
              </a:rPr>
              <a:t>collective genomes </a:t>
            </a:r>
            <a:r>
              <a:rPr lang="en-CA" sz="2000" dirty="0" smtClean="0">
                <a:latin typeface="Georgia" panose="02040502050405020303" pitchFamily="18" charset="0"/>
              </a:rPr>
              <a:t>of soil </a:t>
            </a:r>
            <a:r>
              <a:rPr lang="en-CA" sz="2000" dirty="0">
                <a:latin typeface="Georgia" panose="02040502050405020303" pitchFamily="18" charset="0"/>
              </a:rPr>
              <a:t>microflora</a:t>
            </a:r>
            <a:r>
              <a:rPr lang="en-CA" sz="2000" dirty="0" smtClean="0">
                <a:latin typeface="Georgia" panose="02040502050405020303" pitchFamily="18" charset="0"/>
              </a:rPr>
              <a:t>, which we term the metagenome of the soil.”</a:t>
            </a:r>
          </a:p>
          <a:p>
            <a:pPr lvl="1"/>
            <a:r>
              <a:rPr lang="en-CA" sz="1600" dirty="0" smtClean="0">
                <a:latin typeface="Georgia" panose="02040502050405020303" pitchFamily="18" charset="0"/>
              </a:rPr>
              <a:t>Meta = Beyond</a:t>
            </a:r>
          </a:p>
          <a:p>
            <a:r>
              <a:rPr lang="en-CA" sz="2000" dirty="0" smtClean="0">
                <a:latin typeface="Georgia" panose="02040502050405020303" pitchFamily="18" charset="0"/>
              </a:rPr>
              <a:t>Does not encompass marker-gene surveys (e.g., 16S)</a:t>
            </a:r>
            <a:endParaRPr lang="en-CA" sz="2000" dirty="0">
              <a:latin typeface="Georgia" panose="02040502050405020303" pitchFamily="18" charset="0"/>
            </a:endParaRPr>
          </a:p>
        </p:txBody>
      </p:sp>
      <p:sp>
        <p:nvSpPr>
          <p:cNvPr id="4" name="文字方塊 3"/>
          <p:cNvSpPr txBox="1"/>
          <p:nvPr/>
        </p:nvSpPr>
        <p:spPr>
          <a:xfrm>
            <a:off x="8407543" y="6673334"/>
            <a:ext cx="772969" cy="184666"/>
          </a:xfrm>
          <a:prstGeom prst="rect">
            <a:avLst/>
          </a:prstGeom>
          <a:noFill/>
        </p:spPr>
        <p:txBody>
          <a:bodyPr wrap="none" rtlCol="0">
            <a:spAutoFit/>
          </a:bodyPr>
          <a:lstStyle/>
          <a:p>
            <a:r>
              <a:rPr kumimoji="1" lang="en-US" altLang="zh-TW" sz="600" dirty="0" err="1" smtClean="0">
                <a:solidFill>
                  <a:schemeClr val="bg1">
                    <a:lumMod val="65000"/>
                  </a:schemeClr>
                </a:solidFill>
              </a:rPr>
              <a:t>Bioinformatics.ca</a:t>
            </a:r>
            <a:endParaRPr kumimoji="1" lang="zh-TW" altLang="en-US" sz="600" dirty="0">
              <a:solidFill>
                <a:schemeClr val="bg1">
                  <a:lumMod val="65000"/>
                </a:schemeClr>
              </a:solidFill>
            </a:endParaRPr>
          </a:p>
        </p:txBody>
      </p:sp>
    </p:spTree>
    <p:extLst>
      <p:ext uri="{BB962C8B-B14F-4D97-AF65-F5344CB8AC3E}">
        <p14:creationId xmlns:p14="http://schemas.microsoft.com/office/powerpoint/2010/main" val="1721067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722197" y="-602196"/>
            <a:ext cx="8739474" cy="8589164"/>
            <a:chOff x="2722197" y="-602196"/>
            <a:chExt cx="8739474" cy="8589164"/>
          </a:xfrm>
        </p:grpSpPr>
        <p:pic>
          <p:nvPicPr>
            <p:cNvPr id="5" name="Picture 2" descr="https://encrypted-tbn2.gstatic.com/images?q=tbn:ANd9GcSU2TqaexbiA44auxkdJi09A7Snbjj3CFH9Gq8YrU19hvlLDso4l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2722197" y="-602196"/>
              <a:ext cx="8739474" cy="8589164"/>
            </a:xfrm>
            <a:prstGeom prst="ellipse">
              <a:avLst/>
            </a:prstGeom>
            <a:noFill/>
            <a:extLst>
              <a:ext uri="{909E8E84-426E-40dd-AFC4-6F175D3DCCD1}">
                <a14:hiddenFill xmlns="" xmlns:a14="http://schemas.microsoft.com/office/drawing/2010/main">
                  <a:solidFill>
                    <a:srgbClr val="FFFFFF"/>
                  </a:solidFill>
                </a14:hiddenFill>
              </a:ext>
            </a:extLst>
          </p:spPr>
        </p:pic>
        <p:sp>
          <p:nvSpPr>
            <p:cNvPr id="6" name="TextBox 5"/>
            <p:cNvSpPr txBox="1"/>
            <p:nvPr/>
          </p:nvSpPr>
          <p:spPr>
            <a:xfrm>
              <a:off x="2884157" y="2743041"/>
              <a:ext cx="6301726" cy="1569660"/>
            </a:xfrm>
            <a:prstGeom prst="rect">
              <a:avLst/>
            </a:prstGeom>
            <a:noFill/>
          </p:spPr>
          <p:txBody>
            <a:bodyPr wrap="none" rtlCol="0">
              <a:spAutoFit/>
            </a:bodyPr>
            <a:lstStyle/>
            <a:p>
              <a:pPr algn="r"/>
              <a:r>
                <a:rPr lang="en-CA" b="1" dirty="0">
                  <a:solidFill>
                    <a:schemeClr val="bg1"/>
                  </a:solidFill>
                </a:rPr>
                <a:t>Human gut microbiome: 2-3 million genes</a:t>
              </a:r>
            </a:p>
            <a:p>
              <a:pPr algn="r"/>
              <a:endParaRPr lang="en-CA" b="1" dirty="0">
                <a:solidFill>
                  <a:schemeClr val="bg1"/>
                </a:solidFill>
              </a:endParaRPr>
            </a:p>
            <a:p>
              <a:pPr algn="r"/>
              <a:r>
                <a:rPr lang="en-CA" b="1" dirty="0">
                  <a:solidFill>
                    <a:schemeClr val="bg1"/>
                  </a:solidFill>
                </a:rPr>
                <a:t>Typically &gt; 160 “species” </a:t>
              </a:r>
              <a:endParaRPr lang="en-CA" b="1" dirty="0" smtClean="0">
                <a:solidFill>
                  <a:schemeClr val="bg1"/>
                </a:solidFill>
              </a:endParaRPr>
            </a:p>
            <a:p>
              <a:pPr algn="r"/>
              <a:r>
                <a:rPr lang="en-CA" b="1" dirty="0" smtClean="0">
                  <a:solidFill>
                    <a:schemeClr val="bg1"/>
                  </a:solidFill>
                </a:rPr>
                <a:t>at </a:t>
              </a:r>
              <a:r>
                <a:rPr lang="en-CA" b="1" dirty="0">
                  <a:solidFill>
                    <a:schemeClr val="bg1"/>
                  </a:solidFill>
                </a:rPr>
                <a:t>any given sampling </a:t>
              </a:r>
              <a:r>
                <a:rPr lang="en-CA" b="1" dirty="0" smtClean="0">
                  <a:solidFill>
                    <a:schemeClr val="bg1"/>
                  </a:solidFill>
                </a:rPr>
                <a:t>time</a:t>
              </a:r>
              <a:endParaRPr lang="en-CA" b="1" dirty="0">
                <a:solidFill>
                  <a:schemeClr val="bg1"/>
                </a:solidFill>
              </a:endParaRPr>
            </a:p>
          </p:txBody>
        </p:sp>
      </p:grpSp>
      <p:grpSp>
        <p:nvGrpSpPr>
          <p:cNvPr id="7" name="Group 6"/>
          <p:cNvGrpSpPr/>
          <p:nvPr/>
        </p:nvGrpSpPr>
        <p:grpSpPr>
          <a:xfrm>
            <a:off x="134874" y="2523564"/>
            <a:ext cx="2101850" cy="2101850"/>
            <a:chOff x="134874" y="2523564"/>
            <a:chExt cx="2101850" cy="2101850"/>
          </a:xfrm>
        </p:grpSpPr>
        <p:pic>
          <p:nvPicPr>
            <p:cNvPr id="8" name="Picture 4" descr="http://d1jqu7g1y74ds1.cloudfront.net/wp-content/uploads/2009/10/globe_west_2048.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4874" y="2523564"/>
              <a:ext cx="2101850" cy="2101850"/>
            </a:xfrm>
            <a:prstGeom prst="ellipse">
              <a:avLst/>
            </a:prstGeom>
            <a:noFill/>
            <a:effectLst>
              <a:softEdge rad="127000"/>
            </a:effectLst>
            <a:extLst>
              <a:ext uri="{909E8E84-426E-40dd-AFC4-6F175D3DCCD1}">
                <a14:hiddenFill xmlns="" xmlns:a14="http://schemas.microsoft.com/office/drawing/2010/main">
                  <a:solidFill>
                    <a:srgbClr val="FFFFFF"/>
                  </a:solidFill>
                </a14:hiddenFill>
              </a:ext>
            </a:extLst>
          </p:spPr>
        </p:pic>
        <p:sp>
          <p:nvSpPr>
            <p:cNvPr id="9" name="TextBox 8"/>
            <p:cNvSpPr txBox="1"/>
            <p:nvPr/>
          </p:nvSpPr>
          <p:spPr>
            <a:xfrm>
              <a:off x="179545" y="3204706"/>
              <a:ext cx="1930337" cy="707886"/>
            </a:xfrm>
            <a:prstGeom prst="rect">
              <a:avLst/>
            </a:prstGeom>
            <a:noFill/>
          </p:spPr>
          <p:txBody>
            <a:bodyPr wrap="none" rtlCol="0">
              <a:spAutoFit/>
            </a:bodyPr>
            <a:lstStyle/>
            <a:p>
              <a:pPr algn="ctr"/>
              <a:r>
                <a:rPr lang="en-CA" sz="2000" b="1" dirty="0" smtClean="0">
                  <a:solidFill>
                    <a:srgbClr val="FFFF00"/>
                  </a:solidFill>
                </a:rPr>
                <a:t>Host: </a:t>
              </a:r>
            </a:p>
            <a:p>
              <a:pPr algn="ctr"/>
              <a:r>
                <a:rPr lang="en-CA" sz="2000" b="1" dirty="0" smtClean="0">
                  <a:solidFill>
                    <a:srgbClr val="FFFF00"/>
                  </a:solidFill>
                </a:rPr>
                <a:t>~25,000 genes</a:t>
              </a:r>
              <a:endParaRPr lang="en-CA" sz="2000" b="1" dirty="0">
                <a:solidFill>
                  <a:srgbClr val="FFFF00"/>
                </a:solidFill>
              </a:endParaRPr>
            </a:p>
          </p:txBody>
        </p:sp>
      </p:grpSp>
      <p:sp>
        <p:nvSpPr>
          <p:cNvPr id="10" name="TextBox 9"/>
          <p:cNvSpPr txBox="1"/>
          <p:nvPr/>
        </p:nvSpPr>
        <p:spPr>
          <a:xfrm>
            <a:off x="342543" y="5988076"/>
            <a:ext cx="2143536" cy="307777"/>
          </a:xfrm>
          <a:prstGeom prst="rect">
            <a:avLst/>
          </a:prstGeom>
          <a:noFill/>
        </p:spPr>
        <p:txBody>
          <a:bodyPr wrap="none" rtlCol="0">
            <a:spAutoFit/>
          </a:bodyPr>
          <a:lstStyle/>
          <a:p>
            <a:r>
              <a:rPr lang="en-CA" sz="1400" dirty="0" smtClean="0">
                <a:latin typeface="Georgia" panose="02040502050405020303" pitchFamily="18" charset="0"/>
              </a:rPr>
              <a:t>Qin et al., </a:t>
            </a:r>
            <a:r>
              <a:rPr lang="en-CA" sz="1400" i="1" dirty="0" smtClean="0">
                <a:latin typeface="Georgia" panose="02040502050405020303" pitchFamily="18" charset="0"/>
              </a:rPr>
              <a:t>Nature</a:t>
            </a:r>
            <a:r>
              <a:rPr lang="en-CA" sz="1400" dirty="0" smtClean="0">
                <a:latin typeface="Georgia" panose="02040502050405020303" pitchFamily="18" charset="0"/>
              </a:rPr>
              <a:t> (2010)</a:t>
            </a:r>
            <a:endParaRPr lang="en-CA" sz="1400" dirty="0">
              <a:latin typeface="Georgia" panose="02040502050405020303" pitchFamily="18" charset="0"/>
            </a:endParaRPr>
          </a:p>
        </p:txBody>
      </p:sp>
      <p:sp>
        <p:nvSpPr>
          <p:cNvPr id="11" name="TextBox 10"/>
          <p:cNvSpPr txBox="1"/>
          <p:nvPr/>
        </p:nvSpPr>
        <p:spPr>
          <a:xfrm>
            <a:off x="106424" y="391460"/>
            <a:ext cx="3542958" cy="461665"/>
          </a:xfrm>
          <a:prstGeom prst="rect">
            <a:avLst/>
          </a:prstGeom>
          <a:noFill/>
        </p:spPr>
        <p:txBody>
          <a:bodyPr wrap="none" rtlCol="0">
            <a:spAutoFit/>
          </a:bodyPr>
          <a:lstStyle/>
          <a:p>
            <a:r>
              <a:rPr lang="en-CA" sz="2400" dirty="0" smtClean="0">
                <a:solidFill>
                  <a:srgbClr val="C00000"/>
                </a:solidFill>
                <a:latin typeface="Georgia" panose="02040502050405020303" pitchFamily="18" charset="0"/>
              </a:rPr>
              <a:t>The Human Microbiome</a:t>
            </a:r>
            <a:endParaRPr lang="en-CA" sz="2400" dirty="0">
              <a:solidFill>
                <a:srgbClr val="C00000"/>
              </a:solidFill>
              <a:latin typeface="Georgia" panose="02040502050405020303" pitchFamily="18" charset="0"/>
            </a:endParaRPr>
          </a:p>
        </p:txBody>
      </p:sp>
      <p:sp>
        <p:nvSpPr>
          <p:cNvPr id="12" name="文字方塊 11"/>
          <p:cNvSpPr txBox="1"/>
          <p:nvPr/>
        </p:nvSpPr>
        <p:spPr>
          <a:xfrm>
            <a:off x="3262897" y="6673334"/>
            <a:ext cx="772969" cy="184666"/>
          </a:xfrm>
          <a:prstGeom prst="rect">
            <a:avLst/>
          </a:prstGeom>
          <a:noFill/>
        </p:spPr>
        <p:txBody>
          <a:bodyPr wrap="none" rtlCol="0">
            <a:spAutoFit/>
          </a:bodyPr>
          <a:lstStyle/>
          <a:p>
            <a:r>
              <a:rPr kumimoji="1" lang="en-US" altLang="zh-TW" sz="600" dirty="0" err="1" smtClean="0">
                <a:solidFill>
                  <a:schemeClr val="bg1">
                    <a:lumMod val="65000"/>
                  </a:schemeClr>
                </a:solidFill>
              </a:rPr>
              <a:t>Bioinformatics.ca</a:t>
            </a:r>
            <a:endParaRPr kumimoji="1" lang="zh-TW" altLang="en-US" sz="600" dirty="0">
              <a:solidFill>
                <a:schemeClr val="bg1">
                  <a:lumMod val="65000"/>
                </a:schemeClr>
              </a:solidFill>
            </a:endParaRPr>
          </a:p>
        </p:txBody>
      </p:sp>
    </p:spTree>
    <p:extLst>
      <p:ext uri="{BB962C8B-B14F-4D97-AF65-F5344CB8AC3E}">
        <p14:creationId xmlns:p14="http://schemas.microsoft.com/office/powerpoint/2010/main" val="2102309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71406" y="-24"/>
            <a:ext cx="5057795" cy="646331"/>
          </a:xfrm>
          <a:prstGeom prst="rect">
            <a:avLst/>
          </a:prstGeom>
        </p:spPr>
        <p:txBody>
          <a:bodyPr wrap="none">
            <a:spAutoFit/>
          </a:bodyPr>
          <a:lstStyle/>
          <a:p>
            <a:r>
              <a:rPr lang="en-US" altLang="zh-TW" sz="3600" b="1" i="1" dirty="0" smtClean="0">
                <a:solidFill>
                  <a:srgbClr val="C00000"/>
                </a:solidFill>
                <a:effectLst>
                  <a:outerShdw blurRad="38100" dist="38100" dir="2700000" algn="tl">
                    <a:srgbClr val="000000">
                      <a:alpha val="43137"/>
                    </a:srgbClr>
                  </a:outerShdw>
                </a:effectLst>
              </a:rPr>
              <a:t>Metagenomics history</a:t>
            </a:r>
            <a:endParaRPr lang="zh-TW" altLang="en-US" sz="3600" b="1" i="1" dirty="0">
              <a:solidFill>
                <a:srgbClr val="C00000"/>
              </a:solidFill>
              <a:effectLst>
                <a:outerShdw blurRad="38100" dist="38100" dir="2700000" algn="tl">
                  <a:srgbClr val="000000">
                    <a:alpha val="43137"/>
                  </a:srgbClr>
                </a:outerShdw>
              </a:effectLst>
            </a:endParaRPr>
          </a:p>
        </p:txBody>
      </p:sp>
      <p:grpSp>
        <p:nvGrpSpPr>
          <p:cNvPr id="2" name="群組 14"/>
          <p:cNvGrpSpPr/>
          <p:nvPr/>
        </p:nvGrpSpPr>
        <p:grpSpPr>
          <a:xfrm>
            <a:off x="1304553" y="4041412"/>
            <a:ext cx="1427346" cy="1901405"/>
            <a:chOff x="179512" y="884354"/>
            <a:chExt cx="2944912" cy="4230434"/>
          </a:xfrm>
        </p:grpSpPr>
        <p:pic>
          <p:nvPicPr>
            <p:cNvPr id="11" name="Picture 4" descr="http://upload.wikimedia.org/wikipedia/commons/thumb/8/8f/Craigventer2.jpg/220px-Craigventer2.jpg"/>
            <p:cNvPicPr>
              <a:picLocks noChangeAspect="1" noChangeArrowheads="1"/>
            </p:cNvPicPr>
            <p:nvPr/>
          </p:nvPicPr>
          <p:blipFill>
            <a:blip r:embed="rId3" cstate="print"/>
            <a:srcRect/>
            <a:stretch>
              <a:fillRect/>
            </a:stretch>
          </p:blipFill>
          <p:spPr bwMode="auto">
            <a:xfrm>
              <a:off x="179512" y="884354"/>
              <a:ext cx="2464515" cy="3696774"/>
            </a:xfrm>
            <a:prstGeom prst="rect">
              <a:avLst/>
            </a:prstGeom>
            <a:ln>
              <a:noFill/>
            </a:ln>
            <a:effectLst>
              <a:softEdge rad="112500"/>
            </a:effectLst>
          </p:spPr>
        </p:pic>
        <p:sp>
          <p:nvSpPr>
            <p:cNvPr id="14" name="矩形 13"/>
            <p:cNvSpPr/>
            <p:nvPr/>
          </p:nvSpPr>
          <p:spPr>
            <a:xfrm>
              <a:off x="205401" y="4361540"/>
              <a:ext cx="2919023" cy="753248"/>
            </a:xfrm>
            <a:prstGeom prst="rect">
              <a:avLst/>
            </a:prstGeom>
          </p:spPr>
          <p:txBody>
            <a:bodyPr wrap="square">
              <a:spAutoFit/>
            </a:bodyPr>
            <a:lstStyle/>
            <a:p>
              <a:r>
                <a:rPr lang="en-US" altLang="zh-TW" sz="1600" dirty="0" smtClean="0"/>
                <a:t>Craig Venter</a:t>
              </a:r>
              <a:endParaRPr lang="zh-TW" altLang="en-US" sz="1600" dirty="0"/>
            </a:p>
          </p:txBody>
        </p:sp>
      </p:grpSp>
      <p:sp>
        <p:nvSpPr>
          <p:cNvPr id="19" name="矩形 18"/>
          <p:cNvSpPr/>
          <p:nvPr/>
        </p:nvSpPr>
        <p:spPr>
          <a:xfrm>
            <a:off x="2631020" y="4661703"/>
            <a:ext cx="2376264" cy="556178"/>
          </a:xfrm>
          <a:prstGeom prst="rect">
            <a:avLst/>
          </a:prstGeom>
        </p:spPr>
        <p:txBody>
          <a:bodyPr wrap="square">
            <a:spAutoFit/>
          </a:bodyPr>
          <a:lstStyle/>
          <a:p>
            <a:pPr>
              <a:lnSpc>
                <a:spcPts val="1200"/>
              </a:lnSpc>
            </a:pPr>
            <a:r>
              <a:rPr lang="en-US" altLang="zh-TW" sz="1200" i="1" dirty="0" smtClean="0"/>
              <a:t>Celera Genomics</a:t>
            </a:r>
          </a:p>
          <a:p>
            <a:pPr>
              <a:lnSpc>
                <a:spcPts val="1200"/>
              </a:lnSpc>
            </a:pPr>
            <a:r>
              <a:rPr lang="en-US" altLang="zh-TW" sz="1200" i="1" dirty="0" smtClean="0"/>
              <a:t>The Institute for Genomic Research</a:t>
            </a:r>
          </a:p>
          <a:p>
            <a:pPr>
              <a:lnSpc>
                <a:spcPts val="1200"/>
              </a:lnSpc>
            </a:pPr>
            <a:r>
              <a:rPr lang="en-US" altLang="zh-TW" sz="1200" i="1" dirty="0" smtClean="0"/>
              <a:t>The J. Craig Venter Institute</a:t>
            </a:r>
            <a:endParaRPr lang="zh-TW" altLang="en-US" sz="1200" i="1" dirty="0"/>
          </a:p>
        </p:txBody>
      </p:sp>
      <p:pic>
        <p:nvPicPr>
          <p:cNvPr id="3" name="圖片 2"/>
          <p:cNvPicPr>
            <a:picLocks noChangeAspect="1"/>
          </p:cNvPicPr>
          <p:nvPr/>
        </p:nvPicPr>
        <p:blipFill>
          <a:blip r:embed="rId4"/>
          <a:stretch>
            <a:fillRect/>
          </a:stretch>
        </p:blipFill>
        <p:spPr>
          <a:xfrm>
            <a:off x="1082705" y="877733"/>
            <a:ext cx="4090327" cy="3051767"/>
          </a:xfrm>
          <a:prstGeom prst="rect">
            <a:avLst/>
          </a:prstGeom>
        </p:spPr>
      </p:pic>
      <p:sp>
        <p:nvSpPr>
          <p:cNvPr id="4" name="矩形 3"/>
          <p:cNvSpPr/>
          <p:nvPr/>
        </p:nvSpPr>
        <p:spPr>
          <a:xfrm>
            <a:off x="1259538" y="628947"/>
            <a:ext cx="4734272" cy="307777"/>
          </a:xfrm>
          <a:prstGeom prst="rect">
            <a:avLst/>
          </a:prstGeom>
        </p:spPr>
        <p:txBody>
          <a:bodyPr wrap="square">
            <a:spAutoFit/>
          </a:bodyPr>
          <a:lstStyle/>
          <a:p>
            <a:r>
              <a:rPr lang="en-US" altLang="zh-TW" sz="1400" b="1" dirty="0">
                <a:solidFill>
                  <a:srgbClr val="222222"/>
                </a:solidFill>
                <a:latin typeface="Arial" panose="020B0604020202020204" pitchFamily="34" charset="0"/>
              </a:rPr>
              <a:t>Global Ocean Sampling Expedition</a:t>
            </a:r>
            <a:r>
              <a:rPr lang="en-US" altLang="zh-TW" sz="1400" dirty="0">
                <a:solidFill>
                  <a:srgbClr val="222222"/>
                </a:solidFill>
                <a:latin typeface="Arial" panose="020B0604020202020204" pitchFamily="34" charset="0"/>
              </a:rPr>
              <a:t> (GOS)</a:t>
            </a:r>
            <a:endParaRPr lang="zh-TW" altLang="en-US" sz="1400" dirty="0"/>
          </a:p>
        </p:txBody>
      </p:sp>
      <p:sp>
        <p:nvSpPr>
          <p:cNvPr id="5" name="矩形 4"/>
          <p:cNvSpPr/>
          <p:nvPr/>
        </p:nvSpPr>
        <p:spPr>
          <a:xfrm>
            <a:off x="336342" y="5974519"/>
            <a:ext cx="8026984" cy="645099"/>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en-US" altLang="zh-TW" sz="1600" dirty="0"/>
              <a:t>The pilot project, conducted in the </a:t>
            </a:r>
            <a:r>
              <a:rPr lang="en-US" altLang="zh-TW" b="1" dirty="0"/>
              <a:t>Sargasso Sea, found DNA from nearly 2000 different species, including 148 types of bacteria never before seen</a:t>
            </a:r>
            <a:r>
              <a:rPr lang="en-US" altLang="zh-TW" sz="1600" dirty="0"/>
              <a:t>.</a:t>
            </a:r>
            <a:endParaRPr lang="zh-TW" altLang="en-US" dirty="0"/>
          </a:p>
        </p:txBody>
      </p:sp>
      <p:sp>
        <p:nvSpPr>
          <p:cNvPr id="6" name="矩形 5"/>
          <p:cNvSpPr/>
          <p:nvPr/>
        </p:nvSpPr>
        <p:spPr>
          <a:xfrm>
            <a:off x="6055675" y="912106"/>
            <a:ext cx="2249334" cy="369332"/>
          </a:xfrm>
          <a:prstGeom prst="rect">
            <a:avLst/>
          </a:prstGeom>
        </p:spPr>
        <p:txBody>
          <a:bodyPr wrap="none">
            <a:spAutoFit/>
          </a:bodyPr>
          <a:lstStyle/>
          <a:p>
            <a:r>
              <a:rPr lang="en-US" altLang="zh-TW" dirty="0"/>
              <a:t>shotgun sequencing</a:t>
            </a:r>
            <a:endParaRPr lang="zh-TW" altLang="en-US" dirty="0"/>
          </a:p>
        </p:txBody>
      </p:sp>
      <p:pic>
        <p:nvPicPr>
          <p:cNvPr id="8" name="圖片 7"/>
          <p:cNvPicPr>
            <a:picLocks noChangeAspect="1"/>
          </p:cNvPicPr>
          <p:nvPr/>
        </p:nvPicPr>
        <p:blipFill>
          <a:blip r:embed="rId5"/>
          <a:stretch>
            <a:fillRect/>
          </a:stretch>
        </p:blipFill>
        <p:spPr>
          <a:xfrm>
            <a:off x="5375476" y="1214802"/>
            <a:ext cx="3354426" cy="4641687"/>
          </a:xfrm>
          <a:prstGeom prst="rect">
            <a:avLst/>
          </a:prstGeom>
        </p:spPr>
      </p:pic>
    </p:spTree>
    <p:extLst>
      <p:ext uri="{BB962C8B-B14F-4D97-AF65-F5344CB8AC3E}">
        <p14:creationId xmlns:p14="http://schemas.microsoft.com/office/powerpoint/2010/main" val="4784736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109728" indent="0">
              <a:buNone/>
            </a:pPr>
            <a:r>
              <a:rPr lang="en-NZ" sz="2400" b="1" dirty="0" err="1" smtClean="0"/>
              <a:t>Metagenomics</a:t>
            </a:r>
            <a:endParaRPr lang="en-NZ" sz="2400" b="1" dirty="0" smtClean="0"/>
          </a:p>
          <a:p>
            <a:r>
              <a:rPr lang="en-NZ" sz="2400" dirty="0"/>
              <a:t>Study of </a:t>
            </a:r>
            <a:r>
              <a:rPr lang="en-NZ" sz="2400" dirty="0" err="1"/>
              <a:t>metagenomes</a:t>
            </a:r>
            <a:r>
              <a:rPr lang="en-NZ" sz="2400" dirty="0"/>
              <a:t>, genetic materials directly from environmental samples.</a:t>
            </a:r>
          </a:p>
          <a:p>
            <a:r>
              <a:rPr lang="en-NZ" sz="2400" dirty="0"/>
              <a:t>Shotgun </a:t>
            </a:r>
            <a:r>
              <a:rPr lang="en-NZ" sz="2400" dirty="0" err="1"/>
              <a:t>metagenomics</a:t>
            </a:r>
            <a:endParaRPr lang="en-NZ" sz="2400" dirty="0"/>
          </a:p>
          <a:p>
            <a:pPr lvl="1"/>
            <a:r>
              <a:rPr lang="en-NZ" sz="2000" dirty="0"/>
              <a:t>Randomly shears DNA, sequence many different species in environment and attempts to reconstruct multiple genomes</a:t>
            </a:r>
            <a:r>
              <a:rPr lang="en-NZ" sz="2000" dirty="0" smtClean="0"/>
              <a:t>.</a:t>
            </a:r>
            <a:endParaRPr lang="en-NZ" sz="2400" b="1" dirty="0"/>
          </a:p>
          <a:p>
            <a:pPr marL="109728" indent="0">
              <a:buNone/>
            </a:pPr>
            <a:r>
              <a:rPr lang="en-NZ" sz="2400" b="1" dirty="0" err="1" smtClean="0"/>
              <a:t>Metabarcoding</a:t>
            </a:r>
            <a:endParaRPr lang="en-NZ" sz="2400" b="1" dirty="0" smtClean="0"/>
          </a:p>
          <a:p>
            <a:r>
              <a:rPr lang="en-NZ" sz="2400" dirty="0" smtClean="0"/>
              <a:t>Subset of </a:t>
            </a:r>
            <a:r>
              <a:rPr lang="en-NZ" sz="2400" dirty="0" err="1" smtClean="0"/>
              <a:t>metagenomics</a:t>
            </a:r>
            <a:r>
              <a:rPr lang="en-NZ" sz="2400" dirty="0" smtClean="0"/>
              <a:t>.</a:t>
            </a:r>
          </a:p>
          <a:p>
            <a:r>
              <a:rPr lang="en-NZ" sz="2400" dirty="0" smtClean="0"/>
              <a:t>Study of one or more marker gene.</a:t>
            </a:r>
          </a:p>
          <a:p>
            <a:r>
              <a:rPr lang="en-NZ" sz="2400" dirty="0"/>
              <a:t>G</a:t>
            </a:r>
            <a:r>
              <a:rPr lang="en-NZ" sz="2400" dirty="0" smtClean="0"/>
              <a:t>ene specific primers to ‘barcode’ that gene, i.e. 16S, ITS or CO1</a:t>
            </a:r>
          </a:p>
          <a:p>
            <a:r>
              <a:rPr lang="en-NZ" sz="2400" dirty="0" smtClean="0"/>
              <a:t>Aim is often to identify different species and compare different community</a:t>
            </a:r>
          </a:p>
        </p:txBody>
      </p:sp>
      <p:sp>
        <p:nvSpPr>
          <p:cNvPr id="2" name="Title 1"/>
          <p:cNvSpPr>
            <a:spLocks noGrp="1"/>
          </p:cNvSpPr>
          <p:nvPr>
            <p:ph type="title"/>
          </p:nvPr>
        </p:nvSpPr>
        <p:spPr/>
        <p:txBody>
          <a:bodyPr/>
          <a:lstStyle/>
          <a:p>
            <a:r>
              <a:rPr lang="en-US" altLang="zh-TW" dirty="0"/>
              <a:t>sequencing approaches</a:t>
            </a:r>
            <a:endParaRPr lang="en-NZ" dirty="0">
              <a:effectLst/>
            </a:endParaRPr>
          </a:p>
        </p:txBody>
      </p:sp>
      <p:pic>
        <p:nvPicPr>
          <p:cNvPr id="4" name="圖片 3"/>
          <p:cNvPicPr>
            <a:picLocks noChangeAspect="1"/>
          </p:cNvPicPr>
          <p:nvPr/>
        </p:nvPicPr>
        <p:blipFill>
          <a:blip r:embed="rId3"/>
          <a:stretch>
            <a:fillRect/>
          </a:stretch>
        </p:blipFill>
        <p:spPr>
          <a:xfrm>
            <a:off x="323528" y="533400"/>
            <a:ext cx="7920880" cy="5934373"/>
          </a:xfrm>
          <a:prstGeom prst="rect">
            <a:avLst/>
          </a:prstGeom>
        </p:spPr>
      </p:pic>
    </p:spTree>
    <p:extLst>
      <p:ext uri="{BB962C8B-B14F-4D97-AF65-F5344CB8AC3E}">
        <p14:creationId xmlns:p14="http://schemas.microsoft.com/office/powerpoint/2010/main" val="2327178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3600" dirty="0" smtClean="0">
                <a:latin typeface="Georgia" panose="02040502050405020303" pitchFamily="18" charset="0"/>
              </a:rPr>
              <a:t>The big picture</a:t>
            </a:r>
            <a:endParaRPr lang="en-CA" sz="3600" dirty="0">
              <a:latin typeface="Georgia" panose="02040502050405020303" pitchFamily="18" charset="0"/>
            </a:endParaRP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938" y="1803400"/>
            <a:ext cx="4743450" cy="3557588"/>
          </a:xfrm>
          <a:prstGeom prst="rect">
            <a:avLst/>
          </a:prstGeom>
          <a:ln>
            <a:noFill/>
          </a:ln>
          <a:effectLst>
            <a:outerShdw blurRad="292100" dist="139700" dir="2700000" algn="tl" rotWithShape="0">
              <a:srgbClr val="333333">
                <a:alpha val="65000"/>
              </a:srgbClr>
            </a:outerShdw>
          </a:effectLst>
        </p:spPr>
      </p:pic>
      <p:sp>
        <p:nvSpPr>
          <p:cNvPr id="6" name="Content Placeholder 2"/>
          <p:cNvSpPr>
            <a:spLocks noGrp="1"/>
          </p:cNvSpPr>
          <p:nvPr>
            <p:ph idx="1"/>
          </p:nvPr>
        </p:nvSpPr>
        <p:spPr>
          <a:xfrm>
            <a:off x="5153025" y="1512888"/>
            <a:ext cx="3876675" cy="4724400"/>
          </a:xfrm>
        </p:spPr>
        <p:txBody>
          <a:bodyPr/>
          <a:lstStyle/>
          <a:p>
            <a:pPr marL="0" indent="0">
              <a:buNone/>
            </a:pPr>
            <a:r>
              <a:rPr lang="en-CA" sz="1800" dirty="0" smtClean="0">
                <a:latin typeface="Georgia" panose="02040502050405020303" pitchFamily="18" charset="0"/>
              </a:rPr>
              <a:t>Explore the relationship between </a:t>
            </a:r>
            <a:r>
              <a:rPr lang="en-CA" sz="1800" b="1" dirty="0" smtClean="0">
                <a:latin typeface="Georgia" panose="02040502050405020303" pitchFamily="18" charset="0"/>
              </a:rPr>
              <a:t>microbes</a:t>
            </a:r>
            <a:r>
              <a:rPr lang="en-CA" sz="1800" dirty="0" smtClean="0">
                <a:latin typeface="Georgia" panose="02040502050405020303" pitchFamily="18" charset="0"/>
              </a:rPr>
              <a:t> and their </a:t>
            </a:r>
            <a:r>
              <a:rPr lang="en-CA" sz="1800" b="1" dirty="0" smtClean="0">
                <a:latin typeface="Georgia" panose="02040502050405020303" pitchFamily="18" charset="0"/>
              </a:rPr>
              <a:t>habitat</a:t>
            </a:r>
            <a:endParaRPr lang="en-CA" sz="1800" dirty="0" smtClean="0">
              <a:latin typeface="Georgia" panose="02040502050405020303" pitchFamily="18" charset="0"/>
            </a:endParaRPr>
          </a:p>
          <a:p>
            <a:endParaRPr lang="en-CA" sz="1800" dirty="0">
              <a:latin typeface="Georgia" panose="02040502050405020303" pitchFamily="18" charset="0"/>
            </a:endParaRPr>
          </a:p>
          <a:p>
            <a:pPr marL="0" indent="0">
              <a:buNone/>
            </a:pPr>
            <a:r>
              <a:rPr lang="en-CA" sz="1800" dirty="0" smtClean="0">
                <a:latin typeface="Georgia" panose="02040502050405020303" pitchFamily="18" charset="0"/>
              </a:rPr>
              <a:t>To accomplish this, we use a series of </a:t>
            </a:r>
            <a:r>
              <a:rPr lang="en-CA" sz="1800" b="1" dirty="0" smtClean="0">
                <a:latin typeface="Georgia" panose="02040502050405020303" pitchFamily="18" charset="0"/>
              </a:rPr>
              <a:t>experimental </a:t>
            </a:r>
            <a:r>
              <a:rPr lang="en-CA" sz="1800" dirty="0" smtClean="0">
                <a:latin typeface="Georgia" panose="02040502050405020303" pitchFamily="18" charset="0"/>
              </a:rPr>
              <a:t>and </a:t>
            </a:r>
            <a:r>
              <a:rPr lang="en-CA" sz="1800" b="1" dirty="0" smtClean="0">
                <a:latin typeface="Georgia" panose="02040502050405020303" pitchFamily="18" charset="0"/>
              </a:rPr>
              <a:t>computational </a:t>
            </a:r>
            <a:r>
              <a:rPr lang="en-CA" sz="1800" dirty="0" smtClean="0">
                <a:latin typeface="Georgia" panose="02040502050405020303" pitchFamily="18" charset="0"/>
              </a:rPr>
              <a:t>techniques to make inferences about the community:</a:t>
            </a:r>
          </a:p>
          <a:p>
            <a:pPr>
              <a:buFontTx/>
              <a:buChar char="-"/>
            </a:pPr>
            <a:r>
              <a:rPr lang="en-CA" sz="1800" dirty="0" smtClean="0">
                <a:latin typeface="Georgia" panose="02040502050405020303" pitchFamily="18" charset="0"/>
              </a:rPr>
              <a:t>Marker genes </a:t>
            </a:r>
          </a:p>
          <a:p>
            <a:pPr>
              <a:buFontTx/>
              <a:buChar char="-"/>
            </a:pPr>
            <a:r>
              <a:rPr lang="en-CA" sz="1800" dirty="0" smtClean="0">
                <a:latin typeface="Georgia" panose="02040502050405020303" pitchFamily="18" charset="0"/>
              </a:rPr>
              <a:t>Metagenomes</a:t>
            </a:r>
          </a:p>
          <a:p>
            <a:pPr>
              <a:buFontTx/>
              <a:buChar char="-"/>
            </a:pPr>
            <a:r>
              <a:rPr lang="en-CA" sz="1800" dirty="0" err="1" smtClean="0">
                <a:latin typeface="Georgia" panose="02040502050405020303" pitchFamily="18" charset="0"/>
              </a:rPr>
              <a:t>Metatranscriptomes</a:t>
            </a:r>
            <a:endParaRPr lang="en-CA" sz="1800" dirty="0" smtClean="0">
              <a:latin typeface="Georgia" panose="02040502050405020303" pitchFamily="18" charset="0"/>
            </a:endParaRPr>
          </a:p>
          <a:p>
            <a:pPr>
              <a:buFontTx/>
              <a:buChar char="-"/>
            </a:pPr>
            <a:r>
              <a:rPr lang="en-CA" sz="1800" dirty="0" err="1" smtClean="0">
                <a:latin typeface="Georgia" panose="02040502050405020303" pitchFamily="18" charset="0"/>
              </a:rPr>
              <a:t>Metaproteomes</a:t>
            </a:r>
            <a:endParaRPr lang="en-CA" sz="1800" dirty="0" smtClean="0">
              <a:latin typeface="Georgia" panose="02040502050405020303" pitchFamily="18" charset="0"/>
            </a:endParaRPr>
          </a:p>
          <a:p>
            <a:pPr>
              <a:buFontTx/>
              <a:buChar char="-"/>
            </a:pPr>
            <a:r>
              <a:rPr lang="en-CA" sz="1800" dirty="0" err="1" smtClean="0">
                <a:latin typeface="Georgia" panose="02040502050405020303" pitchFamily="18" charset="0"/>
              </a:rPr>
              <a:t>Metametabolomes</a:t>
            </a:r>
            <a:endParaRPr lang="en-CA" sz="1800" dirty="0" smtClean="0">
              <a:latin typeface="Georgia" panose="02040502050405020303" pitchFamily="18" charset="0"/>
            </a:endParaRPr>
          </a:p>
          <a:p>
            <a:pPr>
              <a:buFontTx/>
              <a:buChar char="-"/>
            </a:pPr>
            <a:r>
              <a:rPr lang="en-CA" sz="1800" dirty="0" smtClean="0">
                <a:latin typeface="Georgia" panose="02040502050405020303" pitchFamily="18" charset="0"/>
              </a:rPr>
              <a:t>“</a:t>
            </a:r>
            <a:r>
              <a:rPr lang="en-CA" sz="1800" dirty="0" err="1" smtClean="0">
                <a:latin typeface="Georgia" panose="02040502050405020303" pitchFamily="18" charset="0"/>
              </a:rPr>
              <a:t>Culturomes</a:t>
            </a:r>
            <a:r>
              <a:rPr lang="en-CA" sz="1800" dirty="0" smtClean="0">
                <a:latin typeface="Georgia" panose="02040502050405020303" pitchFamily="18" charset="0"/>
              </a:rPr>
              <a:t>”</a:t>
            </a:r>
            <a:endParaRPr lang="en-CA" sz="1600" dirty="0">
              <a:latin typeface="Georgia" panose="02040502050405020303" pitchFamily="18" charset="0"/>
            </a:endParaRPr>
          </a:p>
        </p:txBody>
      </p:sp>
      <p:sp>
        <p:nvSpPr>
          <p:cNvPr id="5" name="文字方塊 4"/>
          <p:cNvSpPr txBox="1"/>
          <p:nvPr/>
        </p:nvSpPr>
        <p:spPr>
          <a:xfrm>
            <a:off x="8407543" y="6673334"/>
            <a:ext cx="772969" cy="184666"/>
          </a:xfrm>
          <a:prstGeom prst="rect">
            <a:avLst/>
          </a:prstGeom>
          <a:noFill/>
        </p:spPr>
        <p:txBody>
          <a:bodyPr wrap="none" rtlCol="0">
            <a:spAutoFit/>
          </a:bodyPr>
          <a:lstStyle/>
          <a:p>
            <a:r>
              <a:rPr kumimoji="1" lang="en-US" altLang="zh-TW" sz="600" dirty="0" err="1" smtClean="0">
                <a:solidFill>
                  <a:schemeClr val="bg1">
                    <a:lumMod val="65000"/>
                  </a:schemeClr>
                </a:solidFill>
              </a:rPr>
              <a:t>Bioinformatics.ca</a:t>
            </a:r>
            <a:endParaRPr kumimoji="1" lang="zh-TW" altLang="en-US" sz="600" dirty="0">
              <a:solidFill>
                <a:schemeClr val="bg1">
                  <a:lumMod val="65000"/>
                </a:schemeClr>
              </a:solidFill>
            </a:endParaRPr>
          </a:p>
        </p:txBody>
      </p:sp>
    </p:spTree>
    <p:extLst>
      <p:ext uri="{BB962C8B-B14F-4D97-AF65-F5344CB8AC3E}">
        <p14:creationId xmlns:p14="http://schemas.microsoft.com/office/powerpoint/2010/main" val="17994866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a:buFont typeface="Wingdings" pitchFamily="2" charset="2"/>
              <a:buChar char="§"/>
            </a:pPr>
            <a:r>
              <a:rPr lang="en-NZ" sz="2500" dirty="0" smtClean="0"/>
              <a:t>Accelerated by NGS, predominately 454 sequencing because of the longer read length, now more with </a:t>
            </a:r>
            <a:r>
              <a:rPr lang="en-NZ" sz="2500" dirty="0" err="1" smtClean="0"/>
              <a:t>Illumina</a:t>
            </a:r>
            <a:r>
              <a:rPr lang="en-NZ" sz="2500" dirty="0" smtClean="0"/>
              <a:t> based chemistry.</a:t>
            </a:r>
          </a:p>
          <a:p>
            <a:pPr>
              <a:buFont typeface="Wingdings" pitchFamily="2" charset="2"/>
              <a:buChar char="§"/>
            </a:pPr>
            <a:r>
              <a:rPr lang="en-NZ" sz="2500" dirty="0" smtClean="0"/>
              <a:t>Organism no longer needs to be cultivated and cloned — </a:t>
            </a:r>
            <a:r>
              <a:rPr lang="en-NZ" sz="2500" b="1" dirty="0" smtClean="0"/>
              <a:t>Culture independent insight</a:t>
            </a:r>
          </a:p>
          <a:p>
            <a:pPr>
              <a:buFont typeface="Wingdings" pitchFamily="2" charset="2"/>
              <a:buChar char="§"/>
            </a:pPr>
            <a:r>
              <a:rPr lang="en-NZ" sz="2500" b="1" dirty="0" smtClean="0"/>
              <a:t>Direct sequencing</a:t>
            </a:r>
            <a:r>
              <a:rPr lang="en-NZ" sz="2500" dirty="0" smtClean="0"/>
              <a:t> from environment as a “community”</a:t>
            </a:r>
          </a:p>
          <a:p>
            <a:pPr>
              <a:buFont typeface="Wingdings" pitchFamily="2" charset="2"/>
              <a:buChar char="§"/>
            </a:pPr>
            <a:r>
              <a:rPr lang="en-NZ" sz="2500" dirty="0" smtClean="0"/>
              <a:t>You can pool multiple samples together</a:t>
            </a:r>
          </a:p>
          <a:p>
            <a:pPr>
              <a:buFont typeface="Wingdings" pitchFamily="2" charset="2"/>
              <a:buChar char="§"/>
            </a:pPr>
            <a:endParaRPr lang="en-NZ" dirty="0" smtClean="0"/>
          </a:p>
        </p:txBody>
      </p:sp>
      <p:sp>
        <p:nvSpPr>
          <p:cNvPr id="2" name="Title 1"/>
          <p:cNvSpPr>
            <a:spLocks noGrp="1"/>
          </p:cNvSpPr>
          <p:nvPr>
            <p:ph type="title"/>
          </p:nvPr>
        </p:nvSpPr>
        <p:spPr/>
        <p:txBody>
          <a:bodyPr/>
          <a:lstStyle/>
          <a:p>
            <a:r>
              <a:rPr lang="en-NZ" dirty="0" smtClean="0">
                <a:effectLst/>
              </a:rPr>
              <a:t>NGS and metagenomics</a:t>
            </a:r>
            <a:endParaRPr lang="en-NZ" dirty="0">
              <a:effectLst/>
            </a:endParaRPr>
          </a:p>
        </p:txBody>
      </p:sp>
      <p:pic>
        <p:nvPicPr>
          <p:cNvPr id="8" name="Picture 2" descr="File:Agar plate with colonies.jpg"/>
          <p:cNvPicPr>
            <a:picLocks noChangeAspect="1" noChangeArrowheads="1"/>
          </p:cNvPicPr>
          <p:nvPr/>
        </p:nvPicPr>
        <p:blipFill>
          <a:blip r:embed="rId2" cstate="print"/>
          <a:srcRect/>
          <a:stretch>
            <a:fillRect/>
          </a:stretch>
        </p:blipFill>
        <p:spPr bwMode="auto">
          <a:xfrm>
            <a:off x="3725416" y="4743763"/>
            <a:ext cx="1981200" cy="1485900"/>
          </a:xfrm>
          <a:prstGeom prst="rect">
            <a:avLst/>
          </a:prstGeom>
        </p:spPr>
        <p:style>
          <a:lnRef idx="0">
            <a:schemeClr val="dk1"/>
          </a:lnRef>
          <a:fillRef idx="3">
            <a:schemeClr val="dk1"/>
          </a:fillRef>
          <a:effectRef idx="3">
            <a:schemeClr val="dk1"/>
          </a:effectRef>
          <a:fontRef idx="minor">
            <a:schemeClr val="lt1"/>
          </a:fontRef>
        </p:style>
      </p:pic>
      <p:sp>
        <p:nvSpPr>
          <p:cNvPr id="9" name="TextBox 8"/>
          <p:cNvSpPr txBox="1"/>
          <p:nvPr/>
        </p:nvSpPr>
        <p:spPr>
          <a:xfrm>
            <a:off x="3131840" y="6381328"/>
            <a:ext cx="3810000" cy="338554"/>
          </a:xfrm>
          <a:prstGeom prst="rect">
            <a:avLst/>
          </a:prstGeom>
          <a:noFill/>
        </p:spPr>
        <p:txBody>
          <a:bodyPr wrap="square" rtlCol="0">
            <a:spAutoFit/>
          </a:bodyPr>
          <a:lstStyle/>
          <a:p>
            <a:pPr algn="ctr"/>
            <a:r>
              <a:rPr lang="en-NZ" sz="1600" b="1" dirty="0" smtClean="0"/>
              <a:t>Not all microbes can be cultured</a:t>
            </a:r>
            <a:endParaRPr lang="en-NZ" sz="1600" b="1" dirty="0"/>
          </a:p>
        </p:txBody>
      </p:sp>
    </p:spTree>
    <p:extLst>
      <p:ext uri="{BB962C8B-B14F-4D97-AF65-F5344CB8AC3E}">
        <p14:creationId xmlns:p14="http://schemas.microsoft.com/office/powerpoint/2010/main" val="27422303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591344"/>
          </a:xfrm>
        </p:spPr>
        <p:txBody>
          <a:bodyPr>
            <a:normAutofit fontScale="90000"/>
          </a:bodyPr>
          <a:lstStyle/>
          <a:p>
            <a:r>
              <a:rPr lang="en-US" dirty="0" smtClean="0"/>
              <a:t>Sequencing Run Capacity</a:t>
            </a:r>
            <a:endParaRPr lang="en-US" dirty="0"/>
          </a:p>
        </p:txBody>
      </p:sp>
      <p:pic>
        <p:nvPicPr>
          <p:cNvPr id="4" name="Picture 222" descr="nature09796-f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99592" y="980728"/>
            <a:ext cx="7185341"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4"/>
          <p:cNvSpPr txBox="1">
            <a:spLocks noChangeArrowheads="1"/>
          </p:cNvSpPr>
          <p:nvPr/>
        </p:nvSpPr>
        <p:spPr bwMode="auto">
          <a:xfrm>
            <a:off x="4924311" y="5582017"/>
            <a:ext cx="3096345"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828675">
              <a:spcBef>
                <a:spcPct val="20000"/>
              </a:spcBef>
              <a:buSzPct val="120000"/>
              <a:buBlip>
                <a:blip r:embed="rId3"/>
              </a:buBlip>
              <a:tabLst>
                <a:tab pos="657225" algn="l"/>
                <a:tab pos="1312863" algn="l"/>
                <a:tab pos="1970088" algn="l"/>
                <a:tab pos="2627313" algn="l"/>
                <a:tab pos="3282950" algn="l"/>
                <a:tab pos="3940175" algn="l"/>
                <a:tab pos="4595813" algn="l"/>
                <a:tab pos="5253038" algn="l"/>
                <a:tab pos="5910263" algn="l"/>
              </a:tabLst>
              <a:defRPr sz="3200">
                <a:solidFill>
                  <a:schemeClr val="tx1"/>
                </a:solidFill>
                <a:latin typeface="Arial" charset="0"/>
                <a:ea typeface="ＭＳ Ｐゴシック" charset="-128"/>
              </a:defRPr>
            </a:lvl1pPr>
            <a:lvl2pPr marL="742950" indent="-285750" defTabSz="828675">
              <a:spcBef>
                <a:spcPct val="20000"/>
              </a:spcBef>
              <a:buSzPct val="120000"/>
              <a:buBlip>
                <a:blip r:embed="rId4"/>
              </a:buBlip>
              <a:tabLst>
                <a:tab pos="657225" algn="l"/>
                <a:tab pos="1312863" algn="l"/>
                <a:tab pos="1970088" algn="l"/>
                <a:tab pos="2627313" algn="l"/>
                <a:tab pos="3282950" algn="l"/>
                <a:tab pos="3940175" algn="l"/>
                <a:tab pos="4595813" algn="l"/>
                <a:tab pos="5253038" algn="l"/>
                <a:tab pos="5910263" algn="l"/>
              </a:tabLst>
              <a:defRPr sz="2800">
                <a:solidFill>
                  <a:schemeClr val="tx1"/>
                </a:solidFill>
                <a:latin typeface="Arial" charset="0"/>
                <a:ea typeface="ＭＳ Ｐゴシック" charset="-128"/>
              </a:defRPr>
            </a:lvl2pPr>
            <a:lvl3pPr marL="1143000" indent="-228600" defTabSz="828675">
              <a:spcBef>
                <a:spcPct val="20000"/>
              </a:spcBef>
              <a:buSzPct val="120000"/>
              <a:buBlip>
                <a:blip r:embed="rId5"/>
              </a:buBlip>
              <a:tabLst>
                <a:tab pos="657225" algn="l"/>
                <a:tab pos="1312863" algn="l"/>
                <a:tab pos="1970088" algn="l"/>
                <a:tab pos="2627313" algn="l"/>
                <a:tab pos="3282950" algn="l"/>
                <a:tab pos="3940175" algn="l"/>
                <a:tab pos="4595813" algn="l"/>
                <a:tab pos="5253038" algn="l"/>
                <a:tab pos="5910263" algn="l"/>
              </a:tabLst>
              <a:defRPr sz="2400">
                <a:solidFill>
                  <a:schemeClr val="tx1"/>
                </a:solidFill>
                <a:latin typeface="Arial" charset="0"/>
                <a:ea typeface="ＭＳ Ｐゴシック" charset="-128"/>
              </a:defRPr>
            </a:lvl3pPr>
            <a:lvl4pPr marL="1600200" indent="-228600" defTabSz="828675">
              <a:spcBef>
                <a:spcPct val="20000"/>
              </a:spcBef>
              <a:buSzPct val="120000"/>
              <a:buBlip>
                <a:blip r:embed="rId6"/>
              </a:buBlip>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charset="0"/>
                <a:ea typeface="ＭＳ Ｐゴシック" charset="-128"/>
              </a:defRPr>
            </a:lvl4pPr>
            <a:lvl5pPr marL="2057400" indent="-228600" defTabSz="828675">
              <a:spcBef>
                <a:spcPct val="20000"/>
              </a:spcBef>
              <a:buSzPct val="120000"/>
              <a:buBlip>
                <a:blip r:embed="rId7"/>
              </a:buBlip>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charset="0"/>
                <a:ea typeface="ＭＳ Ｐゴシック" charset="-128"/>
              </a:defRPr>
            </a:lvl5pPr>
            <a:lvl6pPr marL="2514600" indent="-228600" defTabSz="828675" eaLnBrk="0" fontAlgn="base" hangingPunct="0">
              <a:spcBef>
                <a:spcPct val="20000"/>
              </a:spcBef>
              <a:spcAft>
                <a:spcPct val="0"/>
              </a:spcAft>
              <a:buSzPct val="120000"/>
              <a:buBlip>
                <a:blip r:embed="rId7"/>
              </a:buBlip>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charset="0"/>
                <a:ea typeface="ＭＳ Ｐゴシック" charset="-128"/>
              </a:defRPr>
            </a:lvl6pPr>
            <a:lvl7pPr marL="2971800" indent="-228600" defTabSz="828675" eaLnBrk="0" fontAlgn="base" hangingPunct="0">
              <a:spcBef>
                <a:spcPct val="20000"/>
              </a:spcBef>
              <a:spcAft>
                <a:spcPct val="0"/>
              </a:spcAft>
              <a:buSzPct val="120000"/>
              <a:buBlip>
                <a:blip r:embed="rId7"/>
              </a:buBlip>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charset="0"/>
                <a:ea typeface="ＭＳ Ｐゴシック" charset="-128"/>
              </a:defRPr>
            </a:lvl7pPr>
            <a:lvl8pPr marL="3429000" indent="-228600" defTabSz="828675" eaLnBrk="0" fontAlgn="base" hangingPunct="0">
              <a:spcBef>
                <a:spcPct val="20000"/>
              </a:spcBef>
              <a:spcAft>
                <a:spcPct val="0"/>
              </a:spcAft>
              <a:buSzPct val="120000"/>
              <a:buBlip>
                <a:blip r:embed="rId7"/>
              </a:buBlip>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charset="0"/>
                <a:ea typeface="ＭＳ Ｐゴシック" charset="-128"/>
              </a:defRPr>
            </a:lvl8pPr>
            <a:lvl9pPr marL="3886200" indent="-228600" defTabSz="828675" eaLnBrk="0" fontAlgn="base" hangingPunct="0">
              <a:spcBef>
                <a:spcPct val="20000"/>
              </a:spcBef>
              <a:spcAft>
                <a:spcPct val="0"/>
              </a:spcAft>
              <a:buSzPct val="120000"/>
              <a:buBlip>
                <a:blip r:embed="rId7"/>
              </a:buBlip>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charset="0"/>
                <a:ea typeface="ＭＳ Ｐゴシック" charset="-128"/>
              </a:defRPr>
            </a:lvl9pPr>
          </a:lstStyle>
          <a:p>
            <a:pPr algn="ctr" eaLnBrk="1" hangingPunct="1">
              <a:spcBef>
                <a:spcPct val="0"/>
              </a:spcBef>
              <a:buSzTx/>
              <a:buFontTx/>
              <a:buNone/>
            </a:pPr>
            <a:r>
              <a:rPr lang="en-GB" altLang="en-US" sz="800" dirty="0"/>
              <a:t>ER </a:t>
            </a:r>
            <a:r>
              <a:rPr lang="en-US" altLang="zh-CN" sz="800" dirty="0" err="1"/>
              <a:t>Mardis</a:t>
            </a:r>
            <a:r>
              <a:rPr lang="en-GB" altLang="en-US" sz="800" dirty="0"/>
              <a:t>. </a:t>
            </a:r>
            <a:r>
              <a:rPr lang="en-GB" altLang="en-US" sz="800" i="1" dirty="0"/>
              <a:t>Nature</a:t>
            </a:r>
            <a:r>
              <a:rPr lang="en-GB" altLang="en-US" sz="800" dirty="0"/>
              <a:t> </a:t>
            </a:r>
            <a:r>
              <a:rPr lang="en-GB" altLang="en-US" sz="800" b="1" dirty="0"/>
              <a:t>470</a:t>
            </a:r>
            <a:r>
              <a:rPr lang="en-GB" altLang="en-US" sz="800" dirty="0"/>
              <a:t>, </a:t>
            </a:r>
            <a:r>
              <a:rPr lang="en-GB" altLang="zh-CN" sz="800" dirty="0">
                <a:ea typeface="宋体" charset="-122"/>
              </a:rPr>
              <a:t>198</a:t>
            </a:r>
            <a:r>
              <a:rPr lang="en-GB" altLang="en-US" sz="800" dirty="0">
                <a:ea typeface="宋体" charset="-122"/>
              </a:rPr>
              <a:t>-</a:t>
            </a:r>
            <a:r>
              <a:rPr lang="en-GB" altLang="zh-CN" sz="800" dirty="0">
                <a:ea typeface="宋体" charset="-122"/>
              </a:rPr>
              <a:t>203</a:t>
            </a:r>
            <a:r>
              <a:rPr lang="en-GB" altLang="en-US" sz="800" dirty="0">
                <a:ea typeface="宋体" charset="-122"/>
              </a:rPr>
              <a:t> (2011) doi:10.1038/nature</a:t>
            </a:r>
            <a:r>
              <a:rPr lang="en-US" altLang="zh-CN" sz="800" dirty="0">
                <a:ea typeface="宋体" charset="-122"/>
              </a:rPr>
              <a:t>09796 </a:t>
            </a:r>
            <a:endParaRPr lang="en-GB" altLang="en-US" sz="800" dirty="0">
              <a:ea typeface="宋体" charset="-122"/>
            </a:endParaRPr>
          </a:p>
        </p:txBody>
      </p:sp>
      <p:pic>
        <p:nvPicPr>
          <p:cNvPr id="6" name="Picture 2" descr="http://vantage.vanderbilt.edu/files/5913/5550/3011/abi3730full.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276436" y="5763999"/>
            <a:ext cx="1559081" cy="1051550"/>
          </a:xfrm>
          <a:prstGeom prst="rect">
            <a:avLst/>
          </a:prstGeom>
          <a:noFill/>
          <a:extLst>
            <a:ext uri="{909E8E84-426E-40dd-AFC4-6F175D3DCCD1}">
              <a14:hiddenFill xmlns="" xmlns:a14="http://schemas.microsoft.com/office/drawing/2010/main">
                <a:solidFill>
                  <a:srgbClr val="FFFFFF"/>
                </a:solidFill>
              </a14:hiddenFill>
            </a:ext>
          </a:extLst>
        </p:spPr>
      </p:pic>
      <p:pic>
        <p:nvPicPr>
          <p:cNvPr id="7" name="Picture 5"/>
          <p:cNvPicPr>
            <a:picLocks noChangeAspect="1"/>
          </p:cNvPicPr>
          <p:nvPr/>
        </p:nvPicPr>
        <p:blipFill>
          <a:blip r:embed="rId9"/>
          <a:stretch>
            <a:fillRect/>
          </a:stretch>
        </p:blipFill>
        <p:spPr>
          <a:xfrm>
            <a:off x="1896454" y="5761856"/>
            <a:ext cx="910793" cy="965107"/>
          </a:xfrm>
          <a:prstGeom prst="rect">
            <a:avLst/>
          </a:prstGeom>
        </p:spPr>
      </p:pic>
      <p:pic>
        <p:nvPicPr>
          <p:cNvPr id="8" name="Picture 8"/>
          <p:cNvPicPr>
            <a:picLocks noChangeAspect="1"/>
          </p:cNvPicPr>
          <p:nvPr/>
        </p:nvPicPr>
        <p:blipFill>
          <a:blip r:embed="rId10"/>
          <a:stretch>
            <a:fillRect/>
          </a:stretch>
        </p:blipFill>
        <p:spPr>
          <a:xfrm>
            <a:off x="4176277" y="5762157"/>
            <a:ext cx="1981704" cy="1095843"/>
          </a:xfrm>
          <a:prstGeom prst="rect">
            <a:avLst/>
          </a:prstGeom>
        </p:spPr>
      </p:pic>
      <p:pic>
        <p:nvPicPr>
          <p:cNvPr id="9" name="Picture 4" descr="File:Life Technologies - Ion Proton (TM).jpg"/>
          <p:cNvPicPr>
            <a:picLocks noChangeAspect="1" noChangeArrowheads="1"/>
          </p:cNvPicPr>
          <p:nvPr/>
        </p:nvPicPr>
        <p:blipFill rotWithShape="1">
          <a:blip r:embed="rId11" cstate="screen">
            <a:extLst>
              <a:ext uri="{28A0092B-C50C-407E-A947-70E740481C1C}">
                <a14:useLocalDpi xmlns:a14="http://schemas.microsoft.com/office/drawing/2010/main"/>
              </a:ext>
            </a:extLst>
          </a:blip>
          <a:srcRect/>
          <a:stretch/>
        </p:blipFill>
        <p:spPr bwMode="auto">
          <a:xfrm>
            <a:off x="2987824" y="5792920"/>
            <a:ext cx="1188453" cy="993707"/>
          </a:xfrm>
          <a:prstGeom prst="rect">
            <a:avLst/>
          </a:prstGeom>
          <a:noFill/>
          <a:extLst>
            <a:ext uri="{909E8E84-426E-40dd-AFC4-6F175D3DCCD1}">
              <a14:hiddenFill xmlns="" xmlns:a14="http://schemas.microsoft.com/office/drawing/2010/main">
                <a:solidFill>
                  <a:srgbClr val="FFFFFF"/>
                </a:solidFill>
              </a14:hiddenFill>
            </a:ext>
          </a:extLst>
        </p:spPr>
      </p:pic>
      <p:pic>
        <p:nvPicPr>
          <p:cNvPr id="10" name="Picture 10" descr="http://upload.wikimedia.org/wikipedia/commons/b/bb/PacBio_RSII.jpg"/>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6190104" y="5744780"/>
            <a:ext cx="1179700" cy="1041847"/>
          </a:xfrm>
          <a:prstGeom prst="rect">
            <a:avLst/>
          </a:prstGeom>
          <a:noFill/>
          <a:extLst>
            <a:ext uri="{909E8E84-426E-40dd-AFC4-6F175D3DCCD1}">
              <a14:hiddenFill xmlns="" xmlns:a14="http://schemas.microsoft.com/office/drawing/2010/main">
                <a:solidFill>
                  <a:srgbClr val="FFFFFF"/>
                </a:solidFill>
              </a14:hiddenFill>
            </a:ext>
          </a:extLst>
        </p:spPr>
      </p:pic>
      <p:pic>
        <p:nvPicPr>
          <p:cNvPr id="11" name="Picture 4" descr="http://thehightechsociety.com/wp-content/uploads/2013/03/MinION_66-Nanopore-Technologies.jpg"/>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7546406" y="5740482"/>
            <a:ext cx="1209523" cy="103165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3418146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533400"/>
            <a:ext cx="4834880" cy="519336"/>
          </a:xfrm>
        </p:spPr>
        <p:txBody>
          <a:bodyPr>
            <a:normAutofit fontScale="90000"/>
          </a:bodyPr>
          <a:lstStyle/>
          <a:p>
            <a:r>
              <a:rPr lang="en-CA" altLang="zh-TW">
                <a:latin typeface="Georgia" panose="02040502050405020303" pitchFamily="18" charset="0"/>
              </a:rPr>
              <a:t>high-level workflows</a:t>
            </a:r>
            <a:endParaRPr kumimoji="1" lang="zh-TW" altLang="en-US" dirty="0"/>
          </a:p>
        </p:txBody>
      </p:sp>
      <p:pic>
        <p:nvPicPr>
          <p:cNvPr id="4" name="圖片 3"/>
          <p:cNvPicPr>
            <a:picLocks noChangeAspect="1"/>
          </p:cNvPicPr>
          <p:nvPr/>
        </p:nvPicPr>
        <p:blipFill>
          <a:blip r:embed="rId2"/>
          <a:stretch>
            <a:fillRect/>
          </a:stretch>
        </p:blipFill>
        <p:spPr>
          <a:xfrm>
            <a:off x="251520" y="1268760"/>
            <a:ext cx="3817552" cy="2550555"/>
          </a:xfrm>
          <a:prstGeom prst="rect">
            <a:avLst/>
          </a:prstGeom>
        </p:spPr>
      </p:pic>
      <p:pic>
        <p:nvPicPr>
          <p:cNvPr id="5" name="圖片 4"/>
          <p:cNvPicPr>
            <a:picLocks noChangeAspect="1"/>
          </p:cNvPicPr>
          <p:nvPr/>
        </p:nvPicPr>
        <p:blipFill>
          <a:blip r:embed="rId3"/>
          <a:stretch>
            <a:fillRect/>
          </a:stretch>
        </p:blipFill>
        <p:spPr>
          <a:xfrm>
            <a:off x="4577679" y="1268760"/>
            <a:ext cx="3900349" cy="2550555"/>
          </a:xfrm>
          <a:prstGeom prst="rect">
            <a:avLst/>
          </a:prstGeom>
        </p:spPr>
      </p:pic>
      <p:pic>
        <p:nvPicPr>
          <p:cNvPr id="6" name="圖片 5"/>
          <p:cNvPicPr>
            <a:picLocks noChangeAspect="1"/>
          </p:cNvPicPr>
          <p:nvPr/>
        </p:nvPicPr>
        <p:blipFill>
          <a:blip r:embed="rId4"/>
          <a:stretch>
            <a:fillRect/>
          </a:stretch>
        </p:blipFill>
        <p:spPr>
          <a:xfrm>
            <a:off x="306344" y="3933056"/>
            <a:ext cx="3707904" cy="2444950"/>
          </a:xfrm>
          <a:prstGeom prst="rect">
            <a:avLst/>
          </a:prstGeom>
        </p:spPr>
      </p:pic>
      <p:pic>
        <p:nvPicPr>
          <p:cNvPr id="7" name="圖片 6"/>
          <p:cNvPicPr>
            <a:picLocks noChangeAspect="1"/>
          </p:cNvPicPr>
          <p:nvPr/>
        </p:nvPicPr>
        <p:blipFill>
          <a:blip r:embed="rId5"/>
          <a:stretch>
            <a:fillRect/>
          </a:stretch>
        </p:blipFill>
        <p:spPr>
          <a:xfrm>
            <a:off x="4572000" y="3933057"/>
            <a:ext cx="3701889" cy="2444950"/>
          </a:xfrm>
          <a:prstGeom prst="rect">
            <a:avLst/>
          </a:prstGeom>
        </p:spPr>
      </p:pic>
      <p:sp>
        <p:nvSpPr>
          <p:cNvPr id="8" name="文字方塊 7"/>
          <p:cNvSpPr txBox="1"/>
          <p:nvPr/>
        </p:nvSpPr>
        <p:spPr>
          <a:xfrm>
            <a:off x="8407543" y="6669360"/>
            <a:ext cx="772969" cy="184666"/>
          </a:xfrm>
          <a:prstGeom prst="rect">
            <a:avLst/>
          </a:prstGeom>
          <a:noFill/>
        </p:spPr>
        <p:txBody>
          <a:bodyPr wrap="none" rtlCol="0">
            <a:spAutoFit/>
          </a:bodyPr>
          <a:lstStyle/>
          <a:p>
            <a:r>
              <a:rPr kumimoji="1" lang="en-US" altLang="zh-TW" sz="600" dirty="0" err="1" smtClean="0">
                <a:solidFill>
                  <a:schemeClr val="bg1">
                    <a:lumMod val="65000"/>
                  </a:schemeClr>
                </a:solidFill>
              </a:rPr>
              <a:t>Bioinformatics.ca</a:t>
            </a:r>
            <a:endParaRPr kumimoji="1" lang="zh-TW" altLang="en-US" sz="600" dirty="0">
              <a:solidFill>
                <a:schemeClr val="bg1">
                  <a:lumMod val="65000"/>
                </a:schemeClr>
              </a:solidFill>
            </a:endParaRPr>
          </a:p>
        </p:txBody>
      </p:sp>
    </p:spTree>
    <p:extLst>
      <p:ext uri="{BB962C8B-B14F-4D97-AF65-F5344CB8AC3E}">
        <p14:creationId xmlns:p14="http://schemas.microsoft.com/office/powerpoint/2010/main" val="17650957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NZ" altLang="zh-TW" dirty="0"/>
              <a:t>Analysis approach</a:t>
            </a:r>
            <a:endParaRPr lang="zh-TW" altLang="en-US" dirty="0"/>
          </a:p>
        </p:txBody>
      </p:sp>
      <p:sp>
        <p:nvSpPr>
          <p:cNvPr id="4" name="文字版面配置區 3"/>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4364319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sz="3200" b="1" dirty="0" smtClean="0">
                <a:solidFill>
                  <a:srgbClr val="C00000"/>
                </a:solidFill>
                <a:effectLst>
                  <a:outerShdw blurRad="38100" dist="38100" dir="2700000" algn="tl">
                    <a:srgbClr val="000000">
                      <a:alpha val="43137"/>
                    </a:srgbClr>
                  </a:outerShdw>
                </a:effectLst>
              </a:rPr>
              <a:t>Metagenomic reads </a:t>
            </a:r>
            <a:r>
              <a:rPr lang="en-IN" sz="3200" b="1" dirty="0" err="1" smtClean="0">
                <a:solidFill>
                  <a:srgbClr val="C00000"/>
                </a:solidFill>
                <a:effectLst>
                  <a:outerShdw blurRad="38100" dist="38100" dir="2700000" algn="tl">
                    <a:srgbClr val="000000">
                      <a:alpha val="43137"/>
                    </a:srgbClr>
                  </a:outerShdw>
                </a:effectLst>
              </a:rPr>
              <a:t>vs</a:t>
            </a:r>
            <a:r>
              <a:rPr lang="en-IN" sz="3200" b="1" dirty="0" smtClean="0">
                <a:solidFill>
                  <a:srgbClr val="C00000"/>
                </a:solidFill>
                <a:effectLst>
                  <a:outerShdw blurRad="38100" dist="38100" dir="2700000" algn="tl">
                    <a:srgbClr val="000000">
                      <a:alpha val="43137"/>
                    </a:srgbClr>
                  </a:outerShdw>
                </a:effectLst>
              </a:rPr>
              <a:t> 16S </a:t>
            </a:r>
            <a:r>
              <a:rPr lang="en-IN" sz="3200" b="1" dirty="0" err="1" smtClean="0">
                <a:solidFill>
                  <a:srgbClr val="C00000"/>
                </a:solidFill>
                <a:effectLst>
                  <a:outerShdw blurRad="38100" dist="38100" dir="2700000" algn="tl">
                    <a:srgbClr val="000000">
                      <a:alpha val="43137"/>
                    </a:srgbClr>
                  </a:outerShdw>
                </a:effectLst>
              </a:rPr>
              <a:t>rRNA</a:t>
            </a:r>
            <a:r>
              <a:rPr lang="en-IN" sz="3200" b="1" dirty="0" smtClean="0">
                <a:solidFill>
                  <a:srgbClr val="C00000"/>
                </a:solidFill>
                <a:effectLst>
                  <a:outerShdw blurRad="38100" dist="38100" dir="2700000" algn="tl">
                    <a:srgbClr val="000000">
                      <a:alpha val="43137"/>
                    </a:srgbClr>
                  </a:outerShdw>
                </a:effectLst>
              </a:rPr>
              <a:t> for microbial diversity identification </a:t>
            </a:r>
            <a:endParaRPr lang="en-IN" sz="3200" b="1" dirty="0">
              <a:solidFill>
                <a:srgbClr val="C00000"/>
              </a:solidFill>
              <a:effectLst>
                <a:outerShdw blurRad="38100" dist="38100" dir="2700000" algn="tl">
                  <a:srgbClr val="000000">
                    <a:alpha val="43137"/>
                  </a:srgbClr>
                </a:outerShdw>
              </a:effectLst>
            </a:endParaRPr>
          </a:p>
        </p:txBody>
      </p:sp>
      <p:grpSp>
        <p:nvGrpSpPr>
          <p:cNvPr id="4" name="Group 84"/>
          <p:cNvGrpSpPr>
            <a:grpSpLocks/>
          </p:cNvGrpSpPr>
          <p:nvPr/>
        </p:nvGrpSpPr>
        <p:grpSpPr bwMode="auto">
          <a:xfrm>
            <a:off x="3851920" y="1857236"/>
            <a:ext cx="1018456" cy="936104"/>
            <a:chOff x="624" y="288"/>
            <a:chExt cx="1488" cy="1488"/>
          </a:xfrm>
        </p:grpSpPr>
        <p:sp>
          <p:nvSpPr>
            <p:cNvPr id="5" name="Oval 4"/>
            <p:cNvSpPr>
              <a:spLocks noChangeArrowheads="1"/>
            </p:cNvSpPr>
            <p:nvPr/>
          </p:nvSpPr>
          <p:spPr bwMode="auto">
            <a:xfrm>
              <a:off x="1296" y="960"/>
              <a:ext cx="288" cy="288"/>
            </a:xfrm>
            <a:prstGeom prst="ellipse">
              <a:avLst/>
            </a:prstGeom>
            <a:noFill/>
            <a:ln w="38100">
              <a:solidFill>
                <a:schemeClr val="tx1"/>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sp>
          <p:nvSpPr>
            <p:cNvPr id="6" name="Oval 5"/>
            <p:cNvSpPr>
              <a:spLocks noChangeArrowheads="1"/>
            </p:cNvSpPr>
            <p:nvPr/>
          </p:nvSpPr>
          <p:spPr bwMode="auto">
            <a:xfrm>
              <a:off x="1584" y="768"/>
              <a:ext cx="288" cy="288"/>
            </a:xfrm>
            <a:prstGeom prst="ellipse">
              <a:avLst/>
            </a:prstGeom>
            <a:noFill/>
            <a:ln w="38100">
              <a:solidFill>
                <a:srgbClr val="00CC00"/>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sp>
          <p:nvSpPr>
            <p:cNvPr id="7" name="Oval 6"/>
            <p:cNvSpPr>
              <a:spLocks noChangeArrowheads="1"/>
            </p:cNvSpPr>
            <p:nvPr/>
          </p:nvSpPr>
          <p:spPr bwMode="auto">
            <a:xfrm>
              <a:off x="1056" y="576"/>
              <a:ext cx="288" cy="288"/>
            </a:xfrm>
            <a:prstGeom prst="ellipse">
              <a:avLst/>
            </a:prstGeom>
            <a:noFill/>
            <a:ln w="38100">
              <a:solidFill>
                <a:srgbClr val="FF3399"/>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sp>
          <p:nvSpPr>
            <p:cNvPr id="8" name="Oval 7"/>
            <p:cNvSpPr>
              <a:spLocks noChangeArrowheads="1"/>
            </p:cNvSpPr>
            <p:nvPr/>
          </p:nvSpPr>
          <p:spPr bwMode="auto">
            <a:xfrm>
              <a:off x="960" y="1056"/>
              <a:ext cx="288" cy="288"/>
            </a:xfrm>
            <a:prstGeom prst="ellipse">
              <a:avLst/>
            </a:prstGeom>
            <a:noFill/>
            <a:ln w="38100">
              <a:solidFill>
                <a:schemeClr val="accent2"/>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sp>
          <p:nvSpPr>
            <p:cNvPr id="9" name="Oval 8"/>
            <p:cNvSpPr>
              <a:spLocks noChangeArrowheads="1"/>
            </p:cNvSpPr>
            <p:nvPr/>
          </p:nvSpPr>
          <p:spPr bwMode="auto">
            <a:xfrm>
              <a:off x="1248" y="1392"/>
              <a:ext cx="288" cy="288"/>
            </a:xfrm>
            <a:prstGeom prst="ellipse">
              <a:avLst/>
            </a:prstGeom>
            <a:noFill/>
            <a:ln w="38100">
              <a:solidFill>
                <a:srgbClr val="FFCC00"/>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sp>
          <p:nvSpPr>
            <p:cNvPr id="10" name="Oval 9"/>
            <p:cNvSpPr>
              <a:spLocks noChangeArrowheads="1"/>
            </p:cNvSpPr>
            <p:nvPr/>
          </p:nvSpPr>
          <p:spPr bwMode="auto">
            <a:xfrm>
              <a:off x="720" y="720"/>
              <a:ext cx="288" cy="288"/>
            </a:xfrm>
            <a:prstGeom prst="ellipse">
              <a:avLst/>
            </a:prstGeom>
            <a:noFill/>
            <a:ln w="38100">
              <a:solidFill>
                <a:schemeClr val="accent1"/>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sp>
          <p:nvSpPr>
            <p:cNvPr id="11" name="Oval 10"/>
            <p:cNvSpPr>
              <a:spLocks noChangeArrowheads="1"/>
            </p:cNvSpPr>
            <p:nvPr/>
          </p:nvSpPr>
          <p:spPr bwMode="auto">
            <a:xfrm>
              <a:off x="1632" y="1200"/>
              <a:ext cx="288" cy="288"/>
            </a:xfrm>
            <a:prstGeom prst="ellipse">
              <a:avLst/>
            </a:prstGeom>
            <a:noFill/>
            <a:ln w="38100">
              <a:solidFill>
                <a:srgbClr val="CC0000"/>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sp>
          <p:nvSpPr>
            <p:cNvPr id="12" name="Oval 11"/>
            <p:cNvSpPr>
              <a:spLocks noChangeArrowheads="1"/>
            </p:cNvSpPr>
            <p:nvPr/>
          </p:nvSpPr>
          <p:spPr bwMode="auto">
            <a:xfrm>
              <a:off x="1392" y="432"/>
              <a:ext cx="288" cy="288"/>
            </a:xfrm>
            <a:prstGeom prst="ellipse">
              <a:avLst/>
            </a:prstGeom>
            <a:noFill/>
            <a:ln w="38100">
              <a:solidFill>
                <a:schemeClr val="bg2"/>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sp>
          <p:nvSpPr>
            <p:cNvPr id="13" name="Oval 12"/>
            <p:cNvSpPr>
              <a:spLocks noChangeArrowheads="1"/>
            </p:cNvSpPr>
            <p:nvPr/>
          </p:nvSpPr>
          <p:spPr bwMode="auto">
            <a:xfrm>
              <a:off x="624" y="288"/>
              <a:ext cx="1488" cy="1488"/>
            </a:xfrm>
            <a:prstGeom prst="ellipse">
              <a:avLst/>
            </a:prstGeom>
            <a:noFill/>
            <a:ln w="9525">
              <a:solidFill>
                <a:schemeClr val="tx1"/>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grpSp>
      <p:sp>
        <p:nvSpPr>
          <p:cNvPr id="14" name="TextBox 13"/>
          <p:cNvSpPr txBox="1"/>
          <p:nvPr/>
        </p:nvSpPr>
        <p:spPr>
          <a:xfrm>
            <a:off x="3618340" y="1529715"/>
            <a:ext cx="1584176" cy="369332"/>
          </a:xfrm>
          <a:prstGeom prst="rect">
            <a:avLst/>
          </a:prstGeom>
          <a:noFill/>
        </p:spPr>
        <p:txBody>
          <a:bodyPr wrap="square" rtlCol="0">
            <a:spAutoFit/>
          </a:bodyPr>
          <a:lstStyle/>
          <a:p>
            <a:r>
              <a:rPr lang="en-IN" b="1" dirty="0" smtClean="0"/>
              <a:t>Metagenome</a:t>
            </a:r>
            <a:endParaRPr lang="en-IN" b="1" dirty="0"/>
          </a:p>
        </p:txBody>
      </p:sp>
      <p:sp>
        <p:nvSpPr>
          <p:cNvPr id="16" name="Arc 15"/>
          <p:cNvSpPr/>
          <p:nvPr/>
        </p:nvSpPr>
        <p:spPr>
          <a:xfrm>
            <a:off x="4254373" y="2528948"/>
            <a:ext cx="246401" cy="309687"/>
          </a:xfrm>
          <a:prstGeom prst="arc">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a:p>
        </p:txBody>
      </p:sp>
      <p:grpSp>
        <p:nvGrpSpPr>
          <p:cNvPr id="17" name="Group 4"/>
          <p:cNvGrpSpPr>
            <a:grpSpLocks/>
          </p:cNvGrpSpPr>
          <p:nvPr/>
        </p:nvGrpSpPr>
        <p:grpSpPr bwMode="auto">
          <a:xfrm>
            <a:off x="1259632" y="3162672"/>
            <a:ext cx="1224136" cy="1202432"/>
            <a:chOff x="2544" y="336"/>
            <a:chExt cx="1488" cy="1488"/>
          </a:xfrm>
        </p:grpSpPr>
        <p:sp>
          <p:nvSpPr>
            <p:cNvPr id="18" name="Line 5"/>
            <p:cNvSpPr>
              <a:spLocks noChangeShapeType="1"/>
            </p:cNvSpPr>
            <p:nvPr/>
          </p:nvSpPr>
          <p:spPr bwMode="auto">
            <a:xfrm>
              <a:off x="3408" y="720"/>
              <a:ext cx="96" cy="48"/>
            </a:xfrm>
            <a:prstGeom prst="line">
              <a:avLst/>
            </a:prstGeom>
            <a:noFill/>
            <a:ln w="38100">
              <a:solidFill>
                <a:srgbClr val="00CC00"/>
              </a:solidFill>
              <a:round/>
              <a:headEnd/>
              <a:tailEnd/>
            </a:ln>
          </p:spPr>
          <p:txBody>
            <a:bodyPr/>
            <a:lstStyle/>
            <a:p>
              <a:endParaRPr lang="en-US"/>
            </a:p>
          </p:txBody>
        </p:sp>
        <p:sp>
          <p:nvSpPr>
            <p:cNvPr id="19" name="Line 6"/>
            <p:cNvSpPr>
              <a:spLocks noChangeShapeType="1"/>
            </p:cNvSpPr>
            <p:nvPr/>
          </p:nvSpPr>
          <p:spPr bwMode="auto">
            <a:xfrm flipV="1">
              <a:off x="3504" y="816"/>
              <a:ext cx="144" cy="48"/>
            </a:xfrm>
            <a:prstGeom prst="line">
              <a:avLst/>
            </a:prstGeom>
            <a:noFill/>
            <a:ln w="38100">
              <a:solidFill>
                <a:srgbClr val="CC0000"/>
              </a:solidFill>
              <a:round/>
              <a:headEnd/>
              <a:tailEnd/>
            </a:ln>
          </p:spPr>
          <p:txBody>
            <a:bodyPr/>
            <a:lstStyle/>
            <a:p>
              <a:endParaRPr lang="en-US"/>
            </a:p>
          </p:txBody>
        </p:sp>
        <p:sp>
          <p:nvSpPr>
            <p:cNvPr id="20" name="Line 7"/>
            <p:cNvSpPr>
              <a:spLocks noChangeShapeType="1"/>
            </p:cNvSpPr>
            <p:nvPr/>
          </p:nvSpPr>
          <p:spPr bwMode="auto">
            <a:xfrm>
              <a:off x="3696" y="768"/>
              <a:ext cx="48" cy="144"/>
            </a:xfrm>
            <a:prstGeom prst="line">
              <a:avLst/>
            </a:prstGeom>
            <a:noFill/>
            <a:ln w="38100">
              <a:solidFill>
                <a:srgbClr val="FFCC00"/>
              </a:solidFill>
              <a:round/>
              <a:headEnd/>
              <a:tailEnd/>
            </a:ln>
          </p:spPr>
          <p:txBody>
            <a:bodyPr/>
            <a:lstStyle/>
            <a:p>
              <a:endParaRPr lang="en-US"/>
            </a:p>
          </p:txBody>
        </p:sp>
        <p:sp>
          <p:nvSpPr>
            <p:cNvPr id="21" name="Line 8"/>
            <p:cNvSpPr>
              <a:spLocks noChangeShapeType="1"/>
            </p:cNvSpPr>
            <p:nvPr/>
          </p:nvSpPr>
          <p:spPr bwMode="auto">
            <a:xfrm>
              <a:off x="3552" y="720"/>
              <a:ext cx="144" cy="0"/>
            </a:xfrm>
            <a:prstGeom prst="line">
              <a:avLst/>
            </a:prstGeom>
            <a:noFill/>
            <a:ln w="38100">
              <a:solidFill>
                <a:schemeClr val="bg2"/>
              </a:solidFill>
              <a:round/>
              <a:headEnd/>
              <a:tailEnd/>
            </a:ln>
          </p:spPr>
          <p:txBody>
            <a:bodyPr/>
            <a:lstStyle/>
            <a:p>
              <a:endParaRPr lang="en-US"/>
            </a:p>
          </p:txBody>
        </p:sp>
        <p:sp>
          <p:nvSpPr>
            <p:cNvPr id="22" name="Line 9"/>
            <p:cNvSpPr>
              <a:spLocks noChangeShapeType="1"/>
            </p:cNvSpPr>
            <p:nvPr/>
          </p:nvSpPr>
          <p:spPr bwMode="auto">
            <a:xfrm flipH="1" flipV="1">
              <a:off x="3408" y="768"/>
              <a:ext cx="48" cy="96"/>
            </a:xfrm>
            <a:prstGeom prst="line">
              <a:avLst/>
            </a:prstGeom>
            <a:noFill/>
            <a:ln w="38100">
              <a:solidFill>
                <a:schemeClr val="accent2"/>
              </a:solidFill>
              <a:round/>
              <a:headEnd/>
              <a:tailEnd/>
            </a:ln>
          </p:spPr>
          <p:txBody>
            <a:bodyPr/>
            <a:lstStyle/>
            <a:p>
              <a:endParaRPr lang="en-US"/>
            </a:p>
          </p:txBody>
        </p:sp>
        <p:sp>
          <p:nvSpPr>
            <p:cNvPr id="23" name="Line 10"/>
            <p:cNvSpPr>
              <a:spLocks noChangeShapeType="1"/>
            </p:cNvSpPr>
            <p:nvPr/>
          </p:nvSpPr>
          <p:spPr bwMode="auto">
            <a:xfrm>
              <a:off x="3840" y="768"/>
              <a:ext cx="0" cy="144"/>
            </a:xfrm>
            <a:prstGeom prst="line">
              <a:avLst/>
            </a:prstGeom>
            <a:noFill/>
            <a:ln w="38100">
              <a:solidFill>
                <a:srgbClr val="FF3399"/>
              </a:solidFill>
              <a:round/>
              <a:headEnd/>
              <a:tailEnd/>
            </a:ln>
          </p:spPr>
          <p:txBody>
            <a:bodyPr/>
            <a:lstStyle/>
            <a:p>
              <a:endParaRPr lang="en-US"/>
            </a:p>
          </p:txBody>
        </p:sp>
        <p:sp>
          <p:nvSpPr>
            <p:cNvPr id="24" name="Line 11"/>
            <p:cNvSpPr>
              <a:spLocks noChangeShapeType="1"/>
            </p:cNvSpPr>
            <p:nvPr/>
          </p:nvSpPr>
          <p:spPr bwMode="auto">
            <a:xfrm>
              <a:off x="3552" y="912"/>
              <a:ext cx="96" cy="48"/>
            </a:xfrm>
            <a:prstGeom prst="line">
              <a:avLst/>
            </a:prstGeom>
            <a:noFill/>
            <a:ln w="38100">
              <a:solidFill>
                <a:schemeClr val="tx1"/>
              </a:solidFill>
              <a:round/>
              <a:headEnd/>
              <a:tailEnd/>
            </a:ln>
          </p:spPr>
          <p:txBody>
            <a:bodyPr/>
            <a:lstStyle/>
            <a:p>
              <a:endParaRPr lang="en-US"/>
            </a:p>
          </p:txBody>
        </p:sp>
        <p:sp>
          <p:nvSpPr>
            <p:cNvPr id="25" name="Line 12"/>
            <p:cNvSpPr>
              <a:spLocks noChangeShapeType="1"/>
            </p:cNvSpPr>
            <p:nvPr/>
          </p:nvSpPr>
          <p:spPr bwMode="auto">
            <a:xfrm>
              <a:off x="3504" y="1296"/>
              <a:ext cx="96" cy="48"/>
            </a:xfrm>
            <a:prstGeom prst="line">
              <a:avLst/>
            </a:prstGeom>
            <a:noFill/>
            <a:ln w="38100">
              <a:solidFill>
                <a:srgbClr val="00CC00"/>
              </a:solidFill>
              <a:round/>
              <a:headEnd/>
              <a:tailEnd/>
            </a:ln>
          </p:spPr>
          <p:txBody>
            <a:bodyPr/>
            <a:lstStyle/>
            <a:p>
              <a:endParaRPr lang="en-US"/>
            </a:p>
          </p:txBody>
        </p:sp>
        <p:sp>
          <p:nvSpPr>
            <p:cNvPr id="26" name="Line 13"/>
            <p:cNvSpPr>
              <a:spLocks noChangeShapeType="1"/>
            </p:cNvSpPr>
            <p:nvPr/>
          </p:nvSpPr>
          <p:spPr bwMode="auto">
            <a:xfrm flipV="1">
              <a:off x="3552" y="1440"/>
              <a:ext cx="144" cy="48"/>
            </a:xfrm>
            <a:prstGeom prst="line">
              <a:avLst/>
            </a:prstGeom>
            <a:noFill/>
            <a:ln w="38100">
              <a:solidFill>
                <a:srgbClr val="CC0000"/>
              </a:solidFill>
              <a:round/>
              <a:headEnd/>
              <a:tailEnd/>
            </a:ln>
          </p:spPr>
          <p:txBody>
            <a:bodyPr/>
            <a:lstStyle/>
            <a:p>
              <a:endParaRPr lang="en-US"/>
            </a:p>
          </p:txBody>
        </p:sp>
        <p:sp>
          <p:nvSpPr>
            <p:cNvPr id="27" name="Line 14"/>
            <p:cNvSpPr>
              <a:spLocks noChangeShapeType="1"/>
            </p:cNvSpPr>
            <p:nvPr/>
          </p:nvSpPr>
          <p:spPr bwMode="auto">
            <a:xfrm>
              <a:off x="3744" y="1344"/>
              <a:ext cx="48" cy="144"/>
            </a:xfrm>
            <a:prstGeom prst="line">
              <a:avLst/>
            </a:prstGeom>
            <a:noFill/>
            <a:ln w="38100">
              <a:solidFill>
                <a:srgbClr val="FFCC00"/>
              </a:solidFill>
              <a:round/>
              <a:headEnd/>
              <a:tailEnd/>
            </a:ln>
          </p:spPr>
          <p:txBody>
            <a:bodyPr/>
            <a:lstStyle/>
            <a:p>
              <a:endParaRPr lang="en-US"/>
            </a:p>
          </p:txBody>
        </p:sp>
        <p:sp>
          <p:nvSpPr>
            <p:cNvPr id="28" name="Line 15"/>
            <p:cNvSpPr>
              <a:spLocks noChangeShapeType="1"/>
            </p:cNvSpPr>
            <p:nvPr/>
          </p:nvSpPr>
          <p:spPr bwMode="auto">
            <a:xfrm>
              <a:off x="3648" y="1296"/>
              <a:ext cx="144" cy="0"/>
            </a:xfrm>
            <a:prstGeom prst="line">
              <a:avLst/>
            </a:prstGeom>
            <a:noFill/>
            <a:ln w="38100">
              <a:solidFill>
                <a:schemeClr val="bg2"/>
              </a:solidFill>
              <a:round/>
              <a:headEnd/>
              <a:tailEnd/>
            </a:ln>
          </p:spPr>
          <p:txBody>
            <a:bodyPr/>
            <a:lstStyle/>
            <a:p>
              <a:endParaRPr lang="en-US"/>
            </a:p>
          </p:txBody>
        </p:sp>
        <p:sp>
          <p:nvSpPr>
            <p:cNvPr id="29" name="Line 16"/>
            <p:cNvSpPr>
              <a:spLocks noChangeShapeType="1"/>
            </p:cNvSpPr>
            <p:nvPr/>
          </p:nvSpPr>
          <p:spPr bwMode="auto">
            <a:xfrm flipH="1" flipV="1">
              <a:off x="3504" y="1344"/>
              <a:ext cx="48" cy="96"/>
            </a:xfrm>
            <a:prstGeom prst="line">
              <a:avLst/>
            </a:prstGeom>
            <a:noFill/>
            <a:ln w="38100">
              <a:solidFill>
                <a:schemeClr val="accent2"/>
              </a:solidFill>
              <a:round/>
              <a:headEnd/>
              <a:tailEnd/>
            </a:ln>
          </p:spPr>
          <p:txBody>
            <a:bodyPr/>
            <a:lstStyle/>
            <a:p>
              <a:endParaRPr lang="en-US"/>
            </a:p>
          </p:txBody>
        </p:sp>
        <p:sp>
          <p:nvSpPr>
            <p:cNvPr id="30" name="Line 17"/>
            <p:cNvSpPr>
              <a:spLocks noChangeShapeType="1"/>
            </p:cNvSpPr>
            <p:nvPr/>
          </p:nvSpPr>
          <p:spPr bwMode="auto">
            <a:xfrm>
              <a:off x="3840" y="1344"/>
              <a:ext cx="0" cy="144"/>
            </a:xfrm>
            <a:prstGeom prst="line">
              <a:avLst/>
            </a:prstGeom>
            <a:noFill/>
            <a:ln w="38100">
              <a:solidFill>
                <a:srgbClr val="FF3399"/>
              </a:solidFill>
              <a:round/>
              <a:headEnd/>
              <a:tailEnd/>
            </a:ln>
          </p:spPr>
          <p:txBody>
            <a:bodyPr/>
            <a:lstStyle/>
            <a:p>
              <a:endParaRPr lang="en-US"/>
            </a:p>
          </p:txBody>
        </p:sp>
        <p:sp>
          <p:nvSpPr>
            <p:cNvPr id="31" name="Line 18"/>
            <p:cNvSpPr>
              <a:spLocks noChangeShapeType="1"/>
            </p:cNvSpPr>
            <p:nvPr/>
          </p:nvSpPr>
          <p:spPr bwMode="auto">
            <a:xfrm>
              <a:off x="3648" y="1488"/>
              <a:ext cx="96" cy="48"/>
            </a:xfrm>
            <a:prstGeom prst="line">
              <a:avLst/>
            </a:prstGeom>
            <a:noFill/>
            <a:ln w="38100">
              <a:solidFill>
                <a:schemeClr val="tx1"/>
              </a:solidFill>
              <a:round/>
              <a:headEnd/>
              <a:tailEnd/>
            </a:ln>
          </p:spPr>
          <p:txBody>
            <a:bodyPr/>
            <a:lstStyle/>
            <a:p>
              <a:endParaRPr lang="en-US"/>
            </a:p>
          </p:txBody>
        </p:sp>
        <p:sp>
          <p:nvSpPr>
            <p:cNvPr id="32" name="Line 19"/>
            <p:cNvSpPr>
              <a:spLocks noChangeShapeType="1"/>
            </p:cNvSpPr>
            <p:nvPr/>
          </p:nvSpPr>
          <p:spPr bwMode="auto">
            <a:xfrm>
              <a:off x="3168" y="960"/>
              <a:ext cx="96" cy="48"/>
            </a:xfrm>
            <a:prstGeom prst="line">
              <a:avLst/>
            </a:prstGeom>
            <a:noFill/>
            <a:ln w="38100">
              <a:solidFill>
                <a:srgbClr val="00CC00"/>
              </a:solidFill>
              <a:round/>
              <a:headEnd/>
              <a:tailEnd/>
            </a:ln>
          </p:spPr>
          <p:txBody>
            <a:bodyPr/>
            <a:lstStyle/>
            <a:p>
              <a:endParaRPr lang="en-US"/>
            </a:p>
          </p:txBody>
        </p:sp>
        <p:sp>
          <p:nvSpPr>
            <p:cNvPr id="33" name="Line 20"/>
            <p:cNvSpPr>
              <a:spLocks noChangeShapeType="1"/>
            </p:cNvSpPr>
            <p:nvPr/>
          </p:nvSpPr>
          <p:spPr bwMode="auto">
            <a:xfrm flipV="1">
              <a:off x="3216" y="1104"/>
              <a:ext cx="144" cy="48"/>
            </a:xfrm>
            <a:prstGeom prst="line">
              <a:avLst/>
            </a:prstGeom>
            <a:noFill/>
            <a:ln w="38100">
              <a:solidFill>
                <a:srgbClr val="CC0000"/>
              </a:solidFill>
              <a:round/>
              <a:headEnd/>
              <a:tailEnd/>
            </a:ln>
          </p:spPr>
          <p:txBody>
            <a:bodyPr/>
            <a:lstStyle/>
            <a:p>
              <a:endParaRPr lang="en-US"/>
            </a:p>
          </p:txBody>
        </p:sp>
        <p:sp>
          <p:nvSpPr>
            <p:cNvPr id="34" name="Line 21"/>
            <p:cNvSpPr>
              <a:spLocks noChangeShapeType="1"/>
            </p:cNvSpPr>
            <p:nvPr/>
          </p:nvSpPr>
          <p:spPr bwMode="auto">
            <a:xfrm>
              <a:off x="3408" y="1008"/>
              <a:ext cx="48" cy="144"/>
            </a:xfrm>
            <a:prstGeom prst="line">
              <a:avLst/>
            </a:prstGeom>
            <a:noFill/>
            <a:ln w="38100">
              <a:solidFill>
                <a:srgbClr val="FFCC00"/>
              </a:solidFill>
              <a:round/>
              <a:headEnd/>
              <a:tailEnd/>
            </a:ln>
          </p:spPr>
          <p:txBody>
            <a:bodyPr/>
            <a:lstStyle/>
            <a:p>
              <a:endParaRPr lang="en-US"/>
            </a:p>
          </p:txBody>
        </p:sp>
        <p:sp>
          <p:nvSpPr>
            <p:cNvPr id="35" name="Line 22"/>
            <p:cNvSpPr>
              <a:spLocks noChangeShapeType="1"/>
            </p:cNvSpPr>
            <p:nvPr/>
          </p:nvSpPr>
          <p:spPr bwMode="auto">
            <a:xfrm>
              <a:off x="3312" y="960"/>
              <a:ext cx="144" cy="0"/>
            </a:xfrm>
            <a:prstGeom prst="line">
              <a:avLst/>
            </a:prstGeom>
            <a:noFill/>
            <a:ln w="38100">
              <a:solidFill>
                <a:schemeClr val="bg2"/>
              </a:solidFill>
              <a:round/>
              <a:headEnd/>
              <a:tailEnd/>
            </a:ln>
          </p:spPr>
          <p:txBody>
            <a:bodyPr/>
            <a:lstStyle/>
            <a:p>
              <a:endParaRPr lang="en-US"/>
            </a:p>
          </p:txBody>
        </p:sp>
        <p:sp>
          <p:nvSpPr>
            <p:cNvPr id="36" name="Line 23"/>
            <p:cNvSpPr>
              <a:spLocks noChangeShapeType="1"/>
            </p:cNvSpPr>
            <p:nvPr/>
          </p:nvSpPr>
          <p:spPr bwMode="auto">
            <a:xfrm flipH="1" flipV="1">
              <a:off x="3168" y="1008"/>
              <a:ext cx="48" cy="96"/>
            </a:xfrm>
            <a:prstGeom prst="line">
              <a:avLst/>
            </a:prstGeom>
            <a:noFill/>
            <a:ln w="38100">
              <a:solidFill>
                <a:schemeClr val="accent2"/>
              </a:solidFill>
              <a:round/>
              <a:headEnd/>
              <a:tailEnd/>
            </a:ln>
          </p:spPr>
          <p:txBody>
            <a:bodyPr/>
            <a:lstStyle/>
            <a:p>
              <a:endParaRPr lang="en-US"/>
            </a:p>
          </p:txBody>
        </p:sp>
        <p:sp>
          <p:nvSpPr>
            <p:cNvPr id="37" name="Line 24"/>
            <p:cNvSpPr>
              <a:spLocks noChangeShapeType="1"/>
            </p:cNvSpPr>
            <p:nvPr/>
          </p:nvSpPr>
          <p:spPr bwMode="auto">
            <a:xfrm>
              <a:off x="3504" y="1008"/>
              <a:ext cx="0" cy="144"/>
            </a:xfrm>
            <a:prstGeom prst="line">
              <a:avLst/>
            </a:prstGeom>
            <a:noFill/>
            <a:ln w="38100">
              <a:solidFill>
                <a:srgbClr val="FF3399"/>
              </a:solidFill>
              <a:round/>
              <a:headEnd/>
              <a:tailEnd/>
            </a:ln>
          </p:spPr>
          <p:txBody>
            <a:bodyPr/>
            <a:lstStyle/>
            <a:p>
              <a:endParaRPr lang="en-US"/>
            </a:p>
          </p:txBody>
        </p:sp>
        <p:sp>
          <p:nvSpPr>
            <p:cNvPr id="38" name="Line 25"/>
            <p:cNvSpPr>
              <a:spLocks noChangeShapeType="1"/>
            </p:cNvSpPr>
            <p:nvPr/>
          </p:nvSpPr>
          <p:spPr bwMode="auto">
            <a:xfrm>
              <a:off x="3312" y="1152"/>
              <a:ext cx="96" cy="48"/>
            </a:xfrm>
            <a:prstGeom prst="line">
              <a:avLst/>
            </a:prstGeom>
            <a:noFill/>
            <a:ln w="38100">
              <a:solidFill>
                <a:schemeClr val="tx1"/>
              </a:solidFill>
              <a:round/>
              <a:headEnd/>
              <a:tailEnd/>
            </a:ln>
          </p:spPr>
          <p:txBody>
            <a:bodyPr/>
            <a:lstStyle/>
            <a:p>
              <a:endParaRPr lang="en-US"/>
            </a:p>
          </p:txBody>
        </p:sp>
        <p:sp>
          <p:nvSpPr>
            <p:cNvPr id="39" name="Line 26"/>
            <p:cNvSpPr>
              <a:spLocks noChangeShapeType="1"/>
            </p:cNvSpPr>
            <p:nvPr/>
          </p:nvSpPr>
          <p:spPr bwMode="auto">
            <a:xfrm>
              <a:off x="3024" y="672"/>
              <a:ext cx="96" cy="48"/>
            </a:xfrm>
            <a:prstGeom prst="line">
              <a:avLst/>
            </a:prstGeom>
            <a:noFill/>
            <a:ln w="38100">
              <a:solidFill>
                <a:srgbClr val="00CC00"/>
              </a:solidFill>
              <a:round/>
              <a:headEnd/>
              <a:tailEnd/>
            </a:ln>
          </p:spPr>
          <p:txBody>
            <a:bodyPr/>
            <a:lstStyle/>
            <a:p>
              <a:endParaRPr lang="en-US"/>
            </a:p>
          </p:txBody>
        </p:sp>
        <p:sp>
          <p:nvSpPr>
            <p:cNvPr id="40" name="Line 27"/>
            <p:cNvSpPr>
              <a:spLocks noChangeShapeType="1"/>
            </p:cNvSpPr>
            <p:nvPr/>
          </p:nvSpPr>
          <p:spPr bwMode="auto">
            <a:xfrm flipV="1">
              <a:off x="3072" y="816"/>
              <a:ext cx="144" cy="48"/>
            </a:xfrm>
            <a:prstGeom prst="line">
              <a:avLst/>
            </a:prstGeom>
            <a:noFill/>
            <a:ln w="38100">
              <a:solidFill>
                <a:srgbClr val="CC0000"/>
              </a:solidFill>
              <a:round/>
              <a:headEnd/>
              <a:tailEnd/>
            </a:ln>
          </p:spPr>
          <p:txBody>
            <a:bodyPr/>
            <a:lstStyle/>
            <a:p>
              <a:endParaRPr lang="en-US"/>
            </a:p>
          </p:txBody>
        </p:sp>
        <p:sp>
          <p:nvSpPr>
            <p:cNvPr id="41" name="Line 28"/>
            <p:cNvSpPr>
              <a:spLocks noChangeShapeType="1"/>
            </p:cNvSpPr>
            <p:nvPr/>
          </p:nvSpPr>
          <p:spPr bwMode="auto">
            <a:xfrm>
              <a:off x="3264" y="720"/>
              <a:ext cx="48" cy="144"/>
            </a:xfrm>
            <a:prstGeom prst="line">
              <a:avLst/>
            </a:prstGeom>
            <a:noFill/>
            <a:ln w="38100">
              <a:solidFill>
                <a:srgbClr val="FFCC00"/>
              </a:solidFill>
              <a:round/>
              <a:headEnd/>
              <a:tailEnd/>
            </a:ln>
          </p:spPr>
          <p:txBody>
            <a:bodyPr/>
            <a:lstStyle/>
            <a:p>
              <a:endParaRPr lang="en-US"/>
            </a:p>
          </p:txBody>
        </p:sp>
        <p:sp>
          <p:nvSpPr>
            <p:cNvPr id="42" name="Line 29"/>
            <p:cNvSpPr>
              <a:spLocks noChangeShapeType="1"/>
            </p:cNvSpPr>
            <p:nvPr/>
          </p:nvSpPr>
          <p:spPr bwMode="auto">
            <a:xfrm>
              <a:off x="3168" y="672"/>
              <a:ext cx="144" cy="0"/>
            </a:xfrm>
            <a:prstGeom prst="line">
              <a:avLst/>
            </a:prstGeom>
            <a:noFill/>
            <a:ln w="38100">
              <a:solidFill>
                <a:schemeClr val="bg2"/>
              </a:solidFill>
              <a:round/>
              <a:headEnd/>
              <a:tailEnd/>
            </a:ln>
          </p:spPr>
          <p:txBody>
            <a:bodyPr/>
            <a:lstStyle/>
            <a:p>
              <a:endParaRPr lang="en-US"/>
            </a:p>
          </p:txBody>
        </p:sp>
        <p:sp>
          <p:nvSpPr>
            <p:cNvPr id="43" name="Line 30"/>
            <p:cNvSpPr>
              <a:spLocks noChangeShapeType="1"/>
            </p:cNvSpPr>
            <p:nvPr/>
          </p:nvSpPr>
          <p:spPr bwMode="auto">
            <a:xfrm flipH="1" flipV="1">
              <a:off x="3024" y="720"/>
              <a:ext cx="48" cy="96"/>
            </a:xfrm>
            <a:prstGeom prst="line">
              <a:avLst/>
            </a:prstGeom>
            <a:noFill/>
            <a:ln w="38100">
              <a:solidFill>
                <a:schemeClr val="accent2"/>
              </a:solidFill>
              <a:round/>
              <a:headEnd/>
              <a:tailEnd/>
            </a:ln>
          </p:spPr>
          <p:txBody>
            <a:bodyPr/>
            <a:lstStyle/>
            <a:p>
              <a:endParaRPr lang="en-US"/>
            </a:p>
          </p:txBody>
        </p:sp>
        <p:sp>
          <p:nvSpPr>
            <p:cNvPr id="44" name="Line 31"/>
            <p:cNvSpPr>
              <a:spLocks noChangeShapeType="1"/>
            </p:cNvSpPr>
            <p:nvPr/>
          </p:nvSpPr>
          <p:spPr bwMode="auto">
            <a:xfrm>
              <a:off x="3360" y="720"/>
              <a:ext cx="0" cy="144"/>
            </a:xfrm>
            <a:prstGeom prst="line">
              <a:avLst/>
            </a:prstGeom>
            <a:noFill/>
            <a:ln w="38100">
              <a:solidFill>
                <a:srgbClr val="FF3399"/>
              </a:solidFill>
              <a:round/>
              <a:headEnd/>
              <a:tailEnd/>
            </a:ln>
          </p:spPr>
          <p:txBody>
            <a:bodyPr/>
            <a:lstStyle/>
            <a:p>
              <a:endParaRPr lang="en-US"/>
            </a:p>
          </p:txBody>
        </p:sp>
        <p:sp>
          <p:nvSpPr>
            <p:cNvPr id="45" name="Line 32"/>
            <p:cNvSpPr>
              <a:spLocks noChangeShapeType="1"/>
            </p:cNvSpPr>
            <p:nvPr/>
          </p:nvSpPr>
          <p:spPr bwMode="auto">
            <a:xfrm>
              <a:off x="3168" y="864"/>
              <a:ext cx="96" cy="48"/>
            </a:xfrm>
            <a:prstGeom prst="line">
              <a:avLst/>
            </a:prstGeom>
            <a:noFill/>
            <a:ln w="38100">
              <a:solidFill>
                <a:schemeClr val="tx1"/>
              </a:solidFill>
              <a:round/>
              <a:headEnd/>
              <a:tailEnd/>
            </a:ln>
          </p:spPr>
          <p:txBody>
            <a:bodyPr/>
            <a:lstStyle/>
            <a:p>
              <a:endParaRPr lang="en-US"/>
            </a:p>
          </p:txBody>
        </p:sp>
        <p:sp>
          <p:nvSpPr>
            <p:cNvPr id="46" name="Line 33"/>
            <p:cNvSpPr>
              <a:spLocks noChangeShapeType="1"/>
            </p:cNvSpPr>
            <p:nvPr/>
          </p:nvSpPr>
          <p:spPr bwMode="auto">
            <a:xfrm>
              <a:off x="3504" y="1008"/>
              <a:ext cx="96" cy="48"/>
            </a:xfrm>
            <a:prstGeom prst="line">
              <a:avLst/>
            </a:prstGeom>
            <a:noFill/>
            <a:ln w="38100">
              <a:solidFill>
                <a:srgbClr val="00CC00"/>
              </a:solidFill>
              <a:round/>
              <a:headEnd/>
              <a:tailEnd/>
            </a:ln>
          </p:spPr>
          <p:txBody>
            <a:bodyPr/>
            <a:lstStyle/>
            <a:p>
              <a:endParaRPr lang="en-US"/>
            </a:p>
          </p:txBody>
        </p:sp>
        <p:sp>
          <p:nvSpPr>
            <p:cNvPr id="47" name="Line 34"/>
            <p:cNvSpPr>
              <a:spLocks noChangeShapeType="1"/>
            </p:cNvSpPr>
            <p:nvPr/>
          </p:nvSpPr>
          <p:spPr bwMode="auto">
            <a:xfrm flipV="1">
              <a:off x="3600" y="1152"/>
              <a:ext cx="144" cy="48"/>
            </a:xfrm>
            <a:prstGeom prst="line">
              <a:avLst/>
            </a:prstGeom>
            <a:noFill/>
            <a:ln w="38100">
              <a:solidFill>
                <a:srgbClr val="CC0000"/>
              </a:solidFill>
              <a:round/>
              <a:headEnd/>
              <a:tailEnd/>
            </a:ln>
          </p:spPr>
          <p:txBody>
            <a:bodyPr/>
            <a:lstStyle/>
            <a:p>
              <a:endParaRPr lang="en-US"/>
            </a:p>
          </p:txBody>
        </p:sp>
        <p:sp>
          <p:nvSpPr>
            <p:cNvPr id="48" name="Line 35"/>
            <p:cNvSpPr>
              <a:spLocks noChangeShapeType="1"/>
            </p:cNvSpPr>
            <p:nvPr/>
          </p:nvSpPr>
          <p:spPr bwMode="auto">
            <a:xfrm>
              <a:off x="3744" y="1056"/>
              <a:ext cx="48" cy="144"/>
            </a:xfrm>
            <a:prstGeom prst="line">
              <a:avLst/>
            </a:prstGeom>
            <a:noFill/>
            <a:ln w="38100">
              <a:solidFill>
                <a:srgbClr val="FFCC00"/>
              </a:solidFill>
              <a:round/>
              <a:headEnd/>
              <a:tailEnd/>
            </a:ln>
          </p:spPr>
          <p:txBody>
            <a:bodyPr/>
            <a:lstStyle/>
            <a:p>
              <a:endParaRPr lang="en-US"/>
            </a:p>
          </p:txBody>
        </p:sp>
        <p:sp>
          <p:nvSpPr>
            <p:cNvPr id="49" name="Line 36"/>
            <p:cNvSpPr>
              <a:spLocks noChangeShapeType="1"/>
            </p:cNvSpPr>
            <p:nvPr/>
          </p:nvSpPr>
          <p:spPr bwMode="auto">
            <a:xfrm>
              <a:off x="3744" y="1008"/>
              <a:ext cx="144" cy="0"/>
            </a:xfrm>
            <a:prstGeom prst="line">
              <a:avLst/>
            </a:prstGeom>
            <a:noFill/>
            <a:ln w="38100">
              <a:solidFill>
                <a:schemeClr val="bg2"/>
              </a:solidFill>
              <a:round/>
              <a:headEnd/>
              <a:tailEnd/>
            </a:ln>
          </p:spPr>
          <p:txBody>
            <a:bodyPr/>
            <a:lstStyle/>
            <a:p>
              <a:endParaRPr lang="en-US"/>
            </a:p>
          </p:txBody>
        </p:sp>
        <p:sp>
          <p:nvSpPr>
            <p:cNvPr id="50" name="Line 37"/>
            <p:cNvSpPr>
              <a:spLocks noChangeShapeType="1"/>
            </p:cNvSpPr>
            <p:nvPr/>
          </p:nvSpPr>
          <p:spPr bwMode="auto">
            <a:xfrm flipH="1" flipV="1">
              <a:off x="3504" y="1056"/>
              <a:ext cx="48" cy="96"/>
            </a:xfrm>
            <a:prstGeom prst="line">
              <a:avLst/>
            </a:prstGeom>
            <a:noFill/>
            <a:ln w="38100">
              <a:solidFill>
                <a:schemeClr val="accent2"/>
              </a:solidFill>
              <a:round/>
              <a:headEnd/>
              <a:tailEnd/>
            </a:ln>
          </p:spPr>
          <p:txBody>
            <a:bodyPr/>
            <a:lstStyle/>
            <a:p>
              <a:endParaRPr lang="en-US"/>
            </a:p>
          </p:txBody>
        </p:sp>
        <p:sp>
          <p:nvSpPr>
            <p:cNvPr id="51" name="Line 38"/>
            <p:cNvSpPr>
              <a:spLocks noChangeShapeType="1"/>
            </p:cNvSpPr>
            <p:nvPr/>
          </p:nvSpPr>
          <p:spPr bwMode="auto">
            <a:xfrm>
              <a:off x="2976" y="1536"/>
              <a:ext cx="0" cy="144"/>
            </a:xfrm>
            <a:prstGeom prst="line">
              <a:avLst/>
            </a:prstGeom>
            <a:noFill/>
            <a:ln w="38100">
              <a:solidFill>
                <a:srgbClr val="FF3399"/>
              </a:solidFill>
              <a:round/>
              <a:headEnd/>
              <a:tailEnd/>
            </a:ln>
          </p:spPr>
          <p:txBody>
            <a:bodyPr/>
            <a:lstStyle/>
            <a:p>
              <a:endParaRPr lang="en-US"/>
            </a:p>
          </p:txBody>
        </p:sp>
        <p:sp>
          <p:nvSpPr>
            <p:cNvPr id="52" name="Line 39"/>
            <p:cNvSpPr>
              <a:spLocks noChangeShapeType="1"/>
            </p:cNvSpPr>
            <p:nvPr/>
          </p:nvSpPr>
          <p:spPr bwMode="auto">
            <a:xfrm>
              <a:off x="3840" y="1152"/>
              <a:ext cx="96" cy="48"/>
            </a:xfrm>
            <a:prstGeom prst="line">
              <a:avLst/>
            </a:prstGeom>
            <a:noFill/>
            <a:ln w="38100">
              <a:solidFill>
                <a:schemeClr val="tx1"/>
              </a:solidFill>
              <a:round/>
              <a:headEnd/>
              <a:tailEnd/>
            </a:ln>
          </p:spPr>
          <p:txBody>
            <a:bodyPr/>
            <a:lstStyle/>
            <a:p>
              <a:endParaRPr lang="en-US"/>
            </a:p>
          </p:txBody>
        </p:sp>
        <p:sp>
          <p:nvSpPr>
            <p:cNvPr id="53" name="Line 40"/>
            <p:cNvSpPr>
              <a:spLocks noChangeShapeType="1"/>
            </p:cNvSpPr>
            <p:nvPr/>
          </p:nvSpPr>
          <p:spPr bwMode="auto">
            <a:xfrm>
              <a:off x="3072" y="1248"/>
              <a:ext cx="96" cy="48"/>
            </a:xfrm>
            <a:prstGeom prst="line">
              <a:avLst/>
            </a:prstGeom>
            <a:noFill/>
            <a:ln w="38100">
              <a:solidFill>
                <a:srgbClr val="00CC00"/>
              </a:solidFill>
              <a:round/>
              <a:headEnd/>
              <a:tailEnd/>
            </a:ln>
          </p:spPr>
          <p:txBody>
            <a:bodyPr/>
            <a:lstStyle/>
            <a:p>
              <a:endParaRPr lang="en-US"/>
            </a:p>
          </p:txBody>
        </p:sp>
        <p:sp>
          <p:nvSpPr>
            <p:cNvPr id="54" name="Line 41"/>
            <p:cNvSpPr>
              <a:spLocks noChangeShapeType="1"/>
            </p:cNvSpPr>
            <p:nvPr/>
          </p:nvSpPr>
          <p:spPr bwMode="auto">
            <a:xfrm flipV="1">
              <a:off x="3120" y="1392"/>
              <a:ext cx="144" cy="48"/>
            </a:xfrm>
            <a:prstGeom prst="line">
              <a:avLst/>
            </a:prstGeom>
            <a:noFill/>
            <a:ln w="38100">
              <a:solidFill>
                <a:srgbClr val="CC0000"/>
              </a:solidFill>
              <a:round/>
              <a:headEnd/>
              <a:tailEnd/>
            </a:ln>
          </p:spPr>
          <p:txBody>
            <a:bodyPr/>
            <a:lstStyle/>
            <a:p>
              <a:endParaRPr lang="en-US"/>
            </a:p>
          </p:txBody>
        </p:sp>
        <p:sp>
          <p:nvSpPr>
            <p:cNvPr id="55" name="Line 42"/>
            <p:cNvSpPr>
              <a:spLocks noChangeShapeType="1"/>
            </p:cNvSpPr>
            <p:nvPr/>
          </p:nvSpPr>
          <p:spPr bwMode="auto">
            <a:xfrm>
              <a:off x="3312" y="1296"/>
              <a:ext cx="48" cy="144"/>
            </a:xfrm>
            <a:prstGeom prst="line">
              <a:avLst/>
            </a:prstGeom>
            <a:noFill/>
            <a:ln w="38100">
              <a:solidFill>
                <a:srgbClr val="FFCC00"/>
              </a:solidFill>
              <a:round/>
              <a:headEnd/>
              <a:tailEnd/>
            </a:ln>
          </p:spPr>
          <p:txBody>
            <a:bodyPr/>
            <a:lstStyle/>
            <a:p>
              <a:endParaRPr lang="en-US"/>
            </a:p>
          </p:txBody>
        </p:sp>
        <p:sp>
          <p:nvSpPr>
            <p:cNvPr id="56" name="Line 43"/>
            <p:cNvSpPr>
              <a:spLocks noChangeShapeType="1"/>
            </p:cNvSpPr>
            <p:nvPr/>
          </p:nvSpPr>
          <p:spPr bwMode="auto">
            <a:xfrm>
              <a:off x="3216" y="1248"/>
              <a:ext cx="144" cy="0"/>
            </a:xfrm>
            <a:prstGeom prst="line">
              <a:avLst/>
            </a:prstGeom>
            <a:noFill/>
            <a:ln w="38100">
              <a:solidFill>
                <a:schemeClr val="bg2"/>
              </a:solidFill>
              <a:round/>
              <a:headEnd/>
              <a:tailEnd/>
            </a:ln>
          </p:spPr>
          <p:txBody>
            <a:bodyPr/>
            <a:lstStyle/>
            <a:p>
              <a:endParaRPr lang="en-US"/>
            </a:p>
          </p:txBody>
        </p:sp>
        <p:sp>
          <p:nvSpPr>
            <p:cNvPr id="57" name="Line 44"/>
            <p:cNvSpPr>
              <a:spLocks noChangeShapeType="1"/>
            </p:cNvSpPr>
            <p:nvPr/>
          </p:nvSpPr>
          <p:spPr bwMode="auto">
            <a:xfrm flipH="1" flipV="1">
              <a:off x="3072" y="1296"/>
              <a:ext cx="48" cy="96"/>
            </a:xfrm>
            <a:prstGeom prst="line">
              <a:avLst/>
            </a:prstGeom>
            <a:noFill/>
            <a:ln w="38100">
              <a:solidFill>
                <a:schemeClr val="accent2"/>
              </a:solidFill>
              <a:round/>
              <a:headEnd/>
              <a:tailEnd/>
            </a:ln>
          </p:spPr>
          <p:txBody>
            <a:bodyPr/>
            <a:lstStyle/>
            <a:p>
              <a:endParaRPr lang="en-US"/>
            </a:p>
          </p:txBody>
        </p:sp>
        <p:sp>
          <p:nvSpPr>
            <p:cNvPr id="58" name="Line 45"/>
            <p:cNvSpPr>
              <a:spLocks noChangeShapeType="1"/>
            </p:cNvSpPr>
            <p:nvPr/>
          </p:nvSpPr>
          <p:spPr bwMode="auto">
            <a:xfrm>
              <a:off x="3408" y="1296"/>
              <a:ext cx="0" cy="144"/>
            </a:xfrm>
            <a:prstGeom prst="line">
              <a:avLst/>
            </a:prstGeom>
            <a:noFill/>
            <a:ln w="38100">
              <a:solidFill>
                <a:srgbClr val="FF3399"/>
              </a:solidFill>
              <a:round/>
              <a:headEnd/>
              <a:tailEnd/>
            </a:ln>
          </p:spPr>
          <p:txBody>
            <a:bodyPr/>
            <a:lstStyle/>
            <a:p>
              <a:endParaRPr lang="en-US"/>
            </a:p>
          </p:txBody>
        </p:sp>
        <p:sp>
          <p:nvSpPr>
            <p:cNvPr id="59" name="Line 46"/>
            <p:cNvSpPr>
              <a:spLocks noChangeShapeType="1"/>
            </p:cNvSpPr>
            <p:nvPr/>
          </p:nvSpPr>
          <p:spPr bwMode="auto">
            <a:xfrm>
              <a:off x="3216" y="1440"/>
              <a:ext cx="96" cy="48"/>
            </a:xfrm>
            <a:prstGeom prst="line">
              <a:avLst/>
            </a:prstGeom>
            <a:noFill/>
            <a:ln w="38100">
              <a:solidFill>
                <a:schemeClr val="tx1"/>
              </a:solidFill>
              <a:round/>
              <a:headEnd/>
              <a:tailEnd/>
            </a:ln>
          </p:spPr>
          <p:txBody>
            <a:bodyPr/>
            <a:lstStyle/>
            <a:p>
              <a:endParaRPr lang="en-US"/>
            </a:p>
          </p:txBody>
        </p:sp>
        <p:sp>
          <p:nvSpPr>
            <p:cNvPr id="60" name="Oval 47"/>
            <p:cNvSpPr>
              <a:spLocks noChangeArrowheads="1"/>
            </p:cNvSpPr>
            <p:nvPr/>
          </p:nvSpPr>
          <p:spPr bwMode="auto">
            <a:xfrm>
              <a:off x="2544" y="336"/>
              <a:ext cx="1488" cy="1488"/>
            </a:xfrm>
            <a:prstGeom prst="ellipse">
              <a:avLst/>
            </a:prstGeom>
            <a:noFill/>
            <a:ln w="9525">
              <a:solidFill>
                <a:schemeClr val="tx1"/>
              </a:solidFill>
              <a:round/>
              <a:headEnd/>
              <a:tailEnd/>
            </a:ln>
          </p:spPr>
          <p:txBody>
            <a:bodyPr wrap="none" anchor="ctr"/>
            <a:lstStyle/>
            <a:p>
              <a:endParaRPr lang="ja-JP" altLang="en-US">
                <a:latin typeface="Times New Roman" pitchFamily="18" charset="0"/>
                <a:ea typeface="MS PGothic" pitchFamily="34" charset="-128"/>
                <a:cs typeface="Times New Roman" pitchFamily="18" charset="0"/>
              </a:endParaRPr>
            </a:p>
          </p:txBody>
        </p:sp>
        <p:sp>
          <p:nvSpPr>
            <p:cNvPr id="61" name="Line 48"/>
            <p:cNvSpPr>
              <a:spLocks noChangeShapeType="1"/>
            </p:cNvSpPr>
            <p:nvPr/>
          </p:nvSpPr>
          <p:spPr bwMode="auto">
            <a:xfrm>
              <a:off x="2784" y="960"/>
              <a:ext cx="96" cy="48"/>
            </a:xfrm>
            <a:prstGeom prst="line">
              <a:avLst/>
            </a:prstGeom>
            <a:noFill/>
            <a:ln w="38100">
              <a:solidFill>
                <a:srgbClr val="00CC00"/>
              </a:solidFill>
              <a:round/>
              <a:headEnd/>
              <a:tailEnd/>
            </a:ln>
          </p:spPr>
          <p:txBody>
            <a:bodyPr/>
            <a:lstStyle/>
            <a:p>
              <a:endParaRPr lang="en-US"/>
            </a:p>
          </p:txBody>
        </p:sp>
        <p:sp>
          <p:nvSpPr>
            <p:cNvPr id="62" name="Line 49"/>
            <p:cNvSpPr>
              <a:spLocks noChangeShapeType="1"/>
            </p:cNvSpPr>
            <p:nvPr/>
          </p:nvSpPr>
          <p:spPr bwMode="auto">
            <a:xfrm flipV="1">
              <a:off x="2832" y="1104"/>
              <a:ext cx="144" cy="48"/>
            </a:xfrm>
            <a:prstGeom prst="line">
              <a:avLst/>
            </a:prstGeom>
            <a:noFill/>
            <a:ln w="38100">
              <a:solidFill>
                <a:srgbClr val="CC0000"/>
              </a:solidFill>
              <a:round/>
              <a:headEnd/>
              <a:tailEnd/>
            </a:ln>
          </p:spPr>
          <p:txBody>
            <a:bodyPr/>
            <a:lstStyle/>
            <a:p>
              <a:endParaRPr lang="en-US"/>
            </a:p>
          </p:txBody>
        </p:sp>
        <p:sp>
          <p:nvSpPr>
            <p:cNvPr id="63" name="Line 50"/>
            <p:cNvSpPr>
              <a:spLocks noChangeShapeType="1"/>
            </p:cNvSpPr>
            <p:nvPr/>
          </p:nvSpPr>
          <p:spPr bwMode="auto">
            <a:xfrm>
              <a:off x="3024" y="1008"/>
              <a:ext cx="48" cy="144"/>
            </a:xfrm>
            <a:prstGeom prst="line">
              <a:avLst/>
            </a:prstGeom>
            <a:noFill/>
            <a:ln w="38100">
              <a:solidFill>
                <a:srgbClr val="FFCC00"/>
              </a:solidFill>
              <a:round/>
              <a:headEnd/>
              <a:tailEnd/>
            </a:ln>
          </p:spPr>
          <p:txBody>
            <a:bodyPr/>
            <a:lstStyle/>
            <a:p>
              <a:endParaRPr lang="en-US"/>
            </a:p>
          </p:txBody>
        </p:sp>
        <p:sp>
          <p:nvSpPr>
            <p:cNvPr id="64" name="Line 51"/>
            <p:cNvSpPr>
              <a:spLocks noChangeShapeType="1"/>
            </p:cNvSpPr>
            <p:nvPr/>
          </p:nvSpPr>
          <p:spPr bwMode="auto">
            <a:xfrm>
              <a:off x="2928" y="960"/>
              <a:ext cx="144" cy="0"/>
            </a:xfrm>
            <a:prstGeom prst="line">
              <a:avLst/>
            </a:prstGeom>
            <a:noFill/>
            <a:ln w="38100">
              <a:solidFill>
                <a:schemeClr val="bg2"/>
              </a:solidFill>
              <a:round/>
              <a:headEnd/>
              <a:tailEnd/>
            </a:ln>
          </p:spPr>
          <p:txBody>
            <a:bodyPr/>
            <a:lstStyle/>
            <a:p>
              <a:endParaRPr lang="en-US"/>
            </a:p>
          </p:txBody>
        </p:sp>
        <p:sp>
          <p:nvSpPr>
            <p:cNvPr id="65" name="Line 52"/>
            <p:cNvSpPr>
              <a:spLocks noChangeShapeType="1"/>
            </p:cNvSpPr>
            <p:nvPr/>
          </p:nvSpPr>
          <p:spPr bwMode="auto">
            <a:xfrm flipH="1" flipV="1">
              <a:off x="2784" y="1008"/>
              <a:ext cx="48" cy="96"/>
            </a:xfrm>
            <a:prstGeom prst="line">
              <a:avLst/>
            </a:prstGeom>
            <a:noFill/>
            <a:ln w="38100">
              <a:solidFill>
                <a:schemeClr val="accent2"/>
              </a:solidFill>
              <a:round/>
              <a:headEnd/>
              <a:tailEnd/>
            </a:ln>
          </p:spPr>
          <p:txBody>
            <a:bodyPr/>
            <a:lstStyle/>
            <a:p>
              <a:endParaRPr lang="en-US"/>
            </a:p>
          </p:txBody>
        </p:sp>
        <p:sp>
          <p:nvSpPr>
            <p:cNvPr id="66" name="Line 53"/>
            <p:cNvSpPr>
              <a:spLocks noChangeShapeType="1"/>
            </p:cNvSpPr>
            <p:nvPr/>
          </p:nvSpPr>
          <p:spPr bwMode="auto">
            <a:xfrm>
              <a:off x="3120" y="1008"/>
              <a:ext cx="0" cy="144"/>
            </a:xfrm>
            <a:prstGeom prst="line">
              <a:avLst/>
            </a:prstGeom>
            <a:noFill/>
            <a:ln w="38100">
              <a:solidFill>
                <a:srgbClr val="FF3399"/>
              </a:solidFill>
              <a:round/>
              <a:headEnd/>
              <a:tailEnd/>
            </a:ln>
          </p:spPr>
          <p:txBody>
            <a:bodyPr/>
            <a:lstStyle/>
            <a:p>
              <a:endParaRPr lang="en-US"/>
            </a:p>
          </p:txBody>
        </p:sp>
        <p:sp>
          <p:nvSpPr>
            <p:cNvPr id="67" name="Line 54"/>
            <p:cNvSpPr>
              <a:spLocks noChangeShapeType="1"/>
            </p:cNvSpPr>
            <p:nvPr/>
          </p:nvSpPr>
          <p:spPr bwMode="auto">
            <a:xfrm>
              <a:off x="2928" y="1152"/>
              <a:ext cx="96" cy="48"/>
            </a:xfrm>
            <a:prstGeom prst="line">
              <a:avLst/>
            </a:prstGeom>
            <a:noFill/>
            <a:ln w="38100">
              <a:solidFill>
                <a:schemeClr val="tx1"/>
              </a:solidFill>
              <a:round/>
              <a:headEnd/>
              <a:tailEnd/>
            </a:ln>
          </p:spPr>
          <p:txBody>
            <a:bodyPr/>
            <a:lstStyle/>
            <a:p>
              <a:endParaRPr lang="en-US"/>
            </a:p>
          </p:txBody>
        </p:sp>
        <p:sp>
          <p:nvSpPr>
            <p:cNvPr id="68" name="Line 55"/>
            <p:cNvSpPr>
              <a:spLocks noChangeShapeType="1"/>
            </p:cNvSpPr>
            <p:nvPr/>
          </p:nvSpPr>
          <p:spPr bwMode="auto">
            <a:xfrm>
              <a:off x="3264" y="1488"/>
              <a:ext cx="96" cy="48"/>
            </a:xfrm>
            <a:prstGeom prst="line">
              <a:avLst/>
            </a:prstGeom>
            <a:noFill/>
            <a:ln w="38100">
              <a:solidFill>
                <a:srgbClr val="00CC00"/>
              </a:solidFill>
              <a:round/>
              <a:headEnd/>
              <a:tailEnd/>
            </a:ln>
          </p:spPr>
          <p:txBody>
            <a:bodyPr/>
            <a:lstStyle/>
            <a:p>
              <a:endParaRPr lang="en-US"/>
            </a:p>
          </p:txBody>
        </p:sp>
        <p:sp>
          <p:nvSpPr>
            <p:cNvPr id="69" name="Line 56"/>
            <p:cNvSpPr>
              <a:spLocks noChangeShapeType="1"/>
            </p:cNvSpPr>
            <p:nvPr/>
          </p:nvSpPr>
          <p:spPr bwMode="auto">
            <a:xfrm flipV="1">
              <a:off x="3312" y="1632"/>
              <a:ext cx="144" cy="48"/>
            </a:xfrm>
            <a:prstGeom prst="line">
              <a:avLst/>
            </a:prstGeom>
            <a:noFill/>
            <a:ln w="38100">
              <a:solidFill>
                <a:srgbClr val="CC0000"/>
              </a:solidFill>
              <a:round/>
              <a:headEnd/>
              <a:tailEnd/>
            </a:ln>
          </p:spPr>
          <p:txBody>
            <a:bodyPr/>
            <a:lstStyle/>
            <a:p>
              <a:endParaRPr lang="en-US"/>
            </a:p>
          </p:txBody>
        </p:sp>
        <p:sp>
          <p:nvSpPr>
            <p:cNvPr id="70" name="Line 57"/>
            <p:cNvSpPr>
              <a:spLocks noChangeShapeType="1"/>
            </p:cNvSpPr>
            <p:nvPr/>
          </p:nvSpPr>
          <p:spPr bwMode="auto">
            <a:xfrm>
              <a:off x="3504" y="1536"/>
              <a:ext cx="48" cy="144"/>
            </a:xfrm>
            <a:prstGeom prst="line">
              <a:avLst/>
            </a:prstGeom>
            <a:noFill/>
            <a:ln w="38100">
              <a:solidFill>
                <a:srgbClr val="FFCC00"/>
              </a:solidFill>
              <a:round/>
              <a:headEnd/>
              <a:tailEnd/>
            </a:ln>
          </p:spPr>
          <p:txBody>
            <a:bodyPr/>
            <a:lstStyle/>
            <a:p>
              <a:endParaRPr lang="en-US"/>
            </a:p>
          </p:txBody>
        </p:sp>
        <p:sp>
          <p:nvSpPr>
            <p:cNvPr id="71" name="Line 58"/>
            <p:cNvSpPr>
              <a:spLocks noChangeShapeType="1"/>
            </p:cNvSpPr>
            <p:nvPr/>
          </p:nvSpPr>
          <p:spPr bwMode="auto">
            <a:xfrm>
              <a:off x="3408" y="1488"/>
              <a:ext cx="144" cy="0"/>
            </a:xfrm>
            <a:prstGeom prst="line">
              <a:avLst/>
            </a:prstGeom>
            <a:noFill/>
            <a:ln w="38100">
              <a:solidFill>
                <a:schemeClr val="bg2"/>
              </a:solidFill>
              <a:round/>
              <a:headEnd/>
              <a:tailEnd/>
            </a:ln>
          </p:spPr>
          <p:txBody>
            <a:bodyPr/>
            <a:lstStyle/>
            <a:p>
              <a:endParaRPr lang="en-US"/>
            </a:p>
          </p:txBody>
        </p:sp>
        <p:sp>
          <p:nvSpPr>
            <p:cNvPr id="72" name="Line 59"/>
            <p:cNvSpPr>
              <a:spLocks noChangeShapeType="1"/>
            </p:cNvSpPr>
            <p:nvPr/>
          </p:nvSpPr>
          <p:spPr bwMode="auto">
            <a:xfrm flipH="1" flipV="1">
              <a:off x="3168" y="1536"/>
              <a:ext cx="48" cy="96"/>
            </a:xfrm>
            <a:prstGeom prst="line">
              <a:avLst/>
            </a:prstGeom>
            <a:noFill/>
            <a:ln w="38100">
              <a:solidFill>
                <a:schemeClr val="accent2"/>
              </a:solidFill>
              <a:round/>
              <a:headEnd/>
              <a:tailEnd/>
            </a:ln>
          </p:spPr>
          <p:txBody>
            <a:bodyPr/>
            <a:lstStyle/>
            <a:p>
              <a:endParaRPr lang="en-US"/>
            </a:p>
          </p:txBody>
        </p:sp>
        <p:sp>
          <p:nvSpPr>
            <p:cNvPr id="73" name="Line 60"/>
            <p:cNvSpPr>
              <a:spLocks noChangeShapeType="1"/>
            </p:cNvSpPr>
            <p:nvPr/>
          </p:nvSpPr>
          <p:spPr bwMode="auto">
            <a:xfrm>
              <a:off x="3600" y="1536"/>
              <a:ext cx="0" cy="144"/>
            </a:xfrm>
            <a:prstGeom prst="line">
              <a:avLst/>
            </a:prstGeom>
            <a:noFill/>
            <a:ln w="38100">
              <a:solidFill>
                <a:srgbClr val="FF3399"/>
              </a:solidFill>
              <a:round/>
              <a:headEnd/>
              <a:tailEnd/>
            </a:ln>
          </p:spPr>
          <p:txBody>
            <a:bodyPr/>
            <a:lstStyle/>
            <a:p>
              <a:endParaRPr lang="en-US"/>
            </a:p>
          </p:txBody>
        </p:sp>
        <p:sp>
          <p:nvSpPr>
            <p:cNvPr id="74" name="Line 61"/>
            <p:cNvSpPr>
              <a:spLocks noChangeShapeType="1"/>
            </p:cNvSpPr>
            <p:nvPr/>
          </p:nvSpPr>
          <p:spPr bwMode="auto">
            <a:xfrm>
              <a:off x="3024" y="1584"/>
              <a:ext cx="96" cy="48"/>
            </a:xfrm>
            <a:prstGeom prst="line">
              <a:avLst/>
            </a:prstGeom>
            <a:noFill/>
            <a:ln w="38100">
              <a:solidFill>
                <a:schemeClr val="tx1"/>
              </a:solidFill>
              <a:round/>
              <a:headEnd/>
              <a:tailEnd/>
            </a:ln>
          </p:spPr>
          <p:txBody>
            <a:bodyPr/>
            <a:lstStyle/>
            <a:p>
              <a:endParaRPr lang="en-US"/>
            </a:p>
          </p:txBody>
        </p:sp>
        <p:sp>
          <p:nvSpPr>
            <p:cNvPr id="75" name="Line 62"/>
            <p:cNvSpPr>
              <a:spLocks noChangeShapeType="1"/>
            </p:cNvSpPr>
            <p:nvPr/>
          </p:nvSpPr>
          <p:spPr bwMode="auto">
            <a:xfrm>
              <a:off x="2688" y="1248"/>
              <a:ext cx="96" cy="48"/>
            </a:xfrm>
            <a:prstGeom prst="line">
              <a:avLst/>
            </a:prstGeom>
            <a:noFill/>
            <a:ln w="38100">
              <a:solidFill>
                <a:srgbClr val="00CC00"/>
              </a:solidFill>
              <a:round/>
              <a:headEnd/>
              <a:tailEnd/>
            </a:ln>
          </p:spPr>
          <p:txBody>
            <a:bodyPr/>
            <a:lstStyle/>
            <a:p>
              <a:endParaRPr lang="en-US"/>
            </a:p>
          </p:txBody>
        </p:sp>
        <p:sp>
          <p:nvSpPr>
            <p:cNvPr id="76" name="Line 63"/>
            <p:cNvSpPr>
              <a:spLocks noChangeShapeType="1"/>
            </p:cNvSpPr>
            <p:nvPr/>
          </p:nvSpPr>
          <p:spPr bwMode="auto">
            <a:xfrm flipV="1">
              <a:off x="2736" y="1392"/>
              <a:ext cx="144" cy="48"/>
            </a:xfrm>
            <a:prstGeom prst="line">
              <a:avLst/>
            </a:prstGeom>
            <a:noFill/>
            <a:ln w="38100">
              <a:solidFill>
                <a:srgbClr val="CC0000"/>
              </a:solidFill>
              <a:round/>
              <a:headEnd/>
              <a:tailEnd/>
            </a:ln>
          </p:spPr>
          <p:txBody>
            <a:bodyPr/>
            <a:lstStyle/>
            <a:p>
              <a:endParaRPr lang="en-US"/>
            </a:p>
          </p:txBody>
        </p:sp>
        <p:sp>
          <p:nvSpPr>
            <p:cNvPr id="77" name="Line 64"/>
            <p:cNvSpPr>
              <a:spLocks noChangeShapeType="1"/>
            </p:cNvSpPr>
            <p:nvPr/>
          </p:nvSpPr>
          <p:spPr bwMode="auto">
            <a:xfrm>
              <a:off x="2928" y="1296"/>
              <a:ext cx="48" cy="144"/>
            </a:xfrm>
            <a:prstGeom prst="line">
              <a:avLst/>
            </a:prstGeom>
            <a:noFill/>
            <a:ln w="38100">
              <a:solidFill>
                <a:srgbClr val="FFCC00"/>
              </a:solidFill>
              <a:round/>
              <a:headEnd/>
              <a:tailEnd/>
            </a:ln>
          </p:spPr>
          <p:txBody>
            <a:bodyPr/>
            <a:lstStyle/>
            <a:p>
              <a:endParaRPr lang="en-US"/>
            </a:p>
          </p:txBody>
        </p:sp>
        <p:sp>
          <p:nvSpPr>
            <p:cNvPr id="78" name="Line 65"/>
            <p:cNvSpPr>
              <a:spLocks noChangeShapeType="1"/>
            </p:cNvSpPr>
            <p:nvPr/>
          </p:nvSpPr>
          <p:spPr bwMode="auto">
            <a:xfrm>
              <a:off x="2832" y="1248"/>
              <a:ext cx="144" cy="0"/>
            </a:xfrm>
            <a:prstGeom prst="line">
              <a:avLst/>
            </a:prstGeom>
            <a:noFill/>
            <a:ln w="38100">
              <a:solidFill>
                <a:schemeClr val="bg2"/>
              </a:solidFill>
              <a:round/>
              <a:headEnd/>
              <a:tailEnd/>
            </a:ln>
          </p:spPr>
          <p:txBody>
            <a:bodyPr/>
            <a:lstStyle/>
            <a:p>
              <a:endParaRPr lang="en-US"/>
            </a:p>
          </p:txBody>
        </p:sp>
        <p:sp>
          <p:nvSpPr>
            <p:cNvPr id="79" name="Line 66"/>
            <p:cNvSpPr>
              <a:spLocks noChangeShapeType="1"/>
            </p:cNvSpPr>
            <p:nvPr/>
          </p:nvSpPr>
          <p:spPr bwMode="auto">
            <a:xfrm flipH="1" flipV="1">
              <a:off x="2688" y="1296"/>
              <a:ext cx="48" cy="96"/>
            </a:xfrm>
            <a:prstGeom prst="line">
              <a:avLst/>
            </a:prstGeom>
            <a:noFill/>
            <a:ln w="38100">
              <a:solidFill>
                <a:schemeClr val="accent2"/>
              </a:solidFill>
              <a:round/>
              <a:headEnd/>
              <a:tailEnd/>
            </a:ln>
          </p:spPr>
          <p:txBody>
            <a:bodyPr/>
            <a:lstStyle/>
            <a:p>
              <a:endParaRPr lang="en-US"/>
            </a:p>
          </p:txBody>
        </p:sp>
        <p:sp>
          <p:nvSpPr>
            <p:cNvPr id="80" name="Line 67"/>
            <p:cNvSpPr>
              <a:spLocks noChangeShapeType="1"/>
            </p:cNvSpPr>
            <p:nvPr/>
          </p:nvSpPr>
          <p:spPr bwMode="auto">
            <a:xfrm>
              <a:off x="3024" y="1296"/>
              <a:ext cx="0" cy="144"/>
            </a:xfrm>
            <a:prstGeom prst="line">
              <a:avLst/>
            </a:prstGeom>
            <a:noFill/>
            <a:ln w="38100">
              <a:solidFill>
                <a:srgbClr val="FF3399"/>
              </a:solidFill>
              <a:round/>
              <a:headEnd/>
              <a:tailEnd/>
            </a:ln>
          </p:spPr>
          <p:txBody>
            <a:bodyPr/>
            <a:lstStyle/>
            <a:p>
              <a:endParaRPr lang="en-US"/>
            </a:p>
          </p:txBody>
        </p:sp>
        <p:sp>
          <p:nvSpPr>
            <p:cNvPr id="81" name="Line 68"/>
            <p:cNvSpPr>
              <a:spLocks noChangeShapeType="1"/>
            </p:cNvSpPr>
            <p:nvPr/>
          </p:nvSpPr>
          <p:spPr bwMode="auto">
            <a:xfrm>
              <a:off x="2832" y="1440"/>
              <a:ext cx="96" cy="48"/>
            </a:xfrm>
            <a:prstGeom prst="line">
              <a:avLst/>
            </a:prstGeom>
            <a:noFill/>
            <a:ln w="38100">
              <a:solidFill>
                <a:schemeClr val="tx1"/>
              </a:solidFill>
              <a:round/>
              <a:headEnd/>
              <a:tailEnd/>
            </a:ln>
          </p:spPr>
          <p:txBody>
            <a:bodyPr/>
            <a:lstStyle/>
            <a:p>
              <a:endParaRPr lang="en-US"/>
            </a:p>
          </p:txBody>
        </p:sp>
        <p:sp>
          <p:nvSpPr>
            <p:cNvPr id="82" name="Line 69"/>
            <p:cNvSpPr>
              <a:spLocks noChangeShapeType="1"/>
            </p:cNvSpPr>
            <p:nvPr/>
          </p:nvSpPr>
          <p:spPr bwMode="auto">
            <a:xfrm>
              <a:off x="3024" y="528"/>
              <a:ext cx="96" cy="48"/>
            </a:xfrm>
            <a:prstGeom prst="line">
              <a:avLst/>
            </a:prstGeom>
            <a:noFill/>
            <a:ln w="38100">
              <a:solidFill>
                <a:srgbClr val="00CC00"/>
              </a:solidFill>
              <a:round/>
              <a:headEnd/>
              <a:tailEnd/>
            </a:ln>
          </p:spPr>
          <p:txBody>
            <a:bodyPr/>
            <a:lstStyle/>
            <a:p>
              <a:endParaRPr lang="en-US"/>
            </a:p>
          </p:txBody>
        </p:sp>
        <p:sp>
          <p:nvSpPr>
            <p:cNvPr id="83" name="Line 70"/>
            <p:cNvSpPr>
              <a:spLocks noChangeShapeType="1"/>
            </p:cNvSpPr>
            <p:nvPr/>
          </p:nvSpPr>
          <p:spPr bwMode="auto">
            <a:xfrm flipV="1">
              <a:off x="2688" y="816"/>
              <a:ext cx="144" cy="48"/>
            </a:xfrm>
            <a:prstGeom prst="line">
              <a:avLst/>
            </a:prstGeom>
            <a:noFill/>
            <a:ln w="38100">
              <a:solidFill>
                <a:srgbClr val="CC0000"/>
              </a:solidFill>
              <a:round/>
              <a:headEnd/>
              <a:tailEnd/>
            </a:ln>
          </p:spPr>
          <p:txBody>
            <a:bodyPr/>
            <a:lstStyle/>
            <a:p>
              <a:endParaRPr lang="en-US"/>
            </a:p>
          </p:txBody>
        </p:sp>
        <p:sp>
          <p:nvSpPr>
            <p:cNvPr id="84" name="Line 71"/>
            <p:cNvSpPr>
              <a:spLocks noChangeShapeType="1"/>
            </p:cNvSpPr>
            <p:nvPr/>
          </p:nvSpPr>
          <p:spPr bwMode="auto">
            <a:xfrm>
              <a:off x="2880" y="720"/>
              <a:ext cx="48" cy="144"/>
            </a:xfrm>
            <a:prstGeom prst="line">
              <a:avLst/>
            </a:prstGeom>
            <a:noFill/>
            <a:ln w="38100">
              <a:solidFill>
                <a:srgbClr val="FFCC00"/>
              </a:solidFill>
              <a:round/>
              <a:headEnd/>
              <a:tailEnd/>
            </a:ln>
          </p:spPr>
          <p:txBody>
            <a:bodyPr/>
            <a:lstStyle/>
            <a:p>
              <a:endParaRPr lang="en-US"/>
            </a:p>
          </p:txBody>
        </p:sp>
        <p:sp>
          <p:nvSpPr>
            <p:cNvPr id="85" name="Line 72"/>
            <p:cNvSpPr>
              <a:spLocks noChangeShapeType="1"/>
            </p:cNvSpPr>
            <p:nvPr/>
          </p:nvSpPr>
          <p:spPr bwMode="auto">
            <a:xfrm>
              <a:off x="2784" y="672"/>
              <a:ext cx="144" cy="0"/>
            </a:xfrm>
            <a:prstGeom prst="line">
              <a:avLst/>
            </a:prstGeom>
            <a:noFill/>
            <a:ln w="38100">
              <a:solidFill>
                <a:schemeClr val="bg2"/>
              </a:solidFill>
              <a:round/>
              <a:headEnd/>
              <a:tailEnd/>
            </a:ln>
          </p:spPr>
          <p:txBody>
            <a:bodyPr/>
            <a:lstStyle/>
            <a:p>
              <a:endParaRPr lang="en-US"/>
            </a:p>
          </p:txBody>
        </p:sp>
        <p:sp>
          <p:nvSpPr>
            <p:cNvPr id="86" name="Line 73"/>
            <p:cNvSpPr>
              <a:spLocks noChangeShapeType="1"/>
            </p:cNvSpPr>
            <p:nvPr/>
          </p:nvSpPr>
          <p:spPr bwMode="auto">
            <a:xfrm flipH="1" flipV="1">
              <a:off x="2688" y="1056"/>
              <a:ext cx="48" cy="96"/>
            </a:xfrm>
            <a:prstGeom prst="line">
              <a:avLst/>
            </a:prstGeom>
            <a:noFill/>
            <a:ln w="38100">
              <a:solidFill>
                <a:schemeClr val="accent2"/>
              </a:solidFill>
              <a:round/>
              <a:headEnd/>
              <a:tailEnd/>
            </a:ln>
          </p:spPr>
          <p:txBody>
            <a:bodyPr/>
            <a:lstStyle/>
            <a:p>
              <a:endParaRPr lang="en-US"/>
            </a:p>
          </p:txBody>
        </p:sp>
        <p:sp>
          <p:nvSpPr>
            <p:cNvPr id="87" name="Line 74"/>
            <p:cNvSpPr>
              <a:spLocks noChangeShapeType="1"/>
            </p:cNvSpPr>
            <p:nvPr/>
          </p:nvSpPr>
          <p:spPr bwMode="auto">
            <a:xfrm>
              <a:off x="2976" y="720"/>
              <a:ext cx="0" cy="144"/>
            </a:xfrm>
            <a:prstGeom prst="line">
              <a:avLst/>
            </a:prstGeom>
            <a:noFill/>
            <a:ln w="38100">
              <a:solidFill>
                <a:srgbClr val="FF3399"/>
              </a:solidFill>
              <a:round/>
              <a:headEnd/>
              <a:tailEnd/>
            </a:ln>
          </p:spPr>
          <p:txBody>
            <a:bodyPr/>
            <a:lstStyle/>
            <a:p>
              <a:endParaRPr lang="en-US"/>
            </a:p>
          </p:txBody>
        </p:sp>
        <p:sp>
          <p:nvSpPr>
            <p:cNvPr id="88" name="Line 75"/>
            <p:cNvSpPr>
              <a:spLocks noChangeShapeType="1"/>
            </p:cNvSpPr>
            <p:nvPr/>
          </p:nvSpPr>
          <p:spPr bwMode="auto">
            <a:xfrm>
              <a:off x="2784" y="864"/>
              <a:ext cx="96" cy="48"/>
            </a:xfrm>
            <a:prstGeom prst="line">
              <a:avLst/>
            </a:prstGeom>
            <a:noFill/>
            <a:ln w="38100">
              <a:solidFill>
                <a:schemeClr val="tx1"/>
              </a:solidFill>
              <a:round/>
              <a:headEnd/>
              <a:tailEnd/>
            </a:ln>
          </p:spPr>
          <p:txBody>
            <a:bodyPr/>
            <a:lstStyle/>
            <a:p>
              <a:endParaRPr lang="en-US"/>
            </a:p>
          </p:txBody>
        </p:sp>
        <p:sp>
          <p:nvSpPr>
            <p:cNvPr id="89" name="Line 76"/>
            <p:cNvSpPr>
              <a:spLocks noChangeShapeType="1"/>
            </p:cNvSpPr>
            <p:nvPr/>
          </p:nvSpPr>
          <p:spPr bwMode="auto">
            <a:xfrm>
              <a:off x="3216" y="432"/>
              <a:ext cx="96" cy="48"/>
            </a:xfrm>
            <a:prstGeom prst="line">
              <a:avLst/>
            </a:prstGeom>
            <a:noFill/>
            <a:ln w="38100">
              <a:solidFill>
                <a:srgbClr val="00CC00"/>
              </a:solidFill>
              <a:round/>
              <a:headEnd/>
              <a:tailEnd/>
            </a:ln>
          </p:spPr>
          <p:txBody>
            <a:bodyPr/>
            <a:lstStyle/>
            <a:p>
              <a:endParaRPr lang="en-US"/>
            </a:p>
          </p:txBody>
        </p:sp>
        <p:sp>
          <p:nvSpPr>
            <p:cNvPr id="90" name="Line 77"/>
            <p:cNvSpPr>
              <a:spLocks noChangeShapeType="1"/>
            </p:cNvSpPr>
            <p:nvPr/>
          </p:nvSpPr>
          <p:spPr bwMode="auto">
            <a:xfrm flipV="1">
              <a:off x="3264" y="576"/>
              <a:ext cx="144" cy="48"/>
            </a:xfrm>
            <a:prstGeom prst="line">
              <a:avLst/>
            </a:prstGeom>
            <a:noFill/>
            <a:ln w="38100">
              <a:solidFill>
                <a:srgbClr val="CC0000"/>
              </a:solidFill>
              <a:round/>
              <a:headEnd/>
              <a:tailEnd/>
            </a:ln>
          </p:spPr>
          <p:txBody>
            <a:bodyPr/>
            <a:lstStyle/>
            <a:p>
              <a:endParaRPr lang="en-US"/>
            </a:p>
          </p:txBody>
        </p:sp>
        <p:sp>
          <p:nvSpPr>
            <p:cNvPr id="91" name="Line 78"/>
            <p:cNvSpPr>
              <a:spLocks noChangeShapeType="1"/>
            </p:cNvSpPr>
            <p:nvPr/>
          </p:nvSpPr>
          <p:spPr bwMode="auto">
            <a:xfrm>
              <a:off x="3456" y="480"/>
              <a:ext cx="48" cy="144"/>
            </a:xfrm>
            <a:prstGeom prst="line">
              <a:avLst/>
            </a:prstGeom>
            <a:noFill/>
            <a:ln w="38100">
              <a:solidFill>
                <a:srgbClr val="FFCC00"/>
              </a:solidFill>
              <a:round/>
              <a:headEnd/>
              <a:tailEnd/>
            </a:ln>
          </p:spPr>
          <p:txBody>
            <a:bodyPr/>
            <a:lstStyle/>
            <a:p>
              <a:endParaRPr lang="en-US"/>
            </a:p>
          </p:txBody>
        </p:sp>
        <p:sp>
          <p:nvSpPr>
            <p:cNvPr id="92" name="Line 79"/>
            <p:cNvSpPr>
              <a:spLocks noChangeShapeType="1"/>
            </p:cNvSpPr>
            <p:nvPr/>
          </p:nvSpPr>
          <p:spPr bwMode="auto">
            <a:xfrm>
              <a:off x="3360" y="432"/>
              <a:ext cx="144" cy="0"/>
            </a:xfrm>
            <a:prstGeom prst="line">
              <a:avLst/>
            </a:prstGeom>
            <a:noFill/>
            <a:ln w="38100">
              <a:solidFill>
                <a:schemeClr val="bg2"/>
              </a:solidFill>
              <a:round/>
              <a:headEnd/>
              <a:tailEnd/>
            </a:ln>
          </p:spPr>
          <p:txBody>
            <a:bodyPr/>
            <a:lstStyle/>
            <a:p>
              <a:endParaRPr lang="en-US"/>
            </a:p>
          </p:txBody>
        </p:sp>
        <p:sp>
          <p:nvSpPr>
            <p:cNvPr id="93" name="Line 80"/>
            <p:cNvSpPr>
              <a:spLocks noChangeShapeType="1"/>
            </p:cNvSpPr>
            <p:nvPr/>
          </p:nvSpPr>
          <p:spPr bwMode="auto">
            <a:xfrm flipH="1" flipV="1">
              <a:off x="3216" y="480"/>
              <a:ext cx="48" cy="96"/>
            </a:xfrm>
            <a:prstGeom prst="line">
              <a:avLst/>
            </a:prstGeom>
            <a:noFill/>
            <a:ln w="38100">
              <a:solidFill>
                <a:schemeClr val="accent2"/>
              </a:solidFill>
              <a:round/>
              <a:headEnd/>
              <a:tailEnd/>
            </a:ln>
          </p:spPr>
          <p:txBody>
            <a:bodyPr/>
            <a:lstStyle/>
            <a:p>
              <a:endParaRPr lang="en-US"/>
            </a:p>
          </p:txBody>
        </p:sp>
        <p:sp>
          <p:nvSpPr>
            <p:cNvPr id="94" name="Line 81"/>
            <p:cNvSpPr>
              <a:spLocks noChangeShapeType="1"/>
            </p:cNvSpPr>
            <p:nvPr/>
          </p:nvSpPr>
          <p:spPr bwMode="auto">
            <a:xfrm>
              <a:off x="3600" y="528"/>
              <a:ext cx="0" cy="144"/>
            </a:xfrm>
            <a:prstGeom prst="line">
              <a:avLst/>
            </a:prstGeom>
            <a:noFill/>
            <a:ln w="38100">
              <a:solidFill>
                <a:srgbClr val="FF3399"/>
              </a:solidFill>
              <a:round/>
              <a:headEnd/>
              <a:tailEnd/>
            </a:ln>
          </p:spPr>
          <p:txBody>
            <a:bodyPr/>
            <a:lstStyle/>
            <a:p>
              <a:endParaRPr lang="en-US"/>
            </a:p>
          </p:txBody>
        </p:sp>
        <p:sp>
          <p:nvSpPr>
            <p:cNvPr id="95" name="Line 82"/>
            <p:cNvSpPr>
              <a:spLocks noChangeShapeType="1"/>
            </p:cNvSpPr>
            <p:nvPr/>
          </p:nvSpPr>
          <p:spPr bwMode="auto">
            <a:xfrm>
              <a:off x="3696" y="576"/>
              <a:ext cx="96" cy="48"/>
            </a:xfrm>
            <a:prstGeom prst="line">
              <a:avLst/>
            </a:prstGeom>
            <a:noFill/>
            <a:ln w="38100">
              <a:solidFill>
                <a:schemeClr val="tx1"/>
              </a:solidFill>
              <a:round/>
              <a:headEnd/>
              <a:tailEnd/>
            </a:ln>
          </p:spPr>
          <p:txBody>
            <a:bodyPr/>
            <a:lstStyle/>
            <a:p>
              <a:endParaRPr lang="en-US"/>
            </a:p>
          </p:txBody>
        </p:sp>
      </p:grpSp>
      <p:cxnSp>
        <p:nvCxnSpPr>
          <p:cNvPr id="187" name="Straight Arrow Connector 186"/>
          <p:cNvCxnSpPr/>
          <p:nvPr/>
        </p:nvCxnSpPr>
        <p:spPr>
          <a:xfrm flipH="1">
            <a:off x="2483768" y="2461174"/>
            <a:ext cx="1368152" cy="873485"/>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189" name="Straight Arrow Connector 188"/>
          <p:cNvCxnSpPr/>
          <p:nvPr/>
        </p:nvCxnSpPr>
        <p:spPr>
          <a:xfrm>
            <a:off x="4870376" y="2403361"/>
            <a:ext cx="1429816" cy="950692"/>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190" name="Rectangle 97"/>
          <p:cNvSpPr>
            <a:spLocks noChangeArrowheads="1"/>
          </p:cNvSpPr>
          <p:nvPr/>
        </p:nvSpPr>
        <p:spPr bwMode="auto">
          <a:xfrm>
            <a:off x="1835696" y="2492896"/>
            <a:ext cx="1482010" cy="338554"/>
          </a:xfrm>
          <a:prstGeom prst="rect">
            <a:avLst/>
          </a:prstGeom>
          <a:noFill/>
          <a:ln w="9525">
            <a:noFill/>
            <a:miter lim="800000"/>
            <a:headEnd/>
            <a:tailEnd/>
          </a:ln>
        </p:spPr>
        <p:txBody>
          <a:bodyPr wrap="square">
            <a:spAutoFit/>
          </a:bodyPr>
          <a:lstStyle/>
          <a:p>
            <a:pPr algn="ctr"/>
            <a:r>
              <a:rPr lang="en-US" altLang="ja-JP" sz="1600" b="1" dirty="0" smtClean="0">
                <a:ea typeface="MS PGothic" pitchFamily="34" charset="-128"/>
                <a:cs typeface="Times New Roman" pitchFamily="18" charset="0"/>
              </a:rPr>
              <a:t>DNA Isolation</a:t>
            </a:r>
            <a:endParaRPr lang="ja-JP" altLang="en-US" sz="1600" b="1" dirty="0">
              <a:ea typeface="MS PGothic" pitchFamily="34" charset="-128"/>
              <a:cs typeface="Times New Roman" pitchFamily="18" charset="0"/>
            </a:endParaRPr>
          </a:p>
        </p:txBody>
      </p:sp>
      <p:sp>
        <p:nvSpPr>
          <p:cNvPr id="191" name="Rectangle 97"/>
          <p:cNvSpPr>
            <a:spLocks noChangeArrowheads="1"/>
          </p:cNvSpPr>
          <p:nvPr/>
        </p:nvSpPr>
        <p:spPr bwMode="auto">
          <a:xfrm>
            <a:off x="2669717" y="3014867"/>
            <a:ext cx="1665288" cy="584775"/>
          </a:xfrm>
          <a:prstGeom prst="rect">
            <a:avLst/>
          </a:prstGeom>
          <a:noFill/>
          <a:ln w="9525">
            <a:noFill/>
            <a:miter lim="800000"/>
            <a:headEnd/>
            <a:tailEnd/>
          </a:ln>
        </p:spPr>
        <p:txBody>
          <a:bodyPr wrap="square">
            <a:spAutoFit/>
          </a:bodyPr>
          <a:lstStyle/>
          <a:p>
            <a:pPr algn="ctr"/>
            <a:r>
              <a:rPr lang="en-US" altLang="ja-JP" sz="1600" b="1" dirty="0">
                <a:ea typeface="MS PGothic" pitchFamily="34" charset="-128"/>
                <a:cs typeface="Times New Roman" pitchFamily="18" charset="0"/>
              </a:rPr>
              <a:t>Fragmentation </a:t>
            </a:r>
            <a:endParaRPr lang="en-US" altLang="ja-JP" sz="1600" b="1" dirty="0" smtClean="0">
              <a:ea typeface="MS PGothic" pitchFamily="34" charset="-128"/>
              <a:cs typeface="Times New Roman" pitchFamily="18" charset="0"/>
            </a:endParaRPr>
          </a:p>
          <a:p>
            <a:pPr algn="ctr"/>
            <a:r>
              <a:rPr lang="en-US" altLang="ja-JP" sz="1600" b="1" dirty="0" smtClean="0">
                <a:ea typeface="MS PGothic" pitchFamily="34" charset="-128"/>
                <a:cs typeface="Times New Roman" pitchFamily="18" charset="0"/>
              </a:rPr>
              <a:t>of DNA</a:t>
            </a:r>
            <a:endParaRPr lang="ja-JP" altLang="en-US" sz="1600" b="1" dirty="0">
              <a:ea typeface="MS PGothic" pitchFamily="34" charset="-128"/>
              <a:cs typeface="Times New Roman" pitchFamily="18" charset="0"/>
            </a:endParaRPr>
          </a:p>
        </p:txBody>
      </p:sp>
      <p:sp>
        <p:nvSpPr>
          <p:cNvPr id="192" name="TextBox 191"/>
          <p:cNvSpPr txBox="1"/>
          <p:nvPr/>
        </p:nvSpPr>
        <p:spPr>
          <a:xfrm>
            <a:off x="1031399" y="4378195"/>
            <a:ext cx="2746785" cy="338554"/>
          </a:xfrm>
          <a:prstGeom prst="rect">
            <a:avLst/>
          </a:prstGeom>
          <a:noFill/>
        </p:spPr>
        <p:txBody>
          <a:bodyPr wrap="square" rtlCol="0">
            <a:spAutoFit/>
          </a:bodyPr>
          <a:lstStyle/>
          <a:p>
            <a:r>
              <a:rPr lang="en-IN" sz="1600" b="1" dirty="0" smtClean="0"/>
              <a:t>Metagenomic Reads</a:t>
            </a:r>
            <a:endParaRPr lang="en-IN" sz="1600" b="1" dirty="0"/>
          </a:p>
        </p:txBody>
      </p:sp>
      <p:sp>
        <p:nvSpPr>
          <p:cNvPr id="193" name="Oval 192"/>
          <p:cNvSpPr/>
          <p:nvPr/>
        </p:nvSpPr>
        <p:spPr>
          <a:xfrm>
            <a:off x="6228184" y="3068960"/>
            <a:ext cx="1296144" cy="1256999"/>
          </a:xfrm>
          <a:prstGeom prst="ellipse">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94" name="Rectangle 97"/>
          <p:cNvSpPr>
            <a:spLocks noChangeArrowheads="1"/>
          </p:cNvSpPr>
          <p:nvPr/>
        </p:nvSpPr>
        <p:spPr bwMode="auto">
          <a:xfrm>
            <a:off x="5108565" y="2279993"/>
            <a:ext cx="1665288" cy="584775"/>
          </a:xfrm>
          <a:prstGeom prst="rect">
            <a:avLst/>
          </a:prstGeom>
          <a:noFill/>
          <a:ln w="9525">
            <a:noFill/>
            <a:miter lim="800000"/>
            <a:headEnd/>
            <a:tailEnd/>
          </a:ln>
        </p:spPr>
        <p:txBody>
          <a:bodyPr wrap="square">
            <a:spAutoFit/>
          </a:bodyPr>
          <a:lstStyle/>
          <a:p>
            <a:pPr algn="ctr"/>
            <a:r>
              <a:rPr lang="en-US" altLang="ja-JP" sz="1600" b="1" dirty="0" smtClean="0">
                <a:ea typeface="MS PGothic" pitchFamily="34" charset="-128"/>
                <a:cs typeface="Times New Roman" pitchFamily="18" charset="0"/>
              </a:rPr>
              <a:t>Amplification of 16S </a:t>
            </a:r>
            <a:r>
              <a:rPr lang="en-US" altLang="ja-JP" sz="1600" b="1" dirty="0" err="1" smtClean="0">
                <a:ea typeface="MS PGothic" pitchFamily="34" charset="-128"/>
                <a:cs typeface="Times New Roman" pitchFamily="18" charset="0"/>
              </a:rPr>
              <a:t>rRNA</a:t>
            </a:r>
            <a:r>
              <a:rPr lang="en-US" altLang="ja-JP" sz="1600" b="1" dirty="0" smtClean="0">
                <a:ea typeface="MS PGothic" pitchFamily="34" charset="-128"/>
                <a:cs typeface="Times New Roman" pitchFamily="18" charset="0"/>
              </a:rPr>
              <a:t> </a:t>
            </a:r>
          </a:p>
        </p:txBody>
      </p:sp>
      <p:cxnSp>
        <p:nvCxnSpPr>
          <p:cNvPr id="198" name="Straight Connector 197"/>
          <p:cNvCxnSpPr/>
          <p:nvPr/>
        </p:nvCxnSpPr>
        <p:spPr>
          <a:xfrm>
            <a:off x="6374232" y="3484211"/>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a:xfrm>
            <a:off x="6596608" y="3664165"/>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0" name="Straight Connector 199"/>
          <p:cNvCxnSpPr/>
          <p:nvPr/>
        </p:nvCxnSpPr>
        <p:spPr>
          <a:xfrm>
            <a:off x="6305801" y="3841464"/>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1" name="Straight Connector 200"/>
          <p:cNvCxnSpPr/>
          <p:nvPr/>
        </p:nvCxnSpPr>
        <p:spPr>
          <a:xfrm>
            <a:off x="6408204" y="3991809"/>
            <a:ext cx="936104" cy="0"/>
          </a:xfrm>
          <a:prstGeom prst="line">
            <a:avLst/>
          </a:prstGeom>
        </p:spPr>
        <p:style>
          <a:lnRef idx="1">
            <a:schemeClr val="accent1"/>
          </a:lnRef>
          <a:fillRef idx="0">
            <a:schemeClr val="accent1"/>
          </a:fillRef>
          <a:effectRef idx="0">
            <a:schemeClr val="accent1"/>
          </a:effectRef>
          <a:fontRef idx="minor">
            <a:schemeClr val="tx1"/>
          </a:fontRef>
        </p:style>
      </p:cxnSp>
      <p:sp>
        <p:nvSpPr>
          <p:cNvPr id="202" name="TextBox 201"/>
          <p:cNvSpPr txBox="1"/>
          <p:nvPr/>
        </p:nvSpPr>
        <p:spPr>
          <a:xfrm>
            <a:off x="5580112" y="4365104"/>
            <a:ext cx="2880320" cy="338554"/>
          </a:xfrm>
          <a:prstGeom prst="rect">
            <a:avLst/>
          </a:prstGeom>
          <a:noFill/>
        </p:spPr>
        <p:txBody>
          <a:bodyPr wrap="square" rtlCol="0">
            <a:spAutoFit/>
          </a:bodyPr>
          <a:lstStyle/>
          <a:p>
            <a:r>
              <a:rPr lang="en-IN" sz="1600" b="1" dirty="0" smtClean="0"/>
              <a:t>16S </a:t>
            </a:r>
            <a:r>
              <a:rPr lang="en-IN" sz="1600" b="1" dirty="0" err="1" smtClean="0"/>
              <a:t>rRNA</a:t>
            </a:r>
            <a:r>
              <a:rPr lang="en-IN" sz="1600" b="1" dirty="0" smtClean="0"/>
              <a:t> from multiple species</a:t>
            </a:r>
            <a:endParaRPr lang="en-IN" sz="1600" b="1" dirty="0"/>
          </a:p>
        </p:txBody>
      </p:sp>
      <p:cxnSp>
        <p:nvCxnSpPr>
          <p:cNvPr id="204" name="Straight Arrow Connector 203"/>
          <p:cNvCxnSpPr/>
          <p:nvPr/>
        </p:nvCxnSpPr>
        <p:spPr>
          <a:xfrm>
            <a:off x="1891444" y="4716749"/>
            <a:ext cx="0" cy="1518957"/>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1037801" y="6235706"/>
            <a:ext cx="1944216" cy="338554"/>
          </a:xfrm>
          <a:prstGeom prst="rect">
            <a:avLst/>
          </a:prstGeom>
          <a:noFill/>
        </p:spPr>
        <p:txBody>
          <a:bodyPr wrap="square" rtlCol="0">
            <a:spAutoFit/>
          </a:bodyPr>
          <a:lstStyle/>
          <a:p>
            <a:r>
              <a:rPr lang="en-IN" sz="1600" b="1" dirty="0" smtClean="0"/>
              <a:t>Microbial diversity</a:t>
            </a:r>
            <a:endParaRPr lang="en-IN" sz="1600" b="1" dirty="0"/>
          </a:p>
        </p:txBody>
      </p:sp>
      <p:sp>
        <p:nvSpPr>
          <p:cNvPr id="208" name="TextBox 207"/>
          <p:cNvSpPr txBox="1"/>
          <p:nvPr/>
        </p:nvSpPr>
        <p:spPr>
          <a:xfrm>
            <a:off x="2069141" y="5013176"/>
            <a:ext cx="2801235" cy="923330"/>
          </a:xfrm>
          <a:prstGeom prst="rect">
            <a:avLst/>
          </a:prstGeom>
          <a:noFill/>
        </p:spPr>
        <p:txBody>
          <a:bodyPr wrap="square" rtlCol="0">
            <a:spAutoFit/>
          </a:bodyPr>
          <a:lstStyle/>
          <a:p>
            <a:r>
              <a:rPr lang="en-IN" dirty="0" smtClean="0"/>
              <a:t>Tools: Kraken, </a:t>
            </a:r>
            <a:r>
              <a:rPr lang="en-IN" dirty="0" err="1" smtClean="0"/>
              <a:t>PhylopathiaS</a:t>
            </a:r>
            <a:r>
              <a:rPr lang="en-IN" dirty="0" smtClean="0"/>
              <a:t>, </a:t>
            </a:r>
            <a:r>
              <a:rPr lang="en-IN" dirty="0" err="1" smtClean="0"/>
              <a:t>Phymm</a:t>
            </a:r>
            <a:r>
              <a:rPr lang="en-IN" dirty="0" smtClean="0"/>
              <a:t>, </a:t>
            </a:r>
            <a:r>
              <a:rPr lang="en-IN" dirty="0" err="1" smtClean="0"/>
              <a:t>phymmBL</a:t>
            </a:r>
            <a:r>
              <a:rPr lang="en-IN" dirty="0" smtClean="0"/>
              <a:t>, </a:t>
            </a:r>
          </a:p>
          <a:p>
            <a:r>
              <a:rPr lang="en-IN" b="1" dirty="0" err="1" smtClean="0"/>
              <a:t>Metabin</a:t>
            </a:r>
            <a:endParaRPr lang="en-IN" b="1" dirty="0"/>
          </a:p>
        </p:txBody>
      </p:sp>
      <p:cxnSp>
        <p:nvCxnSpPr>
          <p:cNvPr id="109" name="Straight Arrow Connector 108"/>
          <p:cNvCxnSpPr/>
          <p:nvPr/>
        </p:nvCxnSpPr>
        <p:spPr>
          <a:xfrm>
            <a:off x="6876256" y="4703658"/>
            <a:ext cx="0" cy="1518957"/>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6012160" y="6235706"/>
            <a:ext cx="1944216" cy="338554"/>
          </a:xfrm>
          <a:prstGeom prst="rect">
            <a:avLst/>
          </a:prstGeom>
          <a:noFill/>
        </p:spPr>
        <p:txBody>
          <a:bodyPr wrap="square" rtlCol="0">
            <a:spAutoFit/>
          </a:bodyPr>
          <a:lstStyle/>
          <a:p>
            <a:r>
              <a:rPr lang="en-IN" sz="1600" b="1" dirty="0" smtClean="0"/>
              <a:t>Microbial diversity</a:t>
            </a:r>
            <a:endParaRPr lang="en-IN" sz="1600" b="1" dirty="0"/>
          </a:p>
        </p:txBody>
      </p:sp>
      <p:cxnSp>
        <p:nvCxnSpPr>
          <p:cNvPr id="111" name="Straight Connector 110"/>
          <p:cNvCxnSpPr/>
          <p:nvPr/>
        </p:nvCxnSpPr>
        <p:spPr>
          <a:xfrm flipV="1">
            <a:off x="6624228" y="3569947"/>
            <a:ext cx="468052" cy="8706"/>
          </a:xfrm>
          <a:prstGeom prst="line">
            <a:avLst/>
          </a:prstGeom>
        </p:spPr>
        <p:style>
          <a:lnRef idx="1">
            <a:schemeClr val="accent1"/>
          </a:lnRef>
          <a:fillRef idx="0">
            <a:schemeClr val="accent1"/>
          </a:fillRef>
          <a:effectRef idx="0">
            <a:schemeClr val="accent1"/>
          </a:effectRef>
          <a:fontRef idx="minor">
            <a:schemeClr val="tx1"/>
          </a:fontRef>
        </p:style>
      </p:cxnSp>
      <p:cxnSp>
        <p:nvCxnSpPr>
          <p:cNvPr id="114" name="Straight Connector 113"/>
          <p:cNvCxnSpPr/>
          <p:nvPr/>
        </p:nvCxnSpPr>
        <p:spPr>
          <a:xfrm flipV="1">
            <a:off x="6372200" y="3722347"/>
            <a:ext cx="468052" cy="8706"/>
          </a:xfrm>
          <a:prstGeom prst="line">
            <a:avLst/>
          </a:prstGeom>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flipV="1">
            <a:off x="6786246" y="3914697"/>
            <a:ext cx="468052" cy="870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56921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sz="3200" b="1" dirty="0" smtClean="0">
                <a:solidFill>
                  <a:schemeClr val="accent2"/>
                </a:solidFill>
                <a:effectLst>
                  <a:outerShdw blurRad="38100" dist="38100" dir="2700000" algn="tl">
                    <a:srgbClr val="000000">
                      <a:alpha val="43137"/>
                    </a:srgbClr>
                  </a:outerShdw>
                </a:effectLst>
              </a:rPr>
              <a:t>16S </a:t>
            </a:r>
            <a:r>
              <a:rPr lang="en-IN" sz="3200" b="1" dirty="0" err="1" smtClean="0">
                <a:solidFill>
                  <a:schemeClr val="accent2"/>
                </a:solidFill>
                <a:effectLst>
                  <a:outerShdw blurRad="38100" dist="38100" dir="2700000" algn="tl">
                    <a:srgbClr val="000000">
                      <a:alpha val="43137"/>
                    </a:srgbClr>
                  </a:outerShdw>
                </a:effectLst>
              </a:rPr>
              <a:t>rRNA</a:t>
            </a:r>
            <a:r>
              <a:rPr lang="en-IN" sz="3200" b="1" dirty="0" smtClean="0">
                <a:solidFill>
                  <a:schemeClr val="accent2"/>
                </a:solidFill>
                <a:effectLst>
                  <a:outerShdw blurRad="38100" dist="38100" dir="2700000" algn="tl">
                    <a:srgbClr val="000000">
                      <a:alpha val="43137"/>
                    </a:srgbClr>
                  </a:outerShdw>
                </a:effectLst>
              </a:rPr>
              <a:t> – a “gold standard” for microbial molecular identification</a:t>
            </a:r>
            <a:endParaRPr lang="en-IN" sz="3200" b="1" dirty="0">
              <a:solidFill>
                <a:schemeClr val="accent2"/>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600200"/>
            <a:ext cx="8229600" cy="2832719"/>
          </a:xfrm>
        </p:spPr>
        <p:txBody>
          <a:bodyPr>
            <a:normAutofit/>
          </a:bodyPr>
          <a:lstStyle/>
          <a:p>
            <a:r>
              <a:rPr lang="en-IN" sz="2200" dirty="0" smtClean="0"/>
              <a:t>Universal </a:t>
            </a:r>
          </a:p>
          <a:p>
            <a:r>
              <a:rPr lang="en-IN" sz="2200" dirty="0" smtClean="0"/>
              <a:t>Highly conserved</a:t>
            </a:r>
          </a:p>
          <a:p>
            <a:r>
              <a:rPr lang="en-IN" sz="2200" dirty="0" smtClean="0"/>
              <a:t>Long enough (~1500 </a:t>
            </a:r>
            <a:r>
              <a:rPr lang="en-IN" sz="2200" dirty="0" err="1" smtClean="0"/>
              <a:t>bp</a:t>
            </a:r>
            <a:r>
              <a:rPr lang="en-IN" sz="2200" dirty="0" smtClean="0"/>
              <a:t>) to provide significant discrimination between many species</a:t>
            </a:r>
          </a:p>
          <a:p>
            <a:r>
              <a:rPr lang="en-IN" sz="2200" dirty="0" smtClean="0"/>
              <a:t>Structural information can guide alignment and phylogenetic reconstruction</a:t>
            </a:r>
          </a:p>
          <a:p>
            <a:r>
              <a:rPr lang="en-IN" sz="2200" dirty="0" smtClean="0"/>
              <a:t>Many species now represented in the database</a:t>
            </a:r>
            <a:endParaRPr lang="en-IN" sz="2200" dirty="0"/>
          </a:p>
        </p:txBody>
      </p:sp>
      <p:grpSp>
        <p:nvGrpSpPr>
          <p:cNvPr id="4" name="Group 3"/>
          <p:cNvGrpSpPr/>
          <p:nvPr/>
        </p:nvGrpSpPr>
        <p:grpSpPr>
          <a:xfrm>
            <a:off x="3923928" y="4509120"/>
            <a:ext cx="5184576" cy="2042884"/>
            <a:chOff x="899592" y="4508355"/>
            <a:chExt cx="4896544" cy="1846818"/>
          </a:xfrm>
        </p:grpSpPr>
        <p:sp>
          <p:nvSpPr>
            <p:cNvPr id="5" name="TextBox 4"/>
            <p:cNvSpPr txBox="1"/>
            <p:nvPr/>
          </p:nvSpPr>
          <p:spPr>
            <a:xfrm>
              <a:off x="1443652" y="4508355"/>
              <a:ext cx="3024336" cy="954107"/>
            </a:xfrm>
            <a:prstGeom prst="rect">
              <a:avLst/>
            </a:prstGeom>
            <a:noFill/>
          </p:spPr>
          <p:txBody>
            <a:bodyPr wrap="square" rtlCol="0">
              <a:spAutoFit/>
            </a:bodyPr>
            <a:lstStyle/>
            <a:p>
              <a:pPr algn="ctr"/>
              <a:r>
                <a:rPr lang="en-IN" sz="2800" dirty="0" smtClean="0">
                  <a:solidFill>
                    <a:schemeClr val="accent6">
                      <a:lumMod val="75000"/>
                    </a:schemeClr>
                  </a:solidFill>
                  <a:effectLst>
                    <a:outerShdw blurRad="38100" dist="38100" dir="2700000" algn="tl">
                      <a:srgbClr val="000000">
                        <a:alpha val="43137"/>
                      </a:srgbClr>
                    </a:outerShdw>
                  </a:effectLst>
                </a:rPr>
                <a:t>16S </a:t>
              </a:r>
              <a:r>
                <a:rPr lang="en-IN" sz="2800" dirty="0" err="1" smtClean="0">
                  <a:solidFill>
                    <a:schemeClr val="accent6">
                      <a:lumMod val="75000"/>
                    </a:schemeClr>
                  </a:solidFill>
                  <a:effectLst>
                    <a:outerShdw blurRad="38100" dist="38100" dir="2700000" algn="tl">
                      <a:srgbClr val="000000">
                        <a:alpha val="43137"/>
                      </a:srgbClr>
                    </a:outerShdw>
                  </a:effectLst>
                </a:rPr>
                <a:t>rRNA</a:t>
              </a:r>
              <a:r>
                <a:rPr lang="en-IN" sz="2800" dirty="0" smtClean="0">
                  <a:solidFill>
                    <a:schemeClr val="accent6">
                      <a:lumMod val="75000"/>
                    </a:schemeClr>
                  </a:solidFill>
                  <a:effectLst>
                    <a:outerShdw blurRad="38100" dist="38100" dir="2700000" algn="tl">
                      <a:srgbClr val="000000">
                        <a:alpha val="43137"/>
                      </a:srgbClr>
                    </a:outerShdw>
                  </a:effectLst>
                </a:rPr>
                <a:t> gene sequencing</a:t>
              </a:r>
              <a:endParaRPr lang="en-IN" sz="2800" dirty="0">
                <a:solidFill>
                  <a:schemeClr val="accent6">
                    <a:lumMod val="75000"/>
                  </a:schemeClr>
                </a:solidFill>
                <a:effectLst>
                  <a:outerShdw blurRad="38100" dist="38100" dir="2700000" algn="tl">
                    <a:srgbClr val="000000">
                      <a:alpha val="43137"/>
                    </a:srgbClr>
                  </a:outerShdw>
                </a:effectLst>
              </a:endParaRPr>
            </a:p>
          </p:txBody>
        </p:sp>
        <p:sp>
          <p:nvSpPr>
            <p:cNvPr id="6" name="Rectangle 5"/>
            <p:cNvSpPr/>
            <p:nvPr/>
          </p:nvSpPr>
          <p:spPr>
            <a:xfrm>
              <a:off x="1431837" y="5507940"/>
              <a:ext cx="3406684" cy="333885"/>
            </a:xfrm>
            <a:prstGeom prst="rect">
              <a:avLst/>
            </a:prstGeom>
          </p:spPr>
          <p:txBody>
            <a:bodyPr wrap="none">
              <a:spAutoFit/>
            </a:bodyPr>
            <a:lstStyle/>
            <a:p>
              <a:pPr algn="ctr"/>
              <a:r>
                <a:rPr lang="en-US" dirty="0" smtClean="0"/>
                <a:t>Earlier </a:t>
              </a:r>
              <a:r>
                <a:rPr lang="en-US" dirty="0" smtClean="0">
                  <a:sym typeface="Wingdings" panose="05000000000000000000" pitchFamily="2" charset="2"/>
                </a:rPr>
                <a:t> By sequencing whole gene</a:t>
              </a:r>
              <a:endParaRPr lang="en-US" dirty="0" smtClean="0"/>
            </a:p>
          </p:txBody>
        </p:sp>
        <p:sp>
          <p:nvSpPr>
            <p:cNvPr id="7" name="Rectangle 6"/>
            <p:cNvSpPr/>
            <p:nvPr/>
          </p:nvSpPr>
          <p:spPr>
            <a:xfrm>
              <a:off x="899592" y="6021288"/>
              <a:ext cx="4896544" cy="333885"/>
            </a:xfrm>
            <a:prstGeom prst="rect">
              <a:avLst/>
            </a:prstGeom>
          </p:spPr>
          <p:txBody>
            <a:bodyPr wrap="square">
              <a:spAutoFit/>
            </a:bodyPr>
            <a:lstStyle/>
            <a:p>
              <a:r>
                <a:rPr lang="en-US" dirty="0" smtClean="0"/>
                <a:t>Now </a:t>
              </a:r>
              <a:r>
                <a:rPr lang="en-US" dirty="0" smtClean="0">
                  <a:sym typeface="Wingdings" panose="05000000000000000000" pitchFamily="2" charset="2"/>
                </a:rPr>
                <a:t> By sequencing short variable regions</a:t>
              </a:r>
              <a:endParaRPr lang="en-IN" dirty="0"/>
            </a:p>
          </p:txBody>
        </p:sp>
      </p:grpSp>
      <p:sp>
        <p:nvSpPr>
          <p:cNvPr id="9" name="TextBox 8"/>
          <p:cNvSpPr txBox="1"/>
          <p:nvPr/>
        </p:nvSpPr>
        <p:spPr>
          <a:xfrm>
            <a:off x="457200" y="4725144"/>
            <a:ext cx="3322712" cy="1477328"/>
          </a:xfrm>
          <a:prstGeom prst="rect">
            <a:avLst/>
          </a:prstGeom>
          <a:noFill/>
        </p:spPr>
        <p:txBody>
          <a:bodyPr wrap="square" rtlCol="0">
            <a:spAutoFit/>
          </a:bodyPr>
          <a:lstStyle/>
          <a:p>
            <a:r>
              <a:rPr lang="en-IN" b="1" dirty="0" smtClean="0"/>
              <a:t>Limitations:</a:t>
            </a:r>
          </a:p>
          <a:p>
            <a:endParaRPr lang="en-IN" b="1" dirty="0"/>
          </a:p>
          <a:p>
            <a:pPr marL="285750" indent="-285750">
              <a:buFont typeface="Arial" panose="020B0604020202020204" pitchFamily="34" charset="0"/>
              <a:buChar char="•"/>
            </a:pPr>
            <a:r>
              <a:rPr lang="en-IN" dirty="0" smtClean="0"/>
              <a:t>Insufficient and underestimated diversity</a:t>
            </a:r>
          </a:p>
          <a:p>
            <a:r>
              <a:rPr lang="en-IN" b="1" dirty="0" smtClean="0"/>
              <a:t> </a:t>
            </a:r>
            <a:endParaRPr lang="en-IN" b="1" dirty="0"/>
          </a:p>
        </p:txBody>
      </p:sp>
    </p:spTree>
    <p:extLst>
      <p:ext uri="{BB962C8B-B14F-4D97-AF65-F5344CB8AC3E}">
        <p14:creationId xmlns:p14="http://schemas.microsoft.com/office/powerpoint/2010/main" val="18537085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16S rRNA gene illustrating the conserved (green) and variable (red) regions"/>
          <p:cNvPicPr>
            <a:picLocks noChangeAspect="1" noChangeArrowheads="1"/>
          </p:cNvPicPr>
          <p:nvPr/>
        </p:nvPicPr>
        <p:blipFill rotWithShape="1">
          <a:blip r:embed="rId2">
            <a:extLst>
              <a:ext uri="{28A0092B-C50C-407E-A947-70E740481C1C}">
                <a14:useLocalDpi xmlns:a14="http://schemas.microsoft.com/office/drawing/2010/main" val="0"/>
              </a:ext>
            </a:extLst>
          </a:blip>
          <a:srcRect t="17387" b="21162"/>
          <a:stretch/>
        </p:blipFill>
        <p:spPr bwMode="auto">
          <a:xfrm>
            <a:off x="331161" y="4887597"/>
            <a:ext cx="8410575" cy="173254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0" smtClean="0"/>
              <a:t>16S ribosomal protein</a:t>
            </a:r>
            <a:endParaRPr lang="en-US" dirty="0"/>
          </a:p>
        </p:txBody>
      </p:sp>
      <p:sp>
        <p:nvSpPr>
          <p:cNvPr id="3" name="Content Placeholder 2"/>
          <p:cNvSpPr>
            <a:spLocks noGrp="1"/>
          </p:cNvSpPr>
          <p:nvPr>
            <p:ph idx="1"/>
          </p:nvPr>
        </p:nvSpPr>
        <p:spPr/>
        <p:txBody>
          <a:bodyPr/>
          <a:lstStyle/>
          <a:p>
            <a:r>
              <a:rPr lang="en-US" dirty="0" smtClean="0"/>
              <a:t>highly conserved between different species of bacteria and </a:t>
            </a:r>
            <a:r>
              <a:rPr lang="en-US" dirty="0" err="1" smtClean="0"/>
              <a:t>archaea</a:t>
            </a:r>
            <a:endParaRPr lang="en-US" dirty="0" smtClean="0"/>
          </a:p>
          <a:p>
            <a:endParaRPr lang="en-US" dirty="0" smtClean="0"/>
          </a:p>
          <a:p>
            <a:r>
              <a:rPr lang="en-US" dirty="0" smtClean="0"/>
              <a:t>whereas the rest of genetic content varies greatly across species</a:t>
            </a:r>
          </a:p>
          <a:p>
            <a:endParaRPr lang="en-US" dirty="0" smtClean="0"/>
          </a:p>
          <a:p>
            <a:r>
              <a:rPr lang="en-US" dirty="0" smtClean="0"/>
              <a:t>16S RNA can be used for taxonomical classification</a:t>
            </a:r>
            <a:endParaRPr lang="en-US" dirty="0"/>
          </a:p>
        </p:txBody>
      </p:sp>
    </p:spTree>
    <p:extLst>
      <p:ext uri="{BB962C8B-B14F-4D97-AF65-F5344CB8AC3E}">
        <p14:creationId xmlns:p14="http://schemas.microsoft.com/office/powerpoint/2010/main" val="20047850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dirty="0" smtClean="0"/>
              <a:t>16S gene coverage (</a:t>
            </a:r>
            <a:r>
              <a:rPr lang="en-US" altLang="zh-TW" dirty="0"/>
              <a:t>RDP </a:t>
            </a:r>
            <a:r>
              <a:rPr lang="en-US" altLang="zh-TW" dirty="0" smtClean="0"/>
              <a:t>release 11.1 )</a:t>
            </a:r>
            <a:endParaRPr lang="zh-TW" altLang="en-US" dirty="0"/>
          </a:p>
        </p:txBody>
      </p:sp>
      <p:sp>
        <p:nvSpPr>
          <p:cNvPr id="3" name="內容版面配置區 2"/>
          <p:cNvSpPr>
            <a:spLocks noGrp="1"/>
          </p:cNvSpPr>
          <p:nvPr>
            <p:ph idx="1"/>
          </p:nvPr>
        </p:nvSpPr>
        <p:spPr/>
        <p:txBody>
          <a:bodyPr/>
          <a:lstStyle/>
          <a:p>
            <a:endParaRPr lang="zh-TW" altLang="en-US" dirty="0"/>
          </a:p>
        </p:txBody>
      </p:sp>
      <p:pic>
        <p:nvPicPr>
          <p:cNvPr id="5" name="圖片 4"/>
          <p:cNvPicPr>
            <a:picLocks noChangeAspect="1"/>
          </p:cNvPicPr>
          <p:nvPr/>
        </p:nvPicPr>
        <p:blipFill>
          <a:blip r:embed="rId2"/>
          <a:stretch>
            <a:fillRect/>
          </a:stretch>
        </p:blipFill>
        <p:spPr>
          <a:xfrm>
            <a:off x="1115616" y="1895602"/>
            <a:ext cx="6607208" cy="4285995"/>
          </a:xfrm>
          <a:prstGeom prst="rect">
            <a:avLst/>
          </a:prstGeom>
        </p:spPr>
      </p:pic>
    </p:spTree>
    <p:extLst>
      <p:ext uri="{BB962C8B-B14F-4D97-AF65-F5344CB8AC3E}">
        <p14:creationId xmlns:p14="http://schemas.microsoft.com/office/powerpoint/2010/main" val="40532398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7378" name="Picture 2" descr="size200"/>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 y="1600200"/>
            <a:ext cx="8610600" cy="3976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57379" name="Rectangle 3"/>
          <p:cNvSpPr>
            <a:spLocks noChangeArrowheads="1"/>
          </p:cNvSpPr>
          <p:nvPr/>
        </p:nvSpPr>
        <p:spPr bwMode="auto">
          <a:xfrm>
            <a:off x="2941638" y="5653088"/>
            <a:ext cx="3259137" cy="36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lstStyle/>
          <a:p>
            <a:pPr eaLnBrk="0" hangingPunct="0"/>
            <a:r>
              <a:rPr lang="en-US" altLang="zh-TW"/>
              <a:t>From Wang et. al., AEM, 2007</a:t>
            </a:r>
          </a:p>
        </p:txBody>
      </p:sp>
      <p:sp>
        <p:nvSpPr>
          <p:cNvPr id="357380" name="Rectangle 4"/>
          <p:cNvSpPr>
            <a:spLocks noGrp="1" noChangeArrowheads="1"/>
          </p:cNvSpPr>
          <p:nvPr>
            <p:ph type="title" idx="4294967295"/>
          </p:nvPr>
        </p:nvSpPr>
        <p:spPr>
          <a:solidFill>
            <a:srgbClr val="99CC66">
              <a:alpha val="50195"/>
            </a:srgbClr>
          </a:solidFill>
          <a:effectLst/>
        </p:spPr>
        <p:txBody>
          <a:bodyPr>
            <a:normAutofit fontScale="90000"/>
          </a:bodyPr>
          <a:lstStyle/>
          <a:p>
            <a:r>
              <a:rPr lang="en-US" altLang="zh-TW" smtClean="0">
                <a:latin typeface="Arial Bold" pitchFamily="48" charset="0"/>
              </a:rPr>
              <a:t>Classifier Accuracy on 200 bp Regions</a:t>
            </a:r>
          </a:p>
        </p:txBody>
      </p:sp>
    </p:spTree>
    <p:extLst>
      <p:ext uri="{BB962C8B-B14F-4D97-AF65-F5344CB8AC3E}">
        <p14:creationId xmlns:p14="http://schemas.microsoft.com/office/powerpoint/2010/main" val="22906401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71406" y="-24"/>
            <a:ext cx="6699976" cy="646331"/>
          </a:xfrm>
          <a:prstGeom prst="rect">
            <a:avLst/>
          </a:prstGeom>
        </p:spPr>
        <p:txBody>
          <a:bodyPr wrap="none">
            <a:spAutoFit/>
          </a:bodyPr>
          <a:lstStyle/>
          <a:p>
            <a:r>
              <a:rPr lang="en-US" altLang="zh-TW" sz="3600" b="1" i="1" dirty="0" smtClean="0">
                <a:solidFill>
                  <a:srgbClr val="C00000"/>
                </a:solidFill>
                <a:effectLst>
                  <a:outerShdw blurRad="38100" dist="38100" dir="2700000" algn="tl">
                    <a:srgbClr val="000000">
                      <a:alpha val="43137"/>
                    </a:srgbClr>
                  </a:outerShdw>
                </a:effectLst>
              </a:rPr>
              <a:t>Classical </a:t>
            </a:r>
            <a:r>
              <a:rPr lang="en-US" altLang="zh-TW" sz="3600" b="1" i="1" dirty="0" err="1" smtClean="0">
                <a:solidFill>
                  <a:srgbClr val="C00000"/>
                </a:solidFill>
                <a:effectLst>
                  <a:outerShdw blurRad="38100" dist="38100" dir="2700000" algn="tl">
                    <a:srgbClr val="000000">
                      <a:alpha val="43137"/>
                    </a:srgbClr>
                  </a:outerShdw>
                </a:effectLst>
              </a:rPr>
              <a:t>Metagenomics</a:t>
            </a:r>
            <a:r>
              <a:rPr lang="en-US" altLang="zh-TW" sz="3600" b="1" i="1" dirty="0" smtClean="0">
                <a:solidFill>
                  <a:srgbClr val="C00000"/>
                </a:solidFill>
                <a:effectLst>
                  <a:outerShdw blurRad="38100" dist="38100" dir="2700000" algn="tl">
                    <a:srgbClr val="000000">
                      <a:alpha val="43137"/>
                    </a:srgbClr>
                  </a:outerShdw>
                </a:effectLst>
              </a:rPr>
              <a:t> Approach</a:t>
            </a:r>
            <a:endParaRPr lang="zh-TW" altLang="en-US" sz="3600" b="1" i="1" dirty="0">
              <a:solidFill>
                <a:srgbClr val="C00000"/>
              </a:solidFill>
              <a:effectLst>
                <a:outerShdw blurRad="38100" dist="38100" dir="2700000" algn="tl">
                  <a:srgbClr val="000000">
                    <a:alpha val="43137"/>
                  </a:srgbClr>
                </a:outerShdw>
              </a:effectLst>
            </a:endParaRPr>
          </a:p>
        </p:txBody>
      </p:sp>
      <p:pic>
        <p:nvPicPr>
          <p:cNvPr id="13" name="Picture 9"/>
          <p:cNvPicPr>
            <a:picLocks noChangeAspect="1" noChangeArrowheads="1"/>
          </p:cNvPicPr>
          <p:nvPr/>
        </p:nvPicPr>
        <p:blipFill>
          <a:blip r:embed="rId2" cstate="print"/>
          <a:srcRect/>
          <a:stretch>
            <a:fillRect/>
          </a:stretch>
        </p:blipFill>
        <p:spPr bwMode="auto">
          <a:xfrm>
            <a:off x="6156176" y="980728"/>
            <a:ext cx="2767672" cy="4305268"/>
          </a:xfrm>
          <a:prstGeom prst="rect">
            <a:avLst/>
          </a:prstGeom>
          <a:noFill/>
          <a:ln w="9525">
            <a:noFill/>
            <a:miter lim="800000"/>
            <a:headEnd/>
            <a:tailEnd/>
          </a:ln>
          <a:effectLst/>
        </p:spPr>
      </p:pic>
      <p:grpSp>
        <p:nvGrpSpPr>
          <p:cNvPr id="2" name="群組 8"/>
          <p:cNvGrpSpPr/>
          <p:nvPr/>
        </p:nvGrpSpPr>
        <p:grpSpPr>
          <a:xfrm>
            <a:off x="174504" y="857232"/>
            <a:ext cx="5981672" cy="3313508"/>
            <a:chOff x="174504" y="1000108"/>
            <a:chExt cx="5981672" cy="3313508"/>
          </a:xfrm>
        </p:grpSpPr>
        <p:pic>
          <p:nvPicPr>
            <p:cNvPr id="5124" name="Picture 4"/>
            <p:cNvPicPr>
              <a:picLocks noChangeAspect="1" noChangeArrowheads="1"/>
            </p:cNvPicPr>
            <p:nvPr/>
          </p:nvPicPr>
          <p:blipFill>
            <a:blip r:embed="rId3" cstate="print"/>
            <a:srcRect l="16238" t="11438" r="12298" b="25563"/>
            <a:stretch>
              <a:fillRect/>
            </a:stretch>
          </p:blipFill>
          <p:spPr bwMode="auto">
            <a:xfrm>
              <a:off x="174504" y="1149756"/>
              <a:ext cx="5981672" cy="3163860"/>
            </a:xfrm>
            <a:prstGeom prst="rect">
              <a:avLst/>
            </a:prstGeom>
            <a:noFill/>
            <a:ln w="9525">
              <a:noFill/>
              <a:miter lim="800000"/>
              <a:headEnd/>
              <a:tailEnd/>
            </a:ln>
          </p:spPr>
        </p:pic>
        <p:grpSp>
          <p:nvGrpSpPr>
            <p:cNvPr id="3" name="群組 7"/>
            <p:cNvGrpSpPr/>
            <p:nvPr/>
          </p:nvGrpSpPr>
          <p:grpSpPr>
            <a:xfrm>
              <a:off x="1215001" y="1000108"/>
              <a:ext cx="885179" cy="928694"/>
              <a:chOff x="1215001" y="1000108"/>
              <a:chExt cx="885179" cy="928694"/>
            </a:xfrm>
          </p:grpSpPr>
          <p:sp>
            <p:nvSpPr>
              <p:cNvPr id="15" name="文字方塊 14"/>
              <p:cNvSpPr txBox="1"/>
              <p:nvPr/>
            </p:nvSpPr>
            <p:spPr>
              <a:xfrm>
                <a:off x="1215001" y="1000108"/>
                <a:ext cx="885179" cy="523220"/>
              </a:xfrm>
              <a:prstGeom prst="rect">
                <a:avLst/>
              </a:prstGeom>
              <a:noFill/>
            </p:spPr>
            <p:txBody>
              <a:bodyPr wrap="none" rtlCol="0">
                <a:spAutoFit/>
              </a:bodyPr>
              <a:lstStyle/>
              <a:p>
                <a:pPr algn="ctr"/>
                <a:r>
                  <a:rPr lang="en-US" altLang="zh-TW" sz="1400" b="1" dirty="0" smtClean="0">
                    <a:solidFill>
                      <a:srgbClr val="FF0000"/>
                    </a:solidFill>
                    <a:effectLst>
                      <a:outerShdw blurRad="38100" dist="38100" dir="2700000" algn="tl">
                        <a:srgbClr val="000000">
                          <a:alpha val="43137"/>
                        </a:srgbClr>
                      </a:outerShdw>
                    </a:effectLst>
                  </a:rPr>
                  <a:t>PCR of</a:t>
                </a:r>
              </a:p>
              <a:p>
                <a:pPr algn="ctr"/>
                <a:r>
                  <a:rPr lang="en-US" altLang="zh-TW" sz="1400" b="1" dirty="0" smtClean="0">
                    <a:solidFill>
                      <a:srgbClr val="FF0000"/>
                    </a:solidFill>
                    <a:effectLst>
                      <a:outerShdw blurRad="38100" dist="38100" dir="2700000" algn="tl">
                        <a:srgbClr val="000000">
                          <a:alpha val="43137"/>
                        </a:srgbClr>
                      </a:outerShdw>
                    </a:effectLst>
                  </a:rPr>
                  <a:t>16S </a:t>
                </a:r>
                <a:r>
                  <a:rPr lang="en-US" altLang="zh-TW" sz="1400" b="1" dirty="0" err="1" smtClean="0">
                    <a:solidFill>
                      <a:srgbClr val="FF0000"/>
                    </a:solidFill>
                    <a:effectLst>
                      <a:outerShdw blurRad="38100" dist="38100" dir="2700000" algn="tl">
                        <a:srgbClr val="000000">
                          <a:alpha val="43137"/>
                        </a:srgbClr>
                      </a:outerShdw>
                    </a:effectLst>
                  </a:rPr>
                  <a:t>rRNA</a:t>
                </a:r>
                <a:endParaRPr lang="zh-TW" altLang="en-US" sz="1400" b="1" dirty="0">
                  <a:solidFill>
                    <a:srgbClr val="FF0000"/>
                  </a:solidFill>
                  <a:effectLst>
                    <a:outerShdw blurRad="38100" dist="38100" dir="2700000" algn="tl">
                      <a:srgbClr val="000000">
                        <a:alpha val="43137"/>
                      </a:srgbClr>
                    </a:outerShdw>
                  </a:effectLst>
                </a:endParaRPr>
              </a:p>
            </p:txBody>
          </p:sp>
          <p:sp>
            <p:nvSpPr>
              <p:cNvPr id="16" name="向下箭號 15"/>
              <p:cNvSpPr/>
              <p:nvPr/>
            </p:nvSpPr>
            <p:spPr>
              <a:xfrm>
                <a:off x="1477571" y="1568762"/>
                <a:ext cx="360040" cy="360040"/>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grpSp>
      </p:grpSp>
      <p:grpSp>
        <p:nvGrpSpPr>
          <p:cNvPr id="4" name="群組 20"/>
          <p:cNvGrpSpPr/>
          <p:nvPr/>
        </p:nvGrpSpPr>
        <p:grpSpPr>
          <a:xfrm>
            <a:off x="1428728" y="4371811"/>
            <a:ext cx="4500594" cy="1477328"/>
            <a:chOff x="1357290" y="4371811"/>
            <a:chExt cx="4500594" cy="1477328"/>
          </a:xfrm>
        </p:grpSpPr>
        <p:sp>
          <p:nvSpPr>
            <p:cNvPr id="10" name="文字方塊 9"/>
            <p:cNvSpPr txBox="1"/>
            <p:nvPr/>
          </p:nvSpPr>
          <p:spPr>
            <a:xfrm>
              <a:off x="1411859" y="4371811"/>
              <a:ext cx="4446025" cy="1477328"/>
            </a:xfrm>
            <a:prstGeom prst="rect">
              <a:avLst/>
            </a:prstGeom>
            <a:noFill/>
          </p:spPr>
          <p:txBody>
            <a:bodyPr wrap="none" rtlCol="0">
              <a:spAutoFit/>
            </a:bodyPr>
            <a:lstStyle/>
            <a:p>
              <a:r>
                <a:rPr lang="en-US" altLang="zh-TW" dirty="0" smtClean="0"/>
                <a:t>16S </a:t>
              </a:r>
              <a:r>
                <a:rPr lang="en-US" altLang="zh-TW" dirty="0" err="1" smtClean="0"/>
                <a:t>rRNA</a:t>
              </a:r>
              <a:r>
                <a:rPr lang="en-US" altLang="zh-TW" dirty="0" smtClean="0"/>
                <a:t> sequence dependent</a:t>
              </a:r>
            </a:p>
            <a:p>
              <a:r>
                <a:rPr lang="en-US" altLang="zh-TW" dirty="0" smtClean="0"/>
                <a:t>1</a:t>
              </a:r>
              <a:r>
                <a:rPr lang="en-US" altLang="zh-TW" baseline="30000" dirty="0" smtClean="0"/>
                <a:t>st</a:t>
              </a:r>
              <a:r>
                <a:rPr lang="en-US" altLang="zh-TW" dirty="0" smtClean="0"/>
                <a:t>  PCR (16S </a:t>
              </a:r>
              <a:r>
                <a:rPr lang="en-US" altLang="zh-TW" dirty="0" err="1" smtClean="0"/>
                <a:t>rRNA</a:t>
              </a:r>
              <a:r>
                <a:rPr lang="en-US" altLang="zh-TW" dirty="0" smtClean="0"/>
                <a:t> family specific primer sets)</a:t>
              </a:r>
            </a:p>
            <a:p>
              <a:r>
                <a:rPr lang="en-US" altLang="zh-TW" dirty="0" smtClean="0"/>
                <a:t>2</a:t>
              </a:r>
              <a:r>
                <a:rPr lang="en-US" altLang="zh-TW" baseline="30000" dirty="0" smtClean="0"/>
                <a:t>nd</a:t>
              </a:r>
              <a:r>
                <a:rPr lang="en-US" altLang="zh-TW" dirty="0" smtClean="0"/>
                <a:t> PCR (NGS library)</a:t>
              </a:r>
            </a:p>
            <a:p>
              <a:r>
                <a:rPr lang="en-US" altLang="zh-TW" dirty="0" smtClean="0"/>
                <a:t>454 Sequencing platform</a:t>
              </a:r>
            </a:p>
            <a:p>
              <a:r>
                <a:rPr lang="en-US" altLang="zh-TW" dirty="0" smtClean="0"/>
                <a:t>Database update</a:t>
              </a:r>
              <a:endParaRPr lang="zh-TW" altLang="en-US" dirty="0"/>
            </a:p>
          </p:txBody>
        </p:sp>
        <p:sp>
          <p:nvSpPr>
            <p:cNvPr id="11" name="橢圓 10"/>
            <p:cNvSpPr>
              <a:spLocks noChangeAspect="1"/>
            </p:cNvSpPr>
            <p:nvPr/>
          </p:nvSpPr>
          <p:spPr>
            <a:xfrm>
              <a:off x="1357290" y="4500570"/>
              <a:ext cx="91440" cy="9144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zh-TW" altLang="en-US"/>
            </a:p>
          </p:txBody>
        </p:sp>
        <p:sp>
          <p:nvSpPr>
            <p:cNvPr id="12" name="橢圓 11"/>
            <p:cNvSpPr>
              <a:spLocks noChangeAspect="1"/>
            </p:cNvSpPr>
            <p:nvPr/>
          </p:nvSpPr>
          <p:spPr>
            <a:xfrm>
              <a:off x="1357290" y="4766320"/>
              <a:ext cx="91440" cy="9144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zh-TW" altLang="en-US"/>
            </a:p>
          </p:txBody>
        </p:sp>
        <p:sp>
          <p:nvSpPr>
            <p:cNvPr id="14" name="橢圓 13"/>
            <p:cNvSpPr>
              <a:spLocks noChangeAspect="1"/>
            </p:cNvSpPr>
            <p:nvPr/>
          </p:nvSpPr>
          <p:spPr>
            <a:xfrm>
              <a:off x="1357290" y="5052072"/>
              <a:ext cx="91440" cy="9144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zh-TW" altLang="en-US"/>
            </a:p>
          </p:txBody>
        </p:sp>
        <p:sp>
          <p:nvSpPr>
            <p:cNvPr id="18" name="橢圓 17"/>
            <p:cNvSpPr>
              <a:spLocks noChangeAspect="1"/>
            </p:cNvSpPr>
            <p:nvPr/>
          </p:nvSpPr>
          <p:spPr>
            <a:xfrm>
              <a:off x="1357290" y="5337824"/>
              <a:ext cx="91440" cy="9144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zh-TW" altLang="en-US"/>
            </a:p>
          </p:txBody>
        </p:sp>
        <p:sp>
          <p:nvSpPr>
            <p:cNvPr id="20" name="橢圓 19"/>
            <p:cNvSpPr>
              <a:spLocks noChangeAspect="1"/>
            </p:cNvSpPr>
            <p:nvPr/>
          </p:nvSpPr>
          <p:spPr>
            <a:xfrm>
              <a:off x="1357290" y="5623576"/>
              <a:ext cx="91440" cy="9144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zh-TW" altLang="en-US"/>
            </a:p>
          </p:txBody>
        </p:sp>
      </p:grpSp>
      <p:pic>
        <p:nvPicPr>
          <p:cNvPr id="17410" name="Picture 2" descr="NIH Human Microbiome Projec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5337824"/>
            <a:ext cx="1628775"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23416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NZ" dirty="0" smtClean="0">
                <a:effectLst/>
              </a:rPr>
              <a:t>Analysis</a:t>
            </a:r>
            <a:r>
              <a:rPr lang="en-NZ" dirty="0" smtClean="0"/>
              <a:t> </a:t>
            </a:r>
            <a:r>
              <a:rPr lang="en-NZ" dirty="0" smtClean="0">
                <a:effectLst/>
              </a:rPr>
              <a:t>approach</a:t>
            </a:r>
            <a:endParaRPr lang="en-NZ" dirty="0"/>
          </a:p>
        </p:txBody>
      </p:sp>
      <p:sp>
        <p:nvSpPr>
          <p:cNvPr id="3" name="Content Placeholder 2"/>
          <p:cNvSpPr>
            <a:spLocks noGrp="1"/>
          </p:cNvSpPr>
          <p:nvPr>
            <p:ph idx="1"/>
          </p:nvPr>
        </p:nvSpPr>
        <p:spPr/>
        <p:txBody>
          <a:bodyPr/>
          <a:lstStyle/>
          <a:p>
            <a:pPr>
              <a:buFont typeface="Wingdings" pitchFamily="2" charset="2"/>
              <a:buChar char="§"/>
            </a:pPr>
            <a:r>
              <a:rPr lang="en-NZ" sz="3600" dirty="0" smtClean="0"/>
              <a:t>Taxonomy </a:t>
            </a:r>
            <a:r>
              <a:rPr lang="en-NZ" sz="3600" b="1" dirty="0" smtClean="0"/>
              <a:t>independent</a:t>
            </a:r>
            <a:r>
              <a:rPr lang="en-NZ" sz="3600" dirty="0" smtClean="0"/>
              <a:t> analysis</a:t>
            </a:r>
          </a:p>
          <a:p>
            <a:pPr lvl="1">
              <a:buFont typeface="Wingdings" pitchFamily="2" charset="2"/>
              <a:buChar char="§"/>
            </a:pPr>
            <a:r>
              <a:rPr lang="en-NZ" sz="2400" dirty="0" smtClean="0"/>
              <a:t>Reads are group into </a:t>
            </a:r>
            <a:r>
              <a:rPr lang="en-NZ" sz="2400" b="1" dirty="0" smtClean="0">
                <a:solidFill>
                  <a:srgbClr val="FF0000"/>
                </a:solidFill>
              </a:rPr>
              <a:t>operational taxonomic units (OTU)</a:t>
            </a:r>
            <a:r>
              <a:rPr lang="en-NZ" sz="2400" b="1" dirty="0" smtClean="0"/>
              <a:t> </a:t>
            </a:r>
            <a:r>
              <a:rPr lang="en-NZ" sz="2400" dirty="0" smtClean="0"/>
              <a:t>based on a specified sequence variation.</a:t>
            </a:r>
          </a:p>
          <a:p>
            <a:pPr>
              <a:buFont typeface="Wingdings" pitchFamily="2" charset="2"/>
              <a:buChar char="§"/>
            </a:pPr>
            <a:endParaRPr lang="en-NZ" dirty="0" smtClean="0"/>
          </a:p>
          <a:p>
            <a:pPr>
              <a:buFont typeface="Wingdings" pitchFamily="2" charset="2"/>
              <a:buChar char="§"/>
            </a:pPr>
            <a:r>
              <a:rPr lang="en-NZ" sz="3600" dirty="0" smtClean="0"/>
              <a:t>Taxonomy </a:t>
            </a:r>
            <a:r>
              <a:rPr lang="en-NZ" sz="3600" b="1" dirty="0" smtClean="0"/>
              <a:t>dependent</a:t>
            </a:r>
            <a:r>
              <a:rPr lang="en-NZ" sz="3600" dirty="0" smtClean="0"/>
              <a:t> analysis</a:t>
            </a:r>
          </a:p>
          <a:p>
            <a:pPr lvl="1">
              <a:buFont typeface="Wingdings" pitchFamily="2" charset="2"/>
              <a:buChar char="§"/>
            </a:pPr>
            <a:r>
              <a:rPr lang="en-NZ" sz="2400" dirty="0" smtClean="0"/>
              <a:t>Assignment at the level of domain, phylum, class, order, family, genus, and species</a:t>
            </a:r>
          </a:p>
          <a:p>
            <a:pPr lvl="1">
              <a:buFont typeface="Wingdings" pitchFamily="2" charset="2"/>
              <a:buChar char="§"/>
            </a:pPr>
            <a:r>
              <a:rPr lang="en-NZ" sz="2400" dirty="0" smtClean="0"/>
              <a:t>Require a reference database</a:t>
            </a:r>
            <a:endParaRPr lang="en-NZ" sz="2400" dirty="0"/>
          </a:p>
        </p:txBody>
      </p:sp>
    </p:spTree>
    <p:extLst>
      <p:ext uri="{BB962C8B-B14F-4D97-AF65-F5344CB8AC3E}">
        <p14:creationId xmlns:p14="http://schemas.microsoft.com/office/powerpoint/2010/main" val="16053431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dirty="0" smtClean="0">
                <a:effectLst/>
              </a:rPr>
              <a:t>Taxonomy</a:t>
            </a:r>
            <a:r>
              <a:rPr lang="en-NZ" dirty="0" smtClean="0"/>
              <a:t> independent analysis</a:t>
            </a:r>
            <a:endParaRPr lang="en-NZ" dirty="0"/>
          </a:p>
        </p:txBody>
      </p:sp>
      <p:sp>
        <p:nvSpPr>
          <p:cNvPr id="3" name="Content Placeholder 2"/>
          <p:cNvSpPr>
            <a:spLocks noGrp="1"/>
          </p:cNvSpPr>
          <p:nvPr>
            <p:ph idx="1"/>
          </p:nvPr>
        </p:nvSpPr>
        <p:spPr/>
        <p:txBody>
          <a:bodyPr>
            <a:normAutofit lnSpcReduction="10000"/>
          </a:bodyPr>
          <a:lstStyle/>
          <a:p>
            <a:pPr>
              <a:buFont typeface="Wingdings" pitchFamily="2" charset="2"/>
              <a:buChar char="§"/>
            </a:pPr>
            <a:r>
              <a:rPr lang="en-NZ" dirty="0" smtClean="0"/>
              <a:t>Group reads into OTU based on certain imposed similarity threshold</a:t>
            </a:r>
          </a:p>
          <a:p>
            <a:pPr lvl="1">
              <a:buFont typeface="Wingdings" pitchFamily="2" charset="2"/>
              <a:buChar char="§"/>
            </a:pPr>
            <a:r>
              <a:rPr lang="en-NZ" sz="2400" dirty="0" smtClean="0"/>
              <a:t>In study of bacteria, 97% seems like a good starting point</a:t>
            </a:r>
          </a:p>
          <a:p>
            <a:pPr lvl="1">
              <a:buFont typeface="Wingdings" pitchFamily="2" charset="2"/>
              <a:buChar char="§"/>
            </a:pPr>
            <a:r>
              <a:rPr lang="en-NZ" sz="2400" dirty="0" smtClean="0"/>
              <a:t>Species dependent, genes dependent, threshold may vary</a:t>
            </a:r>
          </a:p>
          <a:p>
            <a:pPr lvl="1">
              <a:buFont typeface="Wingdings" pitchFamily="2" charset="2"/>
              <a:buChar char="§"/>
            </a:pPr>
            <a:r>
              <a:rPr lang="en-NZ" sz="2400" dirty="0" smtClean="0"/>
              <a:t>1 OTU = 1 organism</a:t>
            </a:r>
          </a:p>
          <a:p>
            <a:pPr lvl="1">
              <a:buFont typeface="Wingdings" pitchFamily="2" charset="2"/>
              <a:buChar char="§"/>
            </a:pPr>
            <a:endParaRPr lang="en-NZ" sz="2400" dirty="0" smtClean="0"/>
          </a:p>
          <a:p>
            <a:pPr>
              <a:buFont typeface="Wingdings" pitchFamily="2" charset="2"/>
              <a:buChar char="§"/>
            </a:pPr>
            <a:r>
              <a:rPr lang="en-NZ" dirty="0" smtClean="0"/>
              <a:t>Extract a OTU representative sequence</a:t>
            </a:r>
          </a:p>
          <a:p>
            <a:pPr lvl="1">
              <a:buFont typeface="Wingdings" pitchFamily="2" charset="2"/>
              <a:buChar char="§"/>
            </a:pPr>
            <a:r>
              <a:rPr lang="en-NZ" sz="2400" dirty="0" smtClean="0"/>
              <a:t>Most common sequence</a:t>
            </a:r>
          </a:p>
          <a:p>
            <a:pPr lvl="1">
              <a:buFont typeface="Wingdings" pitchFamily="2" charset="2"/>
              <a:buChar char="§"/>
            </a:pPr>
            <a:r>
              <a:rPr lang="en-NZ" sz="2400" dirty="0" smtClean="0"/>
              <a:t>Sequence that has minimum difference to all other sequences in the same OTU</a:t>
            </a:r>
          </a:p>
        </p:txBody>
      </p:sp>
    </p:spTree>
    <p:extLst>
      <p:ext uri="{BB962C8B-B14F-4D97-AF65-F5344CB8AC3E}">
        <p14:creationId xmlns:p14="http://schemas.microsoft.com/office/powerpoint/2010/main" val="6771966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dirty="0" smtClean="0">
                <a:effectLst/>
              </a:rPr>
              <a:t>Taxonomy</a:t>
            </a:r>
            <a:r>
              <a:rPr lang="en-NZ" dirty="0" smtClean="0"/>
              <a:t> dependent analysis</a:t>
            </a:r>
            <a:endParaRPr lang="en-NZ" dirty="0"/>
          </a:p>
        </p:txBody>
      </p:sp>
      <p:sp>
        <p:nvSpPr>
          <p:cNvPr id="3" name="Content Placeholder 2"/>
          <p:cNvSpPr>
            <a:spLocks noGrp="1"/>
          </p:cNvSpPr>
          <p:nvPr>
            <p:ph idx="1"/>
          </p:nvPr>
        </p:nvSpPr>
        <p:spPr/>
        <p:txBody>
          <a:bodyPr>
            <a:normAutofit/>
          </a:bodyPr>
          <a:lstStyle/>
          <a:p>
            <a:pPr>
              <a:buFont typeface="Wingdings" pitchFamily="2" charset="2"/>
              <a:buChar char="§"/>
            </a:pPr>
            <a:r>
              <a:rPr lang="en-NZ" dirty="0" smtClean="0"/>
              <a:t>Classify sequences</a:t>
            </a:r>
          </a:p>
          <a:p>
            <a:pPr>
              <a:buFont typeface="Wingdings" pitchFamily="2" charset="2"/>
              <a:buChar char="§"/>
            </a:pPr>
            <a:r>
              <a:rPr lang="en-NZ" dirty="0" smtClean="0"/>
              <a:t>BLAST</a:t>
            </a:r>
          </a:p>
          <a:p>
            <a:pPr lvl="1">
              <a:buFont typeface="Wingdings" pitchFamily="2" charset="2"/>
              <a:buChar char="§"/>
            </a:pPr>
            <a:r>
              <a:rPr lang="en-NZ" sz="2000" dirty="0" smtClean="0"/>
              <a:t>Simply BLAST what you have </a:t>
            </a:r>
            <a:r>
              <a:rPr lang="en-US" altLang="zh-TW" dirty="0"/>
              <a:t>(</a:t>
            </a:r>
            <a:r>
              <a:rPr lang="en-US" altLang="zh-TW" dirty="0" err="1"/>
              <a:t>phylotyping</a:t>
            </a:r>
            <a:r>
              <a:rPr lang="en-US" altLang="zh-TW" dirty="0" smtClean="0"/>
              <a:t>) </a:t>
            </a:r>
            <a:r>
              <a:rPr lang="en-US" altLang="zh-TW" b="1" dirty="0" smtClean="0"/>
              <a:t>MEGAN</a:t>
            </a:r>
            <a:endParaRPr lang="en-NZ" sz="2000" b="1" dirty="0" smtClean="0"/>
          </a:p>
          <a:p>
            <a:pPr lvl="1">
              <a:buFont typeface="Wingdings" pitchFamily="2" charset="2"/>
              <a:buChar char="§"/>
            </a:pPr>
            <a:endParaRPr lang="en-NZ" sz="2000" dirty="0" smtClean="0"/>
          </a:p>
          <a:p>
            <a:pPr>
              <a:buFont typeface="Wingdings" pitchFamily="2" charset="2"/>
              <a:buChar char="§"/>
            </a:pPr>
            <a:r>
              <a:rPr lang="en-NZ" dirty="0" smtClean="0"/>
              <a:t> Online RDP classifier (</a:t>
            </a:r>
            <a:r>
              <a:rPr lang="en-NZ" b="1" dirty="0" smtClean="0"/>
              <a:t>Ribosomal Database Project</a:t>
            </a:r>
            <a:r>
              <a:rPr lang="en-NZ" dirty="0" smtClean="0"/>
              <a:t> )</a:t>
            </a:r>
          </a:p>
          <a:p>
            <a:pPr lvl="1">
              <a:buFont typeface="Wingdings" pitchFamily="2" charset="2"/>
              <a:buChar char="§"/>
            </a:pPr>
            <a:r>
              <a:rPr lang="en-NZ" sz="2000" u="sng" dirty="0" smtClean="0"/>
              <a:t>RDP 10.26 (Release 11, Update 5 consists of </a:t>
            </a:r>
            <a:r>
              <a:rPr lang="en-NZ" sz="2000" b="1" u="sng" dirty="0" smtClean="0"/>
              <a:t>3,356,809</a:t>
            </a:r>
            <a:r>
              <a:rPr lang="en-NZ" sz="2000" u="sng" dirty="0" smtClean="0"/>
              <a:t> aligned and annotated 16S </a:t>
            </a:r>
            <a:r>
              <a:rPr lang="en-NZ" sz="2000" u="sng" dirty="0" err="1" smtClean="0"/>
              <a:t>rRNA</a:t>
            </a:r>
            <a:r>
              <a:rPr lang="en-NZ" sz="2000" u="sng" dirty="0" smtClean="0"/>
              <a:t> sequences</a:t>
            </a:r>
          </a:p>
          <a:p>
            <a:pPr lvl="1">
              <a:buFont typeface="Wingdings" pitchFamily="2" charset="2"/>
              <a:buChar char="§"/>
            </a:pPr>
            <a:r>
              <a:rPr lang="en-NZ" sz="2000" dirty="0" smtClean="0"/>
              <a:t>Limited by number of reads you can submit</a:t>
            </a:r>
          </a:p>
          <a:p>
            <a:pPr>
              <a:buFont typeface="Wingdings" pitchFamily="2" charset="2"/>
              <a:buChar char="§"/>
            </a:pPr>
            <a:r>
              <a:rPr lang="en-NZ" dirty="0" smtClean="0"/>
              <a:t>Online </a:t>
            </a:r>
            <a:r>
              <a:rPr lang="en-NZ" dirty="0" err="1" smtClean="0"/>
              <a:t>Greengenes</a:t>
            </a:r>
            <a:r>
              <a:rPr lang="en-NZ" dirty="0" smtClean="0"/>
              <a:t> classifier based on NAST alignment</a:t>
            </a:r>
          </a:p>
          <a:p>
            <a:pPr lvl="1">
              <a:buFont typeface="Wingdings" pitchFamily="2" charset="2"/>
              <a:buChar char="§"/>
            </a:pPr>
            <a:r>
              <a:rPr lang="en-NZ" sz="2000" dirty="0" smtClean="0"/>
              <a:t>Require pre-aligned dataset</a:t>
            </a:r>
          </a:p>
          <a:p>
            <a:pPr lvl="1">
              <a:buFont typeface="Wingdings" pitchFamily="2" charset="2"/>
              <a:buChar char="§"/>
            </a:pPr>
            <a:r>
              <a:rPr lang="en-NZ" sz="2000" dirty="0" smtClean="0"/>
              <a:t>Limited by number of reads you can submit</a:t>
            </a:r>
          </a:p>
          <a:p>
            <a:pPr lvl="1">
              <a:buFont typeface="Wingdings" pitchFamily="2" charset="2"/>
              <a:buChar char="§"/>
            </a:pPr>
            <a:endParaRPr lang="en-NZ" dirty="0" smtClean="0"/>
          </a:p>
        </p:txBody>
      </p:sp>
    </p:spTree>
    <p:extLst>
      <p:ext uri="{BB962C8B-B14F-4D97-AF65-F5344CB8AC3E}">
        <p14:creationId xmlns:p14="http://schemas.microsoft.com/office/powerpoint/2010/main" val="1115309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229600" cy="1143000"/>
          </a:xfrm>
        </p:spPr>
        <p:txBody>
          <a:bodyPr/>
          <a:lstStyle/>
          <a:p>
            <a:r>
              <a:rPr lang="en-US" dirty="0" err="1" smtClean="0"/>
              <a:t>Greengenes</a:t>
            </a:r>
            <a:endParaRPr lang="en-US" dirty="0"/>
          </a:p>
        </p:txBody>
      </p:sp>
      <p:sp>
        <p:nvSpPr>
          <p:cNvPr id="3" name="Content Placeholder 2"/>
          <p:cNvSpPr>
            <a:spLocks noGrp="1"/>
          </p:cNvSpPr>
          <p:nvPr>
            <p:ph idx="1"/>
          </p:nvPr>
        </p:nvSpPr>
        <p:spPr>
          <a:xfrm>
            <a:off x="457200" y="6065837"/>
            <a:ext cx="8229600" cy="639763"/>
          </a:xfrm>
        </p:spPr>
        <p:txBody>
          <a:bodyPr/>
          <a:lstStyle/>
          <a:p>
            <a:pPr algn="ctr">
              <a:buNone/>
            </a:pPr>
            <a:r>
              <a:rPr lang="en-US" dirty="0" smtClean="0">
                <a:hlinkClick r:id="rId2"/>
              </a:rPr>
              <a:t>http://greengenes.lbl.gov/</a:t>
            </a:r>
            <a:endParaRPr lang="en-US" dirty="0" smtClean="0"/>
          </a:p>
          <a:p>
            <a:pPr>
              <a:buNone/>
            </a:pPr>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966700"/>
            <a:ext cx="6487622" cy="52180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672555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SILVA</a:t>
            </a:r>
            <a:endParaRPr lang="en-US" dirty="0"/>
          </a:p>
        </p:txBody>
      </p:sp>
      <p:sp>
        <p:nvSpPr>
          <p:cNvPr id="3" name="Content Placeholder 2"/>
          <p:cNvSpPr>
            <a:spLocks noGrp="1"/>
          </p:cNvSpPr>
          <p:nvPr>
            <p:ph idx="1"/>
          </p:nvPr>
        </p:nvSpPr>
        <p:spPr>
          <a:xfrm>
            <a:off x="457200" y="6237312"/>
            <a:ext cx="8229600" cy="563563"/>
          </a:xfrm>
        </p:spPr>
        <p:txBody>
          <a:bodyPr>
            <a:normAutofit/>
          </a:bodyPr>
          <a:lstStyle/>
          <a:p>
            <a:pPr algn="ctr">
              <a:buNone/>
            </a:pPr>
            <a:r>
              <a:rPr lang="en-US" dirty="0" smtClean="0">
                <a:hlinkClick r:id="rId2"/>
              </a:rPr>
              <a:t>http://www.arb-silva.de/</a:t>
            </a:r>
            <a:endParaRPr lang="en-US" dirty="0" smtClean="0"/>
          </a:p>
          <a:p>
            <a:pPr algn="ctr">
              <a:buNone/>
            </a:pPr>
            <a:endParaRPr lang="en-US" dirty="0"/>
          </a:p>
        </p:txBody>
      </p:sp>
      <p:pic>
        <p:nvPicPr>
          <p:cNvPr id="4" name="圖片 3"/>
          <p:cNvPicPr>
            <a:picLocks noChangeAspect="1"/>
          </p:cNvPicPr>
          <p:nvPr/>
        </p:nvPicPr>
        <p:blipFill>
          <a:blip r:embed="rId3"/>
          <a:stretch>
            <a:fillRect/>
          </a:stretch>
        </p:blipFill>
        <p:spPr>
          <a:xfrm>
            <a:off x="1259632" y="764704"/>
            <a:ext cx="5544616" cy="5588060"/>
          </a:xfrm>
          <a:prstGeom prst="rect">
            <a:avLst/>
          </a:prstGeom>
        </p:spPr>
      </p:pic>
    </p:spTree>
    <p:extLst>
      <p:ext uri="{BB962C8B-B14F-4D97-AF65-F5344CB8AC3E}">
        <p14:creationId xmlns:p14="http://schemas.microsoft.com/office/powerpoint/2010/main" val="28907733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t>RDP</a:t>
            </a:r>
            <a:endParaRPr lang="en-US" dirty="0"/>
          </a:p>
        </p:txBody>
      </p:sp>
      <p:sp>
        <p:nvSpPr>
          <p:cNvPr id="3" name="Content Placeholder 2"/>
          <p:cNvSpPr>
            <a:spLocks noGrp="1"/>
          </p:cNvSpPr>
          <p:nvPr>
            <p:ph idx="1"/>
          </p:nvPr>
        </p:nvSpPr>
        <p:spPr>
          <a:xfrm>
            <a:off x="457200" y="6248400"/>
            <a:ext cx="8229600" cy="411163"/>
          </a:xfrm>
        </p:spPr>
        <p:txBody>
          <a:bodyPr>
            <a:normAutofit fontScale="92500" lnSpcReduction="10000"/>
          </a:bodyPr>
          <a:lstStyle/>
          <a:p>
            <a:pPr algn="ctr">
              <a:buNone/>
            </a:pPr>
            <a:r>
              <a:rPr lang="en-US" dirty="0" smtClean="0">
                <a:hlinkClick r:id="rId2"/>
              </a:rPr>
              <a:t>http://rdp.cme.msu.edu/</a:t>
            </a:r>
            <a:endParaRPr lang="en-US" dirty="0" smtClean="0"/>
          </a:p>
          <a:p>
            <a:pPr algn="ctr">
              <a:buNone/>
            </a:pPr>
            <a:endParaRPr lang="en-US" dirty="0"/>
          </a:p>
        </p:txBody>
      </p:sp>
      <p:pic>
        <p:nvPicPr>
          <p:cNvPr id="4" name="圖片 3"/>
          <p:cNvPicPr>
            <a:picLocks noChangeAspect="1"/>
          </p:cNvPicPr>
          <p:nvPr/>
        </p:nvPicPr>
        <p:blipFill>
          <a:blip r:embed="rId3"/>
          <a:stretch>
            <a:fillRect/>
          </a:stretch>
        </p:blipFill>
        <p:spPr>
          <a:xfrm>
            <a:off x="1547664" y="698375"/>
            <a:ext cx="5602518" cy="5580907"/>
          </a:xfrm>
          <a:prstGeom prst="rect">
            <a:avLst/>
          </a:prstGeom>
        </p:spPr>
      </p:pic>
    </p:spTree>
    <p:extLst>
      <p:ext uri="{BB962C8B-B14F-4D97-AF65-F5344CB8AC3E}">
        <p14:creationId xmlns:p14="http://schemas.microsoft.com/office/powerpoint/2010/main" val="10711259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One common </a:t>
            </a:r>
            <a:r>
              <a:rPr lang="en-US" dirty="0" err="1" smtClean="0"/>
              <a:t>phylotyping</a:t>
            </a:r>
            <a:r>
              <a:rPr lang="en-US" dirty="0" smtClean="0"/>
              <a:t> workflow</a:t>
            </a:r>
            <a:endParaRPr lang="en-US" dirty="0"/>
          </a:p>
        </p:txBody>
      </p:sp>
      <p:sp>
        <p:nvSpPr>
          <p:cNvPr id="3" name="Content Placeholder 2"/>
          <p:cNvSpPr>
            <a:spLocks noGrp="1"/>
          </p:cNvSpPr>
          <p:nvPr>
            <p:ph idx="1"/>
          </p:nvPr>
        </p:nvSpPr>
        <p:spPr>
          <a:xfrm>
            <a:off x="457200" y="1360512"/>
            <a:ext cx="8229600" cy="2140496"/>
          </a:xfrm>
        </p:spPr>
        <p:txBody>
          <a:bodyPr/>
          <a:lstStyle/>
          <a:p>
            <a:r>
              <a:rPr lang="en-US" dirty="0" smtClean="0"/>
              <a:t>Run the blast aligners with the reads against the NCBI bacterial database  (can be very time consuming)</a:t>
            </a:r>
          </a:p>
          <a:p>
            <a:endParaRPr lang="en-US" dirty="0" smtClean="0"/>
          </a:p>
          <a:p>
            <a:r>
              <a:rPr lang="en-US" dirty="0" smtClean="0"/>
              <a:t>Use MEGAN – </a:t>
            </a:r>
            <a:r>
              <a:rPr lang="en-US" dirty="0" err="1" smtClean="0"/>
              <a:t>Metagenome</a:t>
            </a:r>
            <a:r>
              <a:rPr lang="en-US" dirty="0" smtClean="0"/>
              <a:t> Analyzer to process the results</a:t>
            </a:r>
            <a:endParaRPr lang="en-US" dirty="0"/>
          </a:p>
        </p:txBody>
      </p:sp>
      <p:pic>
        <p:nvPicPr>
          <p:cNvPr id="4" name="Picture 2"/>
          <p:cNvPicPr>
            <a:picLocks noChangeAspect="1" noChangeArrowheads="1"/>
          </p:cNvPicPr>
          <p:nvPr/>
        </p:nvPicPr>
        <p:blipFill>
          <a:blip r:embed="rId2" cstate="print"/>
          <a:srcRect/>
          <a:stretch>
            <a:fillRect/>
          </a:stretch>
        </p:blipFill>
        <p:spPr bwMode="auto">
          <a:xfrm>
            <a:off x="841906" y="3501008"/>
            <a:ext cx="3425293" cy="2988568"/>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5032906" y="3501008"/>
            <a:ext cx="3425293" cy="2988568"/>
          </a:xfrm>
          <a:prstGeom prst="rect">
            <a:avLst/>
          </a:prstGeom>
          <a:noFill/>
          <a:ln w="9525">
            <a:noFill/>
            <a:miter lim="800000"/>
            <a:headEnd/>
            <a:tailEnd/>
          </a:ln>
        </p:spPr>
      </p:pic>
      <p:sp>
        <p:nvSpPr>
          <p:cNvPr id="6" name="矩形 5"/>
          <p:cNvSpPr/>
          <p:nvPr/>
        </p:nvSpPr>
        <p:spPr>
          <a:xfrm>
            <a:off x="2609528" y="6488668"/>
            <a:ext cx="6534472" cy="369332"/>
          </a:xfrm>
          <a:prstGeom prst="rect">
            <a:avLst/>
          </a:prstGeom>
        </p:spPr>
        <p:txBody>
          <a:bodyPr wrap="square">
            <a:spAutoFit/>
          </a:bodyPr>
          <a:lstStyle/>
          <a:p>
            <a:r>
              <a:rPr lang="en-US" altLang="zh-TW" dirty="0" smtClean="0">
                <a:hlinkClick r:id="rId4"/>
              </a:rPr>
              <a:t>http://ab.inf.uni-tuebingen.de/software/megan/</a:t>
            </a:r>
            <a:endParaRPr lang="en-US" altLang="zh-TW" dirty="0" smtClean="0"/>
          </a:p>
        </p:txBody>
      </p:sp>
    </p:spTree>
    <p:extLst>
      <p:ext uri="{BB962C8B-B14F-4D97-AF65-F5344CB8AC3E}">
        <p14:creationId xmlns:p14="http://schemas.microsoft.com/office/powerpoint/2010/main" val="40869404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b="1" dirty="0" err="1" smtClean="0"/>
              <a:t>mothur</a:t>
            </a:r>
            <a:r>
              <a:rPr lang="en-US" dirty="0" smtClean="0"/>
              <a:t> package</a:t>
            </a:r>
            <a:endParaRPr lang="en-US" dirty="0"/>
          </a:p>
        </p:txBody>
      </p:sp>
      <p:sp>
        <p:nvSpPr>
          <p:cNvPr id="3" name="Content Placeholder 2"/>
          <p:cNvSpPr>
            <a:spLocks noGrp="1"/>
          </p:cNvSpPr>
          <p:nvPr>
            <p:ph idx="1"/>
          </p:nvPr>
        </p:nvSpPr>
        <p:spPr>
          <a:xfrm>
            <a:off x="457200" y="1600200"/>
            <a:ext cx="8229600" cy="892696"/>
          </a:xfrm>
        </p:spPr>
        <p:txBody>
          <a:bodyPr>
            <a:normAutofit/>
          </a:bodyPr>
          <a:lstStyle/>
          <a:p>
            <a:r>
              <a:rPr lang="en-US" dirty="0" smtClean="0"/>
              <a:t>Primarily OTU based but it has </a:t>
            </a:r>
            <a:r>
              <a:rPr lang="en-US" dirty="0" err="1" smtClean="0"/>
              <a:t>phylotyping</a:t>
            </a:r>
            <a:r>
              <a:rPr lang="en-US" dirty="0" smtClean="0"/>
              <a:t> functionality built in</a:t>
            </a:r>
          </a:p>
          <a:p>
            <a:endParaRPr lang="en-US" dirty="0"/>
          </a:p>
        </p:txBody>
      </p:sp>
      <p:sp>
        <p:nvSpPr>
          <p:cNvPr id="4" name="矩形 3"/>
          <p:cNvSpPr/>
          <p:nvPr/>
        </p:nvSpPr>
        <p:spPr>
          <a:xfrm>
            <a:off x="6663706" y="6460413"/>
            <a:ext cx="2480294" cy="369332"/>
          </a:xfrm>
          <a:prstGeom prst="rect">
            <a:avLst/>
          </a:prstGeom>
        </p:spPr>
        <p:txBody>
          <a:bodyPr wrap="none">
            <a:spAutoFit/>
          </a:bodyPr>
          <a:lstStyle/>
          <a:p>
            <a:pPr algn="ctr">
              <a:buNone/>
            </a:pPr>
            <a:r>
              <a:rPr lang="en-US" altLang="zh-TW" dirty="0" smtClean="0">
                <a:hlinkClick r:id="rId2"/>
              </a:rPr>
              <a:t>http://www.mothur.org/</a:t>
            </a:r>
            <a:endParaRPr lang="en-US" altLang="zh-TW" dirty="0" smtClean="0"/>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492896"/>
            <a:ext cx="5724500" cy="3709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175601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The </a:t>
            </a:r>
            <a:r>
              <a:rPr lang="en-US" altLang="zh-TW" b="1" dirty="0" smtClean="0"/>
              <a:t>QIIME</a:t>
            </a:r>
            <a:r>
              <a:rPr lang="en-US" altLang="zh-TW" dirty="0" smtClean="0"/>
              <a:t> package</a:t>
            </a:r>
            <a:endParaRPr lang="zh-TW" altLang="en-US" dirty="0"/>
          </a:p>
        </p:txBody>
      </p:sp>
      <p:sp>
        <p:nvSpPr>
          <p:cNvPr id="3" name="內容版面配置區 2"/>
          <p:cNvSpPr>
            <a:spLocks noGrp="1"/>
          </p:cNvSpPr>
          <p:nvPr>
            <p:ph idx="1"/>
          </p:nvPr>
        </p:nvSpPr>
        <p:spPr>
          <a:xfrm>
            <a:off x="457200" y="3429000"/>
            <a:ext cx="8229600" cy="2088232"/>
          </a:xfrm>
        </p:spPr>
        <p:txBody>
          <a:bodyPr/>
          <a:lstStyle/>
          <a:p>
            <a:r>
              <a:rPr lang="en-US" altLang="zh-TW" dirty="0" smtClean="0"/>
              <a:t>Takes users data easy to OTU </a:t>
            </a:r>
            <a:r>
              <a:rPr lang="en-US" altLang="zh-TW" dirty="0"/>
              <a:t>picking, taxonomic assignment, and construction of phylogenetic trees from representative sequences of OTUs, and through downstream </a:t>
            </a:r>
            <a:r>
              <a:rPr lang="en-US" altLang="zh-TW" b="1" dirty="0"/>
              <a:t>statistical analysis</a:t>
            </a:r>
            <a:r>
              <a:rPr lang="en-US" altLang="zh-TW" dirty="0"/>
              <a:t>, </a:t>
            </a:r>
            <a:r>
              <a:rPr lang="en-US" altLang="zh-TW" b="1" dirty="0"/>
              <a:t>visualization</a:t>
            </a:r>
            <a:r>
              <a:rPr lang="en-US" altLang="zh-TW" dirty="0"/>
              <a:t>, and production of publication-quality graphics.</a:t>
            </a:r>
            <a:endParaRPr lang="zh-TW" altLang="en-US" dirty="0"/>
          </a:p>
        </p:txBody>
      </p:sp>
      <p:pic>
        <p:nvPicPr>
          <p:cNvPr id="23554" name="Picture 2" descr="QI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3562" y="1556792"/>
            <a:ext cx="5476875" cy="1762126"/>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7016431" y="6460413"/>
            <a:ext cx="1774846" cy="369332"/>
          </a:xfrm>
          <a:prstGeom prst="rect">
            <a:avLst/>
          </a:prstGeom>
        </p:spPr>
        <p:txBody>
          <a:bodyPr wrap="none">
            <a:spAutoFit/>
          </a:bodyPr>
          <a:lstStyle/>
          <a:p>
            <a:pPr algn="ctr">
              <a:buNone/>
            </a:pPr>
            <a:r>
              <a:rPr lang="en-US" altLang="zh-TW" dirty="0" smtClean="0">
                <a:hlinkClick r:id="rId3"/>
              </a:rPr>
              <a:t>http://qiime.org/</a:t>
            </a:r>
            <a:endParaRPr lang="en-US" altLang="zh-TW" dirty="0" smtClean="0"/>
          </a:p>
        </p:txBody>
      </p:sp>
    </p:spTree>
    <p:extLst>
      <p:ext uri="{BB962C8B-B14F-4D97-AF65-F5344CB8AC3E}">
        <p14:creationId xmlns:p14="http://schemas.microsoft.com/office/powerpoint/2010/main" val="1250126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NCBI taxonomy</a:t>
            </a:r>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340768"/>
            <a:ext cx="6526239" cy="5237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8756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23528" y="404664"/>
            <a:ext cx="8229600" cy="663352"/>
          </a:xfrm>
        </p:spPr>
        <p:txBody>
          <a:bodyPr>
            <a:normAutofit fontScale="90000"/>
          </a:bodyPr>
          <a:lstStyle/>
          <a:p>
            <a:r>
              <a:rPr lang="en-US" altLang="zh-TW" smtClean="0"/>
              <a:t>EBI Metagenomics</a:t>
            </a:r>
            <a:endParaRPr kumimoji="1" lang="zh-TW" altLang="en-US" dirty="0"/>
          </a:p>
        </p:txBody>
      </p:sp>
      <p:pic>
        <p:nvPicPr>
          <p:cNvPr id="3" name="圖片 2"/>
          <p:cNvPicPr>
            <a:picLocks noChangeAspect="1"/>
          </p:cNvPicPr>
          <p:nvPr/>
        </p:nvPicPr>
        <p:blipFill>
          <a:blip r:embed="rId2"/>
          <a:stretch>
            <a:fillRect/>
          </a:stretch>
        </p:blipFill>
        <p:spPr>
          <a:xfrm>
            <a:off x="2627784" y="1053573"/>
            <a:ext cx="4122663" cy="4019872"/>
          </a:xfrm>
          <a:prstGeom prst="rect">
            <a:avLst/>
          </a:prstGeom>
        </p:spPr>
      </p:pic>
      <p:pic>
        <p:nvPicPr>
          <p:cNvPr id="4" name="圖片 3"/>
          <p:cNvPicPr>
            <a:picLocks noChangeAspect="1"/>
          </p:cNvPicPr>
          <p:nvPr/>
        </p:nvPicPr>
        <p:blipFill>
          <a:blip r:embed="rId3"/>
          <a:stretch>
            <a:fillRect/>
          </a:stretch>
        </p:blipFill>
        <p:spPr>
          <a:xfrm>
            <a:off x="799505" y="5075667"/>
            <a:ext cx="7277645" cy="1494001"/>
          </a:xfrm>
          <a:prstGeom prst="rect">
            <a:avLst/>
          </a:prstGeom>
        </p:spPr>
      </p:pic>
    </p:spTree>
    <p:extLst>
      <p:ext uri="{BB962C8B-B14F-4D97-AF65-F5344CB8AC3E}">
        <p14:creationId xmlns:p14="http://schemas.microsoft.com/office/powerpoint/2010/main" val="3699790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CA" altLang="zh-TW" b="1" dirty="0">
                <a:latin typeface="Georgia" panose="02040502050405020303" pitchFamily="18" charset="0"/>
              </a:rPr>
              <a:t>Major concerns in </a:t>
            </a:r>
            <a:r>
              <a:rPr lang="en-CA" altLang="zh-TW" b="1" dirty="0" err="1">
                <a:latin typeface="Georgia" panose="02040502050405020303" pitchFamily="18" charset="0"/>
              </a:rPr>
              <a:t>metagenomic</a:t>
            </a:r>
            <a:r>
              <a:rPr lang="en-CA" altLang="zh-TW" b="1" dirty="0">
                <a:latin typeface="Georgia" panose="02040502050405020303" pitchFamily="18" charset="0"/>
              </a:rPr>
              <a:t> </a:t>
            </a:r>
            <a:r>
              <a:rPr lang="en-CA" altLang="zh-TW" b="1" dirty="0" smtClean="0">
                <a:latin typeface="Georgia" panose="02040502050405020303" pitchFamily="18" charset="0"/>
              </a:rPr>
              <a:t>analysis</a:t>
            </a:r>
            <a:endParaRPr lang="zh-TW" altLang="en-US" dirty="0"/>
          </a:p>
        </p:txBody>
      </p:sp>
      <p:sp>
        <p:nvSpPr>
          <p:cNvPr id="3" name="文字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6669161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latin typeface="Georgia" panose="02040502050405020303" pitchFamily="18" charset="0"/>
              </a:rPr>
              <a:t>Data Quality</a:t>
            </a:r>
            <a:endParaRPr lang="en-CA" dirty="0">
              <a:latin typeface="Georgia" panose="02040502050405020303" pitchFamily="18" charset="0"/>
            </a:endParaRPr>
          </a:p>
        </p:txBody>
      </p:sp>
      <p:sp>
        <p:nvSpPr>
          <p:cNvPr id="3" name="Content Placeholder 2"/>
          <p:cNvSpPr>
            <a:spLocks noGrp="1"/>
          </p:cNvSpPr>
          <p:nvPr>
            <p:ph idx="1"/>
          </p:nvPr>
        </p:nvSpPr>
        <p:spPr/>
        <p:txBody>
          <a:bodyPr/>
          <a:lstStyle/>
          <a:p>
            <a:r>
              <a:rPr lang="en-CA" dirty="0" smtClean="0">
                <a:latin typeface="Georgia" panose="02040502050405020303" pitchFamily="18" charset="0"/>
              </a:rPr>
              <a:t>Sequencing errors</a:t>
            </a:r>
          </a:p>
          <a:p>
            <a:pPr lvl="1"/>
            <a:r>
              <a:rPr lang="en-CA" dirty="0" smtClean="0">
                <a:latin typeface="Georgia" panose="02040502050405020303" pitchFamily="18" charset="0"/>
              </a:rPr>
              <a:t>Introduced in workup</a:t>
            </a:r>
          </a:p>
          <a:p>
            <a:pPr lvl="1"/>
            <a:r>
              <a:rPr lang="en-CA" dirty="0" smtClean="0">
                <a:latin typeface="Georgia" panose="02040502050405020303" pitchFamily="18" charset="0"/>
              </a:rPr>
              <a:t>Error rates, error </a:t>
            </a:r>
            <a:r>
              <a:rPr lang="en-CA" i="1" dirty="0" smtClean="0">
                <a:latin typeface="Georgia" panose="02040502050405020303" pitchFamily="18" charset="0"/>
              </a:rPr>
              <a:t>type </a:t>
            </a:r>
            <a:r>
              <a:rPr lang="en-CA" dirty="0" smtClean="0">
                <a:latin typeface="Georgia" panose="02040502050405020303" pitchFamily="18" charset="0"/>
              </a:rPr>
              <a:t>(</a:t>
            </a:r>
            <a:r>
              <a:rPr lang="en-CA" dirty="0" err="1" smtClean="0">
                <a:solidFill>
                  <a:srgbClr val="00B050"/>
                </a:solidFill>
                <a:latin typeface="Georgia" panose="02040502050405020303" pitchFamily="18" charset="0"/>
              </a:rPr>
              <a:t>PacBio</a:t>
            </a:r>
            <a:r>
              <a:rPr lang="en-CA" dirty="0" smtClean="0">
                <a:latin typeface="Georgia" panose="02040502050405020303" pitchFamily="18" charset="0"/>
              </a:rPr>
              <a:t>: 10% random, </a:t>
            </a:r>
            <a:r>
              <a:rPr lang="en-CA" dirty="0" smtClean="0">
                <a:solidFill>
                  <a:srgbClr val="FF0000"/>
                </a:solidFill>
                <a:latin typeface="Georgia" panose="02040502050405020303" pitchFamily="18" charset="0"/>
              </a:rPr>
              <a:t>Illumina</a:t>
            </a:r>
            <a:r>
              <a:rPr lang="en-CA" dirty="0" smtClean="0">
                <a:latin typeface="Georgia" panose="02040502050405020303" pitchFamily="18" charset="0"/>
              </a:rPr>
              <a:t> – 0.1% substitution) </a:t>
            </a:r>
          </a:p>
          <a:p>
            <a:r>
              <a:rPr lang="en-CA" dirty="0" smtClean="0">
                <a:latin typeface="Georgia" panose="02040502050405020303" pitchFamily="18" charset="0"/>
              </a:rPr>
              <a:t>Chimeras</a:t>
            </a:r>
          </a:p>
          <a:p>
            <a:pPr lvl="1"/>
            <a:r>
              <a:rPr lang="en-CA" dirty="0" smtClean="0">
                <a:latin typeface="Georgia" panose="02040502050405020303" pitchFamily="18" charset="0"/>
              </a:rPr>
              <a:t>Amplification artifacts, cloning of restriction fragments</a:t>
            </a:r>
          </a:p>
          <a:p>
            <a:r>
              <a:rPr lang="en-CA" dirty="0" smtClean="0">
                <a:latin typeface="Georgia" panose="02040502050405020303" pitchFamily="18" charset="0"/>
              </a:rPr>
              <a:t>Metadata Acquisition and Availability</a:t>
            </a:r>
          </a:p>
          <a:p>
            <a:pPr lvl="1"/>
            <a:r>
              <a:rPr lang="en-CA" dirty="0" smtClean="0">
                <a:latin typeface="Georgia" panose="02040502050405020303" pitchFamily="18" charset="0"/>
              </a:rPr>
              <a:t>Studying complex ecosystem – multifactorial</a:t>
            </a:r>
          </a:p>
          <a:p>
            <a:pPr lvl="1"/>
            <a:r>
              <a:rPr lang="en-CA" dirty="0" smtClean="0">
                <a:latin typeface="Georgia" panose="02040502050405020303" pitchFamily="18" charset="0"/>
              </a:rPr>
              <a:t>Public datasets, often metadata embedded in publications or simply not available</a:t>
            </a:r>
          </a:p>
          <a:p>
            <a:pPr lvl="1"/>
            <a:endParaRPr lang="en-CA" dirty="0" smtClean="0">
              <a:latin typeface="Georgia" panose="02040502050405020303" pitchFamily="18" charset="0"/>
            </a:endParaRPr>
          </a:p>
          <a:p>
            <a:endParaRPr lang="en-CA" dirty="0">
              <a:latin typeface="Georgia" panose="02040502050405020303" pitchFamily="18" charset="0"/>
            </a:endParaRPr>
          </a:p>
        </p:txBody>
      </p:sp>
      <p:sp>
        <p:nvSpPr>
          <p:cNvPr id="4" name="矩形 3"/>
          <p:cNvSpPr/>
          <p:nvPr/>
        </p:nvSpPr>
        <p:spPr>
          <a:xfrm>
            <a:off x="0" y="-57001"/>
            <a:ext cx="6638356" cy="461665"/>
          </a:xfrm>
          <a:prstGeom prst="rect">
            <a:avLst/>
          </a:prstGeom>
        </p:spPr>
        <p:txBody>
          <a:bodyPr wrap="none">
            <a:spAutoFit/>
          </a:bodyPr>
          <a:lstStyle/>
          <a:p>
            <a:r>
              <a:rPr lang="en-CA" altLang="zh-TW" sz="2400" b="1" dirty="0">
                <a:latin typeface="Georgia" panose="02040502050405020303" pitchFamily="18" charset="0"/>
              </a:rPr>
              <a:t>Major concerns in </a:t>
            </a:r>
            <a:r>
              <a:rPr lang="en-CA" altLang="zh-TW" sz="2400" b="1" dirty="0" err="1">
                <a:latin typeface="Georgia" panose="02040502050405020303" pitchFamily="18" charset="0"/>
              </a:rPr>
              <a:t>metagenomic</a:t>
            </a:r>
            <a:r>
              <a:rPr lang="en-CA" altLang="zh-TW" sz="2400" b="1" dirty="0">
                <a:latin typeface="Georgia" panose="02040502050405020303" pitchFamily="18" charset="0"/>
              </a:rPr>
              <a:t> analysis</a:t>
            </a:r>
            <a:endParaRPr lang="zh-TW" altLang="en-US" sz="2400" b="1" dirty="0"/>
          </a:p>
        </p:txBody>
      </p:sp>
      <p:sp>
        <p:nvSpPr>
          <p:cNvPr id="5" name="文字方塊 4"/>
          <p:cNvSpPr txBox="1"/>
          <p:nvPr/>
        </p:nvSpPr>
        <p:spPr>
          <a:xfrm>
            <a:off x="8407543" y="6673334"/>
            <a:ext cx="772969" cy="184666"/>
          </a:xfrm>
          <a:prstGeom prst="rect">
            <a:avLst/>
          </a:prstGeom>
          <a:noFill/>
        </p:spPr>
        <p:txBody>
          <a:bodyPr wrap="none" rtlCol="0">
            <a:spAutoFit/>
          </a:bodyPr>
          <a:lstStyle/>
          <a:p>
            <a:r>
              <a:rPr kumimoji="1" lang="en-US" altLang="zh-TW" sz="600" dirty="0" err="1" smtClean="0">
                <a:solidFill>
                  <a:schemeClr val="bg1">
                    <a:lumMod val="65000"/>
                  </a:schemeClr>
                </a:solidFill>
              </a:rPr>
              <a:t>Bioinformatics.ca</a:t>
            </a:r>
            <a:endParaRPr kumimoji="1" lang="zh-TW" altLang="en-US" sz="600" dirty="0">
              <a:solidFill>
                <a:schemeClr val="bg1">
                  <a:lumMod val="65000"/>
                </a:schemeClr>
              </a:solidFill>
            </a:endParaRPr>
          </a:p>
        </p:txBody>
      </p:sp>
    </p:spTree>
    <p:extLst>
      <p:ext uri="{BB962C8B-B14F-4D97-AF65-F5344CB8AC3E}">
        <p14:creationId xmlns:p14="http://schemas.microsoft.com/office/powerpoint/2010/main" val="428203377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latin typeface="Georgia" panose="02040502050405020303" pitchFamily="18" charset="0"/>
              </a:rPr>
              <a:t>Comparability / Reproducibility</a:t>
            </a:r>
            <a:endParaRPr lang="en-CA" dirty="0">
              <a:latin typeface="Georgia" panose="02040502050405020303" pitchFamily="18" charset="0"/>
            </a:endParaRPr>
          </a:p>
        </p:txBody>
      </p:sp>
      <p:sp>
        <p:nvSpPr>
          <p:cNvPr id="3" name="Content Placeholder 2"/>
          <p:cNvSpPr>
            <a:spLocks noGrp="1"/>
          </p:cNvSpPr>
          <p:nvPr>
            <p:ph idx="1"/>
          </p:nvPr>
        </p:nvSpPr>
        <p:spPr/>
        <p:txBody>
          <a:bodyPr>
            <a:normAutofit/>
          </a:bodyPr>
          <a:lstStyle/>
          <a:p>
            <a:r>
              <a:rPr lang="en-CA" dirty="0" smtClean="0">
                <a:latin typeface="Georgia" panose="02040502050405020303" pitchFamily="18" charset="0"/>
              </a:rPr>
              <a:t>16S: different V regions give different results</a:t>
            </a:r>
          </a:p>
          <a:p>
            <a:pPr lvl="1"/>
            <a:endParaRPr lang="en-CA" dirty="0" smtClean="0">
              <a:latin typeface="Georgia" panose="02040502050405020303" pitchFamily="18" charset="0"/>
            </a:endParaRPr>
          </a:p>
          <a:p>
            <a:r>
              <a:rPr lang="en-CA" dirty="0" smtClean="0">
                <a:latin typeface="Georgia" panose="02040502050405020303" pitchFamily="18" charset="0"/>
              </a:rPr>
              <a:t>Different sequencing platforms / sampling conditions ALSO give different results</a:t>
            </a:r>
          </a:p>
          <a:p>
            <a:pPr lvl="1"/>
            <a:r>
              <a:rPr lang="en-CA" dirty="0" err="1" smtClean="0">
                <a:latin typeface="Georgia" panose="02040502050405020303" pitchFamily="18" charset="0"/>
              </a:rPr>
              <a:t>Eisen</a:t>
            </a:r>
            <a:r>
              <a:rPr lang="en-CA" dirty="0" smtClean="0">
                <a:latin typeface="Georgia" panose="02040502050405020303" pitchFamily="18" charset="0"/>
              </a:rPr>
              <a:t> paper about different recoveries under different conditions</a:t>
            </a:r>
          </a:p>
          <a:p>
            <a:pPr lvl="1"/>
            <a:endParaRPr lang="en-CA" dirty="0" smtClean="0">
              <a:latin typeface="Georgia" panose="02040502050405020303" pitchFamily="18" charset="0"/>
            </a:endParaRPr>
          </a:p>
          <a:p>
            <a:r>
              <a:rPr lang="en-CA" dirty="0" smtClean="0">
                <a:latin typeface="Georgia" panose="02040502050405020303" pitchFamily="18" charset="0"/>
              </a:rPr>
              <a:t>Workflow complexity / plethora of tools</a:t>
            </a:r>
          </a:p>
          <a:p>
            <a:pPr lvl="1"/>
            <a:r>
              <a:rPr lang="en-CA" dirty="0" smtClean="0">
                <a:latin typeface="Georgia" panose="02040502050405020303" pitchFamily="18" charset="0"/>
              </a:rPr>
              <a:t>Difficult to evaluate tools for microbiome analysis </a:t>
            </a:r>
          </a:p>
          <a:p>
            <a:pPr lvl="1"/>
            <a:r>
              <a:rPr lang="en-CA" dirty="0" smtClean="0">
                <a:latin typeface="Georgia" panose="02040502050405020303" pitchFamily="18" charset="0"/>
              </a:rPr>
              <a:t>Ground truth hard to establish for microbiome samples</a:t>
            </a:r>
          </a:p>
          <a:p>
            <a:pPr lvl="1"/>
            <a:r>
              <a:rPr lang="en-CA" dirty="0" smtClean="0">
                <a:latin typeface="Georgia" panose="02040502050405020303" pitchFamily="18" charset="0"/>
              </a:rPr>
              <a:t>Use of mock communities or simulated data</a:t>
            </a:r>
            <a:endParaRPr lang="en-CA" dirty="0">
              <a:latin typeface="Georgia" panose="02040502050405020303" pitchFamily="18" charset="0"/>
            </a:endParaRPr>
          </a:p>
        </p:txBody>
      </p:sp>
      <p:sp>
        <p:nvSpPr>
          <p:cNvPr id="4" name="矩形 3"/>
          <p:cNvSpPr/>
          <p:nvPr/>
        </p:nvSpPr>
        <p:spPr>
          <a:xfrm>
            <a:off x="0" y="-57001"/>
            <a:ext cx="6638356" cy="461665"/>
          </a:xfrm>
          <a:prstGeom prst="rect">
            <a:avLst/>
          </a:prstGeom>
        </p:spPr>
        <p:txBody>
          <a:bodyPr wrap="none">
            <a:spAutoFit/>
          </a:bodyPr>
          <a:lstStyle/>
          <a:p>
            <a:r>
              <a:rPr lang="en-CA" altLang="zh-TW" sz="2400" b="1" dirty="0">
                <a:latin typeface="Georgia" panose="02040502050405020303" pitchFamily="18" charset="0"/>
              </a:rPr>
              <a:t>Major concerns in </a:t>
            </a:r>
            <a:r>
              <a:rPr lang="en-CA" altLang="zh-TW" sz="2400" b="1" dirty="0" err="1">
                <a:latin typeface="Georgia" panose="02040502050405020303" pitchFamily="18" charset="0"/>
              </a:rPr>
              <a:t>metagenomic</a:t>
            </a:r>
            <a:r>
              <a:rPr lang="en-CA" altLang="zh-TW" sz="2400" b="1" dirty="0">
                <a:latin typeface="Georgia" panose="02040502050405020303" pitchFamily="18" charset="0"/>
              </a:rPr>
              <a:t> analysis</a:t>
            </a:r>
            <a:endParaRPr lang="zh-TW" altLang="en-US" sz="2400" b="1" dirty="0"/>
          </a:p>
        </p:txBody>
      </p:sp>
      <p:sp>
        <p:nvSpPr>
          <p:cNvPr id="5" name="文字方塊 4"/>
          <p:cNvSpPr txBox="1"/>
          <p:nvPr/>
        </p:nvSpPr>
        <p:spPr>
          <a:xfrm>
            <a:off x="8407543" y="6673334"/>
            <a:ext cx="772969" cy="184666"/>
          </a:xfrm>
          <a:prstGeom prst="rect">
            <a:avLst/>
          </a:prstGeom>
          <a:noFill/>
        </p:spPr>
        <p:txBody>
          <a:bodyPr wrap="none" rtlCol="0">
            <a:spAutoFit/>
          </a:bodyPr>
          <a:lstStyle/>
          <a:p>
            <a:r>
              <a:rPr kumimoji="1" lang="en-US" altLang="zh-TW" sz="600" dirty="0" err="1" smtClean="0">
                <a:solidFill>
                  <a:schemeClr val="bg1">
                    <a:lumMod val="65000"/>
                  </a:schemeClr>
                </a:solidFill>
              </a:rPr>
              <a:t>Bioinformatics.ca</a:t>
            </a:r>
            <a:endParaRPr kumimoji="1" lang="zh-TW" altLang="en-US" sz="600" dirty="0">
              <a:solidFill>
                <a:schemeClr val="bg1">
                  <a:lumMod val="65000"/>
                </a:schemeClr>
              </a:solidFill>
            </a:endParaRPr>
          </a:p>
        </p:txBody>
      </p:sp>
    </p:spTree>
    <p:extLst>
      <p:ext uri="{BB962C8B-B14F-4D97-AF65-F5344CB8AC3E}">
        <p14:creationId xmlns:p14="http://schemas.microsoft.com/office/powerpoint/2010/main" val="13536824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latin typeface="Georgia" panose="02040502050405020303" pitchFamily="18" charset="0"/>
              </a:rPr>
              <a:t>Linkage and resolution</a:t>
            </a:r>
            <a:endParaRPr lang="en-CA" dirty="0">
              <a:latin typeface="Georgia" panose="02040502050405020303" pitchFamily="18" charset="0"/>
            </a:endParaRPr>
          </a:p>
        </p:txBody>
      </p:sp>
      <p:sp>
        <p:nvSpPr>
          <p:cNvPr id="3" name="Content Placeholder 2"/>
          <p:cNvSpPr>
            <a:spLocks noGrp="1"/>
          </p:cNvSpPr>
          <p:nvPr>
            <p:ph idx="1"/>
          </p:nvPr>
        </p:nvSpPr>
        <p:spPr/>
        <p:txBody>
          <a:bodyPr/>
          <a:lstStyle/>
          <a:p>
            <a:r>
              <a:rPr lang="en-CA" dirty="0" smtClean="0">
                <a:latin typeface="Georgia" panose="02040502050405020303" pitchFamily="18" charset="0"/>
              </a:rPr>
              <a:t>Strain-level diversity in metagenomes will often be missed due to difficulties in differentiating minor variants from sequencing errors</a:t>
            </a:r>
          </a:p>
          <a:p>
            <a:endParaRPr lang="en-CA" dirty="0" smtClean="0">
              <a:latin typeface="Georgia" panose="02040502050405020303" pitchFamily="18" charset="0"/>
            </a:endParaRPr>
          </a:p>
          <a:p>
            <a:r>
              <a:rPr lang="en-CA" dirty="0" smtClean="0">
                <a:latin typeface="Georgia" panose="02040502050405020303" pitchFamily="18" charset="0"/>
              </a:rPr>
              <a:t>Should you assemble metagenomic reads? </a:t>
            </a:r>
          </a:p>
          <a:p>
            <a:pPr lvl="1"/>
            <a:r>
              <a:rPr lang="en-CA" dirty="0" smtClean="0">
                <a:latin typeface="Georgia" panose="02040502050405020303" pitchFamily="18" charset="0"/>
              </a:rPr>
              <a:t>Longer sequences have more information</a:t>
            </a:r>
          </a:p>
          <a:p>
            <a:pPr lvl="1"/>
            <a:r>
              <a:rPr lang="en-CA" dirty="0" smtClean="0">
                <a:latin typeface="Georgia" panose="02040502050405020303" pitchFamily="18" charset="0"/>
              </a:rPr>
              <a:t>By assembling the reads, you could create chimeric </a:t>
            </a:r>
            <a:r>
              <a:rPr lang="en-CA" dirty="0" err="1" smtClean="0">
                <a:latin typeface="Georgia" panose="02040502050405020303" pitchFamily="18" charset="0"/>
              </a:rPr>
              <a:t>contigs</a:t>
            </a:r>
            <a:r>
              <a:rPr lang="en-CA" dirty="0" smtClean="0">
                <a:latin typeface="Georgia" panose="02040502050405020303" pitchFamily="18" charset="0"/>
              </a:rPr>
              <a:t> consisting of DNA fragments from different (non-clonal) organisms</a:t>
            </a:r>
            <a:endParaRPr lang="en-CA" dirty="0">
              <a:latin typeface="Georgia" panose="02040502050405020303" pitchFamily="18" charset="0"/>
            </a:endParaRPr>
          </a:p>
        </p:txBody>
      </p:sp>
      <p:sp>
        <p:nvSpPr>
          <p:cNvPr id="4" name="矩形 3"/>
          <p:cNvSpPr/>
          <p:nvPr/>
        </p:nvSpPr>
        <p:spPr>
          <a:xfrm>
            <a:off x="0" y="-57001"/>
            <a:ext cx="6638356" cy="461665"/>
          </a:xfrm>
          <a:prstGeom prst="rect">
            <a:avLst/>
          </a:prstGeom>
        </p:spPr>
        <p:txBody>
          <a:bodyPr wrap="none">
            <a:spAutoFit/>
          </a:bodyPr>
          <a:lstStyle/>
          <a:p>
            <a:r>
              <a:rPr lang="en-CA" altLang="zh-TW" sz="2400" b="1" dirty="0">
                <a:latin typeface="Georgia" panose="02040502050405020303" pitchFamily="18" charset="0"/>
              </a:rPr>
              <a:t>Major concerns in </a:t>
            </a:r>
            <a:r>
              <a:rPr lang="en-CA" altLang="zh-TW" sz="2400" b="1" dirty="0" err="1">
                <a:latin typeface="Georgia" panose="02040502050405020303" pitchFamily="18" charset="0"/>
              </a:rPr>
              <a:t>metagenomic</a:t>
            </a:r>
            <a:r>
              <a:rPr lang="en-CA" altLang="zh-TW" sz="2400" b="1" dirty="0">
                <a:latin typeface="Georgia" panose="02040502050405020303" pitchFamily="18" charset="0"/>
              </a:rPr>
              <a:t> analysis</a:t>
            </a:r>
            <a:endParaRPr lang="zh-TW" altLang="en-US" sz="2400" b="1" dirty="0"/>
          </a:p>
        </p:txBody>
      </p:sp>
      <p:sp>
        <p:nvSpPr>
          <p:cNvPr id="5" name="文字方塊 4"/>
          <p:cNvSpPr txBox="1"/>
          <p:nvPr/>
        </p:nvSpPr>
        <p:spPr>
          <a:xfrm>
            <a:off x="8407543" y="6673334"/>
            <a:ext cx="772969" cy="184666"/>
          </a:xfrm>
          <a:prstGeom prst="rect">
            <a:avLst/>
          </a:prstGeom>
          <a:noFill/>
        </p:spPr>
        <p:txBody>
          <a:bodyPr wrap="none" rtlCol="0">
            <a:spAutoFit/>
          </a:bodyPr>
          <a:lstStyle/>
          <a:p>
            <a:r>
              <a:rPr kumimoji="1" lang="en-US" altLang="zh-TW" sz="600" dirty="0" err="1" smtClean="0">
                <a:solidFill>
                  <a:schemeClr val="bg1">
                    <a:lumMod val="65000"/>
                  </a:schemeClr>
                </a:solidFill>
              </a:rPr>
              <a:t>Bioinformatics.ca</a:t>
            </a:r>
            <a:endParaRPr kumimoji="1" lang="zh-TW" altLang="en-US" sz="600" dirty="0">
              <a:solidFill>
                <a:schemeClr val="bg1">
                  <a:lumMod val="65000"/>
                </a:schemeClr>
              </a:solidFill>
            </a:endParaRPr>
          </a:p>
        </p:txBody>
      </p:sp>
    </p:spTree>
    <p:extLst>
      <p:ext uri="{BB962C8B-B14F-4D97-AF65-F5344CB8AC3E}">
        <p14:creationId xmlns:p14="http://schemas.microsoft.com/office/powerpoint/2010/main" val="101543964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latin typeface="Georgia" panose="02040502050405020303" pitchFamily="18" charset="0"/>
              </a:rPr>
              <a:t>Taxonomy and OTUs</a:t>
            </a:r>
            <a:endParaRPr lang="en-CA" dirty="0">
              <a:latin typeface="Georgia" panose="02040502050405020303" pitchFamily="18" charset="0"/>
            </a:endParaRPr>
          </a:p>
        </p:txBody>
      </p:sp>
      <p:pic>
        <p:nvPicPr>
          <p:cNvPr id="4" name="Picture 3"/>
          <p:cNvPicPr>
            <a:picLocks noChangeAspect="1"/>
          </p:cNvPicPr>
          <p:nvPr/>
        </p:nvPicPr>
        <p:blipFill>
          <a:blip r:embed="rId3"/>
          <a:stretch>
            <a:fillRect/>
          </a:stretch>
        </p:blipFill>
        <p:spPr>
          <a:xfrm>
            <a:off x="168866" y="1968815"/>
            <a:ext cx="3892420" cy="2880711"/>
          </a:xfrm>
          <a:prstGeom prst="rect">
            <a:avLst/>
          </a:prstGeom>
        </p:spPr>
      </p:pic>
      <p:sp>
        <p:nvSpPr>
          <p:cNvPr id="5" name="Content Placeholder 2"/>
          <p:cNvSpPr txBox="1">
            <a:spLocks/>
          </p:cNvSpPr>
          <p:nvPr/>
        </p:nvSpPr>
        <p:spPr bwMode="auto">
          <a:xfrm>
            <a:off x="467094" y="4849526"/>
            <a:ext cx="3133731" cy="1058905"/>
          </a:xfrm>
          <a:prstGeom prst="rect">
            <a:avLst/>
          </a:prstGeom>
          <a:noFill/>
          <a:ln>
            <a:noFill/>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Calibri"/>
                <a:ea typeface="ＭＳ Ｐゴシック" pitchFamily="-28" charset="-128"/>
                <a:cs typeface="Calibri"/>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Calibri"/>
                <a:ea typeface="ＭＳ Ｐゴシック" pitchFamily="-28" charset="-128"/>
                <a:cs typeface="Calibri"/>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Calibri"/>
                <a:ea typeface="ＭＳ Ｐゴシック" pitchFamily="-28" charset="-128"/>
                <a:cs typeface="Calibri"/>
              </a:defRPr>
            </a:lvl3pPr>
            <a:lvl4pPr marL="16002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4pPr>
            <a:lvl5pPr marL="20574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charset="0"/>
              <a:buNone/>
            </a:pPr>
            <a:r>
              <a:rPr lang="en-CA" sz="1800" dirty="0" smtClean="0">
                <a:latin typeface="Georgia" panose="02040502050405020303" pitchFamily="18" charset="0"/>
              </a:rPr>
              <a:t>RDP taxonomic predictions</a:t>
            </a:r>
          </a:p>
          <a:p>
            <a:pPr marL="0" indent="0" algn="ctr">
              <a:buFont typeface="Arial" charset="0"/>
              <a:buNone/>
            </a:pPr>
            <a:r>
              <a:rPr lang="en-CA" sz="1800" dirty="0" smtClean="0">
                <a:latin typeface="Georgia" panose="02040502050405020303" pitchFamily="18" charset="0"/>
              </a:rPr>
              <a:t>+</a:t>
            </a:r>
          </a:p>
          <a:p>
            <a:pPr marL="0" indent="0" algn="ctr">
              <a:buFont typeface="Arial" charset="0"/>
              <a:buNone/>
            </a:pPr>
            <a:r>
              <a:rPr lang="en-CA" sz="1800" dirty="0" smtClean="0">
                <a:latin typeface="Georgia" panose="02040502050405020303" pitchFamily="18" charset="0"/>
              </a:rPr>
              <a:t>taxonomy in general</a:t>
            </a:r>
          </a:p>
        </p:txBody>
      </p:sp>
      <p:sp>
        <p:nvSpPr>
          <p:cNvPr id="6" name="Content Placeholder 2"/>
          <p:cNvSpPr txBox="1">
            <a:spLocks/>
          </p:cNvSpPr>
          <p:nvPr/>
        </p:nvSpPr>
        <p:spPr bwMode="auto">
          <a:xfrm>
            <a:off x="5967396" y="4889555"/>
            <a:ext cx="2146591" cy="579146"/>
          </a:xfrm>
          <a:prstGeom prst="rect">
            <a:avLst/>
          </a:prstGeom>
          <a:noFill/>
          <a:ln>
            <a:noFill/>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Calibri"/>
                <a:ea typeface="ＭＳ Ｐゴシック" pitchFamily="-28" charset="-128"/>
                <a:cs typeface="Calibri"/>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Calibri"/>
                <a:ea typeface="ＭＳ Ｐゴシック" pitchFamily="-28" charset="-128"/>
                <a:cs typeface="Calibri"/>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Calibri"/>
                <a:ea typeface="ＭＳ Ｐゴシック" pitchFamily="-28" charset="-128"/>
                <a:cs typeface="Calibri"/>
              </a:defRPr>
            </a:lvl3pPr>
            <a:lvl4pPr marL="16002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4pPr>
            <a:lvl5pPr marL="20574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r>
              <a:rPr lang="en-CA" sz="1800" dirty="0" smtClean="0">
                <a:latin typeface="Georgia" panose="02040502050405020303" pitchFamily="18" charset="0"/>
              </a:rPr>
              <a:t>OTUs – arbitrary, quasi-phylogenetic</a:t>
            </a:r>
          </a:p>
        </p:txBody>
      </p:sp>
      <p:grpSp>
        <p:nvGrpSpPr>
          <p:cNvPr id="48" name="Group 47"/>
          <p:cNvGrpSpPr/>
          <p:nvPr/>
        </p:nvGrpSpPr>
        <p:grpSpPr>
          <a:xfrm>
            <a:off x="5365611" y="2502519"/>
            <a:ext cx="2620492" cy="1932509"/>
            <a:chOff x="5365611" y="2502519"/>
            <a:chExt cx="2620492" cy="1932509"/>
          </a:xfrm>
        </p:grpSpPr>
        <p:sp>
          <p:nvSpPr>
            <p:cNvPr id="9" name="Oval 8"/>
            <p:cNvSpPr/>
            <p:nvPr/>
          </p:nvSpPr>
          <p:spPr>
            <a:xfrm>
              <a:off x="5881426" y="3755089"/>
              <a:ext cx="156308" cy="156308"/>
            </a:xfrm>
            <a:prstGeom prst="ellipse">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 name="Oval 12"/>
            <p:cNvSpPr/>
            <p:nvPr/>
          </p:nvSpPr>
          <p:spPr>
            <a:xfrm>
              <a:off x="5365611" y="3231458"/>
              <a:ext cx="1203570" cy="1203570"/>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 name="Oval 14"/>
            <p:cNvSpPr/>
            <p:nvPr/>
          </p:nvSpPr>
          <p:spPr>
            <a:xfrm>
              <a:off x="5996831" y="2502519"/>
              <a:ext cx="1203570" cy="1203570"/>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Oval 15"/>
            <p:cNvSpPr/>
            <p:nvPr/>
          </p:nvSpPr>
          <p:spPr>
            <a:xfrm>
              <a:off x="6520462" y="3026150"/>
              <a:ext cx="156308" cy="156308"/>
            </a:xfrm>
            <a:prstGeom prst="ellipse">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2" name="Oval 21"/>
            <p:cNvSpPr/>
            <p:nvPr/>
          </p:nvSpPr>
          <p:spPr>
            <a:xfrm>
              <a:off x="6782533" y="2651011"/>
              <a:ext cx="1203570" cy="1203570"/>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3" name="Oval 22"/>
            <p:cNvSpPr/>
            <p:nvPr/>
          </p:nvSpPr>
          <p:spPr>
            <a:xfrm>
              <a:off x="7306164" y="3184179"/>
              <a:ext cx="156308" cy="156308"/>
            </a:xfrm>
            <a:prstGeom prst="ellipse">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cxnSp>
        <p:nvCxnSpPr>
          <p:cNvPr id="25" name="Straight Arrow Connector 24"/>
          <p:cNvCxnSpPr>
            <a:endCxn id="9" idx="1"/>
          </p:cNvCxnSpPr>
          <p:nvPr/>
        </p:nvCxnSpPr>
        <p:spPr>
          <a:xfrm>
            <a:off x="5547445" y="2740013"/>
            <a:ext cx="356872" cy="103796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endCxn id="16" idx="1"/>
          </p:cNvCxnSpPr>
          <p:nvPr/>
        </p:nvCxnSpPr>
        <p:spPr>
          <a:xfrm>
            <a:off x="5751688" y="2666562"/>
            <a:ext cx="791665" cy="38247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31" idx="3"/>
            <a:endCxn id="23" idx="1"/>
          </p:cNvCxnSpPr>
          <p:nvPr/>
        </p:nvCxnSpPr>
        <p:spPr>
          <a:xfrm>
            <a:off x="5921347" y="2551763"/>
            <a:ext cx="1407708" cy="65530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Content Placeholder 2"/>
          <p:cNvSpPr txBox="1">
            <a:spLocks/>
          </p:cNvSpPr>
          <p:nvPr/>
        </p:nvSpPr>
        <p:spPr bwMode="auto">
          <a:xfrm>
            <a:off x="4055295" y="2336812"/>
            <a:ext cx="1866052" cy="429901"/>
          </a:xfrm>
          <a:prstGeom prst="rect">
            <a:avLst/>
          </a:prstGeom>
          <a:noFill/>
          <a:ln>
            <a:noFill/>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Calibri"/>
                <a:ea typeface="ＭＳ Ｐゴシック" pitchFamily="-28" charset="-128"/>
                <a:cs typeface="Calibri"/>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Calibri"/>
                <a:ea typeface="ＭＳ Ｐゴシック" pitchFamily="-28" charset="-128"/>
                <a:cs typeface="Calibri"/>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Calibri"/>
                <a:ea typeface="ＭＳ Ｐゴシック" pitchFamily="-28" charset="-128"/>
                <a:cs typeface="Calibri"/>
              </a:defRPr>
            </a:lvl3pPr>
            <a:lvl4pPr marL="16002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4pPr>
            <a:lvl5pPr marL="20574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r>
              <a:rPr lang="en-CA" sz="1800" dirty="0" smtClean="0">
                <a:latin typeface="Georgia" panose="02040502050405020303" pitchFamily="18" charset="0"/>
              </a:rPr>
              <a:t>Seed sequences</a:t>
            </a:r>
          </a:p>
        </p:txBody>
      </p:sp>
      <p:grpSp>
        <p:nvGrpSpPr>
          <p:cNvPr id="51" name="Group 50"/>
          <p:cNvGrpSpPr/>
          <p:nvPr/>
        </p:nvGrpSpPr>
        <p:grpSpPr>
          <a:xfrm>
            <a:off x="6260727" y="1678585"/>
            <a:ext cx="1534965" cy="1889288"/>
            <a:chOff x="6260727" y="1678585"/>
            <a:chExt cx="1534965" cy="1889288"/>
          </a:xfrm>
        </p:grpSpPr>
        <p:grpSp>
          <p:nvGrpSpPr>
            <p:cNvPr id="50" name="Group 49"/>
            <p:cNvGrpSpPr/>
            <p:nvPr/>
          </p:nvGrpSpPr>
          <p:grpSpPr>
            <a:xfrm>
              <a:off x="6260727" y="3137674"/>
              <a:ext cx="832085" cy="430199"/>
              <a:chOff x="6260727" y="3137674"/>
              <a:chExt cx="832085" cy="430199"/>
            </a:xfrm>
          </p:grpSpPr>
          <p:sp>
            <p:nvSpPr>
              <p:cNvPr id="17" name="Oval 16"/>
              <p:cNvSpPr/>
              <p:nvPr/>
            </p:nvSpPr>
            <p:spPr>
              <a:xfrm>
                <a:off x="6936504" y="3137674"/>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1" name="Oval 20"/>
              <p:cNvSpPr/>
              <p:nvPr/>
            </p:nvSpPr>
            <p:spPr>
              <a:xfrm>
                <a:off x="6260727" y="3411565"/>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cxnSp>
          <p:nvCxnSpPr>
            <p:cNvPr id="36" name="Straight Arrow Connector 35"/>
            <p:cNvCxnSpPr/>
            <p:nvPr/>
          </p:nvCxnSpPr>
          <p:spPr>
            <a:xfrm flipH="1">
              <a:off x="7092812" y="1999681"/>
              <a:ext cx="369660" cy="104936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Content Placeholder 2"/>
            <p:cNvSpPr txBox="1">
              <a:spLocks/>
            </p:cNvSpPr>
            <p:nvPr/>
          </p:nvSpPr>
          <p:spPr bwMode="auto">
            <a:xfrm>
              <a:off x="7233087" y="1678585"/>
              <a:ext cx="562605" cy="429901"/>
            </a:xfrm>
            <a:prstGeom prst="rect">
              <a:avLst/>
            </a:prstGeom>
            <a:noFill/>
            <a:ln>
              <a:noFill/>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Calibri"/>
                  <a:ea typeface="ＭＳ Ｐゴシック" pitchFamily="-28" charset="-128"/>
                  <a:cs typeface="Calibri"/>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Calibri"/>
                  <a:ea typeface="ＭＳ Ｐゴシック" pitchFamily="-28" charset="-128"/>
                  <a:cs typeface="Calibri"/>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Calibri"/>
                  <a:ea typeface="ＭＳ Ｐゴシック" pitchFamily="-28" charset="-128"/>
                  <a:cs typeface="Calibri"/>
                </a:defRPr>
              </a:lvl3pPr>
              <a:lvl4pPr marL="16002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4pPr>
              <a:lvl5pPr marL="20574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r>
                <a:rPr lang="en-CA" sz="1800" dirty="0" smtClean="0">
                  <a:latin typeface="Georgia" panose="02040502050405020303" pitchFamily="18" charset="0"/>
                </a:rPr>
                <a:t>???</a:t>
              </a:r>
            </a:p>
          </p:txBody>
        </p:sp>
      </p:grpSp>
      <p:grpSp>
        <p:nvGrpSpPr>
          <p:cNvPr id="49" name="Group 48"/>
          <p:cNvGrpSpPr/>
          <p:nvPr/>
        </p:nvGrpSpPr>
        <p:grpSpPr>
          <a:xfrm>
            <a:off x="5267367" y="3106993"/>
            <a:ext cx="2541372" cy="1219588"/>
            <a:chOff x="5279641" y="3129471"/>
            <a:chExt cx="2541372" cy="1219588"/>
          </a:xfrm>
        </p:grpSpPr>
        <p:sp>
          <p:nvSpPr>
            <p:cNvPr id="7" name="Oval 6"/>
            <p:cNvSpPr/>
            <p:nvPr/>
          </p:nvSpPr>
          <p:spPr>
            <a:xfrm>
              <a:off x="5279641" y="3731643"/>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Oval 7"/>
            <p:cNvSpPr/>
            <p:nvPr/>
          </p:nvSpPr>
          <p:spPr>
            <a:xfrm>
              <a:off x="5748564" y="4192751"/>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Oval 9"/>
            <p:cNvSpPr/>
            <p:nvPr/>
          </p:nvSpPr>
          <p:spPr>
            <a:xfrm>
              <a:off x="6200030" y="3645674"/>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Oval 10"/>
            <p:cNvSpPr/>
            <p:nvPr/>
          </p:nvSpPr>
          <p:spPr>
            <a:xfrm>
              <a:off x="6338881" y="3942271"/>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 name="Oval 11"/>
            <p:cNvSpPr/>
            <p:nvPr/>
          </p:nvSpPr>
          <p:spPr>
            <a:xfrm>
              <a:off x="5588604" y="3340487"/>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 name="Oval 13"/>
            <p:cNvSpPr/>
            <p:nvPr/>
          </p:nvSpPr>
          <p:spPr>
            <a:xfrm>
              <a:off x="6297978" y="3129471"/>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 name="Oval 17"/>
            <p:cNvSpPr/>
            <p:nvPr/>
          </p:nvSpPr>
          <p:spPr>
            <a:xfrm>
              <a:off x="7664705" y="3259775"/>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0" name="Oval 19"/>
            <p:cNvSpPr/>
            <p:nvPr/>
          </p:nvSpPr>
          <p:spPr>
            <a:xfrm>
              <a:off x="5628867" y="3879021"/>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0" name="Oval 39"/>
            <p:cNvSpPr/>
            <p:nvPr/>
          </p:nvSpPr>
          <p:spPr>
            <a:xfrm>
              <a:off x="7257445" y="3575503"/>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55" name="Group 54"/>
          <p:cNvGrpSpPr/>
          <p:nvPr/>
        </p:nvGrpSpPr>
        <p:grpSpPr>
          <a:xfrm>
            <a:off x="7298052" y="3900859"/>
            <a:ext cx="1693548" cy="948667"/>
            <a:chOff x="7298052" y="3900859"/>
            <a:chExt cx="1693548" cy="948667"/>
          </a:xfrm>
        </p:grpSpPr>
        <p:cxnSp>
          <p:nvCxnSpPr>
            <p:cNvPr id="39" name="Straight Arrow Connector 38"/>
            <p:cNvCxnSpPr/>
            <p:nvPr/>
          </p:nvCxnSpPr>
          <p:spPr>
            <a:xfrm flipH="1" flipV="1">
              <a:off x="7462472" y="4020425"/>
              <a:ext cx="523632" cy="46188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3" name="Content Placeholder 2"/>
            <p:cNvSpPr txBox="1">
              <a:spLocks/>
            </p:cNvSpPr>
            <p:nvPr/>
          </p:nvSpPr>
          <p:spPr bwMode="auto">
            <a:xfrm>
              <a:off x="7915415" y="4338135"/>
              <a:ext cx="1076185" cy="511391"/>
            </a:xfrm>
            <a:prstGeom prst="rect">
              <a:avLst/>
            </a:prstGeom>
            <a:noFill/>
            <a:ln>
              <a:noFill/>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Calibri"/>
                  <a:ea typeface="ＭＳ Ｐゴシック" pitchFamily="-28" charset="-128"/>
                  <a:cs typeface="Calibri"/>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Calibri"/>
                  <a:ea typeface="ＭＳ Ｐゴシック" pitchFamily="-28" charset="-128"/>
                  <a:cs typeface="Calibri"/>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Calibri"/>
                  <a:ea typeface="ＭＳ Ｐゴシック" pitchFamily="-28" charset="-128"/>
                  <a:cs typeface="Calibri"/>
                </a:defRPr>
              </a:lvl3pPr>
              <a:lvl4pPr marL="16002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4pPr>
              <a:lvl5pPr marL="2057400" indent="-228600" algn="l" rtl="0" eaLnBrk="0" fontAlgn="base" hangingPunct="0">
                <a:spcBef>
                  <a:spcPct val="20000"/>
                </a:spcBef>
                <a:spcAft>
                  <a:spcPct val="0"/>
                </a:spcAft>
                <a:buFont typeface="Arial" charset="0"/>
                <a:buChar char="»"/>
                <a:defRPr kern="1200">
                  <a:solidFill>
                    <a:schemeClr val="tx1"/>
                  </a:solidFill>
                  <a:latin typeface="Calibri"/>
                  <a:ea typeface="ＭＳ Ｐゴシック" pitchFamily="-28" charset="-128"/>
                  <a:cs typeface="Calibri"/>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r>
                <a:rPr lang="en-CA" sz="1800" i="1" dirty="0" smtClean="0">
                  <a:latin typeface="Georgia" panose="02040502050405020303" pitchFamily="18" charset="0"/>
                </a:rPr>
                <a:t>De novo</a:t>
              </a:r>
            </a:p>
          </p:txBody>
        </p:sp>
        <p:sp>
          <p:nvSpPr>
            <p:cNvPr id="54" name="Oval 53"/>
            <p:cNvSpPr/>
            <p:nvPr/>
          </p:nvSpPr>
          <p:spPr>
            <a:xfrm>
              <a:off x="7298052" y="3900859"/>
              <a:ext cx="156308" cy="156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58" name="Group 57"/>
          <p:cNvGrpSpPr/>
          <p:nvPr/>
        </p:nvGrpSpPr>
        <p:grpSpPr>
          <a:xfrm>
            <a:off x="7490008" y="2425490"/>
            <a:ext cx="653219" cy="716043"/>
            <a:chOff x="7490008" y="2425490"/>
            <a:chExt cx="653219" cy="716043"/>
          </a:xfrm>
        </p:grpSpPr>
        <p:sp>
          <p:nvSpPr>
            <p:cNvPr id="56" name="Right Arrow 55"/>
            <p:cNvSpPr/>
            <p:nvPr/>
          </p:nvSpPr>
          <p:spPr>
            <a:xfrm rot="18000000">
              <a:off x="7370554" y="2893664"/>
              <a:ext cx="367323" cy="1284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7" name="TextBox 56"/>
            <p:cNvSpPr txBox="1"/>
            <p:nvPr/>
          </p:nvSpPr>
          <p:spPr>
            <a:xfrm>
              <a:off x="7572237" y="2425490"/>
              <a:ext cx="570990" cy="338554"/>
            </a:xfrm>
            <a:prstGeom prst="rect">
              <a:avLst/>
            </a:prstGeom>
            <a:noFill/>
          </p:spPr>
          <p:txBody>
            <a:bodyPr wrap="none" rtlCol="0">
              <a:spAutoFit/>
            </a:bodyPr>
            <a:lstStyle/>
            <a:p>
              <a:r>
                <a:rPr lang="en-CA" sz="1600" dirty="0" smtClean="0">
                  <a:latin typeface="Georgia" panose="02040502050405020303" pitchFamily="18" charset="0"/>
                </a:rPr>
                <a:t>97%</a:t>
              </a:r>
              <a:endParaRPr lang="en-CA" sz="1600" dirty="0">
                <a:latin typeface="Georgia" panose="02040502050405020303" pitchFamily="18" charset="0"/>
              </a:endParaRPr>
            </a:p>
          </p:txBody>
        </p:sp>
      </p:grpSp>
      <p:sp>
        <p:nvSpPr>
          <p:cNvPr id="41" name="矩形 40"/>
          <p:cNvSpPr/>
          <p:nvPr/>
        </p:nvSpPr>
        <p:spPr>
          <a:xfrm>
            <a:off x="0" y="-57001"/>
            <a:ext cx="6638356" cy="461665"/>
          </a:xfrm>
          <a:prstGeom prst="rect">
            <a:avLst/>
          </a:prstGeom>
        </p:spPr>
        <p:txBody>
          <a:bodyPr wrap="none">
            <a:spAutoFit/>
          </a:bodyPr>
          <a:lstStyle/>
          <a:p>
            <a:r>
              <a:rPr lang="en-CA" altLang="zh-TW" sz="2400" b="1" dirty="0">
                <a:latin typeface="Georgia" panose="02040502050405020303" pitchFamily="18" charset="0"/>
              </a:rPr>
              <a:t>Major concerns in </a:t>
            </a:r>
            <a:r>
              <a:rPr lang="en-CA" altLang="zh-TW" sz="2400" b="1" dirty="0" err="1">
                <a:latin typeface="Georgia" panose="02040502050405020303" pitchFamily="18" charset="0"/>
              </a:rPr>
              <a:t>metagenomic</a:t>
            </a:r>
            <a:r>
              <a:rPr lang="en-CA" altLang="zh-TW" sz="2400" b="1" dirty="0">
                <a:latin typeface="Georgia" panose="02040502050405020303" pitchFamily="18" charset="0"/>
              </a:rPr>
              <a:t> analysis</a:t>
            </a:r>
            <a:endParaRPr lang="zh-TW" altLang="en-US" sz="2400" b="1" dirty="0"/>
          </a:p>
        </p:txBody>
      </p:sp>
      <p:sp>
        <p:nvSpPr>
          <p:cNvPr id="42" name="文字方塊 41"/>
          <p:cNvSpPr txBox="1"/>
          <p:nvPr/>
        </p:nvSpPr>
        <p:spPr>
          <a:xfrm>
            <a:off x="8407543" y="6673334"/>
            <a:ext cx="772969" cy="184666"/>
          </a:xfrm>
          <a:prstGeom prst="rect">
            <a:avLst/>
          </a:prstGeom>
          <a:noFill/>
        </p:spPr>
        <p:txBody>
          <a:bodyPr wrap="none" rtlCol="0">
            <a:spAutoFit/>
          </a:bodyPr>
          <a:lstStyle/>
          <a:p>
            <a:r>
              <a:rPr kumimoji="1" lang="en-US" altLang="zh-TW" sz="600" dirty="0" err="1" smtClean="0">
                <a:solidFill>
                  <a:schemeClr val="bg1">
                    <a:lumMod val="65000"/>
                  </a:schemeClr>
                </a:solidFill>
              </a:rPr>
              <a:t>Bioinformatics.ca</a:t>
            </a:r>
            <a:endParaRPr kumimoji="1" lang="zh-TW" altLang="en-US" sz="600" dirty="0">
              <a:solidFill>
                <a:schemeClr val="bg1">
                  <a:lumMod val="65000"/>
                </a:schemeClr>
              </a:solidFill>
            </a:endParaRPr>
          </a:p>
        </p:txBody>
      </p:sp>
    </p:spTree>
    <p:extLst>
      <p:ext uri="{BB962C8B-B14F-4D97-AF65-F5344CB8AC3E}">
        <p14:creationId xmlns:p14="http://schemas.microsoft.com/office/powerpoint/2010/main" val="1758021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1" presetClass="entr" presetSubtype="0" fill="hold" grpId="0" nodeType="afterEffect">
                                  <p:stCondLst>
                                    <p:cond delay="500"/>
                                  </p:stCondLst>
                                  <p:childTnLst>
                                    <p:set>
                                      <p:cBhvr>
                                        <p:cTn id="10" dur="1" fill="hold">
                                          <p:stCondLst>
                                            <p:cond delay="0"/>
                                          </p:stCondLst>
                                        </p:cTn>
                                        <p:tgtEl>
                                          <p:spTgt spid="31"/>
                                        </p:tgtEl>
                                        <p:attrNameLst>
                                          <p:attrName>style.visibility</p:attrName>
                                        </p:attrNameLst>
                                      </p:cBhvr>
                                      <p:to>
                                        <p:strVal val="visible"/>
                                      </p:to>
                                    </p:set>
                                  </p:childTnLst>
                                </p:cTn>
                              </p:par>
                            </p:childTnLst>
                          </p:cTn>
                        </p:par>
                        <p:par>
                          <p:cTn id="11" fill="hold">
                            <p:stCondLst>
                              <p:cond delay="1000"/>
                            </p:stCondLst>
                            <p:childTnLst>
                              <p:par>
                                <p:cTn id="12" presetID="1" presetClass="entr" presetSubtype="0" fill="hold" nodeType="afterEffect">
                                  <p:stCondLst>
                                    <p:cond delay="500"/>
                                  </p:stCondLst>
                                  <p:childTnLst>
                                    <p:set>
                                      <p:cBhvr>
                                        <p:cTn id="13" dur="1" fill="hold">
                                          <p:stCondLst>
                                            <p:cond delay="0"/>
                                          </p:stCondLst>
                                        </p:cTn>
                                        <p:tgtEl>
                                          <p:spTgt spid="25"/>
                                        </p:tgtEl>
                                        <p:attrNameLst>
                                          <p:attrName>style.visibility</p:attrName>
                                        </p:attrNameLst>
                                      </p:cBhvr>
                                      <p:to>
                                        <p:strVal val="visible"/>
                                      </p:to>
                                    </p:set>
                                  </p:childTnLst>
                                </p:cTn>
                              </p:par>
                            </p:childTnLst>
                          </p:cTn>
                        </p:par>
                        <p:par>
                          <p:cTn id="14" fill="hold">
                            <p:stCondLst>
                              <p:cond delay="1500"/>
                            </p:stCondLst>
                            <p:childTnLst>
                              <p:par>
                                <p:cTn id="15" presetID="1" presetClass="entr" presetSubtype="0" fill="hold" nodeType="afterEffect">
                                  <p:stCondLst>
                                    <p:cond delay="500"/>
                                  </p:stCondLst>
                                  <p:childTnLst>
                                    <p:set>
                                      <p:cBhvr>
                                        <p:cTn id="16" dur="1" fill="hold">
                                          <p:stCondLst>
                                            <p:cond delay="0"/>
                                          </p:stCondLst>
                                        </p:cTn>
                                        <p:tgtEl>
                                          <p:spTgt spid="27"/>
                                        </p:tgtEl>
                                        <p:attrNameLst>
                                          <p:attrName>style.visibility</p:attrName>
                                        </p:attrNameLst>
                                      </p:cBhvr>
                                      <p:to>
                                        <p:strVal val="visible"/>
                                      </p:to>
                                    </p:set>
                                  </p:childTnLst>
                                </p:cTn>
                              </p:par>
                            </p:childTnLst>
                          </p:cTn>
                        </p:par>
                        <p:par>
                          <p:cTn id="17" fill="hold">
                            <p:stCondLst>
                              <p:cond delay="2000"/>
                            </p:stCondLst>
                            <p:childTnLst>
                              <p:par>
                                <p:cTn id="18" presetID="1" presetClass="entr" presetSubtype="0" fill="hold" nodeType="afterEffect">
                                  <p:stCondLst>
                                    <p:cond delay="500"/>
                                  </p:stCondLst>
                                  <p:childTnLst>
                                    <p:set>
                                      <p:cBhvr>
                                        <p:cTn id="19" dur="1" fill="hold">
                                          <p:stCondLst>
                                            <p:cond delay="0"/>
                                          </p:stCondLst>
                                        </p:cTn>
                                        <p:tgtEl>
                                          <p:spTgt spid="29"/>
                                        </p:tgtEl>
                                        <p:attrNameLst>
                                          <p:attrName>style.visibility</p:attrName>
                                        </p:attrNameLst>
                                      </p:cBhvr>
                                      <p:to>
                                        <p:strVal val="visible"/>
                                      </p:to>
                                    </p:set>
                                  </p:childTnLst>
                                </p:cTn>
                              </p:par>
                            </p:childTnLst>
                          </p:cTn>
                        </p:par>
                        <p:par>
                          <p:cTn id="20" fill="hold">
                            <p:stCondLst>
                              <p:cond delay="2500"/>
                            </p:stCondLst>
                            <p:childTnLst>
                              <p:par>
                                <p:cTn id="21" presetID="10" presetClass="entr" presetSubtype="0" fill="hold" nodeType="afterEffect">
                                  <p:stCondLst>
                                    <p:cond delay="50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fade">
                                      <p:cBhvr>
                                        <p:cTn id="3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extLst>
              <p:ext uri="{D42A27DB-BD31-4B8C-83A1-F6EECF244321}">
                <p14:modId xmlns:p14="http://schemas.microsoft.com/office/powerpoint/2010/main" val="3383771385"/>
              </p:ext>
            </p:extLst>
          </p:nvPr>
        </p:nvGraphicFramePr>
        <p:xfrm>
          <a:off x="431692" y="-315416"/>
          <a:ext cx="8784976" cy="81369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矩形 1"/>
          <p:cNvSpPr/>
          <p:nvPr/>
        </p:nvSpPr>
        <p:spPr>
          <a:xfrm>
            <a:off x="539552" y="5157192"/>
            <a:ext cx="8280920" cy="461665"/>
          </a:xfrm>
          <a:prstGeom prst="rect">
            <a:avLst/>
          </a:prstGeom>
        </p:spPr>
        <p:txBody>
          <a:bodyPr wrap="square">
            <a:spAutoFit/>
          </a:bodyPr>
          <a:lstStyle/>
          <a:p>
            <a:r>
              <a:rPr lang="en-US" altLang="zh-TW" sz="2400" dirty="0">
                <a:hlinkClick r:id="rId8"/>
              </a:rPr>
              <a:t>http://120.126.1.1/CGBCHTS/Metagenomics_exercise.html</a:t>
            </a:r>
            <a:endParaRPr lang="zh-TW" altLang="en-US" sz="2400" dirty="0"/>
          </a:p>
        </p:txBody>
      </p:sp>
    </p:spTree>
    <p:extLst>
      <p:ext uri="{BB962C8B-B14F-4D97-AF65-F5344CB8AC3E}">
        <p14:creationId xmlns:p14="http://schemas.microsoft.com/office/powerpoint/2010/main" val="2777869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556793"/>
            <a:ext cx="9036496" cy="4478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矩形 4"/>
          <p:cNvSpPr/>
          <p:nvPr/>
        </p:nvSpPr>
        <p:spPr>
          <a:xfrm>
            <a:off x="6968404" y="6578719"/>
            <a:ext cx="2175596" cy="261610"/>
          </a:xfrm>
          <a:prstGeom prst="rect">
            <a:avLst/>
          </a:prstGeom>
        </p:spPr>
        <p:txBody>
          <a:bodyPr wrap="none">
            <a:spAutoFit/>
          </a:bodyPr>
          <a:lstStyle/>
          <a:p>
            <a:r>
              <a:rPr lang="it-IT" altLang="zh-TW" sz="1100" dirty="0" smtClean="0"/>
              <a:t>Segata et al. Genome Biology 2011</a:t>
            </a:r>
            <a:endParaRPr lang="zh-TW" altLang="en-US" sz="1100" dirty="0"/>
          </a:p>
        </p:txBody>
      </p:sp>
    </p:spTree>
    <p:extLst>
      <p:ext uri="{BB962C8B-B14F-4D97-AF65-F5344CB8AC3E}">
        <p14:creationId xmlns:p14="http://schemas.microsoft.com/office/powerpoint/2010/main" val="1391632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清晰度">
  <a:themeElements>
    <a:clrScheme name="清晰度">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古典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清晰度">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4358</TotalTime>
  <Words>1123</Words>
  <Application>Microsoft Macintosh PowerPoint</Application>
  <PresentationFormat>如螢幕大小 (4:3)</PresentationFormat>
  <Paragraphs>206</Paragraphs>
  <Slides>34</Slides>
  <Notes>6</Notes>
  <HiddenSlides>0</HiddenSlides>
  <MMClips>0</MMClips>
  <ScaleCrop>false</ScaleCrop>
  <HeadingPairs>
    <vt:vector size="6" baseType="variant">
      <vt:variant>
        <vt:lpstr>使用字型</vt:lpstr>
      </vt:variant>
      <vt:variant>
        <vt:i4>11</vt:i4>
      </vt:variant>
      <vt:variant>
        <vt:lpstr>佈景主題</vt:lpstr>
      </vt:variant>
      <vt:variant>
        <vt:i4>1</vt:i4>
      </vt:variant>
      <vt:variant>
        <vt:lpstr>投影片標題</vt:lpstr>
      </vt:variant>
      <vt:variant>
        <vt:i4>34</vt:i4>
      </vt:variant>
    </vt:vector>
  </HeadingPairs>
  <TitlesOfParts>
    <vt:vector size="46" baseType="lpstr">
      <vt:lpstr>Arial Bold</vt:lpstr>
      <vt:lpstr>Calibri</vt:lpstr>
      <vt:lpstr>Georgia</vt:lpstr>
      <vt:lpstr>MS PGothic</vt:lpstr>
      <vt:lpstr>ＭＳ Ｐゴシック</vt:lpstr>
      <vt:lpstr>Times New Roman</vt:lpstr>
      <vt:lpstr>Wingdings</vt:lpstr>
      <vt:lpstr>宋体</vt:lpstr>
      <vt:lpstr>微軟正黑體</vt:lpstr>
      <vt:lpstr>新細明體</vt:lpstr>
      <vt:lpstr>Arial</vt:lpstr>
      <vt:lpstr>清晰度</vt:lpstr>
      <vt:lpstr>Metagenomics analysis</vt:lpstr>
      <vt:lpstr>Defining Metagenomics</vt:lpstr>
      <vt:lpstr>PowerPoint 簡報</vt:lpstr>
      <vt:lpstr>PowerPoint 簡報</vt:lpstr>
      <vt:lpstr>sequencing approaches</vt:lpstr>
      <vt:lpstr>The big picture</vt:lpstr>
      <vt:lpstr>NGS and metagenomics</vt:lpstr>
      <vt:lpstr>Sequencing Run Capacity</vt:lpstr>
      <vt:lpstr>high-level workflows</vt:lpstr>
      <vt:lpstr>Analysis approach</vt:lpstr>
      <vt:lpstr>Metagenomic reads vs 16S rRNA for microbial diversity identification </vt:lpstr>
      <vt:lpstr>16S rRNA – a “gold standard” for microbial molecular identification</vt:lpstr>
      <vt:lpstr>16S ribosomal protein</vt:lpstr>
      <vt:lpstr>16S gene coverage (RDP release 11.1 )</vt:lpstr>
      <vt:lpstr>Classifier Accuracy on 200 bp Regions</vt:lpstr>
      <vt:lpstr>PowerPoint 簡報</vt:lpstr>
      <vt:lpstr>Analysis approach</vt:lpstr>
      <vt:lpstr>Taxonomy independent analysis</vt:lpstr>
      <vt:lpstr>Taxonomy dependent analysis</vt:lpstr>
      <vt:lpstr>Greengenes</vt:lpstr>
      <vt:lpstr>SILVA</vt:lpstr>
      <vt:lpstr>RDP</vt:lpstr>
      <vt:lpstr>One common phylotyping workflow</vt:lpstr>
      <vt:lpstr>The mothur package</vt:lpstr>
      <vt:lpstr>The QIIME package</vt:lpstr>
      <vt:lpstr>NCBI taxonomy</vt:lpstr>
      <vt:lpstr>EBI Metagenomics</vt:lpstr>
      <vt:lpstr>Major concerns in metagenomic analysis</vt:lpstr>
      <vt:lpstr>Data Quality</vt:lpstr>
      <vt:lpstr>Comparability / Reproducibility</vt:lpstr>
      <vt:lpstr>Linkage and resolution</vt:lpstr>
      <vt:lpstr>Taxonomy and OTUs</vt:lpstr>
      <vt:lpstr>PowerPoint 簡報</vt:lpstr>
      <vt:lpstr>PowerPoint 簡報</vt:lpstr>
    </vt:vector>
  </TitlesOfParts>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Metagenomics analysis</dc:title>
  <dc:creator>mm</dc:creator>
  <cp:lastModifiedBy>Yuan-Ming YEH</cp:lastModifiedBy>
  <cp:revision>33</cp:revision>
  <dcterms:created xsi:type="dcterms:W3CDTF">2014-06-11T14:33:02Z</dcterms:created>
  <dcterms:modified xsi:type="dcterms:W3CDTF">2017-05-12T00:49:16Z</dcterms:modified>
</cp:coreProperties>
</file>