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52" r:id="rId1"/>
  </p:sldMasterIdLst>
  <p:notesMasterIdLst>
    <p:notesMasterId r:id="rId42"/>
  </p:notesMasterIdLst>
  <p:sldIdLst>
    <p:sldId id="257" r:id="rId2"/>
    <p:sldId id="258" r:id="rId3"/>
    <p:sldId id="259" r:id="rId4"/>
    <p:sldId id="293" r:id="rId5"/>
    <p:sldId id="294" r:id="rId6"/>
    <p:sldId id="261" r:id="rId7"/>
    <p:sldId id="297" r:id="rId8"/>
    <p:sldId id="262" r:id="rId9"/>
    <p:sldId id="263" r:id="rId10"/>
    <p:sldId id="295" r:id="rId11"/>
    <p:sldId id="296"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Lst>
  <p:sldSz cx="9144000" cy="6858000" type="screen4x3"/>
  <p:notesSz cx="6858000" cy="9144000"/>
  <p:defaultTextStyle>
    <a:defPPr>
      <a:defRPr lang="zh-TW"/>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700"/>
    <p:restoredTop sz="94659"/>
  </p:normalViewPr>
  <p:slideViewPr>
    <p:cSldViewPr snapToGrid="0" snapToObjects="1">
      <p:cViewPr varScale="1">
        <p:scale>
          <a:sx n="169" d="100"/>
          <a:sy n="169" d="100"/>
        </p:scale>
        <p:origin x="296" y="19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638BF7-9653-7B44-A92E-DD20D73718DA}" type="datetimeFigureOut">
              <a:rPr kumimoji="1" lang="zh-TW" altLang="en-US" smtClean="0"/>
              <a:t>2019/3/12</a:t>
            </a:fld>
            <a:endParaRPr kumimoji="1" lang="zh-TW" altLang="en-US"/>
          </a:p>
        </p:txBody>
      </p:sp>
      <p:sp>
        <p:nvSpPr>
          <p:cNvPr id="4" name="投影片影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651C2CD-447F-3748-995D-E28D27D51877}" type="slidenum">
              <a:rPr kumimoji="1" lang="zh-TW" altLang="en-US" smtClean="0"/>
              <a:t>‹#›</a:t>
            </a:fld>
            <a:endParaRPr kumimoji="1" lang="zh-TW" altLang="en-US"/>
          </a:p>
        </p:txBody>
      </p:sp>
    </p:spTree>
    <p:extLst>
      <p:ext uri="{BB962C8B-B14F-4D97-AF65-F5344CB8AC3E}">
        <p14:creationId xmlns:p14="http://schemas.microsoft.com/office/powerpoint/2010/main" val="188688766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786FD31A-8444-3946-9DDD-0B1F90F194C6}" type="slidenum">
              <a:rPr lang="en-US" altLang="zh-TW" sz="1300">
                <a:solidFill>
                  <a:schemeClr val="tx1"/>
                </a:solidFill>
                <a:latin typeface="Times" charset="0"/>
              </a:rPr>
              <a:pPr/>
              <a:t>1</a:t>
            </a:fld>
            <a:endParaRPr lang="en-US" altLang="zh-TW" sz="1300">
              <a:solidFill>
                <a:schemeClr val="tx1"/>
              </a:solidFill>
              <a:latin typeface="Times"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New Roman" charset="0"/>
              </a:rPr>
              <a:t>Welcome to the OpenHelix introductory tutorial on miRBase. miRBase is a repository for microRNA sequence and annotation data and a service for naming newly discovered microRNA genes. miRBase is the successor of an earlier resource, the microRNA Registry. In this introductory tutorial you will learn how to access the data stored in miRBase, and how to use the resources it offers in your own research. </a:t>
            </a:r>
          </a:p>
          <a:p>
            <a:pPr eaLnBrk="1" hangingPunct="1"/>
            <a:endParaRPr lang="en-US" altLang="zh-TW">
              <a:latin typeface="Times New Roman" charset="0"/>
            </a:endParaRPr>
          </a:p>
          <a:p>
            <a:pPr eaLnBrk="1" hangingPunct="1"/>
            <a:r>
              <a:rPr lang="en-US" altLang="zh-TW">
                <a:latin typeface="Times New Roman" charset="0"/>
              </a:rPr>
              <a:t>OpenHelix is not affiliated with miRBase, it is offering training on this resource.</a:t>
            </a:r>
          </a:p>
          <a:p>
            <a:pPr eaLnBrk="1" hangingPunct="1"/>
            <a:endParaRPr lang="en-US" altLang="zh-TW">
              <a:latin typeface="Times New Roman" charset="0"/>
            </a:endParaRPr>
          </a:p>
          <a:p>
            <a:pPr eaLnBrk="1" hangingPunct="1"/>
            <a:r>
              <a:rPr lang="en-US" altLang="zh-TW">
                <a:latin typeface="Times New Roman" charset="0"/>
              </a:rPr>
              <a:t>This material was prepared by Drs. Agnes Radek  and Jennifer Williams for OpenHelix.</a:t>
            </a:r>
          </a:p>
        </p:txBody>
      </p:sp>
      <p:sp>
        <p:nvSpPr>
          <p:cNvPr id="62469"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62470"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3ACE2B46-D5EF-D64A-88B7-2BEDECAFF265}" type="slidenum">
              <a:rPr lang="en-US" altLang="zh-TW" sz="1300">
                <a:solidFill>
                  <a:schemeClr val="tx1"/>
                </a:solidFill>
                <a:latin typeface="Times" charset="0"/>
              </a:rPr>
              <a:pPr/>
              <a:t>2</a:t>
            </a:fld>
            <a:endParaRPr lang="en-US" altLang="zh-TW" sz="1300">
              <a:solidFill>
                <a:schemeClr val="tx1"/>
              </a:solidFill>
              <a:latin typeface="Times"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The agenda for this tutorial is illustrated here. </a:t>
            </a:r>
          </a:p>
          <a:p>
            <a:pPr eaLnBrk="1" hangingPunct="1"/>
            <a:r>
              <a:rPr lang="en-US" altLang="zh-TW">
                <a:latin typeface="Times" charset="0"/>
              </a:rPr>
              <a:t>We will begin with an introduction to miRBase.  </a:t>
            </a:r>
          </a:p>
          <a:p>
            <a:pPr eaLnBrk="1" hangingPunct="1"/>
            <a:r>
              <a:rPr lang="en-US" altLang="zh-TW">
                <a:latin typeface="Times" charset="0"/>
              </a:rPr>
              <a:t>Next, I</a:t>
            </a:r>
            <a:r>
              <a:rPr lang="zh-TW" altLang="en-US">
                <a:latin typeface="Times" charset="0"/>
              </a:rPr>
              <a:t>’</a:t>
            </a:r>
            <a:r>
              <a:rPr lang="en-US" altLang="zh-TW">
                <a:latin typeface="Times" charset="0"/>
              </a:rPr>
              <a:t>ll demonstrate how to conduct a basic keyword search of the miRBase resource. Then we will examine the information on a microRNA entry page, as well as deep sequencing reports.</a:t>
            </a:r>
          </a:p>
          <a:p>
            <a:pPr eaLnBrk="1" hangingPunct="1"/>
            <a:r>
              <a:rPr lang="en-US" altLang="zh-TW">
                <a:latin typeface="Times" charset="0"/>
              </a:rPr>
              <a:t>After that we will discuss advanced searching options.</a:t>
            </a:r>
          </a:p>
          <a:p>
            <a:pPr eaLnBrk="1" hangingPunct="1"/>
            <a:r>
              <a:rPr lang="en-US" altLang="zh-TW">
                <a:latin typeface="Times" charset="0"/>
              </a:rPr>
              <a:t>I will introduce you to some additional features of the miRBase resource.</a:t>
            </a:r>
          </a:p>
          <a:p>
            <a:pPr eaLnBrk="1" hangingPunct="1"/>
            <a:r>
              <a:rPr lang="en-US" altLang="zh-TW">
                <a:latin typeface="Times" charset="0"/>
              </a:rPr>
              <a:t>Finally, I will summarize the tutorial, and provide you with exercises to practice using miRBase.</a:t>
            </a:r>
          </a:p>
          <a:p>
            <a:pPr eaLnBrk="1" hangingPunct="1"/>
            <a:r>
              <a:rPr lang="en-US" altLang="zh-TW">
                <a:latin typeface="Times" charset="0"/>
              </a:rPr>
              <a:t>We will begin with the introduction and credits.</a:t>
            </a:r>
          </a:p>
          <a:p>
            <a:pPr eaLnBrk="1" hangingPunct="1"/>
            <a:endParaRPr lang="zh-TW" altLang="en-US">
              <a:latin typeface="Times" charset="0"/>
            </a:endParaRPr>
          </a:p>
        </p:txBody>
      </p:sp>
      <p:sp>
        <p:nvSpPr>
          <p:cNvPr id="63493"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63494"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E49B0C7D-A527-1646-A89F-C688FC1C60BF}" type="slidenum">
              <a:rPr lang="en-US" altLang="zh-TW" sz="1300">
                <a:solidFill>
                  <a:schemeClr val="tx1"/>
                </a:solidFill>
                <a:latin typeface="Times" charset="0"/>
              </a:rPr>
              <a:pPr/>
              <a:t>3</a:t>
            </a:fld>
            <a:endParaRPr lang="en-US" altLang="zh-TW" sz="1300">
              <a:solidFill>
                <a:schemeClr val="tx1"/>
              </a:solidFill>
              <a:latin typeface="Times"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spcBef>
                <a:spcPct val="20000"/>
              </a:spcBef>
              <a:buClr>
                <a:schemeClr val="hlink"/>
              </a:buClr>
              <a:buSzPct val="70000"/>
              <a:buFont typeface="Wingdings" charset="0"/>
              <a:buNone/>
            </a:pPr>
            <a:r>
              <a:rPr lang="en-US" altLang="zh-TW">
                <a:latin typeface="Times" charset="0"/>
              </a:rPr>
              <a:t>This is the home page of miRBase, which is at the URL shown. The miRBase resource includes a microRNA database, a registry service, and aggregated microRNA target information – as we will see during this tutorial. </a:t>
            </a:r>
          </a:p>
          <a:p>
            <a:pPr eaLnBrk="1" hangingPunct="1">
              <a:spcBef>
                <a:spcPct val="20000"/>
              </a:spcBef>
              <a:buClr>
                <a:schemeClr val="hlink"/>
              </a:buClr>
              <a:buSzPct val="70000"/>
              <a:buFont typeface="Wingdings" charset="0"/>
              <a:buNone/>
            </a:pPr>
            <a:endParaRPr lang="en-US" altLang="zh-TW">
              <a:latin typeface="Times" charset="0"/>
            </a:endParaRPr>
          </a:p>
          <a:p>
            <a:pPr eaLnBrk="1" hangingPunct="1">
              <a:spcBef>
                <a:spcPct val="20000"/>
              </a:spcBef>
              <a:buClr>
                <a:schemeClr val="hlink"/>
              </a:buClr>
              <a:buSzPct val="70000"/>
              <a:buFont typeface="Wingdings" charset="0"/>
              <a:buNone/>
            </a:pPr>
            <a:r>
              <a:rPr lang="en-US" altLang="zh-TW">
                <a:latin typeface="Times" charset="0"/>
              </a:rPr>
              <a:t>miRBase was founded and is maintained by Sam Griffiths-Jones, who is currently in the Faculty of Life Sciences at the University of Manchester. It is funded by the Biotechnology and Biological Sciences Research Council, or BBSRC. It was previously hosted and supported by the Wellcome Trust at the Sanger Institute. OpenHelix is a separate company that provides training on public resources like miRBase. We do not develop or maintain this database - the miRBase team deserves full credit for this resource.</a:t>
            </a:r>
          </a:p>
          <a:p>
            <a:pPr eaLnBrk="1" hangingPunct="1">
              <a:spcBef>
                <a:spcPct val="20000"/>
              </a:spcBef>
              <a:buClr>
                <a:schemeClr val="hlink"/>
              </a:buClr>
              <a:buSzPct val="70000"/>
              <a:buFont typeface="Wingdings" charset="0"/>
              <a:buNone/>
            </a:pPr>
            <a:endParaRPr lang="en-US" altLang="zh-TW">
              <a:latin typeface="Times" charset="0"/>
            </a:endParaRPr>
          </a:p>
          <a:p>
            <a:pPr eaLnBrk="1" hangingPunct="1">
              <a:spcBef>
                <a:spcPct val="20000"/>
              </a:spcBef>
              <a:buClr>
                <a:schemeClr val="hlink"/>
              </a:buClr>
              <a:buSzPct val="70000"/>
              <a:buFont typeface="Wingdings" charset="0"/>
              <a:buNone/>
            </a:pPr>
            <a:r>
              <a:rPr lang="en-US" altLang="zh-TW">
                <a:latin typeface="Times" charset="0"/>
              </a:rPr>
              <a:t>Before we start learning how to use miRBase, I would like to review some properties of microRNAs.</a:t>
            </a:r>
          </a:p>
        </p:txBody>
      </p:sp>
      <p:sp>
        <p:nvSpPr>
          <p:cNvPr id="74757"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74758"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45D90384-1FD2-7F48-8F2A-AA657A094722}" type="slidenum">
              <a:rPr lang="en-US" altLang="zh-TW" sz="1300">
                <a:solidFill>
                  <a:schemeClr val="tx1"/>
                </a:solidFill>
                <a:latin typeface="Times" charset="0"/>
              </a:rPr>
              <a:pPr/>
              <a:t>6</a:t>
            </a:fld>
            <a:endParaRPr lang="en-US" altLang="zh-TW" sz="1300">
              <a:solidFill>
                <a:schemeClr val="tx1"/>
              </a:solidFill>
              <a:latin typeface="Times"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241300" indent="-241300" eaLnBrk="1" hangingPunct="1"/>
            <a:r>
              <a:rPr lang="en-US" altLang="zh-TW">
                <a:latin typeface="Times" charset="0"/>
              </a:rPr>
              <a:t>Here is a simplified overview of the biogenesis of microRNAs. The first step is transcription. A long primary transcript is formed, which is called pri-miRNA. These transcripts can be very long, and very short-lived.</a:t>
            </a:r>
          </a:p>
          <a:p>
            <a:pPr marL="241300" indent="-241300" eaLnBrk="1" hangingPunct="1"/>
            <a:endParaRPr lang="en-US" altLang="zh-TW">
              <a:latin typeface="Times" charset="0"/>
            </a:endParaRPr>
          </a:p>
          <a:p>
            <a:pPr marL="241300" indent="-241300" eaLnBrk="1" hangingPunct="1"/>
            <a:r>
              <a:rPr lang="en-US" altLang="zh-TW">
                <a:latin typeface="Times" charset="0"/>
              </a:rPr>
              <a:t>The pri-miRNA molecules undergo endonucleolytic processing in the nucleus, the products of which are short RNA molecules that fold back onto themselves. These fold-back secondary structures are known as hairpins, or stem-loops. The stem-loop excised from the pri-miRNA is called pre-miRNA. </a:t>
            </a:r>
          </a:p>
          <a:p>
            <a:pPr marL="241300" indent="-241300" eaLnBrk="1" hangingPunct="1"/>
            <a:endParaRPr lang="en-US" altLang="zh-TW">
              <a:latin typeface="Times" charset="0"/>
            </a:endParaRPr>
          </a:p>
          <a:p>
            <a:pPr marL="241300" indent="-241300" eaLnBrk="1" hangingPunct="1"/>
            <a:r>
              <a:rPr lang="en-US" altLang="zh-TW">
                <a:latin typeface="Times" charset="0"/>
              </a:rPr>
              <a:t>The stem-loop microRNA precursors get transported into the cytoplasm, where they undergo further cleavage into a short duplex. (In plants the 3-prime ends get methylated.) One or more mature miRNA are then processed from the stem-loop sequence. </a:t>
            </a:r>
          </a:p>
          <a:p>
            <a:pPr marL="241300" indent="-241300" eaLnBrk="1" hangingPunct="1"/>
            <a:endParaRPr lang="en-US" altLang="zh-TW">
              <a:latin typeface="Times" charset="0"/>
            </a:endParaRPr>
          </a:p>
          <a:p>
            <a:pPr marL="241300" indent="-241300" eaLnBrk="1" hangingPunct="1"/>
            <a:r>
              <a:rPr lang="en-US" altLang="zh-TW">
                <a:latin typeface="Times" charset="0"/>
              </a:rPr>
              <a:t>miRBase stores pre-miRNA stem-loop sequences and mature miRNA sequences. The pre-miRNA sequences are usually selected based on secondary structure prediction, the mature RNA must be verified experimentally, or be a homolog of a verified miRNA. </a:t>
            </a:r>
          </a:p>
          <a:p>
            <a:pPr marL="241300" indent="-241300" eaLnBrk="1" hangingPunct="1"/>
            <a:r>
              <a:rPr lang="en-US" altLang="zh-TW">
                <a:latin typeface="Times" charset="0"/>
              </a:rPr>
              <a:t>I am showing an example for the name of a stem-loop precursor and that of a mature RNA. Note that with pre-miRNA sequences </a:t>
            </a:r>
            <a:r>
              <a:rPr lang="zh-TW" altLang="en-US">
                <a:latin typeface="Times" charset="0"/>
              </a:rPr>
              <a:t>“</a:t>
            </a:r>
            <a:r>
              <a:rPr lang="en-US" altLang="zh-TW">
                <a:latin typeface="Times" charset="0"/>
              </a:rPr>
              <a:t>mir</a:t>
            </a:r>
            <a:r>
              <a:rPr lang="zh-TW" altLang="en-US">
                <a:latin typeface="Times" charset="0"/>
              </a:rPr>
              <a:t>”</a:t>
            </a:r>
            <a:r>
              <a:rPr lang="en-US" altLang="zh-TW">
                <a:latin typeface="Times" charset="0"/>
              </a:rPr>
              <a:t> is spelled with a lower case </a:t>
            </a:r>
            <a:r>
              <a:rPr lang="zh-TW" altLang="en-US">
                <a:latin typeface="Times" charset="0"/>
              </a:rPr>
              <a:t>“</a:t>
            </a:r>
            <a:r>
              <a:rPr lang="en-US" altLang="zh-TW">
                <a:latin typeface="Times" charset="0"/>
              </a:rPr>
              <a:t>r</a:t>
            </a:r>
            <a:r>
              <a:rPr lang="zh-TW" altLang="en-US">
                <a:latin typeface="Times" charset="0"/>
              </a:rPr>
              <a:t>”</a:t>
            </a:r>
            <a:r>
              <a:rPr lang="en-US" altLang="zh-TW">
                <a:latin typeface="Times" charset="0"/>
              </a:rPr>
              <a:t> and with mature microRNA sequences </a:t>
            </a:r>
            <a:r>
              <a:rPr lang="zh-TW" altLang="en-US">
                <a:latin typeface="Times" charset="0"/>
              </a:rPr>
              <a:t>“</a:t>
            </a:r>
            <a:r>
              <a:rPr lang="en-US" altLang="zh-TW">
                <a:latin typeface="Times" charset="0"/>
              </a:rPr>
              <a:t>miR</a:t>
            </a:r>
            <a:r>
              <a:rPr lang="zh-TW" altLang="en-US">
                <a:latin typeface="Times" charset="0"/>
              </a:rPr>
              <a:t>”</a:t>
            </a:r>
            <a:r>
              <a:rPr lang="en-US" altLang="zh-TW">
                <a:latin typeface="Times" charset="0"/>
              </a:rPr>
              <a:t> is spelled with a capital </a:t>
            </a:r>
            <a:r>
              <a:rPr lang="zh-TW" altLang="en-US">
                <a:latin typeface="Times" charset="0"/>
              </a:rPr>
              <a:t>“</a:t>
            </a:r>
            <a:r>
              <a:rPr lang="en-US" altLang="zh-TW">
                <a:latin typeface="Times" charset="0"/>
              </a:rPr>
              <a:t>R</a:t>
            </a:r>
            <a:r>
              <a:rPr lang="zh-TW" altLang="en-US">
                <a:latin typeface="Times" charset="0"/>
              </a:rPr>
              <a:t>”</a:t>
            </a:r>
            <a:r>
              <a:rPr lang="en-US" altLang="zh-TW">
                <a:latin typeface="Times" charset="0"/>
              </a:rPr>
              <a:t>.</a:t>
            </a:r>
          </a:p>
          <a:p>
            <a:pPr marL="241300" indent="-241300" eaLnBrk="1" hangingPunct="1"/>
            <a:endParaRPr lang="zh-TW" altLang="en-US">
              <a:latin typeface="Times" charset="0"/>
            </a:endParaRPr>
          </a:p>
        </p:txBody>
      </p:sp>
      <p:sp>
        <p:nvSpPr>
          <p:cNvPr id="67589"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67590"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DADB70F8-9EDE-9D49-B1E0-F91624BAEEC5}" type="slidenum">
              <a:rPr lang="en-US" altLang="zh-TW" sz="1300">
                <a:solidFill>
                  <a:schemeClr val="tx1"/>
                </a:solidFill>
                <a:latin typeface="Times" charset="0"/>
              </a:rPr>
              <a:pPr/>
              <a:t>8</a:t>
            </a:fld>
            <a:endParaRPr lang="en-US" altLang="zh-TW" sz="1300">
              <a:solidFill>
                <a:schemeClr val="tx1"/>
              </a:solidFill>
              <a:latin typeface="Times"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Official microRNA names contain some information about the relationship between microRNAs. Most microRNA names take the form of a species code, followed by </a:t>
            </a:r>
            <a:r>
              <a:rPr lang="zh-TW" altLang="en-US">
                <a:latin typeface="Times" charset="0"/>
              </a:rPr>
              <a:t>“</a:t>
            </a:r>
            <a:r>
              <a:rPr lang="en-US" altLang="zh-TW">
                <a:latin typeface="Times" charset="0"/>
              </a:rPr>
              <a:t>mir</a:t>
            </a:r>
            <a:r>
              <a:rPr lang="zh-TW" altLang="en-US">
                <a:latin typeface="Times" charset="0"/>
              </a:rPr>
              <a:t>”</a:t>
            </a:r>
            <a:r>
              <a:rPr lang="en-US" altLang="zh-TW">
                <a:latin typeface="Times" charset="0"/>
              </a:rPr>
              <a:t> with lower case or capital R, a number, and possibly a suffix. Orthologous microRNAs have different species codes, but identical numbers – here we see mouse, human, rat and Danio rerio (zebrafish) mir-143 orthologs.</a:t>
            </a:r>
          </a:p>
          <a:p>
            <a:pPr eaLnBrk="1" hangingPunct="1"/>
            <a:endParaRPr lang="en-US" altLang="zh-TW">
              <a:latin typeface="Times" charset="0"/>
            </a:endParaRPr>
          </a:p>
          <a:p>
            <a:pPr eaLnBrk="1" hangingPunct="1"/>
            <a:r>
              <a:rPr lang="en-US" altLang="zh-TW">
                <a:latin typeface="Times" charset="0"/>
              </a:rPr>
              <a:t>Identical mature microRNAs may be expressed from different loci, or processed from a different hairpin -  in animals these are designated by different numerical suffices. For example, these microRNAs have identical sequences, but they are encoded on different chromosomes. Closely related mature microRNA sequences get a lettered suffix, as shown in this example. When both strands of the stem-loop precursors become mature miRNA, they get a 5p, or 3p suffix, such as these mouse miRNAs.</a:t>
            </a:r>
          </a:p>
          <a:p>
            <a:pPr eaLnBrk="1" hangingPunct="1"/>
            <a:endParaRPr lang="en-US" altLang="zh-TW">
              <a:latin typeface="Times" charset="0"/>
            </a:endParaRPr>
          </a:p>
          <a:p>
            <a:pPr eaLnBrk="1" hangingPunct="1"/>
            <a:r>
              <a:rPr lang="en-US" altLang="zh-TW">
                <a:latin typeface="Times" charset="0"/>
              </a:rPr>
              <a:t>There are exceptions to these rules: for example there are some historical names such as let-7, one of the first microRNAs discovered. However, microRNA names cannot express complex relationships; details about microRNA families can be found in the database. </a:t>
            </a:r>
          </a:p>
          <a:p>
            <a:pPr eaLnBrk="1" hangingPunct="1"/>
            <a:endParaRPr lang="zh-TW" altLang="en-US">
              <a:latin typeface="Times" charset="0"/>
            </a:endParaRPr>
          </a:p>
        </p:txBody>
      </p:sp>
      <p:sp>
        <p:nvSpPr>
          <p:cNvPr id="68613"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68614"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88E96039-CE2B-0B4F-9266-AB5EE7C79BCF}" type="slidenum">
              <a:rPr lang="en-US" altLang="zh-TW" sz="1300">
                <a:solidFill>
                  <a:schemeClr val="tx1"/>
                </a:solidFill>
                <a:latin typeface="Times" charset="0"/>
              </a:rPr>
              <a:pPr/>
              <a:t>9</a:t>
            </a:fld>
            <a:endParaRPr lang="en-US" altLang="zh-TW" sz="1300">
              <a:solidFill>
                <a:schemeClr val="tx1"/>
              </a:solidFill>
              <a:latin typeface="Times"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There is a reference section at the bottom of the Sequences homepage that provides miRBase citations and references on microRNA annotation. These are a good resource if you are interested in more detailed information on the miRBase, or its predecessor the microRNA Registry, than we can provide in this introductory tutorial.</a:t>
            </a:r>
          </a:p>
        </p:txBody>
      </p:sp>
      <p:sp>
        <p:nvSpPr>
          <p:cNvPr id="71685"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71686"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13DB2FA8-9E0D-9049-944D-EDF1791F471E}" type="slidenum">
              <a:rPr lang="en-US" altLang="zh-TW" sz="1300">
                <a:solidFill>
                  <a:schemeClr val="tx1"/>
                </a:solidFill>
                <a:latin typeface="Times" charset="0"/>
              </a:rPr>
              <a:pPr/>
              <a:t>12</a:t>
            </a:fld>
            <a:endParaRPr lang="en-US" altLang="zh-TW" sz="1300">
              <a:solidFill>
                <a:schemeClr val="tx1"/>
              </a:solidFill>
              <a:latin typeface="Times"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New Roman" charset="0"/>
              </a:rPr>
              <a:t>[end of Introduction] That concludes our Introduction and Credits section of the miRBase tutorial.</a:t>
            </a:r>
          </a:p>
          <a:p>
            <a:pPr eaLnBrk="1" hangingPunct="1"/>
            <a:endParaRPr lang="en-US" altLang="zh-TW">
              <a:latin typeface="Times New Roman" charset="0"/>
            </a:endParaRPr>
          </a:p>
          <a:p>
            <a:pPr eaLnBrk="1" hangingPunct="1"/>
            <a:r>
              <a:rPr lang="en-US" altLang="zh-TW">
                <a:latin typeface="Times New Roman" charset="0"/>
              </a:rPr>
              <a:t>[Start of Basic search] In the next section, I will demonstrate how to do a basic miRBase search with keywords.</a:t>
            </a:r>
            <a:r>
              <a:rPr lang="en-US" altLang="zh-TW">
                <a:latin typeface="Arial" charset="0"/>
              </a:rPr>
              <a:t> </a:t>
            </a:r>
          </a:p>
        </p:txBody>
      </p:sp>
      <p:sp>
        <p:nvSpPr>
          <p:cNvPr id="73733"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73734"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3E1B7072-D555-E04F-BF8C-44AE44EA62E8}" type="slidenum">
              <a:rPr lang="en-US" altLang="zh-TW" sz="1300">
                <a:solidFill>
                  <a:schemeClr val="tx1"/>
                </a:solidFill>
                <a:latin typeface="Times" charset="0"/>
              </a:rPr>
              <a:pPr algn="r">
                <a:spcBef>
                  <a:spcPct val="0"/>
                </a:spcBef>
                <a:buClrTx/>
                <a:buSzTx/>
                <a:buFontTx/>
                <a:buNone/>
              </a:pPr>
              <a:t>13</a:t>
            </a:fld>
            <a:endParaRPr lang="en-US" altLang="zh-TW" sz="1300">
              <a:solidFill>
                <a:schemeClr val="tx1"/>
              </a:solidFill>
              <a:latin typeface="Times" charset="0"/>
            </a:endParaRPr>
          </a:p>
        </p:txBody>
      </p:sp>
      <p:sp>
        <p:nvSpPr>
          <p:cNvPr id="180227" name="Rectangle 2"/>
          <p:cNvSpPr>
            <a:spLocks noGrp="1" noRot="1" noChangeAspect="1" noChangeArrowheads="1" noTextEdit="1"/>
          </p:cNvSpPr>
          <p:nvPr>
            <p:ph type="sldImg"/>
          </p:nvPr>
        </p:nvSpPr>
        <p:spPr>
          <a:ln/>
        </p:spPr>
      </p:sp>
      <p:sp>
        <p:nvSpPr>
          <p:cNvPr id="18022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Here we are looking at the homepage for miRBase. At the top are access tabs – these occur on most miRBase pages, and we will be exploring their contents throughout the sections of this tutorial. Next is an area where you can see an overview of the latest miRBase blog posts, which are often very informative – as we will see later. To the right is an area that provides release information, a quick search box, access to the miRBase download area, and various site notes.</a:t>
            </a:r>
          </a:p>
          <a:p>
            <a:pPr eaLnBrk="1" hangingPunct="1"/>
            <a:endParaRPr lang="en-US" altLang="zh-TW">
              <a:latin typeface="Times" charset="0"/>
            </a:endParaRPr>
          </a:p>
          <a:p>
            <a:pPr eaLnBrk="1" hangingPunct="1"/>
            <a:r>
              <a:rPr lang="en-US" altLang="zh-TW">
                <a:latin typeface="Times" charset="0"/>
              </a:rPr>
              <a:t>Below this is an overview of what miRBase offers users. There is a brief explanation about the database, information on the registry services offered by miRBase, and an overview of the microRNA target information included in the database. Users who are familiar with previous miRBase releases will want to note that the miRBase Targets database has moved to a different host, and that miRBase now aggregates target information from multiple resources.</a:t>
            </a:r>
          </a:p>
          <a:p>
            <a:pPr eaLnBrk="1" hangingPunct="1"/>
            <a:endParaRPr lang="en-US" altLang="zh-TW">
              <a:latin typeface="Times" charset="0"/>
            </a:endParaRPr>
          </a:p>
          <a:p>
            <a:pPr eaLnBrk="1" hangingPunct="1"/>
            <a:r>
              <a:rPr lang="en-US" altLang="zh-TW">
                <a:latin typeface="Times" charset="0"/>
              </a:rPr>
              <a:t>We will focus on this Keyword search area on the next slide.</a:t>
            </a:r>
          </a:p>
        </p:txBody>
      </p:sp>
      <p:sp>
        <p:nvSpPr>
          <p:cNvPr id="180229"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80230"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5ADEE27D-BA93-2545-9E28-6087D5B01D0B}" type="slidenum">
              <a:rPr lang="en-US" altLang="zh-TW" sz="1300">
                <a:solidFill>
                  <a:schemeClr val="tx1"/>
                </a:solidFill>
                <a:latin typeface="Times" charset="0"/>
              </a:rPr>
              <a:pPr/>
              <a:t>14</a:t>
            </a:fld>
            <a:endParaRPr lang="en-US" altLang="zh-TW" sz="1300">
              <a:solidFill>
                <a:schemeClr val="tx1"/>
              </a:solidFill>
              <a:latin typeface="Times"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Keyword searches can be initiated by entering the name, or part of a name, of a microRNA, or microRNA precursor. You can enter the PubMed ID of a paper describing the identification of a microRNA, a title word or author</a:t>
            </a:r>
            <a:r>
              <a:rPr lang="zh-TW" altLang="en-US">
                <a:latin typeface="Times" charset="0"/>
              </a:rPr>
              <a:t>’</a:t>
            </a:r>
            <a:r>
              <a:rPr lang="en-US" altLang="zh-TW">
                <a:latin typeface="Times" charset="0"/>
              </a:rPr>
              <a:t>s name in a reference associated with a particular microRNA, or a word that occurs in the description or comment section of a microRNA entry.</a:t>
            </a:r>
          </a:p>
          <a:p>
            <a:pPr eaLnBrk="1" hangingPunct="1"/>
            <a:endParaRPr lang="en-US" altLang="zh-TW">
              <a:latin typeface="Times" charset="0"/>
            </a:endParaRPr>
          </a:p>
          <a:p>
            <a:pPr eaLnBrk="1" hangingPunct="1"/>
            <a:r>
              <a:rPr lang="en-US" altLang="zh-TW">
                <a:latin typeface="Times" charset="0"/>
              </a:rPr>
              <a:t>For our example I will enter the phrase </a:t>
            </a:r>
            <a:r>
              <a:rPr lang="zh-TW" altLang="en-US">
                <a:latin typeface="Times" charset="0"/>
              </a:rPr>
              <a:t>“</a:t>
            </a:r>
            <a:r>
              <a:rPr lang="en-US" altLang="zh-TW">
                <a:latin typeface="Times" charset="0"/>
              </a:rPr>
              <a:t>mir-307</a:t>
            </a:r>
            <a:r>
              <a:rPr lang="zh-TW" altLang="en-US">
                <a:latin typeface="Times" charset="0"/>
              </a:rPr>
              <a:t>”</a:t>
            </a:r>
            <a:r>
              <a:rPr lang="en-US" altLang="zh-TW">
                <a:latin typeface="Times" charset="0"/>
              </a:rPr>
              <a:t>, and then click here to begin the search. The search results page will appear and include a table showing different categories, a description of the category, and the number of hits in that category of information. Here we see the number of miRNA hits, and below this is a list of them. This screenshot only shows part of the list. Let</a:t>
            </a:r>
            <a:r>
              <a:rPr lang="zh-TW" altLang="en-US">
                <a:latin typeface="Times" charset="0"/>
              </a:rPr>
              <a:t>’</a:t>
            </a:r>
            <a:r>
              <a:rPr lang="en-US" altLang="zh-TW">
                <a:latin typeface="Times" charset="0"/>
              </a:rPr>
              <a:t>s examine a typical miRBase entry page by clicking on this accession link.</a:t>
            </a:r>
          </a:p>
        </p:txBody>
      </p:sp>
      <p:sp>
        <p:nvSpPr>
          <p:cNvPr id="77829"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77830"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D25D3ACE-3824-0941-BDF8-6799622AC06E}" type="slidenum">
              <a:rPr lang="en-US" altLang="zh-TW" sz="1300">
                <a:solidFill>
                  <a:schemeClr val="tx1"/>
                </a:solidFill>
                <a:latin typeface="Times" charset="0"/>
              </a:rPr>
              <a:pPr/>
              <a:t>15</a:t>
            </a:fld>
            <a:endParaRPr lang="en-US" altLang="zh-TW" sz="1300">
              <a:solidFill>
                <a:schemeClr val="tx1"/>
              </a:solidFill>
              <a:latin typeface="Times"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Here I am showing the miRNA entry page for Drosophila mir-307a. It contains information on both the stem-loop precursor and on the mature microRNA. It also displays a list of associated references. I will enlarge individual sections as we discuss them.</a:t>
            </a:r>
          </a:p>
          <a:p>
            <a:pPr eaLnBrk="1" hangingPunct="1"/>
            <a:endParaRPr lang="en-US" altLang="zh-TW">
              <a:latin typeface="Times" charset="0"/>
            </a:endParaRPr>
          </a:p>
          <a:p>
            <a:pPr eaLnBrk="1" hangingPunct="1"/>
            <a:r>
              <a:rPr lang="en-US" altLang="zh-TW">
                <a:latin typeface="Times" charset="0"/>
              </a:rPr>
              <a:t>The top of the page contains basic information on the stem-loop precursor such as its accession number, ID, gene symbol and possibly a brief description. The RNA sequence is then shown folded into a stem-loop structure. Magenta characters indicate the mature microRNA molecule or molecules processed from this stem-loop. To obtain the sequence in FASTA format, click on the </a:t>
            </a:r>
            <a:r>
              <a:rPr lang="zh-TW" altLang="en-US">
                <a:latin typeface="Times" charset="0"/>
              </a:rPr>
              <a:t>“</a:t>
            </a:r>
            <a:r>
              <a:rPr lang="en-US" altLang="zh-TW">
                <a:latin typeface="Times" charset="0"/>
              </a:rPr>
              <a:t>Get sequence</a:t>
            </a:r>
            <a:r>
              <a:rPr lang="zh-TW" altLang="en-US">
                <a:latin typeface="Times" charset="0"/>
              </a:rPr>
              <a:t>”</a:t>
            </a:r>
            <a:r>
              <a:rPr lang="en-US" altLang="zh-TW">
                <a:latin typeface="Times" charset="0"/>
              </a:rPr>
              <a:t> link.</a:t>
            </a:r>
          </a:p>
          <a:p>
            <a:pPr eaLnBrk="1" hangingPunct="1"/>
            <a:endParaRPr lang="en-US" altLang="zh-TW">
              <a:latin typeface="Times" charset="0"/>
            </a:endParaRPr>
          </a:p>
          <a:p>
            <a:pPr eaLnBrk="1" hangingPunct="1"/>
            <a:r>
              <a:rPr lang="en-US" altLang="zh-TW">
                <a:latin typeface="Times" charset="0"/>
              </a:rPr>
              <a:t>In the past if a stem-loop was processed into multiple mature products, one would be chosen as the </a:t>
            </a:r>
            <a:r>
              <a:rPr lang="zh-TW" altLang="en-US">
                <a:latin typeface="Times" charset="0"/>
              </a:rPr>
              <a:t>“</a:t>
            </a:r>
            <a:r>
              <a:rPr lang="en-US" altLang="zh-TW">
                <a:latin typeface="Times" charset="0"/>
              </a:rPr>
              <a:t>major</a:t>
            </a:r>
            <a:r>
              <a:rPr lang="zh-TW" altLang="en-US">
                <a:latin typeface="Times" charset="0"/>
              </a:rPr>
              <a:t>”</a:t>
            </a:r>
            <a:r>
              <a:rPr lang="en-US" altLang="zh-TW">
                <a:latin typeface="Times" charset="0"/>
              </a:rPr>
              <a:t> product, and the other would be annotated as a </a:t>
            </a:r>
            <a:r>
              <a:rPr lang="zh-TW" altLang="en-US">
                <a:latin typeface="Times" charset="0"/>
              </a:rPr>
              <a:t>“</a:t>
            </a:r>
            <a:r>
              <a:rPr lang="en-US" altLang="zh-TW">
                <a:latin typeface="Times" charset="0"/>
              </a:rPr>
              <a:t>minor product</a:t>
            </a:r>
            <a:r>
              <a:rPr lang="zh-TW" altLang="en-US">
                <a:latin typeface="Times" charset="0"/>
              </a:rPr>
              <a:t>”</a:t>
            </a:r>
            <a:r>
              <a:rPr lang="en-US" altLang="zh-TW">
                <a:latin typeface="Times" charset="0"/>
              </a:rPr>
              <a:t> with an asterisk in its name. However this notation can be misleading and is currently being changed. You can read a great description of the issue in this miRBase blog post.</a:t>
            </a:r>
          </a:p>
        </p:txBody>
      </p:sp>
      <p:sp>
        <p:nvSpPr>
          <p:cNvPr id="80901"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80902"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A2290040-8BCA-684A-8B22-B387A4FC8A80}" type="slidenum">
              <a:rPr lang="en-US" altLang="zh-TW" sz="1300">
                <a:solidFill>
                  <a:schemeClr val="tx1"/>
                </a:solidFill>
                <a:latin typeface="Times" charset="0"/>
              </a:rPr>
              <a:pPr algn="r">
                <a:spcBef>
                  <a:spcPct val="0"/>
                </a:spcBef>
                <a:buClrTx/>
                <a:buSzTx/>
                <a:buFontTx/>
                <a:buNone/>
              </a:pPr>
              <a:t>16</a:t>
            </a:fld>
            <a:endParaRPr lang="en-US" altLang="zh-TW" sz="1300">
              <a:solidFill>
                <a:schemeClr val="tx1"/>
              </a:solidFill>
              <a:latin typeface="Times" charset="0"/>
            </a:endParaRPr>
          </a:p>
        </p:txBody>
      </p:sp>
      <p:sp>
        <p:nvSpPr>
          <p:cNvPr id="142339" name="Rectangle 2"/>
          <p:cNvSpPr>
            <a:spLocks noGrp="1" noRot="1" noChangeAspect="1" noChangeArrowheads="1" noTextEdit="1"/>
          </p:cNvSpPr>
          <p:nvPr>
            <p:ph type="sldImg"/>
          </p:nvPr>
        </p:nvSpPr>
        <p:spPr>
          <a:ln/>
        </p:spPr>
      </p:sp>
      <p:sp>
        <p:nvSpPr>
          <p:cNvPr id="14234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Now, instead of designating which mature miRNA might be a minor product, miRBase offers users the ability to review all available deep sequencing data for a sequence. If we click the Deep sequencing link, the window reloads with a deep sequencing report. We will explore this in more detail in an upcoming section of the tutorial. </a:t>
            </a:r>
          </a:p>
        </p:txBody>
      </p:sp>
      <p:sp>
        <p:nvSpPr>
          <p:cNvPr id="142341"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42342"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6E6CD2F7-DF25-4441-A1FF-4C38D086BDC7}" type="slidenum">
              <a:rPr lang="en-US" altLang="zh-TW" sz="1300">
                <a:solidFill>
                  <a:schemeClr val="tx1"/>
                </a:solidFill>
                <a:latin typeface="Times" charset="0"/>
              </a:rPr>
              <a:pPr algn="r">
                <a:spcBef>
                  <a:spcPct val="0"/>
                </a:spcBef>
                <a:buClrTx/>
                <a:buSzTx/>
                <a:buFontTx/>
                <a:buNone/>
              </a:pPr>
              <a:t>17</a:t>
            </a:fld>
            <a:endParaRPr lang="en-US" altLang="zh-TW" sz="1300">
              <a:solidFill>
                <a:schemeClr val="tx1"/>
              </a:solidFill>
              <a:latin typeface="Times" charset="0"/>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New Roman" charset="0"/>
              </a:rPr>
              <a:t>I am again showing the top of the Entry page. When the organism has an assembled genome, the </a:t>
            </a:r>
            <a:r>
              <a:rPr lang="zh-TW" altLang="en-US">
                <a:latin typeface="Times New Roman" charset="0"/>
              </a:rPr>
              <a:t>“</a:t>
            </a:r>
            <a:r>
              <a:rPr lang="en-US" altLang="zh-TW">
                <a:latin typeface="Times New Roman" charset="0"/>
              </a:rPr>
              <a:t>Genome context</a:t>
            </a:r>
            <a:r>
              <a:rPr lang="zh-TW" altLang="en-US">
                <a:latin typeface="Times New Roman" charset="0"/>
              </a:rPr>
              <a:t>”</a:t>
            </a:r>
            <a:r>
              <a:rPr lang="en-US" altLang="zh-TW">
                <a:latin typeface="Times New Roman" charset="0"/>
              </a:rPr>
              <a:t> specifies the genomic coordinates of the stem-loop sequence. If a microRNA is processed from an intron sequence, then under </a:t>
            </a:r>
            <a:r>
              <a:rPr lang="zh-TW" altLang="en-US">
                <a:latin typeface="Times New Roman" charset="0"/>
              </a:rPr>
              <a:t>“</a:t>
            </a:r>
            <a:r>
              <a:rPr lang="en-US" altLang="zh-TW">
                <a:latin typeface="Times New Roman" charset="0"/>
              </a:rPr>
              <a:t>Overlapping transcripts</a:t>
            </a:r>
            <a:r>
              <a:rPr lang="zh-TW" altLang="en-US">
                <a:latin typeface="Times New Roman" charset="0"/>
              </a:rPr>
              <a:t>”</a:t>
            </a:r>
            <a:r>
              <a:rPr lang="en-US" altLang="zh-TW">
                <a:latin typeface="Times New Roman" charset="0"/>
              </a:rPr>
              <a:t> we see the name of the transcript, and this links to an Ensembl transcript report. </a:t>
            </a:r>
            <a:endParaRPr lang="en-US" altLang="zh-TW" i="1">
              <a:latin typeface="Times New Roman" charset="0"/>
            </a:endParaRPr>
          </a:p>
          <a:p>
            <a:pPr eaLnBrk="1" hangingPunct="1"/>
            <a:endParaRPr lang="en-US" altLang="zh-TW" i="1">
              <a:latin typeface="Times New Roman" charset="0"/>
            </a:endParaRPr>
          </a:p>
          <a:p>
            <a:pPr eaLnBrk="1" hangingPunct="1"/>
            <a:r>
              <a:rPr lang="en-US" altLang="zh-TW">
                <a:latin typeface="Times" charset="0"/>
              </a:rPr>
              <a:t>The </a:t>
            </a:r>
            <a:r>
              <a:rPr lang="zh-TW" altLang="en-US">
                <a:latin typeface="Times" charset="0"/>
              </a:rPr>
              <a:t>“</a:t>
            </a:r>
            <a:r>
              <a:rPr lang="en-US" altLang="zh-TW">
                <a:latin typeface="Times" charset="0"/>
              </a:rPr>
              <a:t>Clustered miRNAs</a:t>
            </a:r>
            <a:r>
              <a:rPr lang="zh-TW" altLang="en-US">
                <a:latin typeface="Times" charset="0"/>
              </a:rPr>
              <a:t>”</a:t>
            </a:r>
            <a:r>
              <a:rPr lang="en-US" altLang="zh-TW">
                <a:latin typeface="Times" charset="0"/>
              </a:rPr>
              <a:t> field contains the ID and genomic coordinates of other miRNAs identified within 10 kb of the microRNA we are currently viewing. Clustered microRNAs may be transcribed together. The genomic coordinates, either in the genome context section or in the Clustered miRNAs section, serve as a link to the Ensembl Genome Viewer, where the user can select genomic features to be displayed in a user-defined area of the genome. Detailed discussion of Ensembl is beyond the scope of this tutorial, but you can view the separate tutorial for the Ensembl Genome Browser that OpenHelix offers for more details.</a:t>
            </a:r>
          </a:p>
        </p:txBody>
      </p:sp>
      <p:sp>
        <p:nvSpPr>
          <p:cNvPr id="154629"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54630"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90A42988-CBEF-814D-A509-301F656A3EB8}" type="slidenum">
              <a:rPr lang="en-US" altLang="zh-TW" sz="1300">
                <a:solidFill>
                  <a:schemeClr val="tx1"/>
                </a:solidFill>
                <a:latin typeface="Times" charset="0"/>
              </a:rPr>
              <a:pPr algn="r">
                <a:spcBef>
                  <a:spcPct val="0"/>
                </a:spcBef>
                <a:buClrTx/>
                <a:buSzTx/>
                <a:buFontTx/>
                <a:buNone/>
              </a:pPr>
              <a:t>18</a:t>
            </a:fld>
            <a:endParaRPr lang="en-US" altLang="zh-TW" sz="1300">
              <a:solidFill>
                <a:schemeClr val="tx1"/>
              </a:solidFill>
              <a:latin typeface="Times" charset="0"/>
            </a:endParaRPr>
          </a:p>
        </p:txBody>
      </p:sp>
      <p:sp>
        <p:nvSpPr>
          <p:cNvPr id="144387" name="Rectangle 2"/>
          <p:cNvSpPr>
            <a:spLocks noGrp="1" noRot="1" noChangeAspect="1" noChangeArrowheads="1" noTextEdit="1"/>
          </p:cNvSpPr>
          <p:nvPr>
            <p:ph type="sldImg"/>
          </p:nvPr>
        </p:nvSpPr>
        <p:spPr>
          <a:ln/>
        </p:spPr>
      </p:sp>
      <p:sp>
        <p:nvSpPr>
          <p:cNvPr id="14438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The last field on the stem-loop section of the microRNA entry page is the Gene family. The link opens a table with the IDs, accession numbers, coordinates, and the strand of the related microRNAs.</a:t>
            </a:r>
          </a:p>
          <a:p>
            <a:pPr eaLnBrk="1" hangingPunct="1"/>
            <a:r>
              <a:rPr lang="en-US" altLang="zh-TW">
                <a:latin typeface="Times" charset="0"/>
              </a:rPr>
              <a:t> </a:t>
            </a:r>
          </a:p>
          <a:p>
            <a:pPr eaLnBrk="1" hangingPunct="1"/>
            <a:r>
              <a:rPr lang="en-US" altLang="zh-TW">
                <a:latin typeface="Times" charset="0"/>
              </a:rPr>
              <a:t>If you are interested in the sequences of some or all family members, click the checkbox in the </a:t>
            </a:r>
            <a:r>
              <a:rPr lang="zh-TW" altLang="en-US">
                <a:latin typeface="Times" charset="0"/>
              </a:rPr>
              <a:t>“</a:t>
            </a:r>
            <a:r>
              <a:rPr lang="en-US" altLang="zh-TW">
                <a:latin typeface="Times" charset="0"/>
              </a:rPr>
              <a:t>Fetch</a:t>
            </a:r>
            <a:r>
              <a:rPr lang="zh-TW" altLang="en-US">
                <a:latin typeface="Times" charset="0"/>
              </a:rPr>
              <a:t>”</a:t>
            </a:r>
            <a:r>
              <a:rPr lang="en-US" altLang="zh-TW">
                <a:latin typeface="Times" charset="0"/>
              </a:rPr>
              <a:t> column. Select what you want to retrieve - sequences of stem-loop precursors or those of mature microRNAs. You also need to select whether you want to retrieve the sequences unaligned and in FASTA format, or if you want to have them aligned. OpenHelix has tutorials on both FASTA and ClustalW, if you would like more details on them. After clicking </a:t>
            </a:r>
            <a:r>
              <a:rPr lang="zh-TW" altLang="en-US">
                <a:latin typeface="Times" charset="0"/>
              </a:rPr>
              <a:t>“</a:t>
            </a:r>
            <a:r>
              <a:rPr lang="en-US" altLang="zh-TW">
                <a:latin typeface="Times" charset="0"/>
              </a:rPr>
              <a:t>Fetch Sequences</a:t>
            </a:r>
            <a:r>
              <a:rPr lang="zh-TW" altLang="en-US">
                <a:latin typeface="Times" charset="0"/>
              </a:rPr>
              <a:t>”</a:t>
            </a:r>
            <a:r>
              <a:rPr lang="en-US" altLang="zh-TW">
                <a:latin typeface="Times" charset="0"/>
              </a:rPr>
              <a:t> the sequences will be displayed.</a:t>
            </a:r>
          </a:p>
        </p:txBody>
      </p:sp>
      <p:sp>
        <p:nvSpPr>
          <p:cNvPr id="144389"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44390"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D7120318-2960-6D4D-917A-2F94D0259964}" type="slidenum">
              <a:rPr lang="en-US" altLang="zh-TW" sz="1300">
                <a:solidFill>
                  <a:schemeClr val="tx1"/>
                </a:solidFill>
                <a:latin typeface="Times" charset="0"/>
              </a:rPr>
              <a:pPr/>
              <a:t>19</a:t>
            </a:fld>
            <a:endParaRPr lang="en-US" altLang="zh-TW" sz="1300">
              <a:solidFill>
                <a:schemeClr val="tx1"/>
              </a:solidFill>
              <a:latin typeface="Times" charset="0"/>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Under the information about the stem-loop there are sections for the mature microRNA molecules that are processed from this precursor. Two microRNAs have been identified. The capital </a:t>
            </a:r>
            <a:r>
              <a:rPr lang="zh-TW" altLang="en-US">
                <a:latin typeface="Times" charset="0"/>
              </a:rPr>
              <a:t>“</a:t>
            </a:r>
            <a:r>
              <a:rPr lang="en-US" altLang="zh-TW">
                <a:latin typeface="Times" charset="0"/>
              </a:rPr>
              <a:t>R</a:t>
            </a:r>
            <a:r>
              <a:rPr lang="zh-TW" altLang="en-US">
                <a:latin typeface="Times" charset="0"/>
              </a:rPr>
              <a:t>”</a:t>
            </a:r>
            <a:r>
              <a:rPr lang="en-US" altLang="zh-TW">
                <a:latin typeface="Times" charset="0"/>
              </a:rPr>
              <a:t> in their names indicate that these are mature microRNAs. Notice, that the mature microRNAs each have their own accession number in the database - these are different from the accession number of the stem-loop precursor. Under the ID the sequence is displayed, and can be obtained in FASTA format by clicking on </a:t>
            </a:r>
            <a:r>
              <a:rPr lang="zh-TW" altLang="en-US">
                <a:latin typeface="Times" charset="0"/>
              </a:rPr>
              <a:t>“</a:t>
            </a:r>
            <a:r>
              <a:rPr lang="en-US" altLang="zh-TW">
                <a:latin typeface="Times" charset="0"/>
              </a:rPr>
              <a:t>Get sequence</a:t>
            </a:r>
            <a:r>
              <a:rPr lang="zh-TW" altLang="en-US">
                <a:latin typeface="Times" charset="0"/>
              </a:rPr>
              <a:t>”</a:t>
            </a:r>
            <a:r>
              <a:rPr lang="en-US" altLang="zh-TW">
                <a:latin typeface="Times" charset="0"/>
              </a:rPr>
              <a:t>.</a:t>
            </a:r>
          </a:p>
          <a:p>
            <a:pPr eaLnBrk="1" hangingPunct="1"/>
            <a:endParaRPr lang="en-US" altLang="zh-TW">
              <a:latin typeface="Times" charset="0"/>
            </a:endParaRPr>
          </a:p>
          <a:p>
            <a:pPr eaLnBrk="1" hangingPunct="1"/>
            <a:r>
              <a:rPr lang="en-US" altLang="zh-TW">
                <a:latin typeface="Times" charset="0"/>
              </a:rPr>
              <a:t>Evidence for the existence of a microRNA can be either similarity-based or experimental. When there is experimental evidence available, the method is also indicated. Here it is cloning and sequencing; other possibilities are Northern blotting or PCR, for example.</a:t>
            </a:r>
          </a:p>
          <a:p>
            <a:pPr eaLnBrk="1" hangingPunct="1"/>
            <a:endParaRPr lang="en-US" altLang="zh-TW">
              <a:latin typeface="Times" charset="0"/>
            </a:endParaRPr>
          </a:p>
          <a:p>
            <a:pPr eaLnBrk="1" hangingPunct="1"/>
            <a:r>
              <a:rPr lang="en-US" altLang="zh-TW">
                <a:latin typeface="Times" charset="0"/>
              </a:rPr>
              <a:t>The links under </a:t>
            </a:r>
            <a:r>
              <a:rPr lang="zh-TW" altLang="en-US">
                <a:latin typeface="Times" charset="0"/>
              </a:rPr>
              <a:t>“</a:t>
            </a:r>
            <a:r>
              <a:rPr lang="en-US" altLang="zh-TW">
                <a:latin typeface="Times" charset="0"/>
              </a:rPr>
              <a:t>Predicted targets</a:t>
            </a:r>
            <a:r>
              <a:rPr lang="zh-TW" altLang="en-US">
                <a:latin typeface="Times" charset="0"/>
              </a:rPr>
              <a:t>”</a:t>
            </a:r>
            <a:r>
              <a:rPr lang="en-US" altLang="zh-TW">
                <a:latin typeface="Times" charset="0"/>
              </a:rPr>
              <a:t> give access to lists of genes that - based on computational predictions - may be regulated by the microRNA. We will examine these links on the next slide.</a:t>
            </a:r>
          </a:p>
          <a:p>
            <a:pPr eaLnBrk="1" hangingPunct="1"/>
            <a:endParaRPr lang="en-US" altLang="zh-TW">
              <a:latin typeface="Times" charset="0"/>
            </a:endParaRPr>
          </a:p>
          <a:p>
            <a:pPr eaLnBrk="1" hangingPunct="1"/>
            <a:r>
              <a:rPr lang="en-US" altLang="zh-TW">
                <a:latin typeface="Times" charset="0"/>
              </a:rPr>
              <a:t>The last section of the entry page shows references related to the discovery of the microRNA. A word of caution: this is not a comprehensive list of references about the microRNA.</a:t>
            </a:r>
          </a:p>
        </p:txBody>
      </p:sp>
      <p:sp>
        <p:nvSpPr>
          <p:cNvPr id="86021"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86022"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B5BC09DB-0C6A-9B44-BB3F-D145B7438893}" type="slidenum">
              <a:rPr lang="en-US" altLang="zh-TW" sz="1300">
                <a:solidFill>
                  <a:schemeClr val="tx1"/>
                </a:solidFill>
                <a:latin typeface="Times" charset="0"/>
              </a:rPr>
              <a:pPr algn="r">
                <a:spcBef>
                  <a:spcPct val="0"/>
                </a:spcBef>
                <a:buClrTx/>
                <a:buSzTx/>
                <a:buFontTx/>
                <a:buNone/>
              </a:pPr>
              <a:t>20</a:t>
            </a:fld>
            <a:endParaRPr lang="en-US" altLang="zh-TW" sz="1300">
              <a:solidFill>
                <a:schemeClr val="tx1"/>
              </a:solidFill>
              <a:latin typeface="Times" charset="0"/>
            </a:endParaRPr>
          </a:p>
        </p:txBody>
      </p:sp>
      <p:sp>
        <p:nvSpPr>
          <p:cNvPr id="156675" name="Rectangle 2"/>
          <p:cNvSpPr>
            <a:spLocks noGrp="1" noRot="1" noChangeAspect="1" noChangeArrowheads="1" noTextEdit="1"/>
          </p:cNvSpPr>
          <p:nvPr>
            <p:ph type="sldImg"/>
          </p:nvPr>
        </p:nvSpPr>
        <p:spPr>
          <a:ln/>
        </p:spPr>
      </p:sp>
      <p:sp>
        <p:nvSpPr>
          <p:cNvPr id="15667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Now let</a:t>
            </a:r>
            <a:r>
              <a:rPr lang="zh-TW" altLang="en-US">
                <a:latin typeface="Times" charset="0"/>
              </a:rPr>
              <a:t>’</a:t>
            </a:r>
            <a:r>
              <a:rPr lang="en-US" altLang="zh-TW">
                <a:latin typeface="Times" charset="0"/>
              </a:rPr>
              <a:t>s explore the </a:t>
            </a:r>
            <a:r>
              <a:rPr lang="zh-TW" altLang="en-US">
                <a:latin typeface="Times" charset="0"/>
              </a:rPr>
              <a:t>“</a:t>
            </a:r>
            <a:r>
              <a:rPr lang="en-US" altLang="zh-TW">
                <a:latin typeface="Times" charset="0"/>
              </a:rPr>
              <a:t>Predicted targets</a:t>
            </a:r>
            <a:r>
              <a:rPr lang="zh-TW" altLang="en-US">
                <a:latin typeface="Times" charset="0"/>
              </a:rPr>
              <a:t>”</a:t>
            </a:r>
            <a:r>
              <a:rPr lang="en-US" altLang="zh-TW">
                <a:latin typeface="Times" charset="0"/>
              </a:rPr>
              <a:t> links. By a microRNA</a:t>
            </a:r>
            <a:r>
              <a:rPr lang="zh-TW" altLang="en-US">
                <a:latin typeface="Times" charset="0"/>
              </a:rPr>
              <a:t>’</a:t>
            </a:r>
            <a:r>
              <a:rPr lang="en-US" altLang="zh-TW">
                <a:latin typeface="Times" charset="0"/>
              </a:rPr>
              <a:t>s </a:t>
            </a:r>
            <a:r>
              <a:rPr lang="zh-TW" altLang="en-US">
                <a:latin typeface="Times" charset="0"/>
              </a:rPr>
              <a:t>“</a:t>
            </a:r>
            <a:r>
              <a:rPr lang="en-US" altLang="zh-TW">
                <a:latin typeface="Times" charset="0"/>
              </a:rPr>
              <a:t>target</a:t>
            </a:r>
            <a:r>
              <a:rPr lang="zh-TW" altLang="en-US">
                <a:latin typeface="Times" charset="0"/>
              </a:rPr>
              <a:t>”</a:t>
            </a:r>
            <a:r>
              <a:rPr lang="en-US" altLang="zh-TW">
                <a:latin typeface="Times" charset="0"/>
              </a:rPr>
              <a:t> we are referring to the mRNA which is regulated by the microRNA. miRBase aims to provide an extensive target prediction aggregation service. Links to target information are provided from a variety of resources, which will vary by what information is available for any particular mature microRNA. </a:t>
            </a:r>
          </a:p>
          <a:p>
            <a:pPr eaLnBrk="1" hangingPunct="1"/>
            <a:endParaRPr lang="en-US" altLang="zh-TW">
              <a:latin typeface="Times" charset="0"/>
            </a:endParaRPr>
          </a:p>
          <a:p>
            <a:pPr eaLnBrk="1" hangingPunct="1"/>
            <a:r>
              <a:rPr lang="en-US" altLang="zh-TW">
                <a:latin typeface="Times" charset="0"/>
              </a:rPr>
              <a:t>For our discussion we will click the PICTAR link. PicTar is an algorithm for the identification of microRNA targets. Full details about PicTar are beyond the scope of this tutorial, but you can find more details at the URL shown, if you are interested. After clicking the link, an extensive report opens with the option to run a new search, or modify your current search. Below this is a table of genes whose mRNA is predicted to be targets of the mature microRNA we have been looking at. The transcripts are ranked by score, as you can see here. There are links back to miRBase and brief annotation notes. There are also links to target gene information, to a report with all miRNAs predicted to target the gene, and links to a PicTar display of the area at the UCSC Genome Browser.</a:t>
            </a:r>
          </a:p>
        </p:txBody>
      </p:sp>
      <p:sp>
        <p:nvSpPr>
          <p:cNvPr id="156677"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56678"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B4F8FC74-5189-764F-BA50-16312410B746}" type="slidenum">
              <a:rPr lang="en-US" altLang="zh-TW" sz="1300">
                <a:solidFill>
                  <a:schemeClr val="tx1"/>
                </a:solidFill>
                <a:latin typeface="Times" charset="0"/>
              </a:rPr>
              <a:pPr/>
              <a:t>21</a:t>
            </a:fld>
            <a:endParaRPr lang="en-US" altLang="zh-TW" sz="1300">
              <a:solidFill>
                <a:schemeClr val="tx1"/>
              </a:solidFill>
              <a:latin typeface="Times" charset="0"/>
            </a:endParaRPr>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New Roman" charset="0"/>
              </a:rPr>
              <a:t>[end of miRNA entry page] That concludes the miRNA basic search and Entry page section of our tutorial.</a:t>
            </a:r>
          </a:p>
          <a:p>
            <a:pPr eaLnBrk="1" hangingPunct="1"/>
            <a:endParaRPr lang="en-US" altLang="zh-TW">
              <a:latin typeface="Times New Roman" charset="0"/>
            </a:endParaRPr>
          </a:p>
          <a:p>
            <a:pPr eaLnBrk="1" hangingPunct="1"/>
            <a:r>
              <a:rPr lang="en-US" altLang="zh-TW">
                <a:latin typeface="Times New Roman" charset="0"/>
              </a:rPr>
              <a:t>[start of Deep Sequencing Report] In the next section, we will talk about analyzing the evidence for miRNAs that results from next generation sequencing projects in the context of Deep Sequencing Reports.</a:t>
            </a:r>
          </a:p>
        </p:txBody>
      </p:sp>
      <p:sp>
        <p:nvSpPr>
          <p:cNvPr id="91141"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91142"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D7766475-0989-414C-9B45-4ED0E19CCE43}" type="slidenum">
              <a:rPr lang="en-US" altLang="zh-TW" sz="1300">
                <a:solidFill>
                  <a:schemeClr val="tx1"/>
                </a:solidFill>
                <a:latin typeface="Times" charset="0"/>
              </a:rPr>
              <a:pPr algn="r">
                <a:spcBef>
                  <a:spcPct val="0"/>
                </a:spcBef>
                <a:buClrTx/>
                <a:buSzTx/>
                <a:buFontTx/>
                <a:buNone/>
              </a:pPr>
              <a:t>22</a:t>
            </a:fld>
            <a:endParaRPr lang="en-US" altLang="zh-TW" sz="1300">
              <a:solidFill>
                <a:schemeClr val="tx1"/>
              </a:solidFill>
              <a:latin typeface="Times" charset="0"/>
            </a:endParaRPr>
          </a:p>
        </p:txBody>
      </p:sp>
      <p:sp>
        <p:nvSpPr>
          <p:cNvPr id="158723" name="Rectangle 2"/>
          <p:cNvSpPr>
            <a:spLocks noGrp="1" noRot="1" noChangeAspect="1" noChangeArrowheads="1" noTextEdit="1"/>
          </p:cNvSpPr>
          <p:nvPr>
            <p:ph type="sldImg"/>
          </p:nvPr>
        </p:nvSpPr>
        <p:spPr>
          <a:ln/>
        </p:spPr>
      </p:sp>
      <p:sp>
        <p:nvSpPr>
          <p:cNvPr id="15872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As we mentioned earlier, now instead of designating which mature miRNA might be a minor product, miRBase offers users the ability to review all available deep sequencing data for either the stem-loop sequence, or the mature sequence. This allows users to user their own judgment and research interests when analyzing the evidence for any particular miRNA.  </a:t>
            </a:r>
          </a:p>
          <a:p>
            <a:pPr eaLnBrk="1" hangingPunct="1"/>
            <a:endParaRPr lang="en-US" altLang="zh-TW">
              <a:latin typeface="Times" charset="0"/>
            </a:endParaRPr>
          </a:p>
          <a:p>
            <a:pPr eaLnBrk="1" hangingPunct="1"/>
            <a:r>
              <a:rPr lang="en-US" altLang="zh-TW">
                <a:latin typeface="Times" charset="0"/>
              </a:rPr>
              <a:t>From an entry page we can click the Deep sequencing link to see the full deep sequencing report. We</a:t>
            </a:r>
            <a:r>
              <a:rPr lang="zh-TW" altLang="en-US">
                <a:latin typeface="Times" charset="0"/>
              </a:rPr>
              <a:t>’</a:t>
            </a:r>
            <a:r>
              <a:rPr lang="en-US" altLang="zh-TW">
                <a:latin typeface="Times" charset="0"/>
              </a:rPr>
              <a:t>ll discuss the top of this form on the next slide.</a:t>
            </a:r>
          </a:p>
        </p:txBody>
      </p:sp>
      <p:sp>
        <p:nvSpPr>
          <p:cNvPr id="158725"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58726"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CB459249-D7EC-4349-9402-2AD7C965C10F}" type="slidenum">
              <a:rPr lang="en-US" altLang="zh-TW" sz="1300">
                <a:solidFill>
                  <a:schemeClr val="tx1"/>
                </a:solidFill>
                <a:latin typeface="Times" charset="0"/>
              </a:rPr>
              <a:pPr algn="r">
                <a:spcBef>
                  <a:spcPct val="0"/>
                </a:spcBef>
                <a:buClrTx/>
                <a:buSzTx/>
                <a:buFontTx/>
                <a:buNone/>
              </a:pPr>
              <a:t>23</a:t>
            </a:fld>
            <a:endParaRPr lang="en-US" altLang="zh-TW" sz="1300">
              <a:solidFill>
                <a:schemeClr val="tx1"/>
              </a:solidFill>
              <a:latin typeface="Times" charset="0"/>
            </a:endParaRPr>
          </a:p>
        </p:txBody>
      </p:sp>
      <p:sp>
        <p:nvSpPr>
          <p:cNvPr id="148483" name="Rectangle 2"/>
          <p:cNvSpPr>
            <a:spLocks noGrp="1" noRot="1" noChangeAspect="1" noChangeArrowheads="1" noTextEdit="1"/>
          </p:cNvSpPr>
          <p:nvPr>
            <p:ph type="sldImg"/>
          </p:nvPr>
        </p:nvSpPr>
        <p:spPr>
          <a:ln/>
        </p:spPr>
      </p:sp>
      <p:sp>
        <p:nvSpPr>
          <p:cNvPr id="14848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New Roman" charset="0"/>
              </a:rPr>
              <a:t>At the top of the deep sequencing report is a link back to the stem-loop report that we examined in an earlier section of the tutorial. Then is a graphic showing any mature RNAs, the location and counts for each read, and the stem-loop sequence with the mature products highlighted. </a:t>
            </a:r>
          </a:p>
          <a:p>
            <a:pPr eaLnBrk="1" hangingPunct="1"/>
            <a:endParaRPr lang="en-US" altLang="zh-TW">
              <a:latin typeface="Times New Roman" charset="0"/>
            </a:endParaRPr>
          </a:p>
          <a:p>
            <a:pPr eaLnBrk="1" hangingPunct="1"/>
            <a:r>
              <a:rPr lang="en-US" altLang="zh-TW">
                <a:latin typeface="Times New Roman" charset="0"/>
              </a:rPr>
              <a:t>Hyperlinks open either a report on the mature sequence, or on the read – as shown here.</a:t>
            </a:r>
          </a:p>
        </p:txBody>
      </p:sp>
      <p:sp>
        <p:nvSpPr>
          <p:cNvPr id="148485"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48486"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8085B973-18E4-6245-B2B1-6E202572C68D}" type="slidenum">
              <a:rPr lang="en-US" altLang="zh-TW" sz="1300">
                <a:solidFill>
                  <a:schemeClr val="tx1"/>
                </a:solidFill>
                <a:latin typeface="Times" charset="0"/>
              </a:rPr>
              <a:pPr algn="r">
                <a:spcBef>
                  <a:spcPct val="0"/>
                </a:spcBef>
                <a:buClrTx/>
                <a:buSzTx/>
                <a:buFontTx/>
                <a:buNone/>
              </a:pPr>
              <a:t>24</a:t>
            </a:fld>
            <a:endParaRPr lang="en-US" altLang="zh-TW" sz="1300">
              <a:solidFill>
                <a:schemeClr val="tx1"/>
              </a:solidFill>
              <a:latin typeface="Times" charset="0"/>
            </a:endParaRPr>
          </a:p>
        </p:txBody>
      </p:sp>
      <p:sp>
        <p:nvSpPr>
          <p:cNvPr id="150531" name="Rectangle 2"/>
          <p:cNvSpPr>
            <a:spLocks noGrp="1" noRot="1" noChangeAspect="1" noChangeArrowheads="1" noTextEdit="1"/>
          </p:cNvSpPr>
          <p:nvPr>
            <p:ph type="sldImg"/>
          </p:nvPr>
        </p:nvSpPr>
        <p:spPr>
          <a:ln/>
        </p:spPr>
      </p:sp>
      <p:sp>
        <p:nvSpPr>
          <p:cNvPr id="15053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New Roman" charset="0"/>
              </a:rPr>
              <a:t>The lower, Filter reads section of the Deep Sequencing report is a table of the reads, organized by experiment. The first column shows the accession number for the experiment, and links to the read report that we saw on the last slide. Then is the read count, and a link to the BRENDA Tissue Ontology. The GEO (or Gene Expression Omnibus) links correspond to a hyperlinked sample accession number that opens a GEO sample report, such as this one. OpenHelix has an introductory tutorial on the GEO resource, if you are interested in using it. </a:t>
            </a:r>
          </a:p>
          <a:p>
            <a:pPr eaLnBrk="1" hangingPunct="1"/>
            <a:endParaRPr lang="en-US" altLang="zh-TW">
              <a:latin typeface="Times New Roman" charset="0"/>
            </a:endParaRPr>
          </a:p>
          <a:p>
            <a:pPr eaLnBrk="1" hangingPunct="1"/>
            <a:r>
              <a:rPr lang="en-US" altLang="zh-TW">
                <a:latin typeface="Times New Roman" charset="0"/>
              </a:rPr>
              <a:t>Comments about the experiment are noted in this column. If there is a publication associated with the data, it is listed here as a hyperlink to the full citation at the bottom of the report. Then there is an area with options for filtering you results further.</a:t>
            </a:r>
          </a:p>
          <a:p>
            <a:pPr eaLnBrk="1" hangingPunct="1"/>
            <a:endParaRPr lang="en-US" altLang="zh-TW">
              <a:latin typeface="Times New Roman" charset="0"/>
            </a:endParaRPr>
          </a:p>
          <a:p>
            <a:pPr eaLnBrk="1" hangingPunct="1"/>
            <a:r>
              <a:rPr lang="en-US" altLang="zh-TW">
                <a:latin typeface="Times New Roman" charset="0"/>
              </a:rPr>
              <a:t>This deep sequencing data provides valuable data that helps researchers discriminate between valid microRNAs and other types of RNA molecules or fragments. </a:t>
            </a:r>
          </a:p>
        </p:txBody>
      </p:sp>
      <p:sp>
        <p:nvSpPr>
          <p:cNvPr id="150533"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50534"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E10555E5-E027-344A-B036-3A7E9CD77A75}" type="slidenum">
              <a:rPr lang="en-US" altLang="zh-TW" sz="1300">
                <a:solidFill>
                  <a:schemeClr val="tx1"/>
                </a:solidFill>
                <a:latin typeface="Times" charset="0"/>
              </a:rPr>
              <a:pPr algn="r">
                <a:spcBef>
                  <a:spcPct val="0"/>
                </a:spcBef>
                <a:buClrTx/>
                <a:buSzTx/>
                <a:buFontTx/>
                <a:buNone/>
              </a:pPr>
              <a:t>25</a:t>
            </a:fld>
            <a:endParaRPr lang="en-US" altLang="zh-TW" sz="1300">
              <a:solidFill>
                <a:schemeClr val="tx1"/>
              </a:solidFill>
              <a:latin typeface="Times" charset="0"/>
            </a:endParaRPr>
          </a:p>
        </p:txBody>
      </p:sp>
      <p:sp>
        <p:nvSpPr>
          <p:cNvPr id="146435" name="Rectangle 2"/>
          <p:cNvSpPr>
            <a:spLocks noGrp="1" noRot="1" noChangeAspect="1" noChangeArrowheads="1" noTextEdit="1"/>
          </p:cNvSpPr>
          <p:nvPr>
            <p:ph type="sldImg"/>
          </p:nvPr>
        </p:nvSpPr>
        <p:spPr>
          <a:ln/>
        </p:spPr>
      </p:sp>
      <p:sp>
        <p:nvSpPr>
          <p:cNvPr id="14643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New Roman" charset="0"/>
              </a:rPr>
              <a:t>[end of Deep Sequencing Report] That concludes the section of the tutorial on deep sequencing reports.</a:t>
            </a:r>
          </a:p>
          <a:p>
            <a:pPr eaLnBrk="1" hangingPunct="1"/>
            <a:endParaRPr lang="en-US" altLang="zh-TW">
              <a:latin typeface="Times New Roman" charset="0"/>
            </a:endParaRPr>
          </a:p>
          <a:p>
            <a:pPr eaLnBrk="1" hangingPunct="1"/>
            <a:r>
              <a:rPr lang="en-US" altLang="zh-TW">
                <a:latin typeface="Times New Roman" charset="0"/>
              </a:rPr>
              <a:t>[start of miRBase Sequences – Advanced Search Options] In the next section, we will talk about advanced search options that miRBase offers.</a:t>
            </a:r>
          </a:p>
        </p:txBody>
      </p:sp>
      <p:sp>
        <p:nvSpPr>
          <p:cNvPr id="146437"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46438"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3437F26A-58F4-F544-9D79-67B072AE39E1}" type="slidenum">
              <a:rPr lang="en-US" altLang="zh-TW" sz="1300">
                <a:solidFill>
                  <a:schemeClr val="tx1"/>
                </a:solidFill>
                <a:latin typeface="Times" charset="0"/>
              </a:rPr>
              <a:pPr/>
              <a:t>26</a:t>
            </a:fld>
            <a:endParaRPr lang="en-US" altLang="zh-TW" sz="1300">
              <a:solidFill>
                <a:schemeClr val="tx1"/>
              </a:solidFill>
              <a:latin typeface="Times" charset="0"/>
            </a:endParaRPr>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The search tab offers several advanced search options. We</a:t>
            </a:r>
            <a:r>
              <a:rPr lang="zh-TW" altLang="en-US">
                <a:latin typeface="Times" charset="0"/>
              </a:rPr>
              <a:t>’</a:t>
            </a:r>
            <a:r>
              <a:rPr lang="en-US" altLang="zh-TW">
                <a:latin typeface="Times" charset="0"/>
              </a:rPr>
              <a:t>ve already explored quick searches, which can be done here, from the homepage, or from the search box at the top of all miRBase pages. Users can also search by genomic location, for clusters of microRNAs, by tissue expression or search by sequence. We will explore each of these, beginning with the genomic location search form.</a:t>
            </a:r>
          </a:p>
        </p:txBody>
      </p:sp>
      <p:sp>
        <p:nvSpPr>
          <p:cNvPr id="92165"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92166"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A62A9C0B-6701-914A-9936-D6A4F70E5F33}" type="slidenum">
              <a:rPr lang="en-US" altLang="zh-TW" sz="1300">
                <a:solidFill>
                  <a:schemeClr val="tx1"/>
                </a:solidFill>
                <a:latin typeface="Times" charset="0"/>
              </a:rPr>
              <a:pPr algn="r">
                <a:spcBef>
                  <a:spcPct val="0"/>
                </a:spcBef>
                <a:buClrTx/>
                <a:buSzTx/>
                <a:buFontTx/>
                <a:buNone/>
              </a:pPr>
              <a:t>27</a:t>
            </a:fld>
            <a:endParaRPr lang="en-US" altLang="zh-TW" sz="1300">
              <a:solidFill>
                <a:schemeClr val="tx1"/>
              </a:solidFill>
              <a:latin typeface="Times" charset="0"/>
            </a:endParaRPr>
          </a:p>
        </p:txBody>
      </p:sp>
      <p:sp>
        <p:nvSpPr>
          <p:cNvPr id="161795" name="Rectangle 2"/>
          <p:cNvSpPr>
            <a:spLocks noGrp="1" noRot="1" noChangeAspect="1" noChangeArrowheads="1" noTextEdit="1"/>
          </p:cNvSpPr>
          <p:nvPr>
            <p:ph type="sldImg"/>
          </p:nvPr>
        </p:nvSpPr>
        <p:spPr>
          <a:ln/>
        </p:spPr>
      </p:sp>
      <p:sp>
        <p:nvSpPr>
          <p:cNvPr id="16179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Location searches are relatively simple: first we have to choose a species from the pull-down list - I have selected </a:t>
            </a:r>
            <a:r>
              <a:rPr lang="en-US" altLang="zh-TW" i="1">
                <a:latin typeface="Times" charset="0"/>
              </a:rPr>
              <a:t>C. elegans</a:t>
            </a:r>
            <a:r>
              <a:rPr lang="en-US" altLang="zh-TW">
                <a:latin typeface="Times" charset="0"/>
              </a:rPr>
              <a:t>. Next we select a chromosome from the pull-down list – let</a:t>
            </a:r>
            <a:r>
              <a:rPr lang="zh-TW" altLang="en-US">
                <a:latin typeface="Times" charset="0"/>
              </a:rPr>
              <a:t>’</a:t>
            </a:r>
            <a:r>
              <a:rPr lang="en-US" altLang="zh-TW">
                <a:latin typeface="Times" charset="0"/>
              </a:rPr>
              <a:t>s select the X chromosome. Then there is the option to specify start and end coordinates for the region within which to search for microRNA. Without entering any start or end values the entire chromosome will be queried.</a:t>
            </a:r>
          </a:p>
          <a:p>
            <a:pPr eaLnBrk="1" hangingPunct="1"/>
            <a:endParaRPr lang="en-US" altLang="zh-TW">
              <a:latin typeface="Times" charset="0"/>
            </a:endParaRPr>
          </a:p>
          <a:p>
            <a:pPr eaLnBrk="1" hangingPunct="1"/>
            <a:r>
              <a:rPr lang="en-US" altLang="zh-TW">
                <a:latin typeface="Times" charset="0"/>
              </a:rPr>
              <a:t>After clicking on </a:t>
            </a:r>
            <a:r>
              <a:rPr lang="zh-TW" altLang="en-US">
                <a:latin typeface="Times" charset="0"/>
              </a:rPr>
              <a:t>“</a:t>
            </a:r>
            <a:r>
              <a:rPr lang="en-US" altLang="zh-TW">
                <a:latin typeface="Times" charset="0"/>
              </a:rPr>
              <a:t>Get sequences</a:t>
            </a:r>
            <a:r>
              <a:rPr lang="zh-TW" altLang="en-US">
                <a:latin typeface="Times" charset="0"/>
              </a:rPr>
              <a:t>”</a:t>
            </a:r>
            <a:r>
              <a:rPr lang="en-US" altLang="zh-TW">
                <a:latin typeface="Times" charset="0"/>
              </a:rPr>
              <a:t>  a  table appears with the total number of miRNAs found at the specified genomic location, and accession numbers, IDs, and coordinates of those microRNAs. To open a microRNA entry page click the appropriate Accession number or ID.</a:t>
            </a:r>
          </a:p>
        </p:txBody>
      </p:sp>
      <p:sp>
        <p:nvSpPr>
          <p:cNvPr id="161797"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61798"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6A02DD65-7B6A-E04E-97A7-77237F459DFC}" type="slidenum">
              <a:rPr lang="en-US" altLang="zh-TW" sz="1300">
                <a:solidFill>
                  <a:schemeClr val="tx1"/>
                </a:solidFill>
                <a:latin typeface="Times" charset="0"/>
              </a:rPr>
              <a:pPr/>
              <a:t>28</a:t>
            </a:fld>
            <a:endParaRPr lang="en-US" altLang="zh-TW" sz="1300">
              <a:solidFill>
                <a:schemeClr val="tx1"/>
              </a:solidFill>
              <a:latin typeface="Times" charset="0"/>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There are several cases known where multiple microRNAs are encoded close to each other -  these are the microRNA clusters. These clustered microRNAs may be transcribed together, as a single primary transcript. To find microRNA clusters in a genome, go to the </a:t>
            </a:r>
            <a:r>
              <a:rPr lang="zh-TW" altLang="en-US">
                <a:latin typeface="Times" charset="0"/>
              </a:rPr>
              <a:t>“</a:t>
            </a:r>
            <a:r>
              <a:rPr lang="en-US" altLang="zh-TW">
                <a:latin typeface="Times" charset="0"/>
              </a:rPr>
              <a:t>For clusters</a:t>
            </a:r>
            <a:r>
              <a:rPr lang="zh-TW" altLang="en-US">
                <a:latin typeface="Times" charset="0"/>
              </a:rPr>
              <a:t>”</a:t>
            </a:r>
            <a:r>
              <a:rPr lang="en-US" altLang="zh-TW">
                <a:latin typeface="Times" charset="0"/>
              </a:rPr>
              <a:t> section on the miRBase Sequences search page. Start by selecting a species from the pull-down list. Next, enter an inter-microRNA distance (the default is 10,000 nucleotides) – microRNAs with more than this distance between them won</a:t>
            </a:r>
            <a:r>
              <a:rPr lang="zh-TW" altLang="en-US">
                <a:latin typeface="Times" charset="0"/>
              </a:rPr>
              <a:t>’</a:t>
            </a:r>
            <a:r>
              <a:rPr lang="en-US" altLang="zh-TW">
                <a:latin typeface="Times" charset="0"/>
              </a:rPr>
              <a:t>t be retrieved as a cluster. Finally, click </a:t>
            </a:r>
            <a:r>
              <a:rPr lang="zh-TW" altLang="en-US">
                <a:latin typeface="Times" charset="0"/>
              </a:rPr>
              <a:t>“</a:t>
            </a:r>
            <a:r>
              <a:rPr lang="en-US" altLang="zh-TW">
                <a:latin typeface="Times" charset="0"/>
              </a:rPr>
              <a:t>Get clusters</a:t>
            </a:r>
            <a:r>
              <a:rPr lang="zh-TW" altLang="en-US">
                <a:latin typeface="Times" charset="0"/>
              </a:rPr>
              <a:t>”</a:t>
            </a:r>
            <a:r>
              <a:rPr lang="en-US" altLang="zh-TW">
                <a:latin typeface="Times" charset="0"/>
              </a:rPr>
              <a:t>.</a:t>
            </a:r>
          </a:p>
          <a:p>
            <a:pPr eaLnBrk="1" hangingPunct="1"/>
            <a:endParaRPr lang="en-US" altLang="zh-TW">
              <a:latin typeface="Times" charset="0"/>
            </a:endParaRPr>
          </a:p>
          <a:p>
            <a:pPr eaLnBrk="1" hangingPunct="1"/>
            <a:r>
              <a:rPr lang="en-US" altLang="zh-TW">
                <a:latin typeface="Times" charset="0"/>
              </a:rPr>
              <a:t>Here I am showing the top and the bottom of the results page. The line on the top summarizes the search criteria, and the results. The table contains the ID, Accession number, and chromosomal location information of the microRNA clusters. As always, clicking the ID or accession number opens the microRNA entry page. If you want to retrieve the sequence of specific microRNAs, check the box in the </a:t>
            </a:r>
            <a:r>
              <a:rPr lang="zh-TW" altLang="en-US">
                <a:latin typeface="Times" charset="0"/>
              </a:rPr>
              <a:t>“</a:t>
            </a:r>
            <a:r>
              <a:rPr lang="en-US" altLang="zh-TW">
                <a:latin typeface="Times" charset="0"/>
              </a:rPr>
              <a:t>Fetch</a:t>
            </a:r>
            <a:r>
              <a:rPr lang="zh-TW" altLang="en-US">
                <a:latin typeface="Times" charset="0"/>
              </a:rPr>
              <a:t>”</a:t>
            </a:r>
            <a:r>
              <a:rPr lang="en-US" altLang="zh-TW">
                <a:latin typeface="Times" charset="0"/>
              </a:rPr>
              <a:t> column. There is also a </a:t>
            </a:r>
            <a:r>
              <a:rPr lang="zh-TW" altLang="en-US">
                <a:latin typeface="Times" charset="0"/>
              </a:rPr>
              <a:t>“</a:t>
            </a:r>
            <a:r>
              <a:rPr lang="en-US" altLang="zh-TW">
                <a:latin typeface="Times" charset="0"/>
              </a:rPr>
              <a:t>Select all</a:t>
            </a:r>
            <a:r>
              <a:rPr lang="zh-TW" altLang="en-US">
                <a:latin typeface="Times" charset="0"/>
              </a:rPr>
              <a:t>”</a:t>
            </a:r>
            <a:r>
              <a:rPr lang="en-US" altLang="zh-TW">
                <a:latin typeface="Times" charset="0"/>
              </a:rPr>
              <a:t> option at the bottom of the page. </a:t>
            </a:r>
          </a:p>
          <a:p>
            <a:pPr eaLnBrk="1" hangingPunct="1"/>
            <a:endParaRPr lang="en-US" altLang="zh-TW">
              <a:latin typeface="Times" charset="0"/>
            </a:endParaRPr>
          </a:p>
          <a:p>
            <a:pPr eaLnBrk="1" hangingPunct="1"/>
            <a:r>
              <a:rPr lang="en-US" altLang="zh-TW">
                <a:latin typeface="Times" charset="0"/>
              </a:rPr>
              <a:t>The bottom section of the page offers sequence retrieval options: you can choose to retrieve the sequence of stem-loop precursors or mature microRNAs. And you can select either unaligned FASTA format, or ClustalW alignment.  Clicking </a:t>
            </a:r>
            <a:r>
              <a:rPr lang="zh-TW" altLang="en-US">
                <a:latin typeface="Times" charset="0"/>
              </a:rPr>
              <a:t>“</a:t>
            </a:r>
            <a:r>
              <a:rPr lang="en-US" altLang="zh-TW">
                <a:latin typeface="Times" charset="0"/>
              </a:rPr>
              <a:t>Fetch sequences</a:t>
            </a:r>
            <a:r>
              <a:rPr lang="zh-TW" altLang="en-US">
                <a:latin typeface="Times" charset="0"/>
              </a:rPr>
              <a:t>”</a:t>
            </a:r>
            <a:r>
              <a:rPr lang="en-US" altLang="zh-TW">
                <a:latin typeface="Times" charset="0"/>
              </a:rPr>
              <a:t> retrieves the selected sequences.</a:t>
            </a:r>
          </a:p>
        </p:txBody>
      </p:sp>
      <p:sp>
        <p:nvSpPr>
          <p:cNvPr id="93189"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93190"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F451F6A3-CE02-DA47-81EE-B15E82D57BAD}" type="slidenum">
              <a:rPr lang="en-US" altLang="zh-TW" sz="1300">
                <a:solidFill>
                  <a:schemeClr val="tx1"/>
                </a:solidFill>
                <a:latin typeface="Times" charset="0"/>
              </a:rPr>
              <a:pPr algn="r">
                <a:spcBef>
                  <a:spcPct val="0"/>
                </a:spcBef>
                <a:buClrTx/>
                <a:buSzTx/>
                <a:buFontTx/>
                <a:buNone/>
              </a:pPr>
              <a:t>29</a:t>
            </a:fld>
            <a:endParaRPr lang="en-US" altLang="zh-TW" sz="1300">
              <a:solidFill>
                <a:schemeClr val="tx1"/>
              </a:solidFill>
              <a:latin typeface="Times" charset="0"/>
            </a:endParaRPr>
          </a:p>
        </p:txBody>
      </p:sp>
      <p:sp>
        <p:nvSpPr>
          <p:cNvPr id="163843" name="Rectangle 2"/>
          <p:cNvSpPr>
            <a:spLocks noGrp="1" noRot="1" noChangeAspect="1" noChangeArrowheads="1" noTextEdit="1"/>
          </p:cNvSpPr>
          <p:nvPr>
            <p:ph type="sldImg"/>
          </p:nvPr>
        </p:nvSpPr>
        <p:spPr>
          <a:ln/>
        </p:spPr>
      </p:sp>
      <p:sp>
        <p:nvSpPr>
          <p:cNvPr id="16384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The </a:t>
            </a:r>
            <a:r>
              <a:rPr lang="zh-TW" altLang="en-US">
                <a:latin typeface="Times" charset="0"/>
              </a:rPr>
              <a:t>“</a:t>
            </a:r>
            <a:r>
              <a:rPr lang="en-US" altLang="zh-TW">
                <a:latin typeface="Times" charset="0"/>
              </a:rPr>
              <a:t>By tissue expression</a:t>
            </a:r>
            <a:r>
              <a:rPr lang="zh-TW" altLang="en-US">
                <a:latin typeface="Times" charset="0"/>
              </a:rPr>
              <a:t>”</a:t>
            </a:r>
            <a:r>
              <a:rPr lang="en-US" altLang="zh-TW">
                <a:latin typeface="Times" charset="0"/>
              </a:rPr>
              <a:t> search form allows users to search for microRNAs by tissue-specific expression. You again begin by selecting the species that you are interested in. Next you pick the tissue that you want to search – tissue options will vary by species and depend on the available experiments. Clicking this button will begin your search. </a:t>
            </a:r>
          </a:p>
          <a:p>
            <a:pPr eaLnBrk="1" hangingPunct="1"/>
            <a:endParaRPr lang="en-US" altLang="zh-TW">
              <a:latin typeface="Times" charset="0"/>
            </a:endParaRPr>
          </a:p>
          <a:p>
            <a:pPr eaLnBrk="1" hangingPunct="1"/>
            <a:r>
              <a:rPr lang="en-US" altLang="zh-TW">
                <a:latin typeface="Times" charset="0"/>
              </a:rPr>
              <a:t>Results are returned as a table with links to miRBase experiment reports, which describe the experiment and link to a list of associated microRNAs. Next is a link to the BRENDA Tissue Ontology, and a link to the expression data in NCBI</a:t>
            </a:r>
            <a:r>
              <a:rPr lang="zh-TW" altLang="en-US">
                <a:latin typeface="Times" charset="0"/>
              </a:rPr>
              <a:t>’</a:t>
            </a:r>
            <a:r>
              <a:rPr lang="en-US" altLang="zh-TW">
                <a:latin typeface="Times" charset="0"/>
              </a:rPr>
              <a:t>s Gene Expression Omnibus, or GEO. This is followed by a brief comment describing the tissue, and a link to the appropriate reference below.</a:t>
            </a:r>
          </a:p>
        </p:txBody>
      </p:sp>
      <p:sp>
        <p:nvSpPr>
          <p:cNvPr id="163845"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63846"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861B7370-5CD5-7F40-864A-2AB52EE0CDF8}" type="slidenum">
              <a:rPr lang="en-US" altLang="zh-TW" sz="1300">
                <a:solidFill>
                  <a:schemeClr val="tx1"/>
                </a:solidFill>
                <a:latin typeface="Times" charset="0"/>
              </a:rPr>
              <a:pPr/>
              <a:t>30</a:t>
            </a:fld>
            <a:endParaRPr lang="en-US" altLang="zh-TW" sz="1300">
              <a:solidFill>
                <a:schemeClr val="tx1"/>
              </a:solidFill>
              <a:latin typeface="Times" charset="0"/>
            </a:endParaRPr>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Sequence searches compare a sequence entered by the user, to sequences in miRBase. You could use this option if you wanted to know whether your clone contains a microRNA sequence, or if you wanted to find all microRNAs in the database similar to your sequence. The process consists of three steps: entering a query sequence, setting the search parameters, and retrieving results.</a:t>
            </a:r>
          </a:p>
          <a:p>
            <a:pPr eaLnBrk="1" hangingPunct="1"/>
            <a:endParaRPr lang="en-US" altLang="zh-TW">
              <a:latin typeface="Times" charset="0"/>
            </a:endParaRPr>
          </a:p>
          <a:p>
            <a:pPr eaLnBrk="1" hangingPunct="1"/>
            <a:r>
              <a:rPr lang="en-US" altLang="zh-TW">
                <a:latin typeface="Times" charset="0"/>
              </a:rPr>
              <a:t>A sequence can be entered by pasting it directly into the window, or can be uploaded from a file. You can locate the file on your computer using the Browse button. Let</a:t>
            </a:r>
            <a:r>
              <a:rPr lang="zh-TW" altLang="en-US">
                <a:latin typeface="Times" charset="0"/>
              </a:rPr>
              <a:t>’</a:t>
            </a:r>
            <a:r>
              <a:rPr lang="en-US" altLang="zh-TW">
                <a:latin typeface="Times" charset="0"/>
              </a:rPr>
              <a:t>s paste in a 222 nucleotide-long sequence. </a:t>
            </a:r>
          </a:p>
          <a:p>
            <a:pPr eaLnBrk="1" hangingPunct="1"/>
            <a:endParaRPr lang="en-US" altLang="zh-TW">
              <a:latin typeface="Times" charset="0"/>
            </a:endParaRPr>
          </a:p>
          <a:p>
            <a:pPr eaLnBrk="1" hangingPunct="1"/>
            <a:r>
              <a:rPr lang="en-US" altLang="zh-TW">
                <a:latin typeface="Times" charset="0"/>
              </a:rPr>
              <a:t>The next step is to select what sequences to search for: mature microRNAs or stem-loop sequences. Searches can be conducted either with the BLASTN or with the SSEARCH algorithm. For BLASTN searches, the maximum length of the query sequence is 1000 nucleotides, for SSEARCH the limit is 100 nucleotides.</a:t>
            </a:r>
          </a:p>
          <a:p>
            <a:pPr eaLnBrk="1" hangingPunct="1"/>
            <a:endParaRPr lang="en-US" altLang="zh-TW">
              <a:latin typeface="Times" charset="0"/>
            </a:endParaRPr>
          </a:p>
          <a:p>
            <a:pPr eaLnBrk="1" hangingPunct="1"/>
            <a:r>
              <a:rPr lang="en-US" altLang="zh-TW">
                <a:latin typeface="Times" charset="0"/>
              </a:rPr>
              <a:t>The E-value (short for expectation value) indicates how likely it is that the similarity of two sequences is due to random chance. The default value in miRBase is 10, adjusting it lower will decrease the number of hits, adjusting it upward could yield more hits. And finally, you can set the number of hits you want to see. To retrieve the results click on </a:t>
            </a:r>
            <a:r>
              <a:rPr lang="zh-TW" altLang="en-US">
                <a:latin typeface="Times" charset="0"/>
              </a:rPr>
              <a:t>“</a:t>
            </a:r>
            <a:r>
              <a:rPr lang="en-US" altLang="zh-TW">
                <a:latin typeface="Times" charset="0"/>
              </a:rPr>
              <a:t>Search miRNAs</a:t>
            </a:r>
            <a:r>
              <a:rPr lang="zh-TW" altLang="en-US">
                <a:latin typeface="Times" charset="0"/>
              </a:rPr>
              <a:t>”</a:t>
            </a:r>
            <a:r>
              <a:rPr lang="en-US" altLang="zh-TW">
                <a:latin typeface="Times" charset="0"/>
              </a:rPr>
              <a:t> under the sequence window.</a:t>
            </a:r>
          </a:p>
        </p:txBody>
      </p:sp>
      <p:sp>
        <p:nvSpPr>
          <p:cNvPr id="94213"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94214"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69F81223-9D00-9C49-87B8-88212D11D9DE}" type="slidenum">
              <a:rPr lang="en-US" altLang="zh-TW" sz="1300">
                <a:solidFill>
                  <a:schemeClr val="tx1"/>
                </a:solidFill>
                <a:latin typeface="Times" charset="0"/>
              </a:rPr>
              <a:pPr/>
              <a:t>31</a:t>
            </a:fld>
            <a:endParaRPr lang="en-US" altLang="zh-TW" sz="1300">
              <a:solidFill>
                <a:schemeClr val="tx1"/>
              </a:solidFill>
              <a:latin typeface="Times" charset="0"/>
            </a:endParaRPr>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I am showing the top and the bottom of our results table. For each hit the table lists the accession number and the ID of the matching microRNA – these serve as links to the appropriate microRNA entry pages. The start and end point of the matching region of the query sequence and of the matching microRNA (the </a:t>
            </a:r>
            <a:r>
              <a:rPr lang="zh-TW" altLang="en-US">
                <a:latin typeface="Times" charset="0"/>
              </a:rPr>
              <a:t>“</a:t>
            </a:r>
            <a:r>
              <a:rPr lang="en-US" altLang="zh-TW">
                <a:latin typeface="Times" charset="0"/>
              </a:rPr>
              <a:t>subject</a:t>
            </a:r>
            <a:r>
              <a:rPr lang="zh-TW" altLang="en-US">
                <a:latin typeface="Times" charset="0"/>
              </a:rPr>
              <a:t>”</a:t>
            </a:r>
            <a:r>
              <a:rPr lang="en-US" altLang="zh-TW">
                <a:latin typeface="Times" charset="0"/>
              </a:rPr>
              <a:t>) is also shown. These are followed by the strand that the miRNA occurs on, the BLAST score and the E-value. The last column contains the links to the alignments. </a:t>
            </a:r>
          </a:p>
          <a:p>
            <a:pPr eaLnBrk="1" hangingPunct="1"/>
            <a:endParaRPr lang="en-US" altLang="zh-TW">
              <a:latin typeface="Times" charset="0"/>
            </a:endParaRPr>
          </a:p>
          <a:p>
            <a:pPr eaLnBrk="1" hangingPunct="1"/>
            <a:r>
              <a:rPr lang="en-US" altLang="zh-TW">
                <a:latin typeface="Times" charset="0"/>
              </a:rPr>
              <a:t>All alignments are shown under the table: the lower strand of the duplexes is the matching microRNA from miRBase, and the upper strand is the corresponding region of the query sequence. A vertical line between the strands indicates a perfect match. The score and the E-value are shown next to each alignment. Under the last alignment of the results, the search parameters are displayed. For more details on the BLAST alignment algorithm, see the full BLAST tutorial by OpenHelix. </a:t>
            </a:r>
          </a:p>
        </p:txBody>
      </p:sp>
      <p:sp>
        <p:nvSpPr>
          <p:cNvPr id="95237"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95238"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62452B3D-8E8E-0B44-882C-AD64C647EC5F}" type="slidenum">
              <a:rPr lang="en-US" altLang="zh-TW" sz="1300">
                <a:solidFill>
                  <a:schemeClr val="tx1"/>
                </a:solidFill>
                <a:latin typeface="Times" charset="0"/>
              </a:rPr>
              <a:pPr/>
              <a:t>32</a:t>
            </a:fld>
            <a:endParaRPr lang="en-US" altLang="zh-TW" sz="1300">
              <a:solidFill>
                <a:schemeClr val="tx1"/>
              </a:solidFill>
              <a:latin typeface="Times" charset="0"/>
            </a:endParaRPr>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New Roman" charset="0"/>
              </a:rPr>
              <a:t>[End of miRBase Sequences – Advanced Search Options] That concludes the Advanced Search Options section of our tutorial.</a:t>
            </a:r>
          </a:p>
          <a:p>
            <a:pPr eaLnBrk="1" hangingPunct="1"/>
            <a:endParaRPr lang="en-US" altLang="zh-TW">
              <a:latin typeface="Times New Roman" charset="0"/>
            </a:endParaRPr>
          </a:p>
          <a:p>
            <a:pPr eaLnBrk="1" hangingPunct="1"/>
            <a:r>
              <a:rPr lang="en-US" altLang="zh-TW">
                <a:latin typeface="Times New Roman" charset="0"/>
              </a:rPr>
              <a:t>[Start of Additional Features] In the next section, I will introduce you to additional features of the miRBase resource.</a:t>
            </a:r>
          </a:p>
        </p:txBody>
      </p:sp>
      <p:sp>
        <p:nvSpPr>
          <p:cNvPr id="98309"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98310"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CD34D03F-7B10-7243-A834-6CA50CDE1F0A}" type="slidenum">
              <a:rPr lang="en-US" altLang="zh-TW" sz="1300">
                <a:solidFill>
                  <a:schemeClr val="tx1"/>
                </a:solidFill>
                <a:latin typeface="Times" charset="0"/>
              </a:rPr>
              <a:pPr algn="r">
                <a:spcBef>
                  <a:spcPct val="0"/>
                </a:spcBef>
                <a:buClrTx/>
                <a:buSzTx/>
                <a:buFontTx/>
                <a:buNone/>
              </a:pPr>
              <a:t>33</a:t>
            </a:fld>
            <a:endParaRPr lang="en-US" altLang="zh-TW" sz="1300">
              <a:solidFill>
                <a:schemeClr val="tx1"/>
              </a:solidFill>
              <a:latin typeface="Times" charset="0"/>
            </a:endParaRPr>
          </a:p>
        </p:txBody>
      </p:sp>
      <p:sp>
        <p:nvSpPr>
          <p:cNvPr id="169987" name="Rectangle 2"/>
          <p:cNvSpPr>
            <a:spLocks noGrp="1" noRot="1" noChangeAspect="1" noChangeArrowheads="1" noTextEdit="1"/>
          </p:cNvSpPr>
          <p:nvPr>
            <p:ph type="sldImg"/>
          </p:nvPr>
        </p:nvSpPr>
        <p:spPr>
          <a:ln/>
        </p:spPr>
      </p:sp>
      <p:sp>
        <p:nvSpPr>
          <p:cNvPr id="16998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We</a:t>
            </a:r>
            <a:r>
              <a:rPr lang="zh-TW" altLang="en-US">
                <a:latin typeface="Times" charset="0"/>
              </a:rPr>
              <a:t>’</a:t>
            </a:r>
            <a:r>
              <a:rPr lang="en-US" altLang="zh-TW">
                <a:latin typeface="Times" charset="0"/>
              </a:rPr>
              <a:t>ve already looked at the detailed reports and various search options available from miRBase. Now let</a:t>
            </a:r>
            <a:r>
              <a:rPr lang="zh-TW" altLang="en-US">
                <a:latin typeface="Times" charset="0"/>
              </a:rPr>
              <a:t>’</a:t>
            </a:r>
            <a:r>
              <a:rPr lang="en-US" altLang="zh-TW">
                <a:latin typeface="Times" charset="0"/>
              </a:rPr>
              <a:t>s turn our attention to a few additional features of miRBase. </a:t>
            </a:r>
          </a:p>
          <a:p>
            <a:pPr eaLnBrk="1" hangingPunct="1"/>
            <a:endParaRPr lang="en-US" altLang="zh-TW">
              <a:latin typeface="Times" charset="0"/>
            </a:endParaRPr>
          </a:p>
          <a:p>
            <a:pPr eaLnBrk="1" hangingPunct="1"/>
            <a:r>
              <a:rPr lang="en-US" altLang="zh-TW">
                <a:latin typeface="Times" charset="0"/>
              </a:rPr>
              <a:t>If you need information about all microRNAs identified in a species, you could use the Browse tab. When you click it, the screen that opens shows the names of all species represented in miRBase. The species are arranged into taxonomic groups. Species names are followed by the number of microRNAs identified in the species. When you click the name of a species a new window opens with a table listing the accession number, ID, and chromosomal location of all microRNAs identified in the species. </a:t>
            </a:r>
          </a:p>
          <a:p>
            <a:pPr eaLnBrk="1" hangingPunct="1"/>
            <a:endParaRPr lang="en-US" altLang="zh-TW">
              <a:latin typeface="Times" charset="0"/>
            </a:endParaRPr>
          </a:p>
          <a:p>
            <a:pPr eaLnBrk="1" hangingPunct="1"/>
            <a:r>
              <a:rPr lang="en-US" altLang="zh-TW">
                <a:latin typeface="Times" charset="0"/>
              </a:rPr>
              <a:t>If you want to retrieve the sequence of a microRNA, place a checkmark into the box in the Fetch column. The bottom section of the page offers the now familiar options for sequence retrieval: you can chose to retrieve the sequence of stem-loop precursors or mature microRNAs, and you can select either unaligned fasta format, or ClustalW alignment.  Clicking </a:t>
            </a:r>
            <a:r>
              <a:rPr lang="zh-TW" altLang="en-US">
                <a:latin typeface="Times" charset="0"/>
              </a:rPr>
              <a:t>“</a:t>
            </a:r>
            <a:r>
              <a:rPr lang="en-US" altLang="zh-TW">
                <a:latin typeface="Times" charset="0"/>
              </a:rPr>
              <a:t>Fetch sequences</a:t>
            </a:r>
            <a:r>
              <a:rPr lang="zh-TW" altLang="en-US">
                <a:latin typeface="Times" charset="0"/>
              </a:rPr>
              <a:t>”</a:t>
            </a:r>
            <a:r>
              <a:rPr lang="en-US" altLang="zh-TW">
                <a:latin typeface="Times" charset="0"/>
              </a:rPr>
              <a:t> retrieves the selected sequences.</a:t>
            </a:r>
          </a:p>
          <a:p>
            <a:pPr eaLnBrk="1" hangingPunct="1"/>
            <a:endParaRPr lang="zh-TW" altLang="en-US">
              <a:latin typeface="Times" charset="0"/>
            </a:endParaRPr>
          </a:p>
        </p:txBody>
      </p:sp>
      <p:sp>
        <p:nvSpPr>
          <p:cNvPr id="169989"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69990"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21CC5A0A-F269-EF4C-AEBF-B28C3443CE4E}" type="slidenum">
              <a:rPr lang="en-US" altLang="zh-TW" sz="1300">
                <a:solidFill>
                  <a:schemeClr val="tx1"/>
                </a:solidFill>
                <a:latin typeface="Times" charset="0"/>
              </a:rPr>
              <a:pPr/>
              <a:t>34</a:t>
            </a:fld>
            <a:endParaRPr lang="en-US" altLang="zh-TW" sz="1300">
              <a:solidFill>
                <a:schemeClr val="tx1"/>
              </a:solidFill>
              <a:latin typeface="Times" charset="0"/>
            </a:endParaRPr>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The next tab available from miRBase pages is the help tab, which provides a note, access points to help files, and references important for understanding miRBase more thoroughly. The </a:t>
            </a:r>
            <a:r>
              <a:rPr lang="zh-TW" altLang="en-US">
                <a:latin typeface="Times" charset="0"/>
              </a:rPr>
              <a:t>“</a:t>
            </a:r>
            <a:r>
              <a:rPr lang="en-US" altLang="zh-TW">
                <a:latin typeface="Times" charset="0"/>
              </a:rPr>
              <a:t>Submitting miRNA sequence</a:t>
            </a:r>
            <a:r>
              <a:rPr lang="zh-TW" altLang="en-US">
                <a:latin typeface="Times" charset="0"/>
              </a:rPr>
              <a:t>”</a:t>
            </a:r>
            <a:r>
              <a:rPr lang="en-US" altLang="zh-TW">
                <a:latin typeface="Times" charset="0"/>
              </a:rPr>
              <a:t> link is especially important for researchers publishing reports on newly discovered microRNAs. Many journals require authors to obtain an official name before publication of their research. It is important that final names are assigned to new microRNAs by the miRBase Registry so that distinct miRNA genes and products are not given the same name. Naming often occurs through a process of discussion and agreement between the Registry and the submitter. </a:t>
            </a:r>
          </a:p>
          <a:p>
            <a:pPr eaLnBrk="1" hangingPunct="1"/>
            <a:endParaRPr lang="en-US" altLang="zh-TW">
              <a:latin typeface="Times" charset="0"/>
            </a:endParaRPr>
          </a:p>
          <a:p>
            <a:pPr eaLnBrk="1" hangingPunct="1"/>
            <a:r>
              <a:rPr lang="en-US" altLang="zh-TW">
                <a:latin typeface="Times" charset="0"/>
              </a:rPr>
              <a:t>Applying for these official miRNA names is beyond the scope of this tutorial. If you are interested in this, please see the miRBase documentation on the subject.</a:t>
            </a:r>
          </a:p>
        </p:txBody>
      </p:sp>
      <p:sp>
        <p:nvSpPr>
          <p:cNvPr id="97285"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97286"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33ECE6F6-AE8F-0947-982A-5C3CD34DDDE9}" type="slidenum">
              <a:rPr lang="en-US" altLang="zh-TW" sz="1300">
                <a:solidFill>
                  <a:schemeClr val="tx1"/>
                </a:solidFill>
                <a:latin typeface="Times" charset="0"/>
              </a:rPr>
              <a:pPr algn="r">
                <a:spcBef>
                  <a:spcPct val="0"/>
                </a:spcBef>
                <a:buClrTx/>
                <a:buSzTx/>
                <a:buFontTx/>
                <a:buNone/>
              </a:pPr>
              <a:t>35</a:t>
            </a:fld>
            <a:endParaRPr lang="en-US" altLang="zh-TW" sz="1300">
              <a:solidFill>
                <a:schemeClr val="tx1"/>
              </a:solidFill>
              <a:latin typeface="Times" charset="0"/>
            </a:endParaRPr>
          </a:p>
        </p:txBody>
      </p:sp>
      <p:sp>
        <p:nvSpPr>
          <p:cNvPr id="174083" name="Rectangle 2"/>
          <p:cNvSpPr>
            <a:spLocks noGrp="1" noRot="1" noChangeAspect="1" noChangeArrowheads="1" noTextEdit="1"/>
          </p:cNvSpPr>
          <p:nvPr>
            <p:ph type="sldImg"/>
          </p:nvPr>
        </p:nvSpPr>
        <p:spPr>
          <a:ln/>
        </p:spPr>
      </p:sp>
      <p:sp>
        <p:nvSpPr>
          <p:cNvPr id="17408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The download page can be reached using either the Download tab, or the links on the miRBase home page. The Download page offers users the ability to download the entire contents of the database. The README file is a great place to begin – it summarizes the contents of the database, describes release changes and the files available for download. It also describes the license, how to cite miRBase, where to send feedback, and provides a release history. Data can be downloaded in part, or in whole, either from this page, or from the ftp site at the URL shown.</a:t>
            </a:r>
          </a:p>
        </p:txBody>
      </p:sp>
      <p:sp>
        <p:nvSpPr>
          <p:cNvPr id="174085"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74086"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7"/>
          <p:cNvSpPr txBox="1">
            <a:spLocks noGrp="1" noChangeArrowheads="1"/>
          </p:cNvSpPr>
          <p:nvPr/>
        </p:nvSpPr>
        <p:spPr bwMode="auto">
          <a:xfrm>
            <a:off x="3885974" y="8687595"/>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fld id="{BA32D454-7C1F-7A43-9646-66E47ECA8EB5}" type="slidenum">
              <a:rPr lang="en-US" altLang="zh-TW" sz="1300">
                <a:solidFill>
                  <a:schemeClr val="tx1"/>
                </a:solidFill>
                <a:latin typeface="Times" charset="0"/>
              </a:rPr>
              <a:pPr algn="r">
                <a:spcBef>
                  <a:spcPct val="0"/>
                </a:spcBef>
                <a:buClrTx/>
                <a:buSzTx/>
                <a:buFontTx/>
                <a:buNone/>
              </a:pPr>
              <a:t>36</a:t>
            </a:fld>
            <a:endParaRPr lang="en-US" altLang="zh-TW" sz="1300">
              <a:solidFill>
                <a:schemeClr val="tx1"/>
              </a:solidFill>
              <a:latin typeface="Times" charset="0"/>
            </a:endParaRPr>
          </a:p>
        </p:txBody>
      </p:sp>
      <p:sp>
        <p:nvSpPr>
          <p:cNvPr id="176131" name="Rectangle 2"/>
          <p:cNvSpPr>
            <a:spLocks noGrp="1" noRot="1" noChangeAspect="1" noChangeArrowheads="1" noTextEdit="1"/>
          </p:cNvSpPr>
          <p:nvPr>
            <p:ph type="sldImg"/>
          </p:nvPr>
        </p:nvSpPr>
        <p:spPr>
          <a:ln/>
        </p:spPr>
      </p:sp>
      <p:sp>
        <p:nvSpPr>
          <p:cNvPr id="17613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The Submit tab is for the Registry, which we discussed previously. Therefore the final tab that we will explore is for the miRBase blog, which we mentioned earlier.</a:t>
            </a:r>
          </a:p>
          <a:p>
            <a:pPr eaLnBrk="1" hangingPunct="1"/>
            <a:endParaRPr lang="en-US" altLang="zh-TW">
              <a:latin typeface="Times" charset="0"/>
            </a:endParaRPr>
          </a:p>
          <a:p>
            <a:pPr eaLnBrk="1" hangingPunct="1"/>
            <a:r>
              <a:rPr lang="en-US" altLang="zh-TW">
                <a:latin typeface="Times" charset="0"/>
              </a:rPr>
              <a:t>Blog posts offer important information about how data is collected and presented in miRBase. Posts are tagged with category labels such as </a:t>
            </a:r>
            <a:r>
              <a:rPr lang="zh-TW" altLang="en-US">
                <a:latin typeface="Times" charset="0"/>
              </a:rPr>
              <a:t>“</a:t>
            </a:r>
            <a:r>
              <a:rPr lang="en-US" altLang="zh-TW">
                <a:latin typeface="Times" charset="0"/>
              </a:rPr>
              <a:t>data update</a:t>
            </a:r>
            <a:r>
              <a:rPr lang="zh-TW" altLang="en-US">
                <a:latin typeface="Times" charset="0"/>
              </a:rPr>
              <a:t>”</a:t>
            </a:r>
            <a:r>
              <a:rPr lang="en-US" altLang="zh-TW">
                <a:latin typeface="Times" charset="0"/>
              </a:rPr>
              <a:t> and </a:t>
            </a:r>
            <a:r>
              <a:rPr lang="zh-TW" altLang="en-US">
                <a:latin typeface="Times" charset="0"/>
              </a:rPr>
              <a:t>“</a:t>
            </a:r>
            <a:r>
              <a:rPr lang="en-US" altLang="zh-TW">
                <a:latin typeface="Times" charset="0"/>
              </a:rPr>
              <a:t>downtime</a:t>
            </a:r>
            <a:r>
              <a:rPr lang="zh-TW" altLang="en-US">
                <a:latin typeface="Times" charset="0"/>
              </a:rPr>
              <a:t>”</a:t>
            </a:r>
            <a:r>
              <a:rPr lang="en-US" altLang="zh-TW">
                <a:latin typeface="Times" charset="0"/>
              </a:rPr>
              <a:t>. These links provide easy access to articles in specific categories. One example of a recent post is the post about naming conventions that we saw earlier. It is also a great place to ask the miRBase developers questions or provide suggestions, in the form of user comments. You can see a list of recent comments here. </a:t>
            </a:r>
          </a:p>
        </p:txBody>
      </p:sp>
      <p:sp>
        <p:nvSpPr>
          <p:cNvPr id="176133" name="Header Placeholder 7"/>
          <p:cNvSpPr txBox="1">
            <a:spLocks noGrp="1"/>
          </p:cNvSpPr>
          <p:nvPr/>
        </p:nvSpPr>
        <p:spPr bwMode="auto">
          <a:xfrm>
            <a:off x="0" y="1"/>
            <a:ext cx="2972027"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a:spcBef>
                <a:spcPct val="0"/>
              </a:spcBef>
              <a:buClrTx/>
              <a:buSzTx/>
              <a:buFontTx/>
              <a:buNone/>
            </a:pPr>
            <a:endParaRPr lang="zh-TW" altLang="en-US" sz="1300">
              <a:solidFill>
                <a:schemeClr val="tx1"/>
              </a:solidFill>
              <a:latin typeface="Times" charset="0"/>
            </a:endParaRPr>
          </a:p>
        </p:txBody>
      </p:sp>
      <p:sp>
        <p:nvSpPr>
          <p:cNvPr id="176134" name="Date Placeholder 8"/>
          <p:cNvSpPr txBox="1">
            <a:spLocks noGrp="1"/>
          </p:cNvSpPr>
          <p:nvPr/>
        </p:nvSpPr>
        <p:spPr bwMode="auto">
          <a:xfrm>
            <a:off x="3885974" y="1"/>
            <a:ext cx="2972026" cy="4564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r">
              <a:spcBef>
                <a:spcPct val="0"/>
              </a:spcBef>
              <a:buClrTx/>
              <a:buSzTx/>
              <a:buFontTx/>
              <a:buNone/>
            </a:pPr>
            <a:endParaRPr lang="zh-TW" altLang="en-US" sz="1300">
              <a:solidFill>
                <a:schemeClr val="tx1"/>
              </a:solidFill>
              <a:latin typeface="Times"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483E692F-22D7-CA43-8872-043720DC4DD9}" type="slidenum">
              <a:rPr lang="en-US" altLang="zh-TW" sz="1300">
                <a:solidFill>
                  <a:schemeClr val="tx1"/>
                </a:solidFill>
                <a:latin typeface="Times" charset="0"/>
              </a:rPr>
              <a:pPr/>
              <a:t>37</a:t>
            </a:fld>
            <a:endParaRPr lang="en-US" altLang="zh-TW" sz="1300">
              <a:solidFill>
                <a:schemeClr val="tx1"/>
              </a:solidFill>
              <a:latin typeface="Times" charset="0"/>
            </a:endParaRPr>
          </a:p>
        </p:txBody>
      </p:sp>
      <p:sp>
        <p:nvSpPr>
          <p:cNvPr id="111619" name="Rectangle 2"/>
          <p:cNvSpPr>
            <a:spLocks noGrp="1" noRot="1" noChangeAspect="1" noChangeArrowheads="1" noTextEdit="1"/>
          </p:cNvSpPr>
          <p:nvPr>
            <p:ph type="sldImg"/>
          </p:nvPr>
        </p:nvSpPr>
        <p:spPr>
          <a:ln/>
        </p:spPr>
      </p:sp>
      <p:sp>
        <p:nvSpPr>
          <p:cNvPr id="11162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[End of Searching miRBase Targets]  That concludes the section on searching miRBase Targets.</a:t>
            </a:r>
          </a:p>
          <a:p>
            <a:pPr eaLnBrk="1" hangingPunct="1"/>
            <a:endParaRPr lang="en-US" altLang="zh-TW">
              <a:latin typeface="Times" charset="0"/>
            </a:endParaRPr>
          </a:p>
          <a:p>
            <a:pPr eaLnBrk="1" hangingPunct="1"/>
            <a:r>
              <a:rPr lang="en-US" altLang="zh-TW">
                <a:latin typeface="Times" charset="0"/>
              </a:rPr>
              <a:t>[Beginning of Summary and further readings] In the next section I will summarize the miRBase resource.</a:t>
            </a:r>
          </a:p>
        </p:txBody>
      </p:sp>
      <p:sp>
        <p:nvSpPr>
          <p:cNvPr id="111621"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111622"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422FAE6C-4575-B440-AF78-D7D1BB9CE381}" type="slidenum">
              <a:rPr lang="en-US" altLang="zh-TW" sz="1300">
                <a:solidFill>
                  <a:schemeClr val="tx1"/>
                </a:solidFill>
                <a:latin typeface="Times" charset="0"/>
              </a:rPr>
              <a:pPr/>
              <a:t>38</a:t>
            </a:fld>
            <a:endParaRPr lang="en-US" altLang="zh-TW" sz="1300">
              <a:solidFill>
                <a:schemeClr val="tx1"/>
              </a:solidFill>
              <a:latin typeface="Times" charset="0"/>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In summary, miRBase is an indispensable resource for anyone interested in microRNA research. It is maintained by scientists at the forefront of microRNA informatics, at the University of Manchester. </a:t>
            </a:r>
          </a:p>
          <a:p>
            <a:pPr eaLnBrk="1" hangingPunct="1"/>
            <a:endParaRPr lang="en-US" altLang="zh-TW">
              <a:latin typeface="Times" charset="0"/>
            </a:endParaRPr>
          </a:p>
          <a:p>
            <a:pPr eaLnBrk="1" hangingPunct="1"/>
            <a:r>
              <a:rPr lang="en-US" altLang="zh-TW">
                <a:latin typeface="Times" charset="0"/>
              </a:rPr>
              <a:t>miRBase is a curated database that contains all published mature and precursor miRNA sequences. The miRBase Registry assigns official names to newly discovered microRNAs before publication. The entire contents of miRBase are available for downloading, and the miRBase blog keeps users up-to-date on changes at the database.</a:t>
            </a:r>
          </a:p>
          <a:p>
            <a:pPr eaLnBrk="1" hangingPunct="1"/>
            <a:endParaRPr lang="en-US" altLang="zh-TW">
              <a:latin typeface="Times" charset="0"/>
            </a:endParaRPr>
          </a:p>
          <a:p>
            <a:pPr eaLnBrk="1" hangingPunct="1"/>
            <a:endParaRPr lang="en-US" altLang="zh-TW">
              <a:latin typeface="Times" charset="0"/>
            </a:endParaRPr>
          </a:p>
        </p:txBody>
      </p:sp>
      <p:sp>
        <p:nvSpPr>
          <p:cNvPr id="112645"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112646"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13192454-FD7E-FA4E-86A1-E435E46BB541}" type="slidenum">
              <a:rPr lang="en-US" altLang="zh-TW" sz="1300">
                <a:solidFill>
                  <a:schemeClr val="tx1"/>
                </a:solidFill>
                <a:latin typeface="Times" charset="0"/>
              </a:rPr>
              <a:pPr/>
              <a:t>39</a:t>
            </a:fld>
            <a:endParaRPr lang="en-US" altLang="zh-TW" sz="1300">
              <a:solidFill>
                <a:schemeClr val="tx1"/>
              </a:solidFill>
              <a:latin typeface="Times" charset="0"/>
            </a:endParaRPr>
          </a:p>
        </p:txBody>
      </p:sp>
      <p:sp>
        <p:nvSpPr>
          <p:cNvPr id="113667" name="Rectangle 2"/>
          <p:cNvSpPr>
            <a:spLocks noGrp="1" noRot="1" noChangeAspect="1" noChangeArrowheads="1" noTextEdit="1"/>
          </p:cNvSpPr>
          <p:nvPr>
            <p:ph type="sldImg"/>
          </p:nvPr>
        </p:nvSpPr>
        <p:spPr>
          <a:ln/>
        </p:spPr>
      </p:sp>
      <p:sp>
        <p:nvSpPr>
          <p:cNvPr id="11366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The miRBase database allows users to search for miRNA information by many different criteria, including sequence searches. Gene hunters are able to conduct a sequence search by entering a sequence of interest and checking it against published mature microRNA or stem-loop precursor sequences.</a:t>
            </a:r>
          </a:p>
          <a:p>
            <a:pPr eaLnBrk="1" hangingPunct="1"/>
            <a:endParaRPr lang="en-US" altLang="zh-TW">
              <a:latin typeface="Times" charset="0"/>
            </a:endParaRPr>
          </a:p>
          <a:p>
            <a:pPr eaLnBrk="1" hangingPunct="1"/>
            <a:r>
              <a:rPr lang="en-US" altLang="zh-TW">
                <a:latin typeface="Times" charset="0"/>
              </a:rPr>
              <a:t>Search results provide information about both the stem-loop precursor and the mature miRNA produced from a sequence, including deep sequencing information. References are also listed with the data. In addition to this information, miRNA entry pages provide links to many external resources.</a:t>
            </a:r>
          </a:p>
          <a:p>
            <a:pPr eaLnBrk="1" hangingPunct="1"/>
            <a:endParaRPr lang="en-US" altLang="zh-TW">
              <a:latin typeface="Times" charset="0"/>
            </a:endParaRPr>
          </a:p>
        </p:txBody>
      </p:sp>
      <p:sp>
        <p:nvSpPr>
          <p:cNvPr id="113669"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113670"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fld id="{2EB013D0-AC95-914F-A6C3-7475342AE4F5}" type="slidenum">
              <a:rPr lang="en-US" altLang="zh-TW" sz="1300">
                <a:solidFill>
                  <a:schemeClr val="tx1"/>
                </a:solidFill>
                <a:latin typeface="Times" charset="0"/>
              </a:rPr>
              <a:pPr/>
              <a:t>40</a:t>
            </a:fld>
            <a:endParaRPr lang="en-US" altLang="zh-TW" sz="1300">
              <a:solidFill>
                <a:schemeClr val="tx1"/>
              </a:solidFill>
              <a:latin typeface="Times" charset="0"/>
            </a:endParaRPr>
          </a:p>
        </p:txBody>
      </p:sp>
      <p:sp>
        <p:nvSpPr>
          <p:cNvPr id="115715" name="Rectangle 2"/>
          <p:cNvSpPr>
            <a:spLocks noGrp="1" noRot="1" noChangeAspect="1" noChangeArrowheads="1" noTextEdit="1"/>
          </p:cNvSpPr>
          <p:nvPr>
            <p:ph type="sldImg"/>
          </p:nvPr>
        </p:nvSpPr>
        <p:spPr>
          <a:ln/>
        </p:spPr>
      </p:sp>
      <p:sp>
        <p:nvSpPr>
          <p:cNvPr id="11571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zh-TW">
                <a:latin typeface="Times" charset="0"/>
              </a:rPr>
              <a:t>[end of Summary]  That concludes our summary of the miRBase tutorial</a:t>
            </a:r>
          </a:p>
          <a:p>
            <a:pPr eaLnBrk="1" hangingPunct="1"/>
            <a:endParaRPr lang="en-US" altLang="zh-TW">
              <a:latin typeface="Times" charset="0"/>
            </a:endParaRPr>
          </a:p>
          <a:p>
            <a:pPr eaLnBrk="1" hangingPunct="1"/>
            <a:r>
              <a:rPr lang="en-US" altLang="zh-TW">
                <a:latin typeface="Times" charset="0"/>
              </a:rPr>
              <a:t>[beginning of Exercises] You will now have the chance to explore some exercises for miRBase — try them out to enhance your understanding of how to use this resource.</a:t>
            </a:r>
          </a:p>
        </p:txBody>
      </p:sp>
      <p:sp>
        <p:nvSpPr>
          <p:cNvPr id="115717" name="Header Placeholder 7"/>
          <p:cNvSpPr>
            <a:spLocks noGrp="1"/>
          </p:cNvSpPr>
          <p:nvPr>
            <p:ph type="hdr" sz="quarter"/>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
        <p:nvSpPr>
          <p:cNvPr id="115718" name="Date Placeholder 8"/>
          <p:cNvSpPr>
            <a:spLocks noGrp="1"/>
          </p:cNvSpPr>
          <p:nvPr>
            <p:ph type="dt" sz="quarter"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endParaRPr lang="zh-TW" altLang="en-US" sz="1300">
              <a:solidFill>
                <a:schemeClr val="tx1"/>
              </a:solidFill>
              <a:latin typeface="Times"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kumimoji="1" lang="zh-TW" altLang="en-US"/>
              <a:t>按一下以編輯母片標題樣式</a:t>
            </a:r>
          </a:p>
        </p:txBody>
      </p:sp>
      <p:sp>
        <p:nvSpPr>
          <p:cNvPr id="3" name="子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en-US" altLang="zh-TW"/>
              <a:t> </a:t>
            </a:r>
            <a:r>
              <a:rPr kumimoji="1" lang="zh-TW" altLang="en-US"/>
              <a:t>按一下以編輯母片子標題樣式</a:t>
            </a:r>
          </a:p>
        </p:txBody>
      </p:sp>
      <p:sp>
        <p:nvSpPr>
          <p:cNvPr id="4" name="日期版面配置區 3"/>
          <p:cNvSpPr>
            <a:spLocks noGrp="1"/>
          </p:cNvSpPr>
          <p:nvPr>
            <p:ph type="dt" sz="half" idx="10"/>
          </p:nvPr>
        </p:nvSpPr>
        <p:spPr/>
        <p:txBody>
          <a:bodyPr/>
          <a:lstStyle/>
          <a:p>
            <a:fld id="{7B5B0B2B-8AD4-B947-A38D-4BC00E5E1267}" type="datetimeFigureOut">
              <a:rPr kumimoji="1" lang="zh-TW" altLang="en-US" smtClean="0"/>
              <a:t>2019/3/12</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732DBF3F-A1C6-4F4C-A996-6A2C107A8D05}" type="slidenum">
              <a:rPr kumimoji="1" lang="zh-TW" altLang="en-US" smtClean="0"/>
              <a:t>‹#›</a:t>
            </a:fld>
            <a:endParaRPr kumimoji="1" lang="zh-TW" altLang="en-US"/>
          </a:p>
        </p:txBody>
      </p:sp>
    </p:spTree>
    <p:extLst>
      <p:ext uri="{BB962C8B-B14F-4D97-AF65-F5344CB8AC3E}">
        <p14:creationId xmlns:p14="http://schemas.microsoft.com/office/powerpoint/2010/main" val="1559678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a:t>按一下以編輯母片標題樣式</a:t>
            </a:r>
          </a:p>
        </p:txBody>
      </p:sp>
      <p:sp>
        <p:nvSpPr>
          <p:cNvPr id="3" name="內容版面配置區 2"/>
          <p:cNvSpPr>
            <a:spLocks noGrp="1"/>
          </p:cNvSpPr>
          <p:nvPr>
            <p:ph idx="1"/>
          </p:nvPr>
        </p:nvSpPr>
        <p:spPr/>
        <p:txBody>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日期版面配置區 3"/>
          <p:cNvSpPr>
            <a:spLocks noGrp="1"/>
          </p:cNvSpPr>
          <p:nvPr>
            <p:ph type="dt" sz="half" idx="10"/>
          </p:nvPr>
        </p:nvSpPr>
        <p:spPr/>
        <p:txBody>
          <a:bodyPr/>
          <a:lstStyle/>
          <a:p>
            <a:fld id="{7B5B0B2B-8AD4-B947-A38D-4BC00E5E1267}" type="datetimeFigureOut">
              <a:rPr kumimoji="1" lang="zh-TW" altLang="en-US" smtClean="0"/>
              <a:t>2019/3/12</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67553646-FB02-8A4F-AB4B-D90278046D6C}" type="slidenum">
              <a:rPr kumimoji="1" lang="zh-TW" altLang="en-US" smtClean="0"/>
              <a:t>‹#›</a:t>
            </a:fld>
            <a:endParaRPr kumimoji="1" lang="zh-TW" altLang="en-US"/>
          </a:p>
        </p:txBody>
      </p:sp>
    </p:spTree>
    <p:extLst>
      <p:ext uri="{BB962C8B-B14F-4D97-AF65-F5344CB8AC3E}">
        <p14:creationId xmlns:p14="http://schemas.microsoft.com/office/powerpoint/2010/main" val="4257809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頭">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kumimoji="1"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TW" altLang="en-US"/>
              <a:t>按一下以編輯母片文字樣式</a:t>
            </a:r>
          </a:p>
        </p:txBody>
      </p:sp>
      <p:sp>
        <p:nvSpPr>
          <p:cNvPr id="4" name="日期版面配置區 3"/>
          <p:cNvSpPr>
            <a:spLocks noGrp="1"/>
          </p:cNvSpPr>
          <p:nvPr>
            <p:ph type="dt" sz="half" idx="10"/>
          </p:nvPr>
        </p:nvSpPr>
        <p:spPr/>
        <p:txBody>
          <a:bodyPr/>
          <a:lstStyle/>
          <a:p>
            <a:fld id="{7B5B0B2B-8AD4-B947-A38D-4BC00E5E1267}" type="datetimeFigureOut">
              <a:rPr kumimoji="1" lang="zh-TW" altLang="en-US" smtClean="0"/>
              <a:t>2019/3/12</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67553646-FB02-8A4F-AB4B-D90278046D6C}" type="slidenum">
              <a:rPr kumimoji="1" lang="zh-TW" altLang="en-US" smtClean="0"/>
              <a:t>‹#›</a:t>
            </a:fld>
            <a:endParaRPr kumimoji="1" lang="zh-TW" altLang="en-US"/>
          </a:p>
        </p:txBody>
      </p:sp>
    </p:spTree>
    <p:extLst>
      <p:ext uri="{BB962C8B-B14F-4D97-AF65-F5344CB8AC3E}">
        <p14:creationId xmlns:p14="http://schemas.microsoft.com/office/powerpoint/2010/main" val="3639844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5" name="日期版面配置區 4"/>
          <p:cNvSpPr>
            <a:spLocks noGrp="1"/>
          </p:cNvSpPr>
          <p:nvPr>
            <p:ph type="dt" sz="half" idx="10"/>
          </p:nvPr>
        </p:nvSpPr>
        <p:spPr/>
        <p:txBody>
          <a:bodyPr/>
          <a:lstStyle/>
          <a:p>
            <a:fld id="{7B5B0B2B-8AD4-B947-A38D-4BC00E5E1267}" type="datetimeFigureOut">
              <a:rPr kumimoji="1" lang="zh-TW" altLang="en-US" smtClean="0"/>
              <a:t>2019/3/12</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67553646-FB02-8A4F-AB4B-D90278046D6C}" type="slidenum">
              <a:rPr kumimoji="1" lang="zh-TW" altLang="en-US" smtClean="0"/>
              <a:t>‹#›</a:t>
            </a:fld>
            <a:endParaRPr kumimoji="1" lang="zh-TW" altLang="en-US"/>
          </a:p>
        </p:txBody>
      </p:sp>
    </p:spTree>
    <p:extLst>
      <p:ext uri="{BB962C8B-B14F-4D97-AF65-F5344CB8AC3E}">
        <p14:creationId xmlns:p14="http://schemas.microsoft.com/office/powerpoint/2010/main" val="725281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kumimoji="1"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7" name="日期版面配置區 6"/>
          <p:cNvSpPr>
            <a:spLocks noGrp="1"/>
          </p:cNvSpPr>
          <p:nvPr>
            <p:ph type="dt" sz="half" idx="10"/>
          </p:nvPr>
        </p:nvSpPr>
        <p:spPr/>
        <p:txBody>
          <a:bodyPr/>
          <a:lstStyle/>
          <a:p>
            <a:fld id="{7B5B0B2B-8AD4-B947-A38D-4BC00E5E1267}" type="datetimeFigureOut">
              <a:rPr kumimoji="1" lang="zh-TW" altLang="en-US" smtClean="0"/>
              <a:t>2019/3/12</a:t>
            </a:fld>
            <a:endParaRPr kumimoji="1" lang="zh-TW" altLang="en-US"/>
          </a:p>
        </p:txBody>
      </p:sp>
      <p:sp>
        <p:nvSpPr>
          <p:cNvPr id="8" name="頁尾版面配置區 7"/>
          <p:cNvSpPr>
            <a:spLocks noGrp="1"/>
          </p:cNvSpPr>
          <p:nvPr>
            <p:ph type="ftr" sz="quarter" idx="11"/>
          </p:nvPr>
        </p:nvSpPr>
        <p:spPr/>
        <p:txBody>
          <a:bodyPr/>
          <a:lstStyle/>
          <a:p>
            <a:endParaRPr kumimoji="1" lang="zh-TW" altLang="en-US"/>
          </a:p>
        </p:txBody>
      </p:sp>
      <p:sp>
        <p:nvSpPr>
          <p:cNvPr id="9" name="投影片編號版面配置區 8"/>
          <p:cNvSpPr>
            <a:spLocks noGrp="1"/>
          </p:cNvSpPr>
          <p:nvPr>
            <p:ph type="sldNum" sz="quarter" idx="12"/>
          </p:nvPr>
        </p:nvSpPr>
        <p:spPr/>
        <p:txBody>
          <a:bodyPr/>
          <a:lstStyle/>
          <a:p>
            <a:fld id="{67553646-FB02-8A4F-AB4B-D90278046D6C}" type="slidenum">
              <a:rPr kumimoji="1" lang="zh-TW" altLang="en-US" smtClean="0"/>
              <a:t>‹#›</a:t>
            </a:fld>
            <a:endParaRPr kumimoji="1" lang="zh-TW" altLang="en-US"/>
          </a:p>
        </p:txBody>
      </p:sp>
    </p:spTree>
    <p:extLst>
      <p:ext uri="{BB962C8B-B14F-4D97-AF65-F5344CB8AC3E}">
        <p14:creationId xmlns:p14="http://schemas.microsoft.com/office/powerpoint/2010/main" val="2843507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a:t>按一下以編輯母片標題樣式</a:t>
            </a:r>
          </a:p>
        </p:txBody>
      </p:sp>
      <p:sp>
        <p:nvSpPr>
          <p:cNvPr id="3" name="日期版面配置區 2"/>
          <p:cNvSpPr>
            <a:spLocks noGrp="1"/>
          </p:cNvSpPr>
          <p:nvPr>
            <p:ph type="dt" sz="half" idx="10"/>
          </p:nvPr>
        </p:nvSpPr>
        <p:spPr/>
        <p:txBody>
          <a:bodyPr/>
          <a:lstStyle/>
          <a:p>
            <a:fld id="{7B5B0B2B-8AD4-B947-A38D-4BC00E5E1267}" type="datetimeFigureOut">
              <a:rPr kumimoji="1" lang="zh-TW" altLang="en-US" smtClean="0"/>
              <a:t>2019/3/12</a:t>
            </a:fld>
            <a:endParaRPr kumimoji="1" lang="zh-TW" altLang="en-US"/>
          </a:p>
        </p:txBody>
      </p:sp>
      <p:sp>
        <p:nvSpPr>
          <p:cNvPr id="4" name="頁尾版面配置區 3"/>
          <p:cNvSpPr>
            <a:spLocks noGrp="1"/>
          </p:cNvSpPr>
          <p:nvPr>
            <p:ph type="ftr" sz="quarter" idx="11"/>
          </p:nvPr>
        </p:nvSpPr>
        <p:spPr/>
        <p:txBody>
          <a:bodyPr/>
          <a:lstStyle/>
          <a:p>
            <a:endParaRPr kumimoji="1" lang="zh-TW" altLang="en-US"/>
          </a:p>
        </p:txBody>
      </p:sp>
      <p:sp>
        <p:nvSpPr>
          <p:cNvPr id="5" name="投影片編號版面配置區 4"/>
          <p:cNvSpPr>
            <a:spLocks noGrp="1"/>
          </p:cNvSpPr>
          <p:nvPr>
            <p:ph type="sldNum" sz="quarter" idx="12"/>
          </p:nvPr>
        </p:nvSpPr>
        <p:spPr/>
        <p:txBody>
          <a:bodyPr/>
          <a:lstStyle/>
          <a:p>
            <a:fld id="{67553646-FB02-8A4F-AB4B-D90278046D6C}" type="slidenum">
              <a:rPr kumimoji="1" lang="zh-TW" altLang="en-US" smtClean="0"/>
              <a:t>‹#›</a:t>
            </a:fld>
            <a:endParaRPr kumimoji="1" lang="zh-TW" altLang="en-US"/>
          </a:p>
        </p:txBody>
      </p:sp>
    </p:spTree>
    <p:extLst>
      <p:ext uri="{BB962C8B-B14F-4D97-AF65-F5344CB8AC3E}">
        <p14:creationId xmlns:p14="http://schemas.microsoft.com/office/powerpoint/2010/main" val="3429985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7B5B0B2B-8AD4-B947-A38D-4BC00E5E1267}" type="datetimeFigureOut">
              <a:rPr kumimoji="1" lang="zh-TW" altLang="en-US" smtClean="0"/>
              <a:t>2019/3/12</a:t>
            </a:fld>
            <a:endParaRPr kumimoji="1" lang="zh-TW" altLang="en-US"/>
          </a:p>
        </p:txBody>
      </p:sp>
      <p:sp>
        <p:nvSpPr>
          <p:cNvPr id="3" name="頁尾版面配置區 2"/>
          <p:cNvSpPr>
            <a:spLocks noGrp="1"/>
          </p:cNvSpPr>
          <p:nvPr>
            <p:ph type="ftr" sz="quarter" idx="11"/>
          </p:nvPr>
        </p:nvSpPr>
        <p:spPr/>
        <p:txBody>
          <a:bodyPr/>
          <a:lstStyle/>
          <a:p>
            <a:endParaRPr kumimoji="1" lang="zh-TW" altLang="en-US"/>
          </a:p>
        </p:txBody>
      </p:sp>
      <p:sp>
        <p:nvSpPr>
          <p:cNvPr id="4" name="投影片編號版面配置區 3"/>
          <p:cNvSpPr>
            <a:spLocks noGrp="1"/>
          </p:cNvSpPr>
          <p:nvPr>
            <p:ph type="sldNum" sz="quarter" idx="12"/>
          </p:nvPr>
        </p:nvSpPr>
        <p:spPr/>
        <p:txBody>
          <a:bodyPr/>
          <a:lstStyle/>
          <a:p>
            <a:fld id="{67553646-FB02-8A4F-AB4B-D90278046D6C}" type="slidenum">
              <a:rPr kumimoji="1" lang="zh-TW" altLang="en-US" smtClean="0"/>
              <a:t>‹#›</a:t>
            </a:fld>
            <a:endParaRPr kumimoji="1" lang="zh-TW" altLang="en-US"/>
          </a:p>
        </p:txBody>
      </p:sp>
    </p:spTree>
    <p:extLst>
      <p:ext uri="{BB962C8B-B14F-4D97-AF65-F5344CB8AC3E}">
        <p14:creationId xmlns:p14="http://schemas.microsoft.com/office/powerpoint/2010/main" val="30282624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kumimoji="1"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TW" altLang="en-US"/>
              <a:t>按一下以編輯母片文字樣式</a:t>
            </a:r>
          </a:p>
        </p:txBody>
      </p:sp>
      <p:sp>
        <p:nvSpPr>
          <p:cNvPr id="5" name="日期版面配置區 4"/>
          <p:cNvSpPr>
            <a:spLocks noGrp="1"/>
          </p:cNvSpPr>
          <p:nvPr>
            <p:ph type="dt" sz="half" idx="10"/>
          </p:nvPr>
        </p:nvSpPr>
        <p:spPr/>
        <p:txBody>
          <a:bodyPr/>
          <a:lstStyle/>
          <a:p>
            <a:fld id="{7B5B0B2B-8AD4-B947-A38D-4BC00E5E1267}" type="datetimeFigureOut">
              <a:rPr kumimoji="1" lang="zh-TW" altLang="en-US" smtClean="0"/>
              <a:t>2019/3/12</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67553646-FB02-8A4F-AB4B-D90278046D6C}" type="slidenum">
              <a:rPr kumimoji="1" lang="zh-TW" altLang="en-US" smtClean="0"/>
              <a:t>‹#›</a:t>
            </a:fld>
            <a:endParaRPr kumimoji="1" lang="zh-TW" altLang="en-US"/>
          </a:p>
        </p:txBody>
      </p:sp>
    </p:spTree>
    <p:extLst>
      <p:ext uri="{BB962C8B-B14F-4D97-AF65-F5344CB8AC3E}">
        <p14:creationId xmlns:p14="http://schemas.microsoft.com/office/powerpoint/2010/main" val="1942696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kumimoji="1"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TW" altLang="en-US"/>
              <a:t>按一下以編輯母片文字樣式</a:t>
            </a:r>
          </a:p>
        </p:txBody>
      </p:sp>
      <p:sp>
        <p:nvSpPr>
          <p:cNvPr id="5" name="日期版面配置區 4"/>
          <p:cNvSpPr>
            <a:spLocks noGrp="1"/>
          </p:cNvSpPr>
          <p:nvPr>
            <p:ph type="dt" sz="half" idx="10"/>
          </p:nvPr>
        </p:nvSpPr>
        <p:spPr/>
        <p:txBody>
          <a:bodyPr/>
          <a:lstStyle/>
          <a:p>
            <a:fld id="{7B5B0B2B-8AD4-B947-A38D-4BC00E5E1267}" type="datetimeFigureOut">
              <a:rPr kumimoji="1" lang="zh-TW" altLang="en-US" smtClean="0"/>
              <a:t>2019/3/12</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67553646-FB02-8A4F-AB4B-D90278046D6C}" type="slidenum">
              <a:rPr kumimoji="1" lang="zh-TW" altLang="en-US" smtClean="0"/>
              <a:t>‹#›</a:t>
            </a:fld>
            <a:endParaRPr kumimoji="1" lang="zh-TW" altLang="en-US"/>
          </a:p>
        </p:txBody>
      </p:sp>
    </p:spTree>
    <p:extLst>
      <p:ext uri="{BB962C8B-B14F-4D97-AF65-F5344CB8AC3E}">
        <p14:creationId xmlns:p14="http://schemas.microsoft.com/office/powerpoint/2010/main" val="4216090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日期版面配置區 3"/>
          <p:cNvSpPr>
            <a:spLocks noGrp="1"/>
          </p:cNvSpPr>
          <p:nvPr>
            <p:ph type="dt" sz="half" idx="10"/>
          </p:nvPr>
        </p:nvSpPr>
        <p:spPr/>
        <p:txBody>
          <a:bodyPr/>
          <a:lstStyle/>
          <a:p>
            <a:fld id="{7B5B0B2B-8AD4-B947-A38D-4BC00E5E1267}" type="datetimeFigureOut">
              <a:rPr kumimoji="1" lang="zh-TW" altLang="en-US" smtClean="0"/>
              <a:t>2019/3/12</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67553646-FB02-8A4F-AB4B-D90278046D6C}" type="slidenum">
              <a:rPr kumimoji="1" lang="zh-TW" altLang="en-US" smtClean="0"/>
              <a:t>‹#›</a:t>
            </a:fld>
            <a:endParaRPr kumimoji="1" lang="zh-TW" altLang="en-US"/>
          </a:p>
        </p:txBody>
      </p:sp>
    </p:spTree>
    <p:extLst>
      <p:ext uri="{BB962C8B-B14F-4D97-AF65-F5344CB8AC3E}">
        <p14:creationId xmlns:p14="http://schemas.microsoft.com/office/powerpoint/2010/main" val="4038515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kumimoji="1"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日期版面配置區 3"/>
          <p:cNvSpPr>
            <a:spLocks noGrp="1"/>
          </p:cNvSpPr>
          <p:nvPr>
            <p:ph type="dt" sz="half" idx="10"/>
          </p:nvPr>
        </p:nvSpPr>
        <p:spPr/>
        <p:txBody>
          <a:bodyPr/>
          <a:lstStyle/>
          <a:p>
            <a:fld id="{7B5B0B2B-8AD4-B947-A38D-4BC00E5E1267}" type="datetimeFigureOut">
              <a:rPr kumimoji="1" lang="zh-TW" altLang="en-US" smtClean="0"/>
              <a:t>2019/3/12</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67553646-FB02-8A4F-AB4B-D90278046D6C}" type="slidenum">
              <a:rPr kumimoji="1" lang="zh-TW" altLang="en-US" smtClean="0"/>
              <a:t>‹#›</a:t>
            </a:fld>
            <a:endParaRPr kumimoji="1" lang="zh-TW" altLang="en-US"/>
          </a:p>
        </p:txBody>
      </p:sp>
    </p:spTree>
    <p:extLst>
      <p:ext uri="{BB962C8B-B14F-4D97-AF65-F5344CB8AC3E}">
        <p14:creationId xmlns:p14="http://schemas.microsoft.com/office/powerpoint/2010/main" val="1852519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5B0B2B-8AD4-B947-A38D-4BC00E5E1267}" type="datetimeFigureOut">
              <a:rPr kumimoji="1" lang="zh-TW" altLang="en-US" smtClean="0"/>
              <a:t>2019/3/12</a:t>
            </a:fld>
            <a:endParaRPr kumimoji="1"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553646-FB02-8A4F-AB4B-D90278046D6C}" type="slidenum">
              <a:rPr kumimoji="1" lang="zh-TW" altLang="en-US" smtClean="0"/>
              <a:t>‹#›</a:t>
            </a:fld>
            <a:endParaRPr kumimoji="1" lang="zh-TW" altLang="en-US"/>
          </a:p>
        </p:txBody>
      </p:sp>
    </p:spTree>
    <p:extLst>
      <p:ext uri="{BB962C8B-B14F-4D97-AF65-F5344CB8AC3E}">
        <p14:creationId xmlns:p14="http://schemas.microsoft.com/office/powerpoint/2010/main" val="2645442974"/>
      </p:ext>
    </p:extLst>
  </p:cSld>
  <p:clrMap bg1="lt1" tx1="dk1" bg2="lt2" tx2="dk2" accent1="accent1" accent2="accent2" accent3="accent3" accent4="accent4" accent5="accent5" accent6="accent6" hlink="hlink" folHlink="folHlink"/>
  <p:sldLayoutIdLst>
    <p:sldLayoutId id="2147483953"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zh-TW"/>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oleObject" Target="../embeddings/oleObject1.bin"/><Relationship Id="rId7"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hyperlink" Target="http://www.illumina.com/" TargetMode="External"/><Relationship Id="rId7" Type="http://schemas.openxmlformats.org/officeDocument/2006/relationships/image" Target="../media/image27.jpe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hyperlink" Target="http://www.igvision.com/bio/2009/images/hotspot_roche.gif" TargetMode="External"/><Relationship Id="rId5" Type="http://schemas.openxmlformats.org/officeDocument/2006/relationships/image" Target="../media/image26.jpeg"/><Relationship Id="rId4" Type="http://schemas.openxmlformats.org/officeDocument/2006/relationships/image" Target="../media/image25.png"/><Relationship Id="rId9" Type="http://schemas.openxmlformats.org/officeDocument/2006/relationships/image" Target="../media/image29.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3.png"/><Relationship Id="rId7" Type="http://schemas.openxmlformats.org/officeDocument/2006/relationships/image" Target="../media/image43.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0.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55.png"/></Relationships>
</file>

<file path=ppt/slides/_rels/slide2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58.png"/><Relationship Id="rId4" Type="http://schemas.openxmlformats.org/officeDocument/2006/relationships/image" Target="../media/image57.png"/></Relationships>
</file>

<file path=ppt/slides/_rels/slide2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64.png"/><Relationship Id="rId7" Type="http://schemas.openxmlformats.org/officeDocument/2006/relationships/image" Target="../media/image68.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2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s>
</file>

<file path=ppt/slides/_rels/slide29.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76.png"/><Relationship Id="rId4" Type="http://schemas.openxmlformats.org/officeDocument/2006/relationships/image" Target="../media/image75.png"/></Relationships>
</file>

<file path=ppt/slides/_rels/slide3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79.png"/><Relationship Id="rId4" Type="http://schemas.openxmlformats.org/officeDocument/2006/relationships/image" Target="../media/image78.png"/></Relationships>
</file>

<file path=ppt/slides/_rels/slide3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86.png"/><Relationship Id="rId4" Type="http://schemas.openxmlformats.org/officeDocument/2006/relationships/image" Target="../media/image85.png"/></Relationships>
</file>

<file path=ppt/slides/_rels/slide3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88.png"/></Relationships>
</file>

<file path=ppt/slides/_rels/slide35.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91.png"/><Relationship Id="rId4" Type="http://schemas.openxmlformats.org/officeDocument/2006/relationships/image" Target="../media/image90.png"/></Relationships>
</file>

<file path=ppt/slides/_rels/slide36.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92.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95.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944563" y="581025"/>
            <a:ext cx="7924800" cy="1462088"/>
          </a:xfrm>
        </p:spPr>
        <p:txBody>
          <a:bodyPr/>
          <a:lstStyle/>
          <a:p>
            <a:pPr algn="l" eaLnBrk="1" hangingPunct="1"/>
            <a:r>
              <a:rPr lang="en-US" altLang="zh-TW" dirty="0" err="1">
                <a:latin typeface="Arial Narrow" charset="0"/>
              </a:rPr>
              <a:t>miRBase</a:t>
            </a:r>
            <a:r>
              <a:rPr lang="en-US" altLang="zh-TW" dirty="0">
                <a:latin typeface="Arial Narrow" charset="0"/>
              </a:rPr>
              <a:t> </a:t>
            </a:r>
          </a:p>
        </p:txBody>
      </p:sp>
      <p:sp>
        <p:nvSpPr>
          <p:cNvPr id="4099" name="Rectangle 3"/>
          <p:cNvSpPr>
            <a:spLocks noGrp="1" noChangeArrowheads="1"/>
          </p:cNvSpPr>
          <p:nvPr>
            <p:ph type="subTitle" idx="1"/>
          </p:nvPr>
        </p:nvSpPr>
        <p:spPr>
          <a:xfrm>
            <a:off x="914400" y="2541588"/>
            <a:ext cx="7407275" cy="3475037"/>
          </a:xfrm>
        </p:spPr>
        <p:txBody>
          <a:bodyPr>
            <a:normAutofit/>
          </a:bodyPr>
          <a:lstStyle/>
          <a:p>
            <a:pPr eaLnBrk="1" hangingPunct="1">
              <a:lnSpc>
                <a:spcPct val="90000"/>
              </a:lnSpc>
              <a:buFont typeface="Wingdings" charset="0"/>
              <a:buNone/>
            </a:pPr>
            <a:r>
              <a:rPr lang="en-US" altLang="zh-TW" dirty="0">
                <a:solidFill>
                  <a:srgbClr val="000000"/>
                </a:solidFill>
                <a:latin typeface="Arial Narrow" charset="0"/>
              </a:rPr>
              <a:t>A Public Resource for </a:t>
            </a:r>
            <a:r>
              <a:rPr lang="en-US" altLang="zh-TW" dirty="0" err="1">
                <a:solidFill>
                  <a:srgbClr val="000000"/>
                </a:solidFill>
                <a:latin typeface="Arial Narrow" charset="0"/>
              </a:rPr>
              <a:t>miRNA</a:t>
            </a:r>
            <a:r>
              <a:rPr lang="en-US" altLang="zh-TW" dirty="0">
                <a:solidFill>
                  <a:srgbClr val="000000"/>
                </a:solidFill>
                <a:latin typeface="Arial Narrow" charset="0"/>
              </a:rPr>
              <a:t> Sequences, Predicted Targets, and Nomenclature</a:t>
            </a:r>
          </a:p>
          <a:p>
            <a:pPr eaLnBrk="1" hangingPunct="1">
              <a:lnSpc>
                <a:spcPct val="90000"/>
              </a:lnSpc>
              <a:buFont typeface="Wingdings" charset="0"/>
              <a:buNone/>
            </a:pPr>
            <a:endParaRPr lang="en-US" altLang="zh-TW" sz="1200" dirty="0">
              <a:latin typeface="Arial Narrow" charset="0"/>
            </a:endParaRPr>
          </a:p>
        </p:txBody>
      </p:sp>
      <p:pic>
        <p:nvPicPr>
          <p:cNvPr id="4101" name="Picture 5" descr="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304800"/>
            <a:ext cx="3276600" cy="20145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7648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4" name="Rectangle 2"/>
          <p:cNvSpPr>
            <a:spLocks noGrp="1" noRot="1" noChangeArrowheads="1"/>
          </p:cNvSpPr>
          <p:nvPr>
            <p:ph type="title"/>
          </p:nvPr>
        </p:nvSpPr>
        <p:spPr/>
        <p:txBody>
          <a:bodyPr/>
          <a:lstStyle/>
          <a:p>
            <a:pPr eaLnBrk="1" hangingPunct="1"/>
            <a:r>
              <a:rPr lang="en-US" altLang="zh-TW">
                <a:latin typeface="Arial Narrow" charset="0"/>
              </a:rPr>
              <a:t>miRBase Agenda</a:t>
            </a:r>
          </a:p>
        </p:txBody>
      </p:sp>
      <p:sp>
        <p:nvSpPr>
          <p:cNvPr id="824323" name="Rectangle 3"/>
          <p:cNvSpPr>
            <a:spLocks noGrp="1" noRot="1" noChangeArrowheads="1"/>
          </p:cNvSpPr>
          <p:nvPr>
            <p:ph idx="1"/>
          </p:nvPr>
        </p:nvSpPr>
        <p:spPr/>
        <p:txBody>
          <a:bodyPr>
            <a:normAutofit/>
          </a:bodyPr>
          <a:lstStyle/>
          <a:p>
            <a:pPr eaLnBrk="1" hangingPunct="1"/>
            <a:r>
              <a:rPr lang="en-US" altLang="zh-TW">
                <a:solidFill>
                  <a:srgbClr val="000000"/>
                </a:solidFill>
                <a:latin typeface="Arial" charset="0"/>
              </a:rPr>
              <a:t>Introduction and Credits</a:t>
            </a:r>
          </a:p>
          <a:p>
            <a:pPr eaLnBrk="1" hangingPunct="1"/>
            <a:r>
              <a:rPr lang="en-US" altLang="zh-TW">
                <a:latin typeface="Arial" charset="0"/>
              </a:rPr>
              <a:t>Basic Search &amp; Results</a:t>
            </a:r>
          </a:p>
          <a:p>
            <a:pPr eaLnBrk="1" hangingPunct="1"/>
            <a:r>
              <a:rPr lang="en-US" altLang="zh-TW">
                <a:latin typeface="Arial" charset="0"/>
              </a:rPr>
              <a:t>Deep Sequencing Report</a:t>
            </a:r>
          </a:p>
          <a:p>
            <a:pPr eaLnBrk="1" hangingPunct="1"/>
            <a:r>
              <a:rPr lang="en-US" altLang="zh-TW">
                <a:latin typeface="Arial" charset="0"/>
              </a:rPr>
              <a:t>Advanced Search Options</a:t>
            </a:r>
          </a:p>
          <a:p>
            <a:pPr eaLnBrk="1" hangingPunct="1"/>
            <a:r>
              <a:rPr lang="en-US" altLang="zh-TW">
                <a:latin typeface="Arial" charset="0"/>
              </a:rPr>
              <a:t>Additional Features</a:t>
            </a:r>
          </a:p>
          <a:p>
            <a:pPr eaLnBrk="1" hangingPunct="1"/>
            <a:r>
              <a:rPr lang="en-US" altLang="zh-TW">
                <a:latin typeface="Arial" charset="0"/>
              </a:rPr>
              <a:t>Summary</a:t>
            </a:r>
          </a:p>
          <a:p>
            <a:pPr eaLnBrk="1" hangingPunct="1"/>
            <a:r>
              <a:rPr lang="en-US" altLang="zh-TW">
                <a:latin typeface="Arial" charset="0"/>
              </a:rPr>
              <a:t>Exercises</a:t>
            </a:r>
          </a:p>
        </p:txBody>
      </p:sp>
      <p:sp>
        <p:nvSpPr>
          <p:cNvPr id="5123"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2B04693B-6C75-404F-B592-451CC0CFC7F9}" type="slidenum">
              <a:rPr lang="en-US" altLang="zh-TW" sz="800">
                <a:solidFill>
                  <a:srgbClr val="020202"/>
                </a:solidFill>
              </a:rPr>
              <a:pPr eaLnBrk="1" hangingPunct="1"/>
              <a:t>2</a:t>
            </a:fld>
            <a:endParaRPr lang="en-US" altLang="zh-TW" sz="800">
              <a:solidFill>
                <a:srgbClr val="020202"/>
              </a:solidFill>
            </a:endParaRPr>
          </a:p>
        </p:txBody>
      </p:sp>
      <p:sp>
        <p:nvSpPr>
          <p:cNvPr id="5126" name="Rectangle 4"/>
          <p:cNvSpPr>
            <a:spLocks noChangeArrowheads="1"/>
          </p:cNvSpPr>
          <p:nvPr/>
        </p:nvSpPr>
        <p:spPr bwMode="auto">
          <a:xfrm>
            <a:off x="685800" y="5984875"/>
            <a:ext cx="80010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eaLnBrk="0" hangingPunct="0">
              <a:spcBef>
                <a:spcPct val="0"/>
              </a:spcBef>
              <a:buClrTx/>
              <a:buSzTx/>
              <a:buFontTx/>
              <a:buNone/>
            </a:pPr>
            <a:r>
              <a:rPr lang="en-US" altLang="zh-TW" sz="2400" b="1">
                <a:solidFill>
                  <a:srgbClr val="020202"/>
                </a:solidFill>
              </a:rPr>
              <a:t>miRBase:  </a:t>
            </a:r>
            <a:r>
              <a:rPr lang="en-US" altLang="zh-TW" sz="2000" b="1">
                <a:solidFill>
                  <a:srgbClr val="06050B"/>
                </a:solidFill>
              </a:rPr>
              <a:t>http://www.mirbase.org/</a:t>
            </a:r>
          </a:p>
        </p:txBody>
      </p:sp>
    </p:spTree>
    <p:extLst>
      <p:ext uri="{BB962C8B-B14F-4D97-AF65-F5344CB8AC3E}">
        <p14:creationId xmlns:p14="http://schemas.microsoft.com/office/powerpoint/2010/main" val="8971770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243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243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2432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2432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82432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82432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824323">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mph" presetSubtype="1" nodeType="clickEffect">
                                  <p:stCondLst>
                                    <p:cond delay="0"/>
                                  </p:stCondLst>
                                  <p:childTnLst>
                                    <p:set>
                                      <p:cBhvr override="childStyle">
                                        <p:cTn id="34" dur="indefinite"/>
                                        <p:tgtEl>
                                          <p:spTgt spid="824323">
                                            <p:txEl>
                                              <p:pRg st="0" end="0"/>
                                            </p:txEl>
                                          </p:spTgt>
                                        </p:tgtEl>
                                        <p:attrNameLst>
                                          <p:attrName>style.color</p:attrName>
                                        </p:attrNameLst>
                                      </p:cBhvr>
                                      <p:to>
                                        <p:clrVal>
                                          <a:srgbClr val="EB0903"/>
                                        </p:clrVal>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Rot="1" noChangeArrowheads="1"/>
          </p:cNvSpPr>
          <p:nvPr>
            <p:ph type="title"/>
          </p:nvPr>
        </p:nvSpPr>
        <p:spPr>
          <a:xfrm>
            <a:off x="457200" y="-100620"/>
            <a:ext cx="8229600" cy="1143000"/>
          </a:xfrm>
        </p:spPr>
        <p:txBody>
          <a:bodyPr/>
          <a:lstStyle/>
          <a:p>
            <a:pPr eaLnBrk="1" hangingPunct="1"/>
            <a:r>
              <a:rPr lang="en-US" altLang="zh-TW" dirty="0" err="1">
                <a:latin typeface="Arial Narrow" charset="0"/>
              </a:rPr>
              <a:t>miRBase</a:t>
            </a:r>
            <a:r>
              <a:rPr lang="en-US" altLang="zh-TW" dirty="0">
                <a:latin typeface="Arial Narrow" charset="0"/>
              </a:rPr>
              <a:t> Homepage &amp; Credits</a:t>
            </a:r>
          </a:p>
        </p:txBody>
      </p:sp>
      <p:sp>
        <p:nvSpPr>
          <p:cNvPr id="16386"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16387"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683C5B4B-71B4-1B49-A8B1-2D6CF1709A6D}" type="slidenum">
              <a:rPr lang="en-US" altLang="zh-TW" sz="800">
                <a:solidFill>
                  <a:srgbClr val="020202"/>
                </a:solidFill>
              </a:rPr>
              <a:pPr eaLnBrk="1" hangingPunct="1"/>
              <a:t>3</a:t>
            </a:fld>
            <a:endParaRPr lang="en-US" altLang="zh-TW" sz="800">
              <a:solidFill>
                <a:srgbClr val="020202"/>
              </a:solidFill>
            </a:endParaRPr>
          </a:p>
        </p:txBody>
      </p:sp>
      <p:pic>
        <p:nvPicPr>
          <p:cNvPr id="16402"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838200"/>
            <a:ext cx="7886700" cy="5849938"/>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6406" name="Text Box 22"/>
          <p:cNvSpPr txBox="1">
            <a:spLocks noChangeArrowheads="1"/>
          </p:cNvSpPr>
          <p:nvPr/>
        </p:nvSpPr>
        <p:spPr bwMode="auto">
          <a:xfrm>
            <a:off x="3759200" y="4479925"/>
            <a:ext cx="1281113"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Database</a:t>
            </a:r>
          </a:p>
        </p:txBody>
      </p:sp>
      <p:sp>
        <p:nvSpPr>
          <p:cNvPr id="16407" name="Text Box 23"/>
          <p:cNvSpPr txBox="1">
            <a:spLocks noChangeArrowheads="1"/>
          </p:cNvSpPr>
          <p:nvPr/>
        </p:nvSpPr>
        <p:spPr bwMode="auto">
          <a:xfrm>
            <a:off x="4227513" y="5329238"/>
            <a:ext cx="2170112"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Registry Services</a:t>
            </a:r>
          </a:p>
        </p:txBody>
      </p:sp>
      <p:sp>
        <p:nvSpPr>
          <p:cNvPr id="16408" name="Text Box 24"/>
          <p:cNvSpPr txBox="1">
            <a:spLocks noChangeArrowheads="1"/>
          </p:cNvSpPr>
          <p:nvPr/>
        </p:nvSpPr>
        <p:spPr bwMode="auto">
          <a:xfrm>
            <a:off x="6394450" y="6164263"/>
            <a:ext cx="1419225"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Target Info</a:t>
            </a:r>
          </a:p>
        </p:txBody>
      </p:sp>
      <p:pic>
        <p:nvPicPr>
          <p:cNvPr id="16412" name="Picture 2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7300" y="2328863"/>
            <a:ext cx="5999163" cy="4143375"/>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6413" name="Line 29"/>
          <p:cNvSpPr>
            <a:spLocks noChangeShapeType="1"/>
          </p:cNvSpPr>
          <p:nvPr/>
        </p:nvSpPr>
        <p:spPr bwMode="auto">
          <a:xfrm>
            <a:off x="2260600" y="1924050"/>
            <a:ext cx="692150" cy="476250"/>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
        <p:nvSpPr>
          <p:cNvPr id="16414" name="Rectangle 30"/>
          <p:cNvSpPr>
            <a:spLocks noChangeArrowheads="1"/>
          </p:cNvSpPr>
          <p:nvPr/>
        </p:nvSpPr>
        <p:spPr bwMode="auto">
          <a:xfrm>
            <a:off x="1968500" y="1714500"/>
            <a:ext cx="381000" cy="2159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16415" name="Rectangle 31"/>
          <p:cNvSpPr>
            <a:spLocks noChangeArrowheads="1"/>
          </p:cNvSpPr>
          <p:nvPr/>
        </p:nvSpPr>
        <p:spPr bwMode="auto">
          <a:xfrm>
            <a:off x="2828925" y="2971800"/>
            <a:ext cx="1104900" cy="2381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16416" name="Rectangle 32"/>
          <p:cNvSpPr>
            <a:spLocks noChangeArrowheads="1"/>
          </p:cNvSpPr>
          <p:nvPr/>
        </p:nvSpPr>
        <p:spPr bwMode="auto">
          <a:xfrm>
            <a:off x="4867275" y="3114675"/>
            <a:ext cx="2809875" cy="2381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6417" name="Rectangle 33"/>
          <p:cNvSpPr>
            <a:spLocks noChangeArrowheads="1"/>
          </p:cNvSpPr>
          <p:nvPr/>
        </p:nvSpPr>
        <p:spPr bwMode="auto">
          <a:xfrm>
            <a:off x="2562225" y="5800725"/>
            <a:ext cx="5800725" cy="2381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pic>
        <p:nvPicPr>
          <p:cNvPr id="16418" name="Picture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6850" y="3836988"/>
            <a:ext cx="3028950" cy="838200"/>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6419" name="Text Box 35"/>
          <p:cNvSpPr txBox="1">
            <a:spLocks noChangeArrowheads="1"/>
          </p:cNvSpPr>
          <p:nvPr/>
        </p:nvSpPr>
        <p:spPr bwMode="auto">
          <a:xfrm>
            <a:off x="5176838" y="4665663"/>
            <a:ext cx="3663950" cy="650875"/>
          </a:xfrm>
          <a:prstGeom prst="rect">
            <a:avLst/>
          </a:prstGeom>
          <a:solidFill>
            <a:srgbClr val="FFFFFF"/>
          </a:solidFill>
          <a:ln w="9525">
            <a:solidFill>
              <a:srgbClr val="06050B"/>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800" b="1">
                <a:solidFill>
                  <a:srgbClr val="080808"/>
                </a:solidFill>
              </a:rPr>
              <a:t>Biotechnology and Biological Sciences Research Council </a:t>
            </a:r>
          </a:p>
        </p:txBody>
      </p:sp>
      <p:sp>
        <p:nvSpPr>
          <p:cNvPr id="16420" name="Text Box 36"/>
          <p:cNvSpPr txBox="1">
            <a:spLocks noChangeArrowheads="1"/>
          </p:cNvSpPr>
          <p:nvPr/>
        </p:nvSpPr>
        <p:spPr bwMode="auto">
          <a:xfrm>
            <a:off x="3179763" y="1301750"/>
            <a:ext cx="2297112" cy="396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b="1">
                <a:solidFill>
                  <a:schemeClr val="bg1"/>
                </a:solidFill>
              </a:rPr>
              <a:t>www.mirbase.org</a:t>
            </a:r>
            <a:endParaRPr lang="en-US" altLang="zh-TW" sz="2000" b="1" dirty="0">
              <a:solidFill>
                <a:schemeClr val="bg1"/>
              </a:solidFill>
            </a:endParaRPr>
          </a:p>
        </p:txBody>
      </p:sp>
    </p:spTree>
    <p:extLst>
      <p:ext uri="{BB962C8B-B14F-4D97-AF65-F5344CB8AC3E}">
        <p14:creationId xmlns:p14="http://schemas.microsoft.com/office/powerpoint/2010/main" val="15349475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42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40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40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40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41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641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641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41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416"/>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417"/>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0"/>
                                          </p:stCondLst>
                                        </p:cTn>
                                        <p:tgtEl>
                                          <p:spTgt spid="16418"/>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64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6" grpId="0" animBg="1"/>
      <p:bldP spid="16407" grpId="0" animBg="1"/>
      <p:bldP spid="16408" grpId="0" animBg="1"/>
      <p:bldP spid="16413" grpId="0" animBg="1"/>
      <p:bldP spid="16414" grpId="0" animBg="1"/>
      <p:bldP spid="16415" grpId="0" animBg="1"/>
      <p:bldP spid="16416" grpId="0" animBg="1"/>
      <p:bldP spid="16417" grpId="0" animBg="1"/>
      <p:bldP spid="16419" grpId="0" animBg="1"/>
      <p:bldP spid="164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76"/>
          <p:cNvGrpSpPr>
            <a:grpSpLocks/>
          </p:cNvGrpSpPr>
          <p:nvPr/>
        </p:nvGrpSpPr>
        <p:grpSpPr bwMode="auto">
          <a:xfrm>
            <a:off x="5187950" y="142875"/>
            <a:ext cx="3384550" cy="798513"/>
            <a:chOff x="2789" y="0"/>
            <a:chExt cx="2132" cy="503"/>
          </a:xfrm>
        </p:grpSpPr>
        <p:graphicFrame>
          <p:nvGraphicFramePr>
            <p:cNvPr id="3" name="Object 7"/>
            <p:cNvGraphicFramePr>
              <a:graphicFrameLocks noChangeAspect="1"/>
            </p:cNvGraphicFramePr>
            <p:nvPr/>
          </p:nvGraphicFramePr>
          <p:xfrm>
            <a:off x="2789" y="0"/>
            <a:ext cx="1361" cy="408"/>
          </p:xfrm>
          <a:graphic>
            <a:graphicData uri="http://schemas.openxmlformats.org/presentationml/2006/ole">
              <mc:AlternateContent xmlns:mc="http://schemas.openxmlformats.org/markup-compatibility/2006">
                <mc:Choice xmlns:v="urn:schemas-microsoft-com:vml" Requires="v">
                  <p:oleObj spid="_x0000_s74760" name="Image" r:id="rId3" imgW="6946032" imgH="2082540" progId="">
                    <p:embed/>
                  </p:oleObj>
                </mc:Choice>
                <mc:Fallback>
                  <p:oleObj name="Image" r:id="rId3" imgW="6946032" imgH="2082540"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9" y="0"/>
                          <a:ext cx="1361" cy="40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17961" dir="2700000" algn="ctr" rotWithShape="0">
                                  <a:schemeClr val="accent1">
                                    <a:gamma/>
                                    <a:shade val="60000"/>
                                    <a:invGamma/>
                                    <a:alpha val="74998"/>
                                  </a:schemeClr>
                                </a:outerShdw>
                              </a:effectLst>
                            </a14:hiddenEffects>
                          </a:ext>
                        </a:extLst>
                      </p:spPr>
                    </p:pic>
                  </p:oleObj>
                </mc:Fallback>
              </mc:AlternateContent>
            </a:graphicData>
          </a:graphic>
        </p:graphicFrame>
        <p:sp>
          <p:nvSpPr>
            <p:cNvPr id="4" name="Text Box 9"/>
            <p:cNvSpPr txBox="1">
              <a:spLocks noChangeArrowheads="1"/>
            </p:cNvSpPr>
            <p:nvPr/>
          </p:nvSpPr>
          <p:spPr bwMode="auto">
            <a:xfrm>
              <a:off x="3378" y="273"/>
              <a:ext cx="908" cy="144"/>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nSpc>
                  <a:spcPct val="90000"/>
                </a:lnSpc>
                <a:defRPr/>
              </a:pPr>
              <a:r>
                <a:rPr lang="en-US" altLang="zh-TW" sz="1000" b="1" i="1"/>
                <a:t>C. elegans</a:t>
              </a:r>
              <a:endParaRPr kumimoji="0" lang="en-US" altLang="zh-TW" sz="1000" b="1"/>
            </a:p>
          </p:txBody>
        </p:sp>
        <p:sp>
          <p:nvSpPr>
            <p:cNvPr id="5" name="Text Box 10"/>
            <p:cNvSpPr txBox="1">
              <a:spLocks noChangeArrowheads="1"/>
            </p:cNvSpPr>
            <p:nvPr/>
          </p:nvSpPr>
          <p:spPr bwMode="auto">
            <a:xfrm>
              <a:off x="3831" y="273"/>
              <a:ext cx="1090" cy="230"/>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nSpc>
                  <a:spcPct val="90000"/>
                </a:lnSpc>
                <a:defRPr/>
              </a:pPr>
              <a:r>
                <a:rPr lang="en-US" altLang="zh-TW" sz="1000" b="1" dirty="0"/>
                <a:t>lin-4 (</a:t>
              </a:r>
              <a:r>
                <a:rPr kumimoji="0" lang="en-US" altLang="zh-CN" sz="1000" b="1" i="1" dirty="0"/>
                <a:t>Lee R et al. 1993</a:t>
              </a:r>
              <a:r>
                <a:rPr kumimoji="0" lang="en-US" altLang="zh-TW" sz="1000" b="1" dirty="0"/>
                <a:t>)</a:t>
              </a:r>
            </a:p>
            <a:p>
              <a:pPr>
                <a:lnSpc>
                  <a:spcPct val="90000"/>
                </a:lnSpc>
                <a:defRPr/>
              </a:pPr>
              <a:r>
                <a:rPr kumimoji="0" lang="en-US" altLang="zh-TW" sz="1000" b="1" dirty="0"/>
                <a:t>let-7 (</a:t>
              </a:r>
              <a:r>
                <a:rPr kumimoji="0" lang="en-US" altLang="zh-CN" sz="1000" b="1" i="1" dirty="0" err="1"/>
                <a:t>Reihhart</a:t>
              </a:r>
              <a:r>
                <a:rPr kumimoji="0" lang="en-US" altLang="zh-CN" sz="1000" b="1" i="1" dirty="0"/>
                <a:t> et al. 2000</a:t>
              </a:r>
              <a:r>
                <a:rPr kumimoji="0" lang="en-US" altLang="zh-TW" sz="1000" b="1" dirty="0"/>
                <a:t> )</a:t>
              </a:r>
            </a:p>
          </p:txBody>
        </p:sp>
      </p:grpSp>
      <p:grpSp>
        <p:nvGrpSpPr>
          <p:cNvPr id="6" name="群組 25"/>
          <p:cNvGrpSpPr>
            <a:grpSpLocks/>
          </p:cNvGrpSpPr>
          <p:nvPr/>
        </p:nvGrpSpPr>
        <p:grpSpPr bwMode="auto">
          <a:xfrm>
            <a:off x="207963" y="1152525"/>
            <a:ext cx="8507412" cy="1419225"/>
            <a:chOff x="207827" y="928670"/>
            <a:chExt cx="8507577" cy="1420007"/>
          </a:xfrm>
        </p:grpSpPr>
        <p:grpSp>
          <p:nvGrpSpPr>
            <p:cNvPr id="7" name="群組 20"/>
            <p:cNvGrpSpPr>
              <a:grpSpLocks/>
            </p:cNvGrpSpPr>
            <p:nvPr/>
          </p:nvGrpSpPr>
          <p:grpSpPr bwMode="auto">
            <a:xfrm>
              <a:off x="207827" y="1000108"/>
              <a:ext cx="1138453" cy="1348569"/>
              <a:chOff x="207827" y="1000108"/>
              <a:chExt cx="1138453" cy="1348569"/>
            </a:xfrm>
          </p:grpSpPr>
          <p:pic>
            <p:nvPicPr>
              <p:cNvPr id="9" name="Picture 7" descr="vs_worthy_of_note_01"/>
              <p:cNvPicPr>
                <a:picLocks noChangeAspect="1" noChangeArrowheads="1"/>
              </p:cNvPicPr>
              <p:nvPr/>
            </p:nvPicPr>
            <p:blipFill>
              <a:blip r:embed="rId5" cstate="print"/>
              <a:srcRect/>
              <a:stretch>
                <a:fillRect/>
              </a:stretch>
            </p:blipFill>
            <p:spPr bwMode="auto">
              <a:xfrm>
                <a:off x="370795" y="1000108"/>
                <a:ext cx="812516" cy="1152000"/>
              </a:xfrm>
              <a:prstGeom prst="rect">
                <a:avLst/>
              </a:prstGeom>
              <a:noFill/>
              <a:ln w="9525">
                <a:noFill/>
                <a:miter lim="800000"/>
                <a:headEnd/>
                <a:tailEnd/>
              </a:ln>
            </p:spPr>
          </p:pic>
          <p:sp>
            <p:nvSpPr>
              <p:cNvPr id="10" name="Rectangle 8"/>
              <p:cNvSpPr>
                <a:spLocks noChangeArrowheads="1"/>
              </p:cNvSpPr>
              <p:nvPr/>
            </p:nvSpPr>
            <p:spPr bwMode="auto">
              <a:xfrm>
                <a:off x="207827" y="2071678"/>
                <a:ext cx="1138453" cy="276999"/>
              </a:xfrm>
              <a:prstGeom prst="rect">
                <a:avLst/>
              </a:prstGeom>
              <a:noFill/>
              <a:ln w="9525">
                <a:noFill/>
                <a:miter lim="800000"/>
                <a:headEnd/>
                <a:tailEnd/>
              </a:ln>
            </p:spPr>
            <p:txBody>
              <a:bodyPr wrap="none">
                <a:spAutoFit/>
              </a:bodyPr>
              <a:lstStyle/>
              <a:p>
                <a:r>
                  <a:rPr kumimoji="0" lang="en-US" altLang="zh-TW" sz="1200"/>
                  <a:t>Victor Ambros</a:t>
                </a:r>
                <a:endParaRPr kumimoji="0" lang="zh-TW" altLang="en-US" sz="1200"/>
              </a:p>
            </p:txBody>
          </p:sp>
        </p:grpSp>
        <p:sp>
          <p:nvSpPr>
            <p:cNvPr id="8" name="文字方塊 7"/>
            <p:cNvSpPr txBox="1"/>
            <p:nvPr/>
          </p:nvSpPr>
          <p:spPr>
            <a:xfrm>
              <a:off x="1285760" y="928670"/>
              <a:ext cx="7429644" cy="1200811"/>
            </a:xfrm>
            <a:prstGeom prst="rect">
              <a:avLst/>
            </a:prstGeom>
            <a:noFill/>
          </p:spPr>
          <p:txBody>
            <a:bodyPr>
              <a:spAutoFit/>
            </a:bodyPr>
            <a:lstStyle/>
            <a:p>
              <a:pPr>
                <a:defRPr/>
              </a:pPr>
              <a:r>
                <a:rPr lang="en-US" altLang="zh-TW" sz="1600" b="1" dirty="0">
                  <a:solidFill>
                    <a:srgbClr val="002060"/>
                  </a:solidFill>
                  <a:effectLst>
                    <a:outerShdw blurRad="38100" dist="38100" dir="2700000" algn="tl">
                      <a:srgbClr val="000000">
                        <a:alpha val="43137"/>
                      </a:srgbClr>
                    </a:outerShdw>
                  </a:effectLst>
                </a:rPr>
                <a:t>First </a:t>
              </a:r>
              <a:r>
                <a:rPr lang="en-US" altLang="zh-TW" sz="1600" b="1" dirty="0" err="1">
                  <a:solidFill>
                    <a:srgbClr val="002060"/>
                  </a:solidFill>
                  <a:effectLst>
                    <a:outerShdw blurRad="38100" dist="38100" dir="2700000" algn="tl">
                      <a:srgbClr val="000000">
                        <a:alpha val="43137"/>
                      </a:srgbClr>
                    </a:outerShdw>
                  </a:effectLst>
                </a:rPr>
                <a:t>miRNA</a:t>
              </a:r>
              <a:r>
                <a:rPr lang="en-US" altLang="zh-TW" sz="1600" b="1" dirty="0">
                  <a:solidFill>
                    <a:srgbClr val="002060"/>
                  </a:solidFill>
                  <a:effectLst>
                    <a:outerShdw blurRad="38100" dist="38100" dir="2700000" algn="tl">
                      <a:srgbClr val="000000">
                        <a:alpha val="43137"/>
                      </a:srgbClr>
                    </a:outerShdw>
                  </a:effectLst>
                </a:rPr>
                <a:t>  - </a:t>
              </a:r>
              <a:r>
                <a:rPr lang="en-US" altLang="zh-TW" sz="1600" b="1" i="1" dirty="0">
                  <a:solidFill>
                    <a:srgbClr val="002060"/>
                  </a:solidFill>
                  <a:effectLst>
                    <a:outerShdw blurRad="38100" dist="38100" dir="2700000" algn="tl">
                      <a:srgbClr val="000000">
                        <a:alpha val="43137"/>
                      </a:srgbClr>
                    </a:outerShdw>
                  </a:effectLst>
                </a:rPr>
                <a:t>C. </a:t>
              </a:r>
              <a:r>
                <a:rPr lang="en-US" altLang="zh-TW" sz="1600" b="1" i="1" dirty="0" err="1">
                  <a:solidFill>
                    <a:srgbClr val="002060"/>
                  </a:solidFill>
                  <a:effectLst>
                    <a:outerShdw blurRad="38100" dist="38100" dir="2700000" algn="tl">
                      <a:srgbClr val="000000">
                        <a:alpha val="43137"/>
                      </a:srgbClr>
                    </a:outerShdw>
                  </a:effectLst>
                </a:rPr>
                <a:t>elegans</a:t>
              </a:r>
              <a:r>
                <a:rPr lang="en-US" altLang="zh-TW" sz="1600" b="1" i="1" dirty="0">
                  <a:solidFill>
                    <a:srgbClr val="002060"/>
                  </a:solidFill>
                  <a:effectLst>
                    <a:outerShdw blurRad="38100" dist="38100" dir="2700000" algn="tl">
                      <a:srgbClr val="000000">
                        <a:alpha val="43137"/>
                      </a:srgbClr>
                    </a:outerShdw>
                  </a:effectLst>
                </a:rPr>
                <a:t> </a:t>
              </a:r>
              <a:r>
                <a:rPr lang="en-US" altLang="zh-TW" sz="1600" b="1" dirty="0">
                  <a:solidFill>
                    <a:srgbClr val="002060"/>
                  </a:solidFill>
                  <a:effectLst>
                    <a:outerShdw blurRad="38100" dist="38100" dir="2700000" algn="tl">
                      <a:srgbClr val="000000">
                        <a:alpha val="43137"/>
                      </a:srgbClr>
                    </a:outerShdw>
                  </a:effectLst>
                </a:rPr>
                <a:t>lin-4 in 1993 by Victor </a:t>
              </a:r>
              <a:r>
                <a:rPr lang="en-US" altLang="zh-TW" sz="1600" b="1" dirty="0" err="1">
                  <a:solidFill>
                    <a:srgbClr val="002060"/>
                  </a:solidFill>
                  <a:effectLst>
                    <a:outerShdw blurRad="38100" dist="38100" dir="2700000" algn="tl">
                      <a:srgbClr val="000000">
                        <a:alpha val="43137"/>
                      </a:srgbClr>
                    </a:outerShdw>
                  </a:effectLst>
                </a:rPr>
                <a:t>Ambros</a:t>
              </a:r>
              <a:r>
                <a:rPr lang="en-US" altLang="zh-TW" sz="1600" b="1" dirty="0">
                  <a:solidFill>
                    <a:srgbClr val="002060"/>
                  </a:solidFill>
                  <a:effectLst>
                    <a:outerShdw blurRad="38100" dist="38100" dir="2700000" algn="tl">
                      <a:srgbClr val="000000">
                        <a:alpha val="43137"/>
                      </a:srgbClr>
                    </a:outerShdw>
                  </a:effectLst>
                </a:rPr>
                <a:t> &amp; Lee</a:t>
              </a:r>
            </a:p>
            <a:p>
              <a:pPr>
                <a:defRPr/>
              </a:pPr>
              <a:r>
                <a:rPr lang="en-US" altLang="zh-TW" sz="1600" dirty="0"/>
                <a:t>lin-4 causes temporal decreasing in LIN-14 protein expressed in the first larval stage (L1). </a:t>
              </a:r>
            </a:p>
            <a:p>
              <a:pPr>
                <a:defRPr/>
              </a:pPr>
              <a:r>
                <a:rPr lang="en-US" altLang="zh-TW" sz="1200" i="1" dirty="0"/>
                <a:t>"The </a:t>
              </a:r>
              <a:r>
                <a:rPr lang="en-US" altLang="zh-TW" sz="1200" i="1" dirty="0" err="1"/>
                <a:t>Caenorhabditis</a:t>
              </a:r>
              <a:r>
                <a:rPr lang="en-US" altLang="zh-TW" sz="1200" i="1" dirty="0"/>
                <a:t> </a:t>
              </a:r>
              <a:r>
                <a:rPr lang="en-US" altLang="zh-TW" sz="1200" i="1" dirty="0" err="1"/>
                <a:t>elegans</a:t>
              </a:r>
              <a:r>
                <a:rPr lang="en-US" altLang="zh-TW" sz="1200" i="1" dirty="0"/>
                <a:t> </a:t>
              </a:r>
              <a:r>
                <a:rPr lang="en-US" altLang="zh-TW" sz="1200" i="1" dirty="0" err="1"/>
                <a:t>heterochronic</a:t>
              </a:r>
              <a:r>
                <a:rPr lang="en-US" altLang="zh-TW" sz="1200" i="1" dirty="0"/>
                <a:t> gene lin-4 encodes small RNAs with antisense </a:t>
              </a:r>
              <a:r>
                <a:rPr lang="en-US" altLang="zh-TW" sz="1200" i="1" dirty="0" err="1"/>
                <a:t>complementarity</a:t>
              </a:r>
              <a:r>
                <a:rPr lang="en-US" altLang="zh-TW" sz="1200" i="1" dirty="0"/>
                <a:t> to lin-14".   CELL (1993)</a:t>
              </a:r>
            </a:p>
          </p:txBody>
        </p:sp>
      </p:grpSp>
      <p:grpSp>
        <p:nvGrpSpPr>
          <p:cNvPr id="11" name="群組 28"/>
          <p:cNvGrpSpPr>
            <a:grpSpLocks/>
          </p:cNvGrpSpPr>
          <p:nvPr/>
        </p:nvGrpSpPr>
        <p:grpSpPr bwMode="auto">
          <a:xfrm>
            <a:off x="279400" y="2586038"/>
            <a:ext cx="8150225" cy="1416050"/>
            <a:chOff x="279161" y="2585861"/>
            <a:chExt cx="8150491" cy="1416371"/>
          </a:xfrm>
        </p:grpSpPr>
        <p:grpSp>
          <p:nvGrpSpPr>
            <p:cNvPr id="12" name="群組 24"/>
            <p:cNvGrpSpPr>
              <a:grpSpLocks/>
            </p:cNvGrpSpPr>
            <p:nvPr/>
          </p:nvGrpSpPr>
          <p:grpSpPr bwMode="auto">
            <a:xfrm>
              <a:off x="279161" y="2618581"/>
              <a:ext cx="995785" cy="1383651"/>
              <a:chOff x="279161" y="2618581"/>
              <a:chExt cx="995785" cy="1383651"/>
            </a:xfrm>
          </p:grpSpPr>
          <p:pic>
            <p:nvPicPr>
              <p:cNvPr id="14" name="Picture 4"/>
              <p:cNvPicPr>
                <a:picLocks noChangeAspect="1" noChangeArrowheads="1"/>
              </p:cNvPicPr>
              <p:nvPr/>
            </p:nvPicPr>
            <p:blipFill>
              <a:blip r:embed="rId6" cstate="print"/>
              <a:srcRect l="8345" r="6613"/>
              <a:stretch>
                <a:fillRect/>
              </a:stretch>
            </p:blipFill>
            <p:spPr bwMode="auto">
              <a:xfrm>
                <a:off x="348425" y="2618581"/>
                <a:ext cx="857256" cy="1167609"/>
              </a:xfrm>
              <a:prstGeom prst="rect">
                <a:avLst/>
              </a:prstGeom>
              <a:noFill/>
              <a:ln w="9525">
                <a:noFill/>
                <a:miter lim="800000"/>
                <a:headEnd/>
                <a:tailEnd/>
              </a:ln>
            </p:spPr>
          </p:pic>
          <p:sp>
            <p:nvSpPr>
              <p:cNvPr id="15" name="Rectangle 6"/>
              <p:cNvSpPr>
                <a:spLocks noChangeArrowheads="1"/>
              </p:cNvSpPr>
              <p:nvPr/>
            </p:nvSpPr>
            <p:spPr bwMode="auto">
              <a:xfrm>
                <a:off x="279161" y="3714752"/>
                <a:ext cx="995785" cy="287480"/>
              </a:xfrm>
              <a:prstGeom prst="rect">
                <a:avLst/>
              </a:prstGeom>
              <a:noFill/>
              <a:ln w="9525">
                <a:noFill/>
                <a:miter lim="800000"/>
                <a:headEnd/>
                <a:tailEnd/>
              </a:ln>
            </p:spPr>
            <p:txBody>
              <a:bodyPr wrap="none">
                <a:spAutoFit/>
              </a:bodyPr>
              <a:lstStyle/>
              <a:p>
                <a:r>
                  <a:rPr lang="en-US" altLang="zh-TW" sz="1200"/>
                  <a:t>Frank Slack</a:t>
                </a:r>
                <a:endParaRPr lang="zh-TW" altLang="en-US" sz="1200"/>
              </a:p>
            </p:txBody>
          </p:sp>
        </p:grpSp>
        <p:sp>
          <p:nvSpPr>
            <p:cNvPr id="13" name="文字方塊 12"/>
            <p:cNvSpPr txBox="1"/>
            <p:nvPr/>
          </p:nvSpPr>
          <p:spPr>
            <a:xfrm>
              <a:off x="1285669" y="2585861"/>
              <a:ext cx="7143983" cy="1200422"/>
            </a:xfrm>
            <a:prstGeom prst="rect">
              <a:avLst/>
            </a:prstGeom>
            <a:noFill/>
          </p:spPr>
          <p:txBody>
            <a:bodyPr>
              <a:spAutoFit/>
            </a:bodyPr>
            <a:lstStyle/>
            <a:p>
              <a:pPr>
                <a:defRPr/>
              </a:pPr>
              <a:r>
                <a:rPr lang="en-US" altLang="zh-TW" sz="1600" b="1" dirty="0">
                  <a:solidFill>
                    <a:srgbClr val="002060"/>
                  </a:solidFill>
                  <a:effectLst>
                    <a:outerShdw blurRad="38100" dist="38100" dir="2700000" algn="tl">
                      <a:srgbClr val="000000">
                        <a:alpha val="43137"/>
                      </a:srgbClr>
                    </a:outerShdw>
                  </a:effectLst>
                  <a:latin typeface="Arial" pitchFamily="34" charset="0"/>
                  <a:cs typeface="Arial" pitchFamily="34" charset="0"/>
                </a:rPr>
                <a:t>Second </a:t>
              </a:r>
              <a:r>
                <a:rPr lang="en-US" altLang="zh-TW" sz="1600" b="1" dirty="0" err="1">
                  <a:solidFill>
                    <a:srgbClr val="002060"/>
                  </a:solidFill>
                  <a:effectLst>
                    <a:outerShdw blurRad="38100" dist="38100" dir="2700000" algn="tl">
                      <a:srgbClr val="000000">
                        <a:alpha val="43137"/>
                      </a:srgbClr>
                    </a:outerShdw>
                  </a:effectLst>
                  <a:latin typeface="Arial" pitchFamily="34" charset="0"/>
                  <a:cs typeface="Arial" pitchFamily="34" charset="0"/>
                </a:rPr>
                <a:t>miRNA</a:t>
              </a:r>
              <a:r>
                <a:rPr lang="en-US" altLang="zh-TW" sz="1600" b="1" dirty="0">
                  <a:solidFill>
                    <a:srgbClr val="002060"/>
                  </a:solidFill>
                  <a:effectLst>
                    <a:outerShdw blurRad="38100" dist="38100" dir="2700000" algn="tl">
                      <a:srgbClr val="000000">
                        <a:alpha val="43137"/>
                      </a:srgbClr>
                    </a:outerShdw>
                  </a:effectLst>
                  <a:latin typeface="Arial" pitchFamily="34" charset="0"/>
                  <a:cs typeface="Arial" pitchFamily="34" charset="0"/>
                </a:rPr>
                <a:t> - </a:t>
              </a:r>
              <a:r>
                <a:rPr lang="en-US" altLang="zh-TW" sz="1600" b="1" i="1" dirty="0">
                  <a:solidFill>
                    <a:srgbClr val="002060"/>
                  </a:solidFill>
                  <a:effectLst>
                    <a:outerShdw blurRad="38100" dist="38100" dir="2700000" algn="tl">
                      <a:srgbClr val="000000">
                        <a:alpha val="43137"/>
                      </a:srgbClr>
                    </a:outerShdw>
                  </a:effectLst>
                  <a:latin typeface="Arial" pitchFamily="34" charset="0"/>
                  <a:cs typeface="Arial" pitchFamily="34" charset="0"/>
                </a:rPr>
                <a:t>C. </a:t>
              </a:r>
              <a:r>
                <a:rPr lang="en-US" altLang="zh-TW" sz="1600" b="1" i="1" dirty="0" err="1">
                  <a:solidFill>
                    <a:srgbClr val="002060"/>
                  </a:solidFill>
                  <a:effectLst>
                    <a:outerShdw blurRad="38100" dist="38100" dir="2700000" algn="tl">
                      <a:srgbClr val="000000">
                        <a:alpha val="43137"/>
                      </a:srgbClr>
                    </a:outerShdw>
                  </a:effectLst>
                  <a:latin typeface="Arial" pitchFamily="34" charset="0"/>
                  <a:cs typeface="Arial" pitchFamily="34" charset="0"/>
                </a:rPr>
                <a:t>elegans</a:t>
              </a:r>
              <a:r>
                <a:rPr lang="en-US" altLang="zh-TW" sz="1600" b="1" i="1" dirty="0">
                  <a:solidFill>
                    <a:srgbClr val="002060"/>
                  </a:solidFill>
                  <a:effectLst>
                    <a:outerShdw blurRad="38100" dist="38100" dir="2700000" algn="tl">
                      <a:srgbClr val="000000">
                        <a:alpha val="43137"/>
                      </a:srgbClr>
                    </a:outerShdw>
                  </a:effectLst>
                  <a:latin typeface="Arial" pitchFamily="34" charset="0"/>
                  <a:cs typeface="Arial" pitchFamily="34" charset="0"/>
                </a:rPr>
                <a:t> </a:t>
              </a:r>
              <a:r>
                <a:rPr lang="en-US" altLang="zh-TW" sz="1600" b="1" dirty="0">
                  <a:solidFill>
                    <a:srgbClr val="002060"/>
                  </a:solidFill>
                  <a:effectLst>
                    <a:outerShdw blurRad="38100" dist="38100" dir="2700000" algn="tl">
                      <a:srgbClr val="000000">
                        <a:alpha val="43137"/>
                      </a:srgbClr>
                    </a:outerShdw>
                  </a:effectLst>
                  <a:latin typeface="Arial" pitchFamily="34" charset="0"/>
                  <a:cs typeface="Arial" pitchFamily="34" charset="0"/>
                </a:rPr>
                <a:t>let-7 in 2000 by Frank Slack</a:t>
              </a:r>
            </a:p>
            <a:p>
              <a:pPr>
                <a:defRPr/>
              </a:pPr>
              <a:r>
                <a:rPr lang="en-US" altLang="zh-TW" sz="1600" dirty="0" err="1">
                  <a:latin typeface="Arial" pitchFamily="34" charset="0"/>
                  <a:cs typeface="Arial" pitchFamily="34" charset="0"/>
                </a:rPr>
                <a:t>miRNA</a:t>
              </a:r>
              <a:r>
                <a:rPr lang="en-US" altLang="zh-TW" sz="1600" dirty="0">
                  <a:latin typeface="Arial" pitchFamily="34" charset="0"/>
                  <a:cs typeface="Arial" pitchFamily="34" charset="0"/>
                </a:rPr>
                <a:t> might be conservative in organic evolution and plays an important role in regulation of organic development. </a:t>
              </a:r>
            </a:p>
            <a:p>
              <a:pPr>
                <a:defRPr/>
              </a:pPr>
              <a:r>
                <a:rPr lang="en-US" altLang="zh-TW" sz="1200" i="1" dirty="0">
                  <a:latin typeface="Arial" pitchFamily="34" charset="0"/>
                  <a:cs typeface="Arial" pitchFamily="34" charset="0"/>
                </a:rPr>
                <a:t>“The 21-nucleotide let-7 RNA regulates developmental timing in </a:t>
              </a:r>
              <a:r>
                <a:rPr lang="en-US" altLang="zh-TW" sz="1200" i="1" dirty="0" err="1">
                  <a:latin typeface="Arial" pitchFamily="34" charset="0"/>
                  <a:cs typeface="Arial" pitchFamily="34" charset="0"/>
                </a:rPr>
                <a:t>Caenorhabditis</a:t>
              </a:r>
              <a:r>
                <a:rPr lang="en-US" altLang="zh-TW" sz="1200" i="1" dirty="0">
                  <a:latin typeface="Arial" pitchFamily="34" charset="0"/>
                  <a:cs typeface="Arial" pitchFamily="34" charset="0"/>
                </a:rPr>
                <a:t> </a:t>
              </a:r>
              <a:r>
                <a:rPr lang="en-US" altLang="zh-TW" sz="1200" i="1" dirty="0" err="1">
                  <a:latin typeface="Arial" pitchFamily="34" charset="0"/>
                  <a:cs typeface="Arial" pitchFamily="34" charset="0"/>
                </a:rPr>
                <a:t>elegans</a:t>
              </a:r>
              <a:r>
                <a:rPr lang="en-US" altLang="zh-TW" sz="1200" i="1" dirty="0">
                  <a:latin typeface="Arial" pitchFamily="34" charset="0"/>
                  <a:cs typeface="Arial" pitchFamily="34" charset="0"/>
                </a:rPr>
                <a:t>” . NATURE (2000)</a:t>
              </a:r>
              <a:endParaRPr lang="zh-TW" altLang="en-US" sz="1200" i="1" dirty="0">
                <a:latin typeface="Arial" pitchFamily="34" charset="0"/>
                <a:cs typeface="Arial" pitchFamily="34" charset="0"/>
              </a:endParaRPr>
            </a:p>
          </p:txBody>
        </p:sp>
      </p:grpSp>
      <p:sp>
        <p:nvSpPr>
          <p:cNvPr id="16" name="Text Box 123"/>
          <p:cNvSpPr txBox="1">
            <a:spLocks noChangeArrowheads="1"/>
          </p:cNvSpPr>
          <p:nvPr/>
        </p:nvSpPr>
        <p:spPr bwMode="auto">
          <a:xfrm>
            <a:off x="285750" y="357188"/>
            <a:ext cx="5032403" cy="584775"/>
          </a:xfrm>
          <a:prstGeom prst="rect">
            <a:avLst/>
          </a:prstGeom>
          <a:noFill/>
          <a:ln w="9525">
            <a:noFill/>
            <a:miter lim="800000"/>
            <a:headEnd/>
            <a:tailEnd/>
          </a:ln>
          <a:effectLst/>
        </p:spPr>
        <p:txBody>
          <a:bodyPr wrap="none">
            <a:spAutoFit/>
          </a:bodyPr>
          <a:lstStyle/>
          <a:p>
            <a:pPr>
              <a:lnSpc>
                <a:spcPct val="80000"/>
              </a:lnSpc>
              <a:defRPr/>
            </a:pPr>
            <a:r>
              <a:rPr lang="en-US" altLang="zh-TW" sz="4000" b="1" i="1" dirty="0">
                <a:solidFill>
                  <a:srgbClr val="800000"/>
                </a:solidFill>
                <a:effectLst>
                  <a:outerShdw blurRad="38100" dist="38100" dir="2700000" algn="tl">
                    <a:srgbClr val="C0C0C0"/>
                  </a:outerShdw>
                </a:effectLst>
              </a:rPr>
              <a:t>Discovery of microRNA</a:t>
            </a:r>
          </a:p>
        </p:txBody>
      </p:sp>
      <p:pic>
        <p:nvPicPr>
          <p:cNvPr id="17" name="Picture 10" descr="Cover Figure"/>
          <p:cNvPicPr>
            <a:picLocks noChangeAspect="1" noChangeArrowheads="1"/>
          </p:cNvPicPr>
          <p:nvPr/>
        </p:nvPicPr>
        <p:blipFill>
          <a:blip r:embed="rId7" cstate="print"/>
          <a:srcRect t="3226"/>
          <a:stretch>
            <a:fillRect/>
          </a:stretch>
        </p:blipFill>
        <p:spPr bwMode="auto">
          <a:xfrm>
            <a:off x="357158" y="4071942"/>
            <a:ext cx="1982241" cy="2583330"/>
          </a:xfrm>
          <a:prstGeom prst="rect">
            <a:avLst/>
          </a:prstGeom>
          <a:noFill/>
          <a:ln w="9525">
            <a:noFill/>
            <a:miter lim="800000"/>
            <a:headEnd/>
            <a:tailEnd/>
          </a:ln>
        </p:spPr>
      </p:pic>
      <p:grpSp>
        <p:nvGrpSpPr>
          <p:cNvPr id="18" name="群組 14"/>
          <p:cNvGrpSpPr>
            <a:grpSpLocks/>
          </p:cNvGrpSpPr>
          <p:nvPr/>
        </p:nvGrpSpPr>
        <p:grpSpPr bwMode="auto">
          <a:xfrm>
            <a:off x="5429256" y="4071942"/>
            <a:ext cx="1555750" cy="2309812"/>
            <a:chOff x="4357686" y="500042"/>
            <a:chExt cx="1555234" cy="2309170"/>
          </a:xfrm>
        </p:grpSpPr>
        <p:pic>
          <p:nvPicPr>
            <p:cNvPr id="19" name="Picture 16" descr="Cover image expansion"/>
            <p:cNvPicPr>
              <a:picLocks noChangeAspect="1" noChangeArrowheads="1"/>
            </p:cNvPicPr>
            <p:nvPr/>
          </p:nvPicPr>
          <p:blipFill>
            <a:blip r:embed="rId8" cstate="print"/>
            <a:srcRect t="1633" b="13116"/>
            <a:stretch>
              <a:fillRect/>
            </a:stretch>
          </p:blipFill>
          <p:spPr bwMode="auto">
            <a:xfrm>
              <a:off x="4420923" y="500042"/>
              <a:ext cx="1428760" cy="1800000"/>
            </a:xfrm>
            <a:prstGeom prst="rect">
              <a:avLst/>
            </a:prstGeom>
            <a:noFill/>
            <a:ln w="9525">
              <a:noFill/>
              <a:miter lim="800000"/>
              <a:headEnd/>
              <a:tailEnd/>
            </a:ln>
          </p:spPr>
        </p:pic>
        <p:sp>
          <p:nvSpPr>
            <p:cNvPr id="20" name="文字方塊 10"/>
            <p:cNvSpPr txBox="1">
              <a:spLocks noChangeArrowheads="1"/>
            </p:cNvSpPr>
            <p:nvPr/>
          </p:nvSpPr>
          <p:spPr bwMode="auto">
            <a:xfrm>
              <a:off x="4357686" y="2285992"/>
              <a:ext cx="1555234" cy="523220"/>
            </a:xfrm>
            <a:prstGeom prst="rect">
              <a:avLst/>
            </a:prstGeom>
            <a:noFill/>
            <a:ln w="9525">
              <a:noFill/>
              <a:miter lim="800000"/>
              <a:headEnd/>
              <a:tailEnd/>
            </a:ln>
          </p:spPr>
          <p:txBody>
            <a:bodyPr wrap="none">
              <a:spAutoFit/>
            </a:bodyPr>
            <a:lstStyle/>
            <a:p>
              <a:pPr algn="ctr"/>
              <a:r>
                <a:rPr lang="en-US" altLang="zh-TW" sz="1400" b="1"/>
                <a:t>miRNAs and </a:t>
              </a:r>
            </a:p>
            <a:p>
              <a:pPr algn="ctr"/>
              <a:r>
                <a:rPr lang="en-US" altLang="zh-TW" sz="1400" b="1"/>
                <a:t>fin development</a:t>
              </a:r>
              <a:endParaRPr lang="zh-TW" altLang="en-US" sz="1400" b="1"/>
            </a:p>
          </p:txBody>
        </p:sp>
      </p:grpSp>
      <p:grpSp>
        <p:nvGrpSpPr>
          <p:cNvPr id="21" name="群組 17"/>
          <p:cNvGrpSpPr>
            <a:grpSpLocks/>
          </p:cNvGrpSpPr>
          <p:nvPr/>
        </p:nvGrpSpPr>
        <p:grpSpPr bwMode="auto">
          <a:xfrm>
            <a:off x="2214546" y="4071942"/>
            <a:ext cx="1925637" cy="2286000"/>
            <a:chOff x="4825576" y="3714752"/>
            <a:chExt cx="1925527" cy="2286016"/>
          </a:xfrm>
        </p:grpSpPr>
        <p:pic>
          <p:nvPicPr>
            <p:cNvPr id="22" name="Picture 9" descr="Cover image expansion"/>
            <p:cNvPicPr>
              <a:picLocks noChangeAspect="1" noChangeArrowheads="1"/>
            </p:cNvPicPr>
            <p:nvPr/>
          </p:nvPicPr>
          <p:blipFill>
            <a:blip r:embed="rId9" cstate="print"/>
            <a:srcRect/>
            <a:stretch>
              <a:fillRect/>
            </a:stretch>
          </p:blipFill>
          <p:spPr bwMode="auto">
            <a:xfrm>
              <a:off x="5092885" y="3714752"/>
              <a:ext cx="1390909" cy="1800000"/>
            </a:xfrm>
            <a:prstGeom prst="rect">
              <a:avLst/>
            </a:prstGeom>
            <a:noFill/>
            <a:ln w="9525">
              <a:noFill/>
              <a:miter lim="800000"/>
              <a:headEnd/>
              <a:tailEnd/>
            </a:ln>
          </p:spPr>
        </p:pic>
        <p:sp>
          <p:nvSpPr>
            <p:cNvPr id="23" name="文字方塊 11"/>
            <p:cNvSpPr txBox="1">
              <a:spLocks noChangeArrowheads="1"/>
            </p:cNvSpPr>
            <p:nvPr/>
          </p:nvSpPr>
          <p:spPr bwMode="auto">
            <a:xfrm>
              <a:off x="4825576" y="5477548"/>
              <a:ext cx="1925527" cy="523220"/>
            </a:xfrm>
            <a:prstGeom prst="rect">
              <a:avLst/>
            </a:prstGeom>
            <a:noFill/>
            <a:ln w="9525">
              <a:noFill/>
              <a:miter lim="800000"/>
              <a:headEnd/>
              <a:tailEnd/>
            </a:ln>
          </p:spPr>
          <p:txBody>
            <a:bodyPr wrap="none">
              <a:spAutoFit/>
            </a:bodyPr>
            <a:lstStyle/>
            <a:p>
              <a:pPr algn="ctr"/>
              <a:r>
                <a:rPr lang="en-US" altLang="zh-TW" sz="1400" b="1"/>
                <a:t>miRNAs host genes </a:t>
              </a:r>
            </a:p>
            <a:p>
              <a:pPr algn="ctr"/>
              <a:r>
                <a:rPr lang="en-US" altLang="zh-TW" sz="1400" b="1"/>
                <a:t>and transcription</a:t>
              </a:r>
              <a:endParaRPr lang="zh-TW" altLang="en-US" sz="1400" b="1"/>
            </a:p>
          </p:txBody>
        </p:sp>
      </p:grpSp>
      <p:grpSp>
        <p:nvGrpSpPr>
          <p:cNvPr id="24" name="群組 15"/>
          <p:cNvGrpSpPr>
            <a:grpSpLocks/>
          </p:cNvGrpSpPr>
          <p:nvPr/>
        </p:nvGrpSpPr>
        <p:grpSpPr bwMode="auto">
          <a:xfrm>
            <a:off x="6858016" y="4071942"/>
            <a:ext cx="1697037" cy="2071687"/>
            <a:chOff x="7161982" y="0"/>
            <a:chExt cx="1696298" cy="2071678"/>
          </a:xfrm>
        </p:grpSpPr>
        <p:pic>
          <p:nvPicPr>
            <p:cNvPr id="25" name="Picture 14" descr="http://depts.washington.edu/taneli/nature_cover.jpg"/>
            <p:cNvPicPr>
              <a:picLocks noChangeAspect="1" noChangeArrowheads="1"/>
            </p:cNvPicPr>
            <p:nvPr/>
          </p:nvPicPr>
          <p:blipFill>
            <a:blip r:embed="rId10" cstate="print"/>
            <a:srcRect/>
            <a:stretch>
              <a:fillRect/>
            </a:stretch>
          </p:blipFill>
          <p:spPr bwMode="auto">
            <a:xfrm>
              <a:off x="7270145" y="0"/>
              <a:ext cx="1479972" cy="1800000"/>
            </a:xfrm>
            <a:prstGeom prst="rect">
              <a:avLst/>
            </a:prstGeom>
            <a:noFill/>
            <a:ln w="9525">
              <a:noFill/>
              <a:miter lim="800000"/>
              <a:headEnd/>
              <a:tailEnd/>
            </a:ln>
          </p:spPr>
        </p:pic>
        <p:sp>
          <p:nvSpPr>
            <p:cNvPr id="26" name="文字方塊 12"/>
            <p:cNvSpPr txBox="1">
              <a:spLocks noChangeArrowheads="1"/>
            </p:cNvSpPr>
            <p:nvPr/>
          </p:nvSpPr>
          <p:spPr bwMode="auto">
            <a:xfrm>
              <a:off x="7161982" y="1763901"/>
              <a:ext cx="1696298" cy="307777"/>
            </a:xfrm>
            <a:prstGeom prst="rect">
              <a:avLst/>
            </a:prstGeom>
            <a:noFill/>
            <a:ln w="9525">
              <a:noFill/>
              <a:miter lim="800000"/>
              <a:headEnd/>
              <a:tailEnd/>
            </a:ln>
          </p:spPr>
          <p:txBody>
            <a:bodyPr wrap="none">
              <a:spAutoFit/>
            </a:bodyPr>
            <a:lstStyle/>
            <a:p>
              <a:pPr algn="ctr"/>
              <a:r>
                <a:rPr lang="en-US" altLang="zh-TW" sz="1400" b="1"/>
                <a:t>Stem cell division</a:t>
              </a:r>
              <a:endParaRPr lang="zh-TW" altLang="en-US" sz="1400" b="1"/>
            </a:p>
          </p:txBody>
        </p:sp>
      </p:grpSp>
      <p:grpSp>
        <p:nvGrpSpPr>
          <p:cNvPr id="27" name="群組 18"/>
          <p:cNvGrpSpPr>
            <a:grpSpLocks/>
          </p:cNvGrpSpPr>
          <p:nvPr/>
        </p:nvGrpSpPr>
        <p:grpSpPr bwMode="auto">
          <a:xfrm>
            <a:off x="3786182" y="4071942"/>
            <a:ext cx="1825625" cy="2286000"/>
            <a:chOff x="6143636" y="2214554"/>
            <a:chExt cx="1826141" cy="2286016"/>
          </a:xfrm>
        </p:grpSpPr>
        <p:pic>
          <p:nvPicPr>
            <p:cNvPr id="28" name="Picture 18" descr="http://www.labmed.cn/news/UploadFiles_2404/200612/20061218123915469.gif"/>
            <p:cNvPicPr>
              <a:picLocks noChangeAspect="1" noChangeArrowheads="1"/>
            </p:cNvPicPr>
            <p:nvPr/>
          </p:nvPicPr>
          <p:blipFill>
            <a:blip r:embed="rId11" cstate="print"/>
            <a:srcRect t="5827" b="3830"/>
            <a:stretch>
              <a:fillRect/>
            </a:stretch>
          </p:blipFill>
          <p:spPr bwMode="auto">
            <a:xfrm>
              <a:off x="6342326" y="2214554"/>
              <a:ext cx="1428760" cy="1800000"/>
            </a:xfrm>
            <a:prstGeom prst="rect">
              <a:avLst/>
            </a:prstGeom>
            <a:noFill/>
            <a:ln w="9525">
              <a:noFill/>
              <a:miter lim="800000"/>
              <a:headEnd/>
              <a:tailEnd/>
            </a:ln>
          </p:spPr>
        </p:pic>
        <p:sp>
          <p:nvSpPr>
            <p:cNvPr id="29" name="文字方塊 13"/>
            <p:cNvSpPr txBox="1">
              <a:spLocks noChangeArrowheads="1"/>
            </p:cNvSpPr>
            <p:nvPr/>
          </p:nvSpPr>
          <p:spPr bwMode="auto">
            <a:xfrm>
              <a:off x="6143636" y="3977350"/>
              <a:ext cx="1826141" cy="523220"/>
            </a:xfrm>
            <a:prstGeom prst="rect">
              <a:avLst/>
            </a:prstGeom>
            <a:noFill/>
            <a:ln w="9525">
              <a:noFill/>
              <a:miter lim="800000"/>
              <a:headEnd/>
              <a:tailEnd/>
            </a:ln>
          </p:spPr>
          <p:txBody>
            <a:bodyPr wrap="none">
              <a:spAutoFit/>
            </a:bodyPr>
            <a:lstStyle/>
            <a:p>
              <a:pPr algn="ctr"/>
              <a:r>
                <a:rPr lang="en-US" altLang="zh-TW" sz="1400" b="1"/>
                <a:t>New class of small </a:t>
              </a:r>
            </a:p>
            <a:p>
              <a:pPr algn="ctr"/>
              <a:r>
                <a:rPr lang="en-US" altLang="zh-TW" sz="1400" b="1"/>
                <a:t>RNAs in worms</a:t>
              </a:r>
              <a:endParaRPr lang="zh-TW" altLang="en-US" sz="1400" b="1"/>
            </a:p>
          </p:txBody>
        </p:sp>
      </p:grpSp>
    </p:spTree>
    <p:extLst>
      <p:ext uri="{BB962C8B-B14F-4D97-AF65-F5344CB8AC3E}">
        <p14:creationId xmlns:p14="http://schemas.microsoft.com/office/powerpoint/2010/main" val="733741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olecular biologyThe expanding world of small RNAs"/>
          <p:cNvPicPr>
            <a:picLocks noChangeAspect="1" noChangeArrowheads="1"/>
          </p:cNvPicPr>
          <p:nvPr/>
        </p:nvPicPr>
        <p:blipFill>
          <a:blip r:embed="rId2" cstate="print"/>
          <a:srcRect t="4910"/>
          <a:stretch>
            <a:fillRect/>
          </a:stretch>
        </p:blipFill>
        <p:spPr bwMode="auto">
          <a:xfrm>
            <a:off x="1810428" y="1428736"/>
            <a:ext cx="5715000" cy="5072098"/>
          </a:xfrm>
          <a:prstGeom prst="rect">
            <a:avLst/>
          </a:prstGeom>
          <a:noFill/>
        </p:spPr>
      </p:pic>
      <p:sp>
        <p:nvSpPr>
          <p:cNvPr id="3" name="Text Box 123"/>
          <p:cNvSpPr txBox="1">
            <a:spLocks noChangeArrowheads="1"/>
          </p:cNvSpPr>
          <p:nvPr/>
        </p:nvSpPr>
        <p:spPr bwMode="auto">
          <a:xfrm>
            <a:off x="71438" y="71438"/>
            <a:ext cx="4576381" cy="437043"/>
          </a:xfrm>
          <a:prstGeom prst="rect">
            <a:avLst/>
          </a:prstGeom>
          <a:noFill/>
          <a:ln w="9525">
            <a:noFill/>
            <a:miter lim="800000"/>
            <a:headEnd/>
            <a:tailEnd/>
          </a:ln>
          <a:effectLst/>
        </p:spPr>
        <p:txBody>
          <a:bodyPr wrap="none">
            <a:spAutoFit/>
          </a:bodyPr>
          <a:lstStyle/>
          <a:p>
            <a:pPr>
              <a:lnSpc>
                <a:spcPct val="80000"/>
              </a:lnSpc>
              <a:defRPr/>
            </a:pPr>
            <a:r>
              <a:rPr lang="en-US" altLang="zh-TW" sz="2800" b="1" i="1" dirty="0">
                <a:solidFill>
                  <a:srgbClr val="800000"/>
                </a:solidFill>
                <a:effectLst>
                  <a:outerShdw blurRad="38100" dist="38100" dir="2700000" algn="tl">
                    <a:srgbClr val="C0C0C0"/>
                  </a:outerShdw>
                </a:effectLst>
              </a:rPr>
              <a:t>Non-coding Regulatory RNAs </a:t>
            </a:r>
          </a:p>
        </p:txBody>
      </p:sp>
      <p:sp>
        <p:nvSpPr>
          <p:cNvPr id="4" name="矩形 3"/>
          <p:cNvSpPr/>
          <p:nvPr/>
        </p:nvSpPr>
        <p:spPr>
          <a:xfrm>
            <a:off x="1635648" y="571480"/>
            <a:ext cx="2000248" cy="892552"/>
          </a:xfrm>
          <a:prstGeom prst="rect">
            <a:avLst/>
          </a:prstGeom>
        </p:spPr>
        <p:txBody>
          <a:bodyPr wrap="square">
            <a:spAutoFit/>
          </a:bodyPr>
          <a:lstStyle/>
          <a:p>
            <a:pPr algn="ctr"/>
            <a:r>
              <a:rPr lang="en-US" altLang="zh-TW" sz="1600" b="1" dirty="0" err="1">
                <a:effectLst>
                  <a:outerShdw blurRad="38100" dist="38100" dir="2700000" algn="tl">
                    <a:srgbClr val="000000">
                      <a:alpha val="43137"/>
                    </a:srgbClr>
                  </a:outerShdw>
                </a:effectLst>
              </a:rPr>
              <a:t>siRNA</a:t>
            </a:r>
            <a:endParaRPr lang="en-US" altLang="zh-TW" sz="1600" b="1" dirty="0">
              <a:effectLst>
                <a:outerShdw blurRad="38100" dist="38100" dir="2700000" algn="tl">
                  <a:srgbClr val="000000">
                    <a:alpha val="43137"/>
                  </a:srgbClr>
                </a:outerShdw>
              </a:effectLst>
            </a:endParaRPr>
          </a:p>
          <a:p>
            <a:pPr algn="ctr"/>
            <a:r>
              <a:rPr lang="en-US" altLang="zh-TW" sz="1200" dirty="0"/>
              <a:t>Formed through cleavage of synthetic long double-stranded RNA molecules</a:t>
            </a:r>
            <a:endParaRPr lang="zh-TW" altLang="en-US" sz="1200" dirty="0"/>
          </a:p>
        </p:txBody>
      </p:sp>
      <p:sp>
        <p:nvSpPr>
          <p:cNvPr id="5" name="矩形 4"/>
          <p:cNvSpPr/>
          <p:nvPr/>
        </p:nvSpPr>
        <p:spPr>
          <a:xfrm>
            <a:off x="3680165" y="571480"/>
            <a:ext cx="2071702" cy="892552"/>
          </a:xfrm>
          <a:prstGeom prst="rect">
            <a:avLst/>
          </a:prstGeom>
        </p:spPr>
        <p:txBody>
          <a:bodyPr wrap="square">
            <a:spAutoFit/>
          </a:bodyPr>
          <a:lstStyle/>
          <a:p>
            <a:pPr algn="ctr"/>
            <a:r>
              <a:rPr lang="en-US" altLang="zh-TW" sz="1600" b="1" dirty="0">
                <a:effectLst>
                  <a:outerShdw blurRad="38100" dist="38100" dir="2700000" algn="tl">
                    <a:srgbClr val="000000">
                      <a:alpha val="43137"/>
                    </a:srgbClr>
                  </a:outerShdw>
                </a:effectLst>
              </a:rPr>
              <a:t>microRNA (miRNA)</a:t>
            </a:r>
          </a:p>
          <a:p>
            <a:pPr algn="ctr"/>
            <a:r>
              <a:rPr lang="en-US" altLang="zh-TW" sz="1200" dirty="0"/>
              <a:t>Processed from long, single-stranded RNA sequences that fold into hairpin structures</a:t>
            </a:r>
            <a:endParaRPr lang="zh-TW" altLang="en-US" sz="1200" dirty="0"/>
          </a:p>
        </p:txBody>
      </p:sp>
      <p:sp>
        <p:nvSpPr>
          <p:cNvPr id="6" name="矩形 5"/>
          <p:cNvSpPr/>
          <p:nvPr/>
        </p:nvSpPr>
        <p:spPr>
          <a:xfrm>
            <a:off x="5811526" y="571480"/>
            <a:ext cx="1928826" cy="707886"/>
          </a:xfrm>
          <a:prstGeom prst="rect">
            <a:avLst/>
          </a:prstGeom>
        </p:spPr>
        <p:txBody>
          <a:bodyPr wrap="square">
            <a:spAutoFit/>
          </a:bodyPr>
          <a:lstStyle/>
          <a:p>
            <a:pPr algn="ctr"/>
            <a:r>
              <a:rPr lang="en-US" altLang="zh-TW" sz="1600" b="1" dirty="0" err="1">
                <a:effectLst>
                  <a:outerShdw blurRad="38100" dist="38100" dir="2700000" algn="tl">
                    <a:srgbClr val="000000">
                      <a:alpha val="43137"/>
                    </a:srgbClr>
                  </a:outerShdw>
                </a:effectLst>
              </a:rPr>
              <a:t>Piwi</a:t>
            </a:r>
            <a:r>
              <a:rPr lang="en-US" altLang="zh-TW" sz="1600" b="1" dirty="0">
                <a:effectLst>
                  <a:outerShdw blurRad="38100" dist="38100" dir="2700000" algn="tl">
                    <a:srgbClr val="000000">
                      <a:alpha val="43137"/>
                    </a:srgbClr>
                  </a:outerShdw>
                </a:effectLst>
              </a:rPr>
              <a:t>-RNA (</a:t>
            </a:r>
            <a:r>
              <a:rPr lang="en-US" altLang="zh-TW" sz="1600" b="1" dirty="0" err="1">
                <a:effectLst>
                  <a:outerShdw blurRad="38100" dist="38100" dir="2700000" algn="tl">
                    <a:srgbClr val="000000">
                      <a:alpha val="43137"/>
                    </a:srgbClr>
                  </a:outerShdw>
                </a:effectLst>
              </a:rPr>
              <a:t>piRNA</a:t>
            </a:r>
            <a:r>
              <a:rPr lang="en-US" altLang="zh-TW" sz="1600" b="1" dirty="0">
                <a:effectLst>
                  <a:outerShdw blurRad="38100" dist="38100" dir="2700000" algn="tl">
                    <a:srgbClr val="000000">
                      <a:alpha val="43137"/>
                    </a:srgbClr>
                  </a:outerShdw>
                </a:effectLst>
              </a:rPr>
              <a:t>)</a:t>
            </a:r>
          </a:p>
          <a:p>
            <a:pPr algn="ctr"/>
            <a:r>
              <a:rPr lang="en-US" altLang="zh-TW" sz="1200" dirty="0"/>
              <a:t>Generated from long single-stranded precursors.</a:t>
            </a:r>
            <a:endParaRPr lang="zh-TW" altLang="en-US" sz="1200" dirty="0"/>
          </a:p>
        </p:txBody>
      </p:sp>
      <p:sp>
        <p:nvSpPr>
          <p:cNvPr id="7" name="矩形 6"/>
          <p:cNvSpPr/>
          <p:nvPr/>
        </p:nvSpPr>
        <p:spPr>
          <a:xfrm>
            <a:off x="5987462" y="6199420"/>
            <a:ext cx="1321196" cy="253916"/>
          </a:xfrm>
          <a:prstGeom prst="rect">
            <a:avLst/>
          </a:prstGeom>
        </p:spPr>
        <p:txBody>
          <a:bodyPr wrap="none">
            <a:spAutoFit/>
          </a:bodyPr>
          <a:lstStyle/>
          <a:p>
            <a:r>
              <a:rPr lang="en-US" altLang="zh-TW" sz="1050" i="1" dirty="0"/>
              <a:t>Nature 451, 414-416</a:t>
            </a:r>
            <a:endParaRPr lang="zh-TW" altLang="en-US" sz="1050" i="1" dirty="0"/>
          </a:p>
        </p:txBody>
      </p:sp>
      <p:sp>
        <p:nvSpPr>
          <p:cNvPr id="22" name="矩形 21"/>
          <p:cNvSpPr/>
          <p:nvPr/>
        </p:nvSpPr>
        <p:spPr>
          <a:xfrm>
            <a:off x="3563888" y="548680"/>
            <a:ext cx="2304256" cy="6048672"/>
          </a:xfrm>
          <a:prstGeom prst="rect">
            <a:avLst/>
          </a:prstGeom>
          <a:no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3066131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Rot="1" noChangeArrowheads="1"/>
          </p:cNvSpPr>
          <p:nvPr>
            <p:ph type="title"/>
          </p:nvPr>
        </p:nvSpPr>
        <p:spPr/>
        <p:txBody>
          <a:bodyPr/>
          <a:lstStyle/>
          <a:p>
            <a:pPr eaLnBrk="1" hangingPunct="1"/>
            <a:r>
              <a:rPr lang="en-US" altLang="zh-TW">
                <a:latin typeface="Arial Narrow" charset="0"/>
              </a:rPr>
              <a:t>MicroRNA Biogenesis</a:t>
            </a:r>
          </a:p>
        </p:txBody>
      </p:sp>
      <p:sp>
        <p:nvSpPr>
          <p:cNvPr id="739331" name="Rectangle 3"/>
          <p:cNvSpPr>
            <a:spLocks noGrp="1" noRot="1" noChangeArrowheads="1"/>
          </p:cNvSpPr>
          <p:nvPr>
            <p:ph idx="1"/>
          </p:nvPr>
        </p:nvSpPr>
        <p:spPr>
          <a:xfrm>
            <a:off x="4330700" y="1498600"/>
            <a:ext cx="4586288" cy="3730625"/>
          </a:xfrm>
          <a:noFill/>
          <a:ln>
            <a:solidFill>
              <a:schemeClr val="tx1"/>
            </a:solidFill>
            <a:miter lim="800000"/>
            <a:headEnd/>
            <a:tailEnd/>
          </a:ln>
        </p:spPr>
        <p:txBody>
          <a:bodyPr>
            <a:normAutofit/>
          </a:bodyPr>
          <a:lstStyle/>
          <a:p>
            <a:pPr marL="381000" indent="-381000" eaLnBrk="1" hangingPunct="1">
              <a:lnSpc>
                <a:spcPct val="90000"/>
              </a:lnSpc>
              <a:spcAft>
                <a:spcPct val="20000"/>
              </a:spcAft>
              <a:buFont typeface="Wingdings" charset="0"/>
              <a:buAutoNum type="arabicPeriod"/>
            </a:pPr>
            <a:r>
              <a:rPr lang="en-US" altLang="zh-TW" sz="2000">
                <a:latin typeface="Arial" charset="0"/>
              </a:rPr>
              <a:t>Transcription of miRNA in the nucleus </a:t>
            </a:r>
            <a:r>
              <a:rPr lang="en-US" altLang="zh-TW" sz="2000">
                <a:latin typeface="Arial" charset="0"/>
                <a:cs typeface="Arial" charset="0"/>
              </a:rPr>
              <a:t>→</a:t>
            </a:r>
            <a:r>
              <a:rPr lang="en-US" altLang="zh-TW" sz="2000">
                <a:latin typeface="Arial" charset="0"/>
              </a:rPr>
              <a:t> </a:t>
            </a:r>
            <a:r>
              <a:rPr lang="en-US" altLang="zh-TW" sz="2000">
                <a:solidFill>
                  <a:srgbClr val="FF0000"/>
                </a:solidFill>
                <a:latin typeface="Arial" charset="0"/>
              </a:rPr>
              <a:t>pri-miRNA</a:t>
            </a:r>
          </a:p>
          <a:p>
            <a:pPr marL="381000" indent="-381000" eaLnBrk="1" hangingPunct="1">
              <a:lnSpc>
                <a:spcPct val="90000"/>
              </a:lnSpc>
              <a:spcAft>
                <a:spcPct val="20000"/>
              </a:spcAft>
              <a:buFont typeface="Wingdings" charset="0"/>
              <a:buAutoNum type="arabicPeriod"/>
            </a:pPr>
            <a:r>
              <a:rPr lang="en-US" altLang="zh-TW" sz="2000">
                <a:latin typeface="Arial" charset="0"/>
              </a:rPr>
              <a:t>Excision of stem-loop (a.k.a. hairpin) precursor that contains the microRNA sequence in one arm of the hairpin </a:t>
            </a:r>
            <a:r>
              <a:rPr lang="en-US" altLang="zh-TW" sz="2000">
                <a:latin typeface="Arial" charset="0"/>
                <a:cs typeface="Arial" charset="0"/>
              </a:rPr>
              <a:t>→ </a:t>
            </a:r>
            <a:r>
              <a:rPr lang="en-US" altLang="zh-TW" sz="2000">
                <a:solidFill>
                  <a:srgbClr val="FF0000"/>
                </a:solidFill>
                <a:latin typeface="Arial" charset="0"/>
              </a:rPr>
              <a:t>pre-miRNA</a:t>
            </a:r>
            <a:r>
              <a:rPr lang="en-US" altLang="zh-TW" sz="2000">
                <a:solidFill>
                  <a:srgbClr val="FB4B39"/>
                </a:solidFill>
                <a:latin typeface="Arial" charset="0"/>
              </a:rPr>
              <a:t>.</a:t>
            </a:r>
            <a:r>
              <a:rPr lang="en-US" altLang="zh-TW" sz="2000">
                <a:latin typeface="Arial" charset="0"/>
              </a:rPr>
              <a:t>   Transport to cytoplasm</a:t>
            </a:r>
          </a:p>
          <a:p>
            <a:pPr marL="381000" indent="-381000" eaLnBrk="1" hangingPunct="1">
              <a:lnSpc>
                <a:spcPct val="90000"/>
              </a:lnSpc>
              <a:spcAft>
                <a:spcPct val="20000"/>
              </a:spcAft>
              <a:buFont typeface="Wingdings" charset="0"/>
              <a:buAutoNum type="arabicPeriod"/>
            </a:pPr>
            <a:r>
              <a:rPr lang="en-US" altLang="zh-TW" sz="2000">
                <a:latin typeface="Arial" charset="0"/>
              </a:rPr>
              <a:t>Processing of the stem-loop precursor into double-stranded RNA</a:t>
            </a:r>
          </a:p>
          <a:p>
            <a:pPr marL="381000" indent="-381000" eaLnBrk="1" hangingPunct="1">
              <a:lnSpc>
                <a:spcPct val="90000"/>
              </a:lnSpc>
              <a:spcAft>
                <a:spcPct val="20000"/>
              </a:spcAft>
              <a:buFont typeface="Wingdings" charset="0"/>
              <a:buAutoNum type="arabicPeriod"/>
            </a:pPr>
            <a:r>
              <a:rPr lang="en-US" altLang="zh-TW" sz="2000">
                <a:latin typeface="Arial" charset="0"/>
              </a:rPr>
              <a:t>Formation of </a:t>
            </a:r>
            <a:r>
              <a:rPr lang="en-US" altLang="zh-TW" sz="2000">
                <a:solidFill>
                  <a:srgbClr val="FF0000"/>
                </a:solidFill>
                <a:latin typeface="Arial" charset="0"/>
              </a:rPr>
              <a:t>mature miRNA</a:t>
            </a:r>
          </a:p>
        </p:txBody>
      </p:sp>
      <p:sp>
        <p:nvSpPr>
          <p:cNvPr id="9219"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2947DB16-AF17-9944-976C-FC7FB27BD1A5}" type="slidenum">
              <a:rPr lang="en-US" altLang="zh-TW" sz="800">
                <a:solidFill>
                  <a:srgbClr val="020202"/>
                </a:solidFill>
              </a:rPr>
              <a:pPr eaLnBrk="1" hangingPunct="1"/>
              <a:t>6</a:t>
            </a:fld>
            <a:endParaRPr lang="en-US" altLang="zh-TW" sz="800">
              <a:solidFill>
                <a:srgbClr val="020202"/>
              </a:solidFill>
            </a:endParaRPr>
          </a:p>
        </p:txBody>
      </p:sp>
      <p:pic>
        <p:nvPicPr>
          <p:cNvPr id="9222" name="Picture 5" descr="wikipedia_sho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975" y="1471613"/>
            <a:ext cx="3295650" cy="3898900"/>
          </a:xfrm>
          <a:prstGeom prst="rect">
            <a:avLst/>
          </a:prstGeom>
          <a:noFill/>
          <a:ln w="9525">
            <a:solidFill>
              <a:srgbClr val="06050B"/>
            </a:solidFill>
            <a:miter lim="800000"/>
            <a:headEnd/>
            <a:tailEnd/>
          </a:ln>
          <a:extLst>
            <a:ext uri="{909E8E84-426E-40dd-AFC4-6F175D3DCCD1}">
              <a14:hiddenFill xmlns="" xmlns:a14="http://schemas.microsoft.com/office/drawing/2010/main">
                <a:solidFill>
                  <a:srgbClr val="FFFFFF"/>
                </a:solidFill>
              </a14:hiddenFill>
            </a:ext>
          </a:extLst>
        </p:spPr>
      </p:pic>
      <p:sp>
        <p:nvSpPr>
          <p:cNvPr id="9223" name="Text Box 6"/>
          <p:cNvSpPr txBox="1">
            <a:spLocks noChangeArrowheads="1"/>
          </p:cNvSpPr>
          <p:nvPr/>
        </p:nvSpPr>
        <p:spPr bwMode="auto">
          <a:xfrm>
            <a:off x="2001838" y="2128838"/>
            <a:ext cx="331787"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b="1"/>
              <a:t>1.</a:t>
            </a:r>
          </a:p>
        </p:txBody>
      </p:sp>
      <p:sp>
        <p:nvSpPr>
          <p:cNvPr id="9224" name="Text Box 7"/>
          <p:cNvSpPr txBox="1">
            <a:spLocks noChangeArrowheads="1"/>
          </p:cNvSpPr>
          <p:nvPr/>
        </p:nvSpPr>
        <p:spPr bwMode="auto">
          <a:xfrm>
            <a:off x="2001838" y="2982913"/>
            <a:ext cx="331787"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b="1"/>
              <a:t>2.</a:t>
            </a:r>
          </a:p>
        </p:txBody>
      </p:sp>
      <p:sp>
        <p:nvSpPr>
          <p:cNvPr id="9225" name="Text Box 8"/>
          <p:cNvSpPr txBox="1">
            <a:spLocks noChangeArrowheads="1"/>
          </p:cNvSpPr>
          <p:nvPr/>
        </p:nvSpPr>
        <p:spPr bwMode="auto">
          <a:xfrm>
            <a:off x="2001838" y="3897313"/>
            <a:ext cx="331787"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b="1"/>
              <a:t>3.</a:t>
            </a:r>
          </a:p>
        </p:txBody>
      </p:sp>
      <p:sp>
        <p:nvSpPr>
          <p:cNvPr id="9226" name="Text Box 9"/>
          <p:cNvSpPr txBox="1">
            <a:spLocks noChangeArrowheads="1"/>
          </p:cNvSpPr>
          <p:nvPr/>
        </p:nvSpPr>
        <p:spPr bwMode="auto">
          <a:xfrm>
            <a:off x="2001838" y="4672013"/>
            <a:ext cx="331787"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b="1"/>
              <a:t>4.</a:t>
            </a:r>
          </a:p>
        </p:txBody>
      </p:sp>
      <p:sp>
        <p:nvSpPr>
          <p:cNvPr id="739338" name="Line 10"/>
          <p:cNvSpPr>
            <a:spLocks noChangeShapeType="1"/>
          </p:cNvSpPr>
          <p:nvPr/>
        </p:nvSpPr>
        <p:spPr bwMode="auto">
          <a:xfrm>
            <a:off x="2716213" y="2833688"/>
            <a:ext cx="722312" cy="0"/>
          </a:xfrm>
          <a:prstGeom prst="line">
            <a:avLst/>
          </a:prstGeom>
          <a:noFill/>
          <a:ln w="38100">
            <a:solidFill>
              <a:srgbClr val="EB0903"/>
            </a:solidFill>
            <a:round/>
            <a:headEnd/>
            <a:tailEn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739339" name="Line 11"/>
          <p:cNvSpPr>
            <a:spLocks noChangeShapeType="1"/>
          </p:cNvSpPr>
          <p:nvPr/>
        </p:nvSpPr>
        <p:spPr bwMode="auto">
          <a:xfrm>
            <a:off x="2741613" y="3835400"/>
            <a:ext cx="731837" cy="0"/>
          </a:xfrm>
          <a:prstGeom prst="line">
            <a:avLst/>
          </a:prstGeom>
          <a:noFill/>
          <a:ln w="38100">
            <a:solidFill>
              <a:srgbClr val="EB0903"/>
            </a:solidFill>
            <a:round/>
            <a:headEnd/>
            <a:tailEn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739340" name="Line 12"/>
          <p:cNvSpPr>
            <a:spLocks noChangeShapeType="1"/>
          </p:cNvSpPr>
          <p:nvPr/>
        </p:nvSpPr>
        <p:spPr bwMode="auto">
          <a:xfrm>
            <a:off x="2716213" y="4614863"/>
            <a:ext cx="1023937" cy="0"/>
          </a:xfrm>
          <a:prstGeom prst="line">
            <a:avLst/>
          </a:prstGeom>
          <a:noFill/>
          <a:ln w="38100">
            <a:solidFill>
              <a:srgbClr val="EB0903"/>
            </a:solidFill>
            <a:round/>
            <a:headEnd/>
            <a:tailEn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739342" name="Text Box 14"/>
          <p:cNvSpPr txBox="1">
            <a:spLocks noChangeArrowheads="1"/>
          </p:cNvSpPr>
          <p:nvPr/>
        </p:nvSpPr>
        <p:spPr bwMode="auto">
          <a:xfrm>
            <a:off x="895350" y="5784850"/>
            <a:ext cx="6197600" cy="650875"/>
          </a:xfrm>
          <a:prstGeom prst="rect">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spAutoFit/>
          </a:bodyPr>
          <a:lstStyle>
            <a:lvl1pPr marL="60325" indent="-60325"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800" b="1" dirty="0" err="1">
                <a:solidFill>
                  <a:schemeClr val="tx1"/>
                </a:solidFill>
              </a:rPr>
              <a:t>miRBase</a:t>
            </a:r>
            <a:r>
              <a:rPr lang="en-US" altLang="zh-TW" sz="1800" b="1" dirty="0">
                <a:solidFill>
                  <a:schemeClr val="tx1"/>
                </a:solidFill>
              </a:rPr>
              <a:t>::Sequences stores pre-miRNA and mature miRNA sequences</a:t>
            </a:r>
          </a:p>
        </p:txBody>
      </p:sp>
      <p:sp>
        <p:nvSpPr>
          <p:cNvPr id="739343" name="Text Box 15"/>
          <p:cNvSpPr txBox="1">
            <a:spLocks noChangeArrowheads="1"/>
          </p:cNvSpPr>
          <p:nvPr/>
        </p:nvSpPr>
        <p:spPr bwMode="auto">
          <a:xfrm>
            <a:off x="504825" y="3609975"/>
            <a:ext cx="873125" cy="2905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300" b="1">
                <a:solidFill>
                  <a:srgbClr val="FF0000"/>
                </a:solidFill>
              </a:rPr>
              <a:t>cel-mir-2</a:t>
            </a:r>
          </a:p>
        </p:txBody>
      </p:sp>
      <p:sp>
        <p:nvSpPr>
          <p:cNvPr id="739344" name="Text Box 16"/>
          <p:cNvSpPr txBox="1">
            <a:spLocks noChangeArrowheads="1"/>
          </p:cNvSpPr>
          <p:nvPr/>
        </p:nvSpPr>
        <p:spPr bwMode="auto">
          <a:xfrm>
            <a:off x="544513" y="5049838"/>
            <a:ext cx="982662"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b="1">
                <a:solidFill>
                  <a:srgbClr val="FF0000"/>
                </a:solidFill>
              </a:rPr>
              <a:t>cel-miR-2</a:t>
            </a:r>
          </a:p>
        </p:txBody>
      </p:sp>
      <p:sp>
        <p:nvSpPr>
          <p:cNvPr id="739345" name="Rectangle 17"/>
          <p:cNvSpPr>
            <a:spLocks noChangeArrowheads="1"/>
          </p:cNvSpPr>
          <p:nvPr/>
        </p:nvSpPr>
        <p:spPr bwMode="auto">
          <a:xfrm>
            <a:off x="557213" y="3578225"/>
            <a:ext cx="3221037" cy="377825"/>
          </a:xfrm>
          <a:prstGeom prst="rect">
            <a:avLst/>
          </a:prstGeom>
          <a:noFill/>
          <a:ln w="31750">
            <a:solidFill>
              <a:srgbClr val="EB0903"/>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spAutoFit/>
          </a:bodyPr>
          <a:lstStyle/>
          <a:p>
            <a:endParaRPr lang="zh-TW" altLang="en-US" sz="1400">
              <a:solidFill>
                <a:srgbClr val="000000"/>
              </a:solidFill>
            </a:endParaRPr>
          </a:p>
        </p:txBody>
      </p:sp>
      <p:sp>
        <p:nvSpPr>
          <p:cNvPr id="739346" name="Rectangle 18"/>
          <p:cNvSpPr>
            <a:spLocks noChangeArrowheads="1"/>
          </p:cNvSpPr>
          <p:nvPr/>
        </p:nvSpPr>
        <p:spPr bwMode="auto">
          <a:xfrm>
            <a:off x="565150" y="4968875"/>
            <a:ext cx="3221038" cy="377825"/>
          </a:xfrm>
          <a:prstGeom prst="rect">
            <a:avLst/>
          </a:prstGeom>
          <a:noFill/>
          <a:ln w="31750">
            <a:solidFill>
              <a:srgbClr val="EB0903"/>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spAutoFit/>
          </a:bodyPr>
          <a:lstStyle/>
          <a:p>
            <a:endParaRPr lang="zh-TW" altLang="en-US" sz="1400">
              <a:solidFill>
                <a:srgbClr val="000000"/>
              </a:solidFill>
            </a:endParaRPr>
          </a:p>
        </p:txBody>
      </p:sp>
      <p:sp>
        <p:nvSpPr>
          <p:cNvPr id="739349" name="Line 21"/>
          <p:cNvSpPr>
            <a:spLocks noChangeShapeType="1"/>
          </p:cNvSpPr>
          <p:nvPr/>
        </p:nvSpPr>
        <p:spPr bwMode="auto">
          <a:xfrm>
            <a:off x="2717800" y="4803775"/>
            <a:ext cx="412750" cy="0"/>
          </a:xfrm>
          <a:prstGeom prst="line">
            <a:avLst/>
          </a:prstGeom>
          <a:noFill/>
          <a:ln w="38100">
            <a:solidFill>
              <a:srgbClr val="EB0903"/>
            </a:solidFill>
            <a:round/>
            <a:headEnd/>
            <a:tailEnd/>
          </a:ln>
          <a:extLst>
            <a:ext uri="{909E8E84-426E-40dd-AFC4-6F175D3DCCD1}">
              <a14:hiddenFill xmlns="" xmlns:a14="http://schemas.microsoft.com/office/drawing/2010/main">
                <a:noFill/>
              </a14:hiddenFill>
            </a:ext>
          </a:extLst>
        </p:spPr>
        <p:txBody>
          <a:bodyPr wrap="none" anchor="ctr">
            <a:spAutoFit/>
          </a:bodyPr>
          <a:lstStyle/>
          <a:p>
            <a:endParaRPr lang="zh-TW" altLang="en-US"/>
          </a:p>
        </p:txBody>
      </p:sp>
      <p:sp>
        <p:nvSpPr>
          <p:cNvPr id="739341" name="Line 13"/>
          <p:cNvSpPr>
            <a:spLocks noChangeShapeType="1"/>
          </p:cNvSpPr>
          <p:nvPr/>
        </p:nvSpPr>
        <p:spPr bwMode="auto">
          <a:xfrm>
            <a:off x="2667000" y="5334000"/>
            <a:ext cx="576263" cy="0"/>
          </a:xfrm>
          <a:prstGeom prst="line">
            <a:avLst/>
          </a:prstGeom>
          <a:noFill/>
          <a:ln w="38100">
            <a:solidFill>
              <a:srgbClr val="EB0903"/>
            </a:solidFill>
            <a:round/>
            <a:headEnd/>
            <a:tailEnd/>
          </a:ln>
          <a:extLst>
            <a:ext uri="{909E8E84-426E-40dd-AFC4-6F175D3DCCD1}">
              <a14:hiddenFill xmlns="" xmlns:a14="http://schemas.microsoft.com/office/drawing/2010/main">
                <a:noFill/>
              </a14:hiddenFill>
            </a:ext>
          </a:extLst>
        </p:spPr>
        <p:txBody>
          <a:bodyPr wrap="none" anchor="ctr">
            <a:spAutoFit/>
          </a:bodyPr>
          <a:lstStyle/>
          <a:p>
            <a:endParaRPr lang="zh-TW" altLang="en-US"/>
          </a:p>
        </p:txBody>
      </p:sp>
      <p:sp>
        <p:nvSpPr>
          <p:cNvPr id="9236" name="Text Box 19"/>
          <p:cNvSpPr txBox="1">
            <a:spLocks noChangeArrowheads="1"/>
          </p:cNvSpPr>
          <p:nvPr/>
        </p:nvSpPr>
        <p:spPr bwMode="auto">
          <a:xfrm>
            <a:off x="2505075" y="4953000"/>
            <a:ext cx="690563" cy="274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200" b="1">
                <a:solidFill>
                  <a:schemeClr val="accent1"/>
                </a:solidFill>
              </a:rPr>
              <a:t>mature</a:t>
            </a:r>
          </a:p>
        </p:txBody>
      </p:sp>
      <p:sp>
        <p:nvSpPr>
          <p:cNvPr id="739350" name="Line 22"/>
          <p:cNvSpPr>
            <a:spLocks noChangeShapeType="1"/>
          </p:cNvSpPr>
          <p:nvPr/>
        </p:nvSpPr>
        <p:spPr bwMode="auto">
          <a:xfrm>
            <a:off x="2578100" y="5156200"/>
            <a:ext cx="571500" cy="0"/>
          </a:xfrm>
          <a:prstGeom prst="line">
            <a:avLst/>
          </a:prstGeom>
          <a:noFill/>
          <a:ln w="38100">
            <a:solidFill>
              <a:srgbClr val="EB0903"/>
            </a:solidFill>
            <a:round/>
            <a:headEnd/>
            <a:tailEnd/>
          </a:ln>
          <a:extLst>
            <a:ext uri="{909E8E84-426E-40dd-AFC4-6F175D3DCCD1}">
              <a14:hiddenFill xmlns="" xmlns:a14="http://schemas.microsoft.com/office/drawing/2010/main">
                <a:noFill/>
              </a14:hiddenFill>
            </a:ext>
          </a:extLst>
        </p:spPr>
        <p:txBody>
          <a:bodyPr wrap="none" anchor="ctr">
            <a:spAutoFit/>
          </a:bodyPr>
          <a:lstStyle/>
          <a:p>
            <a:endParaRPr lang="zh-TW" altLang="en-US"/>
          </a:p>
        </p:txBody>
      </p:sp>
    </p:spTree>
    <p:extLst>
      <p:ext uri="{BB962C8B-B14F-4D97-AF65-F5344CB8AC3E}">
        <p14:creationId xmlns:p14="http://schemas.microsoft.com/office/powerpoint/2010/main" val="5461398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3933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39338"/>
                                        </p:tgtEl>
                                        <p:attrNameLst>
                                          <p:attrName>style.visibility</p:attrName>
                                        </p:attrNameLst>
                                      </p:cBhvr>
                                      <p:to>
                                        <p:strVal val="visible"/>
                                      </p:to>
                                    </p:set>
                                  </p:childTnLst>
                                  <p:subTnLst>
                                    <p:set>
                                      <p:cBhvr override="childStyle">
                                        <p:cTn dur="1" fill="hold" display="0" masterRel="nextClick" afterEffect="1"/>
                                        <p:tgtEl>
                                          <p:spTgt spid="739338"/>
                                        </p:tgtEl>
                                        <p:attrNameLst>
                                          <p:attrName>style.visibility</p:attrName>
                                        </p:attrNameLst>
                                      </p:cBhvr>
                                      <p:to>
                                        <p:strVal val="hidden"/>
                                      </p:to>
                                    </p:set>
                                  </p:sub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739331">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39339"/>
                                        </p:tgtEl>
                                        <p:attrNameLst>
                                          <p:attrName>style.visibility</p:attrName>
                                        </p:attrNameLst>
                                      </p:cBhvr>
                                      <p:to>
                                        <p:strVal val="visible"/>
                                      </p:to>
                                    </p:set>
                                  </p:childTnLst>
                                  <p:subTnLst>
                                    <p:set>
                                      <p:cBhvr override="childStyle">
                                        <p:cTn dur="1" fill="hold" display="0" masterRel="nextClick" afterEffect="1"/>
                                        <p:tgtEl>
                                          <p:spTgt spid="739339"/>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39331">
                                            <p:txEl>
                                              <p:pRg st="2" end="2"/>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39340"/>
                                        </p:tgtEl>
                                        <p:attrNameLst>
                                          <p:attrName>style.visibility</p:attrName>
                                        </p:attrNameLst>
                                      </p:cBhvr>
                                      <p:to>
                                        <p:strVal val="visible"/>
                                      </p:to>
                                    </p:set>
                                  </p:childTnLst>
                                  <p:subTnLst>
                                    <p:set>
                                      <p:cBhvr override="childStyle">
                                        <p:cTn dur="1" fill="hold" display="0" masterRel="nextClick" afterEffect="1"/>
                                        <p:tgtEl>
                                          <p:spTgt spid="739340"/>
                                        </p:tgtEl>
                                        <p:attrNameLst>
                                          <p:attrName>style.visibility</p:attrName>
                                        </p:attrNameLst>
                                      </p:cBhvr>
                                      <p:to>
                                        <p:strVal val="hidden"/>
                                      </p:to>
                                    </p:set>
                                  </p:subTnLst>
                                </p:cTn>
                              </p:par>
                              <p:par>
                                <p:cTn id="21" presetID="1" presetClass="entr" presetSubtype="0" fill="hold" grpId="0" nodeType="withEffect">
                                  <p:stCondLst>
                                    <p:cond delay="0"/>
                                  </p:stCondLst>
                                  <p:childTnLst>
                                    <p:set>
                                      <p:cBhvr>
                                        <p:cTn id="22" dur="1" fill="hold">
                                          <p:stCondLst>
                                            <p:cond delay="0"/>
                                          </p:stCondLst>
                                        </p:cTn>
                                        <p:tgtEl>
                                          <p:spTgt spid="739349"/>
                                        </p:tgtEl>
                                        <p:attrNameLst>
                                          <p:attrName>style.visibility</p:attrName>
                                        </p:attrNameLst>
                                      </p:cBhvr>
                                      <p:to>
                                        <p:strVal val="visible"/>
                                      </p:to>
                                    </p:set>
                                  </p:childTnLst>
                                  <p:subTnLst>
                                    <p:set>
                                      <p:cBhvr override="childStyle">
                                        <p:cTn dur="1" fill="hold" display="0" masterRel="nextClick" afterEffect="1"/>
                                        <p:tgtEl>
                                          <p:spTgt spid="739349"/>
                                        </p:tgtEl>
                                        <p:attrNameLst>
                                          <p:attrName>style.visibility</p:attrName>
                                        </p:attrNameLst>
                                      </p:cBhvr>
                                      <p:to>
                                        <p:strVal val="hidden"/>
                                      </p:to>
                                    </p:set>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739331">
                                            <p:txEl>
                                              <p:pRg st="3" end="3"/>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39341"/>
                                        </p:tgtEl>
                                        <p:attrNameLst>
                                          <p:attrName>style.visibility</p:attrName>
                                        </p:attrNameLst>
                                      </p:cBhvr>
                                      <p:to>
                                        <p:strVal val="visible"/>
                                      </p:to>
                                    </p:set>
                                  </p:childTnLst>
                                  <p:subTnLst>
                                    <p:set>
                                      <p:cBhvr override="childStyle">
                                        <p:cTn dur="1" fill="hold" display="0" masterRel="nextClick" afterEffect="1"/>
                                        <p:tgtEl>
                                          <p:spTgt spid="739341"/>
                                        </p:tgtEl>
                                        <p:attrNameLst>
                                          <p:attrName>style.visibility</p:attrName>
                                        </p:attrNameLst>
                                      </p:cBhvr>
                                      <p:to>
                                        <p:strVal val="hidden"/>
                                      </p:to>
                                    </p:set>
                                  </p:subTnLst>
                                </p:cTn>
                              </p:par>
                              <p:par>
                                <p:cTn id="29" presetID="1" presetClass="entr" presetSubtype="0" fill="hold" grpId="0" nodeType="withEffect">
                                  <p:stCondLst>
                                    <p:cond delay="0"/>
                                  </p:stCondLst>
                                  <p:childTnLst>
                                    <p:set>
                                      <p:cBhvr>
                                        <p:cTn id="30" dur="1" fill="hold">
                                          <p:stCondLst>
                                            <p:cond delay="0"/>
                                          </p:stCondLst>
                                        </p:cTn>
                                        <p:tgtEl>
                                          <p:spTgt spid="739350"/>
                                        </p:tgtEl>
                                        <p:attrNameLst>
                                          <p:attrName>style.visibility</p:attrName>
                                        </p:attrNameLst>
                                      </p:cBhvr>
                                      <p:to>
                                        <p:strVal val="visible"/>
                                      </p:to>
                                    </p:set>
                                  </p:childTnLst>
                                  <p:subTnLst>
                                    <p:set>
                                      <p:cBhvr override="childStyle">
                                        <p:cTn dur="1" fill="hold" display="0" masterRel="nextClick" afterEffect="1"/>
                                        <p:tgtEl>
                                          <p:spTgt spid="739350"/>
                                        </p:tgtEl>
                                        <p:attrNameLst>
                                          <p:attrName>style.visibility</p:attrName>
                                        </p:attrNameLst>
                                      </p:cBhvr>
                                      <p:to>
                                        <p:strVal val="hidden"/>
                                      </p:to>
                                    </p:set>
                                  </p:sub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3934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73934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739342"/>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39343"/>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7393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9338" grpId="0" animBg="1"/>
      <p:bldP spid="739339" grpId="0" animBg="1"/>
      <p:bldP spid="739340" grpId="0" animBg="1"/>
      <p:bldP spid="739342" grpId="0" animBg="1"/>
      <p:bldP spid="739343" grpId="0"/>
      <p:bldP spid="739344" grpId="0"/>
      <p:bldP spid="739345" grpId="0" animBg="1"/>
      <p:bldP spid="739346" grpId="0" animBg="1"/>
      <p:bldP spid="739349" grpId="0" animBg="1"/>
      <p:bldP spid="739341" grpId="0" animBg="1"/>
      <p:bldP spid="73935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ene Silencing by microRNAs.mp4">
            <a:hlinkClick r:id="" action="ppaction://media"/>
            <a:extLst>
              <a:ext uri="{FF2B5EF4-FFF2-40B4-BE49-F238E27FC236}">
                <a16:creationId xmlns:a16="http://schemas.microsoft.com/office/drawing/2014/main" id="{CEAF04CC-593E-E142-BA81-BD59E6D0878F}"/>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0"/>
            <a:ext cx="9149038" cy="5146334"/>
          </a:xfrm>
        </p:spPr>
      </p:pic>
      <p:sp>
        <p:nvSpPr>
          <p:cNvPr id="5" name="矩形 4">
            <a:extLst>
              <a:ext uri="{FF2B5EF4-FFF2-40B4-BE49-F238E27FC236}">
                <a16:creationId xmlns:a16="http://schemas.microsoft.com/office/drawing/2014/main" id="{BD3E4F01-A736-E84D-B94C-921CB83F48A9}"/>
              </a:ext>
            </a:extLst>
          </p:cNvPr>
          <p:cNvSpPr/>
          <p:nvPr/>
        </p:nvSpPr>
        <p:spPr>
          <a:xfrm>
            <a:off x="3611118" y="5692810"/>
            <a:ext cx="2795573" cy="369332"/>
          </a:xfrm>
          <a:prstGeom prst="rect">
            <a:avLst/>
          </a:prstGeom>
        </p:spPr>
        <p:txBody>
          <a:bodyPr wrap="none">
            <a:spAutoFit/>
          </a:bodyPr>
          <a:lstStyle/>
          <a:p>
            <a:r>
              <a:rPr lang="en-US" altLang="zh-TW" dirty="0"/>
              <a:t>From </a:t>
            </a:r>
            <a:r>
              <a:rPr lang="zh-TW" altLang="en-US" dirty="0"/>
              <a:t>https://tools4mirs.org</a:t>
            </a:r>
          </a:p>
        </p:txBody>
      </p:sp>
    </p:spTree>
    <p:extLst>
      <p:ext uri="{BB962C8B-B14F-4D97-AF65-F5344CB8AC3E}">
        <p14:creationId xmlns:p14="http://schemas.microsoft.com/office/powerpoint/2010/main" val="904687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329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2"/>
          <p:cNvSpPr>
            <a:spLocks noGrp="1" noRot="1" noChangeArrowheads="1"/>
          </p:cNvSpPr>
          <p:nvPr>
            <p:ph type="title"/>
          </p:nvPr>
        </p:nvSpPr>
        <p:spPr>
          <a:xfrm>
            <a:off x="457200" y="24466"/>
            <a:ext cx="8229600" cy="1143000"/>
          </a:xfrm>
        </p:spPr>
        <p:txBody>
          <a:bodyPr>
            <a:normAutofit/>
          </a:bodyPr>
          <a:lstStyle/>
          <a:p>
            <a:pPr eaLnBrk="1" hangingPunct="1"/>
            <a:r>
              <a:rPr lang="en-US" altLang="zh-TW" dirty="0">
                <a:latin typeface="Arial Narrow" charset="0"/>
              </a:rPr>
              <a:t>microRNA – What is in the Name?</a:t>
            </a:r>
          </a:p>
        </p:txBody>
      </p:sp>
      <p:sp>
        <p:nvSpPr>
          <p:cNvPr id="10243"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12111598-24A6-9241-9095-14A4540EC71F}" type="slidenum">
              <a:rPr lang="en-US" altLang="zh-TW" sz="800">
                <a:solidFill>
                  <a:srgbClr val="020202"/>
                </a:solidFill>
              </a:rPr>
              <a:pPr eaLnBrk="1" hangingPunct="1"/>
              <a:t>8</a:t>
            </a:fld>
            <a:endParaRPr lang="en-US" altLang="zh-TW" sz="800">
              <a:solidFill>
                <a:srgbClr val="020202"/>
              </a:solidFill>
            </a:endParaRPr>
          </a:p>
        </p:txBody>
      </p:sp>
      <p:sp>
        <p:nvSpPr>
          <p:cNvPr id="10246" name="Text Box 4"/>
          <p:cNvSpPr txBox="1">
            <a:spLocks noChangeArrowheads="1"/>
          </p:cNvSpPr>
          <p:nvPr/>
        </p:nvSpPr>
        <p:spPr bwMode="auto">
          <a:xfrm>
            <a:off x="1446213" y="1020763"/>
            <a:ext cx="6400800" cy="728662"/>
          </a:xfrm>
          <a:prstGeom prst="rect">
            <a:avLst/>
          </a:prstGeom>
          <a:noFill/>
          <a:ln w="31750">
            <a:solidFill>
              <a:srgbClr val="06050B"/>
            </a:solidFill>
            <a:miter lim="800000"/>
            <a:headEnd/>
            <a:tailEnd/>
          </a:ln>
          <a:extLst>
            <a:ext uri="{909E8E84-426E-40dd-AFC4-6F175D3DCCD1}">
              <a14:hiddenFill xmlns="" xmlns:a14="http://schemas.microsoft.com/office/drawing/2010/main">
                <a:solidFill>
                  <a:srgbClr val="FFFFFF"/>
                </a:solidFill>
              </a14:hiddenFill>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800"/>
              <a:t>GENERAL FORM: species code – mir/miR – number-(suffix) </a:t>
            </a:r>
          </a:p>
          <a:p>
            <a:pPr eaLnBrk="1" hangingPunct="1"/>
            <a:r>
              <a:rPr lang="en-US" altLang="zh-TW" sz="1800"/>
              <a:t>e.g. cel-mir-2</a:t>
            </a:r>
          </a:p>
        </p:txBody>
      </p:sp>
      <p:sp>
        <p:nvSpPr>
          <p:cNvPr id="10273" name="Text Box 6"/>
          <p:cNvSpPr txBox="1">
            <a:spLocks noChangeArrowheads="1"/>
          </p:cNvSpPr>
          <p:nvPr/>
        </p:nvSpPr>
        <p:spPr bwMode="auto">
          <a:xfrm>
            <a:off x="544513" y="1817688"/>
            <a:ext cx="3270250" cy="3365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600"/>
              <a:t>Orthologs </a:t>
            </a:r>
            <a:r>
              <a:rPr lang="en-US" altLang="zh-TW" sz="1600">
                <a:cs typeface="Arial" charset="0"/>
              </a:rPr>
              <a:t>→ </a:t>
            </a:r>
            <a:r>
              <a:rPr lang="en-US" altLang="zh-TW" sz="1600" b="1"/>
              <a:t>identical number</a:t>
            </a:r>
          </a:p>
        </p:txBody>
      </p:sp>
      <p:sp>
        <p:nvSpPr>
          <p:cNvPr id="916500" name="Text Box 20"/>
          <p:cNvSpPr txBox="1">
            <a:spLocks noChangeArrowheads="1"/>
          </p:cNvSpPr>
          <p:nvPr/>
        </p:nvSpPr>
        <p:spPr bwMode="auto">
          <a:xfrm>
            <a:off x="3049588" y="6130925"/>
            <a:ext cx="2705100" cy="398463"/>
          </a:xfrm>
          <a:prstGeom prst="rect">
            <a:avLst/>
          </a:prstGeom>
          <a:solidFill>
            <a:schemeClr val="accent1"/>
          </a:solidFill>
          <a:ln w="31750">
            <a:solidFill>
              <a:srgbClr val="FFFFFF"/>
            </a:solidFill>
            <a:miter lim="800000"/>
            <a:headEnd/>
            <a:tailEnd/>
          </a:ln>
        </p:spPr>
        <p:txBody>
          <a:bodyPr>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800" b="1">
                <a:solidFill>
                  <a:schemeClr val="tx1"/>
                </a:solidFill>
              </a:rPr>
              <a:t>There are exceptions</a:t>
            </a:r>
          </a:p>
        </p:txBody>
      </p:sp>
      <p:sp>
        <p:nvSpPr>
          <p:cNvPr id="10250" name="Text Box 21"/>
          <p:cNvSpPr txBox="1">
            <a:spLocks noChangeArrowheads="1"/>
          </p:cNvSpPr>
          <p:nvPr/>
        </p:nvSpPr>
        <p:spPr bwMode="auto">
          <a:xfrm>
            <a:off x="8959850" y="3756025"/>
            <a:ext cx="18415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endParaRPr lang="zh-TW" altLang="en-US"/>
          </a:p>
        </p:txBody>
      </p:sp>
      <p:sp>
        <p:nvSpPr>
          <p:cNvPr id="10258" name="Text Box 23"/>
          <p:cNvSpPr txBox="1">
            <a:spLocks noChangeArrowheads="1"/>
          </p:cNvSpPr>
          <p:nvPr/>
        </p:nvSpPr>
        <p:spPr bwMode="auto">
          <a:xfrm>
            <a:off x="5068888" y="4289425"/>
            <a:ext cx="3159125" cy="581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a:spAutoFit/>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600"/>
              <a:t>Mature miRNA from BOTH strands of hairpin</a:t>
            </a:r>
            <a:r>
              <a:rPr lang="en-US" altLang="zh-TW" sz="1600">
                <a:cs typeface="Arial" charset="0"/>
              </a:rPr>
              <a:t>→ </a:t>
            </a:r>
            <a:r>
              <a:rPr lang="en-US" altLang="zh-TW" sz="1600" b="1"/>
              <a:t>5p/3p suffix</a:t>
            </a:r>
          </a:p>
        </p:txBody>
      </p:sp>
      <p:pic>
        <p:nvPicPr>
          <p:cNvPr id="10260" name="Picture 25" descr="mmu142_5_3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3313" y="4902200"/>
            <a:ext cx="2595562" cy="896938"/>
          </a:xfrm>
          <a:prstGeom prst="rect">
            <a:avLst/>
          </a:prstGeom>
          <a:noFill/>
          <a:ln w="9525">
            <a:solidFill>
              <a:srgbClr val="080808"/>
            </a:solidFill>
            <a:miter lim="800000"/>
            <a:headEnd/>
            <a:tailEnd/>
          </a:ln>
          <a:extLst>
            <a:ext uri="{909E8E84-426E-40dd-AFC4-6F175D3DCCD1}">
              <a14:hiddenFill xmlns="" xmlns:a14="http://schemas.microsoft.com/office/drawing/2010/main">
                <a:solidFill>
                  <a:srgbClr val="FFFFFF"/>
                </a:solidFill>
              </a14:hiddenFill>
            </a:ext>
          </a:extLst>
        </p:spPr>
      </p:pic>
      <p:sp>
        <p:nvSpPr>
          <p:cNvPr id="10253" name="Text Box 31"/>
          <p:cNvSpPr txBox="1">
            <a:spLocks noChangeArrowheads="1"/>
          </p:cNvSpPr>
          <p:nvPr/>
        </p:nvSpPr>
        <p:spPr bwMode="auto">
          <a:xfrm>
            <a:off x="4738688" y="1824038"/>
            <a:ext cx="3343275" cy="581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600"/>
              <a:t>Same mature sequence, different locus</a:t>
            </a:r>
            <a:r>
              <a:rPr lang="en-US" altLang="zh-TW" sz="1600">
                <a:cs typeface="Arial" charset="0"/>
              </a:rPr>
              <a:t>→</a:t>
            </a:r>
            <a:r>
              <a:rPr lang="en-US" altLang="zh-TW" sz="1600"/>
              <a:t> </a:t>
            </a:r>
            <a:r>
              <a:rPr lang="en-US" altLang="zh-TW" sz="1600" b="1"/>
              <a:t>numerical suffix</a:t>
            </a:r>
            <a:r>
              <a:rPr lang="en-US" altLang="zh-TW" sz="1600"/>
              <a:t>:</a:t>
            </a:r>
          </a:p>
        </p:txBody>
      </p:sp>
      <p:pic>
        <p:nvPicPr>
          <p:cNvPr id="10279" name="Picture 3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5625" y="2214563"/>
            <a:ext cx="2092325" cy="1614487"/>
          </a:xfrm>
          <a:prstGeom prst="rect">
            <a:avLst/>
          </a:prstGeom>
          <a:noFill/>
          <a:ln w="9525">
            <a:solidFill>
              <a:srgbClr val="06050B"/>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0281" name="Picture 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4613" y="2417763"/>
            <a:ext cx="2447925" cy="1600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0282" name="AutoShape 42"/>
          <p:cNvSpPr>
            <a:spLocks noChangeArrowheads="1"/>
          </p:cNvSpPr>
          <p:nvPr/>
        </p:nvSpPr>
        <p:spPr bwMode="auto">
          <a:xfrm>
            <a:off x="7342188" y="2592388"/>
            <a:ext cx="1512887" cy="482600"/>
          </a:xfrm>
          <a:prstGeom prst="leftArrow">
            <a:avLst>
              <a:gd name="adj1" fmla="val 72194"/>
              <a:gd name="adj2" fmla="val 81710"/>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marL="342900" indent="-342900"/>
            <a:r>
              <a:rPr lang="en-US" altLang="zh-TW" sz="1800"/>
              <a:t>Chrom 10</a:t>
            </a:r>
          </a:p>
        </p:txBody>
      </p:sp>
      <p:sp>
        <p:nvSpPr>
          <p:cNvPr id="10285" name="AutoShape 45"/>
          <p:cNvSpPr>
            <a:spLocks noChangeArrowheads="1"/>
          </p:cNvSpPr>
          <p:nvPr/>
        </p:nvSpPr>
        <p:spPr bwMode="auto">
          <a:xfrm>
            <a:off x="2571750" y="2325688"/>
            <a:ext cx="1108075" cy="517525"/>
          </a:xfrm>
          <a:prstGeom prst="leftArrow">
            <a:avLst>
              <a:gd name="adj1" fmla="val 66074"/>
              <a:gd name="adj2" fmla="val 53676"/>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marL="342900" indent="-342900"/>
            <a:r>
              <a:rPr lang="en-US" altLang="zh-TW" sz="1800"/>
              <a:t>mouse</a:t>
            </a:r>
          </a:p>
        </p:txBody>
      </p:sp>
      <p:sp>
        <p:nvSpPr>
          <p:cNvPr id="10288" name="AutoShape 48"/>
          <p:cNvSpPr>
            <a:spLocks noChangeArrowheads="1"/>
          </p:cNvSpPr>
          <p:nvPr/>
        </p:nvSpPr>
        <p:spPr bwMode="auto">
          <a:xfrm>
            <a:off x="2562225" y="2649538"/>
            <a:ext cx="1108075" cy="517525"/>
          </a:xfrm>
          <a:prstGeom prst="leftArrow">
            <a:avLst>
              <a:gd name="adj1" fmla="val 66074"/>
              <a:gd name="adj2" fmla="val 53676"/>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marL="342900" indent="-342900"/>
            <a:r>
              <a:rPr lang="en-US" altLang="zh-TW" sz="1800"/>
              <a:t>human</a:t>
            </a:r>
          </a:p>
        </p:txBody>
      </p:sp>
      <p:sp>
        <p:nvSpPr>
          <p:cNvPr id="10289" name="AutoShape 49"/>
          <p:cNvSpPr>
            <a:spLocks noChangeArrowheads="1"/>
          </p:cNvSpPr>
          <p:nvPr/>
        </p:nvSpPr>
        <p:spPr bwMode="auto">
          <a:xfrm>
            <a:off x="2524125" y="2935288"/>
            <a:ext cx="927100" cy="517525"/>
          </a:xfrm>
          <a:prstGeom prst="leftArrow">
            <a:avLst>
              <a:gd name="adj1" fmla="val 66074"/>
              <a:gd name="adj2" fmla="val 44910"/>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marL="342900" indent="-342900"/>
            <a:r>
              <a:rPr lang="en-US" altLang="zh-TW" sz="1800"/>
              <a:t>rat</a:t>
            </a:r>
          </a:p>
        </p:txBody>
      </p:sp>
      <p:sp>
        <p:nvSpPr>
          <p:cNvPr id="10287" name="AutoShape 47"/>
          <p:cNvSpPr>
            <a:spLocks noChangeArrowheads="1"/>
          </p:cNvSpPr>
          <p:nvPr/>
        </p:nvSpPr>
        <p:spPr bwMode="auto">
          <a:xfrm>
            <a:off x="2536825" y="3338513"/>
            <a:ext cx="1644650" cy="461962"/>
          </a:xfrm>
          <a:prstGeom prst="leftArrow">
            <a:avLst>
              <a:gd name="adj1" fmla="val 76102"/>
              <a:gd name="adj2" fmla="val 89004"/>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marL="342900" indent="-342900"/>
            <a:r>
              <a:rPr lang="en-US" altLang="zh-TW" sz="1800" i="1"/>
              <a:t>Danio rerio </a:t>
            </a:r>
          </a:p>
        </p:txBody>
      </p:sp>
      <p:sp>
        <p:nvSpPr>
          <p:cNvPr id="10290" name="AutoShape 50"/>
          <p:cNvSpPr>
            <a:spLocks noChangeArrowheads="1"/>
          </p:cNvSpPr>
          <p:nvPr/>
        </p:nvSpPr>
        <p:spPr bwMode="auto">
          <a:xfrm>
            <a:off x="7364413" y="2947988"/>
            <a:ext cx="1512887" cy="482600"/>
          </a:xfrm>
          <a:prstGeom prst="leftArrow">
            <a:avLst>
              <a:gd name="adj1" fmla="val 72194"/>
              <a:gd name="adj2" fmla="val 81710"/>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marL="342900" indent="-342900"/>
            <a:r>
              <a:rPr lang="en-US" altLang="zh-TW" sz="1800"/>
              <a:t>Chrom 25</a:t>
            </a:r>
          </a:p>
        </p:txBody>
      </p:sp>
      <p:sp>
        <p:nvSpPr>
          <p:cNvPr id="10291" name="AutoShape 51"/>
          <p:cNvSpPr>
            <a:spLocks noChangeArrowheads="1"/>
          </p:cNvSpPr>
          <p:nvPr/>
        </p:nvSpPr>
        <p:spPr bwMode="auto">
          <a:xfrm>
            <a:off x="7327900" y="3259138"/>
            <a:ext cx="1512888" cy="482600"/>
          </a:xfrm>
          <a:prstGeom prst="leftArrow">
            <a:avLst>
              <a:gd name="adj1" fmla="val 72194"/>
              <a:gd name="adj2" fmla="val 81710"/>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marL="342900" indent="-342900"/>
            <a:r>
              <a:rPr lang="en-US" altLang="zh-TW" sz="1800"/>
              <a:t>Chrom 22</a:t>
            </a:r>
          </a:p>
        </p:txBody>
      </p:sp>
      <p:sp>
        <p:nvSpPr>
          <p:cNvPr id="10292" name="AutoShape 52"/>
          <p:cNvSpPr>
            <a:spLocks noChangeArrowheads="1"/>
          </p:cNvSpPr>
          <p:nvPr/>
        </p:nvSpPr>
        <p:spPr bwMode="auto">
          <a:xfrm>
            <a:off x="7350125" y="3557588"/>
            <a:ext cx="1512888" cy="482600"/>
          </a:xfrm>
          <a:prstGeom prst="leftArrow">
            <a:avLst>
              <a:gd name="adj1" fmla="val 72194"/>
              <a:gd name="adj2" fmla="val 81710"/>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marL="342900" indent="-342900"/>
            <a:r>
              <a:rPr lang="en-US" altLang="zh-TW" sz="1800"/>
              <a:t>Chrom 5</a:t>
            </a:r>
          </a:p>
        </p:txBody>
      </p:sp>
      <p:sp>
        <p:nvSpPr>
          <p:cNvPr id="10293" name="AutoShape 53"/>
          <p:cNvSpPr>
            <a:spLocks noChangeArrowheads="1"/>
          </p:cNvSpPr>
          <p:nvPr/>
        </p:nvSpPr>
        <p:spPr bwMode="auto">
          <a:xfrm>
            <a:off x="4367213" y="4929188"/>
            <a:ext cx="2000250" cy="590550"/>
          </a:xfrm>
          <a:prstGeom prst="rightArrow">
            <a:avLst>
              <a:gd name="adj1" fmla="val 50000"/>
              <a:gd name="adj2" fmla="val 84677"/>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1600"/>
              <a:t>mmu-miR-142-5p</a:t>
            </a:r>
          </a:p>
        </p:txBody>
      </p:sp>
      <p:sp>
        <p:nvSpPr>
          <p:cNvPr id="10294" name="AutoShape 54"/>
          <p:cNvSpPr>
            <a:spLocks noChangeArrowheads="1"/>
          </p:cNvSpPr>
          <p:nvPr/>
        </p:nvSpPr>
        <p:spPr bwMode="auto">
          <a:xfrm>
            <a:off x="4403725" y="5270500"/>
            <a:ext cx="2000250" cy="590550"/>
          </a:xfrm>
          <a:prstGeom prst="rightArrow">
            <a:avLst>
              <a:gd name="adj1" fmla="val 50000"/>
              <a:gd name="adj2" fmla="val 84677"/>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1600"/>
              <a:t>mmu-miR-142-3p</a:t>
            </a:r>
          </a:p>
        </p:txBody>
      </p:sp>
      <p:grpSp>
        <p:nvGrpSpPr>
          <p:cNvPr id="10296" name="Group 56"/>
          <p:cNvGrpSpPr>
            <a:grpSpLocks/>
          </p:cNvGrpSpPr>
          <p:nvPr/>
        </p:nvGrpSpPr>
        <p:grpSpPr bwMode="auto">
          <a:xfrm>
            <a:off x="431800" y="4192588"/>
            <a:ext cx="3151188" cy="1692275"/>
            <a:chOff x="272" y="2641"/>
            <a:chExt cx="1985" cy="1066"/>
          </a:xfrm>
        </p:grpSpPr>
        <p:sp>
          <p:nvSpPr>
            <p:cNvPr id="10265" name="Text Box 12"/>
            <p:cNvSpPr txBox="1">
              <a:spLocks noChangeArrowheads="1"/>
            </p:cNvSpPr>
            <p:nvPr/>
          </p:nvSpPr>
          <p:spPr bwMode="auto">
            <a:xfrm>
              <a:off x="304" y="2641"/>
              <a:ext cx="1953" cy="3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600"/>
                <a:t>Related mature sequences </a:t>
              </a:r>
              <a:r>
                <a:rPr lang="en-US" altLang="zh-TW" sz="1600">
                  <a:cs typeface="Arial" charset="0"/>
                </a:rPr>
                <a:t>→ </a:t>
              </a:r>
            </a:p>
            <a:p>
              <a:pPr eaLnBrk="1" hangingPunct="1"/>
              <a:r>
                <a:rPr lang="en-US" altLang="zh-TW" sz="1600" b="1">
                  <a:cs typeface="Arial" charset="0"/>
                </a:rPr>
                <a:t>lettered suffix</a:t>
              </a:r>
            </a:p>
          </p:txBody>
        </p:sp>
        <p:pic>
          <p:nvPicPr>
            <p:cNvPr id="10271" name="Picture 16" descr="dredio_lettered"/>
            <p:cNvPicPr>
              <a:picLocks noChangeAspect="1" noChangeArrowheads="1"/>
            </p:cNvPicPr>
            <p:nvPr/>
          </p:nvPicPr>
          <p:blipFill>
            <a:blip r:embed="rId6">
              <a:extLst>
                <a:ext uri="{28A0092B-C50C-407E-A947-70E740481C1C}">
                  <a14:useLocalDpi xmlns:a14="http://schemas.microsoft.com/office/drawing/2010/main" val="0"/>
                </a:ext>
              </a:extLst>
            </a:blip>
            <a:srcRect l="37260"/>
            <a:stretch>
              <a:fillRect/>
            </a:stretch>
          </p:blipFill>
          <p:spPr bwMode="auto">
            <a:xfrm>
              <a:off x="951" y="3065"/>
              <a:ext cx="1253" cy="6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272" name="Text Box 17"/>
            <p:cNvSpPr txBox="1">
              <a:spLocks noChangeArrowheads="1"/>
            </p:cNvSpPr>
            <p:nvPr/>
          </p:nvSpPr>
          <p:spPr bwMode="auto">
            <a:xfrm>
              <a:off x="272" y="3069"/>
              <a:ext cx="736" cy="59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wrap="none">
              <a:spAutoFit/>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pPr>
              <a:r>
                <a:rPr lang="en-US" altLang="zh-TW"/>
                <a:t>dre-miR-27e</a:t>
              </a:r>
            </a:p>
            <a:p>
              <a:pPr algn="l" eaLnBrk="1" hangingPunct="1">
                <a:spcBef>
                  <a:spcPct val="0"/>
                </a:spcBef>
              </a:pPr>
              <a:r>
                <a:rPr lang="en-US" altLang="zh-TW"/>
                <a:t>dre-miR-27a</a:t>
              </a:r>
            </a:p>
            <a:p>
              <a:pPr algn="l" eaLnBrk="1" hangingPunct="1">
                <a:spcBef>
                  <a:spcPct val="0"/>
                </a:spcBef>
              </a:pPr>
              <a:r>
                <a:rPr lang="en-US" altLang="zh-TW"/>
                <a:t>dre-miR-27d</a:t>
              </a:r>
            </a:p>
            <a:p>
              <a:pPr algn="l" eaLnBrk="1" hangingPunct="1">
                <a:spcBef>
                  <a:spcPct val="0"/>
                </a:spcBef>
              </a:pPr>
              <a:r>
                <a:rPr lang="en-US" altLang="zh-TW"/>
                <a:t>dre-miR-27b</a:t>
              </a:r>
            </a:p>
          </p:txBody>
        </p:sp>
        <p:sp>
          <p:nvSpPr>
            <p:cNvPr id="10295" name="Rectangle 55"/>
            <p:cNvSpPr>
              <a:spLocks noChangeArrowheads="1"/>
            </p:cNvSpPr>
            <p:nvPr/>
          </p:nvSpPr>
          <p:spPr bwMode="auto">
            <a:xfrm>
              <a:off x="302" y="3081"/>
              <a:ext cx="1837" cy="613"/>
            </a:xfrm>
            <a:prstGeom prst="rect">
              <a:avLst/>
            </a:prstGeom>
            <a:noFill/>
            <a:ln w="9525">
              <a:solidFill>
                <a:srgbClr val="06050B"/>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grpSp>
      <p:sp>
        <p:nvSpPr>
          <p:cNvPr id="10297" name="Rectangle 57"/>
          <p:cNvSpPr>
            <a:spLocks noChangeArrowheads="1"/>
          </p:cNvSpPr>
          <p:nvPr/>
        </p:nvSpPr>
        <p:spPr bwMode="auto">
          <a:xfrm>
            <a:off x="1539875" y="4905375"/>
            <a:ext cx="1481138" cy="928688"/>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Tree>
    <p:extLst>
      <p:ext uri="{BB962C8B-B14F-4D97-AF65-F5344CB8AC3E}">
        <p14:creationId xmlns:p14="http://schemas.microsoft.com/office/powerpoint/2010/main" val="28594319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7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7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28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28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28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28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5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281"/>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28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29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029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0292"/>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1029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0297"/>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0258"/>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0260"/>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0293"/>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0294"/>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9165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3" grpId="0"/>
      <p:bldP spid="916500" grpId="0" animBg="1"/>
      <p:bldP spid="10258" grpId="0"/>
      <p:bldP spid="10253" grpId="0"/>
      <p:bldP spid="10282" grpId="0" animBg="1"/>
      <p:bldP spid="10285" grpId="0" animBg="1"/>
      <p:bldP spid="10288" grpId="0" animBg="1"/>
      <p:bldP spid="10289" grpId="0" animBg="1"/>
      <p:bldP spid="10287" grpId="0" animBg="1"/>
      <p:bldP spid="10290" grpId="0" animBg="1"/>
      <p:bldP spid="10291" grpId="0" animBg="1"/>
      <p:bldP spid="10292" grpId="0" animBg="1"/>
      <p:bldP spid="10293" grpId="0" animBg="1"/>
      <p:bldP spid="10294" grpId="0" animBg="1"/>
      <p:bldP spid="1029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26"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738" y="941388"/>
            <a:ext cx="8675687" cy="453866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3323"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0738" y="2224088"/>
            <a:ext cx="6794500" cy="441007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3325" name="Line 13"/>
          <p:cNvSpPr>
            <a:spLocks noChangeShapeType="1"/>
          </p:cNvSpPr>
          <p:nvPr/>
        </p:nvSpPr>
        <p:spPr bwMode="auto">
          <a:xfrm>
            <a:off x="4687888" y="1566863"/>
            <a:ext cx="1654175" cy="944562"/>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
        <p:nvSpPr>
          <p:cNvPr id="13316" name="Rectangle 2"/>
          <p:cNvSpPr>
            <a:spLocks noGrp="1" noRot="1" noChangeArrowheads="1"/>
          </p:cNvSpPr>
          <p:nvPr>
            <p:ph type="title"/>
          </p:nvPr>
        </p:nvSpPr>
        <p:spPr>
          <a:xfrm>
            <a:off x="457200" y="0"/>
            <a:ext cx="8229600" cy="1143000"/>
          </a:xfrm>
        </p:spPr>
        <p:txBody>
          <a:bodyPr/>
          <a:lstStyle/>
          <a:p>
            <a:pPr eaLnBrk="1" hangingPunct="1"/>
            <a:r>
              <a:rPr lang="en-US" altLang="zh-TW" dirty="0" err="1">
                <a:latin typeface="Arial Narrow" charset="0"/>
              </a:rPr>
              <a:t>miRBase</a:t>
            </a:r>
            <a:r>
              <a:rPr lang="en-US" altLang="zh-TW" dirty="0">
                <a:latin typeface="Arial Narrow" charset="0"/>
              </a:rPr>
              <a:t> References</a:t>
            </a:r>
          </a:p>
        </p:txBody>
      </p:sp>
      <p:sp>
        <p:nvSpPr>
          <p:cNvPr id="13314"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13315"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08945939-AE12-9B43-9932-F1E63D2B7EC1}" type="slidenum">
              <a:rPr lang="en-US" altLang="zh-TW" sz="800">
                <a:solidFill>
                  <a:srgbClr val="020202"/>
                </a:solidFill>
              </a:rPr>
              <a:pPr eaLnBrk="1" hangingPunct="1"/>
              <a:t>9</a:t>
            </a:fld>
            <a:endParaRPr lang="en-US" altLang="zh-TW" sz="800">
              <a:solidFill>
                <a:srgbClr val="020202"/>
              </a:solidFill>
            </a:endParaRPr>
          </a:p>
        </p:txBody>
      </p:sp>
    </p:spTree>
    <p:extLst>
      <p:ext uri="{BB962C8B-B14F-4D97-AF65-F5344CB8AC3E}">
        <p14:creationId xmlns:p14="http://schemas.microsoft.com/office/powerpoint/2010/main" val="17233377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2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3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Screen shot 2010-09-24 at 10.32.14 AM.png"/>
          <p:cNvPicPr>
            <a:picLocks noChangeAspect="1"/>
          </p:cNvPicPr>
          <p:nvPr/>
        </p:nvPicPr>
        <p:blipFill>
          <a:blip r:embed="rId2" cstate="print"/>
          <a:stretch>
            <a:fillRect/>
          </a:stretch>
        </p:blipFill>
        <p:spPr>
          <a:xfrm>
            <a:off x="211951" y="147865"/>
            <a:ext cx="8746823" cy="3671843"/>
          </a:xfrm>
          <a:prstGeom prst="rect">
            <a:avLst/>
          </a:prstGeom>
        </p:spPr>
      </p:pic>
      <p:grpSp>
        <p:nvGrpSpPr>
          <p:cNvPr id="6" name="群組 5"/>
          <p:cNvGrpSpPr/>
          <p:nvPr/>
        </p:nvGrpSpPr>
        <p:grpSpPr>
          <a:xfrm>
            <a:off x="1000100" y="4004744"/>
            <a:ext cx="7017080" cy="2638966"/>
            <a:chOff x="600574" y="3504678"/>
            <a:chExt cx="7845234" cy="3091207"/>
          </a:xfrm>
        </p:grpSpPr>
        <p:pic>
          <p:nvPicPr>
            <p:cNvPr id="7" name="Picture 2" descr="Screen shot 2010-09-24 at 10.44.19 AM.png"/>
            <p:cNvPicPr>
              <a:picLocks noChangeAspect="1"/>
            </p:cNvPicPr>
            <p:nvPr/>
          </p:nvPicPr>
          <p:blipFill>
            <a:blip r:embed="rId3" cstate="print"/>
            <a:stretch>
              <a:fillRect/>
            </a:stretch>
          </p:blipFill>
          <p:spPr>
            <a:xfrm>
              <a:off x="600574" y="3504678"/>
              <a:ext cx="7472728" cy="3091207"/>
            </a:xfrm>
            <a:prstGeom prst="rect">
              <a:avLst/>
            </a:prstGeom>
          </p:spPr>
        </p:pic>
        <p:cxnSp>
          <p:nvCxnSpPr>
            <p:cNvPr id="8" name="直線單箭頭接點 6"/>
            <p:cNvCxnSpPr/>
            <p:nvPr/>
          </p:nvCxnSpPr>
          <p:spPr>
            <a:xfrm rot="5400000">
              <a:off x="1028153" y="5642784"/>
              <a:ext cx="428628" cy="1588"/>
            </a:xfrm>
            <a:prstGeom prst="straightConnector1">
              <a:avLst/>
            </a:prstGeom>
            <a:ln w="38100">
              <a:solidFill>
                <a:srgbClr val="FF00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文字方塊 12"/>
            <p:cNvSpPr txBox="1"/>
            <p:nvPr/>
          </p:nvSpPr>
          <p:spPr>
            <a:xfrm>
              <a:off x="1098797" y="5152265"/>
              <a:ext cx="875561" cy="276999"/>
            </a:xfrm>
            <a:prstGeom prst="rect">
              <a:avLst/>
            </a:prstGeom>
            <a:noFill/>
          </p:spPr>
          <p:txBody>
            <a:bodyPr wrap="none" rtlCol="0">
              <a:spAutoFit/>
            </a:bodyPr>
            <a:lstStyle/>
            <a:p>
              <a:r>
                <a:rPr lang="en-US" altLang="zh-TW" sz="1200" b="1" dirty="0">
                  <a:solidFill>
                    <a:srgbClr val="800000"/>
                  </a:solidFill>
                </a:rPr>
                <a:t>5 species</a:t>
              </a:r>
              <a:endParaRPr lang="zh-TW" altLang="en-US" sz="1200" b="1" dirty="0">
                <a:solidFill>
                  <a:srgbClr val="800000"/>
                </a:solidFill>
              </a:endParaRPr>
            </a:p>
          </p:txBody>
        </p:sp>
        <p:cxnSp>
          <p:nvCxnSpPr>
            <p:cNvPr id="10" name="直線單箭頭接點 9"/>
            <p:cNvCxnSpPr/>
            <p:nvPr/>
          </p:nvCxnSpPr>
          <p:spPr>
            <a:xfrm rot="5400000">
              <a:off x="5781347" y="4413694"/>
              <a:ext cx="428628" cy="1588"/>
            </a:xfrm>
            <a:prstGeom prst="straightConnector1">
              <a:avLst/>
            </a:prstGeom>
            <a:ln w="38100">
              <a:solidFill>
                <a:srgbClr val="FF00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 name="文字方塊 13"/>
            <p:cNvSpPr txBox="1"/>
            <p:nvPr/>
          </p:nvSpPr>
          <p:spPr>
            <a:xfrm>
              <a:off x="5496389" y="3923175"/>
              <a:ext cx="960519" cy="276999"/>
            </a:xfrm>
            <a:prstGeom prst="rect">
              <a:avLst/>
            </a:prstGeom>
            <a:noFill/>
          </p:spPr>
          <p:txBody>
            <a:bodyPr wrap="none" rtlCol="0">
              <a:spAutoFit/>
            </a:bodyPr>
            <a:lstStyle/>
            <a:p>
              <a:r>
                <a:rPr lang="en-US" altLang="zh-TW" sz="1200" b="1" dirty="0">
                  <a:solidFill>
                    <a:srgbClr val="800000"/>
                  </a:solidFill>
                </a:rPr>
                <a:t>92 species</a:t>
              </a:r>
              <a:endParaRPr lang="zh-TW" altLang="en-US" sz="1200" b="1" dirty="0">
                <a:solidFill>
                  <a:srgbClr val="800000"/>
                </a:solidFill>
              </a:endParaRPr>
            </a:p>
          </p:txBody>
        </p:sp>
        <p:cxnSp>
          <p:nvCxnSpPr>
            <p:cNvPr id="12" name="直線單箭頭接點 10"/>
            <p:cNvCxnSpPr/>
            <p:nvPr/>
          </p:nvCxnSpPr>
          <p:spPr>
            <a:xfrm rot="5400000" flipH="1" flipV="1">
              <a:off x="6699013" y="4402667"/>
              <a:ext cx="375098" cy="1588"/>
            </a:xfrm>
            <a:prstGeom prst="straightConnector1">
              <a:avLst/>
            </a:prstGeom>
            <a:ln w="38100">
              <a:solidFill>
                <a:srgbClr val="FF00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3" name="文字方塊 14"/>
            <p:cNvSpPr txBox="1"/>
            <p:nvPr/>
          </p:nvSpPr>
          <p:spPr>
            <a:xfrm>
              <a:off x="6539285" y="4603078"/>
              <a:ext cx="1045479" cy="276999"/>
            </a:xfrm>
            <a:prstGeom prst="rect">
              <a:avLst/>
            </a:prstGeom>
            <a:noFill/>
          </p:spPr>
          <p:txBody>
            <a:bodyPr wrap="none" rtlCol="0">
              <a:spAutoFit/>
            </a:bodyPr>
            <a:lstStyle/>
            <a:p>
              <a:r>
                <a:rPr lang="en-US" altLang="zh-TW" sz="1200" b="1" dirty="0">
                  <a:solidFill>
                    <a:srgbClr val="800000"/>
                  </a:solidFill>
                </a:rPr>
                <a:t>106 species</a:t>
              </a:r>
              <a:endParaRPr lang="zh-TW" altLang="en-US" sz="1200" b="1" dirty="0">
                <a:solidFill>
                  <a:srgbClr val="800000"/>
                </a:solidFill>
              </a:endParaRPr>
            </a:p>
          </p:txBody>
        </p:sp>
        <p:sp>
          <p:nvSpPr>
            <p:cNvPr id="14" name="文字方塊 14"/>
            <p:cNvSpPr txBox="1"/>
            <p:nvPr/>
          </p:nvSpPr>
          <p:spPr>
            <a:xfrm>
              <a:off x="7105175" y="4292763"/>
              <a:ext cx="892868" cy="276999"/>
            </a:xfrm>
            <a:prstGeom prst="rect">
              <a:avLst/>
            </a:prstGeom>
            <a:noFill/>
          </p:spPr>
          <p:txBody>
            <a:bodyPr wrap="none" rtlCol="0">
              <a:spAutoFit/>
            </a:bodyPr>
            <a:lstStyle/>
            <a:p>
              <a:r>
                <a:rPr lang="en-US" altLang="zh-TW" sz="1200" b="1" dirty="0">
                  <a:solidFill>
                    <a:srgbClr val="800000"/>
                  </a:solidFill>
                </a:rPr>
                <a:t>133 species</a:t>
              </a:r>
              <a:endParaRPr lang="zh-TW" altLang="en-US" sz="1200" b="1" dirty="0">
                <a:solidFill>
                  <a:srgbClr val="800000"/>
                </a:solidFill>
              </a:endParaRPr>
            </a:p>
          </p:txBody>
        </p:sp>
        <p:sp>
          <p:nvSpPr>
            <p:cNvPr id="15" name="文字方塊 14"/>
            <p:cNvSpPr txBox="1"/>
            <p:nvPr/>
          </p:nvSpPr>
          <p:spPr>
            <a:xfrm>
              <a:off x="7587580" y="4105708"/>
              <a:ext cx="858228" cy="276999"/>
            </a:xfrm>
            <a:prstGeom prst="rect">
              <a:avLst/>
            </a:prstGeom>
            <a:noFill/>
          </p:spPr>
          <p:txBody>
            <a:bodyPr wrap="none" rtlCol="0">
              <a:spAutoFit/>
            </a:bodyPr>
            <a:lstStyle/>
            <a:p>
              <a:r>
                <a:rPr lang="en-US" altLang="zh-TW" sz="1200" b="1" dirty="0">
                  <a:solidFill>
                    <a:srgbClr val="800000"/>
                  </a:solidFill>
                </a:rPr>
                <a:t>142species</a:t>
              </a:r>
              <a:endParaRPr lang="zh-TW" altLang="en-US" sz="1200" b="1" dirty="0">
                <a:solidFill>
                  <a:srgbClr val="800000"/>
                </a:solidFill>
              </a:endParaRPr>
            </a:p>
          </p:txBody>
        </p:sp>
        <p:cxnSp>
          <p:nvCxnSpPr>
            <p:cNvPr id="16" name="直線單箭頭接點 10"/>
            <p:cNvCxnSpPr/>
            <p:nvPr/>
          </p:nvCxnSpPr>
          <p:spPr>
            <a:xfrm rot="5400000" flipH="1" flipV="1">
              <a:off x="7136918" y="4131732"/>
              <a:ext cx="375098" cy="1588"/>
            </a:xfrm>
            <a:prstGeom prst="straightConnector1">
              <a:avLst/>
            </a:prstGeom>
            <a:ln w="38100">
              <a:solidFill>
                <a:srgbClr val="FF00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7" name="直線單箭頭接點 10"/>
            <p:cNvCxnSpPr/>
            <p:nvPr/>
          </p:nvCxnSpPr>
          <p:spPr>
            <a:xfrm rot="5400000" flipH="1" flipV="1">
              <a:off x="7570098" y="3924987"/>
              <a:ext cx="375098" cy="1588"/>
            </a:xfrm>
            <a:prstGeom prst="straightConnector1">
              <a:avLst/>
            </a:prstGeom>
            <a:ln w="38100">
              <a:solidFill>
                <a:srgbClr val="FF00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73122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l="20864" t="17578" r="22584" b="17968"/>
          <a:stretch>
            <a:fillRect/>
          </a:stretch>
        </p:blipFill>
        <p:spPr bwMode="auto">
          <a:xfrm>
            <a:off x="3606638" y="1586679"/>
            <a:ext cx="5357850" cy="3570513"/>
          </a:xfrm>
          <a:prstGeom prst="rect">
            <a:avLst/>
          </a:prstGeom>
          <a:noFill/>
          <a:ln w="9525">
            <a:noFill/>
            <a:miter lim="800000"/>
            <a:headEnd/>
            <a:tailEnd/>
          </a:ln>
          <a:effectLst/>
        </p:spPr>
      </p:pic>
      <p:sp>
        <p:nvSpPr>
          <p:cNvPr id="4" name="文字方塊 5"/>
          <p:cNvSpPr txBox="1">
            <a:spLocks noChangeArrowheads="1"/>
          </p:cNvSpPr>
          <p:nvPr/>
        </p:nvSpPr>
        <p:spPr bwMode="auto">
          <a:xfrm>
            <a:off x="4286248" y="1285860"/>
            <a:ext cx="4141124" cy="369332"/>
          </a:xfrm>
          <a:prstGeom prst="rect">
            <a:avLst/>
          </a:prstGeom>
          <a:noFill/>
          <a:ln w="9525">
            <a:noFill/>
            <a:miter lim="800000"/>
            <a:headEnd/>
            <a:tailEnd/>
          </a:ln>
        </p:spPr>
        <p:txBody>
          <a:bodyPr wrap="square">
            <a:spAutoFit/>
          </a:bodyPr>
          <a:lstStyle/>
          <a:p>
            <a:r>
              <a:rPr lang="en-US" altLang="zh-TW" b="1" dirty="0" err="1">
                <a:solidFill>
                  <a:srgbClr val="000066"/>
                </a:solidFill>
              </a:rPr>
              <a:t>Illumina</a:t>
            </a:r>
            <a:r>
              <a:rPr lang="en-US" altLang="zh-TW" b="1" dirty="0">
                <a:solidFill>
                  <a:srgbClr val="000066"/>
                </a:solidFill>
              </a:rPr>
              <a:t> SOLEXA sequencing by synthesis</a:t>
            </a:r>
          </a:p>
        </p:txBody>
      </p:sp>
      <p:sp>
        <p:nvSpPr>
          <p:cNvPr id="5" name="文字方塊 4"/>
          <p:cNvSpPr txBox="1">
            <a:spLocks noChangeArrowheads="1"/>
          </p:cNvSpPr>
          <p:nvPr/>
        </p:nvSpPr>
        <p:spPr bwMode="auto">
          <a:xfrm>
            <a:off x="71406" y="71414"/>
            <a:ext cx="8572500" cy="523220"/>
          </a:xfrm>
          <a:prstGeom prst="rect">
            <a:avLst/>
          </a:prstGeom>
          <a:noFill/>
          <a:ln w="9525">
            <a:noFill/>
            <a:miter lim="800000"/>
            <a:headEnd/>
            <a:tailEnd/>
          </a:ln>
        </p:spPr>
        <p:txBody>
          <a:bodyPr>
            <a:spAutoFit/>
          </a:bodyPr>
          <a:lstStyle/>
          <a:p>
            <a:r>
              <a:rPr lang="en-US" altLang="zh-TW" sz="2800" b="1" i="1" dirty="0">
                <a:solidFill>
                  <a:srgbClr val="800000"/>
                </a:solidFill>
                <a:effectLst>
                  <a:outerShdw blurRad="38100" dist="38100" dir="2700000" algn="tl">
                    <a:srgbClr val="C0C0C0"/>
                  </a:outerShdw>
                </a:effectLst>
                <a:latin typeface="Arial" pitchFamily="34" charset="0"/>
                <a:cs typeface="Arial" pitchFamily="34" charset="0"/>
              </a:rPr>
              <a:t>Next Generation Sequencing Technology</a:t>
            </a:r>
            <a:endParaRPr lang="en-US" altLang="zh-TW" sz="2800" i="1" dirty="0">
              <a:solidFill>
                <a:srgbClr val="800000"/>
              </a:solidFill>
              <a:effectLst>
                <a:outerShdw blurRad="38100" dist="38100" dir="2700000" algn="tl">
                  <a:srgbClr val="C0C0C0"/>
                </a:outerShdw>
              </a:effectLst>
              <a:latin typeface="Arial" pitchFamily="34" charset="0"/>
              <a:cs typeface="Arial" pitchFamily="34" charset="0"/>
            </a:endParaRPr>
          </a:p>
        </p:txBody>
      </p:sp>
      <p:pic>
        <p:nvPicPr>
          <p:cNvPr id="7" name="Picture 13" descr="illumina®">
            <a:hlinkClick r:id="rId3"/>
          </p:cNvPr>
          <p:cNvPicPr>
            <a:picLocks noChangeAspect="1" noChangeArrowheads="1"/>
          </p:cNvPicPr>
          <p:nvPr/>
        </p:nvPicPr>
        <p:blipFill>
          <a:blip r:embed="rId4" cstate="print"/>
          <a:srcRect r="60324"/>
          <a:stretch>
            <a:fillRect/>
          </a:stretch>
        </p:blipFill>
        <p:spPr bwMode="auto">
          <a:xfrm>
            <a:off x="1152079" y="476672"/>
            <a:ext cx="1439862" cy="714375"/>
          </a:xfrm>
          <a:prstGeom prst="rect">
            <a:avLst/>
          </a:prstGeom>
          <a:noFill/>
          <a:ln w="9525">
            <a:noFill/>
            <a:miter lim="800000"/>
            <a:headEnd/>
            <a:tailEnd/>
          </a:ln>
        </p:spPr>
      </p:pic>
      <p:pic>
        <p:nvPicPr>
          <p:cNvPr id="8" name="Picture 15" descr="Applied Biosystems"/>
          <p:cNvPicPr>
            <a:picLocks noChangeAspect="1" noChangeArrowheads="1"/>
          </p:cNvPicPr>
          <p:nvPr/>
        </p:nvPicPr>
        <p:blipFill>
          <a:blip r:embed="rId5" cstate="print"/>
          <a:srcRect/>
          <a:stretch>
            <a:fillRect/>
          </a:stretch>
        </p:blipFill>
        <p:spPr bwMode="auto">
          <a:xfrm>
            <a:off x="2591941" y="638597"/>
            <a:ext cx="1619250" cy="390525"/>
          </a:xfrm>
          <a:prstGeom prst="rect">
            <a:avLst/>
          </a:prstGeom>
          <a:noFill/>
          <a:ln w="9525">
            <a:noFill/>
            <a:miter lim="800000"/>
            <a:headEnd/>
            <a:tailEnd/>
          </a:ln>
        </p:spPr>
      </p:pic>
      <p:pic>
        <p:nvPicPr>
          <p:cNvPr id="9" name="Picture 17" descr="檢視完整大小圖片">
            <a:hlinkClick r:id="rId6"/>
          </p:cNvPr>
          <p:cNvPicPr>
            <a:picLocks noChangeAspect="1" noChangeArrowheads="1"/>
          </p:cNvPicPr>
          <p:nvPr/>
        </p:nvPicPr>
        <p:blipFill>
          <a:blip r:embed="rId7" cstate="print"/>
          <a:srcRect/>
          <a:stretch>
            <a:fillRect/>
          </a:stretch>
        </p:blipFill>
        <p:spPr bwMode="auto">
          <a:xfrm>
            <a:off x="107504" y="611610"/>
            <a:ext cx="854075" cy="444500"/>
          </a:xfrm>
          <a:prstGeom prst="rect">
            <a:avLst/>
          </a:prstGeom>
          <a:noFill/>
          <a:ln w="9525">
            <a:noFill/>
            <a:miter lim="800000"/>
            <a:headEnd/>
            <a:tailEnd/>
          </a:ln>
        </p:spPr>
      </p:pic>
      <p:pic>
        <p:nvPicPr>
          <p:cNvPr id="3" name="Picture 2"/>
          <p:cNvPicPr>
            <a:picLocks noChangeAspect="1" noChangeArrowheads="1"/>
          </p:cNvPicPr>
          <p:nvPr/>
        </p:nvPicPr>
        <p:blipFill>
          <a:blip r:embed="rId8" cstate="print"/>
          <a:srcRect/>
          <a:stretch>
            <a:fillRect/>
          </a:stretch>
        </p:blipFill>
        <p:spPr bwMode="auto">
          <a:xfrm>
            <a:off x="214282" y="1230168"/>
            <a:ext cx="3357557" cy="4863128"/>
          </a:xfrm>
          <a:prstGeom prst="rect">
            <a:avLst/>
          </a:prstGeom>
          <a:noFill/>
          <a:ln w="9525">
            <a:noFill/>
            <a:miter lim="800000"/>
            <a:headEnd/>
            <a:tailEnd/>
          </a:ln>
        </p:spPr>
      </p:pic>
      <p:pic>
        <p:nvPicPr>
          <p:cNvPr id="82947" name="Picture 3"/>
          <p:cNvPicPr>
            <a:picLocks noChangeAspect="1" noChangeArrowheads="1"/>
          </p:cNvPicPr>
          <p:nvPr/>
        </p:nvPicPr>
        <p:blipFill>
          <a:blip r:embed="rId9" cstate="print"/>
          <a:srcRect l="46324" t="74219" r="21139" b="12109"/>
          <a:stretch>
            <a:fillRect/>
          </a:stretch>
        </p:blipFill>
        <p:spPr bwMode="auto">
          <a:xfrm>
            <a:off x="4786314" y="5132615"/>
            <a:ext cx="3357586" cy="796715"/>
          </a:xfrm>
          <a:prstGeom prst="rect">
            <a:avLst/>
          </a:prstGeom>
          <a:noFill/>
          <a:ln w="9525">
            <a:noFill/>
            <a:miter lim="800000"/>
            <a:headEnd/>
            <a:tailEnd/>
          </a:ln>
        </p:spPr>
      </p:pic>
      <p:sp>
        <p:nvSpPr>
          <p:cNvPr id="13" name="文字方塊 12"/>
          <p:cNvSpPr txBox="1"/>
          <p:nvPr/>
        </p:nvSpPr>
        <p:spPr>
          <a:xfrm>
            <a:off x="5059690" y="6019404"/>
            <a:ext cx="2798458" cy="338554"/>
          </a:xfrm>
          <a:prstGeom prst="rect">
            <a:avLst/>
          </a:prstGeom>
          <a:noFill/>
        </p:spPr>
        <p:txBody>
          <a:bodyPr wrap="none" rtlCol="0">
            <a:spAutoFit/>
          </a:bodyPr>
          <a:lstStyle/>
          <a:p>
            <a:r>
              <a:rPr lang="en-US" altLang="zh-TW" sz="1600" b="1" dirty="0">
                <a:solidFill>
                  <a:srgbClr val="002060"/>
                </a:solidFill>
              </a:rPr>
              <a:t>40,000,000 reads of 35 </a:t>
            </a:r>
            <a:r>
              <a:rPr lang="en-US" altLang="zh-TW" sz="1600" b="1" dirty="0" err="1">
                <a:solidFill>
                  <a:srgbClr val="002060"/>
                </a:solidFill>
              </a:rPr>
              <a:t>bp</a:t>
            </a:r>
            <a:r>
              <a:rPr lang="en-US" altLang="zh-TW" sz="1600" b="1" dirty="0">
                <a:solidFill>
                  <a:srgbClr val="002060"/>
                </a:solidFill>
              </a:rPr>
              <a:t> long</a:t>
            </a:r>
            <a:endParaRPr lang="zh-TW" altLang="en-US" sz="1600" b="1" dirty="0">
              <a:solidFill>
                <a:srgbClr val="002060"/>
              </a:solidFill>
            </a:endParaRPr>
          </a:p>
        </p:txBody>
      </p:sp>
    </p:spTree>
    <p:extLst>
      <p:ext uri="{BB962C8B-B14F-4D97-AF65-F5344CB8AC3E}">
        <p14:creationId xmlns:p14="http://schemas.microsoft.com/office/powerpoint/2010/main" val="427419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4" name="Rectangle 2"/>
          <p:cNvSpPr>
            <a:spLocks noGrp="1" noRot="1" noChangeArrowheads="1"/>
          </p:cNvSpPr>
          <p:nvPr>
            <p:ph type="title"/>
          </p:nvPr>
        </p:nvSpPr>
        <p:spPr/>
        <p:txBody>
          <a:bodyPr/>
          <a:lstStyle/>
          <a:p>
            <a:pPr eaLnBrk="1" hangingPunct="1"/>
            <a:r>
              <a:rPr lang="en-US" altLang="zh-TW">
                <a:latin typeface="Arial Narrow" charset="0"/>
              </a:rPr>
              <a:t>miRBase Agenda</a:t>
            </a:r>
          </a:p>
        </p:txBody>
      </p:sp>
      <p:sp>
        <p:nvSpPr>
          <p:cNvPr id="15362"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15363"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21A19B96-0D8B-0F43-BE06-1D05AA7769AA}" type="slidenum">
              <a:rPr lang="en-US" altLang="zh-TW" sz="800">
                <a:solidFill>
                  <a:srgbClr val="020202"/>
                </a:solidFill>
              </a:rPr>
              <a:pPr eaLnBrk="1" hangingPunct="1"/>
              <a:t>12</a:t>
            </a:fld>
            <a:endParaRPr lang="en-US" altLang="zh-TW" sz="800">
              <a:solidFill>
                <a:srgbClr val="020202"/>
              </a:solidFill>
            </a:endParaRPr>
          </a:p>
        </p:txBody>
      </p:sp>
      <p:sp>
        <p:nvSpPr>
          <p:cNvPr id="824323" name="Rectangle 3"/>
          <p:cNvSpPr>
            <a:spLocks noRot="1" noChangeArrowheads="1"/>
          </p:cNvSpPr>
          <p:nvPr/>
        </p:nvSpPr>
        <p:spPr bwMode="auto">
          <a:xfrm>
            <a:off x="533400" y="1447800"/>
            <a:ext cx="8305800" cy="4724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342900" indent="-342900" algn="l">
              <a:buFont typeface="Wingdings" charset="0"/>
              <a:buChar char="n"/>
            </a:pPr>
            <a:r>
              <a:rPr lang="en-US" altLang="zh-TW" sz="2400">
                <a:solidFill>
                  <a:srgbClr val="000000"/>
                </a:solidFill>
              </a:rPr>
              <a:t>Introduction and Credits</a:t>
            </a:r>
          </a:p>
          <a:p>
            <a:pPr marL="342900" indent="-342900" algn="l">
              <a:buFont typeface="Wingdings" charset="0"/>
              <a:buChar char="n"/>
            </a:pPr>
            <a:r>
              <a:rPr lang="en-US" altLang="zh-TW" sz="2400">
                <a:solidFill>
                  <a:srgbClr val="EB0903"/>
                </a:solidFill>
              </a:rPr>
              <a:t>Basic Search &amp; Results</a:t>
            </a:r>
          </a:p>
          <a:p>
            <a:pPr marL="342900" indent="-342900" algn="l">
              <a:buFont typeface="Wingdings" charset="0"/>
              <a:buChar char="n"/>
            </a:pPr>
            <a:r>
              <a:rPr lang="en-US" altLang="zh-TW" sz="2400">
                <a:solidFill>
                  <a:srgbClr val="020202"/>
                </a:solidFill>
              </a:rPr>
              <a:t>Deep Sequencing Report</a:t>
            </a:r>
          </a:p>
          <a:p>
            <a:pPr marL="342900" indent="-342900" algn="l">
              <a:buFont typeface="Wingdings" charset="0"/>
              <a:buChar char="n"/>
            </a:pPr>
            <a:r>
              <a:rPr lang="en-US" altLang="zh-TW" sz="2400">
                <a:solidFill>
                  <a:srgbClr val="020202"/>
                </a:solidFill>
              </a:rPr>
              <a:t>Advanced Search Options</a:t>
            </a:r>
          </a:p>
          <a:p>
            <a:pPr marL="342900" indent="-342900" algn="l">
              <a:buFont typeface="Wingdings" charset="0"/>
              <a:buChar char="n"/>
            </a:pPr>
            <a:r>
              <a:rPr lang="en-US" altLang="zh-TW" sz="2400">
                <a:solidFill>
                  <a:srgbClr val="020202"/>
                </a:solidFill>
              </a:rPr>
              <a:t>Additional Features</a:t>
            </a:r>
          </a:p>
          <a:p>
            <a:pPr marL="342900" indent="-342900" algn="l">
              <a:buFont typeface="Wingdings" charset="0"/>
              <a:buChar char="n"/>
            </a:pPr>
            <a:r>
              <a:rPr lang="en-US" altLang="zh-TW" sz="2400">
                <a:solidFill>
                  <a:srgbClr val="020202"/>
                </a:solidFill>
              </a:rPr>
              <a:t>Summary</a:t>
            </a:r>
          </a:p>
          <a:p>
            <a:pPr marL="342900" indent="-342900" algn="l">
              <a:buFont typeface="Wingdings" charset="0"/>
              <a:buChar char="n"/>
            </a:pPr>
            <a:r>
              <a:rPr lang="en-US" altLang="zh-TW" sz="2400">
                <a:solidFill>
                  <a:srgbClr val="020202"/>
                </a:solidFill>
              </a:rPr>
              <a:t>Exercises</a:t>
            </a:r>
          </a:p>
        </p:txBody>
      </p:sp>
      <p:sp>
        <p:nvSpPr>
          <p:cNvPr id="15369" name="Rectangle 4"/>
          <p:cNvSpPr>
            <a:spLocks noChangeArrowheads="1"/>
          </p:cNvSpPr>
          <p:nvPr/>
        </p:nvSpPr>
        <p:spPr bwMode="auto">
          <a:xfrm>
            <a:off x="685800" y="5984875"/>
            <a:ext cx="80010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eaLnBrk="0" hangingPunct="0">
              <a:spcBef>
                <a:spcPct val="0"/>
              </a:spcBef>
              <a:buClrTx/>
              <a:buSzTx/>
              <a:buFontTx/>
              <a:buNone/>
            </a:pPr>
            <a:r>
              <a:rPr lang="en-US" altLang="zh-TW" sz="2400" b="1">
                <a:solidFill>
                  <a:srgbClr val="020202"/>
                </a:solidFill>
              </a:rPr>
              <a:t>miRBase:  </a:t>
            </a:r>
            <a:r>
              <a:rPr lang="en-US" altLang="zh-TW" sz="2000" b="1">
                <a:solidFill>
                  <a:srgbClr val="06050B"/>
                </a:solidFill>
              </a:rPr>
              <a:t>http://www.mirbase.org/</a:t>
            </a:r>
          </a:p>
        </p:txBody>
      </p:sp>
    </p:spTree>
    <p:extLst>
      <p:ext uri="{BB962C8B-B14F-4D97-AF65-F5344CB8AC3E}">
        <p14:creationId xmlns:p14="http://schemas.microsoft.com/office/powerpoint/2010/main" val="23072822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79203"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41302124-7B61-7E41-8FE4-C02BF4B0CD55}" type="slidenum">
              <a:rPr lang="en-US" altLang="zh-TW" sz="800">
                <a:solidFill>
                  <a:srgbClr val="020202"/>
                </a:solidFill>
              </a:rPr>
              <a:pPr algn="l" eaLnBrk="1" hangingPunct="1">
                <a:spcBef>
                  <a:spcPct val="0"/>
                </a:spcBef>
                <a:buClrTx/>
                <a:buSzTx/>
                <a:buFontTx/>
                <a:buNone/>
              </a:pPr>
              <a:t>13</a:t>
            </a:fld>
            <a:endParaRPr lang="en-US" altLang="zh-TW" sz="800">
              <a:solidFill>
                <a:srgbClr val="020202"/>
              </a:solidFill>
            </a:endParaRPr>
          </a:p>
        </p:txBody>
      </p:sp>
      <p:sp>
        <p:nvSpPr>
          <p:cNvPr id="179204" name="Rectangle 2"/>
          <p:cNvSpPr>
            <a:spLocks noGrp="1" noRot="1" noChangeArrowheads="1"/>
          </p:cNvSpPr>
          <p:nvPr>
            <p:ph type="title" idx="4294967295"/>
          </p:nvPr>
        </p:nvSpPr>
        <p:spPr>
          <a:xfrm>
            <a:off x="0" y="-119864"/>
            <a:ext cx="8229600" cy="1143000"/>
          </a:xfrm>
        </p:spPr>
        <p:txBody>
          <a:bodyPr>
            <a:normAutofit fontScale="90000"/>
          </a:bodyPr>
          <a:lstStyle/>
          <a:p>
            <a:pPr eaLnBrk="1" hangingPunct="1"/>
            <a:r>
              <a:rPr lang="en-US" altLang="zh-TW" dirty="0" err="1">
                <a:latin typeface="Arial Narrow" charset="0"/>
              </a:rPr>
              <a:t>miRBase</a:t>
            </a:r>
            <a:r>
              <a:rPr lang="en-US" altLang="zh-TW" dirty="0">
                <a:latin typeface="Arial Narrow" charset="0"/>
              </a:rPr>
              <a:t> Homepage:       </a:t>
            </a:r>
            <a:r>
              <a:rPr lang="en-US" altLang="zh-TW" dirty="0" err="1">
                <a:latin typeface="Arial Narrow" charset="0"/>
              </a:rPr>
              <a:t>www.mirbase.org</a:t>
            </a:r>
            <a:endParaRPr lang="en-US" altLang="zh-TW" dirty="0">
              <a:latin typeface="Arial Narrow" charset="0"/>
            </a:endParaRPr>
          </a:p>
        </p:txBody>
      </p:sp>
      <p:pic>
        <p:nvPicPr>
          <p:cNvPr id="17920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025" y="808038"/>
            <a:ext cx="7886700" cy="584993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79206" name="Rectangle 6"/>
          <p:cNvSpPr>
            <a:spLocks noChangeArrowheads="1"/>
          </p:cNvSpPr>
          <p:nvPr/>
        </p:nvSpPr>
        <p:spPr bwMode="auto">
          <a:xfrm>
            <a:off x="711200" y="1654175"/>
            <a:ext cx="3759200" cy="3048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179207" name="Rectangle 7"/>
          <p:cNvSpPr>
            <a:spLocks noChangeArrowheads="1"/>
          </p:cNvSpPr>
          <p:nvPr/>
        </p:nvSpPr>
        <p:spPr bwMode="auto">
          <a:xfrm>
            <a:off x="747713" y="2009775"/>
            <a:ext cx="4891087" cy="17240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79208" name="Rectangle 8"/>
          <p:cNvSpPr>
            <a:spLocks noChangeArrowheads="1"/>
          </p:cNvSpPr>
          <p:nvPr/>
        </p:nvSpPr>
        <p:spPr bwMode="auto">
          <a:xfrm>
            <a:off x="5646738" y="2017713"/>
            <a:ext cx="2828925" cy="25368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79209" name="Text Box 9"/>
          <p:cNvSpPr txBox="1">
            <a:spLocks noChangeArrowheads="1"/>
          </p:cNvSpPr>
          <p:nvPr/>
        </p:nvSpPr>
        <p:spPr bwMode="auto">
          <a:xfrm>
            <a:off x="3759200" y="4479925"/>
            <a:ext cx="1281113"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Database</a:t>
            </a:r>
          </a:p>
        </p:txBody>
      </p:sp>
      <p:sp>
        <p:nvSpPr>
          <p:cNvPr id="179210" name="Text Box 10"/>
          <p:cNvSpPr txBox="1">
            <a:spLocks noChangeArrowheads="1"/>
          </p:cNvSpPr>
          <p:nvPr/>
        </p:nvSpPr>
        <p:spPr bwMode="auto">
          <a:xfrm>
            <a:off x="4227513" y="5329238"/>
            <a:ext cx="2170112"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Registry Services</a:t>
            </a:r>
          </a:p>
        </p:txBody>
      </p:sp>
      <p:sp>
        <p:nvSpPr>
          <p:cNvPr id="179211" name="Text Box 11"/>
          <p:cNvSpPr txBox="1">
            <a:spLocks noChangeArrowheads="1"/>
          </p:cNvSpPr>
          <p:nvPr/>
        </p:nvSpPr>
        <p:spPr bwMode="auto">
          <a:xfrm>
            <a:off x="6394450" y="6164263"/>
            <a:ext cx="1419225"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Target Info</a:t>
            </a:r>
          </a:p>
        </p:txBody>
      </p:sp>
      <p:sp>
        <p:nvSpPr>
          <p:cNvPr id="179212" name="AutoShape 12"/>
          <p:cNvSpPr>
            <a:spLocks noChangeArrowheads="1"/>
          </p:cNvSpPr>
          <p:nvPr/>
        </p:nvSpPr>
        <p:spPr bwMode="auto">
          <a:xfrm>
            <a:off x="4605338" y="2495550"/>
            <a:ext cx="1119187" cy="711200"/>
          </a:xfrm>
          <a:prstGeom prst="rightArrow">
            <a:avLst>
              <a:gd name="adj1" fmla="val 50000"/>
              <a:gd name="adj2" fmla="val 39342"/>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marL="342900" indent="-342900"/>
            <a:r>
              <a:rPr lang="en-US" altLang="zh-TW" sz="2000"/>
              <a:t>focus</a:t>
            </a:r>
          </a:p>
        </p:txBody>
      </p:sp>
    </p:spTree>
    <p:extLst>
      <p:ext uri="{BB962C8B-B14F-4D97-AF65-F5344CB8AC3E}">
        <p14:creationId xmlns:p14="http://schemas.microsoft.com/office/powerpoint/2010/main" val="17864779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9206"/>
                                        </p:tgtEl>
                                        <p:attrNameLst>
                                          <p:attrName>style.visibility</p:attrName>
                                        </p:attrNameLst>
                                      </p:cBhvr>
                                      <p:to>
                                        <p:strVal val="visible"/>
                                      </p:to>
                                    </p:set>
                                  </p:childTnLst>
                                  <p:subTnLst>
                                    <p:set>
                                      <p:cBhvr override="childStyle">
                                        <p:cTn dur="1" fill="hold" display="0" masterRel="nextClick" afterEffect="1"/>
                                        <p:tgtEl>
                                          <p:spTgt spid="179206"/>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9207"/>
                                        </p:tgtEl>
                                        <p:attrNameLst>
                                          <p:attrName>style.visibility</p:attrName>
                                        </p:attrNameLst>
                                      </p:cBhvr>
                                      <p:to>
                                        <p:strVal val="visible"/>
                                      </p:to>
                                    </p:set>
                                  </p:childTnLst>
                                  <p:subTnLst>
                                    <p:set>
                                      <p:cBhvr override="childStyle">
                                        <p:cTn dur="1" fill="hold" display="0" masterRel="nextClick" afterEffect="1"/>
                                        <p:tgtEl>
                                          <p:spTgt spid="179207"/>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9208"/>
                                        </p:tgtEl>
                                        <p:attrNameLst>
                                          <p:attrName>style.visibility</p:attrName>
                                        </p:attrNameLst>
                                      </p:cBhvr>
                                      <p:to>
                                        <p:strVal val="visible"/>
                                      </p:to>
                                    </p:set>
                                  </p:childTnLst>
                                  <p:subTnLst>
                                    <p:set>
                                      <p:cBhvr override="childStyle">
                                        <p:cTn dur="1" fill="hold" display="0" masterRel="nextClick" afterEffect="1"/>
                                        <p:tgtEl>
                                          <p:spTgt spid="179208"/>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920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921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921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92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6" grpId="0" animBg="1"/>
      <p:bldP spid="179207" grpId="0" animBg="1"/>
      <p:bldP spid="179208" grpId="0" animBg="1"/>
      <p:bldP spid="179209" grpId="0" animBg="1"/>
      <p:bldP spid="179210" grpId="0" animBg="1"/>
      <p:bldP spid="179211" grpId="0" animBg="1"/>
      <p:bldP spid="1792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Rectangle 2"/>
          <p:cNvSpPr>
            <a:spLocks noGrp="1" noRot="1" noChangeArrowheads="1"/>
          </p:cNvSpPr>
          <p:nvPr>
            <p:ph type="title"/>
          </p:nvPr>
        </p:nvSpPr>
        <p:spPr>
          <a:xfrm>
            <a:off x="457200" y="-52510"/>
            <a:ext cx="8229600" cy="1143000"/>
          </a:xfrm>
        </p:spPr>
        <p:txBody>
          <a:bodyPr>
            <a:normAutofit/>
          </a:bodyPr>
          <a:lstStyle/>
          <a:p>
            <a:pPr eaLnBrk="1" hangingPunct="1"/>
            <a:r>
              <a:rPr lang="en-US" altLang="zh-TW" dirty="0" err="1">
                <a:latin typeface="Arial Narrow" charset="0"/>
              </a:rPr>
              <a:t>miRBase</a:t>
            </a:r>
            <a:r>
              <a:rPr lang="en-US" altLang="zh-TW" dirty="0">
                <a:latin typeface="Arial Narrow" charset="0"/>
              </a:rPr>
              <a:t> Basic Keyword Search</a:t>
            </a:r>
          </a:p>
        </p:txBody>
      </p:sp>
      <p:sp>
        <p:nvSpPr>
          <p:cNvPr id="19458"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19459"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1319E17B-27D6-2B4C-99E9-905115BB96F0}" type="slidenum">
              <a:rPr lang="en-US" altLang="zh-TW" sz="800">
                <a:solidFill>
                  <a:srgbClr val="020202"/>
                </a:solidFill>
              </a:rPr>
              <a:pPr eaLnBrk="1" hangingPunct="1"/>
              <a:t>14</a:t>
            </a:fld>
            <a:endParaRPr lang="en-US" altLang="zh-TW" sz="800">
              <a:solidFill>
                <a:srgbClr val="020202"/>
              </a:solidFill>
            </a:endParaRPr>
          </a:p>
        </p:txBody>
      </p:sp>
      <p:pic>
        <p:nvPicPr>
          <p:cNvPr id="19473"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838200"/>
            <a:ext cx="4495800" cy="917575"/>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9474" name="Text Box 18"/>
          <p:cNvSpPr txBox="1">
            <a:spLocks noChangeArrowheads="1"/>
          </p:cNvSpPr>
          <p:nvPr/>
        </p:nvSpPr>
        <p:spPr bwMode="auto">
          <a:xfrm>
            <a:off x="468313" y="1281113"/>
            <a:ext cx="1085850" cy="39687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b="1"/>
              <a:t>mir-307</a:t>
            </a:r>
          </a:p>
        </p:txBody>
      </p:sp>
      <p:sp>
        <p:nvSpPr>
          <p:cNvPr id="19476" name="AutoShape 20"/>
          <p:cNvSpPr>
            <a:spLocks noChangeArrowheads="1"/>
          </p:cNvSpPr>
          <p:nvPr/>
        </p:nvSpPr>
        <p:spPr bwMode="auto">
          <a:xfrm>
            <a:off x="2924175" y="1020763"/>
            <a:ext cx="968375" cy="831850"/>
          </a:xfrm>
          <a:prstGeom prst="leftArrow">
            <a:avLst>
              <a:gd name="adj1" fmla="val 50000"/>
              <a:gd name="adj2" fmla="val 29103"/>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2400" b="1"/>
              <a:t>click</a:t>
            </a:r>
          </a:p>
        </p:txBody>
      </p:sp>
      <p:pic>
        <p:nvPicPr>
          <p:cNvPr id="19478" name="Picture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2087563"/>
            <a:ext cx="8505825" cy="458787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9479" name="Rectangle 23"/>
          <p:cNvSpPr>
            <a:spLocks noChangeArrowheads="1"/>
          </p:cNvSpPr>
          <p:nvPr/>
        </p:nvSpPr>
        <p:spPr bwMode="auto">
          <a:xfrm>
            <a:off x="2438400" y="2624138"/>
            <a:ext cx="950913" cy="24892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9480" name="Rectangle 24"/>
          <p:cNvSpPr>
            <a:spLocks noChangeArrowheads="1"/>
          </p:cNvSpPr>
          <p:nvPr/>
        </p:nvSpPr>
        <p:spPr bwMode="auto">
          <a:xfrm>
            <a:off x="3390900" y="2628900"/>
            <a:ext cx="2411413" cy="24892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9481" name="Rectangle 25"/>
          <p:cNvSpPr>
            <a:spLocks noChangeArrowheads="1"/>
          </p:cNvSpPr>
          <p:nvPr/>
        </p:nvSpPr>
        <p:spPr bwMode="auto">
          <a:xfrm>
            <a:off x="5805488" y="2630488"/>
            <a:ext cx="779462" cy="24892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9482" name="AutoShape 26"/>
          <p:cNvSpPr>
            <a:spLocks noChangeArrowheads="1"/>
          </p:cNvSpPr>
          <p:nvPr/>
        </p:nvSpPr>
        <p:spPr bwMode="auto">
          <a:xfrm>
            <a:off x="6423025" y="2782888"/>
            <a:ext cx="2389188" cy="711200"/>
          </a:xfrm>
          <a:prstGeom prst="leftArrow">
            <a:avLst>
              <a:gd name="adj1" fmla="val 50000"/>
              <a:gd name="adj2" fmla="val 83984"/>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2000" b="1">
                <a:solidFill>
                  <a:srgbClr val="FFFFFF"/>
                </a:solidFill>
              </a:rPr>
              <a:t>Unique miRNAs</a:t>
            </a:r>
          </a:p>
        </p:txBody>
      </p:sp>
      <p:sp>
        <p:nvSpPr>
          <p:cNvPr id="19485" name="Rectangle 29"/>
          <p:cNvSpPr>
            <a:spLocks noChangeArrowheads="1"/>
          </p:cNvSpPr>
          <p:nvPr/>
        </p:nvSpPr>
        <p:spPr bwMode="auto">
          <a:xfrm>
            <a:off x="2295525" y="5576888"/>
            <a:ext cx="4456113" cy="103187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9486" name="AutoShape 30"/>
          <p:cNvSpPr>
            <a:spLocks noChangeArrowheads="1"/>
          </p:cNvSpPr>
          <p:nvPr/>
        </p:nvSpPr>
        <p:spPr bwMode="auto">
          <a:xfrm>
            <a:off x="1560513" y="5602288"/>
            <a:ext cx="838200" cy="711200"/>
          </a:xfrm>
          <a:prstGeom prst="rightArrow">
            <a:avLst>
              <a:gd name="adj1" fmla="val 50000"/>
              <a:gd name="adj2" fmla="val 29464"/>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2000" b="1">
                <a:solidFill>
                  <a:srgbClr val="FFFFFF"/>
                </a:solidFill>
              </a:rPr>
              <a:t>click</a:t>
            </a:r>
          </a:p>
        </p:txBody>
      </p:sp>
    </p:spTree>
    <p:extLst>
      <p:ext uri="{BB962C8B-B14F-4D97-AF65-F5344CB8AC3E}">
        <p14:creationId xmlns:p14="http://schemas.microsoft.com/office/powerpoint/2010/main" val="22734290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7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76"/>
                                        </p:tgtEl>
                                        <p:attrNameLst>
                                          <p:attrName>style.visibility</p:attrName>
                                        </p:attrNameLst>
                                      </p:cBhvr>
                                      <p:to>
                                        <p:strVal val="visible"/>
                                      </p:to>
                                    </p:set>
                                  </p:childTnLst>
                                  <p:subTnLst>
                                    <p:set>
                                      <p:cBhvr override="childStyle">
                                        <p:cTn dur="1" fill="hold" display="0" masterRel="nextClick" afterEffect="1"/>
                                        <p:tgtEl>
                                          <p:spTgt spid="19476"/>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947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479"/>
                                        </p:tgtEl>
                                        <p:attrNameLst>
                                          <p:attrName>style.visibility</p:attrName>
                                        </p:attrNameLst>
                                      </p:cBhvr>
                                      <p:to>
                                        <p:strVal val="visible"/>
                                      </p:to>
                                    </p:set>
                                  </p:childTnLst>
                                  <p:subTnLst>
                                    <p:set>
                                      <p:cBhvr override="childStyle">
                                        <p:cTn dur="1" fill="hold" display="0" masterRel="nextClick" afterEffect="1"/>
                                        <p:tgtEl>
                                          <p:spTgt spid="19479"/>
                                        </p:tgtEl>
                                        <p:attrNameLst>
                                          <p:attrName>style.visibility</p:attrName>
                                        </p:attrNameLst>
                                      </p:cBhvr>
                                      <p:to>
                                        <p:strVal val="hidden"/>
                                      </p:to>
                                    </p:set>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480"/>
                                        </p:tgtEl>
                                        <p:attrNameLst>
                                          <p:attrName>style.visibility</p:attrName>
                                        </p:attrNameLst>
                                      </p:cBhvr>
                                      <p:to>
                                        <p:strVal val="visible"/>
                                      </p:to>
                                    </p:set>
                                  </p:childTnLst>
                                  <p:subTnLst>
                                    <p:set>
                                      <p:cBhvr override="childStyle">
                                        <p:cTn dur="1" fill="hold" display="0" masterRel="nextClick" afterEffect="1"/>
                                        <p:tgtEl>
                                          <p:spTgt spid="19480"/>
                                        </p:tgtEl>
                                        <p:attrNameLst>
                                          <p:attrName>style.visibility</p:attrName>
                                        </p:attrNameLst>
                                      </p:cBhvr>
                                      <p:to>
                                        <p:strVal val="hidden"/>
                                      </p:to>
                                    </p:set>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481"/>
                                        </p:tgtEl>
                                        <p:attrNameLst>
                                          <p:attrName>style.visibility</p:attrName>
                                        </p:attrNameLst>
                                      </p:cBhvr>
                                      <p:to>
                                        <p:strVal val="visible"/>
                                      </p:to>
                                    </p:set>
                                  </p:childTnLst>
                                  <p:subTnLst>
                                    <p:set>
                                      <p:cBhvr override="childStyle">
                                        <p:cTn dur="1" fill="hold" display="0" masterRel="nextClick" afterEffect="1"/>
                                        <p:tgtEl>
                                          <p:spTgt spid="19481"/>
                                        </p:tgtEl>
                                        <p:attrNameLst>
                                          <p:attrName>style.visibility</p:attrName>
                                        </p:attrNameLst>
                                      </p:cBhvr>
                                      <p:to>
                                        <p:strVal val="hidden"/>
                                      </p:to>
                                    </p:set>
                                  </p:sub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482"/>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9485"/>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4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74" grpId="0"/>
      <p:bldP spid="19476" grpId="0" animBg="1"/>
      <p:bldP spid="19479" grpId="0" animBg="1"/>
      <p:bldP spid="19480" grpId="0" animBg="1"/>
      <p:bldP spid="19481" grpId="0" animBg="1"/>
      <p:bldP spid="19482" grpId="0" animBg="1"/>
      <p:bldP spid="19485" grpId="0" animBg="1"/>
      <p:bldP spid="1948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60" name="Picture 3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9363" y="152400"/>
            <a:ext cx="3952875" cy="6553200"/>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2562" name="Rectangle 34"/>
          <p:cNvSpPr>
            <a:spLocks noChangeArrowheads="1"/>
          </p:cNvSpPr>
          <p:nvPr/>
        </p:nvSpPr>
        <p:spPr bwMode="auto">
          <a:xfrm>
            <a:off x="5029200" y="152400"/>
            <a:ext cx="3962400" cy="22098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22563" name="Rectangle 35"/>
          <p:cNvSpPr>
            <a:spLocks noChangeArrowheads="1"/>
          </p:cNvSpPr>
          <p:nvPr/>
        </p:nvSpPr>
        <p:spPr bwMode="auto">
          <a:xfrm>
            <a:off x="5029200" y="2362200"/>
            <a:ext cx="3962400" cy="29464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22564" name="Rectangle 36"/>
          <p:cNvSpPr>
            <a:spLocks noChangeArrowheads="1"/>
          </p:cNvSpPr>
          <p:nvPr/>
        </p:nvSpPr>
        <p:spPr bwMode="auto">
          <a:xfrm>
            <a:off x="5029200" y="5321300"/>
            <a:ext cx="3962400" cy="13716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22566" name="Text Box 38"/>
          <p:cNvSpPr txBox="1">
            <a:spLocks noChangeArrowheads="1"/>
          </p:cNvSpPr>
          <p:nvPr/>
        </p:nvSpPr>
        <p:spPr bwMode="auto">
          <a:xfrm>
            <a:off x="6735763" y="239713"/>
            <a:ext cx="2033587" cy="771525"/>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Stem-loop</a:t>
            </a:r>
          </a:p>
          <a:p>
            <a:pPr eaLnBrk="1" hangingPunct="1"/>
            <a:r>
              <a:rPr lang="en-US" altLang="zh-TW" sz="2000">
                <a:solidFill>
                  <a:schemeClr val="tx1"/>
                </a:solidFill>
              </a:rPr>
              <a:t>Sequence</a:t>
            </a:r>
            <a:r>
              <a:rPr lang="en-US" altLang="zh-TW"/>
              <a:t> </a:t>
            </a:r>
            <a:endParaRPr lang="en-US" altLang="zh-TW" sz="2000">
              <a:solidFill>
                <a:schemeClr val="tx1"/>
              </a:solidFill>
            </a:endParaRPr>
          </a:p>
        </p:txBody>
      </p:sp>
      <p:sp>
        <p:nvSpPr>
          <p:cNvPr id="22568" name="Text Box 40"/>
          <p:cNvSpPr txBox="1">
            <a:spLocks noChangeArrowheads="1"/>
          </p:cNvSpPr>
          <p:nvPr/>
        </p:nvSpPr>
        <p:spPr bwMode="auto">
          <a:xfrm>
            <a:off x="7364413" y="5675313"/>
            <a:ext cx="1492250"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References</a:t>
            </a:r>
          </a:p>
        </p:txBody>
      </p:sp>
      <p:sp>
        <p:nvSpPr>
          <p:cNvPr id="22538" name="Rectangle 2"/>
          <p:cNvSpPr>
            <a:spLocks noGrp="1" noRot="1" noChangeArrowheads="1"/>
          </p:cNvSpPr>
          <p:nvPr>
            <p:ph type="title"/>
          </p:nvPr>
        </p:nvSpPr>
        <p:spPr>
          <a:xfrm>
            <a:off x="533400" y="0"/>
            <a:ext cx="3549650" cy="1050925"/>
          </a:xfrm>
        </p:spPr>
        <p:txBody>
          <a:bodyPr>
            <a:normAutofit fontScale="90000"/>
          </a:bodyPr>
          <a:lstStyle/>
          <a:p>
            <a:pPr eaLnBrk="1" hangingPunct="1"/>
            <a:r>
              <a:rPr lang="en-US" altLang="zh-TW">
                <a:latin typeface="Arial Narrow" charset="0"/>
              </a:rPr>
              <a:t>miRNA Entry Page</a:t>
            </a:r>
          </a:p>
        </p:txBody>
      </p:sp>
      <p:sp>
        <p:nvSpPr>
          <p:cNvPr id="22530"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22531"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F69E73BA-B599-F74B-B8B1-996AA40ABAE0}" type="slidenum">
              <a:rPr lang="en-US" altLang="zh-TW" sz="800">
                <a:solidFill>
                  <a:srgbClr val="020202"/>
                </a:solidFill>
              </a:rPr>
              <a:pPr eaLnBrk="1" hangingPunct="1"/>
              <a:t>15</a:t>
            </a:fld>
            <a:endParaRPr lang="en-US" altLang="zh-TW" sz="800">
              <a:solidFill>
                <a:srgbClr val="020202"/>
              </a:solidFill>
            </a:endParaRPr>
          </a:p>
        </p:txBody>
      </p:sp>
      <p:sp>
        <p:nvSpPr>
          <p:cNvPr id="22567" name="Text Box 39"/>
          <p:cNvSpPr txBox="1">
            <a:spLocks noChangeArrowheads="1"/>
          </p:cNvSpPr>
          <p:nvPr/>
        </p:nvSpPr>
        <p:spPr bwMode="auto">
          <a:xfrm>
            <a:off x="7181850" y="2690813"/>
            <a:ext cx="1633538" cy="771525"/>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Mature</a:t>
            </a:r>
          </a:p>
          <a:p>
            <a:pPr eaLnBrk="1" hangingPunct="1"/>
            <a:r>
              <a:rPr lang="en-US" altLang="zh-TW" sz="2000">
                <a:solidFill>
                  <a:schemeClr val="tx1"/>
                </a:solidFill>
              </a:rPr>
              <a:t>Sequence(s)</a:t>
            </a:r>
          </a:p>
        </p:txBody>
      </p:sp>
      <p:pic>
        <p:nvPicPr>
          <p:cNvPr id="22561" name="Picture 3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1066800"/>
            <a:ext cx="8610600" cy="494665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2555" name="Line 12"/>
          <p:cNvSpPr>
            <a:spLocks noChangeShapeType="1"/>
          </p:cNvSpPr>
          <p:nvPr/>
        </p:nvSpPr>
        <p:spPr bwMode="auto">
          <a:xfrm flipH="1">
            <a:off x="4086225" y="2525713"/>
            <a:ext cx="1111250" cy="112712"/>
          </a:xfrm>
          <a:prstGeom prst="line">
            <a:avLst/>
          </a:prstGeom>
          <a:noFill/>
          <a:ln w="38100">
            <a:solidFill>
              <a:srgbClr val="000000"/>
            </a:solidFill>
            <a:round/>
            <a:headEnd/>
            <a:tailEnd type="triangle" w="med" len="me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22556" name="Line 13"/>
          <p:cNvSpPr>
            <a:spLocks noChangeShapeType="1"/>
          </p:cNvSpPr>
          <p:nvPr/>
        </p:nvSpPr>
        <p:spPr bwMode="auto">
          <a:xfrm flipH="1">
            <a:off x="4086225" y="2532063"/>
            <a:ext cx="1111250" cy="411162"/>
          </a:xfrm>
          <a:prstGeom prst="line">
            <a:avLst/>
          </a:prstGeom>
          <a:noFill/>
          <a:ln w="38100">
            <a:solidFill>
              <a:srgbClr val="000000"/>
            </a:solidFill>
            <a:round/>
            <a:headEnd/>
            <a:tailEnd type="triangle" w="med" len="me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22557" name="Text Box 14"/>
          <p:cNvSpPr txBox="1">
            <a:spLocks noChangeArrowheads="1"/>
          </p:cNvSpPr>
          <p:nvPr/>
        </p:nvSpPr>
        <p:spPr bwMode="auto">
          <a:xfrm>
            <a:off x="5149850" y="2343150"/>
            <a:ext cx="151765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b="1"/>
              <a:t>mature miRNAs</a:t>
            </a:r>
          </a:p>
        </p:txBody>
      </p:sp>
      <p:sp>
        <p:nvSpPr>
          <p:cNvPr id="22554" name="Text Box 34"/>
          <p:cNvSpPr txBox="1">
            <a:spLocks noChangeArrowheads="1"/>
          </p:cNvSpPr>
          <p:nvPr/>
        </p:nvSpPr>
        <p:spPr bwMode="auto">
          <a:xfrm>
            <a:off x="4964113" y="1525588"/>
            <a:ext cx="3254375" cy="376237"/>
          </a:xfrm>
          <a:prstGeom prst="rect">
            <a:avLst/>
          </a:prstGeom>
          <a:solidFill>
            <a:schemeClr val="accent1"/>
          </a:solidFill>
          <a:ln w="9525">
            <a:solidFill>
              <a:schemeClr val="tx1"/>
            </a:solidFill>
            <a:miter lim="800000"/>
            <a:headEnd/>
            <a:tailEnd/>
          </a:ln>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800" b="1">
                <a:solidFill>
                  <a:schemeClr val="tx1"/>
                </a:solidFill>
              </a:rPr>
              <a:t>Basic precursor information</a:t>
            </a:r>
          </a:p>
        </p:txBody>
      </p:sp>
      <p:sp>
        <p:nvSpPr>
          <p:cNvPr id="22569" name="AutoShape 41"/>
          <p:cNvSpPr>
            <a:spLocks/>
          </p:cNvSpPr>
          <p:nvPr/>
        </p:nvSpPr>
        <p:spPr bwMode="auto">
          <a:xfrm>
            <a:off x="4475163" y="1314450"/>
            <a:ext cx="420687" cy="942975"/>
          </a:xfrm>
          <a:prstGeom prst="rightBrace">
            <a:avLst>
              <a:gd name="adj1" fmla="val 18679"/>
              <a:gd name="adj2" fmla="val 50000"/>
            </a:avLst>
          </a:prstGeom>
          <a:noFill/>
          <a:ln w="38100">
            <a:solidFill>
              <a:srgbClr val="EB0903"/>
            </a:solidFill>
            <a:round/>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22552" name="AutoShape 20"/>
          <p:cNvSpPr>
            <a:spLocks noChangeArrowheads="1"/>
          </p:cNvSpPr>
          <p:nvPr/>
        </p:nvSpPr>
        <p:spPr bwMode="auto">
          <a:xfrm>
            <a:off x="428625" y="3171825"/>
            <a:ext cx="1222375" cy="433388"/>
          </a:xfrm>
          <a:prstGeom prst="rightArrow">
            <a:avLst>
              <a:gd name="adj1" fmla="val 55102"/>
              <a:gd name="adj2" fmla="val 61542"/>
            </a:avLst>
          </a:prstGeom>
          <a:solidFill>
            <a:srgbClr val="2E2E46"/>
          </a:solidFill>
          <a:ln w="9525">
            <a:solidFill>
              <a:srgbClr val="FFFFFF"/>
            </a:solidFill>
            <a:miter lim="800000"/>
            <a:headEnd/>
            <a:tailEnd/>
          </a:ln>
        </p:spPr>
        <p:txBody>
          <a:bodyPr anchor="ctr">
            <a:spAutoFit/>
          </a:bodyPr>
          <a:lstStyle/>
          <a:p>
            <a:pPr marL="342900" indent="-342900"/>
            <a:r>
              <a:rPr lang="en-US" altLang="zh-TW" sz="1200" b="1"/>
              <a:t>FASTA seq.</a:t>
            </a:r>
          </a:p>
        </p:txBody>
      </p:sp>
      <p:pic>
        <p:nvPicPr>
          <p:cNvPr id="22571" name="Picture 4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6688" y="3579813"/>
            <a:ext cx="6848475" cy="428625"/>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22575" name="Picture 4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27188" y="4068763"/>
            <a:ext cx="5246687" cy="263683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2574" name="Text Box 46"/>
          <p:cNvSpPr txBox="1">
            <a:spLocks noChangeArrowheads="1"/>
          </p:cNvSpPr>
          <p:nvPr/>
        </p:nvSpPr>
        <p:spPr bwMode="auto">
          <a:xfrm>
            <a:off x="5035550" y="3055938"/>
            <a:ext cx="3703638" cy="1136650"/>
          </a:xfrm>
          <a:prstGeom prst="rect">
            <a:avLst/>
          </a:prstGeom>
          <a:solidFill>
            <a:srgbClr val="FFFFFF"/>
          </a:solidFill>
          <a:ln w="9525">
            <a:solidFill>
              <a:srgbClr val="080808"/>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2000" b="1" u="sng"/>
              <a:t>Past notation</a:t>
            </a:r>
            <a:r>
              <a:rPr lang="en-US" altLang="zh-TW" sz="2000" b="1"/>
              <a:t> </a:t>
            </a:r>
          </a:p>
          <a:p>
            <a:pPr algn="l" eaLnBrk="1" hangingPunct="1"/>
            <a:r>
              <a:rPr lang="en-US" altLang="zh-TW" sz="2000" b="1"/>
              <a:t>miR-307a     and </a:t>
            </a:r>
          </a:p>
          <a:p>
            <a:pPr algn="l" eaLnBrk="1" hangingPunct="1"/>
            <a:r>
              <a:rPr lang="en-US" altLang="zh-TW" sz="2000" b="1"/>
              <a:t>miR-307a*  (</a:t>
            </a:r>
            <a:r>
              <a:rPr lang="zh-TW" altLang="en-US" sz="2000" b="1"/>
              <a:t>“</a:t>
            </a:r>
            <a:r>
              <a:rPr lang="en-US" altLang="zh-TW" sz="2000" b="1"/>
              <a:t>minor</a:t>
            </a:r>
            <a:r>
              <a:rPr lang="zh-TW" altLang="en-US" sz="2000" b="1"/>
              <a:t>”</a:t>
            </a:r>
            <a:r>
              <a:rPr lang="en-US" altLang="zh-TW" sz="2000" b="1"/>
              <a:t> product)</a:t>
            </a:r>
          </a:p>
        </p:txBody>
      </p:sp>
      <p:sp>
        <p:nvSpPr>
          <p:cNvPr id="22573" name="Text Box 45"/>
          <p:cNvSpPr txBox="1">
            <a:spLocks noChangeArrowheads="1"/>
          </p:cNvSpPr>
          <p:nvPr/>
        </p:nvSpPr>
        <p:spPr bwMode="auto">
          <a:xfrm>
            <a:off x="1219200" y="6232525"/>
            <a:ext cx="6099175" cy="376238"/>
          </a:xfrm>
          <a:prstGeom prst="rect">
            <a:avLst/>
          </a:prstGeom>
          <a:solidFill>
            <a:srgbClr val="FFFFFF"/>
          </a:solidFill>
          <a:ln w="9525">
            <a:solidFill>
              <a:srgbClr val="080808"/>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800" b="1"/>
              <a:t>http://www.mirbase.org/blog/2011/04/whats-in-a-name/</a:t>
            </a:r>
          </a:p>
        </p:txBody>
      </p:sp>
    </p:spTree>
    <p:extLst>
      <p:ext uri="{BB962C8B-B14F-4D97-AF65-F5344CB8AC3E}">
        <p14:creationId xmlns:p14="http://schemas.microsoft.com/office/powerpoint/2010/main" val="10553447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6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562"/>
                                        </p:tgtEl>
                                        <p:attrNameLst>
                                          <p:attrName>style.visibility</p:attrName>
                                        </p:attrNameLst>
                                      </p:cBhvr>
                                      <p:to>
                                        <p:strVal val="visible"/>
                                      </p:to>
                                    </p:set>
                                  </p:childTnLst>
                                  <p:subTnLst>
                                    <p:set>
                                      <p:cBhvr override="childStyle">
                                        <p:cTn dur="1" fill="hold" display="0" masterRel="nextClick" afterEffect="1"/>
                                        <p:tgtEl>
                                          <p:spTgt spid="22562"/>
                                        </p:tgtEl>
                                        <p:attrNameLst>
                                          <p:attrName>style.visibility</p:attrName>
                                        </p:attrNameLst>
                                      </p:cBhvr>
                                      <p:to>
                                        <p:strVal val="hidden"/>
                                      </p:to>
                                    </p:set>
                                  </p:sub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256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563"/>
                                        </p:tgtEl>
                                        <p:attrNameLst>
                                          <p:attrName>style.visibility</p:attrName>
                                        </p:attrNameLst>
                                      </p:cBhvr>
                                      <p:to>
                                        <p:strVal val="visible"/>
                                      </p:to>
                                    </p:set>
                                  </p:childTnLst>
                                  <p:subTnLst>
                                    <p:set>
                                      <p:cBhvr override="childStyle">
                                        <p:cTn dur="1" fill="hold" display="0" masterRel="nextClick" afterEffect="1"/>
                                        <p:tgtEl>
                                          <p:spTgt spid="22563"/>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56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564"/>
                                        </p:tgtEl>
                                        <p:attrNameLst>
                                          <p:attrName>style.visibility</p:attrName>
                                        </p:attrNameLst>
                                      </p:cBhvr>
                                      <p:to>
                                        <p:strVal val="visible"/>
                                      </p:to>
                                    </p:set>
                                  </p:childTnLst>
                                  <p:subTnLst>
                                    <p:set>
                                      <p:cBhvr override="childStyle">
                                        <p:cTn dur="1" fill="hold" display="0" masterRel="nextClick" afterEffect="1"/>
                                        <p:tgtEl>
                                          <p:spTgt spid="22564"/>
                                        </p:tgtEl>
                                        <p:attrNameLst>
                                          <p:attrName>style.visibility</p:attrName>
                                        </p:attrNameLst>
                                      </p:cBhvr>
                                      <p:to>
                                        <p:strVal val="hidden"/>
                                      </p:to>
                                    </p:set>
                                  </p:sub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1" nodeType="clickEffect">
                                  <p:stCondLst>
                                    <p:cond delay="0"/>
                                  </p:stCondLst>
                                  <p:childTnLst>
                                    <p:set>
                                      <p:cBhvr>
                                        <p:cTn id="24" dur="1" fill="hold">
                                          <p:stCondLst>
                                            <p:cond delay="0"/>
                                          </p:stCondLst>
                                        </p:cTn>
                                        <p:tgtEl>
                                          <p:spTgt spid="2256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22561"/>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256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2554"/>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255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255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2557"/>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2552"/>
                                        </p:tgtEl>
                                        <p:attrNameLst>
                                          <p:attrName>style.visibility</p:attrName>
                                        </p:attrNameLst>
                                      </p:cBhvr>
                                      <p:to>
                                        <p:strVal val="visible"/>
                                      </p:to>
                                    </p:set>
                                  </p:childTnLst>
                                  <p:subTnLst>
                                    <p:set>
                                      <p:cBhvr override="childStyle">
                                        <p:cTn dur="1" fill="hold" display="0" masterRel="nextClick" afterEffect="1"/>
                                        <p:tgtEl>
                                          <p:spTgt spid="22552"/>
                                        </p:tgtEl>
                                        <p:attrNameLst>
                                          <p:attrName>style.visibility</p:attrName>
                                        </p:attrNameLst>
                                      </p:cBhvr>
                                      <p:to>
                                        <p:strVal val="hidden"/>
                                      </p:to>
                                    </p:set>
                                  </p:subTnLst>
                                </p:cTn>
                              </p:par>
                              <p:par>
                                <p:cTn id="47" presetID="1" presetClass="entr" presetSubtype="0" fill="hold" nodeType="withEffect">
                                  <p:stCondLst>
                                    <p:cond delay="0"/>
                                  </p:stCondLst>
                                  <p:childTnLst>
                                    <p:set>
                                      <p:cBhvr>
                                        <p:cTn id="48" dur="1" fill="hold">
                                          <p:stCondLst>
                                            <p:cond delay="0"/>
                                          </p:stCondLst>
                                        </p:cTn>
                                        <p:tgtEl>
                                          <p:spTgt spid="22571"/>
                                        </p:tgtEl>
                                        <p:attrNameLst>
                                          <p:attrName>style.visibility</p:attrName>
                                        </p:attrNameLst>
                                      </p:cBhvr>
                                      <p:to>
                                        <p:strVal val="visible"/>
                                      </p:to>
                                    </p:set>
                                  </p:childTnLst>
                                  <p:subTnLst>
                                    <p:set>
                                      <p:cBhvr override="childStyle">
                                        <p:cTn dur="1" fill="hold" display="0" masterRel="nextClick" afterEffect="1"/>
                                        <p:tgtEl>
                                          <p:spTgt spid="22571"/>
                                        </p:tgtEl>
                                        <p:attrNameLst>
                                          <p:attrName>style.visibility</p:attrName>
                                        </p:attrNameLst>
                                      </p:cBhvr>
                                      <p:to>
                                        <p:strVal val="hidden"/>
                                      </p:to>
                                    </p:set>
                                  </p:sub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2574"/>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1" presetClass="entr" presetSubtype="0" fill="hold" nodeType="clickEffect">
                                  <p:stCondLst>
                                    <p:cond delay="0"/>
                                  </p:stCondLst>
                                  <p:childTnLst>
                                    <p:set>
                                      <p:cBhvr>
                                        <p:cTn id="56" dur="1" fill="hold">
                                          <p:stCondLst>
                                            <p:cond delay="0"/>
                                          </p:stCondLst>
                                        </p:cTn>
                                        <p:tgtEl>
                                          <p:spTgt spid="22575"/>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25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62" grpId="0" animBg="1"/>
      <p:bldP spid="22562" grpId="1" animBg="1"/>
      <p:bldP spid="22563" grpId="0" animBg="1"/>
      <p:bldP spid="22564" grpId="0" animBg="1"/>
      <p:bldP spid="22566" grpId="0" animBg="1"/>
      <p:bldP spid="22568" grpId="0" animBg="1"/>
      <p:bldP spid="22567" grpId="0" animBg="1"/>
      <p:bldP spid="22555" grpId="0" animBg="1"/>
      <p:bldP spid="22556" grpId="0" animBg="1"/>
      <p:bldP spid="22557" grpId="0"/>
      <p:bldP spid="22554" grpId="0" animBg="1"/>
      <p:bldP spid="22569" grpId="0" animBg="1"/>
      <p:bldP spid="22552" grpId="0" animBg="1"/>
      <p:bldP spid="22574" grpId="0" animBg="1"/>
      <p:bldP spid="2257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9363" y="152400"/>
            <a:ext cx="3952875" cy="6553200"/>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41315" name="Rectangle 3"/>
          <p:cNvSpPr>
            <a:spLocks noChangeArrowheads="1"/>
          </p:cNvSpPr>
          <p:nvPr/>
        </p:nvSpPr>
        <p:spPr bwMode="auto">
          <a:xfrm>
            <a:off x="5029200" y="152400"/>
            <a:ext cx="3962400" cy="22098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1318" name="Text Box 6"/>
          <p:cNvSpPr txBox="1">
            <a:spLocks noChangeArrowheads="1"/>
          </p:cNvSpPr>
          <p:nvPr/>
        </p:nvSpPr>
        <p:spPr bwMode="auto">
          <a:xfrm>
            <a:off x="6735763" y="239713"/>
            <a:ext cx="2033587" cy="771525"/>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Stem-loop</a:t>
            </a:r>
          </a:p>
          <a:p>
            <a:pPr eaLnBrk="1" hangingPunct="1"/>
            <a:r>
              <a:rPr lang="en-US" altLang="zh-TW" sz="2000">
                <a:solidFill>
                  <a:schemeClr val="tx1"/>
                </a:solidFill>
              </a:rPr>
              <a:t>Sequence</a:t>
            </a:r>
            <a:r>
              <a:rPr lang="en-US" altLang="zh-TW"/>
              <a:t> </a:t>
            </a:r>
            <a:endParaRPr lang="en-US" altLang="zh-TW" sz="2000">
              <a:solidFill>
                <a:schemeClr val="tx1"/>
              </a:solidFill>
            </a:endParaRPr>
          </a:p>
        </p:txBody>
      </p:sp>
      <p:sp>
        <p:nvSpPr>
          <p:cNvPr id="141319" name="Text Box 7"/>
          <p:cNvSpPr txBox="1">
            <a:spLocks noChangeArrowheads="1"/>
          </p:cNvSpPr>
          <p:nvPr/>
        </p:nvSpPr>
        <p:spPr bwMode="auto">
          <a:xfrm>
            <a:off x="7364413" y="5675313"/>
            <a:ext cx="1492250"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References</a:t>
            </a:r>
          </a:p>
        </p:txBody>
      </p:sp>
      <p:sp>
        <p:nvSpPr>
          <p:cNvPr id="141320"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41321"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4B830EFA-F6BC-E24E-9452-272FBD231EA4}" type="slidenum">
              <a:rPr lang="en-US" altLang="zh-TW" sz="800">
                <a:solidFill>
                  <a:srgbClr val="020202"/>
                </a:solidFill>
              </a:rPr>
              <a:pPr algn="l" eaLnBrk="1" hangingPunct="1">
                <a:spcBef>
                  <a:spcPct val="0"/>
                </a:spcBef>
                <a:buClrTx/>
                <a:buSzTx/>
                <a:buFontTx/>
                <a:buNone/>
              </a:pPr>
              <a:t>16</a:t>
            </a:fld>
            <a:endParaRPr lang="en-US" altLang="zh-TW" sz="800">
              <a:solidFill>
                <a:srgbClr val="020202"/>
              </a:solidFill>
            </a:endParaRPr>
          </a:p>
        </p:txBody>
      </p:sp>
      <p:sp>
        <p:nvSpPr>
          <p:cNvPr id="141322" name="Rectangle 2"/>
          <p:cNvSpPr>
            <a:spLocks noGrp="1" noRot="1" noChangeArrowheads="1"/>
          </p:cNvSpPr>
          <p:nvPr>
            <p:ph type="title" idx="4294967295"/>
          </p:nvPr>
        </p:nvSpPr>
        <p:spPr>
          <a:xfrm>
            <a:off x="0" y="0"/>
            <a:ext cx="3549650" cy="1050925"/>
          </a:xfrm>
        </p:spPr>
        <p:txBody>
          <a:bodyPr>
            <a:normAutofit/>
          </a:bodyPr>
          <a:lstStyle/>
          <a:p>
            <a:pPr eaLnBrk="1" hangingPunct="1"/>
            <a:r>
              <a:rPr lang="en-US" altLang="zh-TW">
                <a:latin typeface="Arial Narrow" charset="0"/>
              </a:rPr>
              <a:t>Entry Page, Top</a:t>
            </a:r>
          </a:p>
        </p:txBody>
      </p:sp>
      <p:sp>
        <p:nvSpPr>
          <p:cNvPr id="141323" name="Text Box 11"/>
          <p:cNvSpPr txBox="1">
            <a:spLocks noChangeArrowheads="1"/>
          </p:cNvSpPr>
          <p:nvPr/>
        </p:nvSpPr>
        <p:spPr bwMode="auto">
          <a:xfrm>
            <a:off x="7181850" y="2690813"/>
            <a:ext cx="1633538" cy="771525"/>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Mature</a:t>
            </a:r>
          </a:p>
          <a:p>
            <a:pPr eaLnBrk="1" hangingPunct="1"/>
            <a:r>
              <a:rPr lang="en-US" altLang="zh-TW" sz="2000">
                <a:solidFill>
                  <a:schemeClr val="tx1"/>
                </a:solidFill>
              </a:rPr>
              <a:t>Sequence(s)</a:t>
            </a:r>
          </a:p>
        </p:txBody>
      </p:sp>
      <p:pic>
        <p:nvPicPr>
          <p:cNvPr id="141324"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1066800"/>
            <a:ext cx="8610600" cy="494665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41325" name="Line 12"/>
          <p:cNvSpPr>
            <a:spLocks noChangeShapeType="1"/>
          </p:cNvSpPr>
          <p:nvPr/>
        </p:nvSpPr>
        <p:spPr bwMode="auto">
          <a:xfrm flipH="1">
            <a:off x="4086225" y="2525713"/>
            <a:ext cx="1111250" cy="112712"/>
          </a:xfrm>
          <a:prstGeom prst="line">
            <a:avLst/>
          </a:prstGeom>
          <a:noFill/>
          <a:ln w="38100">
            <a:solidFill>
              <a:srgbClr val="000000"/>
            </a:solidFill>
            <a:round/>
            <a:headEnd/>
            <a:tailEnd type="triangle" w="med" len="me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141326" name="Line 13"/>
          <p:cNvSpPr>
            <a:spLocks noChangeShapeType="1"/>
          </p:cNvSpPr>
          <p:nvPr/>
        </p:nvSpPr>
        <p:spPr bwMode="auto">
          <a:xfrm flipH="1">
            <a:off x="4086225" y="2532063"/>
            <a:ext cx="1111250" cy="411162"/>
          </a:xfrm>
          <a:prstGeom prst="line">
            <a:avLst/>
          </a:prstGeom>
          <a:noFill/>
          <a:ln w="38100">
            <a:solidFill>
              <a:srgbClr val="000000"/>
            </a:solidFill>
            <a:round/>
            <a:headEnd/>
            <a:tailEnd type="triangle" w="med" len="me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141327" name="Text Box 14"/>
          <p:cNvSpPr txBox="1">
            <a:spLocks noChangeArrowheads="1"/>
          </p:cNvSpPr>
          <p:nvPr/>
        </p:nvSpPr>
        <p:spPr bwMode="auto">
          <a:xfrm>
            <a:off x="5149850" y="2343150"/>
            <a:ext cx="151765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b="1"/>
              <a:t>mature miRNAs</a:t>
            </a:r>
          </a:p>
        </p:txBody>
      </p:sp>
      <p:sp>
        <p:nvSpPr>
          <p:cNvPr id="141338" name="Text Box 26"/>
          <p:cNvSpPr txBox="1">
            <a:spLocks noChangeArrowheads="1"/>
          </p:cNvSpPr>
          <p:nvPr/>
        </p:nvSpPr>
        <p:spPr bwMode="auto">
          <a:xfrm>
            <a:off x="5035550" y="3055938"/>
            <a:ext cx="3703638" cy="1136650"/>
          </a:xfrm>
          <a:prstGeom prst="rect">
            <a:avLst/>
          </a:prstGeom>
          <a:solidFill>
            <a:srgbClr val="FFFFFF"/>
          </a:solidFill>
          <a:ln w="9525">
            <a:solidFill>
              <a:srgbClr val="080808"/>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2000" b="1" u="sng"/>
              <a:t>Past notation</a:t>
            </a:r>
            <a:r>
              <a:rPr lang="en-US" altLang="zh-TW" sz="2000" b="1"/>
              <a:t> </a:t>
            </a:r>
          </a:p>
          <a:p>
            <a:pPr algn="l" eaLnBrk="1" hangingPunct="1"/>
            <a:r>
              <a:rPr lang="en-US" altLang="zh-TW" sz="2000" b="1"/>
              <a:t>miR-307a     and </a:t>
            </a:r>
          </a:p>
          <a:p>
            <a:pPr algn="l" eaLnBrk="1" hangingPunct="1"/>
            <a:r>
              <a:rPr lang="en-US" altLang="zh-TW" sz="2000" b="1"/>
              <a:t>miR-307a*  (</a:t>
            </a:r>
            <a:r>
              <a:rPr lang="zh-TW" altLang="en-US" sz="2000" b="1"/>
              <a:t>“</a:t>
            </a:r>
            <a:r>
              <a:rPr lang="en-US" altLang="zh-TW" sz="2000" b="1"/>
              <a:t>minor</a:t>
            </a:r>
            <a:r>
              <a:rPr lang="zh-TW" altLang="en-US" sz="2000" b="1"/>
              <a:t>”</a:t>
            </a:r>
            <a:r>
              <a:rPr lang="en-US" altLang="zh-TW" sz="2000" b="1"/>
              <a:t> product)</a:t>
            </a:r>
          </a:p>
        </p:txBody>
      </p:sp>
      <p:pic>
        <p:nvPicPr>
          <p:cNvPr id="141335" name="Picture 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97450" y="76200"/>
            <a:ext cx="4041775" cy="6629400"/>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41336" name="Text Box 24"/>
          <p:cNvSpPr txBox="1">
            <a:spLocks noChangeArrowheads="1"/>
          </p:cNvSpPr>
          <p:nvPr/>
        </p:nvSpPr>
        <p:spPr bwMode="auto">
          <a:xfrm>
            <a:off x="6786563" y="2351088"/>
            <a:ext cx="2033587" cy="1465262"/>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endParaRPr lang="en-US" altLang="zh-TW" sz="800">
              <a:solidFill>
                <a:schemeClr val="tx1"/>
              </a:solidFill>
            </a:endParaRPr>
          </a:p>
          <a:p>
            <a:pPr eaLnBrk="1" hangingPunct="1"/>
            <a:r>
              <a:rPr lang="en-US" altLang="zh-TW" sz="2000">
                <a:solidFill>
                  <a:schemeClr val="tx1"/>
                </a:solidFill>
              </a:rPr>
              <a:t>Deep</a:t>
            </a:r>
          </a:p>
          <a:p>
            <a:pPr eaLnBrk="1" hangingPunct="1"/>
            <a:r>
              <a:rPr lang="en-US" altLang="zh-TW" sz="2000">
                <a:solidFill>
                  <a:schemeClr val="tx1"/>
                </a:solidFill>
              </a:rPr>
              <a:t>Sequencing</a:t>
            </a:r>
          </a:p>
          <a:p>
            <a:pPr eaLnBrk="1" hangingPunct="1"/>
            <a:r>
              <a:rPr lang="en-US" altLang="zh-TW" sz="2000">
                <a:solidFill>
                  <a:schemeClr val="tx1"/>
                </a:solidFill>
              </a:rPr>
              <a:t>Report</a:t>
            </a:r>
          </a:p>
          <a:p>
            <a:pPr eaLnBrk="1" hangingPunct="1"/>
            <a:r>
              <a:rPr lang="en-US" altLang="zh-TW" sz="800"/>
              <a:t> </a:t>
            </a:r>
          </a:p>
        </p:txBody>
      </p:sp>
      <p:sp>
        <p:nvSpPr>
          <p:cNvPr id="141337" name="Line 25"/>
          <p:cNvSpPr>
            <a:spLocks noChangeShapeType="1"/>
          </p:cNvSpPr>
          <p:nvPr/>
        </p:nvSpPr>
        <p:spPr bwMode="auto">
          <a:xfrm flipV="1">
            <a:off x="1987550" y="3382963"/>
            <a:ext cx="3149600" cy="333375"/>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Tree>
    <p:extLst>
      <p:ext uri="{BB962C8B-B14F-4D97-AF65-F5344CB8AC3E}">
        <p14:creationId xmlns:p14="http://schemas.microsoft.com/office/powerpoint/2010/main" val="28869957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133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133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1336"/>
                                        </p:tgtEl>
                                        <p:attrNameLst>
                                          <p:attrName>style.visibility</p:attrName>
                                        </p:attrNameLst>
                                      </p:cBhvr>
                                      <p:to>
                                        <p:strVal val="visible"/>
                                      </p:to>
                                    </p:set>
                                  </p:childTnLst>
                                </p:cTn>
                              </p:par>
                              <p:par>
                                <p:cTn id="11" presetID="1" presetClass="exit" presetSubtype="0" fill="hold" grpId="0" nodeType="withEffect">
                                  <p:stCondLst>
                                    <p:cond delay="0"/>
                                  </p:stCondLst>
                                  <p:childTnLst>
                                    <p:set>
                                      <p:cBhvr>
                                        <p:cTn id="12" dur="1" fill="hold">
                                          <p:stCondLst>
                                            <p:cond delay="0"/>
                                          </p:stCondLst>
                                        </p:cTn>
                                        <p:tgtEl>
                                          <p:spTgt spid="141326"/>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0"/>
                                          </p:stCondLst>
                                        </p:cTn>
                                        <p:tgtEl>
                                          <p:spTgt spid="1413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25" grpId="0" animBg="1"/>
      <p:bldP spid="141326" grpId="0" animBg="1"/>
      <p:bldP spid="141336" grpId="0" animBg="1"/>
      <p:bldP spid="14133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53603"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CB73CA14-9C97-F043-B395-CB597CF6EF9C}" type="slidenum">
              <a:rPr lang="en-US" altLang="zh-TW" sz="800">
                <a:solidFill>
                  <a:srgbClr val="020202"/>
                </a:solidFill>
              </a:rPr>
              <a:pPr algn="l" eaLnBrk="1" hangingPunct="1">
                <a:spcBef>
                  <a:spcPct val="0"/>
                </a:spcBef>
                <a:buClrTx/>
                <a:buSzTx/>
                <a:buFontTx/>
                <a:buNone/>
              </a:pPr>
              <a:t>17</a:t>
            </a:fld>
            <a:endParaRPr lang="en-US" altLang="zh-TW" sz="800">
              <a:solidFill>
                <a:srgbClr val="020202"/>
              </a:solidFill>
            </a:endParaRPr>
          </a:p>
        </p:txBody>
      </p:sp>
      <p:sp>
        <p:nvSpPr>
          <p:cNvPr id="153604" name="Rectangle 2"/>
          <p:cNvSpPr>
            <a:spLocks noGrp="1" noRot="1" noChangeArrowheads="1"/>
          </p:cNvSpPr>
          <p:nvPr>
            <p:ph type="title" idx="4294967295"/>
          </p:nvPr>
        </p:nvSpPr>
        <p:spPr>
          <a:xfrm>
            <a:off x="790575" y="0"/>
            <a:ext cx="8353425" cy="1050925"/>
          </a:xfrm>
        </p:spPr>
        <p:txBody>
          <a:bodyPr/>
          <a:lstStyle/>
          <a:p>
            <a:pPr eaLnBrk="1" hangingPunct="1"/>
            <a:r>
              <a:rPr lang="en-US" altLang="zh-TW">
                <a:latin typeface="Arial Narrow" charset="0"/>
              </a:rPr>
              <a:t>Entry Page, Genome Context</a:t>
            </a:r>
          </a:p>
        </p:txBody>
      </p:sp>
      <p:pic>
        <p:nvPicPr>
          <p:cNvPr id="15360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066800"/>
            <a:ext cx="8610600" cy="494665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5360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0125" y="795338"/>
            <a:ext cx="5405438" cy="30876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53607" name="Line 7"/>
          <p:cNvSpPr>
            <a:spLocks noChangeShapeType="1"/>
          </p:cNvSpPr>
          <p:nvPr/>
        </p:nvSpPr>
        <p:spPr bwMode="auto">
          <a:xfrm flipV="1">
            <a:off x="3221038" y="3076575"/>
            <a:ext cx="1565275" cy="1263650"/>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
        <p:nvSpPr>
          <p:cNvPr id="153611" name="Rectangle 11"/>
          <p:cNvSpPr>
            <a:spLocks noChangeArrowheads="1"/>
          </p:cNvSpPr>
          <p:nvPr/>
        </p:nvSpPr>
        <p:spPr bwMode="auto">
          <a:xfrm>
            <a:off x="246063" y="4033838"/>
            <a:ext cx="8505825" cy="639762"/>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53613" name="Line 13"/>
          <p:cNvSpPr>
            <a:spLocks noChangeShapeType="1"/>
          </p:cNvSpPr>
          <p:nvPr/>
        </p:nvSpPr>
        <p:spPr bwMode="auto">
          <a:xfrm flipV="1">
            <a:off x="5608638" y="3244850"/>
            <a:ext cx="404812" cy="1684338"/>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
        <p:nvSpPr>
          <p:cNvPr id="153614" name="Rectangle 14"/>
          <p:cNvSpPr>
            <a:spLocks noChangeArrowheads="1"/>
          </p:cNvSpPr>
          <p:nvPr/>
        </p:nvSpPr>
        <p:spPr bwMode="auto">
          <a:xfrm>
            <a:off x="239713" y="4679950"/>
            <a:ext cx="8505825" cy="684213"/>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pic>
        <p:nvPicPr>
          <p:cNvPr id="153608"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 y="3124200"/>
            <a:ext cx="4424363" cy="3506788"/>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53609" name="Line 9"/>
          <p:cNvSpPr>
            <a:spLocks noChangeShapeType="1"/>
          </p:cNvSpPr>
          <p:nvPr/>
        </p:nvSpPr>
        <p:spPr bwMode="auto">
          <a:xfrm flipH="1" flipV="1">
            <a:off x="4200525" y="3752850"/>
            <a:ext cx="595313" cy="682625"/>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
        <p:nvSpPr>
          <p:cNvPr id="153612" name="Text Box 12"/>
          <p:cNvSpPr txBox="1">
            <a:spLocks noChangeArrowheads="1"/>
          </p:cNvSpPr>
          <p:nvPr/>
        </p:nvSpPr>
        <p:spPr bwMode="auto">
          <a:xfrm>
            <a:off x="6016625" y="5291138"/>
            <a:ext cx="2816225" cy="1196975"/>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400">
                <a:solidFill>
                  <a:schemeClr val="tx1"/>
                </a:solidFill>
              </a:rPr>
              <a:t>Region, gene &amp; transcript info available</a:t>
            </a:r>
          </a:p>
        </p:txBody>
      </p:sp>
      <p:pic>
        <p:nvPicPr>
          <p:cNvPr id="153615"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42200" y="1571625"/>
            <a:ext cx="1516063" cy="1506538"/>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27935294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09"/>
                                        </p:tgtEl>
                                        <p:attrNameLst>
                                          <p:attrName>style.visibility</p:attrName>
                                        </p:attrNameLst>
                                      </p:cBhvr>
                                      <p:to>
                                        <p:strVal val="visible"/>
                                      </p:to>
                                    </p:set>
                                  </p:childTnLst>
                                  <p:subTnLst>
                                    <p:set>
                                      <p:cBhvr override="childStyle">
                                        <p:cTn dur="1" fill="hold" display="0" masterRel="nextClick" afterEffect="1"/>
                                        <p:tgtEl>
                                          <p:spTgt spid="153609"/>
                                        </p:tgtEl>
                                        <p:attrNameLst>
                                          <p:attrName>style.visibility</p:attrName>
                                        </p:attrNameLst>
                                      </p:cBhvr>
                                      <p:to>
                                        <p:strVal val="hidden"/>
                                      </p:to>
                                    </p:set>
                                  </p:subTnLst>
                                </p:cTn>
                              </p:par>
                              <p:par>
                                <p:cTn id="11" presetID="1" presetClass="entr" presetSubtype="0" fill="hold" nodeType="withEffect">
                                  <p:stCondLst>
                                    <p:cond delay="0"/>
                                  </p:stCondLst>
                                  <p:childTnLst>
                                    <p:set>
                                      <p:cBhvr>
                                        <p:cTn id="12" dur="1" fill="hold">
                                          <p:stCondLst>
                                            <p:cond delay="0"/>
                                          </p:stCondLst>
                                        </p:cTn>
                                        <p:tgtEl>
                                          <p:spTgt spid="153608"/>
                                        </p:tgtEl>
                                        <p:attrNameLst>
                                          <p:attrName>style.visibility</p:attrName>
                                        </p:attrNameLst>
                                      </p:cBhvr>
                                      <p:to>
                                        <p:strVal val="visible"/>
                                      </p:to>
                                    </p:set>
                                  </p:childTnLst>
                                  <p:subTnLst>
                                    <p:set>
                                      <p:cBhvr override="childStyle">
                                        <p:cTn dur="1" fill="hold" display="0" masterRel="nextClick" afterEffect="1"/>
                                        <p:tgtEl>
                                          <p:spTgt spid="153608"/>
                                        </p:tgtEl>
                                        <p:attrNameLst>
                                          <p:attrName>style.visibility</p:attrName>
                                        </p:attrNameLst>
                                      </p:cBhvr>
                                      <p:to>
                                        <p:strVal val="hidden"/>
                                      </p:to>
                                    </p:set>
                                  </p:sub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53614"/>
                                        </p:tgtEl>
                                        <p:attrNameLst>
                                          <p:attrName>style.visibility</p:attrName>
                                        </p:attrNameLst>
                                      </p:cBhvr>
                                      <p:to>
                                        <p:strVal val="visible"/>
                                      </p:to>
                                    </p:set>
                                  </p:childTnLst>
                                  <p:subTnLst>
                                    <p:set>
                                      <p:cBhvr override="childStyle">
                                        <p:cTn dur="1" fill="hold" display="0" masterRel="nextClick" afterEffect="1"/>
                                        <p:tgtEl>
                                          <p:spTgt spid="153614"/>
                                        </p:tgtEl>
                                        <p:attrNameLst>
                                          <p:attrName>style.visibility</p:attrName>
                                        </p:attrNameLst>
                                      </p:cBhvr>
                                      <p:to>
                                        <p:strVal val="hidden"/>
                                      </p:to>
                                    </p:set>
                                  </p:subTnLst>
                                </p:cTn>
                              </p:par>
                              <p:par>
                                <p:cTn id="17" presetID="1" presetClass="exit" presetSubtype="0" fill="hold" grpId="1" nodeType="withEffect">
                                  <p:stCondLst>
                                    <p:cond delay="0"/>
                                  </p:stCondLst>
                                  <p:childTnLst>
                                    <p:set>
                                      <p:cBhvr>
                                        <p:cTn id="18" dur="1" fill="hold">
                                          <p:stCondLst>
                                            <p:cond delay="0"/>
                                          </p:stCondLst>
                                        </p:cTn>
                                        <p:tgtEl>
                                          <p:spTgt spid="153611"/>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360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53606"/>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53613"/>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1536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7" grpId="0" animBg="1"/>
      <p:bldP spid="153611" grpId="0" animBg="1"/>
      <p:bldP spid="153611" grpId="1" animBg="1"/>
      <p:bldP spid="153613" grpId="0" animBg="1"/>
      <p:bldP spid="153614" grpId="0" animBg="1"/>
      <p:bldP spid="15360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6"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43367"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B83DE67B-0F33-AF4D-8595-D188209C49B8}" type="slidenum">
              <a:rPr lang="en-US" altLang="zh-TW" sz="800">
                <a:solidFill>
                  <a:srgbClr val="020202"/>
                </a:solidFill>
              </a:rPr>
              <a:pPr algn="l" eaLnBrk="1" hangingPunct="1">
                <a:spcBef>
                  <a:spcPct val="0"/>
                </a:spcBef>
                <a:buClrTx/>
                <a:buSzTx/>
                <a:buFontTx/>
                <a:buNone/>
              </a:pPr>
              <a:t>18</a:t>
            </a:fld>
            <a:endParaRPr lang="en-US" altLang="zh-TW" sz="800">
              <a:solidFill>
                <a:srgbClr val="020202"/>
              </a:solidFill>
            </a:endParaRPr>
          </a:p>
        </p:txBody>
      </p:sp>
      <p:sp>
        <p:nvSpPr>
          <p:cNvPr id="143368" name="Rectangle 2"/>
          <p:cNvSpPr>
            <a:spLocks noGrp="1" noRot="1" noChangeArrowheads="1"/>
          </p:cNvSpPr>
          <p:nvPr>
            <p:ph type="title" idx="4294967295"/>
          </p:nvPr>
        </p:nvSpPr>
        <p:spPr>
          <a:xfrm>
            <a:off x="0" y="0"/>
            <a:ext cx="7583488" cy="1050925"/>
          </a:xfrm>
        </p:spPr>
        <p:txBody>
          <a:bodyPr/>
          <a:lstStyle/>
          <a:p>
            <a:pPr eaLnBrk="1" hangingPunct="1"/>
            <a:r>
              <a:rPr lang="en-US" altLang="zh-TW">
                <a:latin typeface="Arial Narrow" charset="0"/>
              </a:rPr>
              <a:t>Entry Page, Related Sequences</a:t>
            </a:r>
          </a:p>
        </p:txBody>
      </p:sp>
      <p:pic>
        <p:nvPicPr>
          <p:cNvPr id="143370"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066800"/>
            <a:ext cx="8610600" cy="494665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43388" name="Picture 2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1025" y="952500"/>
            <a:ext cx="5730875" cy="4676775"/>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43380" name="Line 20"/>
          <p:cNvSpPr>
            <a:spLocks noChangeShapeType="1"/>
          </p:cNvSpPr>
          <p:nvPr/>
        </p:nvSpPr>
        <p:spPr bwMode="auto">
          <a:xfrm flipV="1">
            <a:off x="2814638" y="4789488"/>
            <a:ext cx="506412" cy="814387"/>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
        <p:nvSpPr>
          <p:cNvPr id="143389" name="Rectangle 29"/>
          <p:cNvSpPr>
            <a:spLocks noChangeArrowheads="1"/>
          </p:cNvSpPr>
          <p:nvPr/>
        </p:nvSpPr>
        <p:spPr bwMode="auto">
          <a:xfrm>
            <a:off x="3236913" y="1465263"/>
            <a:ext cx="928687" cy="320833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3390" name="Rectangle 30"/>
          <p:cNvSpPr>
            <a:spLocks noChangeArrowheads="1"/>
          </p:cNvSpPr>
          <p:nvPr/>
        </p:nvSpPr>
        <p:spPr bwMode="auto">
          <a:xfrm>
            <a:off x="4949825" y="1458913"/>
            <a:ext cx="2822575" cy="320833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3391" name="Rectangle 31"/>
          <p:cNvSpPr>
            <a:spLocks noChangeArrowheads="1"/>
          </p:cNvSpPr>
          <p:nvPr/>
        </p:nvSpPr>
        <p:spPr bwMode="auto">
          <a:xfrm>
            <a:off x="7785100" y="1458913"/>
            <a:ext cx="517525" cy="320833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3392" name="Rectangle 32"/>
          <p:cNvSpPr>
            <a:spLocks noChangeArrowheads="1"/>
          </p:cNvSpPr>
          <p:nvPr/>
        </p:nvSpPr>
        <p:spPr bwMode="auto">
          <a:xfrm>
            <a:off x="8305800" y="1462088"/>
            <a:ext cx="457200" cy="320833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3393" name="Rectangle 33"/>
          <p:cNvSpPr>
            <a:spLocks noChangeArrowheads="1"/>
          </p:cNvSpPr>
          <p:nvPr/>
        </p:nvSpPr>
        <p:spPr bwMode="auto">
          <a:xfrm>
            <a:off x="4154488" y="1462088"/>
            <a:ext cx="784225" cy="320833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3394" name="AutoShape 34"/>
          <p:cNvSpPr>
            <a:spLocks noChangeArrowheads="1"/>
          </p:cNvSpPr>
          <p:nvPr/>
        </p:nvSpPr>
        <p:spPr bwMode="auto">
          <a:xfrm>
            <a:off x="4964113" y="3814763"/>
            <a:ext cx="1741487" cy="1044575"/>
          </a:xfrm>
          <a:prstGeom prst="wedgeRectCallout">
            <a:avLst>
              <a:gd name="adj1" fmla="val 75796"/>
              <a:gd name="adj2" fmla="val 65958"/>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lstStyle/>
          <a:p>
            <a:pPr marL="342900" indent="-342900"/>
            <a:r>
              <a:rPr lang="en-US" altLang="zh-TW" sz="2400"/>
              <a:t>Display </a:t>
            </a:r>
          </a:p>
          <a:p>
            <a:pPr marL="342900" indent="-342900"/>
            <a:r>
              <a:rPr lang="en-US" altLang="zh-TW" sz="2400"/>
              <a:t>options</a:t>
            </a:r>
          </a:p>
        </p:txBody>
      </p:sp>
      <p:pic>
        <p:nvPicPr>
          <p:cNvPr id="143395" name="Picture 3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9000" y="4572000"/>
            <a:ext cx="1466850" cy="3238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43396" name="Picture 3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31050" y="5308600"/>
            <a:ext cx="1552575" cy="3238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43397" name="AutoShape 37"/>
          <p:cNvSpPr>
            <a:spLocks noChangeArrowheads="1"/>
          </p:cNvSpPr>
          <p:nvPr/>
        </p:nvSpPr>
        <p:spPr bwMode="auto">
          <a:xfrm>
            <a:off x="4114800" y="5105400"/>
            <a:ext cx="760413" cy="711200"/>
          </a:xfrm>
          <a:prstGeom prst="rightArrow">
            <a:avLst>
              <a:gd name="adj1" fmla="val 50000"/>
              <a:gd name="adj2" fmla="val 26730"/>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2000"/>
              <a:t>click</a:t>
            </a:r>
          </a:p>
        </p:txBody>
      </p:sp>
      <p:pic>
        <p:nvPicPr>
          <p:cNvPr id="143398" name="Picture 3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72038" y="5651500"/>
            <a:ext cx="3738562" cy="9921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43399" name="Picture 3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70900" y="1808163"/>
            <a:ext cx="123825" cy="1238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43400" name="Picture 4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2963" y="2046288"/>
            <a:ext cx="123825" cy="1238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26572778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338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3380"/>
                                        </p:tgtEl>
                                        <p:attrNameLst>
                                          <p:attrName>style.visibility</p:attrName>
                                        </p:attrNameLst>
                                      </p:cBhvr>
                                      <p:to>
                                        <p:strVal val="visible"/>
                                      </p:to>
                                    </p:set>
                                  </p:childTnLst>
                                  <p:subTnLst>
                                    <p:set>
                                      <p:cBhvr override="childStyle">
                                        <p:cTn dur="1" fill="hold" display="0" masterRel="nextClick" afterEffect="1"/>
                                        <p:tgtEl>
                                          <p:spTgt spid="143380"/>
                                        </p:tgtEl>
                                        <p:attrNameLst>
                                          <p:attrName>style.visibility</p:attrName>
                                        </p:attrNameLst>
                                      </p:cBhvr>
                                      <p:to>
                                        <p:strVal val="hidden"/>
                                      </p:to>
                                    </p:set>
                                  </p:sub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3389"/>
                                        </p:tgtEl>
                                        <p:attrNameLst>
                                          <p:attrName>style.visibility</p:attrName>
                                        </p:attrNameLst>
                                      </p:cBhvr>
                                      <p:to>
                                        <p:strVal val="visible"/>
                                      </p:to>
                                    </p:set>
                                  </p:childTnLst>
                                  <p:subTnLst>
                                    <p:set>
                                      <p:cBhvr override="childStyle">
                                        <p:cTn dur="1" fill="hold" display="0" masterRel="nextClick" afterEffect="1"/>
                                        <p:tgtEl>
                                          <p:spTgt spid="143389"/>
                                        </p:tgtEl>
                                        <p:attrNameLst>
                                          <p:attrName>style.visibility</p:attrName>
                                        </p:attrNameLst>
                                      </p:cBhvr>
                                      <p:to>
                                        <p:strVal val="hidden"/>
                                      </p:to>
                                    </p:set>
                                  </p:sub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3393"/>
                                        </p:tgtEl>
                                        <p:attrNameLst>
                                          <p:attrName>style.visibility</p:attrName>
                                        </p:attrNameLst>
                                      </p:cBhvr>
                                      <p:to>
                                        <p:strVal val="visible"/>
                                      </p:to>
                                    </p:set>
                                  </p:childTnLst>
                                  <p:subTnLst>
                                    <p:set>
                                      <p:cBhvr override="childStyle">
                                        <p:cTn dur="1" fill="hold" display="0" masterRel="nextClick" afterEffect="1"/>
                                        <p:tgtEl>
                                          <p:spTgt spid="143393"/>
                                        </p:tgtEl>
                                        <p:attrNameLst>
                                          <p:attrName>style.visibility</p:attrName>
                                        </p:attrNameLst>
                                      </p:cBhvr>
                                      <p:to>
                                        <p:strVal val="hidden"/>
                                      </p:to>
                                    </p:set>
                                  </p:sub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43390"/>
                                        </p:tgtEl>
                                        <p:attrNameLst>
                                          <p:attrName>style.visibility</p:attrName>
                                        </p:attrNameLst>
                                      </p:cBhvr>
                                      <p:to>
                                        <p:strVal val="visible"/>
                                      </p:to>
                                    </p:set>
                                  </p:childTnLst>
                                  <p:subTnLst>
                                    <p:set>
                                      <p:cBhvr override="childStyle">
                                        <p:cTn dur="1" fill="hold" display="0" masterRel="nextClick" afterEffect="1"/>
                                        <p:tgtEl>
                                          <p:spTgt spid="143390"/>
                                        </p:tgtEl>
                                        <p:attrNameLst>
                                          <p:attrName>style.visibility</p:attrName>
                                        </p:attrNameLst>
                                      </p:cBhvr>
                                      <p:to>
                                        <p:strVal val="hidden"/>
                                      </p:to>
                                    </p:set>
                                  </p:sub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3391"/>
                                        </p:tgtEl>
                                        <p:attrNameLst>
                                          <p:attrName>style.visibility</p:attrName>
                                        </p:attrNameLst>
                                      </p:cBhvr>
                                      <p:to>
                                        <p:strVal val="visible"/>
                                      </p:to>
                                    </p:set>
                                  </p:childTnLst>
                                  <p:subTnLst>
                                    <p:set>
                                      <p:cBhvr override="childStyle">
                                        <p:cTn dur="1" fill="hold" display="0" masterRel="nextClick" afterEffect="1"/>
                                        <p:tgtEl>
                                          <p:spTgt spid="143391"/>
                                        </p:tgtEl>
                                        <p:attrNameLst>
                                          <p:attrName>style.visibility</p:attrName>
                                        </p:attrNameLst>
                                      </p:cBhvr>
                                      <p:to>
                                        <p:strVal val="hidden"/>
                                      </p:to>
                                    </p:set>
                                  </p:sub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43392"/>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14339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4340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3394"/>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0"/>
                                          </p:stCondLst>
                                        </p:cTn>
                                        <p:tgtEl>
                                          <p:spTgt spid="143395"/>
                                        </p:tgtEl>
                                        <p:attrNameLst>
                                          <p:attrName>style.visibility</p:attrName>
                                        </p:attrNameLst>
                                      </p:cBhvr>
                                      <p:to>
                                        <p:strVal val="visible"/>
                                      </p:to>
                                    </p:set>
                                  </p:childTnLst>
                                  <p:subTnLst>
                                    <p:set>
                                      <p:cBhvr override="childStyle">
                                        <p:cTn dur="1" fill="hold" display="0" masterRel="nextClick" afterEffect="1"/>
                                        <p:tgtEl>
                                          <p:spTgt spid="143395"/>
                                        </p:tgtEl>
                                        <p:attrNameLst>
                                          <p:attrName>style.visibility</p:attrName>
                                        </p:attrNameLst>
                                      </p:cBhvr>
                                      <p:to>
                                        <p:strVal val="hidden"/>
                                      </p:to>
                                    </p:set>
                                  </p:sub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0"/>
                                          </p:stCondLst>
                                        </p:cTn>
                                        <p:tgtEl>
                                          <p:spTgt spid="143396"/>
                                        </p:tgtEl>
                                        <p:attrNameLst>
                                          <p:attrName>style.visibility</p:attrName>
                                        </p:attrNameLst>
                                      </p:cBhvr>
                                      <p:to>
                                        <p:strVal val="visible"/>
                                      </p:to>
                                    </p:set>
                                  </p:childTnLst>
                                  <p:subTnLst>
                                    <p:set>
                                      <p:cBhvr override="childStyle">
                                        <p:cTn dur="1" fill="hold" display="0" masterRel="nextClick" afterEffect="1"/>
                                        <p:tgtEl>
                                          <p:spTgt spid="143396"/>
                                        </p:tgtEl>
                                        <p:attrNameLst>
                                          <p:attrName>style.visibility</p:attrName>
                                        </p:attrNameLst>
                                      </p:cBhvr>
                                      <p:to>
                                        <p:strVal val="hidden"/>
                                      </p:to>
                                    </p:set>
                                  </p:sub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43397"/>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nodeType="clickEffect">
                                  <p:stCondLst>
                                    <p:cond delay="0"/>
                                  </p:stCondLst>
                                  <p:childTnLst>
                                    <p:set>
                                      <p:cBhvr>
                                        <p:cTn id="54" dur="1" fill="hold">
                                          <p:stCondLst>
                                            <p:cond delay="0"/>
                                          </p:stCondLst>
                                        </p:cTn>
                                        <p:tgtEl>
                                          <p:spTgt spid="1433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0" grpId="0" animBg="1"/>
      <p:bldP spid="143389" grpId="0" animBg="1"/>
      <p:bldP spid="143390" grpId="0" animBg="1"/>
      <p:bldP spid="143391" grpId="0" animBg="1"/>
      <p:bldP spid="143392" grpId="0" animBg="1"/>
      <p:bldP spid="143393" grpId="0" animBg="1"/>
      <p:bldP spid="143394" grpId="0" animBg="1"/>
      <p:bldP spid="14339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82" name="Picture 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013" y="881063"/>
            <a:ext cx="4583112" cy="575151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7653" name="Rectangle 2"/>
          <p:cNvSpPr>
            <a:spLocks noGrp="1" noRot="1" noChangeArrowheads="1"/>
          </p:cNvSpPr>
          <p:nvPr>
            <p:ph type="title"/>
          </p:nvPr>
        </p:nvSpPr>
        <p:spPr>
          <a:xfrm>
            <a:off x="499590" y="-94455"/>
            <a:ext cx="8229600" cy="1143000"/>
          </a:xfrm>
        </p:spPr>
        <p:txBody>
          <a:bodyPr/>
          <a:lstStyle/>
          <a:p>
            <a:pPr eaLnBrk="1" hangingPunct="1"/>
            <a:r>
              <a:rPr lang="en-US" altLang="zh-TW">
                <a:latin typeface="Arial Narrow" charset="0"/>
              </a:rPr>
              <a:t>Entry Page, Mature MicroRNA</a:t>
            </a:r>
          </a:p>
        </p:txBody>
      </p:sp>
      <p:sp>
        <p:nvSpPr>
          <p:cNvPr id="27650"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27651"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AFCB1605-B234-374C-A177-BF92893BB024}" type="slidenum">
              <a:rPr lang="en-US" altLang="zh-TW" sz="800">
                <a:solidFill>
                  <a:srgbClr val="020202"/>
                </a:solidFill>
              </a:rPr>
              <a:pPr eaLnBrk="1" hangingPunct="1"/>
              <a:t>19</a:t>
            </a:fld>
            <a:endParaRPr lang="en-US" altLang="zh-TW" sz="800">
              <a:solidFill>
                <a:srgbClr val="020202"/>
              </a:solidFill>
            </a:endParaRPr>
          </a:p>
        </p:txBody>
      </p:sp>
      <p:sp>
        <p:nvSpPr>
          <p:cNvPr id="756751" name="Text Box 15"/>
          <p:cNvSpPr txBox="1">
            <a:spLocks noChangeArrowheads="1"/>
          </p:cNvSpPr>
          <p:nvPr/>
        </p:nvSpPr>
        <p:spPr bwMode="auto">
          <a:xfrm>
            <a:off x="6223000" y="2303463"/>
            <a:ext cx="1820863" cy="3365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600"/>
              <a:t>dme-miR-307a-3p</a:t>
            </a:r>
          </a:p>
        </p:txBody>
      </p:sp>
      <p:sp>
        <p:nvSpPr>
          <p:cNvPr id="756756" name="AutoShape 20"/>
          <p:cNvSpPr>
            <a:spLocks/>
          </p:cNvSpPr>
          <p:nvPr/>
        </p:nvSpPr>
        <p:spPr bwMode="auto">
          <a:xfrm>
            <a:off x="3568700" y="2727325"/>
            <a:ext cx="88900" cy="774700"/>
          </a:xfrm>
          <a:prstGeom prst="rightBrace">
            <a:avLst>
              <a:gd name="adj1" fmla="val 72619"/>
              <a:gd name="adj2" fmla="val 50000"/>
            </a:avLst>
          </a:prstGeom>
          <a:noFill/>
          <a:ln w="38100">
            <a:solidFill>
              <a:srgbClr val="EB0903"/>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zh-TW" altLang="en-US" sz="1400">
              <a:solidFill>
                <a:srgbClr val="000000"/>
              </a:solidFill>
            </a:endParaRPr>
          </a:p>
        </p:txBody>
      </p:sp>
      <p:sp>
        <p:nvSpPr>
          <p:cNvPr id="756757" name="Text Box 21"/>
          <p:cNvSpPr txBox="1">
            <a:spLocks noChangeArrowheads="1"/>
          </p:cNvSpPr>
          <p:nvPr/>
        </p:nvSpPr>
        <p:spPr bwMode="auto">
          <a:xfrm>
            <a:off x="3779838" y="2870200"/>
            <a:ext cx="2001837" cy="639763"/>
          </a:xfrm>
          <a:prstGeom prst="rect">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600" b="1">
                <a:solidFill>
                  <a:schemeClr val="tx1"/>
                </a:solidFill>
              </a:rPr>
              <a:t>Links to predicted </a:t>
            </a:r>
          </a:p>
          <a:p>
            <a:pPr algn="l" eaLnBrk="1" hangingPunct="1"/>
            <a:r>
              <a:rPr lang="en-US" altLang="zh-TW" sz="1600" b="1" dirty="0">
                <a:solidFill>
                  <a:schemeClr val="tx1"/>
                </a:solidFill>
              </a:rPr>
              <a:t>mRNA targets</a:t>
            </a:r>
          </a:p>
        </p:txBody>
      </p:sp>
      <p:sp>
        <p:nvSpPr>
          <p:cNvPr id="756763" name="Rectangle 27"/>
          <p:cNvSpPr>
            <a:spLocks noChangeArrowheads="1"/>
          </p:cNvSpPr>
          <p:nvPr/>
        </p:nvSpPr>
        <p:spPr bwMode="auto">
          <a:xfrm>
            <a:off x="609600" y="3852863"/>
            <a:ext cx="1887538" cy="342900"/>
          </a:xfrm>
          <a:prstGeom prst="rect">
            <a:avLst/>
          </a:prstGeom>
          <a:noFill/>
          <a:ln w="38100">
            <a:solidFill>
              <a:srgbClr val="EB0903"/>
            </a:solidFill>
            <a:miter lim="800000"/>
            <a:headEnd/>
            <a:tailEnd/>
          </a:ln>
          <a:extLst>
            <a:ext uri="{909E8E84-426E-40dd-AFC4-6F175D3DCCD1}">
              <a14:hiddenFill xmlns="" xmlns:a14="http://schemas.microsoft.com/office/drawing/2010/main">
                <a:solidFill>
                  <a:srgbClr val="FFFFFF"/>
                </a:solidFill>
              </a14:hiddenFill>
            </a:ext>
          </a:extLst>
        </p:spPr>
        <p:txBody>
          <a:bodyPr anchor="ctr">
            <a:spAutoFit/>
          </a:bodyPr>
          <a:lstStyle/>
          <a:p>
            <a:endParaRPr lang="zh-TW" altLang="en-US" sz="1400">
              <a:solidFill>
                <a:srgbClr val="000000"/>
              </a:solidFill>
            </a:endParaRPr>
          </a:p>
        </p:txBody>
      </p:sp>
      <p:sp>
        <p:nvSpPr>
          <p:cNvPr id="756775" name="Line 39"/>
          <p:cNvSpPr>
            <a:spLocks noChangeShapeType="1"/>
          </p:cNvSpPr>
          <p:nvPr/>
        </p:nvSpPr>
        <p:spPr bwMode="auto">
          <a:xfrm>
            <a:off x="1524000" y="1676400"/>
            <a:ext cx="981075" cy="0"/>
          </a:xfrm>
          <a:prstGeom prst="line">
            <a:avLst/>
          </a:prstGeom>
          <a:noFill/>
          <a:ln w="38100">
            <a:solidFill>
              <a:srgbClr val="EB0903"/>
            </a:solidFill>
            <a:round/>
            <a:headEnd/>
            <a:tailEn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756776" name="Line 40"/>
          <p:cNvSpPr>
            <a:spLocks noChangeShapeType="1"/>
          </p:cNvSpPr>
          <p:nvPr/>
        </p:nvSpPr>
        <p:spPr bwMode="auto">
          <a:xfrm>
            <a:off x="1524000" y="4419600"/>
            <a:ext cx="981075" cy="0"/>
          </a:xfrm>
          <a:prstGeom prst="line">
            <a:avLst/>
          </a:prstGeom>
          <a:noFill/>
          <a:ln w="38100">
            <a:solidFill>
              <a:srgbClr val="EB0903"/>
            </a:solidFill>
            <a:round/>
            <a:headEnd/>
            <a:tailEnd/>
          </a:ln>
          <a:extLst>
            <a:ext uri="{909E8E84-426E-40dd-AFC4-6F175D3DCCD1}">
              <a14:hiddenFill xmlns="" xmlns:a14="http://schemas.microsoft.com/office/drawing/2010/main">
                <a:noFill/>
              </a14:hiddenFill>
            </a:ext>
          </a:extLst>
        </p:spPr>
        <p:txBody>
          <a:bodyPr anchor="ctr">
            <a:spAutoFit/>
          </a:bodyPr>
          <a:lstStyle/>
          <a:p>
            <a:endParaRPr lang="zh-TW" altLang="en-US"/>
          </a:p>
        </p:txBody>
      </p:sp>
      <p:pic>
        <p:nvPicPr>
          <p:cNvPr id="27685" name="Picture 3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9600" y="1371600"/>
            <a:ext cx="4572000" cy="914400"/>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756752" name="Line 16"/>
          <p:cNvSpPr>
            <a:spLocks noChangeShapeType="1"/>
          </p:cNvSpPr>
          <p:nvPr/>
        </p:nvSpPr>
        <p:spPr bwMode="auto">
          <a:xfrm>
            <a:off x="6607175" y="1292225"/>
            <a:ext cx="104775" cy="266700"/>
          </a:xfrm>
          <a:prstGeom prst="line">
            <a:avLst/>
          </a:prstGeom>
          <a:noFill/>
          <a:ln w="31750">
            <a:solidFill>
              <a:srgbClr val="000000"/>
            </a:solidFill>
            <a:round/>
            <a:headEnd/>
            <a:tailEnd type="triangle" w="med" len="med"/>
          </a:ln>
          <a:extLst>
            <a:ext uri="{909E8E84-426E-40dd-AFC4-6F175D3DCCD1}">
              <a14:hiddenFill xmlns="" xmlns:a14="http://schemas.microsoft.com/office/drawing/2010/main">
                <a:noFill/>
              </a14:hiddenFill>
            </a:ext>
          </a:extLst>
        </p:spPr>
        <p:txBody>
          <a:bodyPr/>
          <a:lstStyle/>
          <a:p>
            <a:endParaRPr lang="zh-TW" altLang="en-US"/>
          </a:p>
        </p:txBody>
      </p:sp>
      <p:sp>
        <p:nvSpPr>
          <p:cNvPr id="756753" name="Rectangle 17"/>
          <p:cNvSpPr>
            <a:spLocks noChangeArrowheads="1"/>
          </p:cNvSpPr>
          <p:nvPr/>
        </p:nvSpPr>
        <p:spPr bwMode="auto">
          <a:xfrm>
            <a:off x="6248400" y="990600"/>
            <a:ext cx="1820863" cy="3365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pPr marL="342900" indent="-342900" algn="l"/>
            <a:r>
              <a:rPr lang="en-US" altLang="zh-TW" sz="1600">
                <a:solidFill>
                  <a:srgbClr val="000000"/>
                </a:solidFill>
              </a:rPr>
              <a:t>dme-miR-307a-5p</a:t>
            </a:r>
          </a:p>
        </p:txBody>
      </p:sp>
      <p:sp>
        <p:nvSpPr>
          <p:cNvPr id="756750" name="Line 14"/>
          <p:cNvSpPr>
            <a:spLocks noChangeShapeType="1"/>
          </p:cNvSpPr>
          <p:nvPr/>
        </p:nvSpPr>
        <p:spPr bwMode="auto">
          <a:xfrm flipV="1">
            <a:off x="6629400" y="2098675"/>
            <a:ext cx="222250" cy="263525"/>
          </a:xfrm>
          <a:prstGeom prst="line">
            <a:avLst/>
          </a:prstGeom>
          <a:noFill/>
          <a:ln w="31750">
            <a:solidFill>
              <a:srgbClr val="000000"/>
            </a:solidFill>
            <a:round/>
            <a:headEnd/>
            <a:tailEnd type="triangle" w="med" len="med"/>
          </a:ln>
          <a:extLst>
            <a:ext uri="{909E8E84-426E-40dd-AFC4-6F175D3DCCD1}">
              <a14:hiddenFill xmlns="" xmlns:a14="http://schemas.microsoft.com/office/drawing/2010/main">
                <a:noFill/>
              </a14:hiddenFill>
            </a:ext>
          </a:extLst>
        </p:spPr>
        <p:txBody>
          <a:bodyPr/>
          <a:lstStyle/>
          <a:p>
            <a:endParaRPr lang="zh-TW" altLang="en-US"/>
          </a:p>
        </p:txBody>
      </p:sp>
      <p:pic>
        <p:nvPicPr>
          <p:cNvPr id="27686" name="Picture 38"/>
          <p:cNvPicPr preferRelativeResize="0">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38400" y="2057400"/>
            <a:ext cx="2314575" cy="333375"/>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Rectangle 27"/>
          <p:cNvSpPr>
            <a:spLocks noChangeArrowheads="1"/>
          </p:cNvSpPr>
          <p:nvPr/>
        </p:nvSpPr>
        <p:spPr bwMode="auto">
          <a:xfrm>
            <a:off x="619125" y="1119188"/>
            <a:ext cx="1887538" cy="342900"/>
          </a:xfrm>
          <a:prstGeom prst="rect">
            <a:avLst/>
          </a:prstGeom>
          <a:noFill/>
          <a:ln w="38100">
            <a:solidFill>
              <a:srgbClr val="EB0903"/>
            </a:solidFill>
            <a:miter lim="800000"/>
            <a:headEnd/>
            <a:tailEnd/>
          </a:ln>
          <a:extLst>
            <a:ext uri="{909E8E84-426E-40dd-AFC4-6F175D3DCCD1}">
              <a14:hiddenFill xmlns="" xmlns:a14="http://schemas.microsoft.com/office/drawing/2010/main">
                <a:solidFill>
                  <a:srgbClr val="FFFFFF"/>
                </a:solidFill>
              </a14:hiddenFill>
            </a:ext>
          </a:extLst>
        </p:spPr>
        <p:txBody>
          <a:bodyPr anchor="ctr">
            <a:spAutoFit/>
          </a:bodyPr>
          <a:lstStyle/>
          <a:p>
            <a:endParaRPr lang="zh-TW" altLang="en-US" sz="1400">
              <a:solidFill>
                <a:srgbClr val="000000"/>
              </a:solidFill>
            </a:endParaRPr>
          </a:p>
        </p:txBody>
      </p:sp>
      <p:sp>
        <p:nvSpPr>
          <p:cNvPr id="3" name="Line 39"/>
          <p:cNvSpPr>
            <a:spLocks noChangeShapeType="1"/>
          </p:cNvSpPr>
          <p:nvPr/>
        </p:nvSpPr>
        <p:spPr bwMode="auto">
          <a:xfrm>
            <a:off x="1458913" y="2568575"/>
            <a:ext cx="981075" cy="0"/>
          </a:xfrm>
          <a:prstGeom prst="line">
            <a:avLst/>
          </a:prstGeom>
          <a:noFill/>
          <a:ln w="38100">
            <a:solidFill>
              <a:srgbClr val="EB0903"/>
            </a:solidFill>
            <a:round/>
            <a:headEnd/>
            <a:tailEn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4" name="Line 40"/>
          <p:cNvSpPr>
            <a:spLocks noChangeShapeType="1"/>
          </p:cNvSpPr>
          <p:nvPr/>
        </p:nvSpPr>
        <p:spPr bwMode="auto">
          <a:xfrm>
            <a:off x="1462088" y="5762625"/>
            <a:ext cx="2722562" cy="0"/>
          </a:xfrm>
          <a:prstGeom prst="line">
            <a:avLst/>
          </a:prstGeom>
          <a:noFill/>
          <a:ln w="38100">
            <a:solidFill>
              <a:srgbClr val="EB0903"/>
            </a:solidFill>
            <a:round/>
            <a:headEnd/>
            <a:tailEn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27690" name="Rectangle 42"/>
          <p:cNvSpPr>
            <a:spLocks noChangeArrowheads="1"/>
          </p:cNvSpPr>
          <p:nvPr/>
        </p:nvSpPr>
        <p:spPr bwMode="auto">
          <a:xfrm>
            <a:off x="1466850" y="2051050"/>
            <a:ext cx="876300" cy="2667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pic>
        <p:nvPicPr>
          <p:cNvPr id="27683" name="Picture 3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6600" y="4257675"/>
            <a:ext cx="5707063" cy="2132013"/>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6050B"/>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756773" name="Rectangle 37"/>
          <p:cNvSpPr>
            <a:spLocks noChangeArrowheads="1"/>
          </p:cNvSpPr>
          <p:nvPr/>
        </p:nvSpPr>
        <p:spPr bwMode="auto">
          <a:xfrm>
            <a:off x="3241675" y="4249738"/>
            <a:ext cx="898525" cy="342900"/>
          </a:xfrm>
          <a:prstGeom prst="rect">
            <a:avLst/>
          </a:prstGeom>
          <a:noFill/>
          <a:ln w="38100">
            <a:solidFill>
              <a:srgbClr val="EB0903"/>
            </a:solidFill>
            <a:miter lim="800000"/>
            <a:headEnd/>
            <a:tailEnd/>
          </a:ln>
          <a:extLst>
            <a:ext uri="{909E8E84-426E-40dd-AFC4-6F175D3DCCD1}">
              <a14:hiddenFill xmlns="" xmlns:a14="http://schemas.microsoft.com/office/drawing/2010/main">
                <a:solidFill>
                  <a:srgbClr val="FFFFFF"/>
                </a:solidFill>
              </a14:hiddenFill>
            </a:ext>
          </a:extLst>
        </p:spPr>
        <p:txBody>
          <a:bodyPr anchor="ctr">
            <a:spAutoFit/>
          </a:bodyPr>
          <a:lstStyle/>
          <a:p>
            <a:endParaRPr lang="zh-TW" altLang="en-US" sz="1400">
              <a:solidFill>
                <a:srgbClr val="000000"/>
              </a:solidFill>
            </a:endParaRPr>
          </a:p>
        </p:txBody>
      </p:sp>
    </p:spTree>
    <p:extLst>
      <p:ext uri="{BB962C8B-B14F-4D97-AF65-F5344CB8AC3E}">
        <p14:creationId xmlns:p14="http://schemas.microsoft.com/office/powerpoint/2010/main" val="31689886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5677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5675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5675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5675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5675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56776"/>
                                        </p:tgtEl>
                                        <p:attrNameLst>
                                          <p:attrName>style.visibility</p:attrName>
                                        </p:attrNameLst>
                                      </p:cBhvr>
                                      <p:to>
                                        <p:strVal val="visible"/>
                                      </p:to>
                                    </p:set>
                                  </p:childTnLst>
                                  <p:subTnLst>
                                    <p:set>
                                      <p:cBhvr override="childStyle">
                                        <p:cTn dur="1" fill="hold" display="0" masterRel="nextClick" afterEffect="1"/>
                                        <p:tgtEl>
                                          <p:spTgt spid="756776"/>
                                        </p:tgtEl>
                                        <p:attrNameLst>
                                          <p:attrName>style.visibility</p:attrName>
                                        </p:attrNameLst>
                                      </p:cBhvr>
                                      <p:to>
                                        <p:strVal val="hidden"/>
                                      </p:to>
                                    </p:set>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56763"/>
                                        </p:tgtEl>
                                        <p:attrNameLst>
                                          <p:attrName>style.visibility</p:attrName>
                                        </p:attrNameLst>
                                      </p:cBhvr>
                                      <p:to>
                                        <p:strVal val="visible"/>
                                      </p:to>
                                    </p:set>
                                  </p:childTnLst>
                                  <p:subTnLst>
                                    <p:set>
                                      <p:cBhvr override="childStyle">
                                        <p:cTn dur="1" fill="hold" display="0" masterRel="nextClick" afterEffect="1"/>
                                        <p:tgtEl>
                                          <p:spTgt spid="756763"/>
                                        </p:tgtEl>
                                        <p:attrNameLst>
                                          <p:attrName>style.visibility</p:attrName>
                                        </p:attrNameLst>
                                      </p:cBhvr>
                                      <p:to>
                                        <p:strVal val="hidden"/>
                                      </p:to>
                                    </p:set>
                                  </p:subTnLst>
                                </p:cTn>
                              </p:par>
                              <p:par>
                                <p:cTn id="23" presetID="1" presetClass="exit" presetSubtype="0" fill="hold" grpId="1" nodeType="withEffect">
                                  <p:stCondLst>
                                    <p:cond delay="0"/>
                                  </p:stCondLst>
                                  <p:childTnLst>
                                    <p:set>
                                      <p:cBhvr>
                                        <p:cTn id="24" dur="1" fill="hold">
                                          <p:stCondLst>
                                            <p:cond delay="0"/>
                                          </p:stCondLst>
                                        </p:cTn>
                                        <p:tgtEl>
                                          <p:spTgt spid="756775"/>
                                        </p:tgtEl>
                                        <p:attrNameLst>
                                          <p:attrName>style.visibility</p:attrName>
                                        </p:attrNameLst>
                                      </p:cBhvr>
                                      <p:to>
                                        <p:strVal val="hidden"/>
                                      </p:to>
                                    </p:set>
                                  </p:childTnLst>
                                </p:cTn>
                              </p:par>
                              <p:par>
                                <p:cTn id="25" presetID="1" presetClass="entr" presetSubtype="0" fill="hold" grpId="0" nodeType="withEffect">
                                  <p:stCondLst>
                                    <p:cond delay="0"/>
                                  </p:stCondLst>
                                  <p:childTnLst>
                                    <p:set>
                                      <p:cBhvr>
                                        <p:cTn id="26" dur="1" fill="hold">
                                          <p:stCondLst>
                                            <p:cond delay="0"/>
                                          </p:stCondLst>
                                        </p:cTn>
                                        <p:tgtEl>
                                          <p:spTgt spid="2"/>
                                        </p:tgtEl>
                                        <p:attrNameLst>
                                          <p:attrName>style.visibility</p:attrName>
                                        </p:attrNameLst>
                                      </p:cBhvr>
                                      <p:to>
                                        <p:strVal val="visible"/>
                                      </p:to>
                                    </p:se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7690"/>
                                        </p:tgtEl>
                                        <p:attrNameLst>
                                          <p:attrName>style.visibility</p:attrName>
                                        </p:attrNameLst>
                                      </p:cBhvr>
                                      <p:to>
                                        <p:strVal val="visible"/>
                                      </p:to>
                                    </p:set>
                                  </p:childTnLst>
                                  <p:subTnLst>
                                    <p:set>
                                      <p:cBhvr override="childStyle">
                                        <p:cTn dur="1" fill="hold" display="0" masterRel="nextClick" afterEffect="1"/>
                                        <p:tgtEl>
                                          <p:spTgt spid="27690"/>
                                        </p:tgtEl>
                                        <p:attrNameLst>
                                          <p:attrName>style.visibility</p:attrName>
                                        </p:attrNameLst>
                                      </p:cBhvr>
                                      <p:to>
                                        <p:strVal val="hidden"/>
                                      </p:to>
                                    </p:set>
                                  </p:subTnLst>
                                </p:cTn>
                              </p:par>
                              <p:par>
                                <p:cTn id="31" presetID="1" presetClass="entr" presetSubtype="0" fill="hold" nodeType="withEffect">
                                  <p:stCondLst>
                                    <p:cond delay="0"/>
                                  </p:stCondLst>
                                  <p:childTnLst>
                                    <p:set>
                                      <p:cBhvr>
                                        <p:cTn id="32" dur="1" fill="hold">
                                          <p:stCondLst>
                                            <p:cond delay="0"/>
                                          </p:stCondLst>
                                        </p:cTn>
                                        <p:tgtEl>
                                          <p:spTgt spid="27686"/>
                                        </p:tgtEl>
                                        <p:attrNameLst>
                                          <p:attrName>style.visibility</p:attrName>
                                        </p:attrNameLst>
                                      </p:cBhvr>
                                      <p:to>
                                        <p:strVal val="visible"/>
                                      </p:to>
                                    </p:set>
                                  </p:childTnLst>
                                  <p:subTnLst>
                                    <p:set>
                                      <p:cBhvr override="childStyle">
                                        <p:cTn dur="1" fill="hold" display="0" masterRel="nextClick" afterEffect="1"/>
                                        <p:tgtEl>
                                          <p:spTgt spid="27686"/>
                                        </p:tgtEl>
                                        <p:attrNameLst>
                                          <p:attrName>style.visibility</p:attrName>
                                        </p:attrNameLst>
                                      </p:cBhvr>
                                      <p:to>
                                        <p:strVal val="hidden"/>
                                      </p:to>
                                    </p:set>
                                  </p:sub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756756"/>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756757"/>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756773"/>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276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6751" grpId="0"/>
      <p:bldP spid="756756" grpId="0" animBg="1"/>
      <p:bldP spid="756757" grpId="0" animBg="1"/>
      <p:bldP spid="756763" grpId="0" animBg="1"/>
      <p:bldP spid="756775" grpId="0" animBg="1"/>
      <p:bldP spid="756775" grpId="1" animBg="1"/>
      <p:bldP spid="756776" grpId="0" animBg="1"/>
      <p:bldP spid="756752" grpId="0" animBg="1"/>
      <p:bldP spid="756753" grpId="0"/>
      <p:bldP spid="756750" grpId="0" animBg="1"/>
      <p:bldP spid="2" grpId="0" animBg="1"/>
      <p:bldP spid="3" grpId="0" animBg="1"/>
      <p:bldP spid="4" grpId="0" animBg="1"/>
      <p:bldP spid="27690" grpId="0" animBg="1"/>
      <p:bldP spid="75677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91" name="Text Box 43"/>
          <p:cNvSpPr txBox="1">
            <a:spLocks noChangeArrowheads="1"/>
          </p:cNvSpPr>
          <p:nvPr/>
        </p:nvSpPr>
        <p:spPr bwMode="auto">
          <a:xfrm>
            <a:off x="654050" y="2855913"/>
            <a:ext cx="2655888" cy="10160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Target information aggregated from various resources</a:t>
            </a:r>
          </a:p>
        </p:txBody>
      </p:sp>
      <p:pic>
        <p:nvPicPr>
          <p:cNvPr id="155673" name="Picture 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838" y="1222375"/>
            <a:ext cx="4486275" cy="11620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55651"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55652"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6A0C2A8A-6819-744F-BF2B-BA06C7163211}" type="slidenum">
              <a:rPr lang="en-US" altLang="zh-TW" sz="800">
                <a:solidFill>
                  <a:srgbClr val="020202"/>
                </a:solidFill>
              </a:rPr>
              <a:pPr algn="l" eaLnBrk="1" hangingPunct="1">
                <a:spcBef>
                  <a:spcPct val="0"/>
                </a:spcBef>
                <a:buClrTx/>
                <a:buSzTx/>
                <a:buFontTx/>
                <a:buNone/>
              </a:pPr>
              <a:t>20</a:t>
            </a:fld>
            <a:endParaRPr lang="en-US" altLang="zh-TW" sz="800">
              <a:solidFill>
                <a:srgbClr val="020202"/>
              </a:solidFill>
            </a:endParaRPr>
          </a:p>
        </p:txBody>
      </p:sp>
      <p:sp>
        <p:nvSpPr>
          <p:cNvPr id="155653" name="Rectangle 2"/>
          <p:cNvSpPr>
            <a:spLocks noGrp="1" noRot="1" noChangeArrowheads="1"/>
          </p:cNvSpPr>
          <p:nvPr>
            <p:ph type="title" idx="4294967295"/>
          </p:nvPr>
        </p:nvSpPr>
        <p:spPr>
          <a:xfrm>
            <a:off x="0" y="274638"/>
            <a:ext cx="8229600" cy="1143000"/>
          </a:xfrm>
        </p:spPr>
        <p:txBody>
          <a:bodyPr/>
          <a:lstStyle/>
          <a:p>
            <a:pPr eaLnBrk="1" hangingPunct="1"/>
            <a:r>
              <a:rPr lang="en-US" altLang="zh-TW">
                <a:latin typeface="Arial Narrow" charset="0"/>
              </a:rPr>
              <a:t>Entry Page, Target Information</a:t>
            </a:r>
          </a:p>
        </p:txBody>
      </p:sp>
      <p:sp>
        <p:nvSpPr>
          <p:cNvPr id="756756" name="AutoShape 20"/>
          <p:cNvSpPr>
            <a:spLocks/>
          </p:cNvSpPr>
          <p:nvPr/>
        </p:nvSpPr>
        <p:spPr bwMode="auto">
          <a:xfrm>
            <a:off x="3832225" y="1392238"/>
            <a:ext cx="88900" cy="774700"/>
          </a:xfrm>
          <a:prstGeom prst="rightBrace">
            <a:avLst>
              <a:gd name="adj1" fmla="val 72619"/>
              <a:gd name="adj2" fmla="val 50000"/>
            </a:avLst>
          </a:prstGeom>
          <a:noFill/>
          <a:ln w="38100">
            <a:solidFill>
              <a:srgbClr val="EB0903"/>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zh-TW" altLang="en-US" sz="1400">
              <a:solidFill>
                <a:srgbClr val="000000"/>
              </a:solidFill>
            </a:endParaRPr>
          </a:p>
        </p:txBody>
      </p:sp>
      <p:sp>
        <p:nvSpPr>
          <p:cNvPr id="756757" name="Text Box 21"/>
          <p:cNvSpPr txBox="1">
            <a:spLocks noChangeArrowheads="1"/>
          </p:cNvSpPr>
          <p:nvPr/>
        </p:nvSpPr>
        <p:spPr bwMode="auto">
          <a:xfrm>
            <a:off x="4043363" y="1535113"/>
            <a:ext cx="2001837" cy="639762"/>
          </a:xfrm>
          <a:prstGeom prst="rect">
            <a:avLst/>
          </a:prstGeom>
          <a:solidFill>
            <a:srgbClr val="28284C"/>
          </a:solidFill>
          <a:ln w="9525">
            <a:solidFill>
              <a:srgbClr val="FFFFFF"/>
            </a:solidFill>
            <a:miter lim="800000"/>
            <a:headEnd/>
            <a:tailEnd/>
          </a:ln>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600" b="1">
                <a:solidFill>
                  <a:schemeClr val="tx1"/>
                </a:solidFill>
              </a:rPr>
              <a:t>Links to predicted </a:t>
            </a:r>
          </a:p>
          <a:p>
            <a:pPr algn="l" eaLnBrk="1" hangingPunct="1"/>
            <a:r>
              <a:rPr lang="en-US" altLang="zh-TW" sz="1600" b="1">
                <a:solidFill>
                  <a:schemeClr val="tx1"/>
                </a:solidFill>
              </a:rPr>
              <a:t>mRNA targets</a:t>
            </a:r>
          </a:p>
        </p:txBody>
      </p:sp>
      <p:sp>
        <p:nvSpPr>
          <p:cNvPr id="756775" name="Line 39"/>
          <p:cNvSpPr>
            <a:spLocks noChangeShapeType="1"/>
          </p:cNvSpPr>
          <p:nvPr/>
        </p:nvSpPr>
        <p:spPr bwMode="auto">
          <a:xfrm>
            <a:off x="1284288" y="2249488"/>
            <a:ext cx="1866900" cy="0"/>
          </a:xfrm>
          <a:prstGeom prst="line">
            <a:avLst/>
          </a:prstGeom>
          <a:noFill/>
          <a:ln w="38100">
            <a:solidFill>
              <a:srgbClr val="EB0903"/>
            </a:solidFill>
            <a:round/>
            <a:headEnd/>
            <a:tailEnd/>
          </a:ln>
          <a:extLst>
            <a:ext uri="{909E8E84-426E-40dd-AFC4-6F175D3DCCD1}">
              <a14:hiddenFill xmlns="" xmlns:a14="http://schemas.microsoft.com/office/drawing/2010/main">
                <a:noFill/>
              </a14:hiddenFill>
            </a:ext>
          </a:extLst>
        </p:spPr>
        <p:txBody>
          <a:bodyPr anchor="ctr">
            <a:spAutoFit/>
          </a:bodyPr>
          <a:lstStyle/>
          <a:p>
            <a:endParaRPr lang="zh-TW" altLang="en-US"/>
          </a:p>
        </p:txBody>
      </p:sp>
      <p:pic>
        <p:nvPicPr>
          <p:cNvPr id="155671" name="Picture 2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81225" y="762000"/>
            <a:ext cx="6645275" cy="59086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55675" name="Rectangle 27"/>
          <p:cNvSpPr>
            <a:spLocks noChangeArrowheads="1"/>
          </p:cNvSpPr>
          <p:nvPr/>
        </p:nvSpPr>
        <p:spPr bwMode="auto">
          <a:xfrm>
            <a:off x="2395538" y="1371600"/>
            <a:ext cx="6167437" cy="1836738"/>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2" name="Text Box 21"/>
          <p:cNvSpPr txBox="1">
            <a:spLocks noChangeArrowheads="1"/>
          </p:cNvSpPr>
          <p:nvPr/>
        </p:nvSpPr>
        <p:spPr bwMode="auto">
          <a:xfrm>
            <a:off x="5942013" y="1912938"/>
            <a:ext cx="2100262" cy="346075"/>
          </a:xfrm>
          <a:prstGeom prst="rect">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600" b="1">
                <a:solidFill>
                  <a:schemeClr val="tx1"/>
                </a:solidFill>
              </a:rPr>
              <a:t>Run another search</a:t>
            </a:r>
          </a:p>
        </p:txBody>
      </p:sp>
      <p:sp>
        <p:nvSpPr>
          <p:cNvPr id="155684" name="Rectangle 36"/>
          <p:cNvSpPr>
            <a:spLocks noChangeArrowheads="1"/>
          </p:cNvSpPr>
          <p:nvPr/>
        </p:nvSpPr>
        <p:spPr bwMode="auto">
          <a:xfrm>
            <a:off x="2214563" y="3533775"/>
            <a:ext cx="798512" cy="2992438"/>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55687" name="Rectangle 39"/>
          <p:cNvSpPr>
            <a:spLocks noChangeArrowheads="1"/>
          </p:cNvSpPr>
          <p:nvPr/>
        </p:nvSpPr>
        <p:spPr bwMode="auto">
          <a:xfrm>
            <a:off x="4079875" y="3541713"/>
            <a:ext cx="334963" cy="299243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55688" name="Text Box 40"/>
          <p:cNvSpPr txBox="1">
            <a:spLocks noChangeArrowheads="1"/>
          </p:cNvSpPr>
          <p:nvPr/>
        </p:nvSpPr>
        <p:spPr bwMode="auto">
          <a:xfrm>
            <a:off x="5791200" y="533400"/>
            <a:ext cx="3124200"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http://pictar.mdc-berlin.de/</a:t>
            </a:r>
          </a:p>
        </p:txBody>
      </p:sp>
      <p:sp>
        <p:nvSpPr>
          <p:cNvPr id="155689" name="Rectangle 41"/>
          <p:cNvSpPr>
            <a:spLocks noChangeArrowheads="1"/>
          </p:cNvSpPr>
          <p:nvPr/>
        </p:nvSpPr>
        <p:spPr bwMode="auto">
          <a:xfrm>
            <a:off x="4435475" y="3535363"/>
            <a:ext cx="1131888" cy="299243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55690" name="Rectangle 42"/>
          <p:cNvSpPr>
            <a:spLocks noChangeArrowheads="1"/>
          </p:cNvSpPr>
          <p:nvPr/>
        </p:nvSpPr>
        <p:spPr bwMode="auto">
          <a:xfrm>
            <a:off x="6148388" y="3533775"/>
            <a:ext cx="2582862" cy="2992438"/>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55692" name="AutoShape 44"/>
          <p:cNvSpPr>
            <a:spLocks noChangeArrowheads="1"/>
          </p:cNvSpPr>
          <p:nvPr/>
        </p:nvSpPr>
        <p:spPr bwMode="auto">
          <a:xfrm>
            <a:off x="711200" y="3324225"/>
            <a:ext cx="1582738" cy="666750"/>
          </a:xfrm>
          <a:prstGeom prst="rightArrow">
            <a:avLst>
              <a:gd name="adj1" fmla="val 50000"/>
              <a:gd name="adj2" fmla="val 59345"/>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pic>
        <p:nvPicPr>
          <p:cNvPr id="155678" name="Picture 3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1138" y="2543175"/>
            <a:ext cx="5046662" cy="32369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55680" name="Picture 3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17713" y="3328988"/>
            <a:ext cx="6778625" cy="2209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55682" name="Picture 3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52900" y="3200400"/>
            <a:ext cx="4802188" cy="27654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55679" name="Line 31"/>
          <p:cNvSpPr>
            <a:spLocks noChangeShapeType="1"/>
          </p:cNvSpPr>
          <p:nvPr/>
        </p:nvSpPr>
        <p:spPr bwMode="auto">
          <a:xfrm flipH="1" flipV="1">
            <a:off x="2801938" y="5586413"/>
            <a:ext cx="477837" cy="712787"/>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
        <p:nvSpPr>
          <p:cNvPr id="155681" name="Line 33"/>
          <p:cNvSpPr>
            <a:spLocks noChangeShapeType="1"/>
          </p:cNvSpPr>
          <p:nvPr/>
        </p:nvSpPr>
        <p:spPr bwMode="auto">
          <a:xfrm flipV="1">
            <a:off x="3867150" y="5130800"/>
            <a:ext cx="30163" cy="1190625"/>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
        <p:nvSpPr>
          <p:cNvPr id="155683" name="Line 35"/>
          <p:cNvSpPr>
            <a:spLocks noChangeShapeType="1"/>
          </p:cNvSpPr>
          <p:nvPr/>
        </p:nvSpPr>
        <p:spPr bwMode="auto">
          <a:xfrm flipH="1" flipV="1">
            <a:off x="5856288" y="5610225"/>
            <a:ext cx="42862" cy="682625"/>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Tree>
    <p:extLst>
      <p:ext uri="{BB962C8B-B14F-4D97-AF65-F5344CB8AC3E}">
        <p14:creationId xmlns:p14="http://schemas.microsoft.com/office/powerpoint/2010/main" val="36977493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5691"/>
                                        </p:tgtEl>
                                        <p:attrNameLst>
                                          <p:attrName>style.visibility</p:attrName>
                                        </p:attrNameLst>
                                      </p:cBhvr>
                                      <p:to>
                                        <p:strVal val="visible"/>
                                      </p:to>
                                    </p:set>
                                  </p:childTnLst>
                                  <p:subTnLst>
                                    <p:set>
                                      <p:cBhvr override="childStyle">
                                        <p:cTn dur="1" fill="hold" display="0" masterRel="nextClick" afterEffect="1"/>
                                        <p:tgtEl>
                                          <p:spTgt spid="155691"/>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56775"/>
                                        </p:tgtEl>
                                        <p:attrNameLst>
                                          <p:attrName>style.visibility</p:attrName>
                                        </p:attrNameLst>
                                      </p:cBhvr>
                                      <p:to>
                                        <p:strVal val="visible"/>
                                      </p:to>
                                    </p:set>
                                  </p:childTnLst>
                                  <p:subTnLst>
                                    <p:set>
                                      <p:cBhvr override="childStyle">
                                        <p:cTn dur="1" fill="hold" display="0" masterRel="nextClick" afterEffect="1"/>
                                        <p:tgtEl>
                                          <p:spTgt spid="756775"/>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5567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568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5675"/>
                                        </p:tgtEl>
                                        <p:attrNameLst>
                                          <p:attrName>style.visibility</p:attrName>
                                        </p:attrNameLst>
                                      </p:cBhvr>
                                      <p:to>
                                        <p:strVal val="visible"/>
                                      </p:to>
                                    </p:set>
                                  </p:childTnLst>
                                  <p:subTnLst>
                                    <p:set>
                                      <p:cBhvr override="childStyle">
                                        <p:cTn dur="1" fill="hold" display="0" masterRel="nextClick" afterEffect="1"/>
                                        <p:tgtEl>
                                          <p:spTgt spid="155675"/>
                                        </p:tgtEl>
                                        <p:attrNameLst>
                                          <p:attrName>style.visibility</p:attrName>
                                        </p:attrNameLst>
                                      </p:cBhvr>
                                      <p:to>
                                        <p:strVal val="hidden"/>
                                      </p:to>
                                    </p:set>
                                  </p:subTnLst>
                                </p:cTn>
                              </p:par>
                              <p:par>
                                <p:cTn id="23" presetID="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55692"/>
                                        </p:tgtEl>
                                        <p:attrNameLst>
                                          <p:attrName>style.visibility</p:attrName>
                                        </p:attrNameLst>
                                      </p:cBhvr>
                                      <p:to>
                                        <p:strVal val="visible"/>
                                      </p:to>
                                    </p:set>
                                  </p:childTnLst>
                                  <p:subTnLst>
                                    <p:set>
                                      <p:cBhvr override="childStyle">
                                        <p:cTn dur="1" fill="hold" display="0" masterRel="nextClick" afterEffect="1"/>
                                        <p:tgtEl>
                                          <p:spTgt spid="155692"/>
                                        </p:tgtEl>
                                        <p:attrNameLst>
                                          <p:attrName>style.visibility</p:attrName>
                                        </p:attrNameLst>
                                      </p:cBhvr>
                                      <p:to>
                                        <p:strVal val="hidden"/>
                                      </p:to>
                                    </p:set>
                                  </p:sub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55684"/>
                                        </p:tgtEl>
                                        <p:attrNameLst>
                                          <p:attrName>style.visibility</p:attrName>
                                        </p:attrNameLst>
                                      </p:cBhvr>
                                      <p:to>
                                        <p:strVal val="visible"/>
                                      </p:to>
                                    </p:set>
                                  </p:childTnLst>
                                  <p:subTnLst>
                                    <p:set>
                                      <p:cBhvr override="childStyle">
                                        <p:cTn dur="1" fill="hold" display="0" masterRel="nextClick" afterEffect="1"/>
                                        <p:tgtEl>
                                          <p:spTgt spid="155684"/>
                                        </p:tgtEl>
                                        <p:attrNameLst>
                                          <p:attrName>style.visibility</p:attrName>
                                        </p:attrNameLst>
                                      </p:cBhvr>
                                      <p:to>
                                        <p:strVal val="hidden"/>
                                      </p:to>
                                    </p:set>
                                  </p:subTnLst>
                                </p:cTn>
                              </p:par>
                              <p:par>
                                <p:cTn id="33" presetID="1" presetClass="entr" presetSubtype="0" fill="hold" grpId="0" nodeType="withEffect">
                                  <p:stCondLst>
                                    <p:cond delay="0"/>
                                  </p:stCondLst>
                                  <p:childTnLst>
                                    <p:set>
                                      <p:cBhvr>
                                        <p:cTn id="34" dur="1" fill="hold">
                                          <p:stCondLst>
                                            <p:cond delay="0"/>
                                          </p:stCondLst>
                                        </p:cTn>
                                        <p:tgtEl>
                                          <p:spTgt spid="155687"/>
                                        </p:tgtEl>
                                        <p:attrNameLst>
                                          <p:attrName>style.visibility</p:attrName>
                                        </p:attrNameLst>
                                      </p:cBhvr>
                                      <p:to>
                                        <p:strVal val="visible"/>
                                      </p:to>
                                    </p:set>
                                  </p:childTnLst>
                                  <p:subTnLst>
                                    <p:set>
                                      <p:cBhvr override="childStyle">
                                        <p:cTn dur="1" fill="hold" display="0" masterRel="nextClick" afterEffect="1"/>
                                        <p:tgtEl>
                                          <p:spTgt spid="155687"/>
                                        </p:tgtEl>
                                        <p:attrNameLst>
                                          <p:attrName>style.visibility</p:attrName>
                                        </p:attrNameLst>
                                      </p:cBhvr>
                                      <p:to>
                                        <p:strVal val="hidden"/>
                                      </p:to>
                                    </p:set>
                                  </p:sub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5689"/>
                                        </p:tgtEl>
                                        <p:attrNameLst>
                                          <p:attrName>style.visibility</p:attrName>
                                        </p:attrNameLst>
                                      </p:cBhvr>
                                      <p:to>
                                        <p:strVal val="visible"/>
                                      </p:to>
                                    </p:set>
                                  </p:childTnLst>
                                  <p:subTnLst>
                                    <p:set>
                                      <p:cBhvr override="childStyle">
                                        <p:cTn dur="1" fill="hold" display="0" masterRel="nextClick" afterEffect="1"/>
                                        <p:tgtEl>
                                          <p:spTgt spid="155689"/>
                                        </p:tgtEl>
                                        <p:attrNameLst>
                                          <p:attrName>style.visibility</p:attrName>
                                        </p:attrNameLst>
                                      </p:cBhvr>
                                      <p:to>
                                        <p:strVal val="hidden"/>
                                      </p:to>
                                    </p:set>
                                  </p:sub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55690"/>
                                        </p:tgtEl>
                                        <p:attrNameLst>
                                          <p:attrName>style.visibility</p:attrName>
                                        </p:attrNameLst>
                                      </p:cBhvr>
                                      <p:to>
                                        <p:strVal val="visible"/>
                                      </p:to>
                                    </p:set>
                                  </p:childTnLst>
                                  <p:subTnLst>
                                    <p:set>
                                      <p:cBhvr override="childStyle">
                                        <p:cTn dur="1" fill="hold" display="0" masterRel="nextClick" afterEffect="1"/>
                                        <p:tgtEl>
                                          <p:spTgt spid="155690"/>
                                        </p:tgtEl>
                                        <p:attrNameLst>
                                          <p:attrName>style.visibility</p:attrName>
                                        </p:attrNameLst>
                                      </p:cBhvr>
                                      <p:to>
                                        <p:strVal val="hidden"/>
                                      </p:to>
                                    </p:set>
                                  </p:sub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0"/>
                                          </p:stCondLst>
                                        </p:cTn>
                                        <p:tgtEl>
                                          <p:spTgt spid="155678"/>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55679"/>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presetSubtype="0" fill="hold" nodeType="clickEffect">
                                  <p:stCondLst>
                                    <p:cond delay="0"/>
                                  </p:stCondLst>
                                  <p:childTnLst>
                                    <p:set>
                                      <p:cBhvr>
                                        <p:cTn id="52" dur="1" fill="hold">
                                          <p:stCondLst>
                                            <p:cond delay="0"/>
                                          </p:stCondLst>
                                        </p:cTn>
                                        <p:tgtEl>
                                          <p:spTgt spid="155680"/>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55681"/>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nodeType="clickEffect">
                                  <p:stCondLst>
                                    <p:cond delay="0"/>
                                  </p:stCondLst>
                                  <p:childTnLst>
                                    <p:set>
                                      <p:cBhvr>
                                        <p:cTn id="58" dur="1" fill="hold">
                                          <p:stCondLst>
                                            <p:cond delay="0"/>
                                          </p:stCondLst>
                                        </p:cTn>
                                        <p:tgtEl>
                                          <p:spTgt spid="155682"/>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1556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91" grpId="0" animBg="1"/>
      <p:bldP spid="756775" grpId="0" animBg="1"/>
      <p:bldP spid="155675" grpId="0" animBg="1"/>
      <p:bldP spid="2" grpId="0" animBg="1"/>
      <p:bldP spid="155684" grpId="0" animBg="1"/>
      <p:bldP spid="155687" grpId="0" animBg="1"/>
      <p:bldP spid="155688" grpId="0" animBg="1"/>
      <p:bldP spid="155689" grpId="0" animBg="1"/>
      <p:bldP spid="155690" grpId="0" animBg="1"/>
      <p:bldP spid="155692" grpId="0" animBg="1"/>
      <p:bldP spid="155679" grpId="0" animBg="1"/>
      <p:bldP spid="155681" grpId="0" animBg="1"/>
      <p:bldP spid="155683"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2" name="Rectangle 2"/>
          <p:cNvSpPr>
            <a:spLocks noGrp="1" noRot="1" noChangeArrowheads="1"/>
          </p:cNvSpPr>
          <p:nvPr>
            <p:ph type="title"/>
          </p:nvPr>
        </p:nvSpPr>
        <p:spPr/>
        <p:txBody>
          <a:bodyPr/>
          <a:lstStyle/>
          <a:p>
            <a:pPr eaLnBrk="1" hangingPunct="1"/>
            <a:r>
              <a:rPr lang="en-US" altLang="zh-TW">
                <a:latin typeface="Arial Narrow" charset="0"/>
              </a:rPr>
              <a:t>miRBase Agenda</a:t>
            </a:r>
          </a:p>
        </p:txBody>
      </p:sp>
      <p:sp>
        <p:nvSpPr>
          <p:cNvPr id="32770"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32771"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D275841A-1C1C-3C4F-93B4-B33D1272AB99}" type="slidenum">
              <a:rPr lang="en-US" altLang="zh-TW" sz="800">
                <a:solidFill>
                  <a:srgbClr val="020202"/>
                </a:solidFill>
              </a:rPr>
              <a:pPr eaLnBrk="1" hangingPunct="1"/>
              <a:t>21</a:t>
            </a:fld>
            <a:endParaRPr lang="en-US" altLang="zh-TW" sz="800">
              <a:solidFill>
                <a:srgbClr val="020202"/>
              </a:solidFill>
            </a:endParaRPr>
          </a:p>
        </p:txBody>
      </p:sp>
      <p:sp>
        <p:nvSpPr>
          <p:cNvPr id="824323" name="Rectangle 3"/>
          <p:cNvSpPr>
            <a:spLocks noRot="1" noChangeArrowheads="1"/>
          </p:cNvSpPr>
          <p:nvPr/>
        </p:nvSpPr>
        <p:spPr bwMode="auto">
          <a:xfrm>
            <a:off x="533400" y="1447800"/>
            <a:ext cx="8305800" cy="4724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342900" indent="-342900" algn="l">
              <a:buFont typeface="Wingdings" charset="0"/>
              <a:buChar char="n"/>
            </a:pPr>
            <a:r>
              <a:rPr lang="en-US" altLang="zh-TW" sz="2400">
                <a:solidFill>
                  <a:srgbClr val="000000"/>
                </a:solidFill>
              </a:rPr>
              <a:t>Introduction and Credits</a:t>
            </a:r>
          </a:p>
          <a:p>
            <a:pPr marL="342900" indent="-342900" algn="l">
              <a:buFont typeface="Wingdings" charset="0"/>
              <a:buChar char="n"/>
            </a:pPr>
            <a:r>
              <a:rPr lang="en-US" altLang="zh-TW" sz="2400">
                <a:solidFill>
                  <a:srgbClr val="000000"/>
                </a:solidFill>
              </a:rPr>
              <a:t>Basic Search &amp; Results</a:t>
            </a:r>
          </a:p>
          <a:p>
            <a:pPr marL="342900" indent="-342900" algn="l">
              <a:buFont typeface="Wingdings" charset="0"/>
              <a:buChar char="n"/>
            </a:pPr>
            <a:r>
              <a:rPr lang="en-US" altLang="zh-TW" sz="2400">
                <a:solidFill>
                  <a:srgbClr val="EB0903"/>
                </a:solidFill>
              </a:rPr>
              <a:t>Deep Sequencing Report</a:t>
            </a:r>
          </a:p>
          <a:p>
            <a:pPr marL="342900" indent="-342900" algn="l">
              <a:buFont typeface="Wingdings" charset="0"/>
              <a:buChar char="n"/>
            </a:pPr>
            <a:r>
              <a:rPr lang="en-US" altLang="zh-TW" sz="2400">
                <a:solidFill>
                  <a:srgbClr val="020202"/>
                </a:solidFill>
              </a:rPr>
              <a:t>Advanced Search Options</a:t>
            </a:r>
          </a:p>
          <a:p>
            <a:pPr marL="342900" indent="-342900" algn="l">
              <a:buFont typeface="Wingdings" charset="0"/>
              <a:buChar char="n"/>
            </a:pPr>
            <a:r>
              <a:rPr lang="en-US" altLang="zh-TW" sz="2400">
                <a:solidFill>
                  <a:srgbClr val="020202"/>
                </a:solidFill>
              </a:rPr>
              <a:t>Additional Features</a:t>
            </a:r>
          </a:p>
          <a:p>
            <a:pPr marL="342900" indent="-342900" algn="l">
              <a:buFont typeface="Wingdings" charset="0"/>
              <a:buChar char="n"/>
            </a:pPr>
            <a:r>
              <a:rPr lang="en-US" altLang="zh-TW" sz="2400">
                <a:solidFill>
                  <a:srgbClr val="020202"/>
                </a:solidFill>
              </a:rPr>
              <a:t>Summary</a:t>
            </a:r>
          </a:p>
          <a:p>
            <a:pPr marL="342900" indent="-342900" algn="l">
              <a:buFont typeface="Wingdings" charset="0"/>
              <a:buChar char="n"/>
            </a:pPr>
            <a:r>
              <a:rPr lang="en-US" altLang="zh-TW" sz="2400">
                <a:solidFill>
                  <a:srgbClr val="020202"/>
                </a:solidFill>
              </a:rPr>
              <a:t>Exercises</a:t>
            </a:r>
          </a:p>
        </p:txBody>
      </p:sp>
      <p:sp>
        <p:nvSpPr>
          <p:cNvPr id="32777" name="Rectangle 4"/>
          <p:cNvSpPr>
            <a:spLocks noChangeArrowheads="1"/>
          </p:cNvSpPr>
          <p:nvPr/>
        </p:nvSpPr>
        <p:spPr bwMode="auto">
          <a:xfrm>
            <a:off x="685800" y="5984875"/>
            <a:ext cx="80010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eaLnBrk="0" hangingPunct="0">
              <a:spcBef>
                <a:spcPct val="0"/>
              </a:spcBef>
              <a:buClrTx/>
              <a:buSzTx/>
              <a:buFontTx/>
              <a:buNone/>
            </a:pPr>
            <a:r>
              <a:rPr lang="en-US" altLang="zh-TW" sz="2400" b="1">
                <a:solidFill>
                  <a:srgbClr val="020202"/>
                </a:solidFill>
              </a:rPr>
              <a:t>miRBase:  </a:t>
            </a:r>
            <a:r>
              <a:rPr lang="en-US" altLang="zh-TW" sz="2000" b="1">
                <a:solidFill>
                  <a:srgbClr val="06050B"/>
                </a:solidFill>
              </a:rPr>
              <a:t>http://www.mirbase.org/</a:t>
            </a:r>
          </a:p>
        </p:txBody>
      </p:sp>
    </p:spTree>
    <p:extLst>
      <p:ext uri="{BB962C8B-B14F-4D97-AF65-F5344CB8AC3E}">
        <p14:creationId xmlns:p14="http://schemas.microsoft.com/office/powerpoint/2010/main" val="2732466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702"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57703"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33E61AC5-0997-6E49-8165-7ADFEFACD7E6}" type="slidenum">
              <a:rPr lang="en-US" altLang="zh-TW" sz="800">
                <a:solidFill>
                  <a:srgbClr val="020202"/>
                </a:solidFill>
              </a:rPr>
              <a:pPr algn="l" eaLnBrk="1" hangingPunct="1">
                <a:spcBef>
                  <a:spcPct val="0"/>
                </a:spcBef>
                <a:buClrTx/>
                <a:buSzTx/>
                <a:buFontTx/>
                <a:buNone/>
              </a:pPr>
              <a:t>22</a:t>
            </a:fld>
            <a:endParaRPr lang="en-US" altLang="zh-TW" sz="800">
              <a:solidFill>
                <a:srgbClr val="020202"/>
              </a:solidFill>
            </a:endParaRPr>
          </a:p>
        </p:txBody>
      </p:sp>
      <p:sp>
        <p:nvSpPr>
          <p:cNvPr id="157704" name="Rectangle 2"/>
          <p:cNvSpPr>
            <a:spLocks noGrp="1" noRot="1" noChangeArrowheads="1"/>
          </p:cNvSpPr>
          <p:nvPr>
            <p:ph type="title" idx="4294967295"/>
          </p:nvPr>
        </p:nvSpPr>
        <p:spPr>
          <a:xfrm>
            <a:off x="0" y="0"/>
            <a:ext cx="3549650" cy="1050925"/>
          </a:xfrm>
        </p:spPr>
        <p:txBody>
          <a:bodyPr>
            <a:normAutofit/>
          </a:bodyPr>
          <a:lstStyle/>
          <a:p>
            <a:pPr eaLnBrk="1" hangingPunct="1"/>
            <a:r>
              <a:rPr lang="en-US" altLang="zh-TW">
                <a:latin typeface="Arial Narrow" charset="0"/>
              </a:rPr>
              <a:t>Entry Page, Top</a:t>
            </a:r>
          </a:p>
        </p:txBody>
      </p:sp>
      <p:pic>
        <p:nvPicPr>
          <p:cNvPr id="157715"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914400"/>
            <a:ext cx="5486400" cy="4017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57716"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563" y="3778250"/>
            <a:ext cx="4240212" cy="29019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57717" name="Oval 21"/>
          <p:cNvSpPr>
            <a:spLocks noChangeArrowheads="1"/>
          </p:cNvSpPr>
          <p:nvPr/>
        </p:nvSpPr>
        <p:spPr bwMode="auto">
          <a:xfrm>
            <a:off x="203200" y="2971800"/>
            <a:ext cx="2859088" cy="457200"/>
          </a:xfrm>
          <a:prstGeom prst="ellipse">
            <a:avLst/>
          </a:prstGeom>
          <a:noFill/>
          <a:ln w="38100">
            <a:solidFill>
              <a:srgbClr val="EB0903"/>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57718" name="Oval 22"/>
          <p:cNvSpPr>
            <a:spLocks noChangeArrowheads="1"/>
          </p:cNvSpPr>
          <p:nvPr/>
        </p:nvSpPr>
        <p:spPr bwMode="auto">
          <a:xfrm>
            <a:off x="544513" y="5156200"/>
            <a:ext cx="2859087" cy="457200"/>
          </a:xfrm>
          <a:prstGeom prst="ellipse">
            <a:avLst/>
          </a:prstGeom>
          <a:noFill/>
          <a:ln w="38100">
            <a:solidFill>
              <a:srgbClr val="EB0903"/>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pic>
        <p:nvPicPr>
          <p:cNvPr id="157711"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97450" y="76200"/>
            <a:ext cx="4041775" cy="6629400"/>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57714" name="Rectangle 18"/>
          <p:cNvSpPr>
            <a:spLocks noChangeArrowheads="1"/>
          </p:cNvSpPr>
          <p:nvPr/>
        </p:nvSpPr>
        <p:spPr bwMode="auto">
          <a:xfrm>
            <a:off x="4986338" y="76200"/>
            <a:ext cx="4056062" cy="29432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57712" name="Text Box 16"/>
          <p:cNvSpPr txBox="1">
            <a:spLocks noChangeArrowheads="1"/>
          </p:cNvSpPr>
          <p:nvPr/>
        </p:nvSpPr>
        <p:spPr bwMode="auto">
          <a:xfrm>
            <a:off x="6843713" y="2901950"/>
            <a:ext cx="2033587" cy="1465263"/>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endParaRPr lang="en-US" altLang="zh-TW" sz="800">
              <a:solidFill>
                <a:schemeClr val="tx1"/>
              </a:solidFill>
            </a:endParaRPr>
          </a:p>
          <a:p>
            <a:pPr eaLnBrk="1" hangingPunct="1"/>
            <a:r>
              <a:rPr lang="en-US" altLang="zh-TW" sz="2000">
                <a:solidFill>
                  <a:schemeClr val="tx1"/>
                </a:solidFill>
              </a:rPr>
              <a:t>Deep</a:t>
            </a:r>
          </a:p>
          <a:p>
            <a:pPr eaLnBrk="1" hangingPunct="1"/>
            <a:r>
              <a:rPr lang="en-US" altLang="zh-TW" sz="2000">
                <a:solidFill>
                  <a:schemeClr val="tx1"/>
                </a:solidFill>
              </a:rPr>
              <a:t>Sequencing</a:t>
            </a:r>
          </a:p>
          <a:p>
            <a:pPr eaLnBrk="1" hangingPunct="1"/>
            <a:r>
              <a:rPr lang="en-US" altLang="zh-TW" sz="2000">
                <a:solidFill>
                  <a:schemeClr val="tx1"/>
                </a:solidFill>
              </a:rPr>
              <a:t>Report</a:t>
            </a:r>
          </a:p>
          <a:p>
            <a:pPr eaLnBrk="1" hangingPunct="1"/>
            <a:r>
              <a:rPr lang="en-US" altLang="zh-TW" sz="800"/>
              <a:t> </a:t>
            </a:r>
          </a:p>
        </p:txBody>
      </p:sp>
      <p:sp>
        <p:nvSpPr>
          <p:cNvPr id="157713" name="Line 17"/>
          <p:cNvSpPr>
            <a:spLocks noChangeShapeType="1"/>
          </p:cNvSpPr>
          <p:nvPr/>
        </p:nvSpPr>
        <p:spPr bwMode="auto">
          <a:xfrm flipV="1">
            <a:off x="1654175" y="2714625"/>
            <a:ext cx="3657600" cy="390525"/>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Tree>
    <p:extLst>
      <p:ext uri="{BB962C8B-B14F-4D97-AF65-F5344CB8AC3E}">
        <p14:creationId xmlns:p14="http://schemas.microsoft.com/office/powerpoint/2010/main" val="19065249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77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771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771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771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771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7714"/>
                                        </p:tgtEl>
                                        <p:attrNameLst>
                                          <p:attrName>style.visibility</p:attrName>
                                        </p:attrNameLst>
                                      </p:cBhvr>
                                      <p:to>
                                        <p:strVal val="visible"/>
                                      </p:to>
                                    </p:set>
                                  </p:childTnLst>
                                </p:cTn>
                              </p:par>
                              <p:par>
                                <p:cTn id="23" presetID="1" presetClass="exit" presetSubtype="0" fill="hold" grpId="1" nodeType="withEffect">
                                  <p:stCondLst>
                                    <p:cond delay="0"/>
                                  </p:stCondLst>
                                  <p:childTnLst>
                                    <p:set>
                                      <p:cBhvr>
                                        <p:cTn id="24" dur="1" fill="hold">
                                          <p:stCondLst>
                                            <p:cond delay="0"/>
                                          </p:stCondLst>
                                        </p:cTn>
                                        <p:tgtEl>
                                          <p:spTgt spid="157717"/>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1577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717" grpId="0" animBg="1"/>
      <p:bldP spid="157717" grpId="1" animBg="1"/>
      <p:bldP spid="157718" grpId="0" animBg="1"/>
      <p:bldP spid="157718" grpId="1" animBg="1"/>
      <p:bldP spid="157714" grpId="0" animBg="1"/>
      <p:bldP spid="157712" grpId="0" animBg="1"/>
      <p:bldP spid="157713"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7458"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47459"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667F1244-B400-E94F-B068-18EB49421E53}" type="slidenum">
              <a:rPr lang="en-US" altLang="zh-TW" sz="800">
                <a:solidFill>
                  <a:srgbClr val="020202"/>
                </a:solidFill>
              </a:rPr>
              <a:pPr algn="l" eaLnBrk="1" hangingPunct="1">
                <a:spcBef>
                  <a:spcPct val="0"/>
                </a:spcBef>
                <a:buClrTx/>
                <a:buSzTx/>
                <a:buFontTx/>
                <a:buNone/>
              </a:pPr>
              <a:t>23</a:t>
            </a:fld>
            <a:endParaRPr lang="en-US" altLang="zh-TW" sz="800">
              <a:solidFill>
                <a:srgbClr val="020202"/>
              </a:solidFill>
            </a:endParaRPr>
          </a:p>
        </p:txBody>
      </p:sp>
      <p:sp>
        <p:nvSpPr>
          <p:cNvPr id="147460" name="Rectangle 2"/>
          <p:cNvSpPr>
            <a:spLocks noGrp="1" noRot="1" noChangeArrowheads="1"/>
          </p:cNvSpPr>
          <p:nvPr>
            <p:ph type="title" idx="4294967295"/>
          </p:nvPr>
        </p:nvSpPr>
        <p:spPr>
          <a:xfrm>
            <a:off x="0" y="274638"/>
            <a:ext cx="8229600" cy="1143000"/>
          </a:xfrm>
        </p:spPr>
        <p:txBody>
          <a:bodyPr/>
          <a:lstStyle/>
          <a:p>
            <a:pPr eaLnBrk="1" hangingPunct="1"/>
            <a:r>
              <a:rPr lang="en-US" altLang="zh-TW">
                <a:latin typeface="Arial Narrow" charset="0"/>
              </a:rPr>
              <a:t>Deep Sequencing Report: Top</a:t>
            </a:r>
          </a:p>
        </p:txBody>
      </p:sp>
      <p:pic>
        <p:nvPicPr>
          <p:cNvPr id="14746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5025" y="914400"/>
            <a:ext cx="7483475" cy="5499100"/>
          </a:xfrm>
          <a:prstGeom prst="rect">
            <a:avLst/>
          </a:prstGeom>
          <a:noFill/>
          <a:ln w="9525">
            <a:solidFill>
              <a:srgbClr val="06050B"/>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47464" name="Oval 8"/>
          <p:cNvSpPr>
            <a:spLocks noChangeArrowheads="1"/>
          </p:cNvSpPr>
          <p:nvPr/>
        </p:nvSpPr>
        <p:spPr bwMode="auto">
          <a:xfrm>
            <a:off x="638175" y="1117600"/>
            <a:ext cx="2178050" cy="522288"/>
          </a:xfrm>
          <a:prstGeom prst="ellipse">
            <a:avLst/>
          </a:prstGeom>
          <a:noFill/>
          <a:ln w="38100">
            <a:solidFill>
              <a:srgbClr val="EB0903"/>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147473" name="Rectangle 17"/>
          <p:cNvSpPr>
            <a:spLocks noChangeArrowheads="1"/>
          </p:cNvSpPr>
          <p:nvPr/>
        </p:nvSpPr>
        <p:spPr bwMode="auto">
          <a:xfrm>
            <a:off x="1752600" y="5943600"/>
            <a:ext cx="6540500" cy="4191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7474" name="Rectangle 18"/>
          <p:cNvSpPr>
            <a:spLocks noChangeArrowheads="1"/>
          </p:cNvSpPr>
          <p:nvPr/>
        </p:nvSpPr>
        <p:spPr bwMode="auto">
          <a:xfrm>
            <a:off x="7683500" y="1638300"/>
            <a:ext cx="622300" cy="42926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7475" name="Rectangle 19"/>
          <p:cNvSpPr>
            <a:spLocks noChangeArrowheads="1"/>
          </p:cNvSpPr>
          <p:nvPr/>
        </p:nvSpPr>
        <p:spPr bwMode="auto">
          <a:xfrm>
            <a:off x="1739900" y="1638300"/>
            <a:ext cx="5918200" cy="2667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7476" name="Rectangle 20"/>
          <p:cNvSpPr>
            <a:spLocks noChangeArrowheads="1"/>
          </p:cNvSpPr>
          <p:nvPr/>
        </p:nvSpPr>
        <p:spPr bwMode="auto">
          <a:xfrm>
            <a:off x="1739900" y="1892300"/>
            <a:ext cx="5918200" cy="40259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pic>
        <p:nvPicPr>
          <p:cNvPr id="147468"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988" y="2690813"/>
            <a:ext cx="2968625" cy="182086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47469" name="Line 13"/>
          <p:cNvSpPr>
            <a:spLocks noChangeShapeType="1"/>
          </p:cNvSpPr>
          <p:nvPr/>
        </p:nvSpPr>
        <p:spPr bwMode="auto">
          <a:xfrm flipH="1">
            <a:off x="2006600" y="1841500"/>
            <a:ext cx="546100" cy="977900"/>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pic>
        <p:nvPicPr>
          <p:cNvPr id="147471"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2800" y="2819400"/>
            <a:ext cx="4918075" cy="30194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47472" name="Line 16"/>
          <p:cNvSpPr>
            <a:spLocks noChangeShapeType="1"/>
          </p:cNvSpPr>
          <p:nvPr/>
        </p:nvSpPr>
        <p:spPr bwMode="auto">
          <a:xfrm>
            <a:off x="4102100" y="2603500"/>
            <a:ext cx="1143000" cy="330200"/>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
        <p:nvSpPr>
          <p:cNvPr id="147477" name="Text Box 21"/>
          <p:cNvSpPr txBox="1">
            <a:spLocks noChangeArrowheads="1"/>
          </p:cNvSpPr>
          <p:nvPr/>
        </p:nvSpPr>
        <p:spPr bwMode="auto">
          <a:xfrm>
            <a:off x="4413250" y="2055813"/>
            <a:ext cx="928688"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Reads</a:t>
            </a:r>
          </a:p>
        </p:txBody>
      </p:sp>
      <p:sp>
        <p:nvSpPr>
          <p:cNvPr id="147478" name="Text Box 22"/>
          <p:cNvSpPr txBox="1">
            <a:spLocks noChangeArrowheads="1"/>
          </p:cNvSpPr>
          <p:nvPr/>
        </p:nvSpPr>
        <p:spPr bwMode="auto">
          <a:xfrm>
            <a:off x="7986713" y="2030413"/>
            <a:ext cx="998537"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Counts</a:t>
            </a:r>
          </a:p>
        </p:txBody>
      </p:sp>
      <p:sp>
        <p:nvSpPr>
          <p:cNvPr id="147479" name="Text Box 23"/>
          <p:cNvSpPr txBox="1">
            <a:spLocks noChangeArrowheads="1"/>
          </p:cNvSpPr>
          <p:nvPr/>
        </p:nvSpPr>
        <p:spPr bwMode="auto">
          <a:xfrm>
            <a:off x="5999163" y="6208713"/>
            <a:ext cx="1350962"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Stem-loop</a:t>
            </a:r>
          </a:p>
        </p:txBody>
      </p:sp>
      <p:sp>
        <p:nvSpPr>
          <p:cNvPr id="147480" name="Text Box 24"/>
          <p:cNvSpPr txBox="1">
            <a:spLocks noChangeArrowheads="1"/>
          </p:cNvSpPr>
          <p:nvPr/>
        </p:nvSpPr>
        <p:spPr bwMode="auto">
          <a:xfrm>
            <a:off x="3205163" y="1319213"/>
            <a:ext cx="2193925"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Mature product(s)</a:t>
            </a:r>
          </a:p>
        </p:txBody>
      </p:sp>
      <p:sp>
        <p:nvSpPr>
          <p:cNvPr id="147481" name="Text Box 25"/>
          <p:cNvSpPr txBox="1">
            <a:spLocks noChangeArrowheads="1"/>
          </p:cNvSpPr>
          <p:nvPr/>
        </p:nvSpPr>
        <p:spPr bwMode="auto">
          <a:xfrm>
            <a:off x="5870575" y="3135313"/>
            <a:ext cx="1533525"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Read report</a:t>
            </a:r>
          </a:p>
        </p:txBody>
      </p:sp>
    </p:spTree>
    <p:extLst>
      <p:ext uri="{BB962C8B-B14F-4D97-AF65-F5344CB8AC3E}">
        <p14:creationId xmlns:p14="http://schemas.microsoft.com/office/powerpoint/2010/main" val="1450818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7464"/>
                                        </p:tgtEl>
                                        <p:attrNameLst>
                                          <p:attrName>style.visibility</p:attrName>
                                        </p:attrNameLst>
                                      </p:cBhvr>
                                      <p:to>
                                        <p:strVal val="visible"/>
                                      </p:to>
                                    </p:set>
                                  </p:childTnLst>
                                  <p:subTnLst>
                                    <p:set>
                                      <p:cBhvr override="childStyle">
                                        <p:cTn dur="1" fill="hold" display="0" masterRel="nextClick" afterEffect="1"/>
                                        <p:tgtEl>
                                          <p:spTgt spid="147464"/>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7475"/>
                                        </p:tgtEl>
                                        <p:attrNameLst>
                                          <p:attrName>style.visibility</p:attrName>
                                        </p:attrNameLst>
                                      </p:cBhvr>
                                      <p:to>
                                        <p:strVal val="visible"/>
                                      </p:to>
                                    </p:set>
                                  </p:childTnLst>
                                  <p:subTnLst>
                                    <p:set>
                                      <p:cBhvr override="childStyle">
                                        <p:cTn dur="1" fill="hold" display="0" masterRel="nextClick" afterEffect="1"/>
                                        <p:tgtEl>
                                          <p:spTgt spid="147475"/>
                                        </p:tgtEl>
                                        <p:attrNameLst>
                                          <p:attrName>style.visibility</p:attrName>
                                        </p:attrNameLst>
                                      </p:cBhvr>
                                      <p:to>
                                        <p:strVal val="hidden"/>
                                      </p:to>
                                    </p:set>
                                  </p:subTnLst>
                                </p:cTn>
                              </p:par>
                              <p:par>
                                <p:cTn id="11" presetID="1" presetClass="entr" presetSubtype="0" fill="hold" grpId="0" nodeType="withEffect">
                                  <p:stCondLst>
                                    <p:cond delay="0"/>
                                  </p:stCondLst>
                                  <p:childTnLst>
                                    <p:set>
                                      <p:cBhvr>
                                        <p:cTn id="12" dur="1" fill="hold">
                                          <p:stCondLst>
                                            <p:cond delay="0"/>
                                          </p:stCondLst>
                                        </p:cTn>
                                        <p:tgtEl>
                                          <p:spTgt spid="147480"/>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7476"/>
                                        </p:tgtEl>
                                        <p:attrNameLst>
                                          <p:attrName>style.visibility</p:attrName>
                                        </p:attrNameLst>
                                      </p:cBhvr>
                                      <p:to>
                                        <p:strVal val="visible"/>
                                      </p:to>
                                    </p:set>
                                  </p:childTnLst>
                                  <p:subTnLst>
                                    <p:set>
                                      <p:cBhvr override="childStyle">
                                        <p:cTn dur="1" fill="hold" display="0" masterRel="nextClick" afterEffect="1"/>
                                        <p:tgtEl>
                                          <p:spTgt spid="147476"/>
                                        </p:tgtEl>
                                        <p:attrNameLst>
                                          <p:attrName>style.visibility</p:attrName>
                                        </p:attrNameLst>
                                      </p:cBhvr>
                                      <p:to>
                                        <p:strVal val="hidden"/>
                                      </p:to>
                                    </p:set>
                                  </p:subTnLst>
                                </p:cTn>
                              </p:par>
                              <p:par>
                                <p:cTn id="17" presetID="1" presetClass="entr" presetSubtype="0" fill="hold" grpId="0" nodeType="withEffect">
                                  <p:stCondLst>
                                    <p:cond delay="0"/>
                                  </p:stCondLst>
                                  <p:childTnLst>
                                    <p:set>
                                      <p:cBhvr>
                                        <p:cTn id="18" dur="1" fill="hold">
                                          <p:stCondLst>
                                            <p:cond delay="0"/>
                                          </p:stCondLst>
                                        </p:cTn>
                                        <p:tgtEl>
                                          <p:spTgt spid="14747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7474"/>
                                        </p:tgtEl>
                                        <p:attrNameLst>
                                          <p:attrName>style.visibility</p:attrName>
                                        </p:attrNameLst>
                                      </p:cBhvr>
                                      <p:to>
                                        <p:strVal val="visible"/>
                                      </p:to>
                                    </p:set>
                                  </p:childTnLst>
                                  <p:subTnLst>
                                    <p:set>
                                      <p:cBhvr override="childStyle">
                                        <p:cTn dur="1" fill="hold" display="0" masterRel="nextClick" afterEffect="1"/>
                                        <p:tgtEl>
                                          <p:spTgt spid="147474"/>
                                        </p:tgtEl>
                                        <p:attrNameLst>
                                          <p:attrName>style.visibility</p:attrName>
                                        </p:attrNameLst>
                                      </p:cBhvr>
                                      <p:to>
                                        <p:strVal val="hidden"/>
                                      </p:to>
                                    </p:set>
                                  </p:subTnLst>
                                </p:cTn>
                              </p:par>
                              <p:par>
                                <p:cTn id="23" presetID="1" presetClass="entr" presetSubtype="0" fill="hold" grpId="0" nodeType="withEffect">
                                  <p:stCondLst>
                                    <p:cond delay="0"/>
                                  </p:stCondLst>
                                  <p:childTnLst>
                                    <p:set>
                                      <p:cBhvr>
                                        <p:cTn id="24" dur="1" fill="hold">
                                          <p:stCondLst>
                                            <p:cond delay="0"/>
                                          </p:stCondLst>
                                        </p:cTn>
                                        <p:tgtEl>
                                          <p:spTgt spid="147478"/>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47473"/>
                                        </p:tgtEl>
                                        <p:attrNameLst>
                                          <p:attrName>style.visibility</p:attrName>
                                        </p:attrNameLst>
                                      </p:cBhvr>
                                      <p:to>
                                        <p:strVal val="visible"/>
                                      </p:to>
                                    </p:set>
                                  </p:childTnLst>
                                  <p:subTnLst>
                                    <p:set>
                                      <p:cBhvr override="childStyle">
                                        <p:cTn dur="1" fill="hold" display="0" masterRel="nextClick" afterEffect="1"/>
                                        <p:tgtEl>
                                          <p:spTgt spid="147473"/>
                                        </p:tgtEl>
                                        <p:attrNameLst>
                                          <p:attrName>style.visibility</p:attrName>
                                        </p:attrNameLst>
                                      </p:cBhvr>
                                      <p:to>
                                        <p:strVal val="hidden"/>
                                      </p:to>
                                    </p:set>
                                  </p:subTnLst>
                                </p:cTn>
                              </p:par>
                              <p:par>
                                <p:cTn id="29" presetID="1" presetClass="entr" presetSubtype="0" fill="hold" grpId="0" nodeType="withEffect">
                                  <p:stCondLst>
                                    <p:cond delay="0"/>
                                  </p:stCondLst>
                                  <p:childTnLst>
                                    <p:set>
                                      <p:cBhvr>
                                        <p:cTn id="30" dur="1" fill="hold">
                                          <p:stCondLst>
                                            <p:cond delay="0"/>
                                          </p:stCondLst>
                                        </p:cTn>
                                        <p:tgtEl>
                                          <p:spTgt spid="147479"/>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746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47468"/>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4747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4747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474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64" grpId="0" animBg="1"/>
      <p:bldP spid="147473" grpId="0" animBg="1"/>
      <p:bldP spid="147474" grpId="0" animBg="1"/>
      <p:bldP spid="147475" grpId="0" animBg="1"/>
      <p:bldP spid="147476" grpId="0" animBg="1"/>
      <p:bldP spid="147469" grpId="0" animBg="1"/>
      <p:bldP spid="147472" grpId="0" animBg="1"/>
      <p:bldP spid="147477" grpId="0" animBg="1"/>
      <p:bldP spid="147478" grpId="0" animBg="1"/>
      <p:bldP spid="147479" grpId="0" animBg="1"/>
      <p:bldP spid="147480" grpId="0" animBg="1"/>
      <p:bldP spid="147481"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9506"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49507"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66D78918-6DC5-F345-83E8-26684340BEFB}" type="slidenum">
              <a:rPr lang="en-US" altLang="zh-TW" sz="800">
                <a:solidFill>
                  <a:srgbClr val="020202"/>
                </a:solidFill>
              </a:rPr>
              <a:pPr algn="l" eaLnBrk="1" hangingPunct="1">
                <a:spcBef>
                  <a:spcPct val="0"/>
                </a:spcBef>
                <a:buClrTx/>
                <a:buSzTx/>
                <a:buFontTx/>
                <a:buNone/>
              </a:pPr>
              <a:t>24</a:t>
            </a:fld>
            <a:endParaRPr lang="en-US" altLang="zh-TW" sz="800">
              <a:solidFill>
                <a:srgbClr val="020202"/>
              </a:solidFill>
            </a:endParaRPr>
          </a:p>
        </p:txBody>
      </p:sp>
      <p:sp>
        <p:nvSpPr>
          <p:cNvPr id="149508" name="Rectangle 2"/>
          <p:cNvSpPr>
            <a:spLocks noGrp="1" noRot="1" noChangeArrowheads="1"/>
          </p:cNvSpPr>
          <p:nvPr>
            <p:ph type="title" idx="4294967295"/>
          </p:nvPr>
        </p:nvSpPr>
        <p:spPr>
          <a:xfrm>
            <a:off x="0" y="274638"/>
            <a:ext cx="8229600" cy="1143000"/>
          </a:xfrm>
        </p:spPr>
        <p:txBody>
          <a:bodyPr>
            <a:normAutofit fontScale="90000"/>
          </a:bodyPr>
          <a:lstStyle/>
          <a:p>
            <a:pPr eaLnBrk="1" hangingPunct="1"/>
            <a:r>
              <a:rPr lang="en-US" altLang="zh-TW">
                <a:latin typeface="Arial Narrow" charset="0"/>
              </a:rPr>
              <a:t>Deep Sequencing Report: Middle &amp; Bottom</a:t>
            </a:r>
          </a:p>
        </p:txBody>
      </p:sp>
      <p:pic>
        <p:nvPicPr>
          <p:cNvPr id="14951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050" y="1141413"/>
            <a:ext cx="7616825" cy="4583112"/>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49512" name="AutoShape 8"/>
          <p:cNvSpPr>
            <a:spLocks noChangeArrowheads="1"/>
          </p:cNvSpPr>
          <p:nvPr/>
        </p:nvSpPr>
        <p:spPr bwMode="auto">
          <a:xfrm>
            <a:off x="184150" y="1720850"/>
            <a:ext cx="1725613" cy="711200"/>
          </a:xfrm>
          <a:prstGeom prst="rightArrow">
            <a:avLst>
              <a:gd name="adj1" fmla="val 50000"/>
              <a:gd name="adj2" fmla="val 60658"/>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2000"/>
              <a:t>Read report</a:t>
            </a:r>
          </a:p>
        </p:txBody>
      </p:sp>
      <p:sp>
        <p:nvSpPr>
          <p:cNvPr id="149513" name="Rectangle 9"/>
          <p:cNvSpPr>
            <a:spLocks noChangeArrowheads="1"/>
          </p:cNvSpPr>
          <p:nvPr/>
        </p:nvSpPr>
        <p:spPr bwMode="auto">
          <a:xfrm>
            <a:off x="1922463" y="1498600"/>
            <a:ext cx="1003300" cy="30226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149514" name="Rectangle 10"/>
          <p:cNvSpPr>
            <a:spLocks noChangeArrowheads="1"/>
          </p:cNvSpPr>
          <p:nvPr/>
        </p:nvSpPr>
        <p:spPr bwMode="auto">
          <a:xfrm>
            <a:off x="2938463" y="1501775"/>
            <a:ext cx="647700" cy="30226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9515" name="Rectangle 11"/>
          <p:cNvSpPr>
            <a:spLocks noChangeArrowheads="1"/>
          </p:cNvSpPr>
          <p:nvPr/>
        </p:nvSpPr>
        <p:spPr bwMode="auto">
          <a:xfrm>
            <a:off x="3605213" y="1501775"/>
            <a:ext cx="695325" cy="30226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9516" name="Rectangle 12"/>
          <p:cNvSpPr>
            <a:spLocks noChangeArrowheads="1"/>
          </p:cNvSpPr>
          <p:nvPr/>
        </p:nvSpPr>
        <p:spPr bwMode="auto">
          <a:xfrm>
            <a:off x="4291013" y="1501775"/>
            <a:ext cx="1028700" cy="30226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9517" name="Rectangle 13"/>
          <p:cNvSpPr>
            <a:spLocks noChangeArrowheads="1"/>
          </p:cNvSpPr>
          <p:nvPr/>
        </p:nvSpPr>
        <p:spPr bwMode="auto">
          <a:xfrm>
            <a:off x="5319713" y="1501775"/>
            <a:ext cx="1724025" cy="30226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9518" name="Rectangle 14"/>
          <p:cNvSpPr>
            <a:spLocks noChangeArrowheads="1"/>
          </p:cNvSpPr>
          <p:nvPr/>
        </p:nvSpPr>
        <p:spPr bwMode="auto">
          <a:xfrm>
            <a:off x="7034213" y="1501775"/>
            <a:ext cx="952500" cy="30226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49521" name="AutoShape 17"/>
          <p:cNvSpPr>
            <a:spLocks/>
          </p:cNvSpPr>
          <p:nvPr/>
        </p:nvSpPr>
        <p:spPr bwMode="auto">
          <a:xfrm>
            <a:off x="4049713" y="4659313"/>
            <a:ext cx="347662" cy="1001712"/>
          </a:xfrm>
          <a:prstGeom prst="rightBrace">
            <a:avLst>
              <a:gd name="adj1" fmla="val 24011"/>
              <a:gd name="adj2" fmla="val 50000"/>
            </a:avLst>
          </a:prstGeom>
          <a:noFill/>
          <a:ln w="38100">
            <a:solidFill>
              <a:srgbClr val="EB0903"/>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149522" name="Text Box 18"/>
          <p:cNvSpPr txBox="1">
            <a:spLocks noChangeArrowheads="1"/>
          </p:cNvSpPr>
          <p:nvPr/>
        </p:nvSpPr>
        <p:spPr bwMode="auto">
          <a:xfrm>
            <a:off x="4719638" y="4935538"/>
            <a:ext cx="1223962"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Set limits</a:t>
            </a:r>
          </a:p>
        </p:txBody>
      </p:sp>
      <p:pic>
        <p:nvPicPr>
          <p:cNvPr id="149525" name="Picture 2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9350" y="2716213"/>
            <a:ext cx="5226050" cy="180816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49519"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60738" y="3690938"/>
            <a:ext cx="5392737" cy="29591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49520" name="Line 16"/>
          <p:cNvSpPr>
            <a:spLocks noChangeShapeType="1"/>
          </p:cNvSpPr>
          <p:nvPr/>
        </p:nvSpPr>
        <p:spPr bwMode="auto">
          <a:xfrm>
            <a:off x="5121275" y="2222500"/>
            <a:ext cx="325438" cy="1731963"/>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
        <p:nvSpPr>
          <p:cNvPr id="149524" name="Line 20"/>
          <p:cNvSpPr>
            <a:spLocks noChangeShapeType="1"/>
          </p:cNvSpPr>
          <p:nvPr/>
        </p:nvSpPr>
        <p:spPr bwMode="auto">
          <a:xfrm flipH="1">
            <a:off x="6450013" y="1711325"/>
            <a:ext cx="733425" cy="1250950"/>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pic>
        <p:nvPicPr>
          <p:cNvPr id="149526" name="Picture 2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65900" y="4938713"/>
            <a:ext cx="1819275" cy="1362075"/>
          </a:xfrm>
          <a:prstGeom prst="rect">
            <a:avLst/>
          </a:prstGeom>
          <a:noFill/>
          <a:ln w="9525">
            <a:solidFill>
              <a:srgbClr val="06050B"/>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26344734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9513"/>
                                        </p:tgtEl>
                                        <p:attrNameLst>
                                          <p:attrName>style.visibility</p:attrName>
                                        </p:attrNameLst>
                                      </p:cBhvr>
                                      <p:to>
                                        <p:strVal val="visible"/>
                                      </p:to>
                                    </p:set>
                                  </p:childTnLst>
                                  <p:subTnLst>
                                    <p:set>
                                      <p:cBhvr override="childStyle">
                                        <p:cTn dur="1" fill="hold" display="0" masterRel="nextClick" afterEffect="1"/>
                                        <p:tgtEl>
                                          <p:spTgt spid="149513"/>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9512"/>
                                        </p:tgtEl>
                                        <p:attrNameLst>
                                          <p:attrName>style.visibility</p:attrName>
                                        </p:attrNameLst>
                                      </p:cBhvr>
                                      <p:to>
                                        <p:strVal val="visible"/>
                                      </p:to>
                                    </p:set>
                                  </p:childTnLst>
                                  <p:subTnLst>
                                    <p:set>
                                      <p:cBhvr override="childStyle">
                                        <p:cTn dur="1" fill="hold" display="0" masterRel="nextClick" afterEffect="1"/>
                                        <p:tgtEl>
                                          <p:spTgt spid="149512"/>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9514"/>
                                        </p:tgtEl>
                                        <p:attrNameLst>
                                          <p:attrName>style.visibility</p:attrName>
                                        </p:attrNameLst>
                                      </p:cBhvr>
                                      <p:to>
                                        <p:strVal val="visible"/>
                                      </p:to>
                                    </p:set>
                                  </p:childTnLst>
                                  <p:subTnLst>
                                    <p:set>
                                      <p:cBhvr override="childStyle">
                                        <p:cTn dur="1" fill="hold" display="0" masterRel="nextClick" afterEffect="1"/>
                                        <p:tgtEl>
                                          <p:spTgt spid="149514"/>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9515"/>
                                        </p:tgtEl>
                                        <p:attrNameLst>
                                          <p:attrName>style.visibility</p:attrName>
                                        </p:attrNameLst>
                                      </p:cBhvr>
                                      <p:to>
                                        <p:strVal val="visible"/>
                                      </p:to>
                                    </p:set>
                                  </p:childTnLst>
                                  <p:subTnLst>
                                    <p:set>
                                      <p:cBhvr override="childStyle">
                                        <p:cTn dur="1" fill="hold" display="0" masterRel="nextClick" afterEffect="1"/>
                                        <p:tgtEl>
                                          <p:spTgt spid="149515"/>
                                        </p:tgtEl>
                                        <p:attrNameLst>
                                          <p:attrName>style.visibility</p:attrName>
                                        </p:attrNameLst>
                                      </p:cBhvr>
                                      <p:to>
                                        <p:strVal val="hidden"/>
                                      </p:to>
                                    </p:set>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9516"/>
                                        </p:tgtEl>
                                        <p:attrNameLst>
                                          <p:attrName>style.visibility</p:attrName>
                                        </p:attrNameLst>
                                      </p:cBhvr>
                                      <p:to>
                                        <p:strVal val="visible"/>
                                      </p:to>
                                    </p:set>
                                  </p:childTnLst>
                                  <p:subTnLst>
                                    <p:set>
                                      <p:cBhvr override="childStyle">
                                        <p:cTn dur="1" fill="hold" display="0" masterRel="nextClick" afterEffect="1"/>
                                        <p:tgtEl>
                                          <p:spTgt spid="149516"/>
                                        </p:tgtEl>
                                        <p:attrNameLst>
                                          <p:attrName>style.visibility</p:attrName>
                                        </p:attrNameLst>
                                      </p:cBhvr>
                                      <p:to>
                                        <p:strVal val="hidden"/>
                                      </p:to>
                                    </p:set>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4951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49520"/>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149526"/>
                                        </p:tgtEl>
                                        <p:attrNameLst>
                                          <p:attrName>style.visibility</p:attrName>
                                        </p:attrNameLst>
                                      </p:cBhvr>
                                      <p:to>
                                        <p:strVal val="visible"/>
                                      </p:to>
                                    </p:set>
                                  </p:childTnLst>
                                  <p:subTnLst>
                                    <p:set>
                                      <p:cBhvr override="childStyle">
                                        <p:cTn dur="1" fill="hold" display="0" masterRel="nextClick" afterEffect="1"/>
                                        <p:tgtEl>
                                          <p:spTgt spid="149526"/>
                                        </p:tgtEl>
                                        <p:attrNameLst>
                                          <p:attrName>style.visibility</p:attrName>
                                        </p:attrNameLst>
                                      </p:cBhvr>
                                      <p:to>
                                        <p:strVal val="hidden"/>
                                      </p:to>
                                    </p:set>
                                  </p:sub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49517"/>
                                        </p:tgtEl>
                                        <p:attrNameLst>
                                          <p:attrName>style.visibility</p:attrName>
                                        </p:attrNameLst>
                                      </p:cBhvr>
                                      <p:to>
                                        <p:strVal val="visible"/>
                                      </p:to>
                                    </p:set>
                                  </p:childTnLst>
                                  <p:subTnLst>
                                    <p:set>
                                      <p:cBhvr override="childStyle">
                                        <p:cTn dur="1" fill="hold" display="0" masterRel="nextClick" afterEffect="1"/>
                                        <p:tgtEl>
                                          <p:spTgt spid="149517"/>
                                        </p:tgtEl>
                                        <p:attrNameLst>
                                          <p:attrName>style.visibility</p:attrName>
                                        </p:attrNameLst>
                                      </p:cBhvr>
                                      <p:to>
                                        <p:strVal val="hidden"/>
                                      </p:to>
                                    </p:set>
                                  </p:subTnLst>
                                </p:cTn>
                              </p:par>
                              <p:par>
                                <p:cTn id="37" presetID="1" presetClass="exit" presetSubtype="0" fill="hold" grpId="1" nodeType="withEffect">
                                  <p:stCondLst>
                                    <p:cond delay="0"/>
                                  </p:stCondLst>
                                  <p:childTnLst>
                                    <p:set>
                                      <p:cBhvr>
                                        <p:cTn id="38" dur="1" fill="hold">
                                          <p:stCondLst>
                                            <p:cond delay="0"/>
                                          </p:stCondLst>
                                        </p:cTn>
                                        <p:tgtEl>
                                          <p:spTgt spid="149520"/>
                                        </p:tgtEl>
                                        <p:attrNameLst>
                                          <p:attrName>style.visibility</p:attrName>
                                        </p:attrNameLst>
                                      </p:cBhvr>
                                      <p:to>
                                        <p:strVal val="hidden"/>
                                      </p:to>
                                    </p:set>
                                  </p:childTnLst>
                                </p:cTn>
                              </p:par>
                              <p:par>
                                <p:cTn id="39" presetID="1" presetClass="exit" presetSubtype="0" fill="hold" nodeType="withEffect">
                                  <p:stCondLst>
                                    <p:cond delay="0"/>
                                  </p:stCondLst>
                                  <p:childTnLst>
                                    <p:set>
                                      <p:cBhvr>
                                        <p:cTn id="40" dur="1" fill="hold">
                                          <p:stCondLst>
                                            <p:cond delay="0"/>
                                          </p:stCondLst>
                                        </p:cTn>
                                        <p:tgtEl>
                                          <p:spTgt spid="149519"/>
                                        </p:tgtEl>
                                        <p:attrNameLst>
                                          <p:attrName>style.visibility</p:attrName>
                                        </p:attrNameLst>
                                      </p:cBhvr>
                                      <p:to>
                                        <p:strVal val="hidden"/>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49518"/>
                                        </p:tgtEl>
                                        <p:attrNameLst>
                                          <p:attrName>style.visibility</p:attrName>
                                        </p:attrNameLst>
                                      </p:cBhvr>
                                      <p:to>
                                        <p:strVal val="visible"/>
                                      </p:to>
                                    </p:set>
                                  </p:childTnLst>
                                  <p:subTnLst>
                                    <p:set>
                                      <p:cBhvr override="childStyle">
                                        <p:cTn dur="1" fill="hold" display="0" masterRel="nextClick" afterEffect="1"/>
                                        <p:tgtEl>
                                          <p:spTgt spid="149518"/>
                                        </p:tgtEl>
                                        <p:attrNameLst>
                                          <p:attrName>style.visibility</p:attrName>
                                        </p:attrNameLst>
                                      </p:cBhvr>
                                      <p:to>
                                        <p:strVal val="hidden"/>
                                      </p:to>
                                    </p:set>
                                  </p:sub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nodeType="clickEffect">
                                  <p:stCondLst>
                                    <p:cond delay="0"/>
                                  </p:stCondLst>
                                  <p:childTnLst>
                                    <p:set>
                                      <p:cBhvr>
                                        <p:cTn id="48" dur="1" fill="hold">
                                          <p:stCondLst>
                                            <p:cond delay="0"/>
                                          </p:stCondLst>
                                        </p:cTn>
                                        <p:tgtEl>
                                          <p:spTgt spid="149525"/>
                                        </p:tgtEl>
                                        <p:attrNameLst>
                                          <p:attrName>style.visibility</p:attrName>
                                        </p:attrNameLst>
                                      </p:cBhvr>
                                      <p:to>
                                        <p:strVal val="visible"/>
                                      </p:to>
                                    </p:set>
                                  </p:childTnLst>
                                  <p:subTnLst>
                                    <p:set>
                                      <p:cBhvr override="childStyle">
                                        <p:cTn dur="1" fill="hold" display="0" masterRel="nextClick" afterEffect="1"/>
                                        <p:tgtEl>
                                          <p:spTgt spid="149525"/>
                                        </p:tgtEl>
                                        <p:attrNameLst>
                                          <p:attrName>style.visibility</p:attrName>
                                        </p:attrNameLst>
                                      </p:cBhvr>
                                      <p:to>
                                        <p:strVal val="hidden"/>
                                      </p:to>
                                    </p:set>
                                  </p:subTnLst>
                                </p:cTn>
                              </p:par>
                              <p:par>
                                <p:cTn id="49" presetID="1" presetClass="entr" presetSubtype="0" fill="hold" grpId="0" nodeType="withEffect">
                                  <p:stCondLst>
                                    <p:cond delay="0"/>
                                  </p:stCondLst>
                                  <p:childTnLst>
                                    <p:set>
                                      <p:cBhvr>
                                        <p:cTn id="50" dur="1" fill="hold">
                                          <p:stCondLst>
                                            <p:cond delay="0"/>
                                          </p:stCondLst>
                                        </p:cTn>
                                        <p:tgtEl>
                                          <p:spTgt spid="149524"/>
                                        </p:tgtEl>
                                        <p:attrNameLst>
                                          <p:attrName>style.visibility</p:attrName>
                                        </p:attrNameLst>
                                      </p:cBhvr>
                                      <p:to>
                                        <p:strVal val="visible"/>
                                      </p:to>
                                    </p:set>
                                  </p:childTnLst>
                                  <p:subTnLst>
                                    <p:set>
                                      <p:cBhvr override="childStyle">
                                        <p:cTn dur="1" fill="hold" display="0" masterRel="nextClick" afterEffect="1"/>
                                        <p:tgtEl>
                                          <p:spTgt spid="149524"/>
                                        </p:tgtEl>
                                        <p:attrNameLst>
                                          <p:attrName>style.visibility</p:attrName>
                                        </p:attrNameLst>
                                      </p:cBhvr>
                                      <p:to>
                                        <p:strVal val="hidden"/>
                                      </p:to>
                                    </p:set>
                                  </p:sub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49522"/>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495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12" grpId="0" animBg="1"/>
      <p:bldP spid="149513" grpId="0" animBg="1"/>
      <p:bldP spid="149514" grpId="0" animBg="1"/>
      <p:bldP spid="149515" grpId="0" animBg="1"/>
      <p:bldP spid="149516" grpId="0" animBg="1"/>
      <p:bldP spid="149517" grpId="0" animBg="1"/>
      <p:bldP spid="149518" grpId="0" animBg="1"/>
      <p:bldP spid="149521" grpId="0" animBg="1"/>
      <p:bldP spid="149522" grpId="0" animBg="1"/>
      <p:bldP spid="149520" grpId="0" animBg="1"/>
      <p:bldP spid="149520" grpId="1" animBg="1"/>
      <p:bldP spid="149524"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5410"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45411"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140FA10D-B037-2A4E-A8F7-4EE22062B46E}" type="slidenum">
              <a:rPr lang="en-US" altLang="zh-TW" sz="800">
                <a:solidFill>
                  <a:srgbClr val="020202"/>
                </a:solidFill>
              </a:rPr>
              <a:pPr algn="l" eaLnBrk="1" hangingPunct="1">
                <a:spcBef>
                  <a:spcPct val="0"/>
                </a:spcBef>
                <a:buClrTx/>
                <a:buSzTx/>
                <a:buFontTx/>
                <a:buNone/>
              </a:pPr>
              <a:t>25</a:t>
            </a:fld>
            <a:endParaRPr lang="en-US" altLang="zh-TW" sz="800">
              <a:solidFill>
                <a:srgbClr val="020202"/>
              </a:solidFill>
            </a:endParaRPr>
          </a:p>
        </p:txBody>
      </p:sp>
      <p:sp>
        <p:nvSpPr>
          <p:cNvPr id="145412" name="Rectangle 2"/>
          <p:cNvSpPr>
            <a:spLocks noGrp="1" noRot="1" noChangeArrowheads="1"/>
          </p:cNvSpPr>
          <p:nvPr>
            <p:ph type="title" idx="4294967295"/>
          </p:nvPr>
        </p:nvSpPr>
        <p:spPr>
          <a:xfrm>
            <a:off x="0" y="274638"/>
            <a:ext cx="8229600" cy="1143000"/>
          </a:xfrm>
        </p:spPr>
        <p:txBody>
          <a:bodyPr/>
          <a:lstStyle/>
          <a:p>
            <a:pPr eaLnBrk="1" hangingPunct="1"/>
            <a:r>
              <a:rPr lang="en-US" altLang="zh-TW">
                <a:latin typeface="Arial Narrow" charset="0"/>
              </a:rPr>
              <a:t>miRBase Agenda</a:t>
            </a:r>
          </a:p>
        </p:txBody>
      </p:sp>
      <p:sp>
        <p:nvSpPr>
          <p:cNvPr id="824323" name="Rectangle 3"/>
          <p:cNvSpPr>
            <a:spLocks noRot="1" noChangeArrowheads="1"/>
          </p:cNvSpPr>
          <p:nvPr/>
        </p:nvSpPr>
        <p:spPr bwMode="auto">
          <a:xfrm>
            <a:off x="533400" y="1447800"/>
            <a:ext cx="8305800" cy="4724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342900" indent="-342900" algn="l">
              <a:buFont typeface="Wingdings" charset="0"/>
              <a:buChar char="n"/>
            </a:pPr>
            <a:r>
              <a:rPr lang="en-US" altLang="zh-TW" sz="2400">
                <a:solidFill>
                  <a:srgbClr val="000000"/>
                </a:solidFill>
              </a:rPr>
              <a:t>Introduction and Credits</a:t>
            </a:r>
          </a:p>
          <a:p>
            <a:pPr marL="342900" indent="-342900" algn="l">
              <a:buFont typeface="Wingdings" charset="0"/>
              <a:buChar char="n"/>
            </a:pPr>
            <a:r>
              <a:rPr lang="en-US" altLang="zh-TW" sz="2400">
                <a:solidFill>
                  <a:srgbClr val="000000"/>
                </a:solidFill>
              </a:rPr>
              <a:t>Basic Search &amp; Results</a:t>
            </a:r>
          </a:p>
          <a:p>
            <a:pPr marL="342900" indent="-342900" algn="l">
              <a:buFont typeface="Wingdings" charset="0"/>
              <a:buChar char="n"/>
            </a:pPr>
            <a:r>
              <a:rPr lang="en-US" altLang="zh-TW" sz="2400">
                <a:solidFill>
                  <a:srgbClr val="020202"/>
                </a:solidFill>
              </a:rPr>
              <a:t>Deep Sequencing Report</a:t>
            </a:r>
          </a:p>
          <a:p>
            <a:pPr marL="342900" indent="-342900" algn="l">
              <a:buFont typeface="Wingdings" charset="0"/>
              <a:buChar char="n"/>
            </a:pPr>
            <a:r>
              <a:rPr lang="en-US" altLang="zh-TW" sz="2400">
                <a:solidFill>
                  <a:srgbClr val="EB0903"/>
                </a:solidFill>
              </a:rPr>
              <a:t>Advanced Search Options</a:t>
            </a:r>
          </a:p>
          <a:p>
            <a:pPr marL="342900" indent="-342900" algn="l">
              <a:buFont typeface="Wingdings" charset="0"/>
              <a:buChar char="n"/>
            </a:pPr>
            <a:r>
              <a:rPr lang="en-US" altLang="zh-TW" sz="2400">
                <a:solidFill>
                  <a:srgbClr val="020202"/>
                </a:solidFill>
              </a:rPr>
              <a:t>Additional Features</a:t>
            </a:r>
          </a:p>
          <a:p>
            <a:pPr marL="342900" indent="-342900" algn="l">
              <a:buFont typeface="Wingdings" charset="0"/>
              <a:buChar char="n"/>
            </a:pPr>
            <a:r>
              <a:rPr lang="en-US" altLang="zh-TW" sz="2400">
                <a:solidFill>
                  <a:srgbClr val="020202"/>
                </a:solidFill>
              </a:rPr>
              <a:t>Summary</a:t>
            </a:r>
          </a:p>
          <a:p>
            <a:pPr marL="342900" indent="-342900" algn="l">
              <a:buFont typeface="Wingdings" charset="0"/>
              <a:buChar char="n"/>
            </a:pPr>
            <a:r>
              <a:rPr lang="en-US" altLang="zh-TW" sz="2400">
                <a:solidFill>
                  <a:srgbClr val="020202"/>
                </a:solidFill>
              </a:rPr>
              <a:t>Exercises</a:t>
            </a:r>
          </a:p>
        </p:txBody>
      </p:sp>
      <p:sp>
        <p:nvSpPr>
          <p:cNvPr id="145416" name="Rectangle 4"/>
          <p:cNvSpPr>
            <a:spLocks noChangeArrowheads="1"/>
          </p:cNvSpPr>
          <p:nvPr/>
        </p:nvSpPr>
        <p:spPr bwMode="auto">
          <a:xfrm>
            <a:off x="685800" y="5984875"/>
            <a:ext cx="80010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eaLnBrk="0" hangingPunct="0">
              <a:spcBef>
                <a:spcPct val="0"/>
              </a:spcBef>
              <a:buClrTx/>
              <a:buSzTx/>
              <a:buFontTx/>
              <a:buNone/>
            </a:pPr>
            <a:r>
              <a:rPr lang="en-US" altLang="zh-TW" sz="2400" b="1">
                <a:solidFill>
                  <a:srgbClr val="020202"/>
                </a:solidFill>
              </a:rPr>
              <a:t>miRBase:  </a:t>
            </a:r>
            <a:r>
              <a:rPr lang="en-US" altLang="zh-TW" sz="2000" b="1">
                <a:solidFill>
                  <a:srgbClr val="06050B"/>
                </a:solidFill>
              </a:rPr>
              <a:t>http://www.mirbase.org/</a:t>
            </a:r>
          </a:p>
        </p:txBody>
      </p:sp>
    </p:spTree>
    <p:extLst>
      <p:ext uri="{BB962C8B-B14F-4D97-AF65-F5344CB8AC3E}">
        <p14:creationId xmlns:p14="http://schemas.microsoft.com/office/powerpoint/2010/main" val="32363703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811"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762000"/>
            <a:ext cx="6596063" cy="5938838"/>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3796" name="Rectangle 2"/>
          <p:cNvSpPr>
            <a:spLocks noGrp="1" noRot="1" noChangeArrowheads="1"/>
          </p:cNvSpPr>
          <p:nvPr>
            <p:ph type="title"/>
          </p:nvPr>
        </p:nvSpPr>
        <p:spPr>
          <a:xfrm>
            <a:off x="511701" y="-115888"/>
            <a:ext cx="8229600" cy="1143000"/>
          </a:xfrm>
        </p:spPr>
        <p:txBody>
          <a:bodyPr/>
          <a:lstStyle/>
          <a:p>
            <a:pPr eaLnBrk="1" hangingPunct="1"/>
            <a:r>
              <a:rPr lang="en-US" altLang="zh-TW">
                <a:latin typeface="Arial Narrow" charset="0"/>
              </a:rPr>
              <a:t>Advanced Search Tab</a:t>
            </a:r>
          </a:p>
        </p:txBody>
      </p:sp>
      <p:sp>
        <p:nvSpPr>
          <p:cNvPr id="33794"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33795"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C3182870-54DE-A144-98DE-52A3DC276C11}" type="slidenum">
              <a:rPr lang="en-US" altLang="zh-TW" sz="800">
                <a:solidFill>
                  <a:srgbClr val="020202"/>
                </a:solidFill>
              </a:rPr>
              <a:pPr eaLnBrk="1" hangingPunct="1"/>
              <a:t>26</a:t>
            </a:fld>
            <a:endParaRPr lang="en-US" altLang="zh-TW" sz="800">
              <a:solidFill>
                <a:srgbClr val="020202"/>
              </a:solidFill>
            </a:endParaRPr>
          </a:p>
        </p:txBody>
      </p:sp>
      <p:sp>
        <p:nvSpPr>
          <p:cNvPr id="33813" name="Rectangle 21"/>
          <p:cNvSpPr>
            <a:spLocks noChangeArrowheads="1"/>
          </p:cNvSpPr>
          <p:nvPr/>
        </p:nvSpPr>
        <p:spPr bwMode="auto">
          <a:xfrm>
            <a:off x="6211888" y="1306513"/>
            <a:ext cx="1103312" cy="290512"/>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778284" name="AutoShape 44"/>
          <p:cNvSpPr>
            <a:spLocks noChangeArrowheads="1"/>
          </p:cNvSpPr>
          <p:nvPr/>
        </p:nvSpPr>
        <p:spPr bwMode="auto">
          <a:xfrm>
            <a:off x="3962400" y="1905000"/>
            <a:ext cx="979488" cy="434975"/>
          </a:xfrm>
          <a:prstGeom prst="wedgeRoundRectCallout">
            <a:avLst>
              <a:gd name="adj1" fmla="val 179981"/>
              <a:gd name="adj2" fmla="val -145620"/>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endParaRPr lang="zh-TW" altLang="en-US" sz="2000"/>
          </a:p>
        </p:txBody>
      </p:sp>
      <p:sp>
        <p:nvSpPr>
          <p:cNvPr id="2" name="AutoShape 44"/>
          <p:cNvSpPr>
            <a:spLocks noChangeArrowheads="1"/>
          </p:cNvSpPr>
          <p:nvPr/>
        </p:nvSpPr>
        <p:spPr bwMode="auto">
          <a:xfrm>
            <a:off x="3744913" y="1774825"/>
            <a:ext cx="1357312" cy="701675"/>
          </a:xfrm>
          <a:prstGeom prst="wedgeRoundRectCallout">
            <a:avLst>
              <a:gd name="adj1" fmla="val -134796"/>
              <a:gd name="adj2" fmla="val 23981"/>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2000"/>
              <a:t>Quick search</a:t>
            </a:r>
          </a:p>
        </p:txBody>
      </p:sp>
      <p:sp>
        <p:nvSpPr>
          <p:cNvPr id="3" name="AutoShape 44"/>
          <p:cNvSpPr>
            <a:spLocks noChangeArrowheads="1"/>
          </p:cNvSpPr>
          <p:nvPr/>
        </p:nvSpPr>
        <p:spPr bwMode="auto">
          <a:xfrm>
            <a:off x="4927600" y="3741738"/>
            <a:ext cx="1752600" cy="746125"/>
          </a:xfrm>
          <a:prstGeom prst="wedgeRoundRectCallout">
            <a:avLst>
              <a:gd name="adj1" fmla="val -117301"/>
              <a:gd name="adj2" fmla="val -11491"/>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2000" dirty="0"/>
              <a:t>Tissue Expression</a:t>
            </a:r>
          </a:p>
        </p:txBody>
      </p:sp>
      <p:sp>
        <p:nvSpPr>
          <p:cNvPr id="4" name="AutoShape 44"/>
          <p:cNvSpPr>
            <a:spLocks noChangeArrowheads="1"/>
          </p:cNvSpPr>
          <p:nvPr/>
        </p:nvSpPr>
        <p:spPr bwMode="auto">
          <a:xfrm>
            <a:off x="7199313" y="4735513"/>
            <a:ext cx="1752600" cy="746125"/>
          </a:xfrm>
          <a:prstGeom prst="wedgeRoundRectCallout">
            <a:avLst>
              <a:gd name="adj1" fmla="val -117301"/>
              <a:gd name="adj2" fmla="val -11491"/>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2000" dirty="0"/>
              <a:t>Sequence Search</a:t>
            </a:r>
          </a:p>
        </p:txBody>
      </p:sp>
      <p:sp>
        <p:nvSpPr>
          <p:cNvPr id="33819" name="Rectangle 27"/>
          <p:cNvSpPr>
            <a:spLocks noChangeArrowheads="1"/>
          </p:cNvSpPr>
          <p:nvPr/>
        </p:nvSpPr>
        <p:spPr bwMode="auto">
          <a:xfrm>
            <a:off x="711200" y="2568575"/>
            <a:ext cx="6545263" cy="5810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5" name="AutoShape 44"/>
          <p:cNvSpPr>
            <a:spLocks noChangeArrowheads="1"/>
          </p:cNvSpPr>
          <p:nvPr/>
        </p:nvSpPr>
        <p:spPr bwMode="auto">
          <a:xfrm>
            <a:off x="6234113" y="1905000"/>
            <a:ext cx="1462087" cy="809625"/>
          </a:xfrm>
          <a:prstGeom prst="wedgeRoundRectCallout">
            <a:avLst>
              <a:gd name="adj1" fmla="val -101898"/>
              <a:gd name="adj2" fmla="val 81176"/>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2000" dirty="0"/>
              <a:t>Genomic</a:t>
            </a:r>
          </a:p>
          <a:p>
            <a:r>
              <a:rPr lang="en-US" altLang="zh-TW" sz="2000" dirty="0"/>
              <a:t>Location</a:t>
            </a:r>
          </a:p>
        </p:txBody>
      </p:sp>
      <p:sp>
        <p:nvSpPr>
          <p:cNvPr id="6" name="AutoShape 44"/>
          <p:cNvSpPr>
            <a:spLocks noChangeArrowheads="1"/>
          </p:cNvSpPr>
          <p:nvPr/>
        </p:nvSpPr>
        <p:spPr bwMode="auto">
          <a:xfrm>
            <a:off x="5842000" y="3001963"/>
            <a:ext cx="1357313" cy="701675"/>
          </a:xfrm>
          <a:prstGeom prst="wedgeRoundRectCallout">
            <a:avLst>
              <a:gd name="adj1" fmla="val -134796"/>
              <a:gd name="adj2" fmla="val 23981"/>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2000" dirty="0"/>
              <a:t>Clusters</a:t>
            </a:r>
          </a:p>
        </p:txBody>
      </p:sp>
      <p:sp>
        <p:nvSpPr>
          <p:cNvPr id="33820" name="Rectangle 28"/>
          <p:cNvSpPr>
            <a:spLocks noChangeArrowheads="1"/>
          </p:cNvSpPr>
          <p:nvPr/>
        </p:nvSpPr>
        <p:spPr bwMode="auto">
          <a:xfrm>
            <a:off x="990600" y="1371600"/>
            <a:ext cx="533400" cy="2286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33821" name="AutoShape 29"/>
          <p:cNvSpPr>
            <a:spLocks noChangeArrowheads="1"/>
          </p:cNvSpPr>
          <p:nvPr/>
        </p:nvSpPr>
        <p:spPr bwMode="auto">
          <a:xfrm>
            <a:off x="1570038" y="1146175"/>
            <a:ext cx="1112837" cy="711200"/>
          </a:xfrm>
          <a:prstGeom prst="leftArrow">
            <a:avLst>
              <a:gd name="adj1" fmla="val 50000"/>
              <a:gd name="adj2" fmla="val 39118"/>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2000"/>
              <a:t>Search</a:t>
            </a:r>
          </a:p>
        </p:txBody>
      </p:sp>
    </p:spTree>
    <p:extLst>
      <p:ext uri="{BB962C8B-B14F-4D97-AF65-F5344CB8AC3E}">
        <p14:creationId xmlns:p14="http://schemas.microsoft.com/office/powerpoint/2010/main" val="29200795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8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3821"/>
                                        </p:tgtEl>
                                        <p:attrNameLst>
                                          <p:attrName>style.visibility</p:attrName>
                                        </p:attrNameLst>
                                      </p:cBhvr>
                                      <p:to>
                                        <p:strVal val="visible"/>
                                      </p:to>
                                    </p:set>
                                  </p:childTnLst>
                                  <p:subTnLst>
                                    <p:set>
                                      <p:cBhvr override="childStyle">
                                        <p:cTn dur="1" fill="hold" display="0" masterRel="nextClick" afterEffect="1"/>
                                        <p:tgtEl>
                                          <p:spTgt spid="33821"/>
                                        </p:tgtEl>
                                        <p:attrNameLst>
                                          <p:attrName>style.visibility</p:attrName>
                                        </p:attrNameLst>
                                      </p:cBhvr>
                                      <p:to>
                                        <p:strVal val="hidden"/>
                                      </p:to>
                                    </p:set>
                                  </p:sub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78284"/>
                                        </p:tgtEl>
                                        <p:attrNameLst>
                                          <p:attrName>style.visibility</p:attrName>
                                        </p:attrNameLst>
                                      </p:cBhvr>
                                      <p:to>
                                        <p:strVal val="visible"/>
                                      </p:to>
                                    </p:set>
                                  </p:childTnLst>
                                  <p:subTnLst>
                                    <p:set>
                                      <p:cBhvr override="childStyle">
                                        <p:cTn dur="1" fill="hold" display="0" masterRel="nextClick" afterEffect="1"/>
                                        <p:tgtEl>
                                          <p:spTgt spid="778284"/>
                                        </p:tgtEl>
                                        <p:attrNameLst>
                                          <p:attrName>style.visibility</p:attrName>
                                        </p:attrNameLst>
                                      </p:cBhvr>
                                      <p:to>
                                        <p:strVal val="hidden"/>
                                      </p:to>
                                    </p:set>
                                  </p:subTnLst>
                                </p:cTn>
                              </p:par>
                              <p:par>
                                <p:cTn id="17" presetID="1" presetClass="entr" presetSubtype="0" fill="hold" grpId="0" nodeType="withEffect">
                                  <p:stCondLst>
                                    <p:cond delay="0"/>
                                  </p:stCondLst>
                                  <p:childTnLst>
                                    <p:set>
                                      <p:cBhvr>
                                        <p:cTn id="18" dur="1" fill="hold">
                                          <p:stCondLst>
                                            <p:cond delay="0"/>
                                          </p:stCondLst>
                                        </p:cTn>
                                        <p:tgtEl>
                                          <p:spTgt spid="33813"/>
                                        </p:tgtEl>
                                        <p:attrNameLst>
                                          <p:attrName>style.visibility</p:attrName>
                                        </p:attrNameLst>
                                      </p:cBhvr>
                                      <p:to>
                                        <p:strVal val="visible"/>
                                      </p:to>
                                    </p:set>
                                  </p:childTnLst>
                                  <p:subTnLst>
                                    <p:set>
                                      <p:cBhvr override="childStyle">
                                        <p:cTn dur="1" fill="hold" display="0" masterRel="nextClick" afterEffect="1"/>
                                        <p:tgtEl>
                                          <p:spTgt spid="33813"/>
                                        </p:tgtEl>
                                        <p:attrNameLst>
                                          <p:attrName>style.visibility</p:attrName>
                                        </p:attrNameLst>
                                      </p:cBhvr>
                                      <p:to>
                                        <p:strVal val="hidden"/>
                                      </p:to>
                                    </p:set>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par>
                                <p:cTn id="23" presetID="1" presetClass="exit" presetSubtype="0" fill="hold" grpId="1" nodeType="withEffect">
                                  <p:stCondLst>
                                    <p:cond delay="0"/>
                                  </p:stCondLst>
                                  <p:childTnLst>
                                    <p:set>
                                      <p:cBhvr>
                                        <p:cTn id="24" dur="1" fill="hold">
                                          <p:stCondLst>
                                            <p:cond delay="0"/>
                                          </p:stCondLst>
                                        </p:cTn>
                                        <p:tgtEl>
                                          <p:spTgt spid="2"/>
                                        </p:tgtEl>
                                        <p:attrNameLst>
                                          <p:attrName>style.visibility</p:attrName>
                                        </p:attrNameLst>
                                      </p:cBhvr>
                                      <p:to>
                                        <p:strVal val="hidden"/>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38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13" grpId="0" animBg="1"/>
      <p:bldP spid="778284" grpId="0" animBg="1"/>
      <p:bldP spid="2" grpId="0" animBg="1"/>
      <p:bldP spid="2" grpId="1" animBg="1"/>
      <p:bldP spid="3" grpId="0" animBg="1"/>
      <p:bldP spid="4" grpId="0" animBg="1"/>
      <p:bldP spid="33819" grpId="0" animBg="1"/>
      <p:bldP spid="5" grpId="0" animBg="1"/>
      <p:bldP spid="6" grpId="0" animBg="1"/>
      <p:bldP spid="33820" grpId="0" animBg="1"/>
      <p:bldP spid="338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85"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752600"/>
            <a:ext cx="8863013" cy="1190625"/>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60770"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60771"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CCB5E239-ECA4-6945-A6F2-E9E243430963}" type="slidenum">
              <a:rPr lang="en-US" altLang="zh-TW" sz="800">
                <a:solidFill>
                  <a:srgbClr val="020202"/>
                </a:solidFill>
              </a:rPr>
              <a:pPr algn="l" eaLnBrk="1" hangingPunct="1">
                <a:spcBef>
                  <a:spcPct val="0"/>
                </a:spcBef>
                <a:buClrTx/>
                <a:buSzTx/>
                <a:buFontTx/>
                <a:buNone/>
              </a:pPr>
              <a:t>27</a:t>
            </a:fld>
            <a:endParaRPr lang="en-US" altLang="zh-TW" sz="800">
              <a:solidFill>
                <a:srgbClr val="020202"/>
              </a:solidFill>
            </a:endParaRPr>
          </a:p>
        </p:txBody>
      </p:sp>
      <p:sp>
        <p:nvSpPr>
          <p:cNvPr id="160772" name="Rectangle 2"/>
          <p:cNvSpPr>
            <a:spLocks noGrp="1" noRot="1" noChangeArrowheads="1"/>
          </p:cNvSpPr>
          <p:nvPr>
            <p:ph type="title" idx="4294967295"/>
          </p:nvPr>
        </p:nvSpPr>
        <p:spPr>
          <a:xfrm>
            <a:off x="0" y="274638"/>
            <a:ext cx="8229600" cy="1143000"/>
          </a:xfrm>
        </p:spPr>
        <p:txBody>
          <a:bodyPr/>
          <a:lstStyle/>
          <a:p>
            <a:pPr eaLnBrk="1" hangingPunct="1"/>
            <a:r>
              <a:rPr lang="en-US" altLang="zh-TW">
                <a:latin typeface="Arial Narrow" charset="0"/>
              </a:rPr>
              <a:t>Search by Genomic Location</a:t>
            </a:r>
          </a:p>
        </p:txBody>
      </p:sp>
      <p:sp>
        <p:nvSpPr>
          <p:cNvPr id="160773" name="Text Box 4"/>
          <p:cNvSpPr txBox="1">
            <a:spLocks noChangeArrowheads="1"/>
          </p:cNvSpPr>
          <p:nvPr/>
        </p:nvSpPr>
        <p:spPr bwMode="auto">
          <a:xfrm>
            <a:off x="228600" y="990600"/>
            <a:ext cx="8709025" cy="398463"/>
          </a:xfrm>
          <a:prstGeom prst="rect">
            <a:avLst/>
          </a:prstGeom>
          <a:solidFill>
            <a:srgbClr val="FFFFFF"/>
          </a:solidFill>
          <a:ln w="31750">
            <a:solidFill>
              <a:srgbClr val="000000"/>
            </a:solidFill>
            <a:miter lim="800000"/>
            <a:headEnd/>
            <a:tailEnd/>
          </a:ln>
        </p:spPr>
        <p:txBody>
          <a:bodyPr>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800" b="1"/>
              <a:t>Select species </a:t>
            </a:r>
            <a:r>
              <a:rPr lang="en-US" altLang="zh-TW" sz="1800" b="1">
                <a:cs typeface="Arial" charset="0"/>
              </a:rPr>
              <a:t>→Select Chromosome →Specify coordinates →Get </a:t>
            </a:r>
            <a:r>
              <a:rPr lang="en-US" altLang="zh-TW" sz="1800" b="1"/>
              <a:t>miRNA </a:t>
            </a:r>
            <a:r>
              <a:rPr lang="en-US" altLang="zh-TW" sz="1800" b="1">
                <a:cs typeface="Arial" charset="0"/>
              </a:rPr>
              <a:t>list</a:t>
            </a:r>
          </a:p>
        </p:txBody>
      </p:sp>
      <p:sp>
        <p:nvSpPr>
          <p:cNvPr id="778284" name="AutoShape 44"/>
          <p:cNvSpPr>
            <a:spLocks noChangeArrowheads="1"/>
          </p:cNvSpPr>
          <p:nvPr/>
        </p:nvSpPr>
        <p:spPr bwMode="auto">
          <a:xfrm>
            <a:off x="5500688" y="1600200"/>
            <a:ext cx="979487" cy="434975"/>
          </a:xfrm>
          <a:prstGeom prst="wedgeRoundRectCallout">
            <a:avLst>
              <a:gd name="adj1" fmla="val 37843"/>
              <a:gd name="adj2" fmla="val 181389"/>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endParaRPr lang="zh-TW" altLang="en-US" sz="2000"/>
          </a:p>
        </p:txBody>
      </p:sp>
      <p:sp>
        <p:nvSpPr>
          <p:cNvPr id="778283" name="AutoShape 43"/>
          <p:cNvSpPr>
            <a:spLocks noChangeArrowheads="1"/>
          </p:cNvSpPr>
          <p:nvPr/>
        </p:nvSpPr>
        <p:spPr bwMode="auto">
          <a:xfrm>
            <a:off x="5286375" y="1519238"/>
            <a:ext cx="1357313" cy="690562"/>
          </a:xfrm>
          <a:prstGeom prst="wedgeRoundRectCallout">
            <a:avLst>
              <a:gd name="adj1" fmla="val -43917"/>
              <a:gd name="adj2" fmla="val 101722"/>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1600" dirty="0"/>
              <a:t>Specify coordinates</a:t>
            </a:r>
          </a:p>
        </p:txBody>
      </p:sp>
      <p:sp>
        <p:nvSpPr>
          <p:cNvPr id="160789" name="Rectangle 21"/>
          <p:cNvSpPr>
            <a:spLocks noChangeArrowheads="1"/>
          </p:cNvSpPr>
          <p:nvPr/>
        </p:nvSpPr>
        <p:spPr bwMode="auto">
          <a:xfrm>
            <a:off x="6880225" y="2511425"/>
            <a:ext cx="1377950" cy="376238"/>
          </a:xfrm>
          <a:prstGeom prst="rect">
            <a:avLst/>
          </a:prstGeom>
          <a:noFill/>
          <a:ln w="508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2" name="AutoShape 44"/>
          <p:cNvSpPr>
            <a:spLocks noChangeArrowheads="1"/>
          </p:cNvSpPr>
          <p:nvPr/>
        </p:nvSpPr>
        <p:spPr bwMode="auto">
          <a:xfrm>
            <a:off x="7461250" y="1646238"/>
            <a:ext cx="1357313" cy="715962"/>
          </a:xfrm>
          <a:prstGeom prst="wedgeRoundRectCallout">
            <a:avLst>
              <a:gd name="adj1" fmla="val -41815"/>
              <a:gd name="adj2" fmla="val 84148"/>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1600" dirty="0"/>
              <a:t>Click for list of miRNAs</a:t>
            </a:r>
          </a:p>
        </p:txBody>
      </p:sp>
      <p:pic>
        <p:nvPicPr>
          <p:cNvPr id="160790" name="Picture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800" y="2570163"/>
            <a:ext cx="3065463" cy="25876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60786" name="Picture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7325" y="2566988"/>
            <a:ext cx="3035300" cy="39814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778281" name="AutoShape 41"/>
          <p:cNvSpPr>
            <a:spLocks noChangeArrowheads="1"/>
          </p:cNvSpPr>
          <p:nvPr/>
        </p:nvSpPr>
        <p:spPr bwMode="auto">
          <a:xfrm>
            <a:off x="1292225" y="1606550"/>
            <a:ext cx="1398588" cy="685800"/>
          </a:xfrm>
          <a:prstGeom prst="wedgeRoundRectCallout">
            <a:avLst>
              <a:gd name="adj1" fmla="val 18898"/>
              <a:gd name="adj2" fmla="val 99537"/>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pPr marL="342900" indent="-342900"/>
            <a:r>
              <a:rPr lang="en-US" altLang="zh-TW" sz="1600"/>
              <a:t>Select </a:t>
            </a:r>
          </a:p>
          <a:p>
            <a:pPr marL="342900" indent="-342900"/>
            <a:r>
              <a:rPr lang="en-US" altLang="zh-TW" sz="1600"/>
              <a:t>species</a:t>
            </a:r>
          </a:p>
        </p:txBody>
      </p:sp>
      <p:pic>
        <p:nvPicPr>
          <p:cNvPr id="160793" name="Picture 2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52788" y="2552700"/>
            <a:ext cx="819150" cy="2809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60787" name="Picture 1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71888" y="2563813"/>
            <a:ext cx="371475" cy="10763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778282" name="AutoShape 42"/>
          <p:cNvSpPr>
            <a:spLocks noChangeArrowheads="1"/>
          </p:cNvSpPr>
          <p:nvPr/>
        </p:nvSpPr>
        <p:spPr bwMode="auto">
          <a:xfrm>
            <a:off x="3475038" y="1538288"/>
            <a:ext cx="1603375" cy="612775"/>
          </a:xfrm>
          <a:prstGeom prst="wedgeRoundRectCallout">
            <a:avLst>
              <a:gd name="adj1" fmla="val -29505"/>
              <a:gd name="adj2" fmla="val 120986"/>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1600" dirty="0"/>
              <a:t>Select chromosome</a:t>
            </a:r>
          </a:p>
        </p:txBody>
      </p:sp>
      <p:pic>
        <p:nvPicPr>
          <p:cNvPr id="160794" name="Picture 2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60838" y="2987675"/>
            <a:ext cx="4781550" cy="36671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778279" name="AutoShape 39"/>
          <p:cNvSpPr>
            <a:spLocks noChangeArrowheads="1"/>
          </p:cNvSpPr>
          <p:nvPr/>
        </p:nvSpPr>
        <p:spPr bwMode="auto">
          <a:xfrm>
            <a:off x="3403600" y="4906963"/>
            <a:ext cx="1841500" cy="1139825"/>
          </a:xfrm>
          <a:prstGeom prst="wedgeRoundRectCallout">
            <a:avLst>
              <a:gd name="adj1" fmla="val 48361"/>
              <a:gd name="adj2" fmla="val -92759"/>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1800" b="1" dirty="0"/>
              <a:t>Click to open miRNA entry page</a:t>
            </a:r>
          </a:p>
        </p:txBody>
      </p:sp>
    </p:spTree>
    <p:extLst>
      <p:ext uri="{BB962C8B-B14F-4D97-AF65-F5344CB8AC3E}">
        <p14:creationId xmlns:p14="http://schemas.microsoft.com/office/powerpoint/2010/main" val="37525223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78281"/>
                                        </p:tgtEl>
                                        <p:attrNameLst>
                                          <p:attrName>style.visibility</p:attrName>
                                        </p:attrNameLst>
                                      </p:cBhvr>
                                      <p:to>
                                        <p:strVal val="visible"/>
                                      </p:to>
                                    </p:set>
                                  </p:childTnLst>
                                  <p:subTnLst>
                                    <p:set>
                                      <p:cBhvr override="childStyle">
                                        <p:cTn dur="1" fill="hold" display="0" masterRel="nextClick" afterEffect="1"/>
                                        <p:tgtEl>
                                          <p:spTgt spid="778281"/>
                                        </p:tgtEl>
                                        <p:attrNameLst>
                                          <p:attrName>style.visibility</p:attrName>
                                        </p:attrNameLst>
                                      </p:cBhvr>
                                      <p:to>
                                        <p:strVal val="hidden"/>
                                      </p:to>
                                    </p:set>
                                  </p:subTnLst>
                                </p:cTn>
                              </p:par>
                              <p:par>
                                <p:cTn id="7" presetID="1" presetClass="entr" presetSubtype="0" fill="hold" nodeType="withEffect">
                                  <p:stCondLst>
                                    <p:cond delay="0"/>
                                  </p:stCondLst>
                                  <p:childTnLst>
                                    <p:set>
                                      <p:cBhvr>
                                        <p:cTn id="8" dur="1" fill="hold">
                                          <p:stCondLst>
                                            <p:cond delay="0"/>
                                          </p:stCondLst>
                                        </p:cTn>
                                        <p:tgtEl>
                                          <p:spTgt spid="160786"/>
                                        </p:tgtEl>
                                        <p:attrNameLst>
                                          <p:attrName>style.visibility</p:attrName>
                                        </p:attrNameLst>
                                      </p:cBhvr>
                                      <p:to>
                                        <p:strVal val="visible"/>
                                      </p:to>
                                    </p:set>
                                  </p:childTnLst>
                                  <p:subTnLst>
                                    <p:set>
                                      <p:cBhvr override="childStyle">
                                        <p:cTn dur="1" fill="hold" display="0" masterRel="nextClick" afterEffect="1"/>
                                        <p:tgtEl>
                                          <p:spTgt spid="160786"/>
                                        </p:tgtEl>
                                        <p:attrNameLst>
                                          <p:attrName>style.visibility</p:attrName>
                                        </p:attrNameLst>
                                      </p:cBhvr>
                                      <p:to>
                                        <p:strVal val="hidden"/>
                                      </p:to>
                                    </p:set>
                                  </p:sub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78282"/>
                                        </p:tgtEl>
                                        <p:attrNameLst>
                                          <p:attrName>style.visibility</p:attrName>
                                        </p:attrNameLst>
                                      </p:cBhvr>
                                      <p:to>
                                        <p:strVal val="visible"/>
                                      </p:to>
                                    </p:set>
                                  </p:childTnLst>
                                  <p:subTnLst>
                                    <p:set>
                                      <p:cBhvr override="childStyle">
                                        <p:cTn dur="1" fill="hold" display="0" masterRel="nextClick" afterEffect="1"/>
                                        <p:tgtEl>
                                          <p:spTgt spid="778282"/>
                                        </p:tgtEl>
                                        <p:attrNameLst>
                                          <p:attrName>style.visibility</p:attrName>
                                        </p:attrNameLst>
                                      </p:cBhvr>
                                      <p:to>
                                        <p:strVal val="hidden"/>
                                      </p:to>
                                    </p:set>
                                  </p:subTnLst>
                                </p:cTn>
                              </p:par>
                              <p:par>
                                <p:cTn id="13" presetID="1" presetClass="entr" presetSubtype="0" fill="hold" nodeType="withEffect">
                                  <p:stCondLst>
                                    <p:cond delay="0"/>
                                  </p:stCondLst>
                                  <p:childTnLst>
                                    <p:set>
                                      <p:cBhvr>
                                        <p:cTn id="14" dur="1" fill="hold">
                                          <p:stCondLst>
                                            <p:cond delay="0"/>
                                          </p:stCondLst>
                                        </p:cTn>
                                        <p:tgtEl>
                                          <p:spTgt spid="16079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60787"/>
                                        </p:tgtEl>
                                        <p:attrNameLst>
                                          <p:attrName>style.visibility</p:attrName>
                                        </p:attrNameLst>
                                      </p:cBhvr>
                                      <p:to>
                                        <p:strVal val="visible"/>
                                      </p:to>
                                    </p:set>
                                  </p:childTnLst>
                                  <p:subTnLst>
                                    <p:set>
                                      <p:cBhvr override="childStyle">
                                        <p:cTn dur="1" fill="hold" display="0" masterRel="nextClick" afterEffect="1"/>
                                        <p:tgtEl>
                                          <p:spTgt spid="160787"/>
                                        </p:tgtEl>
                                        <p:attrNameLst>
                                          <p:attrName>style.visibility</p:attrName>
                                        </p:attrNameLst>
                                      </p:cBhvr>
                                      <p:to>
                                        <p:strVal val="hidden"/>
                                      </p:to>
                                    </p:set>
                                  </p:sub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78283"/>
                                        </p:tgtEl>
                                        <p:attrNameLst>
                                          <p:attrName>style.visibility</p:attrName>
                                        </p:attrNameLst>
                                      </p:cBhvr>
                                      <p:to>
                                        <p:strVal val="visible"/>
                                      </p:to>
                                    </p:set>
                                  </p:childTnLst>
                                  <p:subTnLst>
                                    <p:set>
                                      <p:cBhvr override="childStyle">
                                        <p:cTn dur="1" fill="hold" display="0" masterRel="nextClick" afterEffect="1"/>
                                        <p:tgtEl>
                                          <p:spTgt spid="778283"/>
                                        </p:tgtEl>
                                        <p:attrNameLst>
                                          <p:attrName>style.visibility</p:attrName>
                                        </p:attrNameLst>
                                      </p:cBhvr>
                                      <p:to>
                                        <p:strVal val="hidden"/>
                                      </p:to>
                                    </p:set>
                                  </p:subTnLst>
                                </p:cTn>
                              </p:par>
                              <p:par>
                                <p:cTn id="21" presetID="1" presetClass="entr" presetSubtype="0" fill="hold" nodeType="withEffect">
                                  <p:stCondLst>
                                    <p:cond delay="0"/>
                                  </p:stCondLst>
                                  <p:childTnLst>
                                    <p:set>
                                      <p:cBhvr>
                                        <p:cTn id="22" dur="1" fill="hold">
                                          <p:stCondLst>
                                            <p:cond delay="0"/>
                                          </p:stCondLst>
                                        </p:cTn>
                                        <p:tgtEl>
                                          <p:spTgt spid="16079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78284"/>
                                        </p:tgtEl>
                                        <p:attrNameLst>
                                          <p:attrName>style.visibility</p:attrName>
                                        </p:attrNameLst>
                                      </p:cBhvr>
                                      <p:to>
                                        <p:strVal val="visible"/>
                                      </p:to>
                                    </p:set>
                                  </p:childTnLst>
                                  <p:subTnLst>
                                    <p:set>
                                      <p:cBhvr override="childStyle">
                                        <p:cTn dur="1" fill="hold" display="0" masterRel="nextClick" afterEffect="1"/>
                                        <p:tgtEl>
                                          <p:spTgt spid="778284"/>
                                        </p:tgtEl>
                                        <p:attrNameLst>
                                          <p:attrName>style.visibility</p:attrName>
                                        </p:attrNameLst>
                                      </p:cBhvr>
                                      <p:to>
                                        <p:strVal val="hidden"/>
                                      </p:to>
                                    </p:set>
                                  </p:sub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0789"/>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60794"/>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782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4" grpId="0" animBg="1"/>
      <p:bldP spid="778283" grpId="0" animBg="1"/>
      <p:bldP spid="160789" grpId="0" animBg="1"/>
      <p:bldP spid="2" grpId="0" animBg="1"/>
      <p:bldP spid="778281" grpId="0" animBg="1"/>
      <p:bldP spid="778282" grpId="0" animBg="1"/>
      <p:bldP spid="77827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49" name="Picture 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743200"/>
            <a:ext cx="6705600" cy="24193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34852" name="Picture 3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9400" y="4191000"/>
            <a:ext cx="4189413" cy="18002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4820" name="Rectangle 2"/>
          <p:cNvSpPr>
            <a:spLocks noGrp="1" noRot="1" noChangeArrowheads="1"/>
          </p:cNvSpPr>
          <p:nvPr>
            <p:ph type="title"/>
          </p:nvPr>
        </p:nvSpPr>
        <p:spPr>
          <a:xfrm>
            <a:off x="477837" y="-123824"/>
            <a:ext cx="8229600" cy="1143000"/>
          </a:xfrm>
        </p:spPr>
        <p:txBody>
          <a:bodyPr/>
          <a:lstStyle/>
          <a:p>
            <a:pPr eaLnBrk="1" hangingPunct="1"/>
            <a:r>
              <a:rPr lang="en-US" altLang="zh-TW">
                <a:latin typeface="Arial Narrow" charset="0"/>
              </a:rPr>
              <a:t>Search for MicroRNA Clusters</a:t>
            </a:r>
          </a:p>
        </p:txBody>
      </p:sp>
      <p:sp>
        <p:nvSpPr>
          <p:cNvPr id="34818"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34819"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E5595678-0CB4-5045-8415-FB258ECF70A4}" type="slidenum">
              <a:rPr lang="en-US" altLang="zh-TW" sz="800">
                <a:solidFill>
                  <a:srgbClr val="020202"/>
                </a:solidFill>
              </a:rPr>
              <a:pPr eaLnBrk="1" hangingPunct="1"/>
              <a:t>28</a:t>
            </a:fld>
            <a:endParaRPr lang="en-US" altLang="zh-TW" sz="800">
              <a:solidFill>
                <a:srgbClr val="020202"/>
              </a:solidFill>
            </a:endParaRPr>
          </a:p>
        </p:txBody>
      </p:sp>
      <p:sp>
        <p:nvSpPr>
          <p:cNvPr id="34822" name="Text Box 4"/>
          <p:cNvSpPr txBox="1">
            <a:spLocks noChangeArrowheads="1"/>
          </p:cNvSpPr>
          <p:nvPr/>
        </p:nvSpPr>
        <p:spPr bwMode="auto">
          <a:xfrm>
            <a:off x="831850" y="820738"/>
            <a:ext cx="7521575" cy="398462"/>
          </a:xfrm>
          <a:prstGeom prst="rect">
            <a:avLst/>
          </a:prstGeom>
          <a:solidFill>
            <a:srgbClr val="FFFFFF"/>
          </a:solidFill>
          <a:ln w="31750">
            <a:solidFill>
              <a:srgbClr val="000000"/>
            </a:solidFill>
            <a:miter lim="800000"/>
            <a:headEnd/>
            <a:tailEnd/>
          </a:ln>
        </p:spPr>
        <p:txBody>
          <a:bodyPr>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800" b="1"/>
              <a:t>Select species</a:t>
            </a:r>
            <a:r>
              <a:rPr lang="en-US" altLang="zh-TW" sz="1800" b="1">
                <a:cs typeface="Arial" charset="0"/>
              </a:rPr>
              <a:t> → Specify inter-microRNA distance → Get clusters</a:t>
            </a:r>
            <a:endParaRPr lang="en-US" altLang="zh-TW" sz="1800" b="1"/>
          </a:p>
        </p:txBody>
      </p:sp>
      <p:pic>
        <p:nvPicPr>
          <p:cNvPr id="34848" name="Picture 3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1295400"/>
            <a:ext cx="7604125" cy="1033463"/>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780332" name="AutoShape 44"/>
          <p:cNvSpPr>
            <a:spLocks noChangeArrowheads="1"/>
          </p:cNvSpPr>
          <p:nvPr/>
        </p:nvSpPr>
        <p:spPr bwMode="auto">
          <a:xfrm>
            <a:off x="3963988" y="2289175"/>
            <a:ext cx="1839912" cy="377825"/>
          </a:xfrm>
          <a:prstGeom prst="wedgeRoundRectCallout">
            <a:avLst>
              <a:gd name="adj1" fmla="val 27481"/>
              <a:gd name="adj2" fmla="val -84454"/>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1600"/>
              <a:t>Specify distance</a:t>
            </a:r>
          </a:p>
        </p:txBody>
      </p:sp>
      <p:sp>
        <p:nvSpPr>
          <p:cNvPr id="780333" name="AutoShape 45"/>
          <p:cNvSpPr>
            <a:spLocks noChangeArrowheads="1"/>
          </p:cNvSpPr>
          <p:nvPr/>
        </p:nvSpPr>
        <p:spPr bwMode="auto">
          <a:xfrm>
            <a:off x="7137400" y="2276475"/>
            <a:ext cx="1839913" cy="390525"/>
          </a:xfrm>
          <a:prstGeom prst="wedgeRoundRectCallout">
            <a:avLst>
              <a:gd name="adj1" fmla="val -33606"/>
              <a:gd name="adj2" fmla="val -96750"/>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1600" dirty="0"/>
              <a:t>Click for clusters</a:t>
            </a:r>
          </a:p>
        </p:txBody>
      </p:sp>
      <p:sp>
        <p:nvSpPr>
          <p:cNvPr id="780330" name="AutoShape 42"/>
          <p:cNvSpPr>
            <a:spLocks noChangeArrowheads="1"/>
          </p:cNvSpPr>
          <p:nvPr/>
        </p:nvSpPr>
        <p:spPr bwMode="auto">
          <a:xfrm>
            <a:off x="1193800" y="2211388"/>
            <a:ext cx="1906588" cy="455612"/>
          </a:xfrm>
          <a:prstGeom prst="wedgeRoundRectCallout">
            <a:avLst>
              <a:gd name="adj1" fmla="val 31681"/>
              <a:gd name="adj2" fmla="val -87977"/>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pPr marL="342900" indent="-342900"/>
            <a:r>
              <a:rPr lang="en-US" altLang="zh-TW" sz="1600"/>
              <a:t>Select  species</a:t>
            </a:r>
          </a:p>
        </p:txBody>
      </p:sp>
      <p:grpSp>
        <p:nvGrpSpPr>
          <p:cNvPr id="3" name="Group 18"/>
          <p:cNvGrpSpPr>
            <a:grpSpLocks/>
          </p:cNvGrpSpPr>
          <p:nvPr/>
        </p:nvGrpSpPr>
        <p:grpSpPr bwMode="auto">
          <a:xfrm>
            <a:off x="6556375" y="3644900"/>
            <a:ext cx="176213" cy="182563"/>
            <a:chOff x="4211" y="2056"/>
            <a:chExt cx="77" cy="99"/>
          </a:xfrm>
        </p:grpSpPr>
        <p:sp>
          <p:nvSpPr>
            <p:cNvPr id="34843" name="Line 16"/>
            <p:cNvSpPr>
              <a:spLocks noChangeShapeType="1"/>
            </p:cNvSpPr>
            <p:nvPr/>
          </p:nvSpPr>
          <p:spPr bwMode="auto">
            <a:xfrm>
              <a:off x="4211" y="2112"/>
              <a:ext cx="25" cy="43"/>
            </a:xfrm>
            <a:prstGeom prst="line">
              <a:avLst/>
            </a:prstGeom>
            <a:noFill/>
            <a:ln w="31750">
              <a:solidFill>
                <a:srgbClr val="EB0903"/>
              </a:solidFill>
              <a:round/>
              <a:headEnd/>
              <a:tailEn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34844" name="Line 17"/>
            <p:cNvSpPr>
              <a:spLocks noChangeShapeType="1"/>
            </p:cNvSpPr>
            <p:nvPr/>
          </p:nvSpPr>
          <p:spPr bwMode="auto">
            <a:xfrm flipV="1">
              <a:off x="4244" y="2056"/>
              <a:ext cx="44" cy="96"/>
            </a:xfrm>
            <a:prstGeom prst="line">
              <a:avLst/>
            </a:prstGeom>
            <a:noFill/>
            <a:ln w="31750">
              <a:solidFill>
                <a:srgbClr val="EB0903"/>
              </a:solidFill>
              <a:round/>
              <a:headEnd/>
              <a:tailEnd/>
            </a:ln>
            <a:extLst>
              <a:ext uri="{909E8E84-426E-40dd-AFC4-6F175D3DCCD1}">
                <a14:hiddenFill xmlns="" xmlns:a14="http://schemas.microsoft.com/office/drawing/2010/main">
                  <a:noFill/>
                </a14:hiddenFill>
              </a:ext>
            </a:extLst>
          </p:spPr>
          <p:txBody>
            <a:bodyPr anchor="ctr">
              <a:spAutoFit/>
            </a:bodyPr>
            <a:lstStyle/>
            <a:p>
              <a:endParaRPr lang="zh-TW" altLang="en-US"/>
            </a:p>
          </p:txBody>
        </p:sp>
      </p:grpSp>
      <p:sp>
        <p:nvSpPr>
          <p:cNvPr id="780339" name="AutoShape 51"/>
          <p:cNvSpPr>
            <a:spLocks noChangeArrowheads="1"/>
          </p:cNvSpPr>
          <p:nvPr/>
        </p:nvSpPr>
        <p:spPr bwMode="auto">
          <a:xfrm>
            <a:off x="1516063" y="3305175"/>
            <a:ext cx="1306512" cy="650875"/>
          </a:xfrm>
          <a:prstGeom prst="rightArrow">
            <a:avLst>
              <a:gd name="adj1" fmla="val 50000"/>
              <a:gd name="adj2" fmla="val 50183"/>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spAutoFit/>
          </a:bodyPr>
          <a:lstStyle/>
          <a:p>
            <a:pPr marL="342900" indent="-342900"/>
            <a:r>
              <a:rPr lang="en-US" altLang="zh-TW" sz="1800" dirty="0"/>
              <a:t>Cluster 1</a:t>
            </a:r>
          </a:p>
        </p:txBody>
      </p:sp>
      <p:sp>
        <p:nvSpPr>
          <p:cNvPr id="780340" name="AutoShape 52"/>
          <p:cNvSpPr>
            <a:spLocks noChangeArrowheads="1"/>
          </p:cNvSpPr>
          <p:nvPr/>
        </p:nvSpPr>
        <p:spPr bwMode="auto">
          <a:xfrm>
            <a:off x="1311275" y="4757738"/>
            <a:ext cx="1725613" cy="650875"/>
          </a:xfrm>
          <a:prstGeom prst="rightArrow">
            <a:avLst>
              <a:gd name="adj1" fmla="val 50000"/>
              <a:gd name="adj2" fmla="val 66281"/>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spAutoFit/>
          </a:bodyPr>
          <a:lstStyle/>
          <a:p>
            <a:pPr marL="342900" indent="-342900"/>
            <a:r>
              <a:rPr lang="en-US" altLang="zh-TW" sz="1800" dirty="0"/>
              <a:t>Cluster 124</a:t>
            </a:r>
          </a:p>
        </p:txBody>
      </p:sp>
      <p:sp>
        <p:nvSpPr>
          <p:cNvPr id="34855" name="AutoShape 39"/>
          <p:cNvSpPr>
            <a:spLocks/>
          </p:cNvSpPr>
          <p:nvPr/>
        </p:nvSpPr>
        <p:spPr bwMode="auto">
          <a:xfrm>
            <a:off x="3046413" y="4775200"/>
            <a:ext cx="88900" cy="609600"/>
          </a:xfrm>
          <a:prstGeom prst="leftBrace">
            <a:avLst>
              <a:gd name="adj1" fmla="val 57143"/>
              <a:gd name="adj2" fmla="val 50000"/>
            </a:avLst>
          </a:prstGeom>
          <a:noFill/>
          <a:ln w="38100">
            <a:solidFill>
              <a:srgbClr val="EB0903"/>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34859" name="Rectangle 43"/>
          <p:cNvSpPr>
            <a:spLocks noChangeArrowheads="1"/>
          </p:cNvSpPr>
          <p:nvPr/>
        </p:nvSpPr>
        <p:spPr bwMode="auto">
          <a:xfrm>
            <a:off x="2801938" y="5341938"/>
            <a:ext cx="4165600" cy="62388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pic>
        <p:nvPicPr>
          <p:cNvPr id="34858" name="Picture 4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9363" y="5680075"/>
            <a:ext cx="5772150" cy="884238"/>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4856" name="Rectangle 40"/>
          <p:cNvSpPr>
            <a:spLocks noChangeArrowheads="1"/>
          </p:cNvSpPr>
          <p:nvPr/>
        </p:nvSpPr>
        <p:spPr bwMode="auto">
          <a:xfrm>
            <a:off x="4211638" y="6253163"/>
            <a:ext cx="1160462" cy="24288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34857" name="Rectangle 41"/>
          <p:cNvSpPr>
            <a:spLocks noChangeArrowheads="1"/>
          </p:cNvSpPr>
          <p:nvPr/>
        </p:nvSpPr>
        <p:spPr bwMode="auto">
          <a:xfrm>
            <a:off x="5384800" y="6253163"/>
            <a:ext cx="741363" cy="2381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2" name="AutoShape 52"/>
          <p:cNvSpPr>
            <a:spLocks noChangeArrowheads="1"/>
          </p:cNvSpPr>
          <p:nvPr/>
        </p:nvSpPr>
        <p:spPr bwMode="auto">
          <a:xfrm>
            <a:off x="1858963" y="6116638"/>
            <a:ext cx="2408237" cy="534987"/>
          </a:xfrm>
          <a:prstGeom prst="rightArrow">
            <a:avLst>
              <a:gd name="adj1" fmla="val 63204"/>
              <a:gd name="adj2" fmla="val 80110"/>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spAutoFit/>
          </a:bodyPr>
          <a:lstStyle/>
          <a:p>
            <a:pPr marL="342900" indent="-342900"/>
            <a:r>
              <a:rPr lang="en-US" altLang="zh-TW" sz="1800" dirty="0"/>
              <a:t>Fetch Sequences</a:t>
            </a:r>
          </a:p>
        </p:txBody>
      </p:sp>
      <p:sp>
        <p:nvSpPr>
          <p:cNvPr id="34861" name="AutoShape 45"/>
          <p:cNvSpPr>
            <a:spLocks noChangeArrowheads="1"/>
          </p:cNvSpPr>
          <p:nvPr/>
        </p:nvSpPr>
        <p:spPr bwMode="auto">
          <a:xfrm>
            <a:off x="6078538" y="6142038"/>
            <a:ext cx="1557337" cy="517525"/>
          </a:xfrm>
          <a:prstGeom prst="leftArrow">
            <a:avLst>
              <a:gd name="adj1" fmla="val 66074"/>
              <a:gd name="adj2" fmla="val 75146"/>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marL="342900" indent="-342900"/>
            <a:r>
              <a:rPr lang="en-US" altLang="zh-TW" sz="1800"/>
              <a:t>Select All</a:t>
            </a:r>
          </a:p>
        </p:txBody>
      </p:sp>
      <p:sp>
        <p:nvSpPr>
          <p:cNvPr id="780343" name="AutoShape 55"/>
          <p:cNvSpPr>
            <a:spLocks noChangeArrowheads="1"/>
          </p:cNvSpPr>
          <p:nvPr/>
        </p:nvSpPr>
        <p:spPr bwMode="auto">
          <a:xfrm>
            <a:off x="6853238" y="4056063"/>
            <a:ext cx="2043112" cy="1250950"/>
          </a:xfrm>
          <a:prstGeom prst="wedgeRoundRectCallout">
            <a:avLst>
              <a:gd name="adj1" fmla="val -40208"/>
              <a:gd name="adj2" fmla="val 89722"/>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1800"/>
              <a:t>Stem-loop or mature seq.; FASTA or ClustalW</a:t>
            </a:r>
          </a:p>
        </p:txBody>
      </p:sp>
      <p:sp>
        <p:nvSpPr>
          <p:cNvPr id="34862" name="Rectangle 46"/>
          <p:cNvSpPr>
            <a:spLocks noChangeArrowheads="1"/>
          </p:cNvSpPr>
          <p:nvPr/>
        </p:nvSpPr>
        <p:spPr bwMode="auto">
          <a:xfrm>
            <a:off x="900113" y="2728913"/>
            <a:ext cx="6677025" cy="290512"/>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34863" name="AutoShape 47"/>
          <p:cNvSpPr>
            <a:spLocks/>
          </p:cNvSpPr>
          <p:nvPr/>
        </p:nvSpPr>
        <p:spPr bwMode="auto">
          <a:xfrm>
            <a:off x="2973388" y="3048000"/>
            <a:ext cx="88900" cy="1219200"/>
          </a:xfrm>
          <a:prstGeom prst="leftBrace">
            <a:avLst>
              <a:gd name="adj1" fmla="val 114286"/>
              <a:gd name="adj2" fmla="val 50000"/>
            </a:avLst>
          </a:prstGeom>
          <a:noFill/>
          <a:ln w="38100">
            <a:solidFill>
              <a:srgbClr val="EB0903"/>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Tree>
    <p:extLst>
      <p:ext uri="{BB962C8B-B14F-4D97-AF65-F5344CB8AC3E}">
        <p14:creationId xmlns:p14="http://schemas.microsoft.com/office/powerpoint/2010/main" val="37278855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80330"/>
                                        </p:tgtEl>
                                        <p:attrNameLst>
                                          <p:attrName>style.visibility</p:attrName>
                                        </p:attrNameLst>
                                      </p:cBhvr>
                                      <p:to>
                                        <p:strVal val="visible"/>
                                      </p:to>
                                    </p:set>
                                  </p:childTnLst>
                                  <p:subTnLst>
                                    <p:set>
                                      <p:cBhvr override="childStyle">
                                        <p:cTn dur="1" fill="hold" display="0" masterRel="nextClick" afterEffect="1"/>
                                        <p:tgtEl>
                                          <p:spTgt spid="780330"/>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80332"/>
                                        </p:tgtEl>
                                        <p:attrNameLst>
                                          <p:attrName>style.visibility</p:attrName>
                                        </p:attrNameLst>
                                      </p:cBhvr>
                                      <p:to>
                                        <p:strVal val="visible"/>
                                      </p:to>
                                    </p:set>
                                  </p:childTnLst>
                                  <p:subTnLst>
                                    <p:set>
                                      <p:cBhvr override="childStyle">
                                        <p:cTn dur="1" fill="hold" display="0" masterRel="nextClick" afterEffect="1"/>
                                        <p:tgtEl>
                                          <p:spTgt spid="780332"/>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80333"/>
                                        </p:tgtEl>
                                        <p:attrNameLst>
                                          <p:attrName>style.visibility</p:attrName>
                                        </p:attrNameLst>
                                      </p:cBhvr>
                                      <p:to>
                                        <p:strVal val="visible"/>
                                      </p:to>
                                    </p:set>
                                  </p:childTnLst>
                                  <p:subTnLst>
                                    <p:set>
                                      <p:cBhvr override="childStyle">
                                        <p:cTn dur="1" fill="hold" display="0" masterRel="nextClick" afterEffect="1"/>
                                        <p:tgtEl>
                                          <p:spTgt spid="780333"/>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484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485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4862"/>
                                        </p:tgtEl>
                                        <p:attrNameLst>
                                          <p:attrName>style.visibility</p:attrName>
                                        </p:attrNameLst>
                                      </p:cBhvr>
                                      <p:to>
                                        <p:strVal val="visible"/>
                                      </p:to>
                                    </p:set>
                                  </p:childTnLst>
                                  <p:subTnLst>
                                    <p:set>
                                      <p:cBhvr override="childStyle">
                                        <p:cTn dur="1" fill="hold" display="0" masterRel="nextClick" afterEffect="1"/>
                                        <p:tgtEl>
                                          <p:spTgt spid="34862"/>
                                        </p:tgtEl>
                                        <p:attrNameLst>
                                          <p:attrName>style.visibility</p:attrName>
                                        </p:attrNameLst>
                                      </p:cBhvr>
                                      <p:to>
                                        <p:strVal val="hidden"/>
                                      </p:to>
                                    </p:set>
                                  </p:sub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80339"/>
                                        </p:tgtEl>
                                        <p:attrNameLst>
                                          <p:attrName>style.visibility</p:attrName>
                                        </p:attrNameLst>
                                      </p:cBhvr>
                                      <p:to>
                                        <p:strVal val="visible"/>
                                      </p:to>
                                    </p:set>
                                  </p:childTnLst>
                                  <p:subTnLst>
                                    <p:set>
                                      <p:cBhvr override="childStyle">
                                        <p:cTn dur="1" fill="hold" display="0" masterRel="nextClick" afterEffect="1"/>
                                        <p:tgtEl>
                                          <p:spTgt spid="780339"/>
                                        </p:tgtEl>
                                        <p:attrNameLst>
                                          <p:attrName>style.visibility</p:attrName>
                                        </p:attrNameLst>
                                      </p:cBhvr>
                                      <p:to>
                                        <p:strVal val="hidden"/>
                                      </p:to>
                                    </p:set>
                                  </p:subTnLst>
                                </p:cTn>
                              </p:par>
                              <p:par>
                                <p:cTn id="31" presetID="1" presetClass="entr" presetSubtype="0" fill="hold" grpId="0" nodeType="withEffect">
                                  <p:stCondLst>
                                    <p:cond delay="0"/>
                                  </p:stCondLst>
                                  <p:childTnLst>
                                    <p:set>
                                      <p:cBhvr>
                                        <p:cTn id="32" dur="1" fill="hold">
                                          <p:stCondLst>
                                            <p:cond delay="0"/>
                                          </p:stCondLst>
                                        </p:cTn>
                                        <p:tgtEl>
                                          <p:spTgt spid="34863"/>
                                        </p:tgtEl>
                                        <p:attrNameLst>
                                          <p:attrName>style.visibility</p:attrName>
                                        </p:attrNameLst>
                                      </p:cBhvr>
                                      <p:to>
                                        <p:strVal val="visible"/>
                                      </p:to>
                                    </p:set>
                                  </p:childTnLst>
                                  <p:subTnLst>
                                    <p:set>
                                      <p:cBhvr override="childStyle">
                                        <p:cTn dur="1" fill="hold" display="0" masterRel="nextClick" afterEffect="1"/>
                                        <p:tgtEl>
                                          <p:spTgt spid="34863"/>
                                        </p:tgtEl>
                                        <p:attrNameLst>
                                          <p:attrName>style.visibility</p:attrName>
                                        </p:attrNameLst>
                                      </p:cBhvr>
                                      <p:to>
                                        <p:strVal val="hidden"/>
                                      </p:to>
                                    </p:set>
                                  </p:sub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780340"/>
                                        </p:tgtEl>
                                        <p:attrNameLst>
                                          <p:attrName>style.visibility</p:attrName>
                                        </p:attrNameLst>
                                      </p:cBhvr>
                                      <p:to>
                                        <p:strVal val="visible"/>
                                      </p:to>
                                    </p:set>
                                  </p:childTnLst>
                                  <p:subTnLst>
                                    <p:set>
                                      <p:cBhvr override="childStyle">
                                        <p:cTn dur="1" fill="hold" display="0" masterRel="nextClick" afterEffect="1"/>
                                        <p:tgtEl>
                                          <p:spTgt spid="780340"/>
                                        </p:tgtEl>
                                        <p:attrNameLst>
                                          <p:attrName>style.visibility</p:attrName>
                                        </p:attrNameLst>
                                      </p:cBhvr>
                                      <p:to>
                                        <p:strVal val="hidden"/>
                                      </p:to>
                                    </p:set>
                                  </p:subTnLst>
                                </p:cTn>
                              </p:par>
                              <p:par>
                                <p:cTn id="37" presetID="1" presetClass="entr" presetSubtype="0" fill="hold" grpId="0" nodeType="withEffect">
                                  <p:stCondLst>
                                    <p:cond delay="0"/>
                                  </p:stCondLst>
                                  <p:childTnLst>
                                    <p:set>
                                      <p:cBhvr>
                                        <p:cTn id="38" dur="1" fill="hold">
                                          <p:stCondLst>
                                            <p:cond delay="0"/>
                                          </p:stCondLst>
                                        </p:cTn>
                                        <p:tgtEl>
                                          <p:spTgt spid="34855"/>
                                        </p:tgtEl>
                                        <p:attrNameLst>
                                          <p:attrName>style.visibility</p:attrName>
                                        </p:attrNameLst>
                                      </p:cBhvr>
                                      <p:to>
                                        <p:strVal val="visible"/>
                                      </p:to>
                                    </p:set>
                                  </p:childTnLst>
                                  <p:subTnLst>
                                    <p:set>
                                      <p:cBhvr override="childStyle">
                                        <p:cTn dur="1" fill="hold" display="0" masterRel="nextClick" afterEffect="1"/>
                                        <p:tgtEl>
                                          <p:spTgt spid="34855"/>
                                        </p:tgtEl>
                                        <p:attrNameLst>
                                          <p:attrName>style.visibility</p:attrName>
                                        </p:attrNameLst>
                                      </p:cBhvr>
                                      <p:to>
                                        <p:strVal val="hidden"/>
                                      </p:to>
                                    </p:set>
                                  </p:sub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0"/>
                                          </p:stCondLst>
                                        </p:cTn>
                                        <p:tgtEl>
                                          <p:spTgt spid="3"/>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4859"/>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nodeType="clickEffect">
                                  <p:stCondLst>
                                    <p:cond delay="0"/>
                                  </p:stCondLst>
                                  <p:childTnLst>
                                    <p:set>
                                      <p:cBhvr>
                                        <p:cTn id="50" dur="1" fill="hold">
                                          <p:stCondLst>
                                            <p:cond delay="0"/>
                                          </p:stCondLst>
                                        </p:cTn>
                                        <p:tgtEl>
                                          <p:spTgt spid="34858"/>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4861"/>
                                        </p:tgtEl>
                                        <p:attrNameLst>
                                          <p:attrName>style.visibility</p:attrName>
                                        </p:attrNameLst>
                                      </p:cBhvr>
                                      <p:to>
                                        <p:strVal val="visible"/>
                                      </p:to>
                                    </p:set>
                                  </p:childTnLst>
                                  <p:subTnLst>
                                    <p:set>
                                      <p:cBhvr override="childStyle">
                                        <p:cTn dur="1" fill="hold" display="0" masterRel="nextClick" afterEffect="1"/>
                                        <p:tgtEl>
                                          <p:spTgt spid="34861"/>
                                        </p:tgtEl>
                                        <p:attrNameLst>
                                          <p:attrName>style.visibility</p:attrName>
                                        </p:attrNameLst>
                                      </p:cBhvr>
                                      <p:to>
                                        <p:strVal val="hidden"/>
                                      </p:to>
                                    </p:set>
                                  </p:subTnLst>
                                </p:cTn>
                              </p:par>
                              <p:par>
                                <p:cTn id="53" presetID="1" presetClass="entr" presetSubtype="0" fill="hold" grpId="0" nodeType="withEffect">
                                  <p:stCondLst>
                                    <p:cond delay="0"/>
                                  </p:stCondLst>
                                  <p:childTnLst>
                                    <p:set>
                                      <p:cBhvr>
                                        <p:cTn id="54" dur="1" fill="hold">
                                          <p:stCondLst>
                                            <p:cond delay="0"/>
                                          </p:stCondLst>
                                        </p:cTn>
                                        <p:tgtEl>
                                          <p:spTgt spid="34857"/>
                                        </p:tgtEl>
                                        <p:attrNameLst>
                                          <p:attrName>style.visibility</p:attrName>
                                        </p:attrNameLst>
                                      </p:cBhvr>
                                      <p:to>
                                        <p:strVal val="visible"/>
                                      </p:to>
                                    </p:set>
                                  </p:childTnLst>
                                  <p:subTnLst>
                                    <p:set>
                                      <p:cBhvr override="childStyle">
                                        <p:cTn dur="1" fill="hold" display="0" masterRel="nextClick" afterEffect="1"/>
                                        <p:tgtEl>
                                          <p:spTgt spid="34857"/>
                                        </p:tgtEl>
                                        <p:attrNameLst>
                                          <p:attrName>style.visibility</p:attrName>
                                        </p:attrNameLst>
                                      </p:cBhvr>
                                      <p:to>
                                        <p:strVal val="hidden"/>
                                      </p:to>
                                    </p:set>
                                  </p:sub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780343"/>
                                        </p:tgtEl>
                                        <p:attrNameLst>
                                          <p:attrName>style.visibility</p:attrName>
                                        </p:attrNameLst>
                                      </p:cBhvr>
                                      <p:to>
                                        <p:strVal val="visible"/>
                                      </p:to>
                                    </p:set>
                                  </p:childTnLst>
                                  <p:subTnLst>
                                    <p:set>
                                      <p:cBhvr override="childStyle">
                                        <p:cTn dur="1" fill="hold" display="0" masterRel="nextClick" afterEffect="1"/>
                                        <p:tgtEl>
                                          <p:spTgt spid="780343"/>
                                        </p:tgtEl>
                                        <p:attrNameLst>
                                          <p:attrName>style.visibility</p:attrName>
                                        </p:attrNameLst>
                                      </p:cBhvr>
                                      <p:to>
                                        <p:strVal val="hidden"/>
                                      </p:to>
                                    </p:set>
                                  </p:subTnLst>
                                </p:cTn>
                              </p:par>
                            </p:childTnLst>
                          </p:cTn>
                        </p:par>
                      </p:childTnLst>
                    </p:cTn>
                  </p:par>
                  <p:par>
                    <p:cTn id="59" fill="hold" nodeType="clickPar">
                      <p:stCondLst>
                        <p:cond delay="indefinite"/>
                      </p:stCondLst>
                      <p:childTnLst>
                        <p:par>
                          <p:cTn id="60" fill="hold" nodeType="withGroup">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2"/>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48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0332" grpId="0" animBg="1"/>
      <p:bldP spid="780333" grpId="0" animBg="1"/>
      <p:bldP spid="780330" grpId="0" animBg="1"/>
      <p:bldP spid="780339" grpId="0" animBg="1"/>
      <p:bldP spid="780340" grpId="0" animBg="1"/>
      <p:bldP spid="34855" grpId="0" animBg="1"/>
      <p:bldP spid="34859" grpId="0" animBg="1"/>
      <p:bldP spid="34856" grpId="0" animBg="1"/>
      <p:bldP spid="34857" grpId="0" animBg="1"/>
      <p:bldP spid="2" grpId="0" animBg="1"/>
      <p:bldP spid="34861" grpId="0" animBg="1"/>
      <p:bldP spid="780343" grpId="0" animBg="1"/>
      <p:bldP spid="34862" grpId="0" animBg="1"/>
      <p:bldP spid="3486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44" name="Picture 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938" y="2592388"/>
            <a:ext cx="8640762" cy="3590925"/>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62843" name="Picture 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5413" y="1255713"/>
            <a:ext cx="6326187" cy="1104900"/>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62822" name="Rectangle 2"/>
          <p:cNvSpPr>
            <a:spLocks noGrp="1" noRot="1" noChangeArrowheads="1"/>
          </p:cNvSpPr>
          <p:nvPr>
            <p:ph type="title" idx="4294967295"/>
          </p:nvPr>
        </p:nvSpPr>
        <p:spPr>
          <a:xfrm>
            <a:off x="333060" y="-125412"/>
            <a:ext cx="8229600" cy="1143000"/>
          </a:xfrm>
        </p:spPr>
        <p:txBody>
          <a:bodyPr/>
          <a:lstStyle/>
          <a:p>
            <a:pPr eaLnBrk="1" hangingPunct="1"/>
            <a:r>
              <a:rPr lang="en-US" altLang="zh-TW">
                <a:latin typeface="Arial Narrow" charset="0"/>
              </a:rPr>
              <a:t>Search by Tissue Expression</a:t>
            </a:r>
          </a:p>
        </p:txBody>
      </p:sp>
      <p:sp>
        <p:nvSpPr>
          <p:cNvPr id="162823" name="Text Box 4"/>
          <p:cNvSpPr txBox="1">
            <a:spLocks noChangeArrowheads="1"/>
          </p:cNvSpPr>
          <p:nvPr/>
        </p:nvSpPr>
        <p:spPr bwMode="auto">
          <a:xfrm>
            <a:off x="1817688" y="820738"/>
            <a:ext cx="5910262" cy="398462"/>
          </a:xfrm>
          <a:prstGeom prst="rect">
            <a:avLst/>
          </a:prstGeom>
          <a:solidFill>
            <a:srgbClr val="FFFFFF"/>
          </a:solidFill>
          <a:ln w="31750">
            <a:solidFill>
              <a:srgbClr val="000000"/>
            </a:solidFill>
            <a:miter lim="800000"/>
            <a:headEnd/>
            <a:tailEnd/>
          </a:ln>
        </p:spPr>
        <p:txBody>
          <a:bodyPr>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800" b="1"/>
              <a:t>Select species</a:t>
            </a:r>
            <a:r>
              <a:rPr lang="en-US" altLang="zh-TW" sz="1800" b="1">
                <a:cs typeface="Arial" charset="0"/>
              </a:rPr>
              <a:t> → Select tissue → Get experiments</a:t>
            </a:r>
            <a:endParaRPr lang="en-US" altLang="zh-TW" sz="1800" b="1"/>
          </a:p>
        </p:txBody>
      </p:sp>
      <p:sp>
        <p:nvSpPr>
          <p:cNvPr id="780332" name="AutoShape 44"/>
          <p:cNvSpPr>
            <a:spLocks noChangeArrowheads="1"/>
          </p:cNvSpPr>
          <p:nvPr/>
        </p:nvSpPr>
        <p:spPr bwMode="auto">
          <a:xfrm>
            <a:off x="3906838" y="1446213"/>
            <a:ext cx="1839912" cy="377825"/>
          </a:xfrm>
          <a:prstGeom prst="wedgeRoundRectCallout">
            <a:avLst>
              <a:gd name="adj1" fmla="val 17213"/>
              <a:gd name="adj2" fmla="val 96218"/>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1600" dirty="0"/>
              <a:t>Select tissue</a:t>
            </a:r>
          </a:p>
        </p:txBody>
      </p:sp>
      <p:sp>
        <p:nvSpPr>
          <p:cNvPr id="780333" name="AutoShape 45"/>
          <p:cNvSpPr>
            <a:spLocks noChangeArrowheads="1"/>
          </p:cNvSpPr>
          <p:nvPr/>
        </p:nvSpPr>
        <p:spPr bwMode="auto">
          <a:xfrm>
            <a:off x="7129463" y="1593850"/>
            <a:ext cx="1563687" cy="652463"/>
          </a:xfrm>
          <a:prstGeom prst="wedgeRoundRectCallout">
            <a:avLst>
              <a:gd name="adj1" fmla="val -65940"/>
              <a:gd name="adj2" fmla="val 31023"/>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1600" dirty="0"/>
              <a:t>Click for experiments</a:t>
            </a:r>
          </a:p>
        </p:txBody>
      </p:sp>
      <p:sp>
        <p:nvSpPr>
          <p:cNvPr id="780330" name="AutoShape 42"/>
          <p:cNvSpPr>
            <a:spLocks noChangeArrowheads="1"/>
          </p:cNvSpPr>
          <p:nvPr/>
        </p:nvSpPr>
        <p:spPr bwMode="auto">
          <a:xfrm>
            <a:off x="222250" y="1733550"/>
            <a:ext cx="1150938" cy="717550"/>
          </a:xfrm>
          <a:prstGeom prst="wedgeRoundRectCallout">
            <a:avLst>
              <a:gd name="adj1" fmla="val 67657"/>
              <a:gd name="adj2" fmla="val -17477"/>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pPr marL="342900" indent="-342900"/>
            <a:r>
              <a:rPr lang="en-US" altLang="zh-TW" sz="1600" dirty="0"/>
              <a:t>Select</a:t>
            </a:r>
          </a:p>
          <a:p>
            <a:pPr marL="342900" indent="-342900"/>
            <a:r>
              <a:rPr lang="en-US" altLang="zh-TW" sz="1600" dirty="0"/>
              <a:t> species</a:t>
            </a:r>
          </a:p>
        </p:txBody>
      </p:sp>
      <p:sp>
        <p:nvSpPr>
          <p:cNvPr id="162833" name="Rectangle 17"/>
          <p:cNvSpPr>
            <a:spLocks noChangeArrowheads="1"/>
          </p:cNvSpPr>
          <p:nvPr/>
        </p:nvSpPr>
        <p:spPr bwMode="auto">
          <a:xfrm>
            <a:off x="247650" y="2587625"/>
            <a:ext cx="4973638" cy="38417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62837" name="Rectangle 21"/>
          <p:cNvSpPr>
            <a:spLocks noChangeArrowheads="1"/>
          </p:cNvSpPr>
          <p:nvPr/>
        </p:nvSpPr>
        <p:spPr bwMode="auto">
          <a:xfrm>
            <a:off x="439738" y="3065463"/>
            <a:ext cx="936625" cy="212883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62845" name="Rectangle 29"/>
          <p:cNvSpPr>
            <a:spLocks noChangeArrowheads="1"/>
          </p:cNvSpPr>
          <p:nvPr/>
        </p:nvSpPr>
        <p:spPr bwMode="auto">
          <a:xfrm>
            <a:off x="1373188" y="3065463"/>
            <a:ext cx="641350" cy="212883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62846" name="Rectangle 30"/>
          <p:cNvSpPr>
            <a:spLocks noChangeArrowheads="1"/>
          </p:cNvSpPr>
          <p:nvPr/>
        </p:nvSpPr>
        <p:spPr bwMode="auto">
          <a:xfrm>
            <a:off x="2011363" y="3065463"/>
            <a:ext cx="1127125" cy="212883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62847" name="Rectangle 31"/>
          <p:cNvSpPr>
            <a:spLocks noChangeArrowheads="1"/>
          </p:cNvSpPr>
          <p:nvPr/>
        </p:nvSpPr>
        <p:spPr bwMode="auto">
          <a:xfrm>
            <a:off x="3135313" y="3065463"/>
            <a:ext cx="4651375" cy="212883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62848" name="Rectangle 32"/>
          <p:cNvSpPr>
            <a:spLocks noChangeArrowheads="1"/>
          </p:cNvSpPr>
          <p:nvPr/>
        </p:nvSpPr>
        <p:spPr bwMode="auto">
          <a:xfrm>
            <a:off x="7793038" y="3065463"/>
            <a:ext cx="1003300" cy="212883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780343" name="AutoShape 55"/>
          <p:cNvSpPr>
            <a:spLocks noChangeArrowheads="1"/>
          </p:cNvSpPr>
          <p:nvPr/>
        </p:nvSpPr>
        <p:spPr bwMode="auto">
          <a:xfrm>
            <a:off x="2057400" y="4667250"/>
            <a:ext cx="1524000" cy="496888"/>
          </a:xfrm>
          <a:prstGeom prst="wedgeRoundRectCallout">
            <a:avLst>
              <a:gd name="adj1" fmla="val -18333"/>
              <a:gd name="adj2" fmla="val 150000"/>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1800" dirty="0"/>
              <a:t>References</a:t>
            </a:r>
          </a:p>
        </p:txBody>
      </p:sp>
      <p:pic>
        <p:nvPicPr>
          <p:cNvPr id="162849" name="Picture 3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7600" y="3657600"/>
            <a:ext cx="5300663" cy="2957513"/>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62850"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62851"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5F3E2D34-D588-6B40-86F4-70C03DD52178}" type="slidenum">
              <a:rPr lang="en-US" altLang="zh-TW" sz="800">
                <a:solidFill>
                  <a:srgbClr val="020202"/>
                </a:solidFill>
              </a:rPr>
              <a:pPr algn="l" eaLnBrk="1" hangingPunct="1">
                <a:spcBef>
                  <a:spcPct val="0"/>
                </a:spcBef>
                <a:buClrTx/>
                <a:buSzTx/>
                <a:buFontTx/>
                <a:buNone/>
              </a:pPr>
              <a:t>29</a:t>
            </a:fld>
            <a:endParaRPr lang="en-US" altLang="zh-TW" sz="800">
              <a:solidFill>
                <a:srgbClr val="020202"/>
              </a:solidFill>
            </a:endParaRPr>
          </a:p>
        </p:txBody>
      </p:sp>
      <p:sp>
        <p:nvSpPr>
          <p:cNvPr id="162852" name="Line 36"/>
          <p:cNvSpPr>
            <a:spLocks noChangeShapeType="1"/>
          </p:cNvSpPr>
          <p:nvPr/>
        </p:nvSpPr>
        <p:spPr bwMode="auto">
          <a:xfrm>
            <a:off x="1343025" y="3444875"/>
            <a:ext cx="2517775" cy="604838"/>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
        <p:nvSpPr>
          <p:cNvPr id="162853" name="AutoShape 37"/>
          <p:cNvSpPr>
            <a:spLocks noChangeArrowheads="1"/>
          </p:cNvSpPr>
          <p:nvPr/>
        </p:nvSpPr>
        <p:spPr bwMode="auto">
          <a:xfrm>
            <a:off x="4968875" y="5087938"/>
            <a:ext cx="1631950" cy="711200"/>
          </a:xfrm>
          <a:prstGeom prst="leftArrow">
            <a:avLst>
              <a:gd name="adj1" fmla="val 50000"/>
              <a:gd name="adj2" fmla="val 57366"/>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2000"/>
              <a:t>miRNA link</a:t>
            </a:r>
          </a:p>
        </p:txBody>
      </p:sp>
    </p:spTree>
    <p:extLst>
      <p:ext uri="{BB962C8B-B14F-4D97-AF65-F5344CB8AC3E}">
        <p14:creationId xmlns:p14="http://schemas.microsoft.com/office/powerpoint/2010/main" val="26166026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80330"/>
                                        </p:tgtEl>
                                        <p:attrNameLst>
                                          <p:attrName>style.visibility</p:attrName>
                                        </p:attrNameLst>
                                      </p:cBhvr>
                                      <p:to>
                                        <p:strVal val="visible"/>
                                      </p:to>
                                    </p:set>
                                  </p:childTnLst>
                                  <p:subTnLst>
                                    <p:set>
                                      <p:cBhvr override="childStyle">
                                        <p:cTn dur="1" fill="hold" display="0" masterRel="nextClick" afterEffect="1"/>
                                        <p:tgtEl>
                                          <p:spTgt spid="780330"/>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80332"/>
                                        </p:tgtEl>
                                        <p:attrNameLst>
                                          <p:attrName>style.visibility</p:attrName>
                                        </p:attrNameLst>
                                      </p:cBhvr>
                                      <p:to>
                                        <p:strVal val="visible"/>
                                      </p:to>
                                    </p:set>
                                  </p:childTnLst>
                                  <p:subTnLst>
                                    <p:set>
                                      <p:cBhvr override="childStyle">
                                        <p:cTn dur="1" fill="hold" display="0" masterRel="nextClick" afterEffect="1"/>
                                        <p:tgtEl>
                                          <p:spTgt spid="780332"/>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80333"/>
                                        </p:tgtEl>
                                        <p:attrNameLst>
                                          <p:attrName>style.visibility</p:attrName>
                                        </p:attrNameLst>
                                      </p:cBhvr>
                                      <p:to>
                                        <p:strVal val="visible"/>
                                      </p:to>
                                    </p:set>
                                  </p:childTnLst>
                                  <p:subTnLst>
                                    <p:set>
                                      <p:cBhvr override="childStyle">
                                        <p:cTn dur="1" fill="hold" display="0" masterRel="nextClick" afterEffect="1"/>
                                        <p:tgtEl>
                                          <p:spTgt spid="780333"/>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6284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2833"/>
                                        </p:tgtEl>
                                        <p:attrNameLst>
                                          <p:attrName>style.visibility</p:attrName>
                                        </p:attrNameLst>
                                      </p:cBhvr>
                                      <p:to>
                                        <p:strVal val="visible"/>
                                      </p:to>
                                    </p:set>
                                  </p:childTnLst>
                                  <p:subTnLst>
                                    <p:set>
                                      <p:cBhvr override="childStyle">
                                        <p:cTn dur="1" fill="hold" display="0" masterRel="nextClick" afterEffect="1"/>
                                        <p:tgtEl>
                                          <p:spTgt spid="162833"/>
                                        </p:tgtEl>
                                        <p:attrNameLst>
                                          <p:attrName>style.visibility</p:attrName>
                                        </p:attrNameLst>
                                      </p:cBhvr>
                                      <p:to>
                                        <p:strVal val="hidden"/>
                                      </p:to>
                                    </p:set>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2837"/>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285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62849"/>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62853"/>
                                        </p:tgtEl>
                                        <p:attrNameLst>
                                          <p:attrName>style.visibility</p:attrName>
                                        </p:attrNameLst>
                                      </p:cBhvr>
                                      <p:to>
                                        <p:strVal val="visible"/>
                                      </p:to>
                                    </p:set>
                                  </p:childTnLst>
                                  <p:subTnLst>
                                    <p:set>
                                      <p:cBhvr override="childStyle">
                                        <p:cTn dur="1" fill="hold" display="0" masterRel="nextClick" afterEffect="1"/>
                                        <p:tgtEl>
                                          <p:spTgt spid="162853"/>
                                        </p:tgtEl>
                                        <p:attrNameLst>
                                          <p:attrName>style.visibility</p:attrName>
                                        </p:attrNameLst>
                                      </p:cBhvr>
                                      <p:to>
                                        <p:strVal val="hidden"/>
                                      </p:to>
                                    </p:set>
                                  </p:sub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62845"/>
                                        </p:tgtEl>
                                        <p:attrNameLst>
                                          <p:attrName>style.visibility</p:attrName>
                                        </p:attrNameLst>
                                      </p:cBhvr>
                                      <p:to>
                                        <p:strVal val="visible"/>
                                      </p:to>
                                    </p:set>
                                  </p:childTnLst>
                                  <p:subTnLst>
                                    <p:set>
                                      <p:cBhvr override="childStyle">
                                        <p:cTn dur="1" fill="hold" display="0" masterRel="nextClick" afterEffect="1"/>
                                        <p:tgtEl>
                                          <p:spTgt spid="162845"/>
                                        </p:tgtEl>
                                        <p:attrNameLst>
                                          <p:attrName>style.visibility</p:attrName>
                                        </p:attrNameLst>
                                      </p:cBhvr>
                                      <p:to>
                                        <p:strVal val="hidden"/>
                                      </p:to>
                                    </p:set>
                                  </p:subTnLst>
                                </p:cTn>
                              </p:par>
                              <p:par>
                                <p:cTn id="41" presetID="1" presetClass="exit" presetSubtype="0" fill="hold" grpId="1" nodeType="withEffect">
                                  <p:stCondLst>
                                    <p:cond delay="0"/>
                                  </p:stCondLst>
                                  <p:childTnLst>
                                    <p:set>
                                      <p:cBhvr>
                                        <p:cTn id="42" dur="1" fill="hold">
                                          <p:stCondLst>
                                            <p:cond delay="0"/>
                                          </p:stCondLst>
                                        </p:cTn>
                                        <p:tgtEl>
                                          <p:spTgt spid="162852"/>
                                        </p:tgtEl>
                                        <p:attrNameLst>
                                          <p:attrName>style.visibility</p:attrName>
                                        </p:attrNameLst>
                                      </p:cBhvr>
                                      <p:to>
                                        <p:strVal val="hidden"/>
                                      </p:to>
                                    </p:set>
                                  </p:childTnLst>
                                </p:cTn>
                              </p:par>
                              <p:par>
                                <p:cTn id="43" presetID="1" presetClass="exit" presetSubtype="0" fill="hold" grpId="1" nodeType="withEffect">
                                  <p:stCondLst>
                                    <p:cond delay="0"/>
                                  </p:stCondLst>
                                  <p:childTnLst>
                                    <p:set>
                                      <p:cBhvr>
                                        <p:cTn id="44" dur="1" fill="hold">
                                          <p:stCondLst>
                                            <p:cond delay="0"/>
                                          </p:stCondLst>
                                        </p:cTn>
                                        <p:tgtEl>
                                          <p:spTgt spid="162837"/>
                                        </p:tgtEl>
                                        <p:attrNameLst>
                                          <p:attrName>style.visibility</p:attrName>
                                        </p:attrNameLst>
                                      </p:cBhvr>
                                      <p:to>
                                        <p:strVal val="hidden"/>
                                      </p:to>
                                    </p:set>
                                  </p:childTnLst>
                                </p:cTn>
                              </p:par>
                              <p:par>
                                <p:cTn id="45" presetID="1" presetClass="exit" presetSubtype="0" fill="hold" nodeType="withEffect">
                                  <p:stCondLst>
                                    <p:cond delay="0"/>
                                  </p:stCondLst>
                                  <p:childTnLst>
                                    <p:set>
                                      <p:cBhvr>
                                        <p:cTn id="46" dur="1" fill="hold">
                                          <p:stCondLst>
                                            <p:cond delay="0"/>
                                          </p:stCondLst>
                                        </p:cTn>
                                        <p:tgtEl>
                                          <p:spTgt spid="162849"/>
                                        </p:tgtEl>
                                        <p:attrNameLst>
                                          <p:attrName>style.visibility</p:attrName>
                                        </p:attrNameLst>
                                      </p:cBhvr>
                                      <p:to>
                                        <p:strVal val="hidden"/>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62846"/>
                                        </p:tgtEl>
                                        <p:attrNameLst>
                                          <p:attrName>style.visibility</p:attrName>
                                        </p:attrNameLst>
                                      </p:cBhvr>
                                      <p:to>
                                        <p:strVal val="visible"/>
                                      </p:to>
                                    </p:set>
                                  </p:childTnLst>
                                  <p:subTnLst>
                                    <p:set>
                                      <p:cBhvr override="childStyle">
                                        <p:cTn dur="1" fill="hold" display="0" masterRel="nextClick" afterEffect="1"/>
                                        <p:tgtEl>
                                          <p:spTgt spid="162846"/>
                                        </p:tgtEl>
                                        <p:attrNameLst>
                                          <p:attrName>style.visibility</p:attrName>
                                        </p:attrNameLst>
                                      </p:cBhvr>
                                      <p:to>
                                        <p:strVal val="hidden"/>
                                      </p:to>
                                    </p:set>
                                  </p:sub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62847"/>
                                        </p:tgtEl>
                                        <p:attrNameLst>
                                          <p:attrName>style.visibility</p:attrName>
                                        </p:attrNameLst>
                                      </p:cBhvr>
                                      <p:to>
                                        <p:strVal val="visible"/>
                                      </p:to>
                                    </p:set>
                                  </p:childTnLst>
                                  <p:subTnLst>
                                    <p:set>
                                      <p:cBhvr override="childStyle">
                                        <p:cTn dur="1" fill="hold" display="0" masterRel="nextClick" afterEffect="1"/>
                                        <p:tgtEl>
                                          <p:spTgt spid="162847"/>
                                        </p:tgtEl>
                                        <p:attrNameLst>
                                          <p:attrName>style.visibility</p:attrName>
                                        </p:attrNameLst>
                                      </p:cBhvr>
                                      <p:to>
                                        <p:strVal val="hidden"/>
                                      </p:to>
                                    </p:set>
                                  </p:sub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62848"/>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7803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0332" grpId="0" animBg="1"/>
      <p:bldP spid="780333" grpId="0" animBg="1"/>
      <p:bldP spid="780330" grpId="0" animBg="1"/>
      <p:bldP spid="162833" grpId="0" animBg="1"/>
      <p:bldP spid="162837" grpId="0" animBg="1"/>
      <p:bldP spid="162837" grpId="1" animBg="1"/>
      <p:bldP spid="162845" grpId="0" animBg="1"/>
      <p:bldP spid="162846" grpId="0" animBg="1"/>
      <p:bldP spid="162847" grpId="0" animBg="1"/>
      <p:bldP spid="162848" grpId="0" animBg="1"/>
      <p:bldP spid="780343" grpId="0" animBg="1"/>
      <p:bldP spid="162852" grpId="0" animBg="1"/>
      <p:bldP spid="162852" grpId="1" animBg="1"/>
      <p:bldP spid="16285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70" name="Picture 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295400"/>
            <a:ext cx="8305800" cy="43608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5845" name="Rectangle 2"/>
          <p:cNvSpPr>
            <a:spLocks noGrp="1" noRot="1" noChangeArrowheads="1"/>
          </p:cNvSpPr>
          <p:nvPr>
            <p:ph type="title"/>
          </p:nvPr>
        </p:nvSpPr>
        <p:spPr>
          <a:xfrm>
            <a:off x="541338" y="-122237"/>
            <a:ext cx="8229600" cy="1143000"/>
          </a:xfrm>
        </p:spPr>
        <p:txBody>
          <a:bodyPr/>
          <a:lstStyle/>
          <a:p>
            <a:pPr eaLnBrk="1" hangingPunct="1"/>
            <a:r>
              <a:rPr lang="en-US" altLang="zh-TW">
                <a:latin typeface="Arial Narrow" charset="0"/>
              </a:rPr>
              <a:t>Search by Sequence</a:t>
            </a:r>
          </a:p>
        </p:txBody>
      </p:sp>
      <p:sp>
        <p:nvSpPr>
          <p:cNvPr id="35842"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35843"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55A9FBAD-AED0-A341-AA42-C376042BC576}" type="slidenum">
              <a:rPr lang="en-US" altLang="zh-TW" sz="800">
                <a:solidFill>
                  <a:srgbClr val="020202"/>
                </a:solidFill>
              </a:rPr>
              <a:pPr eaLnBrk="1" hangingPunct="1"/>
              <a:t>30</a:t>
            </a:fld>
            <a:endParaRPr lang="en-US" altLang="zh-TW" sz="800">
              <a:solidFill>
                <a:srgbClr val="020202"/>
              </a:solidFill>
            </a:endParaRPr>
          </a:p>
        </p:txBody>
      </p:sp>
      <p:sp>
        <p:nvSpPr>
          <p:cNvPr id="35846" name="Text Box 9"/>
          <p:cNvSpPr txBox="1">
            <a:spLocks noChangeArrowheads="1"/>
          </p:cNvSpPr>
          <p:nvPr/>
        </p:nvSpPr>
        <p:spPr bwMode="auto">
          <a:xfrm>
            <a:off x="1062038" y="862013"/>
            <a:ext cx="6889750" cy="368300"/>
          </a:xfrm>
          <a:prstGeom prst="rect">
            <a:avLst/>
          </a:prstGeom>
          <a:solidFill>
            <a:srgbClr val="FFFFFF"/>
          </a:solidFill>
          <a:ln w="31750">
            <a:solidFill>
              <a:srgbClr val="000000"/>
            </a:solidFill>
            <a:miter lim="800000"/>
            <a:headEnd/>
            <a:tailEnd/>
          </a:ln>
        </p:spPr>
        <p:txBody>
          <a:bodyPr>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600" b="1"/>
              <a:t>Enter sequence</a:t>
            </a:r>
            <a:r>
              <a:rPr lang="en-US" altLang="zh-TW" sz="1600" b="1">
                <a:cs typeface="Arial" charset="0"/>
              </a:rPr>
              <a:t> → Set search parameters → Click </a:t>
            </a:r>
            <a:r>
              <a:rPr lang="zh-TW" altLang="en-US" sz="1600" b="1">
                <a:cs typeface="Arial" charset="0"/>
              </a:rPr>
              <a:t>“</a:t>
            </a:r>
            <a:r>
              <a:rPr lang="en-US" altLang="zh-TW" sz="1600" b="1">
                <a:cs typeface="Arial" charset="0"/>
              </a:rPr>
              <a:t>Search miRNAs</a:t>
            </a:r>
            <a:r>
              <a:rPr lang="zh-TW" altLang="en-US" sz="1600" b="1">
                <a:cs typeface="Arial" charset="0"/>
              </a:rPr>
              <a:t>”</a:t>
            </a:r>
            <a:endParaRPr lang="zh-TW" altLang="en-US" sz="1600" b="1"/>
          </a:p>
        </p:txBody>
      </p:sp>
      <p:sp>
        <p:nvSpPr>
          <p:cNvPr id="783383" name="AutoShape 23"/>
          <p:cNvSpPr>
            <a:spLocks noChangeArrowheads="1"/>
          </p:cNvSpPr>
          <p:nvPr/>
        </p:nvSpPr>
        <p:spPr bwMode="auto">
          <a:xfrm flipV="1">
            <a:off x="541338" y="5459413"/>
            <a:ext cx="1303337" cy="920750"/>
          </a:xfrm>
          <a:prstGeom prst="wedgeRoundRectCallout">
            <a:avLst>
              <a:gd name="adj1" fmla="val -10782"/>
              <a:gd name="adj2" fmla="val 74481"/>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rot="10800000" anchor="ctr"/>
          <a:lstStyle/>
          <a:p>
            <a:r>
              <a:rPr lang="en-US" altLang="zh-TW" sz="1800" dirty="0">
                <a:solidFill>
                  <a:srgbClr val="FFFFFF"/>
                </a:solidFill>
              </a:rPr>
              <a:t>Click for search results</a:t>
            </a:r>
          </a:p>
        </p:txBody>
      </p:sp>
      <p:sp>
        <p:nvSpPr>
          <p:cNvPr id="35856" name="Text Box 11"/>
          <p:cNvSpPr txBox="1">
            <a:spLocks noChangeArrowheads="1"/>
          </p:cNvSpPr>
          <p:nvPr/>
        </p:nvSpPr>
        <p:spPr bwMode="auto">
          <a:xfrm>
            <a:off x="1030288" y="3184525"/>
            <a:ext cx="2660650" cy="696913"/>
          </a:xfrm>
          <a:prstGeom prst="rect">
            <a:avLst/>
          </a:prstGeom>
          <a:solidFill>
            <a:srgbClr val="FFFFFF"/>
          </a:solidFill>
          <a:ln>
            <a:noFill/>
          </a:ln>
          <a:extLst>
            <a:ext uri="{91240B29-F687-4f45-9708-019B960494DF}">
              <a14:hiddenLine xmlns="" xmlns:a14="http://schemas.microsoft.com/office/drawing/2010/main" w="31750">
                <a:solidFill>
                  <a:srgbClr val="000000"/>
                </a:solidFill>
                <a:miter lim="800000"/>
                <a:headEnd/>
                <a:tailEnd/>
              </a14:hiddenLine>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800" b="1">
                <a:solidFill>
                  <a:srgbClr val="EB0903"/>
                </a:solidFill>
              </a:rPr>
              <a:t>Paste query sequence </a:t>
            </a:r>
          </a:p>
          <a:p>
            <a:pPr eaLnBrk="1" hangingPunct="1"/>
            <a:r>
              <a:rPr lang="en-US" altLang="zh-TW" sz="1800" b="1">
                <a:solidFill>
                  <a:srgbClr val="EB0903"/>
                </a:solidFill>
              </a:rPr>
              <a:t>here</a:t>
            </a:r>
          </a:p>
        </p:txBody>
      </p:sp>
      <p:sp>
        <p:nvSpPr>
          <p:cNvPr id="783372" name="Text Box 12"/>
          <p:cNvSpPr txBox="1">
            <a:spLocks noChangeArrowheads="1"/>
          </p:cNvSpPr>
          <p:nvPr/>
        </p:nvSpPr>
        <p:spPr bwMode="auto">
          <a:xfrm>
            <a:off x="646113" y="2635250"/>
            <a:ext cx="3473450" cy="1552575"/>
          </a:xfrm>
          <a:prstGeom prst="rect">
            <a:avLst/>
          </a:prstGeom>
          <a:solidFill>
            <a:srgbClr val="FFFFFF"/>
          </a:solidFill>
          <a:ln>
            <a:noFill/>
          </a:ln>
          <a:extLst>
            <a:ext uri="{91240B29-F687-4f45-9708-019B960494DF}">
              <a14:hiddenLine xmlns="" xmlns:a14="http://schemas.microsoft.com/office/drawing/2010/main" w="31750">
                <a:solidFill>
                  <a:srgbClr val="000000"/>
                </a:solidFill>
                <a:miter lim="800000"/>
                <a:headEnd/>
                <a:tailEnd/>
              </a14:hiddenLine>
            </a:ext>
          </a:extLst>
        </p:spPr>
        <p:txBody>
          <a:bodyPr>
            <a:spAutoFit/>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200" b="1"/>
              <a:t>CTCTAACACCCCTTCTCCTGGCCAGGTTGGAGTCCCGCCACAGGCCACCAGAGCGGAGCAGCGCAGCGCCCTGTCTCCCAGCCTGAGGTGCAGTGCTGCATCTCTGGTCAGTTGGGAGTCTGAGATGAAGCACTGTAGCTCAGGAAGAGAGAAGTTGTTCTGCAGCCATCAGCCTGGAAGTGGTAAGTGCTGGGGGGTTGTGGGGGGCCATAACAGGAAGGA</a:t>
            </a:r>
          </a:p>
        </p:txBody>
      </p:sp>
      <p:sp>
        <p:nvSpPr>
          <p:cNvPr id="783388" name="AutoShape 28"/>
          <p:cNvSpPr>
            <a:spLocks noChangeArrowheads="1"/>
          </p:cNvSpPr>
          <p:nvPr/>
        </p:nvSpPr>
        <p:spPr bwMode="auto">
          <a:xfrm>
            <a:off x="2833688" y="4003675"/>
            <a:ext cx="1509712" cy="628650"/>
          </a:xfrm>
          <a:prstGeom prst="wedgeRoundRectCallout">
            <a:avLst>
              <a:gd name="adj1" fmla="val -69875"/>
              <a:gd name="adj2" fmla="val 75000"/>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1800" dirty="0">
                <a:solidFill>
                  <a:srgbClr val="FFFFFF"/>
                </a:solidFill>
              </a:rPr>
              <a:t>Browse to locate file</a:t>
            </a:r>
          </a:p>
        </p:txBody>
      </p:sp>
      <p:sp>
        <p:nvSpPr>
          <p:cNvPr id="35873" name="Rectangle 33"/>
          <p:cNvSpPr>
            <a:spLocks noChangeArrowheads="1"/>
          </p:cNvSpPr>
          <p:nvPr/>
        </p:nvSpPr>
        <p:spPr bwMode="auto">
          <a:xfrm>
            <a:off x="655638" y="4986338"/>
            <a:ext cx="1303337" cy="271462"/>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35874" name="Rectangle 34"/>
          <p:cNvSpPr>
            <a:spLocks noChangeArrowheads="1"/>
          </p:cNvSpPr>
          <p:nvPr/>
        </p:nvSpPr>
        <p:spPr bwMode="auto">
          <a:xfrm>
            <a:off x="4338638" y="2344738"/>
            <a:ext cx="3495675" cy="5080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35875" name="Rectangle 35"/>
          <p:cNvSpPr>
            <a:spLocks noChangeArrowheads="1"/>
          </p:cNvSpPr>
          <p:nvPr/>
        </p:nvSpPr>
        <p:spPr bwMode="auto">
          <a:xfrm>
            <a:off x="4346575" y="2865438"/>
            <a:ext cx="2930525" cy="4064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35877" name="Rectangle 37"/>
          <p:cNvSpPr>
            <a:spLocks noChangeArrowheads="1"/>
          </p:cNvSpPr>
          <p:nvPr/>
        </p:nvSpPr>
        <p:spPr bwMode="auto">
          <a:xfrm>
            <a:off x="4344988" y="4578350"/>
            <a:ext cx="2451100" cy="392113"/>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35878" name="Rectangle 38"/>
          <p:cNvSpPr>
            <a:spLocks noChangeArrowheads="1"/>
          </p:cNvSpPr>
          <p:nvPr/>
        </p:nvSpPr>
        <p:spPr bwMode="auto">
          <a:xfrm>
            <a:off x="4341813" y="4978400"/>
            <a:ext cx="2451100" cy="522288"/>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pic>
        <p:nvPicPr>
          <p:cNvPr id="35871" name="Picture 3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49963" y="2143125"/>
            <a:ext cx="1731962" cy="371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35872" name="Picture 3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57900" y="3200400"/>
            <a:ext cx="1000125" cy="3762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26334471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83388"/>
                                        </p:tgtEl>
                                        <p:attrNameLst>
                                          <p:attrName>style.visibility</p:attrName>
                                        </p:attrNameLst>
                                      </p:cBhvr>
                                      <p:to>
                                        <p:strVal val="visible"/>
                                      </p:to>
                                    </p:set>
                                  </p:childTnLst>
                                  <p:subTnLst>
                                    <p:set>
                                      <p:cBhvr override="childStyle">
                                        <p:cTn dur="1" fill="hold" display="0" masterRel="nextClick" afterEffect="1"/>
                                        <p:tgtEl>
                                          <p:spTgt spid="783388"/>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8337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74"/>
                                        </p:tgtEl>
                                        <p:attrNameLst>
                                          <p:attrName>style.visibility</p:attrName>
                                        </p:attrNameLst>
                                      </p:cBhvr>
                                      <p:to>
                                        <p:strVal val="visible"/>
                                      </p:to>
                                    </p:set>
                                  </p:childTnLst>
                                  <p:subTnLst>
                                    <p:set>
                                      <p:cBhvr override="childStyle">
                                        <p:cTn dur="1" fill="hold" display="0" masterRel="nextClick" afterEffect="1"/>
                                        <p:tgtEl>
                                          <p:spTgt spid="35874"/>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5871"/>
                                        </p:tgtEl>
                                        <p:attrNameLst>
                                          <p:attrName>style.visibility</p:attrName>
                                        </p:attrNameLst>
                                      </p:cBhvr>
                                      <p:to>
                                        <p:strVal val="visible"/>
                                      </p:to>
                                    </p:set>
                                  </p:childTnLst>
                                  <p:subTnLst>
                                    <p:set>
                                      <p:cBhvr override="childStyle">
                                        <p:cTn dur="1" fill="hold" display="0" masterRel="nextClick" afterEffect="1"/>
                                        <p:tgtEl>
                                          <p:spTgt spid="35871"/>
                                        </p:tgtEl>
                                        <p:attrNameLst>
                                          <p:attrName>style.visibility</p:attrName>
                                        </p:attrNameLst>
                                      </p:cBhvr>
                                      <p:to>
                                        <p:strVal val="hidden"/>
                                      </p:to>
                                    </p:set>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5875"/>
                                        </p:tgtEl>
                                        <p:attrNameLst>
                                          <p:attrName>style.visibility</p:attrName>
                                        </p:attrNameLst>
                                      </p:cBhvr>
                                      <p:to>
                                        <p:strVal val="visible"/>
                                      </p:to>
                                    </p:set>
                                  </p:childTnLst>
                                  <p:subTnLst>
                                    <p:set>
                                      <p:cBhvr override="childStyle">
                                        <p:cTn dur="1" fill="hold" display="0" masterRel="nextClick" afterEffect="1"/>
                                        <p:tgtEl>
                                          <p:spTgt spid="35875"/>
                                        </p:tgtEl>
                                        <p:attrNameLst>
                                          <p:attrName>style.visibility</p:attrName>
                                        </p:attrNameLst>
                                      </p:cBhvr>
                                      <p:to>
                                        <p:strVal val="hidden"/>
                                      </p:to>
                                    </p:set>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5872"/>
                                        </p:tgtEl>
                                        <p:attrNameLst>
                                          <p:attrName>style.visibility</p:attrName>
                                        </p:attrNameLst>
                                      </p:cBhvr>
                                      <p:to>
                                        <p:strVal val="visible"/>
                                      </p:to>
                                    </p:set>
                                  </p:childTnLst>
                                  <p:subTnLst>
                                    <p:set>
                                      <p:cBhvr override="childStyle">
                                        <p:cTn dur="1" fill="hold" display="0" masterRel="nextClick" afterEffect="1"/>
                                        <p:tgtEl>
                                          <p:spTgt spid="35872"/>
                                        </p:tgtEl>
                                        <p:attrNameLst>
                                          <p:attrName>style.visibility</p:attrName>
                                        </p:attrNameLst>
                                      </p:cBhvr>
                                      <p:to>
                                        <p:strVal val="hidden"/>
                                      </p:to>
                                    </p:set>
                                  </p:sub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5877"/>
                                        </p:tgtEl>
                                        <p:attrNameLst>
                                          <p:attrName>style.visibility</p:attrName>
                                        </p:attrNameLst>
                                      </p:cBhvr>
                                      <p:to>
                                        <p:strVal val="visible"/>
                                      </p:to>
                                    </p:set>
                                  </p:childTnLst>
                                  <p:subTnLst>
                                    <p:set>
                                      <p:cBhvr override="childStyle">
                                        <p:cTn dur="1" fill="hold" display="0" masterRel="nextClick" afterEffect="1"/>
                                        <p:tgtEl>
                                          <p:spTgt spid="35877"/>
                                        </p:tgtEl>
                                        <p:attrNameLst>
                                          <p:attrName>style.visibility</p:attrName>
                                        </p:attrNameLst>
                                      </p:cBhvr>
                                      <p:to>
                                        <p:strVal val="hidden"/>
                                      </p:to>
                                    </p:set>
                                  </p:sub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5878"/>
                                        </p:tgtEl>
                                        <p:attrNameLst>
                                          <p:attrName>style.visibility</p:attrName>
                                        </p:attrNameLst>
                                      </p:cBhvr>
                                      <p:to>
                                        <p:strVal val="visible"/>
                                      </p:to>
                                    </p:set>
                                  </p:childTnLst>
                                  <p:subTnLst>
                                    <p:set>
                                      <p:cBhvr override="childStyle">
                                        <p:cTn dur="1" fill="hold" display="0" masterRel="nextClick" afterEffect="1"/>
                                        <p:tgtEl>
                                          <p:spTgt spid="35878"/>
                                        </p:tgtEl>
                                        <p:attrNameLst>
                                          <p:attrName>style.visibility</p:attrName>
                                        </p:attrNameLst>
                                      </p:cBhvr>
                                      <p:to>
                                        <p:strVal val="hidden"/>
                                      </p:to>
                                    </p:set>
                                  </p:sub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83383"/>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58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3383" grpId="0" animBg="1"/>
      <p:bldP spid="783372" grpId="0" animBg="1"/>
      <p:bldP spid="783388" grpId="0" animBg="1"/>
      <p:bldP spid="35873" grpId="0" animBg="1"/>
      <p:bldP spid="35874" grpId="0" animBg="1"/>
      <p:bldP spid="35875" grpId="0" animBg="1"/>
      <p:bldP spid="35877" grpId="0" animBg="1"/>
      <p:bldP spid="3587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902" name="Picture 3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5025" y="806450"/>
            <a:ext cx="6540500" cy="27305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36903" name="Picture 3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325" y="3494088"/>
            <a:ext cx="6556375" cy="31384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6869" name="Rectangle 8"/>
          <p:cNvSpPr>
            <a:spLocks noGrp="1" noRot="1" noChangeArrowheads="1"/>
          </p:cNvSpPr>
          <p:nvPr>
            <p:ph type="title"/>
          </p:nvPr>
        </p:nvSpPr>
        <p:spPr>
          <a:xfrm>
            <a:off x="657036" y="-84930"/>
            <a:ext cx="8229600" cy="1143000"/>
          </a:xfrm>
        </p:spPr>
        <p:txBody>
          <a:bodyPr/>
          <a:lstStyle/>
          <a:p>
            <a:pPr eaLnBrk="1" hangingPunct="1"/>
            <a:r>
              <a:rPr lang="en-US" altLang="zh-TW">
                <a:latin typeface="Arial Narrow" charset="0"/>
              </a:rPr>
              <a:t>Search by Sequence – Results</a:t>
            </a:r>
          </a:p>
        </p:txBody>
      </p:sp>
      <p:sp>
        <p:nvSpPr>
          <p:cNvPr id="36866"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36867"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0FBECE1B-4A61-AC4C-96BC-D52E44FC812C}" type="slidenum">
              <a:rPr lang="en-US" altLang="zh-TW" sz="800">
                <a:solidFill>
                  <a:srgbClr val="020202"/>
                </a:solidFill>
              </a:rPr>
              <a:pPr eaLnBrk="1" hangingPunct="1"/>
              <a:t>31</a:t>
            </a:fld>
            <a:endParaRPr lang="en-US" altLang="zh-TW" sz="800">
              <a:solidFill>
                <a:srgbClr val="020202"/>
              </a:solidFill>
            </a:endParaRPr>
          </a:p>
        </p:txBody>
      </p:sp>
      <p:sp>
        <p:nvSpPr>
          <p:cNvPr id="887828" name="Line 20"/>
          <p:cNvSpPr>
            <a:spLocks noChangeShapeType="1"/>
          </p:cNvSpPr>
          <p:nvPr/>
        </p:nvSpPr>
        <p:spPr bwMode="auto">
          <a:xfrm>
            <a:off x="2873375" y="4306888"/>
            <a:ext cx="2419350" cy="0"/>
          </a:xfrm>
          <a:prstGeom prst="line">
            <a:avLst/>
          </a:prstGeom>
          <a:noFill/>
          <a:ln w="31750">
            <a:solidFill>
              <a:srgbClr val="EB0903"/>
            </a:solidFill>
            <a:round/>
            <a:headEnd/>
            <a:tailEn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36912" name="Rectangle 48"/>
          <p:cNvSpPr>
            <a:spLocks noChangeArrowheads="1"/>
          </p:cNvSpPr>
          <p:nvPr/>
        </p:nvSpPr>
        <p:spPr bwMode="auto">
          <a:xfrm>
            <a:off x="889000" y="1620838"/>
            <a:ext cx="1878013" cy="23717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36913" name="Rectangle 49"/>
          <p:cNvSpPr>
            <a:spLocks noChangeArrowheads="1"/>
          </p:cNvSpPr>
          <p:nvPr/>
        </p:nvSpPr>
        <p:spPr bwMode="auto">
          <a:xfrm>
            <a:off x="2781300" y="1620838"/>
            <a:ext cx="2528888" cy="23717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36914" name="Rectangle 50"/>
          <p:cNvSpPr>
            <a:spLocks noChangeArrowheads="1"/>
          </p:cNvSpPr>
          <p:nvPr/>
        </p:nvSpPr>
        <p:spPr bwMode="auto">
          <a:xfrm>
            <a:off x="5297488" y="1620838"/>
            <a:ext cx="452437" cy="23717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36915" name="Rectangle 51"/>
          <p:cNvSpPr>
            <a:spLocks noChangeArrowheads="1"/>
          </p:cNvSpPr>
          <p:nvPr/>
        </p:nvSpPr>
        <p:spPr bwMode="auto">
          <a:xfrm>
            <a:off x="5753100" y="1620838"/>
            <a:ext cx="862013" cy="23717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887824" name="AutoShape 16"/>
          <p:cNvSpPr>
            <a:spLocks noChangeArrowheads="1"/>
          </p:cNvSpPr>
          <p:nvPr/>
        </p:nvSpPr>
        <p:spPr bwMode="auto">
          <a:xfrm>
            <a:off x="1754188" y="3136900"/>
            <a:ext cx="1312862" cy="379413"/>
          </a:xfrm>
          <a:prstGeom prst="wedgeRoundRectCallout">
            <a:avLst>
              <a:gd name="adj1" fmla="val -84944"/>
              <a:gd name="adj2" fmla="val -325315"/>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endParaRPr lang="zh-TW" altLang="en-US" sz="1800" b="1"/>
          </a:p>
        </p:txBody>
      </p:sp>
      <p:sp>
        <p:nvSpPr>
          <p:cNvPr id="2" name="AutoShape 16"/>
          <p:cNvSpPr>
            <a:spLocks noChangeArrowheads="1"/>
          </p:cNvSpPr>
          <p:nvPr/>
        </p:nvSpPr>
        <p:spPr bwMode="auto">
          <a:xfrm>
            <a:off x="1776413" y="3144838"/>
            <a:ext cx="1312862" cy="379412"/>
          </a:xfrm>
          <a:prstGeom prst="wedgeRoundRectCallout">
            <a:avLst>
              <a:gd name="adj1" fmla="val -907"/>
              <a:gd name="adj2" fmla="val 301463"/>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endParaRPr lang="zh-TW" altLang="en-US" sz="1800" b="1"/>
          </a:p>
        </p:txBody>
      </p:sp>
      <p:sp>
        <p:nvSpPr>
          <p:cNvPr id="3" name="AutoShape 16"/>
          <p:cNvSpPr>
            <a:spLocks noChangeArrowheads="1"/>
          </p:cNvSpPr>
          <p:nvPr/>
        </p:nvSpPr>
        <p:spPr bwMode="auto">
          <a:xfrm>
            <a:off x="1689100" y="2882900"/>
            <a:ext cx="2054225" cy="771525"/>
          </a:xfrm>
          <a:prstGeom prst="wedgeRoundRectCallout">
            <a:avLst>
              <a:gd name="adj1" fmla="val -18625"/>
              <a:gd name="adj2" fmla="val -153500"/>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1800" b="1" dirty="0"/>
              <a:t>Click to miRNA entry page</a:t>
            </a:r>
          </a:p>
        </p:txBody>
      </p:sp>
      <p:sp>
        <p:nvSpPr>
          <p:cNvPr id="36917" name="Rectangle 53"/>
          <p:cNvSpPr>
            <a:spLocks noChangeArrowheads="1"/>
          </p:cNvSpPr>
          <p:nvPr/>
        </p:nvSpPr>
        <p:spPr bwMode="auto">
          <a:xfrm>
            <a:off x="6604000" y="1620838"/>
            <a:ext cx="671513" cy="23717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4" name="AutoShape 16"/>
          <p:cNvSpPr>
            <a:spLocks noChangeArrowheads="1"/>
          </p:cNvSpPr>
          <p:nvPr/>
        </p:nvSpPr>
        <p:spPr bwMode="auto">
          <a:xfrm>
            <a:off x="5600700" y="2894013"/>
            <a:ext cx="639763" cy="379412"/>
          </a:xfrm>
          <a:prstGeom prst="wedgeRoundRectCallout">
            <a:avLst>
              <a:gd name="adj1" fmla="val -97148"/>
              <a:gd name="adj2" fmla="val 364644"/>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endParaRPr lang="zh-TW" altLang="en-US" sz="1800" b="1"/>
          </a:p>
        </p:txBody>
      </p:sp>
      <p:sp>
        <p:nvSpPr>
          <p:cNvPr id="887834" name="AutoShape 26"/>
          <p:cNvSpPr>
            <a:spLocks noChangeArrowheads="1"/>
          </p:cNvSpPr>
          <p:nvPr/>
        </p:nvSpPr>
        <p:spPr bwMode="auto">
          <a:xfrm>
            <a:off x="5000625" y="2601913"/>
            <a:ext cx="1362075" cy="969962"/>
          </a:xfrm>
          <a:prstGeom prst="wedgeRoundRectCallout">
            <a:avLst>
              <a:gd name="adj1" fmla="val 78903"/>
              <a:gd name="adj2" fmla="val -100736"/>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anchor="ctr"/>
          <a:lstStyle/>
          <a:p>
            <a:r>
              <a:rPr lang="en-US" altLang="zh-TW" sz="1800" b="1"/>
              <a:t>Click to jump to alignment</a:t>
            </a:r>
          </a:p>
        </p:txBody>
      </p:sp>
      <p:sp>
        <p:nvSpPr>
          <p:cNvPr id="36918" name="AutoShape 54"/>
          <p:cNvSpPr>
            <a:spLocks noChangeArrowheads="1"/>
          </p:cNvSpPr>
          <p:nvPr/>
        </p:nvSpPr>
        <p:spPr bwMode="auto">
          <a:xfrm>
            <a:off x="511175" y="5138738"/>
            <a:ext cx="960438" cy="612775"/>
          </a:xfrm>
          <a:prstGeom prst="rightArrow">
            <a:avLst>
              <a:gd name="adj1" fmla="val 53657"/>
              <a:gd name="adj2" fmla="val 39119"/>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marL="342900" indent="-342900"/>
            <a:r>
              <a:rPr lang="en-US" altLang="zh-TW" sz="1800"/>
              <a:t>query</a:t>
            </a:r>
          </a:p>
        </p:txBody>
      </p:sp>
      <p:sp>
        <p:nvSpPr>
          <p:cNvPr id="36919" name="Oval 55"/>
          <p:cNvSpPr>
            <a:spLocks noChangeArrowheads="1"/>
          </p:cNvSpPr>
          <p:nvPr/>
        </p:nvSpPr>
        <p:spPr bwMode="auto">
          <a:xfrm>
            <a:off x="3987800" y="5130800"/>
            <a:ext cx="889000" cy="266700"/>
          </a:xfrm>
          <a:prstGeom prst="ellipse">
            <a:avLst/>
          </a:prstGeom>
          <a:noFill/>
          <a:ln w="38100">
            <a:solidFill>
              <a:srgbClr val="EB0903"/>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36920" name="Oval 56"/>
          <p:cNvSpPr>
            <a:spLocks noChangeArrowheads="1"/>
          </p:cNvSpPr>
          <p:nvPr/>
        </p:nvSpPr>
        <p:spPr bwMode="auto">
          <a:xfrm>
            <a:off x="5219700" y="5118100"/>
            <a:ext cx="952500" cy="292100"/>
          </a:xfrm>
          <a:prstGeom prst="ellipse">
            <a:avLst/>
          </a:prstGeom>
          <a:noFill/>
          <a:ln w="38100">
            <a:solidFill>
              <a:srgbClr val="EB0903"/>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pic>
        <p:nvPicPr>
          <p:cNvPr id="36905" name="Picture 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72213" y="3573463"/>
            <a:ext cx="2676525" cy="16097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36921" name="Picture 5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73925" y="5038725"/>
            <a:ext cx="1562100" cy="1428750"/>
          </a:xfrm>
          <a:prstGeom prst="rect">
            <a:avLst/>
          </a:prstGeom>
          <a:noFill/>
          <a:ln w="9525">
            <a:solidFill>
              <a:srgbClr val="06050B"/>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29050146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912"/>
                                        </p:tgtEl>
                                        <p:attrNameLst>
                                          <p:attrName>style.visibility</p:attrName>
                                        </p:attrNameLst>
                                      </p:cBhvr>
                                      <p:to>
                                        <p:strVal val="visible"/>
                                      </p:to>
                                    </p:set>
                                  </p:childTnLst>
                                  <p:subTnLst>
                                    <p:set>
                                      <p:cBhvr override="childStyle">
                                        <p:cTn dur="1" fill="hold" display="0" masterRel="nextClick" afterEffect="1"/>
                                        <p:tgtEl>
                                          <p:spTgt spid="36912"/>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par>
                                <p:cTn id="11" presetID="1" presetClass="entr" presetSubtype="0" fill="hold" grpId="0" nodeType="withEffect">
                                  <p:stCondLst>
                                    <p:cond delay="0"/>
                                  </p:stCondLst>
                                  <p:childTnLst>
                                    <p:set>
                                      <p:cBhvr>
                                        <p:cTn id="12" dur="1" fill="hold">
                                          <p:stCondLst>
                                            <p:cond delay="0"/>
                                          </p:stCondLst>
                                        </p:cTn>
                                        <p:tgtEl>
                                          <p:spTgt spid="887824"/>
                                        </p:tgtEl>
                                        <p:attrNameLst>
                                          <p:attrName>style.visibility</p:attrName>
                                        </p:attrNameLst>
                                      </p:cBhvr>
                                      <p:to>
                                        <p:strVal val="visible"/>
                                      </p:to>
                                    </p:set>
                                  </p:childTnLst>
                                  <p:subTnLst>
                                    <p:set>
                                      <p:cBhvr override="childStyle">
                                        <p:cTn dur="1" fill="hold" display="0" masterRel="nextClick" afterEffect="1"/>
                                        <p:tgtEl>
                                          <p:spTgt spid="887824"/>
                                        </p:tgtEl>
                                        <p:attrNameLst>
                                          <p:attrName>style.visibility</p:attrName>
                                        </p:attrNameLst>
                                      </p:cBhvr>
                                      <p:to>
                                        <p:strVal val="hidden"/>
                                      </p:to>
                                    </p:set>
                                  </p:subTnLst>
                                </p:cTn>
                              </p:par>
                              <p:par>
                                <p:cTn id="13" presetID="1"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913"/>
                                        </p:tgtEl>
                                        <p:attrNameLst>
                                          <p:attrName>style.visibility</p:attrName>
                                        </p:attrNameLst>
                                      </p:cBhvr>
                                      <p:to>
                                        <p:strVal val="visible"/>
                                      </p:to>
                                    </p:set>
                                  </p:childTnLst>
                                  <p:subTnLst>
                                    <p:set>
                                      <p:cBhvr override="childStyle">
                                        <p:cTn dur="1" fill="hold" display="0" masterRel="nextClick" afterEffect="1"/>
                                        <p:tgtEl>
                                          <p:spTgt spid="36913"/>
                                        </p:tgtEl>
                                        <p:attrNameLst>
                                          <p:attrName>style.visibility</p:attrName>
                                        </p:attrNameLst>
                                      </p:cBhvr>
                                      <p:to>
                                        <p:strVal val="hidden"/>
                                      </p:to>
                                    </p:set>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6914"/>
                                        </p:tgtEl>
                                        <p:attrNameLst>
                                          <p:attrName>style.visibility</p:attrName>
                                        </p:attrNameLst>
                                      </p:cBhvr>
                                      <p:to>
                                        <p:strVal val="visible"/>
                                      </p:to>
                                    </p:set>
                                  </p:childTnLst>
                                  <p:subTnLst>
                                    <p:set>
                                      <p:cBhvr override="childStyle">
                                        <p:cTn dur="1" fill="hold" display="0" masterRel="nextClick" afterEffect="1"/>
                                        <p:tgtEl>
                                          <p:spTgt spid="36914"/>
                                        </p:tgtEl>
                                        <p:attrNameLst>
                                          <p:attrName>style.visibility</p:attrName>
                                        </p:attrNameLst>
                                      </p:cBhvr>
                                      <p:to>
                                        <p:strVal val="hidden"/>
                                      </p:to>
                                    </p:set>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6915"/>
                                        </p:tgtEl>
                                        <p:attrNameLst>
                                          <p:attrName>style.visibility</p:attrName>
                                        </p:attrNameLst>
                                      </p:cBhvr>
                                      <p:to>
                                        <p:strVal val="visible"/>
                                      </p:to>
                                    </p:set>
                                  </p:childTnLst>
                                  <p:subTnLst>
                                    <p:set>
                                      <p:cBhvr override="childStyle">
                                        <p:cTn dur="1" fill="hold" display="0" masterRel="nextClick" afterEffect="1"/>
                                        <p:tgtEl>
                                          <p:spTgt spid="36915"/>
                                        </p:tgtEl>
                                        <p:attrNameLst>
                                          <p:attrName>style.visibility</p:attrName>
                                        </p:attrNameLst>
                                      </p:cBhvr>
                                      <p:to>
                                        <p:strVal val="hidden"/>
                                      </p:to>
                                    </p:set>
                                  </p:sub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6917"/>
                                        </p:tgtEl>
                                        <p:attrNameLst>
                                          <p:attrName>style.visibility</p:attrName>
                                        </p:attrNameLst>
                                      </p:cBhvr>
                                      <p:to>
                                        <p:strVal val="visible"/>
                                      </p:to>
                                    </p:set>
                                  </p:childTnLst>
                                  <p:subTnLst>
                                    <p:set>
                                      <p:cBhvr override="childStyle">
                                        <p:cTn dur="1" fill="hold" display="0" masterRel="nextClick" afterEffect="1"/>
                                        <p:tgtEl>
                                          <p:spTgt spid="36917"/>
                                        </p:tgtEl>
                                        <p:attrNameLst>
                                          <p:attrName>style.visibility</p:attrName>
                                        </p:attrNameLst>
                                      </p:cBhvr>
                                      <p:to>
                                        <p:strVal val="hidden"/>
                                      </p:to>
                                    </p:set>
                                  </p:subTnLst>
                                </p:cTn>
                              </p:par>
                              <p:par>
                                <p:cTn id="31" presetID="1" presetClass="entr" presetSubtype="0" fill="hold" grpId="0" nodeType="withEffect">
                                  <p:stCondLst>
                                    <p:cond delay="0"/>
                                  </p:stCondLst>
                                  <p:childTnLst>
                                    <p:set>
                                      <p:cBhvr>
                                        <p:cTn id="32" dur="1" fill="hold">
                                          <p:stCondLst>
                                            <p:cond delay="0"/>
                                          </p:stCondLst>
                                        </p:cTn>
                                        <p:tgtEl>
                                          <p:spTgt spid="887828"/>
                                        </p:tgtEl>
                                        <p:attrNameLst>
                                          <p:attrName>style.visibility</p:attrName>
                                        </p:attrNameLst>
                                      </p:cBhvr>
                                      <p:to>
                                        <p:strVal val="visible"/>
                                      </p:to>
                                    </p:set>
                                  </p:childTnLst>
                                  <p:subTnLst>
                                    <p:set>
                                      <p:cBhvr override="childStyle">
                                        <p:cTn dur="1" fill="hold" display="0" masterRel="nextClick" afterEffect="1"/>
                                        <p:tgtEl>
                                          <p:spTgt spid="887828"/>
                                        </p:tgtEl>
                                        <p:attrNameLst>
                                          <p:attrName>style.visibility</p:attrName>
                                        </p:attrNameLst>
                                      </p:cBhvr>
                                      <p:to>
                                        <p:strVal val="hidden"/>
                                      </p:to>
                                    </p:set>
                                  </p:sub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887834"/>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6918"/>
                                        </p:tgtEl>
                                        <p:attrNameLst>
                                          <p:attrName>style.visibility</p:attrName>
                                        </p:attrNameLst>
                                      </p:cBhvr>
                                      <p:to>
                                        <p:strVal val="visible"/>
                                      </p:to>
                                    </p:set>
                                  </p:childTnLst>
                                  <p:subTnLst>
                                    <p:set>
                                      <p:cBhvr override="childStyle">
                                        <p:cTn dur="1" fill="hold" display="0" masterRel="nextClick" afterEffect="1"/>
                                        <p:tgtEl>
                                          <p:spTgt spid="36918"/>
                                        </p:tgtEl>
                                        <p:attrNameLst>
                                          <p:attrName>style.visibility</p:attrName>
                                        </p:attrNameLst>
                                      </p:cBhvr>
                                      <p:to>
                                        <p:strVal val="hidden"/>
                                      </p:to>
                                    </p:set>
                                  </p:subTnLst>
                                </p:cTn>
                              </p:par>
                              <p:par>
                                <p:cTn id="45" presetID="1" presetClass="exit" presetSubtype="0" fill="hold" grpId="1" nodeType="withEffect">
                                  <p:stCondLst>
                                    <p:cond delay="0"/>
                                  </p:stCondLst>
                                  <p:childTnLst>
                                    <p:set>
                                      <p:cBhvr>
                                        <p:cTn id="46" dur="1" fill="hold">
                                          <p:stCondLst>
                                            <p:cond delay="0"/>
                                          </p:stCondLst>
                                        </p:cTn>
                                        <p:tgtEl>
                                          <p:spTgt spid="887834"/>
                                        </p:tgtEl>
                                        <p:attrNameLst>
                                          <p:attrName>style.visibility</p:attrName>
                                        </p:attrNameLst>
                                      </p:cBhvr>
                                      <p:to>
                                        <p:strVal val="hidden"/>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6919"/>
                                        </p:tgtEl>
                                        <p:attrNameLst>
                                          <p:attrName>style.visibility</p:attrName>
                                        </p:attrNameLst>
                                      </p:cBhvr>
                                      <p:to>
                                        <p:strVal val="visible"/>
                                      </p:to>
                                    </p:set>
                                  </p:childTnLst>
                                  <p:subTnLst>
                                    <p:set>
                                      <p:cBhvr override="childStyle">
                                        <p:cTn dur="1" fill="hold" display="0" masterRel="nextClick" afterEffect="1"/>
                                        <p:tgtEl>
                                          <p:spTgt spid="36919"/>
                                        </p:tgtEl>
                                        <p:attrNameLst>
                                          <p:attrName>style.visibility</p:attrName>
                                        </p:attrNameLst>
                                      </p:cBhvr>
                                      <p:to>
                                        <p:strVal val="hidden"/>
                                      </p:to>
                                    </p:set>
                                  </p:subTnLst>
                                </p:cTn>
                              </p:par>
                              <p:par>
                                <p:cTn id="51" presetID="1" presetClass="entr" presetSubtype="0" fill="hold" grpId="0" nodeType="withEffect">
                                  <p:stCondLst>
                                    <p:cond delay="0"/>
                                  </p:stCondLst>
                                  <p:childTnLst>
                                    <p:set>
                                      <p:cBhvr>
                                        <p:cTn id="52" dur="1" fill="hold">
                                          <p:stCondLst>
                                            <p:cond delay="0"/>
                                          </p:stCondLst>
                                        </p:cTn>
                                        <p:tgtEl>
                                          <p:spTgt spid="36920"/>
                                        </p:tgtEl>
                                        <p:attrNameLst>
                                          <p:attrName>style.visibility</p:attrName>
                                        </p:attrNameLst>
                                      </p:cBhvr>
                                      <p:to>
                                        <p:strVal val="visible"/>
                                      </p:to>
                                    </p:set>
                                  </p:childTnLst>
                                  <p:subTnLst>
                                    <p:set>
                                      <p:cBhvr override="childStyle">
                                        <p:cTn dur="1" fill="hold" display="0" masterRel="nextClick" afterEffect="1"/>
                                        <p:tgtEl>
                                          <p:spTgt spid="36920"/>
                                        </p:tgtEl>
                                        <p:attrNameLst>
                                          <p:attrName>style.visibility</p:attrName>
                                        </p:attrNameLst>
                                      </p:cBhvr>
                                      <p:to>
                                        <p:strVal val="hidden"/>
                                      </p:to>
                                    </p:set>
                                  </p:subTnLst>
                                </p:cTn>
                              </p:par>
                            </p:childTnLst>
                          </p:cTn>
                        </p:par>
                      </p:childTnLst>
                    </p:cTn>
                  </p:par>
                  <p:par>
                    <p:cTn id="53" fill="hold" nodeType="clickPar">
                      <p:stCondLst>
                        <p:cond delay="indefinite"/>
                      </p:stCondLst>
                      <p:childTnLst>
                        <p:par>
                          <p:cTn id="54" fill="hold" nodeType="withGroup">
                            <p:stCondLst>
                              <p:cond delay="0"/>
                            </p:stCondLst>
                            <p:childTnLst>
                              <p:par>
                                <p:cTn id="55" presetID="1" presetClass="entr" presetSubtype="0" fill="hold" nodeType="clickEffect">
                                  <p:stCondLst>
                                    <p:cond delay="0"/>
                                  </p:stCondLst>
                                  <p:childTnLst>
                                    <p:set>
                                      <p:cBhvr>
                                        <p:cTn id="56" dur="1" fill="hold">
                                          <p:stCondLst>
                                            <p:cond delay="0"/>
                                          </p:stCondLst>
                                        </p:cTn>
                                        <p:tgtEl>
                                          <p:spTgt spid="36905"/>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presetSubtype="0" fill="hold" nodeType="clickEffect">
                                  <p:stCondLst>
                                    <p:cond delay="0"/>
                                  </p:stCondLst>
                                  <p:childTnLst>
                                    <p:set>
                                      <p:cBhvr>
                                        <p:cTn id="60" dur="1" fill="hold">
                                          <p:stCondLst>
                                            <p:cond delay="0"/>
                                          </p:stCondLst>
                                        </p:cTn>
                                        <p:tgtEl>
                                          <p:spTgt spid="369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7828" grpId="0" animBg="1"/>
      <p:bldP spid="36912" grpId="0" animBg="1"/>
      <p:bldP spid="36913" grpId="0" animBg="1"/>
      <p:bldP spid="36914" grpId="0" animBg="1"/>
      <p:bldP spid="36915" grpId="0" animBg="1"/>
      <p:bldP spid="887824" grpId="0" animBg="1"/>
      <p:bldP spid="2" grpId="0" animBg="1"/>
      <p:bldP spid="3" grpId="0" animBg="1"/>
      <p:bldP spid="36917" grpId="0" animBg="1"/>
      <p:bldP spid="4" grpId="0" animBg="1"/>
      <p:bldP spid="887834" grpId="0" animBg="1"/>
      <p:bldP spid="887834" grpId="1" animBg="1"/>
      <p:bldP spid="36918" grpId="0" animBg="1"/>
      <p:bldP spid="36919" grpId="0" animBg="1"/>
      <p:bldP spid="36920"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40" name="Rectangle 2"/>
          <p:cNvSpPr>
            <a:spLocks noGrp="1" noRot="1" noChangeArrowheads="1"/>
          </p:cNvSpPr>
          <p:nvPr>
            <p:ph type="title"/>
          </p:nvPr>
        </p:nvSpPr>
        <p:spPr/>
        <p:txBody>
          <a:bodyPr/>
          <a:lstStyle/>
          <a:p>
            <a:pPr eaLnBrk="1" hangingPunct="1"/>
            <a:r>
              <a:rPr lang="en-US" altLang="zh-TW">
                <a:latin typeface="Arial Narrow" charset="0"/>
              </a:rPr>
              <a:t>miRBase Agenda</a:t>
            </a:r>
          </a:p>
        </p:txBody>
      </p:sp>
      <p:sp>
        <p:nvSpPr>
          <p:cNvPr id="39938"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39939"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DF9C4461-E5F3-9840-B476-BB63BA38F0D0}" type="slidenum">
              <a:rPr lang="en-US" altLang="zh-TW" sz="800">
                <a:solidFill>
                  <a:srgbClr val="020202"/>
                </a:solidFill>
              </a:rPr>
              <a:pPr eaLnBrk="1" hangingPunct="1"/>
              <a:t>32</a:t>
            </a:fld>
            <a:endParaRPr lang="en-US" altLang="zh-TW" sz="800">
              <a:solidFill>
                <a:srgbClr val="020202"/>
              </a:solidFill>
            </a:endParaRPr>
          </a:p>
        </p:txBody>
      </p:sp>
      <p:sp>
        <p:nvSpPr>
          <p:cNvPr id="824323" name="Rectangle 3"/>
          <p:cNvSpPr>
            <a:spLocks noRot="1" noChangeArrowheads="1"/>
          </p:cNvSpPr>
          <p:nvPr/>
        </p:nvSpPr>
        <p:spPr bwMode="auto">
          <a:xfrm>
            <a:off x="533400" y="1447800"/>
            <a:ext cx="8305800" cy="4724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342900" indent="-342900" algn="l">
              <a:buFont typeface="Wingdings" charset="0"/>
              <a:buChar char="n"/>
            </a:pPr>
            <a:r>
              <a:rPr lang="en-US" altLang="zh-TW" sz="2400">
                <a:solidFill>
                  <a:srgbClr val="000000"/>
                </a:solidFill>
              </a:rPr>
              <a:t>Introduction and Credits</a:t>
            </a:r>
          </a:p>
          <a:p>
            <a:pPr marL="342900" indent="-342900" algn="l">
              <a:buFont typeface="Wingdings" charset="0"/>
              <a:buChar char="n"/>
            </a:pPr>
            <a:r>
              <a:rPr lang="en-US" altLang="zh-TW" sz="2400">
                <a:solidFill>
                  <a:srgbClr val="000000"/>
                </a:solidFill>
              </a:rPr>
              <a:t>Basic Search &amp; Results</a:t>
            </a:r>
          </a:p>
          <a:p>
            <a:pPr marL="342900" indent="-342900" algn="l">
              <a:buFont typeface="Wingdings" charset="0"/>
              <a:buChar char="n"/>
            </a:pPr>
            <a:r>
              <a:rPr lang="en-US" altLang="zh-TW" sz="2400">
                <a:solidFill>
                  <a:srgbClr val="020202"/>
                </a:solidFill>
              </a:rPr>
              <a:t>Deep Sequencing Report</a:t>
            </a:r>
          </a:p>
          <a:p>
            <a:pPr marL="342900" indent="-342900" algn="l">
              <a:buFont typeface="Wingdings" charset="0"/>
              <a:buChar char="n"/>
            </a:pPr>
            <a:r>
              <a:rPr lang="en-US" altLang="zh-TW" sz="2400">
                <a:solidFill>
                  <a:srgbClr val="020202"/>
                </a:solidFill>
              </a:rPr>
              <a:t>Advanced Search Options</a:t>
            </a:r>
          </a:p>
          <a:p>
            <a:pPr marL="342900" indent="-342900" algn="l">
              <a:buFont typeface="Wingdings" charset="0"/>
              <a:buChar char="n"/>
            </a:pPr>
            <a:r>
              <a:rPr lang="en-US" altLang="zh-TW" sz="2400">
                <a:solidFill>
                  <a:srgbClr val="EB0903"/>
                </a:solidFill>
              </a:rPr>
              <a:t>Additional Features</a:t>
            </a:r>
          </a:p>
          <a:p>
            <a:pPr marL="342900" indent="-342900" algn="l">
              <a:buFont typeface="Wingdings" charset="0"/>
              <a:buChar char="n"/>
            </a:pPr>
            <a:r>
              <a:rPr lang="en-US" altLang="zh-TW" sz="2400">
                <a:solidFill>
                  <a:srgbClr val="020202"/>
                </a:solidFill>
              </a:rPr>
              <a:t>Summary</a:t>
            </a:r>
          </a:p>
          <a:p>
            <a:pPr marL="342900" indent="-342900" algn="l">
              <a:buFont typeface="Wingdings" charset="0"/>
              <a:buChar char="n"/>
            </a:pPr>
            <a:r>
              <a:rPr lang="en-US" altLang="zh-TW" sz="2400">
                <a:solidFill>
                  <a:srgbClr val="020202"/>
                </a:solidFill>
              </a:rPr>
              <a:t>Exercises</a:t>
            </a:r>
          </a:p>
        </p:txBody>
      </p:sp>
      <p:sp>
        <p:nvSpPr>
          <p:cNvPr id="39945" name="Rectangle 4"/>
          <p:cNvSpPr>
            <a:spLocks noChangeArrowheads="1"/>
          </p:cNvSpPr>
          <p:nvPr/>
        </p:nvSpPr>
        <p:spPr bwMode="auto">
          <a:xfrm>
            <a:off x="685800" y="5984875"/>
            <a:ext cx="80010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eaLnBrk="0" hangingPunct="0">
              <a:spcBef>
                <a:spcPct val="0"/>
              </a:spcBef>
              <a:buClrTx/>
              <a:buSzTx/>
              <a:buFontTx/>
              <a:buNone/>
            </a:pPr>
            <a:r>
              <a:rPr lang="en-US" altLang="zh-TW" sz="2400" b="1">
                <a:solidFill>
                  <a:srgbClr val="020202"/>
                </a:solidFill>
              </a:rPr>
              <a:t>miRBase:  </a:t>
            </a:r>
            <a:r>
              <a:rPr lang="en-US" altLang="zh-TW" sz="2000" b="1">
                <a:solidFill>
                  <a:srgbClr val="06050B"/>
                </a:solidFill>
              </a:rPr>
              <a:t>http://www.mirbase.org/</a:t>
            </a:r>
          </a:p>
        </p:txBody>
      </p:sp>
    </p:spTree>
    <p:extLst>
      <p:ext uri="{BB962C8B-B14F-4D97-AF65-F5344CB8AC3E}">
        <p14:creationId xmlns:p14="http://schemas.microsoft.com/office/powerpoint/2010/main" val="24090564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83" name="Picture 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425" y="882650"/>
            <a:ext cx="8613775" cy="47640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68962"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68963"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65E1EF9D-3D3B-C643-90DC-15657254411C}" type="slidenum">
              <a:rPr lang="en-US" altLang="zh-TW" sz="800">
                <a:solidFill>
                  <a:srgbClr val="020202"/>
                </a:solidFill>
              </a:rPr>
              <a:pPr algn="l" eaLnBrk="1" hangingPunct="1">
                <a:spcBef>
                  <a:spcPct val="0"/>
                </a:spcBef>
                <a:buClrTx/>
                <a:buSzTx/>
                <a:buFontTx/>
                <a:buNone/>
              </a:pPr>
              <a:t>33</a:t>
            </a:fld>
            <a:endParaRPr lang="en-US" altLang="zh-TW" sz="800">
              <a:solidFill>
                <a:srgbClr val="020202"/>
              </a:solidFill>
            </a:endParaRPr>
          </a:p>
        </p:txBody>
      </p:sp>
      <p:sp>
        <p:nvSpPr>
          <p:cNvPr id="168965" name="Rectangle 2"/>
          <p:cNvSpPr>
            <a:spLocks noGrp="1" noRot="1" noChangeArrowheads="1"/>
          </p:cNvSpPr>
          <p:nvPr>
            <p:ph type="title" idx="4294967295"/>
          </p:nvPr>
        </p:nvSpPr>
        <p:spPr>
          <a:xfrm>
            <a:off x="304800" y="-109537"/>
            <a:ext cx="8229600" cy="1143000"/>
          </a:xfrm>
        </p:spPr>
        <p:txBody>
          <a:bodyPr/>
          <a:lstStyle/>
          <a:p>
            <a:pPr eaLnBrk="1" hangingPunct="1"/>
            <a:r>
              <a:rPr lang="en-US" altLang="zh-TW" dirty="0">
                <a:latin typeface="Arial Narrow" charset="0"/>
              </a:rPr>
              <a:t>Browse </a:t>
            </a:r>
            <a:r>
              <a:rPr lang="en-US" altLang="zh-TW" dirty="0" err="1">
                <a:latin typeface="Arial Narrow" charset="0"/>
              </a:rPr>
              <a:t>miRBase</a:t>
            </a:r>
            <a:r>
              <a:rPr lang="en-US" altLang="zh-TW" dirty="0">
                <a:latin typeface="Arial Narrow" charset="0"/>
              </a:rPr>
              <a:t> by Species</a:t>
            </a:r>
          </a:p>
        </p:txBody>
      </p:sp>
      <p:sp>
        <p:nvSpPr>
          <p:cNvPr id="889860" name="Rectangle 4"/>
          <p:cNvSpPr>
            <a:spLocks noChangeArrowheads="1"/>
          </p:cNvSpPr>
          <p:nvPr/>
        </p:nvSpPr>
        <p:spPr bwMode="auto">
          <a:xfrm>
            <a:off x="1325563" y="1882775"/>
            <a:ext cx="731837" cy="336550"/>
          </a:xfrm>
          <a:prstGeom prst="rect">
            <a:avLst/>
          </a:prstGeom>
          <a:noFill/>
          <a:ln w="31750">
            <a:solidFill>
              <a:srgbClr val="EB0903"/>
            </a:solidFill>
            <a:miter lim="800000"/>
            <a:headEnd/>
            <a:tailEnd/>
          </a:ln>
          <a:extLst>
            <a:ext uri="{909E8E84-426E-40dd-AFC4-6F175D3DCCD1}">
              <a14:hiddenFill xmlns="" xmlns:a14="http://schemas.microsoft.com/office/drawing/2010/main">
                <a:solidFill>
                  <a:srgbClr val="FFFFFF"/>
                </a:solidFill>
              </a14:hiddenFill>
            </a:ext>
          </a:extLst>
        </p:spPr>
        <p:txBody>
          <a:bodyPr anchor="ctr">
            <a:spAutoFit/>
          </a:bodyPr>
          <a:lstStyle/>
          <a:p>
            <a:endParaRPr lang="zh-TW" altLang="en-US" sz="1400">
              <a:solidFill>
                <a:srgbClr val="000000"/>
              </a:solidFill>
            </a:endParaRPr>
          </a:p>
        </p:txBody>
      </p:sp>
      <p:sp>
        <p:nvSpPr>
          <p:cNvPr id="889869" name="AutoShape 13"/>
          <p:cNvSpPr>
            <a:spLocks noChangeArrowheads="1"/>
          </p:cNvSpPr>
          <p:nvPr/>
        </p:nvSpPr>
        <p:spPr bwMode="auto">
          <a:xfrm flipV="1">
            <a:off x="533400" y="2438400"/>
            <a:ext cx="1677988" cy="522288"/>
          </a:xfrm>
          <a:prstGeom prst="wedgeRoundRectCallout">
            <a:avLst>
              <a:gd name="adj1" fmla="val 32213"/>
              <a:gd name="adj2" fmla="val 93157"/>
              <a:gd name="adj3" fmla="val 16667"/>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rot="10800000" anchor="ctr"/>
          <a:lstStyle/>
          <a:p>
            <a:pPr marL="342900" indent="-342900"/>
            <a:r>
              <a:rPr lang="en-US" altLang="zh-TW" sz="1800" b="1">
                <a:solidFill>
                  <a:srgbClr val="FFFFFF"/>
                </a:solidFill>
              </a:rPr>
              <a:t>Browse tab</a:t>
            </a:r>
          </a:p>
        </p:txBody>
      </p:sp>
      <p:sp>
        <p:nvSpPr>
          <p:cNvPr id="889876" name="Text Box 20"/>
          <p:cNvSpPr txBox="1">
            <a:spLocks noChangeArrowheads="1"/>
          </p:cNvSpPr>
          <p:nvPr/>
        </p:nvSpPr>
        <p:spPr bwMode="auto">
          <a:xfrm>
            <a:off x="652463" y="5191125"/>
            <a:ext cx="2517775" cy="1200150"/>
          </a:xfrm>
          <a:prstGeom prst="rect">
            <a:avLst/>
          </a:prstGeom>
          <a:solidFill>
            <a:schemeClr val="accent1"/>
          </a:solidFill>
          <a:ln w="9525">
            <a:solidFill>
              <a:schemeClr val="tx1"/>
            </a:solidFill>
            <a:miter lim="800000"/>
            <a:headEnd/>
            <a:tailEnd/>
          </a:ln>
        </p:spPr>
        <p:txBody>
          <a:bodyPr>
            <a:spAutoFit/>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r>
              <a:rPr lang="en-US" altLang="zh-TW" sz="1800" b="1">
                <a:solidFill>
                  <a:schemeClr val="tx1"/>
                </a:solidFill>
              </a:rPr>
              <a:t>Retrieve sequences: stem-loop or mature unaligned FASTA  or ClustalW alignment</a:t>
            </a:r>
            <a:r>
              <a:rPr lang="en-US" altLang="zh-TW" b="1"/>
              <a:t> </a:t>
            </a:r>
          </a:p>
        </p:txBody>
      </p:sp>
      <p:pic>
        <p:nvPicPr>
          <p:cNvPr id="168985" name="Picture 2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5200" y="838200"/>
            <a:ext cx="4084638" cy="58483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68987" name="Picture 2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81375" y="2238375"/>
            <a:ext cx="5153025" cy="3217863"/>
          </a:xfrm>
          <a:prstGeom prst="rect">
            <a:avLst/>
          </a:prstGeom>
          <a:noFill/>
          <a:ln w="9525">
            <a:solidFill>
              <a:srgbClr val="080808"/>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68988" name="Line 28"/>
          <p:cNvSpPr>
            <a:spLocks noChangeShapeType="1"/>
          </p:cNvSpPr>
          <p:nvPr/>
        </p:nvSpPr>
        <p:spPr bwMode="auto">
          <a:xfrm flipV="1">
            <a:off x="6921500" y="5311775"/>
            <a:ext cx="277813" cy="493713"/>
          </a:xfrm>
          <a:prstGeom prst="line">
            <a:avLst/>
          </a:prstGeom>
          <a:noFill/>
          <a:ln w="38100">
            <a:solidFill>
              <a:srgbClr val="EB0903"/>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zh-TW" altLang="en-US"/>
          </a:p>
        </p:txBody>
      </p:sp>
      <p:sp>
        <p:nvSpPr>
          <p:cNvPr id="168989" name="AutoShape 29"/>
          <p:cNvSpPr>
            <a:spLocks noChangeArrowheads="1"/>
          </p:cNvSpPr>
          <p:nvPr/>
        </p:nvSpPr>
        <p:spPr bwMode="auto">
          <a:xfrm>
            <a:off x="3335338" y="1700213"/>
            <a:ext cx="1179512" cy="711200"/>
          </a:xfrm>
          <a:prstGeom prst="rightArrow">
            <a:avLst>
              <a:gd name="adj1" fmla="val 50000"/>
              <a:gd name="adj2" fmla="val 41462"/>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2000"/>
              <a:t>species</a:t>
            </a:r>
          </a:p>
        </p:txBody>
      </p:sp>
      <p:sp>
        <p:nvSpPr>
          <p:cNvPr id="168990" name="Oval 30"/>
          <p:cNvSpPr>
            <a:spLocks noChangeArrowheads="1"/>
          </p:cNvSpPr>
          <p:nvPr/>
        </p:nvSpPr>
        <p:spPr bwMode="auto">
          <a:xfrm>
            <a:off x="5834063" y="1984375"/>
            <a:ext cx="222250" cy="192088"/>
          </a:xfrm>
          <a:prstGeom prst="ellipse">
            <a:avLst/>
          </a:prstGeom>
          <a:noFill/>
          <a:ln w="38100">
            <a:solidFill>
              <a:srgbClr val="EB0903"/>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68991" name="AutoShape 31"/>
          <p:cNvSpPr>
            <a:spLocks noChangeArrowheads="1"/>
          </p:cNvSpPr>
          <p:nvPr/>
        </p:nvSpPr>
        <p:spPr bwMode="auto">
          <a:xfrm>
            <a:off x="6107113" y="1711325"/>
            <a:ext cx="968375" cy="711200"/>
          </a:xfrm>
          <a:prstGeom prst="leftArrow">
            <a:avLst>
              <a:gd name="adj1" fmla="val 50000"/>
              <a:gd name="adj2" fmla="val 34040"/>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2000"/>
              <a:t>Count</a:t>
            </a:r>
          </a:p>
        </p:txBody>
      </p:sp>
      <p:sp>
        <p:nvSpPr>
          <p:cNvPr id="168992" name="Oval 32"/>
          <p:cNvSpPr>
            <a:spLocks noChangeArrowheads="1"/>
          </p:cNvSpPr>
          <p:nvPr/>
        </p:nvSpPr>
        <p:spPr bwMode="auto">
          <a:xfrm>
            <a:off x="5783263" y="5794375"/>
            <a:ext cx="1427162" cy="323850"/>
          </a:xfrm>
          <a:prstGeom prst="ellipse">
            <a:avLst/>
          </a:prstGeom>
          <a:noFill/>
          <a:ln w="38100">
            <a:solidFill>
              <a:srgbClr val="EB0903"/>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68993" name="Rectangle 33"/>
          <p:cNvSpPr>
            <a:spLocks noChangeArrowheads="1"/>
          </p:cNvSpPr>
          <p:nvPr/>
        </p:nvSpPr>
        <p:spPr bwMode="auto">
          <a:xfrm>
            <a:off x="7808913" y="2554288"/>
            <a:ext cx="434975" cy="2046287"/>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168994" name="Rectangle 34"/>
          <p:cNvSpPr>
            <a:spLocks noChangeArrowheads="1"/>
          </p:cNvSpPr>
          <p:nvPr/>
        </p:nvSpPr>
        <p:spPr bwMode="auto">
          <a:xfrm>
            <a:off x="4856163" y="5187950"/>
            <a:ext cx="1058862" cy="217488"/>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68995" name="Rectangle 35"/>
          <p:cNvSpPr>
            <a:spLocks noChangeArrowheads="1"/>
          </p:cNvSpPr>
          <p:nvPr/>
        </p:nvSpPr>
        <p:spPr bwMode="auto">
          <a:xfrm>
            <a:off x="7070725" y="4700588"/>
            <a:ext cx="1406525" cy="550862"/>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Tree>
    <p:extLst>
      <p:ext uri="{BB962C8B-B14F-4D97-AF65-F5344CB8AC3E}">
        <p14:creationId xmlns:p14="http://schemas.microsoft.com/office/powerpoint/2010/main" val="1396864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8986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89869"/>
                                        </p:tgtEl>
                                        <p:attrNameLst>
                                          <p:attrName>style.visibility</p:attrName>
                                        </p:attrNameLst>
                                      </p:cBhvr>
                                      <p:to>
                                        <p:strVal val="visible"/>
                                      </p:to>
                                    </p:set>
                                  </p:childTnLst>
                                  <p:subTnLst>
                                    <p:set>
                                      <p:cBhvr override="childStyle">
                                        <p:cTn dur="1" fill="hold" display="0" masterRel="nextClick" afterEffect="1"/>
                                        <p:tgtEl>
                                          <p:spTgt spid="889869"/>
                                        </p:tgtEl>
                                        <p:attrNameLst>
                                          <p:attrName>style.visibility</p:attrName>
                                        </p:attrNameLst>
                                      </p:cBhvr>
                                      <p:to>
                                        <p:strVal val="hidden"/>
                                      </p:to>
                                    </p:set>
                                  </p:sub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6898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68989"/>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68990"/>
                                        </p:tgtEl>
                                        <p:attrNameLst>
                                          <p:attrName>style.visibility</p:attrName>
                                        </p:attrNameLst>
                                      </p:cBhvr>
                                      <p:to>
                                        <p:strVal val="visible"/>
                                      </p:to>
                                    </p:set>
                                  </p:childTnLst>
                                  <p:subTnLst>
                                    <p:set>
                                      <p:cBhvr override="childStyle">
                                        <p:cTn dur="1" fill="hold" display="0" masterRel="nextClick" afterEffect="1"/>
                                        <p:tgtEl>
                                          <p:spTgt spid="168990"/>
                                        </p:tgtEl>
                                        <p:attrNameLst>
                                          <p:attrName>style.visibility</p:attrName>
                                        </p:attrNameLst>
                                      </p:cBhvr>
                                      <p:to>
                                        <p:strVal val="hidden"/>
                                      </p:to>
                                    </p:set>
                                  </p:subTnLst>
                                </p:cTn>
                              </p:par>
                              <p:par>
                                <p:cTn id="21" presetID="1" presetClass="entr" presetSubtype="0" fill="hold" grpId="0" nodeType="withEffect">
                                  <p:stCondLst>
                                    <p:cond delay="0"/>
                                  </p:stCondLst>
                                  <p:childTnLst>
                                    <p:set>
                                      <p:cBhvr>
                                        <p:cTn id="22" dur="1" fill="hold">
                                          <p:stCondLst>
                                            <p:cond delay="0"/>
                                          </p:stCondLst>
                                        </p:cTn>
                                        <p:tgtEl>
                                          <p:spTgt spid="168991"/>
                                        </p:tgtEl>
                                        <p:attrNameLst>
                                          <p:attrName>style.visibility</p:attrName>
                                        </p:attrNameLst>
                                      </p:cBhvr>
                                      <p:to>
                                        <p:strVal val="visible"/>
                                      </p:to>
                                    </p:set>
                                  </p:childTnLst>
                                  <p:subTnLst>
                                    <p:set>
                                      <p:cBhvr override="childStyle">
                                        <p:cTn dur="1" fill="hold" display="0" masterRel="nextClick" afterEffect="1"/>
                                        <p:tgtEl>
                                          <p:spTgt spid="168991"/>
                                        </p:tgtEl>
                                        <p:attrNameLst>
                                          <p:attrName>style.visibility</p:attrName>
                                        </p:attrNameLst>
                                      </p:cBhvr>
                                      <p:to>
                                        <p:strVal val="hidden"/>
                                      </p:to>
                                    </p:set>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8992"/>
                                        </p:tgtEl>
                                        <p:attrNameLst>
                                          <p:attrName>style.visibility</p:attrName>
                                        </p:attrNameLst>
                                      </p:cBhvr>
                                      <p:to>
                                        <p:strVal val="visible"/>
                                      </p:to>
                                    </p:set>
                                  </p:childTnLst>
                                </p:cTn>
                              </p:par>
                              <p:par>
                                <p:cTn id="27" presetID="1" presetClass="exit" presetSubtype="0" fill="hold" grpId="1" nodeType="withEffect">
                                  <p:stCondLst>
                                    <p:cond delay="0"/>
                                  </p:stCondLst>
                                  <p:childTnLst>
                                    <p:set>
                                      <p:cBhvr>
                                        <p:cTn id="28" dur="1" fill="hold">
                                          <p:stCondLst>
                                            <p:cond delay="0"/>
                                          </p:stCondLst>
                                        </p:cTn>
                                        <p:tgtEl>
                                          <p:spTgt spid="168989"/>
                                        </p:tgtEl>
                                        <p:attrNameLst>
                                          <p:attrName>style.visibility</p:attrName>
                                        </p:attrNameLst>
                                      </p:cBhvr>
                                      <p:to>
                                        <p:strVal val="hidden"/>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6898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68987"/>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8987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8993"/>
                                        </p:tgtEl>
                                        <p:attrNameLst>
                                          <p:attrName>style.visibility</p:attrName>
                                        </p:attrNameLst>
                                      </p:cBhvr>
                                      <p:to>
                                        <p:strVal val="visible"/>
                                      </p:to>
                                    </p:set>
                                  </p:childTnLst>
                                  <p:subTnLst>
                                    <p:set>
                                      <p:cBhvr override="childStyle">
                                        <p:cTn dur="1" fill="hold" display="0" masterRel="nextClick" afterEffect="1"/>
                                        <p:tgtEl>
                                          <p:spTgt spid="168993"/>
                                        </p:tgtEl>
                                        <p:attrNameLst>
                                          <p:attrName>style.visibility</p:attrName>
                                        </p:attrNameLst>
                                      </p:cBhvr>
                                      <p:to>
                                        <p:strVal val="hidden"/>
                                      </p:to>
                                    </p:set>
                                  </p:sub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68995"/>
                                        </p:tgtEl>
                                        <p:attrNameLst>
                                          <p:attrName>style.visibility</p:attrName>
                                        </p:attrNameLst>
                                      </p:cBhvr>
                                      <p:to>
                                        <p:strVal val="visible"/>
                                      </p:to>
                                    </p:set>
                                  </p:childTnLst>
                                  <p:subTnLst>
                                    <p:set>
                                      <p:cBhvr override="childStyle">
                                        <p:cTn dur="1" fill="hold" display="0" masterRel="nextClick" afterEffect="1"/>
                                        <p:tgtEl>
                                          <p:spTgt spid="168995"/>
                                        </p:tgtEl>
                                        <p:attrNameLst>
                                          <p:attrName>style.visibility</p:attrName>
                                        </p:attrNameLst>
                                      </p:cBhvr>
                                      <p:to>
                                        <p:strVal val="hidden"/>
                                      </p:to>
                                    </p:set>
                                  </p:sub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689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9860" grpId="0" animBg="1"/>
      <p:bldP spid="889869" grpId="0" animBg="1"/>
      <p:bldP spid="889876" grpId="0" animBg="1"/>
      <p:bldP spid="168988" grpId="0" animBg="1"/>
      <p:bldP spid="168989" grpId="0" animBg="1"/>
      <p:bldP spid="168989" grpId="1" animBg="1"/>
      <p:bldP spid="168990" grpId="0" animBg="1"/>
      <p:bldP spid="168991" grpId="0" animBg="1"/>
      <p:bldP spid="168992" grpId="0" animBg="1"/>
      <p:bldP spid="168993" grpId="0" animBg="1"/>
      <p:bldP spid="168994" grpId="0" animBg="1"/>
      <p:bldP spid="16899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39"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050" y="838200"/>
            <a:ext cx="7705725" cy="5772150"/>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8917" name="Rectangle 2"/>
          <p:cNvSpPr>
            <a:spLocks noGrp="1" noRot="1" noChangeArrowheads="1"/>
          </p:cNvSpPr>
          <p:nvPr>
            <p:ph type="title"/>
          </p:nvPr>
        </p:nvSpPr>
        <p:spPr>
          <a:xfrm>
            <a:off x="657036" y="-120650"/>
            <a:ext cx="8229600" cy="1143000"/>
          </a:xfrm>
        </p:spPr>
        <p:txBody>
          <a:bodyPr/>
          <a:lstStyle/>
          <a:p>
            <a:pPr eaLnBrk="1" hangingPunct="1"/>
            <a:r>
              <a:rPr lang="en-US" altLang="zh-TW">
                <a:latin typeface="Arial Narrow" charset="0"/>
              </a:rPr>
              <a:t>miRBase</a:t>
            </a:r>
            <a:r>
              <a:rPr lang="en-US" altLang="zh-TW" dirty="0">
                <a:latin typeface="Arial Narrow" charset="0"/>
              </a:rPr>
              <a:t> Help and Registry</a:t>
            </a:r>
          </a:p>
        </p:txBody>
      </p:sp>
      <p:sp>
        <p:nvSpPr>
          <p:cNvPr id="38914"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38915"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6522E0D2-D48A-3E4B-9811-B6DC9560479F}" type="slidenum">
              <a:rPr lang="en-US" altLang="zh-TW" sz="800">
                <a:solidFill>
                  <a:srgbClr val="020202"/>
                </a:solidFill>
              </a:rPr>
              <a:pPr eaLnBrk="1" hangingPunct="1"/>
              <a:t>34</a:t>
            </a:fld>
            <a:endParaRPr lang="en-US" altLang="zh-TW" sz="800">
              <a:solidFill>
                <a:srgbClr val="020202"/>
              </a:solidFill>
            </a:endParaRPr>
          </a:p>
        </p:txBody>
      </p:sp>
      <p:sp>
        <p:nvSpPr>
          <p:cNvPr id="38940" name="Rectangle 28"/>
          <p:cNvSpPr>
            <a:spLocks noChangeArrowheads="1"/>
          </p:cNvSpPr>
          <p:nvPr/>
        </p:nvSpPr>
        <p:spPr bwMode="auto">
          <a:xfrm>
            <a:off x="5740400" y="1676400"/>
            <a:ext cx="2413000" cy="3683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38943" name="Rectangle 31"/>
          <p:cNvSpPr>
            <a:spLocks noChangeArrowheads="1"/>
          </p:cNvSpPr>
          <p:nvPr/>
        </p:nvSpPr>
        <p:spPr bwMode="auto">
          <a:xfrm>
            <a:off x="2413000" y="855663"/>
            <a:ext cx="412750" cy="24765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38944" name="Rectangle 32"/>
          <p:cNvSpPr>
            <a:spLocks noChangeArrowheads="1"/>
          </p:cNvSpPr>
          <p:nvPr/>
        </p:nvSpPr>
        <p:spPr bwMode="auto">
          <a:xfrm>
            <a:off x="798513" y="1136650"/>
            <a:ext cx="4749800" cy="1728788"/>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38945" name="Rectangle 33"/>
          <p:cNvSpPr>
            <a:spLocks noChangeArrowheads="1"/>
          </p:cNvSpPr>
          <p:nvPr/>
        </p:nvSpPr>
        <p:spPr bwMode="auto">
          <a:xfrm>
            <a:off x="5573713" y="1133475"/>
            <a:ext cx="2890837" cy="1731963"/>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38946" name="Rectangle 34"/>
          <p:cNvSpPr>
            <a:spLocks noChangeArrowheads="1"/>
          </p:cNvSpPr>
          <p:nvPr/>
        </p:nvSpPr>
        <p:spPr bwMode="auto">
          <a:xfrm>
            <a:off x="798513" y="2859088"/>
            <a:ext cx="7667625" cy="3706812"/>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pic>
        <p:nvPicPr>
          <p:cNvPr id="38941" name="Picture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84400" y="2554288"/>
            <a:ext cx="6527800" cy="36909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8942" name="Text Box 30"/>
          <p:cNvSpPr txBox="1">
            <a:spLocks noChangeArrowheads="1"/>
          </p:cNvSpPr>
          <p:nvPr/>
        </p:nvSpPr>
        <p:spPr bwMode="auto">
          <a:xfrm>
            <a:off x="2906713" y="5916613"/>
            <a:ext cx="4832350" cy="406400"/>
          </a:xfrm>
          <a:prstGeom prst="rect">
            <a:avLst/>
          </a:prstGeom>
          <a:solidFill>
            <a:srgbClr val="FFFFFF"/>
          </a:solidFill>
          <a:ln w="9525">
            <a:solidFill>
              <a:srgbClr val="000000"/>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t>http://www.mirbase.org/help/submit.shtml</a:t>
            </a:r>
          </a:p>
        </p:txBody>
      </p:sp>
    </p:spTree>
    <p:extLst>
      <p:ext uri="{BB962C8B-B14F-4D97-AF65-F5344CB8AC3E}">
        <p14:creationId xmlns:p14="http://schemas.microsoft.com/office/powerpoint/2010/main" val="5250224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43"/>
                                        </p:tgtEl>
                                        <p:attrNameLst>
                                          <p:attrName>style.visibility</p:attrName>
                                        </p:attrNameLst>
                                      </p:cBhvr>
                                      <p:to>
                                        <p:strVal val="visible"/>
                                      </p:to>
                                    </p:set>
                                  </p:childTnLst>
                                  <p:subTnLst>
                                    <p:set>
                                      <p:cBhvr override="childStyle">
                                        <p:cTn dur="1" fill="hold" display="0" masterRel="nextClick" afterEffect="1"/>
                                        <p:tgtEl>
                                          <p:spTgt spid="38943"/>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944"/>
                                        </p:tgtEl>
                                        <p:attrNameLst>
                                          <p:attrName>style.visibility</p:attrName>
                                        </p:attrNameLst>
                                      </p:cBhvr>
                                      <p:to>
                                        <p:strVal val="visible"/>
                                      </p:to>
                                    </p:set>
                                  </p:childTnLst>
                                  <p:subTnLst>
                                    <p:set>
                                      <p:cBhvr override="childStyle">
                                        <p:cTn dur="1" fill="hold" display="0" masterRel="nextClick" afterEffect="1"/>
                                        <p:tgtEl>
                                          <p:spTgt spid="38944"/>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945"/>
                                        </p:tgtEl>
                                        <p:attrNameLst>
                                          <p:attrName>style.visibility</p:attrName>
                                        </p:attrNameLst>
                                      </p:cBhvr>
                                      <p:to>
                                        <p:strVal val="visible"/>
                                      </p:to>
                                    </p:set>
                                  </p:childTnLst>
                                  <p:subTnLst>
                                    <p:set>
                                      <p:cBhvr override="childStyle">
                                        <p:cTn dur="1" fill="hold" display="0" masterRel="nextClick" afterEffect="1"/>
                                        <p:tgtEl>
                                          <p:spTgt spid="38945"/>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946"/>
                                        </p:tgtEl>
                                        <p:attrNameLst>
                                          <p:attrName>style.visibility</p:attrName>
                                        </p:attrNameLst>
                                      </p:cBhvr>
                                      <p:to>
                                        <p:strVal val="visible"/>
                                      </p:to>
                                    </p:set>
                                  </p:childTnLst>
                                  <p:subTnLst>
                                    <p:set>
                                      <p:cBhvr override="childStyle">
                                        <p:cTn dur="1" fill="hold" display="0" masterRel="nextClick" afterEffect="1"/>
                                        <p:tgtEl>
                                          <p:spTgt spid="38946"/>
                                        </p:tgtEl>
                                        <p:attrNameLst>
                                          <p:attrName>style.visibility</p:attrName>
                                        </p:attrNameLst>
                                      </p:cBhvr>
                                      <p:to>
                                        <p:strVal val="hidden"/>
                                      </p:to>
                                    </p:set>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894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894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89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40" grpId="0" animBg="1"/>
      <p:bldP spid="38943" grpId="0" animBg="1"/>
      <p:bldP spid="38944" grpId="0" animBg="1"/>
      <p:bldP spid="38945" grpId="0" animBg="1"/>
      <p:bldP spid="38946" grpId="0" animBg="1"/>
      <p:bldP spid="3894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81" name="Picture 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425" y="811213"/>
            <a:ext cx="8540750" cy="48545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73059"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73060"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95582A18-B5EC-0948-8A6A-37D0187617D6}" type="slidenum">
              <a:rPr lang="en-US" altLang="zh-TW" sz="800">
                <a:solidFill>
                  <a:srgbClr val="020202"/>
                </a:solidFill>
              </a:rPr>
              <a:pPr algn="l" eaLnBrk="1" hangingPunct="1">
                <a:spcBef>
                  <a:spcPct val="0"/>
                </a:spcBef>
                <a:buClrTx/>
                <a:buSzTx/>
                <a:buFontTx/>
                <a:buNone/>
              </a:pPr>
              <a:t>35</a:t>
            </a:fld>
            <a:endParaRPr lang="en-US" altLang="zh-TW" sz="800">
              <a:solidFill>
                <a:srgbClr val="020202"/>
              </a:solidFill>
            </a:endParaRPr>
          </a:p>
        </p:txBody>
      </p:sp>
      <p:sp>
        <p:nvSpPr>
          <p:cNvPr id="173062" name="Rectangle 2"/>
          <p:cNvSpPr>
            <a:spLocks noGrp="1" noRot="1" noChangeArrowheads="1"/>
          </p:cNvSpPr>
          <p:nvPr>
            <p:ph type="title" idx="4294967295"/>
          </p:nvPr>
        </p:nvSpPr>
        <p:spPr>
          <a:xfrm>
            <a:off x="436006" y="-135731"/>
            <a:ext cx="8229600" cy="1143000"/>
          </a:xfrm>
        </p:spPr>
        <p:txBody>
          <a:bodyPr/>
          <a:lstStyle/>
          <a:p>
            <a:pPr eaLnBrk="1" hangingPunct="1"/>
            <a:r>
              <a:rPr lang="en-US" altLang="zh-TW">
                <a:latin typeface="Arial Narrow" charset="0"/>
              </a:rPr>
              <a:t>miRBase</a:t>
            </a:r>
            <a:r>
              <a:rPr lang="en-US" altLang="zh-TW" dirty="0">
                <a:latin typeface="Arial Narrow" charset="0"/>
              </a:rPr>
              <a:t> Downloading</a:t>
            </a:r>
          </a:p>
        </p:txBody>
      </p:sp>
      <p:sp>
        <p:nvSpPr>
          <p:cNvPr id="743429" name="Rectangle 5"/>
          <p:cNvSpPr>
            <a:spLocks noChangeArrowheads="1"/>
          </p:cNvSpPr>
          <p:nvPr/>
        </p:nvSpPr>
        <p:spPr bwMode="auto">
          <a:xfrm>
            <a:off x="2590800" y="814388"/>
            <a:ext cx="763588" cy="336550"/>
          </a:xfrm>
          <a:prstGeom prst="rect">
            <a:avLst/>
          </a:prstGeom>
          <a:noFill/>
          <a:ln w="31750">
            <a:solidFill>
              <a:srgbClr val="EB0903"/>
            </a:solidFill>
            <a:miter lim="800000"/>
            <a:headEnd/>
            <a:tailEnd/>
          </a:ln>
          <a:extLst>
            <a:ext uri="{909E8E84-426E-40dd-AFC4-6F175D3DCCD1}">
              <a14:hiddenFill xmlns="" xmlns:a14="http://schemas.microsoft.com/office/drawing/2010/main">
                <a:solidFill>
                  <a:srgbClr val="FFFFFF"/>
                </a:solidFill>
              </a14:hiddenFill>
            </a:ext>
          </a:extLst>
        </p:spPr>
        <p:txBody>
          <a:bodyPr anchor="ctr">
            <a:spAutoFit/>
          </a:bodyPr>
          <a:lstStyle/>
          <a:p>
            <a:endParaRPr lang="zh-TW" altLang="en-US" sz="1400">
              <a:solidFill>
                <a:srgbClr val="000000"/>
              </a:solidFill>
            </a:endParaRPr>
          </a:p>
        </p:txBody>
      </p:sp>
      <p:sp>
        <p:nvSpPr>
          <p:cNvPr id="743438" name="AutoShape 14"/>
          <p:cNvSpPr>
            <a:spLocks noChangeArrowheads="1"/>
          </p:cNvSpPr>
          <p:nvPr/>
        </p:nvSpPr>
        <p:spPr bwMode="auto">
          <a:xfrm>
            <a:off x="698500" y="1019175"/>
            <a:ext cx="1552575" cy="852488"/>
          </a:xfrm>
          <a:prstGeom prst="wedgeRoundRectCallout">
            <a:avLst>
              <a:gd name="adj1" fmla="val 73722"/>
              <a:gd name="adj2" fmla="val -56704"/>
              <a:gd name="adj3" fmla="val 16667"/>
            </a:avLst>
          </a:prstGeom>
          <a:solidFill>
            <a:srgbClr val="28284C"/>
          </a:solidFill>
          <a:ln w="9525">
            <a:solidFill>
              <a:srgbClr val="FFFFFF"/>
            </a:solidFill>
            <a:miter lim="800000"/>
            <a:headEnd/>
            <a:tailEnd/>
          </a:ln>
        </p:spPr>
        <p:txBody>
          <a:bodyPr anchor="ctr"/>
          <a:lstStyle/>
          <a:p>
            <a:pPr marL="342900" indent="-342900"/>
            <a:r>
              <a:rPr lang="en-US" altLang="zh-TW" sz="2000" b="1">
                <a:solidFill>
                  <a:srgbClr val="FFFFFF"/>
                </a:solidFill>
              </a:rPr>
              <a:t>Download</a:t>
            </a:r>
          </a:p>
          <a:p>
            <a:pPr marL="342900" indent="-342900"/>
            <a:r>
              <a:rPr lang="en-US" altLang="zh-TW" sz="2000" b="1">
                <a:solidFill>
                  <a:srgbClr val="FFFFFF"/>
                </a:solidFill>
              </a:rPr>
              <a:t> tab</a:t>
            </a:r>
          </a:p>
        </p:txBody>
      </p:sp>
      <p:sp>
        <p:nvSpPr>
          <p:cNvPr id="743430" name="Rectangle 6"/>
          <p:cNvSpPr>
            <a:spLocks noChangeArrowheads="1"/>
          </p:cNvSpPr>
          <p:nvPr/>
        </p:nvSpPr>
        <p:spPr bwMode="auto">
          <a:xfrm>
            <a:off x="3276600" y="4924425"/>
            <a:ext cx="4740275" cy="336550"/>
          </a:xfrm>
          <a:prstGeom prst="rect">
            <a:avLst/>
          </a:prstGeom>
          <a:noFill/>
          <a:ln w="31750">
            <a:solidFill>
              <a:srgbClr val="EB0903"/>
            </a:solidFill>
            <a:miter lim="800000"/>
            <a:headEnd/>
            <a:tailEnd/>
          </a:ln>
          <a:extLst>
            <a:ext uri="{909E8E84-426E-40dd-AFC4-6F175D3DCCD1}">
              <a14:hiddenFill xmlns="" xmlns:a14="http://schemas.microsoft.com/office/drawing/2010/main">
                <a:solidFill>
                  <a:srgbClr val="FFFFFF"/>
                </a:solidFill>
              </a14:hiddenFill>
            </a:ext>
          </a:extLst>
        </p:spPr>
        <p:txBody>
          <a:bodyPr anchor="ctr">
            <a:spAutoFit/>
          </a:bodyPr>
          <a:lstStyle/>
          <a:p>
            <a:endParaRPr lang="zh-TW" altLang="en-US" sz="1400">
              <a:solidFill>
                <a:srgbClr val="000000"/>
              </a:solidFill>
            </a:endParaRPr>
          </a:p>
        </p:txBody>
      </p:sp>
      <p:sp>
        <p:nvSpPr>
          <p:cNvPr id="173082" name="Rectangle 26"/>
          <p:cNvSpPr>
            <a:spLocks noChangeArrowheads="1"/>
          </p:cNvSpPr>
          <p:nvPr/>
        </p:nvSpPr>
        <p:spPr bwMode="auto">
          <a:xfrm>
            <a:off x="5562600" y="2451100"/>
            <a:ext cx="3200400" cy="6223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pic>
        <p:nvPicPr>
          <p:cNvPr id="173083" name="Picture 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8350" y="2006600"/>
            <a:ext cx="6850063" cy="4630738"/>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743434" name="Text Box 10"/>
          <p:cNvSpPr txBox="1">
            <a:spLocks noChangeArrowheads="1"/>
          </p:cNvSpPr>
          <p:nvPr/>
        </p:nvSpPr>
        <p:spPr bwMode="auto">
          <a:xfrm>
            <a:off x="2811463" y="2371725"/>
            <a:ext cx="4664075" cy="376238"/>
          </a:xfrm>
          <a:prstGeom prst="rect">
            <a:avLst/>
          </a:prstGeom>
          <a:solidFill>
            <a:srgbClr val="FFFFFF"/>
          </a:solidFill>
          <a:ln w="9525">
            <a:solidFill>
              <a:srgbClr val="06050B"/>
            </a:solidFill>
            <a:miter lim="800000"/>
            <a:headEnd/>
            <a:tailEnd/>
          </a:ln>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800" b="1"/>
              <a:t>ftp://mirbase.org/pub/mirbase/CURRENT/</a:t>
            </a:r>
          </a:p>
        </p:txBody>
      </p:sp>
      <p:sp>
        <p:nvSpPr>
          <p:cNvPr id="743435" name="AutoShape 11"/>
          <p:cNvSpPr>
            <a:spLocks noChangeArrowheads="1"/>
          </p:cNvSpPr>
          <p:nvPr/>
        </p:nvSpPr>
        <p:spPr bwMode="auto">
          <a:xfrm>
            <a:off x="2219325" y="2317750"/>
            <a:ext cx="681038" cy="527050"/>
          </a:xfrm>
          <a:prstGeom prst="rightArrow">
            <a:avLst>
              <a:gd name="adj1" fmla="val 50000"/>
              <a:gd name="adj2" fmla="val 32304"/>
            </a:avLst>
          </a:prstGeom>
          <a:solidFill>
            <a:srgbClr val="28284C"/>
          </a:solidFill>
          <a:ln w="9525">
            <a:solidFill>
              <a:srgbClr val="FFFFFF"/>
            </a:solidFill>
            <a:miter lim="800000"/>
            <a:headEnd/>
            <a:tailEnd/>
          </a:ln>
        </p:spPr>
        <p:txBody>
          <a:bodyPr anchor="ctr">
            <a:spAutoFit/>
          </a:bodyPr>
          <a:lstStyle/>
          <a:p>
            <a:endParaRPr lang="zh-TW" altLang="en-US" sz="1400">
              <a:solidFill>
                <a:srgbClr val="000000"/>
              </a:solidFill>
            </a:endParaRPr>
          </a:p>
        </p:txBody>
      </p:sp>
      <p:sp>
        <p:nvSpPr>
          <p:cNvPr id="743449" name="Line 25"/>
          <p:cNvSpPr>
            <a:spLocks noChangeShapeType="1"/>
          </p:cNvSpPr>
          <p:nvPr/>
        </p:nvSpPr>
        <p:spPr bwMode="auto">
          <a:xfrm>
            <a:off x="998538" y="2690813"/>
            <a:ext cx="1162050" cy="0"/>
          </a:xfrm>
          <a:prstGeom prst="line">
            <a:avLst/>
          </a:prstGeom>
          <a:noFill/>
          <a:ln w="38100">
            <a:solidFill>
              <a:srgbClr val="EB0903"/>
            </a:solidFill>
            <a:round/>
            <a:headEnd/>
            <a:tailEn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743451" name="Text Box 27"/>
          <p:cNvSpPr txBox="1">
            <a:spLocks noChangeArrowheads="1"/>
          </p:cNvSpPr>
          <p:nvPr/>
        </p:nvSpPr>
        <p:spPr bwMode="auto">
          <a:xfrm>
            <a:off x="6256338" y="3816350"/>
            <a:ext cx="1971675" cy="706438"/>
          </a:xfrm>
          <a:prstGeom prst="rect">
            <a:avLst/>
          </a:prstGeom>
          <a:solidFill>
            <a:srgbClr val="28284C"/>
          </a:solidFill>
          <a:ln w="9525">
            <a:solidFill>
              <a:srgbClr val="FFFFFF"/>
            </a:solidFill>
            <a:miter lim="800000"/>
            <a:headEnd/>
            <a:tailEnd/>
          </a:ln>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800" b="1">
                <a:solidFill>
                  <a:srgbClr val="FFFFFF"/>
                </a:solidFill>
              </a:rPr>
              <a:t>Data available </a:t>
            </a:r>
          </a:p>
          <a:p>
            <a:pPr eaLnBrk="1" hangingPunct="1"/>
            <a:r>
              <a:rPr lang="en-US" altLang="zh-TW" sz="1800" b="1">
                <a:solidFill>
                  <a:srgbClr val="FFFFFF"/>
                </a:solidFill>
              </a:rPr>
              <a:t>for downloading</a:t>
            </a:r>
          </a:p>
        </p:txBody>
      </p:sp>
      <p:sp>
        <p:nvSpPr>
          <p:cNvPr id="173086" name="AutoShape 30"/>
          <p:cNvSpPr>
            <a:spLocks/>
          </p:cNvSpPr>
          <p:nvPr/>
        </p:nvSpPr>
        <p:spPr bwMode="auto">
          <a:xfrm>
            <a:off x="5819775" y="3309938"/>
            <a:ext cx="292100" cy="1771650"/>
          </a:xfrm>
          <a:prstGeom prst="rightBrace">
            <a:avLst>
              <a:gd name="adj1" fmla="val 50543"/>
              <a:gd name="adj2" fmla="val 50000"/>
            </a:avLst>
          </a:prstGeom>
          <a:noFill/>
          <a:ln w="38100">
            <a:solidFill>
              <a:srgbClr val="EB0903"/>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pic>
        <p:nvPicPr>
          <p:cNvPr id="173088" name="Picture 3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29050" y="3392488"/>
            <a:ext cx="4999038" cy="28797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73084" name="AutoShape 28"/>
          <p:cNvSpPr>
            <a:spLocks noChangeArrowheads="1"/>
          </p:cNvSpPr>
          <p:nvPr/>
        </p:nvSpPr>
        <p:spPr bwMode="auto">
          <a:xfrm>
            <a:off x="4257675" y="2860675"/>
            <a:ext cx="2436813" cy="711200"/>
          </a:xfrm>
          <a:prstGeom prst="leftArrow">
            <a:avLst>
              <a:gd name="adj1" fmla="val 50000"/>
              <a:gd name="adj2" fmla="val 85658"/>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2000"/>
              <a:t>README file first</a:t>
            </a:r>
          </a:p>
        </p:txBody>
      </p:sp>
    </p:spTree>
    <p:extLst>
      <p:ext uri="{BB962C8B-B14F-4D97-AF65-F5344CB8AC3E}">
        <p14:creationId xmlns:p14="http://schemas.microsoft.com/office/powerpoint/2010/main" val="7333321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4343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4342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4343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308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73083"/>
                                        </p:tgtEl>
                                        <p:attrNameLst>
                                          <p:attrName>style.visibility</p:attrName>
                                        </p:attrNameLst>
                                      </p:cBhvr>
                                      <p:to>
                                        <p:strVal val="visible"/>
                                      </p:to>
                                    </p:set>
                                  </p:childTnLst>
                                </p:cTn>
                              </p:par>
                              <p:par>
                                <p:cTn id="19" presetID="1" presetClass="exit" presetSubtype="0" fill="hold" grpId="1" nodeType="withEffect">
                                  <p:stCondLst>
                                    <p:cond delay="0"/>
                                  </p:stCondLst>
                                  <p:childTnLst>
                                    <p:set>
                                      <p:cBhvr>
                                        <p:cTn id="20" dur="1" fill="hold">
                                          <p:stCondLst>
                                            <p:cond delay="0"/>
                                          </p:stCondLst>
                                        </p:cTn>
                                        <p:tgtEl>
                                          <p:spTgt spid="743430"/>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743438"/>
                                        </p:tgtEl>
                                        <p:attrNameLst>
                                          <p:attrName>style.visibility</p:attrName>
                                        </p:attrNameLst>
                                      </p:cBhvr>
                                      <p:to>
                                        <p:strVal val="hidden"/>
                                      </p:to>
                                    </p:set>
                                  </p:childTnLst>
                                </p:cTn>
                              </p:par>
                              <p:par>
                                <p:cTn id="23" presetID="1" presetClass="exit" presetSubtype="0" fill="hold" grpId="1" nodeType="withEffect">
                                  <p:stCondLst>
                                    <p:cond delay="0"/>
                                  </p:stCondLst>
                                  <p:childTnLst>
                                    <p:set>
                                      <p:cBhvr>
                                        <p:cTn id="24" dur="1" fill="hold">
                                          <p:stCondLst>
                                            <p:cond delay="0"/>
                                          </p:stCondLst>
                                        </p:cTn>
                                        <p:tgtEl>
                                          <p:spTgt spid="173082"/>
                                        </p:tgtEl>
                                        <p:attrNameLst>
                                          <p:attrName>style.visibility</p:attrName>
                                        </p:attrNameLst>
                                      </p:cBhvr>
                                      <p:to>
                                        <p:strVal val="hidden"/>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7308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173088"/>
                                        </p:tgtEl>
                                        <p:attrNameLst>
                                          <p:attrName>style.visibility</p:attrName>
                                        </p:attrNameLst>
                                      </p:cBhvr>
                                      <p:to>
                                        <p:strVal val="visible"/>
                                      </p:to>
                                    </p:set>
                                  </p:childTnLst>
                                  <p:subTnLst>
                                    <p:set>
                                      <p:cBhvr override="childStyle">
                                        <p:cTn dur="1" fill="hold" display="0" masterRel="nextClick" afterEffect="1"/>
                                        <p:tgtEl>
                                          <p:spTgt spid="173088"/>
                                        </p:tgtEl>
                                        <p:attrNameLst>
                                          <p:attrName>style.visibility</p:attrName>
                                        </p:attrNameLst>
                                      </p:cBhvr>
                                      <p:to>
                                        <p:strVal val="hidden"/>
                                      </p:to>
                                    </p:set>
                                  </p:sub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74345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73086"/>
                                        </p:tgtEl>
                                        <p:attrNameLst>
                                          <p:attrName>style.visibility</p:attrName>
                                        </p:attrNameLst>
                                      </p:cBhvr>
                                      <p:to>
                                        <p:strVal val="visible"/>
                                      </p:to>
                                    </p:set>
                                  </p:childTnLst>
                                </p:cTn>
                              </p:par>
                              <p:par>
                                <p:cTn id="39" presetID="1" presetClass="exit" presetSubtype="0" fill="hold" grpId="1" nodeType="withEffect">
                                  <p:stCondLst>
                                    <p:cond delay="0"/>
                                  </p:stCondLst>
                                  <p:childTnLst>
                                    <p:set>
                                      <p:cBhvr>
                                        <p:cTn id="40" dur="1" fill="hold">
                                          <p:stCondLst>
                                            <p:cond delay="0"/>
                                          </p:stCondLst>
                                        </p:cTn>
                                        <p:tgtEl>
                                          <p:spTgt spid="173084"/>
                                        </p:tgtEl>
                                        <p:attrNameLst>
                                          <p:attrName>style.visibility</p:attrName>
                                        </p:attrNameLst>
                                      </p:cBhvr>
                                      <p:to>
                                        <p:strVal val="hidden"/>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743449"/>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743435"/>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7434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3429" grpId="0" animBg="1"/>
      <p:bldP spid="743438" grpId="0" animBg="1"/>
      <p:bldP spid="743438" grpId="1" animBg="1"/>
      <p:bldP spid="743430" grpId="0" animBg="1"/>
      <p:bldP spid="743430" grpId="1" animBg="1"/>
      <p:bldP spid="173082" grpId="0" animBg="1"/>
      <p:bldP spid="173082" grpId="1" animBg="1"/>
      <p:bldP spid="743435" grpId="0" animBg="1"/>
      <p:bldP spid="743449" grpId="0" animBg="1"/>
      <p:bldP spid="743451" grpId="0" animBg="1"/>
      <p:bldP spid="173086" grpId="0" animBg="1"/>
      <p:bldP spid="173084" grpId="0" animBg="1"/>
      <p:bldP spid="173084"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23"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425" y="882650"/>
            <a:ext cx="8613775" cy="47640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75131" name="Rectangle 27"/>
          <p:cNvSpPr>
            <a:spLocks noChangeArrowheads="1"/>
          </p:cNvSpPr>
          <p:nvPr/>
        </p:nvSpPr>
        <p:spPr bwMode="auto">
          <a:xfrm>
            <a:off x="3852863" y="1892300"/>
            <a:ext cx="623887" cy="26035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175107" name="Footer Placeholder 3"/>
          <p:cNvSpPr txBox="1">
            <a:spLocks noGrp="1"/>
          </p:cNvSpPr>
          <p:nvPr/>
        </p:nvSpPr>
        <p:spPr bwMode="auto">
          <a:xfrm>
            <a:off x="2286000" y="6629400"/>
            <a:ext cx="46482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spcBef>
                <a:spcPct val="0"/>
              </a:spcBef>
              <a:buClrTx/>
              <a:buSzTx/>
              <a:buFontTx/>
              <a:buNone/>
            </a:pPr>
            <a:r>
              <a:rPr lang="en-US" altLang="zh-TW" sz="800">
                <a:solidFill>
                  <a:srgbClr val="020202"/>
                </a:solidFill>
              </a:rPr>
              <a:t>Copyright OpenHelix. No use or reproduction without express written consent</a:t>
            </a:r>
          </a:p>
        </p:txBody>
      </p:sp>
      <p:sp>
        <p:nvSpPr>
          <p:cNvPr id="175108" name="Slide Number Placeholder 4"/>
          <p:cNvSpPr txBox="1">
            <a:spLocks noGrp="1"/>
          </p:cNvSpPr>
          <p:nvPr/>
        </p:nvSpPr>
        <p:spPr bwMode="auto">
          <a:xfrm>
            <a:off x="8763000" y="6629400"/>
            <a:ext cx="381000" cy="228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algn="l" eaLnBrk="1" hangingPunct="1">
              <a:spcBef>
                <a:spcPct val="0"/>
              </a:spcBef>
              <a:buClrTx/>
              <a:buSzTx/>
              <a:buFontTx/>
              <a:buNone/>
            </a:pPr>
            <a:fld id="{3967FF49-4D53-5D4D-8EAD-4140DD039E9B}" type="slidenum">
              <a:rPr lang="en-US" altLang="zh-TW" sz="800">
                <a:solidFill>
                  <a:srgbClr val="020202"/>
                </a:solidFill>
              </a:rPr>
              <a:pPr algn="l" eaLnBrk="1" hangingPunct="1">
                <a:spcBef>
                  <a:spcPct val="0"/>
                </a:spcBef>
                <a:buClrTx/>
                <a:buSzTx/>
                <a:buFontTx/>
                <a:buNone/>
              </a:pPr>
              <a:t>36</a:t>
            </a:fld>
            <a:endParaRPr lang="en-US" altLang="zh-TW" sz="800">
              <a:solidFill>
                <a:srgbClr val="020202"/>
              </a:solidFill>
            </a:endParaRPr>
          </a:p>
        </p:txBody>
      </p:sp>
      <p:sp>
        <p:nvSpPr>
          <p:cNvPr id="175109" name="Rectangle 2"/>
          <p:cNvSpPr>
            <a:spLocks noGrp="1" noRot="1" noChangeArrowheads="1"/>
          </p:cNvSpPr>
          <p:nvPr>
            <p:ph type="title" idx="4294967295"/>
          </p:nvPr>
        </p:nvSpPr>
        <p:spPr>
          <a:xfrm>
            <a:off x="278559" y="-100012"/>
            <a:ext cx="8229600" cy="1143000"/>
          </a:xfrm>
        </p:spPr>
        <p:txBody>
          <a:bodyPr/>
          <a:lstStyle/>
          <a:p>
            <a:pPr eaLnBrk="1" hangingPunct="1"/>
            <a:r>
              <a:rPr lang="en-US" altLang="zh-TW" dirty="0" err="1">
                <a:latin typeface="Arial Narrow" charset="0"/>
              </a:rPr>
              <a:t>miRBase</a:t>
            </a:r>
            <a:r>
              <a:rPr lang="en-US" altLang="zh-TW" dirty="0">
                <a:latin typeface="Arial Narrow" charset="0"/>
              </a:rPr>
              <a:t> Downloading</a:t>
            </a:r>
          </a:p>
        </p:txBody>
      </p:sp>
      <p:sp>
        <p:nvSpPr>
          <p:cNvPr id="175124" name="Rectangle 20"/>
          <p:cNvSpPr>
            <a:spLocks noChangeArrowheads="1"/>
          </p:cNvSpPr>
          <p:nvPr/>
        </p:nvSpPr>
        <p:spPr bwMode="auto">
          <a:xfrm>
            <a:off x="3279775" y="1871663"/>
            <a:ext cx="479425" cy="304800"/>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pic>
        <p:nvPicPr>
          <p:cNvPr id="175122"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7175" y="838200"/>
            <a:ext cx="7099300" cy="5810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75125" name="Text Box 21"/>
          <p:cNvSpPr txBox="1">
            <a:spLocks noChangeArrowheads="1"/>
          </p:cNvSpPr>
          <p:nvPr/>
        </p:nvSpPr>
        <p:spPr bwMode="auto">
          <a:xfrm>
            <a:off x="2905125" y="3494088"/>
            <a:ext cx="2322513" cy="406400"/>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Informative articles</a:t>
            </a:r>
          </a:p>
        </p:txBody>
      </p:sp>
      <p:sp>
        <p:nvSpPr>
          <p:cNvPr id="175126" name="AutoShape 22"/>
          <p:cNvSpPr>
            <a:spLocks noChangeArrowheads="1"/>
          </p:cNvSpPr>
          <p:nvPr/>
        </p:nvSpPr>
        <p:spPr bwMode="auto">
          <a:xfrm>
            <a:off x="5868988" y="1277938"/>
            <a:ext cx="2192337" cy="711200"/>
          </a:xfrm>
          <a:prstGeom prst="leftArrow">
            <a:avLst>
              <a:gd name="adj1" fmla="val 50000"/>
              <a:gd name="adj2" fmla="val 77065"/>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2000"/>
              <a:t>Post categories</a:t>
            </a:r>
          </a:p>
        </p:txBody>
      </p:sp>
      <p:sp>
        <p:nvSpPr>
          <p:cNvPr id="175127" name="Text Box 23"/>
          <p:cNvSpPr txBox="1">
            <a:spLocks noChangeArrowheads="1"/>
          </p:cNvSpPr>
          <p:nvPr/>
        </p:nvSpPr>
        <p:spPr bwMode="auto">
          <a:xfrm>
            <a:off x="7285038" y="5680075"/>
            <a:ext cx="1498600" cy="771525"/>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Recent</a:t>
            </a:r>
          </a:p>
          <a:p>
            <a:pPr eaLnBrk="1" hangingPunct="1"/>
            <a:r>
              <a:rPr lang="en-US" altLang="zh-TW" sz="2000">
                <a:solidFill>
                  <a:schemeClr val="tx1"/>
                </a:solidFill>
              </a:rPr>
              <a:t>comments</a:t>
            </a:r>
          </a:p>
        </p:txBody>
      </p:sp>
      <p:sp>
        <p:nvSpPr>
          <p:cNvPr id="175128" name="Rectangle 24"/>
          <p:cNvSpPr>
            <a:spLocks noChangeArrowheads="1"/>
          </p:cNvSpPr>
          <p:nvPr/>
        </p:nvSpPr>
        <p:spPr bwMode="auto">
          <a:xfrm>
            <a:off x="5689600" y="5500688"/>
            <a:ext cx="1495425" cy="1103312"/>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zh-TW" altLang="en-US"/>
          </a:p>
        </p:txBody>
      </p:sp>
      <p:sp>
        <p:nvSpPr>
          <p:cNvPr id="175129" name="Text Box 25"/>
          <p:cNvSpPr txBox="1">
            <a:spLocks noChangeArrowheads="1"/>
          </p:cNvSpPr>
          <p:nvPr/>
        </p:nvSpPr>
        <p:spPr bwMode="auto">
          <a:xfrm>
            <a:off x="7248525" y="4351338"/>
            <a:ext cx="1498600" cy="771525"/>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a:solidFill>
                  <a:schemeClr val="tx1"/>
                </a:solidFill>
              </a:rPr>
              <a:t>Recent</a:t>
            </a:r>
          </a:p>
          <a:p>
            <a:pPr eaLnBrk="1" hangingPunct="1"/>
            <a:r>
              <a:rPr lang="en-US" altLang="zh-TW" sz="2000">
                <a:solidFill>
                  <a:schemeClr val="tx1"/>
                </a:solidFill>
              </a:rPr>
              <a:t>posts</a:t>
            </a:r>
          </a:p>
        </p:txBody>
      </p:sp>
      <p:sp>
        <p:nvSpPr>
          <p:cNvPr id="175130" name="Rectangle 26"/>
          <p:cNvSpPr>
            <a:spLocks noChangeArrowheads="1"/>
          </p:cNvSpPr>
          <p:nvPr/>
        </p:nvSpPr>
        <p:spPr bwMode="auto">
          <a:xfrm>
            <a:off x="5681663" y="4114800"/>
            <a:ext cx="1495425" cy="12922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Tree>
    <p:extLst>
      <p:ext uri="{BB962C8B-B14F-4D97-AF65-F5344CB8AC3E}">
        <p14:creationId xmlns:p14="http://schemas.microsoft.com/office/powerpoint/2010/main" val="42946783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5131"/>
                                        </p:tgtEl>
                                        <p:attrNameLst>
                                          <p:attrName>style.visibility</p:attrName>
                                        </p:attrNameLst>
                                      </p:cBhvr>
                                      <p:to>
                                        <p:strVal val="visible"/>
                                      </p:to>
                                    </p:set>
                                  </p:childTnLst>
                                  <p:subTnLst>
                                    <p:set>
                                      <p:cBhvr override="childStyle">
                                        <p:cTn dur="1" fill="hold" display="0" masterRel="nextClick" afterEffect="1"/>
                                        <p:tgtEl>
                                          <p:spTgt spid="175131"/>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512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512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512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512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5130"/>
                                        </p:tgtEl>
                                        <p:attrNameLst>
                                          <p:attrName>style.visibility</p:attrName>
                                        </p:attrNameLst>
                                      </p:cBhvr>
                                      <p:to>
                                        <p:strVal val="visible"/>
                                      </p:to>
                                    </p:set>
                                  </p:childTnLst>
                                  <p:subTnLst>
                                    <p:set>
                                      <p:cBhvr override="childStyle">
                                        <p:cTn dur="1" fill="hold" display="0" masterRel="nextClick" afterEffect="1"/>
                                        <p:tgtEl>
                                          <p:spTgt spid="175130"/>
                                        </p:tgtEl>
                                        <p:attrNameLst>
                                          <p:attrName>style.visibility</p:attrName>
                                        </p:attrNameLst>
                                      </p:cBhvr>
                                      <p:to>
                                        <p:strVal val="hidden"/>
                                      </p:to>
                                    </p:set>
                                  </p:subTnLst>
                                </p:cTn>
                              </p:par>
                              <p:par>
                                <p:cTn id="27" presetID="1" presetClass="entr" presetSubtype="0" fill="hold" grpId="0" nodeType="withEffect">
                                  <p:stCondLst>
                                    <p:cond delay="0"/>
                                  </p:stCondLst>
                                  <p:childTnLst>
                                    <p:set>
                                      <p:cBhvr>
                                        <p:cTn id="28" dur="1" fill="hold">
                                          <p:stCondLst>
                                            <p:cond delay="0"/>
                                          </p:stCondLst>
                                        </p:cTn>
                                        <p:tgtEl>
                                          <p:spTgt spid="175129"/>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75128"/>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751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31" grpId="0" animBg="1"/>
      <p:bldP spid="175124" grpId="0" animBg="1"/>
      <p:bldP spid="175125" grpId="0" animBg="1"/>
      <p:bldP spid="175126" grpId="0" animBg="1"/>
      <p:bldP spid="175127" grpId="0" animBg="1"/>
      <p:bldP spid="175128" grpId="0" animBg="1"/>
      <p:bldP spid="175129" grpId="0" animBg="1"/>
      <p:bldP spid="175130"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2" name="Rectangle 2"/>
          <p:cNvSpPr>
            <a:spLocks noGrp="1" noRot="1" noChangeArrowheads="1"/>
          </p:cNvSpPr>
          <p:nvPr>
            <p:ph type="title"/>
          </p:nvPr>
        </p:nvSpPr>
        <p:spPr/>
        <p:txBody>
          <a:bodyPr/>
          <a:lstStyle/>
          <a:p>
            <a:pPr eaLnBrk="1" hangingPunct="1"/>
            <a:r>
              <a:rPr lang="en-US" altLang="zh-TW">
                <a:latin typeface="Arial Narrow" charset="0"/>
              </a:rPr>
              <a:t>miRBase Agenda</a:t>
            </a:r>
          </a:p>
        </p:txBody>
      </p:sp>
      <p:sp>
        <p:nvSpPr>
          <p:cNvPr id="53250"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53251"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10D3E004-F47D-C04E-89D9-29766367F8E6}" type="slidenum">
              <a:rPr lang="en-US" altLang="zh-TW" sz="800">
                <a:solidFill>
                  <a:srgbClr val="020202"/>
                </a:solidFill>
              </a:rPr>
              <a:pPr eaLnBrk="1" hangingPunct="1"/>
              <a:t>37</a:t>
            </a:fld>
            <a:endParaRPr lang="en-US" altLang="zh-TW" sz="800">
              <a:solidFill>
                <a:srgbClr val="020202"/>
              </a:solidFill>
            </a:endParaRPr>
          </a:p>
        </p:txBody>
      </p:sp>
      <p:sp>
        <p:nvSpPr>
          <p:cNvPr id="824323" name="Rectangle 3"/>
          <p:cNvSpPr>
            <a:spLocks noRot="1" noChangeArrowheads="1"/>
          </p:cNvSpPr>
          <p:nvPr/>
        </p:nvSpPr>
        <p:spPr bwMode="auto">
          <a:xfrm>
            <a:off x="533400" y="1447800"/>
            <a:ext cx="8305800" cy="4724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342900" indent="-342900" algn="l">
              <a:buFont typeface="Wingdings" charset="0"/>
              <a:buChar char="n"/>
            </a:pPr>
            <a:r>
              <a:rPr lang="en-US" altLang="zh-TW" sz="2400">
                <a:solidFill>
                  <a:srgbClr val="000000"/>
                </a:solidFill>
              </a:rPr>
              <a:t>Introduction and Credits</a:t>
            </a:r>
          </a:p>
          <a:p>
            <a:pPr marL="342900" indent="-342900" algn="l">
              <a:buFont typeface="Wingdings" charset="0"/>
              <a:buChar char="n"/>
            </a:pPr>
            <a:r>
              <a:rPr lang="en-US" altLang="zh-TW" sz="2400">
                <a:solidFill>
                  <a:srgbClr val="000000"/>
                </a:solidFill>
              </a:rPr>
              <a:t>Basic Search &amp; Results</a:t>
            </a:r>
          </a:p>
          <a:p>
            <a:pPr marL="342900" indent="-342900" algn="l">
              <a:buFont typeface="Wingdings" charset="0"/>
              <a:buChar char="n"/>
            </a:pPr>
            <a:r>
              <a:rPr lang="en-US" altLang="zh-TW" sz="2400">
                <a:solidFill>
                  <a:srgbClr val="020202"/>
                </a:solidFill>
              </a:rPr>
              <a:t>Deep Sequencing Report</a:t>
            </a:r>
          </a:p>
          <a:p>
            <a:pPr marL="342900" indent="-342900" algn="l">
              <a:buFont typeface="Wingdings" charset="0"/>
              <a:buChar char="n"/>
            </a:pPr>
            <a:r>
              <a:rPr lang="en-US" altLang="zh-TW" sz="2400">
                <a:solidFill>
                  <a:srgbClr val="020202"/>
                </a:solidFill>
              </a:rPr>
              <a:t>Advanced Search Options</a:t>
            </a:r>
          </a:p>
          <a:p>
            <a:pPr marL="342900" indent="-342900" algn="l">
              <a:buFont typeface="Wingdings" charset="0"/>
              <a:buChar char="n"/>
            </a:pPr>
            <a:r>
              <a:rPr lang="en-US" altLang="zh-TW" sz="2400">
                <a:solidFill>
                  <a:srgbClr val="000000"/>
                </a:solidFill>
              </a:rPr>
              <a:t>Additional Features</a:t>
            </a:r>
          </a:p>
          <a:p>
            <a:pPr marL="342900" indent="-342900" algn="l">
              <a:buFont typeface="Wingdings" charset="0"/>
              <a:buChar char="n"/>
            </a:pPr>
            <a:r>
              <a:rPr lang="en-US" altLang="zh-TW" sz="2400">
                <a:solidFill>
                  <a:srgbClr val="EB0903"/>
                </a:solidFill>
              </a:rPr>
              <a:t>Summary</a:t>
            </a:r>
          </a:p>
          <a:p>
            <a:pPr marL="342900" indent="-342900" algn="l">
              <a:buFont typeface="Wingdings" charset="0"/>
              <a:buChar char="n"/>
            </a:pPr>
            <a:r>
              <a:rPr lang="en-US" altLang="zh-TW" sz="2400">
                <a:solidFill>
                  <a:srgbClr val="020202"/>
                </a:solidFill>
              </a:rPr>
              <a:t>Exercises</a:t>
            </a:r>
          </a:p>
        </p:txBody>
      </p:sp>
      <p:sp>
        <p:nvSpPr>
          <p:cNvPr id="53257" name="Rectangle 4"/>
          <p:cNvSpPr>
            <a:spLocks noChangeArrowheads="1"/>
          </p:cNvSpPr>
          <p:nvPr/>
        </p:nvSpPr>
        <p:spPr bwMode="auto">
          <a:xfrm>
            <a:off x="685800" y="5984875"/>
            <a:ext cx="80010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eaLnBrk="0" hangingPunct="0">
              <a:spcBef>
                <a:spcPct val="0"/>
              </a:spcBef>
              <a:buClrTx/>
              <a:buSzTx/>
              <a:buFontTx/>
              <a:buNone/>
            </a:pPr>
            <a:r>
              <a:rPr lang="en-US" altLang="zh-TW" sz="2400" b="1">
                <a:solidFill>
                  <a:srgbClr val="020202"/>
                </a:solidFill>
              </a:rPr>
              <a:t>miRBase:  </a:t>
            </a:r>
            <a:r>
              <a:rPr lang="en-US" altLang="zh-TW" sz="2000" b="1">
                <a:solidFill>
                  <a:srgbClr val="06050B"/>
                </a:solidFill>
              </a:rPr>
              <a:t>http://www.mirbase.org/</a:t>
            </a:r>
          </a:p>
        </p:txBody>
      </p:sp>
    </p:spTree>
    <p:extLst>
      <p:ext uri="{BB962C8B-B14F-4D97-AF65-F5344CB8AC3E}">
        <p14:creationId xmlns:p14="http://schemas.microsoft.com/office/powerpoint/2010/main" val="16482488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90"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675" y="841375"/>
            <a:ext cx="8543925" cy="54006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54276" name="Rectangle 2"/>
          <p:cNvSpPr>
            <a:spLocks noGrp="1" noRot="1" noChangeArrowheads="1"/>
          </p:cNvSpPr>
          <p:nvPr>
            <p:ph type="title"/>
          </p:nvPr>
        </p:nvSpPr>
        <p:spPr>
          <a:xfrm>
            <a:off x="681258" y="-105568"/>
            <a:ext cx="8229600" cy="1143000"/>
          </a:xfrm>
        </p:spPr>
        <p:txBody>
          <a:bodyPr/>
          <a:lstStyle/>
          <a:p>
            <a:pPr eaLnBrk="1" hangingPunct="1"/>
            <a:r>
              <a:rPr lang="en-US" altLang="zh-TW">
                <a:latin typeface="Arial Narrow" charset="0"/>
              </a:rPr>
              <a:t>miRBase</a:t>
            </a:r>
            <a:r>
              <a:rPr lang="en-US" altLang="zh-TW" dirty="0">
                <a:latin typeface="Arial Narrow" charset="0"/>
              </a:rPr>
              <a:t> – Summary</a:t>
            </a:r>
          </a:p>
        </p:txBody>
      </p:sp>
      <p:sp>
        <p:nvSpPr>
          <p:cNvPr id="54277" name="Rectangle 3"/>
          <p:cNvSpPr>
            <a:spLocks noGrp="1" noRot="1" noChangeArrowheads="1"/>
          </p:cNvSpPr>
          <p:nvPr>
            <p:ph idx="1"/>
          </p:nvPr>
        </p:nvSpPr>
        <p:spPr>
          <a:xfrm>
            <a:off x="488950" y="6096000"/>
            <a:ext cx="8305800" cy="533400"/>
          </a:xfrm>
        </p:spPr>
        <p:txBody>
          <a:bodyPr/>
          <a:lstStyle/>
          <a:p>
            <a:pPr algn="ctr">
              <a:lnSpc>
                <a:spcPct val="80000"/>
              </a:lnSpc>
              <a:spcBef>
                <a:spcPct val="0"/>
              </a:spcBef>
              <a:buClrTx/>
              <a:buSzTx/>
              <a:buFontTx/>
              <a:buNone/>
            </a:pPr>
            <a:endParaRPr lang="en-US" altLang="zh-TW" sz="1400" b="1">
              <a:solidFill>
                <a:srgbClr val="000000"/>
              </a:solidFill>
              <a:latin typeface="Arial" charset="0"/>
            </a:endParaRPr>
          </a:p>
          <a:p>
            <a:pPr algn="ctr">
              <a:lnSpc>
                <a:spcPct val="80000"/>
              </a:lnSpc>
              <a:spcBef>
                <a:spcPct val="0"/>
              </a:spcBef>
              <a:buClrTx/>
              <a:buSzTx/>
              <a:buFontTx/>
              <a:buNone/>
            </a:pPr>
            <a:r>
              <a:rPr lang="en-US" altLang="zh-TW" sz="2000" b="1">
                <a:solidFill>
                  <a:srgbClr val="000000"/>
                </a:solidFill>
                <a:latin typeface="Arial" charset="0"/>
              </a:rPr>
              <a:t>miRBase team at the </a:t>
            </a:r>
            <a:r>
              <a:rPr lang="en-US" altLang="zh-TW" sz="2000">
                <a:latin typeface="Arial" charset="0"/>
              </a:rPr>
              <a:t>University of Manchester</a:t>
            </a:r>
          </a:p>
        </p:txBody>
      </p:sp>
      <p:sp>
        <p:nvSpPr>
          <p:cNvPr id="54274"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54275"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85C9E537-CB13-CC49-AB42-9CB2BC260282}" type="slidenum">
              <a:rPr lang="en-US" altLang="zh-TW" sz="800">
                <a:solidFill>
                  <a:srgbClr val="020202"/>
                </a:solidFill>
              </a:rPr>
              <a:pPr eaLnBrk="1" hangingPunct="1"/>
              <a:t>38</a:t>
            </a:fld>
            <a:endParaRPr lang="en-US" altLang="zh-TW" sz="800">
              <a:solidFill>
                <a:srgbClr val="020202"/>
              </a:solidFill>
            </a:endParaRPr>
          </a:p>
        </p:txBody>
      </p:sp>
      <p:sp>
        <p:nvSpPr>
          <p:cNvPr id="54291" name="Text Box 19"/>
          <p:cNvSpPr txBox="1">
            <a:spLocks noChangeArrowheads="1"/>
          </p:cNvSpPr>
          <p:nvPr/>
        </p:nvSpPr>
        <p:spPr bwMode="auto">
          <a:xfrm>
            <a:off x="4462463" y="1466850"/>
            <a:ext cx="2797175" cy="376238"/>
          </a:xfrm>
          <a:prstGeom prst="rect">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marL="342900" indent="-342900" eaLnBrk="0" hangingPunct="0">
              <a:defRPr sz="1400">
                <a:solidFill>
                  <a:srgbClr val="000000"/>
                </a:solidFill>
                <a:latin typeface="Arial" charset="0"/>
                <a:ea typeface="新細明體" charset="0"/>
              </a:defRPr>
            </a:lvl1pPr>
            <a:lvl2pPr eaLnBrk="0" hangingPunct="0">
              <a:defRPr sz="1400">
                <a:solidFill>
                  <a:srgbClr val="000000"/>
                </a:solidFill>
                <a:latin typeface="Arial" charset="0"/>
                <a:ea typeface="新細明體" charset="0"/>
              </a:defRPr>
            </a:lvl2pPr>
            <a:lvl3pPr eaLnBrk="0" hangingPunct="0">
              <a:defRPr sz="1400">
                <a:solidFill>
                  <a:srgbClr val="000000"/>
                </a:solidFill>
                <a:latin typeface="Arial" charset="0"/>
                <a:ea typeface="新細明體" charset="0"/>
              </a:defRPr>
            </a:lvl3pPr>
            <a:lvl4pPr eaLnBrk="0" hangingPunct="0">
              <a:defRPr sz="1400">
                <a:solidFill>
                  <a:srgbClr val="000000"/>
                </a:solidFill>
                <a:latin typeface="Arial" charset="0"/>
                <a:ea typeface="新細明體" charset="0"/>
              </a:defRPr>
            </a:lvl4pPr>
            <a:lvl5pPr eaLnBrk="0" hangingPunct="0">
              <a:defRPr sz="1400">
                <a:solidFill>
                  <a:srgbClr val="000000"/>
                </a:solidFill>
                <a:latin typeface="Arial" charset="0"/>
                <a:ea typeface="新細明體" charset="0"/>
              </a:defRPr>
            </a:lvl5pPr>
            <a:lvl6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800" b="1">
                <a:solidFill>
                  <a:srgbClr val="F7F7F7"/>
                </a:solidFill>
              </a:rPr>
              <a:t>http://www.mirbase.org/</a:t>
            </a:r>
          </a:p>
        </p:txBody>
      </p:sp>
      <p:sp>
        <p:nvSpPr>
          <p:cNvPr id="54292" name="AutoShape 20"/>
          <p:cNvSpPr>
            <a:spLocks noChangeArrowheads="1"/>
          </p:cNvSpPr>
          <p:nvPr/>
        </p:nvSpPr>
        <p:spPr bwMode="auto">
          <a:xfrm>
            <a:off x="2870200" y="4360863"/>
            <a:ext cx="1387475" cy="711200"/>
          </a:xfrm>
          <a:prstGeom prst="leftArrow">
            <a:avLst>
              <a:gd name="adj1" fmla="val 50000"/>
              <a:gd name="adj2" fmla="val 48772"/>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2000"/>
              <a:t>database</a:t>
            </a:r>
          </a:p>
        </p:txBody>
      </p:sp>
      <p:sp>
        <p:nvSpPr>
          <p:cNvPr id="54293" name="AutoShape 21"/>
          <p:cNvSpPr>
            <a:spLocks noChangeArrowheads="1"/>
          </p:cNvSpPr>
          <p:nvPr/>
        </p:nvSpPr>
        <p:spPr bwMode="auto">
          <a:xfrm>
            <a:off x="2841625" y="5456238"/>
            <a:ext cx="1144588" cy="711200"/>
          </a:xfrm>
          <a:prstGeom prst="leftArrow">
            <a:avLst>
              <a:gd name="adj1" fmla="val 50000"/>
              <a:gd name="adj2" fmla="val 40234"/>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2000"/>
              <a:t>registry</a:t>
            </a:r>
          </a:p>
        </p:txBody>
      </p:sp>
      <p:sp>
        <p:nvSpPr>
          <p:cNvPr id="54294" name="Rectangle 22"/>
          <p:cNvSpPr>
            <a:spLocks noChangeArrowheads="1"/>
          </p:cNvSpPr>
          <p:nvPr/>
        </p:nvSpPr>
        <p:spPr bwMode="auto">
          <a:xfrm>
            <a:off x="5659438" y="3163888"/>
            <a:ext cx="3092450" cy="581025"/>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
        <p:nvSpPr>
          <p:cNvPr id="54295" name="Rectangle 23"/>
          <p:cNvSpPr>
            <a:spLocks noChangeArrowheads="1"/>
          </p:cNvSpPr>
          <p:nvPr/>
        </p:nvSpPr>
        <p:spPr bwMode="auto">
          <a:xfrm>
            <a:off x="339725" y="1936750"/>
            <a:ext cx="5210175" cy="1858963"/>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Tree>
    <p:extLst>
      <p:ext uri="{BB962C8B-B14F-4D97-AF65-F5344CB8AC3E}">
        <p14:creationId xmlns:p14="http://schemas.microsoft.com/office/powerpoint/2010/main" val="8013447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9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29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4294"/>
                                        </p:tgtEl>
                                        <p:attrNameLst>
                                          <p:attrName>style.visibility</p:attrName>
                                        </p:attrNameLst>
                                      </p:cBhvr>
                                      <p:to>
                                        <p:strVal val="visible"/>
                                      </p:to>
                                    </p:set>
                                  </p:childTnLst>
                                  <p:subTnLst>
                                    <p:set>
                                      <p:cBhvr override="childStyle">
                                        <p:cTn dur="1" fill="hold" display="0" masterRel="nextClick" afterEffect="1"/>
                                        <p:tgtEl>
                                          <p:spTgt spid="54294"/>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42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92" grpId="0" animBg="1"/>
      <p:bldP spid="54293" grpId="0" animBg="1"/>
      <p:bldP spid="54294" grpId="0" animBg="1"/>
      <p:bldP spid="5429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15"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813" y="1503363"/>
            <a:ext cx="7686675" cy="37623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55317" name="Picture 2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4725" y="165100"/>
            <a:ext cx="4194175" cy="6502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FFFFFF"/>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55300" name="Rectangle 2"/>
          <p:cNvSpPr>
            <a:spLocks noGrp="1" noRot="1" noChangeArrowheads="1"/>
          </p:cNvSpPr>
          <p:nvPr>
            <p:ph type="title"/>
          </p:nvPr>
        </p:nvSpPr>
        <p:spPr>
          <a:xfrm>
            <a:off x="-1592262" y="18167"/>
            <a:ext cx="8382000" cy="1050925"/>
          </a:xfrm>
        </p:spPr>
        <p:txBody>
          <a:bodyPr/>
          <a:lstStyle/>
          <a:p>
            <a:pPr eaLnBrk="1" hangingPunct="1"/>
            <a:r>
              <a:rPr lang="en-US" altLang="zh-TW">
                <a:latin typeface="Arial Narrow" charset="0"/>
              </a:rPr>
              <a:t>miRBase</a:t>
            </a:r>
            <a:r>
              <a:rPr lang="en-US" altLang="zh-TW" dirty="0">
                <a:latin typeface="Arial Narrow" charset="0"/>
              </a:rPr>
              <a:t> – Summary</a:t>
            </a:r>
          </a:p>
        </p:txBody>
      </p:sp>
      <p:sp>
        <p:nvSpPr>
          <p:cNvPr id="55298"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55299"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5351C10D-DBCC-3140-9B17-D1D5A24C6EB0}" type="slidenum">
              <a:rPr lang="en-US" altLang="zh-TW" sz="800">
                <a:solidFill>
                  <a:srgbClr val="020202"/>
                </a:solidFill>
              </a:rPr>
              <a:pPr eaLnBrk="1" hangingPunct="1"/>
              <a:t>39</a:t>
            </a:fld>
            <a:endParaRPr lang="en-US" altLang="zh-TW" sz="800">
              <a:solidFill>
                <a:srgbClr val="020202"/>
              </a:solidFill>
            </a:endParaRPr>
          </a:p>
        </p:txBody>
      </p:sp>
      <p:sp>
        <p:nvSpPr>
          <p:cNvPr id="55303" name="Oval 9"/>
          <p:cNvSpPr>
            <a:spLocks noChangeArrowheads="1"/>
          </p:cNvSpPr>
          <p:nvPr/>
        </p:nvSpPr>
        <p:spPr bwMode="auto">
          <a:xfrm>
            <a:off x="185738" y="1454150"/>
            <a:ext cx="1333500" cy="423863"/>
          </a:xfrm>
          <a:prstGeom prst="ellipse">
            <a:avLst/>
          </a:prstGeom>
          <a:noFill/>
          <a:ln w="31750">
            <a:solidFill>
              <a:srgbClr val="EB0903"/>
            </a:solidFill>
            <a:round/>
            <a:headEnd/>
            <a:tailEnd/>
          </a:ln>
          <a:extLst>
            <a:ext uri="{909E8E84-426E-40dd-AFC4-6F175D3DCCD1}">
              <a14:hiddenFill xmlns="" xmlns:a14="http://schemas.microsoft.com/office/drawing/2010/main">
                <a:solidFill>
                  <a:srgbClr val="FFFFFF"/>
                </a:solidFill>
              </a14:hiddenFill>
            </a:ext>
          </a:extLst>
        </p:spPr>
        <p:txBody>
          <a:bodyPr anchor="ctr">
            <a:spAutoFit/>
          </a:bodyPr>
          <a:lstStyle/>
          <a:p>
            <a:endParaRPr lang="zh-TW" altLang="en-US" sz="1400">
              <a:solidFill>
                <a:srgbClr val="000000"/>
              </a:solidFill>
            </a:endParaRPr>
          </a:p>
        </p:txBody>
      </p:sp>
      <p:sp>
        <p:nvSpPr>
          <p:cNvPr id="828444" name="Text Box 28"/>
          <p:cNvSpPr txBox="1">
            <a:spLocks noChangeArrowheads="1"/>
          </p:cNvSpPr>
          <p:nvPr/>
        </p:nvSpPr>
        <p:spPr bwMode="auto">
          <a:xfrm>
            <a:off x="6459538" y="185738"/>
            <a:ext cx="2438400" cy="406400"/>
          </a:xfrm>
          <a:prstGeom prst="rect">
            <a:avLst/>
          </a:prstGeom>
          <a:solidFill>
            <a:schemeClr val="accent1"/>
          </a:solidFill>
          <a:ln w="9525">
            <a:solidFill>
              <a:srgbClr val="FFFFFF"/>
            </a:solidFill>
            <a:miter lim="800000"/>
            <a:headEnd/>
            <a:tailEnd/>
          </a:ln>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2000" b="1">
                <a:solidFill>
                  <a:srgbClr val="F7F7F7"/>
                </a:solidFill>
              </a:rPr>
              <a:t>miRNA Entry Page</a:t>
            </a:r>
          </a:p>
        </p:txBody>
      </p:sp>
      <p:sp>
        <p:nvSpPr>
          <p:cNvPr id="828449" name="Line 33"/>
          <p:cNvSpPr>
            <a:spLocks noChangeShapeType="1"/>
          </p:cNvSpPr>
          <p:nvPr/>
        </p:nvSpPr>
        <p:spPr bwMode="auto">
          <a:xfrm flipH="1" flipV="1">
            <a:off x="6789738" y="3432175"/>
            <a:ext cx="879475" cy="365125"/>
          </a:xfrm>
          <a:prstGeom prst="line">
            <a:avLst/>
          </a:prstGeom>
          <a:noFill/>
          <a:ln w="38100">
            <a:solidFill>
              <a:schemeClr val="accent1"/>
            </a:solidFill>
            <a:round/>
            <a:headEnd/>
            <a:tailEnd type="triangle" w="med" len="me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828440" name="Text Box 24"/>
          <p:cNvSpPr txBox="1">
            <a:spLocks noChangeArrowheads="1"/>
          </p:cNvSpPr>
          <p:nvPr/>
        </p:nvSpPr>
        <p:spPr bwMode="auto">
          <a:xfrm>
            <a:off x="393700" y="2671763"/>
            <a:ext cx="3143250" cy="3667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800" b="1"/>
              <a:t>uagcagcacauaaugguuugug</a:t>
            </a:r>
          </a:p>
        </p:txBody>
      </p:sp>
      <p:sp>
        <p:nvSpPr>
          <p:cNvPr id="828451" name="Line 35"/>
          <p:cNvSpPr>
            <a:spLocks noChangeShapeType="1"/>
          </p:cNvSpPr>
          <p:nvPr/>
        </p:nvSpPr>
        <p:spPr bwMode="auto">
          <a:xfrm flipH="1" flipV="1">
            <a:off x="6351588" y="2867025"/>
            <a:ext cx="1250950" cy="723900"/>
          </a:xfrm>
          <a:prstGeom prst="line">
            <a:avLst/>
          </a:prstGeom>
          <a:noFill/>
          <a:ln w="38100">
            <a:solidFill>
              <a:schemeClr val="accent1"/>
            </a:solidFill>
            <a:round/>
            <a:headEnd/>
            <a:tailEnd type="triangle" w="med" len="me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828450" name="Line 34"/>
          <p:cNvSpPr>
            <a:spLocks noChangeShapeType="1"/>
          </p:cNvSpPr>
          <p:nvPr/>
        </p:nvSpPr>
        <p:spPr bwMode="auto">
          <a:xfrm flipH="1" flipV="1">
            <a:off x="8062913" y="2981325"/>
            <a:ext cx="66675" cy="523875"/>
          </a:xfrm>
          <a:prstGeom prst="line">
            <a:avLst/>
          </a:prstGeom>
          <a:noFill/>
          <a:ln w="38100">
            <a:solidFill>
              <a:schemeClr val="accent1"/>
            </a:solidFill>
            <a:round/>
            <a:headEnd/>
            <a:tailEnd type="triangle" w="med" len="me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828455" name="Text Box 39"/>
          <p:cNvSpPr txBox="1">
            <a:spLocks noChangeArrowheads="1"/>
          </p:cNvSpPr>
          <p:nvPr/>
        </p:nvSpPr>
        <p:spPr bwMode="auto">
          <a:xfrm>
            <a:off x="7345363" y="806450"/>
            <a:ext cx="1374775" cy="706438"/>
          </a:xfrm>
          <a:prstGeom prst="rect">
            <a:avLst/>
          </a:prstGeom>
          <a:solidFill>
            <a:schemeClr val="accent1"/>
          </a:solidFill>
          <a:ln w="9525">
            <a:solidFill>
              <a:srgbClr val="FFFFFF"/>
            </a:solidFill>
            <a:miter lim="800000"/>
            <a:headEnd/>
            <a:tailEnd/>
          </a:ln>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800" b="1">
                <a:solidFill>
                  <a:srgbClr val="F7F7F7"/>
                </a:solidFill>
              </a:rPr>
              <a:t>Stem-loop </a:t>
            </a:r>
          </a:p>
          <a:p>
            <a:pPr eaLnBrk="1" hangingPunct="1"/>
            <a:r>
              <a:rPr lang="en-US" altLang="zh-TW" sz="1800" b="1">
                <a:solidFill>
                  <a:srgbClr val="F7F7F7"/>
                </a:solidFill>
              </a:rPr>
              <a:t>sequence</a:t>
            </a:r>
          </a:p>
        </p:txBody>
      </p:sp>
      <p:sp>
        <p:nvSpPr>
          <p:cNvPr id="828456" name="Text Box 40"/>
          <p:cNvSpPr txBox="1">
            <a:spLocks noChangeArrowheads="1"/>
          </p:cNvSpPr>
          <p:nvPr/>
        </p:nvSpPr>
        <p:spPr bwMode="auto">
          <a:xfrm>
            <a:off x="7235825" y="6073775"/>
            <a:ext cx="1425575" cy="376238"/>
          </a:xfrm>
          <a:prstGeom prst="rect">
            <a:avLst/>
          </a:prstGeom>
          <a:solidFill>
            <a:schemeClr val="accent1"/>
          </a:solidFill>
          <a:ln w="9525">
            <a:solidFill>
              <a:srgbClr val="FFFFFF"/>
            </a:solidFill>
            <a:miter lim="800000"/>
            <a:headEnd/>
            <a:tailEnd/>
          </a:ln>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800" b="1">
                <a:solidFill>
                  <a:srgbClr val="F7F7F7"/>
                </a:solidFill>
              </a:rPr>
              <a:t>References</a:t>
            </a:r>
          </a:p>
        </p:txBody>
      </p:sp>
      <p:sp>
        <p:nvSpPr>
          <p:cNvPr id="2" name="Line 33"/>
          <p:cNvSpPr>
            <a:spLocks noChangeShapeType="1"/>
          </p:cNvSpPr>
          <p:nvPr/>
        </p:nvSpPr>
        <p:spPr bwMode="auto">
          <a:xfrm flipH="1">
            <a:off x="6675438" y="4025900"/>
            <a:ext cx="942975" cy="1311275"/>
          </a:xfrm>
          <a:prstGeom prst="line">
            <a:avLst/>
          </a:prstGeom>
          <a:noFill/>
          <a:ln w="38100">
            <a:solidFill>
              <a:schemeClr val="accent1"/>
            </a:solidFill>
            <a:round/>
            <a:headEnd/>
            <a:tailEnd type="triangle" w="med" len="me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3" name="Line 33"/>
          <p:cNvSpPr>
            <a:spLocks noChangeShapeType="1"/>
          </p:cNvSpPr>
          <p:nvPr/>
        </p:nvSpPr>
        <p:spPr bwMode="auto">
          <a:xfrm flipH="1">
            <a:off x="6726238" y="4292600"/>
            <a:ext cx="993775" cy="1831975"/>
          </a:xfrm>
          <a:prstGeom prst="line">
            <a:avLst/>
          </a:prstGeom>
          <a:noFill/>
          <a:ln w="38100">
            <a:solidFill>
              <a:schemeClr val="accent1"/>
            </a:solidFill>
            <a:round/>
            <a:headEnd/>
            <a:tailEnd type="triangle" w="med" len="med"/>
          </a:ln>
          <a:extLst>
            <a:ext uri="{909E8E84-426E-40dd-AFC4-6F175D3DCCD1}">
              <a14:hiddenFill xmlns="" xmlns:a14="http://schemas.microsoft.com/office/drawing/2010/main">
                <a:noFill/>
              </a14:hiddenFill>
            </a:ext>
          </a:extLst>
        </p:spPr>
        <p:txBody>
          <a:bodyPr anchor="ctr">
            <a:spAutoFit/>
          </a:bodyPr>
          <a:lstStyle/>
          <a:p>
            <a:endParaRPr lang="zh-TW" altLang="en-US"/>
          </a:p>
        </p:txBody>
      </p:sp>
      <p:sp>
        <p:nvSpPr>
          <p:cNvPr id="828448" name="Text Box 32"/>
          <p:cNvSpPr txBox="1">
            <a:spLocks noChangeArrowheads="1"/>
          </p:cNvSpPr>
          <p:nvPr/>
        </p:nvSpPr>
        <p:spPr bwMode="auto">
          <a:xfrm>
            <a:off x="7553325" y="3468688"/>
            <a:ext cx="1163638" cy="933450"/>
          </a:xfrm>
          <a:prstGeom prst="rect">
            <a:avLst/>
          </a:prstGeom>
          <a:solidFill>
            <a:schemeClr val="accent1"/>
          </a:solidFill>
          <a:ln w="9525">
            <a:solidFill>
              <a:srgbClr val="FFFFFF"/>
            </a:solidFill>
            <a:miter lim="800000"/>
            <a:headEnd/>
            <a:tailEnd/>
          </a:ln>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600" b="1">
                <a:solidFill>
                  <a:schemeClr val="tx1"/>
                </a:solidFill>
              </a:rPr>
              <a:t>Links to </a:t>
            </a:r>
          </a:p>
          <a:p>
            <a:pPr eaLnBrk="1" hangingPunct="1"/>
            <a:r>
              <a:rPr lang="en-US" altLang="zh-TW" sz="1600" b="1">
                <a:solidFill>
                  <a:schemeClr val="tx1"/>
                </a:solidFill>
              </a:rPr>
              <a:t>external </a:t>
            </a:r>
          </a:p>
          <a:p>
            <a:pPr eaLnBrk="1" hangingPunct="1"/>
            <a:r>
              <a:rPr lang="en-US" altLang="zh-TW" sz="1600" b="1">
                <a:solidFill>
                  <a:schemeClr val="tx1"/>
                </a:solidFill>
              </a:rPr>
              <a:t>resources</a:t>
            </a:r>
          </a:p>
        </p:txBody>
      </p:sp>
      <p:sp>
        <p:nvSpPr>
          <p:cNvPr id="4" name="Text Box 40"/>
          <p:cNvSpPr txBox="1">
            <a:spLocks noChangeArrowheads="1"/>
          </p:cNvSpPr>
          <p:nvPr/>
        </p:nvSpPr>
        <p:spPr bwMode="auto">
          <a:xfrm>
            <a:off x="7585075" y="5018088"/>
            <a:ext cx="1235075" cy="706437"/>
          </a:xfrm>
          <a:prstGeom prst="rect">
            <a:avLst/>
          </a:prstGeom>
          <a:solidFill>
            <a:schemeClr val="accent1"/>
          </a:solidFill>
          <a:ln w="9525">
            <a:solidFill>
              <a:srgbClr val="FFFFFF"/>
            </a:solidFill>
            <a:miter lim="800000"/>
            <a:headEnd/>
            <a:tailEnd/>
          </a:ln>
        </p:spPr>
        <p:txBody>
          <a:bodyPr wrap="none">
            <a:spAutoFit/>
          </a:bodyPr>
          <a:lstStyle>
            <a:lvl1pPr marL="342900" indent="-342900"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1800" b="1">
                <a:solidFill>
                  <a:srgbClr val="F7F7F7"/>
                </a:solidFill>
              </a:rPr>
              <a:t>Mature </a:t>
            </a:r>
          </a:p>
          <a:p>
            <a:pPr eaLnBrk="1" hangingPunct="1"/>
            <a:r>
              <a:rPr lang="en-US" altLang="zh-TW" sz="1800" b="1">
                <a:solidFill>
                  <a:srgbClr val="F7F7F7"/>
                </a:solidFill>
              </a:rPr>
              <a:t>miRNA(s)</a:t>
            </a:r>
          </a:p>
        </p:txBody>
      </p:sp>
      <p:sp>
        <p:nvSpPr>
          <p:cNvPr id="55321" name="AutoShape 25"/>
          <p:cNvSpPr>
            <a:spLocks noChangeArrowheads="1"/>
          </p:cNvSpPr>
          <p:nvPr/>
        </p:nvSpPr>
        <p:spPr bwMode="auto">
          <a:xfrm>
            <a:off x="6667500" y="1570038"/>
            <a:ext cx="2170113" cy="612775"/>
          </a:xfrm>
          <a:prstGeom prst="leftArrow">
            <a:avLst>
              <a:gd name="adj1" fmla="val 53657"/>
              <a:gd name="adj2" fmla="val 66435"/>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1800"/>
              <a:t>Deep sequencing</a:t>
            </a:r>
          </a:p>
        </p:txBody>
      </p:sp>
      <p:sp>
        <p:nvSpPr>
          <p:cNvPr id="55322" name="AutoShape 26"/>
          <p:cNvSpPr>
            <a:spLocks noChangeArrowheads="1"/>
          </p:cNvSpPr>
          <p:nvPr/>
        </p:nvSpPr>
        <p:spPr bwMode="auto">
          <a:xfrm>
            <a:off x="6689725" y="4494213"/>
            <a:ext cx="2170113" cy="612775"/>
          </a:xfrm>
          <a:prstGeom prst="leftArrow">
            <a:avLst>
              <a:gd name="adj1" fmla="val 53657"/>
              <a:gd name="adj2" fmla="val 66435"/>
            </a:avLst>
          </a:prstGeom>
          <a:solidFill>
            <a:schemeClr val="accent1"/>
          </a:solidFill>
          <a:ln w="9525">
            <a:solidFill>
              <a:srgbClr val="FFFFFF"/>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marL="342900" indent="-342900"/>
            <a:r>
              <a:rPr lang="en-US" altLang="zh-TW" sz="1800"/>
              <a:t>Deep sequencing</a:t>
            </a:r>
          </a:p>
        </p:txBody>
      </p:sp>
      <p:sp>
        <p:nvSpPr>
          <p:cNvPr id="55323" name="Rectangle 27"/>
          <p:cNvSpPr>
            <a:spLocks noChangeArrowheads="1"/>
          </p:cNvSpPr>
          <p:nvPr/>
        </p:nvSpPr>
        <p:spPr bwMode="auto">
          <a:xfrm>
            <a:off x="392113" y="4687888"/>
            <a:ext cx="1204912" cy="290512"/>
          </a:xfrm>
          <a:prstGeom prst="rect">
            <a:avLst/>
          </a:prstGeom>
          <a:noFill/>
          <a:ln w="38100">
            <a:solidFill>
              <a:srgbClr val="EB0903"/>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endParaRPr lang="zh-TW" altLang="en-US"/>
          </a:p>
        </p:txBody>
      </p:sp>
    </p:spTree>
    <p:extLst>
      <p:ext uri="{BB962C8B-B14F-4D97-AF65-F5344CB8AC3E}">
        <p14:creationId xmlns:p14="http://schemas.microsoft.com/office/powerpoint/2010/main" val="21665864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2844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5323"/>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5531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2844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2845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5321"/>
                                        </p:tgtEl>
                                        <p:attrNameLst>
                                          <p:attrName>style.visibility</p:attrName>
                                        </p:attrNameLst>
                                      </p:cBhvr>
                                      <p:to>
                                        <p:strVal val="visible"/>
                                      </p:to>
                                    </p:set>
                                  </p:childTnLst>
                                  <p:subTnLst>
                                    <p:set>
                                      <p:cBhvr override="childStyle">
                                        <p:cTn dur="1" fill="hold" display="0" masterRel="nextClick" afterEffect="1"/>
                                        <p:tgtEl>
                                          <p:spTgt spid="55321"/>
                                        </p:tgtEl>
                                        <p:attrNameLst>
                                          <p:attrName>style.visibility</p:attrName>
                                        </p:attrNameLst>
                                      </p:cBhvr>
                                      <p:to>
                                        <p:strVal val="hidden"/>
                                      </p:to>
                                    </p:set>
                                  </p:subTnLst>
                                </p:cTn>
                              </p:par>
                              <p:par>
                                <p:cTn id="27" presetID="1" presetClass="entr" presetSubtype="0" fill="hold" grpId="0" nodeType="withEffect">
                                  <p:stCondLst>
                                    <p:cond delay="0"/>
                                  </p:stCondLst>
                                  <p:childTnLst>
                                    <p:set>
                                      <p:cBhvr>
                                        <p:cTn id="28" dur="1" fill="hold">
                                          <p:stCondLst>
                                            <p:cond delay="0"/>
                                          </p:stCondLst>
                                        </p:cTn>
                                        <p:tgtEl>
                                          <p:spTgt spid="55322"/>
                                        </p:tgtEl>
                                        <p:attrNameLst>
                                          <p:attrName>style.visibility</p:attrName>
                                        </p:attrNameLst>
                                      </p:cBhvr>
                                      <p:to>
                                        <p:strVal val="visible"/>
                                      </p:to>
                                    </p:set>
                                  </p:childTnLst>
                                  <p:subTnLst>
                                    <p:set>
                                      <p:cBhvr override="childStyle">
                                        <p:cTn dur="1" fill="hold" display="0" masterRel="nextClick" afterEffect="1"/>
                                        <p:tgtEl>
                                          <p:spTgt spid="55322"/>
                                        </p:tgtEl>
                                        <p:attrNameLst>
                                          <p:attrName>style.visibility</p:attrName>
                                        </p:attrNameLst>
                                      </p:cBhvr>
                                      <p:to>
                                        <p:strVal val="hidden"/>
                                      </p:to>
                                    </p:set>
                                  </p:sub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828456"/>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82844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82845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82844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82845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8444" grpId="0" animBg="1"/>
      <p:bldP spid="828449" grpId="0" animBg="1"/>
      <p:bldP spid="828440" grpId="0"/>
      <p:bldP spid="828451" grpId="0" animBg="1"/>
      <p:bldP spid="828450" grpId="0" animBg="1"/>
      <p:bldP spid="828455" grpId="0" animBg="1"/>
      <p:bldP spid="828456" grpId="0" animBg="1"/>
      <p:bldP spid="2" grpId="0" animBg="1"/>
      <p:bldP spid="3" grpId="0" animBg="1"/>
      <p:bldP spid="828448" grpId="0" animBg="1"/>
      <p:bldP spid="4" grpId="0" animBg="1"/>
      <p:bldP spid="55321" grpId="0" animBg="1"/>
      <p:bldP spid="55322" grpId="0" animBg="1"/>
      <p:bldP spid="55323"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8" name="Rectangle 2"/>
          <p:cNvSpPr>
            <a:spLocks noGrp="1" noRot="1" noChangeArrowheads="1"/>
          </p:cNvSpPr>
          <p:nvPr>
            <p:ph type="title"/>
          </p:nvPr>
        </p:nvSpPr>
        <p:spPr/>
        <p:txBody>
          <a:bodyPr/>
          <a:lstStyle/>
          <a:p>
            <a:pPr eaLnBrk="1" hangingPunct="1"/>
            <a:r>
              <a:rPr lang="en-US" altLang="zh-TW">
                <a:latin typeface="Arial Narrow" charset="0"/>
              </a:rPr>
              <a:t>miRBase Agenda</a:t>
            </a:r>
          </a:p>
        </p:txBody>
      </p:sp>
      <p:sp>
        <p:nvSpPr>
          <p:cNvPr id="57346" name="Footer Placeholder 3"/>
          <p:cNvSpPr>
            <a:spLocks noGrp="1"/>
          </p:cNvSpPr>
          <p:nvPr>
            <p:ph type="ftr" sz="quarter" idx="1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r>
              <a:rPr lang="en-US" altLang="zh-TW" sz="800">
                <a:solidFill>
                  <a:srgbClr val="020202"/>
                </a:solidFill>
              </a:rPr>
              <a:t>Copyright OpenHelix. No use or reproduction without express written consent</a:t>
            </a:r>
          </a:p>
        </p:txBody>
      </p:sp>
      <p:sp>
        <p:nvSpPr>
          <p:cNvPr id="57347" name="Slide Number Placeholder 4"/>
          <p:cNvSpPr>
            <a:spLocks noGrp="1"/>
          </p:cNvSpPr>
          <p:nvPr>
            <p:ph type="sldNum" sz="quarter" idx="12"/>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ea typeface="新細明體" charset="0"/>
              </a:defRPr>
            </a:lvl1pPr>
            <a:lvl2pPr marL="742950" indent="-285750" eaLnBrk="0" hangingPunct="0">
              <a:defRPr sz="1400">
                <a:solidFill>
                  <a:srgbClr val="000000"/>
                </a:solidFill>
                <a:latin typeface="Arial" charset="0"/>
                <a:ea typeface="新細明體" charset="0"/>
              </a:defRPr>
            </a:lvl2pPr>
            <a:lvl3pPr marL="1143000" indent="-228600" eaLnBrk="0" hangingPunct="0">
              <a:defRPr sz="1400">
                <a:solidFill>
                  <a:srgbClr val="000000"/>
                </a:solidFill>
                <a:latin typeface="Arial" charset="0"/>
                <a:ea typeface="新細明體" charset="0"/>
              </a:defRPr>
            </a:lvl3pPr>
            <a:lvl4pPr marL="1600200" indent="-228600" eaLnBrk="0" hangingPunct="0">
              <a:defRPr sz="1400">
                <a:solidFill>
                  <a:srgbClr val="000000"/>
                </a:solidFill>
                <a:latin typeface="Arial" charset="0"/>
                <a:ea typeface="新細明體" charset="0"/>
              </a:defRPr>
            </a:lvl4pPr>
            <a:lvl5pPr marL="2057400" indent="-228600" eaLnBrk="0" hangingPunct="0">
              <a:defRPr sz="1400">
                <a:solidFill>
                  <a:srgbClr val="000000"/>
                </a:solidFill>
                <a:latin typeface="Arial" charset="0"/>
                <a:ea typeface="新細明體" charset="0"/>
              </a:defRPr>
            </a:lvl5pPr>
            <a:lvl6pPr marL="25146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6pPr>
            <a:lvl7pPr marL="29718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7pPr>
            <a:lvl8pPr marL="34290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8pPr>
            <a:lvl9pPr marL="3886200" indent="-228600" algn="ctr" eaLnBrk="0" fontAlgn="base" hangingPunct="0">
              <a:spcBef>
                <a:spcPct val="20000"/>
              </a:spcBef>
              <a:spcAft>
                <a:spcPct val="0"/>
              </a:spcAft>
              <a:buClr>
                <a:schemeClr val="hlink"/>
              </a:buClr>
              <a:buSzPct val="70000"/>
              <a:buFont typeface="Wingdings" charset="0"/>
              <a:defRPr sz="1400">
                <a:solidFill>
                  <a:srgbClr val="000000"/>
                </a:solidFill>
                <a:latin typeface="Arial" charset="0"/>
                <a:ea typeface="新細明體" charset="0"/>
              </a:defRPr>
            </a:lvl9pPr>
          </a:lstStyle>
          <a:p>
            <a:pPr eaLnBrk="1" hangingPunct="1"/>
            <a:fld id="{471F0D01-B10C-0E4F-AB3C-E5357CE0C361}" type="slidenum">
              <a:rPr lang="en-US" altLang="zh-TW" sz="800">
                <a:solidFill>
                  <a:srgbClr val="020202"/>
                </a:solidFill>
              </a:rPr>
              <a:pPr eaLnBrk="1" hangingPunct="1"/>
              <a:t>40</a:t>
            </a:fld>
            <a:endParaRPr lang="en-US" altLang="zh-TW" sz="800">
              <a:solidFill>
                <a:srgbClr val="020202"/>
              </a:solidFill>
            </a:endParaRPr>
          </a:p>
        </p:txBody>
      </p:sp>
      <p:sp>
        <p:nvSpPr>
          <p:cNvPr id="824323" name="Rectangle 3"/>
          <p:cNvSpPr>
            <a:spLocks noRot="1" noChangeArrowheads="1"/>
          </p:cNvSpPr>
          <p:nvPr/>
        </p:nvSpPr>
        <p:spPr bwMode="auto">
          <a:xfrm>
            <a:off x="533400" y="1447800"/>
            <a:ext cx="8305800" cy="4724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342900" indent="-342900" algn="l">
              <a:buFont typeface="Wingdings" charset="0"/>
              <a:buChar char="n"/>
            </a:pPr>
            <a:r>
              <a:rPr lang="en-US" altLang="zh-TW" sz="2400">
                <a:solidFill>
                  <a:srgbClr val="000000"/>
                </a:solidFill>
              </a:rPr>
              <a:t>Introduction and Credits</a:t>
            </a:r>
          </a:p>
          <a:p>
            <a:pPr marL="342900" indent="-342900" algn="l">
              <a:buFont typeface="Wingdings" charset="0"/>
              <a:buChar char="n"/>
            </a:pPr>
            <a:r>
              <a:rPr lang="en-US" altLang="zh-TW" sz="2400">
                <a:solidFill>
                  <a:srgbClr val="000000"/>
                </a:solidFill>
              </a:rPr>
              <a:t>Basic Search &amp; Results</a:t>
            </a:r>
          </a:p>
          <a:p>
            <a:pPr marL="342900" indent="-342900" algn="l">
              <a:buFont typeface="Wingdings" charset="0"/>
              <a:buChar char="n"/>
            </a:pPr>
            <a:r>
              <a:rPr lang="en-US" altLang="zh-TW" sz="2400">
                <a:solidFill>
                  <a:srgbClr val="020202"/>
                </a:solidFill>
              </a:rPr>
              <a:t>Deep Sequencing Report</a:t>
            </a:r>
          </a:p>
          <a:p>
            <a:pPr marL="342900" indent="-342900" algn="l">
              <a:buFont typeface="Wingdings" charset="0"/>
              <a:buChar char="n"/>
            </a:pPr>
            <a:r>
              <a:rPr lang="en-US" altLang="zh-TW" sz="2400">
                <a:solidFill>
                  <a:srgbClr val="020202"/>
                </a:solidFill>
              </a:rPr>
              <a:t>Advanced Search Options</a:t>
            </a:r>
          </a:p>
          <a:p>
            <a:pPr marL="342900" indent="-342900" algn="l">
              <a:buFont typeface="Wingdings" charset="0"/>
              <a:buChar char="n"/>
            </a:pPr>
            <a:r>
              <a:rPr lang="en-US" altLang="zh-TW" sz="2400">
                <a:solidFill>
                  <a:srgbClr val="000000"/>
                </a:solidFill>
              </a:rPr>
              <a:t>Additional Features</a:t>
            </a:r>
          </a:p>
          <a:p>
            <a:pPr marL="342900" indent="-342900" algn="l">
              <a:buFont typeface="Wingdings" charset="0"/>
              <a:buChar char="n"/>
            </a:pPr>
            <a:r>
              <a:rPr lang="en-US" altLang="zh-TW" sz="2400">
                <a:solidFill>
                  <a:srgbClr val="020202"/>
                </a:solidFill>
              </a:rPr>
              <a:t>Summary</a:t>
            </a:r>
          </a:p>
          <a:p>
            <a:pPr marL="342900" indent="-342900" algn="l">
              <a:buFont typeface="Wingdings" charset="0"/>
              <a:buChar char="n"/>
            </a:pPr>
            <a:r>
              <a:rPr lang="en-US" altLang="zh-TW" sz="2400">
                <a:solidFill>
                  <a:srgbClr val="EB0903"/>
                </a:solidFill>
              </a:rPr>
              <a:t>Exercises</a:t>
            </a:r>
          </a:p>
        </p:txBody>
      </p:sp>
      <p:sp>
        <p:nvSpPr>
          <p:cNvPr id="57353" name="Rectangle 4"/>
          <p:cNvSpPr>
            <a:spLocks noChangeArrowheads="1"/>
          </p:cNvSpPr>
          <p:nvPr/>
        </p:nvSpPr>
        <p:spPr bwMode="auto">
          <a:xfrm>
            <a:off x="685800" y="5984875"/>
            <a:ext cx="80010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eaLnBrk="0" hangingPunct="0">
              <a:spcBef>
                <a:spcPct val="0"/>
              </a:spcBef>
              <a:buClrTx/>
              <a:buSzTx/>
              <a:buFontTx/>
              <a:buNone/>
            </a:pPr>
            <a:r>
              <a:rPr lang="en-US" altLang="zh-TW" sz="2400" b="1">
                <a:solidFill>
                  <a:srgbClr val="020202"/>
                </a:solidFill>
              </a:rPr>
              <a:t>miRBase:  </a:t>
            </a:r>
            <a:r>
              <a:rPr lang="en-US" altLang="zh-TW" sz="2000" b="1">
                <a:solidFill>
                  <a:srgbClr val="06050B"/>
                </a:solidFill>
              </a:rPr>
              <a:t>http://www.mirbase.org/</a:t>
            </a:r>
          </a:p>
        </p:txBody>
      </p:sp>
    </p:spTree>
    <p:extLst>
      <p:ext uri="{BB962C8B-B14F-4D97-AF65-F5344CB8AC3E}">
        <p14:creationId xmlns:p14="http://schemas.microsoft.com/office/powerpoint/2010/main" val="3091636772"/>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1086</TotalTime>
  <Words>6044</Words>
  <Application>Microsoft Macintosh PowerPoint</Application>
  <PresentationFormat>如螢幕大小 (4:3)</PresentationFormat>
  <Paragraphs>529</Paragraphs>
  <Slides>40</Slides>
  <Notes>35</Notes>
  <HiddenSlides>0</HiddenSlides>
  <MMClips>1</MMClips>
  <ScaleCrop>false</ScaleCrop>
  <HeadingPairs>
    <vt:vector size="8" baseType="variant">
      <vt:variant>
        <vt:lpstr>使用字型</vt:lpstr>
      </vt:variant>
      <vt:variant>
        <vt:i4>8</vt:i4>
      </vt:variant>
      <vt:variant>
        <vt:lpstr>佈景主題</vt:lpstr>
      </vt:variant>
      <vt:variant>
        <vt:i4>1</vt:i4>
      </vt:variant>
      <vt:variant>
        <vt:lpstr>內嵌 OLE 伺服程式</vt:lpstr>
      </vt:variant>
      <vt:variant>
        <vt:i4>1</vt:i4>
      </vt:variant>
      <vt:variant>
        <vt:lpstr>投影片標題</vt:lpstr>
      </vt:variant>
      <vt:variant>
        <vt:i4>40</vt:i4>
      </vt:variant>
    </vt:vector>
  </HeadingPairs>
  <TitlesOfParts>
    <vt:vector size="50" baseType="lpstr">
      <vt:lpstr>新細明體</vt:lpstr>
      <vt:lpstr>宋体</vt:lpstr>
      <vt:lpstr>Arial</vt:lpstr>
      <vt:lpstr>Arial Narrow</vt:lpstr>
      <vt:lpstr>Calibri</vt:lpstr>
      <vt:lpstr>Times</vt:lpstr>
      <vt:lpstr>Times New Roman</vt:lpstr>
      <vt:lpstr>Wingdings</vt:lpstr>
      <vt:lpstr>Office 佈景主題</vt:lpstr>
      <vt:lpstr>Image</vt:lpstr>
      <vt:lpstr>miRBase </vt:lpstr>
      <vt:lpstr>miRBase Agenda</vt:lpstr>
      <vt:lpstr>miRBase Homepage &amp; Credits</vt:lpstr>
      <vt:lpstr>PowerPoint 簡報</vt:lpstr>
      <vt:lpstr>PowerPoint 簡報</vt:lpstr>
      <vt:lpstr>MicroRNA Biogenesis</vt:lpstr>
      <vt:lpstr>PowerPoint 簡報</vt:lpstr>
      <vt:lpstr>microRNA – What is in the Name?</vt:lpstr>
      <vt:lpstr>miRBase References</vt:lpstr>
      <vt:lpstr>PowerPoint 簡報</vt:lpstr>
      <vt:lpstr>PowerPoint 簡報</vt:lpstr>
      <vt:lpstr>miRBase Agenda</vt:lpstr>
      <vt:lpstr>miRBase Homepage:       www.mirbase.org</vt:lpstr>
      <vt:lpstr>miRBase Basic Keyword Search</vt:lpstr>
      <vt:lpstr>miRNA Entry Page</vt:lpstr>
      <vt:lpstr>Entry Page, Top</vt:lpstr>
      <vt:lpstr>Entry Page, Genome Context</vt:lpstr>
      <vt:lpstr>Entry Page, Related Sequences</vt:lpstr>
      <vt:lpstr>Entry Page, Mature MicroRNA</vt:lpstr>
      <vt:lpstr>Entry Page, Target Information</vt:lpstr>
      <vt:lpstr>miRBase Agenda</vt:lpstr>
      <vt:lpstr>Entry Page, Top</vt:lpstr>
      <vt:lpstr>Deep Sequencing Report: Top</vt:lpstr>
      <vt:lpstr>Deep Sequencing Report: Middle &amp; Bottom</vt:lpstr>
      <vt:lpstr>miRBase Agenda</vt:lpstr>
      <vt:lpstr>Advanced Search Tab</vt:lpstr>
      <vt:lpstr>Search by Genomic Location</vt:lpstr>
      <vt:lpstr>Search for MicroRNA Clusters</vt:lpstr>
      <vt:lpstr>Search by Tissue Expression</vt:lpstr>
      <vt:lpstr>Search by Sequence</vt:lpstr>
      <vt:lpstr>Search by Sequence – Results</vt:lpstr>
      <vt:lpstr>miRBase Agenda</vt:lpstr>
      <vt:lpstr>Browse miRBase by Species</vt:lpstr>
      <vt:lpstr>miRBase Help and Registry</vt:lpstr>
      <vt:lpstr>miRBase Downloading</vt:lpstr>
      <vt:lpstr>miRBase Downloading</vt:lpstr>
      <vt:lpstr>miRBase Agenda</vt:lpstr>
      <vt:lpstr>miRBase – Summary</vt:lpstr>
      <vt:lpstr>miRBase – Summary</vt:lpstr>
      <vt:lpstr>miRBase Agenda</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Po Jung Huang</dc:creator>
  <cp:lastModifiedBy>柏榕 黃</cp:lastModifiedBy>
  <cp:revision>6</cp:revision>
  <dcterms:created xsi:type="dcterms:W3CDTF">2014-03-08T03:33:06Z</dcterms:created>
  <dcterms:modified xsi:type="dcterms:W3CDTF">2019-03-13T00:46:18Z</dcterms:modified>
</cp:coreProperties>
</file>