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1"/>
  </p:notesMasterIdLst>
  <p:sldIdLst>
    <p:sldId id="326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316" r:id="rId31"/>
    <p:sldId id="317" r:id="rId32"/>
    <p:sldId id="318" r:id="rId33"/>
    <p:sldId id="319" r:id="rId34"/>
    <p:sldId id="320" r:id="rId35"/>
    <p:sldId id="321" r:id="rId36"/>
    <p:sldId id="322" r:id="rId37"/>
    <p:sldId id="323" r:id="rId38"/>
    <p:sldId id="324" r:id="rId39"/>
    <p:sldId id="325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8F8F8"/>
    <a:srgbClr val="FF3300"/>
    <a:srgbClr val="003399"/>
    <a:srgbClr val="660066"/>
    <a:srgbClr val="FFFF00"/>
    <a:srgbClr val="006600"/>
    <a:srgbClr val="003300"/>
    <a:srgbClr val="FFFF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6" autoAdjust="0"/>
    <p:restoredTop sz="94697" autoAdjust="0"/>
  </p:normalViewPr>
  <p:slideViewPr>
    <p:cSldViewPr>
      <p:cViewPr varScale="1">
        <p:scale>
          <a:sx n="103" d="100"/>
          <a:sy n="103" d="100"/>
        </p:scale>
        <p:origin x="177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1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CF3F9-A88D-4893-ACA6-11BBE701356A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801FC-4EB2-4893-ACBD-6A6B8E6045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8960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ABE5B0-DB0F-4D4A-8CA3-EB68B90473EB}" type="slidenum">
              <a:rPr lang="en-US" altLang="zh-TW" smtClean="0">
                <a:latin typeface="Arial" charset="0"/>
                <a:ea typeface="新細明體" charset="-120"/>
              </a:rPr>
              <a:pPr/>
              <a:t>16</a:t>
            </a:fld>
            <a:endParaRPr lang="en-US" altLang="zh-TW" smtClean="0">
              <a:latin typeface="Arial" charset="0"/>
              <a:ea typeface="新細明體" charset="-120"/>
            </a:endParaRPr>
          </a:p>
        </p:txBody>
      </p:sp>
      <p:sp>
        <p:nvSpPr>
          <p:cNvPr id="81923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6763"/>
            <a:ext cx="5116512" cy="3836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9031" tIns="49516" rIns="99031" bIns="4951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Arial" charset="0"/>
              </a:rPr>
              <a:t>shiuan</a:t>
            </a:r>
          </a:p>
        </p:txBody>
      </p:sp>
      <p:sp>
        <p:nvSpPr>
          <p:cNvPr id="81925" name="投影片編號版面配置區 3"/>
          <p:cNvSpPr txBox="1">
            <a:spLocks noGrp="1"/>
          </p:cNvSpPr>
          <p:nvPr/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31" tIns="49516" rIns="99031" bIns="49516" anchor="b"/>
          <a:lstStyle/>
          <a:p>
            <a:pPr algn="r" defTabSz="989013"/>
            <a:fld id="{00866B7A-1506-4385-B6A5-C3280FDB775E}" type="slidenum">
              <a:rPr lang="en-US" altLang="zh-TW" sz="1400">
                <a:latin typeface="Arial" charset="0"/>
              </a:rPr>
              <a:pPr algn="r" defTabSz="989013"/>
              <a:t>16</a:t>
            </a:fld>
            <a:endParaRPr lang="en-US" altLang="zh-TW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151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29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DD5A1A-3922-4C34-910E-E9F03A4C96E0}" type="slidenum">
              <a:rPr lang="en-US" altLang="zh-CN" smtClean="0">
                <a:ea typeface="新細明體" charset="-120"/>
              </a:rPr>
              <a:pPr/>
              <a:t>39</a:t>
            </a:fld>
            <a:endParaRPr lang="en-US" altLang="zh-CN" smtClean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8417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 descr="Large confetti"/>
          <p:cNvSpPr>
            <a:spLocks noChangeArrowheads="1"/>
          </p:cNvSpPr>
          <p:nvPr/>
        </p:nvSpPr>
        <p:spPr bwMode="ltGray">
          <a:xfrm>
            <a:off x="484188" y="1549400"/>
            <a:ext cx="8158162" cy="1689100"/>
          </a:xfrm>
          <a:prstGeom prst="rect">
            <a:avLst/>
          </a:prstGeom>
          <a:pattFill prst="lgConfetti">
            <a:fgClr>
              <a:schemeClr val="accent2">
                <a:alpha val="50000"/>
              </a:schemeClr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ltGray">
          <a:xfrm>
            <a:off x="228600" y="3206750"/>
            <a:ext cx="8686800" cy="7778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AutoShape 57"/>
          <p:cNvSpPr>
            <a:spLocks noChangeArrowheads="1"/>
          </p:cNvSpPr>
          <p:nvPr/>
        </p:nvSpPr>
        <p:spPr bwMode="ltGray">
          <a:xfrm>
            <a:off x="228600" y="1482725"/>
            <a:ext cx="8686800" cy="7778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AutoShape 58"/>
          <p:cNvSpPr>
            <a:spLocks noChangeArrowheads="1"/>
          </p:cNvSpPr>
          <p:nvPr/>
        </p:nvSpPr>
        <p:spPr bwMode="ltGray">
          <a:xfrm>
            <a:off x="8623300" y="1246188"/>
            <a:ext cx="77788" cy="22352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AutoShape 59"/>
          <p:cNvSpPr>
            <a:spLocks noChangeArrowheads="1"/>
          </p:cNvSpPr>
          <p:nvPr/>
        </p:nvSpPr>
        <p:spPr bwMode="ltGray">
          <a:xfrm>
            <a:off x="434975" y="1252538"/>
            <a:ext cx="77788" cy="22352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AutoShape 61"/>
          <p:cNvSpPr>
            <a:spLocks noChangeArrowheads="1"/>
          </p:cNvSpPr>
          <p:nvPr/>
        </p:nvSpPr>
        <p:spPr bwMode="ltGray">
          <a:xfrm>
            <a:off x="2830513" y="5783263"/>
            <a:ext cx="3481387" cy="77787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Rectangle 62" descr="Large confetti"/>
          <p:cNvSpPr>
            <a:spLocks noChangeArrowheads="1"/>
          </p:cNvSpPr>
          <p:nvPr/>
        </p:nvSpPr>
        <p:spPr bwMode="ltGray">
          <a:xfrm>
            <a:off x="4095750" y="5734050"/>
            <a:ext cx="949325" cy="176213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135" name="Rectangle 63" descr="Large confetti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772400" cy="1143000"/>
          </a:xfrm>
          <a:pattFill prst="lgConfetti">
            <a:fgClr>
              <a:schemeClr val="accent2"/>
            </a:fgClr>
            <a:bgClr>
              <a:schemeClr val="folHlink"/>
            </a:bgClr>
          </a:patt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136" name="Rectangle 6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465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1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Rectangle 6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noFill/>
        </p:spPr>
        <p:txBody>
          <a:bodyPr anchor="b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8580750-5687-4574-8F0C-E769499D51E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AF073-8C4C-41E7-9B66-27771E901DC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09C53-9FE1-4D12-9383-96B9325667B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40A8C-221B-4720-967D-03DF61ED6B44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F9EA4-44A7-475E-BED2-2B67AE6EADFB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46078-60A5-4BC8-BE92-6EC802585E6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4B0E9-EECB-4B48-9019-BF593EE0F74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FF04E-EB50-4220-BFA3-AFB58A9CE65A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E7C00-424E-4F05-B231-7BE1B676CC4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DCA14-CE66-4C9E-8B09-E30C48C98602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21488" y="284163"/>
            <a:ext cx="2044700" cy="581183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284163"/>
            <a:ext cx="5983288" cy="58118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169E2-46AE-4D03-AB12-424FC1F80C4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8" descr="Large confetti"/>
          <p:cNvSpPr>
            <a:spLocks noGrp="1" noChangeArrowheads="1"/>
          </p:cNvSpPr>
          <p:nvPr>
            <p:ph type="title"/>
          </p:nvPr>
        </p:nvSpPr>
        <p:spPr bwMode="auto">
          <a:xfrm>
            <a:off x="1093788" y="28416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5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05000"/>
            <a:ext cx="7772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2108" name="Rectangle 6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109" name="Rectangle 6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114" name="Rectangle 66"/>
          <p:cNvSpPr>
            <a:spLocks noChangeArrowheads="1"/>
          </p:cNvSpPr>
          <p:nvPr/>
        </p:nvSpPr>
        <p:spPr bwMode="auto">
          <a:xfrm>
            <a:off x="0" y="1512888"/>
            <a:ext cx="8458200" cy="8731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5" name="Rectangle 67" descr="Large confetti"/>
          <p:cNvSpPr>
            <a:spLocks noChangeArrowheads="1"/>
          </p:cNvSpPr>
          <p:nvPr/>
        </p:nvSpPr>
        <p:spPr bwMode="ltGray">
          <a:xfrm>
            <a:off x="247650" y="0"/>
            <a:ext cx="793750" cy="1841500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6" name="Rectangle 68"/>
          <p:cNvSpPr>
            <a:spLocks noChangeArrowheads="1"/>
          </p:cNvSpPr>
          <p:nvPr/>
        </p:nvSpPr>
        <p:spPr bwMode="auto">
          <a:xfrm>
            <a:off x="7067550" y="6553200"/>
            <a:ext cx="2076450" cy="793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0" name="Rectangle 62" descr="Large confetti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16900" y="6248400"/>
            <a:ext cx="533400" cy="609600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9AF16B5-1B41-4FC6-BC56-2833EC5A9C2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5000"/>
        <a:buBlip>
          <a:blip r:embed="rId13"/>
        </a:buBlip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5" Type="http://schemas.openxmlformats.org/officeDocument/2006/relationships/image" Target="../media/image3.png"/><Relationship Id="rId10" Type="http://schemas.openxmlformats.org/officeDocument/2006/relationships/image" Target="../media/image10.png"/><Relationship Id="rId4" Type="http://schemas.openxmlformats.org/officeDocument/2006/relationships/hyperlink" Target="http://www.google.com.tw/url?source=imgres&amp;ct=tbn&amp;q=http://www.weblo.com/asset_images/large/www.utube.com_4822a819f26ed.JPG&amp;sa=X&amp;ei=JRGgTNauMpCsvgPOzviCDQ&amp;ved=0CAUQ8wc4Ag&amp;usg=AFQjCNGZG4O-hhXJjZR8wungCSXJK87-cA" TargetMode="External"/><Relationship Id="rId9" Type="http://schemas.openxmlformats.org/officeDocument/2006/relationships/image" Target="../media/image9.jpeg"/><Relationship Id="rId1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ncbi.nlm.nih.gov/genbank/" TargetMode="Externa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anger.ac.uk/Projects/C_elegans/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hyperlink" Target="http://flybase.bio.indiana.ed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cbi.nlm.nih.gov/About/glance/index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www.ncbi.nlm.nih.gov/sites/gquery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omim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hyperlink" Target="http://www.ncbi.nlm.nih.gov/nuccore/NM_001126113.2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hyperlink" Target="http://www.ebi.ac.uk/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hyperlink" Target="http://www.ebi.ac.uk/" TargetMode="External"/><Relationship Id="rId7" Type="http://schemas.openxmlformats.org/officeDocument/2006/relationships/hyperlink" Target="http://www.ebi.ac.uk/industry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bi.ac.uk/training" TargetMode="External"/><Relationship Id="rId11" Type="http://schemas.openxmlformats.org/officeDocument/2006/relationships/image" Target="../media/image53.png"/><Relationship Id="rId5" Type="http://schemas.openxmlformats.org/officeDocument/2006/relationships/hyperlink" Target="http://www.ebi.ac.uk/research" TargetMode="External"/><Relationship Id="rId10" Type="http://schemas.openxmlformats.org/officeDocument/2006/relationships/image" Target="../media/image52.png"/><Relationship Id="rId4" Type="http://schemas.openxmlformats.org/officeDocument/2006/relationships/hyperlink" Target="http://www.ebi.ac.uk/services" TargetMode="External"/><Relationship Id="rId9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6.png"/><Relationship Id="rId7" Type="http://schemas.openxmlformats.org/officeDocument/2006/relationships/image" Target="../media/image61.png"/><Relationship Id="rId2" Type="http://schemas.openxmlformats.org/officeDocument/2006/relationships/hyperlink" Target="http://www.ebi.ac.uk/ebisearch/search.ebi?query=p53&amp;db=allebi&amp;request_from=global-masthead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hyperlink" Target="http://www.ebi.ac.uk/intact/pages/interactions/interactions.xhtml?query=EBI-1799550&amp;filter=ac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png"/><Relationship Id="rId4" Type="http://schemas.openxmlformats.org/officeDocument/2006/relationships/hyperlink" Target="http://www.genome.ad.jp/kegg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nome.jp/kegg-bin/show_pathway?map04115" TargetMode="Externa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hyperlink" Target="http://www.biocarta.com/index.asp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../92-2/92-1/92-1-01/04SEP2002/P53%20Gene%20Info.htm" TargetMode="External"/><Relationship Id="rId5" Type="http://schemas.openxmlformats.org/officeDocument/2006/relationships/image" Target="../media/image64.jpeg"/><Relationship Id="rId4" Type="http://schemas.openxmlformats.org/officeDocument/2006/relationships/image" Target="../media/image7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hop-net.org/UniPub/iHOP/" TargetMode="Externa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hyperlink" Target="http://www.ihop-net.org/UniPub/iHOP/?search=p53&amp;field=all&amp;ncbi_tax_id=0&amp;organism_syn=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64" descr="http://www.google.com.tw/url?source=imgres&amp;ct=img&amp;q=http://www.jmps.tcc.edu.tw/images/1_google_logo.jpg&amp;sa=X&amp;ei=2BCgTPevHYKsvgOF3tn2DA&amp;ved=0CAQQ8wc4AQ&amp;usg=AFQjCNHWFM5Cx5dh9Zs1tILL3Y9F7QcaRg"/>
          <p:cNvPicPr>
            <a:picLocks noChangeAspect="1" noChangeArrowheads="1"/>
          </p:cNvPicPr>
          <p:nvPr/>
        </p:nvPicPr>
        <p:blipFill>
          <a:blip r:embed="rId3" cstate="print"/>
          <a:srcRect t="27499" b="24998"/>
          <a:stretch>
            <a:fillRect/>
          </a:stretch>
        </p:blipFill>
        <p:spPr bwMode="auto">
          <a:xfrm>
            <a:off x="1568450" y="1052513"/>
            <a:ext cx="3195638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6" descr="檢視完整大小圖片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8763" y="1909763"/>
            <a:ext cx="150018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68" descr="http://www.google.com.tw/url?source=imgres&amp;ct=img&amp;q=http://course.fed.cuhk.edu.hk/s0800479/EDD5168U/wiki_logo.jpg&amp;sa=X&amp;ei=RRGgTJ2qIZCivgPF1qSNDg&amp;ved=0CAQQ8wc4AQ&amp;usg=AFQjCNF12qI8H4SBKpjBzoYYQUFOne4Su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97575" y="1266825"/>
            <a:ext cx="2074863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70" descr="http://www.google.com.tw/url?source=imgres&amp;ct=img&amp;q=http://web.mit.edu/csc/logosbannersflyers/facebook_logo.png&amp;sa=X&amp;ei=dBGgTIWXI4qYvAPGhIX8DA&amp;ved=0CAQQ8wc4CA&amp;usg=AFQjCNEm8HBblJuGM7XnY0Dpe9VLrHhhF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14563" y="2624138"/>
            <a:ext cx="20002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72" descr="http://www.google.com.tw/url?source=imgres&amp;ct=img&amp;q=http://www.them.pro/files/images/baidu.jpg&amp;sa=X&amp;ei=nxGgTP3vNoeavgPZ9ZiFDQ&amp;ved=0CAQQ8wc4AQ&amp;usg=AFQjCNHVTNYDO48MxXhmoUR0-tOfDvf0Ow"/>
          <p:cNvPicPr>
            <a:picLocks noChangeAspect="1" noChangeArrowheads="1"/>
          </p:cNvPicPr>
          <p:nvPr/>
        </p:nvPicPr>
        <p:blipFill>
          <a:blip r:embed="rId8" cstate="print"/>
          <a:srcRect b="28783"/>
          <a:stretch>
            <a:fillRect/>
          </a:stretch>
        </p:blipFill>
        <p:spPr bwMode="auto">
          <a:xfrm>
            <a:off x="4429125" y="3838575"/>
            <a:ext cx="267811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74" descr="http://www.google.com.tw/url?source=imgres&amp;ct=img&amp;q=http://momento24.com/en/wp-content/uploads/2009/06/bing-logo.jpg&amp;sa=X&amp;ei=MBKgTInrMoOiuQOpr_y9Cg&amp;ved=0CAQQ8wc4AQ&amp;usg=AFQjCNHu9INz14cEr7dFv8_6B1e3AX3DIw"/>
          <p:cNvPicPr>
            <a:picLocks noChangeAspect="1" noChangeArrowheads="1"/>
          </p:cNvPicPr>
          <p:nvPr/>
        </p:nvPicPr>
        <p:blipFill>
          <a:blip r:embed="rId9" cstate="print"/>
          <a:srcRect l="15042" t="26389" r="18150" b="21111"/>
          <a:stretch>
            <a:fillRect/>
          </a:stretch>
        </p:blipFill>
        <p:spPr bwMode="auto">
          <a:xfrm>
            <a:off x="500063" y="4624388"/>
            <a:ext cx="314325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0756" y="5870575"/>
            <a:ext cx="7696200" cy="6477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99792" y="6070600"/>
            <a:ext cx="1669728" cy="242870"/>
          </a:xfrm>
          <a:prstGeom prst="rect">
            <a:avLst/>
          </a:prstGeom>
        </p:spPr>
      </p:pic>
      <p:graphicFrame>
        <p:nvGraphicFramePr>
          <p:cNvPr id="11" name="物件 10"/>
          <p:cNvGraphicFramePr>
            <a:graphicFrameLocks noChangeAspect="1"/>
          </p:cNvGraphicFramePr>
          <p:nvPr>
            <p:extLst/>
          </p:nvPr>
        </p:nvGraphicFramePr>
        <p:xfrm>
          <a:off x="1115616" y="44624"/>
          <a:ext cx="7181850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Picture" r:id="rId12" imgW="7181710" imgH="676715" progId="PhotoDraw.Document">
                  <p:embed/>
                </p:oleObj>
              </mc:Choice>
              <mc:Fallback>
                <p:oleObj name="Picture" r:id="rId12" imgW="7181710" imgH="676715" progId="PhotoDraw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115616" y="44624"/>
                        <a:ext cx="7181850" cy="676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物件 11"/>
          <p:cNvGraphicFramePr>
            <a:graphicFrameLocks noChangeAspect="1"/>
          </p:cNvGraphicFramePr>
          <p:nvPr>
            <p:extLst/>
          </p:nvPr>
        </p:nvGraphicFramePr>
        <p:xfrm>
          <a:off x="2079229" y="620688"/>
          <a:ext cx="5254625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icture" r:id="rId14" imgW="5255207" imgH="396274" progId="PhotoDraw.Document">
                  <p:embed/>
                </p:oleObj>
              </mc:Choice>
              <mc:Fallback>
                <p:oleObj name="Picture" r:id="rId14" imgW="5255207" imgH="396274" progId="PhotoDraw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079229" y="620688"/>
                        <a:ext cx="5254625" cy="396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826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700213"/>
            <a:ext cx="4321175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Text Box 6"/>
          <p:cNvSpPr txBox="1">
            <a:spLocks noChangeArrowheads="1"/>
          </p:cNvSpPr>
          <p:nvPr/>
        </p:nvSpPr>
        <p:spPr bwMode="auto">
          <a:xfrm>
            <a:off x="1116013" y="188913"/>
            <a:ext cx="696595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GenBank/EMBL/DDBJ</a:t>
            </a:r>
          </a:p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International </a:t>
            </a:r>
          </a:p>
          <a:p>
            <a:pPr>
              <a:lnSpc>
                <a:spcPct val="70000"/>
              </a:lnSpc>
            </a:pPr>
            <a:r>
              <a:rPr lang="en-US" altLang="zh-TW" sz="3600" b="1">
                <a:solidFill>
                  <a:srgbClr val="003300"/>
                </a:solidFill>
                <a:latin typeface="Arial" charset="0"/>
              </a:rPr>
              <a:t>Nucleotide Sequence Database</a:t>
            </a:r>
            <a:endParaRPr lang="zh-TW" altLang="en-US" sz="3600" b="1">
              <a:solidFill>
                <a:srgbClr val="003300"/>
              </a:solidFill>
              <a:latin typeface="Arial" charset="0"/>
            </a:endParaRPr>
          </a:p>
        </p:txBody>
      </p:sp>
      <p:sp>
        <p:nvSpPr>
          <p:cNvPr id="50181" name="Text Box 7"/>
          <p:cNvSpPr txBox="1">
            <a:spLocks noChangeArrowheads="1"/>
          </p:cNvSpPr>
          <p:nvPr/>
        </p:nvSpPr>
        <p:spPr bwMode="auto">
          <a:xfrm>
            <a:off x="5724525" y="4437063"/>
            <a:ext cx="3095625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EMBL:</a:t>
            </a:r>
            <a:r>
              <a:rPr lang="en-US" altLang="zh-TW" sz="1800"/>
              <a:t>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European Molecular Biology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Laboratory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EBI: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European Bioinformatics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Institute</a:t>
            </a:r>
            <a:endParaRPr lang="zh-TW" altLang="en-US" sz="1800"/>
          </a:p>
        </p:txBody>
      </p:sp>
      <p:sp>
        <p:nvSpPr>
          <p:cNvPr id="50182" name="Text Box 8"/>
          <p:cNvSpPr txBox="1">
            <a:spLocks noChangeArrowheads="1"/>
          </p:cNvSpPr>
          <p:nvPr/>
        </p:nvSpPr>
        <p:spPr bwMode="auto">
          <a:xfrm>
            <a:off x="4572000" y="1757363"/>
            <a:ext cx="40322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DDBJ:</a:t>
            </a:r>
            <a:r>
              <a:rPr lang="en-US" altLang="zh-TW" sz="1800"/>
              <a:t> DNA Data Bank of Japan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CIB:</a:t>
            </a:r>
            <a:r>
              <a:rPr lang="en-US" altLang="zh-TW" sz="1800"/>
              <a:t> Center for Information Biology and 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               DNA Data Bank of Japan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NIG:</a:t>
            </a:r>
            <a:r>
              <a:rPr lang="en-US" altLang="zh-TW" sz="1800"/>
              <a:t> National Institute of Genetics</a:t>
            </a:r>
            <a:endParaRPr lang="zh-TW" altLang="en-US" sz="1800"/>
          </a:p>
        </p:txBody>
      </p:sp>
      <p:sp>
        <p:nvSpPr>
          <p:cNvPr id="50183" name="Text Box 9"/>
          <p:cNvSpPr txBox="1">
            <a:spLocks noChangeArrowheads="1"/>
          </p:cNvSpPr>
          <p:nvPr/>
        </p:nvSpPr>
        <p:spPr bwMode="auto">
          <a:xfrm>
            <a:off x="36513" y="5340350"/>
            <a:ext cx="4535487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 b="1"/>
              <a:t>NCBI:</a:t>
            </a:r>
            <a:r>
              <a:rPr lang="en-US" altLang="zh-TW" sz="1800"/>
              <a:t>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National Center for Biotechnology Information</a:t>
            </a:r>
          </a:p>
          <a:p>
            <a:pPr>
              <a:lnSpc>
                <a:spcPct val="80000"/>
              </a:lnSpc>
            </a:pPr>
            <a:r>
              <a:rPr lang="en-US" altLang="zh-TW" sz="1800" b="1"/>
              <a:t>NLM: </a:t>
            </a:r>
          </a:p>
          <a:p>
            <a:pPr>
              <a:lnSpc>
                <a:spcPct val="80000"/>
              </a:lnSpc>
            </a:pPr>
            <a:r>
              <a:rPr lang="en-US" altLang="zh-TW" sz="1800"/>
              <a:t>National Library of Medicine</a:t>
            </a:r>
            <a:endParaRPr lang="zh-TW" altLang="en-US" sz="1800"/>
          </a:p>
        </p:txBody>
      </p:sp>
      <p:sp>
        <p:nvSpPr>
          <p:cNvPr id="2" name="矩形 1"/>
          <p:cNvSpPr/>
          <p:nvPr/>
        </p:nvSpPr>
        <p:spPr bwMode="auto">
          <a:xfrm>
            <a:off x="3419872" y="3730397"/>
            <a:ext cx="504056" cy="49069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048071" y="3471778"/>
            <a:ext cx="1307905" cy="605294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defRPr/>
            </a:pPr>
            <a:r>
              <a:rPr lang="en-US" altLang="zh-TW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pitchFamily="18" charset="-120"/>
              </a:rPr>
              <a:t>Primarily </a:t>
            </a:r>
          </a:p>
          <a:p>
            <a:pPr algn="ctr">
              <a:lnSpc>
                <a:spcPts val="2000"/>
              </a:lnSpc>
              <a:defRPr/>
            </a:pPr>
            <a:r>
              <a:rPr lang="en-US" altLang="zh-TW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pitchFamily="18" charset="-120"/>
              </a:rPr>
              <a:t>Databases</a:t>
            </a:r>
            <a:endParaRPr lang="zh-TW" altLang="en-US" sz="2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9602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5888"/>
            <a:ext cx="91630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052513"/>
            <a:ext cx="81629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5445125"/>
            <a:ext cx="626745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矩形 4">
            <a:hlinkClick r:id="rId5"/>
          </p:cNvPr>
          <p:cNvSpPr>
            <a:spLocks noChangeArrowheads="1"/>
          </p:cNvSpPr>
          <p:nvPr/>
        </p:nvSpPr>
        <p:spPr bwMode="auto">
          <a:xfrm>
            <a:off x="5248275" y="127000"/>
            <a:ext cx="26479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200" i="1">
                <a:solidFill>
                  <a:schemeClr val="bg1"/>
                </a:solidFill>
              </a:rPr>
              <a:t>http://www.ncbi.nlm.nih.gov/genbank/</a:t>
            </a:r>
            <a:endParaRPr lang="zh-TW" altLang="en-US" sz="1200" i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61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 l="595" t="12857" r="42857" b="23334"/>
          <a:stretch>
            <a:fillRect/>
          </a:stretch>
        </p:blipFill>
        <p:spPr bwMode="auto">
          <a:xfrm>
            <a:off x="214313" y="285750"/>
            <a:ext cx="8715375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矩形 3"/>
          <p:cNvSpPr>
            <a:spLocks noChangeArrowheads="1"/>
          </p:cNvSpPr>
          <p:nvPr/>
        </p:nvSpPr>
        <p:spPr bwMode="auto">
          <a:xfrm>
            <a:off x="2500313" y="4643438"/>
            <a:ext cx="4143375" cy="1643062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786063" y="5143500"/>
            <a:ext cx="315118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pitchFamily="18" charset="-120"/>
              </a:rPr>
              <a:t>Secondarily Databases</a:t>
            </a:r>
            <a:endParaRPr lang="zh-TW" altLang="en-US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pitchFamily="18" charset="-120"/>
            </a:endParaRPr>
          </a:p>
        </p:txBody>
      </p:sp>
      <p:cxnSp>
        <p:nvCxnSpPr>
          <p:cNvPr id="51205" name="直線單箭頭接點 5"/>
          <p:cNvCxnSpPr>
            <a:cxnSpLocks noChangeShapeType="1"/>
            <a:stCxn id="3" idx="0"/>
          </p:cNvCxnSpPr>
          <p:nvPr/>
        </p:nvCxnSpPr>
        <p:spPr bwMode="auto">
          <a:xfrm rot="16200000" flipV="1">
            <a:off x="2967038" y="3748087"/>
            <a:ext cx="857250" cy="1933575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51206" name="直線單箭頭接點 7"/>
          <p:cNvCxnSpPr>
            <a:cxnSpLocks noChangeShapeType="1"/>
            <a:stCxn id="3" idx="0"/>
          </p:cNvCxnSpPr>
          <p:nvPr/>
        </p:nvCxnSpPr>
        <p:spPr bwMode="auto">
          <a:xfrm rot="5400000" flipH="1" flipV="1">
            <a:off x="4217194" y="4145756"/>
            <a:ext cx="1143000" cy="852488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428619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 t="13571" r="53571" b="16428"/>
          <a:stretch>
            <a:fillRect/>
          </a:stretch>
        </p:blipFill>
        <p:spPr bwMode="auto">
          <a:xfrm>
            <a:off x="1357313" y="222250"/>
            <a:ext cx="657225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字方塊 2"/>
          <p:cNvSpPr txBox="1"/>
          <p:nvPr/>
        </p:nvSpPr>
        <p:spPr>
          <a:xfrm>
            <a:off x="2643188" y="4357688"/>
            <a:ext cx="3151187" cy="461962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pitchFamily="18" charset="-120"/>
              </a:rPr>
              <a:t>Secondarily Databases</a:t>
            </a:r>
            <a:endParaRPr lang="zh-TW" altLang="en-US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4954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25781" t="13542" r="28125" b="78776"/>
          <a:stretch/>
        </p:blipFill>
        <p:spPr bwMode="auto">
          <a:xfrm>
            <a:off x="251520" y="188640"/>
            <a:ext cx="4495800" cy="5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968" y="1124744"/>
            <a:ext cx="3810000" cy="1562100"/>
          </a:xfrm>
          <a:prstGeom prst="rect">
            <a:avLst/>
          </a:prstGeom>
          <a:ln>
            <a:noFill/>
          </a:ln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4450" y="3057525"/>
            <a:ext cx="6515100" cy="74295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3861048"/>
            <a:ext cx="6515100" cy="75247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576" y="1608189"/>
            <a:ext cx="2890466" cy="595210"/>
          </a:xfrm>
          <a:prstGeom prst="rect">
            <a:avLst/>
          </a:prstGeom>
        </p:spPr>
      </p:pic>
      <p:pic>
        <p:nvPicPr>
          <p:cNvPr id="11" name="Picture 4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 l="999" t="22000" r="3000" b="42000"/>
          <a:stretch>
            <a:fillRect/>
          </a:stretch>
        </p:blipFill>
        <p:spPr bwMode="auto">
          <a:xfrm>
            <a:off x="971600" y="4658943"/>
            <a:ext cx="7315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052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679210" y="260350"/>
            <a:ext cx="5669693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Database </a:t>
            </a: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Retrieving and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Manipulation Network</a:t>
            </a:r>
          </a:p>
        </p:txBody>
      </p:sp>
      <p:sp>
        <p:nvSpPr>
          <p:cNvPr id="37891" name="Text Box 20"/>
          <p:cNvSpPr txBox="1">
            <a:spLocks noChangeArrowheads="1"/>
          </p:cNvSpPr>
          <p:nvPr/>
        </p:nvSpPr>
        <p:spPr bwMode="auto">
          <a:xfrm>
            <a:off x="4572000" y="1557338"/>
            <a:ext cx="3700463" cy="87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Literature Database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Sequence Databases -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	Primary Databases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	Secondarily Databases</a:t>
            </a:r>
          </a:p>
        </p:txBody>
      </p:sp>
      <p:sp>
        <p:nvSpPr>
          <p:cNvPr id="37892" name="Text Box 21"/>
          <p:cNvSpPr txBox="1">
            <a:spLocks noChangeArrowheads="1"/>
          </p:cNvSpPr>
          <p:nvPr/>
        </p:nvSpPr>
        <p:spPr bwMode="auto">
          <a:xfrm>
            <a:off x="7667625" y="2708920"/>
            <a:ext cx="1473480" cy="1309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400" b="1" dirty="0">
                <a:solidFill>
                  <a:srgbClr val="FF3300"/>
                </a:solidFill>
                <a:latin typeface="Courier New" pitchFamily="49" charset="0"/>
              </a:rPr>
              <a:t>GCG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Vector </a:t>
            </a:r>
            <a:r>
              <a:rPr lang="en-US" altLang="zh-TW" sz="1400" b="1" dirty="0">
                <a:solidFill>
                  <a:srgbClr val="FF3300"/>
                </a:solidFill>
                <a:latin typeface="Courier New" pitchFamily="49" charset="0"/>
              </a:rPr>
              <a:t>NTI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CLC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Open Sources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Endnote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MS Office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Adobe</a:t>
            </a:r>
            <a:endParaRPr lang="en-US" altLang="zh-TW" sz="1400" b="1" dirty="0">
              <a:solidFill>
                <a:srgbClr val="FF3300"/>
              </a:solidFill>
              <a:latin typeface="Courier New" pitchFamily="49" charset="0"/>
            </a:endParaRPr>
          </a:p>
        </p:txBody>
      </p:sp>
      <p:sp>
        <p:nvSpPr>
          <p:cNvPr id="37893" name="Text Box 22"/>
          <p:cNvSpPr txBox="1">
            <a:spLocks noChangeArrowheads="1"/>
          </p:cNvSpPr>
          <p:nvPr/>
        </p:nvSpPr>
        <p:spPr bwMode="auto">
          <a:xfrm>
            <a:off x="107950" y="3068638"/>
            <a:ext cx="1419225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Query by</a:t>
            </a:r>
          </a:p>
          <a:p>
            <a:pPr marL="342900" indent="-342900"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1.Text</a:t>
            </a:r>
          </a:p>
          <a:p>
            <a:pPr marL="342900" indent="-342900"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2.Sequence</a:t>
            </a:r>
          </a:p>
        </p:txBody>
      </p:sp>
      <p:sp>
        <p:nvSpPr>
          <p:cNvPr id="37894" name="Text Box 24"/>
          <p:cNvSpPr txBox="1">
            <a:spLocks noChangeArrowheads="1"/>
          </p:cNvSpPr>
          <p:nvPr/>
        </p:nvSpPr>
        <p:spPr bwMode="auto">
          <a:xfrm>
            <a:off x="827584" y="5734050"/>
            <a:ext cx="4257897" cy="28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 err="1" smtClean="0">
                <a:solidFill>
                  <a:srgbClr val="660066"/>
                </a:solidFill>
                <a:latin typeface="Courier New" pitchFamily="49" charset="0"/>
              </a:rPr>
              <a:t>Sequnece,</a:t>
            </a:r>
            <a:r>
              <a:rPr lang="en-US" altLang="zh-TW" sz="1600" b="1" dirty="0" err="1">
                <a:solidFill>
                  <a:srgbClr val="660066"/>
                </a:solidFill>
                <a:latin typeface="Courier New" pitchFamily="49" charset="0"/>
              </a:rPr>
              <a:t>S</a:t>
            </a:r>
            <a:r>
              <a:rPr lang="en-US" altLang="zh-TW" sz="1600" b="1" dirty="0" err="1" smtClean="0">
                <a:solidFill>
                  <a:srgbClr val="660066"/>
                </a:solidFill>
                <a:latin typeface="Courier New" pitchFamily="49" charset="0"/>
              </a:rPr>
              <a:t>tructure,Image,Document</a:t>
            </a:r>
            <a:endParaRPr lang="en-US" altLang="zh-TW" sz="1600" b="1" dirty="0">
              <a:solidFill>
                <a:srgbClr val="660066"/>
              </a:solidFill>
              <a:latin typeface="Courier New" pitchFamily="49" charset="0"/>
            </a:endParaRPr>
          </a:p>
        </p:txBody>
      </p:sp>
      <p:cxnSp>
        <p:nvCxnSpPr>
          <p:cNvPr id="37895" name="AutoShape 34"/>
          <p:cNvCxnSpPr>
            <a:cxnSpLocks noChangeShapeType="1"/>
            <a:stCxn id="37907" idx="3"/>
            <a:endCxn id="47123" idx="0"/>
          </p:cNvCxnSpPr>
          <p:nvPr/>
        </p:nvCxnSpPr>
        <p:spPr bwMode="auto">
          <a:xfrm flipV="1">
            <a:off x="4643438" y="2997200"/>
            <a:ext cx="1616075" cy="2357438"/>
          </a:xfrm>
          <a:prstGeom prst="bentConnector4">
            <a:avLst>
              <a:gd name="adj1" fmla="val 4407"/>
              <a:gd name="adj2" fmla="val 109694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lg" len="lg"/>
          </a:ln>
        </p:spPr>
      </p:cxnSp>
      <p:cxnSp>
        <p:nvCxnSpPr>
          <p:cNvPr id="37896" name="AutoShape 36"/>
          <p:cNvCxnSpPr>
            <a:cxnSpLocks noChangeShapeType="1"/>
            <a:stCxn id="47122" idx="0"/>
            <a:endCxn id="47123" idx="2"/>
          </p:cNvCxnSpPr>
          <p:nvPr/>
        </p:nvCxnSpPr>
        <p:spPr bwMode="auto">
          <a:xfrm rot="5400000" flipH="1">
            <a:off x="6393657" y="3625056"/>
            <a:ext cx="1047750" cy="1316037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lg" len="lg"/>
          </a:ln>
        </p:spPr>
      </p:cxnSp>
      <p:sp>
        <p:nvSpPr>
          <p:cNvPr id="37897" name="Text Box 25"/>
          <p:cNvSpPr txBox="1">
            <a:spLocks noChangeArrowheads="1"/>
          </p:cNvSpPr>
          <p:nvPr/>
        </p:nvSpPr>
        <p:spPr bwMode="auto">
          <a:xfrm>
            <a:off x="5289550" y="4741863"/>
            <a:ext cx="1039813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 err="1">
                <a:solidFill>
                  <a:srgbClr val="006600"/>
                </a:solidFill>
                <a:latin typeface="Courier New" pitchFamily="49" charset="0"/>
              </a:rPr>
              <a:t>GenBANK</a:t>
            </a:r>
            <a:endParaRPr lang="en-US" altLang="zh-TW" sz="1600" b="1" dirty="0">
              <a:solidFill>
                <a:srgbClr val="006600"/>
              </a:solidFill>
              <a:latin typeface="Courier New" pitchFamily="49" charset="0"/>
            </a:endParaRP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GCG</a:t>
            </a: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FASTA</a:t>
            </a:r>
          </a:p>
          <a:p>
            <a:pPr>
              <a:lnSpc>
                <a:spcPct val="80000"/>
              </a:lnSpc>
            </a:pPr>
            <a:r>
              <a:rPr lang="en-US" altLang="zh-TW" sz="1600" b="1" dirty="0" err="1">
                <a:solidFill>
                  <a:srgbClr val="006600"/>
                </a:solidFill>
                <a:latin typeface="Courier New" pitchFamily="49" charset="0"/>
              </a:rPr>
              <a:t>Staden</a:t>
            </a:r>
            <a:endParaRPr lang="en-US" altLang="zh-TW" sz="1600" b="1" dirty="0">
              <a:solidFill>
                <a:srgbClr val="006600"/>
              </a:solidFill>
              <a:latin typeface="Courier New" pitchFamily="49" charset="0"/>
            </a:endParaRP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Image</a:t>
            </a:r>
          </a:p>
        </p:txBody>
      </p:sp>
      <p:sp>
        <p:nvSpPr>
          <p:cNvPr id="37898" name="Text Box 37"/>
          <p:cNvSpPr txBox="1">
            <a:spLocks noChangeArrowheads="1"/>
          </p:cNvSpPr>
          <p:nvPr/>
        </p:nvSpPr>
        <p:spPr bwMode="auto">
          <a:xfrm>
            <a:off x="7019925" y="5589588"/>
            <a:ext cx="12842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Sequence</a:t>
            </a: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Converter</a:t>
            </a:r>
          </a:p>
        </p:txBody>
      </p:sp>
      <p:grpSp>
        <p:nvGrpSpPr>
          <p:cNvPr id="37899" name="Group 54"/>
          <p:cNvGrpSpPr>
            <a:grpSpLocks/>
          </p:cNvGrpSpPr>
          <p:nvPr/>
        </p:nvGrpSpPr>
        <p:grpSpPr bwMode="auto">
          <a:xfrm>
            <a:off x="1074738" y="1585913"/>
            <a:ext cx="3455987" cy="823912"/>
            <a:chOff x="699" y="1180"/>
            <a:chExt cx="2177" cy="519"/>
          </a:xfrm>
        </p:grpSpPr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735" y="1180"/>
              <a:ext cx="2104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Databases</a:t>
              </a:r>
            </a:p>
          </p:txBody>
        </p:sp>
        <p:sp>
          <p:nvSpPr>
            <p:cNvPr id="37915" name="AutoShape 47"/>
            <p:cNvSpPr>
              <a:spLocks noChangeArrowheads="1"/>
            </p:cNvSpPr>
            <p:nvPr/>
          </p:nvSpPr>
          <p:spPr bwMode="auto">
            <a:xfrm>
              <a:off x="699" y="1212"/>
              <a:ext cx="2177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0" name="Group 55"/>
          <p:cNvGrpSpPr>
            <a:grpSpLocks/>
          </p:cNvGrpSpPr>
          <p:nvPr/>
        </p:nvGrpSpPr>
        <p:grpSpPr bwMode="auto">
          <a:xfrm>
            <a:off x="4786313" y="2997200"/>
            <a:ext cx="2944812" cy="762000"/>
            <a:chOff x="3015" y="2150"/>
            <a:chExt cx="1855" cy="480"/>
          </a:xfrm>
        </p:grpSpPr>
        <p:sp>
          <p:nvSpPr>
            <p:cNvPr id="47123" name="Text Box 19"/>
            <p:cNvSpPr txBox="1">
              <a:spLocks noChangeArrowheads="1"/>
            </p:cNvSpPr>
            <p:nvPr/>
          </p:nvSpPr>
          <p:spPr bwMode="auto">
            <a:xfrm>
              <a:off x="3015" y="2150"/>
              <a:ext cx="1855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400" b="1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Softwares</a:t>
              </a:r>
            </a:p>
          </p:txBody>
        </p:sp>
        <p:sp>
          <p:nvSpPr>
            <p:cNvPr id="37913" name="AutoShape 48"/>
            <p:cNvSpPr>
              <a:spLocks noChangeArrowheads="1"/>
            </p:cNvSpPr>
            <p:nvPr/>
          </p:nvSpPr>
          <p:spPr bwMode="auto">
            <a:xfrm>
              <a:off x="3036" y="2163"/>
              <a:ext cx="1815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1" name="Group 56"/>
          <p:cNvGrpSpPr>
            <a:grpSpLocks/>
          </p:cNvGrpSpPr>
          <p:nvPr/>
        </p:nvGrpSpPr>
        <p:grpSpPr bwMode="auto">
          <a:xfrm>
            <a:off x="6257925" y="4806950"/>
            <a:ext cx="2635250" cy="823913"/>
            <a:chOff x="3490" y="3209"/>
            <a:chExt cx="1660" cy="519"/>
          </a:xfrm>
        </p:grpSpPr>
        <p:sp>
          <p:nvSpPr>
            <p:cNvPr id="47122" name="Text Box 18"/>
            <p:cNvSpPr txBox="1">
              <a:spLocks noChangeArrowheads="1"/>
            </p:cNvSpPr>
            <p:nvPr/>
          </p:nvSpPr>
          <p:spPr bwMode="auto">
            <a:xfrm>
              <a:off x="3490" y="3209"/>
              <a:ext cx="1660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solidFill>
                    <a:srgbClr val="0066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Formats</a:t>
              </a:r>
            </a:p>
          </p:txBody>
        </p:sp>
        <p:sp>
          <p:nvSpPr>
            <p:cNvPr id="37911" name="AutoShape 49"/>
            <p:cNvSpPr>
              <a:spLocks noChangeArrowheads="1"/>
            </p:cNvSpPr>
            <p:nvPr/>
          </p:nvSpPr>
          <p:spPr bwMode="auto">
            <a:xfrm>
              <a:off x="3527" y="3242"/>
              <a:ext cx="1587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2" name="Group 57"/>
          <p:cNvGrpSpPr>
            <a:grpSpLocks/>
          </p:cNvGrpSpPr>
          <p:nvPr/>
        </p:nvGrpSpPr>
        <p:grpSpPr bwMode="auto">
          <a:xfrm>
            <a:off x="1543050" y="2925763"/>
            <a:ext cx="2519363" cy="1295400"/>
            <a:chOff x="635" y="2115"/>
            <a:chExt cx="1587" cy="816"/>
          </a:xfrm>
        </p:grpSpPr>
        <p:sp>
          <p:nvSpPr>
            <p:cNvPr id="47121" name="Text Box 17"/>
            <p:cNvSpPr txBox="1">
              <a:spLocks noChangeArrowheads="1"/>
            </p:cNvSpPr>
            <p:nvPr/>
          </p:nvSpPr>
          <p:spPr bwMode="auto">
            <a:xfrm>
              <a:off x="644" y="2195"/>
              <a:ext cx="1568" cy="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70000"/>
                </a:lnSpc>
                <a:defRPr/>
              </a:pPr>
              <a:r>
                <a:rPr lang="en-US" altLang="zh-TW" sz="4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Retrival</a:t>
              </a:r>
            </a:p>
            <a:p>
              <a:pPr>
                <a:lnSpc>
                  <a:spcPct val="70000"/>
                </a:lnSpc>
                <a:defRPr/>
              </a:pPr>
              <a:r>
                <a:rPr lang="en-US" altLang="zh-TW" sz="4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System</a:t>
              </a:r>
            </a:p>
          </p:txBody>
        </p:sp>
        <p:sp>
          <p:nvSpPr>
            <p:cNvPr id="37909" name="AutoShape 50"/>
            <p:cNvSpPr>
              <a:spLocks noChangeArrowheads="1"/>
            </p:cNvSpPr>
            <p:nvPr/>
          </p:nvSpPr>
          <p:spPr bwMode="auto">
            <a:xfrm>
              <a:off x="635" y="2115"/>
              <a:ext cx="1587" cy="816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3" name="Group 58"/>
          <p:cNvGrpSpPr>
            <a:grpSpLocks/>
          </p:cNvGrpSpPr>
          <p:nvPr/>
        </p:nvGrpSpPr>
        <p:grpSpPr bwMode="auto">
          <a:xfrm>
            <a:off x="962025" y="4941888"/>
            <a:ext cx="3681413" cy="825500"/>
            <a:chOff x="561" y="3067"/>
            <a:chExt cx="2319" cy="520"/>
          </a:xfrm>
        </p:grpSpPr>
        <p:sp>
          <p:nvSpPr>
            <p:cNvPr id="47127" name="Text Box 23"/>
            <p:cNvSpPr txBox="1">
              <a:spLocks noChangeArrowheads="1"/>
            </p:cNvSpPr>
            <p:nvPr/>
          </p:nvSpPr>
          <p:spPr bwMode="auto">
            <a:xfrm>
              <a:off x="587" y="3067"/>
              <a:ext cx="2268" cy="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solidFill>
                    <a:srgbClr val="6600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Information</a:t>
              </a:r>
            </a:p>
          </p:txBody>
        </p:sp>
        <p:sp>
          <p:nvSpPr>
            <p:cNvPr id="37907" name="AutoShape 51"/>
            <p:cNvSpPr>
              <a:spLocks noChangeArrowheads="1"/>
            </p:cNvSpPr>
            <p:nvPr/>
          </p:nvSpPr>
          <p:spPr bwMode="auto">
            <a:xfrm>
              <a:off x="561" y="3109"/>
              <a:ext cx="2319" cy="437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66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cxnSp>
        <p:nvCxnSpPr>
          <p:cNvPr id="37904" name="AutoShape 59"/>
          <p:cNvCxnSpPr>
            <a:cxnSpLocks noChangeShapeType="1"/>
            <a:stCxn id="47118" idx="2"/>
            <a:endCxn id="37909" idx="0"/>
          </p:cNvCxnSpPr>
          <p:nvPr/>
        </p:nvCxnSpPr>
        <p:spPr bwMode="auto">
          <a:xfrm>
            <a:off x="2801938" y="2409825"/>
            <a:ext cx="1587" cy="51593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37905" name="AutoShape 60"/>
          <p:cNvCxnSpPr>
            <a:cxnSpLocks noChangeShapeType="1"/>
            <a:stCxn id="37909" idx="2"/>
            <a:endCxn id="47127" idx="0"/>
          </p:cNvCxnSpPr>
          <p:nvPr/>
        </p:nvCxnSpPr>
        <p:spPr bwMode="auto">
          <a:xfrm>
            <a:off x="2803525" y="4221163"/>
            <a:ext cx="0" cy="72072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</p:spTree>
    <p:extLst>
      <p:ext uri="{BB962C8B-B14F-4D97-AF65-F5344CB8AC3E}">
        <p14:creationId xmlns:p14="http://schemas.microsoft.com/office/powerpoint/2010/main" val="249757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116632"/>
            <a:ext cx="4896544" cy="148405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4312" y="1628800"/>
            <a:ext cx="4703992" cy="508677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540568" y="5445224"/>
            <a:ext cx="303852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TW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fuzzy </a:t>
            </a:r>
            <a:r>
              <a:rPr lang="zh-TW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search</a:t>
            </a:r>
            <a:endParaRPr lang="en-US" altLang="zh-TW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>
              <a:lnSpc>
                <a:spcPts val="1500"/>
              </a:lnSpc>
            </a:pPr>
            <a:r>
              <a:rPr lang="zh-TW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zh-TW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approximate string matching</a:t>
            </a:r>
            <a:r>
              <a:rPr lang="zh-TW" altLang="en-US" sz="1200" dirty="0"/>
              <a:t>）</a:t>
            </a:r>
          </a:p>
        </p:txBody>
      </p:sp>
      <p:cxnSp>
        <p:nvCxnSpPr>
          <p:cNvPr id="7" name="直線單箭頭接點 6"/>
          <p:cNvCxnSpPr/>
          <p:nvPr/>
        </p:nvCxnSpPr>
        <p:spPr bwMode="auto">
          <a:xfrm>
            <a:off x="2339752" y="5683751"/>
            <a:ext cx="264560" cy="2385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2050" name="Picture 2" descr="http://upload.wikimedia.org/wikipedia/commons/5/56/Query_wor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56992"/>
            <a:ext cx="2194338" cy="183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40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 t="19313" r="5801" b="9813"/>
          <a:stretch>
            <a:fillRect/>
          </a:stretch>
        </p:blipFill>
        <p:spPr bwMode="auto">
          <a:xfrm>
            <a:off x="0" y="1677988"/>
            <a:ext cx="9144000" cy="412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413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146300" y="115888"/>
            <a:ext cx="48736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Literature Databases</a:t>
            </a:r>
          </a:p>
        </p:txBody>
      </p:sp>
    </p:spTree>
    <p:extLst>
      <p:ext uri="{BB962C8B-B14F-4D97-AF65-F5344CB8AC3E}">
        <p14:creationId xmlns:p14="http://schemas.microsoft.com/office/powerpoint/2010/main" val="403796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401638" y="304800"/>
            <a:ext cx="8131175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5400" b="1" u="sng" dirty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Sequence Comparison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561975" y="1371600"/>
            <a:ext cx="492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800000"/>
                </a:solidFill>
                <a:latin typeface="Arial" charset="0"/>
              </a:rPr>
              <a:t>Nucleotide sequence alignments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495300" y="5507038"/>
            <a:ext cx="73596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800">
                <a:latin typeface="Arial" charset="0"/>
              </a:rPr>
              <a:t>Residues with shared chemical properties can substitute for each other</a:t>
            </a:r>
          </a:p>
          <a:p>
            <a:pPr>
              <a:lnSpc>
                <a:spcPct val="80000"/>
              </a:lnSpc>
            </a:pPr>
            <a:r>
              <a:rPr lang="en-US" altLang="zh-TW" sz="1800">
                <a:latin typeface="Arial" charset="0"/>
              </a:rPr>
              <a:t>Size, charge, hydrophobicity, polarity</a:t>
            </a:r>
          </a:p>
          <a:p>
            <a:pPr>
              <a:lnSpc>
                <a:spcPct val="80000"/>
              </a:lnSpc>
            </a:pPr>
            <a:r>
              <a:rPr lang="en-US" altLang="zh-TW" sz="1800">
                <a:latin typeface="Arial" charset="0"/>
              </a:rPr>
              <a:t>scored less than a match, but better than a mismatch</a:t>
            </a:r>
          </a:p>
          <a:p>
            <a:pPr>
              <a:lnSpc>
                <a:spcPct val="80000"/>
              </a:lnSpc>
            </a:pPr>
            <a:r>
              <a:rPr lang="en-US" altLang="zh-TW" sz="1800">
                <a:latin typeface="Arial" charset="0"/>
              </a:rPr>
              <a:t>Conservative changes scored as better than non-conservative</a:t>
            </a:r>
            <a:endParaRPr lang="en-US" altLang="zh-TW" sz="1800"/>
          </a:p>
        </p:txBody>
      </p:sp>
      <p:grpSp>
        <p:nvGrpSpPr>
          <p:cNvPr id="56325" name="Group 5"/>
          <p:cNvGrpSpPr>
            <a:grpSpLocks/>
          </p:cNvGrpSpPr>
          <p:nvPr/>
        </p:nvGrpSpPr>
        <p:grpSpPr bwMode="auto">
          <a:xfrm>
            <a:off x="873125" y="1844675"/>
            <a:ext cx="7396163" cy="1271588"/>
            <a:chOff x="550" y="1162"/>
            <a:chExt cx="4659" cy="801"/>
          </a:xfrm>
        </p:grpSpPr>
        <p:sp>
          <p:nvSpPr>
            <p:cNvPr id="56333" name="Text Box 6"/>
            <p:cNvSpPr txBox="1">
              <a:spLocks noChangeArrowheads="1"/>
            </p:cNvSpPr>
            <p:nvPr/>
          </p:nvSpPr>
          <p:spPr bwMode="auto">
            <a:xfrm>
              <a:off x="550" y="1488"/>
              <a:ext cx="4659" cy="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zh-TW" sz="1600">
                  <a:latin typeface="Courier New" pitchFamily="49" charset="0"/>
                </a:rPr>
                <a:t> 137 AGACCAACCTGGCCAACATGGTGAAATCCCATCTCTAC.AAAAATACAAA 185</a:t>
              </a:r>
            </a:p>
            <a:p>
              <a:pPr>
                <a:lnSpc>
                  <a:spcPct val="90000"/>
                </a:lnSpc>
              </a:pPr>
              <a:r>
                <a:rPr lang="en-US" altLang="zh-TW" sz="1600">
                  <a:latin typeface="Courier New" pitchFamily="49" charset="0"/>
                </a:rPr>
                <a:t>     |||||| |||||||||||||||||||  ||||||||||  ||||||||||</a:t>
              </a:r>
            </a:p>
            <a:p>
              <a:pPr>
                <a:lnSpc>
                  <a:spcPct val="90000"/>
                </a:lnSpc>
              </a:pPr>
              <a:r>
                <a:rPr lang="en-US" altLang="zh-TW" sz="1600">
                  <a:latin typeface="Courier New" pitchFamily="49" charset="0"/>
                </a:rPr>
                <a:t>   1 AGACCAGCCTGGCCAACATGGTGAAACTCCATCTCTACTGAAAATACAAA 50</a:t>
              </a:r>
            </a:p>
          </p:txBody>
        </p:sp>
        <p:sp>
          <p:nvSpPr>
            <p:cNvPr id="56334" name="Rectangle 7"/>
            <p:cNvSpPr>
              <a:spLocks noChangeArrowheads="1"/>
            </p:cNvSpPr>
            <p:nvPr/>
          </p:nvSpPr>
          <p:spPr bwMode="auto">
            <a:xfrm>
              <a:off x="1680" y="1258"/>
              <a:ext cx="514" cy="168"/>
            </a:xfrm>
            <a:prstGeom prst="rect">
              <a:avLst/>
            </a:prstGeom>
            <a:noFill/>
            <a:ln w="9525">
              <a:solidFill>
                <a:srgbClr val="00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60000"/>
                </a:lnSpc>
              </a:pPr>
              <a:r>
                <a:rPr lang="en-US" altLang="zh-TW" sz="1800">
                  <a:solidFill>
                    <a:srgbClr val="FF0000"/>
                  </a:solidFill>
                  <a:latin typeface="Arial" charset="0"/>
                </a:rPr>
                <a:t>match</a:t>
              </a:r>
            </a:p>
          </p:txBody>
        </p:sp>
        <p:sp>
          <p:nvSpPr>
            <p:cNvPr id="56335" name="Rectangle 8"/>
            <p:cNvSpPr>
              <a:spLocks noChangeArrowheads="1"/>
            </p:cNvSpPr>
            <p:nvPr/>
          </p:nvSpPr>
          <p:spPr bwMode="auto">
            <a:xfrm>
              <a:off x="2640" y="1162"/>
              <a:ext cx="738" cy="168"/>
            </a:xfrm>
            <a:prstGeom prst="rect">
              <a:avLst/>
            </a:prstGeom>
            <a:noFill/>
            <a:ln w="9525">
              <a:solidFill>
                <a:srgbClr val="00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60000"/>
                </a:lnSpc>
              </a:pPr>
              <a:r>
                <a:rPr lang="en-US" altLang="zh-TW" sz="1800">
                  <a:solidFill>
                    <a:srgbClr val="FF0000"/>
                  </a:solidFill>
                  <a:latin typeface="Arial" charset="0"/>
                </a:rPr>
                <a:t>mismatch</a:t>
              </a:r>
            </a:p>
          </p:txBody>
        </p:sp>
        <p:sp>
          <p:nvSpPr>
            <p:cNvPr id="56336" name="Rectangle 9"/>
            <p:cNvSpPr>
              <a:spLocks noChangeArrowheads="1"/>
            </p:cNvSpPr>
            <p:nvPr/>
          </p:nvSpPr>
          <p:spPr bwMode="auto">
            <a:xfrm>
              <a:off x="3888" y="1162"/>
              <a:ext cx="362" cy="168"/>
            </a:xfrm>
            <a:prstGeom prst="rect">
              <a:avLst/>
            </a:prstGeom>
            <a:noFill/>
            <a:ln w="9525">
              <a:solidFill>
                <a:srgbClr val="00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60000"/>
                </a:lnSpc>
              </a:pPr>
              <a:r>
                <a:rPr lang="en-US" altLang="zh-TW" sz="1800">
                  <a:solidFill>
                    <a:srgbClr val="FF0000"/>
                  </a:solidFill>
                  <a:latin typeface="Arial" charset="0"/>
                </a:rPr>
                <a:t>gap</a:t>
              </a:r>
            </a:p>
          </p:txBody>
        </p:sp>
        <p:sp>
          <p:nvSpPr>
            <p:cNvPr id="56337" name="Line 10"/>
            <p:cNvSpPr>
              <a:spLocks noChangeShapeType="1"/>
            </p:cNvSpPr>
            <p:nvPr/>
          </p:nvSpPr>
          <p:spPr bwMode="auto">
            <a:xfrm flipH="1">
              <a:off x="1824" y="1440"/>
              <a:ext cx="96" cy="96"/>
            </a:xfrm>
            <a:prstGeom prst="line">
              <a:avLst/>
            </a:prstGeom>
            <a:noFill/>
            <a:ln w="9525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6338" name="Line 11"/>
            <p:cNvSpPr>
              <a:spLocks noChangeShapeType="1"/>
            </p:cNvSpPr>
            <p:nvPr/>
          </p:nvSpPr>
          <p:spPr bwMode="auto">
            <a:xfrm>
              <a:off x="3024" y="1344"/>
              <a:ext cx="0" cy="192"/>
            </a:xfrm>
            <a:prstGeom prst="line">
              <a:avLst/>
            </a:prstGeom>
            <a:noFill/>
            <a:ln w="9525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6339" name="Line 12"/>
            <p:cNvSpPr>
              <a:spLocks noChangeShapeType="1"/>
            </p:cNvSpPr>
            <p:nvPr/>
          </p:nvSpPr>
          <p:spPr bwMode="auto">
            <a:xfrm flipH="1">
              <a:off x="3984" y="1344"/>
              <a:ext cx="96" cy="240"/>
            </a:xfrm>
            <a:prstGeom prst="line">
              <a:avLst/>
            </a:prstGeom>
            <a:noFill/>
            <a:ln w="9525">
              <a:solidFill>
                <a:srgbClr val="0000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56326" name="Text Box 13"/>
          <p:cNvSpPr txBox="1">
            <a:spLocks noChangeArrowheads="1"/>
          </p:cNvSpPr>
          <p:nvPr/>
        </p:nvSpPr>
        <p:spPr bwMode="auto">
          <a:xfrm>
            <a:off x="561975" y="3276600"/>
            <a:ext cx="4416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800000"/>
                </a:solidFill>
                <a:latin typeface="Arial" charset="0"/>
              </a:rPr>
              <a:t>Protein sequence alignments</a:t>
            </a:r>
          </a:p>
        </p:txBody>
      </p:sp>
      <p:sp>
        <p:nvSpPr>
          <p:cNvPr id="56327" name="Rectangle 14"/>
          <p:cNvSpPr>
            <a:spLocks noChangeArrowheads="1"/>
          </p:cNvSpPr>
          <p:nvPr/>
        </p:nvSpPr>
        <p:spPr bwMode="auto">
          <a:xfrm>
            <a:off x="4187825" y="3738563"/>
            <a:ext cx="2517775" cy="376237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800">
                <a:solidFill>
                  <a:srgbClr val="FF0000"/>
                </a:solidFill>
                <a:latin typeface="Arial" charset="0"/>
              </a:rPr>
              <a:t>Conserved substitution</a:t>
            </a:r>
          </a:p>
        </p:txBody>
      </p:sp>
      <p:sp>
        <p:nvSpPr>
          <p:cNvPr id="56328" name="Text Box 15"/>
          <p:cNvSpPr txBox="1">
            <a:spLocks noChangeArrowheads="1"/>
          </p:cNvSpPr>
          <p:nvPr/>
        </p:nvSpPr>
        <p:spPr bwMode="auto">
          <a:xfrm>
            <a:off x="669925" y="4041775"/>
            <a:ext cx="794861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altLang="zh-TW" sz="1400">
              <a:latin typeface="Courier New" pitchFamily="49" charset="0"/>
            </a:endParaRPr>
          </a:p>
          <a:p>
            <a:r>
              <a:rPr lang="en-US" altLang="zh-TW" sz="1400">
                <a:latin typeface="Courier New" pitchFamily="49" charset="0"/>
              </a:rPr>
              <a:t>                     10        20        30        40        50        60</a:t>
            </a:r>
          </a:p>
          <a:p>
            <a:r>
              <a:rPr lang="en-US" altLang="zh-TW" sz="1400">
                <a:latin typeface="Courier New" pitchFamily="49" charset="0"/>
              </a:rPr>
              <a:t>ggamma.pep   MGHFTEEDKATITSLWGKVNVEDAGGETLGRLLVVYPWTQRFFDSFGNLSSASAIMGNPK</a:t>
            </a:r>
          </a:p>
          <a:p>
            <a:r>
              <a:rPr lang="en-US" altLang="zh-TW" sz="1400">
                <a:latin typeface="Courier New" pitchFamily="49" charset="0"/>
              </a:rPr>
              <a:t>             |||||||||||||||||:|||::|||||:|||||:|||||||||||||||||||||||||</a:t>
            </a:r>
          </a:p>
          <a:p>
            <a:r>
              <a:rPr lang="en-US" altLang="zh-TW" sz="1400">
                <a:latin typeface="Courier New" pitchFamily="49" charset="0"/>
              </a:rPr>
              <a:t>HGCZG        MGHFTEEDKATITSLWGHVNVDEAGGETIGRLLVLYPWTQRFFDSFGNLSSASAIMGNPK</a:t>
            </a:r>
          </a:p>
          <a:p>
            <a:r>
              <a:rPr lang="en-US" altLang="zh-TW" sz="1400">
                <a:latin typeface="Courier New" pitchFamily="49" charset="0"/>
              </a:rPr>
              <a:t>                     10        20        30        40        50        60</a:t>
            </a:r>
          </a:p>
        </p:txBody>
      </p:sp>
      <p:sp>
        <p:nvSpPr>
          <p:cNvPr id="56329" name="Line 16"/>
          <p:cNvSpPr>
            <a:spLocks noChangeShapeType="1"/>
          </p:cNvSpPr>
          <p:nvPr/>
        </p:nvSpPr>
        <p:spPr bwMode="auto">
          <a:xfrm flipH="1" flipV="1">
            <a:off x="4343400" y="4114800"/>
            <a:ext cx="228600" cy="38100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6330" name="Line 17"/>
          <p:cNvSpPr>
            <a:spLocks noChangeShapeType="1"/>
          </p:cNvSpPr>
          <p:nvPr/>
        </p:nvSpPr>
        <p:spPr bwMode="auto">
          <a:xfrm flipH="1" flipV="1">
            <a:off x="3733800" y="3962400"/>
            <a:ext cx="304800" cy="60960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6331" name="Line 18"/>
          <p:cNvSpPr>
            <a:spLocks noChangeShapeType="1"/>
          </p:cNvSpPr>
          <p:nvPr/>
        </p:nvSpPr>
        <p:spPr bwMode="auto">
          <a:xfrm flipV="1">
            <a:off x="3733800" y="3886200"/>
            <a:ext cx="457200" cy="7620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6332" name="Line 19"/>
          <p:cNvSpPr>
            <a:spLocks noChangeShapeType="1"/>
          </p:cNvSpPr>
          <p:nvPr/>
        </p:nvSpPr>
        <p:spPr bwMode="auto">
          <a:xfrm flipH="1">
            <a:off x="5791200" y="4114800"/>
            <a:ext cx="685800" cy="45720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334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4183063" y="3370263"/>
            <a:ext cx="850900" cy="66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TW" sz="5400">
                <a:solidFill>
                  <a:srgbClr val="FF0000"/>
                </a:solidFill>
                <a:latin typeface="Comic Sans MS" pitchFamily="66" charset="0"/>
              </a:rPr>
              <a:t>vs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762000" y="304800"/>
            <a:ext cx="76200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5400" b="1" u="sng" dirty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Pairwise </a:t>
            </a:r>
            <a:r>
              <a:rPr lang="en-US" altLang="zh-TW" sz="5400" b="1" u="sng" dirty="0" err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Comparsion</a:t>
            </a:r>
            <a:endParaRPr lang="en-US" altLang="zh-TW" sz="5400" b="1" u="sng" dirty="0"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  <p:grpSp>
        <p:nvGrpSpPr>
          <p:cNvPr id="58372" name="Group 4"/>
          <p:cNvGrpSpPr>
            <a:grpSpLocks/>
          </p:cNvGrpSpPr>
          <p:nvPr/>
        </p:nvGrpSpPr>
        <p:grpSpPr bwMode="auto">
          <a:xfrm>
            <a:off x="682625" y="1295400"/>
            <a:ext cx="7851775" cy="1252538"/>
            <a:chOff x="430" y="1035"/>
            <a:chExt cx="4946" cy="789"/>
          </a:xfrm>
        </p:grpSpPr>
        <p:sp>
          <p:nvSpPr>
            <p:cNvPr id="58389" name="Text Box 5"/>
            <p:cNvSpPr txBox="1">
              <a:spLocks noChangeArrowheads="1"/>
            </p:cNvSpPr>
            <p:nvPr/>
          </p:nvSpPr>
          <p:spPr bwMode="auto">
            <a:xfrm>
              <a:off x="430" y="1398"/>
              <a:ext cx="4946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compares regions within two sequences and 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can return several matches </a:t>
              </a:r>
            </a:p>
          </p:txBody>
        </p:sp>
        <p:sp>
          <p:nvSpPr>
            <p:cNvPr id="39942" name="Text Box 6"/>
            <p:cNvSpPr txBox="1">
              <a:spLocks noChangeArrowheads="1"/>
            </p:cNvSpPr>
            <p:nvPr/>
          </p:nvSpPr>
          <p:spPr bwMode="auto">
            <a:xfrm>
              <a:off x="1716" y="1035"/>
              <a:ext cx="2375" cy="335"/>
            </a:xfrm>
            <a:prstGeom prst="rect">
              <a:avLst/>
            </a:prstGeom>
            <a:solidFill>
              <a:srgbClr val="000066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0066">
                  <a:gamma/>
                  <a:shade val="60000"/>
                  <a:invGamma/>
                </a:srgbClr>
              </a:prstShdw>
            </a:effec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en-US" altLang="zh-TW" sz="3600" b="1" dirty="0">
                  <a:solidFill>
                    <a:schemeClr val="bg1">
                      <a:lumMod val="9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Local Alignment</a:t>
              </a:r>
            </a:p>
          </p:txBody>
        </p:sp>
      </p:grpSp>
      <p:grpSp>
        <p:nvGrpSpPr>
          <p:cNvPr id="58373" name="Group 8"/>
          <p:cNvGrpSpPr>
            <a:grpSpLocks/>
          </p:cNvGrpSpPr>
          <p:nvPr/>
        </p:nvGrpSpPr>
        <p:grpSpPr bwMode="auto">
          <a:xfrm>
            <a:off x="2235200" y="4267200"/>
            <a:ext cx="4748213" cy="993775"/>
            <a:chOff x="1408" y="2592"/>
            <a:chExt cx="2991" cy="626"/>
          </a:xfrm>
        </p:grpSpPr>
        <p:sp>
          <p:nvSpPr>
            <p:cNvPr id="58386" name="Text Box 9"/>
            <p:cNvSpPr txBox="1">
              <a:spLocks noChangeArrowheads="1"/>
            </p:cNvSpPr>
            <p:nvPr/>
          </p:nvSpPr>
          <p:spPr bwMode="auto">
            <a:xfrm>
              <a:off x="1408" y="2976"/>
              <a:ext cx="2991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compare entire sequences </a:t>
              </a:r>
            </a:p>
          </p:txBody>
        </p:sp>
        <p:sp>
          <p:nvSpPr>
            <p:cNvPr id="39946" name="Text Box 10"/>
            <p:cNvSpPr txBox="1">
              <a:spLocks noChangeArrowheads="1"/>
            </p:cNvSpPr>
            <p:nvPr/>
          </p:nvSpPr>
          <p:spPr bwMode="auto">
            <a:xfrm>
              <a:off x="1645" y="2592"/>
              <a:ext cx="2516" cy="335"/>
            </a:xfrm>
            <a:prstGeom prst="rect">
              <a:avLst/>
            </a:prstGeom>
            <a:solidFill>
              <a:srgbClr val="000066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0066">
                  <a:gamma/>
                  <a:shade val="60000"/>
                  <a:invGamma/>
                </a:srgbClr>
              </a:prstShdw>
            </a:effec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en-US" altLang="zh-TW" sz="3600" b="1" dirty="0">
                  <a:solidFill>
                    <a:schemeClr val="bg1">
                      <a:lumMod val="9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Global Alignment</a:t>
              </a:r>
            </a:p>
          </p:txBody>
        </p:sp>
      </p:grpSp>
      <p:grpSp>
        <p:nvGrpSpPr>
          <p:cNvPr id="58374" name="Group 12"/>
          <p:cNvGrpSpPr>
            <a:grpSpLocks/>
          </p:cNvGrpSpPr>
          <p:nvPr/>
        </p:nvGrpSpPr>
        <p:grpSpPr bwMode="auto">
          <a:xfrm>
            <a:off x="2362200" y="5334000"/>
            <a:ext cx="4419600" cy="457200"/>
            <a:chOff x="1488" y="1632"/>
            <a:chExt cx="2784" cy="288"/>
          </a:xfrm>
        </p:grpSpPr>
        <p:sp>
          <p:nvSpPr>
            <p:cNvPr id="58382" name="Line 13"/>
            <p:cNvSpPr>
              <a:spLocks noChangeShapeType="1"/>
            </p:cNvSpPr>
            <p:nvPr/>
          </p:nvSpPr>
          <p:spPr bwMode="auto">
            <a:xfrm>
              <a:off x="1488" y="1632"/>
              <a:ext cx="2784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3" name="Line 14"/>
            <p:cNvSpPr>
              <a:spLocks noChangeShapeType="1"/>
            </p:cNvSpPr>
            <p:nvPr/>
          </p:nvSpPr>
          <p:spPr bwMode="auto">
            <a:xfrm>
              <a:off x="1680" y="1920"/>
              <a:ext cx="2256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4" name="Line 15"/>
            <p:cNvSpPr>
              <a:spLocks noChangeShapeType="1"/>
            </p:cNvSpPr>
            <p:nvPr/>
          </p:nvSpPr>
          <p:spPr bwMode="auto">
            <a:xfrm>
              <a:off x="1488" y="1632"/>
              <a:ext cx="240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5" name="Line 16"/>
            <p:cNvSpPr>
              <a:spLocks noChangeShapeType="1"/>
            </p:cNvSpPr>
            <p:nvPr/>
          </p:nvSpPr>
          <p:spPr bwMode="auto">
            <a:xfrm flipH="1">
              <a:off x="3888" y="1632"/>
              <a:ext cx="336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58375" name="Group 17"/>
          <p:cNvGrpSpPr>
            <a:grpSpLocks/>
          </p:cNvGrpSpPr>
          <p:nvPr/>
        </p:nvGrpSpPr>
        <p:grpSpPr bwMode="auto">
          <a:xfrm>
            <a:off x="2362200" y="2590800"/>
            <a:ext cx="4419600" cy="457200"/>
            <a:chOff x="1488" y="3216"/>
            <a:chExt cx="2784" cy="288"/>
          </a:xfrm>
        </p:grpSpPr>
        <p:sp>
          <p:nvSpPr>
            <p:cNvPr id="58378" name="Line 18"/>
            <p:cNvSpPr>
              <a:spLocks noChangeShapeType="1"/>
            </p:cNvSpPr>
            <p:nvPr/>
          </p:nvSpPr>
          <p:spPr bwMode="auto">
            <a:xfrm>
              <a:off x="1488" y="3216"/>
              <a:ext cx="2784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79" name="Line 19"/>
            <p:cNvSpPr>
              <a:spLocks noChangeShapeType="1"/>
            </p:cNvSpPr>
            <p:nvPr/>
          </p:nvSpPr>
          <p:spPr bwMode="auto">
            <a:xfrm>
              <a:off x="1680" y="3504"/>
              <a:ext cx="2256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0" name="Line 20"/>
            <p:cNvSpPr>
              <a:spLocks noChangeShapeType="1"/>
            </p:cNvSpPr>
            <p:nvPr/>
          </p:nvSpPr>
          <p:spPr bwMode="auto">
            <a:xfrm>
              <a:off x="1920" y="3216"/>
              <a:ext cx="240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1" name="Line 21"/>
            <p:cNvSpPr>
              <a:spLocks noChangeShapeType="1"/>
            </p:cNvSpPr>
            <p:nvPr/>
          </p:nvSpPr>
          <p:spPr bwMode="auto">
            <a:xfrm flipH="1">
              <a:off x="2352" y="3216"/>
              <a:ext cx="336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58376" name="Text Box 22"/>
          <p:cNvSpPr txBox="1">
            <a:spLocks noChangeArrowheads="1"/>
          </p:cNvSpPr>
          <p:nvPr/>
        </p:nvSpPr>
        <p:spPr bwMode="auto">
          <a:xfrm>
            <a:off x="873125" y="2647950"/>
            <a:ext cx="87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Staccato222 BT" pitchFamily="66" charset="0"/>
              </a:rPr>
              <a:t>BLAST</a:t>
            </a:r>
          </a:p>
        </p:txBody>
      </p:sp>
      <p:sp>
        <p:nvSpPr>
          <p:cNvPr id="58377" name="Text Box 23"/>
          <p:cNvSpPr txBox="1">
            <a:spLocks noChangeArrowheads="1"/>
          </p:cNvSpPr>
          <p:nvPr/>
        </p:nvSpPr>
        <p:spPr bwMode="auto">
          <a:xfrm>
            <a:off x="873125" y="5715000"/>
            <a:ext cx="87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Staccato222 BT" pitchFamily="66" charset="0"/>
              </a:rPr>
              <a:t>FASTA</a:t>
            </a:r>
          </a:p>
        </p:txBody>
      </p:sp>
    </p:spTree>
    <p:extLst>
      <p:ext uri="{BB962C8B-B14F-4D97-AF65-F5344CB8AC3E}">
        <p14:creationId xmlns:p14="http://schemas.microsoft.com/office/powerpoint/2010/main" val="342857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5"/>
          <p:cNvSpPr>
            <a:spLocks noChangeArrowheads="1"/>
          </p:cNvSpPr>
          <p:nvPr/>
        </p:nvSpPr>
        <p:spPr bwMode="auto">
          <a:xfrm>
            <a:off x="0" y="-449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30845" name="Group 125"/>
          <p:cNvGraphicFramePr>
            <a:graphicFrameLocks noGrp="1"/>
          </p:cNvGraphicFramePr>
          <p:nvPr/>
        </p:nvGraphicFramePr>
        <p:xfrm>
          <a:off x="393700" y="944563"/>
          <a:ext cx="8497888" cy="5510214"/>
        </p:xfrm>
        <a:graphic>
          <a:graphicData uri="http://schemas.openxmlformats.org/drawingml/2006/table">
            <a:tbl>
              <a:tblPr/>
              <a:tblGrid>
                <a:gridCol w="1512888"/>
                <a:gridCol w="1944687"/>
                <a:gridCol w="5040313"/>
              </a:tblGrid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Program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QUERY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ea typeface="新細明體" charset="-120"/>
                        </a:rPr>
                        <a:t>Database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blastp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amino acid sequence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protein sequence database.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9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blastn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nucleotide sequence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nucleotide sequence database.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2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blastx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nucleotide sequence translated in all reading frames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protein sequence database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(use this option to find potential translation products of an unknown nucleotide sequence)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tblastn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amino acid sequence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nucleotide sequence database translated in all reading frames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charset="-120"/>
                          <a:cs typeface="Arial" charset="0"/>
                        </a:rPr>
                        <a:t>tblastx</a:t>
                      </a:r>
                      <a:endParaRPr kumimoji="1" lang="en-US" altLang="zh-TW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six-frame translations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of a nucleotide sequence 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six-frame translations of a nucleotide sequence database.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charset="-120"/>
                        </a:rPr>
                        <a:t>(tblastx program cannot be used with the nr database on the BLAST Web page because it is computationally intensive)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25" name="Rectangle 81"/>
          <p:cNvSpPr>
            <a:spLocks noChangeArrowheads="1"/>
          </p:cNvSpPr>
          <p:nvPr/>
        </p:nvSpPr>
        <p:spPr bwMode="auto">
          <a:xfrm>
            <a:off x="0" y="6667500"/>
            <a:ext cx="18415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TW" sz="1200">
                <a:solidFill>
                  <a:srgbClr val="008080"/>
                </a:solidFill>
                <a:latin typeface="Arial" charset="0"/>
                <a:cs typeface="Arial" charset="0"/>
              </a:rPr>
              <a:t/>
            </a:r>
            <a:br>
              <a:rPr lang="en-US" altLang="zh-TW" sz="1200">
                <a:solidFill>
                  <a:srgbClr val="008080"/>
                </a:solidFill>
                <a:latin typeface="Arial" charset="0"/>
                <a:cs typeface="Arial" charset="0"/>
              </a:rPr>
            </a:br>
            <a:endParaRPr lang="en-US" altLang="zh-TW"/>
          </a:p>
        </p:txBody>
      </p:sp>
      <p:sp>
        <p:nvSpPr>
          <p:cNvPr id="30846" name="Text Box 126"/>
          <p:cNvSpPr txBox="1">
            <a:spLocks noChangeArrowheads="1"/>
          </p:cNvSpPr>
          <p:nvPr/>
        </p:nvSpPr>
        <p:spPr bwMode="auto">
          <a:xfrm>
            <a:off x="250825" y="285750"/>
            <a:ext cx="44418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Query by sequence</a:t>
            </a:r>
          </a:p>
        </p:txBody>
      </p:sp>
    </p:spTree>
    <p:extLst>
      <p:ext uri="{BB962C8B-B14F-4D97-AF65-F5344CB8AC3E}">
        <p14:creationId xmlns:p14="http://schemas.microsoft.com/office/powerpoint/2010/main" val="116081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" y="471487"/>
            <a:ext cx="8543925" cy="591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12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群組 3"/>
          <p:cNvGrpSpPr>
            <a:grpSpLocks/>
          </p:cNvGrpSpPr>
          <p:nvPr/>
        </p:nvGrpSpPr>
        <p:grpSpPr bwMode="auto">
          <a:xfrm>
            <a:off x="1042988" y="476250"/>
            <a:ext cx="5724525" cy="5697538"/>
            <a:chOff x="1043608" y="260648"/>
            <a:chExt cx="5724525" cy="5697240"/>
          </a:xfrm>
        </p:grpSpPr>
        <p:pic>
          <p:nvPicPr>
            <p:cNvPr id="3891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3608" y="260648"/>
              <a:ext cx="5472608" cy="6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1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3608" y="900113"/>
              <a:ext cx="5724525" cy="5057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915" name="矩形 4">
            <a:hlinkClick r:id="rId4"/>
          </p:cNvPr>
          <p:cNvSpPr>
            <a:spLocks noChangeArrowheads="1"/>
          </p:cNvSpPr>
          <p:nvPr/>
        </p:nvSpPr>
        <p:spPr bwMode="auto">
          <a:xfrm>
            <a:off x="5435600" y="55563"/>
            <a:ext cx="374491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 i="1"/>
              <a:t>http://www.ncbi.nlm.nih.gov/About/glance/index.html</a:t>
            </a:r>
            <a:endParaRPr lang="zh-TW" altLang="en-US" sz="1200" i="1"/>
          </a:p>
        </p:txBody>
      </p:sp>
    </p:spTree>
    <p:extLst>
      <p:ext uri="{BB962C8B-B14F-4D97-AF65-F5344CB8AC3E}">
        <p14:creationId xmlns:p14="http://schemas.microsoft.com/office/powerpoint/2010/main" val="315781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1341438"/>
            <a:ext cx="8926513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553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71438"/>
            <a:ext cx="8929687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473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矩形 4">
            <a:hlinkClick r:id="rId2"/>
          </p:cNvPr>
          <p:cNvSpPr>
            <a:spLocks noChangeArrowheads="1"/>
          </p:cNvSpPr>
          <p:nvPr/>
        </p:nvSpPr>
        <p:spPr bwMode="auto">
          <a:xfrm>
            <a:off x="179388" y="115888"/>
            <a:ext cx="56887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dirty="0"/>
              <a:t>http://www.ncbi.nlm.nih.gov/sites/gquery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509891"/>
            <a:ext cx="8732379" cy="6015454"/>
          </a:xfrm>
          <a:prstGeom prst="rect">
            <a:avLst/>
          </a:prstGeom>
        </p:spPr>
      </p:pic>
      <p:cxnSp>
        <p:nvCxnSpPr>
          <p:cNvPr id="4" name="直線接點 3"/>
          <p:cNvCxnSpPr/>
          <p:nvPr/>
        </p:nvCxnSpPr>
        <p:spPr bwMode="auto">
          <a:xfrm>
            <a:off x="4499992" y="577553"/>
            <a:ext cx="79208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34632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60648"/>
            <a:ext cx="8598931" cy="6516061"/>
          </a:xfrm>
          <a:prstGeom prst="rect">
            <a:avLst/>
          </a:prstGeom>
        </p:spPr>
      </p:pic>
      <p:sp>
        <p:nvSpPr>
          <p:cNvPr id="4" name="圓角矩形 3"/>
          <p:cNvSpPr/>
          <p:nvPr/>
        </p:nvSpPr>
        <p:spPr bwMode="auto">
          <a:xfrm>
            <a:off x="323528" y="3717032"/>
            <a:ext cx="1512168" cy="144016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7700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 t="14650" r="1956" b="15480"/>
          <a:stretch>
            <a:fillRect/>
          </a:stretch>
        </p:blipFill>
        <p:spPr bwMode="auto">
          <a:xfrm>
            <a:off x="285750" y="1179513"/>
            <a:ext cx="8488363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146300" y="115888"/>
            <a:ext cx="48736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Literature Databases</a:t>
            </a:r>
          </a:p>
        </p:txBody>
      </p:sp>
      <p:sp>
        <p:nvSpPr>
          <p:cNvPr id="44036" name="矩形 3">
            <a:hlinkClick r:id="rId3"/>
          </p:cNvPr>
          <p:cNvSpPr>
            <a:spLocks noChangeArrowheads="1"/>
          </p:cNvSpPr>
          <p:nvPr/>
        </p:nvSpPr>
        <p:spPr bwMode="auto">
          <a:xfrm>
            <a:off x="6132513" y="835025"/>
            <a:ext cx="27257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i="1"/>
              <a:t>http://www.ncbi.nlm.nih.gov/omim</a:t>
            </a:r>
            <a:endParaRPr lang="zh-TW" altLang="en-US" sz="1400" i="1"/>
          </a:p>
        </p:txBody>
      </p:sp>
    </p:spTree>
    <p:extLst>
      <p:ext uri="{BB962C8B-B14F-4D97-AF65-F5344CB8AC3E}">
        <p14:creationId xmlns:p14="http://schemas.microsoft.com/office/powerpoint/2010/main" val="114874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8677982" cy="5760640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 bwMode="auto">
          <a:xfrm>
            <a:off x="467544" y="1556792"/>
            <a:ext cx="2232248" cy="648072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362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935342" cy="6417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2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62175" cy="3057525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 bwMode="auto">
          <a:xfrm>
            <a:off x="179512" y="1196752"/>
            <a:ext cx="792088" cy="144016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678" y="1052736"/>
            <a:ext cx="2692929" cy="3096344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</p:pic>
      <p:cxnSp>
        <p:nvCxnSpPr>
          <p:cNvPr id="6" name="直線單箭頭接點 5"/>
          <p:cNvCxnSpPr/>
          <p:nvPr/>
        </p:nvCxnSpPr>
        <p:spPr bwMode="auto">
          <a:xfrm>
            <a:off x="1081087" y="1268760"/>
            <a:ext cx="12606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1" name="圖片 10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600" y="4326285"/>
            <a:ext cx="8064896" cy="2362859"/>
          </a:xfrm>
          <a:prstGeom prst="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</p:spPr>
      </p:pic>
      <p:cxnSp>
        <p:nvCxnSpPr>
          <p:cNvPr id="13" name="肘形接點 12"/>
          <p:cNvCxnSpPr/>
          <p:nvPr/>
        </p:nvCxnSpPr>
        <p:spPr bwMode="auto">
          <a:xfrm rot="16200000" flipH="1">
            <a:off x="4139952" y="2060848"/>
            <a:ext cx="2880320" cy="1296144"/>
          </a:xfrm>
          <a:prstGeom prst="bentConnector3">
            <a:avLst>
              <a:gd name="adj1" fmla="val 202"/>
            </a:avLst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7" name="圖片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0191" y="44624"/>
            <a:ext cx="2520280" cy="1767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70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764704"/>
            <a:ext cx="4459606" cy="5688632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</p:pic>
      <p:sp>
        <p:nvSpPr>
          <p:cNvPr id="4" name="圓角矩形 3"/>
          <p:cNvSpPr/>
          <p:nvPr/>
        </p:nvSpPr>
        <p:spPr bwMode="auto">
          <a:xfrm>
            <a:off x="1331640" y="4653136"/>
            <a:ext cx="2736304" cy="360040"/>
          </a:xfrm>
          <a:prstGeom prst="roundRect">
            <a:avLst/>
          </a:prstGeom>
          <a:noFill/>
          <a:ln w="95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4023816"/>
            <a:ext cx="3319434" cy="1618680"/>
          </a:xfrm>
          <a:prstGeom prst="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</p:spPr>
      </p:pic>
      <p:cxnSp>
        <p:nvCxnSpPr>
          <p:cNvPr id="7" name="直線單箭頭接點 6"/>
          <p:cNvCxnSpPr/>
          <p:nvPr/>
        </p:nvCxnSpPr>
        <p:spPr bwMode="auto">
          <a:xfrm>
            <a:off x="4283968" y="4833156"/>
            <a:ext cx="108012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86546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矩形 2">
            <a:hlinkClick r:id="rId2"/>
          </p:cNvPr>
          <p:cNvSpPr>
            <a:spLocks noChangeArrowheads="1"/>
          </p:cNvSpPr>
          <p:nvPr/>
        </p:nvSpPr>
        <p:spPr bwMode="auto">
          <a:xfrm>
            <a:off x="3419475" y="34925"/>
            <a:ext cx="30247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dirty="0"/>
              <a:t>http://www.ebi.ac.uk/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628" y="620688"/>
            <a:ext cx="5686425" cy="599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8" y="1466850"/>
            <a:ext cx="9039225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242888"/>
            <a:ext cx="91249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2975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60363"/>
            <a:ext cx="9078913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矩形 3">
            <a:hlinkClick r:id="rId3"/>
          </p:cNvPr>
          <p:cNvSpPr>
            <a:spLocks noChangeArrowheads="1"/>
          </p:cNvSpPr>
          <p:nvPr/>
        </p:nvSpPr>
        <p:spPr bwMode="auto">
          <a:xfrm>
            <a:off x="7218363" y="25400"/>
            <a:ext cx="1817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i="1"/>
              <a:t>http://www.ebi.ac.uk/</a:t>
            </a:r>
            <a:endParaRPr lang="zh-TW" altLang="en-US" sz="1400" i="1"/>
          </a:p>
        </p:txBody>
      </p:sp>
      <p:sp>
        <p:nvSpPr>
          <p:cNvPr id="21508" name="矩形 4"/>
          <p:cNvSpPr>
            <a:spLocks noChangeArrowheads="1"/>
          </p:cNvSpPr>
          <p:nvPr/>
        </p:nvSpPr>
        <p:spPr bwMode="auto">
          <a:xfrm>
            <a:off x="71438" y="1628775"/>
            <a:ext cx="88931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altLang="zh-TW" sz="1600"/>
              <a:t>EMBL-EBI provides freely available </a:t>
            </a:r>
            <a:r>
              <a:rPr lang="en-US" altLang="zh-TW" sz="1600">
                <a:hlinkClick r:id="rId4" action="ppaction://hlinkfile"/>
              </a:rPr>
              <a:t>data from life science experiments</a:t>
            </a:r>
            <a:r>
              <a:rPr lang="en-US" altLang="zh-TW" sz="1600"/>
              <a:t>, performs </a:t>
            </a:r>
            <a:r>
              <a:rPr lang="en-US" altLang="zh-TW" sz="1600">
                <a:hlinkClick r:id="rId5" action="ppaction://hlinkfile"/>
              </a:rPr>
              <a:t>basic research</a:t>
            </a:r>
            <a:r>
              <a:rPr lang="en-US" altLang="zh-TW" sz="1600"/>
              <a:t> in computational biology and offers an extensive </a:t>
            </a:r>
            <a:r>
              <a:rPr lang="en-US" altLang="zh-TW" sz="1600">
                <a:hlinkClick r:id="rId6" action="ppaction://hlinkfile"/>
              </a:rPr>
              <a:t>user training</a:t>
            </a:r>
            <a:r>
              <a:rPr lang="en-US" altLang="zh-TW" sz="1600"/>
              <a:t> programme, supporting researchers in academia and </a:t>
            </a:r>
            <a:r>
              <a:rPr lang="en-US" altLang="zh-TW" sz="1600">
                <a:hlinkClick r:id="rId7" action="ppaction://hlinkfile"/>
              </a:rPr>
              <a:t>industry</a:t>
            </a:r>
            <a:r>
              <a:rPr lang="en-US" altLang="zh-TW" sz="1600"/>
              <a:t>.</a:t>
            </a:r>
          </a:p>
        </p:txBody>
      </p:sp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8" cstate="print"/>
          <a:srcRect b="69849"/>
          <a:stretch>
            <a:fillRect/>
          </a:stretch>
        </p:blipFill>
        <p:spPr bwMode="auto">
          <a:xfrm>
            <a:off x="107950" y="2708275"/>
            <a:ext cx="8964613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3"/>
          <p:cNvPicPr>
            <a:picLocks noChangeAspect="1" noChangeArrowheads="1"/>
          </p:cNvPicPr>
          <p:nvPr/>
        </p:nvPicPr>
        <p:blipFill>
          <a:blip r:embed="rId9" cstate="print"/>
          <a:srcRect b="82800"/>
          <a:stretch>
            <a:fillRect/>
          </a:stretch>
        </p:blipFill>
        <p:spPr bwMode="auto">
          <a:xfrm>
            <a:off x="107950" y="3417888"/>
            <a:ext cx="8963025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2"/>
          <p:cNvPicPr>
            <a:picLocks noChangeAspect="1" noChangeArrowheads="1"/>
          </p:cNvPicPr>
          <p:nvPr/>
        </p:nvPicPr>
        <p:blipFill>
          <a:blip r:embed="rId10" cstate="print"/>
          <a:srcRect b="80139"/>
          <a:stretch>
            <a:fillRect/>
          </a:stretch>
        </p:blipFill>
        <p:spPr bwMode="auto">
          <a:xfrm>
            <a:off x="107950" y="4138613"/>
            <a:ext cx="89789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2"/>
          <p:cNvPicPr>
            <a:picLocks noChangeAspect="1" noChangeArrowheads="1"/>
          </p:cNvPicPr>
          <p:nvPr/>
        </p:nvPicPr>
        <p:blipFill>
          <a:blip r:embed="rId11" cstate="print"/>
          <a:srcRect b="80309"/>
          <a:stretch>
            <a:fillRect/>
          </a:stretch>
        </p:blipFill>
        <p:spPr bwMode="auto">
          <a:xfrm>
            <a:off x="107950" y="4930775"/>
            <a:ext cx="8963025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727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260350"/>
            <a:ext cx="8964613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9800" y="2565400"/>
            <a:ext cx="2571750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4" cstate="print"/>
          <a:srcRect b="18315"/>
          <a:stretch>
            <a:fillRect/>
          </a:stretch>
        </p:blipFill>
        <p:spPr bwMode="auto">
          <a:xfrm>
            <a:off x="3532188" y="2636838"/>
            <a:ext cx="255270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/>
          <p:cNvPicPr>
            <a:picLocks noChangeAspect="1" noChangeArrowheads="1"/>
          </p:cNvPicPr>
          <p:nvPr/>
        </p:nvPicPr>
        <p:blipFill>
          <a:blip r:embed="rId4" cstate="print"/>
          <a:srcRect t="80084"/>
          <a:stretch>
            <a:fillRect/>
          </a:stretch>
        </p:blipFill>
        <p:spPr bwMode="auto">
          <a:xfrm>
            <a:off x="6051550" y="2636838"/>
            <a:ext cx="255270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2063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81629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875" y="2565400"/>
            <a:ext cx="242887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87725" y="2565400"/>
            <a:ext cx="48561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0536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81629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875" y="2565400"/>
            <a:ext cx="242887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938" y="2492375"/>
            <a:ext cx="2076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線單箭頭接點 6"/>
          <p:cNvCxnSpPr/>
          <p:nvPr/>
        </p:nvCxnSpPr>
        <p:spPr>
          <a:xfrm flipV="1">
            <a:off x="2555875" y="2852738"/>
            <a:ext cx="1008063" cy="1584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8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425" y="2420938"/>
            <a:ext cx="2879725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直線單箭頭接點 9"/>
          <p:cNvCxnSpPr/>
          <p:nvPr/>
        </p:nvCxnSpPr>
        <p:spPr>
          <a:xfrm>
            <a:off x="5364163" y="3141663"/>
            <a:ext cx="576262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4438" y="4941888"/>
            <a:ext cx="24574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直線單箭頭接點 14"/>
          <p:cNvCxnSpPr/>
          <p:nvPr/>
        </p:nvCxnSpPr>
        <p:spPr>
          <a:xfrm>
            <a:off x="3059113" y="4652963"/>
            <a:ext cx="288925" cy="2889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2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175" y="5227638"/>
            <a:ext cx="4681538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直線單箭頭接點 23"/>
          <p:cNvCxnSpPr/>
          <p:nvPr/>
        </p:nvCxnSpPr>
        <p:spPr>
          <a:xfrm>
            <a:off x="3708400" y="5373688"/>
            <a:ext cx="28733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50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8820150" cy="424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323528" y="149731"/>
            <a:ext cx="84969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/>
              <a:t>http://www.ebi.ac.uk/intact/pages/interactions/interactions.xhtml?query=EBI-1799550&amp;filter=ac</a:t>
            </a:r>
          </a:p>
        </p:txBody>
      </p:sp>
    </p:spTree>
    <p:extLst>
      <p:ext uri="{BB962C8B-B14F-4D97-AF65-F5344CB8AC3E}">
        <p14:creationId xmlns:p14="http://schemas.microsoft.com/office/powerpoint/2010/main" val="425949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back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Text Box 6"/>
          <p:cNvSpPr txBox="1">
            <a:spLocks noChangeArrowheads="1"/>
          </p:cNvSpPr>
          <p:nvPr/>
        </p:nvSpPr>
        <p:spPr bwMode="auto">
          <a:xfrm>
            <a:off x="0" y="0"/>
            <a:ext cx="4594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chemeClr val="bg1"/>
                </a:solidFill>
                <a:latin typeface="Arial" charset="0"/>
              </a:rPr>
              <a:t>Metabolic &amp; Signalling Pathways</a:t>
            </a:r>
          </a:p>
        </p:txBody>
      </p:sp>
      <p:pic>
        <p:nvPicPr>
          <p:cNvPr id="61444" name="Picture 10" descr="KEGG Ho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571500"/>
            <a:ext cx="22288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Text Box 11">
            <a:hlinkClick r:id="rId4"/>
          </p:cNvPr>
          <p:cNvSpPr txBox="1">
            <a:spLocks noChangeArrowheads="1"/>
          </p:cNvSpPr>
          <p:nvPr/>
        </p:nvSpPr>
        <p:spPr bwMode="auto">
          <a:xfrm>
            <a:off x="2500313" y="642938"/>
            <a:ext cx="4429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charset="0"/>
              </a:rPr>
              <a:t>Kyoto Encyclopedia of Genes &amp;Genomes</a:t>
            </a:r>
          </a:p>
          <a:p>
            <a:r>
              <a:rPr lang="en-US" altLang="zh-TW" sz="1800" i="1">
                <a:latin typeface="Arial" charset="0"/>
              </a:rPr>
              <a:t>http://www.genome.ad.jp/kegg/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4048" y="1556792"/>
            <a:ext cx="4329686" cy="487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b="28428"/>
          <a:stretch/>
        </p:blipFill>
        <p:spPr>
          <a:xfrm>
            <a:off x="107505" y="692697"/>
            <a:ext cx="4404586" cy="399171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839" y="1340768"/>
            <a:ext cx="4316641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5428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3131840" cy="3485435"/>
          </a:xfrm>
          <a:prstGeom prst="rect">
            <a:avLst/>
          </a:prstGeom>
        </p:spPr>
      </p:pic>
      <p:pic>
        <p:nvPicPr>
          <p:cNvPr id="3" name="圖片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3768" y="2420888"/>
            <a:ext cx="6296595" cy="3593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63888" y="1988840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400" dirty="0"/>
              <a:t>http://www.genome.jp/kegg-bin/show_pathway?map04115</a:t>
            </a:r>
          </a:p>
        </p:txBody>
      </p:sp>
    </p:spTree>
    <p:extLst>
      <p:ext uri="{BB962C8B-B14F-4D97-AF65-F5344CB8AC3E}">
        <p14:creationId xmlns:p14="http://schemas.microsoft.com/office/powerpoint/2010/main" val="2450872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BioCarta - Charting Pathways of Lif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1250" y="981075"/>
            <a:ext cx="1368425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3" descr="h_p53Path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836613"/>
            <a:ext cx="4748213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Picture 5" descr="back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Text Box 6"/>
          <p:cNvSpPr txBox="1">
            <a:spLocks noChangeArrowheads="1"/>
          </p:cNvSpPr>
          <p:nvPr/>
        </p:nvSpPr>
        <p:spPr bwMode="auto">
          <a:xfrm>
            <a:off x="0" y="0"/>
            <a:ext cx="4594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chemeClr val="bg1"/>
                </a:solidFill>
                <a:latin typeface="Arial" charset="0"/>
              </a:rPr>
              <a:t>Metabolic &amp; Signalling Pathways</a:t>
            </a:r>
          </a:p>
        </p:txBody>
      </p:sp>
      <p:sp>
        <p:nvSpPr>
          <p:cNvPr id="60422" name="Text Box 7"/>
          <p:cNvSpPr txBox="1">
            <a:spLocks noChangeArrowheads="1"/>
          </p:cNvSpPr>
          <p:nvPr/>
        </p:nvSpPr>
        <p:spPr bwMode="auto">
          <a:xfrm>
            <a:off x="6361113" y="1125538"/>
            <a:ext cx="2279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charset="0"/>
              </a:rPr>
              <a:t>Biocarta</a:t>
            </a:r>
          </a:p>
          <a:p>
            <a:r>
              <a:rPr lang="en-US" altLang="zh-TW" sz="1800">
                <a:latin typeface="Arial" charset="0"/>
              </a:rPr>
              <a:t>( </a:t>
            </a:r>
            <a:r>
              <a:rPr lang="en-US" altLang="zh-TW" sz="1800" i="1">
                <a:latin typeface="Arial" charset="0"/>
              </a:rPr>
              <a:t>http://biocarta.com</a:t>
            </a:r>
            <a:r>
              <a:rPr lang="en-US" altLang="zh-TW" sz="1800">
                <a:latin typeface="Arial" charset="0"/>
              </a:rPr>
              <a:t>)</a:t>
            </a:r>
          </a:p>
        </p:txBody>
      </p:sp>
      <p:sp>
        <p:nvSpPr>
          <p:cNvPr id="60423" name="Rectangle 12">
            <a:hlinkClick r:id="rId6"/>
          </p:cNvPr>
          <p:cNvSpPr>
            <a:spLocks noChangeArrowheads="1"/>
          </p:cNvSpPr>
          <p:nvPr/>
        </p:nvSpPr>
        <p:spPr bwMode="auto">
          <a:xfrm>
            <a:off x="1908175" y="2420938"/>
            <a:ext cx="576263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51572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 l="20982" t="22858" r="15625" b="27142"/>
          <a:stretch>
            <a:fillRect/>
          </a:stretch>
        </p:blipFill>
        <p:spPr bwMode="auto">
          <a:xfrm>
            <a:off x="285750" y="642938"/>
            <a:ext cx="8572500" cy="422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矩形 2">
            <a:hlinkClick r:id="rId3"/>
          </p:cNvPr>
          <p:cNvSpPr>
            <a:spLocks noChangeArrowheads="1"/>
          </p:cNvSpPr>
          <p:nvPr/>
        </p:nvSpPr>
        <p:spPr bwMode="auto">
          <a:xfrm>
            <a:off x="5429250" y="90488"/>
            <a:ext cx="3429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600" i="1" dirty="0"/>
              <a:t>http://www.ihop-net.org/UniPub/iHOP/</a:t>
            </a:r>
            <a:endParaRPr lang="zh-TW" alt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212961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60648"/>
            <a:ext cx="8521592" cy="5298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4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6" y="548680"/>
            <a:ext cx="4748500" cy="2952328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7784" y="3789040"/>
            <a:ext cx="5666408" cy="2400721"/>
          </a:xfrm>
          <a:prstGeom prst="rect">
            <a:avLst/>
          </a:prstGeom>
        </p:spPr>
      </p:pic>
      <p:grpSp>
        <p:nvGrpSpPr>
          <p:cNvPr id="7" name="群組 6"/>
          <p:cNvGrpSpPr/>
          <p:nvPr/>
        </p:nvGrpSpPr>
        <p:grpSpPr>
          <a:xfrm>
            <a:off x="5135024" y="1268760"/>
            <a:ext cx="3253400" cy="1872208"/>
            <a:chOff x="5004048" y="1088740"/>
            <a:chExt cx="3253400" cy="1872208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 rotWithShape="1">
            <a:blip r:embed="rId5"/>
            <a:srcRect r="79919"/>
            <a:stretch/>
          </p:blipFill>
          <p:spPr>
            <a:xfrm>
              <a:off x="5004048" y="1088740"/>
              <a:ext cx="720079" cy="1872208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5580112" y="1196752"/>
              <a:ext cx="24016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Minimal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5580112" y="1700808"/>
              <a:ext cx="267733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Most recent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5580112" y="2143889"/>
              <a:ext cx="25907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Interaction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5580112" y="2636912"/>
              <a:ext cx="25122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Defining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9" name="直線單箭頭接點 8"/>
          <p:cNvCxnSpPr/>
          <p:nvPr/>
        </p:nvCxnSpPr>
        <p:spPr bwMode="auto">
          <a:xfrm>
            <a:off x="4783996" y="980728"/>
            <a:ext cx="436076" cy="2880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47091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620688"/>
            <a:ext cx="7883165" cy="614935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959" y="-27384"/>
            <a:ext cx="384810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248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 descr="Large confetti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zh-TW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 smtClean="0"/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3" cstate="print"/>
          <a:srcRect l="13086" r="10872" b="8659"/>
          <a:stretch>
            <a:fillRect/>
          </a:stretch>
        </p:blipFill>
        <p:spPr bwMode="auto">
          <a:xfrm>
            <a:off x="0" y="0"/>
            <a:ext cx="8316913" cy="628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421" name="Picture 5"/>
          <p:cNvPicPr>
            <a:picLocks noChangeAspect="1" noChangeArrowheads="1"/>
          </p:cNvPicPr>
          <p:nvPr/>
        </p:nvPicPr>
        <p:blipFill>
          <a:blip r:embed="rId4" cstate="print"/>
          <a:srcRect l="12354" t="3125" r="11604" b="7683"/>
          <a:stretch>
            <a:fillRect/>
          </a:stretch>
        </p:blipFill>
        <p:spPr bwMode="auto">
          <a:xfrm>
            <a:off x="900113" y="0"/>
            <a:ext cx="74168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422" name="Picture 6"/>
          <p:cNvPicPr>
            <a:picLocks noChangeAspect="1" noChangeArrowheads="1"/>
          </p:cNvPicPr>
          <p:nvPr/>
        </p:nvPicPr>
        <p:blipFill>
          <a:blip r:embed="rId5" cstate="print"/>
          <a:srcRect l="12354" t="3125" r="11604" b="7683"/>
          <a:stretch>
            <a:fillRect/>
          </a:stretch>
        </p:blipFill>
        <p:spPr bwMode="auto">
          <a:xfrm>
            <a:off x="1727200" y="0"/>
            <a:ext cx="74168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字方塊 1"/>
          <p:cNvSpPr txBox="1"/>
          <p:nvPr/>
        </p:nvSpPr>
        <p:spPr>
          <a:xfrm>
            <a:off x="6084168" y="4221088"/>
            <a:ext cx="2464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January each year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4623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icepaper">
  <a:themeElements>
    <a:clrScheme name="Ricepaper 2">
      <a:dk1>
        <a:srgbClr val="00264C"/>
      </a:dk1>
      <a:lt1>
        <a:srgbClr val="FFFFE9"/>
      </a:lt1>
      <a:dk2>
        <a:srgbClr val="333333"/>
      </a:dk2>
      <a:lt2>
        <a:srgbClr val="333333"/>
      </a:lt2>
      <a:accent1>
        <a:srgbClr val="78C0B2"/>
      </a:accent1>
      <a:accent2>
        <a:srgbClr val="262D4C"/>
      </a:accent2>
      <a:accent3>
        <a:srgbClr val="FFFFF2"/>
      </a:accent3>
      <a:accent4>
        <a:srgbClr val="001F40"/>
      </a:accent4>
      <a:accent5>
        <a:srgbClr val="BEDCD5"/>
      </a:accent5>
      <a:accent6>
        <a:srgbClr val="212844"/>
      </a:accent6>
      <a:hlink>
        <a:srgbClr val="598BBD"/>
      </a:hlink>
      <a:folHlink>
        <a:srgbClr val="4D4D4D"/>
      </a:folHlink>
    </a:clrScheme>
    <a:fontScheme name="Ricepaper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lnDef>
  </a:objectDefaults>
  <a:extraClrSchemeLst>
    <a:extraClrScheme>
      <a:clrScheme name="Ricepaper 1">
        <a:dk1>
          <a:srgbClr val="9D9475"/>
        </a:dk1>
        <a:lt1>
          <a:srgbClr val="333333"/>
        </a:lt1>
        <a:dk2>
          <a:srgbClr val="333300"/>
        </a:dk2>
        <a:lt2>
          <a:srgbClr val="333333"/>
        </a:lt2>
        <a:accent1>
          <a:srgbClr val="B3C39F"/>
        </a:accent1>
        <a:accent2>
          <a:srgbClr val="DCD9CE"/>
        </a:accent2>
        <a:accent3>
          <a:srgbClr val="ADADAA"/>
        </a:accent3>
        <a:accent4>
          <a:srgbClr val="2A2A2A"/>
        </a:accent4>
        <a:accent5>
          <a:srgbClr val="D6DECD"/>
        </a:accent5>
        <a:accent6>
          <a:srgbClr val="C7C4BA"/>
        </a:accent6>
        <a:hlink>
          <a:srgbClr val="CC9900"/>
        </a:hlink>
        <a:folHlink>
          <a:srgbClr val="ADA68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cepaper 2">
        <a:dk1>
          <a:srgbClr val="00264C"/>
        </a:dk1>
        <a:lt1>
          <a:srgbClr val="FFFFE9"/>
        </a:lt1>
        <a:dk2>
          <a:srgbClr val="333333"/>
        </a:dk2>
        <a:lt2>
          <a:srgbClr val="333333"/>
        </a:lt2>
        <a:accent1>
          <a:srgbClr val="78C0B2"/>
        </a:accent1>
        <a:accent2>
          <a:srgbClr val="262D4C"/>
        </a:accent2>
        <a:accent3>
          <a:srgbClr val="FFFFF2"/>
        </a:accent3>
        <a:accent4>
          <a:srgbClr val="001F40"/>
        </a:accent4>
        <a:accent5>
          <a:srgbClr val="BEDCD5"/>
        </a:accent5>
        <a:accent6>
          <a:srgbClr val="212844"/>
        </a:accent6>
        <a:hlink>
          <a:srgbClr val="598BBD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3">
        <a:dk1>
          <a:srgbClr val="000000"/>
        </a:dk1>
        <a:lt1>
          <a:srgbClr val="F8F8F8"/>
        </a:lt1>
        <a:dk2>
          <a:srgbClr val="333333"/>
        </a:dk2>
        <a:lt2>
          <a:srgbClr val="5F5F5F"/>
        </a:lt2>
        <a:accent1>
          <a:srgbClr val="DDDDDD"/>
        </a:accent1>
        <a:accent2>
          <a:srgbClr val="808080"/>
        </a:accent2>
        <a:accent3>
          <a:srgbClr val="FBFBFB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4">
        <a:dk1>
          <a:srgbClr val="00264C"/>
        </a:dk1>
        <a:lt1>
          <a:srgbClr val="FFFFFF"/>
        </a:lt1>
        <a:dk2>
          <a:srgbClr val="333333"/>
        </a:dk2>
        <a:lt2>
          <a:srgbClr val="2E697E"/>
        </a:lt2>
        <a:accent1>
          <a:srgbClr val="BAC8AA"/>
        </a:accent1>
        <a:accent2>
          <a:srgbClr val="6E9883"/>
        </a:accent2>
        <a:accent3>
          <a:srgbClr val="FFFFFF"/>
        </a:accent3>
        <a:accent4>
          <a:srgbClr val="001F40"/>
        </a:accent4>
        <a:accent5>
          <a:srgbClr val="D9E0D2"/>
        </a:accent5>
        <a:accent6>
          <a:srgbClr val="638976"/>
        </a:accent6>
        <a:hlink>
          <a:srgbClr val="CC9900"/>
        </a:hlink>
        <a:folHlink>
          <a:srgbClr val="7DAEC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5">
        <a:dk1>
          <a:srgbClr val="20374E"/>
        </a:dk1>
        <a:lt1>
          <a:srgbClr val="DCE4D2"/>
        </a:lt1>
        <a:dk2>
          <a:srgbClr val="333333"/>
        </a:dk2>
        <a:lt2>
          <a:srgbClr val="524C46"/>
        </a:lt2>
        <a:accent1>
          <a:srgbClr val="C9C491"/>
        </a:accent1>
        <a:accent2>
          <a:srgbClr val="8A776A"/>
        </a:accent2>
        <a:accent3>
          <a:srgbClr val="EBEFE5"/>
        </a:accent3>
        <a:accent4>
          <a:srgbClr val="1A2D41"/>
        </a:accent4>
        <a:accent5>
          <a:srgbClr val="E1DEC7"/>
        </a:accent5>
        <a:accent6>
          <a:srgbClr val="7D6B5F"/>
        </a:accent6>
        <a:hlink>
          <a:srgbClr val="67895F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Designs\Ricepaper.pot</Template>
  <TotalTime>839</TotalTime>
  <Words>488</Words>
  <Application>Microsoft Office PowerPoint</Application>
  <PresentationFormat>如螢幕大小 (4:3)</PresentationFormat>
  <Paragraphs>132</Paragraphs>
  <Slides>39</Slides>
  <Notes>2</Notes>
  <HiddenSlides>0</HiddenSlides>
  <MMClips>0</MMClips>
  <ScaleCrop>false</ScaleCrop>
  <HeadingPairs>
    <vt:vector size="8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39</vt:i4>
      </vt:variant>
    </vt:vector>
  </HeadingPairs>
  <TitlesOfParts>
    <vt:vector size="50" baseType="lpstr">
      <vt:lpstr>Staccato222 BT</vt:lpstr>
      <vt:lpstr>新細明體</vt:lpstr>
      <vt:lpstr>Arial</vt:lpstr>
      <vt:lpstr>Arial Rounded MT Bold</vt:lpstr>
      <vt:lpstr>Calibri</vt:lpstr>
      <vt:lpstr>Comic Sans MS</vt:lpstr>
      <vt:lpstr>Courier New</vt:lpstr>
      <vt:lpstr>Times New Roman</vt:lpstr>
      <vt:lpstr>Wingdings</vt:lpstr>
      <vt:lpstr>Ricepaper</vt:lpstr>
      <vt:lpstr>Picture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CGU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PETANG</dc:creator>
  <cp:lastModifiedBy>Petrus Tang</cp:lastModifiedBy>
  <cp:revision>92</cp:revision>
  <cp:lastPrinted>1601-01-01T00:00:00Z</cp:lastPrinted>
  <dcterms:created xsi:type="dcterms:W3CDTF">2000-03-04T11:50:35Z</dcterms:created>
  <dcterms:modified xsi:type="dcterms:W3CDTF">2017-12-07T01:31:26Z</dcterms:modified>
</cp:coreProperties>
</file>