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9" r:id="rId14"/>
    <p:sldId id="268"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1872"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665975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4019769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1239344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757244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3133549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2995613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3000902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4237794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934096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1960433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386E2B4E-3016-4D4F-A10A-245FC04A104D}" type="datetimeFigureOut">
              <a:rPr lang="zh-TW" altLang="en-US" smtClean="0"/>
              <a:t>2015/9/30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568435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6E2B4E-3016-4D4F-A10A-245FC04A104D}" type="datetimeFigureOut">
              <a:rPr lang="zh-TW" altLang="en-US" smtClean="0"/>
              <a:t>2015/9/30</a:t>
            </a:fld>
            <a:endParaRPr lang="zh-TW"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8CCFBC-9874-4DC7-82CF-D6C7DCA7FD1E}" type="slidenum">
              <a:rPr lang="zh-TW" altLang="en-US" smtClean="0"/>
              <a:t>‹#›</a:t>
            </a:fld>
            <a:endParaRPr lang="zh-TW" altLang="en-US"/>
          </a:p>
        </p:txBody>
      </p:sp>
    </p:spTree>
    <p:extLst>
      <p:ext uri="{BB962C8B-B14F-4D97-AF65-F5344CB8AC3E}">
        <p14:creationId xmlns:p14="http://schemas.microsoft.com/office/powerpoint/2010/main" val="29308903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cbi.nlm.nih.gov/gorf/gorf.html" TargetMode="External"/><Relationship Id="rId1" Type="http://schemas.openxmlformats.org/officeDocument/2006/relationships/slideLayout" Target="../slideLayouts/slideLayout7.xml"/><Relationship Id="rId4" Type="http://schemas.openxmlformats.org/officeDocument/2006/relationships/hyperlink" Target="http://www.wiley.com/legacy/products/subject/life/bioinformatics/questions_10.html"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hlinkClick r:id="rId2"/>
          </p:cNvPr>
          <p:cNvSpPr/>
          <p:nvPr/>
        </p:nvSpPr>
        <p:spPr>
          <a:xfrm>
            <a:off x="4819355" y="0"/>
            <a:ext cx="4324645" cy="369332"/>
          </a:xfrm>
          <a:prstGeom prst="rect">
            <a:avLst/>
          </a:prstGeom>
        </p:spPr>
        <p:txBody>
          <a:bodyPr wrap="none">
            <a:spAutoFit/>
          </a:bodyPr>
          <a:lstStyle/>
          <a:p>
            <a:r>
              <a:rPr lang="zh-TW" altLang="en-US" i="1" dirty="0" smtClean="0"/>
              <a:t>http://www.ncbi.nlm.nih.gov/gorf/gorf.html</a:t>
            </a:r>
            <a:endParaRPr lang="zh-TW" altLang="en-US" i="1" dirty="0"/>
          </a:p>
        </p:txBody>
      </p:sp>
      <p:pic>
        <p:nvPicPr>
          <p:cNvPr id="7" name="圖片 6"/>
          <p:cNvPicPr>
            <a:picLocks noChangeAspect="1"/>
          </p:cNvPicPr>
          <p:nvPr/>
        </p:nvPicPr>
        <p:blipFill>
          <a:blip r:embed="rId3"/>
          <a:stretch>
            <a:fillRect/>
          </a:stretch>
        </p:blipFill>
        <p:spPr>
          <a:xfrm>
            <a:off x="214149" y="447674"/>
            <a:ext cx="8345606" cy="5867401"/>
          </a:xfrm>
          <a:prstGeom prst="rect">
            <a:avLst/>
          </a:prstGeom>
        </p:spPr>
      </p:pic>
      <p:sp>
        <p:nvSpPr>
          <p:cNvPr id="8" name="向右箭號 7"/>
          <p:cNvSpPr/>
          <p:nvPr/>
        </p:nvSpPr>
        <p:spPr>
          <a:xfrm rot="10800000">
            <a:off x="4000500" y="277177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文字方塊 8"/>
          <p:cNvSpPr txBox="1"/>
          <p:nvPr/>
        </p:nvSpPr>
        <p:spPr>
          <a:xfrm>
            <a:off x="4674783" y="2838950"/>
            <a:ext cx="1878206" cy="338554"/>
          </a:xfrm>
          <a:prstGeom prst="rect">
            <a:avLst/>
          </a:prstGeom>
          <a:noFill/>
        </p:spPr>
        <p:txBody>
          <a:bodyPr wrap="none" rtlCol="0">
            <a:spAutoFit/>
          </a:bodyPr>
          <a:lstStyle/>
          <a:p>
            <a:r>
              <a:rPr lang="en-US" altLang="zh-TW" sz="1600" dirty="0" smtClean="0"/>
              <a:t>Download sequence</a:t>
            </a:r>
            <a:endParaRPr lang="zh-TW" altLang="en-US" sz="1600" dirty="0"/>
          </a:p>
        </p:txBody>
      </p:sp>
      <p:sp>
        <p:nvSpPr>
          <p:cNvPr id="10" name="向下箭號 9">
            <a:hlinkClick r:id="rId4"/>
          </p:cNvPr>
          <p:cNvSpPr/>
          <p:nvPr/>
        </p:nvSpPr>
        <p:spPr>
          <a:xfrm>
            <a:off x="6438900" y="2943725"/>
            <a:ext cx="200025" cy="16927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0499396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1691" y="640740"/>
            <a:ext cx="8414239" cy="4708981"/>
          </a:xfrm>
          <a:prstGeom prst="rect">
            <a:avLst/>
          </a:prstGeom>
        </p:spPr>
        <p:txBody>
          <a:bodyPr wrap="square">
            <a:spAutoFit/>
          </a:bodyPr>
          <a:lstStyle/>
          <a:p>
            <a:r>
              <a:rPr lang="zh-TW" altLang="en-US" sz="1000" dirty="0" smtClean="0"/>
              <a:t>To gain a better appreciation for the relative performance of the methods discussed in this chapter and how the results may vary between methods, use FGENES, GENSCAN, and HMMgene to answer each of the following questions.</a:t>
            </a:r>
          </a:p>
          <a:p>
            <a:endParaRPr lang="zh-TW" altLang="en-US" sz="1000" dirty="0" smtClean="0"/>
          </a:p>
          <a:p>
            <a:r>
              <a:rPr lang="zh-TW" altLang="en-US" sz="1000" dirty="0" smtClean="0"/>
              <a:t>1. How many exons are in the unknown sequence?</a:t>
            </a:r>
          </a:p>
          <a:p>
            <a:endParaRPr lang="zh-TW" altLang="en-US" sz="1000" dirty="0" smtClean="0"/>
          </a:p>
          <a:p>
            <a:r>
              <a:rPr lang="zh-TW" altLang="en-US" sz="1000" dirty="0" smtClean="0"/>
              <a:t>2. What are the start and stop points for each of these exons?</a:t>
            </a:r>
          </a:p>
          <a:p>
            <a:endParaRPr lang="zh-TW" altLang="en-US" sz="1000" dirty="0" smtClean="0"/>
          </a:p>
          <a:p>
            <a:r>
              <a:rPr lang="zh-TW" altLang="en-US" sz="1000" dirty="0" smtClean="0"/>
              <a:t>3. Which strand (forward or reverse) are the putative exons found on?</a:t>
            </a:r>
          </a:p>
          <a:p>
            <a:endParaRPr lang="zh-TW" altLang="en-US" sz="1000" dirty="0" smtClean="0"/>
          </a:p>
          <a:p>
            <a:r>
              <a:rPr lang="zh-TW" altLang="en-US" sz="1000" dirty="0" smtClean="0"/>
              <a:t>4. Are there any unique features present, like polyA tracts? Where are they located?</a:t>
            </a:r>
          </a:p>
          <a:p>
            <a:endParaRPr lang="zh-TW" altLang="en-US" sz="1000" dirty="0" smtClean="0"/>
          </a:p>
          <a:p>
            <a:r>
              <a:rPr lang="zh-TW" altLang="en-US" sz="1000" dirty="0" smtClean="0"/>
              <a:t>5. Can any protein translations be derived from the sequence? What is the length (in amino acids) of these translations?</a:t>
            </a:r>
          </a:p>
          <a:p>
            <a:endParaRPr lang="zh-TW" altLang="en-US" sz="1000" dirty="0" smtClean="0"/>
          </a:p>
          <a:p>
            <a:r>
              <a:rPr lang="zh-TW" altLang="en-US" sz="1000" dirty="0" smtClean="0"/>
              <a:t>Method Exons Start-Stop (Strand) polyA Translations</a:t>
            </a:r>
          </a:p>
          <a:p>
            <a:r>
              <a:rPr lang="zh-TW" altLang="en-US" sz="1000" dirty="0" smtClean="0"/>
              <a:t>FGENESH+ 1 154-4344 (+) None 1 (1396 aa)</a:t>
            </a:r>
          </a:p>
          <a:p>
            <a:r>
              <a:rPr lang="zh-TW" altLang="en-US" sz="1000" dirty="0" smtClean="0"/>
              <a:t>HMMgene 1 1-4344 (+)</a:t>
            </a:r>
          </a:p>
          <a:p>
            <a:r>
              <a:rPr lang="zh-TW" altLang="en-US" sz="1000" dirty="0" smtClean="0"/>
              <a:t>GENSCAN 1 1-4344 (+) 1 (4561-4566) 1 (1447 aa)</a:t>
            </a:r>
          </a:p>
          <a:p>
            <a:endParaRPr lang="zh-TW" altLang="en-US" sz="1000" dirty="0" smtClean="0"/>
          </a:p>
          <a:p>
            <a:r>
              <a:rPr lang="zh-TW" altLang="en-US" sz="1000" dirty="0" smtClean="0"/>
              <a:t>6. For HMMgene only, can alternative translations be computed for this particular DNA sequence? If so, give the number of exons and the length of the coding region (CDS) for each possible alternative prediction. Note on which strand the alternative translations are found.</a:t>
            </a:r>
          </a:p>
          <a:p>
            <a:endParaRPr lang="zh-TW" altLang="en-US" sz="1000" dirty="0" smtClean="0"/>
          </a:p>
          <a:p>
            <a:r>
              <a:rPr lang="zh-TW" altLang="en-US" sz="1000" dirty="0" smtClean="0"/>
              <a:t>Forward Strand Exons CDS for each prediction</a:t>
            </a:r>
          </a:p>
          <a:p>
            <a:r>
              <a:rPr lang="zh-TW" altLang="en-US" sz="1000" dirty="0" smtClean="0"/>
              <a:t>Suboptimal 1 1 154-4344</a:t>
            </a:r>
          </a:p>
          <a:p>
            <a:r>
              <a:rPr lang="zh-TW" altLang="en-US" sz="1000" dirty="0" smtClean="0"/>
              <a:t>Suboptimal 2 1 2-4344</a:t>
            </a:r>
          </a:p>
          <a:p>
            <a:r>
              <a:rPr lang="zh-TW" altLang="en-US" sz="1000" dirty="0" smtClean="0"/>
              <a:t>Suboptimal 3 1 457-4344</a:t>
            </a:r>
          </a:p>
          <a:p>
            <a:r>
              <a:rPr lang="zh-TW" altLang="en-US" sz="1000" dirty="0" smtClean="0"/>
              <a:t>Suboptimal 4 1 253-4344•Reverse Strand Exons CDS for each prediction</a:t>
            </a:r>
          </a:p>
          <a:p>
            <a:r>
              <a:rPr lang="zh-TW" altLang="en-US" sz="1000" dirty="0" smtClean="0"/>
              <a:t>Suboptimal 1 2 1177-3347</a:t>
            </a:r>
          </a:p>
          <a:p>
            <a:r>
              <a:rPr lang="zh-TW" altLang="en-US" sz="1000" dirty="0" smtClean="0"/>
              <a:t>Suboptimal 2 2 627-3347</a:t>
            </a:r>
          </a:p>
          <a:p>
            <a:r>
              <a:rPr lang="zh-TW" altLang="en-US" sz="1000" dirty="0" smtClean="0"/>
              <a:t>Suboptimal 3 2 1194-2571</a:t>
            </a:r>
          </a:p>
          <a:p>
            <a:r>
              <a:rPr lang="zh-TW" altLang="en-US" sz="1000" dirty="0" smtClean="0"/>
              <a:t>Suboptimal 4 2 130-2571</a:t>
            </a:r>
            <a:endParaRPr lang="zh-TW" altLang="en-US" sz="1000" dirty="0"/>
          </a:p>
        </p:txBody>
      </p:sp>
    </p:spTree>
    <p:extLst>
      <p:ext uri="{BB962C8B-B14F-4D97-AF65-F5344CB8AC3E}">
        <p14:creationId xmlns:p14="http://schemas.microsoft.com/office/powerpoint/2010/main" val="3340628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809625" y="628649"/>
            <a:ext cx="7196137" cy="6133515"/>
          </a:xfrm>
          <a:prstGeom prst="rect">
            <a:avLst/>
          </a:prstGeom>
        </p:spPr>
      </p:pic>
      <p:sp>
        <p:nvSpPr>
          <p:cNvPr id="4" name="橢圓 3"/>
          <p:cNvSpPr/>
          <p:nvPr/>
        </p:nvSpPr>
        <p:spPr>
          <a:xfrm>
            <a:off x="952500" y="2333625"/>
            <a:ext cx="781050" cy="5238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962285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59097" y="266699"/>
            <a:ext cx="6703777" cy="6486525"/>
          </a:xfrm>
          <a:prstGeom prst="rect">
            <a:avLst/>
          </a:prstGeom>
        </p:spPr>
      </p:pic>
    </p:spTree>
    <p:extLst>
      <p:ext uri="{BB962C8B-B14F-4D97-AF65-F5344CB8AC3E}">
        <p14:creationId xmlns:p14="http://schemas.microsoft.com/office/powerpoint/2010/main" val="2789234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9537" y="161925"/>
            <a:ext cx="5324475" cy="2609850"/>
          </a:xfrm>
          <a:prstGeom prst="rect">
            <a:avLst/>
          </a:prstGeom>
        </p:spPr>
      </p:pic>
      <p:sp>
        <p:nvSpPr>
          <p:cNvPr id="3" name="圓角矩形 2"/>
          <p:cNvSpPr/>
          <p:nvPr/>
        </p:nvSpPr>
        <p:spPr>
          <a:xfrm>
            <a:off x="2295525" y="257175"/>
            <a:ext cx="1628775" cy="4953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 name="圖片 3"/>
          <p:cNvPicPr>
            <a:picLocks noChangeAspect="1"/>
          </p:cNvPicPr>
          <p:nvPr/>
        </p:nvPicPr>
        <p:blipFill rotWithShape="1">
          <a:blip r:embed="rId3"/>
          <a:srcRect b="62172"/>
          <a:stretch/>
        </p:blipFill>
        <p:spPr>
          <a:xfrm>
            <a:off x="5473187" y="185738"/>
            <a:ext cx="1183711" cy="2538412"/>
          </a:xfrm>
          <a:prstGeom prst="rect">
            <a:avLst/>
          </a:prstGeom>
        </p:spPr>
      </p:pic>
      <p:pic>
        <p:nvPicPr>
          <p:cNvPr id="5" name="圖片 4"/>
          <p:cNvPicPr>
            <a:picLocks noChangeAspect="1"/>
          </p:cNvPicPr>
          <p:nvPr/>
        </p:nvPicPr>
        <p:blipFill>
          <a:blip r:embed="rId4"/>
          <a:stretch>
            <a:fillRect/>
          </a:stretch>
        </p:blipFill>
        <p:spPr>
          <a:xfrm>
            <a:off x="109537" y="3105150"/>
            <a:ext cx="7820025" cy="2514600"/>
          </a:xfrm>
          <a:prstGeom prst="rect">
            <a:avLst/>
          </a:prstGeom>
        </p:spPr>
      </p:pic>
      <p:pic>
        <p:nvPicPr>
          <p:cNvPr id="6" name="圖片 5"/>
          <p:cNvPicPr>
            <a:picLocks noChangeAspect="1"/>
          </p:cNvPicPr>
          <p:nvPr/>
        </p:nvPicPr>
        <p:blipFill rotWithShape="1">
          <a:blip r:embed="rId3"/>
          <a:srcRect t="38111" b="24202"/>
          <a:stretch/>
        </p:blipFill>
        <p:spPr>
          <a:xfrm>
            <a:off x="6690235" y="195263"/>
            <a:ext cx="1183711" cy="2528887"/>
          </a:xfrm>
          <a:prstGeom prst="rect">
            <a:avLst/>
          </a:prstGeom>
        </p:spPr>
      </p:pic>
      <p:pic>
        <p:nvPicPr>
          <p:cNvPr id="7" name="圖片 6"/>
          <p:cNvPicPr>
            <a:picLocks noChangeAspect="1"/>
          </p:cNvPicPr>
          <p:nvPr/>
        </p:nvPicPr>
        <p:blipFill rotWithShape="1">
          <a:blip r:embed="rId3"/>
          <a:srcRect t="75160"/>
          <a:stretch/>
        </p:blipFill>
        <p:spPr>
          <a:xfrm>
            <a:off x="7912046" y="185738"/>
            <a:ext cx="1183711" cy="1666875"/>
          </a:xfrm>
          <a:prstGeom prst="rect">
            <a:avLst/>
          </a:prstGeom>
        </p:spPr>
      </p:pic>
      <p:sp>
        <p:nvSpPr>
          <p:cNvPr id="8" name="圓角矩形 7"/>
          <p:cNvSpPr/>
          <p:nvPr/>
        </p:nvSpPr>
        <p:spPr>
          <a:xfrm>
            <a:off x="2324100" y="3105150"/>
            <a:ext cx="1628775" cy="4953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301633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809625" y="628649"/>
            <a:ext cx="7196137" cy="6133515"/>
          </a:xfrm>
          <a:prstGeom prst="rect">
            <a:avLst/>
          </a:prstGeom>
        </p:spPr>
      </p:pic>
      <p:sp>
        <p:nvSpPr>
          <p:cNvPr id="4" name="橢圓 3"/>
          <p:cNvSpPr/>
          <p:nvPr/>
        </p:nvSpPr>
        <p:spPr>
          <a:xfrm>
            <a:off x="952500" y="2333625"/>
            <a:ext cx="781050" cy="5238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420883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227231" y="356637"/>
            <a:ext cx="2624138" cy="1172675"/>
          </a:xfrm>
          <a:prstGeom prst="rect">
            <a:avLst/>
          </a:prstGeom>
        </p:spPr>
      </p:pic>
      <p:sp>
        <p:nvSpPr>
          <p:cNvPr id="6" name="文字方塊 5"/>
          <p:cNvSpPr txBox="1"/>
          <p:nvPr/>
        </p:nvSpPr>
        <p:spPr>
          <a:xfrm>
            <a:off x="606014" y="474761"/>
            <a:ext cx="511679" cy="307777"/>
          </a:xfrm>
          <a:prstGeom prst="rect">
            <a:avLst/>
          </a:prstGeom>
          <a:noFill/>
        </p:spPr>
        <p:txBody>
          <a:bodyPr wrap="none" rtlCol="0">
            <a:spAutoFit/>
          </a:bodyPr>
          <a:lstStyle/>
          <a:p>
            <a:r>
              <a:rPr lang="en-US" altLang="zh-TW" sz="1400" b="1" dirty="0" smtClean="0">
                <a:solidFill>
                  <a:srgbClr val="FF0000"/>
                </a:solidFill>
              </a:rPr>
              <a:t>click</a:t>
            </a:r>
            <a:endParaRPr lang="zh-TW" altLang="en-US" sz="1400" b="1" dirty="0">
              <a:solidFill>
                <a:srgbClr val="FF0000"/>
              </a:solidFill>
            </a:endParaRPr>
          </a:p>
        </p:txBody>
      </p:sp>
      <p:pic>
        <p:nvPicPr>
          <p:cNvPr id="7" name="圖片 6"/>
          <p:cNvPicPr>
            <a:picLocks noChangeAspect="1"/>
          </p:cNvPicPr>
          <p:nvPr/>
        </p:nvPicPr>
        <p:blipFill>
          <a:blip r:embed="rId3"/>
          <a:stretch>
            <a:fillRect/>
          </a:stretch>
        </p:blipFill>
        <p:spPr>
          <a:xfrm>
            <a:off x="4018057" y="233362"/>
            <a:ext cx="4883055" cy="6168509"/>
          </a:xfrm>
          <a:prstGeom prst="rect">
            <a:avLst/>
          </a:prstGeom>
        </p:spPr>
      </p:pic>
      <p:cxnSp>
        <p:nvCxnSpPr>
          <p:cNvPr id="9" name="直線單箭頭接點 8"/>
          <p:cNvCxnSpPr/>
          <p:nvPr/>
        </p:nvCxnSpPr>
        <p:spPr>
          <a:xfrm flipV="1">
            <a:off x="1060543" y="628650"/>
            <a:ext cx="238250" cy="256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38356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66700" y="100013"/>
            <a:ext cx="3162446" cy="1404938"/>
          </a:xfrm>
          <a:prstGeom prst="rect">
            <a:avLst/>
          </a:prstGeom>
        </p:spPr>
      </p:pic>
      <p:sp>
        <p:nvSpPr>
          <p:cNvPr id="4" name="橢圓 3"/>
          <p:cNvSpPr/>
          <p:nvPr/>
        </p:nvSpPr>
        <p:spPr>
          <a:xfrm>
            <a:off x="266700" y="171449"/>
            <a:ext cx="447675" cy="23812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5" name="圖片 4"/>
          <p:cNvPicPr>
            <a:picLocks noChangeAspect="1"/>
          </p:cNvPicPr>
          <p:nvPr/>
        </p:nvPicPr>
        <p:blipFill>
          <a:blip r:embed="rId3"/>
          <a:stretch>
            <a:fillRect/>
          </a:stretch>
        </p:blipFill>
        <p:spPr>
          <a:xfrm>
            <a:off x="1522556" y="3824287"/>
            <a:ext cx="4851400" cy="2781300"/>
          </a:xfrm>
          <a:prstGeom prst="rect">
            <a:avLst/>
          </a:prstGeom>
        </p:spPr>
      </p:pic>
      <p:pic>
        <p:nvPicPr>
          <p:cNvPr id="6" name="圖片 5"/>
          <p:cNvPicPr>
            <a:picLocks noChangeAspect="1"/>
          </p:cNvPicPr>
          <p:nvPr/>
        </p:nvPicPr>
        <p:blipFill>
          <a:blip r:embed="rId4"/>
          <a:stretch>
            <a:fillRect/>
          </a:stretch>
        </p:blipFill>
        <p:spPr>
          <a:xfrm>
            <a:off x="3638690" y="900111"/>
            <a:ext cx="4381359" cy="3043238"/>
          </a:xfrm>
          <a:prstGeom prst="rect">
            <a:avLst/>
          </a:prstGeom>
        </p:spPr>
      </p:pic>
      <p:sp>
        <p:nvSpPr>
          <p:cNvPr id="8" name="文字方塊 7"/>
          <p:cNvSpPr txBox="1"/>
          <p:nvPr/>
        </p:nvSpPr>
        <p:spPr>
          <a:xfrm>
            <a:off x="988745" y="3502580"/>
            <a:ext cx="1718356" cy="369332"/>
          </a:xfrm>
          <a:prstGeom prst="rect">
            <a:avLst/>
          </a:prstGeom>
          <a:noFill/>
        </p:spPr>
        <p:txBody>
          <a:bodyPr wrap="none" rtlCol="0">
            <a:spAutoFit/>
          </a:bodyPr>
          <a:lstStyle/>
          <a:p>
            <a:r>
              <a:rPr lang="en-US" altLang="zh-TW" dirty="0" err="1" smtClean="0"/>
              <a:t>Fasta</a:t>
            </a:r>
            <a:r>
              <a:rPr lang="en-US" altLang="zh-TW" dirty="0" smtClean="0"/>
              <a:t> nucleotide</a:t>
            </a:r>
            <a:endParaRPr lang="zh-TW" altLang="en-US" dirty="0"/>
          </a:p>
        </p:txBody>
      </p:sp>
      <p:sp>
        <p:nvSpPr>
          <p:cNvPr id="9" name="文字方塊 8"/>
          <p:cNvSpPr txBox="1"/>
          <p:nvPr/>
        </p:nvSpPr>
        <p:spPr>
          <a:xfrm>
            <a:off x="4008170" y="549830"/>
            <a:ext cx="1404359" cy="369332"/>
          </a:xfrm>
          <a:prstGeom prst="rect">
            <a:avLst/>
          </a:prstGeom>
          <a:noFill/>
        </p:spPr>
        <p:txBody>
          <a:bodyPr wrap="none" rtlCol="0">
            <a:spAutoFit/>
          </a:bodyPr>
          <a:lstStyle/>
          <a:p>
            <a:r>
              <a:rPr lang="en-US" altLang="zh-TW" dirty="0" err="1" smtClean="0"/>
              <a:t>Fasta</a:t>
            </a:r>
            <a:r>
              <a:rPr lang="en-US" altLang="zh-TW" dirty="0" smtClean="0"/>
              <a:t> protein</a:t>
            </a:r>
            <a:endParaRPr lang="zh-TW" altLang="en-US" dirty="0"/>
          </a:p>
        </p:txBody>
      </p:sp>
    </p:spTree>
    <p:extLst>
      <p:ext uri="{BB962C8B-B14F-4D97-AF65-F5344CB8AC3E}">
        <p14:creationId xmlns:p14="http://schemas.microsoft.com/office/powerpoint/2010/main" val="1887063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395412" y="900112"/>
            <a:ext cx="6562725" cy="3990975"/>
          </a:xfrm>
          <a:prstGeom prst="rect">
            <a:avLst/>
          </a:prstGeom>
        </p:spPr>
      </p:pic>
      <p:sp>
        <p:nvSpPr>
          <p:cNvPr id="3" name="圓角矩形 2"/>
          <p:cNvSpPr/>
          <p:nvPr/>
        </p:nvSpPr>
        <p:spPr>
          <a:xfrm>
            <a:off x="1143000" y="781050"/>
            <a:ext cx="7096125" cy="9906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119066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333813" y="109537"/>
            <a:ext cx="8452999" cy="4214813"/>
          </a:xfrm>
          <a:prstGeom prst="rect">
            <a:avLst/>
          </a:prstGeom>
        </p:spPr>
      </p:pic>
      <p:pic>
        <p:nvPicPr>
          <p:cNvPr id="3" name="圖片 2"/>
          <p:cNvPicPr>
            <a:picLocks noChangeAspect="1"/>
          </p:cNvPicPr>
          <p:nvPr/>
        </p:nvPicPr>
        <p:blipFill>
          <a:blip r:embed="rId3"/>
          <a:stretch>
            <a:fillRect/>
          </a:stretch>
        </p:blipFill>
        <p:spPr>
          <a:xfrm>
            <a:off x="2066925" y="4429125"/>
            <a:ext cx="5848350" cy="2055717"/>
          </a:xfrm>
          <a:prstGeom prst="rect">
            <a:avLst/>
          </a:prstGeom>
        </p:spPr>
      </p:pic>
      <p:sp>
        <p:nvSpPr>
          <p:cNvPr id="5" name="圓角矩形 4"/>
          <p:cNvSpPr/>
          <p:nvPr/>
        </p:nvSpPr>
        <p:spPr>
          <a:xfrm>
            <a:off x="4495800" y="1314450"/>
            <a:ext cx="809625" cy="3810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981055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570907" y="601231"/>
            <a:ext cx="4220167" cy="3427843"/>
          </a:xfrm>
          <a:prstGeom prst="rect">
            <a:avLst/>
          </a:prstGeom>
        </p:spPr>
      </p:pic>
      <p:pic>
        <p:nvPicPr>
          <p:cNvPr id="3" name="圖片 2"/>
          <p:cNvPicPr>
            <a:picLocks noChangeAspect="1"/>
          </p:cNvPicPr>
          <p:nvPr/>
        </p:nvPicPr>
        <p:blipFill>
          <a:blip r:embed="rId3"/>
          <a:stretch>
            <a:fillRect/>
          </a:stretch>
        </p:blipFill>
        <p:spPr>
          <a:xfrm>
            <a:off x="570907" y="4106497"/>
            <a:ext cx="4224337" cy="2489565"/>
          </a:xfrm>
          <a:prstGeom prst="rect">
            <a:avLst/>
          </a:prstGeom>
        </p:spPr>
      </p:pic>
      <p:sp>
        <p:nvSpPr>
          <p:cNvPr id="4" name="向右箭號 3"/>
          <p:cNvSpPr/>
          <p:nvPr/>
        </p:nvSpPr>
        <p:spPr>
          <a:xfrm flipH="1">
            <a:off x="4953000" y="1533525"/>
            <a:ext cx="2667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向右箭號 4"/>
          <p:cNvSpPr/>
          <p:nvPr/>
        </p:nvSpPr>
        <p:spPr>
          <a:xfrm flipH="1">
            <a:off x="4953000" y="3304289"/>
            <a:ext cx="2667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向右箭號 5"/>
          <p:cNvSpPr/>
          <p:nvPr/>
        </p:nvSpPr>
        <p:spPr>
          <a:xfrm flipH="1">
            <a:off x="4953000" y="5351279"/>
            <a:ext cx="2667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文字方塊 6"/>
          <p:cNvSpPr txBox="1"/>
          <p:nvPr/>
        </p:nvSpPr>
        <p:spPr>
          <a:xfrm>
            <a:off x="5191125" y="1519237"/>
            <a:ext cx="1510350" cy="307777"/>
          </a:xfrm>
          <a:prstGeom prst="rect">
            <a:avLst/>
          </a:prstGeom>
          <a:noFill/>
        </p:spPr>
        <p:txBody>
          <a:bodyPr wrap="none" rtlCol="0">
            <a:spAutoFit/>
          </a:bodyPr>
          <a:lstStyle/>
          <a:p>
            <a:r>
              <a:rPr lang="en-US" altLang="zh-TW" sz="1400" b="1" dirty="0" smtClean="0">
                <a:solidFill>
                  <a:srgbClr val="0070C0"/>
                </a:solidFill>
              </a:rPr>
              <a:t>Graphic Summary</a:t>
            </a:r>
            <a:endParaRPr lang="zh-TW" altLang="en-US" sz="1400" b="1" dirty="0">
              <a:solidFill>
                <a:srgbClr val="0070C0"/>
              </a:solidFill>
            </a:endParaRPr>
          </a:p>
        </p:txBody>
      </p:sp>
      <p:sp>
        <p:nvSpPr>
          <p:cNvPr id="8" name="文字方塊 7"/>
          <p:cNvSpPr txBox="1"/>
          <p:nvPr/>
        </p:nvSpPr>
        <p:spPr>
          <a:xfrm>
            <a:off x="5219700" y="3281369"/>
            <a:ext cx="1039965" cy="307777"/>
          </a:xfrm>
          <a:prstGeom prst="rect">
            <a:avLst/>
          </a:prstGeom>
          <a:noFill/>
        </p:spPr>
        <p:txBody>
          <a:bodyPr wrap="none" rtlCol="0">
            <a:spAutoFit/>
          </a:bodyPr>
          <a:lstStyle/>
          <a:p>
            <a:r>
              <a:rPr lang="en-US" altLang="zh-TW" sz="1400" b="1" dirty="0" smtClean="0">
                <a:solidFill>
                  <a:srgbClr val="0070C0"/>
                </a:solidFill>
              </a:rPr>
              <a:t>Description</a:t>
            </a:r>
            <a:endParaRPr lang="zh-TW" altLang="en-US" sz="1400" b="1" dirty="0">
              <a:solidFill>
                <a:srgbClr val="0070C0"/>
              </a:solidFill>
            </a:endParaRPr>
          </a:p>
        </p:txBody>
      </p:sp>
      <p:sp>
        <p:nvSpPr>
          <p:cNvPr id="9" name="文字方塊 8"/>
          <p:cNvSpPr txBox="1"/>
          <p:nvPr/>
        </p:nvSpPr>
        <p:spPr>
          <a:xfrm>
            <a:off x="5229225" y="5348294"/>
            <a:ext cx="957250" cy="307777"/>
          </a:xfrm>
          <a:prstGeom prst="rect">
            <a:avLst/>
          </a:prstGeom>
          <a:noFill/>
        </p:spPr>
        <p:txBody>
          <a:bodyPr wrap="none" rtlCol="0">
            <a:spAutoFit/>
          </a:bodyPr>
          <a:lstStyle/>
          <a:p>
            <a:r>
              <a:rPr lang="en-US" altLang="zh-TW" sz="1400" b="1" dirty="0" smtClean="0">
                <a:solidFill>
                  <a:srgbClr val="0070C0"/>
                </a:solidFill>
              </a:rPr>
              <a:t>Alignment</a:t>
            </a:r>
            <a:endParaRPr lang="zh-TW" altLang="en-US" sz="1400" b="1" dirty="0">
              <a:solidFill>
                <a:srgbClr val="0070C0"/>
              </a:solidFill>
            </a:endParaRPr>
          </a:p>
        </p:txBody>
      </p:sp>
    </p:spTree>
    <p:extLst>
      <p:ext uri="{BB962C8B-B14F-4D97-AF65-F5344CB8AC3E}">
        <p14:creationId xmlns:p14="http://schemas.microsoft.com/office/powerpoint/2010/main" val="25730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60597" y="266700"/>
            <a:ext cx="8183340" cy="6091237"/>
          </a:xfrm>
          <a:prstGeom prst="rect">
            <a:avLst/>
          </a:prstGeom>
        </p:spPr>
      </p:pic>
    </p:spTree>
    <p:extLst>
      <p:ext uri="{BB962C8B-B14F-4D97-AF65-F5344CB8AC3E}">
        <p14:creationId xmlns:p14="http://schemas.microsoft.com/office/powerpoint/2010/main" val="1407452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47650" y="392460"/>
            <a:ext cx="8648700" cy="5646390"/>
          </a:xfrm>
          <a:prstGeom prst="rect">
            <a:avLst/>
          </a:prstGeom>
        </p:spPr>
      </p:pic>
    </p:spTree>
    <p:extLst>
      <p:ext uri="{BB962C8B-B14F-4D97-AF65-F5344CB8AC3E}">
        <p14:creationId xmlns:p14="http://schemas.microsoft.com/office/powerpoint/2010/main" val="3147740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377219" y="352425"/>
            <a:ext cx="8495318" cy="5576887"/>
          </a:xfrm>
          <a:prstGeom prst="rect">
            <a:avLst/>
          </a:prstGeom>
        </p:spPr>
      </p:pic>
    </p:spTree>
    <p:extLst>
      <p:ext uri="{BB962C8B-B14F-4D97-AF65-F5344CB8AC3E}">
        <p14:creationId xmlns:p14="http://schemas.microsoft.com/office/powerpoint/2010/main" val="3593813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47650" y="392460"/>
            <a:ext cx="8648700" cy="5646390"/>
          </a:xfrm>
          <a:prstGeom prst="rect">
            <a:avLst/>
          </a:prstGeom>
        </p:spPr>
      </p:pic>
      <p:sp>
        <p:nvSpPr>
          <p:cNvPr id="3" name="文字方塊 2"/>
          <p:cNvSpPr txBox="1"/>
          <p:nvPr/>
        </p:nvSpPr>
        <p:spPr>
          <a:xfrm>
            <a:off x="4733926" y="123825"/>
            <a:ext cx="3428999" cy="870688"/>
          </a:xfrm>
          <a:prstGeom prst="rect">
            <a:avLst/>
          </a:prstGeom>
          <a:solidFill>
            <a:schemeClr val="bg1"/>
          </a:solidFill>
        </p:spPr>
        <p:txBody>
          <a:bodyPr wrap="square" rtlCol="0">
            <a:spAutoFit/>
          </a:bodyPr>
          <a:lstStyle/>
          <a:p>
            <a:pPr algn="ctr">
              <a:lnSpc>
                <a:spcPts val="1200"/>
              </a:lnSpc>
            </a:pPr>
            <a:r>
              <a:rPr lang="en-US" altLang="zh-TW" sz="1400" dirty="0"/>
              <a:t>The E-value describes the number of hits one can expect to see by chance when searching a database of a particular size. The lower the E-value, the more "significant" a match to a database sequence </a:t>
            </a:r>
            <a:endParaRPr lang="zh-TW" altLang="en-US" sz="1400" dirty="0"/>
          </a:p>
        </p:txBody>
      </p:sp>
      <p:cxnSp>
        <p:nvCxnSpPr>
          <p:cNvPr id="5" name="直線單箭頭接點 4"/>
          <p:cNvCxnSpPr/>
          <p:nvPr/>
        </p:nvCxnSpPr>
        <p:spPr>
          <a:xfrm>
            <a:off x="7153275" y="994513"/>
            <a:ext cx="0" cy="36756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5395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38112" y="95250"/>
            <a:ext cx="8867775" cy="6667500"/>
          </a:xfrm>
          <a:prstGeom prst="rect">
            <a:avLst/>
          </a:prstGeom>
        </p:spPr>
      </p:pic>
    </p:spTree>
    <p:extLst>
      <p:ext uri="{BB962C8B-B14F-4D97-AF65-F5344CB8AC3E}">
        <p14:creationId xmlns:p14="http://schemas.microsoft.com/office/powerpoint/2010/main" val="23274319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66687" y="90487"/>
            <a:ext cx="8810625" cy="6677025"/>
          </a:xfrm>
          <a:prstGeom prst="rect">
            <a:avLst/>
          </a:prstGeom>
        </p:spPr>
      </p:pic>
    </p:spTree>
    <p:extLst>
      <p:ext uri="{BB962C8B-B14F-4D97-AF65-F5344CB8AC3E}">
        <p14:creationId xmlns:p14="http://schemas.microsoft.com/office/powerpoint/2010/main" val="3815605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66687" y="95250"/>
            <a:ext cx="8810625" cy="6667500"/>
          </a:xfrm>
          <a:prstGeom prst="rect">
            <a:avLst/>
          </a:prstGeom>
        </p:spPr>
      </p:pic>
    </p:spTree>
    <p:extLst>
      <p:ext uri="{BB962C8B-B14F-4D97-AF65-F5344CB8AC3E}">
        <p14:creationId xmlns:p14="http://schemas.microsoft.com/office/powerpoint/2010/main" val="1859429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61925" y="123825"/>
            <a:ext cx="8820150" cy="6610350"/>
          </a:xfrm>
          <a:prstGeom prst="rect">
            <a:avLst/>
          </a:prstGeom>
        </p:spPr>
      </p:pic>
    </p:spTree>
    <p:extLst>
      <p:ext uri="{BB962C8B-B14F-4D97-AF65-F5344CB8AC3E}">
        <p14:creationId xmlns:p14="http://schemas.microsoft.com/office/powerpoint/2010/main" val="123936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7637" y="104775"/>
            <a:ext cx="8848725" cy="6648450"/>
          </a:xfrm>
          <a:prstGeom prst="rect">
            <a:avLst/>
          </a:prstGeom>
        </p:spPr>
      </p:pic>
    </p:spTree>
    <p:extLst>
      <p:ext uri="{BB962C8B-B14F-4D97-AF65-F5344CB8AC3E}">
        <p14:creationId xmlns:p14="http://schemas.microsoft.com/office/powerpoint/2010/main" val="23568667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28587" y="85725"/>
            <a:ext cx="8886825" cy="6686550"/>
          </a:xfrm>
          <a:prstGeom prst="rect">
            <a:avLst/>
          </a:prstGeom>
        </p:spPr>
      </p:pic>
    </p:spTree>
    <p:extLst>
      <p:ext uri="{BB962C8B-B14F-4D97-AF65-F5344CB8AC3E}">
        <p14:creationId xmlns:p14="http://schemas.microsoft.com/office/powerpoint/2010/main" val="8584024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14300" y="80962"/>
            <a:ext cx="8915400" cy="6696075"/>
          </a:xfrm>
          <a:prstGeom prst="rect">
            <a:avLst/>
          </a:prstGeom>
        </p:spPr>
      </p:pic>
    </p:spTree>
    <p:extLst>
      <p:ext uri="{BB962C8B-B14F-4D97-AF65-F5344CB8AC3E}">
        <p14:creationId xmlns:p14="http://schemas.microsoft.com/office/powerpoint/2010/main" val="1301724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19062" y="109537"/>
            <a:ext cx="8905875" cy="6638925"/>
          </a:xfrm>
          <a:prstGeom prst="rect">
            <a:avLst/>
          </a:prstGeom>
        </p:spPr>
      </p:pic>
    </p:spTree>
    <p:extLst>
      <p:ext uri="{BB962C8B-B14F-4D97-AF65-F5344CB8AC3E}">
        <p14:creationId xmlns:p14="http://schemas.microsoft.com/office/powerpoint/2010/main" val="1381039969"/>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201</TotalTime>
  <Words>359</Words>
  <Application>Microsoft Office PowerPoint</Application>
  <PresentationFormat>如螢幕大小 (4:3)</PresentationFormat>
  <Paragraphs>37</Paragraphs>
  <Slides>23</Slides>
  <Notes>0</Notes>
  <HiddenSlides>0</HiddenSlides>
  <MMClips>0</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23</vt:i4>
      </vt:variant>
    </vt:vector>
  </HeadingPairs>
  <TitlesOfParts>
    <vt:vector size="28" baseType="lpstr">
      <vt:lpstr>新細明體</vt:lpstr>
      <vt:lpstr>Arial</vt:lpstr>
      <vt:lpstr>Calibri</vt:lpstr>
      <vt:lpstr>Calibri Light</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Petrus Tang</dc:creator>
  <cp:lastModifiedBy>Petrus Tang</cp:lastModifiedBy>
  <cp:revision>7</cp:revision>
  <dcterms:created xsi:type="dcterms:W3CDTF">2015-09-30T03:32:49Z</dcterms:created>
  <dcterms:modified xsi:type="dcterms:W3CDTF">2015-09-30T06:54:15Z</dcterms:modified>
</cp:coreProperties>
</file>