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57" r:id="rId4"/>
    <p:sldId id="282" r:id="rId5"/>
    <p:sldId id="283" r:id="rId6"/>
    <p:sldId id="305" r:id="rId7"/>
    <p:sldId id="288" r:id="rId8"/>
    <p:sldId id="289" r:id="rId9"/>
    <p:sldId id="306" r:id="rId10"/>
    <p:sldId id="307" r:id="rId11"/>
    <p:sldId id="308" r:id="rId12"/>
    <p:sldId id="311" r:id="rId13"/>
    <p:sldId id="312" r:id="rId14"/>
    <p:sldId id="310" r:id="rId15"/>
    <p:sldId id="313" r:id="rId16"/>
    <p:sldId id="287" r:id="rId17"/>
    <p:sldId id="314" r:id="rId18"/>
    <p:sldId id="290" r:id="rId19"/>
    <p:sldId id="316" r:id="rId20"/>
    <p:sldId id="315" r:id="rId21"/>
    <p:sldId id="294" r:id="rId22"/>
    <p:sldId id="295" r:id="rId23"/>
    <p:sldId id="296" r:id="rId24"/>
    <p:sldId id="293" r:id="rId25"/>
    <p:sldId id="286" r:id="rId26"/>
    <p:sldId id="277" r:id="rId27"/>
    <p:sldId id="291" r:id="rId28"/>
    <p:sldId id="292" r:id="rId29"/>
    <p:sldId id="256" r:id="rId30"/>
    <p:sldId id="297" r:id="rId31"/>
    <p:sldId id="298" r:id="rId32"/>
    <p:sldId id="260" r:id="rId33"/>
    <p:sldId id="299" r:id="rId34"/>
    <p:sldId id="258" r:id="rId35"/>
    <p:sldId id="300" r:id="rId36"/>
    <p:sldId id="302" r:id="rId37"/>
    <p:sldId id="317" r:id="rId38"/>
    <p:sldId id="318" r:id="rId39"/>
    <p:sldId id="319" r:id="rId40"/>
    <p:sldId id="320" r:id="rId41"/>
    <p:sldId id="266" r:id="rId42"/>
    <p:sldId id="303" r:id="rId43"/>
    <p:sldId id="304" r:id="rId4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32E79A51-C9D5-4C6E-ACF6-166FEEE4E004}" type="datetimeFigureOut">
              <a:rPr lang="zh-TW" altLang="en-US" smtClean="0"/>
              <a:pPr/>
              <a:t>2017/12/28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25F87829-1FD5-4A17-9187-A544DD68F8E7}" type="slidenum">
              <a:rPr lang="zh-TW" altLang="en-US" smtClean="0"/>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E79A51-C9D5-4C6E-ACF6-166FEEE4E004}" type="datetimeFigureOut">
              <a:rPr lang="zh-TW" altLang="en-US" smtClean="0"/>
              <a:pPr/>
              <a:t>2017/12/28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F87829-1FD5-4A17-9187-A544DD68F8E7}"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y%20Documents/My%20Webs/17AUG2002-Bioinformatics/CeLR%20Ligand%20Binding%20Domain2%20.pdb"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6" Type="http://schemas.openxmlformats.org/officeDocument/2006/relationships/hyperlink" Target="http://tw.expasy.org/" TargetMode="External"/><Relationship Id="rId5" Type="http://schemas.openxmlformats.org/officeDocument/2006/relationships/image" Target="../media/image6.png"/><Relationship Id="rId4" Type="http://schemas.openxmlformats.org/officeDocument/2006/relationships/hyperlink" Target="http://www.ebi.ac.uk/Tools/pfa/iprscan/" TargetMode="External"/><Relationship Id="rId9" Type="http://schemas.openxmlformats.org/officeDocument/2006/relationships/hyperlink" Target="http://www.uniprot.org/"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uniprot.org/"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www.uniprot.org/uniprot/?query=p53&amp;sort=scor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www.uniprot.org/uniprot/?query=p53&amp;sort=score"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rosite.expasy.org/" TargetMode="Externa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hyperlink" Target="http://www.ncbi.nlm.nih.gov/protein/120407068?report=fasta"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ncbi.nlm.nih.gov/Structure/cdd/cdd.shtml" TargetMode="Externa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blast.ncbi.nlm.nih.gov/Blast.cgi" TargetMode="Externa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 Id="rId5" Type="http://schemas.openxmlformats.org/officeDocument/2006/relationships/image" Target="../media/image47.png"/><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3" Type="http://schemas.openxmlformats.org/officeDocument/2006/relationships/hyperlink" Target="http://www.ebi.ac.uk/interpro/about.html" TargetMode="External"/><Relationship Id="rId2" Type="http://schemas.openxmlformats.org/officeDocument/2006/relationships/image" Target="../media/image48.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ebi.ac.uk/interpro/sequencesearch/iprscan5-S20171228-005706-0136-81379822-p2m" TargetMode="External"/><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expasy.org/" TargetMode="External"/><Relationship Id="rId1" Type="http://schemas.openxmlformats.org/officeDocument/2006/relationships/slideLayout" Target="../slideLayouts/slideLayout7.xml"/><Relationship Id="rId4" Type="http://schemas.openxmlformats.org/officeDocument/2006/relationships/image" Target="../media/image55.png"/></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43.xml.rels><?xml version="1.0" encoding="UTF-8" standalone="yes"?>
<Relationships xmlns="http://schemas.openxmlformats.org/package/2006/relationships"><Relationship Id="rId2" Type="http://schemas.openxmlformats.org/officeDocument/2006/relationships/hyperlink" Target="http://www.ncbi.nlm.nih.gov/protein/120407068?report=fasta"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106" name="Picture 10" descr="1_cylinder">
            <a:hlinkClick r:id="rId2" action="ppaction://hlinkfile"/>
          </p:cNvPr>
          <p:cNvPicPr>
            <a:picLocks noChangeAspect="1" noChangeArrowheads="1"/>
          </p:cNvPicPr>
          <p:nvPr/>
        </p:nvPicPr>
        <p:blipFill>
          <a:blip r:embed="rId3" cstate="print"/>
          <a:srcRect/>
          <a:stretch>
            <a:fillRect/>
          </a:stretch>
        </p:blipFill>
        <p:spPr bwMode="auto">
          <a:xfrm>
            <a:off x="457200" y="457200"/>
            <a:ext cx="5384800" cy="5486400"/>
          </a:xfrm>
          <a:prstGeom prst="rect">
            <a:avLst/>
          </a:prstGeom>
          <a:noFill/>
        </p:spPr>
      </p:pic>
      <p:sp>
        <p:nvSpPr>
          <p:cNvPr id="4101" name="Text Box 5"/>
          <p:cNvSpPr txBox="1">
            <a:spLocks noChangeArrowheads="1"/>
          </p:cNvSpPr>
          <p:nvPr/>
        </p:nvSpPr>
        <p:spPr bwMode="auto">
          <a:xfrm>
            <a:off x="5572132" y="2198143"/>
            <a:ext cx="2928958" cy="1730923"/>
          </a:xfrm>
          <a:prstGeom prst="rect">
            <a:avLst/>
          </a:prstGeom>
          <a:noFill/>
          <a:ln w="9525">
            <a:noFill/>
            <a:miter lim="800000"/>
            <a:headEnd/>
            <a:tailEnd/>
          </a:ln>
          <a:effectLst/>
        </p:spPr>
        <p:txBody>
          <a:bodyPr wrap="square">
            <a:spAutoFit/>
          </a:bodyPr>
          <a:lstStyle/>
          <a:p>
            <a:pPr algn="ctr">
              <a:lnSpc>
                <a:spcPct val="80000"/>
              </a:lnSpc>
            </a:pPr>
            <a:r>
              <a:rPr lang="en-US" altLang="zh-TW" sz="4400" b="1" dirty="0">
                <a:solidFill>
                  <a:srgbClr val="FFFF00"/>
                </a:solidFill>
                <a:effectLst>
                  <a:outerShdw blurRad="38100" dist="38100" dir="2700000" algn="tl">
                    <a:srgbClr val="666633"/>
                  </a:outerShdw>
                </a:effectLst>
              </a:rPr>
              <a:t>PROTEIN </a:t>
            </a:r>
          </a:p>
          <a:p>
            <a:pPr algn="ctr">
              <a:lnSpc>
                <a:spcPct val="80000"/>
              </a:lnSpc>
            </a:pPr>
            <a:r>
              <a:rPr lang="en-US" altLang="zh-TW" sz="4400" b="1" dirty="0">
                <a:solidFill>
                  <a:srgbClr val="FFFF00"/>
                </a:solidFill>
                <a:effectLst>
                  <a:outerShdw blurRad="38100" dist="38100" dir="2700000" algn="tl">
                    <a:srgbClr val="666633"/>
                  </a:outerShdw>
                </a:effectLst>
              </a:rPr>
              <a:t>SEQUENCE </a:t>
            </a:r>
          </a:p>
          <a:p>
            <a:pPr algn="ctr">
              <a:lnSpc>
                <a:spcPct val="80000"/>
              </a:lnSpc>
            </a:pPr>
            <a:r>
              <a:rPr lang="en-US" altLang="zh-TW" sz="4400" b="1" dirty="0">
                <a:solidFill>
                  <a:srgbClr val="FFFF00"/>
                </a:solidFill>
                <a:effectLst>
                  <a:outerShdw blurRad="38100" dist="38100" dir="2700000" algn="tl">
                    <a:srgbClr val="666633"/>
                  </a:outerShdw>
                </a:effectLst>
              </a:rPr>
              <a:t>ANALYSIS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chromosome-pair3"/>
          <p:cNvPicPr>
            <a:picLocks noChangeAspect="1" noChangeArrowheads="1"/>
          </p:cNvPicPr>
          <p:nvPr/>
        </p:nvPicPr>
        <p:blipFill>
          <a:blip r:embed="rId2" cstate="print"/>
          <a:srcRect/>
          <a:stretch>
            <a:fillRect/>
          </a:stretch>
        </p:blipFill>
        <p:spPr bwMode="auto">
          <a:xfrm>
            <a:off x="827088" y="260350"/>
            <a:ext cx="3194050" cy="2224088"/>
          </a:xfrm>
          <a:prstGeom prst="rect">
            <a:avLst/>
          </a:prstGeom>
          <a:noFill/>
        </p:spPr>
      </p:pic>
      <p:pic>
        <p:nvPicPr>
          <p:cNvPr id="26629" name="Picture 5" descr="mRNA-v5"/>
          <p:cNvPicPr>
            <a:picLocks noChangeAspect="1" noChangeArrowheads="1"/>
          </p:cNvPicPr>
          <p:nvPr/>
        </p:nvPicPr>
        <p:blipFill>
          <a:blip r:embed="rId3" cstate="print"/>
          <a:srcRect/>
          <a:stretch>
            <a:fillRect/>
          </a:stretch>
        </p:blipFill>
        <p:spPr bwMode="auto">
          <a:xfrm>
            <a:off x="577850" y="2427288"/>
            <a:ext cx="3676650" cy="1470025"/>
          </a:xfrm>
          <a:prstGeom prst="rect">
            <a:avLst/>
          </a:prstGeom>
          <a:noFill/>
        </p:spPr>
      </p:pic>
      <p:pic>
        <p:nvPicPr>
          <p:cNvPr id="26630" name="Picture 6" descr="protmol-aminoacid-v4"/>
          <p:cNvPicPr>
            <a:picLocks noChangeAspect="1" noChangeArrowheads="1"/>
          </p:cNvPicPr>
          <p:nvPr/>
        </p:nvPicPr>
        <p:blipFill>
          <a:blip r:embed="rId4" cstate="print"/>
          <a:srcRect/>
          <a:stretch>
            <a:fillRect/>
          </a:stretch>
        </p:blipFill>
        <p:spPr bwMode="auto">
          <a:xfrm>
            <a:off x="1871663" y="3824288"/>
            <a:ext cx="2382837" cy="2573337"/>
          </a:xfrm>
          <a:prstGeom prst="rect">
            <a:avLst/>
          </a:prstGeom>
          <a:noFill/>
        </p:spPr>
      </p:pic>
      <p:sp>
        <p:nvSpPr>
          <p:cNvPr id="26631" name="Rectangle 7"/>
          <p:cNvSpPr>
            <a:spLocks noChangeArrowheads="1"/>
          </p:cNvSpPr>
          <p:nvPr/>
        </p:nvSpPr>
        <p:spPr bwMode="auto">
          <a:xfrm>
            <a:off x="538163" y="333375"/>
            <a:ext cx="8137525" cy="6119813"/>
          </a:xfrm>
          <a:prstGeom prst="rect">
            <a:avLst/>
          </a:prstGeom>
          <a:noFill/>
          <a:ln w="57150" cmpd="thickThin">
            <a:solidFill>
              <a:schemeClr val="tx1"/>
            </a:solidFill>
            <a:miter lim="800000"/>
            <a:headEnd/>
            <a:tailEnd/>
          </a:ln>
          <a:effectLst/>
        </p:spPr>
        <p:txBody>
          <a:bodyPr wrap="none" anchor="ctr"/>
          <a:lstStyle/>
          <a:p>
            <a:endParaRPr lang="zh-TW" altLang="en-US"/>
          </a:p>
        </p:txBody>
      </p:sp>
      <p:sp>
        <p:nvSpPr>
          <p:cNvPr id="26634" name="Text Box 10"/>
          <p:cNvSpPr txBox="1">
            <a:spLocks noChangeArrowheads="1"/>
          </p:cNvSpPr>
          <p:nvPr/>
        </p:nvSpPr>
        <p:spPr bwMode="auto">
          <a:xfrm>
            <a:off x="6376988" y="1989138"/>
            <a:ext cx="2082800" cy="822325"/>
          </a:xfrm>
          <a:prstGeom prst="rect">
            <a:avLst/>
          </a:prstGeom>
          <a:noFill/>
          <a:ln w="9525">
            <a:noFill/>
            <a:miter lim="800000"/>
            <a:headEnd/>
            <a:tailEnd/>
          </a:ln>
          <a:effectLst/>
        </p:spPr>
        <p:txBody>
          <a:bodyPr wrap="none">
            <a:spAutoFit/>
          </a:bodyPr>
          <a:lstStyle/>
          <a:p>
            <a:pPr algn="ctr"/>
            <a:r>
              <a:rPr lang="en-US" altLang="zh-TW" sz="2400" b="1">
                <a:solidFill>
                  <a:srgbClr val="990033"/>
                </a:solidFill>
                <a:effectLst>
                  <a:outerShdw blurRad="38100" dist="38100" dir="2700000" algn="tl">
                    <a:srgbClr val="C0C0C0"/>
                  </a:outerShdw>
                </a:effectLst>
              </a:rPr>
              <a:t>PROTEIN </a:t>
            </a:r>
          </a:p>
          <a:p>
            <a:pPr algn="ctr"/>
            <a:r>
              <a:rPr lang="en-US" altLang="zh-TW" sz="2400" b="1">
                <a:solidFill>
                  <a:srgbClr val="990033"/>
                </a:solidFill>
                <a:effectLst>
                  <a:outerShdw blurRad="38100" dist="38100" dir="2700000" algn="tl">
                    <a:srgbClr val="C0C0C0"/>
                  </a:outerShdw>
                </a:effectLst>
              </a:rPr>
              <a:t>DATABASES</a:t>
            </a:r>
          </a:p>
        </p:txBody>
      </p:sp>
      <p:sp>
        <p:nvSpPr>
          <p:cNvPr id="26642" name="AutoShape 18"/>
          <p:cNvSpPr>
            <a:spLocks noChangeArrowheads="1"/>
          </p:cNvSpPr>
          <p:nvPr/>
        </p:nvSpPr>
        <p:spPr bwMode="auto">
          <a:xfrm>
            <a:off x="6721475" y="2971800"/>
            <a:ext cx="1728788" cy="2185988"/>
          </a:xfrm>
          <a:prstGeom prst="roundRect">
            <a:avLst>
              <a:gd name="adj" fmla="val 16667"/>
            </a:avLst>
          </a:prstGeom>
          <a:solidFill>
            <a:schemeClr val="tx1"/>
          </a:solidFill>
          <a:ln w="9525">
            <a:solidFill>
              <a:schemeClr val="tx1"/>
            </a:solidFill>
            <a:round/>
            <a:headEnd/>
            <a:tailEnd/>
          </a:ln>
          <a:effectLst/>
        </p:spPr>
        <p:txBody>
          <a:bodyPr wrap="none" anchor="ctr"/>
          <a:lstStyle/>
          <a:p>
            <a:endParaRPr lang="zh-TW" altLang="en-US"/>
          </a:p>
        </p:txBody>
      </p:sp>
      <p:sp>
        <p:nvSpPr>
          <p:cNvPr id="26644" name="AutoShape 20"/>
          <p:cNvSpPr>
            <a:spLocks noChangeArrowheads="1"/>
          </p:cNvSpPr>
          <p:nvPr/>
        </p:nvSpPr>
        <p:spPr bwMode="auto">
          <a:xfrm>
            <a:off x="5772150" y="4508500"/>
            <a:ext cx="24479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43" name="AutoShape 19"/>
          <p:cNvSpPr>
            <a:spLocks noChangeArrowheads="1"/>
          </p:cNvSpPr>
          <p:nvPr/>
        </p:nvSpPr>
        <p:spPr bwMode="auto">
          <a:xfrm>
            <a:off x="6457950" y="5157788"/>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5" name="Text Box 11"/>
          <p:cNvSpPr txBox="1">
            <a:spLocks noChangeArrowheads="1"/>
          </p:cNvSpPr>
          <p:nvPr/>
        </p:nvSpPr>
        <p:spPr bwMode="auto">
          <a:xfrm>
            <a:off x="6637338" y="3017838"/>
            <a:ext cx="1895475" cy="822325"/>
          </a:xfrm>
          <a:prstGeom prst="rect">
            <a:avLst/>
          </a:prstGeom>
          <a:noFill/>
          <a:ln w="9525">
            <a:noFill/>
            <a:miter lim="800000"/>
            <a:headEnd/>
            <a:tailEnd/>
          </a:ln>
          <a:effectLst/>
        </p:spPr>
        <p:txBody>
          <a:bodyPr wrap="none">
            <a:spAutoFit/>
          </a:bodyPr>
          <a:lstStyle/>
          <a:p>
            <a:pPr algn="ctr"/>
            <a:r>
              <a:rPr lang="en-US" altLang="zh-TW" sz="2400" b="1">
                <a:solidFill>
                  <a:srgbClr val="FF3300"/>
                </a:solidFill>
                <a:effectLst>
                  <a:outerShdw blurRad="38100" dist="38100" dir="2700000" algn="tl">
                    <a:srgbClr val="C0C0C0"/>
                  </a:outerShdw>
                </a:effectLst>
              </a:rPr>
              <a:t>PROTEIN </a:t>
            </a:r>
          </a:p>
          <a:p>
            <a:pPr algn="ctr"/>
            <a:r>
              <a:rPr lang="en-US" altLang="zh-TW" sz="2400" b="1">
                <a:solidFill>
                  <a:srgbClr val="FF3300"/>
                </a:solidFill>
                <a:effectLst>
                  <a:outerShdw blurRad="38100" dist="38100" dir="2700000" algn="tl">
                    <a:srgbClr val="C0C0C0"/>
                  </a:outerShdw>
                </a:effectLst>
              </a:rPr>
              <a:t>SEQUENCE</a:t>
            </a:r>
          </a:p>
        </p:txBody>
      </p:sp>
      <p:sp>
        <p:nvSpPr>
          <p:cNvPr id="26636" name="Text Box 12"/>
          <p:cNvSpPr txBox="1">
            <a:spLocks noChangeArrowheads="1"/>
          </p:cNvSpPr>
          <p:nvPr/>
        </p:nvSpPr>
        <p:spPr bwMode="auto">
          <a:xfrm>
            <a:off x="5770563" y="4603750"/>
            <a:ext cx="2451100"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MOTIF/DOMAIN</a:t>
            </a:r>
          </a:p>
        </p:txBody>
      </p:sp>
      <p:sp>
        <p:nvSpPr>
          <p:cNvPr id="26638" name="Text Box 14"/>
          <p:cNvSpPr txBox="1">
            <a:spLocks noChangeArrowheads="1"/>
          </p:cNvSpPr>
          <p:nvPr/>
        </p:nvSpPr>
        <p:spPr bwMode="auto">
          <a:xfrm>
            <a:off x="6426200" y="5253038"/>
            <a:ext cx="1334981" cy="461665"/>
          </a:xfrm>
          <a:prstGeom prst="rect">
            <a:avLst/>
          </a:prstGeom>
          <a:noFill/>
          <a:ln w="9525">
            <a:noFill/>
            <a:miter lim="800000"/>
            <a:headEnd/>
            <a:tailEnd/>
          </a:ln>
          <a:effectLst/>
        </p:spPr>
        <p:txBody>
          <a:bodyPr wrap="none">
            <a:spAutoFit/>
          </a:bodyPr>
          <a:lstStyle/>
          <a:p>
            <a:r>
              <a:rPr lang="en-US" altLang="zh-TW" sz="2400" b="1" dirty="0" smtClean="0">
                <a:effectLst>
                  <a:outerShdw blurRad="38100" dist="38100" dir="2700000" algn="tl">
                    <a:srgbClr val="C0C0C0"/>
                  </a:outerShdw>
                </a:effectLst>
              </a:rPr>
              <a:t>FOLDING</a:t>
            </a:r>
            <a:endParaRPr lang="en-US" altLang="zh-TW" sz="2400" b="1" dirty="0">
              <a:effectLst>
                <a:outerShdw blurRad="38100" dist="38100" dir="2700000" algn="tl">
                  <a:srgbClr val="C0C0C0"/>
                </a:outerShdw>
              </a:effectLst>
            </a:endParaRPr>
          </a:p>
        </p:txBody>
      </p:sp>
      <p:sp>
        <p:nvSpPr>
          <p:cNvPr id="26645" name="AutoShape 21"/>
          <p:cNvSpPr>
            <a:spLocks noChangeArrowheads="1"/>
          </p:cNvSpPr>
          <p:nvPr/>
        </p:nvSpPr>
        <p:spPr bwMode="auto">
          <a:xfrm>
            <a:off x="5562600" y="3860800"/>
            <a:ext cx="2016125" cy="647700"/>
          </a:xfrm>
          <a:prstGeom prst="roundRect">
            <a:avLst>
              <a:gd name="adj" fmla="val 16667"/>
            </a:avLst>
          </a:prstGeom>
          <a:solidFill>
            <a:schemeClr val="accent1"/>
          </a:solidFill>
          <a:ln w="9525">
            <a:solidFill>
              <a:schemeClr val="accent2"/>
            </a:solidFill>
            <a:round/>
            <a:headEnd/>
            <a:tailEnd/>
          </a:ln>
          <a:effectLst/>
        </p:spPr>
        <p:txBody>
          <a:bodyPr wrap="none" anchor="ctr"/>
          <a:lstStyle/>
          <a:p>
            <a:endParaRPr lang="zh-TW" altLang="en-US"/>
          </a:p>
        </p:txBody>
      </p:sp>
      <p:sp>
        <p:nvSpPr>
          <p:cNvPr id="26637" name="Text Box 13"/>
          <p:cNvSpPr txBox="1">
            <a:spLocks noChangeArrowheads="1"/>
          </p:cNvSpPr>
          <p:nvPr/>
        </p:nvSpPr>
        <p:spPr bwMode="auto">
          <a:xfrm>
            <a:off x="5497513" y="3908425"/>
            <a:ext cx="2147887" cy="457200"/>
          </a:xfrm>
          <a:prstGeom prst="rect">
            <a:avLst/>
          </a:prstGeom>
          <a:noFill/>
          <a:ln w="9525">
            <a:noFill/>
            <a:miter lim="800000"/>
            <a:headEnd/>
            <a:tailEnd/>
          </a:ln>
          <a:effectLst/>
        </p:spPr>
        <p:txBody>
          <a:bodyPr wrap="none">
            <a:spAutoFit/>
          </a:bodyPr>
          <a:lstStyle/>
          <a:p>
            <a:r>
              <a:rPr lang="en-US" altLang="zh-TW" sz="2400" b="1">
                <a:effectLst>
                  <a:outerShdw blurRad="38100" dist="38100" dir="2700000" algn="tl">
                    <a:srgbClr val="C0C0C0"/>
                  </a:outerShdw>
                </a:effectLst>
              </a:rPr>
              <a:t>PROPERTIES</a:t>
            </a:r>
          </a:p>
        </p:txBody>
      </p:sp>
      <p:sp>
        <p:nvSpPr>
          <p:cNvPr id="26651" name="AutoShape 27"/>
          <p:cNvSpPr>
            <a:spLocks/>
          </p:cNvSpPr>
          <p:nvPr/>
        </p:nvSpPr>
        <p:spPr bwMode="auto">
          <a:xfrm>
            <a:off x="5199063" y="3068638"/>
            <a:ext cx="503237" cy="2736850"/>
          </a:xfrm>
          <a:prstGeom prst="leftBrace">
            <a:avLst>
              <a:gd name="adj1" fmla="val 45321"/>
              <a:gd name="adj2" fmla="val 50000"/>
            </a:avLst>
          </a:prstGeom>
          <a:noFill/>
          <a:ln w="9525">
            <a:solidFill>
              <a:schemeClr val="tx1"/>
            </a:solidFill>
            <a:round/>
            <a:headEnd/>
            <a:tailEnd/>
          </a:ln>
          <a:effectLst/>
        </p:spPr>
        <p:txBody>
          <a:bodyPr wrap="none" anchor="ctr"/>
          <a:lstStyle/>
          <a:p>
            <a:endParaRPr lang="zh-TW" altLang="en-US"/>
          </a:p>
        </p:txBody>
      </p:sp>
      <p:sp>
        <p:nvSpPr>
          <p:cNvPr id="26652" name="Text Box 28"/>
          <p:cNvSpPr txBox="1">
            <a:spLocks noChangeArrowheads="1"/>
          </p:cNvSpPr>
          <p:nvPr/>
        </p:nvSpPr>
        <p:spPr bwMode="auto">
          <a:xfrm>
            <a:off x="3995738" y="4167188"/>
            <a:ext cx="1231900" cy="457200"/>
          </a:xfrm>
          <a:prstGeom prst="rect">
            <a:avLst/>
          </a:prstGeom>
          <a:noFill/>
          <a:ln w="9525">
            <a:noFill/>
            <a:miter lim="800000"/>
            <a:headEnd/>
            <a:tailEnd/>
          </a:ln>
          <a:effectLst/>
        </p:spPr>
        <p:txBody>
          <a:bodyPr wrap="none">
            <a:spAutoFit/>
          </a:bodyPr>
          <a:lstStyle/>
          <a:p>
            <a:r>
              <a:rPr lang="en-US" altLang="zh-TW" sz="2400" b="1">
                <a:solidFill>
                  <a:srgbClr val="990033"/>
                </a:solidFill>
                <a:effectLst>
                  <a:outerShdw blurRad="38100" dist="38100" dir="2700000" algn="tl">
                    <a:srgbClr val="C0C0C0"/>
                  </a:outerShdw>
                </a:effectLst>
              </a:rPr>
              <a:t>TOOLS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rId2"/>
          </p:cNvPr>
          <p:cNvPicPr>
            <a:picLocks noChangeAspect="1" noChangeArrowheads="1"/>
          </p:cNvPicPr>
          <p:nvPr/>
        </p:nvPicPr>
        <p:blipFill>
          <a:blip r:embed="rId3" cstate="print"/>
          <a:srcRect/>
          <a:stretch>
            <a:fillRect/>
          </a:stretch>
        </p:blipFill>
        <p:spPr bwMode="auto">
          <a:xfrm>
            <a:off x="251520" y="2718219"/>
            <a:ext cx="6648450" cy="800100"/>
          </a:xfrm>
          <a:prstGeom prst="rect">
            <a:avLst/>
          </a:prstGeom>
          <a:noFill/>
          <a:ln w="9525">
            <a:solidFill>
              <a:schemeClr val="tx2"/>
            </a:solidFill>
            <a:miter lim="800000"/>
            <a:headEnd/>
            <a:tailEnd/>
          </a:ln>
        </p:spPr>
      </p:pic>
      <p:pic>
        <p:nvPicPr>
          <p:cNvPr id="5122" name="Picture 2">
            <a:hlinkClick r:id="rId4"/>
          </p:cNvPr>
          <p:cNvPicPr>
            <a:picLocks noChangeAspect="1" noChangeArrowheads="1"/>
          </p:cNvPicPr>
          <p:nvPr/>
        </p:nvPicPr>
        <p:blipFill>
          <a:blip r:embed="rId5" cstate="print"/>
          <a:srcRect/>
          <a:stretch>
            <a:fillRect/>
          </a:stretch>
        </p:blipFill>
        <p:spPr bwMode="auto">
          <a:xfrm>
            <a:off x="251520" y="3950367"/>
            <a:ext cx="3118259" cy="864096"/>
          </a:xfrm>
          <a:prstGeom prst="rect">
            <a:avLst/>
          </a:prstGeom>
          <a:noFill/>
          <a:ln w="9525">
            <a:noFill/>
            <a:miter lim="800000"/>
            <a:headEnd/>
            <a:tailEnd/>
          </a:ln>
        </p:spPr>
      </p:pic>
      <p:pic>
        <p:nvPicPr>
          <p:cNvPr id="5123" name="Picture 3">
            <a:hlinkClick r:id="rId6"/>
          </p:cNvPr>
          <p:cNvPicPr>
            <a:picLocks noChangeAspect="1" noChangeArrowheads="1"/>
          </p:cNvPicPr>
          <p:nvPr/>
        </p:nvPicPr>
        <p:blipFill>
          <a:blip r:embed="rId7" cstate="print"/>
          <a:srcRect/>
          <a:stretch>
            <a:fillRect/>
          </a:stretch>
        </p:blipFill>
        <p:spPr bwMode="auto">
          <a:xfrm>
            <a:off x="251520" y="5492152"/>
            <a:ext cx="5296796" cy="864096"/>
          </a:xfrm>
          <a:prstGeom prst="rect">
            <a:avLst/>
          </a:prstGeom>
          <a:noFill/>
          <a:ln w="9525">
            <a:noFill/>
            <a:miter lim="800000"/>
            <a:headEnd/>
            <a:tailEnd/>
          </a:ln>
        </p:spPr>
      </p:pic>
      <p:sp>
        <p:nvSpPr>
          <p:cNvPr id="8" name="矩形 7"/>
          <p:cNvSpPr/>
          <p:nvPr/>
        </p:nvSpPr>
        <p:spPr>
          <a:xfrm>
            <a:off x="251520" y="6264495"/>
            <a:ext cx="1743682" cy="307777"/>
          </a:xfrm>
          <a:prstGeom prst="rect">
            <a:avLst/>
          </a:prstGeom>
        </p:spPr>
        <p:txBody>
          <a:bodyPr wrap="none">
            <a:spAutoFit/>
          </a:bodyPr>
          <a:lstStyle/>
          <a:p>
            <a:r>
              <a:rPr lang="en-US" altLang="zh-TW" sz="1400" i="1" dirty="0" smtClean="0"/>
              <a:t>http://tw.expasy.org/</a:t>
            </a:r>
            <a:endParaRPr lang="zh-TW" altLang="en-US" sz="1400" i="1" dirty="0"/>
          </a:p>
        </p:txBody>
      </p:sp>
      <p:sp>
        <p:nvSpPr>
          <p:cNvPr id="9" name="矩形 8"/>
          <p:cNvSpPr/>
          <p:nvPr/>
        </p:nvSpPr>
        <p:spPr>
          <a:xfrm>
            <a:off x="251520" y="4578694"/>
            <a:ext cx="3152081" cy="307777"/>
          </a:xfrm>
          <a:prstGeom prst="rect">
            <a:avLst/>
          </a:prstGeom>
        </p:spPr>
        <p:txBody>
          <a:bodyPr wrap="none">
            <a:spAutoFit/>
          </a:bodyPr>
          <a:lstStyle/>
          <a:p>
            <a:r>
              <a:rPr lang="en-US" altLang="zh-TW" sz="1400" i="1" dirty="0" smtClean="0"/>
              <a:t>http://www.ebi.ac.uk/Tools/pfa/iprscan/</a:t>
            </a:r>
            <a:endParaRPr lang="zh-TW" altLang="en-US" sz="1400" i="1" dirty="0"/>
          </a:p>
        </p:txBody>
      </p:sp>
      <p:sp>
        <p:nvSpPr>
          <p:cNvPr id="10" name="矩形 9"/>
          <p:cNvSpPr/>
          <p:nvPr/>
        </p:nvSpPr>
        <p:spPr>
          <a:xfrm>
            <a:off x="251520" y="3518319"/>
            <a:ext cx="4572000" cy="307777"/>
          </a:xfrm>
          <a:prstGeom prst="rect">
            <a:avLst/>
          </a:prstGeom>
        </p:spPr>
        <p:txBody>
          <a:bodyPr>
            <a:spAutoFit/>
          </a:bodyPr>
          <a:lstStyle/>
          <a:p>
            <a:r>
              <a:rPr lang="en-US" altLang="zh-TW" sz="1400" i="1" dirty="0" smtClean="0"/>
              <a:t>http://www.ncbi.nlm.nih.gov/Structure/cdd/wrpsb.cgi</a:t>
            </a:r>
            <a:endParaRPr lang="zh-TW" altLang="en-US" sz="1400" i="1" dirty="0"/>
          </a:p>
        </p:txBody>
      </p:sp>
      <p:sp>
        <p:nvSpPr>
          <p:cNvPr id="11" name="文字方塊 10"/>
          <p:cNvSpPr txBox="1"/>
          <p:nvPr/>
        </p:nvSpPr>
        <p:spPr>
          <a:xfrm>
            <a:off x="251520" y="116632"/>
            <a:ext cx="5794535"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Sequence/Motif/Domain Databases</a:t>
            </a:r>
            <a:endParaRPr lang="zh-TW" altLang="en-US" sz="2400" b="1" dirty="0">
              <a:solidFill>
                <a:srgbClr val="C00000"/>
              </a:solidFill>
              <a:effectLst>
                <a:outerShdw blurRad="38100" dist="38100" dir="2700000" algn="tl">
                  <a:srgbClr val="000000">
                    <a:alpha val="43137"/>
                  </a:srgbClr>
                </a:outerShdw>
              </a:effectLst>
            </a:endParaRPr>
          </a:p>
        </p:txBody>
      </p:sp>
      <p:sp>
        <p:nvSpPr>
          <p:cNvPr id="12" name="文字方塊 11"/>
          <p:cNvSpPr txBox="1"/>
          <p:nvPr/>
        </p:nvSpPr>
        <p:spPr>
          <a:xfrm>
            <a:off x="251520" y="5102495"/>
            <a:ext cx="2955424"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Protein Analysis Tools</a:t>
            </a:r>
            <a:endParaRPr lang="zh-TW" altLang="en-US" sz="2400" b="1" dirty="0">
              <a:solidFill>
                <a:srgbClr val="C00000"/>
              </a:solidFill>
              <a:effectLst>
                <a:outerShdw blurRad="38100" dist="38100" dir="2700000" algn="tl">
                  <a:srgbClr val="000000">
                    <a:alpha val="43137"/>
                  </a:srgbClr>
                </a:outerShdw>
              </a:effectLst>
            </a:endParaRPr>
          </a:p>
        </p:txBody>
      </p:sp>
      <p:pic>
        <p:nvPicPr>
          <p:cNvPr id="2050" name="Picture 2"/>
          <p:cNvPicPr>
            <a:picLocks noChangeAspect="1" noChangeArrowheads="1"/>
          </p:cNvPicPr>
          <p:nvPr/>
        </p:nvPicPr>
        <p:blipFill>
          <a:blip r:embed="rId8" cstate="print"/>
          <a:srcRect l="16148"/>
          <a:stretch>
            <a:fillRect/>
          </a:stretch>
        </p:blipFill>
        <p:spPr bwMode="auto">
          <a:xfrm>
            <a:off x="242155" y="716155"/>
            <a:ext cx="3043961" cy="1476374"/>
          </a:xfrm>
          <a:prstGeom prst="rect">
            <a:avLst/>
          </a:prstGeom>
          <a:noFill/>
          <a:ln w="9525">
            <a:solidFill>
              <a:schemeClr val="tx2">
                <a:lumMod val="20000"/>
                <a:lumOff val="80000"/>
              </a:schemeClr>
            </a:solidFill>
            <a:miter lim="800000"/>
            <a:headEnd/>
            <a:tailEnd/>
          </a:ln>
          <a:effectLst/>
        </p:spPr>
      </p:pic>
      <p:sp>
        <p:nvSpPr>
          <p:cNvPr id="15" name="矩形 14">
            <a:hlinkClick r:id="rId9"/>
          </p:cNvPr>
          <p:cNvSpPr/>
          <p:nvPr/>
        </p:nvSpPr>
        <p:spPr>
          <a:xfrm>
            <a:off x="214282" y="2192529"/>
            <a:ext cx="1997278" cy="307777"/>
          </a:xfrm>
          <a:prstGeom prst="rect">
            <a:avLst/>
          </a:prstGeom>
        </p:spPr>
        <p:txBody>
          <a:bodyPr wrap="none">
            <a:spAutoFit/>
          </a:bodyPr>
          <a:lstStyle/>
          <a:p>
            <a:r>
              <a:rPr lang="en-US" altLang="zh-TW" sz="1400" i="1" dirty="0" smtClean="0"/>
              <a:t>http://www.uniprot.org/</a:t>
            </a:r>
            <a:endParaRPr lang="zh-TW" altLang="en-US" sz="1400"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23199" y="764704"/>
            <a:ext cx="8678117" cy="4680520"/>
          </a:xfrm>
          <a:prstGeom prst="rect">
            <a:avLst/>
          </a:prstGeom>
        </p:spPr>
      </p:pic>
      <p:sp>
        <p:nvSpPr>
          <p:cNvPr id="3" name="矩形 2">
            <a:hlinkClick r:id="rId3"/>
          </p:cNvPr>
          <p:cNvSpPr/>
          <p:nvPr/>
        </p:nvSpPr>
        <p:spPr>
          <a:xfrm>
            <a:off x="7046592" y="44624"/>
            <a:ext cx="1989904" cy="307777"/>
          </a:xfrm>
          <a:prstGeom prst="rect">
            <a:avLst/>
          </a:prstGeom>
        </p:spPr>
        <p:txBody>
          <a:bodyPr wrap="none">
            <a:spAutoFit/>
          </a:bodyPr>
          <a:lstStyle/>
          <a:p>
            <a:r>
              <a:rPr lang="zh-TW" altLang="en-US" sz="1400" i="1" dirty="0"/>
              <a:t>http://www.uniprot.org/</a:t>
            </a:r>
          </a:p>
        </p:txBody>
      </p:sp>
      <p:sp>
        <p:nvSpPr>
          <p:cNvPr id="4" name="文字方塊 3"/>
          <p:cNvSpPr txBox="1"/>
          <p:nvPr/>
        </p:nvSpPr>
        <p:spPr>
          <a:xfrm>
            <a:off x="2771800" y="908720"/>
            <a:ext cx="1090876" cy="369332"/>
          </a:xfrm>
          <a:prstGeom prst="rect">
            <a:avLst/>
          </a:prstGeom>
          <a:noFill/>
        </p:spPr>
        <p:txBody>
          <a:bodyPr wrap="none" rtlCol="0">
            <a:spAutoFit/>
          </a:bodyPr>
          <a:lstStyle/>
          <a:p>
            <a:r>
              <a:rPr lang="en-US" altLang="zh-TW" dirty="0" smtClean="0"/>
              <a:t>P53 again</a:t>
            </a:r>
            <a:endParaRPr lang="zh-TW" altLang="en-US" dirty="0"/>
          </a:p>
        </p:txBody>
      </p:sp>
    </p:spTree>
    <p:extLst>
      <p:ext uri="{BB962C8B-B14F-4D97-AF65-F5344CB8AC3E}">
        <p14:creationId xmlns:p14="http://schemas.microsoft.com/office/powerpoint/2010/main" val="3751808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691680" y="689545"/>
            <a:ext cx="7302775" cy="5763791"/>
          </a:xfrm>
          <a:prstGeom prst="rect">
            <a:avLst/>
          </a:prstGeom>
        </p:spPr>
      </p:pic>
      <p:pic>
        <p:nvPicPr>
          <p:cNvPr id="3" name="圖片 2"/>
          <p:cNvPicPr>
            <a:picLocks noChangeAspect="1"/>
          </p:cNvPicPr>
          <p:nvPr/>
        </p:nvPicPr>
        <p:blipFill>
          <a:blip r:embed="rId3"/>
          <a:stretch>
            <a:fillRect/>
          </a:stretch>
        </p:blipFill>
        <p:spPr>
          <a:xfrm>
            <a:off x="1475656" y="44624"/>
            <a:ext cx="1292953" cy="6784107"/>
          </a:xfrm>
          <a:prstGeom prst="rect">
            <a:avLst/>
          </a:prstGeom>
        </p:spPr>
      </p:pic>
      <p:sp>
        <p:nvSpPr>
          <p:cNvPr id="4" name="矩形 3">
            <a:hlinkClick r:id="rId4"/>
          </p:cNvPr>
          <p:cNvSpPr/>
          <p:nvPr/>
        </p:nvSpPr>
        <p:spPr>
          <a:xfrm>
            <a:off x="4211960" y="-5898"/>
            <a:ext cx="4932040" cy="338554"/>
          </a:xfrm>
          <a:prstGeom prst="rect">
            <a:avLst/>
          </a:prstGeom>
        </p:spPr>
        <p:txBody>
          <a:bodyPr wrap="square">
            <a:spAutoFit/>
          </a:bodyPr>
          <a:lstStyle/>
          <a:p>
            <a:r>
              <a:rPr lang="zh-TW" altLang="en-US" sz="1600" i="1" dirty="0"/>
              <a:t>http://www.uniprot.org/uniprot/?query=p53&amp;sort=score</a:t>
            </a:r>
          </a:p>
        </p:txBody>
      </p:sp>
    </p:spTree>
    <p:extLst>
      <p:ext uri="{BB962C8B-B14F-4D97-AF65-F5344CB8AC3E}">
        <p14:creationId xmlns:p14="http://schemas.microsoft.com/office/powerpoint/2010/main" val="3678303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691680" y="689545"/>
            <a:ext cx="7302775" cy="5763791"/>
          </a:xfrm>
          <a:prstGeom prst="rect">
            <a:avLst/>
          </a:prstGeom>
        </p:spPr>
      </p:pic>
      <p:pic>
        <p:nvPicPr>
          <p:cNvPr id="3" name="圖片 2"/>
          <p:cNvPicPr>
            <a:picLocks noChangeAspect="1"/>
          </p:cNvPicPr>
          <p:nvPr/>
        </p:nvPicPr>
        <p:blipFill>
          <a:blip r:embed="rId3"/>
          <a:stretch>
            <a:fillRect/>
          </a:stretch>
        </p:blipFill>
        <p:spPr>
          <a:xfrm>
            <a:off x="1475656" y="44624"/>
            <a:ext cx="1292953" cy="6784107"/>
          </a:xfrm>
          <a:prstGeom prst="rect">
            <a:avLst/>
          </a:prstGeom>
        </p:spPr>
      </p:pic>
      <p:sp>
        <p:nvSpPr>
          <p:cNvPr id="4" name="矩形 3">
            <a:hlinkClick r:id="rId4"/>
          </p:cNvPr>
          <p:cNvSpPr/>
          <p:nvPr/>
        </p:nvSpPr>
        <p:spPr>
          <a:xfrm>
            <a:off x="4211960" y="-5898"/>
            <a:ext cx="4932040" cy="338554"/>
          </a:xfrm>
          <a:prstGeom prst="rect">
            <a:avLst/>
          </a:prstGeom>
        </p:spPr>
        <p:txBody>
          <a:bodyPr wrap="square">
            <a:spAutoFit/>
          </a:bodyPr>
          <a:lstStyle/>
          <a:p>
            <a:r>
              <a:rPr lang="zh-TW" altLang="en-US" sz="1600" i="1" dirty="0"/>
              <a:t>http://www.uniprot.org/uniprot/?query=p53&amp;sort=score</a:t>
            </a:r>
          </a:p>
        </p:txBody>
      </p:sp>
      <p:sp>
        <p:nvSpPr>
          <p:cNvPr id="5" name="矩形 4"/>
          <p:cNvSpPr/>
          <p:nvPr/>
        </p:nvSpPr>
        <p:spPr>
          <a:xfrm>
            <a:off x="1547664" y="6597352"/>
            <a:ext cx="1220945" cy="23137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8220997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11560" y="139485"/>
            <a:ext cx="7634883" cy="6601883"/>
          </a:xfrm>
          <a:prstGeom prst="rect">
            <a:avLst/>
          </a:prstGeom>
        </p:spPr>
      </p:pic>
    </p:spTree>
    <p:extLst>
      <p:ext uri="{BB962C8B-B14F-4D97-AF65-F5344CB8AC3E}">
        <p14:creationId xmlns:p14="http://schemas.microsoft.com/office/powerpoint/2010/main" val="3517524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971600" y="116632"/>
            <a:ext cx="6847094" cy="6624736"/>
          </a:xfrm>
          <a:prstGeom prst="rect">
            <a:avLst/>
          </a:prstGeom>
        </p:spPr>
      </p:pic>
    </p:spTree>
    <p:extLst>
      <p:ext uri="{BB962C8B-B14F-4D97-AF65-F5344CB8AC3E}">
        <p14:creationId xmlns:p14="http://schemas.microsoft.com/office/powerpoint/2010/main" val="3106439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179512" y="260648"/>
            <a:ext cx="8663900" cy="3960440"/>
          </a:xfrm>
          <a:prstGeom prst="rect">
            <a:avLst/>
          </a:prstGeom>
        </p:spPr>
      </p:pic>
      <p:sp>
        <p:nvSpPr>
          <p:cNvPr id="4" name="矩形 3"/>
          <p:cNvSpPr/>
          <p:nvPr/>
        </p:nvSpPr>
        <p:spPr>
          <a:xfrm>
            <a:off x="2987824" y="4437112"/>
            <a:ext cx="4536504" cy="1754326"/>
          </a:xfrm>
          <a:prstGeom prst="rect">
            <a:avLst/>
          </a:prstGeom>
        </p:spPr>
        <p:txBody>
          <a:bodyPr wrap="square">
            <a:spAutoFit/>
          </a:bodyPr>
          <a:lstStyle/>
          <a:p>
            <a:r>
              <a:rPr lang="en-US" altLang="zh-TW" dirty="0" smtClean="0"/>
              <a:t>Retrieve information on:</a:t>
            </a:r>
          </a:p>
          <a:p>
            <a:r>
              <a:rPr lang="zh-TW" altLang="en-US" dirty="0" smtClean="0"/>
              <a:t>P</a:t>
            </a:r>
            <a:r>
              <a:rPr lang="zh-TW" altLang="en-US" dirty="0"/>
              <a:t>04637</a:t>
            </a:r>
          </a:p>
          <a:p>
            <a:r>
              <a:rPr lang="zh-TW" altLang="en-US" dirty="0"/>
              <a:t>P02340</a:t>
            </a:r>
          </a:p>
          <a:p>
            <a:r>
              <a:rPr lang="zh-TW" altLang="en-US" dirty="0"/>
              <a:t>P10361</a:t>
            </a:r>
          </a:p>
          <a:p>
            <a:r>
              <a:rPr lang="zh-TW" altLang="en-US" dirty="0"/>
              <a:t>Q8IMZ4</a:t>
            </a:r>
          </a:p>
          <a:p>
            <a:r>
              <a:rPr lang="zh-TW" altLang="en-US" dirty="0"/>
              <a:t>Q9N6D8</a:t>
            </a:r>
          </a:p>
        </p:txBody>
      </p:sp>
    </p:spTree>
    <p:extLst>
      <p:ext uri="{BB962C8B-B14F-4D97-AF65-F5344CB8AC3E}">
        <p14:creationId xmlns:p14="http://schemas.microsoft.com/office/powerpoint/2010/main" val="804884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79512" y="116632"/>
            <a:ext cx="8748464" cy="6495823"/>
          </a:xfrm>
          <a:prstGeom prst="rect">
            <a:avLst/>
          </a:prstGeom>
        </p:spPr>
      </p:pic>
      <p:sp>
        <p:nvSpPr>
          <p:cNvPr id="3" name="矩形 2"/>
          <p:cNvSpPr/>
          <p:nvPr/>
        </p:nvSpPr>
        <p:spPr>
          <a:xfrm>
            <a:off x="1115616" y="3789040"/>
            <a:ext cx="1152128" cy="1066959"/>
          </a:xfrm>
          <a:prstGeom prst="rect">
            <a:avLst/>
          </a:prstGeom>
        </p:spPr>
        <p:txBody>
          <a:bodyPr wrap="square">
            <a:spAutoFit/>
          </a:bodyPr>
          <a:lstStyle/>
          <a:p>
            <a:pPr>
              <a:lnSpc>
                <a:spcPts val="1500"/>
              </a:lnSpc>
            </a:pPr>
            <a:r>
              <a:rPr lang="zh-TW" altLang="en-US" b="1" dirty="0" smtClean="0"/>
              <a:t>P</a:t>
            </a:r>
            <a:r>
              <a:rPr lang="zh-TW" altLang="en-US" b="1" dirty="0"/>
              <a:t>04637</a:t>
            </a:r>
          </a:p>
          <a:p>
            <a:pPr>
              <a:lnSpc>
                <a:spcPts val="1500"/>
              </a:lnSpc>
            </a:pPr>
            <a:r>
              <a:rPr lang="zh-TW" altLang="en-US" b="1" dirty="0"/>
              <a:t>P02340</a:t>
            </a:r>
          </a:p>
          <a:p>
            <a:pPr>
              <a:lnSpc>
                <a:spcPts val="1500"/>
              </a:lnSpc>
            </a:pPr>
            <a:r>
              <a:rPr lang="zh-TW" altLang="en-US" b="1" dirty="0"/>
              <a:t>P10361</a:t>
            </a:r>
          </a:p>
          <a:p>
            <a:pPr>
              <a:lnSpc>
                <a:spcPts val="1500"/>
              </a:lnSpc>
            </a:pPr>
            <a:r>
              <a:rPr lang="zh-TW" altLang="en-US" b="1" dirty="0"/>
              <a:t>Q8IMZ4</a:t>
            </a:r>
          </a:p>
          <a:p>
            <a:pPr>
              <a:lnSpc>
                <a:spcPts val="1500"/>
              </a:lnSpc>
            </a:pPr>
            <a:r>
              <a:rPr lang="zh-TW" altLang="en-US" b="1" dirty="0"/>
              <a:t>Q9N6D8</a:t>
            </a:r>
          </a:p>
        </p:txBody>
      </p:sp>
    </p:spTree>
    <p:extLst>
      <p:ext uri="{BB962C8B-B14F-4D97-AF65-F5344CB8AC3E}">
        <p14:creationId xmlns:p14="http://schemas.microsoft.com/office/powerpoint/2010/main" val="18824148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0" y="404664"/>
            <a:ext cx="9144000" cy="4297828"/>
          </a:xfrm>
          <a:prstGeom prst="rect">
            <a:avLst/>
          </a:prstGeom>
        </p:spPr>
      </p:pic>
      <p:sp>
        <p:nvSpPr>
          <p:cNvPr id="4" name="矩形 3"/>
          <p:cNvSpPr/>
          <p:nvPr/>
        </p:nvSpPr>
        <p:spPr>
          <a:xfrm>
            <a:off x="4283968" y="2060848"/>
            <a:ext cx="79208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483476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0" y="89738"/>
            <a:ext cx="9144000" cy="6224754"/>
          </a:xfrm>
          <a:prstGeom prst="rect">
            <a:avLst/>
          </a:prstGeom>
        </p:spPr>
      </p:pic>
      <p:sp>
        <p:nvSpPr>
          <p:cNvPr id="4" name="矩形 3"/>
          <p:cNvSpPr/>
          <p:nvPr/>
        </p:nvSpPr>
        <p:spPr>
          <a:xfrm>
            <a:off x="5257454" y="1471336"/>
            <a:ext cx="2842937" cy="44032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4680012" y="3717032"/>
            <a:ext cx="1116124" cy="79208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6" name="矩形 5"/>
          <p:cNvSpPr/>
          <p:nvPr/>
        </p:nvSpPr>
        <p:spPr>
          <a:xfrm>
            <a:off x="8244408" y="980728"/>
            <a:ext cx="43204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p:cNvSpPr txBox="1"/>
          <p:nvPr/>
        </p:nvSpPr>
        <p:spPr>
          <a:xfrm>
            <a:off x="5508104" y="3645024"/>
            <a:ext cx="301686" cy="369332"/>
          </a:xfrm>
          <a:prstGeom prst="rect">
            <a:avLst/>
          </a:prstGeom>
          <a:noFill/>
        </p:spPr>
        <p:txBody>
          <a:bodyPr wrap="none" rtlCol="0">
            <a:spAutoFit/>
          </a:bodyPr>
          <a:lstStyle/>
          <a:p>
            <a:r>
              <a:rPr lang="en-US" altLang="zh-TW" b="1" dirty="0" smtClean="0">
                <a:solidFill>
                  <a:srgbClr val="FF0000"/>
                </a:solidFill>
              </a:rPr>
              <a:t>1</a:t>
            </a:r>
            <a:endParaRPr lang="zh-TW" altLang="en-US" b="1" dirty="0">
              <a:solidFill>
                <a:srgbClr val="FF0000"/>
              </a:solidFill>
            </a:endParaRPr>
          </a:p>
        </p:txBody>
      </p:sp>
      <p:sp>
        <p:nvSpPr>
          <p:cNvPr id="9" name="文字方塊 8"/>
          <p:cNvSpPr txBox="1"/>
          <p:nvPr/>
        </p:nvSpPr>
        <p:spPr>
          <a:xfrm>
            <a:off x="7740352" y="1542327"/>
            <a:ext cx="301686" cy="369332"/>
          </a:xfrm>
          <a:prstGeom prst="rect">
            <a:avLst/>
          </a:prstGeom>
          <a:noFill/>
        </p:spPr>
        <p:txBody>
          <a:bodyPr wrap="none" rtlCol="0">
            <a:spAutoFit/>
          </a:bodyPr>
          <a:lstStyle/>
          <a:p>
            <a:r>
              <a:rPr lang="en-US" altLang="zh-TW" b="1" dirty="0" smtClean="0">
                <a:solidFill>
                  <a:srgbClr val="FF0000"/>
                </a:solidFill>
              </a:rPr>
              <a:t>2</a:t>
            </a:r>
            <a:endParaRPr lang="zh-TW" altLang="en-US" b="1" dirty="0">
              <a:solidFill>
                <a:srgbClr val="FF0000"/>
              </a:solidFill>
            </a:endParaRPr>
          </a:p>
        </p:txBody>
      </p:sp>
      <p:sp>
        <p:nvSpPr>
          <p:cNvPr id="10" name="文字方塊 9"/>
          <p:cNvSpPr txBox="1"/>
          <p:nvPr/>
        </p:nvSpPr>
        <p:spPr>
          <a:xfrm>
            <a:off x="8309589" y="611396"/>
            <a:ext cx="301686" cy="369332"/>
          </a:xfrm>
          <a:prstGeom prst="rect">
            <a:avLst/>
          </a:prstGeom>
          <a:noFill/>
        </p:spPr>
        <p:txBody>
          <a:bodyPr wrap="none" rtlCol="0">
            <a:spAutoFit/>
          </a:bodyPr>
          <a:lstStyle/>
          <a:p>
            <a:r>
              <a:rPr lang="en-US" altLang="zh-TW" b="1" dirty="0" smtClean="0">
                <a:solidFill>
                  <a:srgbClr val="FF0000"/>
                </a:solidFill>
              </a:rPr>
              <a:t>3</a:t>
            </a:r>
            <a:endParaRPr lang="zh-TW" altLang="en-US" b="1" dirty="0">
              <a:solidFill>
                <a:srgbClr val="FF0000"/>
              </a:solidFill>
            </a:endParaRPr>
          </a:p>
        </p:txBody>
      </p:sp>
    </p:spTree>
    <p:extLst>
      <p:ext uri="{BB962C8B-B14F-4D97-AF65-F5344CB8AC3E}">
        <p14:creationId xmlns:p14="http://schemas.microsoft.com/office/powerpoint/2010/main" val="3446846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09600" y="188640"/>
            <a:ext cx="9144000" cy="2964733"/>
          </a:xfrm>
          <a:prstGeom prst="rect">
            <a:avLst/>
          </a:prstGeom>
        </p:spPr>
      </p:pic>
      <p:pic>
        <p:nvPicPr>
          <p:cNvPr id="3" name="圖片 2"/>
          <p:cNvPicPr>
            <a:picLocks noChangeAspect="1"/>
          </p:cNvPicPr>
          <p:nvPr/>
        </p:nvPicPr>
        <p:blipFill rotWithShape="1">
          <a:blip r:embed="rId3"/>
          <a:srcRect t="5502"/>
          <a:stretch/>
        </p:blipFill>
        <p:spPr>
          <a:xfrm>
            <a:off x="1181200" y="3429000"/>
            <a:ext cx="3524250" cy="2880320"/>
          </a:xfrm>
          <a:prstGeom prst="rect">
            <a:avLst/>
          </a:prstGeom>
        </p:spPr>
      </p:pic>
      <p:sp>
        <p:nvSpPr>
          <p:cNvPr id="4" name="矩形 3"/>
          <p:cNvSpPr/>
          <p:nvPr/>
        </p:nvSpPr>
        <p:spPr>
          <a:xfrm>
            <a:off x="1181200" y="188640"/>
            <a:ext cx="792088"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矩形 4"/>
          <p:cNvSpPr/>
          <p:nvPr/>
        </p:nvSpPr>
        <p:spPr>
          <a:xfrm>
            <a:off x="1469232" y="3429000"/>
            <a:ext cx="936104"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6" name="圖片 5"/>
          <p:cNvPicPr>
            <a:picLocks noChangeAspect="1"/>
          </p:cNvPicPr>
          <p:nvPr/>
        </p:nvPicPr>
        <p:blipFill>
          <a:blip r:embed="rId4"/>
          <a:stretch>
            <a:fillRect/>
          </a:stretch>
        </p:blipFill>
        <p:spPr>
          <a:xfrm>
            <a:off x="5436096" y="3501008"/>
            <a:ext cx="2990850" cy="1809750"/>
          </a:xfrm>
          <a:prstGeom prst="rect">
            <a:avLst/>
          </a:prstGeom>
        </p:spPr>
      </p:pic>
      <p:sp>
        <p:nvSpPr>
          <p:cNvPr id="7" name="矩形 6"/>
          <p:cNvSpPr/>
          <p:nvPr/>
        </p:nvSpPr>
        <p:spPr>
          <a:xfrm>
            <a:off x="2195736" y="4941168"/>
            <a:ext cx="93610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矩形 7"/>
          <p:cNvSpPr/>
          <p:nvPr/>
        </p:nvSpPr>
        <p:spPr>
          <a:xfrm>
            <a:off x="2195736" y="5229200"/>
            <a:ext cx="936104"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5576909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66675" y="890587"/>
            <a:ext cx="9010650" cy="5076825"/>
          </a:xfrm>
          <a:prstGeom prst="rect">
            <a:avLst/>
          </a:prstGeom>
        </p:spPr>
      </p:pic>
    </p:spTree>
    <p:extLst>
      <p:ext uri="{BB962C8B-B14F-4D97-AF65-F5344CB8AC3E}">
        <p14:creationId xmlns:p14="http://schemas.microsoft.com/office/powerpoint/2010/main" val="6508453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2699792" y="188640"/>
            <a:ext cx="3241978" cy="369332"/>
          </a:xfrm>
          <a:prstGeom prst="rect">
            <a:avLst/>
          </a:prstGeom>
          <a:noFill/>
        </p:spPr>
        <p:txBody>
          <a:bodyPr wrap="none" rtlCol="0">
            <a:spAutoFit/>
          </a:bodyPr>
          <a:lstStyle/>
          <a:p>
            <a:r>
              <a:rPr lang="en-US" altLang="zh-TW" dirty="0" smtClean="0"/>
              <a:t>Open excel and drag the file to it</a:t>
            </a:r>
            <a:endParaRPr lang="zh-TW" altLang="en-US" dirty="0"/>
          </a:p>
        </p:txBody>
      </p:sp>
      <p:pic>
        <p:nvPicPr>
          <p:cNvPr id="4" name="圖片 3"/>
          <p:cNvPicPr>
            <a:picLocks noChangeAspect="1"/>
          </p:cNvPicPr>
          <p:nvPr/>
        </p:nvPicPr>
        <p:blipFill>
          <a:blip r:embed="rId2"/>
          <a:stretch>
            <a:fillRect/>
          </a:stretch>
        </p:blipFill>
        <p:spPr>
          <a:xfrm>
            <a:off x="0" y="927670"/>
            <a:ext cx="9144000" cy="5002659"/>
          </a:xfrm>
          <a:prstGeom prst="rect">
            <a:avLst/>
          </a:prstGeom>
        </p:spPr>
      </p:pic>
      <p:cxnSp>
        <p:nvCxnSpPr>
          <p:cNvPr id="6" name="直線單箭頭接點 5"/>
          <p:cNvCxnSpPr/>
          <p:nvPr/>
        </p:nvCxnSpPr>
        <p:spPr>
          <a:xfrm>
            <a:off x="3563888" y="2852936"/>
            <a:ext cx="2377882" cy="72008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13383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83568" y="404664"/>
            <a:ext cx="7595642" cy="5708194"/>
          </a:xfrm>
          <a:prstGeom prst="rect">
            <a:avLst/>
          </a:prstGeom>
        </p:spPr>
      </p:pic>
      <p:sp>
        <p:nvSpPr>
          <p:cNvPr id="3" name="文字方塊 2"/>
          <p:cNvSpPr txBox="1"/>
          <p:nvPr/>
        </p:nvSpPr>
        <p:spPr>
          <a:xfrm>
            <a:off x="4283968" y="476672"/>
            <a:ext cx="888385" cy="369332"/>
          </a:xfrm>
          <a:prstGeom prst="rect">
            <a:avLst/>
          </a:prstGeom>
          <a:noFill/>
        </p:spPr>
        <p:txBody>
          <a:bodyPr wrap="none" rtlCol="0">
            <a:spAutoFit/>
          </a:bodyPr>
          <a:lstStyle/>
          <a:p>
            <a:r>
              <a:rPr lang="en-US" altLang="zh-TW" dirty="0" smtClean="0">
                <a:solidFill>
                  <a:srgbClr val="FF0000"/>
                </a:solidFill>
              </a:rPr>
              <a:t>P04637</a:t>
            </a:r>
            <a:endParaRPr lang="zh-TW" altLang="en-US" dirty="0">
              <a:solidFill>
                <a:srgbClr val="FF0000"/>
              </a:solidFill>
            </a:endParaRPr>
          </a:p>
        </p:txBody>
      </p:sp>
      <p:sp>
        <p:nvSpPr>
          <p:cNvPr id="4" name="矩形 3"/>
          <p:cNvSpPr/>
          <p:nvPr/>
        </p:nvSpPr>
        <p:spPr>
          <a:xfrm>
            <a:off x="683568" y="3861048"/>
            <a:ext cx="1296144" cy="14401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7327192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323528" y="260648"/>
            <a:ext cx="5904656" cy="6341157"/>
          </a:xfrm>
          <a:prstGeom prst="rect">
            <a:avLst/>
          </a:prstGeom>
        </p:spPr>
      </p:pic>
      <p:sp>
        <p:nvSpPr>
          <p:cNvPr id="3" name="矩形 2"/>
          <p:cNvSpPr/>
          <p:nvPr/>
        </p:nvSpPr>
        <p:spPr>
          <a:xfrm>
            <a:off x="2915816" y="6165304"/>
            <a:ext cx="2160240"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9796776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547664" y="226751"/>
            <a:ext cx="5911609" cy="6659141"/>
          </a:xfrm>
          <a:prstGeom prst="rect">
            <a:avLst/>
          </a:prstGeom>
        </p:spPr>
      </p:pic>
    </p:spTree>
    <p:extLst>
      <p:ext uri="{BB962C8B-B14F-4D97-AF65-F5344CB8AC3E}">
        <p14:creationId xmlns:p14="http://schemas.microsoft.com/office/powerpoint/2010/main" val="4294512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547664" y="226751"/>
            <a:ext cx="5911609" cy="6659141"/>
          </a:xfrm>
          <a:prstGeom prst="rect">
            <a:avLst/>
          </a:prstGeom>
        </p:spPr>
      </p:pic>
      <p:sp>
        <p:nvSpPr>
          <p:cNvPr id="4" name="矩形 3"/>
          <p:cNvSpPr/>
          <p:nvPr/>
        </p:nvSpPr>
        <p:spPr>
          <a:xfrm>
            <a:off x="4067944" y="188640"/>
            <a:ext cx="351656"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36571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83392" y="0"/>
            <a:ext cx="8777216" cy="6858000"/>
          </a:xfrm>
          <a:prstGeom prst="rect">
            <a:avLst/>
          </a:prstGeom>
        </p:spPr>
      </p:pic>
      <p:sp>
        <p:nvSpPr>
          <p:cNvPr id="3" name="矩形 2"/>
          <p:cNvSpPr/>
          <p:nvPr/>
        </p:nvSpPr>
        <p:spPr>
          <a:xfrm>
            <a:off x="611560" y="2699628"/>
            <a:ext cx="1418658" cy="369332"/>
          </a:xfrm>
          <a:prstGeom prst="rect">
            <a:avLst/>
          </a:prstGeom>
        </p:spPr>
        <p:txBody>
          <a:bodyPr wrap="none">
            <a:spAutoFit/>
          </a:bodyPr>
          <a:lstStyle/>
          <a:p>
            <a:r>
              <a:rPr lang="zh-TW" altLang="en-US" dirty="0"/>
              <a:t>casein kinase</a:t>
            </a:r>
          </a:p>
        </p:txBody>
      </p:sp>
    </p:spTree>
    <p:extLst>
      <p:ext uri="{BB962C8B-B14F-4D97-AF65-F5344CB8AC3E}">
        <p14:creationId xmlns:p14="http://schemas.microsoft.com/office/powerpoint/2010/main" val="38148417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85720" y="285729"/>
            <a:ext cx="7643866" cy="6035308"/>
          </a:xfrm>
          <a:prstGeom prst="rect">
            <a:avLst/>
          </a:prstGeom>
          <a:noFill/>
          <a:ln w="9525">
            <a:noFill/>
            <a:miter lim="800000"/>
            <a:headEnd/>
            <a:tailEnd/>
          </a:ln>
          <a:effectLst/>
        </p:spPr>
      </p:pic>
      <p:sp>
        <p:nvSpPr>
          <p:cNvPr id="3" name="矩形 2"/>
          <p:cNvSpPr/>
          <p:nvPr/>
        </p:nvSpPr>
        <p:spPr>
          <a:xfrm>
            <a:off x="4211960" y="285729"/>
            <a:ext cx="792088" cy="2880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0395289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176213" y="366713"/>
            <a:ext cx="8791575" cy="6124575"/>
          </a:xfrm>
          <a:prstGeom prst="rect">
            <a:avLst/>
          </a:prstGeom>
          <a:noFill/>
          <a:ln w="9525">
            <a:noFill/>
            <a:miter lim="800000"/>
            <a:headEnd/>
            <a:tailEnd/>
          </a:ln>
          <a:effectLst/>
        </p:spPr>
      </p:pic>
    </p:spTree>
    <p:extLst>
      <p:ext uri="{BB962C8B-B14F-4D97-AF65-F5344CB8AC3E}">
        <p14:creationId xmlns:p14="http://schemas.microsoft.com/office/powerpoint/2010/main" val="36362919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357158" y="428604"/>
            <a:ext cx="8629672" cy="5973760"/>
          </a:xfrm>
          <a:prstGeom prst="rect">
            <a:avLst/>
          </a:prstGeom>
          <a:noFill/>
          <a:ln w="9525">
            <a:noFill/>
            <a:miter lim="800000"/>
            <a:headEnd/>
            <a:tailEnd/>
          </a:ln>
          <a:effectLst/>
        </p:spPr>
      </p:pic>
    </p:spTree>
    <p:extLst>
      <p:ext uri="{BB962C8B-B14F-4D97-AF65-F5344CB8AC3E}">
        <p14:creationId xmlns:p14="http://schemas.microsoft.com/office/powerpoint/2010/main" val="1756264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hlinkClick r:id="rId2"/>
          </p:cNvPr>
          <p:cNvPicPr>
            <a:picLocks noChangeAspect="1" noChangeArrowheads="1"/>
          </p:cNvPicPr>
          <p:nvPr/>
        </p:nvPicPr>
        <p:blipFill>
          <a:blip r:embed="rId3" cstate="print"/>
          <a:srcRect/>
          <a:stretch>
            <a:fillRect/>
          </a:stretch>
        </p:blipFill>
        <p:spPr bwMode="auto">
          <a:xfrm>
            <a:off x="214282" y="142852"/>
            <a:ext cx="8315325" cy="923925"/>
          </a:xfrm>
          <a:prstGeom prst="rect">
            <a:avLst/>
          </a:prstGeom>
          <a:noFill/>
          <a:ln w="9525">
            <a:noFill/>
            <a:miter lim="800000"/>
            <a:headEnd/>
            <a:tailEnd/>
          </a:ln>
          <a:effectLst/>
        </p:spPr>
      </p:pic>
      <p:sp>
        <p:nvSpPr>
          <p:cNvPr id="3" name="矩形 2"/>
          <p:cNvSpPr/>
          <p:nvPr/>
        </p:nvSpPr>
        <p:spPr>
          <a:xfrm>
            <a:off x="2000232" y="263703"/>
            <a:ext cx="2075761" cy="307777"/>
          </a:xfrm>
          <a:prstGeom prst="rect">
            <a:avLst/>
          </a:prstGeom>
        </p:spPr>
        <p:txBody>
          <a:bodyPr wrap="none">
            <a:spAutoFit/>
          </a:bodyPr>
          <a:lstStyle/>
          <a:p>
            <a:r>
              <a:rPr lang="en-US" altLang="zh-TW" sz="1400" i="1" dirty="0" smtClean="0"/>
              <a:t>http://prosite.expasy.org/</a:t>
            </a:r>
            <a:endParaRPr lang="zh-TW" altLang="en-US" sz="1400" i="1" dirty="0"/>
          </a:p>
        </p:txBody>
      </p:sp>
      <p:pic>
        <p:nvPicPr>
          <p:cNvPr id="5123" name="Picture 3"/>
          <p:cNvPicPr>
            <a:picLocks noChangeAspect="1" noChangeArrowheads="1"/>
          </p:cNvPicPr>
          <p:nvPr/>
        </p:nvPicPr>
        <p:blipFill>
          <a:blip r:embed="rId4" cstate="print"/>
          <a:srcRect/>
          <a:stretch>
            <a:fillRect/>
          </a:stretch>
        </p:blipFill>
        <p:spPr bwMode="auto">
          <a:xfrm>
            <a:off x="285720" y="1071546"/>
            <a:ext cx="8199743" cy="4076708"/>
          </a:xfrm>
          <a:prstGeom prst="rect">
            <a:avLst/>
          </a:prstGeom>
          <a:noFill/>
          <a:ln w="9525">
            <a:noFill/>
            <a:miter lim="800000"/>
            <a:headEnd/>
            <a:tailEnd/>
          </a:ln>
          <a:effectLst/>
        </p:spPr>
      </p:pic>
    </p:spTree>
    <p:extLst>
      <p:ext uri="{BB962C8B-B14F-4D97-AF65-F5344CB8AC3E}">
        <p14:creationId xmlns:p14="http://schemas.microsoft.com/office/powerpoint/2010/main" val="3852693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483768" y="202332"/>
            <a:ext cx="5860720" cy="6021288"/>
          </a:xfrm>
          <a:prstGeom prst="rect">
            <a:avLst/>
          </a:prstGeom>
        </p:spPr>
      </p:pic>
      <p:pic>
        <p:nvPicPr>
          <p:cNvPr id="3" name="圖片 2"/>
          <p:cNvPicPr>
            <a:picLocks noChangeAspect="1"/>
          </p:cNvPicPr>
          <p:nvPr/>
        </p:nvPicPr>
        <p:blipFill>
          <a:blip r:embed="rId3"/>
          <a:stretch>
            <a:fillRect/>
          </a:stretch>
        </p:blipFill>
        <p:spPr>
          <a:xfrm>
            <a:off x="395536" y="1772816"/>
            <a:ext cx="3179873" cy="720080"/>
          </a:xfrm>
          <a:prstGeom prst="rect">
            <a:avLst/>
          </a:prstGeom>
          <a:ln>
            <a:solidFill>
              <a:srgbClr val="FF0000"/>
            </a:solidFill>
          </a:ln>
        </p:spPr>
      </p:pic>
      <p:cxnSp>
        <p:nvCxnSpPr>
          <p:cNvPr id="5" name="直線單箭頭接點 4"/>
          <p:cNvCxnSpPr/>
          <p:nvPr/>
        </p:nvCxnSpPr>
        <p:spPr>
          <a:xfrm flipH="1">
            <a:off x="3635896" y="1196752"/>
            <a:ext cx="1080120" cy="504056"/>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文字方塊 5"/>
          <p:cNvSpPr txBox="1"/>
          <p:nvPr/>
        </p:nvSpPr>
        <p:spPr>
          <a:xfrm>
            <a:off x="35496" y="2447310"/>
            <a:ext cx="2326278" cy="261610"/>
          </a:xfrm>
          <a:prstGeom prst="rect">
            <a:avLst/>
          </a:prstGeom>
          <a:noFill/>
        </p:spPr>
        <p:txBody>
          <a:bodyPr wrap="none" rtlCol="0">
            <a:spAutoFit/>
          </a:bodyPr>
          <a:lstStyle/>
          <a:p>
            <a:r>
              <a:rPr lang="en-US" altLang="zh-TW" sz="1100" dirty="0" smtClean="0">
                <a:solidFill>
                  <a:srgbClr val="FF0000"/>
                </a:solidFill>
              </a:rPr>
              <a:t>Copy this sequence to your computer</a:t>
            </a:r>
            <a:endParaRPr lang="zh-TW" altLang="en-US" sz="1100" dirty="0">
              <a:solidFill>
                <a:srgbClr val="FF0000"/>
              </a:solidFill>
            </a:endParaRPr>
          </a:p>
        </p:txBody>
      </p:sp>
    </p:spTree>
    <p:extLst>
      <p:ext uri="{BB962C8B-B14F-4D97-AF65-F5344CB8AC3E}">
        <p14:creationId xmlns:p14="http://schemas.microsoft.com/office/powerpoint/2010/main" val="39796429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51520" y="664069"/>
            <a:ext cx="7128792" cy="1734582"/>
            <a:chOff x="251520" y="3645024"/>
            <a:chExt cx="7128792" cy="1734582"/>
          </a:xfrm>
        </p:grpSpPr>
        <p:sp>
          <p:nvSpPr>
            <p:cNvPr id="3" name="矩形 2">
              <a:hlinkClick r:id="rId2"/>
            </p:cNvPr>
            <p:cNvSpPr/>
            <p:nvPr/>
          </p:nvSpPr>
          <p:spPr>
            <a:xfrm>
              <a:off x="251520" y="3645024"/>
              <a:ext cx="5328592" cy="369332"/>
            </a:xfrm>
            <a:prstGeom prst="rect">
              <a:avLst/>
            </a:prstGeom>
          </p:spPr>
          <p:txBody>
            <a:bodyPr wrap="square">
              <a:spAutoFit/>
            </a:bodyPr>
            <a:lstStyle/>
            <a:p>
              <a:r>
                <a:rPr lang="pt-BR" altLang="zh-TW" b="1" dirty="0" smtClean="0"/>
                <a:t>cellular tumor antigen p53 isoform a [Homo sapiens]</a:t>
              </a:r>
              <a:endParaRPr lang="pt-BR" altLang="zh-TW" b="1" dirty="0"/>
            </a:p>
          </p:txBody>
        </p:sp>
        <p:sp>
          <p:nvSpPr>
            <p:cNvPr id="4" name="矩形 3"/>
            <p:cNvSpPr/>
            <p:nvPr/>
          </p:nvSpPr>
          <p:spPr>
            <a:xfrm>
              <a:off x="251520" y="3933056"/>
              <a:ext cx="7128792" cy="1446550"/>
            </a:xfrm>
            <a:prstGeom prst="rect">
              <a:avLst/>
            </a:prstGeom>
          </p:spPr>
          <p:txBody>
            <a:bodyPr wrap="square">
              <a:spAutoFit/>
            </a:bodyPr>
            <a:lstStyle/>
            <a:p>
              <a:r>
                <a:rPr lang="en-US" altLang="zh-TW" sz="1100" dirty="0">
                  <a:latin typeface="Courier New" pitchFamily="49" charset="0"/>
                  <a:cs typeface="Courier New" pitchFamily="49" charset="0"/>
                </a:rPr>
                <a:t>&gt;sp|P04637|P53_HUMAN Cellular tumor antigen p53 OS=Homo sapiens GN=TP53 PE=1 SV=4</a:t>
              </a:r>
            </a:p>
            <a:p>
              <a:r>
                <a:rPr lang="en-US" altLang="zh-TW" sz="1100" dirty="0">
                  <a:latin typeface="Courier New" pitchFamily="49" charset="0"/>
                  <a:cs typeface="Courier New" pitchFamily="49" charset="0"/>
                </a:rPr>
                <a:t>MEEPQSDPSVEPPLSQETFSDLWKLLPENNVLSPLPSQAMDDLMLSPDDIEQWFTEDPGP</a:t>
              </a:r>
            </a:p>
            <a:p>
              <a:r>
                <a:rPr lang="en-US" altLang="zh-TW" sz="1100" dirty="0">
                  <a:latin typeface="Courier New" pitchFamily="49" charset="0"/>
                  <a:cs typeface="Courier New" pitchFamily="49" charset="0"/>
                </a:rPr>
                <a:t>DEAPRMPEAAPPVAPAPAAPTPAAPAPAPSWPLSSSVPSQKTYQGSYGFRLGFLHSGTAK</a:t>
              </a:r>
            </a:p>
            <a:p>
              <a:r>
                <a:rPr lang="en-US" altLang="zh-TW" sz="1100" dirty="0">
                  <a:latin typeface="Courier New" pitchFamily="49" charset="0"/>
                  <a:cs typeface="Courier New" pitchFamily="49" charset="0"/>
                </a:rPr>
                <a:t>SVTCTYSPALNKMFCQLAKTCPVQLWVDSTPPPGTRVRAMAIYKQSQHMTEVVRRCPHHE</a:t>
              </a:r>
            </a:p>
            <a:p>
              <a:r>
                <a:rPr lang="en-US" altLang="zh-TW" sz="1100" dirty="0">
                  <a:latin typeface="Courier New" pitchFamily="49" charset="0"/>
                  <a:cs typeface="Courier New" pitchFamily="49" charset="0"/>
                </a:rPr>
                <a:t>RCSDSDGLAPPQHLIRVEGNLRVEYLDDRNTFRHSVVVPYEPPEVGSDCTTIHYNYMCNS</a:t>
              </a:r>
            </a:p>
            <a:p>
              <a:r>
                <a:rPr lang="en-US" altLang="zh-TW" sz="1100" dirty="0">
                  <a:latin typeface="Courier New" pitchFamily="49" charset="0"/>
                  <a:cs typeface="Courier New" pitchFamily="49" charset="0"/>
                </a:rPr>
                <a:t>SCMGGMNRRPILTIITLEDSSGNLLGRNSFEVRVCACPGRDRRTEEENLRKKGEPHHELP</a:t>
              </a:r>
            </a:p>
            <a:p>
              <a:r>
                <a:rPr lang="en-US" altLang="zh-TW" sz="1100" dirty="0">
                  <a:latin typeface="Courier New" pitchFamily="49" charset="0"/>
                  <a:cs typeface="Courier New" pitchFamily="49" charset="0"/>
                </a:rPr>
                <a:t>PGSTKRALPNNTSSSPQPKKKPLDGEYFTLQIRGRERFEMFRELNEALELKDAQAGKEPG</a:t>
              </a:r>
            </a:p>
            <a:p>
              <a:r>
                <a:rPr lang="en-US" altLang="zh-TW" sz="1100" dirty="0">
                  <a:latin typeface="Courier New" pitchFamily="49" charset="0"/>
                  <a:cs typeface="Courier New" pitchFamily="49" charset="0"/>
                </a:rPr>
                <a:t>GSRAHSSHLKSKKGQSTSRHKKLMFKTEGPDSD</a:t>
              </a:r>
              <a:endParaRPr lang="zh-TW" altLang="en-US" sz="1100" dirty="0">
                <a:latin typeface="Courier New" pitchFamily="49" charset="0"/>
                <a:cs typeface="Courier New" pitchFamily="49" charset="0"/>
              </a:endParaRPr>
            </a:p>
          </p:txBody>
        </p:sp>
      </p:grpSp>
      <p:sp>
        <p:nvSpPr>
          <p:cNvPr id="13" name="文字方塊 12"/>
          <p:cNvSpPr txBox="1"/>
          <p:nvPr/>
        </p:nvSpPr>
        <p:spPr>
          <a:xfrm>
            <a:off x="251520" y="357166"/>
            <a:ext cx="1269899"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Example</a:t>
            </a:r>
            <a:endParaRPr lang="zh-TW" altLang="en-US" sz="2400" b="1" dirty="0">
              <a:solidFill>
                <a:srgbClr val="C0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51520" y="476672"/>
            <a:ext cx="8442970" cy="4203932"/>
          </a:xfrm>
          <a:prstGeom prst="rect">
            <a:avLst/>
          </a:prstGeom>
        </p:spPr>
      </p:pic>
      <p:pic>
        <p:nvPicPr>
          <p:cNvPr id="3" name="圖片 2"/>
          <p:cNvPicPr>
            <a:picLocks noChangeAspect="1"/>
          </p:cNvPicPr>
          <p:nvPr/>
        </p:nvPicPr>
        <p:blipFill>
          <a:blip r:embed="rId3"/>
          <a:stretch>
            <a:fillRect/>
          </a:stretch>
        </p:blipFill>
        <p:spPr>
          <a:xfrm>
            <a:off x="4283968" y="4941168"/>
            <a:ext cx="2814092" cy="1424205"/>
          </a:xfrm>
          <a:prstGeom prst="rect">
            <a:avLst/>
          </a:prstGeom>
        </p:spPr>
      </p:pic>
      <p:cxnSp>
        <p:nvCxnSpPr>
          <p:cNvPr id="5" name="直線單箭頭接點 4"/>
          <p:cNvCxnSpPr/>
          <p:nvPr/>
        </p:nvCxnSpPr>
        <p:spPr>
          <a:xfrm flipH="1">
            <a:off x="7236296" y="4581128"/>
            <a:ext cx="504056" cy="36004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462024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11560" y="260648"/>
            <a:ext cx="7755657" cy="5922356"/>
          </a:xfrm>
          <a:prstGeom prst="rect">
            <a:avLst/>
          </a:prstGeom>
        </p:spPr>
      </p:pic>
    </p:spTree>
    <p:extLst>
      <p:ext uri="{BB962C8B-B14F-4D97-AF65-F5344CB8AC3E}">
        <p14:creationId xmlns:p14="http://schemas.microsoft.com/office/powerpoint/2010/main" val="275506077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hlinkClick r:id="rId2"/>
          </p:cNvPr>
          <p:cNvSpPr/>
          <p:nvPr/>
        </p:nvSpPr>
        <p:spPr>
          <a:xfrm>
            <a:off x="251520" y="96887"/>
            <a:ext cx="4248472" cy="307777"/>
          </a:xfrm>
          <a:prstGeom prst="rect">
            <a:avLst/>
          </a:prstGeom>
        </p:spPr>
        <p:txBody>
          <a:bodyPr wrap="square">
            <a:spAutoFit/>
          </a:bodyPr>
          <a:lstStyle/>
          <a:p>
            <a:r>
              <a:rPr lang="en-US" altLang="zh-TW" sz="1400" dirty="0" smtClean="0"/>
              <a:t>http://www.ncbi.nlm.nih.gov/Structure/cdd/cdd.shtml</a:t>
            </a:r>
            <a:endParaRPr lang="zh-TW" altLang="en-US" sz="1400" dirty="0"/>
          </a:p>
        </p:txBody>
      </p:sp>
      <p:pic>
        <p:nvPicPr>
          <p:cNvPr id="1026" name="Picture 2"/>
          <p:cNvPicPr>
            <a:picLocks noChangeAspect="1" noChangeArrowheads="1"/>
          </p:cNvPicPr>
          <p:nvPr/>
        </p:nvPicPr>
        <p:blipFill>
          <a:blip r:embed="rId3" cstate="print"/>
          <a:srcRect/>
          <a:stretch>
            <a:fillRect/>
          </a:stretch>
        </p:blipFill>
        <p:spPr bwMode="auto">
          <a:xfrm>
            <a:off x="273224" y="468335"/>
            <a:ext cx="6098976" cy="696111"/>
          </a:xfrm>
          <a:prstGeom prst="rect">
            <a:avLst/>
          </a:prstGeom>
          <a:noFill/>
          <a:ln w="9525">
            <a:solidFill>
              <a:schemeClr val="tx2"/>
            </a:solidFill>
            <a:miter lim="800000"/>
            <a:headEnd/>
            <a:tailEnd/>
          </a:ln>
        </p:spPr>
      </p:pic>
      <p:pic>
        <p:nvPicPr>
          <p:cNvPr id="7" name="Picture 6"/>
          <p:cNvPicPr>
            <a:picLocks noChangeAspect="1" noChangeArrowheads="1"/>
          </p:cNvPicPr>
          <p:nvPr/>
        </p:nvPicPr>
        <p:blipFill>
          <a:blip r:embed="rId4" cstate="print"/>
          <a:srcRect/>
          <a:stretch>
            <a:fillRect/>
          </a:stretch>
        </p:blipFill>
        <p:spPr bwMode="auto">
          <a:xfrm>
            <a:off x="6940929" y="0"/>
            <a:ext cx="2095567" cy="313754"/>
          </a:xfrm>
          <a:prstGeom prst="rect">
            <a:avLst/>
          </a:prstGeom>
          <a:noFill/>
          <a:ln w="9525">
            <a:noFill/>
            <a:miter lim="800000"/>
            <a:headEnd/>
            <a:tailEnd/>
          </a:ln>
        </p:spPr>
      </p:pic>
      <p:pic>
        <p:nvPicPr>
          <p:cNvPr id="3" name="圖片 2"/>
          <p:cNvPicPr>
            <a:picLocks noChangeAspect="1"/>
          </p:cNvPicPr>
          <p:nvPr/>
        </p:nvPicPr>
        <p:blipFill>
          <a:blip r:embed="rId5"/>
          <a:stretch>
            <a:fillRect/>
          </a:stretch>
        </p:blipFill>
        <p:spPr>
          <a:xfrm>
            <a:off x="273224" y="1234886"/>
            <a:ext cx="8137921" cy="5223833"/>
          </a:xfrm>
          <a:prstGeom prst="rect">
            <a:avLst/>
          </a:prstGeom>
        </p:spPr>
      </p:pic>
      <p:sp>
        <p:nvSpPr>
          <p:cNvPr id="5" name="橢圓 4"/>
          <p:cNvSpPr/>
          <p:nvPr/>
        </p:nvSpPr>
        <p:spPr>
          <a:xfrm>
            <a:off x="6012160" y="1234886"/>
            <a:ext cx="432048" cy="24989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43608" y="332656"/>
            <a:ext cx="6686550" cy="6362700"/>
          </a:xfrm>
          <a:prstGeom prst="rect">
            <a:avLst/>
          </a:prstGeom>
        </p:spPr>
      </p:pic>
    </p:spTree>
    <p:extLst>
      <p:ext uri="{BB962C8B-B14F-4D97-AF65-F5344CB8AC3E}">
        <p14:creationId xmlns:p14="http://schemas.microsoft.com/office/powerpoint/2010/main" val="30642310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827584" y="332656"/>
            <a:ext cx="7735838" cy="6143165"/>
          </a:xfrm>
          <a:prstGeom prst="rect">
            <a:avLst/>
          </a:prstGeom>
        </p:spPr>
      </p:pic>
    </p:spTree>
    <p:extLst>
      <p:ext uri="{BB962C8B-B14F-4D97-AF65-F5344CB8AC3E}">
        <p14:creationId xmlns:p14="http://schemas.microsoft.com/office/powerpoint/2010/main" val="150212283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44016" y="580165"/>
            <a:ext cx="8748464" cy="385694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28352" y="116632"/>
            <a:ext cx="9015648" cy="6051004"/>
          </a:xfrm>
          <a:prstGeom prst="rect">
            <a:avLst/>
          </a:prstGeom>
        </p:spPr>
      </p:pic>
      <p:sp>
        <p:nvSpPr>
          <p:cNvPr id="3" name="橢圓 2"/>
          <p:cNvSpPr/>
          <p:nvPr/>
        </p:nvSpPr>
        <p:spPr>
          <a:xfrm>
            <a:off x="539552" y="4797152"/>
            <a:ext cx="936104"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3205757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hlinkClick r:id="rId2"/>
          </p:cNvPr>
          <p:cNvSpPr/>
          <p:nvPr/>
        </p:nvSpPr>
        <p:spPr>
          <a:xfrm>
            <a:off x="251520" y="188640"/>
            <a:ext cx="2957605" cy="307777"/>
          </a:xfrm>
          <a:prstGeom prst="rect">
            <a:avLst/>
          </a:prstGeom>
        </p:spPr>
        <p:txBody>
          <a:bodyPr wrap="none">
            <a:spAutoFit/>
          </a:bodyPr>
          <a:lstStyle/>
          <a:p>
            <a:r>
              <a:rPr lang="en-US" altLang="zh-TW" sz="1400" i="1" dirty="0"/>
              <a:t>http://blast.ncbi.nlm.nih.gov/Blast.cgi</a:t>
            </a:r>
            <a:endParaRPr lang="zh-TW" altLang="en-US" sz="1400" i="1" dirty="0"/>
          </a:p>
        </p:txBody>
      </p:sp>
      <p:pic>
        <p:nvPicPr>
          <p:cNvPr id="2054" name="Picture 6"/>
          <p:cNvPicPr>
            <a:picLocks noChangeAspect="1" noChangeArrowheads="1"/>
          </p:cNvPicPr>
          <p:nvPr/>
        </p:nvPicPr>
        <p:blipFill>
          <a:blip r:embed="rId3" cstate="print"/>
          <a:srcRect/>
          <a:stretch>
            <a:fillRect/>
          </a:stretch>
        </p:blipFill>
        <p:spPr bwMode="auto">
          <a:xfrm>
            <a:off x="6940929" y="0"/>
            <a:ext cx="2095567" cy="313754"/>
          </a:xfrm>
          <a:prstGeom prst="rect">
            <a:avLst/>
          </a:prstGeom>
          <a:noFill/>
          <a:ln w="9525">
            <a:noFill/>
            <a:miter lim="800000"/>
            <a:headEnd/>
            <a:tailEnd/>
          </a:ln>
        </p:spPr>
      </p:pic>
      <p:pic>
        <p:nvPicPr>
          <p:cNvPr id="2" name="圖片 1"/>
          <p:cNvPicPr>
            <a:picLocks noChangeAspect="1"/>
          </p:cNvPicPr>
          <p:nvPr/>
        </p:nvPicPr>
        <p:blipFill>
          <a:blip r:embed="rId4"/>
          <a:stretch>
            <a:fillRect/>
          </a:stretch>
        </p:blipFill>
        <p:spPr>
          <a:xfrm>
            <a:off x="395536" y="548680"/>
            <a:ext cx="7415008" cy="5997225"/>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228600" y="600048"/>
            <a:ext cx="8915400" cy="1533525"/>
          </a:xfrm>
          <a:prstGeom prst="rect">
            <a:avLst/>
          </a:prstGeom>
        </p:spPr>
      </p:pic>
      <p:pic>
        <p:nvPicPr>
          <p:cNvPr id="5" name="圖片 4"/>
          <p:cNvPicPr>
            <a:picLocks noChangeAspect="1"/>
          </p:cNvPicPr>
          <p:nvPr/>
        </p:nvPicPr>
        <p:blipFill>
          <a:blip r:embed="rId3"/>
          <a:stretch>
            <a:fillRect/>
          </a:stretch>
        </p:blipFill>
        <p:spPr>
          <a:xfrm>
            <a:off x="5644655" y="2493850"/>
            <a:ext cx="3288804" cy="1854561"/>
          </a:xfrm>
          <a:prstGeom prst="rect">
            <a:avLst/>
          </a:prstGeom>
        </p:spPr>
      </p:pic>
      <p:pic>
        <p:nvPicPr>
          <p:cNvPr id="6" name="圖片 5"/>
          <p:cNvPicPr>
            <a:picLocks noChangeAspect="1"/>
          </p:cNvPicPr>
          <p:nvPr/>
        </p:nvPicPr>
        <p:blipFill>
          <a:blip r:embed="rId4"/>
          <a:stretch>
            <a:fillRect/>
          </a:stretch>
        </p:blipFill>
        <p:spPr>
          <a:xfrm>
            <a:off x="2699793" y="2284301"/>
            <a:ext cx="2736304" cy="2273659"/>
          </a:xfrm>
          <a:prstGeom prst="rect">
            <a:avLst/>
          </a:prstGeom>
        </p:spPr>
      </p:pic>
      <p:pic>
        <p:nvPicPr>
          <p:cNvPr id="7" name="圖片 6"/>
          <p:cNvPicPr>
            <a:picLocks noChangeAspect="1"/>
          </p:cNvPicPr>
          <p:nvPr/>
        </p:nvPicPr>
        <p:blipFill>
          <a:blip r:embed="rId5"/>
          <a:stretch>
            <a:fillRect/>
          </a:stretch>
        </p:blipFill>
        <p:spPr>
          <a:xfrm>
            <a:off x="107504" y="2261133"/>
            <a:ext cx="2383731" cy="2319995"/>
          </a:xfrm>
          <a:prstGeom prst="rect">
            <a:avLst/>
          </a:prstGeom>
        </p:spPr>
      </p:pic>
    </p:spTree>
    <p:extLst>
      <p:ext uri="{BB962C8B-B14F-4D97-AF65-F5344CB8AC3E}">
        <p14:creationId xmlns:p14="http://schemas.microsoft.com/office/powerpoint/2010/main" val="336737831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467544" y="332656"/>
            <a:ext cx="7458075" cy="6286500"/>
          </a:xfrm>
          <a:prstGeom prst="rect">
            <a:avLst/>
          </a:prstGeom>
        </p:spPr>
      </p:pic>
      <p:sp>
        <p:nvSpPr>
          <p:cNvPr id="3" name="矩形 2">
            <a:hlinkClick r:id="rId3"/>
          </p:cNvPr>
          <p:cNvSpPr/>
          <p:nvPr/>
        </p:nvSpPr>
        <p:spPr>
          <a:xfrm>
            <a:off x="4962342" y="0"/>
            <a:ext cx="3728393" cy="338554"/>
          </a:xfrm>
          <a:prstGeom prst="rect">
            <a:avLst/>
          </a:prstGeom>
        </p:spPr>
        <p:txBody>
          <a:bodyPr wrap="none">
            <a:spAutoFit/>
          </a:bodyPr>
          <a:lstStyle/>
          <a:p>
            <a:r>
              <a:rPr lang="zh-TW" altLang="en-US" sz="1600" i="1" dirty="0"/>
              <a:t>http://www.ebi.ac.uk/interpro/about.html</a:t>
            </a:r>
          </a:p>
        </p:txBody>
      </p:sp>
      <p:pic>
        <p:nvPicPr>
          <p:cNvPr id="4" name="Picture 2"/>
          <p:cNvPicPr>
            <a:picLocks noChangeAspect="1" noChangeArrowheads="1"/>
          </p:cNvPicPr>
          <p:nvPr/>
        </p:nvPicPr>
        <p:blipFill>
          <a:blip r:embed="rId4" cstate="print"/>
          <a:srcRect/>
          <a:stretch>
            <a:fillRect/>
          </a:stretch>
        </p:blipFill>
        <p:spPr bwMode="auto">
          <a:xfrm>
            <a:off x="444461" y="44624"/>
            <a:ext cx="3551475" cy="864096"/>
          </a:xfrm>
          <a:prstGeom prst="rect">
            <a:avLst/>
          </a:prstGeom>
          <a:noFill/>
          <a:ln w="9525">
            <a:noFill/>
            <a:miter lim="800000"/>
            <a:headEnd/>
            <a:tailEnd/>
          </a:ln>
        </p:spPr>
      </p:pic>
    </p:spTree>
    <p:extLst>
      <p:ext uri="{BB962C8B-B14F-4D97-AF65-F5344CB8AC3E}">
        <p14:creationId xmlns:p14="http://schemas.microsoft.com/office/powerpoint/2010/main" val="37412930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591653" y="116632"/>
            <a:ext cx="5526360" cy="369332"/>
          </a:xfrm>
          <a:prstGeom prst="rect">
            <a:avLst/>
          </a:prstGeom>
        </p:spPr>
        <p:txBody>
          <a:bodyPr wrap="square">
            <a:spAutoFit/>
          </a:bodyPr>
          <a:lstStyle/>
          <a:p>
            <a:r>
              <a:rPr lang="zh-TW" altLang="en-US" i="1" dirty="0"/>
              <a:t>https://www.ebi.ac.uk/interpro/search/sequence-search</a:t>
            </a:r>
          </a:p>
        </p:txBody>
      </p:sp>
      <p:pic>
        <p:nvPicPr>
          <p:cNvPr id="3" name="圖片 2"/>
          <p:cNvPicPr>
            <a:picLocks noChangeAspect="1"/>
          </p:cNvPicPr>
          <p:nvPr/>
        </p:nvPicPr>
        <p:blipFill>
          <a:blip r:embed="rId2"/>
          <a:stretch>
            <a:fillRect/>
          </a:stretch>
        </p:blipFill>
        <p:spPr>
          <a:xfrm>
            <a:off x="179512" y="548680"/>
            <a:ext cx="8717813" cy="6048672"/>
          </a:xfrm>
          <a:prstGeom prst="rect">
            <a:avLst/>
          </a:prstGeom>
        </p:spPr>
      </p:pic>
      <p:sp>
        <p:nvSpPr>
          <p:cNvPr id="4" name="矩形 3"/>
          <p:cNvSpPr/>
          <p:nvPr/>
        </p:nvSpPr>
        <p:spPr>
          <a:xfrm>
            <a:off x="539552" y="5733256"/>
            <a:ext cx="1224136" cy="216024"/>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2065067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827584" y="95119"/>
            <a:ext cx="7272808" cy="6739852"/>
          </a:xfrm>
          <a:prstGeom prst="rect">
            <a:avLst/>
          </a:prstGeom>
        </p:spPr>
      </p:pic>
    </p:spTree>
    <p:extLst>
      <p:ext uri="{BB962C8B-B14F-4D97-AF65-F5344CB8AC3E}">
        <p14:creationId xmlns:p14="http://schemas.microsoft.com/office/powerpoint/2010/main" val="11836169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683568" y="116632"/>
            <a:ext cx="7639118" cy="6603593"/>
          </a:xfrm>
          <a:prstGeom prst="rect">
            <a:avLst/>
          </a:prstGeom>
        </p:spPr>
      </p:pic>
      <p:sp>
        <p:nvSpPr>
          <p:cNvPr id="3" name="矩形 2"/>
          <p:cNvSpPr/>
          <p:nvPr/>
        </p:nvSpPr>
        <p:spPr>
          <a:xfrm>
            <a:off x="2195736" y="6309319"/>
            <a:ext cx="1800200" cy="41090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 name="圖片 3">
            <a:hlinkClick r:id="rId3"/>
          </p:cNvPr>
          <p:cNvPicPr>
            <a:picLocks noChangeAspect="1"/>
          </p:cNvPicPr>
          <p:nvPr/>
        </p:nvPicPr>
        <p:blipFill>
          <a:blip r:embed="rId4"/>
          <a:stretch>
            <a:fillRect/>
          </a:stretch>
        </p:blipFill>
        <p:spPr>
          <a:xfrm>
            <a:off x="5220072" y="4797152"/>
            <a:ext cx="3707904" cy="1020694"/>
          </a:xfrm>
          <a:prstGeom prst="rect">
            <a:avLst/>
          </a:prstGeom>
        </p:spPr>
      </p:pic>
    </p:spTree>
    <p:extLst>
      <p:ext uri="{BB962C8B-B14F-4D97-AF65-F5344CB8AC3E}">
        <p14:creationId xmlns:p14="http://schemas.microsoft.com/office/powerpoint/2010/main" val="27435207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圖片 2"/>
          <p:cNvPicPr>
            <a:picLocks noChangeAspect="1"/>
          </p:cNvPicPr>
          <p:nvPr/>
        </p:nvPicPr>
        <p:blipFill>
          <a:blip r:embed="rId2"/>
          <a:stretch>
            <a:fillRect/>
          </a:stretch>
        </p:blipFill>
        <p:spPr>
          <a:xfrm>
            <a:off x="31213" y="116632"/>
            <a:ext cx="7519877" cy="6858000"/>
          </a:xfrm>
          <a:prstGeom prst="rect">
            <a:avLst/>
          </a:prstGeom>
        </p:spPr>
      </p:pic>
      <p:pic>
        <p:nvPicPr>
          <p:cNvPr id="4" name="圖片 3"/>
          <p:cNvPicPr>
            <a:picLocks noChangeAspect="1"/>
          </p:cNvPicPr>
          <p:nvPr/>
        </p:nvPicPr>
        <p:blipFill rotWithShape="1">
          <a:blip r:embed="rId3"/>
          <a:srcRect l="3999" t="20861" r="71615" b="8213"/>
          <a:stretch/>
        </p:blipFill>
        <p:spPr>
          <a:xfrm>
            <a:off x="6967549" y="548680"/>
            <a:ext cx="576064" cy="1224135"/>
          </a:xfrm>
          <a:prstGeom prst="rect">
            <a:avLst/>
          </a:prstGeom>
          <a:ln>
            <a:solidFill>
              <a:schemeClr val="tx1"/>
            </a:solidFill>
          </a:ln>
        </p:spPr>
      </p:pic>
    </p:spTree>
    <p:extLst>
      <p:ext uri="{BB962C8B-B14F-4D97-AF65-F5344CB8AC3E}">
        <p14:creationId xmlns:p14="http://schemas.microsoft.com/office/powerpoint/2010/main" val="9646345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2" name="Text Box 8"/>
          <p:cNvSpPr txBox="1">
            <a:spLocks noChangeArrowheads="1"/>
          </p:cNvSpPr>
          <p:nvPr/>
        </p:nvSpPr>
        <p:spPr bwMode="auto">
          <a:xfrm>
            <a:off x="395288" y="236538"/>
            <a:ext cx="7397750" cy="531812"/>
          </a:xfrm>
          <a:prstGeom prst="rect">
            <a:avLst/>
          </a:prstGeom>
          <a:noFill/>
          <a:ln w="9525">
            <a:noFill/>
            <a:miter lim="800000"/>
            <a:headEnd/>
            <a:tailEnd/>
          </a:ln>
          <a:effectLst/>
        </p:spPr>
        <p:txBody>
          <a:bodyPr wrap="none">
            <a:spAutoFit/>
          </a:bodyPr>
          <a:lstStyle/>
          <a:p>
            <a:pPr>
              <a:lnSpc>
                <a:spcPct val="80000"/>
              </a:lnSpc>
            </a:pPr>
            <a:r>
              <a:rPr lang="en-US" altLang="zh-TW" sz="3600" b="1" dirty="0">
                <a:solidFill>
                  <a:srgbClr val="003300"/>
                </a:solidFill>
                <a:effectLst>
                  <a:outerShdw blurRad="38100" dist="38100" dir="2700000" algn="tl">
                    <a:srgbClr val="C0C0C0"/>
                  </a:outerShdw>
                </a:effectLst>
              </a:rPr>
              <a:t>Protein Sequence Analysis Tools</a:t>
            </a:r>
          </a:p>
        </p:txBody>
      </p:sp>
      <p:pic>
        <p:nvPicPr>
          <p:cNvPr id="10" name="Picture 3">
            <a:hlinkClick r:id="rId2"/>
          </p:cNvPr>
          <p:cNvPicPr>
            <a:picLocks noChangeAspect="1" noChangeArrowheads="1"/>
          </p:cNvPicPr>
          <p:nvPr/>
        </p:nvPicPr>
        <p:blipFill>
          <a:blip r:embed="rId3" cstate="print"/>
          <a:srcRect/>
          <a:stretch>
            <a:fillRect/>
          </a:stretch>
        </p:blipFill>
        <p:spPr bwMode="auto">
          <a:xfrm>
            <a:off x="500034" y="714356"/>
            <a:ext cx="5296796" cy="864096"/>
          </a:xfrm>
          <a:prstGeom prst="rect">
            <a:avLst/>
          </a:prstGeom>
          <a:noFill/>
          <a:ln w="9525">
            <a:noFill/>
            <a:miter lim="800000"/>
            <a:headEnd/>
            <a:tailEnd/>
          </a:ln>
        </p:spPr>
      </p:pic>
      <p:sp>
        <p:nvSpPr>
          <p:cNvPr id="13" name="矩形 12">
            <a:hlinkClick r:id="rId2"/>
          </p:cNvPr>
          <p:cNvSpPr/>
          <p:nvPr/>
        </p:nvSpPr>
        <p:spPr>
          <a:xfrm>
            <a:off x="7203341" y="82649"/>
            <a:ext cx="1940659" cy="307777"/>
          </a:xfrm>
          <a:prstGeom prst="rect">
            <a:avLst/>
          </a:prstGeom>
        </p:spPr>
        <p:txBody>
          <a:bodyPr wrap="none">
            <a:spAutoFit/>
          </a:bodyPr>
          <a:lstStyle/>
          <a:p>
            <a:r>
              <a:rPr lang="en-US" altLang="zh-TW" sz="1400" i="1" dirty="0" smtClean="0"/>
              <a:t>http://www.expasy.org/</a:t>
            </a:r>
            <a:endParaRPr lang="zh-TW" altLang="en-US" sz="1400" i="1" dirty="0"/>
          </a:p>
        </p:txBody>
      </p:sp>
      <p:sp>
        <p:nvSpPr>
          <p:cNvPr id="14" name="矩形 13"/>
          <p:cNvSpPr/>
          <p:nvPr/>
        </p:nvSpPr>
        <p:spPr>
          <a:xfrm>
            <a:off x="2143108" y="1714488"/>
            <a:ext cx="6357982" cy="1323439"/>
          </a:xfrm>
          <a:prstGeom prst="rect">
            <a:avLst/>
          </a:prstGeom>
        </p:spPr>
        <p:txBody>
          <a:bodyPr wrap="square">
            <a:spAutoFit/>
          </a:bodyPr>
          <a:lstStyle/>
          <a:p>
            <a:r>
              <a:rPr lang="en-US" altLang="zh-TW" sz="1600" b="1" dirty="0" err="1" smtClean="0"/>
              <a:t>ExPASy</a:t>
            </a:r>
            <a:r>
              <a:rPr lang="en-US" altLang="zh-TW" sz="1600" b="1" dirty="0" smtClean="0"/>
              <a:t> Molecular Biology Server</a:t>
            </a:r>
          </a:p>
          <a:p>
            <a:r>
              <a:rPr lang="en-US" altLang="zh-TW" sz="1600" b="1" dirty="0" smtClean="0"/>
              <a:t>Ex</a:t>
            </a:r>
            <a:r>
              <a:rPr lang="en-US" altLang="zh-TW" sz="1600" dirty="0" smtClean="0"/>
              <a:t>pert </a:t>
            </a:r>
            <a:r>
              <a:rPr lang="en-US" altLang="zh-TW" sz="1600" b="1" dirty="0" smtClean="0"/>
              <a:t>P</a:t>
            </a:r>
            <a:r>
              <a:rPr lang="en-US" altLang="zh-TW" sz="1600" dirty="0" smtClean="0"/>
              <a:t>rotein </a:t>
            </a:r>
            <a:r>
              <a:rPr lang="en-US" altLang="zh-TW" sz="1600" b="1" dirty="0" smtClean="0"/>
              <a:t>A</a:t>
            </a:r>
            <a:r>
              <a:rPr lang="en-US" altLang="zh-TW" sz="1600" dirty="0" smtClean="0"/>
              <a:t>nalysis </a:t>
            </a:r>
            <a:r>
              <a:rPr lang="en-US" altLang="zh-TW" sz="1600" b="1" dirty="0" smtClean="0"/>
              <a:t>Sy</a:t>
            </a:r>
            <a:r>
              <a:rPr lang="en-US" altLang="zh-TW" sz="1600" dirty="0" smtClean="0"/>
              <a:t>stem is the new SIB Bioinformatics Resource Portal which provides access to scientific databases and software tools in different areas of life sciences including proteomics, genomics, phylogeny, systems biology, population genetics, </a:t>
            </a:r>
            <a:r>
              <a:rPr lang="en-US" altLang="zh-TW" sz="1600" dirty="0" err="1" smtClean="0"/>
              <a:t>transcriptomics</a:t>
            </a:r>
            <a:r>
              <a:rPr lang="en-US" altLang="zh-TW" sz="1600" dirty="0" smtClean="0"/>
              <a:t> etc</a:t>
            </a:r>
            <a:endParaRPr lang="en-US" altLang="zh-TW" sz="1600" dirty="0"/>
          </a:p>
        </p:txBody>
      </p:sp>
      <p:pic>
        <p:nvPicPr>
          <p:cNvPr id="3074" name="Picture 2"/>
          <p:cNvPicPr>
            <a:picLocks noChangeAspect="1" noChangeArrowheads="1"/>
          </p:cNvPicPr>
          <p:nvPr/>
        </p:nvPicPr>
        <p:blipFill>
          <a:blip r:embed="rId4" cstate="print"/>
          <a:srcRect/>
          <a:stretch>
            <a:fillRect/>
          </a:stretch>
        </p:blipFill>
        <p:spPr bwMode="auto">
          <a:xfrm>
            <a:off x="500033" y="1714488"/>
            <a:ext cx="1572199" cy="4643470"/>
          </a:xfrm>
          <a:prstGeom prst="rect">
            <a:avLst/>
          </a:prstGeom>
          <a:noFill/>
          <a:ln w="9525">
            <a:noFill/>
            <a:miter lim="800000"/>
            <a:headEnd/>
            <a:tailEnd/>
          </a:ln>
          <a:effectLst/>
        </p:spPr>
      </p:pic>
      <p:sp>
        <p:nvSpPr>
          <p:cNvPr id="3" name="矩形 2"/>
          <p:cNvSpPr/>
          <p:nvPr/>
        </p:nvSpPr>
        <p:spPr>
          <a:xfrm>
            <a:off x="395288" y="2132856"/>
            <a:ext cx="1747820" cy="367240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107503" y="103067"/>
            <a:ext cx="3420461" cy="6169617"/>
          </a:xfrm>
          <a:prstGeom prst="rect">
            <a:avLst/>
          </a:prstGeom>
        </p:spPr>
      </p:pic>
      <p:pic>
        <p:nvPicPr>
          <p:cNvPr id="3" name="圖片 2"/>
          <p:cNvPicPr>
            <a:picLocks noChangeAspect="1"/>
          </p:cNvPicPr>
          <p:nvPr/>
        </p:nvPicPr>
        <p:blipFill>
          <a:blip r:embed="rId3"/>
          <a:stretch>
            <a:fillRect/>
          </a:stretch>
        </p:blipFill>
        <p:spPr>
          <a:xfrm>
            <a:off x="3059832" y="103067"/>
            <a:ext cx="3372511" cy="6165622"/>
          </a:xfrm>
          <a:prstGeom prst="rect">
            <a:avLst/>
          </a:prstGeom>
        </p:spPr>
      </p:pic>
      <p:pic>
        <p:nvPicPr>
          <p:cNvPr id="4" name="圖片 3"/>
          <p:cNvPicPr>
            <a:picLocks noChangeAspect="1"/>
          </p:cNvPicPr>
          <p:nvPr/>
        </p:nvPicPr>
        <p:blipFill>
          <a:blip r:embed="rId4"/>
          <a:stretch>
            <a:fillRect/>
          </a:stretch>
        </p:blipFill>
        <p:spPr>
          <a:xfrm>
            <a:off x="5877429" y="107062"/>
            <a:ext cx="3292594" cy="6161627"/>
          </a:xfrm>
          <a:prstGeom prst="rect">
            <a:avLst/>
          </a:prstGeom>
        </p:spPr>
      </p:pic>
    </p:spTree>
    <p:extLst>
      <p:ext uri="{BB962C8B-B14F-4D97-AF65-F5344CB8AC3E}">
        <p14:creationId xmlns:p14="http://schemas.microsoft.com/office/powerpoint/2010/main" val="7675477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51520" y="664069"/>
            <a:ext cx="7128792" cy="1734582"/>
            <a:chOff x="251520" y="3645024"/>
            <a:chExt cx="7128792" cy="1734582"/>
          </a:xfrm>
        </p:grpSpPr>
        <p:sp>
          <p:nvSpPr>
            <p:cNvPr id="3" name="矩形 2">
              <a:hlinkClick r:id="rId2"/>
            </p:cNvPr>
            <p:cNvSpPr/>
            <p:nvPr/>
          </p:nvSpPr>
          <p:spPr>
            <a:xfrm>
              <a:off x="251520" y="3645024"/>
              <a:ext cx="5328592" cy="369332"/>
            </a:xfrm>
            <a:prstGeom prst="rect">
              <a:avLst/>
            </a:prstGeom>
          </p:spPr>
          <p:txBody>
            <a:bodyPr wrap="square">
              <a:spAutoFit/>
            </a:bodyPr>
            <a:lstStyle/>
            <a:p>
              <a:r>
                <a:rPr lang="pt-BR" altLang="zh-TW" b="1" dirty="0" smtClean="0"/>
                <a:t>cellular tumor antigen p53 isoform a [Homo sapiens]</a:t>
              </a:r>
              <a:endParaRPr lang="pt-BR" altLang="zh-TW" b="1" dirty="0"/>
            </a:p>
          </p:txBody>
        </p:sp>
        <p:sp>
          <p:nvSpPr>
            <p:cNvPr id="4" name="矩形 3"/>
            <p:cNvSpPr/>
            <p:nvPr/>
          </p:nvSpPr>
          <p:spPr>
            <a:xfrm>
              <a:off x="251520" y="3933056"/>
              <a:ext cx="7128792" cy="1446550"/>
            </a:xfrm>
            <a:prstGeom prst="rect">
              <a:avLst/>
            </a:prstGeom>
          </p:spPr>
          <p:txBody>
            <a:bodyPr wrap="square">
              <a:spAutoFit/>
            </a:bodyPr>
            <a:lstStyle/>
            <a:p>
              <a:r>
                <a:rPr lang="en-US" altLang="zh-TW" sz="1100" dirty="0">
                  <a:latin typeface="Courier New" pitchFamily="49" charset="0"/>
                  <a:cs typeface="Courier New" pitchFamily="49" charset="0"/>
                </a:rPr>
                <a:t>&gt;sp|P04637|P53_HUMAN Cellular tumor antigen p53 OS=Homo sapiens GN=TP53 PE=1 SV=4</a:t>
              </a:r>
            </a:p>
            <a:p>
              <a:r>
                <a:rPr lang="en-US" altLang="zh-TW" sz="1100" dirty="0">
                  <a:latin typeface="Courier New" pitchFamily="49" charset="0"/>
                  <a:cs typeface="Courier New" pitchFamily="49" charset="0"/>
                </a:rPr>
                <a:t>MEEPQSDPSVEPPLSQETFSDLWKLLPENNVLSPLPSQAMDDLMLSPDDIEQWFTEDPGP</a:t>
              </a:r>
            </a:p>
            <a:p>
              <a:r>
                <a:rPr lang="en-US" altLang="zh-TW" sz="1100" dirty="0">
                  <a:latin typeface="Courier New" pitchFamily="49" charset="0"/>
                  <a:cs typeface="Courier New" pitchFamily="49" charset="0"/>
                </a:rPr>
                <a:t>DEAPRMPEAAPPVAPAPAAPTPAAPAPAPSWPLSSSVPSQKTYQGSYGFRLGFLHSGTAK</a:t>
              </a:r>
            </a:p>
            <a:p>
              <a:r>
                <a:rPr lang="en-US" altLang="zh-TW" sz="1100" dirty="0">
                  <a:latin typeface="Courier New" pitchFamily="49" charset="0"/>
                  <a:cs typeface="Courier New" pitchFamily="49" charset="0"/>
                </a:rPr>
                <a:t>SVTCTYSPALNKMFCQLAKTCPVQLWVDSTPPPGTRVRAMAIYKQSQHMTEVVRRCPHHE</a:t>
              </a:r>
            </a:p>
            <a:p>
              <a:r>
                <a:rPr lang="en-US" altLang="zh-TW" sz="1100" dirty="0">
                  <a:latin typeface="Courier New" pitchFamily="49" charset="0"/>
                  <a:cs typeface="Courier New" pitchFamily="49" charset="0"/>
                </a:rPr>
                <a:t>RCSDSDGLAPPQHLIRVEGNLRVEYLDDRNTFRHSVVVPYEPPEVGSDCTTIHYNYMCNS</a:t>
              </a:r>
            </a:p>
            <a:p>
              <a:r>
                <a:rPr lang="en-US" altLang="zh-TW" sz="1100" dirty="0">
                  <a:latin typeface="Courier New" pitchFamily="49" charset="0"/>
                  <a:cs typeface="Courier New" pitchFamily="49" charset="0"/>
                </a:rPr>
                <a:t>SCMGGMNRRPILTIITLEDSSGNLLGRNSFEVRVCACPGRDRRTEEENLRKKGEPHHELP</a:t>
              </a:r>
            </a:p>
            <a:p>
              <a:r>
                <a:rPr lang="en-US" altLang="zh-TW" sz="1100" dirty="0">
                  <a:latin typeface="Courier New" pitchFamily="49" charset="0"/>
                  <a:cs typeface="Courier New" pitchFamily="49" charset="0"/>
                </a:rPr>
                <a:t>PGSTKRALPNNTSSSPQPKKKPLDGEYFTLQIRGRERFEMFRELNEALELKDAQAGKEPG</a:t>
              </a:r>
            </a:p>
            <a:p>
              <a:r>
                <a:rPr lang="en-US" altLang="zh-TW" sz="1100" dirty="0">
                  <a:latin typeface="Courier New" pitchFamily="49" charset="0"/>
                  <a:cs typeface="Courier New" pitchFamily="49" charset="0"/>
                </a:rPr>
                <a:t>GSRAHSSHLKSKKGQSTSRHKKLMFKTEGPDSD</a:t>
              </a:r>
              <a:endParaRPr lang="zh-TW" altLang="en-US" sz="1100" dirty="0">
                <a:latin typeface="Courier New" pitchFamily="49" charset="0"/>
                <a:cs typeface="Courier New" pitchFamily="49" charset="0"/>
              </a:endParaRPr>
            </a:p>
          </p:txBody>
        </p:sp>
      </p:grpSp>
      <p:sp>
        <p:nvSpPr>
          <p:cNvPr id="13" name="文字方塊 12"/>
          <p:cNvSpPr txBox="1"/>
          <p:nvPr/>
        </p:nvSpPr>
        <p:spPr>
          <a:xfrm>
            <a:off x="251520" y="357166"/>
            <a:ext cx="1269899" cy="461665"/>
          </a:xfrm>
          <a:prstGeom prst="rect">
            <a:avLst/>
          </a:prstGeom>
          <a:noFill/>
        </p:spPr>
        <p:txBody>
          <a:bodyPr wrap="none" rtlCol="0">
            <a:spAutoFit/>
          </a:bodyPr>
          <a:lstStyle/>
          <a:p>
            <a:r>
              <a:rPr lang="en-US" altLang="zh-TW" sz="2400" b="1" dirty="0" smtClean="0">
                <a:solidFill>
                  <a:srgbClr val="C00000"/>
                </a:solidFill>
                <a:effectLst>
                  <a:outerShdw blurRad="38100" dist="38100" dir="2700000" algn="tl">
                    <a:srgbClr val="000000">
                      <a:alpha val="43137"/>
                    </a:srgbClr>
                  </a:outerShdw>
                </a:effectLst>
              </a:rPr>
              <a:t>Example</a:t>
            </a:r>
            <a:endParaRPr lang="zh-TW" altLang="en-US" sz="2400" b="1" dirty="0">
              <a:solidFill>
                <a:srgbClr val="C0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841140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TotalTime>
  <Words>354</Words>
  <Application>Microsoft Office PowerPoint</Application>
  <PresentationFormat>如螢幕大小 (4:3)</PresentationFormat>
  <Paragraphs>68</Paragraphs>
  <Slides>43</Slides>
  <Notes>0</Notes>
  <HiddenSlides>0</HiddenSlides>
  <MMClips>0</MMClips>
  <ScaleCrop>false</ScaleCrop>
  <HeadingPairs>
    <vt:vector size="6" baseType="variant">
      <vt:variant>
        <vt:lpstr>使用字型</vt:lpstr>
      </vt:variant>
      <vt:variant>
        <vt:i4>4</vt:i4>
      </vt:variant>
      <vt:variant>
        <vt:lpstr>佈景主題</vt:lpstr>
      </vt:variant>
      <vt:variant>
        <vt:i4>1</vt:i4>
      </vt:variant>
      <vt:variant>
        <vt:lpstr>投影片標題</vt:lpstr>
      </vt:variant>
      <vt:variant>
        <vt:i4>43</vt:i4>
      </vt:variant>
    </vt:vector>
  </HeadingPairs>
  <TitlesOfParts>
    <vt:vector size="48" baseType="lpstr">
      <vt:lpstr>新細明體</vt:lpstr>
      <vt:lpstr>Arial</vt:lpstr>
      <vt:lpstr>Calibri</vt:lpstr>
      <vt:lpstr>Courier New</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CGBC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PETANG</dc:creator>
  <cp:lastModifiedBy>PETANG</cp:lastModifiedBy>
  <cp:revision>26</cp:revision>
  <dcterms:created xsi:type="dcterms:W3CDTF">2011-11-03T22:44:02Z</dcterms:created>
  <dcterms:modified xsi:type="dcterms:W3CDTF">2017-12-28T00:57:15Z</dcterms:modified>
</cp:coreProperties>
</file>