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54"/>
  </p:handoutMasterIdLst>
  <p:sldIdLst>
    <p:sldId id="308" r:id="rId2"/>
    <p:sldId id="278" r:id="rId3"/>
    <p:sldId id="277" r:id="rId4"/>
    <p:sldId id="305" r:id="rId5"/>
    <p:sldId id="276" r:id="rId6"/>
    <p:sldId id="311" r:id="rId7"/>
    <p:sldId id="306" r:id="rId8"/>
    <p:sldId id="307" r:id="rId9"/>
    <p:sldId id="304" r:id="rId10"/>
    <p:sldId id="260" r:id="rId11"/>
    <p:sldId id="261" r:id="rId12"/>
    <p:sldId id="303" r:id="rId13"/>
    <p:sldId id="273" r:id="rId14"/>
    <p:sldId id="280" r:id="rId15"/>
    <p:sldId id="313" r:id="rId16"/>
    <p:sldId id="314" r:id="rId17"/>
    <p:sldId id="315" r:id="rId18"/>
    <p:sldId id="294" r:id="rId19"/>
    <p:sldId id="316" r:id="rId20"/>
    <p:sldId id="284" r:id="rId21"/>
    <p:sldId id="320" r:id="rId22"/>
    <p:sldId id="317" r:id="rId23"/>
    <p:sldId id="319" r:id="rId24"/>
    <p:sldId id="318" r:id="rId25"/>
    <p:sldId id="286" r:id="rId26"/>
    <p:sldId id="287" r:id="rId27"/>
    <p:sldId id="285" r:id="rId28"/>
    <p:sldId id="288" r:id="rId29"/>
    <p:sldId id="289" r:id="rId30"/>
    <p:sldId id="321" r:id="rId31"/>
    <p:sldId id="300" r:id="rId32"/>
    <p:sldId id="322" r:id="rId33"/>
    <p:sldId id="301" r:id="rId34"/>
    <p:sldId id="297" r:id="rId35"/>
    <p:sldId id="298" r:id="rId36"/>
    <p:sldId id="299" r:id="rId37"/>
    <p:sldId id="323" r:id="rId38"/>
    <p:sldId id="326" r:id="rId39"/>
    <p:sldId id="324" r:id="rId40"/>
    <p:sldId id="325" r:id="rId41"/>
    <p:sldId id="302" r:id="rId42"/>
    <p:sldId id="310" r:id="rId43"/>
    <p:sldId id="309" r:id="rId44"/>
    <p:sldId id="265" r:id="rId45"/>
    <p:sldId id="270" r:id="rId46"/>
    <p:sldId id="267" r:id="rId47"/>
    <p:sldId id="269" r:id="rId48"/>
    <p:sldId id="328" r:id="rId49"/>
    <p:sldId id="329" r:id="rId50"/>
    <p:sldId id="332" r:id="rId51"/>
    <p:sldId id="331" r:id="rId52"/>
    <p:sldId id="330" r:id="rId53"/>
  </p:sldIdLst>
  <p:sldSz cx="9144000" cy="6858000" type="screen4x3"/>
  <p:notesSz cx="6735763" cy="986948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786" y="-16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image" Target="../media/image69.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14763" y="0"/>
            <a:ext cx="2919412" cy="493713"/>
          </a:xfrm>
          <a:prstGeom prst="rect">
            <a:avLst/>
          </a:prstGeom>
        </p:spPr>
        <p:txBody>
          <a:bodyPr vert="horz" lIns="91440" tIns="45720" rIns="91440" bIns="45720" rtlCol="0"/>
          <a:lstStyle>
            <a:lvl1pPr algn="r">
              <a:defRPr sz="1200"/>
            </a:lvl1pPr>
          </a:lstStyle>
          <a:p>
            <a:fld id="{5B667243-D4DC-4A59-BE09-C8BC98B48358}" type="datetimeFigureOut">
              <a:rPr lang="zh-TW" altLang="en-US" smtClean="0"/>
              <a:pPr/>
              <a:t>2009/12/3</a:t>
            </a:fld>
            <a:endParaRPr lang="zh-TW" altLang="en-US"/>
          </a:p>
        </p:txBody>
      </p:sp>
      <p:sp>
        <p:nvSpPr>
          <p:cNvPr id="4" name="頁尾版面配置區 3"/>
          <p:cNvSpPr>
            <a:spLocks noGrp="1"/>
          </p:cNvSpPr>
          <p:nvPr>
            <p:ph type="ftr" sz="quarter" idx="2"/>
          </p:nvPr>
        </p:nvSpPr>
        <p:spPr>
          <a:xfrm>
            <a:off x="0" y="9374188"/>
            <a:ext cx="2919413" cy="493712"/>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14763" y="9374188"/>
            <a:ext cx="2919412" cy="493712"/>
          </a:xfrm>
          <a:prstGeom prst="rect">
            <a:avLst/>
          </a:prstGeom>
        </p:spPr>
        <p:txBody>
          <a:bodyPr vert="horz" lIns="91440" tIns="45720" rIns="91440" bIns="45720" rtlCol="0" anchor="b"/>
          <a:lstStyle>
            <a:lvl1pPr algn="r">
              <a:defRPr sz="1200"/>
            </a:lvl1pPr>
          </a:lstStyle>
          <a:p>
            <a:fld id="{231F4048-483C-4889-86D8-77B6247FA7BB}"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2009/12/3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2009/12/3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2009/12/3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2009/12/3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AF7F0107-20D8-4760-9F2E-4A55052E92C9}" type="datetimeFigureOut">
              <a:rPr lang="zh-TW" altLang="en-US" smtClean="0"/>
              <a:pPr/>
              <a:t>2009/12/3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AF7F0107-20D8-4760-9F2E-4A55052E92C9}" type="datetimeFigureOut">
              <a:rPr lang="zh-TW" altLang="en-US" smtClean="0"/>
              <a:pPr/>
              <a:t>2009/12/3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AF7F0107-20D8-4760-9F2E-4A55052E92C9}" type="datetimeFigureOut">
              <a:rPr lang="zh-TW" altLang="en-US" smtClean="0"/>
              <a:pPr/>
              <a:t>2009/12/3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2009/12/3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2009/12/3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2009/12/3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2009/12/3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cSld name="標題及物件在文字之上">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8229600" cy="21859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3938588"/>
            <a:ext cx="8229600" cy="21875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a:xfrm>
            <a:off x="457200" y="6245225"/>
            <a:ext cx="2133600" cy="476250"/>
          </a:xfrm>
        </p:spPr>
        <p:txBody>
          <a:bodyPr/>
          <a:lstStyle>
            <a:lvl1pPr>
              <a:defRPr/>
            </a:lvl1pPr>
          </a:lstStyle>
          <a:p>
            <a:endParaRPr lang="en-US" altLang="zh-TW"/>
          </a:p>
        </p:txBody>
      </p:sp>
      <p:sp>
        <p:nvSpPr>
          <p:cNvPr id="6" name="頁尾版面配置區 5"/>
          <p:cNvSpPr>
            <a:spLocks noGrp="1"/>
          </p:cNvSpPr>
          <p:nvPr>
            <p:ph type="ftr" sz="quarter" idx="11"/>
          </p:nvPr>
        </p:nvSpPr>
        <p:spPr>
          <a:xfrm>
            <a:off x="3124200" y="6245225"/>
            <a:ext cx="2895600" cy="476250"/>
          </a:xfrm>
        </p:spPr>
        <p:txBody>
          <a:bodyPr/>
          <a:lstStyle>
            <a:lvl1pPr>
              <a:defRPr/>
            </a:lvl1pPr>
          </a:lstStyle>
          <a:p>
            <a:endParaRPr lang="en-US" altLang="zh-TW"/>
          </a:p>
        </p:txBody>
      </p:sp>
      <p:sp>
        <p:nvSpPr>
          <p:cNvPr id="7" name="投影片編號版面配置區 6"/>
          <p:cNvSpPr>
            <a:spLocks noGrp="1"/>
          </p:cNvSpPr>
          <p:nvPr>
            <p:ph type="sldNum" sz="quarter" idx="12"/>
          </p:nvPr>
        </p:nvSpPr>
        <p:spPr>
          <a:xfrm>
            <a:off x="6553200" y="6245225"/>
            <a:ext cx="2133600" cy="476250"/>
          </a:xfrm>
        </p:spPr>
        <p:txBody>
          <a:bodyPr/>
          <a:lstStyle>
            <a:lvl1pPr>
              <a:defRPr/>
            </a:lvl1pPr>
          </a:lstStyle>
          <a:p>
            <a:fld id="{F37098B5-5C35-4235-82E3-DA891B61595A}" type="slidenum">
              <a:rPr lang="en-US" altLang="zh-TW"/>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7F0107-20D8-4760-9F2E-4A55052E92C9}" type="datetimeFigureOut">
              <a:rPr lang="zh-TW" altLang="en-US" smtClean="0"/>
              <a:pPr/>
              <a:t>2009/12/3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7F455-C36A-491D-8860-918EC1FBFBB0}"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file:///H:\92-2\91-1\90\Lecture90-01\HGP%20Consortium.htm"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hyperlink" Target="http://www.ncbi.nlm.nih.gov/genomes/static/vis.html" TargetMode="External"/><Relationship Id="rId3" Type="http://schemas.openxmlformats.org/officeDocument/2006/relationships/hyperlink" Target="http://www.ncbi.nlm.nih.gov/" TargetMode="External"/><Relationship Id="rId7" Type="http://schemas.openxmlformats.org/officeDocument/2006/relationships/hyperlink" Target="http://www.ncbi.nlm.nih.gov/genomes/static/euk.html" TargetMode="External"/><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hyperlink" Target="http://www.ncbi.nlm.nih.gov/genomes/static/eub.html" TargetMode="External"/><Relationship Id="rId11" Type="http://schemas.openxmlformats.org/officeDocument/2006/relationships/image" Target="../media/image14.png"/><Relationship Id="rId5" Type="http://schemas.openxmlformats.org/officeDocument/2006/relationships/hyperlink" Target="http://www.ncbi.nlm.nih.gov/genomes/static/a.html" TargetMode="External"/><Relationship Id="rId10" Type="http://schemas.openxmlformats.org/officeDocument/2006/relationships/hyperlink" Target="http://www.ncbi.nlm.nih.gov/genomes/static/o.html" TargetMode="External"/><Relationship Id="rId4" Type="http://schemas.openxmlformats.org/officeDocument/2006/relationships/image" Target="../media/image13.png"/><Relationship Id="rId9" Type="http://schemas.openxmlformats.org/officeDocument/2006/relationships/hyperlink" Target="http://www.ncbi.nlm.nih.gov/genomes/static/vid.html"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www.genomesonline.org/" TargetMode="External"/><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openxmlformats.org/officeDocument/2006/relationships/hyperlink" Target="http://www.igvision.com/bio/2009/images/hotspot_roche.gif" TargetMode="External"/><Relationship Id="rId3" Type="http://schemas.openxmlformats.org/officeDocument/2006/relationships/image" Target="../media/image17.png"/><Relationship Id="rId7" Type="http://schemas.openxmlformats.org/officeDocument/2006/relationships/image" Target="../media/image20.jpeg"/><Relationship Id="rId2" Type="http://schemas.openxmlformats.org/officeDocument/2006/relationships/hyperlink" Target="http://www.nature.com/nmeth/journal/v5/n1/index.html" TargetMode="Externa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hyperlink" Target="http://www.illumina.com/" TargetMode="External"/><Relationship Id="rId4" Type="http://schemas.openxmlformats.org/officeDocument/2006/relationships/image" Target="../media/image18.png"/><Relationship Id="rId9" Type="http://schemas.openxmlformats.org/officeDocument/2006/relationships/image" Target="../media/image21.jpe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hyperlink" Target="http://www.illumina.com/pages.ilmn?ID=250" TargetMode="External"/><Relationship Id="rId7" Type="http://schemas.openxmlformats.org/officeDocument/2006/relationships/hyperlink" Target="http://www.polonator.org/" TargetMode="External"/><Relationship Id="rId2" Type="http://schemas.openxmlformats.org/officeDocument/2006/relationships/hyperlink" Target="http://www.454.com/" TargetMode="External"/><Relationship Id="rId1" Type="http://schemas.openxmlformats.org/officeDocument/2006/relationships/slideLayout" Target="../slideLayouts/slideLayout7.xml"/><Relationship Id="rId6" Type="http://schemas.openxmlformats.org/officeDocument/2006/relationships/hyperlink" Target="http://www.helicosbio.com/" TargetMode="External"/><Relationship Id="rId5" Type="http://schemas.openxmlformats.org/officeDocument/2006/relationships/hyperlink" Target="http://visigenbio.com/" TargetMode="External"/><Relationship Id="rId4" Type="http://schemas.openxmlformats.org/officeDocument/2006/relationships/hyperlink" Target="http://marketing.appliedbiosystems.com/" TargetMode="External"/><Relationship Id="rId9" Type="http://schemas.openxmlformats.org/officeDocument/2006/relationships/image" Target="../media/image23.g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gif"/><Relationship Id="rId4" Type="http://schemas.openxmlformats.org/officeDocument/2006/relationships/image" Target="../media/image27.gif"/></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roche-applied-science.com/publications/multimedia/genome_sequencer/amplicon_07/wbt.htm" TargetMode="External"/><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roche-applied-science.com/publications/multimedia/genome_sequencer/amplicon_07/wbt.htm"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illumina.com/" TargetMode="External"/><Relationship Id="rId1" Type="http://schemas.openxmlformats.org/officeDocument/2006/relationships/slideLayout" Target="../slideLayouts/slideLayout7.xml"/><Relationship Id="rId6" Type="http://schemas.openxmlformats.org/officeDocument/2006/relationships/image" Target="../media/image45.gif"/><Relationship Id="rId5" Type="http://schemas.openxmlformats.org/officeDocument/2006/relationships/image" Target="../media/image44.jpeg"/><Relationship Id="rId4" Type="http://schemas.openxmlformats.org/officeDocument/2006/relationships/image" Target="../media/image43.jpeg"/></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hyperlink" Target="http://www.illumina.com/"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image" Target="../media/image50.png"/><Relationship Id="rId4" Type="http://schemas.openxmlformats.org/officeDocument/2006/relationships/hyperlink" Target="http://www.solexa.com/wt/page/index"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50.png"/><Relationship Id="rId4" Type="http://schemas.openxmlformats.org/officeDocument/2006/relationships/hyperlink" Target="http://www.solexa.com/wt/page/index"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 Id="rId5" Type="http://schemas.openxmlformats.org/officeDocument/2006/relationships/image" Target="../media/image50.png"/><Relationship Id="rId4" Type="http://schemas.openxmlformats.org/officeDocument/2006/relationships/hyperlink" Target="http://www.solexa.com/wt/page/index"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hyperlink" Target="http://www.solexa.com/wt/page/index" TargetMode="External"/><Relationship Id="rId4" Type="http://schemas.openxmlformats.org/officeDocument/2006/relationships/image" Target="../media/image57.jpeg"/></Relationships>
</file>

<file path=ppt/slides/_rels/slide29.xml.rels><?xml version="1.0" encoding="UTF-8" standalone="yes"?>
<Relationships xmlns="http://schemas.openxmlformats.org/package/2006/relationships"><Relationship Id="rId3" Type="http://schemas.openxmlformats.org/officeDocument/2006/relationships/hyperlink" Target="http://www.solexa.com/wt/page/index" TargetMode="External"/><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30.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4.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5.png"/><Relationship Id="rId7" Type="http://schemas.openxmlformats.org/officeDocument/2006/relationships/image" Target="../media/image79.jpeg"/><Relationship Id="rId2" Type="http://schemas.openxmlformats.org/officeDocument/2006/relationships/hyperlink" Target="file:///D:\My%20Documents\00_My%20Documents\HGP\Science\Science.htm" TargetMode="External"/><Relationship Id="rId1" Type="http://schemas.openxmlformats.org/officeDocument/2006/relationships/slideLayout" Target="../slideLayouts/slideLayout7.xml"/><Relationship Id="rId6" Type="http://schemas.openxmlformats.org/officeDocument/2006/relationships/image" Target="../media/image78.png"/><Relationship Id="rId5" Type="http://schemas.openxmlformats.org/officeDocument/2006/relationships/image" Target="../media/image77.wmf"/><Relationship Id="rId4" Type="http://schemas.openxmlformats.org/officeDocument/2006/relationships/image" Target="../media/image76.jpeg"/></Relationships>
</file>

<file path=ppt/slides/_rels/slide44.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png"/><Relationship Id="rId1" Type="http://schemas.openxmlformats.org/officeDocument/2006/relationships/slideLayout" Target="../slideLayouts/slideLayout7.xml"/><Relationship Id="rId4" Type="http://schemas.openxmlformats.org/officeDocument/2006/relationships/image" Target="../media/image82.png"/></Relationships>
</file>

<file path=ppt/slides/_rels/slide4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 Id="rId6" Type="http://schemas.openxmlformats.org/officeDocument/2006/relationships/image" Target="../media/image87.png"/><Relationship Id="rId5" Type="http://schemas.openxmlformats.org/officeDocument/2006/relationships/image" Target="../media/image86.jpeg"/><Relationship Id="rId4" Type="http://schemas.openxmlformats.org/officeDocument/2006/relationships/image" Target="../media/image85.jpeg"/></Relationships>
</file>

<file path=ppt/slides/_rels/slide46.xml.rels><?xml version="1.0" encoding="UTF-8" standalone="yes"?>
<Relationships xmlns="http://schemas.openxmlformats.org/package/2006/relationships"><Relationship Id="rId3" Type="http://schemas.openxmlformats.org/officeDocument/2006/relationships/hyperlink" Target="http://www.sanger.ac.uk/" TargetMode="External"/><Relationship Id="rId7" Type="http://schemas.openxmlformats.org/officeDocument/2006/relationships/hyperlink" Target="http://www.1000genomes.org/bcms/1000_genomes/Documents/CouncilLetter.pdf" TargetMode="External"/><Relationship Id="rId2" Type="http://schemas.openxmlformats.org/officeDocument/2006/relationships/image" Target="../media/image88.png"/><Relationship Id="rId1" Type="http://schemas.openxmlformats.org/officeDocument/2006/relationships/slideLayout" Target="../slideLayouts/slideLayout7.xml"/><Relationship Id="rId6" Type="http://schemas.openxmlformats.org/officeDocument/2006/relationships/hyperlink" Target="http://www.nih.gov/" TargetMode="External"/><Relationship Id="rId5" Type="http://schemas.openxmlformats.org/officeDocument/2006/relationships/hyperlink" Target="http://www.genome.gov/" TargetMode="External"/><Relationship Id="rId4" Type="http://schemas.openxmlformats.org/officeDocument/2006/relationships/hyperlink" Target="http://www.genomics.org.cn/en/index.php"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jpeg"/><Relationship Id="rId1" Type="http://schemas.openxmlformats.org/officeDocument/2006/relationships/slideLayout" Target="../slideLayouts/slideLayout7.xml"/><Relationship Id="rId4" Type="http://schemas.openxmlformats.org/officeDocument/2006/relationships/image" Target="../media/image91.png"/></Relationships>
</file>

<file path=ppt/slides/_rels/slide48.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jpeg"/><Relationship Id="rId1" Type="http://schemas.openxmlformats.org/officeDocument/2006/relationships/slideLayout" Target="../slideLayouts/slideLayout7.xml"/><Relationship Id="rId5" Type="http://schemas.openxmlformats.org/officeDocument/2006/relationships/image" Target="../media/image95.jpeg"/><Relationship Id="rId4" Type="http://schemas.openxmlformats.org/officeDocument/2006/relationships/hyperlink" Target="http://www.helicosbio.com/Default.aspx?base"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http://visigenbio.com/mission.html" TargetMode="External"/><Relationship Id="rId2" Type="http://schemas.openxmlformats.org/officeDocument/2006/relationships/image" Target="../media/image96.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hyperlink" Target="http://www.polonator.org/index.htm" TargetMode="External"/><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45.gif"/><Relationship Id="rId13" Type="http://schemas.openxmlformats.org/officeDocument/2006/relationships/hyperlink" Target="http://visigenbio.com/technology_movie_streaming.html" TargetMode="External"/><Relationship Id="rId3" Type="http://schemas.openxmlformats.org/officeDocument/2006/relationships/hyperlink" Target="http://www.roche-applied-science.com/publications/multimedia/genome_sequencer/flx_multimedia/wbt.htm" TargetMode="External"/><Relationship Id="rId7" Type="http://schemas.openxmlformats.org/officeDocument/2006/relationships/hyperlink" Target="http://www.illumina.com/technology/sequencing_technology.ilmn" TargetMode="External"/><Relationship Id="rId12" Type="http://schemas.openxmlformats.org/officeDocument/2006/relationships/image" Target="../media/image95.jpeg"/><Relationship Id="rId2" Type="http://schemas.openxmlformats.org/officeDocument/2006/relationships/hyperlink" Target="http://www.roche-applied-science.com/publications/multimedia/genome_sequencer/flx_presentation/wbt.htm" TargetMode="External"/><Relationship Id="rId1" Type="http://schemas.openxmlformats.org/officeDocument/2006/relationships/slideLayout" Target="../slideLayouts/slideLayout7.xml"/><Relationship Id="rId6" Type="http://schemas.openxmlformats.org/officeDocument/2006/relationships/image" Target="../media/image27.gif"/><Relationship Id="rId11" Type="http://schemas.openxmlformats.org/officeDocument/2006/relationships/hyperlink" Target="http://www.helicosbio.com/Technology/TrueSingleMoleculeSequencing/tSMStradeHowItWorks/tabid/162/Default.aspx" TargetMode="External"/><Relationship Id="rId5" Type="http://schemas.openxmlformats.org/officeDocument/2006/relationships/hyperlink" Target="http://www.454.com/products-solutions/multimedia-presentations.asp" TargetMode="External"/><Relationship Id="rId10" Type="http://schemas.openxmlformats.org/officeDocument/2006/relationships/image" Target="../media/image98.png"/><Relationship Id="rId4" Type="http://schemas.openxmlformats.org/officeDocument/2006/relationships/hyperlink" Target="http://www.roche-applied-science.com/publications/multimedia/genome_sequencer/amplicon_07/wbt.htm" TargetMode="External"/><Relationship Id="rId9" Type="http://schemas.openxmlformats.org/officeDocument/2006/relationships/hyperlink" Target="http://marketing.appliedbiosystems.com/images/Product/Solid_Knowledge/flash/102207/solid.html" TargetMode="External"/><Relationship Id="rId14" Type="http://schemas.openxmlformats.org/officeDocument/2006/relationships/image" Target="../media/image9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8" name="Rectangle 6"/>
          <p:cNvSpPr>
            <a:spLocks noChangeArrowheads="1"/>
          </p:cNvSpPr>
          <p:nvPr/>
        </p:nvSpPr>
        <p:spPr bwMode="auto">
          <a:xfrm>
            <a:off x="0" y="3789363"/>
            <a:ext cx="9144000" cy="3068637"/>
          </a:xfrm>
          <a:prstGeom prst="rect">
            <a:avLst/>
          </a:prstGeom>
          <a:gradFill rotWithShape="0">
            <a:gsLst>
              <a:gs pos="0">
                <a:schemeClr val="bg1"/>
              </a:gs>
              <a:gs pos="100000">
                <a:schemeClr val="bg1">
                  <a:gamma/>
                  <a:shade val="46275"/>
                  <a:invGamma/>
                </a:schemeClr>
              </a:gs>
            </a:gsLst>
            <a:lin ang="5400000" scaled="1"/>
          </a:gradFill>
          <a:ln w="9525">
            <a:noFill/>
            <a:miter lim="800000"/>
            <a:headEnd/>
            <a:tailEnd/>
          </a:ln>
          <a:effectLst/>
        </p:spPr>
        <p:txBody>
          <a:bodyPr wrap="none" anchor="ctr"/>
          <a:lstStyle/>
          <a:p>
            <a:pPr algn="ctr"/>
            <a:endParaRPr lang="zh-TW" altLang="zh-TW" sz="2400"/>
          </a:p>
        </p:txBody>
      </p:sp>
      <p:pic>
        <p:nvPicPr>
          <p:cNvPr id="187396" name="Picture 4" descr="crossing_over"/>
          <p:cNvPicPr>
            <a:picLocks noChangeAspect="1" noChangeArrowheads="1"/>
          </p:cNvPicPr>
          <p:nvPr/>
        </p:nvPicPr>
        <p:blipFill>
          <a:blip r:embed="rId2" cstate="print"/>
          <a:srcRect/>
          <a:stretch>
            <a:fillRect/>
          </a:stretch>
        </p:blipFill>
        <p:spPr bwMode="auto">
          <a:xfrm>
            <a:off x="214282" y="976295"/>
            <a:ext cx="1714512" cy="2024077"/>
          </a:xfrm>
          <a:prstGeom prst="rect">
            <a:avLst/>
          </a:prstGeom>
          <a:noFill/>
        </p:spPr>
      </p:pic>
      <p:sp>
        <p:nvSpPr>
          <p:cNvPr id="187397" name="Text Box 5"/>
          <p:cNvSpPr txBox="1">
            <a:spLocks noChangeArrowheads="1"/>
          </p:cNvSpPr>
          <p:nvPr/>
        </p:nvSpPr>
        <p:spPr bwMode="auto">
          <a:xfrm>
            <a:off x="1928794" y="992370"/>
            <a:ext cx="7224746" cy="1865126"/>
          </a:xfrm>
          <a:prstGeom prst="rect">
            <a:avLst/>
          </a:prstGeom>
          <a:noFill/>
          <a:ln w="9525">
            <a:noFill/>
            <a:miter lim="800000"/>
            <a:headEnd/>
            <a:tailEnd/>
          </a:ln>
          <a:effectLst/>
        </p:spPr>
        <p:txBody>
          <a:bodyPr wrap="square">
            <a:spAutoFit/>
          </a:bodyPr>
          <a:lstStyle/>
          <a:p>
            <a:pPr>
              <a:lnSpc>
                <a:spcPct val="90000"/>
              </a:lnSpc>
            </a:pPr>
            <a:r>
              <a:rPr lang="en-US" altLang="zh-TW" sz="32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Applications of</a:t>
            </a:r>
          </a:p>
          <a:p>
            <a:pPr>
              <a:lnSpc>
                <a:spcPct val="90000"/>
              </a:lnSpc>
            </a:pP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NEXT GENERATION SEQUENCING </a:t>
            </a:r>
            <a:r>
              <a:rPr lang="en-US" altLang="zh-TW" sz="32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Technologies on Biomedical Research</a:t>
            </a:r>
            <a:endParaRPr lang="en-US" altLang="zh-TW" sz="32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p:txBody>
      </p:sp>
      <p:grpSp>
        <p:nvGrpSpPr>
          <p:cNvPr id="2" name="Group 7"/>
          <p:cNvGrpSpPr>
            <a:grpSpLocks/>
          </p:cNvGrpSpPr>
          <p:nvPr/>
        </p:nvGrpSpPr>
        <p:grpSpPr bwMode="auto">
          <a:xfrm>
            <a:off x="228600" y="3251200"/>
            <a:ext cx="8610600" cy="365125"/>
            <a:chOff x="192" y="2160"/>
            <a:chExt cx="4992" cy="230"/>
          </a:xfrm>
        </p:grpSpPr>
        <p:pic>
          <p:nvPicPr>
            <p:cNvPr id="187400" name="Picture 8" descr="letters"/>
            <p:cNvPicPr>
              <a:picLocks noChangeAspect="1" noChangeArrowheads="1"/>
            </p:cNvPicPr>
            <p:nvPr/>
          </p:nvPicPr>
          <p:blipFill>
            <a:blip r:embed="rId3" cstate="print"/>
            <a:srcRect/>
            <a:stretch>
              <a:fillRect/>
            </a:stretch>
          </p:blipFill>
          <p:spPr bwMode="auto">
            <a:xfrm>
              <a:off x="2664" y="2160"/>
              <a:ext cx="2520" cy="230"/>
            </a:xfrm>
            <a:prstGeom prst="rect">
              <a:avLst/>
            </a:prstGeom>
            <a:solidFill>
              <a:srgbClr val="5151C5"/>
            </a:solidFill>
          </p:spPr>
        </p:pic>
        <p:pic>
          <p:nvPicPr>
            <p:cNvPr id="187401" name="Picture 9" descr="letters"/>
            <p:cNvPicPr>
              <a:picLocks noChangeAspect="1" noChangeArrowheads="1"/>
            </p:cNvPicPr>
            <p:nvPr/>
          </p:nvPicPr>
          <p:blipFill>
            <a:blip r:embed="rId3" cstate="print"/>
            <a:srcRect/>
            <a:stretch>
              <a:fillRect/>
            </a:stretch>
          </p:blipFill>
          <p:spPr bwMode="auto">
            <a:xfrm>
              <a:off x="192" y="2160"/>
              <a:ext cx="2520" cy="230"/>
            </a:xfrm>
            <a:prstGeom prst="rect">
              <a:avLst/>
            </a:prstGeom>
            <a:solidFill>
              <a:srgbClr val="5151C5"/>
            </a:solidFill>
          </p:spPr>
        </p:pic>
      </p:grpSp>
      <p:sp>
        <p:nvSpPr>
          <p:cNvPr id="187402" name="Text Box 10"/>
          <p:cNvSpPr txBox="1">
            <a:spLocks noChangeArrowheads="1"/>
          </p:cNvSpPr>
          <p:nvPr/>
        </p:nvSpPr>
        <p:spPr bwMode="auto">
          <a:xfrm>
            <a:off x="152400" y="3784600"/>
            <a:ext cx="5339988" cy="1415772"/>
          </a:xfrm>
          <a:prstGeom prst="rect">
            <a:avLst/>
          </a:prstGeom>
          <a:noFill/>
          <a:ln w="9525">
            <a:noFill/>
            <a:miter lim="800000"/>
            <a:headEnd/>
            <a:tailEnd/>
          </a:ln>
          <a:effectLst/>
        </p:spPr>
        <p:txBody>
          <a:bodyPr wrap="none">
            <a:spAutoFit/>
          </a:bodyPr>
          <a:lstStyle/>
          <a:p>
            <a:r>
              <a:rPr lang="en-US" altLang="zh-TW" sz="1800" b="1" dirty="0">
                <a:latin typeface="Arial" pitchFamily="34" charset="0"/>
              </a:rPr>
              <a:t>Petrus Tang, Ph.D. (</a:t>
            </a:r>
            <a:r>
              <a:rPr lang="zh-TW" altLang="en-US" sz="1800" dirty="0">
                <a:latin typeface="Arial" pitchFamily="34" charset="0"/>
              </a:rPr>
              <a:t>鄧致剛</a:t>
            </a:r>
            <a:r>
              <a:rPr lang="en-US" altLang="zh-TW" sz="1800" b="1" dirty="0">
                <a:latin typeface="Arial" pitchFamily="34" charset="0"/>
              </a:rPr>
              <a:t>)</a:t>
            </a:r>
          </a:p>
          <a:p>
            <a:r>
              <a:rPr lang="en-US" altLang="zh-TW" sz="1800" b="1" dirty="0">
                <a:latin typeface="Arial" pitchFamily="34" charset="0"/>
              </a:rPr>
              <a:t>Graduate Institute of Basic Medical Sciences</a:t>
            </a:r>
          </a:p>
          <a:p>
            <a:r>
              <a:rPr lang="en-US" altLang="zh-TW" sz="1800" b="1" dirty="0">
                <a:latin typeface="Arial" pitchFamily="34" charset="0"/>
              </a:rPr>
              <a:t>and</a:t>
            </a:r>
          </a:p>
          <a:p>
            <a:r>
              <a:rPr lang="en-US" altLang="zh-TW" sz="1800" b="1" dirty="0">
                <a:latin typeface="Arial" pitchFamily="34" charset="0"/>
              </a:rPr>
              <a:t>Bioinformatics Center, Chang Gung University</a:t>
            </a:r>
            <a:r>
              <a:rPr lang="en-US" altLang="zh-TW" sz="1800" b="1" i="1" dirty="0">
                <a:latin typeface="Arial" pitchFamily="34" charset="0"/>
              </a:rPr>
              <a:t>.</a:t>
            </a:r>
          </a:p>
          <a:p>
            <a:r>
              <a:rPr lang="en-US" altLang="zh-TW" sz="1400" dirty="0" smtClean="0">
                <a:latin typeface="Arial" pitchFamily="34" charset="0"/>
              </a:rPr>
              <a:t>petang@mail.cgu.edu.tw</a:t>
            </a:r>
            <a:endParaRPr lang="en-US" altLang="zh-TW" sz="1400" dirty="0">
              <a:latin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8e.devbio.com/images/ch04/0405fig6.jpg"/>
          <p:cNvPicPr>
            <a:picLocks noChangeAspect="1" noChangeArrowheads="1"/>
          </p:cNvPicPr>
          <p:nvPr/>
        </p:nvPicPr>
        <p:blipFill>
          <a:blip r:embed="rId2" cstate="print"/>
          <a:srcRect/>
          <a:stretch>
            <a:fillRect/>
          </a:stretch>
        </p:blipFill>
        <p:spPr bwMode="auto">
          <a:xfrm>
            <a:off x="642910" y="979319"/>
            <a:ext cx="5786309" cy="4895217"/>
          </a:xfrm>
          <a:prstGeom prst="rect">
            <a:avLst/>
          </a:prstGeom>
          <a:noFill/>
        </p:spPr>
      </p:pic>
      <p:pic>
        <p:nvPicPr>
          <p:cNvPr id="34818" name="Picture 2" descr="http://media.wiley.com/CurrentProtocols/MB/mb0704a/mb0704a-fig-0002-1-full.gif"/>
          <p:cNvPicPr>
            <a:picLocks noChangeAspect="1" noChangeArrowheads="1"/>
          </p:cNvPicPr>
          <p:nvPr/>
        </p:nvPicPr>
        <p:blipFill>
          <a:blip r:embed="rId3" cstate="print"/>
          <a:srcRect/>
          <a:stretch>
            <a:fillRect/>
          </a:stretch>
        </p:blipFill>
        <p:spPr bwMode="auto">
          <a:xfrm>
            <a:off x="6286512" y="785794"/>
            <a:ext cx="2704302" cy="5337061"/>
          </a:xfrm>
          <a:prstGeom prst="rect">
            <a:avLst/>
          </a:prstGeom>
          <a:noFill/>
        </p:spPr>
      </p:pic>
      <p:sp>
        <p:nvSpPr>
          <p:cNvPr id="5" name="文字方塊 4"/>
          <p:cNvSpPr txBox="1">
            <a:spLocks noChangeArrowheads="1"/>
          </p:cNvSpPr>
          <p:nvPr/>
        </p:nvSpPr>
        <p:spPr bwMode="auto">
          <a:xfrm>
            <a:off x="357218" y="277794"/>
            <a:ext cx="8572500" cy="523220"/>
          </a:xfrm>
          <a:prstGeom prst="rect">
            <a:avLst/>
          </a:prstGeom>
          <a:noFill/>
          <a:ln w="9525">
            <a:noFill/>
            <a:miter lim="800000"/>
            <a:headEnd/>
            <a:tailEnd/>
          </a:ln>
        </p:spPr>
        <p:txBody>
          <a:bodyPr>
            <a:spAutoFit/>
          </a:bodyPr>
          <a:lstStyle/>
          <a:p>
            <a:pPr algn="ctr"/>
            <a:r>
              <a:rPr kumimoji="1" lang="en-US" altLang="zh-TW" sz="2800" b="1" dirty="0" smtClean="0">
                <a:solidFill>
                  <a:srgbClr val="C00000"/>
                </a:solidFill>
                <a:effectLst>
                  <a:outerShdw blurRad="38100" dist="38100" dir="2700000" algn="tl">
                    <a:srgbClr val="C0C0C0"/>
                  </a:outerShdw>
                </a:effectLst>
                <a:ea typeface="新細明體" charset="-120"/>
              </a:rPr>
              <a:t>Sanger </a:t>
            </a:r>
            <a:r>
              <a:rPr kumimoji="1" lang="en-US" altLang="zh-TW" sz="2800" b="1" dirty="0" err="1" smtClean="0">
                <a:solidFill>
                  <a:srgbClr val="C00000"/>
                </a:solidFill>
                <a:effectLst>
                  <a:outerShdw blurRad="38100" dist="38100" dir="2700000" algn="tl">
                    <a:srgbClr val="C0C0C0"/>
                  </a:outerShdw>
                </a:effectLst>
                <a:ea typeface="新細明體" charset="-120"/>
              </a:rPr>
              <a:t>Dideoxy</a:t>
            </a:r>
            <a:r>
              <a:rPr kumimoji="1" lang="en-US" altLang="zh-TW" sz="2800" b="1" dirty="0" smtClean="0">
                <a:solidFill>
                  <a:srgbClr val="C00000"/>
                </a:solidFill>
                <a:effectLst>
                  <a:outerShdw blurRad="38100" dist="38100" dir="2700000" algn="tl">
                    <a:srgbClr val="C0C0C0"/>
                  </a:outerShdw>
                </a:effectLst>
                <a:ea typeface="新細明體" charset="-120"/>
              </a:rPr>
              <a:t> Sequencing </a:t>
            </a:r>
            <a:endParaRPr kumimoji="1" lang="en-US" altLang="zh-TW" sz="2800" dirty="0">
              <a:solidFill>
                <a:srgbClr val="C00000"/>
              </a:solidFill>
              <a:effectLst>
                <a:outerShdw blurRad="38100" dist="38100" dir="2700000" algn="tl">
                  <a:srgbClr val="C0C0C0"/>
                </a:outerShdw>
              </a:effectLst>
              <a:ea typeface="新細明體" charset="-120"/>
            </a:endParaRPr>
          </a:p>
        </p:txBody>
      </p:sp>
      <p:sp>
        <p:nvSpPr>
          <p:cNvPr id="6" name="矩形 5"/>
          <p:cNvSpPr/>
          <p:nvPr/>
        </p:nvSpPr>
        <p:spPr>
          <a:xfrm>
            <a:off x="214282" y="6286520"/>
            <a:ext cx="5643586" cy="461665"/>
          </a:xfrm>
          <a:prstGeom prst="rect">
            <a:avLst/>
          </a:prstGeom>
        </p:spPr>
        <p:txBody>
          <a:bodyPr wrap="square">
            <a:spAutoFit/>
          </a:bodyPr>
          <a:lstStyle/>
          <a:p>
            <a:r>
              <a:rPr lang="en-US" altLang="zh-TW" sz="1200" dirty="0" smtClean="0"/>
              <a:t>Sanger, F. et al. Nature 24, 687–695 (1977).</a:t>
            </a:r>
          </a:p>
          <a:p>
            <a:r>
              <a:rPr lang="en-US" altLang="zh-TW" sz="1200" dirty="0" smtClean="0"/>
              <a:t>Sanger, F., </a:t>
            </a:r>
            <a:r>
              <a:rPr lang="en-US" altLang="zh-TW" sz="1200" dirty="0" err="1" smtClean="0"/>
              <a:t>Nicklen</a:t>
            </a:r>
            <a:r>
              <a:rPr lang="en-US" altLang="zh-TW" sz="1200" dirty="0" smtClean="0"/>
              <a:t>, S. &amp; </a:t>
            </a:r>
            <a:r>
              <a:rPr lang="en-US" altLang="zh-TW" sz="1200" dirty="0" err="1" smtClean="0"/>
              <a:t>Coulson</a:t>
            </a:r>
            <a:r>
              <a:rPr lang="en-US" altLang="zh-TW" sz="1200" dirty="0" smtClean="0"/>
              <a:t>, A.R. Proc. Natl. Acad. Sci. USA 74, 5463–5467 (1977).</a:t>
            </a:r>
            <a:endParaRPr lang="zh-TW" altLang="en-US" sz="1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0" name="Picture 6"/>
          <p:cNvPicPr>
            <a:picLocks noChangeAspect="1" noChangeArrowheads="1"/>
          </p:cNvPicPr>
          <p:nvPr/>
        </p:nvPicPr>
        <p:blipFill>
          <a:blip r:embed="rId2" cstate="print"/>
          <a:srcRect l="19253" t="19572" r="45608" b="7288"/>
          <a:stretch>
            <a:fillRect/>
          </a:stretch>
        </p:blipFill>
        <p:spPr bwMode="auto">
          <a:xfrm>
            <a:off x="214282" y="214290"/>
            <a:ext cx="5433048" cy="6357982"/>
          </a:xfrm>
          <a:prstGeom prst="rect">
            <a:avLst/>
          </a:prstGeom>
          <a:noFill/>
          <a:ln w="9525">
            <a:noFill/>
            <a:miter lim="800000"/>
            <a:headEnd/>
            <a:tailEnd/>
          </a:ln>
        </p:spPr>
      </p:pic>
      <p:pic>
        <p:nvPicPr>
          <p:cNvPr id="32772" name="Picture 4" descr="http://nationaldiagnostics.com/images/2_1_5d.gif"/>
          <p:cNvPicPr>
            <a:picLocks noChangeAspect="1" noChangeArrowheads="1"/>
          </p:cNvPicPr>
          <p:nvPr/>
        </p:nvPicPr>
        <p:blipFill>
          <a:blip r:embed="rId3" cstate="print"/>
          <a:srcRect/>
          <a:stretch>
            <a:fillRect/>
          </a:stretch>
        </p:blipFill>
        <p:spPr bwMode="auto">
          <a:xfrm>
            <a:off x="5715008" y="3914791"/>
            <a:ext cx="3137208" cy="2371729"/>
          </a:xfrm>
          <a:prstGeom prst="rect">
            <a:avLst/>
          </a:prstGeom>
          <a:noFill/>
        </p:spPr>
      </p:pic>
      <p:pic>
        <p:nvPicPr>
          <p:cNvPr id="9" name="Picture 2" descr="http://www.uniklinikum-giessen.de/grid/feb2003/05b_lg.gif"/>
          <p:cNvPicPr>
            <a:picLocks noChangeAspect="1" noChangeArrowheads="1"/>
          </p:cNvPicPr>
          <p:nvPr/>
        </p:nvPicPr>
        <p:blipFill>
          <a:blip r:embed="rId4" cstate="print"/>
          <a:srcRect/>
          <a:stretch>
            <a:fillRect/>
          </a:stretch>
        </p:blipFill>
        <p:spPr bwMode="auto">
          <a:xfrm>
            <a:off x="5786446" y="357166"/>
            <a:ext cx="3011870" cy="3500462"/>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gp-2">
            <a:hlinkClick r:id="rId2"/>
          </p:cNvPr>
          <p:cNvPicPr>
            <a:picLocks noChangeAspect="1" noChangeArrowheads="1"/>
          </p:cNvPicPr>
          <p:nvPr/>
        </p:nvPicPr>
        <p:blipFill>
          <a:blip r:embed="rId3" cstate="print"/>
          <a:srcRect/>
          <a:stretch>
            <a:fillRect/>
          </a:stretch>
        </p:blipFill>
        <p:spPr bwMode="auto">
          <a:xfrm>
            <a:off x="0" y="-24"/>
            <a:ext cx="9144000" cy="6858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pnas.org/content/103/19/7240/F4.large.jpg"/>
          <p:cNvPicPr>
            <a:picLocks noChangeAspect="1" noChangeArrowheads="1"/>
          </p:cNvPicPr>
          <p:nvPr/>
        </p:nvPicPr>
        <p:blipFill>
          <a:blip r:embed="rId2" cstate="print"/>
          <a:srcRect/>
          <a:stretch>
            <a:fillRect/>
          </a:stretch>
        </p:blipFill>
        <p:spPr bwMode="auto">
          <a:xfrm>
            <a:off x="3929058" y="1357298"/>
            <a:ext cx="4927219" cy="3214710"/>
          </a:xfrm>
          <a:prstGeom prst="rect">
            <a:avLst/>
          </a:prstGeom>
          <a:noFill/>
        </p:spPr>
      </p:pic>
      <p:sp>
        <p:nvSpPr>
          <p:cNvPr id="4" name="文字方塊 3"/>
          <p:cNvSpPr txBox="1">
            <a:spLocks noChangeArrowheads="1"/>
          </p:cNvSpPr>
          <p:nvPr/>
        </p:nvSpPr>
        <p:spPr bwMode="auto">
          <a:xfrm>
            <a:off x="357218" y="277794"/>
            <a:ext cx="8572500" cy="523220"/>
          </a:xfrm>
          <a:prstGeom prst="rect">
            <a:avLst/>
          </a:prstGeom>
          <a:noFill/>
          <a:ln w="9525">
            <a:noFill/>
            <a:miter lim="800000"/>
            <a:headEnd/>
            <a:tailEnd/>
          </a:ln>
        </p:spPr>
        <p:txBody>
          <a:bodyPr>
            <a:spAutoFit/>
          </a:bodyPr>
          <a:lstStyle/>
          <a:p>
            <a:pPr algn="ctr"/>
            <a:r>
              <a:rPr kumimoji="1" lang="en-US" altLang="zh-TW" sz="2800" b="1" dirty="0" smtClean="0">
                <a:solidFill>
                  <a:srgbClr val="C00000"/>
                </a:solidFill>
                <a:effectLst>
                  <a:outerShdw blurRad="38100" dist="38100" dir="2700000" algn="tl">
                    <a:srgbClr val="C0C0C0"/>
                  </a:outerShdw>
                </a:effectLst>
                <a:ea typeface="新細明體" charset="-120"/>
              </a:rPr>
              <a:t>ABI 3730 XL DNA Sequencer </a:t>
            </a:r>
            <a:endParaRPr kumimoji="1" lang="en-US" altLang="zh-TW" sz="2800" dirty="0">
              <a:solidFill>
                <a:srgbClr val="C00000"/>
              </a:solidFill>
              <a:effectLst>
                <a:outerShdw blurRad="38100" dist="38100" dir="2700000" algn="tl">
                  <a:srgbClr val="C0C0C0"/>
                </a:outerShdw>
              </a:effectLst>
              <a:ea typeface="新細明體" charset="-120"/>
            </a:endParaRPr>
          </a:p>
        </p:txBody>
      </p:sp>
      <p:pic>
        <p:nvPicPr>
          <p:cNvPr id="33798" name="Picture 6" descr="http://www.gcbiotech.com/beheer/u-images/1002_prod_ABI3730%5B1%5D_1.gif"/>
          <p:cNvPicPr>
            <a:picLocks noChangeAspect="1" noChangeArrowheads="1"/>
          </p:cNvPicPr>
          <p:nvPr/>
        </p:nvPicPr>
        <p:blipFill>
          <a:blip r:embed="rId3" cstate="print"/>
          <a:srcRect/>
          <a:stretch>
            <a:fillRect/>
          </a:stretch>
        </p:blipFill>
        <p:spPr bwMode="auto">
          <a:xfrm>
            <a:off x="357158" y="1428736"/>
            <a:ext cx="3357586" cy="3096440"/>
          </a:xfrm>
          <a:prstGeom prst="rect">
            <a:avLst/>
          </a:prstGeom>
          <a:noFill/>
        </p:spPr>
      </p:pic>
      <p:sp>
        <p:nvSpPr>
          <p:cNvPr id="7" name="Text Box 8"/>
          <p:cNvSpPr txBox="1">
            <a:spLocks noChangeArrowheads="1"/>
          </p:cNvSpPr>
          <p:nvPr/>
        </p:nvSpPr>
        <p:spPr bwMode="auto">
          <a:xfrm>
            <a:off x="490012" y="4749800"/>
            <a:ext cx="8353633" cy="341632"/>
          </a:xfrm>
          <a:prstGeom prst="rect">
            <a:avLst/>
          </a:prstGeom>
          <a:noFill/>
          <a:ln w="9525">
            <a:noFill/>
            <a:miter lim="800000"/>
            <a:headEnd/>
            <a:tailEnd/>
          </a:ln>
          <a:effectLst/>
        </p:spPr>
        <p:txBody>
          <a:bodyPr wrap="none">
            <a:spAutoFit/>
          </a:bodyPr>
          <a:lstStyle/>
          <a:p>
            <a:pPr algn="ctr">
              <a:lnSpc>
                <a:spcPct val="90000"/>
              </a:lnSpc>
            </a:pPr>
            <a:r>
              <a:rPr lang="en-US" altLang="zh-TW" dirty="0" smtClean="0">
                <a:latin typeface="Arial" pitchFamily="34" charset="0"/>
              </a:rPr>
              <a:t>96/384 </a:t>
            </a:r>
            <a:r>
              <a:rPr lang="en-US" altLang="zh-TW" dirty="0">
                <a:latin typeface="Arial" pitchFamily="34" charset="0"/>
              </a:rPr>
              <a:t>DNA sequencing in 2 hrs, approximately </a:t>
            </a:r>
            <a:r>
              <a:rPr lang="en-US" altLang="zh-TW" dirty="0" smtClean="0">
                <a:latin typeface="Arial" pitchFamily="34" charset="0"/>
              </a:rPr>
              <a:t>600-1000 </a:t>
            </a:r>
            <a:r>
              <a:rPr lang="en-US" altLang="zh-TW" dirty="0">
                <a:latin typeface="Arial" pitchFamily="34" charset="0"/>
              </a:rPr>
              <a:t>readable bps per run.</a:t>
            </a:r>
          </a:p>
        </p:txBody>
      </p:sp>
      <p:grpSp>
        <p:nvGrpSpPr>
          <p:cNvPr id="15" name="群組 14"/>
          <p:cNvGrpSpPr/>
          <p:nvPr/>
        </p:nvGrpSpPr>
        <p:grpSpPr>
          <a:xfrm>
            <a:off x="3334916" y="5143512"/>
            <a:ext cx="2663825" cy="576263"/>
            <a:chOff x="3240088" y="5424505"/>
            <a:chExt cx="2663825" cy="576263"/>
          </a:xfrm>
        </p:grpSpPr>
        <p:sp>
          <p:nvSpPr>
            <p:cNvPr id="9" name="Rectangle 10"/>
            <p:cNvSpPr>
              <a:spLocks noChangeArrowheads="1"/>
            </p:cNvSpPr>
            <p:nvPr/>
          </p:nvSpPr>
          <p:spPr bwMode="auto">
            <a:xfrm>
              <a:off x="3654730" y="5527970"/>
              <a:ext cx="1834541" cy="369332"/>
            </a:xfrm>
            <a:prstGeom prst="rect">
              <a:avLst/>
            </a:prstGeom>
            <a:noFill/>
            <a:ln w="9525">
              <a:noFill/>
              <a:miter lim="800000"/>
              <a:headEnd/>
              <a:tailEnd/>
            </a:ln>
            <a:effectLst/>
          </p:spPr>
          <p:txBody>
            <a:bodyPr wrap="none">
              <a:spAutoFit/>
            </a:bodyPr>
            <a:lstStyle/>
            <a:p>
              <a:pPr>
                <a:lnSpc>
                  <a:spcPct val="90000"/>
                </a:lnSpc>
              </a:pPr>
              <a:r>
                <a:rPr lang="en-US" altLang="zh-TW" sz="2000" dirty="0" smtClean="0"/>
                <a:t>1-4 MB bps/day</a:t>
              </a:r>
              <a:endParaRPr lang="en-US" altLang="zh-TW" sz="2000" dirty="0"/>
            </a:p>
          </p:txBody>
        </p:sp>
        <p:sp>
          <p:nvSpPr>
            <p:cNvPr id="10" name="Oval 11"/>
            <p:cNvSpPr>
              <a:spLocks noChangeArrowheads="1"/>
            </p:cNvSpPr>
            <p:nvPr/>
          </p:nvSpPr>
          <p:spPr bwMode="auto">
            <a:xfrm>
              <a:off x="3240088" y="5424505"/>
              <a:ext cx="2663825" cy="576263"/>
            </a:xfrm>
            <a:prstGeom prst="ellipse">
              <a:avLst/>
            </a:prstGeom>
            <a:noFill/>
            <a:ln w="9525">
              <a:solidFill>
                <a:srgbClr val="FF3300"/>
              </a:solidFill>
              <a:round/>
              <a:headEnd/>
              <a:tailEnd/>
            </a:ln>
            <a:effectLst/>
          </p:spPr>
          <p:txBody>
            <a:bodyPr wrap="none" anchor="ctr"/>
            <a:lstStyle/>
            <a:p>
              <a:endParaRPr lang="zh-TW" altLang="en-US"/>
            </a:p>
          </p:txBody>
        </p:sp>
      </p:grpSp>
      <p:sp>
        <p:nvSpPr>
          <p:cNvPr id="13" name="Rectangle 10"/>
          <p:cNvSpPr>
            <a:spLocks noChangeArrowheads="1"/>
          </p:cNvSpPr>
          <p:nvPr/>
        </p:nvSpPr>
        <p:spPr bwMode="auto">
          <a:xfrm>
            <a:off x="1357290" y="5774312"/>
            <a:ext cx="6565131" cy="369332"/>
          </a:xfrm>
          <a:prstGeom prst="rect">
            <a:avLst/>
          </a:prstGeom>
          <a:noFill/>
          <a:ln w="9525">
            <a:noFill/>
            <a:miter lim="800000"/>
            <a:headEnd/>
            <a:tailEnd/>
          </a:ln>
          <a:effectLst/>
        </p:spPr>
        <p:txBody>
          <a:bodyPr wrap="none">
            <a:spAutoFit/>
          </a:bodyPr>
          <a:lstStyle/>
          <a:p>
            <a:pPr>
              <a:lnSpc>
                <a:spcPct val="90000"/>
              </a:lnSpc>
            </a:pPr>
            <a:r>
              <a:rPr lang="en-US" altLang="zh-TW" sz="2000" i="1" dirty="0" smtClean="0"/>
              <a:t>A human genome of </a:t>
            </a:r>
            <a:r>
              <a:rPr lang="en-US" altLang="zh-TW" sz="2000" b="1" i="1" dirty="0" smtClean="0"/>
              <a:t>3GB</a:t>
            </a:r>
            <a:r>
              <a:rPr lang="en-US" altLang="zh-TW" sz="2000" i="1" dirty="0" smtClean="0"/>
              <a:t> need </a:t>
            </a:r>
            <a:r>
              <a:rPr lang="en-US" altLang="zh-TW" sz="2000" b="1" i="1" dirty="0" smtClean="0"/>
              <a:t>750 days </a:t>
            </a:r>
            <a:r>
              <a:rPr lang="en-US" altLang="zh-TW" sz="2000" i="1" dirty="0" smtClean="0"/>
              <a:t>to finish </a:t>
            </a:r>
            <a:r>
              <a:rPr lang="en-US" altLang="zh-TW" sz="2000" b="1" i="1" dirty="0" smtClean="0"/>
              <a:t>1X coverage</a:t>
            </a:r>
            <a:endParaRPr lang="en-US" altLang="zh-TW" sz="2000" b="1" i="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409860ac"/>
          <p:cNvPicPr>
            <a:picLocks noChangeAspect="1" noChangeArrowheads="1"/>
          </p:cNvPicPr>
          <p:nvPr/>
        </p:nvPicPr>
        <p:blipFill>
          <a:blip r:embed="rId2" cstate="print"/>
          <a:srcRect/>
          <a:stretch>
            <a:fillRect/>
          </a:stretch>
        </p:blipFill>
        <p:spPr bwMode="auto">
          <a:xfrm>
            <a:off x="0" y="0"/>
            <a:ext cx="9144000" cy="6844393"/>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73" name="Rectangle 9"/>
          <p:cNvSpPr>
            <a:spLocks noChangeArrowheads="1"/>
          </p:cNvSpPr>
          <p:nvPr/>
        </p:nvSpPr>
        <p:spPr bwMode="auto">
          <a:xfrm>
            <a:off x="5364163" y="58738"/>
            <a:ext cx="3744912" cy="274637"/>
          </a:xfrm>
          <a:prstGeom prst="rect">
            <a:avLst/>
          </a:prstGeom>
          <a:noFill/>
          <a:ln w="9525">
            <a:noFill/>
            <a:miter lim="800000"/>
            <a:headEnd/>
            <a:tailEnd/>
          </a:ln>
          <a:effectLst/>
        </p:spPr>
        <p:txBody>
          <a:bodyPr wrap="none">
            <a:spAutoFit/>
          </a:bodyPr>
          <a:lstStyle/>
          <a:p>
            <a:r>
              <a:rPr lang="en-US" altLang="zh-TW" sz="1200" i="1" dirty="0"/>
              <a:t>http://www.ncbi.nlm.nih.gov/sites/entrez?db=genome</a:t>
            </a:r>
          </a:p>
        </p:txBody>
      </p:sp>
      <p:grpSp>
        <p:nvGrpSpPr>
          <p:cNvPr id="2" name="Group 8"/>
          <p:cNvGrpSpPr>
            <a:grpSpLocks/>
          </p:cNvGrpSpPr>
          <p:nvPr/>
        </p:nvGrpSpPr>
        <p:grpSpPr bwMode="auto">
          <a:xfrm>
            <a:off x="1673225" y="549275"/>
            <a:ext cx="5653088" cy="428625"/>
            <a:chOff x="558" y="391"/>
            <a:chExt cx="3561" cy="270"/>
          </a:xfrm>
        </p:grpSpPr>
        <p:pic>
          <p:nvPicPr>
            <p:cNvPr id="62469" name="Picture 5" descr="entrez_gen"/>
            <p:cNvPicPr>
              <a:picLocks noChangeAspect="1" noChangeArrowheads="1"/>
            </p:cNvPicPr>
            <p:nvPr/>
          </p:nvPicPr>
          <p:blipFill>
            <a:blip r:embed="rId2" cstate="print"/>
            <a:srcRect/>
            <a:stretch>
              <a:fillRect/>
            </a:stretch>
          </p:blipFill>
          <p:spPr bwMode="auto">
            <a:xfrm>
              <a:off x="1383" y="391"/>
              <a:ext cx="2736" cy="270"/>
            </a:xfrm>
            <a:prstGeom prst="rect">
              <a:avLst/>
            </a:prstGeom>
            <a:noFill/>
          </p:spPr>
        </p:pic>
        <p:pic>
          <p:nvPicPr>
            <p:cNvPr id="62471" name="Picture 7" descr="National Center for Biotechnology Information (NCBI)">
              <a:hlinkClick r:id="rId3"/>
            </p:cNvPr>
            <p:cNvPicPr>
              <a:picLocks noChangeAspect="1" noChangeArrowheads="1"/>
            </p:cNvPicPr>
            <p:nvPr/>
          </p:nvPicPr>
          <p:blipFill>
            <a:blip r:embed="rId4" cstate="print"/>
            <a:srcRect/>
            <a:stretch>
              <a:fillRect/>
            </a:stretch>
          </p:blipFill>
          <p:spPr bwMode="auto">
            <a:xfrm>
              <a:off x="558" y="391"/>
              <a:ext cx="780" cy="270"/>
            </a:xfrm>
            <a:prstGeom prst="rect">
              <a:avLst/>
            </a:prstGeom>
            <a:noFill/>
          </p:spPr>
        </p:pic>
      </p:grpSp>
      <p:sp>
        <p:nvSpPr>
          <p:cNvPr id="62477" name="Text Box 13"/>
          <p:cNvSpPr txBox="1">
            <a:spLocks noChangeArrowheads="1"/>
          </p:cNvSpPr>
          <p:nvPr/>
        </p:nvSpPr>
        <p:spPr bwMode="auto">
          <a:xfrm>
            <a:off x="1619250" y="1144588"/>
            <a:ext cx="5761038" cy="1368425"/>
          </a:xfrm>
          <a:prstGeom prst="rect">
            <a:avLst/>
          </a:prstGeom>
          <a:noFill/>
          <a:ln w="9525">
            <a:noFill/>
            <a:miter lim="800000"/>
            <a:headEnd/>
            <a:tailEnd/>
          </a:ln>
          <a:effectLst/>
        </p:spPr>
        <p:txBody>
          <a:bodyPr>
            <a:spAutoFit/>
          </a:bodyPr>
          <a:lstStyle/>
          <a:p>
            <a:pPr algn="just"/>
            <a:r>
              <a:rPr lang="en-US" altLang="zh-TW" sz="1400"/>
              <a:t>The Genome database provides views for a variety of genomes, complete chromosomes, sequence maps with contigs, and integrated genetic and physical maps. The database is organized in six major organism groups: </a:t>
            </a:r>
            <a:r>
              <a:rPr lang="en-US" altLang="zh-TW" sz="1400">
                <a:hlinkClick r:id="rId5"/>
              </a:rPr>
              <a:t>Archaea</a:t>
            </a:r>
            <a:r>
              <a:rPr lang="en-US" altLang="zh-TW" sz="1400"/>
              <a:t>, </a:t>
            </a:r>
            <a:r>
              <a:rPr lang="en-US" altLang="zh-TW" sz="1400">
                <a:hlinkClick r:id="rId6"/>
              </a:rPr>
              <a:t>Bacteria</a:t>
            </a:r>
            <a:r>
              <a:rPr lang="en-US" altLang="zh-TW" sz="1400"/>
              <a:t>, </a:t>
            </a:r>
            <a:r>
              <a:rPr lang="en-US" altLang="zh-TW" sz="1400">
                <a:hlinkClick r:id="rId7"/>
              </a:rPr>
              <a:t>Eukaryotae</a:t>
            </a:r>
            <a:r>
              <a:rPr lang="en-US" altLang="zh-TW" sz="1400"/>
              <a:t>, </a:t>
            </a:r>
            <a:r>
              <a:rPr lang="en-US" altLang="zh-TW" sz="1400">
                <a:hlinkClick r:id="rId8"/>
              </a:rPr>
              <a:t>Viruses</a:t>
            </a:r>
            <a:r>
              <a:rPr lang="en-US" altLang="zh-TW" sz="1400"/>
              <a:t>, </a:t>
            </a:r>
            <a:r>
              <a:rPr lang="en-US" altLang="zh-TW" sz="1400">
                <a:hlinkClick r:id="rId9"/>
              </a:rPr>
              <a:t>Viroids</a:t>
            </a:r>
            <a:r>
              <a:rPr lang="en-US" altLang="zh-TW" sz="1400"/>
              <a:t>, and </a:t>
            </a:r>
            <a:r>
              <a:rPr lang="en-US" altLang="zh-TW" sz="1400">
                <a:hlinkClick r:id="rId10"/>
              </a:rPr>
              <a:t>Plasmids</a:t>
            </a:r>
            <a:r>
              <a:rPr lang="en-US" altLang="zh-TW" sz="1400"/>
              <a:t> and includes complete chromosomes, organelles and plasmids as well as draft genome assemblies. </a:t>
            </a:r>
          </a:p>
        </p:txBody>
      </p:sp>
      <p:pic>
        <p:nvPicPr>
          <p:cNvPr id="116737" name="Picture 1"/>
          <p:cNvPicPr>
            <a:picLocks noChangeAspect="1" noChangeArrowheads="1"/>
          </p:cNvPicPr>
          <p:nvPr/>
        </p:nvPicPr>
        <p:blipFill>
          <a:blip r:embed="rId11" cstate="print"/>
          <a:srcRect l="21972" t="28320" r="27490" b="47696"/>
          <a:stretch>
            <a:fillRect/>
          </a:stretch>
        </p:blipFill>
        <p:spPr bwMode="auto">
          <a:xfrm>
            <a:off x="1643042" y="2643182"/>
            <a:ext cx="4214842" cy="1500198"/>
          </a:xfrm>
          <a:prstGeom prst="rect">
            <a:avLst/>
          </a:prstGeom>
          <a:noFill/>
          <a:ln w="9525">
            <a:noFill/>
            <a:miter lim="800000"/>
            <a:headEnd/>
            <a:tailEnd/>
          </a:ln>
          <a:effectLst/>
        </p:spPr>
      </p:pic>
      <p:pic>
        <p:nvPicPr>
          <p:cNvPr id="8" name="Picture 1"/>
          <p:cNvPicPr>
            <a:picLocks noChangeAspect="1" noChangeArrowheads="1"/>
          </p:cNvPicPr>
          <p:nvPr/>
        </p:nvPicPr>
        <p:blipFill>
          <a:blip r:embed="rId11" cstate="print"/>
          <a:srcRect l="21972" t="51162" r="27490" b="20898"/>
          <a:stretch>
            <a:fillRect/>
          </a:stretch>
        </p:blipFill>
        <p:spPr bwMode="auto">
          <a:xfrm>
            <a:off x="1571604" y="4214818"/>
            <a:ext cx="6215106" cy="257703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p:cNvPicPr>
            <a:picLocks noChangeAspect="1" noChangeArrowheads="1"/>
          </p:cNvPicPr>
          <p:nvPr/>
        </p:nvPicPr>
        <p:blipFill>
          <a:blip r:embed="rId2" cstate="print"/>
          <a:srcRect/>
          <a:stretch>
            <a:fillRect/>
          </a:stretch>
        </p:blipFill>
        <p:spPr bwMode="auto">
          <a:xfrm>
            <a:off x="146035" y="690564"/>
            <a:ext cx="8886825" cy="1009650"/>
          </a:xfrm>
          <a:prstGeom prst="rect">
            <a:avLst/>
          </a:prstGeom>
          <a:noFill/>
          <a:ln w="9525">
            <a:noFill/>
            <a:miter lim="800000"/>
            <a:headEnd/>
            <a:tailEnd/>
          </a:ln>
        </p:spPr>
      </p:pic>
      <p:sp>
        <p:nvSpPr>
          <p:cNvPr id="52227" name="Rectangle 3">
            <a:hlinkClick r:id="rId3"/>
          </p:cNvPr>
          <p:cNvSpPr>
            <a:spLocks noChangeArrowheads="1"/>
          </p:cNvSpPr>
          <p:nvPr/>
        </p:nvSpPr>
        <p:spPr bwMode="auto">
          <a:xfrm>
            <a:off x="6659563" y="58738"/>
            <a:ext cx="2270125" cy="274637"/>
          </a:xfrm>
          <a:prstGeom prst="rect">
            <a:avLst/>
          </a:prstGeom>
          <a:noFill/>
          <a:ln w="9525">
            <a:noFill/>
            <a:miter lim="800000"/>
            <a:headEnd/>
            <a:tailEnd/>
          </a:ln>
        </p:spPr>
        <p:txBody>
          <a:bodyPr wrap="none">
            <a:spAutoFit/>
          </a:bodyPr>
          <a:lstStyle/>
          <a:p>
            <a:r>
              <a:rPr lang="en-US" altLang="zh-TW" sz="1200" i="1" dirty="0"/>
              <a:t>http://www.genomesonline.org/</a:t>
            </a:r>
          </a:p>
        </p:txBody>
      </p:sp>
      <p:pic>
        <p:nvPicPr>
          <p:cNvPr id="115714" name="Picture 2"/>
          <p:cNvPicPr>
            <a:picLocks noChangeAspect="1" noChangeArrowheads="1"/>
          </p:cNvPicPr>
          <p:nvPr/>
        </p:nvPicPr>
        <p:blipFill>
          <a:blip r:embed="rId4" cstate="print"/>
          <a:srcRect l="3125" t="41211" r="5322" b="13867"/>
          <a:stretch>
            <a:fillRect/>
          </a:stretch>
        </p:blipFill>
        <p:spPr bwMode="auto">
          <a:xfrm>
            <a:off x="167054" y="1785926"/>
            <a:ext cx="8844786" cy="3214710"/>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ature Methods">
            <a:hlinkClick r:id="rId2"/>
          </p:cNvPr>
          <p:cNvPicPr>
            <a:picLocks noChangeAspect="1" noChangeArrowheads="1"/>
          </p:cNvPicPr>
          <p:nvPr/>
        </p:nvPicPr>
        <p:blipFill>
          <a:blip r:embed="rId3" cstate="print"/>
          <a:srcRect/>
          <a:stretch>
            <a:fillRect/>
          </a:stretch>
        </p:blipFill>
        <p:spPr bwMode="auto">
          <a:xfrm>
            <a:off x="881063" y="1924032"/>
            <a:ext cx="1541462" cy="2016125"/>
          </a:xfrm>
          <a:prstGeom prst="rect">
            <a:avLst/>
          </a:prstGeom>
          <a:noFill/>
        </p:spPr>
      </p:pic>
      <p:sp>
        <p:nvSpPr>
          <p:cNvPr id="1027" name="Rectangle 3"/>
          <p:cNvSpPr>
            <a:spLocks noChangeArrowheads="1"/>
          </p:cNvSpPr>
          <p:nvPr/>
        </p:nvSpPr>
        <p:spPr bwMode="auto">
          <a:xfrm>
            <a:off x="4811713" y="785794"/>
            <a:ext cx="3792537" cy="274638"/>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pitchFamily="34" charset="0"/>
                <a:ea typeface="新細明體" pitchFamily="18" charset="-120"/>
              </a:rPr>
              <a:t>NATURE METHODS </a:t>
            </a:r>
            <a:r>
              <a:rPr kumimoji="1" lang="en-US" altLang="zh-TW" sz="1200" b="0" i="0" u="none" strike="noStrike" cap="none" normalizeH="0" baseline="0" smtClean="0">
                <a:ln>
                  <a:noFill/>
                </a:ln>
                <a:solidFill>
                  <a:schemeClr val="tx1"/>
                </a:solidFill>
                <a:effectLst/>
                <a:latin typeface="Arial" pitchFamily="34" charset="0"/>
                <a:ea typeface="新細明體" pitchFamily="18" charset="-120"/>
              </a:rPr>
              <a:t>| VOL.5 NO.1 | JANUARY 2008</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pic>
        <p:nvPicPr>
          <p:cNvPr id="1028" name="Picture 4"/>
          <p:cNvPicPr>
            <a:picLocks noChangeAspect="1" noChangeArrowheads="1"/>
          </p:cNvPicPr>
          <p:nvPr/>
        </p:nvPicPr>
        <p:blipFill>
          <a:blip r:embed="rId4" cstate="print"/>
          <a:srcRect l="11443" t="36415" r="18799" b="54709"/>
          <a:stretch>
            <a:fillRect/>
          </a:stretch>
        </p:blipFill>
        <p:spPr bwMode="auto">
          <a:xfrm>
            <a:off x="684213" y="1060432"/>
            <a:ext cx="7920037" cy="755650"/>
          </a:xfrm>
          <a:prstGeom prst="rect">
            <a:avLst/>
          </a:prstGeom>
          <a:noFill/>
          <a:ln w="9525">
            <a:noFill/>
            <a:miter lim="800000"/>
            <a:headEnd/>
            <a:tailEnd/>
          </a:ln>
          <a:effectLst/>
        </p:spPr>
      </p:pic>
      <p:sp>
        <p:nvSpPr>
          <p:cNvPr id="1029" name="Rectangle 5"/>
          <p:cNvSpPr>
            <a:spLocks noChangeArrowheads="1"/>
          </p:cNvSpPr>
          <p:nvPr/>
        </p:nvSpPr>
        <p:spPr bwMode="auto">
          <a:xfrm>
            <a:off x="2555875" y="1997057"/>
            <a:ext cx="5976938" cy="1803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TW" sz="1600" b="1" i="1" u="none" strike="noStrike" cap="none" normalizeH="0" baseline="0" smtClean="0">
                <a:ln>
                  <a:noFill/>
                </a:ln>
                <a:solidFill>
                  <a:srgbClr val="990000"/>
                </a:solidFill>
                <a:effectLst/>
                <a:latin typeface="Arial" pitchFamily="34" charset="0"/>
                <a:ea typeface="新細明體" pitchFamily="18" charset="-120"/>
              </a:rPr>
              <a:t>Nature Methods</a:t>
            </a:r>
            <a:r>
              <a:rPr kumimoji="1" lang="en-US" altLang="zh-TW" sz="1600" b="1" i="0" u="none" strike="noStrike" cap="none" normalizeH="0" baseline="0" smtClean="0">
                <a:ln>
                  <a:noFill/>
                </a:ln>
                <a:solidFill>
                  <a:srgbClr val="990000"/>
                </a:solidFill>
                <a:effectLst/>
                <a:latin typeface="Arial" pitchFamily="34" charset="0"/>
                <a:ea typeface="新細明體" pitchFamily="18" charset="-120"/>
              </a:rPr>
              <a:t>' Method of the Year 2007 goes to next-generation sequencing.</a:t>
            </a:r>
            <a:r>
              <a:rPr kumimoji="1" lang="en-US" altLang="zh-TW" sz="1600" b="1" i="0" u="none" strike="noStrike" cap="none" normalizeH="0" baseline="0" smtClean="0">
                <a:ln>
                  <a:noFill/>
                </a:ln>
                <a:solidFill>
                  <a:schemeClr val="tx1"/>
                </a:solidFill>
                <a:effectLst/>
                <a:latin typeface="Arial" pitchFamily="34" charset="0"/>
                <a:ea typeface="新細明體" pitchFamily="18" charset="-120"/>
              </a:rPr>
              <a:t> This series of articles showcase how these novel sequencing methods came into their own in 2007 and the incredible impact they promise to have in a variety of research applications. The Methods to Watch feature provide a glimpse and a wish list for future Methods of the Year.</a:t>
            </a:r>
            <a:r>
              <a:rPr kumimoji="1" lang="en-US" altLang="zh-TW" sz="1600" b="0" i="0" u="none" strike="noStrike" cap="none" normalizeH="0" baseline="0" smtClean="0">
                <a:ln>
                  <a:noFill/>
                </a:ln>
                <a:solidFill>
                  <a:schemeClr val="tx1"/>
                </a:solidFill>
                <a:effectLst/>
                <a:latin typeface="Arial" pitchFamily="34" charset="0"/>
                <a:ea typeface="新細明體" pitchFamily="18" charset="-120"/>
              </a:rPr>
              <a:t> </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pic>
        <p:nvPicPr>
          <p:cNvPr id="1030" name="Picture 6" descr="illumina®">
            <a:hlinkClick r:id="rId5"/>
          </p:cNvPr>
          <p:cNvPicPr>
            <a:picLocks noChangeAspect="1" noChangeArrowheads="1"/>
          </p:cNvPicPr>
          <p:nvPr/>
        </p:nvPicPr>
        <p:blipFill>
          <a:blip r:embed="rId6" cstate="print"/>
          <a:srcRect r="60324"/>
          <a:stretch>
            <a:fillRect/>
          </a:stretch>
        </p:blipFill>
        <p:spPr bwMode="auto">
          <a:xfrm>
            <a:off x="3744913" y="4522769"/>
            <a:ext cx="1439862" cy="714375"/>
          </a:xfrm>
          <a:prstGeom prst="rect">
            <a:avLst/>
          </a:prstGeom>
          <a:noFill/>
        </p:spPr>
      </p:pic>
      <p:pic>
        <p:nvPicPr>
          <p:cNvPr id="1031" name="Picture 7" descr="Applied Biosystems"/>
          <p:cNvPicPr>
            <a:picLocks noChangeAspect="1" noChangeArrowheads="1"/>
          </p:cNvPicPr>
          <p:nvPr/>
        </p:nvPicPr>
        <p:blipFill>
          <a:blip r:embed="rId7" cstate="print"/>
          <a:srcRect/>
          <a:stretch>
            <a:fillRect/>
          </a:stretch>
        </p:blipFill>
        <p:spPr bwMode="auto">
          <a:xfrm>
            <a:off x="5184775" y="4684694"/>
            <a:ext cx="1619250" cy="390525"/>
          </a:xfrm>
          <a:prstGeom prst="rect">
            <a:avLst/>
          </a:prstGeom>
          <a:noFill/>
        </p:spPr>
      </p:pic>
      <p:pic>
        <p:nvPicPr>
          <p:cNvPr id="1032" name="Picture 8" descr="檢視完整大小圖片">
            <a:hlinkClick r:id="rId8"/>
          </p:cNvPr>
          <p:cNvPicPr>
            <a:picLocks noChangeAspect="1" noChangeArrowheads="1"/>
          </p:cNvPicPr>
          <p:nvPr/>
        </p:nvPicPr>
        <p:blipFill>
          <a:blip r:embed="rId9" cstate="print"/>
          <a:srcRect/>
          <a:stretch>
            <a:fillRect/>
          </a:stretch>
        </p:blipFill>
        <p:spPr bwMode="auto">
          <a:xfrm>
            <a:off x="2700338" y="4657707"/>
            <a:ext cx="854075" cy="4445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4000496" y="87923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
        <p:nvSpPr>
          <p:cNvPr id="183300" name="文字方塊 5"/>
          <p:cNvSpPr txBox="1">
            <a:spLocks noChangeArrowheads="1"/>
          </p:cNvSpPr>
          <p:nvPr/>
        </p:nvSpPr>
        <p:spPr bwMode="auto">
          <a:xfrm>
            <a:off x="4143371" y="1412638"/>
            <a:ext cx="4049378" cy="5016758"/>
          </a:xfrm>
          <a:prstGeom prst="rect">
            <a:avLst/>
          </a:prstGeom>
          <a:noFill/>
          <a:ln w="9525">
            <a:noFill/>
            <a:miter lim="800000"/>
            <a:headEnd/>
            <a:tailEnd/>
          </a:ln>
        </p:spPr>
        <p:txBody>
          <a:bodyPr wrap="none">
            <a:spAutoFit/>
          </a:bodyPr>
          <a:lstStyle/>
          <a:p>
            <a:r>
              <a:rPr kumimoji="1" lang="en-US" altLang="zh-TW" sz="2800" b="1" dirty="0">
                <a:solidFill>
                  <a:srgbClr val="000066"/>
                </a:solidFill>
                <a:ea typeface="新細明體" charset="-120"/>
              </a:rPr>
              <a:t>Roche 454 GS FLX</a:t>
            </a:r>
          </a:p>
          <a:p>
            <a:r>
              <a:rPr kumimoji="1" lang="en-US" altLang="zh-TW" sz="1400" b="1" i="1" dirty="0">
                <a:solidFill>
                  <a:srgbClr val="000066"/>
                </a:solidFill>
                <a:ea typeface="新細明體" charset="-120"/>
                <a:hlinkClick r:id="rId2"/>
              </a:rPr>
              <a:t>http://www.454.com/</a:t>
            </a:r>
            <a:endParaRPr kumimoji="1" lang="en-US" altLang="zh-TW" sz="1400" b="1" i="1" dirty="0">
              <a:solidFill>
                <a:srgbClr val="000066"/>
              </a:solidFill>
              <a:ea typeface="新細明體" charset="-120"/>
            </a:endParaRPr>
          </a:p>
          <a:p>
            <a:endParaRPr kumimoji="1" lang="en-US" altLang="zh-TW" sz="1400" b="1" i="1" dirty="0">
              <a:solidFill>
                <a:srgbClr val="000066"/>
              </a:solidFill>
              <a:ea typeface="新細明體" charset="-120"/>
            </a:endParaRPr>
          </a:p>
          <a:p>
            <a:r>
              <a:rPr kumimoji="1" lang="en-US" altLang="zh-TW" sz="2800" b="1" dirty="0" err="1">
                <a:solidFill>
                  <a:srgbClr val="000066"/>
                </a:solidFill>
                <a:ea typeface="新細明體" charset="-120"/>
              </a:rPr>
              <a:t>Illumina</a:t>
            </a:r>
            <a:r>
              <a:rPr kumimoji="1" lang="en-US" altLang="zh-TW" sz="2800" b="1" dirty="0">
                <a:solidFill>
                  <a:srgbClr val="000066"/>
                </a:solidFill>
                <a:ea typeface="新細明體" charset="-120"/>
              </a:rPr>
              <a:t> SOLEXA</a:t>
            </a:r>
          </a:p>
          <a:p>
            <a:r>
              <a:rPr kumimoji="1" lang="en-US" altLang="zh-TW" sz="1400" b="1" i="1" dirty="0">
                <a:solidFill>
                  <a:srgbClr val="000066"/>
                </a:solidFill>
                <a:ea typeface="新細明體" charset="-120"/>
                <a:hlinkClick r:id="rId3"/>
              </a:rPr>
              <a:t>http://www.illumina.com/pages.ilmn?ID=250</a:t>
            </a:r>
            <a:endParaRPr kumimoji="1" lang="en-US" altLang="zh-TW" sz="1400" b="1" i="1" dirty="0">
              <a:solidFill>
                <a:srgbClr val="000066"/>
              </a:solidFill>
              <a:ea typeface="新細明體" charset="-120"/>
            </a:endParaRPr>
          </a:p>
          <a:p>
            <a:endParaRPr kumimoji="1" lang="en-US" altLang="zh-TW" sz="1400" b="1" i="1" dirty="0">
              <a:solidFill>
                <a:srgbClr val="000066"/>
              </a:solidFill>
              <a:ea typeface="新細明體" charset="-120"/>
            </a:endParaRPr>
          </a:p>
          <a:p>
            <a:r>
              <a:rPr kumimoji="1" lang="en-US" altLang="zh-TW" sz="2800" b="1" dirty="0">
                <a:solidFill>
                  <a:srgbClr val="000066"/>
                </a:solidFill>
                <a:ea typeface="新細明體" charset="-120"/>
              </a:rPr>
              <a:t>Applied </a:t>
            </a:r>
            <a:r>
              <a:rPr kumimoji="1" lang="en-US" altLang="zh-TW" sz="2800" b="1" dirty="0" err="1">
                <a:solidFill>
                  <a:srgbClr val="000066"/>
                </a:solidFill>
                <a:ea typeface="新細明體" charset="-120"/>
              </a:rPr>
              <a:t>Biosystems</a:t>
            </a:r>
            <a:r>
              <a:rPr kumimoji="1" lang="en-US" altLang="zh-TW" sz="2800" b="1" dirty="0">
                <a:solidFill>
                  <a:srgbClr val="000066"/>
                </a:solidFill>
                <a:ea typeface="新細明體" charset="-120"/>
              </a:rPr>
              <a:t> SOLID</a:t>
            </a:r>
          </a:p>
          <a:p>
            <a:r>
              <a:rPr kumimoji="1" lang="en-US" altLang="zh-TW" sz="1400" b="1" i="1" dirty="0">
                <a:solidFill>
                  <a:srgbClr val="000066"/>
                </a:solidFill>
                <a:ea typeface="新細明體" charset="-120"/>
                <a:hlinkClick r:id="rId4"/>
              </a:rPr>
              <a:t>http://marketing.appliedbiosystems.com/</a:t>
            </a:r>
            <a:endParaRPr kumimoji="1" lang="en-US" altLang="zh-TW" sz="1400" b="1" i="1" dirty="0">
              <a:solidFill>
                <a:srgbClr val="000066"/>
              </a:solidFill>
              <a:ea typeface="新細明體" charset="-120"/>
            </a:endParaRPr>
          </a:p>
          <a:p>
            <a:endParaRPr kumimoji="1" lang="en-US" altLang="zh-TW" sz="1400" b="1" i="1" dirty="0">
              <a:solidFill>
                <a:srgbClr val="000066"/>
              </a:solidFill>
              <a:ea typeface="新細明體" charset="-120"/>
            </a:endParaRPr>
          </a:p>
          <a:p>
            <a:r>
              <a:rPr kumimoji="1" lang="en-US" altLang="zh-TW" sz="2800" b="1" dirty="0" err="1">
                <a:solidFill>
                  <a:srgbClr val="000066"/>
                </a:solidFill>
                <a:ea typeface="新細明體" charset="-120"/>
              </a:rPr>
              <a:t>VisiGen</a:t>
            </a:r>
            <a:r>
              <a:rPr kumimoji="1" lang="en-US" altLang="zh-TW" sz="2800" b="1" dirty="0">
                <a:solidFill>
                  <a:srgbClr val="000066"/>
                </a:solidFill>
                <a:ea typeface="新細明體" charset="-120"/>
              </a:rPr>
              <a:t> Biotechnologies</a:t>
            </a:r>
          </a:p>
          <a:p>
            <a:r>
              <a:rPr kumimoji="1" lang="en-US" altLang="zh-TW" sz="1400" b="1" i="1" dirty="0">
                <a:solidFill>
                  <a:srgbClr val="000066"/>
                </a:solidFill>
                <a:ea typeface="新細明體" charset="-120"/>
                <a:hlinkClick r:id="rId5"/>
              </a:rPr>
              <a:t>http://visigenbio.com/</a:t>
            </a:r>
            <a:endParaRPr kumimoji="1" lang="en-US" altLang="zh-TW" sz="1400" b="1" i="1" dirty="0">
              <a:solidFill>
                <a:srgbClr val="000066"/>
              </a:solidFill>
              <a:ea typeface="新細明體" charset="-120"/>
            </a:endParaRPr>
          </a:p>
          <a:p>
            <a:endParaRPr kumimoji="1" lang="en-US" altLang="zh-TW" sz="1400" b="1" i="1" dirty="0">
              <a:solidFill>
                <a:srgbClr val="000066"/>
              </a:solidFill>
              <a:ea typeface="新細明體" charset="-120"/>
            </a:endParaRPr>
          </a:p>
          <a:p>
            <a:r>
              <a:rPr kumimoji="1" lang="en-US" altLang="zh-TW" sz="2800" b="1" dirty="0" err="1">
                <a:solidFill>
                  <a:srgbClr val="000066"/>
                </a:solidFill>
                <a:ea typeface="新細明體" charset="-120"/>
              </a:rPr>
              <a:t>Helicos</a:t>
            </a:r>
            <a:r>
              <a:rPr kumimoji="1" lang="en-US" altLang="zh-TW" sz="2800" b="1" dirty="0">
                <a:solidFill>
                  <a:srgbClr val="000066"/>
                </a:solidFill>
                <a:ea typeface="新細明體" charset="-120"/>
              </a:rPr>
              <a:t> </a:t>
            </a:r>
            <a:r>
              <a:rPr kumimoji="1" lang="en-US" altLang="zh-TW" sz="2800" b="1" dirty="0" err="1">
                <a:solidFill>
                  <a:srgbClr val="000066"/>
                </a:solidFill>
                <a:ea typeface="新細明體" charset="-120"/>
              </a:rPr>
              <a:t>BioSciences</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6"/>
              </a:rPr>
              <a:t>http://www.helicosbio.com/</a:t>
            </a:r>
            <a:endParaRPr kumimoji="1" lang="en-US" altLang="zh-TW" sz="1400" b="1" i="1" dirty="0">
              <a:solidFill>
                <a:srgbClr val="000066"/>
              </a:solidFill>
              <a:ea typeface="新細明體" charset="-120"/>
            </a:endParaRPr>
          </a:p>
          <a:p>
            <a:endParaRPr kumimoji="1" lang="en-US" altLang="zh-TW" sz="1400" b="1" i="1" dirty="0">
              <a:solidFill>
                <a:srgbClr val="000066"/>
              </a:solidFill>
              <a:ea typeface="新細明體" charset="-120"/>
            </a:endParaRPr>
          </a:p>
          <a:p>
            <a:r>
              <a:rPr kumimoji="1" lang="en-US" altLang="zh-TW" sz="2800" b="1" dirty="0" err="1" smtClean="0">
                <a:solidFill>
                  <a:srgbClr val="000066"/>
                </a:solidFill>
                <a:ea typeface="新細明體" charset="-120"/>
              </a:rPr>
              <a:t>Polonator</a:t>
            </a:r>
            <a:endParaRPr kumimoji="1" lang="en-US" altLang="zh-TW" sz="2800" b="1" dirty="0">
              <a:solidFill>
                <a:srgbClr val="000066"/>
              </a:solidFill>
              <a:ea typeface="新細明體" charset="-120"/>
            </a:endParaRPr>
          </a:p>
          <a:p>
            <a:r>
              <a:rPr kumimoji="1" lang="en-US" altLang="zh-TW" sz="1400" b="1" i="1" dirty="0" smtClean="0">
                <a:solidFill>
                  <a:srgbClr val="000066"/>
                </a:solidFill>
                <a:ea typeface="新細明體" charset="-120"/>
                <a:hlinkClick r:id="rId7"/>
              </a:rPr>
              <a:t>http://www.polonator.org/</a:t>
            </a:r>
            <a:endParaRPr kumimoji="1" lang="zh-TW" altLang="en-US" sz="1400" b="1" i="1" dirty="0">
              <a:solidFill>
                <a:srgbClr val="000066"/>
              </a:solidFill>
              <a:ea typeface="新細明體" charset="-120"/>
            </a:endParaRPr>
          </a:p>
        </p:txBody>
      </p:sp>
      <p:sp>
        <p:nvSpPr>
          <p:cNvPr id="2"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pic>
        <p:nvPicPr>
          <p:cNvPr id="7" name="Picture 2"/>
          <p:cNvPicPr>
            <a:picLocks noChangeAspect="1" noChangeArrowheads="1"/>
          </p:cNvPicPr>
          <p:nvPr/>
        </p:nvPicPr>
        <p:blipFill>
          <a:blip r:embed="rId8" cstate="print"/>
          <a:srcRect/>
          <a:stretch>
            <a:fillRect/>
          </a:stretch>
        </p:blipFill>
        <p:spPr bwMode="auto">
          <a:xfrm>
            <a:off x="1785918" y="1000108"/>
            <a:ext cx="2071702" cy="2643207"/>
          </a:xfrm>
          <a:prstGeom prst="rect">
            <a:avLst/>
          </a:prstGeom>
          <a:noFill/>
          <a:ln w="9525">
            <a:noFill/>
            <a:miter lim="800000"/>
            <a:headEnd/>
            <a:tailEnd/>
          </a:ln>
        </p:spPr>
      </p:pic>
      <p:pic>
        <p:nvPicPr>
          <p:cNvPr id="8" name="Picture 2" descr="http://genome.cshlp.org/content/18/9/F1.medium.gif"/>
          <p:cNvPicPr>
            <a:picLocks noChangeAspect="1" noChangeArrowheads="1"/>
          </p:cNvPicPr>
          <p:nvPr/>
        </p:nvPicPr>
        <p:blipFill>
          <a:blip r:embed="rId9" cstate="print"/>
          <a:srcRect/>
          <a:stretch>
            <a:fillRect/>
          </a:stretch>
        </p:blipFill>
        <p:spPr bwMode="auto">
          <a:xfrm>
            <a:off x="1800530" y="3745913"/>
            <a:ext cx="2073600" cy="2683483"/>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8" name="AutoShape 8"/>
          <p:cNvSpPr>
            <a:spLocks noChangeArrowheads="1"/>
          </p:cNvSpPr>
          <p:nvPr/>
        </p:nvSpPr>
        <p:spPr bwMode="auto">
          <a:xfrm>
            <a:off x="785786" y="4238610"/>
            <a:ext cx="7416800" cy="503238"/>
          </a:xfrm>
          <a:prstGeom prst="roundRect">
            <a:avLst>
              <a:gd name="adj" fmla="val 1666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lstStyle/>
          <a:p>
            <a:endParaRPr lang="zh-TW" altLang="en-US">
              <a:latin typeface="Arial" pitchFamily="34" charset="0"/>
              <a:cs typeface="Arial" pitchFamily="34" charset="0"/>
            </a:endParaRPr>
          </a:p>
        </p:txBody>
      </p:sp>
      <p:sp>
        <p:nvSpPr>
          <p:cNvPr id="184327" name="AutoShape 7"/>
          <p:cNvSpPr>
            <a:spLocks noChangeArrowheads="1"/>
          </p:cNvSpPr>
          <p:nvPr/>
        </p:nvSpPr>
        <p:spPr bwMode="auto">
          <a:xfrm>
            <a:off x="785786" y="3662348"/>
            <a:ext cx="7416800" cy="503238"/>
          </a:xfrm>
          <a:prstGeom prst="roundRect">
            <a:avLst>
              <a:gd name="adj" fmla="val 1666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lstStyle/>
          <a:p>
            <a:endParaRPr lang="zh-TW" altLang="en-US">
              <a:latin typeface="Arial" pitchFamily="34" charset="0"/>
              <a:cs typeface="Arial" pitchFamily="34" charset="0"/>
            </a:endParaRPr>
          </a:p>
        </p:txBody>
      </p:sp>
      <p:sp>
        <p:nvSpPr>
          <p:cNvPr id="184326" name="AutoShape 6"/>
          <p:cNvSpPr>
            <a:spLocks noChangeArrowheads="1"/>
          </p:cNvSpPr>
          <p:nvPr/>
        </p:nvSpPr>
        <p:spPr bwMode="auto">
          <a:xfrm>
            <a:off x="785786" y="3086085"/>
            <a:ext cx="7416800" cy="503238"/>
          </a:xfrm>
          <a:prstGeom prst="roundRect">
            <a:avLst>
              <a:gd name="adj" fmla="val 1666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lstStyle/>
          <a:p>
            <a:endParaRPr lang="zh-TW" altLang="en-US">
              <a:latin typeface="Arial" pitchFamily="34" charset="0"/>
              <a:cs typeface="Arial" pitchFamily="34" charset="0"/>
            </a:endParaRPr>
          </a:p>
        </p:txBody>
      </p:sp>
      <p:sp>
        <p:nvSpPr>
          <p:cNvPr id="184329" name="AutoShape 9"/>
          <p:cNvSpPr>
            <a:spLocks noChangeArrowheads="1"/>
          </p:cNvSpPr>
          <p:nvPr/>
        </p:nvSpPr>
        <p:spPr bwMode="auto">
          <a:xfrm>
            <a:off x="785786" y="2438385"/>
            <a:ext cx="7416800" cy="503238"/>
          </a:xfrm>
          <a:prstGeom prst="roundRect">
            <a:avLst>
              <a:gd name="adj" fmla="val 16667"/>
            </a:avLst>
          </a:prstGeom>
          <a:ln>
            <a:headEnd/>
            <a:tailEnd/>
          </a:ln>
        </p:spPr>
        <p:style>
          <a:lnRef idx="1">
            <a:schemeClr val="accent3"/>
          </a:lnRef>
          <a:fillRef idx="3">
            <a:schemeClr val="accent3"/>
          </a:fillRef>
          <a:effectRef idx="2">
            <a:schemeClr val="accent3"/>
          </a:effectRef>
          <a:fontRef idx="minor">
            <a:schemeClr val="lt1"/>
          </a:fontRef>
        </p:style>
        <p:txBody>
          <a:bodyPr wrap="none" anchor="ctr"/>
          <a:lstStyle/>
          <a:p>
            <a:endParaRPr lang="zh-TW" altLang="en-US">
              <a:latin typeface="Arial" pitchFamily="34" charset="0"/>
              <a:cs typeface="Arial" pitchFamily="34" charset="0"/>
            </a:endParaRPr>
          </a:p>
        </p:txBody>
      </p:sp>
      <p:sp>
        <p:nvSpPr>
          <p:cNvPr id="184330" name="AutoShape 10"/>
          <p:cNvSpPr>
            <a:spLocks noChangeArrowheads="1"/>
          </p:cNvSpPr>
          <p:nvPr/>
        </p:nvSpPr>
        <p:spPr bwMode="auto">
          <a:xfrm>
            <a:off x="785786" y="1862123"/>
            <a:ext cx="7416800" cy="503238"/>
          </a:xfrm>
          <a:prstGeom prst="roundRect">
            <a:avLst>
              <a:gd name="adj" fmla="val 16667"/>
            </a:avLst>
          </a:prstGeom>
          <a:ln>
            <a:headEnd/>
            <a:tailEnd/>
          </a:ln>
        </p:spPr>
        <p:style>
          <a:lnRef idx="1">
            <a:schemeClr val="accent3"/>
          </a:lnRef>
          <a:fillRef idx="3">
            <a:schemeClr val="accent3"/>
          </a:fillRef>
          <a:effectRef idx="2">
            <a:schemeClr val="accent3"/>
          </a:effectRef>
          <a:fontRef idx="minor">
            <a:schemeClr val="lt1"/>
          </a:fontRef>
        </p:style>
        <p:txBody>
          <a:bodyPr wrap="none" anchor="ctr"/>
          <a:lstStyle/>
          <a:p>
            <a:endParaRPr lang="zh-TW" altLang="en-US">
              <a:latin typeface="Arial" pitchFamily="34" charset="0"/>
              <a:cs typeface="Arial" pitchFamily="34" charset="0"/>
            </a:endParaRPr>
          </a:p>
        </p:txBody>
      </p:sp>
      <p:sp>
        <p:nvSpPr>
          <p:cNvPr id="184331" name="AutoShape 11"/>
          <p:cNvSpPr>
            <a:spLocks noChangeArrowheads="1"/>
          </p:cNvSpPr>
          <p:nvPr/>
        </p:nvSpPr>
        <p:spPr bwMode="auto">
          <a:xfrm>
            <a:off x="785786" y="1285860"/>
            <a:ext cx="7416800" cy="503238"/>
          </a:xfrm>
          <a:prstGeom prst="roundRect">
            <a:avLst>
              <a:gd name="adj" fmla="val 16667"/>
            </a:avLst>
          </a:prstGeom>
          <a:ln>
            <a:headEnd/>
            <a:tailEnd/>
          </a:ln>
        </p:spPr>
        <p:style>
          <a:lnRef idx="1">
            <a:schemeClr val="accent3"/>
          </a:lnRef>
          <a:fillRef idx="3">
            <a:schemeClr val="accent3"/>
          </a:fillRef>
          <a:effectRef idx="2">
            <a:schemeClr val="accent3"/>
          </a:effectRef>
          <a:fontRef idx="minor">
            <a:schemeClr val="lt1"/>
          </a:fontRef>
        </p:style>
        <p:txBody>
          <a:bodyPr wrap="none" anchor="ctr"/>
          <a:lstStyle/>
          <a:p>
            <a:endParaRPr lang="zh-TW" altLang="en-US">
              <a:latin typeface="Arial" pitchFamily="34" charset="0"/>
              <a:cs typeface="Arial" pitchFamily="34" charset="0"/>
            </a:endParaRPr>
          </a:p>
        </p:txBody>
      </p:sp>
      <p:sp>
        <p:nvSpPr>
          <p:cNvPr id="5" name="文字方塊 4"/>
          <p:cNvSpPr txBox="1">
            <a:spLocks noChangeArrowheads="1"/>
          </p:cNvSpPr>
          <p:nvPr/>
        </p:nvSpPr>
        <p:spPr bwMode="auto">
          <a:xfrm>
            <a:off x="179388" y="404813"/>
            <a:ext cx="8572500" cy="579437"/>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ea typeface="新細明體" charset="-120"/>
              </a:rPr>
              <a:t>Next </a:t>
            </a: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Generation</a:t>
            </a:r>
            <a:r>
              <a:rPr kumimoji="1" lang="en-US" altLang="zh-TW" sz="3200" b="1" dirty="0">
                <a:solidFill>
                  <a:srgbClr val="C00000"/>
                </a:solidFill>
                <a:effectLst>
                  <a:outerShdw blurRad="38100" dist="38100" dir="2700000" algn="tl">
                    <a:srgbClr val="C0C0C0"/>
                  </a:outerShdw>
                </a:effectLst>
                <a:ea typeface="新細明體" charset="-120"/>
              </a:rPr>
              <a:t> Sequencing Technology</a:t>
            </a:r>
            <a:endParaRPr kumimoji="1" lang="en-US" altLang="zh-TW" sz="3200" dirty="0">
              <a:solidFill>
                <a:srgbClr val="C00000"/>
              </a:solidFill>
              <a:effectLst>
                <a:outerShdw blurRad="38100" dist="38100" dir="2700000" algn="tl">
                  <a:srgbClr val="C0C0C0"/>
                </a:outerShdw>
              </a:effectLst>
              <a:ea typeface="新細明體" charset="-120"/>
            </a:endParaRPr>
          </a:p>
        </p:txBody>
      </p:sp>
      <p:sp>
        <p:nvSpPr>
          <p:cNvPr id="184324" name="文字方塊 5"/>
          <p:cNvSpPr txBox="1">
            <a:spLocks noChangeArrowheads="1"/>
          </p:cNvSpPr>
          <p:nvPr/>
        </p:nvSpPr>
        <p:spPr bwMode="auto">
          <a:xfrm>
            <a:off x="930249" y="1285860"/>
            <a:ext cx="4111625" cy="3597275"/>
          </a:xfrm>
          <a:prstGeom prst="rect">
            <a:avLst/>
          </a:prstGeom>
          <a:noFill/>
          <a:ln w="9525">
            <a:noFill/>
            <a:miter lim="800000"/>
            <a:headEnd/>
            <a:tailEnd/>
          </a:ln>
        </p:spPr>
        <p:txBody>
          <a:bodyPr>
            <a:spAutoFit/>
          </a:bodyPr>
          <a:lstStyle/>
          <a:p>
            <a:r>
              <a:rPr kumimoji="1" lang="en-US" altLang="zh-TW" sz="2000" b="1" dirty="0">
                <a:solidFill>
                  <a:srgbClr val="000066"/>
                </a:solidFill>
                <a:latin typeface="Arial" pitchFamily="34" charset="0"/>
                <a:ea typeface="新細明體" charset="-120"/>
                <a:cs typeface="Arial" pitchFamily="34" charset="0"/>
              </a:rPr>
              <a:t>Roche 454 GS FLX</a:t>
            </a:r>
          </a:p>
          <a:p>
            <a:endParaRPr kumimoji="1" lang="en-US" altLang="zh-TW" sz="1000" b="1" i="1" dirty="0">
              <a:solidFill>
                <a:srgbClr val="002060"/>
              </a:solidFill>
              <a:latin typeface="Arial" pitchFamily="34" charset="0"/>
              <a:ea typeface="新細明體" charset="-120"/>
              <a:cs typeface="Arial" pitchFamily="34" charset="0"/>
            </a:endParaRPr>
          </a:p>
          <a:p>
            <a:endParaRPr kumimoji="1" lang="en-US" altLang="zh-TW" sz="1000" b="1" i="1" dirty="0">
              <a:solidFill>
                <a:srgbClr val="002060"/>
              </a:solidFill>
              <a:latin typeface="Arial" pitchFamily="34" charset="0"/>
              <a:ea typeface="新細明體" charset="-120"/>
              <a:cs typeface="Arial" pitchFamily="34" charset="0"/>
            </a:endParaRPr>
          </a:p>
          <a:p>
            <a:r>
              <a:rPr kumimoji="1" lang="en-US" altLang="zh-TW" sz="2000" b="1" dirty="0" err="1">
                <a:solidFill>
                  <a:srgbClr val="000066"/>
                </a:solidFill>
                <a:latin typeface="Arial" pitchFamily="34" charset="0"/>
                <a:ea typeface="新細明體" charset="-120"/>
                <a:cs typeface="Arial" pitchFamily="34" charset="0"/>
              </a:rPr>
              <a:t>Illumina</a:t>
            </a:r>
            <a:r>
              <a:rPr kumimoji="1" lang="en-US" altLang="zh-TW" sz="2000" b="1" dirty="0">
                <a:solidFill>
                  <a:srgbClr val="000066"/>
                </a:solidFill>
                <a:latin typeface="Arial" pitchFamily="34" charset="0"/>
                <a:ea typeface="新細明體" charset="-120"/>
                <a:cs typeface="Arial" pitchFamily="34" charset="0"/>
              </a:rPr>
              <a:t> SOLEXA</a:t>
            </a:r>
          </a:p>
          <a:p>
            <a:endParaRPr kumimoji="1" lang="en-US" altLang="zh-TW" sz="1000" b="1" i="1" dirty="0">
              <a:solidFill>
                <a:srgbClr val="002060"/>
              </a:solidFill>
              <a:latin typeface="Arial" pitchFamily="34" charset="0"/>
              <a:ea typeface="新細明體" charset="-120"/>
              <a:cs typeface="Arial" pitchFamily="34" charset="0"/>
            </a:endParaRPr>
          </a:p>
          <a:p>
            <a:endParaRPr kumimoji="1" lang="en-US" altLang="zh-TW" sz="1000" b="1" i="1" dirty="0">
              <a:solidFill>
                <a:srgbClr val="002060"/>
              </a:solidFill>
              <a:latin typeface="Arial" pitchFamily="34" charset="0"/>
              <a:ea typeface="新細明體" charset="-120"/>
              <a:cs typeface="Arial" pitchFamily="34" charset="0"/>
            </a:endParaRPr>
          </a:p>
          <a:p>
            <a:r>
              <a:rPr kumimoji="1" lang="en-US" altLang="zh-TW" sz="2000" b="1" dirty="0">
                <a:solidFill>
                  <a:srgbClr val="000066"/>
                </a:solidFill>
                <a:latin typeface="Arial" pitchFamily="34" charset="0"/>
                <a:ea typeface="新細明體" charset="-120"/>
                <a:cs typeface="Arial" pitchFamily="34" charset="0"/>
              </a:rPr>
              <a:t>Applied </a:t>
            </a:r>
            <a:r>
              <a:rPr kumimoji="1" lang="en-US" altLang="zh-TW" sz="2000" b="1" dirty="0" err="1">
                <a:solidFill>
                  <a:srgbClr val="000066"/>
                </a:solidFill>
                <a:latin typeface="Arial" pitchFamily="34" charset="0"/>
                <a:ea typeface="新細明體" charset="-120"/>
                <a:cs typeface="Arial" pitchFamily="34" charset="0"/>
              </a:rPr>
              <a:t>Biosystems</a:t>
            </a:r>
            <a:r>
              <a:rPr kumimoji="1" lang="en-US" altLang="zh-TW" sz="2000" b="1" dirty="0">
                <a:solidFill>
                  <a:srgbClr val="000066"/>
                </a:solidFill>
                <a:latin typeface="Arial" pitchFamily="34" charset="0"/>
                <a:ea typeface="新細明體" charset="-120"/>
                <a:cs typeface="Arial" pitchFamily="34" charset="0"/>
              </a:rPr>
              <a:t> SOLID</a:t>
            </a:r>
            <a:endParaRPr kumimoji="1" lang="en-US" altLang="zh-TW" sz="2000" b="1" dirty="0">
              <a:latin typeface="Arial" pitchFamily="34" charset="0"/>
              <a:ea typeface="新細明體" charset="-120"/>
              <a:cs typeface="Arial" pitchFamily="34" charset="0"/>
            </a:endParaRPr>
          </a:p>
          <a:p>
            <a:endParaRPr kumimoji="1" lang="en-US" altLang="zh-TW" sz="1000" b="1" i="1" dirty="0">
              <a:latin typeface="Arial" pitchFamily="34" charset="0"/>
              <a:ea typeface="新細明體" charset="-120"/>
              <a:cs typeface="Arial" pitchFamily="34" charset="0"/>
            </a:endParaRPr>
          </a:p>
          <a:p>
            <a:endParaRPr kumimoji="1" lang="en-US" altLang="zh-TW" sz="1000" b="1" i="1" dirty="0">
              <a:latin typeface="Arial" pitchFamily="34" charset="0"/>
              <a:ea typeface="新細明體" charset="-120"/>
              <a:cs typeface="Arial" pitchFamily="34" charset="0"/>
            </a:endParaRPr>
          </a:p>
          <a:p>
            <a:r>
              <a:rPr kumimoji="1" lang="en-US" altLang="zh-TW" sz="2000" b="1" dirty="0" err="1">
                <a:latin typeface="Arial" pitchFamily="34" charset="0"/>
                <a:ea typeface="新細明體" charset="-120"/>
                <a:cs typeface="Arial" pitchFamily="34" charset="0"/>
              </a:rPr>
              <a:t>VisiGen</a:t>
            </a:r>
            <a:r>
              <a:rPr kumimoji="1" lang="en-US" altLang="zh-TW" sz="2000" b="1" dirty="0">
                <a:latin typeface="Arial" pitchFamily="34" charset="0"/>
                <a:ea typeface="新細明體" charset="-120"/>
                <a:cs typeface="Arial" pitchFamily="34" charset="0"/>
              </a:rPr>
              <a:t> Biotechnologies</a:t>
            </a:r>
          </a:p>
          <a:p>
            <a:endParaRPr kumimoji="1" lang="en-US" altLang="zh-TW" sz="1000" b="1" i="1" dirty="0">
              <a:latin typeface="Arial" pitchFamily="34" charset="0"/>
              <a:ea typeface="新細明體" charset="-120"/>
              <a:cs typeface="Arial" pitchFamily="34" charset="0"/>
            </a:endParaRPr>
          </a:p>
          <a:p>
            <a:endParaRPr kumimoji="1" lang="en-US" altLang="zh-TW" sz="1000" b="1" i="1" dirty="0">
              <a:latin typeface="Arial" pitchFamily="34" charset="0"/>
              <a:ea typeface="新細明體" charset="-120"/>
              <a:cs typeface="Arial" pitchFamily="34" charset="0"/>
            </a:endParaRPr>
          </a:p>
          <a:p>
            <a:r>
              <a:rPr kumimoji="1" lang="en-US" altLang="zh-TW" sz="2000" b="1" dirty="0" err="1">
                <a:latin typeface="Arial" pitchFamily="34" charset="0"/>
                <a:ea typeface="新細明體" charset="-120"/>
                <a:cs typeface="Arial" pitchFamily="34" charset="0"/>
              </a:rPr>
              <a:t>Helicos</a:t>
            </a:r>
            <a:r>
              <a:rPr kumimoji="1" lang="en-US" altLang="zh-TW" sz="2000" b="1" dirty="0">
                <a:latin typeface="Arial" pitchFamily="34" charset="0"/>
                <a:ea typeface="新細明體" charset="-120"/>
                <a:cs typeface="Arial" pitchFamily="34" charset="0"/>
              </a:rPr>
              <a:t> </a:t>
            </a:r>
            <a:r>
              <a:rPr kumimoji="1" lang="en-US" altLang="zh-TW" sz="2000" b="1" dirty="0" err="1">
                <a:latin typeface="Arial" pitchFamily="34" charset="0"/>
                <a:ea typeface="新細明體" charset="-120"/>
                <a:cs typeface="Arial" pitchFamily="34" charset="0"/>
              </a:rPr>
              <a:t>BioSciences</a:t>
            </a:r>
            <a:endParaRPr kumimoji="1" lang="en-US" altLang="zh-TW" sz="2000" b="1" dirty="0">
              <a:latin typeface="Arial" pitchFamily="34" charset="0"/>
              <a:ea typeface="新細明體" charset="-120"/>
              <a:cs typeface="Arial" pitchFamily="34" charset="0"/>
            </a:endParaRPr>
          </a:p>
          <a:p>
            <a:endParaRPr kumimoji="1" lang="en-US" altLang="zh-TW" sz="1000" b="1" i="1" dirty="0">
              <a:latin typeface="Arial" pitchFamily="34" charset="0"/>
              <a:ea typeface="新細明體" charset="-120"/>
              <a:cs typeface="Arial" pitchFamily="34" charset="0"/>
            </a:endParaRPr>
          </a:p>
          <a:p>
            <a:endParaRPr kumimoji="1" lang="en-US" altLang="zh-TW" sz="1000" b="1" i="1" dirty="0">
              <a:latin typeface="Arial" pitchFamily="34" charset="0"/>
              <a:ea typeface="新細明體" charset="-120"/>
              <a:cs typeface="Arial" pitchFamily="34" charset="0"/>
            </a:endParaRPr>
          </a:p>
          <a:p>
            <a:r>
              <a:rPr kumimoji="1" lang="en-US" altLang="zh-TW" sz="2000" b="1" dirty="0" err="1" smtClean="0">
                <a:latin typeface="Arial" pitchFamily="34" charset="0"/>
                <a:ea typeface="新細明體" charset="-120"/>
                <a:cs typeface="Arial" pitchFamily="34" charset="0"/>
              </a:rPr>
              <a:t>Polonator</a:t>
            </a:r>
            <a:endParaRPr kumimoji="1" lang="en-US" altLang="zh-TW" sz="2000" b="1" dirty="0">
              <a:latin typeface="Arial" pitchFamily="34" charset="0"/>
              <a:ea typeface="新細明體" charset="-120"/>
              <a:cs typeface="Arial" pitchFamily="34" charset="0"/>
            </a:endParaRPr>
          </a:p>
          <a:p>
            <a:endParaRPr kumimoji="1" lang="zh-TW" altLang="en-US" sz="1000" b="1" i="1" dirty="0">
              <a:latin typeface="Arial" pitchFamily="34" charset="0"/>
              <a:ea typeface="新細明體" charset="-120"/>
              <a:cs typeface="Arial" pitchFamily="34" charset="0"/>
            </a:endParaRPr>
          </a:p>
        </p:txBody>
      </p:sp>
      <p:sp>
        <p:nvSpPr>
          <p:cNvPr id="184325" name="矩形 1"/>
          <p:cNvSpPr>
            <a:spLocks noChangeArrowheads="1"/>
          </p:cNvSpPr>
          <p:nvPr/>
        </p:nvSpPr>
        <p:spPr bwMode="auto">
          <a:xfrm>
            <a:off x="4530699" y="1285860"/>
            <a:ext cx="4176713" cy="3444875"/>
          </a:xfrm>
          <a:prstGeom prst="rect">
            <a:avLst/>
          </a:prstGeom>
          <a:noFill/>
          <a:ln w="9525">
            <a:noFill/>
            <a:miter lim="800000"/>
            <a:headEnd/>
            <a:tailEnd/>
          </a:ln>
        </p:spPr>
        <p:txBody>
          <a:bodyPr>
            <a:spAutoFit/>
          </a:bodyPr>
          <a:lstStyle/>
          <a:p>
            <a:r>
              <a:rPr kumimoji="1" lang="en-US" altLang="zh-TW" sz="2000" b="1" dirty="0" err="1">
                <a:solidFill>
                  <a:srgbClr val="800000"/>
                </a:solidFill>
                <a:latin typeface="Arial" pitchFamily="34" charset="0"/>
                <a:ea typeface="新細明體" charset="-120"/>
                <a:cs typeface="Arial" pitchFamily="34" charset="0"/>
              </a:rPr>
              <a:t>Pyrosequencing</a:t>
            </a:r>
            <a:endParaRPr kumimoji="1" lang="en-US" altLang="zh-TW" sz="2000" b="1" dirty="0">
              <a:solidFill>
                <a:srgbClr val="800000"/>
              </a:solidFill>
              <a:latin typeface="Arial" pitchFamily="34" charset="0"/>
              <a:ea typeface="新細明體" charset="-120"/>
              <a:cs typeface="Arial" pitchFamily="34" charset="0"/>
            </a:endParaRPr>
          </a:p>
          <a:p>
            <a:endParaRPr kumimoji="1" lang="en-US" altLang="zh-TW" sz="2000" b="1" dirty="0">
              <a:solidFill>
                <a:srgbClr val="800000"/>
              </a:solidFill>
              <a:latin typeface="Arial" pitchFamily="34" charset="0"/>
              <a:ea typeface="新細明體" charset="-120"/>
              <a:cs typeface="Arial" pitchFamily="34" charset="0"/>
            </a:endParaRPr>
          </a:p>
          <a:p>
            <a:r>
              <a:rPr kumimoji="1" lang="en-US" altLang="zh-TW" sz="2000" b="1" dirty="0">
                <a:solidFill>
                  <a:srgbClr val="800000"/>
                </a:solidFill>
                <a:latin typeface="Arial" pitchFamily="34" charset="0"/>
                <a:ea typeface="新細明體" charset="-120"/>
                <a:cs typeface="Arial" pitchFamily="34" charset="0"/>
              </a:rPr>
              <a:t>Sequencing by synthesis</a:t>
            </a:r>
          </a:p>
          <a:p>
            <a:endParaRPr kumimoji="1" lang="en-US" altLang="zh-TW" sz="2000" b="1" dirty="0">
              <a:solidFill>
                <a:srgbClr val="800000"/>
              </a:solidFill>
              <a:latin typeface="Arial" pitchFamily="34" charset="0"/>
              <a:ea typeface="新細明體" charset="-120"/>
              <a:cs typeface="Arial" pitchFamily="34" charset="0"/>
            </a:endParaRPr>
          </a:p>
          <a:p>
            <a:r>
              <a:rPr kumimoji="1" lang="en-US" altLang="zh-TW" sz="2000" b="1" dirty="0">
                <a:solidFill>
                  <a:srgbClr val="800000"/>
                </a:solidFill>
                <a:latin typeface="Arial" pitchFamily="34" charset="0"/>
                <a:ea typeface="新細明體" charset="-120"/>
                <a:cs typeface="Arial" pitchFamily="34" charset="0"/>
              </a:rPr>
              <a:t>Sequencing by ligation</a:t>
            </a:r>
          </a:p>
          <a:p>
            <a:endParaRPr kumimoji="1" lang="en-US" altLang="zh-TW" sz="2000" b="1" dirty="0">
              <a:solidFill>
                <a:srgbClr val="800000"/>
              </a:solidFill>
              <a:latin typeface="Arial" pitchFamily="34" charset="0"/>
              <a:ea typeface="新細明體" charset="-120"/>
              <a:cs typeface="Arial" pitchFamily="34" charset="0"/>
            </a:endParaRPr>
          </a:p>
          <a:p>
            <a:r>
              <a:rPr kumimoji="1" lang="en-US" altLang="zh-TW" sz="2000" b="1" dirty="0">
                <a:solidFill>
                  <a:srgbClr val="800000"/>
                </a:solidFill>
                <a:latin typeface="Arial" pitchFamily="34" charset="0"/>
                <a:ea typeface="新細明體" charset="-120"/>
                <a:cs typeface="Arial" pitchFamily="34" charset="0"/>
              </a:rPr>
              <a:t>Single-molecule sequencing</a:t>
            </a:r>
          </a:p>
          <a:p>
            <a:endParaRPr kumimoji="1" lang="en-US" altLang="zh-TW" sz="2000" b="1" dirty="0">
              <a:solidFill>
                <a:srgbClr val="800000"/>
              </a:solidFill>
              <a:latin typeface="Arial" pitchFamily="34" charset="0"/>
              <a:ea typeface="新細明體" charset="-120"/>
              <a:cs typeface="Arial" pitchFamily="34" charset="0"/>
            </a:endParaRPr>
          </a:p>
          <a:p>
            <a:r>
              <a:rPr kumimoji="1" lang="en-US" altLang="zh-TW" sz="2000" b="1" dirty="0" err="1">
                <a:solidFill>
                  <a:srgbClr val="800000"/>
                </a:solidFill>
                <a:latin typeface="Arial" pitchFamily="34" charset="0"/>
                <a:ea typeface="新細明體" charset="-120"/>
                <a:cs typeface="Arial" pitchFamily="34" charset="0"/>
              </a:rPr>
              <a:t>Nanopore</a:t>
            </a:r>
            <a:r>
              <a:rPr kumimoji="1" lang="en-US" altLang="zh-TW" sz="2000" b="1" dirty="0">
                <a:solidFill>
                  <a:srgbClr val="800000"/>
                </a:solidFill>
                <a:latin typeface="Arial" pitchFamily="34" charset="0"/>
                <a:ea typeface="新細明體" charset="-120"/>
                <a:cs typeface="Arial" pitchFamily="34" charset="0"/>
              </a:rPr>
              <a:t> sequencing</a:t>
            </a:r>
          </a:p>
          <a:p>
            <a:endParaRPr kumimoji="1" lang="en-US" altLang="zh-TW" sz="2000" b="1" dirty="0">
              <a:solidFill>
                <a:srgbClr val="800000"/>
              </a:solidFill>
              <a:latin typeface="Arial" pitchFamily="34" charset="0"/>
              <a:ea typeface="新細明體" charset="-120"/>
              <a:cs typeface="Arial" pitchFamily="34" charset="0"/>
            </a:endParaRPr>
          </a:p>
          <a:p>
            <a:r>
              <a:rPr kumimoji="1" lang="en-US" altLang="zh-TW" sz="2000" b="1" dirty="0" smtClean="0">
                <a:solidFill>
                  <a:srgbClr val="800000"/>
                </a:solidFill>
                <a:latin typeface="Arial" pitchFamily="34" charset="0"/>
                <a:ea typeface="新細明體" charset="-120"/>
                <a:cs typeface="Arial" pitchFamily="34" charset="0"/>
              </a:rPr>
              <a:t>Sequencing by ligation</a:t>
            </a:r>
            <a:endParaRPr kumimoji="1" lang="en-US" altLang="zh-TW" sz="2000" b="1" dirty="0">
              <a:solidFill>
                <a:srgbClr val="800000"/>
              </a:solidFill>
              <a:latin typeface="Arial" pitchFamily="34" charset="0"/>
              <a:ea typeface="新細明體" charset="-12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l="29100" t="15625" r="26976" b="9179"/>
          <a:stretch>
            <a:fillRect/>
          </a:stretch>
        </p:blipFill>
        <p:spPr bwMode="auto">
          <a:xfrm>
            <a:off x="1142976" y="185715"/>
            <a:ext cx="6858048" cy="6600871"/>
          </a:xfrm>
          <a:prstGeom prst="rect">
            <a:avLst/>
          </a:prstGeom>
          <a:noFill/>
          <a:ln w="9525">
            <a:noFill/>
            <a:miter lim="800000"/>
            <a:headEnd/>
            <a:tailEnd/>
          </a:ln>
        </p:spPr>
      </p:pic>
      <p:sp>
        <p:nvSpPr>
          <p:cNvPr id="3" name="矩形 2"/>
          <p:cNvSpPr/>
          <p:nvPr/>
        </p:nvSpPr>
        <p:spPr>
          <a:xfrm>
            <a:off x="1214414" y="5286388"/>
            <a:ext cx="6643734" cy="28575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矩形 3"/>
          <p:cNvSpPr/>
          <p:nvPr/>
        </p:nvSpPr>
        <p:spPr>
          <a:xfrm>
            <a:off x="1214414" y="2643182"/>
            <a:ext cx="6643734" cy="28575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Genome Sequencer FLX system"/>
          <p:cNvPicPr>
            <a:picLocks noChangeAspect="1" noChangeArrowheads="1"/>
          </p:cNvPicPr>
          <p:nvPr/>
        </p:nvPicPr>
        <p:blipFill>
          <a:blip r:embed="rId2" cstate="print"/>
          <a:srcRect/>
          <a:stretch>
            <a:fillRect/>
          </a:stretch>
        </p:blipFill>
        <p:spPr bwMode="auto">
          <a:xfrm>
            <a:off x="5500694" y="928670"/>
            <a:ext cx="3357586" cy="3357586"/>
          </a:xfrm>
          <a:prstGeom prst="rect">
            <a:avLst/>
          </a:prstGeom>
          <a:noFill/>
        </p:spPr>
      </p:pic>
      <p:pic>
        <p:nvPicPr>
          <p:cNvPr id="29698" name="Picture 2"/>
          <p:cNvPicPr>
            <a:picLocks noChangeAspect="1" noChangeArrowheads="1"/>
          </p:cNvPicPr>
          <p:nvPr/>
        </p:nvPicPr>
        <p:blipFill>
          <a:blip r:embed="rId3" cstate="print"/>
          <a:srcRect l="35139" t="21484" r="29722" b="11133"/>
          <a:stretch>
            <a:fillRect/>
          </a:stretch>
        </p:blipFill>
        <p:spPr bwMode="auto">
          <a:xfrm>
            <a:off x="214282" y="857232"/>
            <a:ext cx="5286412" cy="5699453"/>
          </a:xfrm>
          <a:prstGeom prst="rect">
            <a:avLst/>
          </a:prstGeom>
          <a:noFill/>
          <a:ln w="9525">
            <a:noFill/>
            <a:miter lim="800000"/>
            <a:headEnd/>
            <a:tailEnd/>
          </a:ln>
        </p:spPr>
      </p:pic>
      <p:pic>
        <p:nvPicPr>
          <p:cNvPr id="5" name="Picture 1" descr="I:\My LECTURES\NEW Sequencing technology\454\logo.gif"/>
          <p:cNvPicPr>
            <a:picLocks noChangeAspect="1" noChangeArrowheads="1"/>
          </p:cNvPicPr>
          <p:nvPr/>
        </p:nvPicPr>
        <p:blipFill>
          <a:blip r:embed="rId4" cstate="print"/>
          <a:srcRect/>
          <a:stretch>
            <a:fillRect/>
          </a:stretch>
        </p:blipFill>
        <p:spPr bwMode="auto">
          <a:xfrm>
            <a:off x="4110043" y="214290"/>
            <a:ext cx="1885846" cy="633414"/>
          </a:xfrm>
          <a:prstGeom prst="rect">
            <a:avLst/>
          </a:prstGeom>
          <a:noFill/>
        </p:spPr>
      </p:pic>
      <p:pic>
        <p:nvPicPr>
          <p:cNvPr id="29700" name="Picture 4" descr="I:\My LECTURES\NEW Sequencing technology\454\logo-roche.gif"/>
          <p:cNvPicPr>
            <a:picLocks noChangeAspect="1" noChangeArrowheads="1"/>
          </p:cNvPicPr>
          <p:nvPr/>
        </p:nvPicPr>
        <p:blipFill>
          <a:blip r:embed="rId5" cstate="print"/>
          <a:srcRect/>
          <a:stretch>
            <a:fillRect/>
          </a:stretch>
        </p:blipFill>
        <p:spPr bwMode="auto">
          <a:xfrm>
            <a:off x="2857488" y="99016"/>
            <a:ext cx="993308" cy="762976"/>
          </a:xfrm>
          <a:prstGeom prst="rect">
            <a:avLst/>
          </a:prstGeom>
          <a:noFill/>
        </p:spPr>
      </p:pic>
      <p:pic>
        <p:nvPicPr>
          <p:cNvPr id="34820" name="Picture 4" descr="DOE Joint Genome Institute 拍攝的 454 Sequencer reagent loading。"/>
          <p:cNvPicPr>
            <a:picLocks noChangeAspect="1" noChangeArrowheads="1"/>
          </p:cNvPicPr>
          <p:nvPr/>
        </p:nvPicPr>
        <p:blipFill>
          <a:blip r:embed="rId6" cstate="print"/>
          <a:srcRect/>
          <a:stretch>
            <a:fillRect/>
          </a:stretch>
        </p:blipFill>
        <p:spPr bwMode="auto">
          <a:xfrm>
            <a:off x="5715008" y="4568293"/>
            <a:ext cx="2786082" cy="1861103"/>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1" name="Picture 9" descr="Figure 9">
            <a:hlinkClick r:id="rId2"/>
          </p:cNvPr>
          <p:cNvPicPr>
            <a:picLocks noChangeAspect="1" noChangeArrowheads="1"/>
          </p:cNvPicPr>
          <p:nvPr/>
        </p:nvPicPr>
        <p:blipFill>
          <a:blip r:embed="rId3" cstate="print"/>
          <a:srcRect/>
          <a:stretch>
            <a:fillRect/>
          </a:stretch>
        </p:blipFill>
        <p:spPr bwMode="auto">
          <a:xfrm>
            <a:off x="1862154" y="4319587"/>
            <a:ext cx="5067300" cy="2466975"/>
          </a:xfrm>
          <a:prstGeom prst="rect">
            <a:avLst/>
          </a:prstGeom>
          <a:noFill/>
        </p:spPr>
      </p:pic>
      <p:pic>
        <p:nvPicPr>
          <p:cNvPr id="3079" name="Picture 7" descr="Figure 8"/>
          <p:cNvPicPr>
            <a:picLocks noChangeAspect="1" noChangeArrowheads="1"/>
          </p:cNvPicPr>
          <p:nvPr/>
        </p:nvPicPr>
        <p:blipFill>
          <a:blip r:embed="rId4" cstate="print"/>
          <a:srcRect/>
          <a:stretch>
            <a:fillRect/>
          </a:stretch>
        </p:blipFill>
        <p:spPr bwMode="auto">
          <a:xfrm>
            <a:off x="1862154" y="2124075"/>
            <a:ext cx="5067300" cy="2466975"/>
          </a:xfrm>
          <a:prstGeom prst="rect">
            <a:avLst/>
          </a:prstGeom>
          <a:noFill/>
        </p:spPr>
      </p:pic>
      <p:pic>
        <p:nvPicPr>
          <p:cNvPr id="3077" name="Picture 5" descr="Figure 7"/>
          <p:cNvPicPr>
            <a:picLocks noChangeAspect="1" noChangeArrowheads="1"/>
          </p:cNvPicPr>
          <p:nvPr/>
        </p:nvPicPr>
        <p:blipFill>
          <a:blip r:embed="rId5" cstate="print"/>
          <a:srcRect t="8788"/>
          <a:stretch>
            <a:fillRect/>
          </a:stretch>
        </p:blipFill>
        <p:spPr bwMode="auto">
          <a:xfrm>
            <a:off x="1862154" y="142852"/>
            <a:ext cx="5067300" cy="222411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Figure 7"/>
          <p:cNvPicPr>
            <a:picLocks noChangeAspect="1" noChangeArrowheads="1"/>
          </p:cNvPicPr>
          <p:nvPr/>
        </p:nvPicPr>
        <p:blipFill>
          <a:blip r:embed="rId2" cstate="print"/>
          <a:srcRect t="8788"/>
          <a:stretch>
            <a:fillRect/>
          </a:stretch>
        </p:blipFill>
        <p:spPr bwMode="auto">
          <a:xfrm>
            <a:off x="-1" y="928670"/>
            <a:ext cx="9114601" cy="4000528"/>
          </a:xfrm>
          <a:prstGeom prst="rect">
            <a:avLst/>
          </a:prstGeom>
          <a:noFill/>
        </p:spPr>
      </p:pic>
      <p:sp>
        <p:nvSpPr>
          <p:cNvPr id="5" name="Rectangle 3"/>
          <p:cNvSpPr>
            <a:spLocks noChangeArrowheads="1"/>
          </p:cNvSpPr>
          <p:nvPr/>
        </p:nvSpPr>
        <p:spPr bwMode="auto">
          <a:xfrm>
            <a:off x="71406" y="324129"/>
            <a:ext cx="7786742"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7620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dirty="0" smtClean="0">
                <a:ln>
                  <a:noFill/>
                </a:ln>
                <a:solidFill>
                  <a:srgbClr val="C00000"/>
                </a:solidFill>
                <a:effectLst/>
                <a:latin typeface="Arial" pitchFamily="34" charset="0"/>
                <a:ea typeface="新細明體" pitchFamily="18" charset="-120"/>
                <a:cs typeface="Arial" pitchFamily="34" charset="0"/>
              </a:rPr>
              <a:t>Step 1.</a:t>
            </a:r>
            <a:r>
              <a:rPr kumimoji="1" lang="en-US" altLang="zh-TW" sz="2400" b="1" i="0" u="none" strike="noStrike" cap="none" normalizeH="0" dirty="0" smtClean="0">
                <a:ln>
                  <a:noFill/>
                </a:ln>
                <a:solidFill>
                  <a:srgbClr val="C00000"/>
                </a:solidFill>
                <a:effectLst/>
                <a:latin typeface="Arial" pitchFamily="34" charset="0"/>
                <a:ea typeface="新細明體" pitchFamily="18" charset="-120"/>
                <a:cs typeface="Arial" pitchFamily="34" charset="0"/>
              </a:rPr>
              <a:t> </a:t>
            </a:r>
            <a:r>
              <a:rPr kumimoji="1" lang="en-US" altLang="zh-TW" sz="2400" b="1" dirty="0" smtClean="0">
                <a:solidFill>
                  <a:srgbClr val="C00000"/>
                </a:solidFill>
                <a:latin typeface="Arial" pitchFamily="34" charset="0"/>
                <a:ea typeface="新細明體" pitchFamily="18" charset="-120"/>
                <a:cs typeface="Arial" pitchFamily="34" charset="0"/>
              </a:rPr>
              <a:t>DNA Library Preparation</a:t>
            </a:r>
            <a:endParaRPr kumimoji="1" lang="en-US" altLang="zh-TW" sz="2400" b="1" i="0" u="none" strike="noStrike" cap="none" normalizeH="0" baseline="0" dirty="0" smtClean="0">
              <a:ln>
                <a:noFill/>
              </a:ln>
              <a:solidFill>
                <a:srgbClr val="C00000"/>
              </a:solidFill>
              <a:effectLst/>
              <a:latin typeface="Arial" pitchFamily="34" charset="0"/>
              <a:ea typeface="新細明體" pitchFamily="18" charset="-12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9" name="Picture 7" descr="Figure 8"/>
          <p:cNvPicPr>
            <a:picLocks noChangeAspect="1" noChangeArrowheads="1"/>
          </p:cNvPicPr>
          <p:nvPr/>
        </p:nvPicPr>
        <p:blipFill>
          <a:blip r:embed="rId2" cstate="print"/>
          <a:srcRect t="6452"/>
          <a:stretch>
            <a:fillRect/>
          </a:stretch>
        </p:blipFill>
        <p:spPr bwMode="auto">
          <a:xfrm>
            <a:off x="0" y="714356"/>
            <a:ext cx="9097726" cy="4143404"/>
          </a:xfrm>
          <a:prstGeom prst="rect">
            <a:avLst/>
          </a:prstGeom>
          <a:noFill/>
        </p:spPr>
      </p:pic>
      <p:sp>
        <p:nvSpPr>
          <p:cNvPr id="5" name="Rectangle 3"/>
          <p:cNvSpPr>
            <a:spLocks noChangeArrowheads="1"/>
          </p:cNvSpPr>
          <p:nvPr/>
        </p:nvSpPr>
        <p:spPr bwMode="auto">
          <a:xfrm>
            <a:off x="71406" y="252691"/>
            <a:ext cx="4786346"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7620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dirty="0" smtClean="0">
                <a:ln>
                  <a:noFill/>
                </a:ln>
                <a:solidFill>
                  <a:srgbClr val="C00000"/>
                </a:solidFill>
                <a:effectLst/>
                <a:latin typeface="Arial" pitchFamily="34" charset="0"/>
                <a:ea typeface="新細明體" pitchFamily="18" charset="-120"/>
                <a:cs typeface="Arial" pitchFamily="34" charset="0"/>
              </a:rPr>
              <a:t>Step 2.</a:t>
            </a:r>
            <a:r>
              <a:rPr kumimoji="1" lang="en-US" altLang="zh-TW" sz="2400" b="1" i="0" u="none" strike="noStrike" cap="none" normalizeH="0" dirty="0" smtClean="0">
                <a:ln>
                  <a:noFill/>
                </a:ln>
                <a:solidFill>
                  <a:srgbClr val="C00000"/>
                </a:solidFill>
                <a:effectLst/>
                <a:latin typeface="Arial" pitchFamily="34" charset="0"/>
                <a:ea typeface="新細明體" pitchFamily="18" charset="-120"/>
                <a:cs typeface="Arial" pitchFamily="34" charset="0"/>
              </a:rPr>
              <a:t> </a:t>
            </a:r>
            <a:r>
              <a:rPr kumimoji="1" lang="en-US" altLang="zh-TW" sz="2400" b="1" dirty="0" smtClean="0">
                <a:solidFill>
                  <a:srgbClr val="C00000"/>
                </a:solidFill>
                <a:latin typeface="Arial" pitchFamily="34" charset="0"/>
                <a:ea typeface="新細明體" pitchFamily="18" charset="-120"/>
                <a:cs typeface="Arial" pitchFamily="34" charset="0"/>
              </a:rPr>
              <a:t>Emulsion PCR (</a:t>
            </a:r>
            <a:r>
              <a:rPr kumimoji="1" lang="en-US" altLang="zh-TW" sz="2400" b="1" dirty="0" err="1" smtClean="0">
                <a:solidFill>
                  <a:srgbClr val="C00000"/>
                </a:solidFill>
                <a:latin typeface="Arial" pitchFamily="34" charset="0"/>
                <a:ea typeface="新細明體" pitchFamily="18" charset="-120"/>
                <a:cs typeface="Arial" pitchFamily="34" charset="0"/>
              </a:rPr>
              <a:t>emPCR</a:t>
            </a:r>
            <a:r>
              <a:rPr kumimoji="1" lang="en-US" altLang="zh-TW" sz="2400" b="1" dirty="0" smtClean="0">
                <a:solidFill>
                  <a:srgbClr val="C00000"/>
                </a:solidFill>
                <a:latin typeface="Arial" pitchFamily="34" charset="0"/>
                <a:ea typeface="新細明體" pitchFamily="18" charset="-120"/>
                <a:cs typeface="Arial" pitchFamily="34" charset="0"/>
              </a:rPr>
              <a:t>)</a:t>
            </a:r>
            <a:endParaRPr kumimoji="1" lang="en-US" altLang="zh-TW" sz="2400" b="1" i="0" u="none" strike="noStrike" cap="none" normalizeH="0" baseline="0" dirty="0" smtClean="0">
              <a:ln>
                <a:noFill/>
              </a:ln>
              <a:solidFill>
                <a:srgbClr val="C00000"/>
              </a:solidFill>
              <a:effectLst/>
              <a:latin typeface="Arial" pitchFamily="34" charset="0"/>
              <a:ea typeface="新細明體" pitchFamily="18" charset="-120"/>
              <a:cs typeface="Arial" pitchFamily="34" charset="0"/>
            </a:endParaRPr>
          </a:p>
        </p:txBody>
      </p:sp>
      <p:pic>
        <p:nvPicPr>
          <p:cNvPr id="6146" name="Picture 2" descr="http://www.popsci.com/files/imagecache/article_image_large/files/articles/phealth454_485.jpg"/>
          <p:cNvPicPr>
            <a:picLocks noChangeAspect="1" noChangeArrowheads="1"/>
          </p:cNvPicPr>
          <p:nvPr/>
        </p:nvPicPr>
        <p:blipFill>
          <a:blip r:embed="rId3" cstate="print"/>
          <a:srcRect/>
          <a:stretch>
            <a:fillRect/>
          </a:stretch>
        </p:blipFill>
        <p:spPr bwMode="auto">
          <a:xfrm>
            <a:off x="2071670" y="5000636"/>
            <a:ext cx="4619625" cy="1543051"/>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1" name="Picture 9" descr="Figure 9">
            <a:hlinkClick r:id="rId2"/>
          </p:cNvPr>
          <p:cNvPicPr>
            <a:picLocks noChangeAspect="1" noChangeArrowheads="1"/>
          </p:cNvPicPr>
          <p:nvPr/>
        </p:nvPicPr>
        <p:blipFill>
          <a:blip r:embed="rId3" cstate="print"/>
          <a:srcRect t="6897"/>
          <a:stretch>
            <a:fillRect/>
          </a:stretch>
        </p:blipFill>
        <p:spPr bwMode="auto">
          <a:xfrm>
            <a:off x="214282" y="1357274"/>
            <a:ext cx="8510776" cy="3857652"/>
          </a:xfrm>
          <a:prstGeom prst="rect">
            <a:avLst/>
          </a:prstGeom>
          <a:noFill/>
        </p:spPr>
      </p:pic>
      <p:sp>
        <p:nvSpPr>
          <p:cNvPr id="6" name="Rectangle 3"/>
          <p:cNvSpPr>
            <a:spLocks noChangeArrowheads="1"/>
          </p:cNvSpPr>
          <p:nvPr/>
        </p:nvSpPr>
        <p:spPr bwMode="auto">
          <a:xfrm>
            <a:off x="285720" y="857232"/>
            <a:ext cx="4786346"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7620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dirty="0" smtClean="0">
                <a:ln>
                  <a:noFill/>
                </a:ln>
                <a:solidFill>
                  <a:srgbClr val="C00000"/>
                </a:solidFill>
                <a:effectLst/>
                <a:latin typeface="Arial" pitchFamily="34" charset="0"/>
                <a:ea typeface="新細明體" pitchFamily="18" charset="-120"/>
                <a:cs typeface="Arial" pitchFamily="34" charset="0"/>
              </a:rPr>
              <a:t>Step 3.</a:t>
            </a:r>
            <a:r>
              <a:rPr kumimoji="1" lang="en-US" altLang="zh-TW" sz="2400" b="1" i="0" u="none" strike="noStrike" cap="none" normalizeH="0" dirty="0" smtClean="0">
                <a:ln>
                  <a:noFill/>
                </a:ln>
                <a:solidFill>
                  <a:srgbClr val="C00000"/>
                </a:solidFill>
                <a:effectLst/>
                <a:latin typeface="Arial" pitchFamily="34" charset="0"/>
                <a:ea typeface="新細明體" pitchFamily="18" charset="-120"/>
                <a:cs typeface="Arial" pitchFamily="34" charset="0"/>
              </a:rPr>
              <a:t> </a:t>
            </a:r>
            <a:r>
              <a:rPr kumimoji="1" lang="en-US" altLang="zh-TW" sz="2400" b="1" dirty="0" err="1" smtClean="0">
                <a:solidFill>
                  <a:srgbClr val="C00000"/>
                </a:solidFill>
                <a:latin typeface="Arial" pitchFamily="34" charset="0"/>
                <a:ea typeface="新細明體" pitchFamily="18" charset="-120"/>
                <a:cs typeface="Arial" pitchFamily="34" charset="0"/>
              </a:rPr>
              <a:t>P</a:t>
            </a:r>
            <a:r>
              <a:rPr kumimoji="1" lang="en-US" altLang="zh-TW" sz="2400" b="1" i="0" u="none" strike="noStrike" cap="none" normalizeH="0" baseline="0" dirty="0" err="1" smtClean="0">
                <a:ln>
                  <a:noFill/>
                </a:ln>
                <a:solidFill>
                  <a:srgbClr val="C00000"/>
                </a:solidFill>
                <a:effectLst/>
                <a:latin typeface="Arial" pitchFamily="34" charset="0"/>
                <a:ea typeface="新細明體" pitchFamily="18" charset="-120"/>
                <a:cs typeface="Arial" pitchFamily="34" charset="0"/>
              </a:rPr>
              <a:t>yrosequencing</a:t>
            </a:r>
            <a:endParaRPr kumimoji="1" lang="en-US" altLang="zh-TW" sz="2400" b="1" i="0" u="none" strike="noStrike" cap="none" normalizeH="0" baseline="0" dirty="0" smtClean="0">
              <a:ln>
                <a:noFill/>
              </a:ln>
              <a:solidFill>
                <a:srgbClr val="C00000"/>
              </a:solidFill>
              <a:effectLst/>
              <a:latin typeface="Arial" pitchFamily="34" charset="0"/>
              <a:ea typeface="新細明體" pitchFamily="18" charset="-120"/>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p:nvPr/>
        </p:nvPicPr>
        <p:blipFill>
          <a:blip r:embed="rId2" cstate="print"/>
          <a:srcRect l="22213" t="42212" r="39140" b="21219"/>
          <a:stretch>
            <a:fillRect/>
          </a:stretch>
        </p:blipFill>
        <p:spPr bwMode="auto">
          <a:xfrm>
            <a:off x="785786" y="428604"/>
            <a:ext cx="2557456" cy="2067544"/>
          </a:xfrm>
          <a:prstGeom prst="rect">
            <a:avLst/>
          </a:prstGeom>
          <a:noFill/>
          <a:ln w="9525">
            <a:noFill/>
            <a:miter lim="800000"/>
            <a:headEnd/>
            <a:tailEnd/>
          </a:ln>
        </p:spPr>
      </p:pic>
      <p:pic>
        <p:nvPicPr>
          <p:cNvPr id="3" name="圖片 2"/>
          <p:cNvPicPr/>
          <p:nvPr/>
        </p:nvPicPr>
        <p:blipFill>
          <a:blip r:embed="rId3" cstate="print"/>
          <a:srcRect l="21852" t="41535" r="38599" b="21670"/>
          <a:stretch>
            <a:fillRect/>
          </a:stretch>
        </p:blipFill>
        <p:spPr bwMode="auto">
          <a:xfrm>
            <a:off x="3500430" y="428604"/>
            <a:ext cx="2557456" cy="2032811"/>
          </a:xfrm>
          <a:prstGeom prst="rect">
            <a:avLst/>
          </a:prstGeom>
          <a:noFill/>
          <a:ln w="9525">
            <a:noFill/>
            <a:miter lim="800000"/>
            <a:headEnd/>
            <a:tailEnd/>
          </a:ln>
        </p:spPr>
      </p:pic>
      <p:pic>
        <p:nvPicPr>
          <p:cNvPr id="4" name="圖片 3"/>
          <p:cNvPicPr/>
          <p:nvPr/>
        </p:nvPicPr>
        <p:blipFill>
          <a:blip r:embed="rId4" cstate="print"/>
          <a:srcRect l="21129" t="42438" r="39140" b="21896"/>
          <a:stretch>
            <a:fillRect/>
          </a:stretch>
        </p:blipFill>
        <p:spPr bwMode="auto">
          <a:xfrm>
            <a:off x="6215074" y="428604"/>
            <a:ext cx="2714644" cy="2071702"/>
          </a:xfrm>
          <a:prstGeom prst="rect">
            <a:avLst/>
          </a:prstGeom>
          <a:noFill/>
          <a:ln w="9525">
            <a:noFill/>
            <a:miter lim="800000"/>
            <a:headEnd/>
            <a:tailEnd/>
          </a:ln>
        </p:spPr>
      </p:pic>
      <p:sp>
        <p:nvSpPr>
          <p:cNvPr id="15361" name="Rectangle 1"/>
          <p:cNvSpPr>
            <a:spLocks noChangeArrowheads="1"/>
          </p:cNvSpPr>
          <p:nvPr/>
        </p:nvSpPr>
        <p:spPr bwMode="auto">
          <a:xfrm>
            <a:off x="785786" y="2571744"/>
            <a:ext cx="2500298"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7620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rPr>
              <a:t>DNA polymerase</a:t>
            </a:r>
            <a:r>
              <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sym typeface="Wingdings" pitchFamily="2" charset="2"/>
              </a:rPr>
              <a:t></a:t>
            </a:r>
            <a:r>
              <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rPr>
              <a:t> add the A.T.C.G</a:t>
            </a:r>
            <a:endPar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sym typeface="Wingdings" pitchFamily="2" charset="2"/>
            </a:endParaRPr>
          </a:p>
        </p:txBody>
      </p:sp>
      <p:sp>
        <p:nvSpPr>
          <p:cNvPr id="6" name="矩形 5"/>
          <p:cNvSpPr/>
          <p:nvPr/>
        </p:nvSpPr>
        <p:spPr>
          <a:xfrm>
            <a:off x="3500430" y="2500306"/>
            <a:ext cx="2571768" cy="461665"/>
          </a:xfrm>
          <a:prstGeom prst="rect">
            <a:avLst/>
          </a:prstGeom>
        </p:spPr>
        <p:txBody>
          <a:bodyPr wrap="square">
            <a:spAutoFit/>
          </a:bodyPr>
          <a:lstStyle/>
          <a:p>
            <a:r>
              <a:rPr lang="en-US" sz="1200" dirty="0"/>
              <a:t>ATP </a:t>
            </a:r>
            <a:r>
              <a:rPr lang="en-US" sz="1200" dirty="0" err="1"/>
              <a:t>sulfurylase</a:t>
            </a:r>
            <a:r>
              <a:rPr lang="en-US" sz="1200" dirty="0">
                <a:sym typeface="Wingdings"/>
              </a:rPr>
              <a:t></a:t>
            </a:r>
            <a:r>
              <a:rPr lang="en-US" sz="1200" dirty="0"/>
              <a:t> convert pyrophosphate to ATP</a:t>
            </a:r>
            <a:endParaRPr lang="zh-TW" altLang="en-US" sz="1200" dirty="0"/>
          </a:p>
        </p:txBody>
      </p:sp>
      <p:sp>
        <p:nvSpPr>
          <p:cNvPr id="15362" name="Rectangle 2"/>
          <p:cNvSpPr>
            <a:spLocks noChangeArrowheads="1"/>
          </p:cNvSpPr>
          <p:nvPr/>
        </p:nvSpPr>
        <p:spPr bwMode="auto">
          <a:xfrm>
            <a:off x="6286512" y="2643182"/>
            <a:ext cx="2643206"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7620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err="1" smtClean="0">
                <a:ln>
                  <a:noFill/>
                </a:ln>
                <a:solidFill>
                  <a:schemeClr val="tx1"/>
                </a:solidFill>
                <a:effectLst/>
                <a:latin typeface="Calibri" pitchFamily="34" charset="0"/>
                <a:ea typeface="新細明體" pitchFamily="18" charset="-120"/>
                <a:cs typeface="Times New Roman" pitchFamily="18" charset="0"/>
              </a:rPr>
              <a:t>luciferase</a:t>
            </a:r>
            <a:r>
              <a:rPr kumimoji="1" lang="en-US" altLang="zh-TW" sz="1200" b="0" i="0" u="none" strike="noStrike" cap="none" normalizeH="0" baseline="0" dirty="0" err="1" smtClean="0">
                <a:ln>
                  <a:noFill/>
                </a:ln>
                <a:solidFill>
                  <a:schemeClr val="tx1"/>
                </a:solidFill>
                <a:effectLst/>
                <a:latin typeface="Calibri" pitchFamily="34" charset="0"/>
                <a:ea typeface="新細明體" pitchFamily="18" charset="-120"/>
                <a:cs typeface="Times New Roman" pitchFamily="18" charset="0"/>
                <a:sym typeface="Wingdings" pitchFamily="2" charset="2"/>
              </a:rPr>
              <a:t></a:t>
            </a:r>
            <a:r>
              <a:rPr kumimoji="1" lang="en-US" altLang="zh-TW" sz="1200" b="0" i="0" u="none" strike="noStrike" cap="none" normalizeH="0" baseline="0" dirty="0" err="1" smtClean="0">
                <a:ln>
                  <a:noFill/>
                </a:ln>
                <a:solidFill>
                  <a:schemeClr val="tx1"/>
                </a:solidFill>
                <a:effectLst/>
                <a:latin typeface="Calibri" pitchFamily="34" charset="0"/>
                <a:ea typeface="新細明體" pitchFamily="18" charset="-120"/>
                <a:cs typeface="Times New Roman" pitchFamily="18" charset="0"/>
              </a:rPr>
              <a:t>react</a:t>
            </a:r>
            <a:r>
              <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rPr>
              <a:t> the ATP with </a:t>
            </a:r>
            <a:r>
              <a:rPr kumimoji="1" lang="en-US" altLang="zh-TW" sz="1200" b="0" i="0" u="none" strike="noStrike" cap="none" normalizeH="0" baseline="0" dirty="0" err="1" smtClean="0">
                <a:ln>
                  <a:noFill/>
                </a:ln>
                <a:solidFill>
                  <a:schemeClr val="tx1"/>
                </a:solidFill>
                <a:effectLst/>
                <a:latin typeface="Calibri" pitchFamily="34" charset="0"/>
                <a:ea typeface="新細明體" pitchFamily="18" charset="-120"/>
                <a:cs typeface="Times New Roman" pitchFamily="18" charset="0"/>
              </a:rPr>
              <a:t>luciferin</a:t>
            </a:r>
            <a:r>
              <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rPr>
              <a:t> to generate light</a:t>
            </a:r>
            <a:endParaRPr kumimoji="1" lang="en-US" altLang="zh-TW" sz="1200" b="0" i="0" u="none" strike="noStrike" cap="none" normalizeH="0" baseline="0" dirty="0" smtClean="0">
              <a:ln>
                <a:noFill/>
              </a:ln>
              <a:solidFill>
                <a:schemeClr val="tx1"/>
              </a:solidFill>
              <a:effectLst/>
              <a:latin typeface="Calibri" pitchFamily="34" charset="0"/>
              <a:ea typeface="新細明體" pitchFamily="18" charset="-120"/>
              <a:cs typeface="Times New Roman" pitchFamily="18" charset="0"/>
              <a:sym typeface="Wingdings" pitchFamily="2" charset="2"/>
            </a:endParaRPr>
          </a:p>
        </p:txBody>
      </p:sp>
      <p:sp>
        <p:nvSpPr>
          <p:cNvPr id="8" name="矩形 7"/>
          <p:cNvSpPr/>
          <p:nvPr/>
        </p:nvSpPr>
        <p:spPr>
          <a:xfrm>
            <a:off x="6357950" y="3214686"/>
            <a:ext cx="2428892" cy="461665"/>
          </a:xfrm>
          <a:prstGeom prst="rect">
            <a:avLst/>
          </a:prstGeom>
        </p:spPr>
        <p:txBody>
          <a:bodyPr wrap="square">
            <a:spAutoFit/>
          </a:bodyPr>
          <a:lstStyle/>
          <a:p>
            <a:r>
              <a:rPr lang="en-US" sz="1200" dirty="0" err="1"/>
              <a:t>apyrase</a:t>
            </a:r>
            <a:r>
              <a:rPr lang="en-US" sz="1200" dirty="0">
                <a:sym typeface="Wingdings"/>
              </a:rPr>
              <a:t></a:t>
            </a:r>
            <a:r>
              <a:rPr lang="en-US" sz="1200" dirty="0"/>
              <a:t> degrade unincorporated </a:t>
            </a:r>
            <a:r>
              <a:rPr lang="en-US" sz="1200" dirty="0" err="1"/>
              <a:t>dNTPs</a:t>
            </a:r>
            <a:r>
              <a:rPr lang="en-US" sz="1200" dirty="0"/>
              <a:t> and excess ATP</a:t>
            </a:r>
            <a:endParaRPr lang="zh-TW" altLang="en-US" sz="1200" dirty="0"/>
          </a:p>
        </p:txBody>
      </p:sp>
      <p:pic>
        <p:nvPicPr>
          <p:cNvPr id="11" name="圖片 10"/>
          <p:cNvPicPr/>
          <p:nvPr/>
        </p:nvPicPr>
        <p:blipFill>
          <a:blip r:embed="rId5" cstate="print"/>
          <a:srcRect l="45148" t="51467" r="36973" b="41761"/>
          <a:stretch>
            <a:fillRect/>
          </a:stretch>
        </p:blipFill>
        <p:spPr bwMode="auto">
          <a:xfrm>
            <a:off x="928662" y="3509544"/>
            <a:ext cx="2294573" cy="695325"/>
          </a:xfrm>
          <a:prstGeom prst="rect">
            <a:avLst/>
          </a:prstGeom>
          <a:noFill/>
          <a:ln w="9525">
            <a:noFill/>
            <a:miter lim="800000"/>
            <a:headEnd/>
            <a:tailEnd/>
          </a:ln>
        </p:spPr>
      </p:pic>
      <p:pic>
        <p:nvPicPr>
          <p:cNvPr id="12" name="Picture 5"/>
          <p:cNvPicPr>
            <a:picLocks noChangeAspect="1" noChangeArrowheads="1"/>
          </p:cNvPicPr>
          <p:nvPr/>
        </p:nvPicPr>
        <p:blipFill>
          <a:blip r:embed="rId6" cstate="print"/>
          <a:srcRect l="9091" r="3030" b="1195"/>
          <a:stretch>
            <a:fillRect/>
          </a:stretch>
        </p:blipFill>
        <p:spPr bwMode="auto">
          <a:xfrm>
            <a:off x="3357553" y="3276175"/>
            <a:ext cx="2348231" cy="251027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214282" y="357166"/>
            <a:ext cx="3231975" cy="369332"/>
          </a:xfrm>
          <a:prstGeom prst="rect">
            <a:avLst/>
          </a:prstGeom>
        </p:spPr>
        <p:txBody>
          <a:bodyPr wrap="none">
            <a:spAutoFit/>
          </a:bodyPr>
          <a:lstStyle/>
          <a:p>
            <a:r>
              <a:rPr lang="en-US" dirty="0" err="1">
                <a:solidFill>
                  <a:srgbClr val="C00000"/>
                </a:solidFill>
                <a:latin typeface="Arial" pitchFamily="34" charset="0"/>
                <a:cs typeface="Arial" pitchFamily="34" charset="0"/>
              </a:rPr>
              <a:t>result</a:t>
            </a:r>
            <a:r>
              <a:rPr lang="en-US" dirty="0" err="1">
                <a:solidFill>
                  <a:srgbClr val="C00000"/>
                </a:solidFill>
                <a:latin typeface="Arial" pitchFamily="34" charset="0"/>
                <a:cs typeface="Arial" pitchFamily="34" charset="0"/>
                <a:sym typeface="Wingdings"/>
              </a:rPr>
              <a:t></a:t>
            </a:r>
            <a:r>
              <a:rPr lang="en-US" dirty="0" err="1">
                <a:solidFill>
                  <a:srgbClr val="C00000"/>
                </a:solidFill>
                <a:latin typeface="Arial" pitchFamily="34" charset="0"/>
                <a:cs typeface="Arial" pitchFamily="34" charset="0"/>
              </a:rPr>
              <a:t>read</a:t>
            </a:r>
            <a:r>
              <a:rPr lang="en-US" dirty="0">
                <a:solidFill>
                  <a:srgbClr val="C00000"/>
                </a:solidFill>
                <a:latin typeface="Arial" pitchFamily="34" charset="0"/>
                <a:cs typeface="Arial" pitchFamily="34" charset="0"/>
              </a:rPr>
              <a:t> the signal of light</a:t>
            </a:r>
            <a:endParaRPr lang="zh-TW" altLang="en-US" dirty="0">
              <a:solidFill>
                <a:srgbClr val="C00000"/>
              </a:solidFill>
              <a:latin typeface="Arial" pitchFamily="34" charset="0"/>
              <a:cs typeface="Arial" pitchFamily="34" charset="0"/>
            </a:endParaRPr>
          </a:p>
        </p:txBody>
      </p:sp>
      <p:pic>
        <p:nvPicPr>
          <p:cNvPr id="10" name="圖片 9"/>
          <p:cNvPicPr/>
          <p:nvPr/>
        </p:nvPicPr>
        <p:blipFill>
          <a:blip r:embed="rId2" cstate="print"/>
          <a:srcRect l="11197" t="29120" r="27402" b="17381"/>
          <a:stretch>
            <a:fillRect/>
          </a:stretch>
        </p:blipFill>
        <p:spPr bwMode="auto">
          <a:xfrm>
            <a:off x="214282" y="1071546"/>
            <a:ext cx="8643998" cy="550072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data-processing"/>
          <p:cNvPicPr>
            <a:picLocks noChangeAspect="1" noChangeArrowheads="1"/>
          </p:cNvPicPr>
          <p:nvPr/>
        </p:nvPicPr>
        <p:blipFill>
          <a:blip r:embed="rId2" cstate="print"/>
          <a:srcRect b="2554"/>
          <a:stretch>
            <a:fillRect/>
          </a:stretch>
        </p:blipFill>
        <p:spPr bwMode="auto">
          <a:xfrm>
            <a:off x="1571604" y="214290"/>
            <a:ext cx="5953125" cy="6357982"/>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85720" y="285728"/>
            <a:ext cx="8643998" cy="4093428"/>
          </a:xfrm>
          <a:prstGeom prst="rect">
            <a:avLst/>
          </a:prstGeom>
        </p:spPr>
        <p:txBody>
          <a:bodyPr wrap="square">
            <a:spAutoFit/>
          </a:bodyPr>
          <a:lstStyle/>
          <a:p>
            <a:r>
              <a:rPr lang="en-US" altLang="zh-TW" sz="2800" b="1" dirty="0" smtClean="0">
                <a:solidFill>
                  <a:srgbClr val="C00000"/>
                </a:solidFill>
                <a:latin typeface="Arial" pitchFamily="34" charset="0"/>
                <a:cs typeface="Arial" pitchFamily="34" charset="0"/>
              </a:rPr>
              <a:t>454 technology (</a:t>
            </a:r>
            <a:r>
              <a:rPr lang="en-US" altLang="zh-TW" sz="2800" b="1" dirty="0" err="1" smtClean="0">
                <a:solidFill>
                  <a:srgbClr val="C00000"/>
                </a:solidFill>
                <a:latin typeface="Arial" pitchFamily="34" charset="0"/>
                <a:cs typeface="Arial" pitchFamily="34" charset="0"/>
              </a:rPr>
              <a:t>Pyrosequencing</a:t>
            </a:r>
            <a:r>
              <a:rPr lang="en-US" altLang="zh-TW" sz="2800" b="1" dirty="0" smtClean="0">
                <a:solidFill>
                  <a:srgbClr val="C00000"/>
                </a:solidFill>
                <a:latin typeface="Arial" pitchFamily="34" charset="0"/>
                <a:cs typeface="Arial" pitchFamily="34" charset="0"/>
              </a:rPr>
              <a:t>)</a:t>
            </a:r>
          </a:p>
          <a:p>
            <a:r>
              <a:rPr lang="en-US" altLang="zh-TW" b="1" dirty="0" smtClean="0">
                <a:latin typeface="Arial" pitchFamily="34" charset="0"/>
                <a:cs typeface="Arial" pitchFamily="34" charset="0"/>
              </a:rPr>
              <a:t>Sample preparation. </a:t>
            </a:r>
          </a:p>
          <a:p>
            <a:r>
              <a:rPr lang="en-US" altLang="zh-TW" sz="1600" dirty="0" smtClean="0">
                <a:latin typeface="Arial" pitchFamily="34" charset="0"/>
                <a:cs typeface="Arial" pitchFamily="34" charset="0"/>
              </a:rPr>
              <a:t>Fragments of DNA are </a:t>
            </a:r>
            <a:r>
              <a:rPr lang="en-US" altLang="zh-TW" sz="1600" dirty="0" err="1" smtClean="0">
                <a:latin typeface="Arial" pitchFamily="34" charset="0"/>
                <a:cs typeface="Arial" pitchFamily="34" charset="0"/>
              </a:rPr>
              <a:t>ligated</a:t>
            </a:r>
            <a:r>
              <a:rPr lang="en-US" altLang="zh-TW" sz="1600" dirty="0" smtClean="0">
                <a:latin typeface="Arial" pitchFamily="34" charset="0"/>
                <a:cs typeface="Arial" pitchFamily="34" charset="0"/>
              </a:rPr>
              <a:t> to adapters that facilitate their capture on beads (one fragment per bead). A water-in-oil emulsion containing PCR reagents and one bead per droplet is created to amplify each fragment individually in its droplet. After amplification, the emulsion is broken, DNA is denatured and the beads, containing one amplified DNA fragment each, are distributed into the wells of a fiber-optic slide</a:t>
            </a:r>
            <a:r>
              <a:rPr lang="en-US" altLang="zh-TW" dirty="0" smtClean="0">
                <a:latin typeface="Arial" pitchFamily="34" charset="0"/>
                <a:cs typeface="Arial" pitchFamily="34" charset="0"/>
              </a:rPr>
              <a:t>.</a:t>
            </a:r>
          </a:p>
          <a:p>
            <a:endParaRPr lang="en-US" altLang="zh-TW" dirty="0" smtClean="0">
              <a:latin typeface="Arial" pitchFamily="34" charset="0"/>
              <a:cs typeface="Arial" pitchFamily="34" charset="0"/>
            </a:endParaRPr>
          </a:p>
          <a:p>
            <a:r>
              <a:rPr lang="en-US" altLang="zh-TW" b="1" dirty="0" err="1" smtClean="0">
                <a:latin typeface="Arial" pitchFamily="34" charset="0"/>
                <a:cs typeface="Arial" pitchFamily="34" charset="0"/>
              </a:rPr>
              <a:t>Pyrosequencing</a:t>
            </a:r>
            <a:r>
              <a:rPr lang="en-US" altLang="zh-TW" b="1" dirty="0" smtClean="0">
                <a:latin typeface="Arial" pitchFamily="34" charset="0"/>
                <a:cs typeface="Arial" pitchFamily="34" charset="0"/>
              </a:rPr>
              <a:t>. </a:t>
            </a:r>
          </a:p>
          <a:p>
            <a:r>
              <a:rPr lang="en-US" altLang="zh-TW" sz="1600" dirty="0" smtClean="0">
                <a:latin typeface="Arial" pitchFamily="34" charset="0"/>
                <a:cs typeface="Arial" pitchFamily="34" charset="0"/>
              </a:rPr>
              <a:t>The wells are loaded with sequencing enzymes and primer (complementary to the adapter on the fragment ends), then exposed to a flow of one unlabeled nucleotide at a time, allowing synthesis of the complementary strand of DNA to proceed. When a nucleotide is incorporated, pyrophosphate is released and converted to ATP, which fuels the </a:t>
            </a:r>
            <a:r>
              <a:rPr lang="en-US" altLang="zh-TW" sz="1600" dirty="0" err="1" smtClean="0">
                <a:latin typeface="Arial" pitchFamily="34" charset="0"/>
                <a:cs typeface="Arial" pitchFamily="34" charset="0"/>
              </a:rPr>
              <a:t>luciferase</a:t>
            </a:r>
            <a:r>
              <a:rPr lang="en-US" altLang="zh-TW" sz="1600" dirty="0" smtClean="0">
                <a:latin typeface="Arial" pitchFamily="34" charset="0"/>
                <a:cs typeface="Arial" pitchFamily="34" charset="0"/>
              </a:rPr>
              <a:t>-driven conversion of </a:t>
            </a:r>
            <a:r>
              <a:rPr lang="en-US" altLang="zh-TW" sz="1600" dirty="0" err="1" smtClean="0">
                <a:latin typeface="Arial" pitchFamily="34" charset="0"/>
                <a:cs typeface="Arial" pitchFamily="34" charset="0"/>
              </a:rPr>
              <a:t>luciferin</a:t>
            </a:r>
            <a:r>
              <a:rPr lang="en-US" altLang="zh-TW" sz="1600" dirty="0" smtClean="0">
                <a:latin typeface="Arial" pitchFamily="34" charset="0"/>
                <a:cs typeface="Arial" pitchFamily="34" charset="0"/>
              </a:rPr>
              <a:t> to </a:t>
            </a:r>
            <a:r>
              <a:rPr lang="en-US" altLang="zh-TW" sz="1600" dirty="0" err="1" smtClean="0">
                <a:latin typeface="Arial" pitchFamily="34" charset="0"/>
                <a:cs typeface="Arial" pitchFamily="34" charset="0"/>
              </a:rPr>
              <a:t>oxyluciferin</a:t>
            </a:r>
            <a:r>
              <a:rPr lang="en-US" altLang="zh-TW" sz="1600" dirty="0" smtClean="0">
                <a:latin typeface="Arial" pitchFamily="34" charset="0"/>
                <a:cs typeface="Arial" pitchFamily="34" charset="0"/>
              </a:rPr>
              <a:t> and light. As a result, the well lights up. The read length is between 100 and 150 nucleotides.</a:t>
            </a:r>
            <a:endParaRPr lang="zh-TW" altLang="en-US" sz="1600" dirty="0">
              <a:latin typeface="Arial" pitchFamily="34" charset="0"/>
              <a:cs typeface="Arial" pitchFamily="34" charset="0"/>
            </a:endParaRPr>
          </a:p>
        </p:txBody>
      </p:sp>
      <p:pic>
        <p:nvPicPr>
          <p:cNvPr id="57346" name="Picture 2"/>
          <p:cNvPicPr>
            <a:picLocks noChangeAspect="1" noChangeArrowheads="1"/>
          </p:cNvPicPr>
          <p:nvPr/>
        </p:nvPicPr>
        <p:blipFill>
          <a:blip r:embed="rId2" cstate="print"/>
          <a:srcRect l="18310" t="25390" r="10644" b="30664"/>
          <a:stretch>
            <a:fillRect/>
          </a:stretch>
        </p:blipFill>
        <p:spPr bwMode="auto">
          <a:xfrm>
            <a:off x="2071670" y="4357694"/>
            <a:ext cx="5235561" cy="2428868"/>
          </a:xfrm>
          <a:prstGeom prst="rect">
            <a:avLst/>
          </a:prstGeom>
          <a:noFill/>
          <a:ln w="9525">
            <a:noFill/>
            <a:miter lim="800000"/>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l="12451" t="19531" r="13574" b="13086"/>
          <a:stretch>
            <a:fillRect/>
          </a:stretch>
        </p:blipFill>
        <p:spPr bwMode="auto">
          <a:xfrm>
            <a:off x="0" y="285752"/>
            <a:ext cx="8992870" cy="6143644"/>
          </a:xfrm>
          <a:prstGeom prst="rect">
            <a:avLst/>
          </a:prstGeom>
          <a:noFill/>
          <a:ln w="9525">
            <a:noFill/>
            <a:miter lim="800000"/>
            <a:headEnd/>
            <a:tailEnd/>
          </a:ln>
          <a:effectLst/>
        </p:spPr>
      </p:pic>
      <p:sp>
        <p:nvSpPr>
          <p:cNvPr id="3" name="橢圓 2"/>
          <p:cNvSpPr/>
          <p:nvPr/>
        </p:nvSpPr>
        <p:spPr>
          <a:xfrm>
            <a:off x="2786050" y="3857628"/>
            <a:ext cx="2857520" cy="4286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a:spLocks noChangeArrowheads="1"/>
          </p:cNvSpPr>
          <p:nvPr/>
        </p:nvSpPr>
        <p:spPr bwMode="auto">
          <a:xfrm>
            <a:off x="3035184" y="405426"/>
            <a:ext cx="4465774" cy="523220"/>
          </a:xfrm>
          <a:prstGeom prst="rect">
            <a:avLst/>
          </a:prstGeom>
          <a:noFill/>
          <a:ln w="9525">
            <a:noFill/>
            <a:miter lim="800000"/>
            <a:headEnd/>
            <a:tailEnd/>
          </a:ln>
          <a:effectLst/>
        </p:spPr>
        <p:txBody>
          <a:bodyPr wrap="none">
            <a:spAutoFit/>
          </a:bodyPr>
          <a:lstStyle/>
          <a:p>
            <a:pPr>
              <a:defRPr/>
            </a:pPr>
            <a:r>
              <a:rPr lang="en-US" altLang="zh-TW" sz="2800" b="1" dirty="0" err="1" smtClean="0">
                <a:solidFill>
                  <a:srgbClr val="800000"/>
                </a:solidFill>
                <a:effectLst>
                  <a:outerShdw blurRad="38100" dist="38100" dir="2700000" algn="tl">
                    <a:srgbClr val="C0C0C0"/>
                  </a:outerShdw>
                </a:effectLst>
                <a:latin typeface="Arial" charset="0"/>
                <a:ea typeface="新細明體" charset="-120"/>
              </a:rPr>
              <a:t>Solexa</a:t>
            </a:r>
            <a:r>
              <a:rPr lang="en-US" altLang="zh-TW" sz="2800" b="1" dirty="0" smtClean="0">
                <a:solidFill>
                  <a:srgbClr val="800000"/>
                </a:solidFill>
                <a:effectLst>
                  <a:outerShdw blurRad="38100" dist="38100" dir="2700000" algn="tl">
                    <a:srgbClr val="C0C0C0"/>
                  </a:outerShdw>
                </a:effectLst>
                <a:latin typeface="Arial" charset="0"/>
                <a:ea typeface="新細明體" charset="-120"/>
              </a:rPr>
              <a:t> Genome Analyzer</a:t>
            </a:r>
            <a:endParaRPr lang="en-US" altLang="zh-TW" sz="2800" b="1" dirty="0">
              <a:solidFill>
                <a:srgbClr val="800000"/>
              </a:solidFill>
              <a:effectLst>
                <a:outerShdw blurRad="38100" dist="38100" dir="2700000" algn="tl">
                  <a:srgbClr val="C0C0C0"/>
                </a:outerShdw>
              </a:effectLst>
              <a:latin typeface="Arial" charset="0"/>
              <a:ea typeface="新細明體" charset="-120"/>
            </a:endParaRPr>
          </a:p>
        </p:txBody>
      </p:sp>
      <p:pic>
        <p:nvPicPr>
          <p:cNvPr id="5" name="Picture 6" descr="illumina®">
            <a:hlinkClick r:id="rId2"/>
          </p:cNvPr>
          <p:cNvPicPr>
            <a:picLocks noChangeAspect="1" noChangeArrowheads="1"/>
          </p:cNvPicPr>
          <p:nvPr/>
        </p:nvPicPr>
        <p:blipFill>
          <a:blip r:embed="rId3" cstate="print"/>
          <a:srcRect r="60324"/>
          <a:stretch>
            <a:fillRect/>
          </a:stretch>
        </p:blipFill>
        <p:spPr bwMode="auto">
          <a:xfrm>
            <a:off x="7704138" y="0"/>
            <a:ext cx="1439862" cy="714375"/>
          </a:xfrm>
          <a:prstGeom prst="rect">
            <a:avLst/>
          </a:prstGeom>
          <a:noFill/>
        </p:spPr>
      </p:pic>
      <p:pic>
        <p:nvPicPr>
          <p:cNvPr id="54274" name="Picture 2" descr="Genome Analyzer"/>
          <p:cNvPicPr>
            <a:picLocks noChangeAspect="1" noChangeArrowheads="1"/>
          </p:cNvPicPr>
          <p:nvPr/>
        </p:nvPicPr>
        <p:blipFill>
          <a:blip r:embed="rId4" cstate="print"/>
          <a:srcRect/>
          <a:stretch>
            <a:fillRect/>
          </a:stretch>
        </p:blipFill>
        <p:spPr bwMode="auto">
          <a:xfrm>
            <a:off x="1534986" y="71414"/>
            <a:ext cx="1427794" cy="1214446"/>
          </a:xfrm>
          <a:prstGeom prst="rect">
            <a:avLst/>
          </a:prstGeom>
          <a:noFill/>
        </p:spPr>
      </p:pic>
      <p:pic>
        <p:nvPicPr>
          <p:cNvPr id="54276" name="Picture 4" descr="http://sequencing.ncgr.org/images/Illumina-sequencers.jpg"/>
          <p:cNvPicPr>
            <a:picLocks noChangeAspect="1" noChangeArrowheads="1"/>
          </p:cNvPicPr>
          <p:nvPr/>
        </p:nvPicPr>
        <p:blipFill>
          <a:blip r:embed="rId5" cstate="print"/>
          <a:srcRect/>
          <a:stretch>
            <a:fillRect/>
          </a:stretch>
        </p:blipFill>
        <p:spPr bwMode="auto">
          <a:xfrm>
            <a:off x="1214414" y="1428750"/>
            <a:ext cx="6762776" cy="5072084"/>
          </a:xfrm>
          <a:prstGeom prst="rect">
            <a:avLst/>
          </a:prstGeom>
          <a:noFill/>
        </p:spPr>
      </p:pic>
      <p:pic>
        <p:nvPicPr>
          <p:cNvPr id="54278" name="Picture 6" descr="http://www.bioportfolio.com/biotech_news/images/Solexa.gif"/>
          <p:cNvPicPr>
            <a:picLocks noChangeAspect="1" noChangeArrowheads="1"/>
          </p:cNvPicPr>
          <p:nvPr/>
        </p:nvPicPr>
        <p:blipFill>
          <a:blip r:embed="rId6" cstate="print"/>
          <a:srcRect/>
          <a:stretch>
            <a:fillRect/>
          </a:stretch>
        </p:blipFill>
        <p:spPr bwMode="auto">
          <a:xfrm>
            <a:off x="7858148" y="428604"/>
            <a:ext cx="1000100" cy="609817"/>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eqanswers.com/forums/images/content/ilmn-step7-12.jpg"/>
          <p:cNvPicPr>
            <a:picLocks noChangeAspect="1" noChangeArrowheads="1"/>
          </p:cNvPicPr>
          <p:nvPr/>
        </p:nvPicPr>
        <p:blipFill>
          <a:blip r:embed="rId2" cstate="print"/>
          <a:srcRect/>
          <a:stretch>
            <a:fillRect/>
          </a:stretch>
        </p:blipFill>
        <p:spPr bwMode="auto">
          <a:xfrm>
            <a:off x="4786314" y="957958"/>
            <a:ext cx="3986916" cy="5400000"/>
          </a:xfrm>
          <a:prstGeom prst="rect">
            <a:avLst/>
          </a:prstGeom>
          <a:noFill/>
        </p:spPr>
      </p:pic>
      <p:pic>
        <p:nvPicPr>
          <p:cNvPr id="1028" name="Picture 4" descr="http://seqanswers.com/forums/images/content/ilmn-step1-6.jpg"/>
          <p:cNvPicPr>
            <a:picLocks noChangeAspect="1" noChangeArrowheads="1"/>
          </p:cNvPicPr>
          <p:nvPr/>
        </p:nvPicPr>
        <p:blipFill>
          <a:blip r:embed="rId3" cstate="print"/>
          <a:srcRect/>
          <a:stretch>
            <a:fillRect/>
          </a:stretch>
        </p:blipFill>
        <p:spPr bwMode="auto">
          <a:xfrm>
            <a:off x="571472" y="957958"/>
            <a:ext cx="4113054" cy="5400000"/>
          </a:xfrm>
          <a:prstGeom prst="rect">
            <a:avLst/>
          </a:prstGeom>
          <a:noFill/>
        </p:spPr>
      </p:pic>
      <p:sp>
        <p:nvSpPr>
          <p:cNvPr id="4" name="Rectangle 8"/>
          <p:cNvSpPr>
            <a:spLocks noChangeArrowheads="1"/>
          </p:cNvSpPr>
          <p:nvPr/>
        </p:nvSpPr>
        <p:spPr bwMode="auto">
          <a:xfrm>
            <a:off x="1857356" y="334012"/>
            <a:ext cx="4465774" cy="523220"/>
          </a:xfrm>
          <a:prstGeom prst="rect">
            <a:avLst/>
          </a:prstGeom>
          <a:noFill/>
          <a:ln w="9525">
            <a:noFill/>
            <a:miter lim="800000"/>
            <a:headEnd/>
            <a:tailEnd/>
          </a:ln>
          <a:effectLst/>
        </p:spPr>
        <p:txBody>
          <a:bodyPr wrap="none">
            <a:spAutoFit/>
          </a:bodyPr>
          <a:lstStyle/>
          <a:p>
            <a:pPr>
              <a:defRPr/>
            </a:pPr>
            <a:r>
              <a:rPr lang="en-US" altLang="zh-TW" sz="2800" b="1" dirty="0" err="1" smtClean="0">
                <a:solidFill>
                  <a:srgbClr val="800000"/>
                </a:solidFill>
                <a:effectLst>
                  <a:outerShdw blurRad="38100" dist="38100" dir="2700000" algn="tl">
                    <a:srgbClr val="C0C0C0"/>
                  </a:outerShdw>
                </a:effectLst>
                <a:latin typeface="Arial" charset="0"/>
                <a:ea typeface="新細明體" charset="-120"/>
              </a:rPr>
              <a:t>Solexa</a:t>
            </a:r>
            <a:r>
              <a:rPr lang="en-US" altLang="zh-TW" sz="2800" b="1" dirty="0" smtClean="0">
                <a:solidFill>
                  <a:srgbClr val="800000"/>
                </a:solidFill>
                <a:effectLst>
                  <a:outerShdw blurRad="38100" dist="38100" dir="2700000" algn="tl">
                    <a:srgbClr val="C0C0C0"/>
                  </a:outerShdw>
                </a:effectLst>
                <a:latin typeface="Arial" charset="0"/>
                <a:ea typeface="新細明體" charset="-120"/>
              </a:rPr>
              <a:t> Genome Analyzer</a:t>
            </a:r>
            <a:endParaRPr lang="en-US" altLang="zh-TW" sz="2800" b="1" dirty="0">
              <a:solidFill>
                <a:srgbClr val="800000"/>
              </a:solidFill>
              <a:effectLst>
                <a:outerShdw blurRad="38100" dist="38100" dir="2700000" algn="tl">
                  <a:srgbClr val="C0C0C0"/>
                </a:outerShdw>
              </a:effectLst>
              <a:latin typeface="Arial" charset="0"/>
              <a:ea typeface="新細明體" charset="-120"/>
            </a:endParaRPr>
          </a:p>
        </p:txBody>
      </p:sp>
      <p:pic>
        <p:nvPicPr>
          <p:cNvPr id="5" name="Picture 6" descr="illumina®">
            <a:hlinkClick r:id="rId4"/>
          </p:cNvPr>
          <p:cNvPicPr>
            <a:picLocks noChangeAspect="1" noChangeArrowheads="1"/>
          </p:cNvPicPr>
          <p:nvPr/>
        </p:nvPicPr>
        <p:blipFill>
          <a:blip r:embed="rId5" cstate="print"/>
          <a:srcRect r="60324"/>
          <a:stretch>
            <a:fillRect/>
          </a:stretch>
        </p:blipFill>
        <p:spPr bwMode="auto">
          <a:xfrm>
            <a:off x="500034" y="285728"/>
            <a:ext cx="1439862" cy="714375"/>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Clusters Array"/>
          <p:cNvPicPr>
            <a:picLocks noChangeAspect="1" noChangeArrowheads="1"/>
          </p:cNvPicPr>
          <p:nvPr/>
        </p:nvPicPr>
        <p:blipFill>
          <a:blip r:embed="rId2" cstate="print"/>
          <a:srcRect/>
          <a:stretch>
            <a:fillRect/>
          </a:stretch>
        </p:blipFill>
        <p:spPr bwMode="auto">
          <a:xfrm>
            <a:off x="2843213" y="549275"/>
            <a:ext cx="4762500" cy="2400300"/>
          </a:xfrm>
          <a:prstGeom prst="rect">
            <a:avLst/>
          </a:prstGeom>
          <a:noFill/>
          <a:ln w="9525">
            <a:noFill/>
            <a:miter lim="800000"/>
            <a:headEnd/>
            <a:tailEnd/>
          </a:ln>
        </p:spPr>
      </p:pic>
      <p:pic>
        <p:nvPicPr>
          <p:cNvPr id="4099" name="Picture 7" descr="Template Bridging"/>
          <p:cNvPicPr>
            <a:picLocks noChangeAspect="1" noChangeArrowheads="1"/>
          </p:cNvPicPr>
          <p:nvPr/>
        </p:nvPicPr>
        <p:blipFill>
          <a:blip r:embed="rId3" cstate="print"/>
          <a:srcRect/>
          <a:stretch>
            <a:fillRect/>
          </a:stretch>
        </p:blipFill>
        <p:spPr bwMode="auto">
          <a:xfrm>
            <a:off x="2843213" y="3644900"/>
            <a:ext cx="4762500" cy="2447925"/>
          </a:xfrm>
          <a:prstGeom prst="rect">
            <a:avLst/>
          </a:prstGeom>
          <a:noFill/>
          <a:ln w="9525">
            <a:noFill/>
            <a:miter lim="800000"/>
            <a:headEnd/>
            <a:tailEnd/>
          </a:ln>
        </p:spPr>
      </p:pic>
      <p:sp>
        <p:nvSpPr>
          <p:cNvPr id="4100" name="Rectangle 8"/>
          <p:cNvSpPr>
            <a:spLocks noChangeArrowheads="1"/>
          </p:cNvSpPr>
          <p:nvPr/>
        </p:nvSpPr>
        <p:spPr bwMode="auto">
          <a:xfrm>
            <a:off x="250825" y="1700213"/>
            <a:ext cx="18224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Clusters Array</a:t>
            </a:r>
            <a:r>
              <a:rPr lang="en-US" altLang="zh-TW">
                <a:latin typeface="Arial" pitchFamily="34" charset="0"/>
                <a:cs typeface="Arial" pitchFamily="34" charset="0"/>
              </a:rPr>
              <a:t> </a:t>
            </a:r>
          </a:p>
        </p:txBody>
      </p:sp>
      <p:sp>
        <p:nvSpPr>
          <p:cNvPr id="4101" name="Rectangle 9"/>
          <p:cNvSpPr>
            <a:spLocks noChangeArrowheads="1"/>
          </p:cNvSpPr>
          <p:nvPr/>
        </p:nvSpPr>
        <p:spPr bwMode="auto">
          <a:xfrm>
            <a:off x="179388" y="4365625"/>
            <a:ext cx="2254250" cy="366713"/>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Template Bridging</a:t>
            </a:r>
            <a:r>
              <a:rPr lang="en-US" altLang="zh-TW">
                <a:latin typeface="Arial" pitchFamily="34" charset="0"/>
                <a:cs typeface="Arial" pitchFamily="34" charset="0"/>
              </a:rPr>
              <a:t> </a:t>
            </a:r>
          </a:p>
        </p:txBody>
      </p:sp>
      <p:sp>
        <p:nvSpPr>
          <p:cNvPr id="4102" name="Rectangle 10"/>
          <p:cNvSpPr>
            <a:spLocks noChangeArrowheads="1"/>
          </p:cNvSpPr>
          <p:nvPr/>
        </p:nvSpPr>
        <p:spPr bwMode="auto">
          <a:xfrm>
            <a:off x="142876" y="260350"/>
            <a:ext cx="4572000" cy="523220"/>
          </a:xfrm>
          <a:prstGeom prst="rect">
            <a:avLst/>
          </a:prstGeom>
          <a:noFill/>
          <a:ln w="9525">
            <a:noFill/>
            <a:miter lim="800000"/>
            <a:headEnd/>
            <a:tailEnd/>
          </a:ln>
        </p:spPr>
        <p:txBody>
          <a:bodyPr>
            <a:spAutoFit/>
          </a:bodyPr>
          <a:lstStyle/>
          <a:p>
            <a:r>
              <a:rPr lang="en-US" altLang="zh-TW" sz="2800" b="1" dirty="0">
                <a:solidFill>
                  <a:srgbClr val="C00000"/>
                </a:solidFill>
                <a:latin typeface="Arial" pitchFamily="34" charset="0"/>
                <a:cs typeface="Arial" pitchFamily="34" charset="0"/>
              </a:rPr>
              <a:t>Cluster Generation</a:t>
            </a:r>
          </a:p>
        </p:txBody>
      </p:sp>
      <p:pic>
        <p:nvPicPr>
          <p:cNvPr id="7"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Denaturation"/>
          <p:cNvPicPr>
            <a:picLocks noChangeAspect="1" noChangeArrowheads="1"/>
          </p:cNvPicPr>
          <p:nvPr/>
        </p:nvPicPr>
        <p:blipFill>
          <a:blip r:embed="rId2" cstate="print"/>
          <a:srcRect/>
          <a:stretch>
            <a:fillRect/>
          </a:stretch>
        </p:blipFill>
        <p:spPr bwMode="auto">
          <a:xfrm>
            <a:off x="2643174" y="733425"/>
            <a:ext cx="4762500" cy="2276475"/>
          </a:xfrm>
          <a:prstGeom prst="rect">
            <a:avLst/>
          </a:prstGeom>
          <a:noFill/>
          <a:ln w="9525">
            <a:noFill/>
            <a:miter lim="800000"/>
            <a:headEnd/>
            <a:tailEnd/>
          </a:ln>
        </p:spPr>
      </p:pic>
      <p:pic>
        <p:nvPicPr>
          <p:cNvPr id="5123" name="Picture 7" descr="Denaturation"/>
          <p:cNvPicPr>
            <a:picLocks noChangeAspect="1" noChangeArrowheads="1"/>
          </p:cNvPicPr>
          <p:nvPr/>
        </p:nvPicPr>
        <p:blipFill>
          <a:blip r:embed="rId3" cstate="print"/>
          <a:srcRect/>
          <a:stretch>
            <a:fillRect/>
          </a:stretch>
        </p:blipFill>
        <p:spPr bwMode="auto">
          <a:xfrm>
            <a:off x="2643174" y="3429000"/>
            <a:ext cx="4762500" cy="2847975"/>
          </a:xfrm>
          <a:prstGeom prst="rect">
            <a:avLst/>
          </a:prstGeom>
          <a:noFill/>
          <a:ln w="9525">
            <a:noFill/>
            <a:miter lim="800000"/>
            <a:headEnd/>
            <a:tailEnd/>
          </a:ln>
        </p:spPr>
      </p:pic>
      <p:sp>
        <p:nvSpPr>
          <p:cNvPr id="5124" name="Rectangle 8"/>
          <p:cNvSpPr>
            <a:spLocks noChangeArrowheads="1"/>
          </p:cNvSpPr>
          <p:nvPr/>
        </p:nvSpPr>
        <p:spPr bwMode="auto">
          <a:xfrm>
            <a:off x="395288" y="1341438"/>
            <a:ext cx="15938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Denaturation</a:t>
            </a:r>
          </a:p>
        </p:txBody>
      </p:sp>
      <p:sp>
        <p:nvSpPr>
          <p:cNvPr id="5125" name="Rectangle 9"/>
          <p:cNvSpPr>
            <a:spLocks noChangeArrowheads="1"/>
          </p:cNvSpPr>
          <p:nvPr/>
        </p:nvSpPr>
        <p:spPr bwMode="auto">
          <a:xfrm>
            <a:off x="323850" y="4437063"/>
            <a:ext cx="27241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Ready For Sequencing</a:t>
            </a:r>
            <a:r>
              <a:rPr lang="en-US" altLang="zh-TW">
                <a:latin typeface="Arial" pitchFamily="34" charset="0"/>
                <a:cs typeface="Arial" pitchFamily="34" charset="0"/>
              </a:rPr>
              <a:t> </a:t>
            </a:r>
          </a:p>
        </p:txBody>
      </p:sp>
      <p:pic>
        <p:nvPicPr>
          <p:cNvPr id="6"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sbs_slide1"/>
          <p:cNvPicPr>
            <a:picLocks noChangeAspect="1" noChangeArrowheads="1"/>
          </p:cNvPicPr>
          <p:nvPr/>
        </p:nvPicPr>
        <p:blipFill>
          <a:blip r:embed="rId2" cstate="print"/>
          <a:srcRect/>
          <a:stretch>
            <a:fillRect/>
          </a:stretch>
        </p:blipFill>
        <p:spPr bwMode="auto">
          <a:xfrm>
            <a:off x="714348" y="1071546"/>
            <a:ext cx="6786610" cy="5592167"/>
          </a:xfrm>
          <a:prstGeom prst="rect">
            <a:avLst/>
          </a:prstGeom>
          <a:noFill/>
          <a:ln w="9525">
            <a:noFill/>
            <a:miter lim="800000"/>
            <a:headEnd/>
            <a:tailEnd/>
          </a:ln>
        </p:spPr>
      </p:pic>
      <p:pic>
        <p:nvPicPr>
          <p:cNvPr id="3075" name="Picture 8" descr="-"/>
          <p:cNvPicPr>
            <a:picLocks noChangeAspect="1" noChangeArrowheads="1"/>
          </p:cNvPicPr>
          <p:nvPr/>
        </p:nvPicPr>
        <p:blipFill>
          <a:blip r:embed="rId3" cstate="print"/>
          <a:srcRect/>
          <a:stretch>
            <a:fillRect/>
          </a:stretch>
        </p:blipFill>
        <p:spPr bwMode="auto">
          <a:xfrm>
            <a:off x="4545881" y="3149840"/>
            <a:ext cx="122159" cy="122159"/>
          </a:xfrm>
          <a:prstGeom prst="rect">
            <a:avLst/>
          </a:prstGeom>
          <a:noFill/>
          <a:ln w="9525">
            <a:noFill/>
            <a:miter lim="800000"/>
            <a:headEnd/>
            <a:tailEnd/>
          </a:ln>
        </p:spPr>
      </p:pic>
      <p:pic>
        <p:nvPicPr>
          <p:cNvPr id="3076" name="Picture 11" descr="-"/>
          <p:cNvPicPr>
            <a:picLocks noChangeAspect="1" noChangeArrowheads="1"/>
          </p:cNvPicPr>
          <p:nvPr/>
        </p:nvPicPr>
        <p:blipFill>
          <a:blip r:embed="rId3" cstate="print"/>
          <a:srcRect/>
          <a:stretch>
            <a:fillRect/>
          </a:stretch>
        </p:blipFill>
        <p:spPr bwMode="auto">
          <a:xfrm>
            <a:off x="4545881" y="3378440"/>
            <a:ext cx="122159" cy="122159"/>
          </a:xfrm>
          <a:prstGeom prst="rect">
            <a:avLst/>
          </a:prstGeom>
          <a:noFill/>
          <a:ln w="9525">
            <a:noFill/>
            <a:miter lim="800000"/>
            <a:headEnd/>
            <a:tailEnd/>
          </a:ln>
        </p:spPr>
      </p:pic>
      <p:pic>
        <p:nvPicPr>
          <p:cNvPr id="3077" name="Picture 14" descr="-"/>
          <p:cNvPicPr>
            <a:picLocks noChangeAspect="1" noChangeArrowheads="1"/>
          </p:cNvPicPr>
          <p:nvPr/>
        </p:nvPicPr>
        <p:blipFill>
          <a:blip r:embed="rId3" cstate="print"/>
          <a:srcRect/>
          <a:stretch>
            <a:fillRect/>
          </a:stretch>
        </p:blipFill>
        <p:spPr bwMode="auto">
          <a:xfrm>
            <a:off x="4545881" y="3607040"/>
            <a:ext cx="122159" cy="122159"/>
          </a:xfrm>
          <a:prstGeom prst="rect">
            <a:avLst/>
          </a:prstGeom>
          <a:noFill/>
          <a:ln w="9525">
            <a:noFill/>
            <a:miter lim="800000"/>
            <a:headEnd/>
            <a:tailEnd/>
          </a:ln>
        </p:spPr>
      </p:pic>
      <p:sp>
        <p:nvSpPr>
          <p:cNvPr id="3078" name="Rectangle 44"/>
          <p:cNvSpPr>
            <a:spLocks noChangeArrowheads="1"/>
          </p:cNvSpPr>
          <p:nvPr/>
        </p:nvSpPr>
        <p:spPr bwMode="auto">
          <a:xfrm>
            <a:off x="395288" y="333375"/>
            <a:ext cx="6319852" cy="523220"/>
          </a:xfrm>
          <a:prstGeom prst="rect">
            <a:avLst/>
          </a:prstGeom>
          <a:noFill/>
          <a:ln w="9525">
            <a:noFill/>
            <a:miter lim="800000"/>
            <a:headEnd/>
            <a:tailEnd/>
          </a:ln>
        </p:spPr>
        <p:txBody>
          <a:bodyPr wrap="square">
            <a:spAutoFit/>
          </a:bodyPr>
          <a:lstStyle/>
          <a:p>
            <a:r>
              <a:rPr lang="en-US" altLang="zh-TW" sz="2800" b="1" dirty="0">
                <a:solidFill>
                  <a:srgbClr val="C00000"/>
                </a:solidFill>
                <a:latin typeface="Arial" pitchFamily="34" charset="0"/>
                <a:cs typeface="Arial" pitchFamily="34" charset="0"/>
              </a:rPr>
              <a:t>  Sequencing-By-Synthesis	    </a:t>
            </a:r>
          </a:p>
        </p:txBody>
      </p:sp>
      <p:pic>
        <p:nvPicPr>
          <p:cNvPr id="3079" name="Picture 46" descr="Solexa">
            <a:hlinkClick r:id="rId4"/>
          </p:cNvPr>
          <p:cNvPicPr>
            <a:picLocks noChangeAspect="1" noChangeArrowheads="1"/>
          </p:cNvPicPr>
          <p:nvPr/>
        </p:nvPicPr>
        <p:blipFill>
          <a:blip r:embed="rId5" cstate="print"/>
          <a:srcRect/>
          <a:stretch>
            <a:fillRect/>
          </a:stretch>
        </p:blipFill>
        <p:spPr bwMode="auto">
          <a:xfrm>
            <a:off x="6877050"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Incorporation"/>
          <p:cNvPicPr>
            <a:picLocks noChangeAspect="1" noChangeArrowheads="1"/>
          </p:cNvPicPr>
          <p:nvPr/>
        </p:nvPicPr>
        <p:blipFill>
          <a:blip r:embed="rId2" cstate="print"/>
          <a:srcRect/>
          <a:stretch>
            <a:fillRect/>
          </a:stretch>
        </p:blipFill>
        <p:spPr bwMode="auto">
          <a:xfrm>
            <a:off x="1692275" y="690560"/>
            <a:ext cx="2400300" cy="2381250"/>
          </a:xfrm>
          <a:prstGeom prst="rect">
            <a:avLst/>
          </a:prstGeom>
          <a:noFill/>
          <a:ln w="9525">
            <a:noFill/>
            <a:miter lim="800000"/>
            <a:headEnd/>
            <a:tailEnd/>
          </a:ln>
        </p:spPr>
      </p:pic>
      <p:pic>
        <p:nvPicPr>
          <p:cNvPr id="6147" name="Picture 5" descr="Fluorescent Detection"/>
          <p:cNvPicPr>
            <a:picLocks noChangeAspect="1" noChangeArrowheads="1"/>
          </p:cNvPicPr>
          <p:nvPr/>
        </p:nvPicPr>
        <p:blipFill>
          <a:blip r:embed="rId3" cstate="print"/>
          <a:srcRect/>
          <a:stretch>
            <a:fillRect/>
          </a:stretch>
        </p:blipFill>
        <p:spPr bwMode="auto">
          <a:xfrm>
            <a:off x="5292725" y="761998"/>
            <a:ext cx="3009900" cy="2381250"/>
          </a:xfrm>
          <a:prstGeom prst="rect">
            <a:avLst/>
          </a:prstGeom>
          <a:noFill/>
          <a:ln w="9525">
            <a:noFill/>
            <a:miter lim="800000"/>
            <a:headEnd/>
            <a:tailEnd/>
          </a:ln>
        </p:spPr>
      </p:pic>
      <p:sp>
        <p:nvSpPr>
          <p:cNvPr id="6148" name="Rectangle 6"/>
          <p:cNvSpPr>
            <a:spLocks noChangeArrowheads="1"/>
          </p:cNvSpPr>
          <p:nvPr/>
        </p:nvSpPr>
        <p:spPr bwMode="auto">
          <a:xfrm>
            <a:off x="755650" y="1341438"/>
            <a:ext cx="1720850" cy="366712"/>
          </a:xfrm>
          <a:prstGeom prst="rect">
            <a:avLst/>
          </a:prstGeom>
          <a:noFill/>
          <a:ln w="9525">
            <a:noFill/>
            <a:miter lim="800000"/>
            <a:headEnd/>
            <a:tailEnd/>
          </a:ln>
        </p:spPr>
        <p:txBody>
          <a:bodyPr wrap="none" anchor="ctr">
            <a:spAutoFit/>
          </a:bodyPr>
          <a:lstStyle/>
          <a:p>
            <a:r>
              <a:rPr lang="en-US" altLang="zh-TW" b="1"/>
              <a:t>Incorporation</a:t>
            </a:r>
            <a:r>
              <a:rPr lang="en-US" altLang="zh-TW"/>
              <a:t> </a:t>
            </a:r>
          </a:p>
        </p:txBody>
      </p:sp>
      <p:sp>
        <p:nvSpPr>
          <p:cNvPr id="6149" name="Rectangle 7"/>
          <p:cNvSpPr>
            <a:spLocks noChangeArrowheads="1"/>
          </p:cNvSpPr>
          <p:nvPr/>
        </p:nvSpPr>
        <p:spPr bwMode="auto">
          <a:xfrm>
            <a:off x="3924300" y="1844675"/>
            <a:ext cx="2584450" cy="366713"/>
          </a:xfrm>
          <a:prstGeom prst="rect">
            <a:avLst/>
          </a:prstGeom>
          <a:noFill/>
          <a:ln w="9525">
            <a:noFill/>
            <a:miter lim="800000"/>
            <a:headEnd/>
            <a:tailEnd/>
          </a:ln>
        </p:spPr>
        <p:txBody>
          <a:bodyPr wrap="none" anchor="ctr">
            <a:spAutoFit/>
          </a:bodyPr>
          <a:lstStyle/>
          <a:p>
            <a:r>
              <a:rPr lang="en-US" altLang="zh-TW" b="1"/>
              <a:t>Fluorescent Detection</a:t>
            </a:r>
          </a:p>
        </p:txBody>
      </p:sp>
      <p:pic>
        <p:nvPicPr>
          <p:cNvPr id="6150" name="Picture 10" descr="Sequence Generated At Every Site On The Array "/>
          <p:cNvPicPr>
            <a:picLocks noChangeAspect="1" noChangeArrowheads="1"/>
          </p:cNvPicPr>
          <p:nvPr/>
        </p:nvPicPr>
        <p:blipFill>
          <a:blip r:embed="rId4" cstate="print"/>
          <a:srcRect/>
          <a:stretch>
            <a:fillRect/>
          </a:stretch>
        </p:blipFill>
        <p:spPr bwMode="auto">
          <a:xfrm>
            <a:off x="2786063" y="3716338"/>
            <a:ext cx="3571875" cy="2857500"/>
          </a:xfrm>
          <a:prstGeom prst="rect">
            <a:avLst/>
          </a:prstGeom>
          <a:noFill/>
          <a:ln w="9525">
            <a:noFill/>
            <a:miter lim="800000"/>
            <a:headEnd/>
            <a:tailEnd/>
          </a:ln>
        </p:spPr>
      </p:pic>
      <p:sp>
        <p:nvSpPr>
          <p:cNvPr id="6151" name="Rectangle 11"/>
          <p:cNvSpPr>
            <a:spLocks noChangeArrowheads="1"/>
          </p:cNvSpPr>
          <p:nvPr/>
        </p:nvSpPr>
        <p:spPr bwMode="auto">
          <a:xfrm>
            <a:off x="1819275" y="3246438"/>
            <a:ext cx="5505450" cy="366712"/>
          </a:xfrm>
          <a:prstGeom prst="rect">
            <a:avLst/>
          </a:prstGeom>
          <a:noFill/>
          <a:ln w="9525">
            <a:noFill/>
            <a:miter lim="800000"/>
            <a:headEnd/>
            <a:tailEnd/>
          </a:ln>
        </p:spPr>
        <p:txBody>
          <a:bodyPr wrap="none" anchor="ctr">
            <a:spAutoFit/>
          </a:bodyPr>
          <a:lstStyle/>
          <a:p>
            <a:r>
              <a:rPr lang="en-US" altLang="zh-TW" b="1"/>
              <a:t>Sequence Generated At Every Site On The Array</a:t>
            </a:r>
            <a:r>
              <a:rPr lang="en-US" altLang="zh-TW"/>
              <a:t> </a:t>
            </a:r>
          </a:p>
        </p:txBody>
      </p:sp>
      <p:pic>
        <p:nvPicPr>
          <p:cNvPr id="8" name="Picture 46" descr="Solexa">
            <a:hlinkClick r:id="rId5"/>
          </p:cNvPr>
          <p:cNvPicPr>
            <a:picLocks noChangeAspect="1" noChangeArrowheads="1"/>
          </p:cNvPicPr>
          <p:nvPr/>
        </p:nvPicPr>
        <p:blipFill>
          <a:blip r:embed="rId6"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ChangeArrowheads="1"/>
          </p:cNvSpPr>
          <p:nvPr/>
        </p:nvSpPr>
        <p:spPr bwMode="auto">
          <a:xfrm>
            <a:off x="1576416" y="1213110"/>
            <a:ext cx="7067550" cy="366713"/>
          </a:xfrm>
          <a:prstGeom prst="rect">
            <a:avLst/>
          </a:prstGeom>
          <a:noFill/>
          <a:ln w="9525">
            <a:noFill/>
            <a:miter lim="800000"/>
            <a:headEnd/>
            <a:tailEnd/>
          </a:ln>
        </p:spPr>
        <p:txBody>
          <a:bodyPr wrap="none" anchor="ctr">
            <a:spAutoFit/>
          </a:bodyPr>
          <a:lstStyle/>
          <a:p>
            <a:r>
              <a:rPr lang="en-US" altLang="zh-TW" b="1"/>
              <a:t>Sequence Differences Called: Alignment to Reference Genome</a:t>
            </a:r>
            <a:r>
              <a:rPr lang="en-US" altLang="zh-TW"/>
              <a:t> </a:t>
            </a:r>
          </a:p>
        </p:txBody>
      </p:sp>
      <p:pic>
        <p:nvPicPr>
          <p:cNvPr id="7171" name="Picture 5" descr="Sequence Differences Called: Alignment to Reference Genome"/>
          <p:cNvPicPr>
            <a:picLocks noChangeAspect="1" noChangeArrowheads="1"/>
          </p:cNvPicPr>
          <p:nvPr/>
        </p:nvPicPr>
        <p:blipFill>
          <a:blip r:embed="rId2" cstate="print"/>
          <a:srcRect/>
          <a:stretch>
            <a:fillRect/>
          </a:stretch>
        </p:blipFill>
        <p:spPr bwMode="auto">
          <a:xfrm>
            <a:off x="1643042" y="1644910"/>
            <a:ext cx="5888086" cy="4070106"/>
          </a:xfrm>
          <a:prstGeom prst="rect">
            <a:avLst/>
          </a:prstGeom>
          <a:noFill/>
          <a:ln w="9525">
            <a:noFill/>
            <a:miter lim="800000"/>
            <a:headEnd/>
            <a:tailEnd/>
          </a:ln>
        </p:spPr>
      </p:pic>
      <p:pic>
        <p:nvPicPr>
          <p:cNvPr id="4" name="Picture 46" descr="Solexa">
            <a:hlinkClick r:id="rId3"/>
          </p:cNvPr>
          <p:cNvPicPr>
            <a:picLocks noChangeAspect="1" noChangeArrowheads="1"/>
          </p:cNvPicPr>
          <p:nvPr/>
        </p:nvPicPr>
        <p:blipFill>
          <a:blip r:embed="rId4"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85720" y="214290"/>
            <a:ext cx="8643998" cy="4062651"/>
          </a:xfrm>
          <a:prstGeom prst="rect">
            <a:avLst/>
          </a:prstGeom>
        </p:spPr>
        <p:txBody>
          <a:bodyPr wrap="square">
            <a:spAutoFit/>
          </a:bodyPr>
          <a:lstStyle/>
          <a:p>
            <a:r>
              <a:rPr lang="en-US" altLang="zh-TW" sz="2800" b="1" dirty="0" err="1" smtClean="0">
                <a:solidFill>
                  <a:srgbClr val="C00000"/>
                </a:solidFill>
                <a:latin typeface="Arial" pitchFamily="34" charset="0"/>
                <a:cs typeface="Arial" pitchFamily="34" charset="0"/>
              </a:rPr>
              <a:t>Solexa</a:t>
            </a:r>
            <a:r>
              <a:rPr lang="en-US" altLang="zh-TW" sz="2800" b="1" dirty="0" smtClean="0">
                <a:solidFill>
                  <a:srgbClr val="C00000"/>
                </a:solidFill>
                <a:latin typeface="Arial" pitchFamily="34" charset="0"/>
                <a:cs typeface="Arial" pitchFamily="34" charset="0"/>
              </a:rPr>
              <a:t> technology (sequencing-by-synthesis)</a:t>
            </a:r>
          </a:p>
          <a:p>
            <a:r>
              <a:rPr lang="en-US" altLang="zh-TW" b="1" dirty="0" smtClean="0">
                <a:latin typeface="Arial" pitchFamily="34" charset="0"/>
                <a:cs typeface="Arial" pitchFamily="34" charset="0"/>
              </a:rPr>
              <a:t>Sample preparation. </a:t>
            </a:r>
          </a:p>
          <a:p>
            <a:r>
              <a:rPr lang="en-US" altLang="zh-TW" sz="1600" dirty="0" smtClean="0">
                <a:latin typeface="Arial" pitchFamily="34" charset="0"/>
                <a:cs typeface="Arial" pitchFamily="34" charset="0"/>
              </a:rPr>
              <a:t>Fragments of DNA are </a:t>
            </a:r>
            <a:r>
              <a:rPr lang="en-US" altLang="zh-TW" sz="1600" dirty="0" err="1" smtClean="0">
                <a:latin typeface="Arial" pitchFamily="34" charset="0"/>
                <a:cs typeface="Arial" pitchFamily="34" charset="0"/>
              </a:rPr>
              <a:t>ligated</a:t>
            </a:r>
            <a:r>
              <a:rPr lang="en-US" altLang="zh-TW" sz="1600" dirty="0" smtClean="0">
                <a:latin typeface="Arial" pitchFamily="34" charset="0"/>
                <a:cs typeface="Arial" pitchFamily="34" charset="0"/>
              </a:rPr>
              <a:t> to end adapters, denatured and bound at one end to a solid surface already coated with a dense layer of the adapters. Each single stranded fragment is immobilized at one end, while its free end ‘bends over’ and hybridizes to a complementary adapter on the surface, which initiates the synthesis of the complementary strand in the presence of amplification reagents. Multiple cycles of this solid-phase amplification followed by </a:t>
            </a:r>
            <a:r>
              <a:rPr lang="en-US" altLang="zh-TW" sz="1600" dirty="0" err="1" smtClean="0">
                <a:latin typeface="Arial" pitchFamily="34" charset="0"/>
                <a:cs typeface="Arial" pitchFamily="34" charset="0"/>
              </a:rPr>
              <a:t>denaturation</a:t>
            </a:r>
            <a:r>
              <a:rPr lang="en-US" altLang="zh-TW" sz="1600" dirty="0" smtClean="0">
                <a:latin typeface="Arial" pitchFamily="34" charset="0"/>
                <a:cs typeface="Arial" pitchFamily="34" charset="0"/>
              </a:rPr>
              <a:t> create clusters of ~1,000 copies of single-stranded DNA molecules distributed randomly on the surface.</a:t>
            </a:r>
          </a:p>
          <a:p>
            <a:endParaRPr lang="en-US" altLang="zh-TW" dirty="0" smtClean="0">
              <a:latin typeface="Arial" pitchFamily="34" charset="0"/>
              <a:cs typeface="Arial" pitchFamily="34" charset="0"/>
            </a:endParaRPr>
          </a:p>
          <a:p>
            <a:r>
              <a:rPr lang="en-US" altLang="zh-TW" b="1" dirty="0" smtClean="0">
                <a:latin typeface="Arial" pitchFamily="34" charset="0"/>
                <a:cs typeface="Arial" pitchFamily="34" charset="0"/>
              </a:rPr>
              <a:t>Sequencing with reversible terminators. </a:t>
            </a:r>
          </a:p>
          <a:p>
            <a:r>
              <a:rPr lang="en-US" altLang="zh-TW" sz="1600" dirty="0" smtClean="0">
                <a:latin typeface="Arial" pitchFamily="34" charset="0"/>
                <a:cs typeface="Arial" pitchFamily="34" charset="0"/>
              </a:rPr>
              <a:t>Synthesis reagents, added to the flow cell, consist of primers, DNA polymerase and four differently labeled, reversible terminator nucleotides. After incorporation of a nucleotide, which is identified by its color, the 3′ terminator on the base and the </a:t>
            </a:r>
            <a:r>
              <a:rPr lang="en-US" altLang="zh-TW" sz="1600" dirty="0" err="1" smtClean="0">
                <a:latin typeface="Arial" pitchFamily="34" charset="0"/>
                <a:cs typeface="Arial" pitchFamily="34" charset="0"/>
              </a:rPr>
              <a:t>fluorophore</a:t>
            </a:r>
            <a:r>
              <a:rPr lang="en-US" altLang="zh-TW" sz="1600" dirty="0" smtClean="0">
                <a:latin typeface="Arial" pitchFamily="34" charset="0"/>
                <a:cs typeface="Arial" pitchFamily="34" charset="0"/>
              </a:rPr>
              <a:t> are removed, and the cycle is repeated for a read length of 30–35 nucleotides.</a:t>
            </a:r>
            <a:endParaRPr lang="zh-TW" altLang="en-US" sz="1600" dirty="0">
              <a:latin typeface="Arial" pitchFamily="34" charset="0"/>
              <a:cs typeface="Arial" pitchFamily="34" charset="0"/>
            </a:endParaRPr>
          </a:p>
        </p:txBody>
      </p:sp>
      <p:pic>
        <p:nvPicPr>
          <p:cNvPr id="58370" name="Picture 2"/>
          <p:cNvPicPr>
            <a:picLocks noChangeAspect="1" noChangeArrowheads="1"/>
          </p:cNvPicPr>
          <p:nvPr/>
        </p:nvPicPr>
        <p:blipFill>
          <a:blip r:embed="rId2" cstate="print"/>
          <a:srcRect l="18310" t="49805" r="10644" b="11132"/>
          <a:stretch>
            <a:fillRect/>
          </a:stretch>
        </p:blipFill>
        <p:spPr bwMode="auto">
          <a:xfrm>
            <a:off x="1857356" y="4286256"/>
            <a:ext cx="5407857" cy="2230044"/>
          </a:xfrm>
          <a:prstGeom prst="rect">
            <a:avLst/>
          </a:prstGeom>
          <a:noFill/>
          <a:ln w="9525">
            <a:noFill/>
            <a:miter lim="800000"/>
            <a:headEnd/>
            <a:tailEnd/>
          </a:ln>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cstate="print"/>
          <a:srcRect l="21413" t="41992" r="19839" b="33594"/>
          <a:stretch>
            <a:fillRect/>
          </a:stretch>
        </p:blipFill>
        <p:spPr bwMode="auto">
          <a:xfrm>
            <a:off x="571472" y="142852"/>
            <a:ext cx="7643866" cy="1785950"/>
          </a:xfrm>
          <a:prstGeom prst="rect">
            <a:avLst/>
          </a:prstGeom>
          <a:noFill/>
          <a:ln w="9525">
            <a:noFill/>
            <a:miter lim="800000"/>
            <a:headEnd/>
            <a:tailEnd/>
          </a:ln>
        </p:spPr>
      </p:pic>
      <p:pic>
        <p:nvPicPr>
          <p:cNvPr id="24578" name="Picture 2" descr="https://products.appliedbiosystems.com/ab/en/US/htdocs/productMgr/images/SOLiD_large.jpg"/>
          <p:cNvPicPr>
            <a:picLocks noChangeAspect="1" noChangeArrowheads="1"/>
          </p:cNvPicPr>
          <p:nvPr/>
        </p:nvPicPr>
        <p:blipFill>
          <a:blip r:embed="rId3" cstate="print"/>
          <a:srcRect l="17857" r="16071" b="5786"/>
          <a:stretch>
            <a:fillRect/>
          </a:stretch>
        </p:blipFill>
        <p:spPr bwMode="auto">
          <a:xfrm>
            <a:off x="2214546" y="1785926"/>
            <a:ext cx="5143536" cy="4714908"/>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ESTANG\My Documents\My LECTURES\NEW Sequencing technology\SOLID\untitled.bmp"/>
          <p:cNvPicPr>
            <a:picLocks noChangeAspect="1" noChangeArrowheads="1"/>
          </p:cNvPicPr>
          <p:nvPr/>
        </p:nvPicPr>
        <p:blipFill>
          <a:blip r:embed="rId2" cstate="print"/>
          <a:srcRect/>
          <a:stretch>
            <a:fillRect/>
          </a:stretch>
        </p:blipFill>
        <p:spPr bwMode="auto">
          <a:xfrm>
            <a:off x="71406" y="1071546"/>
            <a:ext cx="8858280" cy="4407364"/>
          </a:xfrm>
          <a:prstGeom prst="rect">
            <a:avLst/>
          </a:prstGeom>
          <a:noFill/>
        </p:spPr>
      </p:pic>
      <p:sp>
        <p:nvSpPr>
          <p:cNvPr id="4" name="文字方塊 3"/>
          <p:cNvSpPr txBox="1"/>
          <p:nvPr/>
        </p:nvSpPr>
        <p:spPr>
          <a:xfrm>
            <a:off x="142844" y="428604"/>
            <a:ext cx="4758034" cy="523220"/>
          </a:xfrm>
          <a:prstGeom prst="rect">
            <a:avLst/>
          </a:prstGeom>
          <a:noFill/>
        </p:spPr>
        <p:txBody>
          <a:bodyPr wrap="none" rtlCol="0">
            <a:spAutoFit/>
          </a:bodyPr>
          <a:lstStyle/>
          <a:p>
            <a:r>
              <a:rPr lang="en-US" altLang="zh-TW" sz="2800" b="1" dirty="0" smtClean="0">
                <a:solidFill>
                  <a:srgbClr val="C00000"/>
                </a:solidFill>
                <a:latin typeface="Arial" pitchFamily="34" charset="0"/>
                <a:cs typeface="Arial" pitchFamily="34" charset="0"/>
              </a:rPr>
              <a:t>Step 1. Library preparation</a:t>
            </a:r>
            <a:endParaRPr lang="zh-TW" altLang="en-US" sz="2800" b="1" dirty="0">
              <a:solidFill>
                <a:srgbClr val="C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ESTANG\My Documents\My LECTURES\NEW Sequencing technology\SOLID\untitled2.bmp"/>
          <p:cNvPicPr>
            <a:picLocks noChangeAspect="1" noChangeArrowheads="1"/>
          </p:cNvPicPr>
          <p:nvPr/>
        </p:nvPicPr>
        <p:blipFill>
          <a:blip r:embed="rId2" cstate="print"/>
          <a:srcRect/>
          <a:stretch>
            <a:fillRect/>
          </a:stretch>
        </p:blipFill>
        <p:spPr bwMode="auto">
          <a:xfrm>
            <a:off x="357158" y="842607"/>
            <a:ext cx="8291504" cy="4158029"/>
          </a:xfrm>
          <a:prstGeom prst="rect">
            <a:avLst/>
          </a:prstGeom>
          <a:noFill/>
        </p:spPr>
      </p:pic>
      <p:pic>
        <p:nvPicPr>
          <p:cNvPr id="3" name="Picture 2" descr="C:\Documents and Settings\ESTANG\My Documents\My LECTURES\NEW Sequencing technology\SOLID\untitled3.bmp"/>
          <p:cNvPicPr>
            <a:picLocks noChangeAspect="1" noChangeArrowheads="1"/>
          </p:cNvPicPr>
          <p:nvPr/>
        </p:nvPicPr>
        <p:blipFill>
          <a:blip r:embed="rId3" cstate="print"/>
          <a:srcRect/>
          <a:stretch>
            <a:fillRect/>
          </a:stretch>
        </p:blipFill>
        <p:spPr bwMode="auto">
          <a:xfrm>
            <a:off x="2214546" y="5143512"/>
            <a:ext cx="5505421" cy="1505431"/>
          </a:xfrm>
          <a:prstGeom prst="rect">
            <a:avLst/>
          </a:prstGeom>
          <a:noFill/>
        </p:spPr>
      </p:pic>
      <p:sp>
        <p:nvSpPr>
          <p:cNvPr id="4" name="文字方塊 3"/>
          <p:cNvSpPr txBox="1"/>
          <p:nvPr/>
        </p:nvSpPr>
        <p:spPr>
          <a:xfrm>
            <a:off x="314032" y="214290"/>
            <a:ext cx="3935693" cy="523220"/>
          </a:xfrm>
          <a:prstGeom prst="rect">
            <a:avLst/>
          </a:prstGeom>
          <a:noFill/>
        </p:spPr>
        <p:txBody>
          <a:bodyPr wrap="none" rtlCol="0">
            <a:spAutoFit/>
          </a:bodyPr>
          <a:lstStyle/>
          <a:p>
            <a:r>
              <a:rPr lang="en-US" altLang="zh-TW" sz="2800" b="1" dirty="0" smtClean="0">
                <a:solidFill>
                  <a:srgbClr val="C00000"/>
                </a:solidFill>
                <a:latin typeface="Arial" pitchFamily="34" charset="0"/>
                <a:cs typeface="Arial" pitchFamily="34" charset="0"/>
              </a:rPr>
              <a:t>Step 2. Emulsion PCR</a:t>
            </a:r>
            <a:endParaRPr lang="zh-TW" altLang="en-US" sz="2800" b="1" dirty="0">
              <a:solidFill>
                <a:srgbClr val="C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群組 7"/>
          <p:cNvGrpSpPr/>
          <p:nvPr/>
        </p:nvGrpSpPr>
        <p:grpSpPr>
          <a:xfrm>
            <a:off x="2224070" y="571480"/>
            <a:ext cx="4562508" cy="6000792"/>
            <a:chOff x="500034" y="285728"/>
            <a:chExt cx="4562508" cy="6000792"/>
          </a:xfrm>
        </p:grpSpPr>
        <p:pic>
          <p:nvPicPr>
            <p:cNvPr id="4" name="Picture 2"/>
            <p:cNvPicPr>
              <a:picLocks noChangeAspect="1" noChangeArrowheads="1"/>
            </p:cNvPicPr>
            <p:nvPr/>
          </p:nvPicPr>
          <p:blipFill>
            <a:blip r:embed="rId2" cstate="print"/>
            <a:srcRect l="14824" t="24414" r="50110" b="15039"/>
            <a:stretch>
              <a:fillRect/>
            </a:stretch>
          </p:blipFill>
          <p:spPr bwMode="auto">
            <a:xfrm>
              <a:off x="500034" y="285728"/>
              <a:ext cx="4562508" cy="4429156"/>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l="14861" t="22656" r="50549" b="54883"/>
            <a:stretch>
              <a:fillRect/>
            </a:stretch>
          </p:blipFill>
          <p:spPr bwMode="auto">
            <a:xfrm>
              <a:off x="500066" y="4643446"/>
              <a:ext cx="4500562" cy="1643074"/>
            </a:xfrm>
            <a:prstGeom prst="rect">
              <a:avLst/>
            </a:prstGeom>
            <a:noFill/>
            <a:ln w="9525">
              <a:noFill/>
              <a:miter lim="800000"/>
              <a:headEnd/>
              <a:tailEnd/>
            </a:ln>
          </p:spPr>
        </p:pic>
      </p:grpSp>
      <p:sp>
        <p:nvSpPr>
          <p:cNvPr id="6" name="文字方塊 5"/>
          <p:cNvSpPr txBox="1"/>
          <p:nvPr/>
        </p:nvSpPr>
        <p:spPr>
          <a:xfrm>
            <a:off x="314032" y="214290"/>
            <a:ext cx="5820824" cy="523220"/>
          </a:xfrm>
          <a:prstGeom prst="rect">
            <a:avLst/>
          </a:prstGeom>
          <a:noFill/>
        </p:spPr>
        <p:txBody>
          <a:bodyPr wrap="none" rtlCol="0">
            <a:spAutoFit/>
          </a:bodyPr>
          <a:lstStyle/>
          <a:p>
            <a:r>
              <a:rPr lang="en-US" altLang="zh-TW" sz="2800" b="1" dirty="0" smtClean="0">
                <a:solidFill>
                  <a:srgbClr val="C00000"/>
                </a:solidFill>
                <a:latin typeface="Arial" pitchFamily="34" charset="0"/>
                <a:cs typeface="Arial" pitchFamily="34" charset="0"/>
              </a:rPr>
              <a:t>Step 3. Sequencing-by-synthesis</a:t>
            </a:r>
            <a:endParaRPr lang="zh-TW" altLang="en-US" sz="2800" b="1" dirty="0">
              <a:solidFill>
                <a:srgbClr val="C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srcRect l="50476" t="22656" r="11017" b="52083"/>
          <a:stretch>
            <a:fillRect/>
          </a:stretch>
        </p:blipFill>
        <p:spPr bwMode="auto">
          <a:xfrm>
            <a:off x="1847832" y="4652970"/>
            <a:ext cx="5010184" cy="1847864"/>
          </a:xfrm>
          <a:prstGeom prst="rect">
            <a:avLst/>
          </a:prstGeom>
          <a:noFill/>
          <a:ln w="9525">
            <a:noFill/>
            <a:miter lim="800000"/>
            <a:headEnd/>
            <a:tailEnd/>
          </a:ln>
        </p:spPr>
      </p:pic>
      <p:pic>
        <p:nvPicPr>
          <p:cNvPr id="6" name="Picture 2"/>
          <p:cNvPicPr>
            <a:picLocks noChangeAspect="1" noChangeArrowheads="1"/>
          </p:cNvPicPr>
          <p:nvPr/>
        </p:nvPicPr>
        <p:blipFill>
          <a:blip r:embed="rId3" cstate="print"/>
          <a:srcRect l="50512" t="24414" r="11603" b="46289"/>
          <a:stretch>
            <a:fillRect/>
          </a:stretch>
        </p:blipFill>
        <p:spPr bwMode="auto">
          <a:xfrm>
            <a:off x="1847832" y="652442"/>
            <a:ext cx="4929222" cy="2143140"/>
          </a:xfrm>
          <a:prstGeom prst="rect">
            <a:avLst/>
          </a:prstGeom>
          <a:noFill/>
          <a:ln w="9525">
            <a:noFill/>
            <a:miter lim="800000"/>
            <a:headEnd/>
            <a:tailEnd/>
          </a:ln>
        </p:spPr>
      </p:pic>
      <p:pic>
        <p:nvPicPr>
          <p:cNvPr id="7" name="Picture 2"/>
          <p:cNvPicPr>
            <a:picLocks noChangeAspect="1" noChangeArrowheads="1"/>
          </p:cNvPicPr>
          <p:nvPr/>
        </p:nvPicPr>
        <p:blipFill>
          <a:blip r:embed="rId3" cstate="print"/>
          <a:srcRect l="50512" t="62370" r="11603" b="15039"/>
          <a:stretch>
            <a:fillRect/>
          </a:stretch>
        </p:blipFill>
        <p:spPr bwMode="auto">
          <a:xfrm>
            <a:off x="1847832" y="2867020"/>
            <a:ext cx="4929222" cy="165259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l="35176" t="52930" r="24743" b="15820"/>
          <a:stretch>
            <a:fillRect/>
          </a:stretch>
        </p:blipFill>
        <p:spPr bwMode="auto">
          <a:xfrm>
            <a:off x="1893075" y="1071546"/>
            <a:ext cx="5214974" cy="2286016"/>
          </a:xfrm>
          <a:prstGeom prst="rect">
            <a:avLst/>
          </a:prstGeom>
          <a:noFill/>
          <a:ln w="9525">
            <a:noFill/>
            <a:miter lim="800000"/>
            <a:headEnd/>
            <a:tailEnd/>
          </a:ln>
        </p:spPr>
      </p:pic>
      <p:pic>
        <p:nvPicPr>
          <p:cNvPr id="3074" name="Picture 2"/>
          <p:cNvPicPr>
            <a:picLocks noChangeAspect="1" noChangeArrowheads="1"/>
          </p:cNvPicPr>
          <p:nvPr/>
        </p:nvPicPr>
        <p:blipFill>
          <a:blip r:embed="rId3" cstate="print"/>
          <a:srcRect l="14275" t="29297" r="11054" b="26758"/>
          <a:stretch>
            <a:fillRect/>
          </a:stretch>
        </p:blipFill>
        <p:spPr bwMode="auto">
          <a:xfrm>
            <a:off x="214282" y="3521449"/>
            <a:ext cx="8572560" cy="283650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l="12451" t="24414" r="15771" b="15039"/>
          <a:stretch>
            <a:fillRect/>
          </a:stretch>
        </p:blipFill>
        <p:spPr bwMode="auto">
          <a:xfrm>
            <a:off x="4572000" y="4888376"/>
            <a:ext cx="2786082" cy="1762624"/>
          </a:xfrm>
          <a:prstGeom prst="rect">
            <a:avLst/>
          </a:prstGeom>
          <a:noFill/>
          <a:ln w="9525">
            <a:noFill/>
            <a:miter lim="800000"/>
            <a:headEnd/>
            <a:tailEnd/>
          </a:ln>
          <a:effectLst/>
        </p:spPr>
      </p:pic>
      <p:sp>
        <p:nvSpPr>
          <p:cNvPr id="3" name="矩形 2"/>
          <p:cNvSpPr/>
          <p:nvPr/>
        </p:nvSpPr>
        <p:spPr>
          <a:xfrm>
            <a:off x="285720" y="357166"/>
            <a:ext cx="8572560" cy="4770537"/>
          </a:xfrm>
          <a:prstGeom prst="rect">
            <a:avLst/>
          </a:prstGeom>
        </p:spPr>
        <p:txBody>
          <a:bodyPr wrap="square">
            <a:spAutoFit/>
          </a:bodyPr>
          <a:lstStyle/>
          <a:p>
            <a:r>
              <a:rPr lang="en-US" altLang="zh-TW" sz="2800" b="1" dirty="0" err="1" smtClean="0">
                <a:solidFill>
                  <a:srgbClr val="C00000"/>
                </a:solidFill>
                <a:latin typeface="Arial" pitchFamily="34" charset="0"/>
                <a:cs typeface="Arial" pitchFamily="34" charset="0"/>
              </a:rPr>
              <a:t>SOLiD</a:t>
            </a:r>
            <a:r>
              <a:rPr lang="en-US" altLang="zh-TW" sz="2800" b="1" dirty="0" smtClean="0">
                <a:solidFill>
                  <a:srgbClr val="C00000"/>
                </a:solidFill>
                <a:latin typeface="Arial" pitchFamily="34" charset="0"/>
                <a:cs typeface="Arial" pitchFamily="34" charset="0"/>
              </a:rPr>
              <a:t> technology (sequencing-by-ligation)</a:t>
            </a:r>
          </a:p>
          <a:p>
            <a:r>
              <a:rPr lang="en-US" altLang="zh-TW" b="1" dirty="0" smtClean="0">
                <a:latin typeface="Arial" pitchFamily="34" charset="0"/>
                <a:cs typeface="Arial" pitchFamily="34" charset="0"/>
              </a:rPr>
              <a:t>Sample preparation. </a:t>
            </a:r>
          </a:p>
          <a:p>
            <a:r>
              <a:rPr lang="en-US" altLang="zh-TW" sz="1600" dirty="0" smtClean="0">
                <a:latin typeface="Arial" pitchFamily="34" charset="0"/>
                <a:cs typeface="Arial" pitchFamily="34" charset="0"/>
              </a:rPr>
              <a:t>Fragments of DNA are </a:t>
            </a:r>
            <a:r>
              <a:rPr lang="en-US" altLang="zh-TW" sz="1600" dirty="0" err="1" smtClean="0">
                <a:latin typeface="Arial" pitchFamily="34" charset="0"/>
                <a:cs typeface="Arial" pitchFamily="34" charset="0"/>
              </a:rPr>
              <a:t>ligated</a:t>
            </a:r>
            <a:r>
              <a:rPr lang="en-US" altLang="zh-TW" sz="1600" dirty="0" smtClean="0">
                <a:latin typeface="Arial" pitchFamily="34" charset="0"/>
                <a:cs typeface="Arial" pitchFamily="34" charset="0"/>
              </a:rPr>
              <a:t> to adapters and amplified on beads by emulsion PCR. The DNA is denatured and the beads deposited onto a glass slide. </a:t>
            </a:r>
          </a:p>
          <a:p>
            <a:endParaRPr lang="en-US" altLang="zh-TW" sz="1600" dirty="0" smtClean="0">
              <a:latin typeface="Arial" pitchFamily="34" charset="0"/>
              <a:cs typeface="Arial" pitchFamily="34" charset="0"/>
            </a:endParaRPr>
          </a:p>
          <a:p>
            <a:r>
              <a:rPr lang="en-US" altLang="zh-TW" b="1" dirty="0" smtClean="0">
                <a:latin typeface="Arial" pitchFamily="34" charset="0"/>
                <a:cs typeface="Arial" pitchFamily="34" charset="0"/>
              </a:rPr>
              <a:t>Sequencing by ligation. </a:t>
            </a:r>
          </a:p>
          <a:p>
            <a:r>
              <a:rPr lang="en-US" altLang="zh-TW" sz="1600" dirty="0" smtClean="0">
                <a:latin typeface="Arial" pitchFamily="34" charset="0"/>
                <a:cs typeface="Arial" pitchFamily="34" charset="0"/>
              </a:rPr>
              <a:t>A sequencing primer is hybridized to the adapter and its 5' end is available for ligation to an </a:t>
            </a:r>
            <a:r>
              <a:rPr lang="en-US" altLang="zh-TW" sz="1600" dirty="0" err="1" smtClean="0">
                <a:latin typeface="Arial" pitchFamily="34" charset="0"/>
                <a:cs typeface="Arial" pitchFamily="34" charset="0"/>
              </a:rPr>
              <a:t>oligonucleotide</a:t>
            </a:r>
            <a:r>
              <a:rPr lang="en-US" altLang="zh-TW" sz="1600" dirty="0" smtClean="0">
                <a:latin typeface="Arial" pitchFamily="34" charset="0"/>
                <a:cs typeface="Arial" pitchFamily="34" charset="0"/>
              </a:rPr>
              <a:t> hybridizing to the adjacent sequence. A mixture of </a:t>
            </a:r>
            <a:r>
              <a:rPr lang="en-US" altLang="zh-TW" sz="1600" dirty="0" err="1" smtClean="0">
                <a:latin typeface="Arial" pitchFamily="34" charset="0"/>
                <a:cs typeface="Arial" pitchFamily="34" charset="0"/>
              </a:rPr>
              <a:t>octamer</a:t>
            </a:r>
            <a:r>
              <a:rPr lang="en-US" altLang="zh-TW" sz="1600" dirty="0" smtClean="0">
                <a:latin typeface="Arial" pitchFamily="34" charset="0"/>
                <a:cs typeface="Arial" pitchFamily="34" charset="0"/>
              </a:rPr>
              <a:t> </a:t>
            </a:r>
            <a:r>
              <a:rPr lang="en-US" altLang="zh-TW" sz="1600" dirty="0" err="1" smtClean="0">
                <a:latin typeface="Arial" pitchFamily="34" charset="0"/>
                <a:cs typeface="Arial" pitchFamily="34" charset="0"/>
              </a:rPr>
              <a:t>oligonucleotides</a:t>
            </a:r>
            <a:r>
              <a:rPr lang="en-US" altLang="zh-TW" sz="1600" dirty="0" smtClean="0">
                <a:latin typeface="Arial" pitchFamily="34" charset="0"/>
                <a:cs typeface="Arial" pitchFamily="34" charset="0"/>
              </a:rPr>
              <a:t> compete for ligation to the primer (the bases in fourth and fifth position on these </a:t>
            </a:r>
            <a:r>
              <a:rPr lang="en-US" altLang="zh-TW" sz="1600" dirty="0" err="1" smtClean="0">
                <a:latin typeface="Arial" pitchFamily="34" charset="0"/>
                <a:cs typeface="Arial" pitchFamily="34" charset="0"/>
              </a:rPr>
              <a:t>oligos</a:t>
            </a:r>
            <a:r>
              <a:rPr lang="en-US" altLang="zh-TW" sz="1600" dirty="0" smtClean="0">
                <a:latin typeface="Arial" pitchFamily="34" charset="0"/>
                <a:cs typeface="Arial" pitchFamily="34" charset="0"/>
              </a:rPr>
              <a:t> are encoded by one of four color labels). After its color has been recorded, the </a:t>
            </a:r>
            <a:r>
              <a:rPr lang="en-US" altLang="zh-TW" sz="1600" dirty="0" err="1" smtClean="0">
                <a:latin typeface="Arial" pitchFamily="34" charset="0"/>
                <a:cs typeface="Arial" pitchFamily="34" charset="0"/>
              </a:rPr>
              <a:t>ligated</a:t>
            </a:r>
            <a:r>
              <a:rPr lang="en-US" altLang="zh-TW" sz="1600" dirty="0" smtClean="0">
                <a:latin typeface="Arial" pitchFamily="34" charset="0"/>
                <a:cs typeface="Arial" pitchFamily="34" charset="0"/>
              </a:rPr>
              <a:t> </a:t>
            </a:r>
            <a:r>
              <a:rPr lang="en-US" altLang="zh-TW" sz="1600" dirty="0" err="1" smtClean="0">
                <a:latin typeface="Arial" pitchFamily="34" charset="0"/>
                <a:cs typeface="Arial" pitchFamily="34" charset="0"/>
              </a:rPr>
              <a:t>oligonucleotide</a:t>
            </a:r>
            <a:r>
              <a:rPr lang="en-US" altLang="zh-TW" sz="1600" dirty="0" smtClean="0">
                <a:latin typeface="Arial" pitchFamily="34" charset="0"/>
                <a:cs typeface="Arial" pitchFamily="34" charset="0"/>
              </a:rPr>
              <a:t> is cleaved between position 5 and 6, which removes the label, and the cycle of ligation-cleavage is repeated. In the first round, the process determines possible identities of bases in positions   4, 5, 9, 10, 14, 15, etc. The entire process is repeated, offset by one base by using a shorter sequencing primer, to determine positions 3, 4, 8, 9, 13, 14, etc., until the first base in the sequencing primer (position 0) is reached. Since the identity of this base is known, the color is used to decode its neighboring base at position 1, which in turn decodes the base at position 2, etc., until all sequence pairs are identified. The current read length is between 30 and 35 nucleotides</a:t>
            </a:r>
            <a:endParaRPr lang="zh-TW" altLang="en-US" sz="1600" dirty="0">
              <a:latin typeface="Arial" pitchFamily="34" charset="0"/>
              <a:cs typeface="Arial"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4"/>
          <p:cNvSpPr>
            <a:spLocks noGrp="1" noChangeArrowheads="1"/>
          </p:cNvSpPr>
          <p:nvPr>
            <p:ph type="title"/>
          </p:nvPr>
        </p:nvSpPr>
        <p:spPr/>
        <p:txBody>
          <a:bodyPr>
            <a:normAutofit/>
          </a:bodyPr>
          <a:lstStyle/>
          <a:p>
            <a:r>
              <a:rPr lang="en-US" altLang="zh-TW" sz="3600" b="1" dirty="0">
                <a:solidFill>
                  <a:srgbClr val="C00000"/>
                </a:solidFill>
                <a:latin typeface="Arial" pitchFamily="34" charset="0"/>
                <a:ea typeface="新細明體" pitchFamily="18" charset="-120"/>
                <a:cs typeface="Arial" pitchFamily="34" charset="0"/>
              </a:rPr>
              <a:t>Comparison of existing methods</a:t>
            </a:r>
          </a:p>
        </p:txBody>
      </p:sp>
      <p:graphicFrame>
        <p:nvGraphicFramePr>
          <p:cNvPr id="13320" name="Object 8"/>
          <p:cNvGraphicFramePr>
            <a:graphicFrameLocks noChangeAspect="1"/>
          </p:cNvGraphicFramePr>
          <p:nvPr>
            <p:ph sz="half" idx="1"/>
          </p:nvPr>
        </p:nvGraphicFramePr>
        <p:xfrm>
          <a:off x="914400" y="1600200"/>
          <a:ext cx="6684963" cy="2185988"/>
        </p:xfrm>
        <a:graphic>
          <a:graphicData uri="http://schemas.openxmlformats.org/presentationml/2006/ole">
            <p:oleObj spid="_x0000_s61442" name="Photo Editor Photo" r:id="rId3" imgW="6961905" imgH="2276793" progId="">
              <p:embed/>
            </p:oleObj>
          </a:graphicData>
        </a:graphic>
      </p:graphicFrame>
      <p:graphicFrame>
        <p:nvGraphicFramePr>
          <p:cNvPr id="13325" name="Object 13"/>
          <p:cNvGraphicFramePr>
            <a:graphicFrameLocks noChangeAspect="1"/>
          </p:cNvGraphicFramePr>
          <p:nvPr/>
        </p:nvGraphicFramePr>
        <p:xfrm>
          <a:off x="914400" y="4114800"/>
          <a:ext cx="1085850" cy="2276475"/>
        </p:xfrm>
        <a:graphic>
          <a:graphicData uri="http://schemas.openxmlformats.org/presentationml/2006/ole">
            <p:oleObj spid="_x0000_s61443" name="Photo Editor Photo" r:id="rId4" imgW="1085714" imgH="2276793" progId="">
              <p:embed/>
            </p:oleObj>
          </a:graphicData>
        </a:graphic>
      </p:graphicFrame>
      <p:graphicFrame>
        <p:nvGraphicFramePr>
          <p:cNvPr id="13328" name="Object 16"/>
          <p:cNvGraphicFramePr>
            <a:graphicFrameLocks noChangeAspect="1"/>
          </p:cNvGraphicFramePr>
          <p:nvPr/>
        </p:nvGraphicFramePr>
        <p:xfrm>
          <a:off x="1981200" y="4114800"/>
          <a:ext cx="6257925" cy="2276475"/>
        </p:xfrm>
        <a:graphic>
          <a:graphicData uri="http://schemas.openxmlformats.org/presentationml/2006/ole">
            <p:oleObj spid="_x0000_s61444" name="Photo Editor Photo" r:id="rId5" imgW="6257143" imgH="2276793" progId="">
              <p:embed/>
            </p:oleObj>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l="29100" t="15625" r="26976" b="9179"/>
          <a:stretch>
            <a:fillRect/>
          </a:stretch>
        </p:blipFill>
        <p:spPr bwMode="auto">
          <a:xfrm>
            <a:off x="1142976" y="185715"/>
            <a:ext cx="6858048" cy="6600871"/>
          </a:xfrm>
          <a:prstGeom prst="rect">
            <a:avLst/>
          </a:prstGeom>
          <a:noFill/>
          <a:ln w="9525">
            <a:noFill/>
            <a:miter lim="800000"/>
            <a:headEnd/>
            <a:tailEnd/>
          </a:ln>
        </p:spPr>
      </p:pic>
      <p:sp>
        <p:nvSpPr>
          <p:cNvPr id="3" name="矩形 2"/>
          <p:cNvSpPr/>
          <p:nvPr/>
        </p:nvSpPr>
        <p:spPr>
          <a:xfrm>
            <a:off x="1214414" y="5286388"/>
            <a:ext cx="6643734" cy="28575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矩形 3"/>
          <p:cNvSpPr/>
          <p:nvPr/>
        </p:nvSpPr>
        <p:spPr>
          <a:xfrm>
            <a:off x="1214414" y="2643182"/>
            <a:ext cx="6643734" cy="28575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1" name="Picture 5"/>
          <p:cNvPicPr>
            <a:picLocks noGrp="1" noChangeAspect="1" noChangeArrowheads="1"/>
          </p:cNvPicPr>
          <p:nvPr>
            <p:ph idx="1"/>
          </p:nvPr>
        </p:nvPicPr>
        <p:blipFill>
          <a:blip r:embed="rId2" cstate="print"/>
          <a:srcRect/>
          <a:stretch>
            <a:fillRect/>
          </a:stretch>
        </p:blipFill>
        <p:spPr>
          <a:xfrm>
            <a:off x="0" y="244475"/>
            <a:ext cx="9144000" cy="6308725"/>
          </a:xfrm>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l="8785" t="17578" r="33565" b="6250"/>
          <a:stretch>
            <a:fillRect/>
          </a:stretch>
        </p:blipFill>
        <p:spPr bwMode="auto">
          <a:xfrm>
            <a:off x="-1" y="0"/>
            <a:ext cx="9231963"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liv.ac.uk/cgr/images/nbt1108-1248-F1.gif"/>
          <p:cNvPicPr>
            <a:picLocks noChangeAspect="1" noChangeArrowheads="1"/>
          </p:cNvPicPr>
          <p:nvPr/>
        </p:nvPicPr>
        <p:blipFill>
          <a:blip r:embed="rId2" cstate="print"/>
          <a:srcRect/>
          <a:stretch>
            <a:fillRect/>
          </a:stretch>
        </p:blipFill>
        <p:spPr bwMode="auto">
          <a:xfrm>
            <a:off x="63500" y="434979"/>
            <a:ext cx="8957110" cy="5708665"/>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covermed">
            <a:hlinkClick r:id="rId2" action="ppaction://hlinkfile" tooltip="Download Full Text Files"/>
          </p:cNvPr>
          <p:cNvPicPr>
            <a:picLocks noChangeAspect="1" noChangeArrowheads="1"/>
          </p:cNvPicPr>
          <p:nvPr/>
        </p:nvPicPr>
        <p:blipFill>
          <a:blip r:embed="rId3" cstate="print"/>
          <a:srcRect/>
          <a:stretch>
            <a:fillRect/>
          </a:stretch>
        </p:blipFill>
        <p:spPr bwMode="auto">
          <a:xfrm>
            <a:off x="989013" y="882650"/>
            <a:ext cx="1979612" cy="2665413"/>
          </a:xfrm>
          <a:prstGeom prst="rect">
            <a:avLst/>
          </a:prstGeom>
          <a:noFill/>
          <a:ln w="9525">
            <a:solidFill>
              <a:schemeClr val="bg2"/>
            </a:solidFill>
            <a:miter lim="800000"/>
            <a:headEnd/>
            <a:tailEnd/>
          </a:ln>
        </p:spPr>
      </p:pic>
      <p:pic>
        <p:nvPicPr>
          <p:cNvPr id="4104" name="Picture 8" descr="nature_v409_sm"/>
          <p:cNvPicPr>
            <a:picLocks noChangeAspect="1" noChangeArrowheads="1"/>
          </p:cNvPicPr>
          <p:nvPr/>
        </p:nvPicPr>
        <p:blipFill>
          <a:blip r:embed="rId4" cstate="print"/>
          <a:srcRect/>
          <a:stretch>
            <a:fillRect/>
          </a:stretch>
        </p:blipFill>
        <p:spPr bwMode="auto">
          <a:xfrm>
            <a:off x="3106738" y="882650"/>
            <a:ext cx="1992312" cy="2662238"/>
          </a:xfrm>
          <a:prstGeom prst="rect">
            <a:avLst/>
          </a:prstGeom>
          <a:noFill/>
          <a:ln w="9525">
            <a:solidFill>
              <a:schemeClr val="bg2"/>
            </a:solidFill>
            <a:miter lim="800000"/>
            <a:headEnd/>
            <a:tailEnd/>
          </a:ln>
        </p:spPr>
      </p:pic>
      <p:sp>
        <p:nvSpPr>
          <p:cNvPr id="4106" name="Text Box 10"/>
          <p:cNvSpPr txBox="1">
            <a:spLocks noChangeArrowheads="1"/>
          </p:cNvSpPr>
          <p:nvPr/>
        </p:nvSpPr>
        <p:spPr bwMode="auto">
          <a:xfrm>
            <a:off x="3059113" y="3546475"/>
            <a:ext cx="2089150"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Nature</a:t>
            </a:r>
            <a:r>
              <a:rPr lang="en-US" altLang="zh-TW" sz="1000" i="1">
                <a:solidFill>
                  <a:srgbClr val="808080"/>
                </a:solidFill>
              </a:rPr>
              <a:t>, 15 February 2001</a:t>
            </a:r>
          </a:p>
          <a:p>
            <a:pPr algn="ctr">
              <a:lnSpc>
                <a:spcPct val="80000"/>
              </a:lnSpc>
            </a:pPr>
            <a:r>
              <a:rPr lang="en-US" altLang="zh-TW" sz="1000" i="1">
                <a:solidFill>
                  <a:srgbClr val="808080"/>
                </a:solidFill>
              </a:rPr>
              <a:t>Vol. 409, Pages 813-960</a:t>
            </a:r>
          </a:p>
        </p:txBody>
      </p:sp>
      <p:sp>
        <p:nvSpPr>
          <p:cNvPr id="4107" name="Text Box 11"/>
          <p:cNvSpPr txBox="1">
            <a:spLocks noChangeArrowheads="1"/>
          </p:cNvSpPr>
          <p:nvPr/>
        </p:nvSpPr>
        <p:spPr bwMode="auto">
          <a:xfrm>
            <a:off x="898525" y="3544888"/>
            <a:ext cx="2160588"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Science</a:t>
            </a:r>
            <a:r>
              <a:rPr lang="en-US" altLang="zh-TW" sz="1000" i="1">
                <a:solidFill>
                  <a:srgbClr val="808080"/>
                </a:solidFill>
              </a:rPr>
              <a:t>, 16 February 2001</a:t>
            </a:r>
          </a:p>
          <a:p>
            <a:pPr algn="ctr">
              <a:lnSpc>
                <a:spcPct val="80000"/>
              </a:lnSpc>
            </a:pPr>
            <a:r>
              <a:rPr lang="en-US" altLang="zh-TW" sz="1000" i="1">
                <a:solidFill>
                  <a:srgbClr val="808080"/>
                </a:solidFill>
              </a:rPr>
              <a:t>Vol. 291, Pages 1145-1434</a:t>
            </a:r>
          </a:p>
        </p:txBody>
      </p:sp>
      <p:pic>
        <p:nvPicPr>
          <p:cNvPr id="4113" name="Picture 17"/>
          <p:cNvPicPr>
            <a:picLocks noChangeAspect="1" noChangeArrowheads="1"/>
          </p:cNvPicPr>
          <p:nvPr/>
        </p:nvPicPr>
        <p:blipFill>
          <a:blip r:embed="rId5" cstate="print"/>
          <a:srcRect/>
          <a:stretch>
            <a:fillRect/>
          </a:stretch>
        </p:blipFill>
        <p:spPr bwMode="auto">
          <a:xfrm>
            <a:off x="5486400" y="547688"/>
            <a:ext cx="3549650" cy="5689600"/>
          </a:xfrm>
          <a:prstGeom prst="rect">
            <a:avLst/>
          </a:prstGeom>
          <a:noFill/>
          <a:ln w="9525">
            <a:noFill/>
            <a:miter lim="800000"/>
            <a:headEnd/>
            <a:tailEnd/>
          </a:ln>
          <a:effectLst/>
        </p:spPr>
      </p:pic>
      <p:grpSp>
        <p:nvGrpSpPr>
          <p:cNvPr id="2" name="Group 20"/>
          <p:cNvGrpSpPr>
            <a:grpSpLocks/>
          </p:cNvGrpSpPr>
          <p:nvPr/>
        </p:nvGrpSpPr>
        <p:grpSpPr bwMode="auto">
          <a:xfrm>
            <a:off x="565150" y="4508500"/>
            <a:ext cx="3240088" cy="1873250"/>
            <a:chOff x="340" y="2976"/>
            <a:chExt cx="2041" cy="1180"/>
          </a:xfrm>
        </p:grpSpPr>
        <p:pic>
          <p:nvPicPr>
            <p:cNvPr id="4114" name="Picture 18"/>
            <p:cNvPicPr>
              <a:picLocks noChangeAspect="1" noChangeArrowheads="1"/>
            </p:cNvPicPr>
            <p:nvPr/>
          </p:nvPicPr>
          <p:blipFill>
            <a:blip r:embed="rId6" cstate="print"/>
            <a:srcRect l="13281" t="29492" r="37451" b="35649"/>
            <a:stretch>
              <a:fillRect/>
            </a:stretch>
          </p:blipFill>
          <p:spPr bwMode="auto">
            <a:xfrm>
              <a:off x="340" y="2976"/>
              <a:ext cx="2041" cy="1083"/>
            </a:xfrm>
            <a:prstGeom prst="rect">
              <a:avLst/>
            </a:prstGeom>
            <a:noFill/>
            <a:ln w="9525">
              <a:noFill/>
              <a:miter lim="800000"/>
              <a:headEnd/>
              <a:tailEnd/>
            </a:ln>
            <a:effectLst/>
          </p:spPr>
        </p:pic>
        <p:sp>
          <p:nvSpPr>
            <p:cNvPr id="4115" name="Rectangle 19"/>
            <p:cNvSpPr>
              <a:spLocks noChangeArrowheads="1"/>
            </p:cNvSpPr>
            <p:nvPr/>
          </p:nvSpPr>
          <p:spPr bwMode="auto">
            <a:xfrm>
              <a:off x="1383" y="3748"/>
              <a:ext cx="998" cy="408"/>
            </a:xfrm>
            <a:prstGeom prst="rect">
              <a:avLst/>
            </a:prstGeom>
            <a:solidFill>
              <a:schemeClr val="bg1"/>
            </a:solidFill>
            <a:ln w="9525">
              <a:noFill/>
              <a:miter lim="800000"/>
              <a:headEnd/>
              <a:tailEnd/>
            </a:ln>
            <a:effectLst/>
          </p:spPr>
          <p:txBody>
            <a:bodyPr wrap="none" anchor="ctr"/>
            <a:lstStyle/>
            <a:p>
              <a:endParaRPr lang="zh-TW" altLang="en-US"/>
            </a:p>
          </p:txBody>
        </p:sp>
      </p:grpSp>
      <p:pic>
        <p:nvPicPr>
          <p:cNvPr id="4111" name="Picture 15" descr="50 years of DNA: From Double Helix to Health A Celebration of The Genome"/>
          <p:cNvPicPr>
            <a:picLocks noChangeAspect="1" noChangeArrowheads="1"/>
          </p:cNvPicPr>
          <p:nvPr/>
        </p:nvPicPr>
        <p:blipFill>
          <a:blip r:embed="rId7" cstate="print"/>
          <a:srcRect/>
          <a:stretch>
            <a:fillRect/>
          </a:stretch>
        </p:blipFill>
        <p:spPr bwMode="auto">
          <a:xfrm>
            <a:off x="5867400" y="6021388"/>
            <a:ext cx="2447925" cy="430212"/>
          </a:xfrm>
          <a:prstGeom prst="rect">
            <a:avLst/>
          </a:prstGeom>
          <a:noFill/>
        </p:spPr>
      </p:pic>
      <p:sp>
        <p:nvSpPr>
          <p:cNvPr id="4109" name="Rectangle 13"/>
          <p:cNvSpPr>
            <a:spLocks noChangeArrowheads="1"/>
          </p:cNvSpPr>
          <p:nvPr/>
        </p:nvSpPr>
        <p:spPr bwMode="auto">
          <a:xfrm>
            <a:off x="493713" y="4148138"/>
            <a:ext cx="6599237" cy="457200"/>
          </a:xfrm>
          <a:prstGeom prst="rect">
            <a:avLst/>
          </a:prstGeom>
          <a:noFill/>
          <a:ln w="9525">
            <a:noFill/>
            <a:miter lim="800000"/>
            <a:headEnd/>
            <a:tailEnd/>
          </a:ln>
          <a:effectLst/>
        </p:spPr>
        <p:txBody>
          <a:bodyPr wrap="none">
            <a:spAutoFit/>
          </a:bodyPr>
          <a:lstStyle/>
          <a:p>
            <a:r>
              <a:rPr lang="en-US" altLang="zh-TW" sz="2400" b="1">
                <a:solidFill>
                  <a:srgbClr val="800000"/>
                </a:solidFill>
                <a:effectLst>
                  <a:outerShdw blurRad="38100" dist="38100" dir="2700000" algn="tl">
                    <a:srgbClr val="C0C0C0"/>
                  </a:outerShdw>
                </a:effectLst>
                <a:cs typeface="Arial" charset="0"/>
              </a:rPr>
              <a:t>April 2003: High-Resolution Human Genome</a:t>
            </a:r>
          </a:p>
        </p:txBody>
      </p:sp>
      <p:sp>
        <p:nvSpPr>
          <p:cNvPr id="4105" name="Rectangle 9"/>
          <p:cNvSpPr>
            <a:spLocks noChangeArrowheads="1"/>
          </p:cNvSpPr>
          <p:nvPr/>
        </p:nvSpPr>
        <p:spPr bwMode="auto">
          <a:xfrm>
            <a:off x="328641" y="333375"/>
            <a:ext cx="8243887" cy="457200"/>
          </a:xfrm>
          <a:prstGeom prst="rect">
            <a:avLst/>
          </a:prstGeom>
          <a:noFill/>
          <a:ln w="9525">
            <a:noFill/>
            <a:miter lim="800000"/>
            <a:headEnd/>
            <a:tailEnd/>
          </a:ln>
          <a:effectLst/>
        </p:spPr>
        <p:txBody>
          <a:bodyPr wrap="none">
            <a:spAutoFit/>
          </a:bodyPr>
          <a:lstStyle/>
          <a:p>
            <a:r>
              <a:rPr lang="en-US" altLang="zh-TW" sz="2400" b="1" dirty="0">
                <a:solidFill>
                  <a:srgbClr val="800000"/>
                </a:solidFill>
                <a:effectLst>
                  <a:outerShdw blurRad="38100" dist="38100" dir="2700000" algn="tl">
                    <a:srgbClr val="C0C0C0"/>
                  </a:outerShdw>
                </a:effectLst>
                <a:cs typeface="Arial" charset="0"/>
              </a:rPr>
              <a:t>February 2001: Completion of the Draft Human Genome</a:t>
            </a:r>
          </a:p>
        </p:txBody>
      </p:sp>
      <p:sp>
        <p:nvSpPr>
          <p:cNvPr id="4127" name="Text Box 31"/>
          <p:cNvSpPr txBox="1">
            <a:spLocks noChangeArrowheads="1"/>
          </p:cNvSpPr>
          <p:nvPr/>
        </p:nvSpPr>
        <p:spPr bwMode="auto">
          <a:xfrm>
            <a:off x="6156325" y="6357938"/>
            <a:ext cx="1727200"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Nature</a:t>
            </a:r>
            <a:r>
              <a:rPr lang="en-US" altLang="zh-TW" sz="1000" i="1">
                <a:solidFill>
                  <a:srgbClr val="808080"/>
                </a:solidFill>
              </a:rPr>
              <a:t>, 23 April 2003</a:t>
            </a:r>
          </a:p>
          <a:p>
            <a:pPr algn="ctr">
              <a:lnSpc>
                <a:spcPct val="80000"/>
              </a:lnSpc>
            </a:pPr>
            <a:r>
              <a:rPr lang="en-US" altLang="zh-TW" sz="1000" i="1">
                <a:solidFill>
                  <a:srgbClr val="808080"/>
                </a:solidFill>
              </a:rPr>
              <a:t>Vol. 422, Pages 1-13</a:t>
            </a:r>
          </a:p>
        </p:txBody>
      </p:sp>
      <p:sp>
        <p:nvSpPr>
          <p:cNvPr id="14" name="Text Box 29"/>
          <p:cNvSpPr txBox="1">
            <a:spLocks noChangeArrowheads="1"/>
          </p:cNvSpPr>
          <p:nvPr/>
        </p:nvSpPr>
        <p:spPr bwMode="auto">
          <a:xfrm>
            <a:off x="7500958" y="285728"/>
            <a:ext cx="1539717" cy="523220"/>
          </a:xfrm>
          <a:prstGeom prst="rect">
            <a:avLst/>
          </a:prstGeom>
          <a:noFill/>
          <a:ln w="9525">
            <a:noFill/>
            <a:miter lim="800000"/>
            <a:headEnd/>
            <a:tailEnd/>
          </a:ln>
        </p:spPr>
        <p:txBody>
          <a:bodyPr wrap="none">
            <a:spAutoFit/>
          </a:bodyPr>
          <a:lstStyle/>
          <a:p>
            <a:pPr algn="ctr"/>
            <a:r>
              <a:rPr lang="en-US" altLang="zh-TW" sz="1400" b="1" dirty="0"/>
              <a:t>&gt;10 years to finish</a:t>
            </a:r>
          </a:p>
          <a:p>
            <a:pPr algn="ctr"/>
            <a:r>
              <a:rPr lang="en-US" altLang="zh-TW" sz="1400" b="1" dirty="0"/>
              <a:t>USD 3 billion</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cstate="print"/>
          <a:srcRect l="25971" t="13603" r="26826" b="6734"/>
          <a:stretch>
            <a:fillRect/>
          </a:stretch>
        </p:blipFill>
        <p:spPr bwMode="auto">
          <a:xfrm>
            <a:off x="1714480" y="71414"/>
            <a:ext cx="6072230" cy="6404771"/>
          </a:xfrm>
          <a:prstGeom prst="rect">
            <a:avLst/>
          </a:prstGeom>
          <a:noFill/>
          <a:ln w="9525">
            <a:noFill/>
            <a:miter lim="800000"/>
            <a:headEnd/>
            <a:tailEnd/>
          </a:ln>
        </p:spPr>
      </p:pic>
      <p:grpSp>
        <p:nvGrpSpPr>
          <p:cNvPr id="5" name="群組 4"/>
          <p:cNvGrpSpPr/>
          <p:nvPr/>
        </p:nvGrpSpPr>
        <p:grpSpPr>
          <a:xfrm>
            <a:off x="500034" y="4284392"/>
            <a:ext cx="2214578" cy="2436612"/>
            <a:chOff x="500034" y="4284392"/>
            <a:chExt cx="2214578" cy="2436612"/>
          </a:xfrm>
        </p:grpSpPr>
        <p:pic>
          <p:nvPicPr>
            <p:cNvPr id="3" name="Picture 2" descr="gxp button"/>
            <p:cNvPicPr>
              <a:picLocks noChangeAspect="1" noChangeArrowheads="1"/>
            </p:cNvPicPr>
            <p:nvPr/>
          </p:nvPicPr>
          <p:blipFill>
            <a:blip r:embed="rId3" cstate="print"/>
            <a:srcRect/>
            <a:stretch>
              <a:fillRect/>
            </a:stretch>
          </p:blipFill>
          <p:spPr bwMode="auto">
            <a:xfrm>
              <a:off x="571472" y="4284392"/>
              <a:ext cx="2071702" cy="2089718"/>
            </a:xfrm>
            <a:prstGeom prst="rect">
              <a:avLst/>
            </a:prstGeom>
            <a:noFill/>
          </p:spPr>
        </p:pic>
        <p:pic>
          <p:nvPicPr>
            <p:cNvPr id="22531" name="Picture 3"/>
            <p:cNvPicPr>
              <a:picLocks noChangeAspect="1" noChangeArrowheads="1"/>
            </p:cNvPicPr>
            <p:nvPr/>
          </p:nvPicPr>
          <p:blipFill>
            <a:blip r:embed="rId4" cstate="print"/>
            <a:srcRect l="46764" t="35602" r="35435" b="59729"/>
            <a:stretch>
              <a:fillRect/>
            </a:stretch>
          </p:blipFill>
          <p:spPr bwMode="auto">
            <a:xfrm>
              <a:off x="500034" y="6357958"/>
              <a:ext cx="2214578" cy="363046"/>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37" name="Rectangle 21"/>
          <p:cNvSpPr>
            <a:spLocks noChangeArrowheads="1"/>
          </p:cNvSpPr>
          <p:nvPr/>
        </p:nvSpPr>
        <p:spPr bwMode="auto">
          <a:xfrm>
            <a:off x="323850" y="404813"/>
            <a:ext cx="7148513" cy="519112"/>
          </a:xfrm>
          <a:prstGeom prst="rect">
            <a:avLst/>
          </a:prstGeom>
          <a:noFill/>
          <a:ln w="9525">
            <a:noFill/>
            <a:miter lim="800000"/>
            <a:headEnd/>
            <a:tailEnd/>
          </a:ln>
          <a:effectLst/>
        </p:spPr>
        <p:txBody>
          <a:bodyPr wrap="none">
            <a:spAutoFit/>
          </a:bodyPr>
          <a:lstStyle/>
          <a:p>
            <a:pPr>
              <a:defRPr/>
            </a:pPr>
            <a:r>
              <a:rPr lang="en-US" altLang="zh-TW" sz="2800" b="1">
                <a:solidFill>
                  <a:srgbClr val="800000"/>
                </a:solidFill>
                <a:effectLst>
                  <a:outerShdw blurRad="38100" dist="38100" dir="2700000" algn="tl">
                    <a:srgbClr val="C0C0C0"/>
                  </a:outerShdw>
                </a:effectLst>
                <a:latin typeface="Arial" charset="0"/>
                <a:ea typeface="新細明體" charset="-120"/>
              </a:rPr>
              <a:t>Next Generation Sequencing Technology</a:t>
            </a:r>
          </a:p>
        </p:txBody>
      </p:sp>
      <p:grpSp>
        <p:nvGrpSpPr>
          <p:cNvPr id="2" name="Group 39"/>
          <p:cNvGrpSpPr>
            <a:grpSpLocks/>
          </p:cNvGrpSpPr>
          <p:nvPr/>
        </p:nvGrpSpPr>
        <p:grpSpPr bwMode="auto">
          <a:xfrm>
            <a:off x="3852863" y="1052513"/>
            <a:ext cx="5060950" cy="4848225"/>
            <a:chOff x="2518" y="663"/>
            <a:chExt cx="3188" cy="3054"/>
          </a:xfrm>
        </p:grpSpPr>
        <p:pic>
          <p:nvPicPr>
            <p:cNvPr id="6151" name="Picture 14" descr="Venter_blog_20070507135740"/>
            <p:cNvPicPr>
              <a:picLocks noChangeAspect="1" noChangeArrowheads="1"/>
            </p:cNvPicPr>
            <p:nvPr/>
          </p:nvPicPr>
          <p:blipFill>
            <a:blip r:embed="rId2" cstate="print"/>
            <a:srcRect/>
            <a:stretch>
              <a:fillRect/>
            </a:stretch>
          </p:blipFill>
          <p:spPr bwMode="auto">
            <a:xfrm>
              <a:off x="2566" y="2303"/>
              <a:ext cx="600" cy="720"/>
            </a:xfrm>
            <a:prstGeom prst="rect">
              <a:avLst/>
            </a:prstGeom>
            <a:noFill/>
            <a:ln w="9525">
              <a:noFill/>
              <a:miter lim="800000"/>
              <a:headEnd/>
              <a:tailEnd/>
            </a:ln>
          </p:spPr>
        </p:pic>
        <p:sp>
          <p:nvSpPr>
            <p:cNvPr id="6152" name="Rectangle 15"/>
            <p:cNvSpPr>
              <a:spLocks noChangeArrowheads="1"/>
            </p:cNvSpPr>
            <p:nvPr/>
          </p:nvSpPr>
          <p:spPr bwMode="auto">
            <a:xfrm>
              <a:off x="3201" y="2303"/>
              <a:ext cx="2356" cy="346"/>
            </a:xfrm>
            <a:prstGeom prst="rect">
              <a:avLst/>
            </a:prstGeom>
            <a:noFill/>
            <a:ln w="9525">
              <a:noFill/>
              <a:miter lim="800000"/>
              <a:headEnd/>
              <a:tailEnd/>
            </a:ln>
          </p:spPr>
          <p:txBody>
            <a:bodyPr wrap="none">
              <a:spAutoFit/>
            </a:bodyPr>
            <a:lstStyle/>
            <a:p>
              <a:r>
                <a:rPr lang="en-US" altLang="zh-TW" b="1"/>
                <a:t>Craig Venter’s Personal Genome</a:t>
              </a:r>
            </a:p>
            <a:p>
              <a:r>
                <a:rPr lang="en-US" altLang="zh-TW" sz="1200" i="1"/>
                <a:t>September, 2007</a:t>
              </a:r>
            </a:p>
          </p:txBody>
        </p:sp>
        <p:sp>
          <p:nvSpPr>
            <p:cNvPr id="6153" name="Text Box 16"/>
            <p:cNvSpPr txBox="1">
              <a:spLocks noChangeArrowheads="1"/>
            </p:cNvSpPr>
            <p:nvPr/>
          </p:nvSpPr>
          <p:spPr bwMode="auto">
            <a:xfrm>
              <a:off x="3234" y="2629"/>
              <a:ext cx="794" cy="326"/>
            </a:xfrm>
            <a:prstGeom prst="rect">
              <a:avLst/>
            </a:prstGeom>
            <a:noFill/>
            <a:ln w="9525">
              <a:noFill/>
              <a:miter lim="800000"/>
              <a:headEnd/>
              <a:tailEnd/>
            </a:ln>
          </p:spPr>
          <p:txBody>
            <a:bodyPr wrap="none">
              <a:spAutoFit/>
            </a:bodyPr>
            <a:lstStyle/>
            <a:p>
              <a:r>
                <a:rPr lang="en-US" altLang="zh-TW" sz="1400"/>
                <a:t>1 year</a:t>
              </a:r>
            </a:p>
            <a:p>
              <a:r>
                <a:rPr lang="en-US" altLang="zh-TW" sz="1400"/>
                <a:t>USD 1 million</a:t>
              </a:r>
            </a:p>
          </p:txBody>
        </p:sp>
        <p:pic>
          <p:nvPicPr>
            <p:cNvPr id="6154" name="Picture 18" descr="JamesDWatson_x220"/>
            <p:cNvPicPr>
              <a:picLocks noChangeAspect="1" noChangeArrowheads="1"/>
            </p:cNvPicPr>
            <p:nvPr/>
          </p:nvPicPr>
          <p:blipFill>
            <a:blip r:embed="rId3" cstate="print"/>
            <a:srcRect r="6052" b="18793"/>
            <a:stretch>
              <a:fillRect/>
            </a:stretch>
          </p:blipFill>
          <p:spPr bwMode="auto">
            <a:xfrm>
              <a:off x="2563" y="1531"/>
              <a:ext cx="590" cy="726"/>
            </a:xfrm>
            <a:prstGeom prst="rect">
              <a:avLst/>
            </a:prstGeom>
            <a:noFill/>
            <a:ln w="9525">
              <a:noFill/>
              <a:miter lim="800000"/>
              <a:headEnd/>
              <a:tailEnd/>
            </a:ln>
          </p:spPr>
        </p:pic>
        <p:pic>
          <p:nvPicPr>
            <p:cNvPr id="6155" name="Picture 22" descr="cover010215"/>
            <p:cNvPicPr>
              <a:picLocks noChangeAspect="1" noChangeArrowheads="1"/>
            </p:cNvPicPr>
            <p:nvPr/>
          </p:nvPicPr>
          <p:blipFill>
            <a:blip r:embed="rId4" cstate="print"/>
            <a:srcRect/>
            <a:stretch>
              <a:fillRect/>
            </a:stretch>
          </p:blipFill>
          <p:spPr bwMode="auto">
            <a:xfrm>
              <a:off x="2563" y="715"/>
              <a:ext cx="590" cy="710"/>
            </a:xfrm>
            <a:prstGeom prst="rect">
              <a:avLst/>
            </a:prstGeom>
            <a:noFill/>
            <a:ln w="9525">
              <a:solidFill>
                <a:schemeClr val="tx1"/>
              </a:solidFill>
              <a:miter lim="800000"/>
              <a:headEnd/>
              <a:tailEnd/>
            </a:ln>
          </p:spPr>
        </p:pic>
        <p:sp>
          <p:nvSpPr>
            <p:cNvPr id="6156" name="Rectangle 25"/>
            <p:cNvSpPr>
              <a:spLocks noChangeArrowheads="1"/>
            </p:cNvSpPr>
            <p:nvPr/>
          </p:nvSpPr>
          <p:spPr bwMode="auto">
            <a:xfrm>
              <a:off x="3198" y="1486"/>
              <a:ext cx="2508" cy="346"/>
            </a:xfrm>
            <a:prstGeom prst="rect">
              <a:avLst/>
            </a:prstGeom>
            <a:noFill/>
            <a:ln w="9525">
              <a:noFill/>
              <a:miter lim="800000"/>
              <a:headEnd/>
              <a:tailEnd/>
            </a:ln>
          </p:spPr>
          <p:txBody>
            <a:bodyPr wrap="none">
              <a:spAutoFit/>
            </a:bodyPr>
            <a:lstStyle/>
            <a:p>
              <a:r>
                <a:rPr lang="en-US" altLang="zh-TW" b="1"/>
                <a:t>James Watson’s Personal Genome</a:t>
              </a:r>
            </a:p>
            <a:p>
              <a:r>
                <a:rPr lang="en-US" altLang="zh-TW" sz="1200" i="1"/>
                <a:t>June, 2007</a:t>
              </a:r>
            </a:p>
          </p:txBody>
        </p:sp>
        <p:sp>
          <p:nvSpPr>
            <p:cNvPr id="6157" name="Text Box 26"/>
            <p:cNvSpPr txBox="1">
              <a:spLocks noChangeArrowheads="1"/>
            </p:cNvSpPr>
            <p:nvPr/>
          </p:nvSpPr>
          <p:spPr bwMode="auto">
            <a:xfrm>
              <a:off x="3231" y="1812"/>
              <a:ext cx="794" cy="326"/>
            </a:xfrm>
            <a:prstGeom prst="rect">
              <a:avLst/>
            </a:prstGeom>
            <a:noFill/>
            <a:ln w="9525">
              <a:noFill/>
              <a:miter lim="800000"/>
              <a:headEnd/>
              <a:tailEnd/>
            </a:ln>
          </p:spPr>
          <p:txBody>
            <a:bodyPr wrap="none">
              <a:spAutoFit/>
            </a:bodyPr>
            <a:lstStyle/>
            <a:p>
              <a:r>
                <a:rPr lang="en-US" altLang="zh-TW" sz="1400"/>
                <a:t>1 year</a:t>
              </a:r>
            </a:p>
            <a:p>
              <a:r>
                <a:rPr lang="en-US" altLang="zh-TW" sz="1400"/>
                <a:t>USD 2 million</a:t>
              </a:r>
            </a:p>
          </p:txBody>
        </p:sp>
        <p:sp>
          <p:nvSpPr>
            <p:cNvPr id="6158" name="Rectangle 28"/>
            <p:cNvSpPr>
              <a:spLocks noChangeArrowheads="1"/>
            </p:cNvSpPr>
            <p:nvPr/>
          </p:nvSpPr>
          <p:spPr bwMode="auto">
            <a:xfrm>
              <a:off x="3153" y="663"/>
              <a:ext cx="1956" cy="346"/>
            </a:xfrm>
            <a:prstGeom prst="rect">
              <a:avLst/>
            </a:prstGeom>
            <a:noFill/>
            <a:ln w="9525">
              <a:noFill/>
              <a:miter lim="800000"/>
              <a:headEnd/>
              <a:tailEnd/>
            </a:ln>
          </p:spPr>
          <p:txBody>
            <a:bodyPr wrap="none">
              <a:spAutoFit/>
            </a:bodyPr>
            <a:lstStyle/>
            <a:p>
              <a:r>
                <a:rPr lang="en-US" altLang="zh-TW" b="1"/>
                <a:t>Human Reference Genome</a:t>
              </a:r>
            </a:p>
            <a:p>
              <a:r>
                <a:rPr lang="en-US" altLang="zh-TW" sz="1200" i="1"/>
                <a:t>April, 2003</a:t>
              </a:r>
            </a:p>
          </p:txBody>
        </p:sp>
        <p:sp>
          <p:nvSpPr>
            <p:cNvPr id="6159" name="Text Box 29"/>
            <p:cNvSpPr txBox="1">
              <a:spLocks noChangeArrowheads="1"/>
            </p:cNvSpPr>
            <p:nvPr/>
          </p:nvSpPr>
          <p:spPr bwMode="auto">
            <a:xfrm>
              <a:off x="3186" y="997"/>
              <a:ext cx="1025" cy="326"/>
            </a:xfrm>
            <a:prstGeom prst="rect">
              <a:avLst/>
            </a:prstGeom>
            <a:noFill/>
            <a:ln w="9525">
              <a:noFill/>
              <a:miter lim="800000"/>
              <a:headEnd/>
              <a:tailEnd/>
            </a:ln>
          </p:spPr>
          <p:txBody>
            <a:bodyPr wrap="none">
              <a:spAutoFit/>
            </a:bodyPr>
            <a:lstStyle/>
            <a:p>
              <a:r>
                <a:rPr lang="en-US" altLang="zh-TW" sz="1400" dirty="0"/>
                <a:t>&gt;10 years to finish</a:t>
              </a:r>
            </a:p>
            <a:p>
              <a:r>
                <a:rPr lang="en-US" altLang="zh-TW" sz="1400" dirty="0"/>
                <a:t>USD 3 billion</a:t>
              </a:r>
            </a:p>
          </p:txBody>
        </p:sp>
        <p:pic>
          <p:nvPicPr>
            <p:cNvPr id="6160" name="Picture 30" descr="20028-300"/>
            <p:cNvPicPr>
              <a:picLocks noChangeAspect="1" noChangeArrowheads="1"/>
            </p:cNvPicPr>
            <p:nvPr/>
          </p:nvPicPr>
          <p:blipFill>
            <a:blip r:embed="rId5" cstate="print"/>
            <a:srcRect/>
            <a:stretch>
              <a:fillRect/>
            </a:stretch>
          </p:blipFill>
          <p:spPr bwMode="auto">
            <a:xfrm>
              <a:off x="2518" y="3037"/>
              <a:ext cx="680" cy="680"/>
            </a:xfrm>
            <a:prstGeom prst="rect">
              <a:avLst/>
            </a:prstGeom>
            <a:noFill/>
            <a:ln w="9525">
              <a:noFill/>
              <a:miter lim="800000"/>
              <a:headEnd/>
              <a:tailEnd/>
            </a:ln>
          </p:spPr>
        </p:pic>
        <p:sp>
          <p:nvSpPr>
            <p:cNvPr id="6161" name="Rectangle 32"/>
            <p:cNvSpPr>
              <a:spLocks noChangeArrowheads="1"/>
            </p:cNvSpPr>
            <p:nvPr/>
          </p:nvSpPr>
          <p:spPr bwMode="auto">
            <a:xfrm>
              <a:off x="3198" y="3029"/>
              <a:ext cx="1340" cy="231"/>
            </a:xfrm>
            <a:prstGeom prst="rect">
              <a:avLst/>
            </a:prstGeom>
            <a:noFill/>
            <a:ln w="9525">
              <a:noFill/>
              <a:miter lim="800000"/>
              <a:headEnd/>
              <a:tailEnd/>
            </a:ln>
          </p:spPr>
          <p:txBody>
            <a:bodyPr wrap="none">
              <a:spAutoFit/>
            </a:bodyPr>
            <a:lstStyle/>
            <a:p>
              <a:r>
                <a:rPr lang="en-US" altLang="zh-TW" b="1"/>
                <a:t>Personal Genome</a:t>
              </a:r>
            </a:p>
          </p:txBody>
        </p:sp>
        <p:sp>
          <p:nvSpPr>
            <p:cNvPr id="6162" name="Text Box 33"/>
            <p:cNvSpPr txBox="1">
              <a:spLocks noChangeArrowheads="1"/>
            </p:cNvSpPr>
            <p:nvPr/>
          </p:nvSpPr>
          <p:spPr bwMode="auto">
            <a:xfrm>
              <a:off x="3231" y="3218"/>
              <a:ext cx="983" cy="460"/>
            </a:xfrm>
            <a:prstGeom prst="rect">
              <a:avLst/>
            </a:prstGeom>
            <a:noFill/>
            <a:ln w="9525">
              <a:noFill/>
              <a:miter lim="800000"/>
              <a:headEnd/>
              <a:tailEnd/>
            </a:ln>
          </p:spPr>
          <p:txBody>
            <a:bodyPr wrap="none">
              <a:spAutoFit/>
            </a:bodyPr>
            <a:lstStyle/>
            <a:p>
              <a:r>
                <a:rPr lang="en-US" altLang="zh-TW" sz="1400"/>
                <a:t>2007</a:t>
              </a:r>
            </a:p>
            <a:p>
              <a:r>
                <a:rPr lang="en-US" altLang="zh-TW" sz="1400"/>
                <a:t>3 months</a:t>
              </a:r>
            </a:p>
            <a:p>
              <a:r>
                <a:rPr lang="en-US" altLang="zh-TW" sz="1400"/>
                <a:t>~ USD 0.5 million</a:t>
              </a:r>
            </a:p>
          </p:txBody>
        </p:sp>
      </p:grpSp>
      <p:grpSp>
        <p:nvGrpSpPr>
          <p:cNvPr id="3" name="Group 38"/>
          <p:cNvGrpSpPr>
            <a:grpSpLocks/>
          </p:cNvGrpSpPr>
          <p:nvPr/>
        </p:nvGrpSpPr>
        <p:grpSpPr bwMode="auto">
          <a:xfrm>
            <a:off x="395288" y="1076325"/>
            <a:ext cx="3232150" cy="5160963"/>
            <a:chOff x="158" y="663"/>
            <a:chExt cx="2036" cy="3251"/>
          </a:xfrm>
        </p:grpSpPr>
        <p:pic>
          <p:nvPicPr>
            <p:cNvPr id="6149" name="Picture 2"/>
            <p:cNvPicPr>
              <a:picLocks noChangeAspect="1" noChangeArrowheads="1"/>
            </p:cNvPicPr>
            <p:nvPr/>
          </p:nvPicPr>
          <p:blipFill>
            <a:blip r:embed="rId6" cstate="print"/>
            <a:srcRect/>
            <a:stretch>
              <a:fillRect/>
            </a:stretch>
          </p:blipFill>
          <p:spPr bwMode="auto">
            <a:xfrm>
              <a:off x="158" y="663"/>
              <a:ext cx="2036" cy="3039"/>
            </a:xfrm>
            <a:prstGeom prst="rect">
              <a:avLst/>
            </a:prstGeom>
            <a:noFill/>
            <a:ln w="9525">
              <a:noFill/>
              <a:miter lim="800000"/>
              <a:headEnd/>
              <a:tailEnd/>
            </a:ln>
          </p:spPr>
        </p:pic>
        <p:sp>
          <p:nvSpPr>
            <p:cNvPr id="9250" name="Rectangle 34"/>
            <p:cNvSpPr>
              <a:spLocks noChangeArrowheads="1"/>
            </p:cNvSpPr>
            <p:nvPr/>
          </p:nvSpPr>
          <p:spPr bwMode="auto">
            <a:xfrm>
              <a:off x="279" y="3702"/>
              <a:ext cx="1794" cy="212"/>
            </a:xfrm>
            <a:prstGeom prst="rect">
              <a:avLst/>
            </a:prstGeom>
            <a:noFill/>
            <a:ln w="9525">
              <a:noFill/>
              <a:miter lim="800000"/>
              <a:headEnd/>
              <a:tailEnd/>
            </a:ln>
            <a:effectLst/>
          </p:spPr>
          <p:txBody>
            <a:bodyPr wrap="none">
              <a:spAutoFit/>
            </a:bodyPr>
            <a:lstStyle/>
            <a:p>
              <a:pPr>
                <a:defRPr/>
              </a:pPr>
              <a:r>
                <a:rPr lang="en-US" altLang="zh-TW" sz="1600" b="1">
                  <a:effectLst>
                    <a:outerShdw blurRad="38100" dist="38100" dir="2700000" algn="tl">
                      <a:srgbClr val="C0C0C0"/>
                    </a:outerShdw>
                  </a:effectLst>
                  <a:latin typeface="Arial" charset="0"/>
                  <a:ea typeface="新細明體" charset="-120"/>
                </a:rPr>
                <a:t>USD 10000 Genome in 2015</a:t>
              </a:r>
            </a:p>
          </p:txBody>
        </p:sp>
      </p:gr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9" name="Picture 9"/>
          <p:cNvPicPr>
            <a:picLocks noChangeAspect="1" noChangeArrowheads="1"/>
          </p:cNvPicPr>
          <p:nvPr/>
        </p:nvPicPr>
        <p:blipFill>
          <a:blip r:embed="rId2" cstate="print"/>
          <a:srcRect t="19698" r="1807" b="60468"/>
          <a:stretch>
            <a:fillRect/>
          </a:stretch>
        </p:blipFill>
        <p:spPr bwMode="auto">
          <a:xfrm>
            <a:off x="538163" y="358222"/>
            <a:ext cx="8066087" cy="1222375"/>
          </a:xfrm>
          <a:prstGeom prst="rect">
            <a:avLst/>
          </a:prstGeom>
          <a:noFill/>
          <a:ln w="9525">
            <a:noFill/>
            <a:miter lim="800000"/>
            <a:headEnd/>
            <a:tailEnd/>
          </a:ln>
          <a:effectLst/>
        </p:spPr>
      </p:pic>
      <p:sp>
        <p:nvSpPr>
          <p:cNvPr id="8" name="矩形 7"/>
          <p:cNvSpPr/>
          <p:nvPr/>
        </p:nvSpPr>
        <p:spPr>
          <a:xfrm>
            <a:off x="571472" y="1739334"/>
            <a:ext cx="8001056" cy="3046988"/>
          </a:xfrm>
          <a:prstGeom prst="rect">
            <a:avLst/>
          </a:prstGeom>
        </p:spPr>
        <p:txBody>
          <a:bodyPr wrap="square">
            <a:spAutoFit/>
          </a:bodyPr>
          <a:lstStyle/>
          <a:p>
            <a:pPr algn="just"/>
            <a:r>
              <a:rPr lang="en-US" sz="1200" dirty="0" smtClean="0">
                <a:latin typeface="Arial" pitchFamily="34" charset="0"/>
                <a:cs typeface="Arial" pitchFamily="34" charset="0"/>
              </a:rPr>
              <a:t>	The 1000 Genomes Project is an international research consortium formed to create the most detailed and medically useful picture to date of human genetic variation. The project involves sequencing the genomes of approximately 1200 people from around the world and receives major support from the </a:t>
            </a:r>
            <a:r>
              <a:rPr lang="en-US" sz="1200" dirty="0" err="1" smtClean="0">
                <a:latin typeface="Arial" pitchFamily="34" charset="0"/>
                <a:cs typeface="Arial" pitchFamily="34" charset="0"/>
                <a:hlinkClick r:id="rId3"/>
              </a:rPr>
              <a:t>Wellcome</a:t>
            </a:r>
            <a:r>
              <a:rPr lang="en-US" sz="1200" dirty="0" smtClean="0">
                <a:latin typeface="Arial" pitchFamily="34" charset="0"/>
                <a:cs typeface="Arial" pitchFamily="34" charset="0"/>
                <a:hlinkClick r:id="rId3"/>
              </a:rPr>
              <a:t> Trust Sanger Institute</a:t>
            </a:r>
            <a:r>
              <a:rPr lang="en-US" sz="1200" dirty="0" smtClean="0">
                <a:latin typeface="Arial" pitchFamily="34" charset="0"/>
                <a:cs typeface="Arial" pitchFamily="34" charset="0"/>
              </a:rPr>
              <a:t> in </a:t>
            </a:r>
            <a:r>
              <a:rPr lang="en-US" sz="1200" dirty="0" err="1" smtClean="0">
                <a:latin typeface="Arial" pitchFamily="34" charset="0"/>
                <a:cs typeface="Arial" pitchFamily="34" charset="0"/>
              </a:rPr>
              <a:t>Hinxton</a:t>
            </a:r>
            <a:r>
              <a:rPr lang="en-US" sz="1200" dirty="0" smtClean="0">
                <a:latin typeface="Arial" pitchFamily="34" charset="0"/>
                <a:cs typeface="Arial" pitchFamily="34" charset="0"/>
              </a:rPr>
              <a:t>, England, the </a:t>
            </a:r>
            <a:r>
              <a:rPr lang="en-US" sz="1200" dirty="0" smtClean="0">
                <a:latin typeface="Arial" pitchFamily="34" charset="0"/>
                <a:cs typeface="Arial" pitchFamily="34" charset="0"/>
                <a:hlinkClick r:id="rId4"/>
              </a:rPr>
              <a:t>Beijing Genomics Institute Shenzhen</a:t>
            </a:r>
            <a:r>
              <a:rPr lang="en-US" sz="1200" dirty="0" smtClean="0">
                <a:latin typeface="Arial" pitchFamily="34" charset="0"/>
                <a:cs typeface="Arial" pitchFamily="34" charset="0"/>
              </a:rPr>
              <a:t> in China and the </a:t>
            </a:r>
            <a:r>
              <a:rPr lang="en-US" sz="1200" dirty="0" smtClean="0">
                <a:latin typeface="Arial" pitchFamily="34" charset="0"/>
                <a:cs typeface="Arial" pitchFamily="34" charset="0"/>
                <a:hlinkClick r:id="rId5"/>
              </a:rPr>
              <a:t>National Human Genome Research Institute</a:t>
            </a:r>
            <a:r>
              <a:rPr lang="en-US" sz="1200" dirty="0" smtClean="0">
                <a:latin typeface="Arial" pitchFamily="34" charset="0"/>
                <a:cs typeface="Arial" pitchFamily="34" charset="0"/>
              </a:rPr>
              <a:t> (NHGRI), part of the </a:t>
            </a:r>
            <a:r>
              <a:rPr lang="en-US" sz="1200" dirty="0" smtClean="0">
                <a:latin typeface="Arial" pitchFamily="34" charset="0"/>
                <a:cs typeface="Arial" pitchFamily="34" charset="0"/>
                <a:hlinkClick r:id="rId6"/>
              </a:rPr>
              <a:t>National Institutes of Health</a:t>
            </a:r>
            <a:r>
              <a:rPr lang="en-US" sz="1200" dirty="0" smtClean="0">
                <a:latin typeface="Arial" pitchFamily="34" charset="0"/>
                <a:cs typeface="Arial" pitchFamily="34" charset="0"/>
              </a:rPr>
              <a:t> (NIH). </a:t>
            </a:r>
          </a:p>
          <a:p>
            <a:pPr algn="just"/>
            <a:endParaRPr lang="en-US" sz="1200" dirty="0" smtClean="0">
              <a:latin typeface="Arial" pitchFamily="34" charset="0"/>
              <a:cs typeface="Arial" pitchFamily="34" charset="0"/>
            </a:endParaRPr>
          </a:p>
          <a:p>
            <a:pPr algn="just"/>
            <a:r>
              <a:rPr lang="en-US" sz="1200" dirty="0" smtClean="0">
                <a:latin typeface="Arial" pitchFamily="34" charset="0"/>
                <a:cs typeface="Arial" pitchFamily="34" charset="0"/>
              </a:rPr>
              <a:t>	Drawing on the expertise of multidisciplinary research teams, the 1000 Genomes Project will develop a new map of the human genome that will provide a view of </a:t>
            </a:r>
            <a:r>
              <a:rPr lang="en-US" sz="1200" dirty="0" err="1" smtClean="0">
                <a:latin typeface="Arial" pitchFamily="34" charset="0"/>
                <a:cs typeface="Arial" pitchFamily="34" charset="0"/>
              </a:rPr>
              <a:t>biomedically</a:t>
            </a:r>
            <a:r>
              <a:rPr lang="en-US" sz="1200" dirty="0" smtClean="0">
                <a:latin typeface="Arial" pitchFamily="34" charset="0"/>
                <a:cs typeface="Arial" pitchFamily="34" charset="0"/>
              </a:rPr>
              <a:t> relevant DNA variations at a resolution unmatched by current resources. As with other major human genome reference projects, data from the 1000 Genomes Project will be made swiftly available to the worldwide scientific community through freely accessible public databases. </a:t>
            </a:r>
          </a:p>
          <a:p>
            <a:pPr algn="just"/>
            <a:endParaRPr lang="en-US" sz="1200" dirty="0" smtClean="0">
              <a:latin typeface="Arial" pitchFamily="34" charset="0"/>
              <a:cs typeface="Arial" pitchFamily="34" charset="0"/>
            </a:endParaRPr>
          </a:p>
          <a:p>
            <a:pPr algn="just"/>
            <a:r>
              <a:rPr lang="en-US" sz="1200" dirty="0" smtClean="0">
                <a:latin typeface="Arial" pitchFamily="34" charset="0"/>
                <a:cs typeface="Arial" pitchFamily="34" charset="0"/>
              </a:rPr>
              <a:t>	On 4 September 2008, the co-chairs of the analysis group and overall project co-chairs drafted a letter to the NIH Council about 1000 Genomes Project. This letter, available </a:t>
            </a:r>
            <a:r>
              <a:rPr lang="en-US" sz="1200" dirty="0" smtClean="0">
                <a:latin typeface="Arial" pitchFamily="34" charset="0"/>
                <a:cs typeface="Arial" pitchFamily="34" charset="0"/>
                <a:hlinkClick r:id="rId7" action="ppaction://hlinkfile"/>
              </a:rPr>
              <a:t>here</a:t>
            </a:r>
            <a:r>
              <a:rPr lang="en-US" sz="1200" dirty="0" smtClean="0">
                <a:latin typeface="Arial" pitchFamily="34" charset="0"/>
                <a:cs typeface="Arial" pitchFamily="34" charset="0"/>
              </a:rPr>
              <a:t>, reviews the goals, describes the current status, and provide an update on the critical tasks the Analysis Group must accomplish in order to deliver a valuable community resource and achieve the Project's goals. </a:t>
            </a:r>
            <a:endParaRPr lang="en-US" sz="12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Genetic_Variation"/>
          <p:cNvPicPr>
            <a:picLocks noChangeAspect="1" noChangeArrowheads="1"/>
          </p:cNvPicPr>
          <p:nvPr/>
        </p:nvPicPr>
        <p:blipFill>
          <a:blip r:embed="rId2" cstate="print"/>
          <a:srcRect l="1494" t="4628" r="2341" b="1782"/>
          <a:stretch>
            <a:fillRect/>
          </a:stretch>
        </p:blipFill>
        <p:spPr bwMode="auto">
          <a:xfrm>
            <a:off x="3130550" y="2293938"/>
            <a:ext cx="5545138" cy="2574925"/>
          </a:xfrm>
          <a:prstGeom prst="rect">
            <a:avLst/>
          </a:prstGeom>
          <a:noFill/>
          <a:ln w="9525">
            <a:noFill/>
            <a:miter lim="800000"/>
            <a:headEnd/>
            <a:tailEnd/>
          </a:ln>
        </p:spPr>
      </p:pic>
      <p:sp>
        <p:nvSpPr>
          <p:cNvPr id="5123" name="Rectangle 7"/>
          <p:cNvSpPr>
            <a:spLocks noChangeArrowheads="1"/>
          </p:cNvSpPr>
          <p:nvPr/>
        </p:nvSpPr>
        <p:spPr bwMode="auto">
          <a:xfrm>
            <a:off x="2986088" y="1182688"/>
            <a:ext cx="5689600" cy="968375"/>
          </a:xfrm>
          <a:prstGeom prst="rect">
            <a:avLst/>
          </a:prstGeom>
          <a:noFill/>
          <a:ln w="9525">
            <a:noFill/>
            <a:miter lim="800000"/>
            <a:headEnd/>
            <a:tailEnd/>
          </a:ln>
        </p:spPr>
        <p:txBody>
          <a:bodyPr anchor="ctr">
            <a:spAutoFit/>
          </a:bodyPr>
          <a:lstStyle/>
          <a:p>
            <a:pPr>
              <a:lnSpc>
                <a:spcPct val="80000"/>
              </a:lnSpc>
            </a:pPr>
            <a:r>
              <a:rPr lang="en-US" altLang="zh-TW"/>
              <a:t>To produce a catalog of variants that are present at 1 percent or greater frequency in the human population across most of the genome, and down to 0.5 percent or lower within genes. </a:t>
            </a:r>
          </a:p>
        </p:txBody>
      </p:sp>
      <p:sp>
        <p:nvSpPr>
          <p:cNvPr id="3080" name="Rectangle 8"/>
          <p:cNvSpPr>
            <a:spLocks noChangeArrowheads="1"/>
          </p:cNvSpPr>
          <p:nvPr/>
        </p:nvSpPr>
        <p:spPr bwMode="auto">
          <a:xfrm>
            <a:off x="323850" y="404813"/>
            <a:ext cx="8670925" cy="519112"/>
          </a:xfrm>
          <a:prstGeom prst="rect">
            <a:avLst/>
          </a:prstGeom>
          <a:noFill/>
          <a:ln w="9525">
            <a:noFill/>
            <a:miter lim="800000"/>
            <a:headEnd/>
            <a:tailEnd/>
          </a:ln>
          <a:effectLst/>
        </p:spPr>
        <p:txBody>
          <a:bodyPr wrap="none">
            <a:spAutoFit/>
          </a:bodyPr>
          <a:lstStyle/>
          <a:p>
            <a:pPr>
              <a:defRPr/>
            </a:pPr>
            <a:r>
              <a:rPr lang="en-US" altLang="zh-TW" sz="2800" b="1" dirty="0">
                <a:solidFill>
                  <a:srgbClr val="800000"/>
                </a:solidFill>
                <a:effectLst>
                  <a:outerShdw blurRad="38100" dist="38100" dir="2700000" algn="tl">
                    <a:srgbClr val="C0C0C0"/>
                  </a:outerShdw>
                </a:effectLst>
                <a:latin typeface="Arial" charset="0"/>
                <a:ea typeface="新細明體" charset="-120"/>
              </a:rPr>
              <a:t>The Scientific Goals of the 1000 Genomes Project </a:t>
            </a:r>
          </a:p>
        </p:txBody>
      </p:sp>
      <p:pic>
        <p:nvPicPr>
          <p:cNvPr id="5125" name="Picture 11" descr="what is HapMap"/>
          <p:cNvPicPr>
            <a:picLocks noChangeAspect="1" noChangeArrowheads="1"/>
          </p:cNvPicPr>
          <p:nvPr/>
        </p:nvPicPr>
        <p:blipFill>
          <a:blip r:embed="rId3" cstate="print"/>
          <a:srcRect/>
          <a:stretch>
            <a:fillRect/>
          </a:stretch>
        </p:blipFill>
        <p:spPr bwMode="auto">
          <a:xfrm>
            <a:off x="731838" y="1268413"/>
            <a:ext cx="2111375" cy="3168650"/>
          </a:xfrm>
          <a:prstGeom prst="rect">
            <a:avLst/>
          </a:prstGeom>
          <a:noFill/>
          <a:ln w="9525">
            <a:noFill/>
            <a:miter lim="800000"/>
            <a:headEnd/>
            <a:tailEnd/>
          </a:ln>
        </p:spPr>
      </p:pic>
      <p:pic>
        <p:nvPicPr>
          <p:cNvPr id="5126" name="Picture 14" descr="tcf7l2_tagsnps"/>
          <p:cNvPicPr>
            <a:picLocks noChangeAspect="1" noChangeArrowheads="1"/>
          </p:cNvPicPr>
          <p:nvPr/>
        </p:nvPicPr>
        <p:blipFill>
          <a:blip r:embed="rId4" cstate="print"/>
          <a:srcRect l="7451" t="66298" r="10349" b="10228"/>
          <a:stretch>
            <a:fillRect/>
          </a:stretch>
        </p:blipFill>
        <p:spPr bwMode="auto">
          <a:xfrm>
            <a:off x="1330325" y="4868863"/>
            <a:ext cx="6697663" cy="1547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fontScale="90000"/>
          </a:bodyPr>
          <a:lstStyle/>
          <a:p>
            <a:r>
              <a:rPr lang="en-US" altLang="zh-TW" b="1" dirty="0" smtClean="0">
                <a:solidFill>
                  <a:srgbClr val="C00000"/>
                </a:solidFill>
                <a:latin typeface="Arial" pitchFamily="34" charset="0"/>
                <a:ea typeface="新細明體" pitchFamily="18" charset="-120"/>
                <a:cs typeface="Arial" pitchFamily="34" charset="0"/>
              </a:rPr>
              <a:t>Next-next-generation Sequencer</a:t>
            </a:r>
            <a:endParaRPr lang="en-US" altLang="zh-TW" b="1" dirty="0">
              <a:solidFill>
                <a:srgbClr val="C00000"/>
              </a:solidFill>
              <a:latin typeface="Arial" pitchFamily="34" charset="0"/>
              <a:ea typeface="新細明體" pitchFamily="18" charset="-120"/>
              <a:cs typeface="Arial" pitchFamily="34" charset="0"/>
            </a:endParaRPr>
          </a:p>
        </p:txBody>
      </p:sp>
      <p:sp>
        <p:nvSpPr>
          <p:cNvPr id="4" name="矩形 3"/>
          <p:cNvSpPr/>
          <p:nvPr/>
        </p:nvSpPr>
        <p:spPr>
          <a:xfrm>
            <a:off x="571472" y="1214422"/>
            <a:ext cx="8143932" cy="2585323"/>
          </a:xfrm>
          <a:prstGeom prst="rect">
            <a:avLst/>
          </a:prstGeom>
        </p:spPr>
        <p:txBody>
          <a:bodyPr wrap="square">
            <a:spAutoFit/>
          </a:bodyPr>
          <a:lstStyle/>
          <a:p>
            <a:r>
              <a:rPr lang="en-US" altLang="zh-TW" b="1" dirty="0" err="1" smtClean="0">
                <a:latin typeface="Arial" pitchFamily="34" charset="0"/>
                <a:cs typeface="Arial" pitchFamily="34" charset="0"/>
              </a:rPr>
              <a:t>Nanopore</a:t>
            </a:r>
            <a:r>
              <a:rPr lang="en-US" altLang="zh-TW" b="1" dirty="0" smtClean="0">
                <a:latin typeface="Arial" pitchFamily="34" charset="0"/>
                <a:cs typeface="Arial" pitchFamily="34" charset="0"/>
              </a:rPr>
              <a:t> sequencing</a:t>
            </a:r>
          </a:p>
          <a:p>
            <a:r>
              <a:rPr lang="en-US" altLang="zh-TW" dirty="0" smtClean="0">
                <a:latin typeface="Arial" pitchFamily="34" charset="0"/>
                <a:cs typeface="Arial" pitchFamily="34" charset="0"/>
              </a:rPr>
              <a:t>Nucleic acids driven through a </a:t>
            </a:r>
            <a:r>
              <a:rPr lang="en-US" altLang="zh-TW" dirty="0" err="1" smtClean="0">
                <a:latin typeface="Arial" pitchFamily="34" charset="0"/>
                <a:cs typeface="Arial" pitchFamily="34" charset="0"/>
              </a:rPr>
              <a:t>nanopore</a:t>
            </a:r>
            <a:r>
              <a:rPr lang="en-US" altLang="zh-TW" dirty="0" smtClean="0">
                <a:latin typeface="Arial" pitchFamily="34" charset="0"/>
                <a:cs typeface="Arial" pitchFamily="34" charset="0"/>
              </a:rPr>
              <a:t>. </a:t>
            </a:r>
          </a:p>
          <a:p>
            <a:r>
              <a:rPr lang="en-US" altLang="zh-TW" dirty="0" smtClean="0">
                <a:latin typeface="Arial" pitchFamily="34" charset="0"/>
                <a:cs typeface="Arial" pitchFamily="34" charset="0"/>
              </a:rPr>
              <a:t>Differences in conductance of pore provide readout.</a:t>
            </a:r>
          </a:p>
          <a:p>
            <a:endParaRPr lang="en-US" altLang="zh-TW" dirty="0" smtClean="0">
              <a:latin typeface="Arial" pitchFamily="34" charset="0"/>
              <a:cs typeface="Arial" pitchFamily="34" charset="0"/>
            </a:endParaRPr>
          </a:p>
          <a:p>
            <a:r>
              <a:rPr lang="en-US" altLang="zh-TW" b="1" dirty="0" smtClean="0">
                <a:latin typeface="Arial" pitchFamily="34" charset="0"/>
                <a:cs typeface="Arial" pitchFamily="34" charset="0"/>
              </a:rPr>
              <a:t>Real-time monitoring of PCR activity</a:t>
            </a:r>
          </a:p>
          <a:p>
            <a:r>
              <a:rPr lang="en-US" altLang="zh-TW" dirty="0" smtClean="0">
                <a:latin typeface="Arial" pitchFamily="34" charset="0"/>
                <a:cs typeface="Arial" pitchFamily="34" charset="0"/>
              </a:rPr>
              <a:t>Read-out by fluorescence resonance energy transfer between polymerase and nucleotides or</a:t>
            </a:r>
          </a:p>
          <a:p>
            <a:r>
              <a:rPr lang="en-US" altLang="zh-TW" dirty="0" smtClean="0">
                <a:latin typeface="Arial" pitchFamily="34" charset="0"/>
                <a:cs typeface="Arial" pitchFamily="34" charset="0"/>
              </a:rPr>
              <a:t>Waveguides allow direct observation of polymerase and fluorescently labeled nucleotides</a:t>
            </a:r>
            <a:endParaRPr lang="zh-TW" altLang="en-US" dirty="0">
              <a:latin typeface="Arial" pitchFamily="34" charset="0"/>
              <a:cs typeface="Arial" pitchFamily="34" charset="0"/>
            </a:endParaRPr>
          </a:p>
        </p:txBody>
      </p:sp>
      <p:pic>
        <p:nvPicPr>
          <p:cNvPr id="62466" name="Picture 2"/>
          <p:cNvPicPr>
            <a:picLocks noChangeAspect="1" noChangeArrowheads="1"/>
          </p:cNvPicPr>
          <p:nvPr/>
        </p:nvPicPr>
        <p:blipFill>
          <a:blip r:embed="rId2" cstate="print"/>
          <a:srcRect l="8056" t="43945" r="9179" b="29687"/>
          <a:stretch>
            <a:fillRect/>
          </a:stretch>
        </p:blipFill>
        <p:spPr bwMode="auto">
          <a:xfrm>
            <a:off x="571472" y="3929066"/>
            <a:ext cx="8072494" cy="192882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mhtml:file://N:\My%20LECTURES\NEW%20Sequencing%20technology\DNA%20sequencing%20generation%20next-next%20-%20Nature%20Methods.mht!http://www.nature.com/nmeth/journal/v5/n3/images/nmeth0308-267-I1.jpg"/>
          <p:cNvPicPr>
            <a:picLocks noChangeAspect="1" noChangeArrowheads="1"/>
          </p:cNvPicPr>
          <p:nvPr/>
        </p:nvPicPr>
        <p:blipFill>
          <a:blip r:embed="rId2" cstate="print"/>
          <a:srcRect/>
          <a:stretch>
            <a:fillRect/>
          </a:stretch>
        </p:blipFill>
        <p:spPr bwMode="auto">
          <a:xfrm>
            <a:off x="500034" y="1114447"/>
            <a:ext cx="3810000" cy="5600701"/>
          </a:xfrm>
          <a:prstGeom prst="rect">
            <a:avLst/>
          </a:prstGeom>
          <a:noFill/>
        </p:spPr>
      </p:pic>
      <p:sp>
        <p:nvSpPr>
          <p:cNvPr id="5" name="矩形 4"/>
          <p:cNvSpPr/>
          <p:nvPr/>
        </p:nvSpPr>
        <p:spPr>
          <a:xfrm>
            <a:off x="1785918" y="214290"/>
            <a:ext cx="6500858" cy="892552"/>
          </a:xfrm>
          <a:prstGeom prst="rect">
            <a:avLst/>
          </a:prstGeom>
        </p:spPr>
        <p:txBody>
          <a:bodyPr wrap="square">
            <a:spAutoFit/>
          </a:bodyPr>
          <a:lstStyle/>
          <a:p>
            <a:r>
              <a:rPr lang="en-US" sz="2800" b="1" dirty="0" err="1" smtClean="0">
                <a:solidFill>
                  <a:srgbClr val="C00000"/>
                </a:solidFill>
                <a:latin typeface="Arial" pitchFamily="34" charset="0"/>
                <a:cs typeface="Arial" pitchFamily="34" charset="0"/>
              </a:rPr>
              <a:t>Helicos</a:t>
            </a:r>
            <a:r>
              <a:rPr lang="en-US" sz="2800" b="1" dirty="0" smtClean="0">
                <a:solidFill>
                  <a:srgbClr val="C00000"/>
                </a:solidFill>
                <a:latin typeface="Arial" pitchFamily="34" charset="0"/>
                <a:cs typeface="Arial" pitchFamily="34" charset="0"/>
              </a:rPr>
              <a:t> Biosciences:</a:t>
            </a:r>
            <a:endParaRPr lang="zh-TW" altLang="en-US" sz="2800" b="1" dirty="0" smtClean="0">
              <a:solidFill>
                <a:srgbClr val="C00000"/>
              </a:solidFill>
              <a:latin typeface="Arial" pitchFamily="34" charset="0"/>
              <a:cs typeface="Arial" pitchFamily="34" charset="0"/>
            </a:endParaRPr>
          </a:p>
          <a:p>
            <a:r>
              <a:rPr lang="en-US" sz="2400" b="1" dirty="0" smtClean="0">
                <a:solidFill>
                  <a:srgbClr val="C00000"/>
                </a:solidFill>
                <a:latin typeface="Arial" pitchFamily="34" charset="0"/>
                <a:cs typeface="Arial" pitchFamily="34" charset="0"/>
              </a:rPr>
              <a:t>Single molecule sequencing-by-synthesis </a:t>
            </a:r>
          </a:p>
        </p:txBody>
      </p:sp>
      <p:pic>
        <p:nvPicPr>
          <p:cNvPr id="113667" name="Picture 3" descr="C:\Documents and Settings\ESTang\桌面\untitled.bmp"/>
          <p:cNvPicPr>
            <a:picLocks noChangeAspect="1" noChangeArrowheads="1"/>
          </p:cNvPicPr>
          <p:nvPr/>
        </p:nvPicPr>
        <p:blipFill>
          <a:blip r:embed="rId3" cstate="print"/>
          <a:srcRect/>
          <a:stretch>
            <a:fillRect/>
          </a:stretch>
        </p:blipFill>
        <p:spPr bwMode="auto">
          <a:xfrm>
            <a:off x="4929190" y="1357298"/>
            <a:ext cx="3810000" cy="5029200"/>
          </a:xfrm>
          <a:prstGeom prst="rect">
            <a:avLst/>
          </a:prstGeom>
          <a:noFill/>
        </p:spPr>
      </p:pic>
      <p:pic>
        <p:nvPicPr>
          <p:cNvPr id="91138" name="Picture 2" descr="Helicos BioSciences">
            <a:hlinkClick r:id="rId4" tooltip="Helicos BioSciences"/>
          </p:cNvPr>
          <p:cNvPicPr>
            <a:picLocks noChangeAspect="1" noChangeArrowheads="1"/>
          </p:cNvPicPr>
          <p:nvPr/>
        </p:nvPicPr>
        <p:blipFill>
          <a:blip r:embed="rId5" cstate="print"/>
          <a:srcRect/>
          <a:stretch>
            <a:fillRect/>
          </a:stretch>
        </p:blipFill>
        <p:spPr bwMode="auto">
          <a:xfrm>
            <a:off x="142844" y="242870"/>
            <a:ext cx="1666875" cy="685800"/>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p:cNvPicPr>
            <a:picLocks noChangeAspect="1" noChangeArrowheads="1"/>
          </p:cNvPicPr>
          <p:nvPr/>
        </p:nvPicPr>
        <p:blipFill>
          <a:blip r:embed="rId2" cstate="print"/>
          <a:srcRect l="13183" t="19531" r="15039" b="9179"/>
          <a:stretch>
            <a:fillRect/>
          </a:stretch>
        </p:blipFill>
        <p:spPr bwMode="auto">
          <a:xfrm>
            <a:off x="357158" y="357166"/>
            <a:ext cx="8501090" cy="6332445"/>
          </a:xfrm>
          <a:prstGeom prst="rect">
            <a:avLst/>
          </a:prstGeom>
          <a:noFill/>
          <a:ln w="9525">
            <a:noFill/>
            <a:miter lim="800000"/>
            <a:headEnd/>
            <a:tailEnd/>
          </a:ln>
        </p:spPr>
      </p:pic>
      <p:sp>
        <p:nvSpPr>
          <p:cNvPr id="5" name="矩形 4">
            <a:hlinkClick r:id="rId3"/>
          </p:cNvPr>
          <p:cNvSpPr/>
          <p:nvPr/>
        </p:nvSpPr>
        <p:spPr>
          <a:xfrm>
            <a:off x="5867541" y="0"/>
            <a:ext cx="3133615" cy="338554"/>
          </a:xfrm>
          <a:prstGeom prst="rect">
            <a:avLst/>
          </a:prstGeom>
        </p:spPr>
        <p:txBody>
          <a:bodyPr wrap="none">
            <a:spAutoFit/>
          </a:bodyPr>
          <a:lstStyle/>
          <a:p>
            <a:r>
              <a:rPr lang="en-US" altLang="zh-TW" sz="1600" i="1" dirty="0" smtClean="0"/>
              <a:t>http://visigenbio.com/mission.html</a:t>
            </a:r>
            <a:endParaRPr lang="zh-TW" altLang="en-US" sz="1600" i="1"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p:cNvPicPr>
            <a:picLocks noChangeAspect="1" noChangeArrowheads="1"/>
          </p:cNvPicPr>
          <p:nvPr/>
        </p:nvPicPr>
        <p:blipFill>
          <a:blip r:embed="rId2" cstate="print"/>
          <a:srcRect l="5859" t="19531" r="8447" b="14062"/>
          <a:stretch>
            <a:fillRect/>
          </a:stretch>
        </p:blipFill>
        <p:spPr bwMode="auto">
          <a:xfrm>
            <a:off x="0" y="857232"/>
            <a:ext cx="9144000" cy="4857784"/>
          </a:xfrm>
          <a:prstGeom prst="rect">
            <a:avLst/>
          </a:prstGeom>
          <a:noFill/>
          <a:ln w="9525">
            <a:noFill/>
            <a:miter lim="800000"/>
            <a:headEnd/>
            <a:tailEnd/>
          </a:ln>
        </p:spPr>
      </p:pic>
      <p:sp>
        <p:nvSpPr>
          <p:cNvPr id="3" name="矩形 2">
            <a:hlinkClick r:id="rId3"/>
          </p:cNvPr>
          <p:cNvSpPr/>
          <p:nvPr/>
        </p:nvSpPr>
        <p:spPr>
          <a:xfrm>
            <a:off x="5801762" y="0"/>
            <a:ext cx="3270832" cy="338554"/>
          </a:xfrm>
          <a:prstGeom prst="rect">
            <a:avLst/>
          </a:prstGeom>
        </p:spPr>
        <p:txBody>
          <a:bodyPr wrap="none">
            <a:spAutoFit/>
          </a:bodyPr>
          <a:lstStyle/>
          <a:p>
            <a:r>
              <a:rPr lang="en-US" altLang="zh-TW" sz="1600" i="1" dirty="0" smtClean="0"/>
              <a:t>http://www.polonator.org/index.htm</a:t>
            </a:r>
            <a:endParaRPr lang="zh-TW" altLang="en-US" sz="1600" i="1"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643306" y="1018744"/>
            <a:ext cx="4071934" cy="584775"/>
          </a:xfrm>
          <a:prstGeom prst="rect">
            <a:avLst/>
          </a:prstGeom>
        </p:spPr>
        <p:txBody>
          <a:bodyPr wrap="square">
            <a:spAutoFit/>
          </a:bodyPr>
          <a:lstStyle/>
          <a:p>
            <a:r>
              <a:rPr lang="en-US" altLang="zh-TW" sz="1600" dirty="0" smtClean="0"/>
              <a:t>http://www.454.com/products-solutions/multimedia-presentations.asp</a:t>
            </a:r>
            <a:endParaRPr lang="zh-TW" altLang="en-US" sz="1600" dirty="0"/>
          </a:p>
        </p:txBody>
      </p:sp>
      <p:sp>
        <p:nvSpPr>
          <p:cNvPr id="4" name="矩形 3">
            <a:hlinkClick r:id="rId2"/>
          </p:cNvPr>
          <p:cNvSpPr/>
          <p:nvPr/>
        </p:nvSpPr>
        <p:spPr>
          <a:xfrm>
            <a:off x="1643042" y="1590248"/>
            <a:ext cx="4572000" cy="338554"/>
          </a:xfrm>
          <a:prstGeom prst="rect">
            <a:avLst/>
          </a:prstGeom>
        </p:spPr>
        <p:txBody>
          <a:bodyPr>
            <a:spAutoFit/>
          </a:bodyPr>
          <a:lstStyle/>
          <a:p>
            <a:r>
              <a:rPr lang="en-US" altLang="zh-TW" sz="1600" b="1" dirty="0" smtClean="0"/>
              <a:t>Genome Sequencer FLX Multimedia Presentation</a:t>
            </a:r>
            <a:endParaRPr lang="zh-TW" altLang="en-US" sz="1600" dirty="0"/>
          </a:p>
        </p:txBody>
      </p:sp>
      <p:sp>
        <p:nvSpPr>
          <p:cNvPr id="5" name="矩形 4">
            <a:hlinkClick r:id="rId3"/>
          </p:cNvPr>
          <p:cNvSpPr/>
          <p:nvPr/>
        </p:nvSpPr>
        <p:spPr>
          <a:xfrm>
            <a:off x="1643042" y="1876000"/>
            <a:ext cx="5929338" cy="338554"/>
          </a:xfrm>
          <a:prstGeom prst="rect">
            <a:avLst/>
          </a:prstGeom>
        </p:spPr>
        <p:txBody>
          <a:bodyPr wrap="square">
            <a:spAutoFit/>
          </a:bodyPr>
          <a:lstStyle/>
          <a:p>
            <a:r>
              <a:rPr lang="en-US" altLang="zh-TW" sz="1600" b="1" dirty="0" smtClean="0"/>
              <a:t>Genome Sequencer FLX Standard Series Workflow Presentation</a:t>
            </a:r>
            <a:endParaRPr lang="zh-TW" altLang="en-US" sz="1600" dirty="0"/>
          </a:p>
        </p:txBody>
      </p:sp>
      <p:sp>
        <p:nvSpPr>
          <p:cNvPr id="6" name="矩形 5">
            <a:hlinkClick r:id="rId4"/>
          </p:cNvPr>
          <p:cNvSpPr/>
          <p:nvPr/>
        </p:nvSpPr>
        <p:spPr>
          <a:xfrm>
            <a:off x="1643042" y="2161752"/>
            <a:ext cx="5929338" cy="338554"/>
          </a:xfrm>
          <a:prstGeom prst="rect">
            <a:avLst/>
          </a:prstGeom>
        </p:spPr>
        <p:txBody>
          <a:bodyPr wrap="square">
            <a:spAutoFit/>
          </a:bodyPr>
          <a:lstStyle/>
          <a:p>
            <a:r>
              <a:rPr lang="en-US" altLang="zh-TW" sz="1600" b="1" dirty="0" smtClean="0"/>
              <a:t>Genome Sequencer FLX </a:t>
            </a:r>
            <a:r>
              <a:rPr lang="en-US" altLang="zh-TW" sz="1600" b="1" dirty="0" err="1" smtClean="0"/>
              <a:t>Amplicon</a:t>
            </a:r>
            <a:r>
              <a:rPr lang="en-US" altLang="zh-TW" sz="1600" b="1" dirty="0" smtClean="0"/>
              <a:t> Sequencing Presentation</a:t>
            </a:r>
            <a:endParaRPr lang="zh-TW" altLang="en-US" sz="1600" dirty="0"/>
          </a:p>
        </p:txBody>
      </p:sp>
      <p:pic>
        <p:nvPicPr>
          <p:cNvPr id="7" name="Picture 1" descr="I:\My LECTURES\NEW Sequencing technology\454\logo.gif">
            <a:hlinkClick r:id="rId5"/>
          </p:cNvPr>
          <p:cNvPicPr>
            <a:picLocks noChangeAspect="1" noChangeArrowheads="1"/>
          </p:cNvPicPr>
          <p:nvPr/>
        </p:nvPicPr>
        <p:blipFill>
          <a:blip r:embed="rId6" cstate="print"/>
          <a:srcRect/>
          <a:stretch>
            <a:fillRect/>
          </a:stretch>
        </p:blipFill>
        <p:spPr bwMode="auto">
          <a:xfrm>
            <a:off x="1643042" y="1018744"/>
            <a:ext cx="1885846" cy="633414"/>
          </a:xfrm>
          <a:prstGeom prst="rect">
            <a:avLst/>
          </a:prstGeom>
          <a:noFill/>
        </p:spPr>
      </p:pic>
      <p:pic>
        <p:nvPicPr>
          <p:cNvPr id="8" name="Picture 6" descr="http://www.bioportfolio.com/biotech_news/images/Solexa.gif">
            <a:hlinkClick r:id="rId7"/>
          </p:cNvPr>
          <p:cNvPicPr>
            <a:picLocks noChangeAspect="1" noChangeArrowheads="1"/>
          </p:cNvPicPr>
          <p:nvPr/>
        </p:nvPicPr>
        <p:blipFill>
          <a:blip r:embed="rId8" cstate="print"/>
          <a:srcRect/>
          <a:stretch>
            <a:fillRect/>
          </a:stretch>
        </p:blipFill>
        <p:spPr bwMode="auto">
          <a:xfrm>
            <a:off x="428596" y="2571744"/>
            <a:ext cx="1000100" cy="609817"/>
          </a:xfrm>
          <a:prstGeom prst="rect">
            <a:avLst/>
          </a:prstGeom>
          <a:noFill/>
        </p:spPr>
      </p:pic>
      <p:sp>
        <p:nvSpPr>
          <p:cNvPr id="9" name="矩形 8"/>
          <p:cNvSpPr/>
          <p:nvPr/>
        </p:nvSpPr>
        <p:spPr>
          <a:xfrm>
            <a:off x="1500166" y="2752933"/>
            <a:ext cx="6572296" cy="338554"/>
          </a:xfrm>
          <a:prstGeom prst="rect">
            <a:avLst/>
          </a:prstGeom>
        </p:spPr>
        <p:txBody>
          <a:bodyPr wrap="square">
            <a:spAutoFit/>
          </a:bodyPr>
          <a:lstStyle/>
          <a:p>
            <a:r>
              <a:rPr lang="en-US" altLang="zh-TW" sz="1600" dirty="0" smtClean="0"/>
              <a:t>http://www.illumina.com/technology/sequencing_technology.ilmn</a:t>
            </a:r>
            <a:endParaRPr lang="zh-TW" altLang="en-US" sz="1600" dirty="0"/>
          </a:p>
        </p:txBody>
      </p:sp>
      <p:pic>
        <p:nvPicPr>
          <p:cNvPr id="10" name="Picture 3">
            <a:hlinkClick r:id="rId9"/>
          </p:cNvPr>
          <p:cNvPicPr>
            <a:picLocks noChangeAspect="1" noChangeArrowheads="1"/>
          </p:cNvPicPr>
          <p:nvPr/>
        </p:nvPicPr>
        <p:blipFill>
          <a:blip r:embed="rId10" cstate="print"/>
          <a:srcRect l="21413" t="41992" r="19839" b="33594"/>
          <a:stretch>
            <a:fillRect/>
          </a:stretch>
        </p:blipFill>
        <p:spPr bwMode="auto">
          <a:xfrm>
            <a:off x="285720" y="3395875"/>
            <a:ext cx="2140282" cy="500066"/>
          </a:xfrm>
          <a:prstGeom prst="rect">
            <a:avLst/>
          </a:prstGeom>
          <a:noFill/>
          <a:ln w="9525">
            <a:noFill/>
            <a:miter lim="800000"/>
            <a:headEnd/>
            <a:tailEnd/>
          </a:ln>
        </p:spPr>
      </p:pic>
      <p:sp>
        <p:nvSpPr>
          <p:cNvPr id="11" name="矩形 10"/>
          <p:cNvSpPr/>
          <p:nvPr/>
        </p:nvSpPr>
        <p:spPr>
          <a:xfrm>
            <a:off x="2357422" y="3324437"/>
            <a:ext cx="4572000" cy="584775"/>
          </a:xfrm>
          <a:prstGeom prst="rect">
            <a:avLst/>
          </a:prstGeom>
        </p:spPr>
        <p:txBody>
          <a:bodyPr>
            <a:spAutoFit/>
          </a:bodyPr>
          <a:lstStyle/>
          <a:p>
            <a:r>
              <a:rPr lang="en-US" altLang="zh-TW" sz="1600" dirty="0" smtClean="0"/>
              <a:t>http://marketing.appliedbiosystems.com/images/Product/Solid_Knowledge/flash/102207/solid.html</a:t>
            </a:r>
            <a:endParaRPr lang="zh-TW" altLang="en-US" sz="1600" dirty="0"/>
          </a:p>
        </p:txBody>
      </p:sp>
      <p:pic>
        <p:nvPicPr>
          <p:cNvPr id="90114" name="Picture 2" descr="Helicos BioSciences">
            <a:hlinkClick r:id="rId11"/>
          </p:cNvPr>
          <p:cNvPicPr>
            <a:picLocks noChangeAspect="1" noChangeArrowheads="1"/>
          </p:cNvPicPr>
          <p:nvPr/>
        </p:nvPicPr>
        <p:blipFill>
          <a:blip r:embed="rId12" cstate="print"/>
          <a:srcRect/>
          <a:stretch>
            <a:fillRect/>
          </a:stretch>
        </p:blipFill>
        <p:spPr bwMode="auto">
          <a:xfrm>
            <a:off x="1857356" y="4429132"/>
            <a:ext cx="1666875" cy="685800"/>
          </a:xfrm>
          <a:prstGeom prst="rect">
            <a:avLst/>
          </a:prstGeom>
          <a:noFill/>
        </p:spPr>
      </p:pic>
      <p:sp>
        <p:nvSpPr>
          <p:cNvPr id="13" name="矩形 12"/>
          <p:cNvSpPr/>
          <p:nvPr/>
        </p:nvSpPr>
        <p:spPr>
          <a:xfrm>
            <a:off x="3571868" y="4558737"/>
            <a:ext cx="5286412" cy="584775"/>
          </a:xfrm>
          <a:prstGeom prst="rect">
            <a:avLst/>
          </a:prstGeom>
        </p:spPr>
        <p:txBody>
          <a:bodyPr wrap="square">
            <a:spAutoFit/>
          </a:bodyPr>
          <a:lstStyle/>
          <a:p>
            <a:r>
              <a:rPr lang="en-US" altLang="zh-TW" sz="1600" dirty="0" smtClean="0"/>
              <a:t>http://www.helicosbio.com/Technology/TrueSingleMoleculeSequencing/tSMStradeHowItWorks/tabid/162/Default.aspx</a:t>
            </a:r>
            <a:endParaRPr lang="zh-TW" altLang="en-US" sz="1600" dirty="0"/>
          </a:p>
        </p:txBody>
      </p:sp>
      <p:pic>
        <p:nvPicPr>
          <p:cNvPr id="14" name="Picture 2">
            <a:hlinkClick r:id="rId13"/>
          </p:cNvPr>
          <p:cNvPicPr>
            <a:picLocks noChangeAspect="1" noChangeArrowheads="1"/>
          </p:cNvPicPr>
          <p:nvPr/>
        </p:nvPicPr>
        <p:blipFill>
          <a:blip r:embed="rId14" cstate="print"/>
          <a:srcRect l="14993" t="19531" r="65706" b="70818"/>
          <a:stretch>
            <a:fillRect/>
          </a:stretch>
        </p:blipFill>
        <p:spPr bwMode="auto">
          <a:xfrm>
            <a:off x="1285852" y="5357826"/>
            <a:ext cx="1500198" cy="562574"/>
          </a:xfrm>
          <a:prstGeom prst="rect">
            <a:avLst/>
          </a:prstGeom>
          <a:noFill/>
          <a:ln w="9525">
            <a:noFill/>
            <a:miter lim="800000"/>
            <a:headEnd/>
            <a:tailEnd/>
          </a:ln>
        </p:spPr>
      </p:pic>
      <p:sp>
        <p:nvSpPr>
          <p:cNvPr id="15" name="矩形 14"/>
          <p:cNvSpPr/>
          <p:nvPr/>
        </p:nvSpPr>
        <p:spPr>
          <a:xfrm>
            <a:off x="2714612" y="5447900"/>
            <a:ext cx="5786478" cy="338554"/>
          </a:xfrm>
          <a:prstGeom prst="rect">
            <a:avLst/>
          </a:prstGeom>
        </p:spPr>
        <p:txBody>
          <a:bodyPr wrap="square">
            <a:spAutoFit/>
          </a:bodyPr>
          <a:lstStyle/>
          <a:p>
            <a:r>
              <a:rPr lang="en-US" altLang="zh-TW" sz="1600" dirty="0" smtClean="0"/>
              <a:t>http://visigenbio.com/technology_movie_streaming.html</a:t>
            </a:r>
            <a:endParaRPr lang="zh-TW" altLang="en-US" sz="1600" dirty="0"/>
          </a:p>
        </p:txBody>
      </p:sp>
      <p:sp>
        <p:nvSpPr>
          <p:cNvPr id="16" name="文字方塊 15"/>
          <p:cNvSpPr txBox="1"/>
          <p:nvPr/>
        </p:nvSpPr>
        <p:spPr>
          <a:xfrm>
            <a:off x="285720" y="214290"/>
            <a:ext cx="2097754" cy="830997"/>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4800" b="1" dirty="0" smtClean="0">
                <a:solidFill>
                  <a:schemeClr val="accent5">
                    <a:lumMod val="20000"/>
                    <a:lumOff val="80000"/>
                  </a:schemeClr>
                </a:solidFill>
                <a:effectLst>
                  <a:outerShdw blurRad="38100" dist="38100" dir="2700000" algn="tl">
                    <a:srgbClr val="000000">
                      <a:alpha val="43137"/>
                    </a:srgbClr>
                  </a:outerShdw>
                </a:effectLst>
              </a:rPr>
              <a:t>VIDEOS</a:t>
            </a:r>
            <a:endParaRPr lang="zh-TW" altLang="en-US" sz="4800" b="1" dirty="0">
              <a:solidFill>
                <a:schemeClr val="accent5">
                  <a:lumMod val="20000"/>
                  <a:lumOff val="80000"/>
                </a:schemeClr>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1026</TotalTime>
  <Words>1289</Words>
  <Application>Microsoft Office PowerPoint</Application>
  <PresentationFormat>如螢幕大小 (4:3)</PresentationFormat>
  <Paragraphs>164</Paragraphs>
  <Slides>52</Slides>
  <Notes>0</Notes>
  <HiddenSlides>0</HiddenSlides>
  <MMClips>0</MMClips>
  <ScaleCrop>false</ScaleCrop>
  <HeadingPairs>
    <vt:vector size="6" baseType="variant">
      <vt:variant>
        <vt:lpstr>佈景主題</vt:lpstr>
      </vt:variant>
      <vt:variant>
        <vt:i4>1</vt:i4>
      </vt:variant>
      <vt:variant>
        <vt:lpstr>內嵌 OLE 伺服程式</vt:lpstr>
      </vt:variant>
      <vt:variant>
        <vt:i4>1</vt:i4>
      </vt:variant>
      <vt:variant>
        <vt:lpstr>投影片標題</vt:lpstr>
      </vt:variant>
      <vt:variant>
        <vt:i4>52</vt:i4>
      </vt:variant>
    </vt:vector>
  </HeadingPairs>
  <TitlesOfParts>
    <vt:vector size="54" baseType="lpstr">
      <vt:lpstr>Office 佈景主題</vt:lpstr>
      <vt:lpstr>Photo Editor Photo</vt:lpstr>
      <vt:lpstr>投影片 1</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lpstr>投影片 21</vt:lpstr>
      <vt:lpstr>投影片 22</vt:lpstr>
      <vt:lpstr>投影片 23</vt:lpstr>
      <vt:lpstr>投影片 24</vt:lpstr>
      <vt:lpstr>投影片 25</vt:lpstr>
      <vt:lpstr>投影片 26</vt:lpstr>
      <vt:lpstr>投影片 27</vt:lpstr>
      <vt:lpstr>投影片 28</vt:lpstr>
      <vt:lpstr>投影片 29</vt:lpstr>
      <vt:lpstr>投影片 30</vt:lpstr>
      <vt:lpstr>投影片 31</vt:lpstr>
      <vt:lpstr>投影片 32</vt:lpstr>
      <vt:lpstr>投影片 33</vt:lpstr>
      <vt:lpstr>投影片 34</vt:lpstr>
      <vt:lpstr>投影片 35</vt:lpstr>
      <vt:lpstr>投影片 36</vt:lpstr>
      <vt:lpstr>投影片 37</vt:lpstr>
      <vt:lpstr>Comparison of existing methods</vt:lpstr>
      <vt:lpstr>投影片 39</vt:lpstr>
      <vt:lpstr>投影片 40</vt:lpstr>
      <vt:lpstr>投影片 41</vt:lpstr>
      <vt:lpstr>投影片 42</vt:lpstr>
      <vt:lpstr>投影片 43</vt:lpstr>
      <vt:lpstr>投影片 44</vt:lpstr>
      <vt:lpstr>投影片 45</vt:lpstr>
      <vt:lpstr>投影片 46</vt:lpstr>
      <vt:lpstr>投影片 47</vt:lpstr>
      <vt:lpstr>Next-next-generation Sequencer</vt:lpstr>
      <vt:lpstr>投影片 49</vt:lpstr>
      <vt:lpstr>投影片 50</vt:lpstr>
      <vt:lpstr>投影片 51</vt:lpstr>
      <vt:lpstr>投影片 52</vt:lpstr>
    </vt:vector>
  </TitlesOfParts>
  <Company>CGU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P. TANG</dc:creator>
  <cp:lastModifiedBy>TANG</cp:lastModifiedBy>
  <cp:revision>31</cp:revision>
  <dcterms:created xsi:type="dcterms:W3CDTF">2009-08-04T03:36:54Z</dcterms:created>
  <dcterms:modified xsi:type="dcterms:W3CDTF">2009-12-03T16:17:20Z</dcterms:modified>
</cp:coreProperties>
</file>