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4"/>
  </p:notesMasterIdLst>
  <p:handoutMasterIdLst>
    <p:handoutMasterId r:id="rId85"/>
  </p:handoutMasterIdLst>
  <p:sldIdLst>
    <p:sldId id="349" r:id="rId2"/>
    <p:sldId id="416" r:id="rId3"/>
    <p:sldId id="277" r:id="rId4"/>
    <p:sldId id="278" r:id="rId5"/>
    <p:sldId id="350" r:id="rId6"/>
    <p:sldId id="383" r:id="rId7"/>
    <p:sldId id="305" r:id="rId8"/>
    <p:sldId id="426" r:id="rId9"/>
    <p:sldId id="276" r:id="rId10"/>
    <p:sldId id="311" r:id="rId11"/>
    <p:sldId id="427" r:id="rId12"/>
    <p:sldId id="428" r:id="rId13"/>
    <p:sldId id="429" r:id="rId14"/>
    <p:sldId id="304" r:id="rId15"/>
    <p:sldId id="303" r:id="rId16"/>
    <p:sldId id="415" r:id="rId17"/>
    <p:sldId id="430" r:id="rId18"/>
    <p:sldId id="273" r:id="rId19"/>
    <p:sldId id="280" r:id="rId20"/>
    <p:sldId id="313" r:id="rId21"/>
    <p:sldId id="314" r:id="rId22"/>
    <p:sldId id="315" r:id="rId23"/>
    <p:sldId id="294" r:id="rId24"/>
    <p:sldId id="320" r:id="rId25"/>
    <p:sldId id="317" r:id="rId26"/>
    <p:sldId id="319" r:id="rId27"/>
    <p:sldId id="318" r:id="rId28"/>
    <p:sldId id="286" r:id="rId29"/>
    <p:sldId id="287" r:id="rId30"/>
    <p:sldId id="285" r:id="rId31"/>
    <p:sldId id="288" r:id="rId32"/>
    <p:sldId id="354" r:id="rId33"/>
    <p:sldId id="355" r:id="rId34"/>
    <p:sldId id="321" r:id="rId35"/>
    <p:sldId id="300" r:id="rId36"/>
    <p:sldId id="322" r:id="rId37"/>
    <p:sldId id="301" r:id="rId38"/>
    <p:sldId id="297" r:id="rId39"/>
    <p:sldId id="298" r:id="rId40"/>
    <p:sldId id="299" r:id="rId41"/>
    <p:sldId id="363" r:id="rId42"/>
    <p:sldId id="323" r:id="rId43"/>
    <p:sldId id="333" r:id="rId44"/>
    <p:sldId id="417" r:id="rId45"/>
    <p:sldId id="342" r:id="rId46"/>
    <p:sldId id="367" r:id="rId47"/>
    <p:sldId id="366" r:id="rId48"/>
    <p:sldId id="334" r:id="rId49"/>
    <p:sldId id="340" r:id="rId50"/>
    <p:sldId id="341" r:id="rId51"/>
    <p:sldId id="384" r:id="rId52"/>
    <p:sldId id="330" r:id="rId53"/>
    <p:sldId id="368" r:id="rId54"/>
    <p:sldId id="386" r:id="rId55"/>
    <p:sldId id="387" r:id="rId56"/>
    <p:sldId id="388" r:id="rId57"/>
    <p:sldId id="389" r:id="rId58"/>
    <p:sldId id="422" r:id="rId59"/>
    <p:sldId id="390" r:id="rId60"/>
    <p:sldId id="391" r:id="rId61"/>
    <p:sldId id="423" r:id="rId62"/>
    <p:sldId id="369" r:id="rId63"/>
    <p:sldId id="392" r:id="rId64"/>
    <p:sldId id="393" r:id="rId65"/>
    <p:sldId id="394" r:id="rId66"/>
    <p:sldId id="396" r:id="rId67"/>
    <p:sldId id="397" r:id="rId68"/>
    <p:sldId id="395" r:id="rId69"/>
    <p:sldId id="414" r:id="rId70"/>
    <p:sldId id="413" r:id="rId71"/>
    <p:sldId id="370" r:id="rId72"/>
    <p:sldId id="371" r:id="rId73"/>
    <p:sldId id="375" r:id="rId74"/>
    <p:sldId id="424" r:id="rId75"/>
    <p:sldId id="425" r:id="rId76"/>
    <p:sldId id="398" r:id="rId77"/>
    <p:sldId id="403" r:id="rId78"/>
    <p:sldId id="406" r:id="rId79"/>
    <p:sldId id="408" r:id="rId80"/>
    <p:sldId id="410" r:id="rId81"/>
    <p:sldId id="418" r:id="rId82"/>
    <p:sldId id="411" r:id="rId83"/>
  </p:sldIdLst>
  <p:sldSz cx="9144000" cy="6858000" type="screen4x3"/>
  <p:notesSz cx="7099300" cy="10234613"/>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2448" y="-9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notesMaster" Target="notesMasters/notesMaster1.xml"/><Relationship Id="rId89"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1" y="1"/>
            <a:ext cx="3076977" cy="511978"/>
          </a:xfrm>
          <a:prstGeom prst="rect">
            <a:avLst/>
          </a:prstGeom>
        </p:spPr>
        <p:txBody>
          <a:bodyPr vert="horz" lIns="95445" tIns="47723" rIns="95445" bIns="47723" rtlCol="0"/>
          <a:lstStyle>
            <a:lvl1pPr algn="l">
              <a:defRPr sz="1300"/>
            </a:lvl1pPr>
          </a:lstStyle>
          <a:p>
            <a:endParaRPr lang="zh-TW" altLang="en-US"/>
          </a:p>
        </p:txBody>
      </p:sp>
      <p:sp>
        <p:nvSpPr>
          <p:cNvPr id="3" name="日期版面配置區 2"/>
          <p:cNvSpPr>
            <a:spLocks noGrp="1"/>
          </p:cNvSpPr>
          <p:nvPr>
            <p:ph type="dt" sz="quarter" idx="1"/>
          </p:nvPr>
        </p:nvSpPr>
        <p:spPr>
          <a:xfrm>
            <a:off x="4020650" y="1"/>
            <a:ext cx="3076976" cy="511978"/>
          </a:xfrm>
          <a:prstGeom prst="rect">
            <a:avLst/>
          </a:prstGeom>
        </p:spPr>
        <p:txBody>
          <a:bodyPr vert="horz" lIns="95445" tIns="47723" rIns="95445" bIns="47723" rtlCol="0"/>
          <a:lstStyle>
            <a:lvl1pPr algn="r">
              <a:defRPr sz="1300"/>
            </a:lvl1pPr>
          </a:lstStyle>
          <a:p>
            <a:fld id="{5B667243-D4DC-4A59-BE09-C8BC98B48358}" type="datetimeFigureOut">
              <a:rPr lang="zh-TW" altLang="en-US" smtClean="0"/>
              <a:pPr/>
              <a:t>2010/12/10</a:t>
            </a:fld>
            <a:endParaRPr lang="zh-TW" altLang="en-US"/>
          </a:p>
        </p:txBody>
      </p:sp>
      <p:sp>
        <p:nvSpPr>
          <p:cNvPr id="4" name="頁尾版面配置區 3"/>
          <p:cNvSpPr>
            <a:spLocks noGrp="1"/>
          </p:cNvSpPr>
          <p:nvPr>
            <p:ph type="ftr" sz="quarter" idx="2"/>
          </p:nvPr>
        </p:nvSpPr>
        <p:spPr>
          <a:xfrm>
            <a:off x="1" y="9720989"/>
            <a:ext cx="3076977" cy="511977"/>
          </a:xfrm>
          <a:prstGeom prst="rect">
            <a:avLst/>
          </a:prstGeom>
        </p:spPr>
        <p:txBody>
          <a:bodyPr vert="horz" lIns="95445" tIns="47723" rIns="95445" bIns="47723" rtlCol="0" anchor="b"/>
          <a:lstStyle>
            <a:lvl1pPr algn="l">
              <a:defRPr sz="1300"/>
            </a:lvl1pPr>
          </a:lstStyle>
          <a:p>
            <a:endParaRPr lang="zh-TW" altLang="en-US"/>
          </a:p>
        </p:txBody>
      </p:sp>
      <p:sp>
        <p:nvSpPr>
          <p:cNvPr id="5" name="投影片編號版面配置區 4"/>
          <p:cNvSpPr>
            <a:spLocks noGrp="1"/>
          </p:cNvSpPr>
          <p:nvPr>
            <p:ph type="sldNum" sz="quarter" idx="3"/>
          </p:nvPr>
        </p:nvSpPr>
        <p:spPr>
          <a:xfrm>
            <a:off x="4020650" y="9720989"/>
            <a:ext cx="3076976" cy="511977"/>
          </a:xfrm>
          <a:prstGeom prst="rect">
            <a:avLst/>
          </a:prstGeom>
        </p:spPr>
        <p:txBody>
          <a:bodyPr vert="horz" lIns="95445" tIns="47723" rIns="95445" bIns="47723" rtlCol="0" anchor="b"/>
          <a:lstStyle>
            <a:lvl1pPr algn="r">
              <a:defRPr sz="1300"/>
            </a:lvl1pPr>
          </a:lstStyle>
          <a:p>
            <a:fld id="{231F4048-483C-4889-86D8-77B6247FA7BB}"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3076575" cy="511175"/>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4021138" y="0"/>
            <a:ext cx="3076575" cy="511175"/>
          </a:xfrm>
          <a:prstGeom prst="rect">
            <a:avLst/>
          </a:prstGeom>
        </p:spPr>
        <p:txBody>
          <a:bodyPr vert="horz" lIns="91440" tIns="45720" rIns="91440" bIns="45720" rtlCol="0"/>
          <a:lstStyle>
            <a:lvl1pPr algn="r">
              <a:defRPr sz="1200"/>
            </a:lvl1pPr>
          </a:lstStyle>
          <a:p>
            <a:fld id="{E1D72C22-DEEC-4064-AB93-3457621CDAC6}" type="datetimeFigureOut">
              <a:rPr lang="zh-TW" altLang="en-US" smtClean="0"/>
              <a:pPr/>
              <a:t>2010/12/10</a:t>
            </a:fld>
            <a:endParaRPr lang="zh-TW" altLang="en-US"/>
          </a:p>
        </p:txBody>
      </p:sp>
      <p:sp>
        <p:nvSpPr>
          <p:cNvPr id="4" name="投影片圖像版面配置區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709613" y="4860925"/>
            <a:ext cx="5680075" cy="4605338"/>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9721850"/>
            <a:ext cx="3076575" cy="511175"/>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4021138" y="9721850"/>
            <a:ext cx="3076575" cy="511175"/>
          </a:xfrm>
          <a:prstGeom prst="rect">
            <a:avLst/>
          </a:prstGeom>
        </p:spPr>
        <p:txBody>
          <a:bodyPr vert="horz" lIns="91440" tIns="45720" rIns="91440" bIns="45720" rtlCol="0" anchor="b"/>
          <a:lstStyle>
            <a:lvl1pPr algn="r">
              <a:defRPr sz="1200"/>
            </a:lvl1pPr>
          </a:lstStyle>
          <a:p>
            <a:fld id="{A78B5C09-77FC-4704-B63E-07710CF0DAB5}"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75779"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75780" name="投影片編號版面配置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487E42E-2CE7-459E-BC4C-A41EF9598E77}" type="slidenum">
              <a:rPr lang="zh-TW" altLang="en-US" smtClean="0">
                <a:ea typeface="新細明體" charset="-120"/>
              </a:rPr>
              <a:pPr/>
              <a:t>11</a:t>
            </a:fld>
            <a:endParaRPr lang="zh-TW" altLang="en-US" smtClean="0">
              <a:ea typeface="新細明體" charset="-12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bwMode="auto">
          <a:noFill/>
          <a:ln>
            <a:miter lim="800000"/>
            <a:headEnd/>
            <a:tailEnd/>
          </a:ln>
        </p:spPr>
        <p:txBody>
          <a:bodyPr/>
          <a:lstStyle/>
          <a:p>
            <a:fld id="{EFD93375-17AF-461D-A0D0-48E2DE29DE39}" type="slidenum">
              <a:rPr lang="en-US" altLang="zh-TW">
                <a:latin typeface="Calibri" pitchFamily="34" charset="0"/>
                <a:ea typeface="ＭＳ Ｐゴシック" pitchFamily="34" charset="-128"/>
              </a:rPr>
              <a:pPr/>
              <a:t>41</a:t>
            </a:fld>
            <a:endParaRPr lang="en-US" altLang="zh-TW">
              <a:latin typeface="Calibri" pitchFamily="34" charset="0"/>
              <a:ea typeface="ＭＳ Ｐゴシック" pitchFamily="34" charset="-128"/>
            </a:endParaRPr>
          </a:p>
        </p:txBody>
      </p:sp>
      <p:sp>
        <p:nvSpPr>
          <p:cNvPr id="5529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530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zh-TW" altLang="zh-TW" smtClean="0">
              <a:ea typeface="ＭＳ Ｐゴシック"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TextEdit="1"/>
          </p:cNvSpPr>
          <p:nvPr>
            <p:ph type="sldImg"/>
          </p:nvPr>
        </p:nvSpPr>
        <p:spPr bwMode="auto">
          <a:noFill/>
          <a:ln>
            <a:solidFill>
              <a:srgbClr val="000000"/>
            </a:solidFill>
            <a:miter lim="800000"/>
            <a:headEnd/>
            <a:tailEnd/>
          </a:ln>
        </p:spPr>
      </p:sp>
      <p:sp>
        <p:nvSpPr>
          <p:cNvPr id="61443" name="Rectangle 3"/>
          <p:cNvSpPr>
            <a:spLocks noGrp="1"/>
          </p:cNvSpPr>
          <p:nvPr>
            <p:ph type="body" idx="1"/>
          </p:nvPr>
        </p:nvSpPr>
        <p:spPr bwMode="auto">
          <a:noFill/>
        </p:spPr>
        <p:txBody>
          <a:bodyPr wrap="square" numCol="1" anchor="t" anchorCtr="0" compatLnSpc="1">
            <a:prstTxWarp prst="textNoShape">
              <a:avLst/>
            </a:prstTxWarp>
          </a:bodyPr>
          <a:lstStyle/>
          <a:p>
            <a:endParaRPr lang="zh-TW" altLang="zh-TW" smtClean="0">
              <a:ea typeface="ＭＳ Ｐゴシック"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TextEdit="1"/>
          </p:cNvSpPr>
          <p:nvPr>
            <p:ph type="sldImg"/>
          </p:nvPr>
        </p:nvSpPr>
        <p:spPr bwMode="auto">
          <a:noFill/>
          <a:ln>
            <a:solidFill>
              <a:srgbClr val="000000"/>
            </a:solidFill>
            <a:miter lim="800000"/>
            <a:headEnd/>
            <a:tailEnd/>
          </a:ln>
        </p:spPr>
      </p:sp>
      <p:sp>
        <p:nvSpPr>
          <p:cNvPr id="62467" name="Rectangle 3"/>
          <p:cNvSpPr>
            <a:spLocks noGrp="1"/>
          </p:cNvSpPr>
          <p:nvPr>
            <p:ph type="body" idx="1"/>
          </p:nvPr>
        </p:nvSpPr>
        <p:spPr bwMode="auto">
          <a:noFill/>
        </p:spPr>
        <p:txBody>
          <a:bodyPr wrap="square" numCol="1" anchor="t" anchorCtr="0" compatLnSpc="1">
            <a:prstTxWarp prst="textNoShape">
              <a:avLst/>
            </a:prstTxWarp>
          </a:bodyPr>
          <a:lstStyle/>
          <a:p>
            <a:endParaRPr lang="zh-TW" altLang="zh-TW" smtClean="0">
              <a:ea typeface="ＭＳ Ｐゴシック"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TextEdit="1"/>
          </p:cNvSpPr>
          <p:nvPr>
            <p:ph type="sldImg"/>
          </p:nvPr>
        </p:nvSpPr>
        <p:spPr bwMode="auto">
          <a:noFill/>
          <a:ln>
            <a:solidFill>
              <a:srgbClr val="000000"/>
            </a:solidFill>
            <a:miter lim="800000"/>
            <a:headEnd/>
            <a:tailEnd/>
          </a:ln>
        </p:spPr>
      </p:sp>
      <p:sp>
        <p:nvSpPr>
          <p:cNvPr id="63491" name="Rectangle 3"/>
          <p:cNvSpPr>
            <a:spLocks noGrp="1"/>
          </p:cNvSpPr>
          <p:nvPr>
            <p:ph type="body" idx="1"/>
          </p:nvPr>
        </p:nvSpPr>
        <p:spPr bwMode="auto">
          <a:noFill/>
        </p:spPr>
        <p:txBody>
          <a:bodyPr wrap="square" numCol="1" anchor="t" anchorCtr="0" compatLnSpc="1">
            <a:prstTxWarp prst="textNoShape">
              <a:avLst/>
            </a:prstTxWarp>
          </a:bodyPr>
          <a:lstStyle/>
          <a:p>
            <a:endParaRPr lang="zh-TW" altLang="zh-TW" smtClean="0">
              <a:ea typeface="ＭＳ Ｐゴシック"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TextEdit="1"/>
          </p:cNvSpPr>
          <p:nvPr>
            <p:ph type="sldImg"/>
          </p:nvPr>
        </p:nvSpPr>
        <p:spPr bwMode="auto">
          <a:noFill/>
          <a:ln>
            <a:solidFill>
              <a:srgbClr val="000000"/>
            </a:solidFill>
            <a:miter lim="800000"/>
            <a:headEnd/>
            <a:tailEnd/>
          </a:ln>
        </p:spPr>
      </p:sp>
      <p:sp>
        <p:nvSpPr>
          <p:cNvPr id="64515" name="Rectangle 3"/>
          <p:cNvSpPr>
            <a:spLocks noGrp="1"/>
          </p:cNvSpPr>
          <p:nvPr>
            <p:ph type="body" idx="1"/>
          </p:nvPr>
        </p:nvSpPr>
        <p:spPr bwMode="auto">
          <a:noFill/>
        </p:spPr>
        <p:txBody>
          <a:bodyPr wrap="square" numCol="1" anchor="t" anchorCtr="0" compatLnSpc="1">
            <a:prstTxWarp prst="textNoShape">
              <a:avLst/>
            </a:prstTxWarp>
          </a:bodyPr>
          <a:lstStyle/>
          <a:p>
            <a:endParaRPr lang="zh-TW" altLang="zh-TW" smtClean="0">
              <a:ea typeface="ＭＳ Ｐゴシック"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p>
            <a:fld id="{E370BCA5-A10E-464E-86E5-C71DE395C6C1}" type="slidenum">
              <a:rPr lang="en-US" altLang="zh-TW" smtClean="0"/>
              <a:pPr/>
              <a:t>74</a:t>
            </a:fld>
            <a:endParaRPr lang="en-US" altLang="zh-TW" smtClean="0"/>
          </a:p>
        </p:txBody>
      </p:sp>
      <p:sp>
        <p:nvSpPr>
          <p:cNvPr id="82947" name="Rectangle 7"/>
          <p:cNvSpPr txBox="1">
            <a:spLocks noGrp="1" noChangeArrowheads="1"/>
          </p:cNvSpPr>
          <p:nvPr/>
        </p:nvSpPr>
        <p:spPr bwMode="auto">
          <a:xfrm>
            <a:off x="4021138" y="9720263"/>
            <a:ext cx="3076575" cy="512762"/>
          </a:xfrm>
          <a:prstGeom prst="rect">
            <a:avLst/>
          </a:prstGeom>
          <a:noFill/>
          <a:ln w="9525">
            <a:noFill/>
            <a:miter lim="800000"/>
            <a:headEnd/>
            <a:tailEnd/>
          </a:ln>
        </p:spPr>
        <p:txBody>
          <a:bodyPr lIns="99031" tIns="49516" rIns="99031" bIns="49516" anchor="b"/>
          <a:lstStyle/>
          <a:p>
            <a:pPr algn="r" defTabSz="989013"/>
            <a:fld id="{5D49A13A-BEAA-4735-9E64-9B6B3A9B81B7}" type="slidenum">
              <a:rPr lang="en-US" altLang="zh-TW" sz="1400">
                <a:latin typeface="Arial" charset="0"/>
              </a:rPr>
              <a:pPr algn="r" defTabSz="989013"/>
              <a:t>74</a:t>
            </a:fld>
            <a:endParaRPr lang="en-US" altLang="zh-TW" sz="1400">
              <a:latin typeface="Arial" charset="0"/>
            </a:endParaRPr>
          </a:p>
        </p:txBody>
      </p:sp>
      <p:sp>
        <p:nvSpPr>
          <p:cNvPr id="82948" name="Rectangle 2"/>
          <p:cNvSpPr>
            <a:spLocks noGrp="1" noRot="1" noChangeAspect="1" noChangeArrowheads="1" noTextEdit="1"/>
          </p:cNvSpPr>
          <p:nvPr>
            <p:ph type="sldImg"/>
          </p:nvPr>
        </p:nvSpPr>
        <p:spPr>
          <a:xfrm>
            <a:off x="990600" y="766763"/>
            <a:ext cx="5118100" cy="3840162"/>
          </a:xfrm>
          <a:ln/>
        </p:spPr>
      </p:sp>
      <p:sp>
        <p:nvSpPr>
          <p:cNvPr id="82949" name="Rectangle 3"/>
          <p:cNvSpPr>
            <a:spLocks noGrp="1" noChangeArrowheads="1"/>
          </p:cNvSpPr>
          <p:nvPr>
            <p:ph type="body" idx="1"/>
          </p:nvPr>
        </p:nvSpPr>
        <p:spPr>
          <a:xfrm>
            <a:off x="947738" y="4860925"/>
            <a:ext cx="5203825" cy="4606925"/>
          </a:xfrm>
          <a:noFill/>
          <a:ln/>
        </p:spPr>
        <p:txBody>
          <a:bodyPr lIns="99031" tIns="49516" rIns="99031" bIns="49516"/>
          <a:lstStyle/>
          <a:p>
            <a:pPr eaLnBrk="1" hangingPunct="1"/>
            <a:r>
              <a:rPr lang="en-US" altLang="zh-TW" smtClean="0"/>
              <a:t>Bioinformatics was born somewhere between the </a:t>
            </a:r>
            <a:r>
              <a:rPr lang="en-US" altLang="zh-TW" smtClean="0">
                <a:latin typeface="Times New Roman" pitchFamily="18" charset="0"/>
              </a:rPr>
              <a:t>“</a:t>
            </a:r>
            <a:r>
              <a:rPr lang="en-US" altLang="zh-TW" smtClean="0"/>
              <a:t>old</a:t>
            </a:r>
            <a:r>
              <a:rPr lang="en-US" altLang="zh-TW" smtClean="0">
                <a:latin typeface="Times New Roman" pitchFamily="18" charset="0"/>
              </a:rPr>
              <a:t>”</a:t>
            </a:r>
            <a:r>
              <a:rPr lang="en-US" altLang="zh-TW" smtClean="0"/>
              <a:t> and </a:t>
            </a:r>
            <a:r>
              <a:rPr lang="en-US" altLang="zh-TW" smtClean="0">
                <a:latin typeface="Times New Roman" pitchFamily="18" charset="0"/>
              </a:rPr>
              <a:t>“</a:t>
            </a:r>
            <a:r>
              <a:rPr lang="en-US" altLang="zh-TW" smtClean="0"/>
              <a:t>new</a:t>
            </a:r>
            <a:r>
              <a:rPr lang="en-US" altLang="zh-TW" smtClean="0">
                <a:latin typeface="Times New Roman" pitchFamily="18" charset="0"/>
              </a:rPr>
              <a:t>”</a:t>
            </a:r>
            <a:r>
              <a:rPr lang="en-US" altLang="zh-TW" smtClean="0"/>
              <a:t> biology</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p>
            <a:fld id="{00C26FF0-EFF6-4FB0-8B48-378A47905928}" type="slidenum">
              <a:rPr lang="en-US" altLang="zh-TW" smtClean="0"/>
              <a:pPr/>
              <a:t>75</a:t>
            </a:fld>
            <a:endParaRPr lang="en-US" altLang="zh-TW" smtClean="0"/>
          </a:p>
        </p:txBody>
      </p:sp>
      <p:sp>
        <p:nvSpPr>
          <p:cNvPr id="83971" name="Rectangle 7"/>
          <p:cNvSpPr txBox="1">
            <a:spLocks noGrp="1" noChangeArrowheads="1"/>
          </p:cNvSpPr>
          <p:nvPr/>
        </p:nvSpPr>
        <p:spPr bwMode="auto">
          <a:xfrm>
            <a:off x="4021138" y="9720263"/>
            <a:ext cx="3076575" cy="512762"/>
          </a:xfrm>
          <a:prstGeom prst="rect">
            <a:avLst/>
          </a:prstGeom>
          <a:noFill/>
          <a:ln w="9525">
            <a:noFill/>
            <a:miter lim="800000"/>
            <a:headEnd/>
            <a:tailEnd/>
          </a:ln>
        </p:spPr>
        <p:txBody>
          <a:bodyPr lIns="99031" tIns="49516" rIns="99031" bIns="49516" anchor="b"/>
          <a:lstStyle/>
          <a:p>
            <a:pPr algn="r" defTabSz="989013"/>
            <a:fld id="{73D7526A-CB4A-46ED-BAB5-699296D3971E}" type="slidenum">
              <a:rPr lang="en-US" altLang="zh-TW" sz="1400">
                <a:latin typeface="Arial" charset="0"/>
              </a:rPr>
              <a:pPr algn="r" defTabSz="989013"/>
              <a:t>75</a:t>
            </a:fld>
            <a:endParaRPr lang="en-US" altLang="zh-TW" sz="1400">
              <a:latin typeface="Arial" charset="0"/>
            </a:endParaRPr>
          </a:p>
        </p:txBody>
      </p:sp>
      <p:sp>
        <p:nvSpPr>
          <p:cNvPr id="83972" name="Rectangle 2"/>
          <p:cNvSpPr>
            <a:spLocks noGrp="1" noRot="1" noChangeAspect="1" noChangeArrowheads="1" noTextEdit="1"/>
          </p:cNvSpPr>
          <p:nvPr>
            <p:ph type="sldImg"/>
          </p:nvPr>
        </p:nvSpPr>
        <p:spPr>
          <a:xfrm>
            <a:off x="990600" y="766763"/>
            <a:ext cx="5118100" cy="3840162"/>
          </a:xfrm>
          <a:ln/>
        </p:spPr>
      </p:sp>
      <p:sp>
        <p:nvSpPr>
          <p:cNvPr id="83973" name="Rectangle 3"/>
          <p:cNvSpPr>
            <a:spLocks noGrp="1" noChangeArrowheads="1"/>
          </p:cNvSpPr>
          <p:nvPr>
            <p:ph type="body" idx="1"/>
          </p:nvPr>
        </p:nvSpPr>
        <p:spPr>
          <a:xfrm>
            <a:off x="947738" y="4860925"/>
            <a:ext cx="5203825" cy="4606925"/>
          </a:xfrm>
          <a:noFill/>
          <a:ln/>
        </p:spPr>
        <p:txBody>
          <a:bodyPr lIns="99031" tIns="49516" rIns="99031" bIns="49516"/>
          <a:lstStyle/>
          <a:p>
            <a:pPr eaLnBrk="1" hangingPunct="1"/>
            <a:endParaRPr lang="zh-TW" altLang="zh-TW"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2010/12/10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2010/12/10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2010/12/10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AF7F0107-20D8-4760-9F2E-4A55052E92C9}" type="datetimeFigureOut">
              <a:rPr lang="zh-TW" altLang="en-US" smtClean="0"/>
              <a:pPr/>
              <a:t>2010/12/10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AF7F0107-20D8-4760-9F2E-4A55052E92C9}" type="datetimeFigureOut">
              <a:rPr lang="zh-TW" altLang="en-US" smtClean="0"/>
              <a:pPr/>
              <a:t>2010/12/10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AF7F0107-20D8-4760-9F2E-4A55052E92C9}" type="datetimeFigureOut">
              <a:rPr lang="zh-TW" altLang="en-US" smtClean="0"/>
              <a:pPr/>
              <a:t>2010/12/10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AF7F0107-20D8-4760-9F2E-4A55052E92C9}" type="datetimeFigureOut">
              <a:rPr lang="zh-TW" altLang="en-US" smtClean="0"/>
              <a:pPr/>
              <a:t>2010/12/10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AF7F0107-20D8-4760-9F2E-4A55052E92C9}" type="datetimeFigureOut">
              <a:rPr lang="zh-TW" altLang="en-US" smtClean="0"/>
              <a:pPr/>
              <a:t>2010/12/10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AF7F0107-20D8-4760-9F2E-4A55052E92C9}" type="datetimeFigureOut">
              <a:rPr lang="zh-TW" altLang="en-US" smtClean="0"/>
              <a:pPr/>
              <a:t>2010/12/10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2010/12/10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2010/12/10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OverTx">
  <p:cSld name="標題及物件在文字之上">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8229600" cy="21859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3938588"/>
            <a:ext cx="8229600" cy="218757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a:xfrm>
            <a:off x="457200" y="6245225"/>
            <a:ext cx="2133600" cy="476250"/>
          </a:xfrm>
        </p:spPr>
        <p:txBody>
          <a:bodyPr/>
          <a:lstStyle>
            <a:lvl1pPr>
              <a:defRPr/>
            </a:lvl1pPr>
          </a:lstStyle>
          <a:p>
            <a:endParaRPr lang="en-US" altLang="zh-TW"/>
          </a:p>
        </p:txBody>
      </p:sp>
      <p:sp>
        <p:nvSpPr>
          <p:cNvPr id="6" name="頁尾版面配置區 5"/>
          <p:cNvSpPr>
            <a:spLocks noGrp="1"/>
          </p:cNvSpPr>
          <p:nvPr>
            <p:ph type="ftr" sz="quarter" idx="11"/>
          </p:nvPr>
        </p:nvSpPr>
        <p:spPr>
          <a:xfrm>
            <a:off x="3124200" y="6245225"/>
            <a:ext cx="2895600" cy="476250"/>
          </a:xfrm>
        </p:spPr>
        <p:txBody>
          <a:bodyPr/>
          <a:lstStyle>
            <a:lvl1pPr>
              <a:defRPr/>
            </a:lvl1pPr>
          </a:lstStyle>
          <a:p>
            <a:endParaRPr lang="en-US" altLang="zh-TW"/>
          </a:p>
        </p:txBody>
      </p:sp>
      <p:sp>
        <p:nvSpPr>
          <p:cNvPr id="7" name="投影片編號版面配置區 6"/>
          <p:cNvSpPr>
            <a:spLocks noGrp="1"/>
          </p:cNvSpPr>
          <p:nvPr>
            <p:ph type="sldNum" sz="quarter" idx="12"/>
          </p:nvPr>
        </p:nvSpPr>
        <p:spPr>
          <a:xfrm>
            <a:off x="6553200" y="6245225"/>
            <a:ext cx="2133600" cy="476250"/>
          </a:xfrm>
        </p:spPr>
        <p:txBody>
          <a:bodyPr/>
          <a:lstStyle>
            <a:lvl1pPr>
              <a:defRPr/>
            </a:lvl1pPr>
          </a:lstStyle>
          <a:p>
            <a:fld id="{F37098B5-5C35-4235-82E3-DA891B61595A}" type="slidenum">
              <a:rPr lang="en-US" altLang="zh-TW"/>
              <a:pPr/>
              <a:t>‹#›</a:t>
            </a:fld>
            <a:endParaRPr lang="en-US" altLang="zh-TW"/>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7F0107-20D8-4760-9F2E-4A55052E92C9}" type="datetimeFigureOut">
              <a:rPr lang="zh-TW" altLang="en-US" smtClean="0"/>
              <a:pPr/>
              <a:t>2010/12/10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77F455-C36A-491D-8860-918EC1FBFBB0}"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5.jpeg"/><Relationship Id="rId7"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hyperlink" Target="http://upload.wikimedia.org/wikipedia/commons/f/f1/TheEaglePub-Cambridge-BluePlaque.jpg" TargetMode="External"/><Relationship Id="rId5" Type="http://schemas.openxmlformats.org/officeDocument/2006/relationships/image" Target="../media/image6.jpeg"/><Relationship Id="rId4" Type="http://schemas.openxmlformats.org/officeDocument/2006/relationships/hyperlink" Target="http://www.reproductive-revolution.com/refs/index.html"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file:///H:\92-2\91-1\90\Lecture90-01\HGP%20Consortium.htm"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file:///H:\92-2\91-1\90\Lecture90-01\HGP%20Consortium.htm" TargetMode="Externa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jpeg"/><Relationship Id="rId2" Type="http://schemas.openxmlformats.org/officeDocument/2006/relationships/hyperlink" Target="file:///D:\My%20Documents\00_My%20Documents\HGP\Science\Science.htm" TargetMode="Externa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wmf"/><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5.png"/><Relationship Id="rId7"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file:///D:\My%20Documents\00_My%20Documents\HGP\Science\Science.htm" TargetMode="External"/><Relationship Id="rId5" Type="http://schemas.openxmlformats.org/officeDocument/2006/relationships/image" Target="../media/image27.png"/><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1.png"/><Relationship Id="rId7" Type="http://schemas.openxmlformats.org/officeDocument/2006/relationships/hyperlink" Target="http://www.illumina.com/" TargetMode="External"/><Relationship Id="rId12" Type="http://schemas.openxmlformats.org/officeDocument/2006/relationships/hyperlink" Target="http://www.454.com/" TargetMode="External"/><Relationship Id="rId2" Type="http://schemas.openxmlformats.org/officeDocument/2006/relationships/hyperlink" Target="http://www.nature.com/nmeth/journal/v5/n1/index.html" TargetMode="External"/><Relationship Id="rId1" Type="http://schemas.openxmlformats.org/officeDocument/2006/relationships/slideLayout" Target="../slideLayouts/slideLayout7.xml"/><Relationship Id="rId6" Type="http://schemas.openxmlformats.org/officeDocument/2006/relationships/hyperlink" Target="http://marketing.appliedbiosystems.com/" TargetMode="External"/><Relationship Id="rId11" Type="http://schemas.openxmlformats.org/officeDocument/2006/relationships/image" Target="../media/image35.jpeg"/><Relationship Id="rId5" Type="http://schemas.openxmlformats.org/officeDocument/2006/relationships/image" Target="../media/image33.jpeg"/><Relationship Id="rId10" Type="http://schemas.openxmlformats.org/officeDocument/2006/relationships/hyperlink" Target="http://www.igvision.com/bio/2009/images/hotspot_roche.gif" TargetMode="External"/><Relationship Id="rId4" Type="http://schemas.openxmlformats.org/officeDocument/2006/relationships/image" Target="../media/image32.png"/><Relationship Id="rId9" Type="http://schemas.openxmlformats.org/officeDocument/2006/relationships/hyperlink" Target="http://www.illumina.com/pages.ilmn?ID=250"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www.illumina.com/" TargetMode="External"/><Relationship Id="rId2" Type="http://schemas.openxmlformats.org/officeDocument/2006/relationships/image" Target="../media/image36.png"/><Relationship Id="rId1" Type="http://schemas.openxmlformats.org/officeDocument/2006/relationships/slideLayout" Target="../slideLayouts/slideLayout7.xml"/><Relationship Id="rId5" Type="http://schemas.openxmlformats.org/officeDocument/2006/relationships/image" Target="../media/image33.jpeg"/><Relationship Id="rId4" Type="http://schemas.openxmlformats.org/officeDocument/2006/relationships/image" Target="../media/image34.png"/></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7.xml"/><Relationship Id="rId6" Type="http://schemas.openxmlformats.org/officeDocument/2006/relationships/image" Target="../media/image43.jpeg"/><Relationship Id="rId5" Type="http://schemas.openxmlformats.org/officeDocument/2006/relationships/image" Target="../media/image42.gif"/><Relationship Id="rId4" Type="http://schemas.openxmlformats.org/officeDocument/2006/relationships/image" Target="../media/image41.gif"/></Relationships>
</file>

<file path=ppt/slides/_rels/slide1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http://www.roche-applied-science.com/publications/multimedia/genome_sequencer/amplicon_07/wbt.htm" TargetMode="External"/><Relationship Id="rId1" Type="http://schemas.openxmlformats.org/officeDocument/2006/relationships/slideLayout" Target="../slideLayouts/slideLayout7.xml"/><Relationship Id="rId5" Type="http://schemas.openxmlformats.org/officeDocument/2006/relationships/image" Target="../media/image46.png"/><Relationship Id="rId4" Type="http://schemas.openxmlformats.org/officeDocument/2006/relationships/image" Target="../media/image45.png"/></Relationships>
</file>

<file path=ppt/slides/_rels/slide20.xml.rels><?xml version="1.0" encoding="UTF-8" standalone="yes"?>
<Relationships xmlns="http://schemas.openxmlformats.org/package/2006/relationships"><Relationship Id="rId3" Type="http://schemas.openxmlformats.org/officeDocument/2006/relationships/hyperlink" Target="454/Genome%20Sequencer%20FLX%20-%20(2)%20Library%20Preparation.swf" TargetMode="External"/><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454/Genome%20Sequencer%20FLX%20-%20(3)%20emPCR.swf" TargetMode="External"/><Relationship Id="rId2" Type="http://schemas.openxmlformats.org/officeDocument/2006/relationships/image" Target="../media/image45.png"/><Relationship Id="rId1" Type="http://schemas.openxmlformats.org/officeDocument/2006/relationships/slideLayout" Target="../slideLayouts/slideLayout7.xml"/><Relationship Id="rId4" Type="http://schemas.openxmlformats.org/officeDocument/2006/relationships/image" Target="../media/image47.jpeg"/></Relationships>
</file>

<file path=ppt/slides/_rels/slide2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http://www.roche-applied-science.com/publications/multimedia/genome_sequencer/amplicon_07/wbt.htm" TargetMode="External"/><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hyperlink" Target="454/Genome%20Sequencer%20FLX%20-%20(4)%20Sequencing.swf"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7.xml"/><Relationship Id="rId5" Type="http://schemas.openxmlformats.org/officeDocument/2006/relationships/image" Target="../media/image53.png"/><Relationship Id="rId4" Type="http://schemas.openxmlformats.org/officeDocument/2006/relationships/image" Target="../media/image52.png"/></Relationships>
</file>

<file path=ppt/slides/_rels/slide2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hyperlink" Target="454/Genome_Sequencer_FLX_System_Workflow_%5bwww.keepvid.com%5d.flv" TargetMode="Externa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www.illumina.com/" TargetMode="External"/><Relationship Id="rId1" Type="http://schemas.openxmlformats.org/officeDocument/2006/relationships/slideLayout" Target="../slideLayouts/slideLayout7.xml"/><Relationship Id="rId6" Type="http://schemas.openxmlformats.org/officeDocument/2006/relationships/image" Target="../media/image58.gif"/><Relationship Id="rId5" Type="http://schemas.openxmlformats.org/officeDocument/2006/relationships/image" Target="../media/image57.jpeg"/><Relationship Id="rId4" Type="http://schemas.openxmlformats.org/officeDocument/2006/relationships/image" Target="../media/image56.jpeg"/></Relationships>
</file>

<file path=ppt/slides/_rels/slide2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 Id="rId5" Type="http://schemas.openxmlformats.org/officeDocument/2006/relationships/image" Target="../media/image34.png"/><Relationship Id="rId4" Type="http://schemas.openxmlformats.org/officeDocument/2006/relationships/hyperlink" Target="http://www.illumina.com/"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 Id="rId5" Type="http://schemas.openxmlformats.org/officeDocument/2006/relationships/image" Target="../media/image63.png"/><Relationship Id="rId4" Type="http://schemas.openxmlformats.org/officeDocument/2006/relationships/hyperlink" Target="http://www.solexa.com/wt/page/index"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 Id="rId5" Type="http://schemas.openxmlformats.org/officeDocument/2006/relationships/image" Target="../media/image63.png"/><Relationship Id="rId4" Type="http://schemas.openxmlformats.org/officeDocument/2006/relationships/hyperlink" Target="http://www.solexa.com/wt/page/index"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eg"/><Relationship Id="rId1" Type="http://schemas.openxmlformats.org/officeDocument/2006/relationships/slideLayout" Target="../slideLayouts/slideLayout7.xml"/><Relationship Id="rId5" Type="http://schemas.openxmlformats.org/officeDocument/2006/relationships/image" Target="../media/image63.png"/><Relationship Id="rId4" Type="http://schemas.openxmlformats.org/officeDocument/2006/relationships/hyperlink" Target="http://www.solexa.com/wt/page/index"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 Id="rId6" Type="http://schemas.openxmlformats.org/officeDocument/2006/relationships/image" Target="../media/image63.png"/><Relationship Id="rId5" Type="http://schemas.openxmlformats.org/officeDocument/2006/relationships/hyperlink" Target="http://www.solexa.com/wt/page/index" TargetMode="External"/><Relationship Id="rId4" Type="http://schemas.openxmlformats.org/officeDocument/2006/relationships/image" Target="../media/image70.jpeg"/></Relationships>
</file>

<file path=ppt/slides/_rels/slide32.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2.xml"/><Relationship Id="rId5" Type="http://schemas.openxmlformats.org/officeDocument/2006/relationships/image" Target="../media/image63.png"/><Relationship Id="rId4" Type="http://schemas.openxmlformats.org/officeDocument/2006/relationships/hyperlink" Target="http://www.solexa.com/wt/page/index"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www.solexa.com/wt/page/index" TargetMode="External"/><Relationship Id="rId2" Type="http://schemas.openxmlformats.org/officeDocument/2006/relationships/image" Target="../media/image73.png"/><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3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hyperlink" Target="Solexa/GA_Technology.flv" TargetMode="Externa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81.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2.png"/><Relationship Id="rId1" Type="http://schemas.openxmlformats.org/officeDocument/2006/relationships/slideLayout" Target="../slideLayouts/slideLayout7.xml"/><Relationship Id="rId4" Type="http://schemas.openxmlformats.org/officeDocument/2006/relationships/image" Target="../media/image83.pn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hyperlink" Target="SOLID/SOLiD_video_final.wmv" TargetMode="Externa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8" Type="http://schemas.openxmlformats.org/officeDocument/2006/relationships/image" Target="../media/image91.png"/><Relationship Id="rId3" Type="http://schemas.openxmlformats.org/officeDocument/2006/relationships/image" Target="../media/image86.png"/><Relationship Id="rId7" Type="http://schemas.openxmlformats.org/officeDocument/2006/relationships/image" Target="../media/image90.png"/><Relationship Id="rId2" Type="http://schemas.openxmlformats.org/officeDocument/2006/relationships/image" Target="../media/image85.jpeg"/><Relationship Id="rId1" Type="http://schemas.openxmlformats.org/officeDocument/2006/relationships/slideLayout" Target="../slideLayouts/slideLayout7.xml"/><Relationship Id="rId6" Type="http://schemas.openxmlformats.org/officeDocument/2006/relationships/image" Target="../media/image89.png"/><Relationship Id="rId5" Type="http://schemas.openxmlformats.org/officeDocument/2006/relationships/image" Target="../media/image88.png"/><Relationship Id="rId4" Type="http://schemas.openxmlformats.org/officeDocument/2006/relationships/image" Target="../media/image87.png"/></Relationships>
</file>

<file path=ppt/slides/_rels/slide44.xml.rels><?xml version="1.0" encoding="UTF-8" standalone="yes"?>
<Relationships xmlns="http://schemas.openxmlformats.org/package/2006/relationships"><Relationship Id="rId3" Type="http://schemas.openxmlformats.org/officeDocument/2006/relationships/hyperlink" Target="Oxford%20Naopore/Oxford_Nanopore__BASE_(TM)_DNA_Sequencing_with_voiceover_%5bwww.keepvid.com%5d.mp4" TargetMode="External"/><Relationship Id="rId2" Type="http://schemas.openxmlformats.org/officeDocument/2006/relationships/image" Target="../media/image92.png"/><Relationship Id="rId1" Type="http://schemas.openxmlformats.org/officeDocument/2006/relationships/slideLayout" Target="../slideLayouts/slideLayout7.xml"/><Relationship Id="rId4" Type="http://schemas.openxmlformats.org/officeDocument/2006/relationships/hyperlink" Target="Ion%20Torrent/Ion_Torrent_Chemistry_%5bwww.keepvid.com%5d.flv"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elicos/tSMS-How_It_Works.flv" TargetMode="External"/><Relationship Id="rId2" Type="http://schemas.openxmlformats.org/officeDocument/2006/relationships/image" Target="../media/image93.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png"/><Relationship Id="rId1" Type="http://schemas.openxmlformats.org/officeDocument/2006/relationships/slideLayout" Target="../slideLayouts/slideLayout7.xml"/><Relationship Id="rId4" Type="http://schemas.openxmlformats.org/officeDocument/2006/relationships/image" Target="../media/image96.png"/></Relationships>
</file>

<file path=ppt/slides/_rels/slide47.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PacBio/pac_bio_lg.flv" TargetMode="External"/><Relationship Id="rId2" Type="http://schemas.openxmlformats.org/officeDocument/2006/relationships/image" Target="../media/image99.png"/><Relationship Id="rId1" Type="http://schemas.openxmlformats.org/officeDocument/2006/relationships/slideLayout" Target="../slideLayouts/slideLayout7.xml"/><Relationship Id="rId4" Type="http://schemas.openxmlformats.org/officeDocument/2006/relationships/image" Target="../media/image100.jpeg"/></Relationships>
</file>

<file path=ppt/slides/_rels/slide49.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102.png"/><Relationship Id="rId1" Type="http://schemas.openxmlformats.org/officeDocument/2006/relationships/slideLayout" Target="../slideLayouts/slideLayout7.xml"/><Relationship Id="rId4" Type="http://schemas.openxmlformats.org/officeDocument/2006/relationships/image" Target="../media/image104.png"/></Relationships>
</file>

<file path=ppt/slides/_rels/slide51.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8" Type="http://schemas.openxmlformats.org/officeDocument/2006/relationships/image" Target="../media/image58.gif"/><Relationship Id="rId13" Type="http://schemas.openxmlformats.org/officeDocument/2006/relationships/hyperlink" Target="http://visigenbio.com/technology_movie_streaming.html" TargetMode="External"/><Relationship Id="rId3" Type="http://schemas.openxmlformats.org/officeDocument/2006/relationships/hyperlink" Target="http://www.roche-applied-science.com/publications/multimedia/genome_sequencer/flx_multimedia/wbt.htm" TargetMode="External"/><Relationship Id="rId7" Type="http://schemas.openxmlformats.org/officeDocument/2006/relationships/hyperlink" Target="http://www.illumina.com/technology/sequencing_technology.ilmn" TargetMode="External"/><Relationship Id="rId12" Type="http://schemas.openxmlformats.org/officeDocument/2006/relationships/image" Target="../media/image107.jpeg"/><Relationship Id="rId2" Type="http://schemas.openxmlformats.org/officeDocument/2006/relationships/hyperlink" Target="http://www.roche-applied-science.com/publications/multimedia/genome_sequencer/flx_presentation/wbt.htm" TargetMode="External"/><Relationship Id="rId16" Type="http://schemas.openxmlformats.org/officeDocument/2006/relationships/image" Target="../media/image109.jpeg"/><Relationship Id="rId1" Type="http://schemas.openxmlformats.org/officeDocument/2006/relationships/slideLayout" Target="../slideLayouts/slideLayout7.xml"/><Relationship Id="rId6" Type="http://schemas.openxmlformats.org/officeDocument/2006/relationships/image" Target="../media/image41.gif"/><Relationship Id="rId11" Type="http://schemas.openxmlformats.org/officeDocument/2006/relationships/hyperlink" Target="http://www.helicosbio.com/Technology/TrueSingleMoleculeSequencing/tSMStradeHowItWorks/tabid/162/Default.aspx" TargetMode="External"/><Relationship Id="rId5" Type="http://schemas.openxmlformats.org/officeDocument/2006/relationships/hyperlink" Target="http://www.454.com/products-solutions/multimedia-presentations.asp" TargetMode="External"/><Relationship Id="rId15" Type="http://schemas.openxmlformats.org/officeDocument/2006/relationships/hyperlink" Target="http://www.pacificbiosciences.com/video_lg.html" TargetMode="External"/><Relationship Id="rId10" Type="http://schemas.openxmlformats.org/officeDocument/2006/relationships/image" Target="../media/image106.png"/><Relationship Id="rId4" Type="http://schemas.openxmlformats.org/officeDocument/2006/relationships/hyperlink" Target="http://www.roche-applied-science.com/publications/multimedia/genome_sequencer/amplicon_07/wbt.htm" TargetMode="External"/><Relationship Id="rId9" Type="http://schemas.openxmlformats.org/officeDocument/2006/relationships/hyperlink" Target="http://marketing.appliedbiosystems.com/images/Product/Solid_Knowledge/flash/102207/solid.html" TargetMode="External"/><Relationship Id="rId14" Type="http://schemas.openxmlformats.org/officeDocument/2006/relationships/image" Target="../media/image108.png"/></Relationships>
</file>

<file path=ppt/slides/_rels/slide53.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image" Target="../media/image111.png"/><Relationship Id="rId1" Type="http://schemas.openxmlformats.org/officeDocument/2006/relationships/slideLayout" Target="../slideLayouts/slideLayout7.xml"/><Relationship Id="rId4" Type="http://schemas.openxmlformats.org/officeDocument/2006/relationships/image" Target="../media/image113.png"/></Relationships>
</file>

<file path=ppt/slides/_rels/slide55.xml.rels><?xml version="1.0" encoding="UTF-8" standalone="yes"?>
<Relationships xmlns="http://schemas.openxmlformats.org/package/2006/relationships"><Relationship Id="rId8" Type="http://schemas.openxmlformats.org/officeDocument/2006/relationships/image" Target="../media/image118.jpeg"/><Relationship Id="rId3" Type="http://schemas.openxmlformats.org/officeDocument/2006/relationships/image" Target="../media/image115.jpeg"/><Relationship Id="rId7" Type="http://schemas.openxmlformats.org/officeDocument/2006/relationships/image" Target="../media/image117.jpeg"/><Relationship Id="rId2" Type="http://schemas.openxmlformats.org/officeDocument/2006/relationships/image" Target="../media/image114.jpe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hyperlink" Target="file:///H:\92-2\91-1\90\Lecture90-01\HGP%20Consortium.htm" TargetMode="External"/><Relationship Id="rId4" Type="http://schemas.openxmlformats.org/officeDocument/2006/relationships/image" Target="../media/image116.jpeg"/></Relationships>
</file>

<file path=ppt/slides/_rels/slide56.xml.rels><?xml version="1.0" encoding="UTF-8" standalone="yes"?>
<Relationships xmlns="http://schemas.openxmlformats.org/package/2006/relationships"><Relationship Id="rId2" Type="http://schemas.openxmlformats.org/officeDocument/2006/relationships/image" Target="../media/image119.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121.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hyperlink" Target="http://www.sanger.ac.uk/" TargetMode="External"/><Relationship Id="rId7" Type="http://schemas.openxmlformats.org/officeDocument/2006/relationships/hyperlink" Target="http://www.1000genomes.org/bcms/1000_genomes/Documents/CouncilLetter.pdf" TargetMode="External"/><Relationship Id="rId2" Type="http://schemas.openxmlformats.org/officeDocument/2006/relationships/image" Target="../media/image122.png"/><Relationship Id="rId1" Type="http://schemas.openxmlformats.org/officeDocument/2006/relationships/slideLayout" Target="../slideLayouts/slideLayout7.xml"/><Relationship Id="rId6" Type="http://schemas.openxmlformats.org/officeDocument/2006/relationships/hyperlink" Target="http://www.nih.gov/" TargetMode="External"/><Relationship Id="rId5" Type="http://schemas.openxmlformats.org/officeDocument/2006/relationships/hyperlink" Target="http://www.genome.gov/" TargetMode="External"/><Relationship Id="rId4" Type="http://schemas.openxmlformats.org/officeDocument/2006/relationships/hyperlink" Target="http://www.genomics.org.cn/en/index.php" TargetMode="External"/></Relationships>
</file>

<file path=ppt/slides/_rels/slide60.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3.jpeg"/><Relationship Id="rId1" Type="http://schemas.openxmlformats.org/officeDocument/2006/relationships/slideLayout" Target="../slideLayouts/slideLayout7.xml"/><Relationship Id="rId4" Type="http://schemas.openxmlformats.org/officeDocument/2006/relationships/image" Target="../media/image125.png"/></Relationships>
</file>

<file path=ppt/slides/_rels/slide61.xml.rels><?xml version="1.0" encoding="UTF-8" standalone="yes"?>
<Relationships xmlns="http://schemas.openxmlformats.org/package/2006/relationships"><Relationship Id="rId3" Type="http://schemas.openxmlformats.org/officeDocument/2006/relationships/hyperlink" Target="http://www.1000genomes.org/page.php?page=about" TargetMode="External"/><Relationship Id="rId2" Type="http://schemas.openxmlformats.org/officeDocument/2006/relationships/image" Target="../media/image126.png"/><Relationship Id="rId1" Type="http://schemas.openxmlformats.org/officeDocument/2006/relationships/slideLayout" Target="../slideLayouts/slideLayout7.xml"/><Relationship Id="rId4" Type="http://schemas.openxmlformats.org/officeDocument/2006/relationships/image" Target="../media/image127.png"/></Relationships>
</file>

<file path=ppt/slides/_rels/slide62.xml.rels><?xml version="1.0" encoding="UTF-8" standalone="yes"?>
<Relationships xmlns="http://schemas.openxmlformats.org/package/2006/relationships"><Relationship Id="rId2" Type="http://schemas.openxmlformats.org/officeDocument/2006/relationships/image" Target="../media/image128.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129.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131.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image" Target="../media/image132.png"/><Relationship Id="rId1" Type="http://schemas.openxmlformats.org/officeDocument/2006/relationships/slideLayout" Target="../slideLayouts/slideLayout7.xml"/><Relationship Id="rId4" Type="http://schemas.openxmlformats.org/officeDocument/2006/relationships/image" Target="../media/image134.png"/></Relationships>
</file>

<file path=ppt/slides/_rels/slide70.xml.rels><?xml version="1.0" encoding="UTF-8" standalone="yes"?>
<Relationships xmlns="http://schemas.openxmlformats.org/package/2006/relationships"><Relationship Id="rId2" Type="http://schemas.openxmlformats.org/officeDocument/2006/relationships/image" Target="../media/image135.png"/><Relationship Id="rId1" Type="http://schemas.openxmlformats.org/officeDocument/2006/relationships/slideLayout" Target="../slideLayouts/slideLayout8.xml"/></Relationships>
</file>

<file path=ppt/slides/_rels/slide71.xml.rels><?xml version="1.0" encoding="UTF-8" standalone="yes"?>
<Relationships xmlns="http://schemas.openxmlformats.org/package/2006/relationships"><Relationship Id="rId2" Type="http://schemas.openxmlformats.org/officeDocument/2006/relationships/image" Target="../media/image136.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138.jpeg"/><Relationship Id="rId2" Type="http://schemas.openxmlformats.org/officeDocument/2006/relationships/image" Target="../media/image137.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139.gif"/><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42.jpeg"/><Relationship Id="rId4" Type="http://schemas.openxmlformats.org/officeDocument/2006/relationships/image" Target="../media/image141.jpeg"/></Relationships>
</file>

<file path=ppt/slides/_rels/slide7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www.illumina.com/" TargetMode="Externa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hyperlink" Target="http://petang.cgu.edu.tw/" TargetMode="External"/><Relationship Id="rId2" Type="http://schemas.openxmlformats.org/officeDocument/2006/relationships/image" Target="../media/image143.pn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7396" name="Picture 4" descr="crossing_over"/>
          <p:cNvPicPr>
            <a:picLocks noChangeAspect="1" noChangeArrowheads="1"/>
          </p:cNvPicPr>
          <p:nvPr/>
        </p:nvPicPr>
        <p:blipFill>
          <a:blip r:embed="rId2" cstate="print"/>
          <a:srcRect/>
          <a:stretch>
            <a:fillRect/>
          </a:stretch>
        </p:blipFill>
        <p:spPr bwMode="auto">
          <a:xfrm>
            <a:off x="214282" y="976295"/>
            <a:ext cx="1714512" cy="2024077"/>
          </a:xfrm>
          <a:prstGeom prst="rect">
            <a:avLst/>
          </a:prstGeom>
          <a:noFill/>
        </p:spPr>
      </p:pic>
      <p:sp>
        <p:nvSpPr>
          <p:cNvPr id="187397" name="Text Box 5"/>
          <p:cNvSpPr txBox="1">
            <a:spLocks noChangeArrowheads="1"/>
          </p:cNvSpPr>
          <p:nvPr/>
        </p:nvSpPr>
        <p:spPr bwMode="auto">
          <a:xfrm>
            <a:off x="1928794" y="1142976"/>
            <a:ext cx="7224746" cy="1421928"/>
          </a:xfrm>
          <a:prstGeom prst="rect">
            <a:avLst/>
          </a:prstGeom>
          <a:noFill/>
          <a:ln w="9525">
            <a:noFill/>
            <a:miter lim="800000"/>
            <a:headEnd/>
            <a:tailEnd/>
          </a:ln>
          <a:effectLst/>
        </p:spPr>
        <p:txBody>
          <a:bodyPr wrap="square">
            <a:spAutoFit/>
          </a:bodyPr>
          <a:lstStyle/>
          <a:p>
            <a:pPr>
              <a:lnSpc>
                <a:spcPct val="90000"/>
              </a:lnSpc>
            </a:pPr>
            <a:r>
              <a:rPr lang="en-US" altLang="zh-TW" sz="32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N</a:t>
            </a: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EXT </a:t>
            </a:r>
            <a:r>
              <a:rPr lang="en-US" altLang="zh-TW" sz="32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G</a:t>
            </a: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ENERATION </a:t>
            </a:r>
            <a:r>
              <a:rPr lang="en-US" altLang="zh-TW" sz="32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S</a:t>
            </a: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EQUENCING </a:t>
            </a:r>
            <a:r>
              <a:rPr lang="en-US" altLang="zh-TW" sz="3200" b="1" dirty="0" smtClean="0">
                <a:solidFill>
                  <a:srgbClr val="FF0000"/>
                </a:solidFill>
                <a:effectLst>
                  <a:outerShdw blurRad="38100" dist="38100" dir="2700000" algn="tl">
                    <a:srgbClr val="C0C0C0"/>
                  </a:outerShdw>
                </a:effectLst>
                <a:latin typeface="Arial Rounded MT Bold" pitchFamily="34" charset="0"/>
                <a:ea typeface="全真海報體" pitchFamily="49" charset="-120"/>
              </a:rPr>
              <a:t>Technologies, Applications &amp;</a:t>
            </a:r>
          </a:p>
          <a:p>
            <a:pPr>
              <a:lnSpc>
                <a:spcPct val="90000"/>
              </a:lnSpc>
            </a:pPr>
            <a:r>
              <a:rPr lang="en-US" altLang="zh-TW" sz="3200" b="1" dirty="0" smtClean="0">
                <a:solidFill>
                  <a:srgbClr val="FF0000"/>
                </a:solidFill>
                <a:effectLst>
                  <a:outerShdw blurRad="38100" dist="38100" dir="2700000" algn="tl">
                    <a:srgbClr val="C0C0C0"/>
                  </a:outerShdw>
                </a:effectLst>
                <a:latin typeface="Arial Rounded MT Bold" pitchFamily="34" charset="0"/>
                <a:ea typeface="全真海報體" pitchFamily="49" charset="-120"/>
              </a:rPr>
              <a:t>Analysis</a:t>
            </a:r>
            <a:endParaRPr lang="en-US" altLang="zh-TW" sz="3200" b="1" dirty="0">
              <a:solidFill>
                <a:srgbClr val="FF0000"/>
              </a:solidFill>
              <a:effectLst>
                <a:outerShdw blurRad="38100" dist="38100" dir="2700000" algn="tl">
                  <a:srgbClr val="C0C0C0"/>
                </a:outerShdw>
              </a:effectLst>
              <a:latin typeface="Arial Rounded MT Bold" pitchFamily="34" charset="0"/>
              <a:ea typeface="全真海報體" pitchFamily="49" charset="-120"/>
            </a:endParaRPr>
          </a:p>
        </p:txBody>
      </p:sp>
      <p:grpSp>
        <p:nvGrpSpPr>
          <p:cNvPr id="12" name="群組 11"/>
          <p:cNvGrpSpPr/>
          <p:nvPr/>
        </p:nvGrpSpPr>
        <p:grpSpPr>
          <a:xfrm>
            <a:off x="0" y="2996952"/>
            <a:ext cx="9144000" cy="3675757"/>
            <a:chOff x="0" y="3068960"/>
            <a:chExt cx="9144000" cy="3675757"/>
          </a:xfrm>
        </p:grpSpPr>
        <p:pic>
          <p:nvPicPr>
            <p:cNvPr id="10" name="Picture 5" descr="Picture 2.png"/>
            <p:cNvPicPr>
              <a:picLocks noChangeAspect="1"/>
            </p:cNvPicPr>
            <p:nvPr/>
          </p:nvPicPr>
          <p:blipFill>
            <a:blip r:embed="rId3" cstate="print"/>
            <a:srcRect b="16365"/>
            <a:stretch>
              <a:fillRect/>
            </a:stretch>
          </p:blipFill>
          <p:spPr bwMode="auto">
            <a:xfrm>
              <a:off x="0" y="3068960"/>
              <a:ext cx="9144000" cy="3675757"/>
            </a:xfrm>
            <a:prstGeom prst="rect">
              <a:avLst/>
            </a:prstGeom>
            <a:ln>
              <a:noFill/>
            </a:ln>
            <a:effectLst>
              <a:softEdge rad="112500"/>
            </a:effectLst>
          </p:spPr>
        </p:pic>
        <p:grpSp>
          <p:nvGrpSpPr>
            <p:cNvPr id="11" name="群組 10"/>
            <p:cNvGrpSpPr/>
            <p:nvPr/>
          </p:nvGrpSpPr>
          <p:grpSpPr>
            <a:xfrm>
              <a:off x="297311" y="3135883"/>
              <a:ext cx="8523161" cy="365125"/>
              <a:chOff x="467544" y="6160219"/>
              <a:chExt cx="8523161" cy="365125"/>
            </a:xfrm>
          </p:grpSpPr>
          <p:pic>
            <p:nvPicPr>
              <p:cNvPr id="187400" name="Picture 8" descr="letters"/>
              <p:cNvPicPr>
                <a:picLocks noChangeAspect="1" noChangeArrowheads="1"/>
              </p:cNvPicPr>
              <p:nvPr/>
            </p:nvPicPr>
            <p:blipFill>
              <a:blip r:embed="rId4" cstate="print"/>
              <a:srcRect/>
              <a:stretch>
                <a:fillRect/>
              </a:stretch>
            </p:blipFill>
            <p:spPr bwMode="auto">
              <a:xfrm>
                <a:off x="4644008" y="6160219"/>
                <a:ext cx="4346697" cy="365125"/>
              </a:xfrm>
              <a:prstGeom prst="rect">
                <a:avLst/>
              </a:prstGeom>
              <a:ln>
                <a:noFill/>
              </a:ln>
              <a:effectLst>
                <a:softEdge rad="112500"/>
              </a:effectLst>
            </p:spPr>
          </p:pic>
          <p:pic>
            <p:nvPicPr>
              <p:cNvPr id="187401" name="Picture 9" descr="letters"/>
              <p:cNvPicPr>
                <a:picLocks noChangeAspect="1" noChangeArrowheads="1"/>
              </p:cNvPicPr>
              <p:nvPr/>
            </p:nvPicPr>
            <p:blipFill>
              <a:blip r:embed="rId4" cstate="print"/>
              <a:srcRect/>
              <a:stretch>
                <a:fillRect/>
              </a:stretch>
            </p:blipFill>
            <p:spPr bwMode="auto">
              <a:xfrm>
                <a:off x="467544" y="6160219"/>
                <a:ext cx="4346697" cy="365125"/>
              </a:xfrm>
              <a:prstGeom prst="rect">
                <a:avLst/>
              </a:prstGeom>
              <a:ln>
                <a:noFill/>
              </a:ln>
              <a:effectLst>
                <a:softEdge rad="112500"/>
              </a:effectLst>
            </p:spPr>
          </p:pic>
        </p:grpSp>
        <p:sp>
          <p:nvSpPr>
            <p:cNvPr id="187402" name="Text Box 10"/>
            <p:cNvSpPr txBox="1">
              <a:spLocks noChangeArrowheads="1"/>
            </p:cNvSpPr>
            <p:nvPr/>
          </p:nvSpPr>
          <p:spPr bwMode="auto">
            <a:xfrm>
              <a:off x="152400" y="3784600"/>
              <a:ext cx="5339988" cy="1631216"/>
            </a:xfrm>
            <a:prstGeom prst="rect">
              <a:avLst/>
            </a:prstGeom>
            <a:noFill/>
            <a:ln w="9525">
              <a:noFill/>
              <a:miter lim="800000"/>
              <a:headEnd/>
              <a:tailEnd/>
            </a:ln>
            <a:effectLst/>
          </p:spPr>
          <p:txBody>
            <a:bodyPr wrap="none">
              <a:spAutoFit/>
            </a:bodyPr>
            <a:lstStyle/>
            <a:p>
              <a:r>
                <a:rPr lang="en-US" altLang="zh-TW" sz="1800" b="1" dirty="0">
                  <a:solidFill>
                    <a:schemeClr val="bg2"/>
                  </a:solidFill>
                  <a:latin typeface="Arial" pitchFamily="34" charset="0"/>
                </a:rPr>
                <a:t>Petrus Tang, Ph.D. (</a:t>
              </a:r>
              <a:r>
                <a:rPr lang="zh-TW" altLang="en-US" sz="1800" dirty="0">
                  <a:solidFill>
                    <a:schemeClr val="bg2"/>
                  </a:solidFill>
                  <a:latin typeface="Arial" pitchFamily="34" charset="0"/>
                </a:rPr>
                <a:t>鄧致剛</a:t>
              </a:r>
              <a:r>
                <a:rPr lang="en-US" altLang="zh-TW" sz="1800" b="1" dirty="0">
                  <a:solidFill>
                    <a:schemeClr val="bg2"/>
                  </a:solidFill>
                  <a:latin typeface="Arial" pitchFamily="34" charset="0"/>
                </a:rPr>
                <a:t>)</a:t>
              </a:r>
            </a:p>
            <a:p>
              <a:r>
                <a:rPr lang="en-US" altLang="zh-TW" sz="1800" b="1" dirty="0">
                  <a:solidFill>
                    <a:schemeClr val="bg2"/>
                  </a:solidFill>
                  <a:latin typeface="Arial" pitchFamily="34" charset="0"/>
                </a:rPr>
                <a:t>Graduate Institute of Basic Medical Sciences</a:t>
              </a:r>
            </a:p>
            <a:p>
              <a:r>
                <a:rPr lang="en-US" altLang="zh-TW" sz="1800" b="1" dirty="0">
                  <a:solidFill>
                    <a:schemeClr val="bg2"/>
                  </a:solidFill>
                  <a:latin typeface="Arial" pitchFamily="34" charset="0"/>
                </a:rPr>
                <a:t>and</a:t>
              </a:r>
            </a:p>
            <a:p>
              <a:r>
                <a:rPr lang="en-US" altLang="zh-TW" sz="1800" b="1" dirty="0">
                  <a:solidFill>
                    <a:schemeClr val="bg2"/>
                  </a:solidFill>
                  <a:latin typeface="Arial" pitchFamily="34" charset="0"/>
                </a:rPr>
                <a:t>Bioinformatics Center, Chang Gung University</a:t>
              </a:r>
              <a:r>
                <a:rPr lang="en-US" altLang="zh-TW" sz="1800" b="1" i="1" dirty="0">
                  <a:solidFill>
                    <a:schemeClr val="bg2"/>
                  </a:solidFill>
                  <a:latin typeface="Arial" pitchFamily="34" charset="0"/>
                </a:rPr>
                <a:t>.</a:t>
              </a:r>
            </a:p>
            <a:p>
              <a:r>
                <a:rPr lang="en-US" altLang="zh-TW" sz="1400" dirty="0" smtClean="0">
                  <a:solidFill>
                    <a:schemeClr val="bg2"/>
                  </a:solidFill>
                  <a:latin typeface="Arial" pitchFamily="34" charset="0"/>
                </a:rPr>
                <a:t>petang@mail.cgu.edu.tw</a:t>
              </a:r>
            </a:p>
            <a:p>
              <a:r>
                <a:rPr lang="en-US" altLang="zh-TW" sz="1400" dirty="0" smtClean="0">
                  <a:solidFill>
                    <a:schemeClr val="bg2"/>
                  </a:solidFill>
                  <a:latin typeface="Arial" pitchFamily="34" charset="0"/>
                </a:rPr>
                <a:t>http://petang.cgu.edu.tw </a:t>
              </a:r>
              <a:endParaRPr lang="en-US" altLang="zh-TW" sz="1400" dirty="0">
                <a:solidFill>
                  <a:schemeClr val="bg2"/>
                </a:solidFill>
                <a:latin typeface="Arial" pitchFamily="34" charset="0"/>
              </a:endParaRPr>
            </a:p>
          </p:txBody>
        </p: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cstate="print"/>
          <a:srcRect l="27285" t="45346" r="3261" b="17001"/>
          <a:stretch>
            <a:fillRect/>
          </a:stretch>
        </p:blipFill>
        <p:spPr bwMode="auto">
          <a:xfrm>
            <a:off x="285719" y="285728"/>
            <a:ext cx="8643999" cy="2928958"/>
          </a:xfrm>
          <a:prstGeom prst="rect">
            <a:avLst/>
          </a:prstGeom>
          <a:noFill/>
          <a:ln w="9525">
            <a:noFill/>
            <a:miter lim="800000"/>
            <a:headEnd/>
            <a:tailEnd/>
          </a:ln>
          <a:effectLst/>
        </p:spPr>
      </p:pic>
      <p:pic>
        <p:nvPicPr>
          <p:cNvPr id="3" name="Picture 4" descr="http://i192.photobucket.com/albums/z138/wheresthebeef_blog/IMG_1077.jpg"/>
          <p:cNvPicPr>
            <a:picLocks noChangeAspect="1" noChangeArrowheads="1"/>
          </p:cNvPicPr>
          <p:nvPr/>
        </p:nvPicPr>
        <p:blipFill>
          <a:blip r:embed="rId3" cstate="print"/>
          <a:srcRect/>
          <a:stretch>
            <a:fillRect/>
          </a:stretch>
        </p:blipFill>
        <p:spPr bwMode="auto">
          <a:xfrm>
            <a:off x="285720" y="3357562"/>
            <a:ext cx="2464611" cy="3286148"/>
          </a:xfrm>
          <a:prstGeom prst="rect">
            <a:avLst/>
          </a:prstGeom>
          <a:noFill/>
        </p:spPr>
      </p:pic>
      <p:cxnSp>
        <p:nvCxnSpPr>
          <p:cNvPr id="6" name="直線單箭頭接點 5"/>
          <p:cNvCxnSpPr/>
          <p:nvPr/>
        </p:nvCxnSpPr>
        <p:spPr>
          <a:xfrm rot="10800000" flipV="1">
            <a:off x="928662" y="1785926"/>
            <a:ext cx="3000396" cy="1857388"/>
          </a:xfrm>
          <a:prstGeom prst="straightConnector1">
            <a:avLst/>
          </a:prstGeom>
          <a:ln w="19050">
            <a:solidFill>
              <a:srgbClr val="FF0000"/>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857488" y="3282735"/>
            <a:ext cx="6000792" cy="646331"/>
          </a:xfrm>
          <a:prstGeom prst="rect">
            <a:avLst/>
          </a:prstGeom>
        </p:spPr>
        <p:txBody>
          <a:bodyPr wrap="square">
            <a:spAutoFit/>
          </a:bodyPr>
          <a:lstStyle/>
          <a:p>
            <a:pPr algn="just"/>
            <a:r>
              <a:rPr lang="en-US" altLang="zh-TW" sz="1200" b="1" dirty="0" smtClean="0"/>
              <a:t>The Eagle, Cambridge</a:t>
            </a:r>
            <a:r>
              <a:rPr lang="en-US" altLang="zh-TW" sz="1200" dirty="0" smtClean="0"/>
              <a:t>: the place where Francis Crick interrupted patrons' lunchtime on 28 February 1953 to announce that he and James Watson had "discovered the secret of life" after they had come up with their proposal for the structure of DNA</a:t>
            </a:r>
            <a:endParaRPr lang="zh-TW" altLang="en-US" sz="1200" dirty="0"/>
          </a:p>
        </p:txBody>
      </p:sp>
      <p:pic>
        <p:nvPicPr>
          <p:cNvPr id="14340" name="Picture 4" descr="James Watson and Francis Crick">
            <a:hlinkClick r:id="rId4"/>
          </p:cNvPr>
          <p:cNvPicPr>
            <a:picLocks noChangeAspect="1" noChangeArrowheads="1"/>
          </p:cNvPicPr>
          <p:nvPr/>
        </p:nvPicPr>
        <p:blipFill>
          <a:blip r:embed="rId5" cstate="print"/>
          <a:srcRect/>
          <a:stretch>
            <a:fillRect/>
          </a:stretch>
        </p:blipFill>
        <p:spPr bwMode="auto">
          <a:xfrm>
            <a:off x="6429388" y="4000504"/>
            <a:ext cx="2047532" cy="2071702"/>
          </a:xfrm>
          <a:prstGeom prst="rect">
            <a:avLst/>
          </a:prstGeom>
          <a:noFill/>
        </p:spPr>
      </p:pic>
      <p:pic>
        <p:nvPicPr>
          <p:cNvPr id="9" name="Picture 6" descr="File:TheEaglePub-Cambridge-BluePlaque.jpg">
            <a:hlinkClick r:id="rId6"/>
          </p:cNvPr>
          <p:cNvPicPr>
            <a:picLocks noChangeAspect="1" noChangeArrowheads="1"/>
          </p:cNvPicPr>
          <p:nvPr/>
        </p:nvPicPr>
        <p:blipFill>
          <a:blip r:embed="rId7" cstate="print"/>
          <a:srcRect/>
          <a:stretch>
            <a:fillRect/>
          </a:stretch>
        </p:blipFill>
        <p:spPr bwMode="auto">
          <a:xfrm>
            <a:off x="3000364" y="3857628"/>
            <a:ext cx="3233760" cy="2500330"/>
          </a:xfrm>
          <a:prstGeom prst="ellipse">
            <a:avLst/>
          </a:prstGeom>
          <a:ln>
            <a:noFill/>
          </a:ln>
          <a:effectLst>
            <a:softEdge rad="112500"/>
          </a:effectLst>
        </p:spPr>
      </p:pic>
      <p:pic>
        <p:nvPicPr>
          <p:cNvPr id="10" name="Picture 8" descr="null"/>
          <p:cNvPicPr>
            <a:picLocks noChangeAspect="1" noChangeArrowheads="1"/>
          </p:cNvPicPr>
          <p:nvPr/>
        </p:nvPicPr>
        <p:blipFill>
          <a:blip r:embed="rId8" cstate="print"/>
          <a:srcRect/>
          <a:stretch>
            <a:fillRect/>
          </a:stretch>
        </p:blipFill>
        <p:spPr bwMode="auto">
          <a:xfrm>
            <a:off x="7358082" y="0"/>
            <a:ext cx="1785918" cy="3272694"/>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1750" name="Picture 6"/>
          <p:cNvPicPr>
            <a:picLocks noChangeAspect="1" noChangeArrowheads="1"/>
          </p:cNvPicPr>
          <p:nvPr/>
        </p:nvPicPr>
        <p:blipFill>
          <a:blip r:embed="rId2" cstate="print"/>
          <a:srcRect l="19253" t="19572" r="45608" b="7288"/>
          <a:stretch>
            <a:fillRect/>
          </a:stretch>
        </p:blipFill>
        <p:spPr bwMode="auto">
          <a:xfrm>
            <a:off x="214282" y="214290"/>
            <a:ext cx="5433048" cy="6357982"/>
          </a:xfrm>
          <a:prstGeom prst="rect">
            <a:avLst/>
          </a:prstGeom>
          <a:noFill/>
          <a:ln w="9525">
            <a:noFill/>
            <a:miter lim="800000"/>
            <a:headEnd/>
            <a:tailEnd/>
          </a:ln>
        </p:spPr>
      </p:pic>
      <p:pic>
        <p:nvPicPr>
          <p:cNvPr id="32772" name="Picture 4" descr="http://nationaldiagnostics.com/images/2_1_5d.gif"/>
          <p:cNvPicPr>
            <a:picLocks noChangeAspect="1" noChangeArrowheads="1"/>
          </p:cNvPicPr>
          <p:nvPr/>
        </p:nvPicPr>
        <p:blipFill>
          <a:blip r:embed="rId3" cstate="print"/>
          <a:srcRect/>
          <a:stretch>
            <a:fillRect/>
          </a:stretch>
        </p:blipFill>
        <p:spPr bwMode="auto">
          <a:xfrm>
            <a:off x="5715008" y="3914791"/>
            <a:ext cx="3137208" cy="2371729"/>
          </a:xfrm>
          <a:prstGeom prst="rect">
            <a:avLst/>
          </a:prstGeom>
          <a:noFill/>
        </p:spPr>
      </p:pic>
      <p:pic>
        <p:nvPicPr>
          <p:cNvPr id="9" name="Picture 2" descr="http://www.uniklinikum-giessen.de/grid/feb2003/05b_lg.gif"/>
          <p:cNvPicPr>
            <a:picLocks noChangeAspect="1" noChangeArrowheads="1"/>
          </p:cNvPicPr>
          <p:nvPr/>
        </p:nvPicPr>
        <p:blipFill>
          <a:blip r:embed="rId4" cstate="print"/>
          <a:srcRect/>
          <a:stretch>
            <a:fillRect/>
          </a:stretch>
        </p:blipFill>
        <p:spPr bwMode="auto">
          <a:xfrm>
            <a:off x="5786446" y="357166"/>
            <a:ext cx="3011870" cy="3500462"/>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6" descr="http://8e.devbio.com/images/ch04/0405fig6.jpg"/>
          <p:cNvPicPr>
            <a:picLocks noChangeAspect="1" noChangeArrowheads="1"/>
          </p:cNvPicPr>
          <p:nvPr/>
        </p:nvPicPr>
        <p:blipFill>
          <a:blip r:embed="rId2" cstate="print"/>
          <a:srcRect/>
          <a:stretch>
            <a:fillRect/>
          </a:stretch>
        </p:blipFill>
        <p:spPr bwMode="auto">
          <a:xfrm>
            <a:off x="642910" y="979319"/>
            <a:ext cx="5786309" cy="4895217"/>
          </a:xfrm>
          <a:prstGeom prst="rect">
            <a:avLst/>
          </a:prstGeom>
          <a:noFill/>
        </p:spPr>
      </p:pic>
      <p:pic>
        <p:nvPicPr>
          <p:cNvPr id="34818" name="Picture 2" descr="http://media.wiley.com/CurrentProtocols/MB/mb0704a/mb0704a-fig-0002-1-full.gif"/>
          <p:cNvPicPr>
            <a:picLocks noChangeAspect="1" noChangeArrowheads="1"/>
          </p:cNvPicPr>
          <p:nvPr/>
        </p:nvPicPr>
        <p:blipFill>
          <a:blip r:embed="rId3" cstate="print"/>
          <a:srcRect/>
          <a:stretch>
            <a:fillRect/>
          </a:stretch>
        </p:blipFill>
        <p:spPr bwMode="auto">
          <a:xfrm>
            <a:off x="6286512" y="785794"/>
            <a:ext cx="2704302" cy="5337061"/>
          </a:xfrm>
          <a:prstGeom prst="rect">
            <a:avLst/>
          </a:prstGeom>
          <a:noFill/>
        </p:spPr>
      </p:pic>
      <p:sp>
        <p:nvSpPr>
          <p:cNvPr id="5" name="文字方塊 4"/>
          <p:cNvSpPr txBox="1">
            <a:spLocks noChangeArrowheads="1"/>
          </p:cNvSpPr>
          <p:nvPr/>
        </p:nvSpPr>
        <p:spPr bwMode="auto">
          <a:xfrm>
            <a:off x="357218" y="277794"/>
            <a:ext cx="8572500" cy="523220"/>
          </a:xfrm>
          <a:prstGeom prst="rect">
            <a:avLst/>
          </a:prstGeom>
          <a:noFill/>
          <a:ln w="9525">
            <a:noFill/>
            <a:miter lim="800000"/>
            <a:headEnd/>
            <a:tailEnd/>
          </a:ln>
        </p:spPr>
        <p:txBody>
          <a:bodyPr>
            <a:spAutoFit/>
          </a:bodyPr>
          <a:lstStyle/>
          <a:p>
            <a:pPr algn="ctr"/>
            <a:r>
              <a:rPr kumimoji="1" lang="en-US" altLang="zh-TW" sz="2800" b="1" dirty="0" smtClean="0">
                <a:solidFill>
                  <a:srgbClr val="C00000"/>
                </a:solidFill>
                <a:effectLst>
                  <a:outerShdw blurRad="38100" dist="38100" dir="2700000" algn="tl">
                    <a:srgbClr val="C0C0C0"/>
                  </a:outerShdw>
                </a:effectLst>
                <a:ea typeface="新細明體" charset="-120"/>
              </a:rPr>
              <a:t>Sanger </a:t>
            </a:r>
            <a:r>
              <a:rPr kumimoji="1" lang="en-US" altLang="zh-TW" sz="2800" b="1" dirty="0" err="1" smtClean="0">
                <a:solidFill>
                  <a:srgbClr val="C00000"/>
                </a:solidFill>
                <a:effectLst>
                  <a:outerShdw blurRad="38100" dist="38100" dir="2700000" algn="tl">
                    <a:srgbClr val="C0C0C0"/>
                  </a:outerShdw>
                </a:effectLst>
                <a:ea typeface="新細明體" charset="-120"/>
              </a:rPr>
              <a:t>Dideoxy</a:t>
            </a:r>
            <a:r>
              <a:rPr kumimoji="1" lang="en-US" altLang="zh-TW" sz="2800" b="1" dirty="0" smtClean="0">
                <a:solidFill>
                  <a:srgbClr val="C00000"/>
                </a:solidFill>
                <a:effectLst>
                  <a:outerShdw blurRad="38100" dist="38100" dir="2700000" algn="tl">
                    <a:srgbClr val="C0C0C0"/>
                  </a:outerShdw>
                </a:effectLst>
                <a:ea typeface="新細明體" charset="-120"/>
              </a:rPr>
              <a:t> Sequencing </a:t>
            </a:r>
            <a:endParaRPr kumimoji="1" lang="en-US" altLang="zh-TW" sz="2800" dirty="0">
              <a:solidFill>
                <a:srgbClr val="C00000"/>
              </a:solidFill>
              <a:effectLst>
                <a:outerShdw blurRad="38100" dist="38100" dir="2700000" algn="tl">
                  <a:srgbClr val="C0C0C0"/>
                </a:outerShdw>
              </a:effectLst>
              <a:ea typeface="新細明體" charset="-120"/>
            </a:endParaRPr>
          </a:p>
        </p:txBody>
      </p:sp>
      <p:sp>
        <p:nvSpPr>
          <p:cNvPr id="6" name="矩形 5"/>
          <p:cNvSpPr/>
          <p:nvPr/>
        </p:nvSpPr>
        <p:spPr>
          <a:xfrm>
            <a:off x="214282" y="6286520"/>
            <a:ext cx="5643586" cy="461665"/>
          </a:xfrm>
          <a:prstGeom prst="rect">
            <a:avLst/>
          </a:prstGeom>
        </p:spPr>
        <p:txBody>
          <a:bodyPr wrap="square">
            <a:spAutoFit/>
          </a:bodyPr>
          <a:lstStyle/>
          <a:p>
            <a:r>
              <a:rPr lang="en-US" altLang="zh-TW" sz="1200" dirty="0" smtClean="0"/>
              <a:t>Sanger, F. et al. Nature 24, 687–695 (1977).</a:t>
            </a:r>
          </a:p>
          <a:p>
            <a:r>
              <a:rPr lang="en-US" altLang="zh-TW" sz="1200" dirty="0" smtClean="0"/>
              <a:t>Sanger, F., </a:t>
            </a:r>
            <a:r>
              <a:rPr lang="en-US" altLang="zh-TW" sz="1200" dirty="0" err="1" smtClean="0"/>
              <a:t>Nicklen</a:t>
            </a:r>
            <a:r>
              <a:rPr lang="en-US" altLang="zh-TW" sz="1200" dirty="0" smtClean="0"/>
              <a:t>, S. &amp; </a:t>
            </a:r>
            <a:r>
              <a:rPr lang="en-US" altLang="zh-TW" sz="1200" dirty="0" err="1" smtClean="0"/>
              <a:t>Coulson</a:t>
            </a:r>
            <a:r>
              <a:rPr lang="en-US" altLang="zh-TW" sz="1200" dirty="0" smtClean="0"/>
              <a:t>, A.R. Proc. Natl. Acad. Sci. USA 74, 5463–5467 (1977).</a:t>
            </a:r>
            <a:endParaRPr lang="zh-TW" altLang="en-US" sz="12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5" name="Content Placeholder 3"/>
          <p:cNvSpPr>
            <a:spLocks noGrp="1"/>
          </p:cNvSpPr>
          <p:nvPr>
            <p:ph idx="4294967295"/>
          </p:nvPr>
        </p:nvSpPr>
        <p:spPr>
          <a:xfrm>
            <a:off x="0" y="990600"/>
            <a:ext cx="7772400" cy="4114800"/>
          </a:xfrm>
        </p:spPr>
        <p:txBody>
          <a:bodyPr/>
          <a:lstStyle/>
          <a:p>
            <a:pPr eaLnBrk="1" hangingPunct="1"/>
            <a:r>
              <a:rPr lang="en-US" altLang="zh-TW" sz="2400" dirty="0" smtClean="0">
                <a:latin typeface="Helvetica" pitchFamily="-112" charset="0"/>
                <a:ea typeface="ＭＳ Ｐゴシック" pitchFamily="-111" charset="-128"/>
              </a:rPr>
              <a:t>Clone the DNA.</a:t>
            </a:r>
          </a:p>
          <a:p>
            <a:pPr eaLnBrk="1" hangingPunct="1"/>
            <a:r>
              <a:rPr lang="en-US" altLang="zh-TW" sz="2400" dirty="0" smtClean="0">
                <a:latin typeface="Helvetica" pitchFamily="-112" charset="0"/>
                <a:ea typeface="ＭＳ Ｐゴシック" pitchFamily="-111" charset="-128"/>
              </a:rPr>
              <a:t>Generate a ladder </a:t>
            </a:r>
            <a:r>
              <a:rPr lang="en-US" altLang="zh-TW" sz="2400" smtClean="0">
                <a:latin typeface="Helvetica" pitchFamily="-112" charset="0"/>
                <a:ea typeface="ＭＳ Ｐゴシック" pitchFamily="-111" charset="-128"/>
              </a:rPr>
              <a:t>of labeled (colored) molecules that </a:t>
            </a:r>
            <a:r>
              <a:rPr lang="en-US" altLang="zh-TW" sz="2400" dirty="0" smtClean="0">
                <a:latin typeface="Helvetica" pitchFamily="-112" charset="0"/>
                <a:ea typeface="ＭＳ Ｐゴシック" pitchFamily="-111" charset="-128"/>
              </a:rPr>
              <a:t>are different by 1 nucleotide.</a:t>
            </a:r>
          </a:p>
          <a:p>
            <a:pPr eaLnBrk="1" hangingPunct="1"/>
            <a:r>
              <a:rPr lang="en-US" altLang="zh-TW" sz="2400" dirty="0" smtClean="0">
                <a:latin typeface="Helvetica" pitchFamily="-112" charset="0"/>
                <a:ea typeface="ＭＳ Ｐゴシック" pitchFamily="-111" charset="-128"/>
              </a:rPr>
              <a:t>Separate mixture on some matrix.</a:t>
            </a:r>
          </a:p>
          <a:p>
            <a:pPr eaLnBrk="1" hangingPunct="1"/>
            <a:r>
              <a:rPr lang="en-US" altLang="zh-TW" sz="2400" dirty="0" smtClean="0">
                <a:latin typeface="Helvetica" pitchFamily="-112" charset="0"/>
                <a:ea typeface="ＭＳ Ｐゴシック" pitchFamily="-111" charset="-128"/>
              </a:rPr>
              <a:t>Detect </a:t>
            </a:r>
            <a:r>
              <a:rPr lang="en-US" altLang="zh-TW" sz="2400" dirty="0" err="1" smtClean="0">
                <a:latin typeface="Helvetica" pitchFamily="-112" charset="0"/>
                <a:ea typeface="ＭＳ Ｐゴシック" pitchFamily="-111" charset="-128"/>
              </a:rPr>
              <a:t>fluorochrome</a:t>
            </a:r>
            <a:r>
              <a:rPr lang="en-US" altLang="zh-TW" sz="2400" dirty="0" smtClean="0">
                <a:latin typeface="Helvetica" pitchFamily="-112" charset="0"/>
                <a:ea typeface="ＭＳ Ｐゴシック" pitchFamily="-111" charset="-128"/>
              </a:rPr>
              <a:t> by laser.</a:t>
            </a:r>
          </a:p>
          <a:p>
            <a:pPr eaLnBrk="1" hangingPunct="1"/>
            <a:r>
              <a:rPr lang="en-US" altLang="zh-TW" sz="2400" dirty="0" smtClean="0">
                <a:latin typeface="Helvetica" pitchFamily="-112" charset="0"/>
                <a:ea typeface="ＭＳ Ｐゴシック" pitchFamily="-111" charset="-128"/>
              </a:rPr>
              <a:t>Interpret peaks as string of DNA.</a:t>
            </a:r>
          </a:p>
          <a:p>
            <a:pPr eaLnBrk="1" hangingPunct="1"/>
            <a:r>
              <a:rPr lang="en-US" altLang="zh-TW" sz="2400" dirty="0" smtClean="0">
                <a:latin typeface="Helvetica" pitchFamily="-112" charset="0"/>
                <a:ea typeface="ＭＳ Ｐゴシック" pitchFamily="-111" charset="-128"/>
              </a:rPr>
              <a:t>Strings are 500 to 1,000 letters long</a:t>
            </a:r>
          </a:p>
          <a:p>
            <a:pPr eaLnBrk="1" hangingPunct="1"/>
            <a:r>
              <a:rPr lang="en-US" altLang="zh-TW" sz="2400" dirty="0" smtClean="0">
                <a:latin typeface="Helvetica" pitchFamily="-112" charset="0"/>
                <a:ea typeface="ＭＳ Ｐゴシック" pitchFamily="-111" charset="-128"/>
              </a:rPr>
              <a:t>1 machine generates 57,000 nucleotides/run</a:t>
            </a:r>
          </a:p>
          <a:p>
            <a:pPr eaLnBrk="1" hangingPunct="1"/>
            <a:r>
              <a:rPr lang="en-US" altLang="zh-TW" sz="2400" dirty="0" smtClean="0">
                <a:latin typeface="Helvetica" pitchFamily="-112" charset="0"/>
                <a:ea typeface="ＭＳ Ｐゴシック" pitchFamily="-111" charset="-128"/>
              </a:rPr>
              <a:t>Assemble all strings into a “whole”.  </a:t>
            </a:r>
          </a:p>
        </p:txBody>
      </p:sp>
      <p:pic>
        <p:nvPicPr>
          <p:cNvPr id="13316" name="Picture 4" descr="Picture 22.png"/>
          <p:cNvPicPr>
            <a:picLocks noChangeAspect="1"/>
          </p:cNvPicPr>
          <p:nvPr/>
        </p:nvPicPr>
        <p:blipFill>
          <a:blip r:embed="rId2" cstate="print"/>
          <a:srcRect/>
          <a:stretch>
            <a:fillRect/>
          </a:stretch>
        </p:blipFill>
        <p:spPr bwMode="auto">
          <a:xfrm>
            <a:off x="382687" y="4933528"/>
            <a:ext cx="6205537" cy="1447800"/>
          </a:xfrm>
          <a:prstGeom prst="rect">
            <a:avLst/>
          </a:prstGeom>
          <a:noFill/>
          <a:ln w="9525">
            <a:noFill/>
            <a:miter lim="800000"/>
            <a:headEnd/>
            <a:tailEnd/>
          </a:ln>
        </p:spPr>
      </p:pic>
      <p:sp>
        <p:nvSpPr>
          <p:cNvPr id="5" name="文字方塊 4"/>
          <p:cNvSpPr txBox="1">
            <a:spLocks noChangeArrowheads="1"/>
          </p:cNvSpPr>
          <p:nvPr/>
        </p:nvSpPr>
        <p:spPr bwMode="auto">
          <a:xfrm>
            <a:off x="357218" y="332656"/>
            <a:ext cx="8572500" cy="523220"/>
          </a:xfrm>
          <a:prstGeom prst="rect">
            <a:avLst/>
          </a:prstGeom>
          <a:noFill/>
          <a:ln w="9525">
            <a:noFill/>
            <a:miter lim="800000"/>
            <a:headEnd/>
            <a:tailEnd/>
          </a:ln>
        </p:spPr>
        <p:txBody>
          <a:bodyPr>
            <a:spAutoFit/>
          </a:bodyPr>
          <a:lstStyle/>
          <a:p>
            <a:pPr algn="ctr"/>
            <a:r>
              <a:rPr kumimoji="1" lang="en-US" altLang="zh-TW" sz="2800" b="1" dirty="0" smtClean="0">
                <a:solidFill>
                  <a:srgbClr val="C00000"/>
                </a:solidFill>
                <a:effectLst>
                  <a:outerShdw blurRad="38100" dist="38100" dir="2700000" algn="tl">
                    <a:srgbClr val="C0C0C0"/>
                  </a:outerShdw>
                </a:effectLst>
                <a:ea typeface="新細明體" charset="-120"/>
              </a:rPr>
              <a:t>Basics of the “Old” Technology</a:t>
            </a:r>
            <a:endParaRPr kumimoji="1" lang="en-US" altLang="zh-TW" sz="2800" dirty="0">
              <a:solidFill>
                <a:srgbClr val="C00000"/>
              </a:solidFill>
              <a:effectLst>
                <a:outerShdw blurRad="38100" dist="38100" dir="2700000" algn="tl">
                  <a:srgbClr val="C0C0C0"/>
                </a:outerShdw>
              </a:effectLst>
              <a:ea typeface="新細明體" charset="-120"/>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descr="hgp-2">
            <a:hlinkClick r:id="rId2"/>
          </p:cNvPr>
          <p:cNvPicPr>
            <a:picLocks noChangeAspect="1" noChangeArrowheads="1"/>
          </p:cNvPicPr>
          <p:nvPr/>
        </p:nvPicPr>
        <p:blipFill>
          <a:blip r:embed="rId3" cstate="print"/>
          <a:srcRect/>
          <a:stretch>
            <a:fillRect/>
          </a:stretch>
        </p:blipFill>
        <p:spPr bwMode="auto">
          <a:xfrm>
            <a:off x="0" y="-24"/>
            <a:ext cx="9144000" cy="68580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descr="hgp-2">
            <a:hlinkClick r:id="rId2"/>
          </p:cNvPr>
          <p:cNvPicPr>
            <a:picLocks noChangeAspect="1" noChangeArrowheads="1"/>
          </p:cNvPicPr>
          <p:nvPr/>
        </p:nvPicPr>
        <p:blipFill>
          <a:blip r:embed="rId3" cstate="print"/>
          <a:srcRect/>
          <a:stretch>
            <a:fillRect/>
          </a:stretch>
        </p:blipFill>
        <p:spPr bwMode="auto">
          <a:xfrm>
            <a:off x="0" y="-24"/>
            <a:ext cx="9144000" cy="6858000"/>
          </a:xfrm>
          <a:prstGeom prst="rect">
            <a:avLst/>
          </a:prstGeom>
          <a:noFill/>
        </p:spPr>
      </p:pic>
      <p:pic>
        <p:nvPicPr>
          <p:cNvPr id="96257" name="Picture 1"/>
          <p:cNvPicPr>
            <a:picLocks noChangeAspect="1" noChangeArrowheads="1"/>
          </p:cNvPicPr>
          <p:nvPr/>
        </p:nvPicPr>
        <p:blipFill>
          <a:blip r:embed="rId4" cstate="print"/>
          <a:srcRect/>
          <a:stretch>
            <a:fillRect/>
          </a:stretch>
        </p:blipFill>
        <p:spPr bwMode="auto">
          <a:xfrm>
            <a:off x="5940152" y="-173603"/>
            <a:ext cx="2114475" cy="237846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1" name="Picture 5" descr="covermed">
            <a:hlinkClick r:id="rId2" action="ppaction://hlinkfile" tooltip="Download Full Text Files"/>
          </p:cNvPr>
          <p:cNvPicPr>
            <a:picLocks noChangeAspect="1" noChangeArrowheads="1"/>
          </p:cNvPicPr>
          <p:nvPr/>
        </p:nvPicPr>
        <p:blipFill>
          <a:blip r:embed="rId3" cstate="print"/>
          <a:srcRect/>
          <a:stretch>
            <a:fillRect/>
          </a:stretch>
        </p:blipFill>
        <p:spPr bwMode="auto">
          <a:xfrm>
            <a:off x="989013" y="882650"/>
            <a:ext cx="1979612" cy="2665413"/>
          </a:xfrm>
          <a:prstGeom prst="rect">
            <a:avLst/>
          </a:prstGeom>
          <a:noFill/>
          <a:ln w="9525">
            <a:solidFill>
              <a:schemeClr val="bg2"/>
            </a:solidFill>
            <a:miter lim="800000"/>
            <a:headEnd/>
            <a:tailEnd/>
          </a:ln>
        </p:spPr>
      </p:pic>
      <p:pic>
        <p:nvPicPr>
          <p:cNvPr id="4104" name="Picture 8" descr="nature_v409_sm"/>
          <p:cNvPicPr>
            <a:picLocks noChangeAspect="1" noChangeArrowheads="1"/>
          </p:cNvPicPr>
          <p:nvPr/>
        </p:nvPicPr>
        <p:blipFill>
          <a:blip r:embed="rId4" cstate="print"/>
          <a:srcRect/>
          <a:stretch>
            <a:fillRect/>
          </a:stretch>
        </p:blipFill>
        <p:spPr bwMode="auto">
          <a:xfrm>
            <a:off x="3106738" y="882650"/>
            <a:ext cx="1992312" cy="2662238"/>
          </a:xfrm>
          <a:prstGeom prst="rect">
            <a:avLst/>
          </a:prstGeom>
          <a:noFill/>
          <a:ln w="9525">
            <a:solidFill>
              <a:schemeClr val="bg2"/>
            </a:solidFill>
            <a:miter lim="800000"/>
            <a:headEnd/>
            <a:tailEnd/>
          </a:ln>
        </p:spPr>
      </p:pic>
      <p:sp>
        <p:nvSpPr>
          <p:cNvPr id="4106" name="Text Box 10"/>
          <p:cNvSpPr txBox="1">
            <a:spLocks noChangeArrowheads="1"/>
          </p:cNvSpPr>
          <p:nvPr/>
        </p:nvSpPr>
        <p:spPr bwMode="auto">
          <a:xfrm>
            <a:off x="3059113" y="3546475"/>
            <a:ext cx="2089150" cy="336550"/>
          </a:xfrm>
          <a:prstGeom prst="rect">
            <a:avLst/>
          </a:prstGeom>
          <a:noFill/>
          <a:ln w="9525">
            <a:noFill/>
            <a:miter lim="800000"/>
            <a:headEnd/>
            <a:tailEnd/>
          </a:ln>
          <a:effectLst/>
        </p:spPr>
        <p:txBody>
          <a:bodyPr>
            <a:spAutoFit/>
          </a:bodyPr>
          <a:lstStyle/>
          <a:p>
            <a:pPr algn="ctr">
              <a:lnSpc>
                <a:spcPct val="80000"/>
              </a:lnSpc>
            </a:pPr>
            <a:r>
              <a:rPr lang="en-US" altLang="zh-TW" sz="1000" b="1" i="1">
                <a:solidFill>
                  <a:srgbClr val="808080"/>
                </a:solidFill>
              </a:rPr>
              <a:t>Nature</a:t>
            </a:r>
            <a:r>
              <a:rPr lang="en-US" altLang="zh-TW" sz="1000" i="1">
                <a:solidFill>
                  <a:srgbClr val="808080"/>
                </a:solidFill>
              </a:rPr>
              <a:t>, 15 February 2001</a:t>
            </a:r>
          </a:p>
          <a:p>
            <a:pPr algn="ctr">
              <a:lnSpc>
                <a:spcPct val="80000"/>
              </a:lnSpc>
            </a:pPr>
            <a:r>
              <a:rPr lang="en-US" altLang="zh-TW" sz="1000" i="1">
                <a:solidFill>
                  <a:srgbClr val="808080"/>
                </a:solidFill>
              </a:rPr>
              <a:t>Vol. 409, Pages 813-960</a:t>
            </a:r>
          </a:p>
        </p:txBody>
      </p:sp>
      <p:sp>
        <p:nvSpPr>
          <p:cNvPr id="4107" name="Text Box 11"/>
          <p:cNvSpPr txBox="1">
            <a:spLocks noChangeArrowheads="1"/>
          </p:cNvSpPr>
          <p:nvPr/>
        </p:nvSpPr>
        <p:spPr bwMode="auto">
          <a:xfrm>
            <a:off x="898525" y="3544888"/>
            <a:ext cx="2160588" cy="336550"/>
          </a:xfrm>
          <a:prstGeom prst="rect">
            <a:avLst/>
          </a:prstGeom>
          <a:noFill/>
          <a:ln w="9525">
            <a:noFill/>
            <a:miter lim="800000"/>
            <a:headEnd/>
            <a:tailEnd/>
          </a:ln>
          <a:effectLst/>
        </p:spPr>
        <p:txBody>
          <a:bodyPr>
            <a:spAutoFit/>
          </a:bodyPr>
          <a:lstStyle/>
          <a:p>
            <a:pPr algn="ctr">
              <a:lnSpc>
                <a:spcPct val="80000"/>
              </a:lnSpc>
            </a:pPr>
            <a:r>
              <a:rPr lang="en-US" altLang="zh-TW" sz="1000" b="1" i="1">
                <a:solidFill>
                  <a:srgbClr val="808080"/>
                </a:solidFill>
              </a:rPr>
              <a:t>Science</a:t>
            </a:r>
            <a:r>
              <a:rPr lang="en-US" altLang="zh-TW" sz="1000" i="1">
                <a:solidFill>
                  <a:srgbClr val="808080"/>
                </a:solidFill>
              </a:rPr>
              <a:t>, 16 February 2001</a:t>
            </a:r>
          </a:p>
          <a:p>
            <a:pPr algn="ctr">
              <a:lnSpc>
                <a:spcPct val="80000"/>
              </a:lnSpc>
            </a:pPr>
            <a:r>
              <a:rPr lang="en-US" altLang="zh-TW" sz="1000" i="1">
                <a:solidFill>
                  <a:srgbClr val="808080"/>
                </a:solidFill>
              </a:rPr>
              <a:t>Vol. 291, Pages 1145-1434</a:t>
            </a:r>
          </a:p>
        </p:txBody>
      </p:sp>
      <p:pic>
        <p:nvPicPr>
          <p:cNvPr id="4113" name="Picture 17"/>
          <p:cNvPicPr>
            <a:picLocks noChangeAspect="1" noChangeArrowheads="1"/>
          </p:cNvPicPr>
          <p:nvPr/>
        </p:nvPicPr>
        <p:blipFill>
          <a:blip r:embed="rId5" cstate="print"/>
          <a:srcRect/>
          <a:stretch>
            <a:fillRect/>
          </a:stretch>
        </p:blipFill>
        <p:spPr bwMode="auto">
          <a:xfrm>
            <a:off x="5486400" y="547688"/>
            <a:ext cx="3549650" cy="5689600"/>
          </a:xfrm>
          <a:prstGeom prst="rect">
            <a:avLst/>
          </a:prstGeom>
          <a:noFill/>
          <a:ln w="9525">
            <a:noFill/>
            <a:miter lim="800000"/>
            <a:headEnd/>
            <a:tailEnd/>
          </a:ln>
          <a:effectLst/>
        </p:spPr>
      </p:pic>
      <p:grpSp>
        <p:nvGrpSpPr>
          <p:cNvPr id="2" name="Group 20"/>
          <p:cNvGrpSpPr>
            <a:grpSpLocks/>
          </p:cNvGrpSpPr>
          <p:nvPr/>
        </p:nvGrpSpPr>
        <p:grpSpPr bwMode="auto">
          <a:xfrm>
            <a:off x="565150" y="4508500"/>
            <a:ext cx="3240088" cy="1873250"/>
            <a:chOff x="340" y="2976"/>
            <a:chExt cx="2041" cy="1180"/>
          </a:xfrm>
        </p:grpSpPr>
        <p:pic>
          <p:nvPicPr>
            <p:cNvPr id="4114" name="Picture 18"/>
            <p:cNvPicPr>
              <a:picLocks noChangeAspect="1" noChangeArrowheads="1"/>
            </p:cNvPicPr>
            <p:nvPr/>
          </p:nvPicPr>
          <p:blipFill>
            <a:blip r:embed="rId6" cstate="print"/>
            <a:srcRect l="13281" t="29492" r="37451" b="35649"/>
            <a:stretch>
              <a:fillRect/>
            </a:stretch>
          </p:blipFill>
          <p:spPr bwMode="auto">
            <a:xfrm>
              <a:off x="340" y="2976"/>
              <a:ext cx="2041" cy="1083"/>
            </a:xfrm>
            <a:prstGeom prst="rect">
              <a:avLst/>
            </a:prstGeom>
            <a:noFill/>
            <a:ln w="9525">
              <a:noFill/>
              <a:miter lim="800000"/>
              <a:headEnd/>
              <a:tailEnd/>
            </a:ln>
            <a:effectLst/>
          </p:spPr>
        </p:pic>
        <p:sp>
          <p:nvSpPr>
            <p:cNvPr id="4115" name="Rectangle 19"/>
            <p:cNvSpPr>
              <a:spLocks noChangeArrowheads="1"/>
            </p:cNvSpPr>
            <p:nvPr/>
          </p:nvSpPr>
          <p:spPr bwMode="auto">
            <a:xfrm>
              <a:off x="1383" y="3748"/>
              <a:ext cx="998" cy="408"/>
            </a:xfrm>
            <a:prstGeom prst="rect">
              <a:avLst/>
            </a:prstGeom>
            <a:solidFill>
              <a:schemeClr val="bg1"/>
            </a:solidFill>
            <a:ln w="9525">
              <a:noFill/>
              <a:miter lim="800000"/>
              <a:headEnd/>
              <a:tailEnd/>
            </a:ln>
            <a:effectLst/>
          </p:spPr>
          <p:txBody>
            <a:bodyPr wrap="none" anchor="ctr"/>
            <a:lstStyle/>
            <a:p>
              <a:endParaRPr lang="zh-TW" altLang="en-US"/>
            </a:p>
          </p:txBody>
        </p:sp>
      </p:grpSp>
      <p:pic>
        <p:nvPicPr>
          <p:cNvPr id="4111" name="Picture 15" descr="50 years of DNA: From Double Helix to Health A Celebration of The Genome"/>
          <p:cNvPicPr>
            <a:picLocks noChangeAspect="1" noChangeArrowheads="1"/>
          </p:cNvPicPr>
          <p:nvPr/>
        </p:nvPicPr>
        <p:blipFill>
          <a:blip r:embed="rId7" cstate="print"/>
          <a:srcRect/>
          <a:stretch>
            <a:fillRect/>
          </a:stretch>
        </p:blipFill>
        <p:spPr bwMode="auto">
          <a:xfrm>
            <a:off x="5867400" y="6021388"/>
            <a:ext cx="2447925" cy="430212"/>
          </a:xfrm>
          <a:prstGeom prst="rect">
            <a:avLst/>
          </a:prstGeom>
          <a:noFill/>
        </p:spPr>
      </p:pic>
      <p:sp>
        <p:nvSpPr>
          <p:cNvPr id="4109" name="Rectangle 13"/>
          <p:cNvSpPr>
            <a:spLocks noChangeArrowheads="1"/>
          </p:cNvSpPr>
          <p:nvPr/>
        </p:nvSpPr>
        <p:spPr bwMode="auto">
          <a:xfrm>
            <a:off x="493713" y="4148138"/>
            <a:ext cx="6599237" cy="457200"/>
          </a:xfrm>
          <a:prstGeom prst="rect">
            <a:avLst/>
          </a:prstGeom>
          <a:noFill/>
          <a:ln w="9525">
            <a:noFill/>
            <a:miter lim="800000"/>
            <a:headEnd/>
            <a:tailEnd/>
          </a:ln>
          <a:effectLst/>
        </p:spPr>
        <p:txBody>
          <a:bodyPr wrap="none">
            <a:spAutoFit/>
          </a:bodyPr>
          <a:lstStyle/>
          <a:p>
            <a:r>
              <a:rPr lang="en-US" altLang="zh-TW" sz="2400" b="1">
                <a:solidFill>
                  <a:srgbClr val="800000"/>
                </a:solidFill>
                <a:effectLst>
                  <a:outerShdw blurRad="38100" dist="38100" dir="2700000" algn="tl">
                    <a:srgbClr val="C0C0C0"/>
                  </a:outerShdw>
                </a:effectLst>
                <a:cs typeface="Arial" charset="0"/>
              </a:rPr>
              <a:t>April 2003: High-Resolution Human Genome</a:t>
            </a:r>
          </a:p>
        </p:txBody>
      </p:sp>
      <p:sp>
        <p:nvSpPr>
          <p:cNvPr id="4105" name="Rectangle 9"/>
          <p:cNvSpPr>
            <a:spLocks noChangeArrowheads="1"/>
          </p:cNvSpPr>
          <p:nvPr/>
        </p:nvSpPr>
        <p:spPr bwMode="auto">
          <a:xfrm>
            <a:off x="328641" y="333375"/>
            <a:ext cx="8243887" cy="457200"/>
          </a:xfrm>
          <a:prstGeom prst="rect">
            <a:avLst/>
          </a:prstGeom>
          <a:noFill/>
          <a:ln w="9525">
            <a:noFill/>
            <a:miter lim="800000"/>
            <a:headEnd/>
            <a:tailEnd/>
          </a:ln>
          <a:effectLst/>
        </p:spPr>
        <p:txBody>
          <a:bodyPr wrap="none">
            <a:spAutoFit/>
          </a:bodyPr>
          <a:lstStyle/>
          <a:p>
            <a:r>
              <a:rPr lang="en-US" altLang="zh-TW" sz="2400" b="1" dirty="0">
                <a:solidFill>
                  <a:srgbClr val="800000"/>
                </a:solidFill>
                <a:effectLst>
                  <a:outerShdw blurRad="38100" dist="38100" dir="2700000" algn="tl">
                    <a:srgbClr val="C0C0C0"/>
                  </a:outerShdw>
                </a:effectLst>
                <a:cs typeface="Arial" charset="0"/>
              </a:rPr>
              <a:t>February 2001: Completion of the Draft Human Genome</a:t>
            </a:r>
          </a:p>
        </p:txBody>
      </p:sp>
      <p:sp>
        <p:nvSpPr>
          <p:cNvPr id="4127" name="Text Box 31"/>
          <p:cNvSpPr txBox="1">
            <a:spLocks noChangeArrowheads="1"/>
          </p:cNvSpPr>
          <p:nvPr/>
        </p:nvSpPr>
        <p:spPr bwMode="auto">
          <a:xfrm>
            <a:off x="6156325" y="6357938"/>
            <a:ext cx="1727200" cy="336550"/>
          </a:xfrm>
          <a:prstGeom prst="rect">
            <a:avLst/>
          </a:prstGeom>
          <a:noFill/>
          <a:ln w="9525">
            <a:noFill/>
            <a:miter lim="800000"/>
            <a:headEnd/>
            <a:tailEnd/>
          </a:ln>
          <a:effectLst/>
        </p:spPr>
        <p:txBody>
          <a:bodyPr>
            <a:spAutoFit/>
          </a:bodyPr>
          <a:lstStyle/>
          <a:p>
            <a:pPr algn="ctr">
              <a:lnSpc>
                <a:spcPct val="80000"/>
              </a:lnSpc>
            </a:pPr>
            <a:r>
              <a:rPr lang="en-US" altLang="zh-TW" sz="1000" b="1" i="1">
                <a:solidFill>
                  <a:srgbClr val="808080"/>
                </a:solidFill>
              </a:rPr>
              <a:t>Nature</a:t>
            </a:r>
            <a:r>
              <a:rPr lang="en-US" altLang="zh-TW" sz="1000" i="1">
                <a:solidFill>
                  <a:srgbClr val="808080"/>
                </a:solidFill>
              </a:rPr>
              <a:t>, 23 April 2003</a:t>
            </a:r>
          </a:p>
          <a:p>
            <a:pPr algn="ctr">
              <a:lnSpc>
                <a:spcPct val="80000"/>
              </a:lnSpc>
            </a:pPr>
            <a:r>
              <a:rPr lang="en-US" altLang="zh-TW" sz="1000" i="1">
                <a:solidFill>
                  <a:srgbClr val="808080"/>
                </a:solidFill>
              </a:rPr>
              <a:t>Vol. 422, Pages 1-13</a:t>
            </a:r>
          </a:p>
        </p:txBody>
      </p:sp>
      <p:sp>
        <p:nvSpPr>
          <p:cNvPr id="14" name="Text Box 29"/>
          <p:cNvSpPr txBox="1">
            <a:spLocks noChangeArrowheads="1"/>
          </p:cNvSpPr>
          <p:nvPr/>
        </p:nvSpPr>
        <p:spPr bwMode="auto">
          <a:xfrm>
            <a:off x="7500958" y="285728"/>
            <a:ext cx="1539717" cy="523220"/>
          </a:xfrm>
          <a:prstGeom prst="rect">
            <a:avLst/>
          </a:prstGeom>
          <a:noFill/>
          <a:ln w="9525">
            <a:noFill/>
            <a:miter lim="800000"/>
            <a:headEnd/>
            <a:tailEnd/>
          </a:ln>
        </p:spPr>
        <p:txBody>
          <a:bodyPr wrap="none">
            <a:spAutoFit/>
          </a:bodyPr>
          <a:lstStyle/>
          <a:p>
            <a:pPr algn="ctr"/>
            <a:r>
              <a:rPr lang="en-US" altLang="zh-TW" sz="1400" b="1" dirty="0"/>
              <a:t>&gt;10 years to finish</a:t>
            </a:r>
          </a:p>
          <a:p>
            <a:pPr algn="ctr"/>
            <a:r>
              <a:rPr lang="en-US" altLang="zh-TW" sz="1400" b="1" dirty="0"/>
              <a:t>USD 3 billion</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3794" name="Picture 2" descr="http://www.pnas.org/content/103/19/7240/F4.large.jpg"/>
          <p:cNvPicPr>
            <a:picLocks noChangeAspect="1" noChangeArrowheads="1"/>
          </p:cNvPicPr>
          <p:nvPr/>
        </p:nvPicPr>
        <p:blipFill>
          <a:blip r:embed="rId2" cstate="print"/>
          <a:srcRect/>
          <a:stretch>
            <a:fillRect/>
          </a:stretch>
        </p:blipFill>
        <p:spPr bwMode="auto">
          <a:xfrm>
            <a:off x="3929058" y="1357298"/>
            <a:ext cx="4927219" cy="3214710"/>
          </a:xfrm>
          <a:prstGeom prst="rect">
            <a:avLst/>
          </a:prstGeom>
          <a:noFill/>
        </p:spPr>
      </p:pic>
      <p:sp>
        <p:nvSpPr>
          <p:cNvPr id="4" name="文字方塊 3"/>
          <p:cNvSpPr txBox="1">
            <a:spLocks noChangeArrowheads="1"/>
          </p:cNvSpPr>
          <p:nvPr/>
        </p:nvSpPr>
        <p:spPr bwMode="auto">
          <a:xfrm>
            <a:off x="357218" y="277794"/>
            <a:ext cx="8572500" cy="523220"/>
          </a:xfrm>
          <a:prstGeom prst="rect">
            <a:avLst/>
          </a:prstGeom>
          <a:noFill/>
          <a:ln w="9525">
            <a:noFill/>
            <a:miter lim="800000"/>
            <a:headEnd/>
            <a:tailEnd/>
          </a:ln>
        </p:spPr>
        <p:txBody>
          <a:bodyPr>
            <a:spAutoFit/>
          </a:bodyPr>
          <a:lstStyle/>
          <a:p>
            <a:pPr algn="ctr"/>
            <a:r>
              <a:rPr kumimoji="1" lang="en-US" altLang="zh-TW" sz="2800" b="1" dirty="0" smtClean="0">
                <a:solidFill>
                  <a:srgbClr val="C00000"/>
                </a:solidFill>
                <a:effectLst>
                  <a:outerShdw blurRad="38100" dist="38100" dir="2700000" algn="tl">
                    <a:srgbClr val="C0C0C0"/>
                  </a:outerShdw>
                </a:effectLst>
                <a:ea typeface="新細明體" charset="-120"/>
              </a:rPr>
              <a:t>ABI 3730 XL DNA Sequencer </a:t>
            </a:r>
            <a:endParaRPr kumimoji="1" lang="en-US" altLang="zh-TW" sz="2800" dirty="0">
              <a:solidFill>
                <a:srgbClr val="C00000"/>
              </a:solidFill>
              <a:effectLst>
                <a:outerShdw blurRad="38100" dist="38100" dir="2700000" algn="tl">
                  <a:srgbClr val="C0C0C0"/>
                </a:outerShdw>
              </a:effectLst>
              <a:ea typeface="新細明體" charset="-120"/>
            </a:endParaRPr>
          </a:p>
        </p:txBody>
      </p:sp>
      <p:pic>
        <p:nvPicPr>
          <p:cNvPr id="33798" name="Picture 6" descr="http://www.gcbiotech.com/beheer/u-images/1002_prod_ABI3730%5B1%5D_1.gif"/>
          <p:cNvPicPr>
            <a:picLocks noChangeAspect="1" noChangeArrowheads="1"/>
          </p:cNvPicPr>
          <p:nvPr/>
        </p:nvPicPr>
        <p:blipFill>
          <a:blip r:embed="rId3" cstate="print"/>
          <a:srcRect/>
          <a:stretch>
            <a:fillRect/>
          </a:stretch>
        </p:blipFill>
        <p:spPr bwMode="auto">
          <a:xfrm>
            <a:off x="357158" y="1428736"/>
            <a:ext cx="3357586" cy="3096440"/>
          </a:xfrm>
          <a:prstGeom prst="rect">
            <a:avLst/>
          </a:prstGeom>
          <a:noFill/>
        </p:spPr>
      </p:pic>
      <p:sp>
        <p:nvSpPr>
          <p:cNvPr id="7" name="Text Box 8"/>
          <p:cNvSpPr txBox="1">
            <a:spLocks noChangeArrowheads="1"/>
          </p:cNvSpPr>
          <p:nvPr/>
        </p:nvSpPr>
        <p:spPr bwMode="auto">
          <a:xfrm>
            <a:off x="490012" y="4749800"/>
            <a:ext cx="8353633" cy="341632"/>
          </a:xfrm>
          <a:prstGeom prst="rect">
            <a:avLst/>
          </a:prstGeom>
          <a:noFill/>
          <a:ln w="9525">
            <a:noFill/>
            <a:miter lim="800000"/>
            <a:headEnd/>
            <a:tailEnd/>
          </a:ln>
          <a:effectLst/>
        </p:spPr>
        <p:txBody>
          <a:bodyPr wrap="none">
            <a:spAutoFit/>
          </a:bodyPr>
          <a:lstStyle/>
          <a:p>
            <a:pPr algn="ctr">
              <a:lnSpc>
                <a:spcPct val="90000"/>
              </a:lnSpc>
            </a:pPr>
            <a:r>
              <a:rPr lang="en-US" altLang="zh-TW" dirty="0" smtClean="0">
                <a:latin typeface="Arial" pitchFamily="34" charset="0"/>
              </a:rPr>
              <a:t>96/384 </a:t>
            </a:r>
            <a:r>
              <a:rPr lang="en-US" altLang="zh-TW" dirty="0">
                <a:latin typeface="Arial" pitchFamily="34" charset="0"/>
              </a:rPr>
              <a:t>DNA sequencing in 2 hrs, approximately </a:t>
            </a:r>
            <a:r>
              <a:rPr lang="en-US" altLang="zh-TW" dirty="0" smtClean="0">
                <a:latin typeface="Arial" pitchFamily="34" charset="0"/>
              </a:rPr>
              <a:t>600-1000 </a:t>
            </a:r>
            <a:r>
              <a:rPr lang="en-US" altLang="zh-TW" dirty="0">
                <a:latin typeface="Arial" pitchFamily="34" charset="0"/>
              </a:rPr>
              <a:t>readable bps per run.</a:t>
            </a:r>
          </a:p>
        </p:txBody>
      </p:sp>
      <p:grpSp>
        <p:nvGrpSpPr>
          <p:cNvPr id="15" name="群組 14"/>
          <p:cNvGrpSpPr/>
          <p:nvPr/>
        </p:nvGrpSpPr>
        <p:grpSpPr>
          <a:xfrm>
            <a:off x="3334916" y="5143512"/>
            <a:ext cx="2663825" cy="576263"/>
            <a:chOff x="3240088" y="5424505"/>
            <a:chExt cx="2663825" cy="576263"/>
          </a:xfrm>
        </p:grpSpPr>
        <p:sp>
          <p:nvSpPr>
            <p:cNvPr id="9" name="Rectangle 10"/>
            <p:cNvSpPr>
              <a:spLocks noChangeArrowheads="1"/>
            </p:cNvSpPr>
            <p:nvPr/>
          </p:nvSpPr>
          <p:spPr bwMode="auto">
            <a:xfrm>
              <a:off x="3654730" y="5527970"/>
              <a:ext cx="1834541" cy="369332"/>
            </a:xfrm>
            <a:prstGeom prst="rect">
              <a:avLst/>
            </a:prstGeom>
            <a:noFill/>
            <a:ln w="9525">
              <a:noFill/>
              <a:miter lim="800000"/>
              <a:headEnd/>
              <a:tailEnd/>
            </a:ln>
            <a:effectLst/>
          </p:spPr>
          <p:txBody>
            <a:bodyPr wrap="none">
              <a:spAutoFit/>
            </a:bodyPr>
            <a:lstStyle/>
            <a:p>
              <a:pPr>
                <a:lnSpc>
                  <a:spcPct val="90000"/>
                </a:lnSpc>
              </a:pPr>
              <a:r>
                <a:rPr lang="en-US" altLang="zh-TW" sz="2000" dirty="0" smtClean="0"/>
                <a:t>1-4 MB bps/day</a:t>
              </a:r>
              <a:endParaRPr lang="en-US" altLang="zh-TW" sz="2000" dirty="0"/>
            </a:p>
          </p:txBody>
        </p:sp>
        <p:sp>
          <p:nvSpPr>
            <p:cNvPr id="10" name="Oval 11"/>
            <p:cNvSpPr>
              <a:spLocks noChangeArrowheads="1"/>
            </p:cNvSpPr>
            <p:nvPr/>
          </p:nvSpPr>
          <p:spPr bwMode="auto">
            <a:xfrm>
              <a:off x="3240088" y="5424505"/>
              <a:ext cx="2663825" cy="576263"/>
            </a:xfrm>
            <a:prstGeom prst="ellipse">
              <a:avLst/>
            </a:prstGeom>
            <a:noFill/>
            <a:ln w="9525">
              <a:solidFill>
                <a:srgbClr val="FF3300"/>
              </a:solidFill>
              <a:round/>
              <a:headEnd/>
              <a:tailEnd/>
            </a:ln>
            <a:effectLst/>
          </p:spPr>
          <p:txBody>
            <a:bodyPr wrap="none" anchor="ctr"/>
            <a:lstStyle/>
            <a:p>
              <a:endParaRPr lang="zh-TW" altLang="en-US"/>
            </a:p>
          </p:txBody>
        </p:sp>
      </p:grpSp>
      <p:sp>
        <p:nvSpPr>
          <p:cNvPr id="13" name="Rectangle 10"/>
          <p:cNvSpPr>
            <a:spLocks noChangeArrowheads="1"/>
          </p:cNvSpPr>
          <p:nvPr/>
        </p:nvSpPr>
        <p:spPr bwMode="auto">
          <a:xfrm>
            <a:off x="1357290" y="5774312"/>
            <a:ext cx="6565131" cy="369332"/>
          </a:xfrm>
          <a:prstGeom prst="rect">
            <a:avLst/>
          </a:prstGeom>
          <a:noFill/>
          <a:ln w="9525">
            <a:noFill/>
            <a:miter lim="800000"/>
            <a:headEnd/>
            <a:tailEnd/>
          </a:ln>
          <a:effectLst/>
        </p:spPr>
        <p:txBody>
          <a:bodyPr wrap="none">
            <a:spAutoFit/>
          </a:bodyPr>
          <a:lstStyle/>
          <a:p>
            <a:pPr>
              <a:lnSpc>
                <a:spcPct val="90000"/>
              </a:lnSpc>
            </a:pPr>
            <a:r>
              <a:rPr lang="en-US" altLang="zh-TW" sz="2000" i="1" dirty="0" smtClean="0"/>
              <a:t>A human genome of </a:t>
            </a:r>
            <a:r>
              <a:rPr lang="en-US" altLang="zh-TW" sz="2000" b="1" i="1" dirty="0" smtClean="0"/>
              <a:t>3GB</a:t>
            </a:r>
            <a:r>
              <a:rPr lang="en-US" altLang="zh-TW" sz="2000" i="1" dirty="0" smtClean="0"/>
              <a:t> need </a:t>
            </a:r>
            <a:r>
              <a:rPr lang="en-US" altLang="zh-TW" sz="2000" b="1" i="1" dirty="0" smtClean="0"/>
              <a:t>750 days </a:t>
            </a:r>
            <a:r>
              <a:rPr lang="en-US" altLang="zh-TW" sz="2000" i="1" dirty="0" smtClean="0"/>
              <a:t>to finish </a:t>
            </a:r>
            <a:r>
              <a:rPr lang="en-US" altLang="zh-TW" sz="2000" b="1" i="1" dirty="0" smtClean="0"/>
              <a:t>1X coverage</a:t>
            </a:r>
            <a:endParaRPr lang="en-US" altLang="zh-TW" sz="2000" b="1" i="1"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3" descr="409860ac"/>
          <p:cNvPicPr>
            <a:picLocks noChangeAspect="1" noChangeArrowheads="1"/>
          </p:cNvPicPr>
          <p:nvPr/>
        </p:nvPicPr>
        <p:blipFill>
          <a:blip r:embed="rId2" cstate="print"/>
          <a:srcRect/>
          <a:stretch>
            <a:fillRect/>
          </a:stretch>
        </p:blipFill>
        <p:spPr bwMode="auto">
          <a:xfrm>
            <a:off x="0" y="0"/>
            <a:ext cx="9144000" cy="6844393"/>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3" cstate="print"/>
          <a:srcRect l="34628" t="18571" r="32590" b="9999"/>
          <a:stretch>
            <a:fillRect/>
          </a:stretch>
        </p:blipFill>
        <p:spPr bwMode="auto">
          <a:xfrm>
            <a:off x="142875" y="428625"/>
            <a:ext cx="4286250" cy="5837238"/>
          </a:xfrm>
          <a:prstGeom prst="rect">
            <a:avLst/>
          </a:prstGeom>
          <a:noFill/>
          <a:ln w="9525">
            <a:noFill/>
            <a:miter lim="800000"/>
            <a:headEnd/>
            <a:tailEnd/>
          </a:ln>
        </p:spPr>
      </p:pic>
      <p:sp>
        <p:nvSpPr>
          <p:cNvPr id="28675" name="文字方塊 2"/>
          <p:cNvSpPr txBox="1">
            <a:spLocks noChangeArrowheads="1"/>
          </p:cNvSpPr>
          <p:nvPr/>
        </p:nvSpPr>
        <p:spPr bwMode="auto">
          <a:xfrm>
            <a:off x="1428750" y="0"/>
            <a:ext cx="1344613" cy="369888"/>
          </a:xfrm>
          <a:prstGeom prst="rect">
            <a:avLst/>
          </a:prstGeom>
          <a:noFill/>
          <a:ln w="9525">
            <a:noFill/>
            <a:miter lim="800000"/>
            <a:headEnd/>
            <a:tailEnd/>
          </a:ln>
        </p:spPr>
        <p:txBody>
          <a:bodyPr wrap="none">
            <a:spAutoFit/>
          </a:bodyPr>
          <a:lstStyle/>
          <a:p>
            <a:r>
              <a:rPr lang="en-US" altLang="zh-TW" sz="1800" b="1" u="sng"/>
              <a:t>273 authors</a:t>
            </a:r>
            <a:endParaRPr lang="zh-TW" altLang="en-US" sz="1800" b="1" u="sng"/>
          </a:p>
        </p:txBody>
      </p:sp>
      <p:sp>
        <p:nvSpPr>
          <p:cNvPr id="28676" name="文字方塊 4"/>
          <p:cNvSpPr txBox="1">
            <a:spLocks noChangeArrowheads="1"/>
          </p:cNvSpPr>
          <p:nvPr/>
        </p:nvSpPr>
        <p:spPr bwMode="auto">
          <a:xfrm>
            <a:off x="6215063" y="0"/>
            <a:ext cx="1344612" cy="369888"/>
          </a:xfrm>
          <a:prstGeom prst="rect">
            <a:avLst/>
          </a:prstGeom>
          <a:noFill/>
          <a:ln w="9525">
            <a:noFill/>
            <a:miter lim="800000"/>
            <a:headEnd/>
            <a:tailEnd/>
          </a:ln>
        </p:spPr>
        <p:txBody>
          <a:bodyPr wrap="none">
            <a:spAutoFit/>
          </a:bodyPr>
          <a:lstStyle/>
          <a:p>
            <a:r>
              <a:rPr lang="en-US" altLang="zh-TW" sz="1800" b="1" u="sng"/>
              <a:t>254 authors</a:t>
            </a:r>
            <a:endParaRPr lang="zh-TW" altLang="en-US" sz="1800" b="1" u="sng"/>
          </a:p>
        </p:txBody>
      </p:sp>
      <p:grpSp>
        <p:nvGrpSpPr>
          <p:cNvPr id="2" name="群組 5"/>
          <p:cNvGrpSpPr>
            <a:grpSpLocks/>
          </p:cNvGrpSpPr>
          <p:nvPr/>
        </p:nvGrpSpPr>
        <p:grpSpPr bwMode="auto">
          <a:xfrm>
            <a:off x="5037138" y="357188"/>
            <a:ext cx="3535362" cy="5786437"/>
            <a:chOff x="4357686" y="71414"/>
            <a:chExt cx="4178436" cy="6643734"/>
          </a:xfrm>
        </p:grpSpPr>
        <p:pic>
          <p:nvPicPr>
            <p:cNvPr id="28680" name="Picture 2"/>
            <p:cNvPicPr>
              <a:picLocks noChangeAspect="1" noChangeArrowheads="1"/>
            </p:cNvPicPr>
            <p:nvPr/>
          </p:nvPicPr>
          <p:blipFill>
            <a:blip r:embed="rId4" cstate="print"/>
            <a:srcRect l="33929" t="16428" r="31696" b="9285"/>
            <a:stretch>
              <a:fillRect/>
            </a:stretch>
          </p:blipFill>
          <p:spPr bwMode="auto">
            <a:xfrm>
              <a:off x="4357686" y="1071546"/>
              <a:ext cx="4178436" cy="5643602"/>
            </a:xfrm>
            <a:prstGeom prst="rect">
              <a:avLst/>
            </a:prstGeom>
            <a:noFill/>
            <a:ln w="9525">
              <a:noFill/>
              <a:miter lim="800000"/>
              <a:headEnd/>
              <a:tailEnd/>
            </a:ln>
          </p:spPr>
        </p:pic>
        <p:pic>
          <p:nvPicPr>
            <p:cNvPr id="28681" name="Picture 3"/>
            <p:cNvPicPr>
              <a:picLocks noChangeAspect="1" noChangeArrowheads="1"/>
            </p:cNvPicPr>
            <p:nvPr/>
          </p:nvPicPr>
          <p:blipFill>
            <a:blip r:embed="rId5" cstate="print"/>
            <a:srcRect l="21429" t="14285" r="22768" b="62141"/>
            <a:stretch>
              <a:fillRect/>
            </a:stretch>
          </p:blipFill>
          <p:spPr bwMode="auto">
            <a:xfrm>
              <a:off x="4357686" y="71414"/>
              <a:ext cx="3788379" cy="1000132"/>
            </a:xfrm>
            <a:prstGeom prst="rect">
              <a:avLst/>
            </a:prstGeom>
            <a:noFill/>
            <a:ln w="9525">
              <a:noFill/>
              <a:miter lim="800000"/>
              <a:headEnd/>
              <a:tailEnd/>
            </a:ln>
          </p:spPr>
        </p:pic>
      </p:grpSp>
      <p:pic>
        <p:nvPicPr>
          <p:cNvPr id="28678" name="Picture 5" descr="covermed">
            <a:hlinkClick r:id="rId6" action="ppaction://hlinkfile" tooltip="Download Full Text Files"/>
          </p:cNvPr>
          <p:cNvPicPr>
            <a:picLocks noChangeAspect="1" noChangeArrowheads="1"/>
          </p:cNvPicPr>
          <p:nvPr/>
        </p:nvPicPr>
        <p:blipFill>
          <a:blip r:embed="rId7" cstate="print"/>
          <a:srcRect/>
          <a:stretch>
            <a:fillRect/>
          </a:stretch>
        </p:blipFill>
        <p:spPr bwMode="auto">
          <a:xfrm>
            <a:off x="357188" y="142875"/>
            <a:ext cx="352425" cy="474663"/>
          </a:xfrm>
          <a:prstGeom prst="rect">
            <a:avLst/>
          </a:prstGeom>
          <a:noFill/>
          <a:ln w="9525">
            <a:solidFill>
              <a:schemeClr val="bg2"/>
            </a:solidFill>
            <a:miter lim="800000"/>
            <a:headEnd/>
            <a:tailEnd/>
          </a:ln>
        </p:spPr>
      </p:pic>
      <p:pic>
        <p:nvPicPr>
          <p:cNvPr id="28679" name="Picture 8" descr="nature_v409_sm"/>
          <p:cNvPicPr>
            <a:picLocks noChangeAspect="1" noChangeArrowheads="1"/>
          </p:cNvPicPr>
          <p:nvPr/>
        </p:nvPicPr>
        <p:blipFill>
          <a:blip r:embed="rId8" cstate="print"/>
          <a:srcRect/>
          <a:stretch>
            <a:fillRect/>
          </a:stretch>
        </p:blipFill>
        <p:spPr bwMode="auto">
          <a:xfrm>
            <a:off x="4572000" y="71438"/>
            <a:ext cx="355600" cy="474662"/>
          </a:xfrm>
          <a:prstGeom prst="rect">
            <a:avLst/>
          </a:prstGeom>
          <a:noFill/>
          <a:ln w="9525">
            <a:solidFill>
              <a:schemeClr val="bg2"/>
            </a:solid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3"/>
          <p:cNvPicPr>
            <a:picLocks noChangeAspect="1" noChangeArrowheads="1"/>
          </p:cNvPicPr>
          <p:nvPr/>
        </p:nvPicPr>
        <p:blipFill>
          <a:blip r:embed="rId2" cstate="print"/>
          <a:srcRect l="27232" t="15714" r="15625" b="7143"/>
          <a:stretch>
            <a:fillRect/>
          </a:stretch>
        </p:blipFill>
        <p:spPr bwMode="auto">
          <a:xfrm>
            <a:off x="928688" y="428625"/>
            <a:ext cx="7358062" cy="62087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6"/>
          <p:cNvGrpSpPr>
            <a:grpSpLocks/>
          </p:cNvGrpSpPr>
          <p:nvPr/>
        </p:nvGrpSpPr>
        <p:grpSpPr bwMode="auto">
          <a:xfrm>
            <a:off x="1892300" y="285750"/>
            <a:ext cx="5322888" cy="6002338"/>
            <a:chOff x="1893075" y="285728"/>
            <a:chExt cx="5322131" cy="6001614"/>
          </a:xfrm>
        </p:grpSpPr>
        <p:grpSp>
          <p:nvGrpSpPr>
            <p:cNvPr id="3" name="群組 4"/>
            <p:cNvGrpSpPr>
              <a:grpSpLocks/>
            </p:cNvGrpSpPr>
            <p:nvPr/>
          </p:nvGrpSpPr>
          <p:grpSpPr bwMode="auto">
            <a:xfrm>
              <a:off x="1893075" y="285728"/>
              <a:ext cx="5286412" cy="6001614"/>
              <a:chOff x="1893075" y="571480"/>
              <a:chExt cx="5286412" cy="6001614"/>
            </a:xfrm>
          </p:grpSpPr>
          <p:pic>
            <p:nvPicPr>
              <p:cNvPr id="30725" name="Picture 3"/>
              <p:cNvPicPr>
                <a:picLocks noChangeAspect="1" noChangeArrowheads="1"/>
              </p:cNvPicPr>
              <p:nvPr/>
            </p:nvPicPr>
            <p:blipFill>
              <a:blip r:embed="rId2" cstate="print"/>
              <a:srcRect l="20090" t="32761" r="41071" b="9285"/>
              <a:stretch>
                <a:fillRect/>
              </a:stretch>
            </p:blipFill>
            <p:spPr bwMode="auto">
              <a:xfrm>
                <a:off x="1893075" y="1643050"/>
                <a:ext cx="5286412" cy="4930044"/>
              </a:xfrm>
              <a:prstGeom prst="rect">
                <a:avLst/>
              </a:prstGeom>
              <a:noFill/>
              <a:ln w="9525">
                <a:noFill/>
                <a:miter lim="800000"/>
                <a:headEnd/>
                <a:tailEnd/>
              </a:ln>
            </p:spPr>
          </p:pic>
          <p:pic>
            <p:nvPicPr>
              <p:cNvPr id="30726" name="Picture 3"/>
              <p:cNvPicPr>
                <a:picLocks noChangeAspect="1" noChangeArrowheads="1"/>
              </p:cNvPicPr>
              <p:nvPr/>
            </p:nvPicPr>
            <p:blipFill>
              <a:blip r:embed="rId2" cstate="print"/>
              <a:srcRect l="20090" t="14285" r="41071" b="73117"/>
              <a:stretch>
                <a:fillRect/>
              </a:stretch>
            </p:blipFill>
            <p:spPr bwMode="auto">
              <a:xfrm>
                <a:off x="1893075" y="571480"/>
                <a:ext cx="5286412" cy="1071570"/>
              </a:xfrm>
              <a:prstGeom prst="rect">
                <a:avLst/>
              </a:prstGeom>
              <a:noFill/>
              <a:ln w="9525">
                <a:noFill/>
                <a:miter lim="800000"/>
                <a:headEnd/>
                <a:tailEnd/>
              </a:ln>
            </p:spPr>
          </p:pic>
        </p:grpSp>
        <p:sp>
          <p:nvSpPr>
            <p:cNvPr id="30724" name="矩形 5"/>
            <p:cNvSpPr>
              <a:spLocks noChangeArrowheads="1"/>
            </p:cNvSpPr>
            <p:nvPr/>
          </p:nvSpPr>
          <p:spPr bwMode="auto">
            <a:xfrm>
              <a:off x="5715008" y="4143380"/>
              <a:ext cx="1500198" cy="1857388"/>
            </a:xfrm>
            <a:prstGeom prst="rect">
              <a:avLst/>
            </a:prstGeom>
            <a:solidFill>
              <a:srgbClr val="FFFFFF"/>
            </a:solidFill>
            <a:ln w="9525" algn="ctr">
              <a:solidFill>
                <a:srgbClr val="FFFFFF"/>
              </a:solidFill>
              <a:round/>
              <a:headEnd/>
              <a:tailEnd/>
            </a:ln>
          </p:spPr>
          <p:txBody>
            <a:bodyPr wrap="none"/>
            <a:lstStyle/>
            <a:p>
              <a:endParaRPr lang="zh-TW" altLang="en-US"/>
            </a:p>
          </p:txBody>
        </p:sp>
      </p:gr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Nature Methods">
            <a:hlinkClick r:id="rId2"/>
          </p:cNvPr>
          <p:cNvPicPr>
            <a:picLocks noChangeAspect="1" noChangeArrowheads="1"/>
          </p:cNvPicPr>
          <p:nvPr/>
        </p:nvPicPr>
        <p:blipFill>
          <a:blip r:embed="rId3" cstate="print"/>
          <a:srcRect/>
          <a:stretch>
            <a:fillRect/>
          </a:stretch>
        </p:blipFill>
        <p:spPr bwMode="auto">
          <a:xfrm>
            <a:off x="881063" y="2194061"/>
            <a:ext cx="1541462" cy="2016125"/>
          </a:xfrm>
          <a:prstGeom prst="rect">
            <a:avLst/>
          </a:prstGeom>
          <a:noFill/>
        </p:spPr>
      </p:pic>
      <p:sp>
        <p:nvSpPr>
          <p:cNvPr id="1027" name="Rectangle 3"/>
          <p:cNvSpPr>
            <a:spLocks noChangeArrowheads="1"/>
          </p:cNvSpPr>
          <p:nvPr/>
        </p:nvSpPr>
        <p:spPr bwMode="auto">
          <a:xfrm>
            <a:off x="4811713" y="1055823"/>
            <a:ext cx="3792537" cy="274638"/>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pitchFamily="34" charset="0"/>
                <a:ea typeface="新細明體" pitchFamily="18" charset="-120"/>
              </a:rPr>
              <a:t>NATURE METHODS </a:t>
            </a:r>
            <a:r>
              <a:rPr kumimoji="1" lang="en-US" altLang="zh-TW" sz="1200" b="0" i="0" u="none" strike="noStrike" cap="none" normalizeH="0" baseline="0" smtClean="0">
                <a:ln>
                  <a:noFill/>
                </a:ln>
                <a:solidFill>
                  <a:schemeClr val="tx1"/>
                </a:solidFill>
                <a:effectLst/>
                <a:latin typeface="Arial" pitchFamily="34" charset="0"/>
                <a:ea typeface="新細明體" pitchFamily="18" charset="-120"/>
              </a:rPr>
              <a:t>| VOL.5 NO.1 | JANUARY 2008</a:t>
            </a: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pic>
        <p:nvPicPr>
          <p:cNvPr id="1028" name="Picture 4"/>
          <p:cNvPicPr>
            <a:picLocks noChangeAspect="1" noChangeArrowheads="1"/>
          </p:cNvPicPr>
          <p:nvPr/>
        </p:nvPicPr>
        <p:blipFill>
          <a:blip r:embed="rId4" cstate="print"/>
          <a:srcRect l="11443" t="36415" r="18799" b="54709"/>
          <a:stretch>
            <a:fillRect/>
          </a:stretch>
        </p:blipFill>
        <p:spPr bwMode="auto">
          <a:xfrm>
            <a:off x="684213" y="1330461"/>
            <a:ext cx="7920037" cy="755650"/>
          </a:xfrm>
          <a:prstGeom prst="rect">
            <a:avLst/>
          </a:prstGeom>
          <a:noFill/>
          <a:ln w="9525">
            <a:noFill/>
            <a:miter lim="800000"/>
            <a:headEnd/>
            <a:tailEnd/>
          </a:ln>
          <a:effectLst/>
        </p:spPr>
      </p:pic>
      <p:sp>
        <p:nvSpPr>
          <p:cNvPr id="1029" name="Rectangle 5"/>
          <p:cNvSpPr>
            <a:spLocks noChangeArrowheads="1"/>
          </p:cNvSpPr>
          <p:nvPr/>
        </p:nvSpPr>
        <p:spPr bwMode="auto">
          <a:xfrm>
            <a:off x="2555875" y="2267086"/>
            <a:ext cx="5976938" cy="18034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altLang="zh-TW" sz="1600" b="1" i="1" u="none" strike="noStrike" cap="none" normalizeH="0" baseline="0" smtClean="0">
                <a:ln>
                  <a:noFill/>
                </a:ln>
                <a:solidFill>
                  <a:srgbClr val="990000"/>
                </a:solidFill>
                <a:effectLst/>
                <a:latin typeface="Arial" pitchFamily="34" charset="0"/>
                <a:ea typeface="新細明體" pitchFamily="18" charset="-120"/>
              </a:rPr>
              <a:t>Nature Methods</a:t>
            </a:r>
            <a:r>
              <a:rPr kumimoji="1" lang="en-US" altLang="zh-TW" sz="1600" b="1" i="0" u="none" strike="noStrike" cap="none" normalizeH="0" baseline="0" smtClean="0">
                <a:ln>
                  <a:noFill/>
                </a:ln>
                <a:solidFill>
                  <a:srgbClr val="990000"/>
                </a:solidFill>
                <a:effectLst/>
                <a:latin typeface="Arial" pitchFamily="34" charset="0"/>
                <a:ea typeface="新細明體" pitchFamily="18" charset="-120"/>
              </a:rPr>
              <a:t>' Method of the Year 2007 goes to next-generation sequencing.</a:t>
            </a:r>
            <a:r>
              <a:rPr kumimoji="1" lang="en-US" altLang="zh-TW" sz="1600" b="1" i="0" u="none" strike="noStrike" cap="none" normalizeH="0" baseline="0" smtClean="0">
                <a:ln>
                  <a:noFill/>
                </a:ln>
                <a:solidFill>
                  <a:schemeClr val="tx1"/>
                </a:solidFill>
                <a:effectLst/>
                <a:latin typeface="Arial" pitchFamily="34" charset="0"/>
                <a:ea typeface="新細明體" pitchFamily="18" charset="-120"/>
              </a:rPr>
              <a:t> This series of articles showcase how these novel sequencing methods came into their own in 2007 and the incredible impact they promise to have in a variety of research applications. The Methods to Watch feature provide a glimpse and a wish list for future Methods of the Year.</a:t>
            </a:r>
            <a:r>
              <a:rPr kumimoji="1" lang="en-US" altLang="zh-TW" sz="1600" b="0" i="0" u="none" strike="noStrike" cap="none" normalizeH="0" baseline="0" smtClean="0">
                <a:ln>
                  <a:noFill/>
                </a:ln>
                <a:solidFill>
                  <a:schemeClr val="tx1"/>
                </a:solidFill>
                <a:effectLst/>
                <a:latin typeface="Arial" pitchFamily="34" charset="0"/>
                <a:ea typeface="新細明體" pitchFamily="18" charset="-120"/>
              </a:rPr>
              <a:t> </a:t>
            </a: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9" name="文字方塊 4"/>
          <p:cNvSpPr txBox="1">
            <a:spLocks noChangeArrowheads="1"/>
          </p:cNvSpPr>
          <p:nvPr/>
        </p:nvSpPr>
        <p:spPr bwMode="auto">
          <a:xfrm>
            <a:off x="179388" y="152400"/>
            <a:ext cx="8572500" cy="584775"/>
          </a:xfrm>
          <a:prstGeom prst="rect">
            <a:avLst/>
          </a:prstGeom>
          <a:noFill/>
          <a:ln w="9525">
            <a:noFill/>
            <a:miter lim="800000"/>
            <a:headEnd/>
            <a:tailEnd/>
          </a:ln>
        </p:spPr>
        <p:txBody>
          <a:bodyPr>
            <a:spAutoFit/>
          </a:bodyPr>
          <a:lstStyle/>
          <a:p>
            <a:pPr algn="ctr"/>
            <a:r>
              <a:rPr kumimoji="1" lang="en-US" altLang="zh-TW" sz="3200" b="1" dirty="0">
                <a:solidFill>
                  <a:srgbClr val="C00000"/>
                </a:solidFill>
                <a:effectLst>
                  <a:outerShdw blurRad="38100" dist="38100" dir="2700000" algn="tl">
                    <a:srgbClr val="C0C0C0"/>
                  </a:outerShdw>
                </a:effectLst>
                <a:latin typeface="Arial" pitchFamily="34" charset="0"/>
                <a:ea typeface="新細明體" charset="-120"/>
                <a:cs typeface="Arial" pitchFamily="34" charset="0"/>
              </a:rPr>
              <a:t>Next Generation Sequencing Technology</a:t>
            </a:r>
            <a:endParaRPr kumimoji="1" lang="en-US" altLang="zh-TW" sz="3200" dirty="0">
              <a:solidFill>
                <a:srgbClr val="C00000"/>
              </a:solidFill>
              <a:effectLst>
                <a:outerShdw blurRad="38100" dist="38100" dir="2700000" algn="tl">
                  <a:srgbClr val="C0C0C0"/>
                </a:outerShdw>
              </a:effectLst>
              <a:latin typeface="Arial" pitchFamily="34" charset="0"/>
              <a:ea typeface="新細明體" charset="-120"/>
              <a:cs typeface="Arial" pitchFamily="34" charset="0"/>
            </a:endParaRPr>
          </a:p>
        </p:txBody>
      </p:sp>
      <p:pic>
        <p:nvPicPr>
          <p:cNvPr id="1031" name="Picture 7" descr="Applied Biosystems"/>
          <p:cNvPicPr>
            <a:picLocks noChangeAspect="1" noChangeArrowheads="1"/>
          </p:cNvPicPr>
          <p:nvPr/>
        </p:nvPicPr>
        <p:blipFill>
          <a:blip r:embed="rId5" cstate="print"/>
          <a:srcRect/>
          <a:stretch>
            <a:fillRect/>
          </a:stretch>
        </p:blipFill>
        <p:spPr bwMode="auto">
          <a:xfrm>
            <a:off x="4673127" y="5553819"/>
            <a:ext cx="1619250" cy="390525"/>
          </a:xfrm>
          <a:prstGeom prst="rect">
            <a:avLst/>
          </a:prstGeom>
          <a:noFill/>
        </p:spPr>
      </p:pic>
      <p:sp>
        <p:nvSpPr>
          <p:cNvPr id="10" name="文字方塊 5"/>
          <p:cNvSpPr txBox="1">
            <a:spLocks noChangeArrowheads="1"/>
          </p:cNvSpPr>
          <p:nvPr/>
        </p:nvSpPr>
        <p:spPr bwMode="auto">
          <a:xfrm>
            <a:off x="4582751" y="5463808"/>
            <a:ext cx="3356432" cy="954107"/>
          </a:xfrm>
          <a:prstGeom prst="rect">
            <a:avLst/>
          </a:prstGeom>
          <a:noFill/>
          <a:ln w="9525">
            <a:noFill/>
            <a:miter lim="800000"/>
            <a:headEnd/>
            <a:tailEnd/>
          </a:ln>
        </p:spPr>
        <p:txBody>
          <a:bodyPr wrap="none">
            <a:spAutoFit/>
          </a:bodyPr>
          <a:lstStyle/>
          <a:p>
            <a:r>
              <a:rPr kumimoji="1" lang="en-US" altLang="zh-TW" sz="2800" b="1" dirty="0" smtClean="0">
                <a:solidFill>
                  <a:srgbClr val="000066"/>
                </a:solidFill>
                <a:ea typeface="新細明體" charset="-120"/>
              </a:rPr>
              <a:t>                    SOLID</a:t>
            </a:r>
            <a:endParaRPr kumimoji="1" lang="en-US" altLang="zh-TW" sz="2800" b="1" dirty="0">
              <a:solidFill>
                <a:srgbClr val="000066"/>
              </a:solidFill>
              <a:ea typeface="新細明體" charset="-120"/>
            </a:endParaRPr>
          </a:p>
          <a:p>
            <a:r>
              <a:rPr kumimoji="1" lang="en-US" altLang="zh-TW" sz="1400" b="1" i="1" dirty="0">
                <a:solidFill>
                  <a:srgbClr val="000066"/>
                </a:solidFill>
                <a:ea typeface="新細明體" charset="-120"/>
                <a:hlinkClick r:id="rId6"/>
              </a:rPr>
              <a:t>http://marketing.appliedbiosystems.com/</a:t>
            </a:r>
            <a:endParaRPr kumimoji="1" lang="en-US" altLang="zh-TW" sz="1400" b="1" i="1" dirty="0">
              <a:solidFill>
                <a:srgbClr val="000066"/>
              </a:solidFill>
              <a:ea typeface="新細明體" charset="-120"/>
            </a:endParaRPr>
          </a:p>
          <a:p>
            <a:endParaRPr kumimoji="1" lang="en-US" altLang="zh-TW" sz="1400" b="1" i="1" dirty="0">
              <a:solidFill>
                <a:srgbClr val="000066"/>
              </a:solidFill>
              <a:ea typeface="新細明體" charset="-120"/>
            </a:endParaRPr>
          </a:p>
        </p:txBody>
      </p:sp>
      <p:grpSp>
        <p:nvGrpSpPr>
          <p:cNvPr id="14" name="群組 13"/>
          <p:cNvGrpSpPr/>
          <p:nvPr/>
        </p:nvGrpSpPr>
        <p:grpSpPr>
          <a:xfrm>
            <a:off x="4482799" y="4293096"/>
            <a:ext cx="3689601" cy="810672"/>
            <a:chOff x="4572000" y="3933056"/>
            <a:chExt cx="3689601" cy="810672"/>
          </a:xfrm>
        </p:grpSpPr>
        <p:pic>
          <p:nvPicPr>
            <p:cNvPr id="1030" name="Picture 6" descr="illumina®">
              <a:hlinkClick r:id="rId7"/>
            </p:cNvPr>
            <p:cNvPicPr>
              <a:picLocks noChangeAspect="1" noChangeArrowheads="1"/>
            </p:cNvPicPr>
            <p:nvPr/>
          </p:nvPicPr>
          <p:blipFill>
            <a:blip r:embed="rId8" cstate="print"/>
            <a:srcRect r="60324"/>
            <a:stretch>
              <a:fillRect/>
            </a:stretch>
          </p:blipFill>
          <p:spPr bwMode="auto">
            <a:xfrm>
              <a:off x="4572000" y="3933056"/>
              <a:ext cx="1439862" cy="714375"/>
            </a:xfrm>
            <a:prstGeom prst="rect">
              <a:avLst/>
            </a:prstGeom>
            <a:noFill/>
          </p:spPr>
        </p:pic>
        <p:sp>
          <p:nvSpPr>
            <p:cNvPr id="11" name="文字方塊 5"/>
            <p:cNvSpPr txBox="1">
              <a:spLocks noChangeArrowheads="1"/>
            </p:cNvSpPr>
            <p:nvPr/>
          </p:nvSpPr>
          <p:spPr bwMode="auto">
            <a:xfrm>
              <a:off x="4644008" y="4005064"/>
              <a:ext cx="3617593" cy="738664"/>
            </a:xfrm>
            <a:prstGeom prst="rect">
              <a:avLst/>
            </a:prstGeom>
            <a:noFill/>
            <a:ln w="9525">
              <a:noFill/>
              <a:miter lim="800000"/>
              <a:headEnd/>
              <a:tailEnd/>
            </a:ln>
          </p:spPr>
          <p:txBody>
            <a:bodyPr wrap="none">
              <a:spAutoFit/>
            </a:bodyPr>
            <a:lstStyle/>
            <a:p>
              <a:r>
                <a:rPr kumimoji="1" lang="en-US" altLang="zh-TW" sz="2800" b="1" dirty="0" smtClean="0">
                  <a:solidFill>
                    <a:srgbClr val="000066"/>
                  </a:solidFill>
                  <a:ea typeface="新細明體" charset="-120"/>
                </a:rPr>
                <a:t>               SOLEXA</a:t>
              </a:r>
              <a:endParaRPr kumimoji="1" lang="en-US" altLang="zh-TW" sz="2800" b="1" dirty="0">
                <a:solidFill>
                  <a:srgbClr val="000066"/>
                </a:solidFill>
                <a:ea typeface="新細明體" charset="-120"/>
              </a:endParaRPr>
            </a:p>
            <a:p>
              <a:r>
                <a:rPr kumimoji="1" lang="en-US" altLang="zh-TW" sz="1400" b="1" i="1" dirty="0">
                  <a:solidFill>
                    <a:srgbClr val="000066"/>
                  </a:solidFill>
                  <a:ea typeface="新細明體" charset="-120"/>
                  <a:hlinkClick r:id="rId9"/>
                </a:rPr>
                <a:t>http://</a:t>
              </a:r>
              <a:r>
                <a:rPr kumimoji="1" lang="en-US" altLang="zh-TW" sz="1400" b="1" i="1" dirty="0" smtClean="0">
                  <a:solidFill>
                    <a:srgbClr val="000066"/>
                  </a:solidFill>
                  <a:ea typeface="新細明體" charset="-120"/>
                  <a:hlinkClick r:id="rId9"/>
                </a:rPr>
                <a:t>www.illumina.com/pages.ilmn?ID=250</a:t>
              </a:r>
              <a:endParaRPr kumimoji="1" lang="en-US" altLang="zh-TW" sz="1400" b="1" i="1" dirty="0">
                <a:solidFill>
                  <a:srgbClr val="000066"/>
                </a:solidFill>
                <a:ea typeface="新細明體" charset="-120"/>
              </a:endParaRPr>
            </a:p>
          </p:txBody>
        </p:sp>
      </p:grpSp>
      <p:grpSp>
        <p:nvGrpSpPr>
          <p:cNvPr id="15" name="群組 14"/>
          <p:cNvGrpSpPr/>
          <p:nvPr/>
        </p:nvGrpSpPr>
        <p:grpSpPr>
          <a:xfrm>
            <a:off x="1403618" y="4383688"/>
            <a:ext cx="2791149" cy="738664"/>
            <a:chOff x="251520" y="4490536"/>
            <a:chExt cx="2791149" cy="738664"/>
          </a:xfrm>
        </p:grpSpPr>
        <p:pic>
          <p:nvPicPr>
            <p:cNvPr id="1032" name="Picture 8" descr="檢視完整大小圖片">
              <a:hlinkClick r:id="rId10"/>
            </p:cNvPr>
            <p:cNvPicPr>
              <a:picLocks noChangeAspect="1" noChangeArrowheads="1"/>
            </p:cNvPicPr>
            <p:nvPr/>
          </p:nvPicPr>
          <p:blipFill>
            <a:blip r:embed="rId11" cstate="print"/>
            <a:srcRect/>
            <a:stretch>
              <a:fillRect/>
            </a:stretch>
          </p:blipFill>
          <p:spPr bwMode="auto">
            <a:xfrm>
              <a:off x="323528" y="4509120"/>
              <a:ext cx="854075" cy="444500"/>
            </a:xfrm>
            <a:prstGeom prst="rect">
              <a:avLst/>
            </a:prstGeom>
            <a:noFill/>
          </p:spPr>
        </p:pic>
        <p:sp>
          <p:nvSpPr>
            <p:cNvPr id="12" name="文字方塊 5"/>
            <p:cNvSpPr txBox="1">
              <a:spLocks noChangeArrowheads="1"/>
            </p:cNvSpPr>
            <p:nvPr/>
          </p:nvSpPr>
          <p:spPr bwMode="auto">
            <a:xfrm>
              <a:off x="251520" y="4490536"/>
              <a:ext cx="2791149" cy="738664"/>
            </a:xfrm>
            <a:prstGeom prst="rect">
              <a:avLst/>
            </a:prstGeom>
            <a:noFill/>
            <a:ln w="9525">
              <a:noFill/>
              <a:miter lim="800000"/>
              <a:headEnd/>
              <a:tailEnd/>
            </a:ln>
          </p:spPr>
          <p:txBody>
            <a:bodyPr wrap="none">
              <a:spAutoFit/>
            </a:bodyPr>
            <a:lstStyle/>
            <a:p>
              <a:r>
                <a:rPr kumimoji="1" lang="en-US" altLang="zh-TW" sz="2800" b="1" dirty="0" smtClean="0">
                  <a:solidFill>
                    <a:srgbClr val="000066"/>
                  </a:solidFill>
                  <a:ea typeface="新細明體" charset="-120"/>
                </a:rPr>
                <a:t>            454 </a:t>
              </a:r>
              <a:r>
                <a:rPr kumimoji="1" lang="en-US" altLang="zh-TW" sz="2800" b="1" dirty="0">
                  <a:solidFill>
                    <a:srgbClr val="000066"/>
                  </a:solidFill>
                  <a:ea typeface="新細明體" charset="-120"/>
                </a:rPr>
                <a:t>GS FLX</a:t>
              </a:r>
            </a:p>
            <a:p>
              <a:r>
                <a:rPr kumimoji="1" lang="en-US" altLang="zh-TW" sz="1400" b="1" i="1" dirty="0">
                  <a:solidFill>
                    <a:srgbClr val="000066"/>
                  </a:solidFill>
                  <a:ea typeface="新細明體" charset="-120"/>
                  <a:hlinkClick r:id="rId12"/>
                </a:rPr>
                <a:t>http://www.454.com</a:t>
              </a:r>
              <a:r>
                <a:rPr kumimoji="1" lang="en-US" altLang="zh-TW" sz="1400" b="1" i="1" dirty="0" smtClean="0">
                  <a:solidFill>
                    <a:srgbClr val="000066"/>
                  </a:solidFill>
                  <a:ea typeface="新細明體" charset="-120"/>
                  <a:hlinkClick r:id="rId12"/>
                </a:rPr>
                <a:t>/</a:t>
              </a:r>
              <a:endParaRPr kumimoji="1" lang="en-US" altLang="zh-TW" sz="1400" b="1" i="1" dirty="0">
                <a:solidFill>
                  <a:srgbClr val="000066"/>
                </a:solidFill>
                <a:ea typeface="新細明體" charset="-120"/>
              </a:endParaRPr>
            </a:p>
          </p:txBody>
        </p:sp>
      </p:grpSp>
      <p:sp>
        <p:nvSpPr>
          <p:cNvPr id="16" name="文字方塊 15"/>
          <p:cNvSpPr txBox="1"/>
          <p:nvPr/>
        </p:nvSpPr>
        <p:spPr>
          <a:xfrm>
            <a:off x="467544" y="620688"/>
            <a:ext cx="4150880" cy="338554"/>
          </a:xfrm>
          <a:prstGeom prst="rect">
            <a:avLst/>
          </a:prstGeom>
          <a:noFill/>
        </p:spPr>
        <p:txBody>
          <a:bodyPr wrap="none">
            <a:spAutoFit/>
          </a:bodyPr>
          <a:lstStyle/>
          <a:p>
            <a:r>
              <a:rPr kumimoji="1" lang="en-US" altLang="zh-TW" sz="1600" b="1" u="sng">
                <a:effectLst>
                  <a:outerShdw blurRad="38100" dist="38100" dir="2700000" algn="tl">
                    <a:srgbClr val="C0C0C0"/>
                  </a:outerShdw>
                </a:effectLst>
                <a:ea typeface="新細明體" charset="-120"/>
              </a:rPr>
              <a:t>M</a:t>
            </a:r>
            <a:r>
              <a:rPr kumimoji="1" lang="en-US" altLang="zh-TW" sz="1600">
                <a:effectLst>
                  <a:outerShdw blurRad="38100" dist="38100" dir="2700000" algn="tl">
                    <a:srgbClr val="C0C0C0"/>
                  </a:outerShdw>
                </a:effectLst>
                <a:ea typeface="新細明體" charset="-120"/>
              </a:rPr>
              <a:t>assively </a:t>
            </a:r>
            <a:r>
              <a:rPr kumimoji="1" lang="en-US" altLang="zh-TW" sz="1600" b="1" u="sng">
                <a:effectLst>
                  <a:outerShdw blurRad="38100" dist="38100" dir="2700000" algn="tl">
                    <a:srgbClr val="C0C0C0"/>
                  </a:outerShdw>
                </a:effectLst>
                <a:ea typeface="新細明體" charset="-120"/>
              </a:rPr>
              <a:t>P</a:t>
            </a:r>
            <a:r>
              <a:rPr kumimoji="1" lang="en-US" altLang="zh-TW" sz="1600">
                <a:effectLst>
                  <a:outerShdw blurRad="38100" dist="38100" dir="2700000" algn="tl">
                    <a:srgbClr val="C0C0C0"/>
                  </a:outerShdw>
                </a:effectLst>
                <a:ea typeface="新細明體" charset="-120"/>
              </a:rPr>
              <a:t>arallel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ignature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equencing (MPSS)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srcRect l="29100" t="19760" r="26976" b="9179"/>
          <a:stretch>
            <a:fillRect/>
          </a:stretch>
        </p:blipFill>
        <p:spPr bwMode="auto">
          <a:xfrm>
            <a:off x="1142976" y="548680"/>
            <a:ext cx="6858048" cy="6237906"/>
          </a:xfrm>
          <a:prstGeom prst="rect">
            <a:avLst/>
          </a:prstGeom>
          <a:noFill/>
          <a:ln w="9525">
            <a:noFill/>
            <a:miter lim="800000"/>
            <a:headEnd/>
            <a:tailEnd/>
          </a:ln>
        </p:spPr>
      </p:pic>
      <p:sp>
        <p:nvSpPr>
          <p:cNvPr id="6" name="文字方塊 5"/>
          <p:cNvSpPr txBox="1"/>
          <p:nvPr/>
        </p:nvSpPr>
        <p:spPr>
          <a:xfrm>
            <a:off x="179512" y="44624"/>
            <a:ext cx="8332730" cy="584775"/>
          </a:xfrm>
          <a:prstGeom prst="rect">
            <a:avLst/>
          </a:prstGeom>
          <a:noFill/>
        </p:spPr>
        <p:txBody>
          <a:bodyPr wrap="none" rtlCol="0">
            <a:spAutoFit/>
          </a:bodyPr>
          <a:lstStyle/>
          <a:p>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Throughput of NGS machines (2007-2009)</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
        <p:nvSpPr>
          <p:cNvPr id="9" name="矩形 8"/>
          <p:cNvSpPr/>
          <p:nvPr/>
        </p:nvSpPr>
        <p:spPr>
          <a:xfrm>
            <a:off x="3707904" y="2636912"/>
            <a:ext cx="720080"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矩形 9"/>
          <p:cNvSpPr/>
          <p:nvPr/>
        </p:nvSpPr>
        <p:spPr>
          <a:xfrm>
            <a:off x="5652120" y="2636912"/>
            <a:ext cx="720080"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矩形 10"/>
          <p:cNvSpPr/>
          <p:nvPr/>
        </p:nvSpPr>
        <p:spPr>
          <a:xfrm>
            <a:off x="7020272" y="2636912"/>
            <a:ext cx="720080"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矩形 11"/>
          <p:cNvSpPr/>
          <p:nvPr/>
        </p:nvSpPr>
        <p:spPr>
          <a:xfrm>
            <a:off x="7020272" y="5301208"/>
            <a:ext cx="720080"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3" name="矩形 12"/>
          <p:cNvSpPr/>
          <p:nvPr/>
        </p:nvSpPr>
        <p:spPr>
          <a:xfrm>
            <a:off x="5724128" y="5301208"/>
            <a:ext cx="720080"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srcRect l="29100" t="19760" r="26976" b="9179"/>
          <a:stretch>
            <a:fillRect/>
          </a:stretch>
        </p:blipFill>
        <p:spPr bwMode="auto">
          <a:xfrm>
            <a:off x="419118" y="1052736"/>
            <a:ext cx="3720834" cy="3384376"/>
          </a:xfrm>
          <a:prstGeom prst="rect">
            <a:avLst/>
          </a:prstGeom>
          <a:noFill/>
          <a:ln w="9525">
            <a:noFill/>
            <a:miter lim="800000"/>
            <a:headEnd/>
            <a:tailEnd/>
          </a:ln>
        </p:spPr>
      </p:pic>
      <p:sp>
        <p:nvSpPr>
          <p:cNvPr id="6" name="文字方塊 5"/>
          <p:cNvSpPr txBox="1"/>
          <p:nvPr/>
        </p:nvSpPr>
        <p:spPr>
          <a:xfrm>
            <a:off x="179512" y="44624"/>
            <a:ext cx="7285969" cy="584775"/>
          </a:xfrm>
          <a:prstGeom prst="rect">
            <a:avLst/>
          </a:prstGeom>
          <a:noFill/>
        </p:spPr>
        <p:txBody>
          <a:bodyPr wrap="none" rtlCol="0">
            <a:spAutoFit/>
          </a:bodyPr>
          <a:lstStyle/>
          <a:p>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Throughput of NGS machines (2010)</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9" name="Picture 13" descr="illumina®">
            <a:hlinkClick r:id="rId3"/>
          </p:cNvPr>
          <p:cNvPicPr>
            <a:picLocks noChangeAspect="1" noChangeArrowheads="1"/>
          </p:cNvPicPr>
          <p:nvPr/>
        </p:nvPicPr>
        <p:blipFill>
          <a:blip r:embed="rId4" cstate="print"/>
          <a:srcRect r="60324"/>
          <a:stretch>
            <a:fillRect/>
          </a:stretch>
        </p:blipFill>
        <p:spPr bwMode="auto">
          <a:xfrm>
            <a:off x="4067944" y="915944"/>
            <a:ext cx="1872209" cy="928880"/>
          </a:xfrm>
          <a:prstGeom prst="rect">
            <a:avLst/>
          </a:prstGeom>
          <a:noFill/>
          <a:ln w="9525">
            <a:noFill/>
            <a:miter lim="800000"/>
            <a:headEnd/>
            <a:tailEnd/>
          </a:ln>
        </p:spPr>
      </p:pic>
      <p:sp>
        <p:nvSpPr>
          <p:cNvPr id="10" name="文字方塊 9"/>
          <p:cNvSpPr txBox="1"/>
          <p:nvPr/>
        </p:nvSpPr>
        <p:spPr>
          <a:xfrm>
            <a:off x="4211961" y="1484784"/>
            <a:ext cx="4044697" cy="461665"/>
          </a:xfrm>
          <a:prstGeom prst="rect">
            <a:avLst/>
          </a:prstGeom>
          <a:noFill/>
        </p:spPr>
        <p:txBody>
          <a:bodyPr wrap="none" rtlCol="0">
            <a:spAutoFit/>
          </a:bodyPr>
          <a:lstStyle/>
          <a:p>
            <a:r>
              <a:rPr lang="en-US" altLang="zh-TW" sz="2400" b="1" dirty="0" smtClean="0"/>
              <a:t>HiSeq2000 (launched in 2010)</a:t>
            </a:r>
            <a:endParaRPr lang="zh-TW" altLang="en-US" sz="2400" b="1" dirty="0"/>
          </a:p>
        </p:txBody>
      </p:sp>
      <p:sp>
        <p:nvSpPr>
          <p:cNvPr id="11" name="文字方塊 10"/>
          <p:cNvSpPr txBox="1"/>
          <p:nvPr/>
        </p:nvSpPr>
        <p:spPr>
          <a:xfrm>
            <a:off x="4211961" y="3090446"/>
            <a:ext cx="3435108" cy="338554"/>
          </a:xfrm>
          <a:prstGeom prst="rect">
            <a:avLst/>
          </a:prstGeom>
          <a:noFill/>
        </p:spPr>
        <p:txBody>
          <a:bodyPr wrap="none" rtlCol="0">
            <a:spAutoFit/>
          </a:bodyPr>
          <a:lstStyle/>
          <a:p>
            <a:r>
              <a:rPr lang="en-US" altLang="zh-TW" sz="1600" i="1" dirty="0" smtClean="0"/>
              <a:t>Up to 25GB per day for a 2 x100 </a:t>
            </a:r>
            <a:r>
              <a:rPr lang="en-US" altLang="zh-TW" sz="1600" i="1" dirty="0" err="1" smtClean="0"/>
              <a:t>bp</a:t>
            </a:r>
            <a:r>
              <a:rPr lang="en-US" altLang="zh-TW" sz="1600" i="1" dirty="0" smtClean="0"/>
              <a:t> run</a:t>
            </a:r>
            <a:endParaRPr lang="zh-TW" altLang="en-US" sz="1600" i="1" dirty="0"/>
          </a:p>
        </p:txBody>
      </p:sp>
      <p:grpSp>
        <p:nvGrpSpPr>
          <p:cNvPr id="12" name="群組 11"/>
          <p:cNvGrpSpPr/>
          <p:nvPr/>
        </p:nvGrpSpPr>
        <p:grpSpPr>
          <a:xfrm>
            <a:off x="4211961" y="1916832"/>
            <a:ext cx="3870202" cy="1200329"/>
            <a:chOff x="395536" y="1916832"/>
            <a:chExt cx="3870202" cy="1200329"/>
          </a:xfrm>
        </p:grpSpPr>
        <p:sp>
          <p:nvSpPr>
            <p:cNvPr id="13" name="文字方塊 12"/>
            <p:cNvSpPr txBox="1"/>
            <p:nvPr/>
          </p:nvSpPr>
          <p:spPr>
            <a:xfrm>
              <a:off x="395536" y="1916832"/>
              <a:ext cx="1364220" cy="1200329"/>
            </a:xfrm>
            <a:prstGeom prst="rect">
              <a:avLst/>
            </a:prstGeom>
            <a:noFill/>
          </p:spPr>
          <p:txBody>
            <a:bodyPr wrap="none" rtlCol="0">
              <a:spAutoFit/>
            </a:bodyPr>
            <a:lstStyle/>
            <a:p>
              <a:r>
                <a:rPr lang="en-US" altLang="zh-TW" b="1" dirty="0" smtClean="0"/>
                <a:t>Read Length</a:t>
              </a:r>
            </a:p>
            <a:p>
              <a:r>
                <a:rPr lang="en-US" altLang="zh-TW" dirty="0" smtClean="0"/>
                <a:t>1 x 35 </a:t>
              </a:r>
              <a:r>
                <a:rPr lang="en-US" altLang="zh-TW" dirty="0" err="1" smtClean="0"/>
                <a:t>bp</a:t>
              </a:r>
              <a:endParaRPr lang="en-US" altLang="zh-TW" dirty="0" smtClean="0"/>
            </a:p>
            <a:p>
              <a:r>
                <a:rPr lang="en-US" altLang="zh-TW" dirty="0" smtClean="0"/>
                <a:t>2 x 50 </a:t>
              </a:r>
              <a:r>
                <a:rPr lang="en-US" altLang="zh-TW" dirty="0" err="1" smtClean="0"/>
                <a:t>bp</a:t>
              </a:r>
              <a:endParaRPr lang="en-US" altLang="zh-TW" dirty="0" smtClean="0"/>
            </a:p>
            <a:p>
              <a:r>
                <a:rPr lang="en-US" altLang="zh-TW" dirty="0" smtClean="0"/>
                <a:t>2 x 100 </a:t>
              </a:r>
              <a:r>
                <a:rPr lang="en-US" altLang="zh-TW" dirty="0" err="1" smtClean="0"/>
                <a:t>bp</a:t>
              </a:r>
              <a:endParaRPr lang="zh-TW" altLang="en-US" dirty="0"/>
            </a:p>
          </p:txBody>
        </p:sp>
        <p:sp>
          <p:nvSpPr>
            <p:cNvPr id="14" name="文字方塊 13"/>
            <p:cNvSpPr txBox="1"/>
            <p:nvPr/>
          </p:nvSpPr>
          <p:spPr>
            <a:xfrm>
              <a:off x="1767620" y="1916832"/>
              <a:ext cx="1087157" cy="1200329"/>
            </a:xfrm>
            <a:prstGeom prst="rect">
              <a:avLst/>
            </a:prstGeom>
            <a:noFill/>
          </p:spPr>
          <p:txBody>
            <a:bodyPr wrap="none" rtlCol="0">
              <a:spAutoFit/>
            </a:bodyPr>
            <a:lstStyle/>
            <a:p>
              <a:r>
                <a:rPr lang="en-US" altLang="zh-TW" b="1" dirty="0" smtClean="0"/>
                <a:t>Run Time</a:t>
              </a:r>
            </a:p>
            <a:p>
              <a:r>
                <a:rPr lang="en-US" altLang="zh-TW" dirty="0" smtClean="0"/>
                <a:t>~1.5 days</a:t>
              </a:r>
            </a:p>
            <a:p>
              <a:r>
                <a:rPr lang="en-US" altLang="zh-TW" dirty="0" smtClean="0"/>
                <a:t>~4 days</a:t>
              </a:r>
            </a:p>
            <a:p>
              <a:r>
                <a:rPr lang="en-US" altLang="zh-TW" dirty="0" smtClean="0"/>
                <a:t>~8 days</a:t>
              </a:r>
              <a:endParaRPr lang="zh-TW" altLang="en-US" dirty="0"/>
            </a:p>
          </p:txBody>
        </p:sp>
        <p:sp>
          <p:nvSpPr>
            <p:cNvPr id="15" name="文字方塊 14"/>
            <p:cNvSpPr txBox="1"/>
            <p:nvPr/>
          </p:nvSpPr>
          <p:spPr>
            <a:xfrm>
              <a:off x="2987824" y="1916832"/>
              <a:ext cx="1277914" cy="1200329"/>
            </a:xfrm>
            <a:prstGeom prst="rect">
              <a:avLst/>
            </a:prstGeom>
            <a:noFill/>
          </p:spPr>
          <p:txBody>
            <a:bodyPr wrap="none" rtlCol="0">
              <a:spAutoFit/>
            </a:bodyPr>
            <a:lstStyle/>
            <a:p>
              <a:r>
                <a:rPr lang="en-US" altLang="zh-TW" b="1" dirty="0" smtClean="0"/>
                <a:t>Output</a:t>
              </a:r>
            </a:p>
            <a:p>
              <a:r>
                <a:rPr lang="en-US" altLang="zh-TW" dirty="0" smtClean="0"/>
                <a:t>26-35 </a:t>
              </a:r>
              <a:r>
                <a:rPr lang="en-US" altLang="zh-TW" dirty="0" err="1" smtClean="0"/>
                <a:t>Gb</a:t>
              </a:r>
              <a:endParaRPr lang="en-US" altLang="zh-TW" dirty="0" smtClean="0"/>
            </a:p>
            <a:p>
              <a:r>
                <a:rPr lang="en-US" altLang="zh-TW" dirty="0" smtClean="0"/>
                <a:t>75-100 </a:t>
              </a:r>
              <a:r>
                <a:rPr lang="en-US" altLang="zh-TW" dirty="0" err="1" smtClean="0"/>
                <a:t>Gb</a:t>
              </a:r>
              <a:endParaRPr lang="en-US" altLang="zh-TW" dirty="0" smtClean="0"/>
            </a:p>
            <a:p>
              <a:r>
                <a:rPr lang="en-US" altLang="zh-TW" dirty="0" smtClean="0"/>
                <a:t>150-200 </a:t>
              </a:r>
              <a:r>
                <a:rPr lang="en-US" altLang="zh-TW" dirty="0" err="1" smtClean="0"/>
                <a:t>Gp</a:t>
              </a:r>
              <a:endParaRPr lang="zh-TW" altLang="en-US" dirty="0"/>
            </a:p>
          </p:txBody>
        </p:sp>
      </p:grpSp>
      <p:pic>
        <p:nvPicPr>
          <p:cNvPr id="31" name="Picture 7" descr="Applied Biosystems"/>
          <p:cNvPicPr>
            <a:picLocks noChangeAspect="1" noChangeArrowheads="1"/>
          </p:cNvPicPr>
          <p:nvPr/>
        </p:nvPicPr>
        <p:blipFill>
          <a:blip r:embed="rId5" cstate="print"/>
          <a:srcRect/>
          <a:stretch>
            <a:fillRect/>
          </a:stretch>
        </p:blipFill>
        <p:spPr bwMode="auto">
          <a:xfrm>
            <a:off x="4320902" y="3645024"/>
            <a:ext cx="1619250" cy="390525"/>
          </a:xfrm>
          <a:prstGeom prst="rect">
            <a:avLst/>
          </a:prstGeom>
          <a:noFill/>
        </p:spPr>
      </p:pic>
      <p:sp>
        <p:nvSpPr>
          <p:cNvPr id="32" name="文字方塊 31"/>
          <p:cNvSpPr txBox="1"/>
          <p:nvPr/>
        </p:nvSpPr>
        <p:spPr>
          <a:xfrm>
            <a:off x="4283968" y="3975447"/>
            <a:ext cx="3595856" cy="461665"/>
          </a:xfrm>
          <a:prstGeom prst="rect">
            <a:avLst/>
          </a:prstGeom>
          <a:noFill/>
        </p:spPr>
        <p:txBody>
          <a:bodyPr wrap="none" rtlCol="0">
            <a:spAutoFit/>
          </a:bodyPr>
          <a:lstStyle/>
          <a:p>
            <a:r>
              <a:rPr lang="en-US" altLang="zh-TW" sz="2400" b="1" dirty="0" err="1" smtClean="0"/>
              <a:t>SOLiD</a:t>
            </a:r>
            <a:r>
              <a:rPr lang="en-US" altLang="zh-TW" sz="2400" b="1" dirty="0" smtClean="0"/>
              <a:t> 4 (launched in 2009)</a:t>
            </a:r>
            <a:endParaRPr lang="zh-TW" altLang="en-US" sz="2400" b="1"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p:cNvPicPr>
            <a:picLocks noChangeAspect="1" noChangeArrowheads="1"/>
          </p:cNvPicPr>
          <p:nvPr/>
        </p:nvPicPr>
        <p:blipFill>
          <a:blip r:embed="rId2" cstate="print"/>
          <a:srcRect t="11919" b="12591"/>
          <a:stretch>
            <a:fillRect/>
          </a:stretch>
        </p:blipFill>
        <p:spPr bwMode="auto">
          <a:xfrm>
            <a:off x="3502805" y="1844824"/>
            <a:ext cx="5101643" cy="2304256"/>
          </a:xfrm>
          <a:prstGeom prst="rect">
            <a:avLst/>
          </a:prstGeom>
          <a:noFill/>
          <a:ln w="9525">
            <a:noFill/>
            <a:miter lim="800000"/>
            <a:headEnd/>
            <a:tailEnd/>
          </a:ln>
          <a:effectLst/>
        </p:spPr>
      </p:pic>
      <p:sp>
        <p:nvSpPr>
          <p:cNvPr id="187397" name="Text Box 5"/>
          <p:cNvSpPr txBox="1">
            <a:spLocks noChangeArrowheads="1"/>
          </p:cNvSpPr>
          <p:nvPr/>
        </p:nvSpPr>
        <p:spPr bwMode="auto">
          <a:xfrm>
            <a:off x="611560" y="1414283"/>
            <a:ext cx="8280920" cy="2585323"/>
          </a:xfrm>
          <a:prstGeom prst="rect">
            <a:avLst/>
          </a:prstGeom>
          <a:noFill/>
          <a:ln w="9525">
            <a:noFill/>
            <a:miter lim="800000"/>
            <a:headEnd/>
            <a:tailEnd/>
          </a:ln>
          <a:effectLst/>
        </p:spPr>
        <p:txBody>
          <a:bodyPr wrap="square">
            <a:spAutoFit/>
          </a:bodyPr>
          <a:lstStyle/>
          <a:p>
            <a:pPr>
              <a:lnSpc>
                <a:spcPct val="90000"/>
              </a:lnSpc>
            </a:pPr>
            <a:r>
              <a:rPr lang="en-US" altLang="zh-TW" sz="36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N</a:t>
            </a:r>
            <a:r>
              <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EXT </a:t>
            </a:r>
            <a:r>
              <a:rPr lang="en-US" altLang="zh-TW" sz="36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G</a:t>
            </a:r>
            <a:r>
              <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ENERATION </a:t>
            </a:r>
            <a:r>
              <a:rPr lang="en-US" altLang="zh-TW" sz="36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S</a:t>
            </a:r>
            <a:r>
              <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EQUENCING </a:t>
            </a:r>
          </a:p>
          <a:p>
            <a:pPr>
              <a:lnSpc>
                <a:spcPct val="90000"/>
              </a:lnSpc>
            </a:pPr>
            <a:endPar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endParaRPr>
          </a:p>
          <a:p>
            <a:pPr>
              <a:lnSpc>
                <a:spcPct val="90000"/>
              </a:lnSpc>
            </a:pPr>
            <a:r>
              <a:rPr lang="en-US" altLang="zh-TW" sz="3600" b="1" dirty="0" smtClean="0">
                <a:solidFill>
                  <a:srgbClr val="FF0000"/>
                </a:solidFill>
                <a:effectLst>
                  <a:outerShdw blurRad="38100" dist="38100" dir="2700000" algn="tl">
                    <a:srgbClr val="C0C0C0"/>
                  </a:outerShdw>
                </a:effectLst>
                <a:latin typeface="Arial Rounded MT Bold" pitchFamily="34" charset="0"/>
                <a:ea typeface="全真海報體" pitchFamily="49" charset="-120"/>
              </a:rPr>
              <a:t>Technologies, </a:t>
            </a:r>
          </a:p>
          <a:p>
            <a:pPr>
              <a:lnSpc>
                <a:spcPct val="90000"/>
              </a:lnSpc>
            </a:pPr>
            <a:r>
              <a:rPr lang="en-US" altLang="zh-TW" sz="3600" b="1" dirty="0" smtClean="0">
                <a:solidFill>
                  <a:srgbClr val="FF0000"/>
                </a:solidFill>
                <a:effectLst>
                  <a:outerShdw blurRad="38100" dist="38100" dir="2700000" algn="tl">
                    <a:srgbClr val="C0C0C0"/>
                  </a:outerShdw>
                </a:effectLst>
                <a:latin typeface="Arial Rounded MT Bold" pitchFamily="34" charset="0"/>
                <a:ea typeface="全真海報體" pitchFamily="49" charset="-120"/>
              </a:rPr>
              <a:t>Applications &amp;</a:t>
            </a:r>
          </a:p>
          <a:p>
            <a:pPr>
              <a:lnSpc>
                <a:spcPct val="90000"/>
              </a:lnSpc>
            </a:pPr>
            <a:r>
              <a:rPr lang="en-US" altLang="zh-TW" sz="3600" b="1" dirty="0" smtClean="0">
                <a:solidFill>
                  <a:srgbClr val="FF0000"/>
                </a:solidFill>
                <a:effectLst>
                  <a:outerShdw blurRad="38100" dist="38100" dir="2700000" algn="tl">
                    <a:srgbClr val="C0C0C0"/>
                  </a:outerShdw>
                </a:effectLst>
                <a:latin typeface="Arial Rounded MT Bold" pitchFamily="34" charset="0"/>
                <a:ea typeface="全真海報體" pitchFamily="49" charset="-120"/>
              </a:rPr>
              <a:t>Analysis</a:t>
            </a:r>
            <a:endParaRPr lang="en-US" altLang="zh-TW" sz="3600" b="1" dirty="0">
              <a:solidFill>
                <a:srgbClr val="FF0000"/>
              </a:solidFill>
              <a:effectLst>
                <a:outerShdw blurRad="38100" dist="38100" dir="2700000" algn="tl">
                  <a:srgbClr val="C0C0C0"/>
                </a:outerShdw>
              </a:effectLst>
              <a:latin typeface="Arial Rounded MT Bold" pitchFamily="34" charset="0"/>
              <a:ea typeface="全真海報體" pitchFamily="49" charset="-120"/>
            </a:endParaRPr>
          </a:p>
        </p:txBody>
      </p:sp>
      <p:pic>
        <p:nvPicPr>
          <p:cNvPr id="12" name="Picture 5"/>
          <p:cNvPicPr>
            <a:picLocks noChangeAspect="1" noChangeArrowheads="1"/>
          </p:cNvPicPr>
          <p:nvPr/>
        </p:nvPicPr>
        <p:blipFill>
          <a:blip r:embed="rId3" cstate="print"/>
          <a:srcRect l="19090" t="21282" r="18926" b="54224"/>
          <a:stretch>
            <a:fillRect/>
          </a:stretch>
        </p:blipFill>
        <p:spPr bwMode="auto">
          <a:xfrm>
            <a:off x="827584" y="4437112"/>
            <a:ext cx="8064896" cy="179181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4818" name="Picture 2" descr="Genome Sequencer FLX system"/>
          <p:cNvPicPr>
            <a:picLocks noChangeAspect="1" noChangeArrowheads="1"/>
          </p:cNvPicPr>
          <p:nvPr/>
        </p:nvPicPr>
        <p:blipFill>
          <a:blip r:embed="rId2" cstate="print"/>
          <a:srcRect/>
          <a:stretch>
            <a:fillRect/>
          </a:stretch>
        </p:blipFill>
        <p:spPr bwMode="auto">
          <a:xfrm>
            <a:off x="5500694" y="928670"/>
            <a:ext cx="3357586" cy="3357586"/>
          </a:xfrm>
          <a:prstGeom prst="rect">
            <a:avLst/>
          </a:prstGeom>
          <a:noFill/>
        </p:spPr>
      </p:pic>
      <p:pic>
        <p:nvPicPr>
          <p:cNvPr id="29698" name="Picture 2"/>
          <p:cNvPicPr>
            <a:picLocks noChangeAspect="1" noChangeArrowheads="1"/>
          </p:cNvPicPr>
          <p:nvPr/>
        </p:nvPicPr>
        <p:blipFill>
          <a:blip r:embed="rId3" cstate="print"/>
          <a:srcRect l="35139" t="21484" r="29722" b="11133"/>
          <a:stretch>
            <a:fillRect/>
          </a:stretch>
        </p:blipFill>
        <p:spPr bwMode="auto">
          <a:xfrm>
            <a:off x="214282" y="857232"/>
            <a:ext cx="5286412" cy="5699453"/>
          </a:xfrm>
          <a:prstGeom prst="rect">
            <a:avLst/>
          </a:prstGeom>
          <a:noFill/>
          <a:ln w="9525">
            <a:noFill/>
            <a:miter lim="800000"/>
            <a:headEnd/>
            <a:tailEnd/>
          </a:ln>
        </p:spPr>
      </p:pic>
      <p:pic>
        <p:nvPicPr>
          <p:cNvPr id="5" name="Picture 1" descr="I:\My LECTURES\NEW Sequencing technology\454\logo.gif"/>
          <p:cNvPicPr>
            <a:picLocks noChangeAspect="1" noChangeArrowheads="1"/>
          </p:cNvPicPr>
          <p:nvPr/>
        </p:nvPicPr>
        <p:blipFill>
          <a:blip r:embed="rId4" cstate="print"/>
          <a:srcRect/>
          <a:stretch>
            <a:fillRect/>
          </a:stretch>
        </p:blipFill>
        <p:spPr bwMode="auto">
          <a:xfrm>
            <a:off x="4110043" y="214290"/>
            <a:ext cx="1885846" cy="633414"/>
          </a:xfrm>
          <a:prstGeom prst="rect">
            <a:avLst/>
          </a:prstGeom>
          <a:noFill/>
        </p:spPr>
      </p:pic>
      <p:pic>
        <p:nvPicPr>
          <p:cNvPr id="29700" name="Picture 4" descr="I:\My LECTURES\NEW Sequencing technology\454\logo-roche.gif"/>
          <p:cNvPicPr>
            <a:picLocks noChangeAspect="1" noChangeArrowheads="1"/>
          </p:cNvPicPr>
          <p:nvPr/>
        </p:nvPicPr>
        <p:blipFill>
          <a:blip r:embed="rId5" cstate="print"/>
          <a:srcRect/>
          <a:stretch>
            <a:fillRect/>
          </a:stretch>
        </p:blipFill>
        <p:spPr bwMode="auto">
          <a:xfrm>
            <a:off x="2857488" y="99016"/>
            <a:ext cx="993308" cy="762976"/>
          </a:xfrm>
          <a:prstGeom prst="rect">
            <a:avLst/>
          </a:prstGeom>
          <a:noFill/>
        </p:spPr>
      </p:pic>
      <p:pic>
        <p:nvPicPr>
          <p:cNvPr id="34820" name="Picture 4" descr="DOE Joint Genome Institute 拍攝的 454 Sequencer reagent loading。"/>
          <p:cNvPicPr>
            <a:picLocks noChangeAspect="1" noChangeArrowheads="1"/>
          </p:cNvPicPr>
          <p:nvPr/>
        </p:nvPicPr>
        <p:blipFill>
          <a:blip r:embed="rId6" cstate="print"/>
          <a:srcRect/>
          <a:stretch>
            <a:fillRect/>
          </a:stretch>
        </p:blipFill>
        <p:spPr bwMode="auto">
          <a:xfrm>
            <a:off x="5715008" y="4568293"/>
            <a:ext cx="2786082" cy="1861103"/>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81" name="Picture 9" descr="Figure 9">
            <a:hlinkClick r:id="rId2"/>
          </p:cNvPr>
          <p:cNvPicPr>
            <a:picLocks noChangeAspect="1" noChangeArrowheads="1"/>
          </p:cNvPicPr>
          <p:nvPr/>
        </p:nvPicPr>
        <p:blipFill>
          <a:blip r:embed="rId3" cstate="print"/>
          <a:srcRect/>
          <a:stretch>
            <a:fillRect/>
          </a:stretch>
        </p:blipFill>
        <p:spPr bwMode="auto">
          <a:xfrm>
            <a:off x="1862154" y="4319587"/>
            <a:ext cx="5067300" cy="2466975"/>
          </a:xfrm>
          <a:prstGeom prst="rect">
            <a:avLst/>
          </a:prstGeom>
          <a:noFill/>
        </p:spPr>
      </p:pic>
      <p:pic>
        <p:nvPicPr>
          <p:cNvPr id="3079" name="Picture 7" descr="Figure 8"/>
          <p:cNvPicPr>
            <a:picLocks noChangeAspect="1" noChangeArrowheads="1"/>
          </p:cNvPicPr>
          <p:nvPr/>
        </p:nvPicPr>
        <p:blipFill>
          <a:blip r:embed="rId4" cstate="print"/>
          <a:srcRect/>
          <a:stretch>
            <a:fillRect/>
          </a:stretch>
        </p:blipFill>
        <p:spPr bwMode="auto">
          <a:xfrm>
            <a:off x="1862154" y="2124075"/>
            <a:ext cx="5067300" cy="2466975"/>
          </a:xfrm>
          <a:prstGeom prst="rect">
            <a:avLst/>
          </a:prstGeom>
          <a:noFill/>
        </p:spPr>
      </p:pic>
      <p:pic>
        <p:nvPicPr>
          <p:cNvPr id="3077" name="Picture 5" descr="Figure 7"/>
          <p:cNvPicPr>
            <a:picLocks noChangeAspect="1" noChangeArrowheads="1"/>
          </p:cNvPicPr>
          <p:nvPr/>
        </p:nvPicPr>
        <p:blipFill>
          <a:blip r:embed="rId5" cstate="print"/>
          <a:srcRect t="8788"/>
          <a:stretch>
            <a:fillRect/>
          </a:stretch>
        </p:blipFill>
        <p:spPr bwMode="auto">
          <a:xfrm>
            <a:off x="1862154" y="142852"/>
            <a:ext cx="5067300" cy="222411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7" name="Picture 5" descr="Figure 7"/>
          <p:cNvPicPr>
            <a:picLocks noChangeAspect="1" noChangeArrowheads="1"/>
          </p:cNvPicPr>
          <p:nvPr/>
        </p:nvPicPr>
        <p:blipFill>
          <a:blip r:embed="rId2" cstate="print"/>
          <a:srcRect t="8788"/>
          <a:stretch>
            <a:fillRect/>
          </a:stretch>
        </p:blipFill>
        <p:spPr bwMode="auto">
          <a:xfrm>
            <a:off x="-1" y="928670"/>
            <a:ext cx="9114601" cy="4000528"/>
          </a:xfrm>
          <a:prstGeom prst="rect">
            <a:avLst/>
          </a:prstGeom>
          <a:noFill/>
        </p:spPr>
      </p:pic>
      <p:sp>
        <p:nvSpPr>
          <p:cNvPr id="5" name="Rectangle 3">
            <a:hlinkClick r:id="rId3" action="ppaction://hlinkfile"/>
          </p:cNvPr>
          <p:cNvSpPr>
            <a:spLocks noChangeArrowheads="1"/>
          </p:cNvSpPr>
          <p:nvPr/>
        </p:nvSpPr>
        <p:spPr bwMode="auto">
          <a:xfrm>
            <a:off x="71406" y="324129"/>
            <a:ext cx="7786742"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76200" algn="l" defTabSz="914400" rtl="0" eaLnBrk="1" fontAlgn="base" latinLnBrk="0" hangingPunct="1">
              <a:lnSpc>
                <a:spcPct val="100000"/>
              </a:lnSpc>
              <a:spcBef>
                <a:spcPct val="0"/>
              </a:spcBef>
              <a:spcAft>
                <a:spcPct val="0"/>
              </a:spcAft>
              <a:buClrTx/>
              <a:buSzTx/>
              <a:buFontTx/>
              <a:buNone/>
              <a:tabLst/>
            </a:pPr>
            <a:r>
              <a:rPr kumimoji="1" lang="en-US" altLang="zh-TW" sz="2400" b="1" i="0" u="none" strike="noStrike" cap="none" normalizeH="0" baseline="0" dirty="0" smtClean="0">
                <a:ln>
                  <a:noFill/>
                </a:ln>
                <a:solidFill>
                  <a:srgbClr val="C00000"/>
                </a:solidFill>
                <a:effectLst/>
                <a:latin typeface="Arial" pitchFamily="34" charset="0"/>
                <a:ea typeface="新細明體" pitchFamily="18" charset="-120"/>
                <a:cs typeface="Arial" pitchFamily="34" charset="0"/>
              </a:rPr>
              <a:t>Step 1.</a:t>
            </a:r>
            <a:r>
              <a:rPr kumimoji="1" lang="en-US" altLang="zh-TW" sz="2400" b="1" i="0" u="none" strike="noStrike" cap="none" normalizeH="0" dirty="0" smtClean="0">
                <a:ln>
                  <a:noFill/>
                </a:ln>
                <a:solidFill>
                  <a:srgbClr val="C00000"/>
                </a:solidFill>
                <a:effectLst/>
                <a:latin typeface="Arial" pitchFamily="34" charset="0"/>
                <a:ea typeface="新細明體" pitchFamily="18" charset="-120"/>
                <a:cs typeface="Arial" pitchFamily="34" charset="0"/>
              </a:rPr>
              <a:t> </a:t>
            </a:r>
            <a:r>
              <a:rPr kumimoji="1" lang="en-US" altLang="zh-TW" sz="2400" b="1" dirty="0" smtClean="0">
                <a:solidFill>
                  <a:srgbClr val="C00000"/>
                </a:solidFill>
                <a:latin typeface="Arial" pitchFamily="34" charset="0"/>
                <a:ea typeface="新細明體" pitchFamily="18" charset="-120"/>
                <a:cs typeface="Arial" pitchFamily="34" charset="0"/>
              </a:rPr>
              <a:t>DNA Library Preparation</a:t>
            </a:r>
            <a:endParaRPr kumimoji="1" lang="en-US" altLang="zh-TW" sz="2400" b="1" i="0" u="none" strike="noStrike" cap="none" normalizeH="0" baseline="0" dirty="0" smtClean="0">
              <a:ln>
                <a:noFill/>
              </a:ln>
              <a:solidFill>
                <a:srgbClr val="C00000"/>
              </a:solidFill>
              <a:effectLst/>
              <a:latin typeface="Arial" pitchFamily="34" charset="0"/>
              <a:ea typeface="新細明體" pitchFamily="18" charset="-120"/>
              <a:cs typeface="Arial"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9" name="Picture 7" descr="Figure 8"/>
          <p:cNvPicPr>
            <a:picLocks noChangeAspect="1" noChangeArrowheads="1"/>
          </p:cNvPicPr>
          <p:nvPr/>
        </p:nvPicPr>
        <p:blipFill>
          <a:blip r:embed="rId2" cstate="print"/>
          <a:srcRect t="6452"/>
          <a:stretch>
            <a:fillRect/>
          </a:stretch>
        </p:blipFill>
        <p:spPr bwMode="auto">
          <a:xfrm>
            <a:off x="0" y="714356"/>
            <a:ext cx="9097726" cy="4143404"/>
          </a:xfrm>
          <a:prstGeom prst="rect">
            <a:avLst/>
          </a:prstGeom>
          <a:noFill/>
        </p:spPr>
      </p:pic>
      <p:sp>
        <p:nvSpPr>
          <p:cNvPr id="5" name="Rectangle 3">
            <a:hlinkClick r:id="rId3" action="ppaction://hlinkfile"/>
          </p:cNvPr>
          <p:cNvSpPr>
            <a:spLocks noChangeArrowheads="1"/>
          </p:cNvSpPr>
          <p:nvPr/>
        </p:nvSpPr>
        <p:spPr bwMode="auto">
          <a:xfrm>
            <a:off x="71406" y="252691"/>
            <a:ext cx="4786346"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76200" algn="l" defTabSz="914400" rtl="0" eaLnBrk="1" fontAlgn="base" latinLnBrk="0" hangingPunct="1">
              <a:lnSpc>
                <a:spcPct val="100000"/>
              </a:lnSpc>
              <a:spcBef>
                <a:spcPct val="0"/>
              </a:spcBef>
              <a:spcAft>
                <a:spcPct val="0"/>
              </a:spcAft>
              <a:buClrTx/>
              <a:buSzTx/>
              <a:buFontTx/>
              <a:buNone/>
              <a:tabLst/>
            </a:pPr>
            <a:r>
              <a:rPr kumimoji="1" lang="en-US" altLang="zh-TW" sz="2400" b="1" i="0" u="none" strike="noStrike" cap="none" normalizeH="0" baseline="0" dirty="0" smtClean="0">
                <a:ln>
                  <a:noFill/>
                </a:ln>
                <a:solidFill>
                  <a:srgbClr val="C00000"/>
                </a:solidFill>
                <a:effectLst/>
                <a:latin typeface="Arial" pitchFamily="34" charset="0"/>
                <a:ea typeface="新細明體" pitchFamily="18" charset="-120"/>
                <a:cs typeface="Arial" pitchFamily="34" charset="0"/>
              </a:rPr>
              <a:t>Step 2.</a:t>
            </a:r>
            <a:r>
              <a:rPr kumimoji="1" lang="en-US" altLang="zh-TW" sz="2400" b="1" i="0" u="none" strike="noStrike" cap="none" normalizeH="0" dirty="0" smtClean="0">
                <a:ln>
                  <a:noFill/>
                </a:ln>
                <a:solidFill>
                  <a:srgbClr val="C00000"/>
                </a:solidFill>
                <a:effectLst/>
                <a:latin typeface="Arial" pitchFamily="34" charset="0"/>
                <a:ea typeface="新細明體" pitchFamily="18" charset="-120"/>
                <a:cs typeface="Arial" pitchFamily="34" charset="0"/>
              </a:rPr>
              <a:t> </a:t>
            </a:r>
            <a:r>
              <a:rPr kumimoji="1" lang="en-US" altLang="zh-TW" sz="2400" b="1" dirty="0" smtClean="0">
                <a:solidFill>
                  <a:srgbClr val="C00000"/>
                </a:solidFill>
                <a:latin typeface="Arial" pitchFamily="34" charset="0"/>
                <a:ea typeface="新細明體" pitchFamily="18" charset="-120"/>
                <a:cs typeface="Arial" pitchFamily="34" charset="0"/>
              </a:rPr>
              <a:t>Emulsion PCR (</a:t>
            </a:r>
            <a:r>
              <a:rPr kumimoji="1" lang="en-US" altLang="zh-TW" sz="2400" b="1" dirty="0" err="1" smtClean="0">
                <a:solidFill>
                  <a:srgbClr val="C00000"/>
                </a:solidFill>
                <a:latin typeface="Arial" pitchFamily="34" charset="0"/>
                <a:ea typeface="新細明體" pitchFamily="18" charset="-120"/>
                <a:cs typeface="Arial" pitchFamily="34" charset="0"/>
              </a:rPr>
              <a:t>emPCR</a:t>
            </a:r>
            <a:r>
              <a:rPr kumimoji="1" lang="en-US" altLang="zh-TW" sz="2400" b="1" dirty="0" smtClean="0">
                <a:solidFill>
                  <a:srgbClr val="C00000"/>
                </a:solidFill>
                <a:latin typeface="Arial" pitchFamily="34" charset="0"/>
                <a:ea typeface="新細明體" pitchFamily="18" charset="-120"/>
                <a:cs typeface="Arial" pitchFamily="34" charset="0"/>
              </a:rPr>
              <a:t>)</a:t>
            </a:r>
            <a:endParaRPr kumimoji="1" lang="en-US" altLang="zh-TW" sz="2400" b="1" i="0" u="none" strike="noStrike" cap="none" normalizeH="0" baseline="0" dirty="0" smtClean="0">
              <a:ln>
                <a:noFill/>
              </a:ln>
              <a:solidFill>
                <a:srgbClr val="C00000"/>
              </a:solidFill>
              <a:effectLst/>
              <a:latin typeface="Arial" pitchFamily="34" charset="0"/>
              <a:ea typeface="新細明體" pitchFamily="18" charset="-120"/>
              <a:cs typeface="Arial" pitchFamily="34" charset="0"/>
            </a:endParaRPr>
          </a:p>
        </p:txBody>
      </p:sp>
      <p:pic>
        <p:nvPicPr>
          <p:cNvPr id="6146" name="Picture 2" descr="http://www.popsci.com/files/imagecache/article_image_large/files/articles/phealth454_485.jpg"/>
          <p:cNvPicPr>
            <a:picLocks noChangeAspect="1" noChangeArrowheads="1"/>
          </p:cNvPicPr>
          <p:nvPr/>
        </p:nvPicPr>
        <p:blipFill>
          <a:blip r:embed="rId4" cstate="print"/>
          <a:srcRect/>
          <a:stretch>
            <a:fillRect/>
          </a:stretch>
        </p:blipFill>
        <p:spPr bwMode="auto">
          <a:xfrm>
            <a:off x="2071670" y="5000636"/>
            <a:ext cx="4619625" cy="1543051"/>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81" name="Picture 9" descr="Figure 9">
            <a:hlinkClick r:id="rId2"/>
          </p:cNvPr>
          <p:cNvPicPr>
            <a:picLocks noChangeAspect="1" noChangeArrowheads="1"/>
          </p:cNvPicPr>
          <p:nvPr/>
        </p:nvPicPr>
        <p:blipFill>
          <a:blip r:embed="rId3" cstate="print"/>
          <a:srcRect t="6897"/>
          <a:stretch>
            <a:fillRect/>
          </a:stretch>
        </p:blipFill>
        <p:spPr bwMode="auto">
          <a:xfrm>
            <a:off x="214282" y="616674"/>
            <a:ext cx="8510776" cy="3857652"/>
          </a:xfrm>
          <a:prstGeom prst="rect">
            <a:avLst/>
          </a:prstGeom>
          <a:noFill/>
        </p:spPr>
      </p:pic>
      <p:sp>
        <p:nvSpPr>
          <p:cNvPr id="6" name="Rectangle 3">
            <a:hlinkClick r:id="rId4" action="ppaction://hlinkfile"/>
          </p:cNvPr>
          <p:cNvSpPr>
            <a:spLocks noChangeArrowheads="1"/>
          </p:cNvSpPr>
          <p:nvPr/>
        </p:nvSpPr>
        <p:spPr bwMode="auto">
          <a:xfrm>
            <a:off x="285720" y="116632"/>
            <a:ext cx="4786346"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76200" algn="l" defTabSz="914400" rtl="0" eaLnBrk="1" fontAlgn="base" latinLnBrk="0" hangingPunct="1">
              <a:lnSpc>
                <a:spcPct val="100000"/>
              </a:lnSpc>
              <a:spcBef>
                <a:spcPct val="0"/>
              </a:spcBef>
              <a:spcAft>
                <a:spcPct val="0"/>
              </a:spcAft>
              <a:buClrTx/>
              <a:buSzTx/>
              <a:buFontTx/>
              <a:buNone/>
              <a:tabLst/>
            </a:pPr>
            <a:r>
              <a:rPr kumimoji="1" lang="en-US" altLang="zh-TW" sz="2400" b="1" i="0" u="none" strike="noStrike" cap="none" normalizeH="0" baseline="0" dirty="0" smtClean="0">
                <a:ln>
                  <a:noFill/>
                </a:ln>
                <a:solidFill>
                  <a:srgbClr val="C00000"/>
                </a:solidFill>
                <a:effectLst/>
                <a:latin typeface="Arial" pitchFamily="34" charset="0"/>
                <a:ea typeface="新細明體" pitchFamily="18" charset="-120"/>
                <a:cs typeface="Arial" pitchFamily="34" charset="0"/>
              </a:rPr>
              <a:t>Step 3.</a:t>
            </a:r>
            <a:r>
              <a:rPr kumimoji="1" lang="en-US" altLang="zh-TW" sz="2400" b="1" i="0" u="none" strike="noStrike" cap="none" normalizeH="0" dirty="0" smtClean="0">
                <a:ln>
                  <a:noFill/>
                </a:ln>
                <a:solidFill>
                  <a:srgbClr val="C00000"/>
                </a:solidFill>
                <a:effectLst/>
                <a:latin typeface="Arial" pitchFamily="34" charset="0"/>
                <a:ea typeface="新細明體" pitchFamily="18" charset="-120"/>
                <a:cs typeface="Arial" pitchFamily="34" charset="0"/>
              </a:rPr>
              <a:t> </a:t>
            </a:r>
            <a:r>
              <a:rPr kumimoji="1" lang="en-US" altLang="zh-TW" sz="2400" b="1" dirty="0" err="1" smtClean="0">
                <a:solidFill>
                  <a:srgbClr val="C00000"/>
                </a:solidFill>
                <a:latin typeface="Arial" pitchFamily="34" charset="0"/>
                <a:ea typeface="新細明體" pitchFamily="18" charset="-120"/>
                <a:cs typeface="Arial" pitchFamily="34" charset="0"/>
              </a:rPr>
              <a:t>P</a:t>
            </a:r>
            <a:r>
              <a:rPr kumimoji="1" lang="en-US" altLang="zh-TW" sz="2400" b="1" i="0" u="none" strike="noStrike" cap="none" normalizeH="0" baseline="0" dirty="0" err="1" smtClean="0">
                <a:ln>
                  <a:noFill/>
                </a:ln>
                <a:solidFill>
                  <a:srgbClr val="C00000"/>
                </a:solidFill>
                <a:effectLst/>
                <a:latin typeface="Arial" pitchFamily="34" charset="0"/>
                <a:ea typeface="新細明體" pitchFamily="18" charset="-120"/>
                <a:cs typeface="Arial" pitchFamily="34" charset="0"/>
              </a:rPr>
              <a:t>yrosequencing</a:t>
            </a:r>
            <a:endParaRPr kumimoji="1" lang="en-US" altLang="zh-TW" sz="2400" b="1" i="0" u="none" strike="noStrike" cap="none" normalizeH="0" baseline="0" dirty="0" smtClean="0">
              <a:ln>
                <a:noFill/>
              </a:ln>
              <a:solidFill>
                <a:srgbClr val="C00000"/>
              </a:solidFill>
              <a:effectLst/>
              <a:latin typeface="Arial" pitchFamily="34" charset="0"/>
              <a:ea typeface="新細明體" pitchFamily="18" charset="-120"/>
              <a:cs typeface="Arial" pitchFamily="34" charset="0"/>
            </a:endParaRPr>
          </a:p>
        </p:txBody>
      </p:sp>
      <p:grpSp>
        <p:nvGrpSpPr>
          <p:cNvPr id="4" name="群組 3"/>
          <p:cNvGrpSpPr/>
          <p:nvPr/>
        </p:nvGrpSpPr>
        <p:grpSpPr>
          <a:xfrm>
            <a:off x="2339752" y="4519121"/>
            <a:ext cx="4176464" cy="1862207"/>
            <a:chOff x="928662" y="3276175"/>
            <a:chExt cx="4777122" cy="2510279"/>
          </a:xfrm>
        </p:grpSpPr>
        <p:pic>
          <p:nvPicPr>
            <p:cNvPr id="5" name="圖片 4"/>
            <p:cNvPicPr/>
            <p:nvPr/>
          </p:nvPicPr>
          <p:blipFill>
            <a:blip r:embed="rId5" cstate="print"/>
            <a:srcRect l="45148" t="51467" r="36973" b="41761"/>
            <a:stretch>
              <a:fillRect/>
            </a:stretch>
          </p:blipFill>
          <p:spPr bwMode="auto">
            <a:xfrm>
              <a:off x="928662" y="3509544"/>
              <a:ext cx="2294573" cy="695325"/>
            </a:xfrm>
            <a:prstGeom prst="rect">
              <a:avLst/>
            </a:prstGeom>
            <a:noFill/>
            <a:ln w="9525">
              <a:noFill/>
              <a:miter lim="800000"/>
              <a:headEnd/>
              <a:tailEnd/>
            </a:ln>
          </p:spPr>
        </p:pic>
        <p:pic>
          <p:nvPicPr>
            <p:cNvPr id="7" name="Picture 5"/>
            <p:cNvPicPr>
              <a:picLocks noChangeAspect="1" noChangeArrowheads="1"/>
            </p:cNvPicPr>
            <p:nvPr/>
          </p:nvPicPr>
          <p:blipFill>
            <a:blip r:embed="rId6" cstate="print"/>
            <a:srcRect l="9091" r="3030" b="1195"/>
            <a:stretch>
              <a:fillRect/>
            </a:stretch>
          </p:blipFill>
          <p:spPr bwMode="auto">
            <a:xfrm>
              <a:off x="3357553" y="3276175"/>
              <a:ext cx="2348231" cy="2510279"/>
            </a:xfrm>
            <a:prstGeom prst="rect">
              <a:avLst/>
            </a:prstGeom>
            <a:noFill/>
            <a:ln w="9525">
              <a:noFill/>
              <a:miter lim="800000"/>
              <a:headEnd/>
              <a:tailEnd/>
            </a:ln>
            <a:effectLst/>
          </p:spPr>
        </p:pic>
      </p:gr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圖片 13"/>
          <p:cNvPicPr/>
          <p:nvPr/>
        </p:nvPicPr>
        <p:blipFill>
          <a:blip r:embed="rId2" cstate="print"/>
          <a:srcRect l="11197" t="29120" r="27402" b="17381"/>
          <a:stretch>
            <a:fillRect/>
          </a:stretch>
        </p:blipFill>
        <p:spPr bwMode="auto">
          <a:xfrm>
            <a:off x="1149816" y="3735842"/>
            <a:ext cx="6446520" cy="2861510"/>
          </a:xfrm>
          <a:prstGeom prst="rect">
            <a:avLst/>
          </a:prstGeom>
          <a:noFill/>
          <a:ln w="9525">
            <a:noFill/>
            <a:miter lim="800000"/>
            <a:headEnd/>
            <a:tailEnd/>
          </a:ln>
        </p:spPr>
      </p:pic>
      <p:pic>
        <p:nvPicPr>
          <p:cNvPr id="2" name="圖片 1"/>
          <p:cNvPicPr/>
          <p:nvPr/>
        </p:nvPicPr>
        <p:blipFill>
          <a:blip r:embed="rId3" cstate="print"/>
          <a:srcRect l="22213" t="42212" r="39140" b="21219"/>
          <a:stretch>
            <a:fillRect/>
          </a:stretch>
        </p:blipFill>
        <p:spPr bwMode="auto">
          <a:xfrm>
            <a:off x="785786" y="428604"/>
            <a:ext cx="2557456" cy="2067544"/>
          </a:xfrm>
          <a:prstGeom prst="rect">
            <a:avLst/>
          </a:prstGeom>
          <a:noFill/>
          <a:ln w="9525">
            <a:noFill/>
            <a:miter lim="800000"/>
            <a:headEnd/>
            <a:tailEnd/>
          </a:ln>
        </p:spPr>
      </p:pic>
      <p:pic>
        <p:nvPicPr>
          <p:cNvPr id="3" name="圖片 2"/>
          <p:cNvPicPr/>
          <p:nvPr/>
        </p:nvPicPr>
        <p:blipFill>
          <a:blip r:embed="rId4" cstate="print"/>
          <a:srcRect l="21852" t="41535" r="38599" b="21670"/>
          <a:stretch>
            <a:fillRect/>
          </a:stretch>
        </p:blipFill>
        <p:spPr bwMode="auto">
          <a:xfrm>
            <a:off x="3500430" y="428604"/>
            <a:ext cx="2557456" cy="2032811"/>
          </a:xfrm>
          <a:prstGeom prst="rect">
            <a:avLst/>
          </a:prstGeom>
          <a:noFill/>
          <a:ln w="9525">
            <a:noFill/>
            <a:miter lim="800000"/>
            <a:headEnd/>
            <a:tailEnd/>
          </a:ln>
        </p:spPr>
      </p:pic>
      <p:pic>
        <p:nvPicPr>
          <p:cNvPr id="4" name="圖片 3"/>
          <p:cNvPicPr/>
          <p:nvPr/>
        </p:nvPicPr>
        <p:blipFill>
          <a:blip r:embed="rId5" cstate="print"/>
          <a:srcRect l="21129" t="42438" r="39140" b="21896"/>
          <a:stretch>
            <a:fillRect/>
          </a:stretch>
        </p:blipFill>
        <p:spPr bwMode="auto">
          <a:xfrm>
            <a:off x="6215074" y="428604"/>
            <a:ext cx="2714644" cy="2071702"/>
          </a:xfrm>
          <a:prstGeom prst="rect">
            <a:avLst/>
          </a:prstGeom>
          <a:noFill/>
          <a:ln w="9525">
            <a:noFill/>
            <a:miter lim="800000"/>
            <a:headEnd/>
            <a:tailEnd/>
          </a:ln>
        </p:spPr>
      </p:pic>
      <p:sp>
        <p:nvSpPr>
          <p:cNvPr id="15361" name="Rectangle 1"/>
          <p:cNvSpPr>
            <a:spLocks noChangeArrowheads="1"/>
          </p:cNvSpPr>
          <p:nvPr/>
        </p:nvSpPr>
        <p:spPr bwMode="auto">
          <a:xfrm>
            <a:off x="785786" y="2571744"/>
            <a:ext cx="2500298" cy="2769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7620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Calibri" pitchFamily="34" charset="0"/>
                <a:ea typeface="新細明體" pitchFamily="18" charset="-120"/>
                <a:cs typeface="Times New Roman" pitchFamily="18" charset="0"/>
              </a:rPr>
              <a:t>DNA polymerase</a:t>
            </a:r>
            <a:r>
              <a:rPr kumimoji="1" lang="en-US" altLang="zh-TW" sz="1200" b="0" i="0" u="none" strike="noStrike" cap="none" normalizeH="0" baseline="0" dirty="0" smtClean="0">
                <a:ln>
                  <a:noFill/>
                </a:ln>
                <a:solidFill>
                  <a:schemeClr val="tx1"/>
                </a:solidFill>
                <a:effectLst/>
                <a:latin typeface="Calibri" pitchFamily="34" charset="0"/>
                <a:ea typeface="新細明體" pitchFamily="18" charset="-120"/>
                <a:cs typeface="Times New Roman" pitchFamily="18" charset="0"/>
                <a:sym typeface="Wingdings" pitchFamily="2" charset="2"/>
              </a:rPr>
              <a:t></a:t>
            </a:r>
            <a:r>
              <a:rPr kumimoji="1" lang="en-US" altLang="zh-TW" sz="1200" b="0" i="0" u="none" strike="noStrike" cap="none" normalizeH="0" baseline="0" dirty="0" smtClean="0">
                <a:ln>
                  <a:noFill/>
                </a:ln>
                <a:solidFill>
                  <a:schemeClr val="tx1"/>
                </a:solidFill>
                <a:effectLst/>
                <a:latin typeface="Calibri" pitchFamily="34" charset="0"/>
                <a:ea typeface="新細明體" pitchFamily="18" charset="-120"/>
                <a:cs typeface="Times New Roman" pitchFamily="18" charset="0"/>
              </a:rPr>
              <a:t> add the A.T.C.G</a:t>
            </a:r>
            <a:endParaRPr kumimoji="1" lang="en-US" altLang="zh-TW" sz="1200" b="0" i="0" u="none" strike="noStrike" cap="none" normalizeH="0" baseline="0" dirty="0" smtClean="0">
              <a:ln>
                <a:noFill/>
              </a:ln>
              <a:solidFill>
                <a:schemeClr val="tx1"/>
              </a:solidFill>
              <a:effectLst/>
              <a:latin typeface="Calibri" pitchFamily="34" charset="0"/>
              <a:ea typeface="新細明體" pitchFamily="18" charset="-120"/>
              <a:cs typeface="Times New Roman" pitchFamily="18" charset="0"/>
              <a:sym typeface="Wingdings" pitchFamily="2" charset="2"/>
            </a:endParaRPr>
          </a:p>
        </p:txBody>
      </p:sp>
      <p:sp>
        <p:nvSpPr>
          <p:cNvPr id="6" name="矩形 5"/>
          <p:cNvSpPr/>
          <p:nvPr/>
        </p:nvSpPr>
        <p:spPr>
          <a:xfrm>
            <a:off x="3500430" y="2500306"/>
            <a:ext cx="2571768" cy="461665"/>
          </a:xfrm>
          <a:prstGeom prst="rect">
            <a:avLst/>
          </a:prstGeom>
        </p:spPr>
        <p:txBody>
          <a:bodyPr wrap="square">
            <a:spAutoFit/>
          </a:bodyPr>
          <a:lstStyle/>
          <a:p>
            <a:r>
              <a:rPr lang="en-US" sz="1200" dirty="0"/>
              <a:t>ATP </a:t>
            </a:r>
            <a:r>
              <a:rPr lang="en-US" sz="1200" dirty="0" err="1"/>
              <a:t>sulfurylase</a:t>
            </a:r>
            <a:r>
              <a:rPr lang="en-US" sz="1200" dirty="0">
                <a:sym typeface="Wingdings"/>
              </a:rPr>
              <a:t></a:t>
            </a:r>
            <a:r>
              <a:rPr lang="en-US" sz="1200" dirty="0"/>
              <a:t> convert pyrophosphate to ATP</a:t>
            </a:r>
            <a:endParaRPr lang="zh-TW" altLang="en-US" sz="1200" dirty="0"/>
          </a:p>
        </p:txBody>
      </p:sp>
      <p:sp>
        <p:nvSpPr>
          <p:cNvPr id="15362" name="Rectangle 2"/>
          <p:cNvSpPr>
            <a:spLocks noChangeArrowheads="1"/>
          </p:cNvSpPr>
          <p:nvPr/>
        </p:nvSpPr>
        <p:spPr bwMode="auto">
          <a:xfrm>
            <a:off x="6286512" y="2643182"/>
            <a:ext cx="2643206"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7620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err="1" smtClean="0">
                <a:ln>
                  <a:noFill/>
                </a:ln>
                <a:solidFill>
                  <a:schemeClr val="tx1"/>
                </a:solidFill>
                <a:effectLst/>
                <a:latin typeface="Calibri" pitchFamily="34" charset="0"/>
                <a:ea typeface="新細明體" pitchFamily="18" charset="-120"/>
                <a:cs typeface="Times New Roman" pitchFamily="18" charset="0"/>
              </a:rPr>
              <a:t>luciferase</a:t>
            </a:r>
            <a:r>
              <a:rPr kumimoji="1" lang="en-US" altLang="zh-TW" sz="1200" b="0" i="0" u="none" strike="noStrike" cap="none" normalizeH="0" baseline="0" dirty="0" err="1" smtClean="0">
                <a:ln>
                  <a:noFill/>
                </a:ln>
                <a:solidFill>
                  <a:schemeClr val="tx1"/>
                </a:solidFill>
                <a:effectLst/>
                <a:latin typeface="Calibri" pitchFamily="34" charset="0"/>
                <a:ea typeface="新細明體" pitchFamily="18" charset="-120"/>
                <a:cs typeface="Times New Roman" pitchFamily="18" charset="0"/>
                <a:sym typeface="Wingdings" pitchFamily="2" charset="2"/>
              </a:rPr>
              <a:t></a:t>
            </a:r>
            <a:r>
              <a:rPr kumimoji="1" lang="en-US" altLang="zh-TW" sz="1200" b="0" i="0" u="none" strike="noStrike" cap="none" normalizeH="0" baseline="0" dirty="0" err="1" smtClean="0">
                <a:ln>
                  <a:noFill/>
                </a:ln>
                <a:solidFill>
                  <a:schemeClr val="tx1"/>
                </a:solidFill>
                <a:effectLst/>
                <a:latin typeface="Calibri" pitchFamily="34" charset="0"/>
                <a:ea typeface="新細明體" pitchFamily="18" charset="-120"/>
                <a:cs typeface="Times New Roman" pitchFamily="18" charset="0"/>
              </a:rPr>
              <a:t>react</a:t>
            </a:r>
            <a:r>
              <a:rPr kumimoji="1" lang="en-US" altLang="zh-TW" sz="1200" b="0" i="0" u="none" strike="noStrike" cap="none" normalizeH="0" baseline="0" dirty="0" smtClean="0">
                <a:ln>
                  <a:noFill/>
                </a:ln>
                <a:solidFill>
                  <a:schemeClr val="tx1"/>
                </a:solidFill>
                <a:effectLst/>
                <a:latin typeface="Calibri" pitchFamily="34" charset="0"/>
                <a:ea typeface="新細明體" pitchFamily="18" charset="-120"/>
                <a:cs typeface="Times New Roman" pitchFamily="18" charset="0"/>
              </a:rPr>
              <a:t> the ATP with </a:t>
            </a:r>
            <a:r>
              <a:rPr kumimoji="1" lang="en-US" altLang="zh-TW" sz="1200" b="0" i="0" u="none" strike="noStrike" cap="none" normalizeH="0" baseline="0" dirty="0" err="1" smtClean="0">
                <a:ln>
                  <a:noFill/>
                </a:ln>
                <a:solidFill>
                  <a:schemeClr val="tx1"/>
                </a:solidFill>
                <a:effectLst/>
                <a:latin typeface="Calibri" pitchFamily="34" charset="0"/>
                <a:ea typeface="新細明體" pitchFamily="18" charset="-120"/>
                <a:cs typeface="Times New Roman" pitchFamily="18" charset="0"/>
              </a:rPr>
              <a:t>luciferin</a:t>
            </a:r>
            <a:r>
              <a:rPr kumimoji="1" lang="en-US" altLang="zh-TW" sz="1200" b="0" i="0" u="none" strike="noStrike" cap="none" normalizeH="0" baseline="0" dirty="0" smtClean="0">
                <a:ln>
                  <a:noFill/>
                </a:ln>
                <a:solidFill>
                  <a:schemeClr val="tx1"/>
                </a:solidFill>
                <a:effectLst/>
                <a:latin typeface="Calibri" pitchFamily="34" charset="0"/>
                <a:ea typeface="新細明體" pitchFamily="18" charset="-120"/>
                <a:cs typeface="Times New Roman" pitchFamily="18" charset="0"/>
              </a:rPr>
              <a:t> to generate light</a:t>
            </a:r>
            <a:endParaRPr kumimoji="1" lang="en-US" altLang="zh-TW" sz="1200" b="0" i="0" u="none" strike="noStrike" cap="none" normalizeH="0" baseline="0" dirty="0" smtClean="0">
              <a:ln>
                <a:noFill/>
              </a:ln>
              <a:solidFill>
                <a:schemeClr val="tx1"/>
              </a:solidFill>
              <a:effectLst/>
              <a:latin typeface="Calibri" pitchFamily="34" charset="0"/>
              <a:ea typeface="新細明體" pitchFamily="18" charset="-120"/>
              <a:cs typeface="Times New Roman" pitchFamily="18" charset="0"/>
              <a:sym typeface="Wingdings" pitchFamily="2" charset="2"/>
            </a:endParaRPr>
          </a:p>
        </p:txBody>
      </p:sp>
      <p:sp>
        <p:nvSpPr>
          <p:cNvPr id="8" name="矩形 7"/>
          <p:cNvSpPr/>
          <p:nvPr/>
        </p:nvSpPr>
        <p:spPr>
          <a:xfrm>
            <a:off x="6357950" y="3214686"/>
            <a:ext cx="2428892" cy="461665"/>
          </a:xfrm>
          <a:prstGeom prst="rect">
            <a:avLst/>
          </a:prstGeom>
        </p:spPr>
        <p:txBody>
          <a:bodyPr wrap="square">
            <a:spAutoFit/>
          </a:bodyPr>
          <a:lstStyle/>
          <a:p>
            <a:r>
              <a:rPr lang="en-US" sz="1200" dirty="0" err="1"/>
              <a:t>apyrase</a:t>
            </a:r>
            <a:r>
              <a:rPr lang="en-US" sz="1200" dirty="0">
                <a:sym typeface="Wingdings"/>
              </a:rPr>
              <a:t></a:t>
            </a:r>
            <a:r>
              <a:rPr lang="en-US" sz="1200" dirty="0"/>
              <a:t> degrade unincorporated </a:t>
            </a:r>
            <a:r>
              <a:rPr lang="en-US" sz="1200" dirty="0" err="1"/>
              <a:t>dNTPs</a:t>
            </a:r>
            <a:r>
              <a:rPr lang="en-US" sz="1200" dirty="0"/>
              <a:t> and excess ATP</a:t>
            </a:r>
            <a:endParaRPr lang="zh-TW" altLang="en-US" sz="1200" dirty="0"/>
          </a:p>
        </p:txBody>
      </p:sp>
      <p:sp>
        <p:nvSpPr>
          <p:cNvPr id="15" name="矩形 14"/>
          <p:cNvSpPr/>
          <p:nvPr/>
        </p:nvSpPr>
        <p:spPr>
          <a:xfrm>
            <a:off x="35496" y="44624"/>
            <a:ext cx="3231975" cy="369332"/>
          </a:xfrm>
          <a:prstGeom prst="rect">
            <a:avLst/>
          </a:prstGeom>
        </p:spPr>
        <p:txBody>
          <a:bodyPr wrap="none">
            <a:spAutoFit/>
          </a:bodyPr>
          <a:lstStyle/>
          <a:p>
            <a:r>
              <a:rPr lang="en-US" dirty="0" err="1">
                <a:solidFill>
                  <a:srgbClr val="C00000"/>
                </a:solidFill>
                <a:latin typeface="Arial" pitchFamily="34" charset="0"/>
                <a:cs typeface="Arial" pitchFamily="34" charset="0"/>
              </a:rPr>
              <a:t>result</a:t>
            </a:r>
            <a:r>
              <a:rPr lang="en-US" dirty="0" err="1">
                <a:solidFill>
                  <a:srgbClr val="C00000"/>
                </a:solidFill>
                <a:latin typeface="Arial" pitchFamily="34" charset="0"/>
                <a:cs typeface="Arial" pitchFamily="34" charset="0"/>
                <a:sym typeface="Wingdings"/>
              </a:rPr>
              <a:t></a:t>
            </a:r>
            <a:r>
              <a:rPr lang="en-US" dirty="0" err="1">
                <a:solidFill>
                  <a:srgbClr val="C00000"/>
                </a:solidFill>
                <a:latin typeface="Arial" pitchFamily="34" charset="0"/>
                <a:cs typeface="Arial" pitchFamily="34" charset="0"/>
              </a:rPr>
              <a:t>read</a:t>
            </a:r>
            <a:r>
              <a:rPr lang="en-US" dirty="0">
                <a:solidFill>
                  <a:srgbClr val="C00000"/>
                </a:solidFill>
                <a:latin typeface="Arial" pitchFamily="34" charset="0"/>
                <a:cs typeface="Arial" pitchFamily="34" charset="0"/>
              </a:rPr>
              <a:t> the signal of light</a:t>
            </a:r>
            <a:endParaRPr lang="zh-TW" altLang="en-US" dirty="0">
              <a:solidFill>
                <a:srgbClr val="C000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285720" y="285728"/>
            <a:ext cx="8643998" cy="4093428"/>
          </a:xfrm>
          <a:prstGeom prst="rect">
            <a:avLst/>
          </a:prstGeom>
        </p:spPr>
        <p:txBody>
          <a:bodyPr wrap="square">
            <a:spAutoFit/>
          </a:bodyPr>
          <a:lstStyle/>
          <a:p>
            <a:r>
              <a:rPr lang="en-US" altLang="zh-TW" sz="2800" b="1" dirty="0" smtClean="0">
                <a:solidFill>
                  <a:srgbClr val="C00000"/>
                </a:solidFill>
                <a:latin typeface="Arial" pitchFamily="34" charset="0"/>
                <a:cs typeface="Arial" pitchFamily="34" charset="0"/>
              </a:rPr>
              <a:t>454 technology (</a:t>
            </a:r>
            <a:r>
              <a:rPr lang="en-US" altLang="zh-TW" sz="2800" b="1" dirty="0" err="1" smtClean="0">
                <a:solidFill>
                  <a:srgbClr val="C00000"/>
                </a:solidFill>
                <a:latin typeface="Arial" pitchFamily="34" charset="0"/>
                <a:cs typeface="Arial" pitchFamily="34" charset="0"/>
              </a:rPr>
              <a:t>Pyrosequencing</a:t>
            </a:r>
            <a:r>
              <a:rPr lang="en-US" altLang="zh-TW" sz="2800" b="1" dirty="0" smtClean="0">
                <a:solidFill>
                  <a:srgbClr val="C00000"/>
                </a:solidFill>
                <a:latin typeface="Arial" pitchFamily="34" charset="0"/>
                <a:cs typeface="Arial" pitchFamily="34" charset="0"/>
              </a:rPr>
              <a:t>)</a:t>
            </a:r>
          </a:p>
          <a:p>
            <a:r>
              <a:rPr lang="en-US" altLang="zh-TW" b="1" dirty="0" smtClean="0">
                <a:latin typeface="Arial" pitchFamily="34" charset="0"/>
                <a:cs typeface="Arial" pitchFamily="34" charset="0"/>
              </a:rPr>
              <a:t>Sample preparation. </a:t>
            </a:r>
          </a:p>
          <a:p>
            <a:r>
              <a:rPr lang="en-US" altLang="zh-TW" sz="1600" dirty="0" smtClean="0">
                <a:latin typeface="Arial" pitchFamily="34" charset="0"/>
                <a:cs typeface="Arial" pitchFamily="34" charset="0"/>
              </a:rPr>
              <a:t>Fragments of DNA are </a:t>
            </a:r>
            <a:r>
              <a:rPr lang="en-US" altLang="zh-TW" sz="1600" dirty="0" err="1" smtClean="0">
                <a:latin typeface="Arial" pitchFamily="34" charset="0"/>
                <a:cs typeface="Arial" pitchFamily="34" charset="0"/>
              </a:rPr>
              <a:t>ligated</a:t>
            </a:r>
            <a:r>
              <a:rPr lang="en-US" altLang="zh-TW" sz="1600" dirty="0" smtClean="0">
                <a:latin typeface="Arial" pitchFamily="34" charset="0"/>
                <a:cs typeface="Arial" pitchFamily="34" charset="0"/>
              </a:rPr>
              <a:t> to adapters that facilitate their capture on beads (one fragment per bead). A water-in-oil emulsion containing PCR reagents and one bead per droplet is created to amplify each fragment individually in its droplet. After amplification, the emulsion is broken, DNA is denatured and the beads, containing one amplified DNA fragment each, are distributed into the wells of a fiber-optic slide</a:t>
            </a:r>
            <a:r>
              <a:rPr lang="en-US" altLang="zh-TW" dirty="0" smtClean="0">
                <a:latin typeface="Arial" pitchFamily="34" charset="0"/>
                <a:cs typeface="Arial" pitchFamily="34" charset="0"/>
              </a:rPr>
              <a:t>.</a:t>
            </a:r>
          </a:p>
          <a:p>
            <a:endParaRPr lang="en-US" altLang="zh-TW" dirty="0" smtClean="0">
              <a:latin typeface="Arial" pitchFamily="34" charset="0"/>
              <a:cs typeface="Arial" pitchFamily="34" charset="0"/>
            </a:endParaRPr>
          </a:p>
          <a:p>
            <a:r>
              <a:rPr lang="en-US" altLang="zh-TW" b="1" dirty="0" err="1" smtClean="0">
                <a:latin typeface="Arial" pitchFamily="34" charset="0"/>
                <a:cs typeface="Arial" pitchFamily="34" charset="0"/>
              </a:rPr>
              <a:t>Pyrosequencing</a:t>
            </a:r>
            <a:r>
              <a:rPr lang="en-US" altLang="zh-TW" b="1" dirty="0" smtClean="0">
                <a:latin typeface="Arial" pitchFamily="34" charset="0"/>
                <a:cs typeface="Arial" pitchFamily="34" charset="0"/>
              </a:rPr>
              <a:t>. </a:t>
            </a:r>
          </a:p>
          <a:p>
            <a:r>
              <a:rPr lang="en-US" altLang="zh-TW" sz="1600" dirty="0" smtClean="0">
                <a:latin typeface="Arial" pitchFamily="34" charset="0"/>
                <a:cs typeface="Arial" pitchFamily="34" charset="0"/>
              </a:rPr>
              <a:t>The wells are loaded with sequencing enzymes and primer (complementary to the adapter on the fragment ends), then exposed to a flow of one unlabeled nucleotide at a time, allowing synthesis of the complementary strand of DNA to proceed. When a nucleotide is incorporated, pyrophosphate is released and converted to ATP, which fuels the </a:t>
            </a:r>
            <a:r>
              <a:rPr lang="en-US" altLang="zh-TW" sz="1600" dirty="0" err="1" smtClean="0">
                <a:latin typeface="Arial" pitchFamily="34" charset="0"/>
                <a:cs typeface="Arial" pitchFamily="34" charset="0"/>
              </a:rPr>
              <a:t>luciferase</a:t>
            </a:r>
            <a:r>
              <a:rPr lang="en-US" altLang="zh-TW" sz="1600" dirty="0" smtClean="0">
                <a:latin typeface="Arial" pitchFamily="34" charset="0"/>
                <a:cs typeface="Arial" pitchFamily="34" charset="0"/>
              </a:rPr>
              <a:t>-driven conversion of </a:t>
            </a:r>
            <a:r>
              <a:rPr lang="en-US" altLang="zh-TW" sz="1600" dirty="0" err="1" smtClean="0">
                <a:latin typeface="Arial" pitchFamily="34" charset="0"/>
                <a:cs typeface="Arial" pitchFamily="34" charset="0"/>
              </a:rPr>
              <a:t>luciferin</a:t>
            </a:r>
            <a:r>
              <a:rPr lang="en-US" altLang="zh-TW" sz="1600" dirty="0" smtClean="0">
                <a:latin typeface="Arial" pitchFamily="34" charset="0"/>
                <a:cs typeface="Arial" pitchFamily="34" charset="0"/>
              </a:rPr>
              <a:t> to </a:t>
            </a:r>
            <a:r>
              <a:rPr lang="en-US" altLang="zh-TW" sz="1600" dirty="0" err="1" smtClean="0">
                <a:latin typeface="Arial" pitchFamily="34" charset="0"/>
                <a:cs typeface="Arial" pitchFamily="34" charset="0"/>
              </a:rPr>
              <a:t>oxyluciferin</a:t>
            </a:r>
            <a:r>
              <a:rPr lang="en-US" altLang="zh-TW" sz="1600" dirty="0" smtClean="0">
                <a:latin typeface="Arial" pitchFamily="34" charset="0"/>
                <a:cs typeface="Arial" pitchFamily="34" charset="0"/>
              </a:rPr>
              <a:t> and light. As a result, the well lights up. The read length is between 100 and 150 nucleotides.</a:t>
            </a:r>
            <a:endParaRPr lang="zh-TW" altLang="en-US" sz="1600" dirty="0">
              <a:latin typeface="Arial" pitchFamily="34" charset="0"/>
              <a:cs typeface="Arial" pitchFamily="34" charset="0"/>
            </a:endParaRPr>
          </a:p>
        </p:txBody>
      </p:sp>
      <p:pic>
        <p:nvPicPr>
          <p:cNvPr id="57346" name="Picture 2">
            <a:hlinkClick r:id="rId2" action="ppaction://hlinkfile"/>
          </p:cNvPr>
          <p:cNvPicPr>
            <a:picLocks noChangeAspect="1" noChangeArrowheads="1"/>
          </p:cNvPicPr>
          <p:nvPr/>
        </p:nvPicPr>
        <p:blipFill>
          <a:blip r:embed="rId3" cstate="print"/>
          <a:srcRect l="18310" t="25390" r="10644" b="30664"/>
          <a:stretch>
            <a:fillRect/>
          </a:stretch>
        </p:blipFill>
        <p:spPr bwMode="auto">
          <a:xfrm>
            <a:off x="2071670" y="4357694"/>
            <a:ext cx="5235561" cy="242886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l="12451" t="19531" r="13574" b="13086"/>
          <a:stretch>
            <a:fillRect/>
          </a:stretch>
        </p:blipFill>
        <p:spPr bwMode="auto">
          <a:xfrm>
            <a:off x="0" y="285752"/>
            <a:ext cx="8992870" cy="6143644"/>
          </a:xfrm>
          <a:prstGeom prst="rect">
            <a:avLst/>
          </a:prstGeom>
          <a:noFill/>
          <a:ln w="9525">
            <a:noFill/>
            <a:miter lim="800000"/>
            <a:headEnd/>
            <a:tailEnd/>
          </a:ln>
          <a:effectLst/>
        </p:spPr>
      </p:pic>
      <p:sp>
        <p:nvSpPr>
          <p:cNvPr id="3" name="橢圓 2"/>
          <p:cNvSpPr/>
          <p:nvPr/>
        </p:nvSpPr>
        <p:spPr>
          <a:xfrm>
            <a:off x="2786050" y="3857628"/>
            <a:ext cx="2857520" cy="42862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8"/>
          <p:cNvSpPr>
            <a:spLocks noChangeArrowheads="1"/>
          </p:cNvSpPr>
          <p:nvPr/>
        </p:nvSpPr>
        <p:spPr bwMode="auto">
          <a:xfrm>
            <a:off x="3035184" y="405426"/>
            <a:ext cx="4465774" cy="523220"/>
          </a:xfrm>
          <a:prstGeom prst="rect">
            <a:avLst/>
          </a:prstGeom>
          <a:noFill/>
          <a:ln w="9525">
            <a:noFill/>
            <a:miter lim="800000"/>
            <a:headEnd/>
            <a:tailEnd/>
          </a:ln>
          <a:effectLst/>
        </p:spPr>
        <p:txBody>
          <a:bodyPr wrap="none">
            <a:spAutoFit/>
          </a:bodyPr>
          <a:lstStyle/>
          <a:p>
            <a:pPr>
              <a:defRPr/>
            </a:pPr>
            <a:r>
              <a:rPr lang="en-US" altLang="zh-TW" sz="2800" b="1" dirty="0" err="1" smtClean="0">
                <a:solidFill>
                  <a:srgbClr val="800000"/>
                </a:solidFill>
                <a:effectLst>
                  <a:outerShdw blurRad="38100" dist="38100" dir="2700000" algn="tl">
                    <a:srgbClr val="C0C0C0"/>
                  </a:outerShdw>
                </a:effectLst>
                <a:latin typeface="Arial" charset="0"/>
                <a:ea typeface="新細明體" charset="-120"/>
              </a:rPr>
              <a:t>Solexa</a:t>
            </a:r>
            <a:r>
              <a:rPr lang="en-US" altLang="zh-TW" sz="2800" b="1" dirty="0" smtClean="0">
                <a:solidFill>
                  <a:srgbClr val="800000"/>
                </a:solidFill>
                <a:effectLst>
                  <a:outerShdw blurRad="38100" dist="38100" dir="2700000" algn="tl">
                    <a:srgbClr val="C0C0C0"/>
                  </a:outerShdw>
                </a:effectLst>
                <a:latin typeface="Arial" charset="0"/>
                <a:ea typeface="新細明體" charset="-120"/>
              </a:rPr>
              <a:t> Genome Analyzer</a:t>
            </a:r>
            <a:endParaRPr lang="en-US" altLang="zh-TW" sz="2800" b="1" dirty="0">
              <a:solidFill>
                <a:srgbClr val="800000"/>
              </a:solidFill>
              <a:effectLst>
                <a:outerShdw blurRad="38100" dist="38100" dir="2700000" algn="tl">
                  <a:srgbClr val="C0C0C0"/>
                </a:outerShdw>
              </a:effectLst>
              <a:latin typeface="Arial" charset="0"/>
              <a:ea typeface="新細明體" charset="-120"/>
            </a:endParaRPr>
          </a:p>
        </p:txBody>
      </p:sp>
      <p:pic>
        <p:nvPicPr>
          <p:cNvPr id="5" name="Picture 6" descr="illumina®">
            <a:hlinkClick r:id="rId2"/>
          </p:cNvPr>
          <p:cNvPicPr>
            <a:picLocks noChangeAspect="1" noChangeArrowheads="1"/>
          </p:cNvPicPr>
          <p:nvPr/>
        </p:nvPicPr>
        <p:blipFill>
          <a:blip r:embed="rId3" cstate="print"/>
          <a:srcRect r="60324"/>
          <a:stretch>
            <a:fillRect/>
          </a:stretch>
        </p:blipFill>
        <p:spPr bwMode="auto">
          <a:xfrm>
            <a:off x="7704138" y="0"/>
            <a:ext cx="1439862" cy="714375"/>
          </a:xfrm>
          <a:prstGeom prst="rect">
            <a:avLst/>
          </a:prstGeom>
          <a:noFill/>
        </p:spPr>
      </p:pic>
      <p:pic>
        <p:nvPicPr>
          <p:cNvPr id="54274" name="Picture 2" descr="Genome Analyzer"/>
          <p:cNvPicPr>
            <a:picLocks noChangeAspect="1" noChangeArrowheads="1"/>
          </p:cNvPicPr>
          <p:nvPr/>
        </p:nvPicPr>
        <p:blipFill>
          <a:blip r:embed="rId4" cstate="print"/>
          <a:srcRect/>
          <a:stretch>
            <a:fillRect/>
          </a:stretch>
        </p:blipFill>
        <p:spPr bwMode="auto">
          <a:xfrm>
            <a:off x="1534986" y="71414"/>
            <a:ext cx="1427794" cy="1214446"/>
          </a:xfrm>
          <a:prstGeom prst="rect">
            <a:avLst/>
          </a:prstGeom>
          <a:noFill/>
        </p:spPr>
      </p:pic>
      <p:pic>
        <p:nvPicPr>
          <p:cNvPr id="54276" name="Picture 4" descr="http://sequencing.ncgr.org/images/Illumina-sequencers.jpg"/>
          <p:cNvPicPr>
            <a:picLocks noChangeAspect="1" noChangeArrowheads="1"/>
          </p:cNvPicPr>
          <p:nvPr/>
        </p:nvPicPr>
        <p:blipFill>
          <a:blip r:embed="rId5" cstate="print"/>
          <a:srcRect/>
          <a:stretch>
            <a:fillRect/>
          </a:stretch>
        </p:blipFill>
        <p:spPr bwMode="auto">
          <a:xfrm>
            <a:off x="1214414" y="1428750"/>
            <a:ext cx="6762776" cy="5072084"/>
          </a:xfrm>
          <a:prstGeom prst="rect">
            <a:avLst/>
          </a:prstGeom>
          <a:noFill/>
        </p:spPr>
      </p:pic>
      <p:pic>
        <p:nvPicPr>
          <p:cNvPr id="54278" name="Picture 6" descr="http://www.bioportfolio.com/biotech_news/images/Solexa.gif"/>
          <p:cNvPicPr>
            <a:picLocks noChangeAspect="1" noChangeArrowheads="1"/>
          </p:cNvPicPr>
          <p:nvPr/>
        </p:nvPicPr>
        <p:blipFill>
          <a:blip r:embed="rId6" cstate="print"/>
          <a:srcRect/>
          <a:stretch>
            <a:fillRect/>
          </a:stretch>
        </p:blipFill>
        <p:spPr bwMode="auto">
          <a:xfrm>
            <a:off x="7858148" y="428604"/>
            <a:ext cx="1000100" cy="609817"/>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http://seqanswers.com/forums/images/content/ilmn-step7-12.jpg"/>
          <p:cNvPicPr>
            <a:picLocks noChangeAspect="1" noChangeArrowheads="1"/>
          </p:cNvPicPr>
          <p:nvPr/>
        </p:nvPicPr>
        <p:blipFill>
          <a:blip r:embed="rId2" cstate="print"/>
          <a:srcRect/>
          <a:stretch>
            <a:fillRect/>
          </a:stretch>
        </p:blipFill>
        <p:spPr bwMode="auto">
          <a:xfrm>
            <a:off x="4786314" y="957958"/>
            <a:ext cx="3986916" cy="5400000"/>
          </a:xfrm>
          <a:prstGeom prst="rect">
            <a:avLst/>
          </a:prstGeom>
          <a:noFill/>
        </p:spPr>
      </p:pic>
      <p:pic>
        <p:nvPicPr>
          <p:cNvPr id="1028" name="Picture 4" descr="http://seqanswers.com/forums/images/content/ilmn-step1-6.jpg"/>
          <p:cNvPicPr>
            <a:picLocks noChangeAspect="1" noChangeArrowheads="1"/>
          </p:cNvPicPr>
          <p:nvPr/>
        </p:nvPicPr>
        <p:blipFill>
          <a:blip r:embed="rId3" cstate="print"/>
          <a:srcRect/>
          <a:stretch>
            <a:fillRect/>
          </a:stretch>
        </p:blipFill>
        <p:spPr bwMode="auto">
          <a:xfrm>
            <a:off x="571472" y="957958"/>
            <a:ext cx="4113054" cy="5400000"/>
          </a:xfrm>
          <a:prstGeom prst="rect">
            <a:avLst/>
          </a:prstGeom>
          <a:noFill/>
        </p:spPr>
      </p:pic>
      <p:sp>
        <p:nvSpPr>
          <p:cNvPr id="4" name="Rectangle 8"/>
          <p:cNvSpPr>
            <a:spLocks noChangeArrowheads="1"/>
          </p:cNvSpPr>
          <p:nvPr/>
        </p:nvSpPr>
        <p:spPr bwMode="auto">
          <a:xfrm>
            <a:off x="1857356" y="334012"/>
            <a:ext cx="4465774" cy="523220"/>
          </a:xfrm>
          <a:prstGeom prst="rect">
            <a:avLst/>
          </a:prstGeom>
          <a:noFill/>
          <a:ln w="9525">
            <a:noFill/>
            <a:miter lim="800000"/>
            <a:headEnd/>
            <a:tailEnd/>
          </a:ln>
          <a:effectLst/>
        </p:spPr>
        <p:txBody>
          <a:bodyPr wrap="none">
            <a:spAutoFit/>
          </a:bodyPr>
          <a:lstStyle/>
          <a:p>
            <a:pPr>
              <a:defRPr/>
            </a:pPr>
            <a:r>
              <a:rPr lang="en-US" altLang="zh-TW" sz="2800" b="1" dirty="0" err="1" smtClean="0">
                <a:solidFill>
                  <a:srgbClr val="800000"/>
                </a:solidFill>
                <a:effectLst>
                  <a:outerShdw blurRad="38100" dist="38100" dir="2700000" algn="tl">
                    <a:srgbClr val="C0C0C0"/>
                  </a:outerShdw>
                </a:effectLst>
                <a:latin typeface="Arial" charset="0"/>
                <a:ea typeface="新細明體" charset="-120"/>
              </a:rPr>
              <a:t>Solexa</a:t>
            </a:r>
            <a:r>
              <a:rPr lang="en-US" altLang="zh-TW" sz="2800" b="1" dirty="0" smtClean="0">
                <a:solidFill>
                  <a:srgbClr val="800000"/>
                </a:solidFill>
                <a:effectLst>
                  <a:outerShdw blurRad="38100" dist="38100" dir="2700000" algn="tl">
                    <a:srgbClr val="C0C0C0"/>
                  </a:outerShdw>
                </a:effectLst>
                <a:latin typeface="Arial" charset="0"/>
                <a:ea typeface="新細明體" charset="-120"/>
              </a:rPr>
              <a:t> Genome Analyzer</a:t>
            </a:r>
            <a:endParaRPr lang="en-US" altLang="zh-TW" sz="2800" b="1" dirty="0">
              <a:solidFill>
                <a:srgbClr val="800000"/>
              </a:solidFill>
              <a:effectLst>
                <a:outerShdw blurRad="38100" dist="38100" dir="2700000" algn="tl">
                  <a:srgbClr val="C0C0C0"/>
                </a:outerShdw>
              </a:effectLst>
              <a:latin typeface="Arial" charset="0"/>
              <a:ea typeface="新細明體" charset="-120"/>
            </a:endParaRPr>
          </a:p>
        </p:txBody>
      </p:sp>
      <p:pic>
        <p:nvPicPr>
          <p:cNvPr id="5" name="Picture 6" descr="illumina®">
            <a:hlinkClick r:id="rId4"/>
          </p:cNvPr>
          <p:cNvPicPr>
            <a:picLocks noChangeAspect="1" noChangeArrowheads="1"/>
          </p:cNvPicPr>
          <p:nvPr/>
        </p:nvPicPr>
        <p:blipFill>
          <a:blip r:embed="rId5" cstate="print"/>
          <a:srcRect r="60324"/>
          <a:stretch>
            <a:fillRect/>
          </a:stretch>
        </p:blipFill>
        <p:spPr bwMode="auto">
          <a:xfrm>
            <a:off x="500034" y="285728"/>
            <a:ext cx="1439862" cy="714375"/>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8" name="Picture 5" descr="Clusters Array"/>
          <p:cNvPicPr>
            <a:picLocks noChangeAspect="1" noChangeArrowheads="1"/>
          </p:cNvPicPr>
          <p:nvPr/>
        </p:nvPicPr>
        <p:blipFill>
          <a:blip r:embed="rId2" cstate="print"/>
          <a:srcRect/>
          <a:stretch>
            <a:fillRect/>
          </a:stretch>
        </p:blipFill>
        <p:spPr bwMode="auto">
          <a:xfrm>
            <a:off x="2843213" y="549275"/>
            <a:ext cx="4762500" cy="2400300"/>
          </a:xfrm>
          <a:prstGeom prst="rect">
            <a:avLst/>
          </a:prstGeom>
          <a:noFill/>
          <a:ln w="9525">
            <a:noFill/>
            <a:miter lim="800000"/>
            <a:headEnd/>
            <a:tailEnd/>
          </a:ln>
        </p:spPr>
      </p:pic>
      <p:pic>
        <p:nvPicPr>
          <p:cNvPr id="4099" name="Picture 7" descr="Template Bridging"/>
          <p:cNvPicPr>
            <a:picLocks noChangeAspect="1" noChangeArrowheads="1"/>
          </p:cNvPicPr>
          <p:nvPr/>
        </p:nvPicPr>
        <p:blipFill>
          <a:blip r:embed="rId3" cstate="print"/>
          <a:srcRect/>
          <a:stretch>
            <a:fillRect/>
          </a:stretch>
        </p:blipFill>
        <p:spPr bwMode="auto">
          <a:xfrm>
            <a:off x="2843213" y="3644900"/>
            <a:ext cx="4762500" cy="2447925"/>
          </a:xfrm>
          <a:prstGeom prst="rect">
            <a:avLst/>
          </a:prstGeom>
          <a:noFill/>
          <a:ln w="9525">
            <a:noFill/>
            <a:miter lim="800000"/>
            <a:headEnd/>
            <a:tailEnd/>
          </a:ln>
        </p:spPr>
      </p:pic>
      <p:sp>
        <p:nvSpPr>
          <p:cNvPr id="4100" name="Rectangle 8"/>
          <p:cNvSpPr>
            <a:spLocks noChangeArrowheads="1"/>
          </p:cNvSpPr>
          <p:nvPr/>
        </p:nvSpPr>
        <p:spPr bwMode="auto">
          <a:xfrm>
            <a:off x="250825" y="1700213"/>
            <a:ext cx="1822450" cy="366712"/>
          </a:xfrm>
          <a:prstGeom prst="rect">
            <a:avLst/>
          </a:prstGeom>
          <a:noFill/>
          <a:ln w="9525">
            <a:noFill/>
            <a:miter lim="800000"/>
            <a:headEnd/>
            <a:tailEnd/>
          </a:ln>
        </p:spPr>
        <p:txBody>
          <a:bodyPr wrap="none" anchor="ctr">
            <a:spAutoFit/>
          </a:bodyPr>
          <a:lstStyle/>
          <a:p>
            <a:r>
              <a:rPr lang="en-US" altLang="zh-TW" b="1">
                <a:latin typeface="Arial" pitchFamily="34" charset="0"/>
                <a:cs typeface="Arial" pitchFamily="34" charset="0"/>
              </a:rPr>
              <a:t>Clusters Array</a:t>
            </a:r>
            <a:r>
              <a:rPr lang="en-US" altLang="zh-TW">
                <a:latin typeface="Arial" pitchFamily="34" charset="0"/>
                <a:cs typeface="Arial" pitchFamily="34" charset="0"/>
              </a:rPr>
              <a:t> </a:t>
            </a:r>
          </a:p>
        </p:txBody>
      </p:sp>
      <p:sp>
        <p:nvSpPr>
          <p:cNvPr id="4101" name="Rectangle 9"/>
          <p:cNvSpPr>
            <a:spLocks noChangeArrowheads="1"/>
          </p:cNvSpPr>
          <p:nvPr/>
        </p:nvSpPr>
        <p:spPr bwMode="auto">
          <a:xfrm>
            <a:off x="179388" y="4365625"/>
            <a:ext cx="2254250" cy="366713"/>
          </a:xfrm>
          <a:prstGeom prst="rect">
            <a:avLst/>
          </a:prstGeom>
          <a:noFill/>
          <a:ln w="9525">
            <a:noFill/>
            <a:miter lim="800000"/>
            <a:headEnd/>
            <a:tailEnd/>
          </a:ln>
        </p:spPr>
        <p:txBody>
          <a:bodyPr wrap="none" anchor="ctr">
            <a:spAutoFit/>
          </a:bodyPr>
          <a:lstStyle/>
          <a:p>
            <a:r>
              <a:rPr lang="en-US" altLang="zh-TW" b="1">
                <a:latin typeface="Arial" pitchFamily="34" charset="0"/>
                <a:cs typeface="Arial" pitchFamily="34" charset="0"/>
              </a:rPr>
              <a:t>Template Bridging</a:t>
            </a:r>
            <a:r>
              <a:rPr lang="en-US" altLang="zh-TW">
                <a:latin typeface="Arial" pitchFamily="34" charset="0"/>
                <a:cs typeface="Arial" pitchFamily="34" charset="0"/>
              </a:rPr>
              <a:t> </a:t>
            </a:r>
          </a:p>
        </p:txBody>
      </p:sp>
      <p:sp>
        <p:nvSpPr>
          <p:cNvPr id="4102" name="Rectangle 10"/>
          <p:cNvSpPr>
            <a:spLocks noChangeArrowheads="1"/>
          </p:cNvSpPr>
          <p:nvPr/>
        </p:nvSpPr>
        <p:spPr bwMode="auto">
          <a:xfrm>
            <a:off x="142876" y="260350"/>
            <a:ext cx="4572000" cy="523220"/>
          </a:xfrm>
          <a:prstGeom prst="rect">
            <a:avLst/>
          </a:prstGeom>
          <a:noFill/>
          <a:ln w="9525">
            <a:noFill/>
            <a:miter lim="800000"/>
            <a:headEnd/>
            <a:tailEnd/>
          </a:ln>
        </p:spPr>
        <p:txBody>
          <a:bodyPr>
            <a:spAutoFit/>
          </a:bodyPr>
          <a:lstStyle/>
          <a:p>
            <a:r>
              <a:rPr lang="en-US" altLang="zh-TW" sz="2800" b="1" dirty="0">
                <a:solidFill>
                  <a:srgbClr val="C00000"/>
                </a:solidFill>
                <a:latin typeface="Arial" pitchFamily="34" charset="0"/>
                <a:cs typeface="Arial" pitchFamily="34" charset="0"/>
              </a:rPr>
              <a:t>Cluster Generation</a:t>
            </a:r>
          </a:p>
        </p:txBody>
      </p:sp>
      <p:pic>
        <p:nvPicPr>
          <p:cNvPr id="7" name="Picture 46" descr="Solexa">
            <a:hlinkClick r:id="rId4"/>
          </p:cNvPr>
          <p:cNvPicPr>
            <a:picLocks noChangeAspect="1" noChangeArrowheads="1"/>
          </p:cNvPicPr>
          <p:nvPr/>
        </p:nvPicPr>
        <p:blipFill>
          <a:blip r:embed="rId5"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122" name="Picture 5" descr="Denaturation"/>
          <p:cNvPicPr>
            <a:picLocks noChangeAspect="1" noChangeArrowheads="1"/>
          </p:cNvPicPr>
          <p:nvPr/>
        </p:nvPicPr>
        <p:blipFill>
          <a:blip r:embed="rId2" cstate="print"/>
          <a:srcRect/>
          <a:stretch>
            <a:fillRect/>
          </a:stretch>
        </p:blipFill>
        <p:spPr bwMode="auto">
          <a:xfrm>
            <a:off x="2643174" y="733425"/>
            <a:ext cx="4762500" cy="2276475"/>
          </a:xfrm>
          <a:prstGeom prst="rect">
            <a:avLst/>
          </a:prstGeom>
          <a:noFill/>
          <a:ln w="9525">
            <a:noFill/>
            <a:miter lim="800000"/>
            <a:headEnd/>
            <a:tailEnd/>
          </a:ln>
        </p:spPr>
      </p:pic>
      <p:pic>
        <p:nvPicPr>
          <p:cNvPr id="5123" name="Picture 7" descr="Denaturation"/>
          <p:cNvPicPr>
            <a:picLocks noChangeAspect="1" noChangeArrowheads="1"/>
          </p:cNvPicPr>
          <p:nvPr/>
        </p:nvPicPr>
        <p:blipFill>
          <a:blip r:embed="rId3" cstate="print"/>
          <a:srcRect/>
          <a:stretch>
            <a:fillRect/>
          </a:stretch>
        </p:blipFill>
        <p:spPr bwMode="auto">
          <a:xfrm>
            <a:off x="2643174" y="3429000"/>
            <a:ext cx="4762500" cy="2847975"/>
          </a:xfrm>
          <a:prstGeom prst="rect">
            <a:avLst/>
          </a:prstGeom>
          <a:noFill/>
          <a:ln w="9525">
            <a:noFill/>
            <a:miter lim="800000"/>
            <a:headEnd/>
            <a:tailEnd/>
          </a:ln>
        </p:spPr>
      </p:pic>
      <p:sp>
        <p:nvSpPr>
          <p:cNvPr id="5124" name="Rectangle 8"/>
          <p:cNvSpPr>
            <a:spLocks noChangeArrowheads="1"/>
          </p:cNvSpPr>
          <p:nvPr/>
        </p:nvSpPr>
        <p:spPr bwMode="auto">
          <a:xfrm>
            <a:off x="395288" y="1341438"/>
            <a:ext cx="1593850" cy="366712"/>
          </a:xfrm>
          <a:prstGeom prst="rect">
            <a:avLst/>
          </a:prstGeom>
          <a:noFill/>
          <a:ln w="9525">
            <a:noFill/>
            <a:miter lim="800000"/>
            <a:headEnd/>
            <a:tailEnd/>
          </a:ln>
        </p:spPr>
        <p:txBody>
          <a:bodyPr wrap="none" anchor="ctr">
            <a:spAutoFit/>
          </a:bodyPr>
          <a:lstStyle/>
          <a:p>
            <a:r>
              <a:rPr lang="en-US" altLang="zh-TW" b="1">
                <a:latin typeface="Arial" pitchFamily="34" charset="0"/>
                <a:cs typeface="Arial" pitchFamily="34" charset="0"/>
              </a:rPr>
              <a:t>Denaturation</a:t>
            </a:r>
          </a:p>
        </p:txBody>
      </p:sp>
      <p:sp>
        <p:nvSpPr>
          <p:cNvPr id="5125" name="Rectangle 9"/>
          <p:cNvSpPr>
            <a:spLocks noChangeArrowheads="1"/>
          </p:cNvSpPr>
          <p:nvPr/>
        </p:nvSpPr>
        <p:spPr bwMode="auto">
          <a:xfrm>
            <a:off x="323850" y="4437063"/>
            <a:ext cx="2724150" cy="366712"/>
          </a:xfrm>
          <a:prstGeom prst="rect">
            <a:avLst/>
          </a:prstGeom>
          <a:noFill/>
          <a:ln w="9525">
            <a:noFill/>
            <a:miter lim="800000"/>
            <a:headEnd/>
            <a:tailEnd/>
          </a:ln>
        </p:spPr>
        <p:txBody>
          <a:bodyPr wrap="none" anchor="ctr">
            <a:spAutoFit/>
          </a:bodyPr>
          <a:lstStyle/>
          <a:p>
            <a:r>
              <a:rPr lang="en-US" altLang="zh-TW" b="1">
                <a:latin typeface="Arial" pitchFamily="34" charset="0"/>
                <a:cs typeface="Arial" pitchFamily="34" charset="0"/>
              </a:rPr>
              <a:t>Ready For Sequencing</a:t>
            </a:r>
            <a:r>
              <a:rPr lang="en-US" altLang="zh-TW">
                <a:latin typeface="Arial" pitchFamily="34" charset="0"/>
                <a:cs typeface="Arial" pitchFamily="34" charset="0"/>
              </a:rPr>
              <a:t> </a:t>
            </a:r>
          </a:p>
        </p:txBody>
      </p:sp>
      <p:pic>
        <p:nvPicPr>
          <p:cNvPr id="6" name="Picture 46" descr="Solexa">
            <a:hlinkClick r:id="rId4"/>
          </p:cNvPr>
          <p:cNvPicPr>
            <a:picLocks noChangeAspect="1" noChangeArrowheads="1"/>
          </p:cNvPicPr>
          <p:nvPr/>
        </p:nvPicPr>
        <p:blipFill>
          <a:blip r:embed="rId5"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5" descr="sbs_slide1"/>
          <p:cNvPicPr>
            <a:picLocks noChangeAspect="1" noChangeArrowheads="1"/>
          </p:cNvPicPr>
          <p:nvPr/>
        </p:nvPicPr>
        <p:blipFill>
          <a:blip r:embed="rId2" cstate="print"/>
          <a:srcRect/>
          <a:stretch>
            <a:fillRect/>
          </a:stretch>
        </p:blipFill>
        <p:spPr bwMode="auto">
          <a:xfrm>
            <a:off x="714348" y="1071546"/>
            <a:ext cx="6786610" cy="5592167"/>
          </a:xfrm>
          <a:prstGeom prst="rect">
            <a:avLst/>
          </a:prstGeom>
          <a:noFill/>
          <a:ln w="9525">
            <a:noFill/>
            <a:miter lim="800000"/>
            <a:headEnd/>
            <a:tailEnd/>
          </a:ln>
        </p:spPr>
      </p:pic>
      <p:pic>
        <p:nvPicPr>
          <p:cNvPr id="3075" name="Picture 8" descr="-"/>
          <p:cNvPicPr>
            <a:picLocks noChangeAspect="1" noChangeArrowheads="1"/>
          </p:cNvPicPr>
          <p:nvPr/>
        </p:nvPicPr>
        <p:blipFill>
          <a:blip r:embed="rId3" cstate="print"/>
          <a:srcRect/>
          <a:stretch>
            <a:fillRect/>
          </a:stretch>
        </p:blipFill>
        <p:spPr bwMode="auto">
          <a:xfrm>
            <a:off x="4545881" y="3149840"/>
            <a:ext cx="122159" cy="122159"/>
          </a:xfrm>
          <a:prstGeom prst="rect">
            <a:avLst/>
          </a:prstGeom>
          <a:noFill/>
          <a:ln w="9525">
            <a:noFill/>
            <a:miter lim="800000"/>
            <a:headEnd/>
            <a:tailEnd/>
          </a:ln>
        </p:spPr>
      </p:pic>
      <p:pic>
        <p:nvPicPr>
          <p:cNvPr id="3076" name="Picture 11" descr="-"/>
          <p:cNvPicPr>
            <a:picLocks noChangeAspect="1" noChangeArrowheads="1"/>
          </p:cNvPicPr>
          <p:nvPr/>
        </p:nvPicPr>
        <p:blipFill>
          <a:blip r:embed="rId3" cstate="print"/>
          <a:srcRect/>
          <a:stretch>
            <a:fillRect/>
          </a:stretch>
        </p:blipFill>
        <p:spPr bwMode="auto">
          <a:xfrm>
            <a:off x="4545881" y="3378440"/>
            <a:ext cx="122159" cy="122159"/>
          </a:xfrm>
          <a:prstGeom prst="rect">
            <a:avLst/>
          </a:prstGeom>
          <a:noFill/>
          <a:ln w="9525">
            <a:noFill/>
            <a:miter lim="800000"/>
            <a:headEnd/>
            <a:tailEnd/>
          </a:ln>
        </p:spPr>
      </p:pic>
      <p:pic>
        <p:nvPicPr>
          <p:cNvPr id="3077" name="Picture 14" descr="-"/>
          <p:cNvPicPr>
            <a:picLocks noChangeAspect="1" noChangeArrowheads="1"/>
          </p:cNvPicPr>
          <p:nvPr/>
        </p:nvPicPr>
        <p:blipFill>
          <a:blip r:embed="rId3" cstate="print"/>
          <a:srcRect/>
          <a:stretch>
            <a:fillRect/>
          </a:stretch>
        </p:blipFill>
        <p:spPr bwMode="auto">
          <a:xfrm>
            <a:off x="4545881" y="3607040"/>
            <a:ext cx="122159" cy="122159"/>
          </a:xfrm>
          <a:prstGeom prst="rect">
            <a:avLst/>
          </a:prstGeom>
          <a:noFill/>
          <a:ln w="9525">
            <a:noFill/>
            <a:miter lim="800000"/>
            <a:headEnd/>
            <a:tailEnd/>
          </a:ln>
        </p:spPr>
      </p:pic>
      <p:sp>
        <p:nvSpPr>
          <p:cNvPr id="3078" name="Rectangle 44"/>
          <p:cNvSpPr>
            <a:spLocks noChangeArrowheads="1"/>
          </p:cNvSpPr>
          <p:nvPr/>
        </p:nvSpPr>
        <p:spPr bwMode="auto">
          <a:xfrm>
            <a:off x="395288" y="333375"/>
            <a:ext cx="6319852" cy="523220"/>
          </a:xfrm>
          <a:prstGeom prst="rect">
            <a:avLst/>
          </a:prstGeom>
          <a:noFill/>
          <a:ln w="9525">
            <a:noFill/>
            <a:miter lim="800000"/>
            <a:headEnd/>
            <a:tailEnd/>
          </a:ln>
        </p:spPr>
        <p:txBody>
          <a:bodyPr wrap="square">
            <a:spAutoFit/>
          </a:bodyPr>
          <a:lstStyle/>
          <a:p>
            <a:r>
              <a:rPr lang="en-US" altLang="zh-TW" sz="2800" b="1" dirty="0">
                <a:solidFill>
                  <a:srgbClr val="C00000"/>
                </a:solidFill>
                <a:latin typeface="Arial" pitchFamily="34" charset="0"/>
                <a:cs typeface="Arial" pitchFamily="34" charset="0"/>
              </a:rPr>
              <a:t>  Sequencing-By-Synthesis	    </a:t>
            </a:r>
          </a:p>
        </p:txBody>
      </p:sp>
      <p:pic>
        <p:nvPicPr>
          <p:cNvPr id="3079" name="Picture 46" descr="Solexa">
            <a:hlinkClick r:id="rId4"/>
          </p:cNvPr>
          <p:cNvPicPr>
            <a:picLocks noChangeAspect="1" noChangeArrowheads="1"/>
          </p:cNvPicPr>
          <p:nvPr/>
        </p:nvPicPr>
        <p:blipFill>
          <a:blip r:embed="rId5" cstate="print"/>
          <a:srcRect/>
          <a:stretch>
            <a:fillRect/>
          </a:stretch>
        </p:blipFill>
        <p:spPr bwMode="auto">
          <a:xfrm>
            <a:off x="6877050" y="0"/>
            <a:ext cx="1952625" cy="1190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6" name="Picture 3" descr="Incorporation"/>
          <p:cNvPicPr>
            <a:picLocks noChangeAspect="1" noChangeArrowheads="1"/>
          </p:cNvPicPr>
          <p:nvPr/>
        </p:nvPicPr>
        <p:blipFill>
          <a:blip r:embed="rId2" cstate="print"/>
          <a:srcRect/>
          <a:stretch>
            <a:fillRect/>
          </a:stretch>
        </p:blipFill>
        <p:spPr bwMode="auto">
          <a:xfrm>
            <a:off x="1692275" y="690560"/>
            <a:ext cx="2400300" cy="2381250"/>
          </a:xfrm>
          <a:prstGeom prst="rect">
            <a:avLst/>
          </a:prstGeom>
          <a:noFill/>
          <a:ln w="9525">
            <a:noFill/>
            <a:miter lim="800000"/>
            <a:headEnd/>
            <a:tailEnd/>
          </a:ln>
        </p:spPr>
      </p:pic>
      <p:pic>
        <p:nvPicPr>
          <p:cNvPr id="6147" name="Picture 5" descr="Fluorescent Detection"/>
          <p:cNvPicPr>
            <a:picLocks noChangeAspect="1" noChangeArrowheads="1"/>
          </p:cNvPicPr>
          <p:nvPr/>
        </p:nvPicPr>
        <p:blipFill>
          <a:blip r:embed="rId3" cstate="print"/>
          <a:srcRect/>
          <a:stretch>
            <a:fillRect/>
          </a:stretch>
        </p:blipFill>
        <p:spPr bwMode="auto">
          <a:xfrm>
            <a:off x="5292725" y="761998"/>
            <a:ext cx="3009900" cy="2381250"/>
          </a:xfrm>
          <a:prstGeom prst="rect">
            <a:avLst/>
          </a:prstGeom>
          <a:noFill/>
          <a:ln w="9525">
            <a:noFill/>
            <a:miter lim="800000"/>
            <a:headEnd/>
            <a:tailEnd/>
          </a:ln>
        </p:spPr>
      </p:pic>
      <p:sp>
        <p:nvSpPr>
          <p:cNvPr id="6148" name="Rectangle 6"/>
          <p:cNvSpPr>
            <a:spLocks noChangeArrowheads="1"/>
          </p:cNvSpPr>
          <p:nvPr/>
        </p:nvSpPr>
        <p:spPr bwMode="auto">
          <a:xfrm>
            <a:off x="755650" y="1341438"/>
            <a:ext cx="1720850" cy="366712"/>
          </a:xfrm>
          <a:prstGeom prst="rect">
            <a:avLst/>
          </a:prstGeom>
          <a:noFill/>
          <a:ln w="9525">
            <a:noFill/>
            <a:miter lim="800000"/>
            <a:headEnd/>
            <a:tailEnd/>
          </a:ln>
        </p:spPr>
        <p:txBody>
          <a:bodyPr wrap="none" anchor="ctr">
            <a:spAutoFit/>
          </a:bodyPr>
          <a:lstStyle/>
          <a:p>
            <a:r>
              <a:rPr lang="en-US" altLang="zh-TW" b="1"/>
              <a:t>Incorporation</a:t>
            </a:r>
            <a:r>
              <a:rPr lang="en-US" altLang="zh-TW"/>
              <a:t> </a:t>
            </a:r>
          </a:p>
        </p:txBody>
      </p:sp>
      <p:sp>
        <p:nvSpPr>
          <p:cNvPr id="6149" name="Rectangle 7"/>
          <p:cNvSpPr>
            <a:spLocks noChangeArrowheads="1"/>
          </p:cNvSpPr>
          <p:nvPr/>
        </p:nvSpPr>
        <p:spPr bwMode="auto">
          <a:xfrm>
            <a:off x="3924300" y="1844675"/>
            <a:ext cx="2584450" cy="366713"/>
          </a:xfrm>
          <a:prstGeom prst="rect">
            <a:avLst/>
          </a:prstGeom>
          <a:noFill/>
          <a:ln w="9525">
            <a:noFill/>
            <a:miter lim="800000"/>
            <a:headEnd/>
            <a:tailEnd/>
          </a:ln>
        </p:spPr>
        <p:txBody>
          <a:bodyPr wrap="none" anchor="ctr">
            <a:spAutoFit/>
          </a:bodyPr>
          <a:lstStyle/>
          <a:p>
            <a:r>
              <a:rPr lang="en-US" altLang="zh-TW" b="1"/>
              <a:t>Fluorescent Detection</a:t>
            </a:r>
          </a:p>
        </p:txBody>
      </p:sp>
      <p:pic>
        <p:nvPicPr>
          <p:cNvPr id="6150" name="Picture 10" descr="Sequence Generated At Every Site On The Array "/>
          <p:cNvPicPr>
            <a:picLocks noChangeAspect="1" noChangeArrowheads="1"/>
          </p:cNvPicPr>
          <p:nvPr/>
        </p:nvPicPr>
        <p:blipFill>
          <a:blip r:embed="rId4" cstate="print"/>
          <a:srcRect/>
          <a:stretch>
            <a:fillRect/>
          </a:stretch>
        </p:blipFill>
        <p:spPr bwMode="auto">
          <a:xfrm>
            <a:off x="2786063" y="3716338"/>
            <a:ext cx="3571875" cy="2857500"/>
          </a:xfrm>
          <a:prstGeom prst="rect">
            <a:avLst/>
          </a:prstGeom>
          <a:noFill/>
          <a:ln w="9525">
            <a:noFill/>
            <a:miter lim="800000"/>
            <a:headEnd/>
            <a:tailEnd/>
          </a:ln>
        </p:spPr>
      </p:pic>
      <p:sp>
        <p:nvSpPr>
          <p:cNvPr id="6151" name="Rectangle 11"/>
          <p:cNvSpPr>
            <a:spLocks noChangeArrowheads="1"/>
          </p:cNvSpPr>
          <p:nvPr/>
        </p:nvSpPr>
        <p:spPr bwMode="auto">
          <a:xfrm>
            <a:off x="1819275" y="3246438"/>
            <a:ext cx="5505450" cy="366712"/>
          </a:xfrm>
          <a:prstGeom prst="rect">
            <a:avLst/>
          </a:prstGeom>
          <a:noFill/>
          <a:ln w="9525">
            <a:noFill/>
            <a:miter lim="800000"/>
            <a:headEnd/>
            <a:tailEnd/>
          </a:ln>
        </p:spPr>
        <p:txBody>
          <a:bodyPr wrap="none" anchor="ctr">
            <a:spAutoFit/>
          </a:bodyPr>
          <a:lstStyle/>
          <a:p>
            <a:r>
              <a:rPr lang="en-US" altLang="zh-TW" b="1"/>
              <a:t>Sequence Generated At Every Site On The Array</a:t>
            </a:r>
            <a:r>
              <a:rPr lang="en-US" altLang="zh-TW"/>
              <a:t> </a:t>
            </a:r>
          </a:p>
        </p:txBody>
      </p:sp>
      <p:pic>
        <p:nvPicPr>
          <p:cNvPr id="8" name="Picture 46" descr="Solexa">
            <a:hlinkClick r:id="rId5"/>
          </p:cNvPr>
          <p:cNvPicPr>
            <a:picLocks noChangeAspect="1" noChangeArrowheads="1"/>
          </p:cNvPicPr>
          <p:nvPr/>
        </p:nvPicPr>
        <p:blipFill>
          <a:blip r:embed="rId6"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6" descr="Screen shot 2010-07-27 at 5.42.15 AM.png"/>
          <p:cNvPicPr>
            <a:picLocks noChangeAspect="1"/>
          </p:cNvPicPr>
          <p:nvPr/>
        </p:nvPicPr>
        <p:blipFill>
          <a:blip r:embed="rId2" cstate="print"/>
          <a:srcRect/>
          <a:stretch>
            <a:fillRect/>
          </a:stretch>
        </p:blipFill>
        <p:spPr bwMode="auto">
          <a:xfrm>
            <a:off x="152400" y="457200"/>
            <a:ext cx="4191000" cy="5443538"/>
          </a:xfrm>
          <a:prstGeom prst="rect">
            <a:avLst/>
          </a:prstGeom>
          <a:noFill/>
          <a:ln w="9525">
            <a:noFill/>
            <a:miter lim="800000"/>
            <a:headEnd/>
            <a:tailEnd/>
          </a:ln>
          <a:effectLst/>
        </p:spPr>
      </p:pic>
      <p:pic>
        <p:nvPicPr>
          <p:cNvPr id="10" name="Picture 9" descr="Screen shot 2010-07-27 at 5.42.37 AM.png"/>
          <p:cNvPicPr>
            <a:picLocks noChangeAspect="1"/>
          </p:cNvPicPr>
          <p:nvPr/>
        </p:nvPicPr>
        <p:blipFill>
          <a:blip r:embed="rId3" cstate="print"/>
          <a:srcRect/>
          <a:stretch>
            <a:fillRect/>
          </a:stretch>
        </p:blipFill>
        <p:spPr bwMode="auto">
          <a:xfrm>
            <a:off x="4724400" y="2438400"/>
            <a:ext cx="3995738" cy="1497013"/>
          </a:xfrm>
          <a:prstGeom prst="rect">
            <a:avLst/>
          </a:prstGeom>
          <a:noFill/>
          <a:ln w="9525">
            <a:noFill/>
            <a:miter lim="800000"/>
            <a:headEnd/>
            <a:tailEnd/>
          </a:ln>
          <a:effectLst/>
        </p:spPr>
      </p:pic>
      <p:sp>
        <p:nvSpPr>
          <p:cNvPr id="6" name="矩形 5"/>
          <p:cNvSpPr/>
          <p:nvPr/>
        </p:nvSpPr>
        <p:spPr>
          <a:xfrm>
            <a:off x="4536504" y="6351711"/>
            <a:ext cx="4572000" cy="400110"/>
          </a:xfrm>
          <a:prstGeom prst="rect">
            <a:avLst/>
          </a:prstGeom>
        </p:spPr>
        <p:txBody>
          <a:bodyPr>
            <a:spAutoFit/>
          </a:bodyPr>
          <a:lstStyle/>
          <a:p>
            <a:pPr>
              <a:defRPr/>
            </a:pPr>
            <a:r>
              <a:rPr lang="en-US" altLang="zh-TW" sz="1000" dirty="0" smtClean="0">
                <a:latin typeface="Comic Sans MS" charset="0"/>
                <a:ea typeface="ＭＳ Ｐゴシック" charset="-128"/>
                <a:cs typeface="ＭＳ Ｐゴシック" charset="-128"/>
              </a:rPr>
              <a:t>From Debbie Nickerson, Department of Genome Sciences, University of Washington, http://tinyurl.com/6zbzh4</a:t>
            </a:r>
            <a:endParaRPr lang="en-US" altLang="zh-TW" sz="1000" dirty="0">
              <a:latin typeface="Comic Sans MS" charset="0"/>
              <a:ea typeface="ＭＳ Ｐゴシック" charset="-128"/>
              <a:cs typeface="ＭＳ Ｐゴシック" charset="-128"/>
            </a:endParaRPr>
          </a:p>
        </p:txBody>
      </p:sp>
      <p:pic>
        <p:nvPicPr>
          <p:cNvPr id="8" name="Picture 46" descr="Solexa">
            <a:hlinkClick r:id="rId4"/>
          </p:cNvPr>
          <p:cNvPicPr>
            <a:picLocks noChangeAspect="1" noChangeArrowheads="1"/>
          </p:cNvPicPr>
          <p:nvPr/>
        </p:nvPicPr>
        <p:blipFill>
          <a:blip r:embed="rId5"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8674" name="Picture 8"/>
          <p:cNvPicPr>
            <a:picLocks noChangeAspect="1" noChangeArrowheads="1"/>
          </p:cNvPicPr>
          <p:nvPr/>
        </p:nvPicPr>
        <p:blipFill>
          <a:blip r:embed="rId2" cstate="print"/>
          <a:srcRect/>
          <a:stretch>
            <a:fillRect/>
          </a:stretch>
        </p:blipFill>
        <p:spPr bwMode="auto">
          <a:xfrm>
            <a:off x="152400" y="733425"/>
            <a:ext cx="8763000" cy="5514975"/>
          </a:xfrm>
          <a:prstGeom prst="rect">
            <a:avLst/>
          </a:prstGeom>
          <a:noFill/>
          <a:ln w="9525">
            <a:noFill/>
            <a:miter lim="800000"/>
            <a:headEnd/>
            <a:tailEnd/>
          </a:ln>
        </p:spPr>
      </p:pic>
      <p:sp>
        <p:nvSpPr>
          <p:cNvPr id="4" name="矩形 3"/>
          <p:cNvSpPr/>
          <p:nvPr/>
        </p:nvSpPr>
        <p:spPr>
          <a:xfrm>
            <a:off x="4536504" y="6351711"/>
            <a:ext cx="4572000" cy="400110"/>
          </a:xfrm>
          <a:prstGeom prst="rect">
            <a:avLst/>
          </a:prstGeom>
        </p:spPr>
        <p:txBody>
          <a:bodyPr>
            <a:spAutoFit/>
          </a:bodyPr>
          <a:lstStyle/>
          <a:p>
            <a:pPr>
              <a:defRPr/>
            </a:pPr>
            <a:r>
              <a:rPr lang="en-US" altLang="zh-TW" sz="1000" dirty="0" smtClean="0">
                <a:latin typeface="Comic Sans MS" charset="0"/>
                <a:ea typeface="ＭＳ Ｐゴシック" charset="-128"/>
                <a:cs typeface="ＭＳ Ｐゴシック" charset="-128"/>
              </a:rPr>
              <a:t>From Debbie Nickerson, Department of Genome Sciences, University of Washington, http://tinyurl.com/6zbzh4</a:t>
            </a:r>
            <a:endParaRPr lang="en-US" altLang="zh-TW" sz="1000" dirty="0">
              <a:latin typeface="Comic Sans MS" charset="0"/>
              <a:ea typeface="ＭＳ Ｐゴシック" charset="-128"/>
              <a:cs typeface="ＭＳ Ｐゴシック" charset="-128"/>
            </a:endParaRPr>
          </a:p>
        </p:txBody>
      </p:sp>
      <p:pic>
        <p:nvPicPr>
          <p:cNvPr id="5" name="Picture 46" descr="Solexa">
            <a:hlinkClick r:id="rId3"/>
          </p:cNvPr>
          <p:cNvPicPr>
            <a:picLocks noChangeAspect="1" noChangeArrowheads="1"/>
          </p:cNvPicPr>
          <p:nvPr/>
        </p:nvPicPr>
        <p:blipFill>
          <a:blip r:embed="rId4"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285720" y="214290"/>
            <a:ext cx="8643998" cy="4062651"/>
          </a:xfrm>
          <a:prstGeom prst="rect">
            <a:avLst/>
          </a:prstGeom>
        </p:spPr>
        <p:txBody>
          <a:bodyPr wrap="square">
            <a:spAutoFit/>
          </a:bodyPr>
          <a:lstStyle/>
          <a:p>
            <a:r>
              <a:rPr lang="en-US" altLang="zh-TW" sz="2800" b="1" dirty="0" err="1" smtClean="0">
                <a:solidFill>
                  <a:srgbClr val="C00000"/>
                </a:solidFill>
                <a:latin typeface="Arial" pitchFamily="34" charset="0"/>
                <a:cs typeface="Arial" pitchFamily="34" charset="0"/>
              </a:rPr>
              <a:t>Solexa</a:t>
            </a:r>
            <a:r>
              <a:rPr lang="en-US" altLang="zh-TW" sz="2800" b="1" dirty="0" smtClean="0">
                <a:solidFill>
                  <a:srgbClr val="C00000"/>
                </a:solidFill>
                <a:latin typeface="Arial" pitchFamily="34" charset="0"/>
                <a:cs typeface="Arial" pitchFamily="34" charset="0"/>
              </a:rPr>
              <a:t> technology (sequencing-by-synthesis)</a:t>
            </a:r>
          </a:p>
          <a:p>
            <a:r>
              <a:rPr lang="en-US" altLang="zh-TW" b="1" dirty="0" smtClean="0">
                <a:latin typeface="Arial" pitchFamily="34" charset="0"/>
                <a:cs typeface="Arial" pitchFamily="34" charset="0"/>
              </a:rPr>
              <a:t>Sample preparation. </a:t>
            </a:r>
          </a:p>
          <a:p>
            <a:r>
              <a:rPr lang="en-US" altLang="zh-TW" sz="1600" dirty="0" smtClean="0">
                <a:latin typeface="Arial" pitchFamily="34" charset="0"/>
                <a:cs typeface="Arial" pitchFamily="34" charset="0"/>
              </a:rPr>
              <a:t>Fragments of DNA are </a:t>
            </a:r>
            <a:r>
              <a:rPr lang="en-US" altLang="zh-TW" sz="1600" dirty="0" err="1" smtClean="0">
                <a:latin typeface="Arial" pitchFamily="34" charset="0"/>
                <a:cs typeface="Arial" pitchFamily="34" charset="0"/>
              </a:rPr>
              <a:t>ligated</a:t>
            </a:r>
            <a:r>
              <a:rPr lang="en-US" altLang="zh-TW" sz="1600" dirty="0" smtClean="0">
                <a:latin typeface="Arial" pitchFamily="34" charset="0"/>
                <a:cs typeface="Arial" pitchFamily="34" charset="0"/>
              </a:rPr>
              <a:t> to end adapters, denatured and bound at one end to a solid surface already coated with a dense layer of the adapters. Each single stranded fragment is immobilized at one end, while its free end ‘bends over’ and hybridizes to a complementary adapter on the surface, which initiates the synthesis of the complementary strand in the presence of amplification reagents. Multiple cycles of this solid-phase amplification followed by </a:t>
            </a:r>
            <a:r>
              <a:rPr lang="en-US" altLang="zh-TW" sz="1600" dirty="0" err="1" smtClean="0">
                <a:latin typeface="Arial" pitchFamily="34" charset="0"/>
                <a:cs typeface="Arial" pitchFamily="34" charset="0"/>
              </a:rPr>
              <a:t>denaturation</a:t>
            </a:r>
            <a:r>
              <a:rPr lang="en-US" altLang="zh-TW" sz="1600" dirty="0" smtClean="0">
                <a:latin typeface="Arial" pitchFamily="34" charset="0"/>
                <a:cs typeface="Arial" pitchFamily="34" charset="0"/>
              </a:rPr>
              <a:t> create clusters of ~1,000 copies of single-stranded DNA molecules distributed randomly on the surface.</a:t>
            </a:r>
          </a:p>
          <a:p>
            <a:endParaRPr lang="en-US" altLang="zh-TW" dirty="0" smtClean="0">
              <a:latin typeface="Arial" pitchFamily="34" charset="0"/>
              <a:cs typeface="Arial" pitchFamily="34" charset="0"/>
            </a:endParaRPr>
          </a:p>
          <a:p>
            <a:r>
              <a:rPr lang="en-US" altLang="zh-TW" b="1" dirty="0" smtClean="0">
                <a:latin typeface="Arial" pitchFamily="34" charset="0"/>
                <a:cs typeface="Arial" pitchFamily="34" charset="0"/>
              </a:rPr>
              <a:t>Sequencing with reversible terminators. </a:t>
            </a:r>
          </a:p>
          <a:p>
            <a:r>
              <a:rPr lang="en-US" altLang="zh-TW" sz="1600" dirty="0" smtClean="0">
                <a:latin typeface="Arial" pitchFamily="34" charset="0"/>
                <a:cs typeface="Arial" pitchFamily="34" charset="0"/>
              </a:rPr>
              <a:t>Synthesis reagents, added to the flow cell, consist of primers, DNA polymerase and four differently labeled, reversible terminator nucleotides. After incorporation of a nucleotide, which is identified by its color, the 3′ terminator on the base and the </a:t>
            </a:r>
            <a:r>
              <a:rPr lang="en-US" altLang="zh-TW" sz="1600" dirty="0" err="1" smtClean="0">
                <a:latin typeface="Arial" pitchFamily="34" charset="0"/>
                <a:cs typeface="Arial" pitchFamily="34" charset="0"/>
              </a:rPr>
              <a:t>fluorophore</a:t>
            </a:r>
            <a:r>
              <a:rPr lang="en-US" altLang="zh-TW" sz="1600" dirty="0" smtClean="0">
                <a:latin typeface="Arial" pitchFamily="34" charset="0"/>
                <a:cs typeface="Arial" pitchFamily="34" charset="0"/>
              </a:rPr>
              <a:t> are removed, and the cycle is repeated for a read length of 30–35 nucleotides.</a:t>
            </a:r>
            <a:endParaRPr lang="zh-TW" altLang="en-US" sz="1600" dirty="0">
              <a:latin typeface="Arial" pitchFamily="34" charset="0"/>
              <a:cs typeface="Arial" pitchFamily="34" charset="0"/>
            </a:endParaRPr>
          </a:p>
        </p:txBody>
      </p:sp>
      <p:pic>
        <p:nvPicPr>
          <p:cNvPr id="58370" name="Picture 2">
            <a:hlinkClick r:id="rId2" action="ppaction://hlinkfile"/>
          </p:cNvPr>
          <p:cNvPicPr>
            <a:picLocks noChangeAspect="1" noChangeArrowheads="1"/>
          </p:cNvPicPr>
          <p:nvPr/>
        </p:nvPicPr>
        <p:blipFill>
          <a:blip r:embed="rId3" cstate="print"/>
          <a:srcRect l="18310" t="49805" r="10644" b="11132"/>
          <a:stretch>
            <a:fillRect/>
          </a:stretch>
        </p:blipFill>
        <p:spPr bwMode="auto">
          <a:xfrm>
            <a:off x="1857356" y="4286256"/>
            <a:ext cx="5407857" cy="223004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2" cstate="print"/>
          <a:srcRect l="21413" t="41992" r="19839" b="33594"/>
          <a:stretch>
            <a:fillRect/>
          </a:stretch>
        </p:blipFill>
        <p:spPr bwMode="auto">
          <a:xfrm>
            <a:off x="571472" y="142852"/>
            <a:ext cx="7643866" cy="1785950"/>
          </a:xfrm>
          <a:prstGeom prst="rect">
            <a:avLst/>
          </a:prstGeom>
          <a:noFill/>
          <a:ln w="9525">
            <a:noFill/>
            <a:miter lim="800000"/>
            <a:headEnd/>
            <a:tailEnd/>
          </a:ln>
        </p:spPr>
      </p:pic>
      <p:pic>
        <p:nvPicPr>
          <p:cNvPr id="24578" name="Picture 2" descr="https://products.appliedbiosystems.com/ab/en/US/htdocs/productMgr/images/SOLiD_large.jpg"/>
          <p:cNvPicPr>
            <a:picLocks noChangeAspect="1" noChangeArrowheads="1"/>
          </p:cNvPicPr>
          <p:nvPr/>
        </p:nvPicPr>
        <p:blipFill>
          <a:blip r:embed="rId3" cstate="print"/>
          <a:srcRect l="17857" r="16071" b="5786"/>
          <a:stretch>
            <a:fillRect/>
          </a:stretch>
        </p:blipFill>
        <p:spPr bwMode="auto">
          <a:xfrm>
            <a:off x="2214546" y="1785926"/>
            <a:ext cx="5143536" cy="4714908"/>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8" name="Picture 2" descr="C:\Documents and Settings\ESTANG\My Documents\My LECTURES\NEW Sequencing technology\SOLID\untitled.bmp"/>
          <p:cNvPicPr>
            <a:picLocks noChangeAspect="1" noChangeArrowheads="1"/>
          </p:cNvPicPr>
          <p:nvPr/>
        </p:nvPicPr>
        <p:blipFill>
          <a:blip r:embed="rId2" cstate="print"/>
          <a:srcRect/>
          <a:stretch>
            <a:fillRect/>
          </a:stretch>
        </p:blipFill>
        <p:spPr bwMode="auto">
          <a:xfrm>
            <a:off x="71406" y="1071546"/>
            <a:ext cx="8858280" cy="4407364"/>
          </a:xfrm>
          <a:prstGeom prst="rect">
            <a:avLst/>
          </a:prstGeom>
          <a:noFill/>
        </p:spPr>
      </p:pic>
      <p:sp>
        <p:nvSpPr>
          <p:cNvPr id="4" name="文字方塊 3"/>
          <p:cNvSpPr txBox="1"/>
          <p:nvPr/>
        </p:nvSpPr>
        <p:spPr>
          <a:xfrm>
            <a:off x="142844" y="428604"/>
            <a:ext cx="4758034" cy="523220"/>
          </a:xfrm>
          <a:prstGeom prst="rect">
            <a:avLst/>
          </a:prstGeom>
          <a:noFill/>
        </p:spPr>
        <p:txBody>
          <a:bodyPr wrap="none" rtlCol="0">
            <a:spAutoFit/>
          </a:bodyPr>
          <a:lstStyle/>
          <a:p>
            <a:r>
              <a:rPr lang="en-US" altLang="zh-TW" sz="2800" b="1" dirty="0" smtClean="0">
                <a:solidFill>
                  <a:srgbClr val="C00000"/>
                </a:solidFill>
                <a:latin typeface="Arial" pitchFamily="34" charset="0"/>
                <a:cs typeface="Arial" pitchFamily="34" charset="0"/>
              </a:rPr>
              <a:t>Step 1. Library preparation</a:t>
            </a:r>
            <a:endParaRPr lang="zh-TW" altLang="en-US" sz="2800" b="1" dirty="0">
              <a:solidFill>
                <a:srgbClr val="C000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122" name="Picture 2" descr="C:\Documents and Settings\ESTANG\My Documents\My LECTURES\NEW Sequencing technology\SOLID\untitled2.bmp"/>
          <p:cNvPicPr>
            <a:picLocks noChangeAspect="1" noChangeArrowheads="1"/>
          </p:cNvPicPr>
          <p:nvPr/>
        </p:nvPicPr>
        <p:blipFill>
          <a:blip r:embed="rId2" cstate="print"/>
          <a:srcRect/>
          <a:stretch>
            <a:fillRect/>
          </a:stretch>
        </p:blipFill>
        <p:spPr bwMode="auto">
          <a:xfrm>
            <a:off x="357158" y="842607"/>
            <a:ext cx="8291504" cy="4158029"/>
          </a:xfrm>
          <a:prstGeom prst="rect">
            <a:avLst/>
          </a:prstGeom>
          <a:noFill/>
        </p:spPr>
      </p:pic>
      <p:pic>
        <p:nvPicPr>
          <p:cNvPr id="3" name="Picture 2" descr="C:\Documents and Settings\ESTANG\My Documents\My LECTURES\NEW Sequencing technology\SOLID\untitled3.bmp"/>
          <p:cNvPicPr>
            <a:picLocks noChangeAspect="1" noChangeArrowheads="1"/>
          </p:cNvPicPr>
          <p:nvPr/>
        </p:nvPicPr>
        <p:blipFill>
          <a:blip r:embed="rId3" cstate="print"/>
          <a:srcRect/>
          <a:stretch>
            <a:fillRect/>
          </a:stretch>
        </p:blipFill>
        <p:spPr bwMode="auto">
          <a:xfrm>
            <a:off x="2214546" y="5143512"/>
            <a:ext cx="5505421" cy="1505431"/>
          </a:xfrm>
          <a:prstGeom prst="rect">
            <a:avLst/>
          </a:prstGeom>
          <a:noFill/>
        </p:spPr>
      </p:pic>
      <p:sp>
        <p:nvSpPr>
          <p:cNvPr id="4" name="文字方塊 3"/>
          <p:cNvSpPr txBox="1"/>
          <p:nvPr/>
        </p:nvSpPr>
        <p:spPr>
          <a:xfrm>
            <a:off x="314032" y="214290"/>
            <a:ext cx="3935693" cy="523220"/>
          </a:xfrm>
          <a:prstGeom prst="rect">
            <a:avLst/>
          </a:prstGeom>
          <a:noFill/>
        </p:spPr>
        <p:txBody>
          <a:bodyPr wrap="none" rtlCol="0">
            <a:spAutoFit/>
          </a:bodyPr>
          <a:lstStyle/>
          <a:p>
            <a:r>
              <a:rPr lang="en-US" altLang="zh-TW" sz="2800" b="1" dirty="0" smtClean="0">
                <a:solidFill>
                  <a:srgbClr val="C00000"/>
                </a:solidFill>
                <a:latin typeface="Arial" pitchFamily="34" charset="0"/>
                <a:cs typeface="Arial" pitchFamily="34" charset="0"/>
              </a:rPr>
              <a:t>Step 2. Emulsion PCR</a:t>
            </a:r>
            <a:endParaRPr lang="zh-TW" altLang="en-US" sz="2800" b="1" dirty="0">
              <a:solidFill>
                <a:srgbClr val="C000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8" name="群組 7"/>
          <p:cNvGrpSpPr/>
          <p:nvPr/>
        </p:nvGrpSpPr>
        <p:grpSpPr>
          <a:xfrm>
            <a:off x="2224070" y="571480"/>
            <a:ext cx="4562508" cy="6000792"/>
            <a:chOff x="500034" y="285728"/>
            <a:chExt cx="4562508" cy="6000792"/>
          </a:xfrm>
        </p:grpSpPr>
        <p:pic>
          <p:nvPicPr>
            <p:cNvPr id="4" name="Picture 2"/>
            <p:cNvPicPr>
              <a:picLocks noChangeAspect="1" noChangeArrowheads="1"/>
            </p:cNvPicPr>
            <p:nvPr/>
          </p:nvPicPr>
          <p:blipFill>
            <a:blip r:embed="rId2" cstate="print"/>
            <a:srcRect l="14824" t="24414" r="50110" b="15039"/>
            <a:stretch>
              <a:fillRect/>
            </a:stretch>
          </p:blipFill>
          <p:spPr bwMode="auto">
            <a:xfrm>
              <a:off x="500034" y="285728"/>
              <a:ext cx="4562508" cy="4429156"/>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l="14861" t="22656" r="50549" b="54883"/>
            <a:stretch>
              <a:fillRect/>
            </a:stretch>
          </p:blipFill>
          <p:spPr bwMode="auto">
            <a:xfrm>
              <a:off x="500066" y="4643446"/>
              <a:ext cx="4500562" cy="1643074"/>
            </a:xfrm>
            <a:prstGeom prst="rect">
              <a:avLst/>
            </a:prstGeom>
            <a:noFill/>
            <a:ln w="9525">
              <a:noFill/>
              <a:miter lim="800000"/>
              <a:headEnd/>
              <a:tailEnd/>
            </a:ln>
          </p:spPr>
        </p:pic>
      </p:grpSp>
      <p:sp>
        <p:nvSpPr>
          <p:cNvPr id="6" name="文字方塊 5"/>
          <p:cNvSpPr txBox="1"/>
          <p:nvPr/>
        </p:nvSpPr>
        <p:spPr>
          <a:xfrm>
            <a:off x="314032" y="214290"/>
            <a:ext cx="5557932" cy="523220"/>
          </a:xfrm>
          <a:prstGeom prst="rect">
            <a:avLst/>
          </a:prstGeom>
          <a:noFill/>
        </p:spPr>
        <p:txBody>
          <a:bodyPr wrap="none" rtlCol="0">
            <a:spAutoFit/>
          </a:bodyPr>
          <a:lstStyle/>
          <a:p>
            <a:r>
              <a:rPr lang="en-US" altLang="zh-TW" sz="2800" b="1" dirty="0" smtClean="0">
                <a:solidFill>
                  <a:srgbClr val="C00000"/>
                </a:solidFill>
                <a:latin typeface="Arial" pitchFamily="34" charset="0"/>
                <a:cs typeface="Arial" pitchFamily="34" charset="0"/>
              </a:rPr>
              <a:t>Step 3. Sequencing-by-Ligation</a:t>
            </a:r>
            <a:endParaRPr lang="zh-TW" altLang="en-US" sz="2800" b="1" dirty="0">
              <a:solidFill>
                <a:srgbClr val="C000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cstate="print"/>
          <a:srcRect l="50476" t="22656" r="11017" b="52083"/>
          <a:stretch>
            <a:fillRect/>
          </a:stretch>
        </p:blipFill>
        <p:spPr bwMode="auto">
          <a:xfrm>
            <a:off x="1847832" y="4652970"/>
            <a:ext cx="5010184" cy="1847864"/>
          </a:xfrm>
          <a:prstGeom prst="rect">
            <a:avLst/>
          </a:prstGeom>
          <a:noFill/>
          <a:ln w="9525">
            <a:noFill/>
            <a:miter lim="800000"/>
            <a:headEnd/>
            <a:tailEnd/>
          </a:ln>
        </p:spPr>
      </p:pic>
      <p:pic>
        <p:nvPicPr>
          <p:cNvPr id="6" name="Picture 2"/>
          <p:cNvPicPr>
            <a:picLocks noChangeAspect="1" noChangeArrowheads="1"/>
          </p:cNvPicPr>
          <p:nvPr/>
        </p:nvPicPr>
        <p:blipFill>
          <a:blip r:embed="rId3" cstate="print"/>
          <a:srcRect l="50512" t="24414" r="11603" b="46289"/>
          <a:stretch>
            <a:fillRect/>
          </a:stretch>
        </p:blipFill>
        <p:spPr bwMode="auto">
          <a:xfrm>
            <a:off x="1847832" y="652442"/>
            <a:ext cx="4929222" cy="2143140"/>
          </a:xfrm>
          <a:prstGeom prst="rect">
            <a:avLst/>
          </a:prstGeom>
          <a:noFill/>
          <a:ln w="9525">
            <a:noFill/>
            <a:miter lim="800000"/>
            <a:headEnd/>
            <a:tailEnd/>
          </a:ln>
        </p:spPr>
      </p:pic>
      <p:pic>
        <p:nvPicPr>
          <p:cNvPr id="7" name="Picture 2"/>
          <p:cNvPicPr>
            <a:picLocks noChangeAspect="1" noChangeArrowheads="1"/>
          </p:cNvPicPr>
          <p:nvPr/>
        </p:nvPicPr>
        <p:blipFill>
          <a:blip r:embed="rId3" cstate="print"/>
          <a:srcRect l="50512" t="62370" r="11603" b="15039"/>
          <a:stretch>
            <a:fillRect/>
          </a:stretch>
        </p:blipFill>
        <p:spPr bwMode="auto">
          <a:xfrm>
            <a:off x="1847832" y="2867020"/>
            <a:ext cx="4929222" cy="165259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 name="群組 5"/>
          <p:cNvGrpSpPr/>
          <p:nvPr/>
        </p:nvGrpSpPr>
        <p:grpSpPr>
          <a:xfrm>
            <a:off x="1713472" y="5222850"/>
            <a:ext cx="5810856" cy="1230486"/>
            <a:chOff x="1619672" y="5251186"/>
            <a:chExt cx="5810856" cy="1230486"/>
          </a:xfrm>
        </p:grpSpPr>
        <p:pic>
          <p:nvPicPr>
            <p:cNvPr id="4" name="Content Placeholder 4" descr="Picture 4.png"/>
            <p:cNvPicPr>
              <a:picLocks noChangeAspect="1"/>
            </p:cNvPicPr>
            <p:nvPr/>
          </p:nvPicPr>
          <p:blipFill>
            <a:blip r:embed="rId2" cstate="print"/>
            <a:srcRect l="7329" r="31594" b="66967"/>
            <a:stretch>
              <a:fillRect/>
            </a:stretch>
          </p:blipFill>
          <p:spPr>
            <a:xfrm>
              <a:off x="1619672" y="5251186"/>
              <a:ext cx="2640368" cy="1230486"/>
            </a:xfrm>
            <a:prstGeom prst="rect">
              <a:avLst/>
            </a:prstGeom>
          </p:spPr>
        </p:pic>
        <p:pic>
          <p:nvPicPr>
            <p:cNvPr id="5" name="Content Placeholder 4" descr="Picture 4.png"/>
            <p:cNvPicPr>
              <a:picLocks noChangeAspect="1"/>
            </p:cNvPicPr>
            <p:nvPr/>
          </p:nvPicPr>
          <p:blipFill>
            <a:blip r:embed="rId2" cstate="print"/>
            <a:srcRect l="9772" t="58220" b="4922"/>
            <a:stretch>
              <a:fillRect/>
            </a:stretch>
          </p:blipFill>
          <p:spPr>
            <a:xfrm>
              <a:off x="4067944" y="5269721"/>
              <a:ext cx="3362584" cy="1183615"/>
            </a:xfrm>
            <a:prstGeom prst="rect">
              <a:avLst/>
            </a:prstGeom>
          </p:spPr>
        </p:pic>
      </p:grpSp>
      <p:pic>
        <p:nvPicPr>
          <p:cNvPr id="2" name="Picture 3"/>
          <p:cNvPicPr>
            <a:picLocks noChangeAspect="1" noChangeArrowheads="1"/>
          </p:cNvPicPr>
          <p:nvPr/>
        </p:nvPicPr>
        <p:blipFill>
          <a:blip r:embed="rId3" cstate="print"/>
          <a:srcRect l="35176" t="52930" r="24743" b="15820"/>
          <a:stretch>
            <a:fillRect/>
          </a:stretch>
        </p:blipFill>
        <p:spPr bwMode="auto">
          <a:xfrm>
            <a:off x="1893075" y="44624"/>
            <a:ext cx="5214974" cy="2286016"/>
          </a:xfrm>
          <a:prstGeom prst="rect">
            <a:avLst/>
          </a:prstGeom>
          <a:noFill/>
          <a:ln w="9525">
            <a:noFill/>
            <a:miter lim="800000"/>
            <a:headEnd/>
            <a:tailEnd/>
          </a:ln>
        </p:spPr>
      </p:pic>
      <p:pic>
        <p:nvPicPr>
          <p:cNvPr id="3074" name="Picture 2"/>
          <p:cNvPicPr>
            <a:picLocks noChangeAspect="1" noChangeArrowheads="1"/>
          </p:cNvPicPr>
          <p:nvPr/>
        </p:nvPicPr>
        <p:blipFill>
          <a:blip r:embed="rId4" cstate="print"/>
          <a:srcRect l="14275" t="29297" r="11054" b="26758"/>
          <a:stretch>
            <a:fillRect/>
          </a:stretch>
        </p:blipFill>
        <p:spPr bwMode="auto">
          <a:xfrm>
            <a:off x="214282" y="2348880"/>
            <a:ext cx="8572560" cy="283650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58683" name="Text Box 155"/>
          <p:cNvSpPr txBox="1">
            <a:spLocks noChangeArrowheads="1"/>
          </p:cNvSpPr>
          <p:nvPr/>
        </p:nvSpPr>
        <p:spPr bwMode="auto">
          <a:xfrm>
            <a:off x="3036888" y="3570288"/>
            <a:ext cx="2927350" cy="1373187"/>
          </a:xfrm>
          <a:prstGeom prst="rect">
            <a:avLst/>
          </a:prstGeom>
          <a:noFill/>
          <a:ln w="9525">
            <a:noFill/>
            <a:miter lim="800000"/>
            <a:headEnd/>
            <a:tailEnd/>
          </a:ln>
        </p:spPr>
        <p:txBody>
          <a:bodyPr wrap="none">
            <a:spAutoFit/>
          </a:bodyPr>
          <a:lstStyle/>
          <a:p>
            <a:pPr>
              <a:lnSpc>
                <a:spcPct val="70000"/>
              </a:lnSpc>
            </a:pPr>
            <a:r>
              <a:rPr lang="en-US" altLang="zh-TW" sz="4000" b="1">
                <a:solidFill>
                  <a:srgbClr val="CC6600"/>
                </a:solidFill>
                <a:latin typeface="Courier New" pitchFamily="49" charset="0"/>
              </a:rPr>
              <a:t>TGA</a:t>
            </a:r>
            <a:r>
              <a:rPr lang="en-US" altLang="zh-TW" sz="4000" b="1">
                <a:solidFill>
                  <a:srgbClr val="003366"/>
                </a:solidFill>
                <a:latin typeface="Courier New" pitchFamily="49" charset="0"/>
              </a:rPr>
              <a:t>GCGTTC</a:t>
            </a:r>
            <a:br>
              <a:rPr lang="en-US" altLang="zh-TW" sz="4000" b="1">
                <a:solidFill>
                  <a:srgbClr val="003366"/>
                </a:solidFill>
                <a:latin typeface="Courier New" pitchFamily="49" charset="0"/>
              </a:rPr>
            </a:br>
            <a:r>
              <a:rPr lang="en-US" altLang="zh-TW" sz="4000" b="1">
                <a:solidFill>
                  <a:srgbClr val="003366"/>
                </a:solidFill>
                <a:latin typeface="Courier New" pitchFamily="49" charset="0"/>
              </a:rPr>
              <a:t>|||</a:t>
            </a:r>
            <a:br>
              <a:rPr lang="en-US" altLang="zh-TW" sz="4000" b="1">
                <a:solidFill>
                  <a:srgbClr val="003366"/>
                </a:solidFill>
                <a:latin typeface="Courier New" pitchFamily="49" charset="0"/>
              </a:rPr>
            </a:br>
            <a:r>
              <a:rPr lang="en-US" altLang="zh-TW" sz="4000" b="1">
                <a:solidFill>
                  <a:srgbClr val="CC6600"/>
                </a:solidFill>
                <a:latin typeface="Courier New" pitchFamily="49" charset="0"/>
              </a:rPr>
              <a:t>TGA</a:t>
            </a:r>
            <a:r>
              <a:rPr lang="en-US" altLang="zh-TW" sz="4000" b="1">
                <a:solidFill>
                  <a:schemeClr val="bg2"/>
                </a:solidFill>
                <a:latin typeface="Courier New" pitchFamily="49" charset="0"/>
              </a:rPr>
              <a:t>ATAGGA</a:t>
            </a:r>
          </a:p>
        </p:txBody>
      </p:sp>
      <p:graphicFrame>
        <p:nvGraphicFramePr>
          <p:cNvPr id="1558559" name="Group 31"/>
          <p:cNvGraphicFramePr>
            <a:graphicFrameLocks noGrp="1"/>
          </p:cNvGraphicFramePr>
          <p:nvPr/>
        </p:nvGraphicFramePr>
        <p:xfrm>
          <a:off x="914400" y="3352800"/>
          <a:ext cx="2971800" cy="2971801"/>
        </p:xfrm>
        <a:graphic>
          <a:graphicData uri="http://schemas.openxmlformats.org/drawingml/2006/table">
            <a:tbl>
              <a:tblPr/>
              <a:tblGrid>
                <a:gridCol w="593725"/>
                <a:gridCol w="595313"/>
                <a:gridCol w="593725"/>
                <a:gridCol w="595312"/>
                <a:gridCol w="593725"/>
              </a:tblGrid>
              <a:tr h="595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TW" altLang="zh-TW" sz="2800" b="0" i="0" u="none" strike="noStrike" cap="none" normalizeH="0" baseline="0" smtClean="0">
                        <a:ln>
                          <a:noFill/>
                        </a:ln>
                        <a:solidFill>
                          <a:srgbClr val="003366"/>
                        </a:solidFill>
                        <a:effectLst/>
                        <a:latin typeface="Arial" charset="0"/>
                        <a:ea typeface="ＭＳ Ｐゴシック" charset="-128"/>
                      </a:endParaRP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003366"/>
                          </a:solidFill>
                          <a:effectLst/>
                          <a:latin typeface="Arial" charset="0"/>
                          <a:ea typeface="ＭＳ Ｐゴシック" charset="-128"/>
                        </a:rPr>
                        <a:t>A</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003366"/>
                          </a:solidFill>
                          <a:effectLst/>
                          <a:latin typeface="Arial" charset="0"/>
                          <a:ea typeface="ＭＳ Ｐゴシック" charset="-128"/>
                        </a:rPr>
                        <a:t>C</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003366"/>
                          </a:solidFill>
                          <a:effectLst/>
                          <a:latin typeface="Arial" charset="0"/>
                          <a:ea typeface="ＭＳ Ｐゴシック" charset="-128"/>
                        </a:rPr>
                        <a:t>G</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003366"/>
                          </a:solidFill>
                          <a:effectLst/>
                          <a:latin typeface="Arial" charset="0"/>
                          <a:ea typeface="ＭＳ Ｐゴシック" charset="-128"/>
                        </a:rPr>
                        <a:t>T</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937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003366"/>
                          </a:solidFill>
                          <a:effectLst/>
                          <a:latin typeface="Arial" charset="0"/>
                          <a:ea typeface="ＭＳ Ｐゴシック" charset="-128"/>
                        </a:rPr>
                        <a:t>A</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0000FF"/>
                          </a:solidFill>
                          <a:effectLst/>
                          <a:latin typeface="Arial" charset="0"/>
                          <a:ea typeface="ＭＳ Ｐゴシック" charset="-128"/>
                        </a:rPr>
                        <a:t>0</a:t>
                      </a:r>
                      <a:endParaRPr kumimoji="0" lang="en-US" altLang="zh-TW" sz="2800" b="0" i="0" u="none" strike="noStrike" cap="none" normalizeH="0" baseline="0" smtClean="0">
                        <a:ln>
                          <a:noFill/>
                        </a:ln>
                        <a:solidFill>
                          <a:srgbClr val="FF0000"/>
                        </a:solidFill>
                        <a:effectLst/>
                        <a:latin typeface="Arial" charset="0"/>
                        <a:ea typeface="ＭＳ Ｐゴシック" charset="-128"/>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00FF00"/>
                          </a:solidFill>
                          <a:effectLst/>
                          <a:latin typeface="Arial" charset="0"/>
                          <a:ea typeface="ＭＳ Ｐゴシック" charset="-128"/>
                        </a:rPr>
                        <a:t>1</a:t>
                      </a:r>
                      <a:endParaRPr kumimoji="0" lang="en-US" altLang="zh-TW" sz="2800" b="0" i="0" u="none" strike="noStrike" cap="none" normalizeH="0" baseline="0" smtClean="0">
                        <a:ln>
                          <a:noFill/>
                        </a:ln>
                        <a:solidFill>
                          <a:srgbClr val="003366"/>
                        </a:solidFill>
                        <a:effectLst/>
                        <a:latin typeface="Arial" charset="0"/>
                        <a:ea typeface="ＭＳ Ｐゴシック" charset="-128"/>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FF8000"/>
                          </a:solidFill>
                          <a:effectLst/>
                          <a:latin typeface="Arial" charset="0"/>
                          <a:ea typeface="ＭＳ Ｐゴシック" charset="-128"/>
                        </a:rPr>
                        <a:t>2</a:t>
                      </a:r>
                      <a:endParaRPr kumimoji="0" lang="en-US" altLang="zh-TW" sz="2800" b="0" i="0" u="none" strike="noStrike" cap="none" normalizeH="0" baseline="0" smtClean="0">
                        <a:ln>
                          <a:noFill/>
                        </a:ln>
                        <a:solidFill>
                          <a:srgbClr val="003366"/>
                        </a:solidFill>
                        <a:effectLst/>
                        <a:latin typeface="Arial" charset="0"/>
                        <a:ea typeface="ＭＳ Ｐゴシック" charset="-128"/>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FF0000"/>
                          </a:solidFill>
                          <a:effectLst/>
                          <a:latin typeface="Arial" charset="0"/>
                          <a:ea typeface="ＭＳ Ｐゴシック" charset="-128"/>
                        </a:rPr>
                        <a:t>3</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937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003366"/>
                          </a:solidFill>
                          <a:effectLst/>
                          <a:latin typeface="Arial" charset="0"/>
                          <a:ea typeface="ＭＳ Ｐゴシック" charset="-128"/>
                        </a:rPr>
                        <a:t>C</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00FF00"/>
                          </a:solidFill>
                          <a:effectLst/>
                          <a:latin typeface="Arial" charset="0"/>
                          <a:ea typeface="ＭＳ Ｐゴシック" charset="-128"/>
                        </a:rPr>
                        <a:t>1</a:t>
                      </a:r>
                      <a:endParaRPr kumimoji="0" lang="en-US" altLang="zh-TW" sz="2800" b="0" i="0" u="none" strike="noStrike" cap="none" normalizeH="0" baseline="0" smtClean="0">
                        <a:ln>
                          <a:noFill/>
                        </a:ln>
                        <a:solidFill>
                          <a:srgbClr val="003366"/>
                        </a:solidFill>
                        <a:effectLst/>
                        <a:latin typeface="Arial" charset="0"/>
                        <a:ea typeface="ＭＳ Ｐゴシック" charset="-128"/>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0000FF"/>
                          </a:solidFill>
                          <a:effectLst/>
                          <a:latin typeface="Arial" charset="0"/>
                          <a:ea typeface="ＭＳ Ｐゴシック" charset="-128"/>
                        </a:rPr>
                        <a:t>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FF0000"/>
                          </a:solidFill>
                          <a:effectLst/>
                          <a:latin typeface="Arial" charset="0"/>
                          <a:ea typeface="ＭＳ Ｐゴシック" charset="-128"/>
                        </a:rPr>
                        <a:t>3</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FF8000"/>
                          </a:solidFill>
                          <a:effectLst/>
                          <a:latin typeface="Arial" charset="0"/>
                          <a:ea typeface="ＭＳ Ｐゴシック" charset="-128"/>
                        </a:rPr>
                        <a:t>2</a:t>
                      </a:r>
                      <a:endParaRPr kumimoji="0" lang="en-US" altLang="zh-TW" sz="2800" b="0" i="0" u="none" strike="noStrike" cap="none" normalizeH="0" baseline="0" smtClean="0">
                        <a:ln>
                          <a:noFill/>
                        </a:ln>
                        <a:solidFill>
                          <a:srgbClr val="003366"/>
                        </a:solidFill>
                        <a:effectLst/>
                        <a:latin typeface="Arial" charset="0"/>
                        <a:ea typeface="ＭＳ Ｐゴシック" charset="-128"/>
                      </a:endParaRP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937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003366"/>
                          </a:solidFill>
                          <a:effectLst/>
                          <a:latin typeface="Arial" charset="0"/>
                          <a:ea typeface="ＭＳ Ｐゴシック" charset="-128"/>
                        </a:rPr>
                        <a:t>G</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FF8000"/>
                          </a:solidFill>
                          <a:effectLst/>
                          <a:latin typeface="Arial" charset="0"/>
                          <a:ea typeface="ＭＳ Ｐゴシック" charset="-128"/>
                        </a:rPr>
                        <a:t>2</a:t>
                      </a:r>
                      <a:endParaRPr kumimoji="0" lang="en-US" altLang="zh-TW" sz="2800" b="0" i="0" u="none" strike="noStrike" cap="none" normalizeH="0" baseline="0" smtClean="0">
                        <a:ln>
                          <a:noFill/>
                        </a:ln>
                        <a:solidFill>
                          <a:srgbClr val="003366"/>
                        </a:solidFill>
                        <a:effectLst/>
                        <a:latin typeface="Arial" charset="0"/>
                        <a:ea typeface="ＭＳ Ｐゴシック" charset="-128"/>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FF0000"/>
                          </a:solidFill>
                          <a:effectLst/>
                          <a:latin typeface="Arial" charset="0"/>
                          <a:ea typeface="ＭＳ Ｐゴシック" charset="-128"/>
                        </a:rPr>
                        <a:t>3</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0000FF"/>
                          </a:solidFill>
                          <a:effectLst/>
                          <a:latin typeface="Arial" charset="0"/>
                          <a:ea typeface="ＭＳ Ｐゴシック" charset="-128"/>
                        </a:rPr>
                        <a:t>0</a:t>
                      </a:r>
                      <a:endParaRPr kumimoji="0" lang="en-US" altLang="zh-TW" sz="2800" b="0" i="0" u="none" strike="noStrike" cap="none" normalizeH="0" baseline="0" smtClean="0">
                        <a:ln>
                          <a:noFill/>
                        </a:ln>
                        <a:solidFill>
                          <a:srgbClr val="FF0000"/>
                        </a:solidFill>
                        <a:effectLst/>
                        <a:latin typeface="Arial" charset="0"/>
                        <a:ea typeface="ＭＳ Ｐゴシック" charset="-128"/>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00FF00"/>
                          </a:solidFill>
                          <a:effectLst/>
                          <a:latin typeface="Arial" charset="0"/>
                          <a:ea typeface="ＭＳ Ｐゴシック" charset="-128"/>
                        </a:rPr>
                        <a:t>1</a:t>
                      </a:r>
                      <a:endParaRPr kumimoji="0" lang="en-US" altLang="zh-TW" sz="2800" b="0" i="0" u="none" strike="noStrike" cap="none" normalizeH="0" baseline="0" smtClean="0">
                        <a:ln>
                          <a:noFill/>
                        </a:ln>
                        <a:solidFill>
                          <a:srgbClr val="003366"/>
                        </a:solidFill>
                        <a:effectLst/>
                        <a:latin typeface="Arial" charset="0"/>
                        <a:ea typeface="ＭＳ Ｐゴシック" charset="-128"/>
                      </a:endParaRP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95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003366"/>
                          </a:solidFill>
                          <a:effectLst/>
                          <a:latin typeface="Arial" charset="0"/>
                          <a:ea typeface="ＭＳ Ｐゴシック" charset="-128"/>
                        </a:rPr>
                        <a:t>T</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FF0000"/>
                          </a:solidFill>
                          <a:effectLst/>
                          <a:latin typeface="Arial" charset="0"/>
                          <a:ea typeface="ＭＳ Ｐゴシック" charset="-128"/>
                        </a:rPr>
                        <a:t>3</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FF8000"/>
                          </a:solidFill>
                          <a:effectLst/>
                          <a:latin typeface="Arial" charset="0"/>
                          <a:ea typeface="ＭＳ Ｐゴシック" charset="-128"/>
                        </a:rPr>
                        <a:t>2</a:t>
                      </a:r>
                      <a:endParaRPr kumimoji="0" lang="en-US" altLang="zh-TW" sz="2800" b="0" i="0" u="none" strike="noStrike" cap="none" normalizeH="0" baseline="0" smtClean="0">
                        <a:ln>
                          <a:noFill/>
                        </a:ln>
                        <a:solidFill>
                          <a:srgbClr val="003366"/>
                        </a:solidFill>
                        <a:effectLst/>
                        <a:latin typeface="Arial" charset="0"/>
                        <a:ea typeface="ＭＳ Ｐゴシック" charset="-128"/>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00FF00"/>
                          </a:solidFill>
                          <a:effectLst/>
                          <a:latin typeface="Arial" charset="0"/>
                          <a:ea typeface="ＭＳ Ｐゴシック" charset="-128"/>
                        </a:rPr>
                        <a:t>1</a:t>
                      </a:r>
                      <a:endParaRPr kumimoji="0" lang="en-US" altLang="zh-TW" sz="2800" b="0" i="0" u="none" strike="noStrike" cap="none" normalizeH="0" baseline="0" smtClean="0">
                        <a:ln>
                          <a:noFill/>
                        </a:ln>
                        <a:solidFill>
                          <a:srgbClr val="003366"/>
                        </a:solidFill>
                        <a:effectLst/>
                        <a:latin typeface="Arial" charset="0"/>
                        <a:ea typeface="ＭＳ Ｐゴシック" charset="-128"/>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TW" sz="2800" b="0" i="0" u="none" strike="noStrike" cap="none" normalizeH="0" baseline="0" smtClean="0">
                          <a:ln>
                            <a:noFill/>
                          </a:ln>
                          <a:solidFill>
                            <a:srgbClr val="0000FF"/>
                          </a:solidFill>
                          <a:effectLst/>
                          <a:latin typeface="Arial" charset="0"/>
                          <a:ea typeface="ＭＳ Ｐゴシック" charset="-128"/>
                        </a:rPr>
                        <a:t>0</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6905" name="Rectangle 69"/>
          <p:cNvSpPr>
            <a:spLocks noChangeArrowheads="1"/>
          </p:cNvSpPr>
          <p:nvPr/>
        </p:nvSpPr>
        <p:spPr bwMode="auto">
          <a:xfrm>
            <a:off x="0" y="0"/>
            <a:ext cx="8913813" cy="1042988"/>
          </a:xfrm>
          <a:prstGeom prst="rect">
            <a:avLst/>
          </a:prstGeom>
          <a:noFill/>
          <a:ln w="9525">
            <a:noFill/>
            <a:miter lim="800000"/>
            <a:headEnd/>
            <a:tailEnd/>
          </a:ln>
        </p:spPr>
        <p:txBody>
          <a:bodyPr anchor="ctr"/>
          <a:lstStyle/>
          <a:p>
            <a:endParaRPr lang="zh-TW" altLang="zh-TW" sz="4000">
              <a:solidFill>
                <a:srgbClr val="C2692C"/>
              </a:solidFill>
              <a:latin typeface="Segoe UI" pitchFamily="34" charset="0"/>
            </a:endParaRPr>
          </a:p>
        </p:txBody>
      </p:sp>
      <p:sp>
        <p:nvSpPr>
          <p:cNvPr id="1558598" name="Text Box 70"/>
          <p:cNvSpPr txBox="1">
            <a:spLocks noChangeArrowheads="1"/>
          </p:cNvSpPr>
          <p:nvPr/>
        </p:nvSpPr>
        <p:spPr bwMode="auto">
          <a:xfrm>
            <a:off x="168275" y="1206500"/>
            <a:ext cx="5605463" cy="579438"/>
          </a:xfrm>
          <a:prstGeom prst="rect">
            <a:avLst/>
          </a:prstGeom>
          <a:noFill/>
          <a:ln w="9525">
            <a:noFill/>
            <a:miter lim="800000"/>
            <a:headEnd/>
            <a:tailEnd/>
          </a:ln>
        </p:spPr>
        <p:txBody>
          <a:bodyPr wrap="none">
            <a:spAutoFit/>
          </a:bodyPr>
          <a:lstStyle/>
          <a:p>
            <a:r>
              <a:rPr lang="en-US" altLang="zh-TW" sz="3200">
                <a:solidFill>
                  <a:srgbClr val="003366"/>
                </a:solidFill>
                <a:latin typeface="Segoe UI" pitchFamily="34" charset="0"/>
              </a:rPr>
              <a:t>AB SOLiD reads look like this:</a:t>
            </a:r>
          </a:p>
        </p:txBody>
      </p:sp>
      <p:sp>
        <p:nvSpPr>
          <p:cNvPr id="1558600" name="Text Box 72"/>
          <p:cNvSpPr txBox="1">
            <a:spLocks noChangeArrowheads="1"/>
          </p:cNvSpPr>
          <p:nvPr/>
        </p:nvSpPr>
        <p:spPr bwMode="auto">
          <a:xfrm>
            <a:off x="1331913" y="1770063"/>
            <a:ext cx="2927350" cy="641350"/>
          </a:xfrm>
          <a:prstGeom prst="rect">
            <a:avLst/>
          </a:prstGeom>
          <a:noFill/>
          <a:ln w="9525">
            <a:noFill/>
            <a:miter lim="800000"/>
            <a:headEnd/>
            <a:tailEnd/>
          </a:ln>
        </p:spPr>
        <p:txBody>
          <a:bodyPr wrap="none">
            <a:spAutoFit/>
          </a:bodyPr>
          <a:lstStyle/>
          <a:p>
            <a:r>
              <a:rPr lang="en-US" altLang="zh-TW" sz="3600" b="1">
                <a:latin typeface="Courier New" pitchFamily="49" charset="0"/>
              </a:rPr>
              <a:t>T</a:t>
            </a:r>
            <a:r>
              <a:rPr lang="en-US" altLang="zh-TW" sz="3600" b="1">
                <a:solidFill>
                  <a:srgbClr val="003366"/>
                </a:solidFill>
                <a:latin typeface="Courier New" pitchFamily="49" charset="0"/>
              </a:rPr>
              <a:t>012233102</a:t>
            </a:r>
          </a:p>
        </p:txBody>
      </p:sp>
      <p:sp>
        <p:nvSpPr>
          <p:cNvPr id="1558531" name="Oval 3"/>
          <p:cNvSpPr>
            <a:spLocks noChangeArrowheads="1"/>
          </p:cNvSpPr>
          <p:nvPr/>
        </p:nvSpPr>
        <p:spPr bwMode="auto">
          <a:xfrm>
            <a:off x="5268913" y="3830638"/>
            <a:ext cx="747712" cy="581025"/>
          </a:xfrm>
          <a:prstGeom prst="ellipse">
            <a:avLst/>
          </a:prstGeom>
          <a:solidFill>
            <a:schemeClr val="accent1"/>
          </a:solidFill>
          <a:ln w="9525">
            <a:solidFill>
              <a:schemeClr val="tx1"/>
            </a:solidFill>
            <a:round/>
            <a:headEnd/>
            <a:tailEnd/>
          </a:ln>
        </p:spPr>
        <p:txBody>
          <a:bodyPr wrap="none" anchor="ctr"/>
          <a:lstStyle/>
          <a:p>
            <a:endParaRPr lang="zh-TW" altLang="zh-TW">
              <a:latin typeface="Segoe UI" pitchFamily="34" charset="0"/>
            </a:endParaRPr>
          </a:p>
        </p:txBody>
      </p:sp>
      <p:sp>
        <p:nvSpPr>
          <p:cNvPr id="1558532" name="Oval 4"/>
          <p:cNvSpPr>
            <a:spLocks noChangeArrowheads="1"/>
          </p:cNvSpPr>
          <p:nvPr/>
        </p:nvSpPr>
        <p:spPr bwMode="auto">
          <a:xfrm>
            <a:off x="5268913" y="5135563"/>
            <a:ext cx="747712" cy="579437"/>
          </a:xfrm>
          <a:prstGeom prst="ellipse">
            <a:avLst/>
          </a:prstGeom>
          <a:solidFill>
            <a:schemeClr val="accent1"/>
          </a:solidFill>
          <a:ln w="9525">
            <a:solidFill>
              <a:schemeClr val="tx1"/>
            </a:solidFill>
            <a:round/>
            <a:headEnd/>
            <a:tailEnd/>
          </a:ln>
        </p:spPr>
        <p:txBody>
          <a:bodyPr wrap="none" anchor="ctr"/>
          <a:lstStyle/>
          <a:p>
            <a:endParaRPr lang="zh-TW" altLang="zh-TW">
              <a:latin typeface="Segoe UI" pitchFamily="34" charset="0"/>
            </a:endParaRPr>
          </a:p>
        </p:txBody>
      </p:sp>
      <p:sp>
        <p:nvSpPr>
          <p:cNvPr id="1558533" name="Oval 5"/>
          <p:cNvSpPr>
            <a:spLocks noChangeArrowheads="1"/>
          </p:cNvSpPr>
          <p:nvPr/>
        </p:nvSpPr>
        <p:spPr bwMode="auto">
          <a:xfrm>
            <a:off x="7264400" y="3830638"/>
            <a:ext cx="747713" cy="581025"/>
          </a:xfrm>
          <a:prstGeom prst="ellipse">
            <a:avLst/>
          </a:prstGeom>
          <a:solidFill>
            <a:schemeClr val="accent1"/>
          </a:solidFill>
          <a:ln w="9525">
            <a:solidFill>
              <a:schemeClr val="tx1"/>
            </a:solidFill>
            <a:round/>
            <a:headEnd/>
            <a:tailEnd/>
          </a:ln>
        </p:spPr>
        <p:txBody>
          <a:bodyPr wrap="none" anchor="ctr"/>
          <a:lstStyle/>
          <a:p>
            <a:endParaRPr lang="zh-TW" altLang="zh-TW">
              <a:latin typeface="Segoe UI" pitchFamily="34" charset="0"/>
            </a:endParaRPr>
          </a:p>
        </p:txBody>
      </p:sp>
      <p:sp>
        <p:nvSpPr>
          <p:cNvPr id="1558534" name="Oval 6"/>
          <p:cNvSpPr>
            <a:spLocks noChangeArrowheads="1"/>
          </p:cNvSpPr>
          <p:nvPr/>
        </p:nvSpPr>
        <p:spPr bwMode="auto">
          <a:xfrm>
            <a:off x="7264400" y="5135563"/>
            <a:ext cx="747713" cy="579437"/>
          </a:xfrm>
          <a:prstGeom prst="ellipse">
            <a:avLst/>
          </a:prstGeom>
          <a:solidFill>
            <a:schemeClr val="accent1"/>
          </a:solidFill>
          <a:ln w="9525">
            <a:solidFill>
              <a:schemeClr val="tx1"/>
            </a:solidFill>
            <a:round/>
            <a:headEnd/>
            <a:tailEnd/>
          </a:ln>
        </p:spPr>
        <p:txBody>
          <a:bodyPr wrap="none" anchor="ctr"/>
          <a:lstStyle/>
          <a:p>
            <a:endParaRPr lang="zh-TW" altLang="zh-TW">
              <a:latin typeface="Segoe UI" pitchFamily="34" charset="0"/>
            </a:endParaRPr>
          </a:p>
        </p:txBody>
      </p:sp>
      <p:sp>
        <p:nvSpPr>
          <p:cNvPr id="1558535" name="Text Box 7"/>
          <p:cNvSpPr txBox="1">
            <a:spLocks noChangeArrowheads="1"/>
          </p:cNvSpPr>
          <p:nvPr/>
        </p:nvSpPr>
        <p:spPr bwMode="auto">
          <a:xfrm>
            <a:off x="5453063" y="3883025"/>
            <a:ext cx="496887" cy="457200"/>
          </a:xfrm>
          <a:prstGeom prst="rect">
            <a:avLst/>
          </a:prstGeom>
          <a:noFill/>
          <a:ln w="9525">
            <a:noFill/>
            <a:miter lim="800000"/>
            <a:headEnd/>
            <a:tailEnd/>
          </a:ln>
        </p:spPr>
        <p:txBody>
          <a:bodyPr>
            <a:spAutoFit/>
          </a:bodyPr>
          <a:lstStyle/>
          <a:p>
            <a:pPr eaLnBrk="0" hangingPunct="0"/>
            <a:r>
              <a:rPr lang="en-US" altLang="zh-TW">
                <a:latin typeface="Segoe UI" pitchFamily="34" charset="0"/>
              </a:rPr>
              <a:t>A</a:t>
            </a:r>
          </a:p>
        </p:txBody>
      </p:sp>
      <p:sp>
        <p:nvSpPr>
          <p:cNvPr id="1558536" name="Text Box 8"/>
          <p:cNvSpPr txBox="1">
            <a:spLocks noChangeArrowheads="1"/>
          </p:cNvSpPr>
          <p:nvPr/>
        </p:nvSpPr>
        <p:spPr bwMode="auto">
          <a:xfrm>
            <a:off x="7415213" y="3886200"/>
            <a:ext cx="498475" cy="457200"/>
          </a:xfrm>
          <a:prstGeom prst="rect">
            <a:avLst/>
          </a:prstGeom>
          <a:noFill/>
          <a:ln w="9525">
            <a:noFill/>
            <a:miter lim="800000"/>
            <a:headEnd/>
            <a:tailEnd/>
          </a:ln>
        </p:spPr>
        <p:txBody>
          <a:bodyPr>
            <a:spAutoFit/>
          </a:bodyPr>
          <a:lstStyle/>
          <a:p>
            <a:pPr eaLnBrk="0" hangingPunct="0"/>
            <a:r>
              <a:rPr lang="en-US" altLang="zh-TW">
                <a:latin typeface="Segoe UI" pitchFamily="34" charset="0"/>
              </a:rPr>
              <a:t>G</a:t>
            </a:r>
          </a:p>
        </p:txBody>
      </p:sp>
      <p:sp>
        <p:nvSpPr>
          <p:cNvPr id="1558537" name="Text Box 9"/>
          <p:cNvSpPr txBox="1">
            <a:spLocks noChangeArrowheads="1"/>
          </p:cNvSpPr>
          <p:nvPr/>
        </p:nvSpPr>
        <p:spPr bwMode="auto">
          <a:xfrm>
            <a:off x="5438775" y="5175250"/>
            <a:ext cx="496888" cy="457200"/>
          </a:xfrm>
          <a:prstGeom prst="rect">
            <a:avLst/>
          </a:prstGeom>
          <a:noFill/>
          <a:ln w="9525">
            <a:noFill/>
            <a:miter lim="800000"/>
            <a:headEnd/>
            <a:tailEnd/>
          </a:ln>
        </p:spPr>
        <p:txBody>
          <a:bodyPr>
            <a:spAutoFit/>
          </a:bodyPr>
          <a:lstStyle/>
          <a:p>
            <a:pPr eaLnBrk="0" hangingPunct="0"/>
            <a:r>
              <a:rPr lang="en-US" altLang="zh-TW">
                <a:latin typeface="Segoe UI" pitchFamily="34" charset="0"/>
              </a:rPr>
              <a:t>C</a:t>
            </a:r>
          </a:p>
        </p:txBody>
      </p:sp>
      <p:sp>
        <p:nvSpPr>
          <p:cNvPr id="1558538" name="Text Box 10"/>
          <p:cNvSpPr txBox="1">
            <a:spLocks noChangeArrowheads="1"/>
          </p:cNvSpPr>
          <p:nvPr/>
        </p:nvSpPr>
        <p:spPr bwMode="auto">
          <a:xfrm>
            <a:off x="7451725" y="5176838"/>
            <a:ext cx="498475" cy="457200"/>
          </a:xfrm>
          <a:prstGeom prst="rect">
            <a:avLst/>
          </a:prstGeom>
          <a:noFill/>
          <a:ln w="9525">
            <a:noFill/>
            <a:miter lim="800000"/>
            <a:headEnd/>
            <a:tailEnd/>
          </a:ln>
        </p:spPr>
        <p:txBody>
          <a:bodyPr>
            <a:spAutoFit/>
          </a:bodyPr>
          <a:lstStyle/>
          <a:p>
            <a:pPr eaLnBrk="0" hangingPunct="0"/>
            <a:r>
              <a:rPr lang="en-US" altLang="zh-TW">
                <a:latin typeface="Segoe UI" pitchFamily="34" charset="0"/>
              </a:rPr>
              <a:t>T</a:t>
            </a:r>
          </a:p>
        </p:txBody>
      </p:sp>
      <p:cxnSp>
        <p:nvCxnSpPr>
          <p:cNvPr id="1558539" name="AutoShape 11"/>
          <p:cNvCxnSpPr>
            <a:cxnSpLocks noChangeShapeType="1"/>
            <a:stCxn id="1558531" idx="0"/>
            <a:endCxn id="1558531" idx="7"/>
          </p:cNvCxnSpPr>
          <p:nvPr/>
        </p:nvCxnSpPr>
        <p:spPr bwMode="auto">
          <a:xfrm rot="5400000" flipV="1">
            <a:off x="5733256" y="3740945"/>
            <a:ext cx="85725" cy="265112"/>
          </a:xfrm>
          <a:prstGeom prst="curvedConnector3">
            <a:avLst>
              <a:gd name="adj1" fmla="val -557144"/>
            </a:avLst>
          </a:prstGeom>
          <a:noFill/>
          <a:ln w="9525">
            <a:solidFill>
              <a:schemeClr val="tx1"/>
            </a:solidFill>
            <a:round/>
            <a:headEnd/>
            <a:tailEnd type="triangle" w="med" len="med"/>
          </a:ln>
        </p:spPr>
      </p:cxnSp>
      <p:cxnSp>
        <p:nvCxnSpPr>
          <p:cNvPr id="1558540" name="AutoShape 12"/>
          <p:cNvCxnSpPr>
            <a:cxnSpLocks noChangeShapeType="1"/>
            <a:stCxn id="1558533" idx="0"/>
            <a:endCxn id="1558533" idx="1"/>
          </p:cNvCxnSpPr>
          <p:nvPr/>
        </p:nvCxnSpPr>
        <p:spPr bwMode="auto">
          <a:xfrm rot="-5400000" flipH="1" flipV="1">
            <a:off x="7462044" y="3740944"/>
            <a:ext cx="85725" cy="265113"/>
          </a:xfrm>
          <a:prstGeom prst="curvedConnector3">
            <a:avLst>
              <a:gd name="adj1" fmla="val -569051"/>
            </a:avLst>
          </a:prstGeom>
          <a:noFill/>
          <a:ln w="9525">
            <a:solidFill>
              <a:schemeClr val="tx1"/>
            </a:solidFill>
            <a:round/>
            <a:headEnd/>
            <a:tailEnd type="triangle" w="med" len="med"/>
          </a:ln>
        </p:spPr>
      </p:cxnSp>
      <p:cxnSp>
        <p:nvCxnSpPr>
          <p:cNvPr id="1558541" name="AutoShape 13"/>
          <p:cNvCxnSpPr>
            <a:cxnSpLocks noChangeShapeType="1"/>
            <a:stCxn id="1558532" idx="4"/>
            <a:endCxn id="1558532" idx="5"/>
          </p:cNvCxnSpPr>
          <p:nvPr/>
        </p:nvCxnSpPr>
        <p:spPr bwMode="auto">
          <a:xfrm rot="5400000" flipH="1" flipV="1">
            <a:off x="5733256" y="5539582"/>
            <a:ext cx="85725" cy="265112"/>
          </a:xfrm>
          <a:prstGeom prst="curvedConnector3">
            <a:avLst>
              <a:gd name="adj1" fmla="val -638097"/>
            </a:avLst>
          </a:prstGeom>
          <a:noFill/>
          <a:ln w="9525">
            <a:solidFill>
              <a:schemeClr val="tx1"/>
            </a:solidFill>
            <a:round/>
            <a:headEnd/>
            <a:tailEnd type="triangle" w="med" len="med"/>
          </a:ln>
        </p:spPr>
      </p:cxnSp>
      <p:cxnSp>
        <p:nvCxnSpPr>
          <p:cNvPr id="1558542" name="AutoShape 14"/>
          <p:cNvCxnSpPr>
            <a:cxnSpLocks noChangeShapeType="1"/>
            <a:stCxn id="1558534" idx="4"/>
            <a:endCxn id="1558534" idx="3"/>
          </p:cNvCxnSpPr>
          <p:nvPr/>
        </p:nvCxnSpPr>
        <p:spPr bwMode="auto">
          <a:xfrm rot="16200000" flipV="1">
            <a:off x="7462044" y="5539581"/>
            <a:ext cx="85725" cy="265113"/>
          </a:xfrm>
          <a:prstGeom prst="curvedConnector3">
            <a:avLst>
              <a:gd name="adj1" fmla="val -638097"/>
            </a:avLst>
          </a:prstGeom>
          <a:noFill/>
          <a:ln w="9525">
            <a:solidFill>
              <a:schemeClr val="tx1"/>
            </a:solidFill>
            <a:round/>
            <a:headEnd/>
            <a:tailEnd type="triangle" w="med" len="med"/>
          </a:ln>
        </p:spPr>
      </p:cxnSp>
      <p:cxnSp>
        <p:nvCxnSpPr>
          <p:cNvPr id="1558543" name="AutoShape 15"/>
          <p:cNvCxnSpPr>
            <a:cxnSpLocks noChangeShapeType="1"/>
          </p:cNvCxnSpPr>
          <p:nvPr/>
        </p:nvCxnSpPr>
        <p:spPr bwMode="auto">
          <a:xfrm>
            <a:off x="5643563" y="4411663"/>
            <a:ext cx="0" cy="723900"/>
          </a:xfrm>
          <a:prstGeom prst="straightConnector1">
            <a:avLst/>
          </a:prstGeom>
          <a:noFill/>
          <a:ln w="9525">
            <a:solidFill>
              <a:schemeClr val="tx1"/>
            </a:solidFill>
            <a:round/>
            <a:headEnd type="triangle" w="med" len="med"/>
            <a:tailEnd type="triangle" w="med" len="med"/>
          </a:ln>
        </p:spPr>
      </p:cxnSp>
      <p:cxnSp>
        <p:nvCxnSpPr>
          <p:cNvPr id="1558544" name="AutoShape 16"/>
          <p:cNvCxnSpPr>
            <a:cxnSpLocks noChangeShapeType="1"/>
            <a:stCxn id="1558533" idx="4"/>
            <a:endCxn id="1558534" idx="0"/>
          </p:cNvCxnSpPr>
          <p:nvPr/>
        </p:nvCxnSpPr>
        <p:spPr bwMode="auto">
          <a:xfrm>
            <a:off x="7637463" y="4411663"/>
            <a:ext cx="0" cy="723900"/>
          </a:xfrm>
          <a:prstGeom prst="straightConnector1">
            <a:avLst/>
          </a:prstGeom>
          <a:noFill/>
          <a:ln w="9525">
            <a:solidFill>
              <a:schemeClr val="tx1"/>
            </a:solidFill>
            <a:round/>
            <a:headEnd type="triangle" w="med" len="med"/>
            <a:tailEnd type="triangle" w="med" len="med"/>
          </a:ln>
        </p:spPr>
      </p:cxnSp>
      <p:cxnSp>
        <p:nvCxnSpPr>
          <p:cNvPr id="1558545" name="AutoShape 17"/>
          <p:cNvCxnSpPr>
            <a:cxnSpLocks noChangeShapeType="1"/>
            <a:stCxn id="1558531" idx="6"/>
            <a:endCxn id="1558533" idx="2"/>
          </p:cNvCxnSpPr>
          <p:nvPr/>
        </p:nvCxnSpPr>
        <p:spPr bwMode="auto">
          <a:xfrm>
            <a:off x="6016625" y="4121150"/>
            <a:ext cx="1247775" cy="0"/>
          </a:xfrm>
          <a:prstGeom prst="straightConnector1">
            <a:avLst/>
          </a:prstGeom>
          <a:noFill/>
          <a:ln w="9525">
            <a:solidFill>
              <a:schemeClr val="tx1"/>
            </a:solidFill>
            <a:round/>
            <a:headEnd type="triangle" w="med" len="med"/>
            <a:tailEnd type="triangle" w="med" len="med"/>
          </a:ln>
        </p:spPr>
      </p:cxnSp>
      <p:cxnSp>
        <p:nvCxnSpPr>
          <p:cNvPr id="1558546" name="AutoShape 18"/>
          <p:cNvCxnSpPr>
            <a:cxnSpLocks noChangeShapeType="1"/>
            <a:stCxn id="1558532" idx="6"/>
            <a:endCxn id="1558534" idx="2"/>
          </p:cNvCxnSpPr>
          <p:nvPr/>
        </p:nvCxnSpPr>
        <p:spPr bwMode="auto">
          <a:xfrm>
            <a:off x="6016625" y="5426075"/>
            <a:ext cx="1247775" cy="0"/>
          </a:xfrm>
          <a:prstGeom prst="straightConnector1">
            <a:avLst/>
          </a:prstGeom>
          <a:noFill/>
          <a:ln w="9525">
            <a:solidFill>
              <a:schemeClr val="tx1"/>
            </a:solidFill>
            <a:round/>
            <a:headEnd type="triangle" w="med" len="med"/>
            <a:tailEnd type="triangle" w="med" len="med"/>
          </a:ln>
        </p:spPr>
      </p:cxnSp>
      <p:cxnSp>
        <p:nvCxnSpPr>
          <p:cNvPr id="1558547" name="AutoShape 19"/>
          <p:cNvCxnSpPr>
            <a:cxnSpLocks noChangeShapeType="1"/>
            <a:stCxn id="1558531" idx="5"/>
            <a:endCxn id="1558534" idx="1"/>
          </p:cNvCxnSpPr>
          <p:nvPr/>
        </p:nvCxnSpPr>
        <p:spPr bwMode="auto">
          <a:xfrm>
            <a:off x="5908675" y="4327525"/>
            <a:ext cx="1463675" cy="892175"/>
          </a:xfrm>
          <a:prstGeom prst="straightConnector1">
            <a:avLst/>
          </a:prstGeom>
          <a:noFill/>
          <a:ln w="9525">
            <a:solidFill>
              <a:schemeClr val="tx1"/>
            </a:solidFill>
            <a:round/>
            <a:headEnd type="triangle" w="med" len="med"/>
            <a:tailEnd type="triangle" w="med" len="med"/>
          </a:ln>
        </p:spPr>
      </p:cxnSp>
      <p:cxnSp>
        <p:nvCxnSpPr>
          <p:cNvPr id="1558548" name="AutoShape 20"/>
          <p:cNvCxnSpPr>
            <a:cxnSpLocks noChangeShapeType="1"/>
            <a:stCxn id="1558533" idx="3"/>
            <a:endCxn id="1558532" idx="7"/>
          </p:cNvCxnSpPr>
          <p:nvPr/>
        </p:nvCxnSpPr>
        <p:spPr bwMode="auto">
          <a:xfrm flipH="1">
            <a:off x="5908675" y="4327525"/>
            <a:ext cx="1463675" cy="892175"/>
          </a:xfrm>
          <a:prstGeom prst="straightConnector1">
            <a:avLst/>
          </a:prstGeom>
          <a:noFill/>
          <a:ln w="9525">
            <a:solidFill>
              <a:schemeClr val="tx1"/>
            </a:solidFill>
            <a:round/>
            <a:headEnd type="triangle" w="med" len="med"/>
            <a:tailEnd type="triangle" w="med" len="med"/>
          </a:ln>
        </p:spPr>
      </p:cxnSp>
      <p:sp>
        <p:nvSpPr>
          <p:cNvPr id="1558554" name="Text Box 26"/>
          <p:cNvSpPr txBox="1">
            <a:spLocks noChangeArrowheads="1"/>
          </p:cNvSpPr>
          <p:nvPr/>
        </p:nvSpPr>
        <p:spPr bwMode="auto">
          <a:xfrm>
            <a:off x="7675563" y="4576763"/>
            <a:ext cx="188912" cy="457200"/>
          </a:xfrm>
          <a:prstGeom prst="rect">
            <a:avLst/>
          </a:prstGeom>
          <a:noFill/>
          <a:ln w="9525">
            <a:noFill/>
            <a:miter lim="800000"/>
            <a:headEnd/>
            <a:tailEnd/>
          </a:ln>
        </p:spPr>
        <p:txBody>
          <a:bodyPr>
            <a:spAutoFit/>
          </a:bodyPr>
          <a:lstStyle/>
          <a:p>
            <a:pPr eaLnBrk="0" hangingPunct="0"/>
            <a:r>
              <a:rPr lang="en-US" altLang="zh-TW">
                <a:latin typeface="Segoe UI" pitchFamily="34" charset="0"/>
              </a:rPr>
              <a:t>1</a:t>
            </a:r>
          </a:p>
        </p:txBody>
      </p:sp>
      <p:sp>
        <p:nvSpPr>
          <p:cNvPr id="1558555" name="Text Box 27"/>
          <p:cNvSpPr txBox="1">
            <a:spLocks noChangeArrowheads="1"/>
          </p:cNvSpPr>
          <p:nvPr/>
        </p:nvSpPr>
        <p:spPr bwMode="auto">
          <a:xfrm>
            <a:off x="6459538" y="3736975"/>
            <a:ext cx="188912" cy="457200"/>
          </a:xfrm>
          <a:prstGeom prst="rect">
            <a:avLst/>
          </a:prstGeom>
          <a:noFill/>
          <a:ln w="9525">
            <a:noFill/>
            <a:miter lim="800000"/>
            <a:headEnd/>
            <a:tailEnd/>
          </a:ln>
        </p:spPr>
        <p:txBody>
          <a:bodyPr>
            <a:spAutoFit/>
          </a:bodyPr>
          <a:lstStyle/>
          <a:p>
            <a:pPr eaLnBrk="0" hangingPunct="0"/>
            <a:r>
              <a:rPr lang="en-US" altLang="zh-TW">
                <a:latin typeface="Segoe UI" pitchFamily="34" charset="0"/>
              </a:rPr>
              <a:t>2</a:t>
            </a:r>
          </a:p>
        </p:txBody>
      </p:sp>
      <p:sp>
        <p:nvSpPr>
          <p:cNvPr id="1558556" name="Text Box 28"/>
          <p:cNvSpPr txBox="1">
            <a:spLocks noChangeArrowheads="1"/>
          </p:cNvSpPr>
          <p:nvPr/>
        </p:nvSpPr>
        <p:spPr bwMode="auto">
          <a:xfrm>
            <a:off x="6515100" y="5424488"/>
            <a:ext cx="188913" cy="457200"/>
          </a:xfrm>
          <a:prstGeom prst="rect">
            <a:avLst/>
          </a:prstGeom>
          <a:noFill/>
          <a:ln w="9525">
            <a:noFill/>
            <a:miter lim="800000"/>
            <a:headEnd/>
            <a:tailEnd/>
          </a:ln>
        </p:spPr>
        <p:txBody>
          <a:bodyPr>
            <a:spAutoFit/>
          </a:bodyPr>
          <a:lstStyle/>
          <a:p>
            <a:pPr eaLnBrk="0" hangingPunct="0"/>
            <a:r>
              <a:rPr lang="en-US" altLang="zh-TW">
                <a:latin typeface="Segoe UI" pitchFamily="34" charset="0"/>
              </a:rPr>
              <a:t>2</a:t>
            </a:r>
          </a:p>
        </p:txBody>
      </p:sp>
      <p:sp>
        <p:nvSpPr>
          <p:cNvPr id="1558558" name="Text Box 30"/>
          <p:cNvSpPr txBox="1">
            <a:spLocks noChangeArrowheads="1"/>
          </p:cNvSpPr>
          <p:nvPr/>
        </p:nvSpPr>
        <p:spPr bwMode="auto">
          <a:xfrm>
            <a:off x="6926263" y="4560888"/>
            <a:ext cx="188912" cy="457200"/>
          </a:xfrm>
          <a:prstGeom prst="rect">
            <a:avLst/>
          </a:prstGeom>
          <a:noFill/>
          <a:ln w="9525">
            <a:noFill/>
            <a:miter lim="800000"/>
            <a:headEnd/>
            <a:tailEnd/>
          </a:ln>
        </p:spPr>
        <p:txBody>
          <a:bodyPr>
            <a:spAutoFit/>
          </a:bodyPr>
          <a:lstStyle/>
          <a:p>
            <a:pPr eaLnBrk="0" hangingPunct="0"/>
            <a:r>
              <a:rPr lang="en-US" altLang="zh-TW">
                <a:latin typeface="Segoe UI" pitchFamily="34" charset="0"/>
              </a:rPr>
              <a:t>3</a:t>
            </a:r>
          </a:p>
        </p:txBody>
      </p:sp>
      <p:sp>
        <p:nvSpPr>
          <p:cNvPr id="1558632" name="Text Box 104"/>
          <p:cNvSpPr txBox="1">
            <a:spLocks noChangeArrowheads="1"/>
          </p:cNvSpPr>
          <p:nvPr/>
        </p:nvSpPr>
        <p:spPr bwMode="auto">
          <a:xfrm>
            <a:off x="5999163" y="4556125"/>
            <a:ext cx="354012" cy="457200"/>
          </a:xfrm>
          <a:prstGeom prst="rect">
            <a:avLst/>
          </a:prstGeom>
          <a:noFill/>
          <a:ln w="9525">
            <a:noFill/>
            <a:miter lim="800000"/>
            <a:headEnd/>
            <a:tailEnd/>
          </a:ln>
        </p:spPr>
        <p:txBody>
          <a:bodyPr wrap="none">
            <a:spAutoFit/>
          </a:bodyPr>
          <a:lstStyle/>
          <a:p>
            <a:r>
              <a:rPr lang="en-US" altLang="zh-TW">
                <a:latin typeface="Segoe UI" pitchFamily="34" charset="0"/>
              </a:rPr>
              <a:t>3</a:t>
            </a:r>
          </a:p>
        </p:txBody>
      </p:sp>
      <p:sp>
        <p:nvSpPr>
          <p:cNvPr id="1558633" name="Text Box 105"/>
          <p:cNvSpPr txBox="1">
            <a:spLocks noChangeArrowheads="1"/>
          </p:cNvSpPr>
          <p:nvPr/>
        </p:nvSpPr>
        <p:spPr bwMode="auto">
          <a:xfrm>
            <a:off x="5245100" y="3317875"/>
            <a:ext cx="354013" cy="457200"/>
          </a:xfrm>
          <a:prstGeom prst="rect">
            <a:avLst/>
          </a:prstGeom>
          <a:noFill/>
          <a:ln w="9525">
            <a:noFill/>
            <a:miter lim="800000"/>
            <a:headEnd/>
            <a:tailEnd/>
          </a:ln>
        </p:spPr>
        <p:txBody>
          <a:bodyPr wrap="none">
            <a:spAutoFit/>
          </a:bodyPr>
          <a:lstStyle/>
          <a:p>
            <a:r>
              <a:rPr lang="en-US" altLang="zh-TW">
                <a:latin typeface="Segoe UI" pitchFamily="34" charset="0"/>
              </a:rPr>
              <a:t>0</a:t>
            </a:r>
          </a:p>
        </p:txBody>
      </p:sp>
      <p:sp>
        <p:nvSpPr>
          <p:cNvPr id="1558634" name="Text Box 106"/>
          <p:cNvSpPr txBox="1">
            <a:spLocks noChangeArrowheads="1"/>
          </p:cNvSpPr>
          <p:nvPr/>
        </p:nvSpPr>
        <p:spPr bwMode="auto">
          <a:xfrm>
            <a:off x="7646988" y="3305175"/>
            <a:ext cx="354012" cy="457200"/>
          </a:xfrm>
          <a:prstGeom prst="rect">
            <a:avLst/>
          </a:prstGeom>
          <a:noFill/>
          <a:ln w="9525">
            <a:noFill/>
            <a:miter lim="800000"/>
            <a:headEnd/>
            <a:tailEnd/>
          </a:ln>
        </p:spPr>
        <p:txBody>
          <a:bodyPr wrap="none">
            <a:spAutoFit/>
          </a:bodyPr>
          <a:lstStyle/>
          <a:p>
            <a:r>
              <a:rPr lang="en-US" altLang="zh-TW">
                <a:latin typeface="Segoe UI" pitchFamily="34" charset="0"/>
              </a:rPr>
              <a:t>0</a:t>
            </a:r>
          </a:p>
        </p:txBody>
      </p:sp>
      <p:sp>
        <p:nvSpPr>
          <p:cNvPr id="1558635" name="Text Box 107"/>
          <p:cNvSpPr txBox="1">
            <a:spLocks noChangeArrowheads="1"/>
          </p:cNvSpPr>
          <p:nvPr/>
        </p:nvSpPr>
        <p:spPr bwMode="auto">
          <a:xfrm>
            <a:off x="7623175" y="5819775"/>
            <a:ext cx="354013" cy="457200"/>
          </a:xfrm>
          <a:prstGeom prst="rect">
            <a:avLst/>
          </a:prstGeom>
          <a:noFill/>
          <a:ln w="9525">
            <a:noFill/>
            <a:miter lim="800000"/>
            <a:headEnd/>
            <a:tailEnd/>
          </a:ln>
        </p:spPr>
        <p:txBody>
          <a:bodyPr wrap="none">
            <a:spAutoFit/>
          </a:bodyPr>
          <a:lstStyle/>
          <a:p>
            <a:r>
              <a:rPr lang="en-US" altLang="zh-TW">
                <a:latin typeface="Segoe UI" pitchFamily="34" charset="0"/>
              </a:rPr>
              <a:t>0</a:t>
            </a:r>
          </a:p>
        </p:txBody>
      </p:sp>
      <p:sp>
        <p:nvSpPr>
          <p:cNvPr id="1558636" name="Text Box 108"/>
          <p:cNvSpPr txBox="1">
            <a:spLocks noChangeArrowheads="1"/>
          </p:cNvSpPr>
          <p:nvPr/>
        </p:nvSpPr>
        <p:spPr bwMode="auto">
          <a:xfrm>
            <a:off x="5276850" y="5845175"/>
            <a:ext cx="354013" cy="457200"/>
          </a:xfrm>
          <a:prstGeom prst="rect">
            <a:avLst/>
          </a:prstGeom>
          <a:noFill/>
          <a:ln w="9525">
            <a:noFill/>
            <a:miter lim="800000"/>
            <a:headEnd/>
            <a:tailEnd/>
          </a:ln>
        </p:spPr>
        <p:txBody>
          <a:bodyPr wrap="none">
            <a:spAutoFit/>
          </a:bodyPr>
          <a:lstStyle/>
          <a:p>
            <a:r>
              <a:rPr lang="en-US" altLang="zh-TW">
                <a:latin typeface="Segoe UI" pitchFamily="34" charset="0"/>
              </a:rPr>
              <a:t>0</a:t>
            </a:r>
          </a:p>
        </p:txBody>
      </p:sp>
      <p:sp>
        <p:nvSpPr>
          <p:cNvPr id="1558637" name="Text Box 109"/>
          <p:cNvSpPr txBox="1">
            <a:spLocks noChangeArrowheads="1"/>
          </p:cNvSpPr>
          <p:nvPr/>
        </p:nvSpPr>
        <p:spPr bwMode="auto">
          <a:xfrm>
            <a:off x="5245100" y="4551363"/>
            <a:ext cx="354013" cy="457200"/>
          </a:xfrm>
          <a:prstGeom prst="rect">
            <a:avLst/>
          </a:prstGeom>
          <a:noFill/>
          <a:ln w="9525">
            <a:noFill/>
            <a:miter lim="800000"/>
            <a:headEnd/>
            <a:tailEnd/>
          </a:ln>
        </p:spPr>
        <p:txBody>
          <a:bodyPr wrap="none">
            <a:spAutoFit/>
          </a:bodyPr>
          <a:lstStyle/>
          <a:p>
            <a:r>
              <a:rPr lang="en-US" altLang="zh-TW">
                <a:latin typeface="Segoe UI" pitchFamily="34" charset="0"/>
              </a:rPr>
              <a:t>1</a:t>
            </a:r>
          </a:p>
        </p:txBody>
      </p:sp>
      <p:sp>
        <p:nvSpPr>
          <p:cNvPr id="1558644" name="Text Box 116"/>
          <p:cNvSpPr txBox="1">
            <a:spLocks noChangeArrowheads="1"/>
          </p:cNvSpPr>
          <p:nvPr/>
        </p:nvSpPr>
        <p:spPr bwMode="auto">
          <a:xfrm>
            <a:off x="1606550" y="2146300"/>
            <a:ext cx="458788" cy="641350"/>
          </a:xfrm>
          <a:prstGeom prst="rect">
            <a:avLst/>
          </a:prstGeom>
          <a:noFill/>
          <a:ln w="9525">
            <a:noFill/>
            <a:miter lim="800000"/>
            <a:headEnd/>
            <a:tailEnd/>
          </a:ln>
        </p:spPr>
        <p:txBody>
          <a:bodyPr wrap="none">
            <a:spAutoFit/>
          </a:bodyPr>
          <a:lstStyle/>
          <a:p>
            <a:r>
              <a:rPr lang="en-US" altLang="zh-TW" sz="3600" b="1">
                <a:latin typeface="Courier New" pitchFamily="49" charset="0"/>
              </a:rPr>
              <a:t>T</a:t>
            </a:r>
          </a:p>
        </p:txBody>
      </p:sp>
      <p:sp>
        <p:nvSpPr>
          <p:cNvPr id="1558646" name="Text Box 118"/>
          <p:cNvSpPr txBox="1">
            <a:spLocks noChangeArrowheads="1"/>
          </p:cNvSpPr>
          <p:nvPr/>
        </p:nvSpPr>
        <p:spPr bwMode="auto">
          <a:xfrm>
            <a:off x="1863725" y="2139950"/>
            <a:ext cx="458788" cy="641350"/>
          </a:xfrm>
          <a:prstGeom prst="rect">
            <a:avLst/>
          </a:prstGeom>
          <a:noFill/>
          <a:ln w="9525">
            <a:noFill/>
            <a:miter lim="800000"/>
            <a:headEnd/>
            <a:tailEnd/>
          </a:ln>
        </p:spPr>
        <p:txBody>
          <a:bodyPr wrap="none">
            <a:spAutoFit/>
          </a:bodyPr>
          <a:lstStyle/>
          <a:p>
            <a:r>
              <a:rPr lang="en-US" altLang="zh-TW" sz="3600" b="1">
                <a:latin typeface="Courier New" pitchFamily="49" charset="0"/>
              </a:rPr>
              <a:t>G</a:t>
            </a:r>
          </a:p>
        </p:txBody>
      </p:sp>
      <p:sp>
        <p:nvSpPr>
          <p:cNvPr id="1558648" name="Text Box 120"/>
          <p:cNvSpPr txBox="1">
            <a:spLocks noChangeArrowheads="1"/>
          </p:cNvSpPr>
          <p:nvPr/>
        </p:nvSpPr>
        <p:spPr bwMode="auto">
          <a:xfrm>
            <a:off x="2159000" y="2143125"/>
            <a:ext cx="458788" cy="641350"/>
          </a:xfrm>
          <a:prstGeom prst="rect">
            <a:avLst/>
          </a:prstGeom>
          <a:noFill/>
          <a:ln w="9525">
            <a:noFill/>
            <a:miter lim="800000"/>
            <a:headEnd/>
            <a:tailEnd/>
          </a:ln>
        </p:spPr>
        <p:txBody>
          <a:bodyPr wrap="none">
            <a:spAutoFit/>
          </a:bodyPr>
          <a:lstStyle/>
          <a:p>
            <a:r>
              <a:rPr lang="en-US" altLang="zh-TW" sz="3600" b="1">
                <a:latin typeface="Courier New" pitchFamily="49" charset="0"/>
              </a:rPr>
              <a:t>A</a:t>
            </a:r>
          </a:p>
        </p:txBody>
      </p:sp>
      <p:sp>
        <p:nvSpPr>
          <p:cNvPr id="1558649" name="Text Box 121"/>
          <p:cNvSpPr txBox="1">
            <a:spLocks noChangeArrowheads="1"/>
          </p:cNvSpPr>
          <p:nvPr/>
        </p:nvSpPr>
        <p:spPr bwMode="auto">
          <a:xfrm>
            <a:off x="2433638" y="2144713"/>
            <a:ext cx="458787" cy="641350"/>
          </a:xfrm>
          <a:prstGeom prst="rect">
            <a:avLst/>
          </a:prstGeom>
          <a:noFill/>
          <a:ln w="9525">
            <a:noFill/>
            <a:miter lim="800000"/>
            <a:headEnd/>
            <a:tailEnd/>
          </a:ln>
        </p:spPr>
        <p:txBody>
          <a:bodyPr wrap="none">
            <a:spAutoFit/>
          </a:bodyPr>
          <a:lstStyle/>
          <a:p>
            <a:r>
              <a:rPr lang="en-US" altLang="zh-TW" sz="3600" b="1">
                <a:latin typeface="Courier New" pitchFamily="49" charset="0"/>
              </a:rPr>
              <a:t>G</a:t>
            </a:r>
          </a:p>
        </p:txBody>
      </p:sp>
      <p:sp>
        <p:nvSpPr>
          <p:cNvPr id="1558650" name="Text Box 122"/>
          <p:cNvSpPr txBox="1">
            <a:spLocks noChangeArrowheads="1"/>
          </p:cNvSpPr>
          <p:nvPr/>
        </p:nvSpPr>
        <p:spPr bwMode="auto">
          <a:xfrm>
            <a:off x="2708275" y="2147888"/>
            <a:ext cx="458788" cy="641350"/>
          </a:xfrm>
          <a:prstGeom prst="rect">
            <a:avLst/>
          </a:prstGeom>
          <a:noFill/>
          <a:ln w="9525">
            <a:noFill/>
            <a:miter lim="800000"/>
            <a:headEnd/>
            <a:tailEnd/>
          </a:ln>
        </p:spPr>
        <p:txBody>
          <a:bodyPr wrap="none">
            <a:spAutoFit/>
          </a:bodyPr>
          <a:lstStyle/>
          <a:p>
            <a:r>
              <a:rPr lang="en-US" altLang="zh-TW" sz="3600" b="1">
                <a:latin typeface="Courier New" pitchFamily="49" charset="0"/>
              </a:rPr>
              <a:t>C</a:t>
            </a:r>
          </a:p>
        </p:txBody>
      </p:sp>
      <p:sp>
        <p:nvSpPr>
          <p:cNvPr id="1558651" name="Text Box 123"/>
          <p:cNvSpPr txBox="1">
            <a:spLocks noChangeArrowheads="1"/>
          </p:cNvSpPr>
          <p:nvPr/>
        </p:nvSpPr>
        <p:spPr bwMode="auto">
          <a:xfrm>
            <a:off x="2965450" y="2147888"/>
            <a:ext cx="458788" cy="641350"/>
          </a:xfrm>
          <a:prstGeom prst="rect">
            <a:avLst/>
          </a:prstGeom>
          <a:noFill/>
          <a:ln w="9525">
            <a:noFill/>
            <a:miter lim="800000"/>
            <a:headEnd/>
            <a:tailEnd/>
          </a:ln>
        </p:spPr>
        <p:txBody>
          <a:bodyPr wrap="none">
            <a:spAutoFit/>
          </a:bodyPr>
          <a:lstStyle/>
          <a:p>
            <a:r>
              <a:rPr lang="en-US" altLang="zh-TW" sz="3600" b="1">
                <a:latin typeface="Courier New" pitchFamily="49" charset="0"/>
              </a:rPr>
              <a:t>G</a:t>
            </a:r>
          </a:p>
        </p:txBody>
      </p:sp>
      <p:sp>
        <p:nvSpPr>
          <p:cNvPr id="1558652" name="Text Box 124"/>
          <p:cNvSpPr txBox="1">
            <a:spLocks noChangeArrowheads="1"/>
          </p:cNvSpPr>
          <p:nvPr/>
        </p:nvSpPr>
        <p:spPr bwMode="auto">
          <a:xfrm>
            <a:off x="3260725" y="2149475"/>
            <a:ext cx="458788" cy="641350"/>
          </a:xfrm>
          <a:prstGeom prst="rect">
            <a:avLst/>
          </a:prstGeom>
          <a:noFill/>
          <a:ln w="9525">
            <a:noFill/>
            <a:miter lim="800000"/>
            <a:headEnd/>
            <a:tailEnd/>
          </a:ln>
        </p:spPr>
        <p:txBody>
          <a:bodyPr wrap="none">
            <a:spAutoFit/>
          </a:bodyPr>
          <a:lstStyle/>
          <a:p>
            <a:r>
              <a:rPr lang="en-US" altLang="zh-TW" sz="3600" b="1">
                <a:latin typeface="Courier New" pitchFamily="49" charset="0"/>
              </a:rPr>
              <a:t>T</a:t>
            </a:r>
          </a:p>
        </p:txBody>
      </p:sp>
      <p:sp>
        <p:nvSpPr>
          <p:cNvPr id="1558653" name="Text Box 125"/>
          <p:cNvSpPr txBox="1">
            <a:spLocks noChangeArrowheads="1"/>
          </p:cNvSpPr>
          <p:nvPr/>
        </p:nvSpPr>
        <p:spPr bwMode="auto">
          <a:xfrm>
            <a:off x="3525838" y="2143125"/>
            <a:ext cx="458787" cy="641350"/>
          </a:xfrm>
          <a:prstGeom prst="rect">
            <a:avLst/>
          </a:prstGeom>
          <a:noFill/>
          <a:ln w="9525">
            <a:noFill/>
            <a:miter lim="800000"/>
            <a:headEnd/>
            <a:tailEnd/>
          </a:ln>
        </p:spPr>
        <p:txBody>
          <a:bodyPr wrap="none">
            <a:spAutoFit/>
          </a:bodyPr>
          <a:lstStyle/>
          <a:p>
            <a:r>
              <a:rPr lang="en-US" altLang="zh-TW" sz="3600" b="1">
                <a:latin typeface="Courier New" pitchFamily="49" charset="0"/>
              </a:rPr>
              <a:t>T</a:t>
            </a:r>
          </a:p>
        </p:txBody>
      </p:sp>
      <p:sp>
        <p:nvSpPr>
          <p:cNvPr id="1558654" name="Text Box 126"/>
          <p:cNvSpPr txBox="1">
            <a:spLocks noChangeArrowheads="1"/>
          </p:cNvSpPr>
          <p:nvPr/>
        </p:nvSpPr>
        <p:spPr bwMode="auto">
          <a:xfrm>
            <a:off x="3792538" y="2144713"/>
            <a:ext cx="458787" cy="641350"/>
          </a:xfrm>
          <a:prstGeom prst="rect">
            <a:avLst/>
          </a:prstGeom>
          <a:noFill/>
          <a:ln w="9525">
            <a:noFill/>
            <a:miter lim="800000"/>
            <a:headEnd/>
            <a:tailEnd/>
          </a:ln>
        </p:spPr>
        <p:txBody>
          <a:bodyPr wrap="none">
            <a:spAutoFit/>
          </a:bodyPr>
          <a:lstStyle/>
          <a:p>
            <a:r>
              <a:rPr lang="en-US" altLang="zh-TW" sz="3600" b="1">
                <a:latin typeface="Courier New" pitchFamily="49" charset="0"/>
              </a:rPr>
              <a:t>C</a:t>
            </a:r>
          </a:p>
        </p:txBody>
      </p:sp>
      <p:sp>
        <p:nvSpPr>
          <p:cNvPr id="1558673" name="Text Box 145"/>
          <p:cNvSpPr txBox="1">
            <a:spLocks noChangeArrowheads="1"/>
          </p:cNvSpPr>
          <p:nvPr/>
        </p:nvSpPr>
        <p:spPr bwMode="auto">
          <a:xfrm>
            <a:off x="4737100" y="1771650"/>
            <a:ext cx="2927350" cy="641350"/>
          </a:xfrm>
          <a:prstGeom prst="rect">
            <a:avLst/>
          </a:prstGeom>
          <a:noFill/>
          <a:ln w="9525">
            <a:noFill/>
            <a:miter lim="800000"/>
            <a:headEnd/>
            <a:tailEnd/>
          </a:ln>
        </p:spPr>
        <p:txBody>
          <a:bodyPr wrap="none">
            <a:spAutoFit/>
          </a:bodyPr>
          <a:lstStyle/>
          <a:p>
            <a:r>
              <a:rPr lang="en-US" altLang="zh-TW" sz="3600" b="1">
                <a:latin typeface="Courier New" pitchFamily="49" charset="0"/>
              </a:rPr>
              <a:t>T</a:t>
            </a:r>
            <a:r>
              <a:rPr lang="en-US" altLang="zh-TW" sz="3600" b="1">
                <a:solidFill>
                  <a:srgbClr val="003366"/>
                </a:solidFill>
                <a:latin typeface="Courier New" pitchFamily="49" charset="0"/>
              </a:rPr>
              <a:t>012</a:t>
            </a:r>
            <a:r>
              <a:rPr lang="en-US" altLang="zh-TW" sz="3600" b="1">
                <a:latin typeface="Courier New" pitchFamily="49" charset="0"/>
              </a:rPr>
              <a:t>0</a:t>
            </a:r>
            <a:r>
              <a:rPr lang="en-US" altLang="zh-TW" sz="3600" b="1">
                <a:solidFill>
                  <a:srgbClr val="003366"/>
                </a:solidFill>
                <a:latin typeface="Courier New" pitchFamily="49" charset="0"/>
              </a:rPr>
              <a:t>33102</a:t>
            </a:r>
          </a:p>
        </p:txBody>
      </p:sp>
      <p:sp>
        <p:nvSpPr>
          <p:cNvPr id="1558674" name="Text Box 146"/>
          <p:cNvSpPr txBox="1">
            <a:spLocks noChangeArrowheads="1"/>
          </p:cNvSpPr>
          <p:nvPr/>
        </p:nvSpPr>
        <p:spPr bwMode="auto">
          <a:xfrm>
            <a:off x="5011738" y="2147888"/>
            <a:ext cx="458787" cy="641350"/>
          </a:xfrm>
          <a:prstGeom prst="rect">
            <a:avLst/>
          </a:prstGeom>
          <a:noFill/>
          <a:ln w="9525">
            <a:noFill/>
            <a:miter lim="800000"/>
            <a:headEnd/>
            <a:tailEnd/>
          </a:ln>
        </p:spPr>
        <p:txBody>
          <a:bodyPr wrap="none">
            <a:spAutoFit/>
          </a:bodyPr>
          <a:lstStyle/>
          <a:p>
            <a:r>
              <a:rPr lang="en-US" altLang="zh-TW" sz="3600" b="1">
                <a:latin typeface="Courier New" pitchFamily="49" charset="0"/>
              </a:rPr>
              <a:t>T</a:t>
            </a:r>
          </a:p>
        </p:txBody>
      </p:sp>
      <p:sp>
        <p:nvSpPr>
          <p:cNvPr id="1558675" name="Text Box 147"/>
          <p:cNvSpPr txBox="1">
            <a:spLocks noChangeArrowheads="1"/>
          </p:cNvSpPr>
          <p:nvPr/>
        </p:nvSpPr>
        <p:spPr bwMode="auto">
          <a:xfrm>
            <a:off x="5268913" y="2141538"/>
            <a:ext cx="458787" cy="641350"/>
          </a:xfrm>
          <a:prstGeom prst="rect">
            <a:avLst/>
          </a:prstGeom>
          <a:noFill/>
          <a:ln w="9525">
            <a:noFill/>
            <a:miter lim="800000"/>
            <a:headEnd/>
            <a:tailEnd/>
          </a:ln>
        </p:spPr>
        <p:txBody>
          <a:bodyPr wrap="none">
            <a:spAutoFit/>
          </a:bodyPr>
          <a:lstStyle/>
          <a:p>
            <a:r>
              <a:rPr lang="en-US" altLang="zh-TW" sz="3600" b="1">
                <a:latin typeface="Courier New" pitchFamily="49" charset="0"/>
              </a:rPr>
              <a:t>G</a:t>
            </a:r>
          </a:p>
        </p:txBody>
      </p:sp>
      <p:sp>
        <p:nvSpPr>
          <p:cNvPr id="1558676" name="Text Box 148"/>
          <p:cNvSpPr txBox="1">
            <a:spLocks noChangeArrowheads="1"/>
          </p:cNvSpPr>
          <p:nvPr/>
        </p:nvSpPr>
        <p:spPr bwMode="auto">
          <a:xfrm>
            <a:off x="5564188" y="2144713"/>
            <a:ext cx="458787" cy="641350"/>
          </a:xfrm>
          <a:prstGeom prst="rect">
            <a:avLst/>
          </a:prstGeom>
          <a:noFill/>
          <a:ln w="9525">
            <a:noFill/>
            <a:miter lim="800000"/>
            <a:headEnd/>
            <a:tailEnd/>
          </a:ln>
        </p:spPr>
        <p:txBody>
          <a:bodyPr wrap="none">
            <a:spAutoFit/>
          </a:bodyPr>
          <a:lstStyle/>
          <a:p>
            <a:r>
              <a:rPr lang="en-US" altLang="zh-TW" sz="3600" b="1">
                <a:latin typeface="Courier New" pitchFamily="49" charset="0"/>
              </a:rPr>
              <a:t>A</a:t>
            </a:r>
          </a:p>
        </p:txBody>
      </p:sp>
      <p:sp>
        <p:nvSpPr>
          <p:cNvPr id="1558677" name="Text Box 149"/>
          <p:cNvSpPr txBox="1">
            <a:spLocks noChangeArrowheads="1"/>
          </p:cNvSpPr>
          <p:nvPr/>
        </p:nvSpPr>
        <p:spPr bwMode="auto">
          <a:xfrm>
            <a:off x="5867400" y="2146300"/>
            <a:ext cx="458788" cy="641350"/>
          </a:xfrm>
          <a:prstGeom prst="rect">
            <a:avLst/>
          </a:prstGeom>
          <a:noFill/>
          <a:ln w="9525">
            <a:noFill/>
            <a:miter lim="800000"/>
            <a:headEnd/>
            <a:tailEnd/>
          </a:ln>
        </p:spPr>
        <p:txBody>
          <a:bodyPr wrap="none">
            <a:spAutoFit/>
          </a:bodyPr>
          <a:lstStyle/>
          <a:p>
            <a:r>
              <a:rPr lang="en-US" altLang="zh-TW" sz="3600" b="1">
                <a:latin typeface="Courier New" pitchFamily="49" charset="0"/>
              </a:rPr>
              <a:t>A</a:t>
            </a:r>
          </a:p>
        </p:txBody>
      </p:sp>
      <p:sp>
        <p:nvSpPr>
          <p:cNvPr id="1558678" name="Text Box 150"/>
          <p:cNvSpPr txBox="1">
            <a:spLocks noChangeArrowheads="1"/>
          </p:cNvSpPr>
          <p:nvPr/>
        </p:nvSpPr>
        <p:spPr bwMode="auto">
          <a:xfrm>
            <a:off x="6113463" y="2149475"/>
            <a:ext cx="458787" cy="641350"/>
          </a:xfrm>
          <a:prstGeom prst="rect">
            <a:avLst/>
          </a:prstGeom>
          <a:noFill/>
          <a:ln w="9525">
            <a:noFill/>
            <a:miter lim="800000"/>
            <a:headEnd/>
            <a:tailEnd/>
          </a:ln>
        </p:spPr>
        <p:txBody>
          <a:bodyPr wrap="none">
            <a:spAutoFit/>
          </a:bodyPr>
          <a:lstStyle/>
          <a:p>
            <a:r>
              <a:rPr lang="en-US" altLang="zh-TW" sz="3600" b="1">
                <a:latin typeface="Courier New" pitchFamily="49" charset="0"/>
              </a:rPr>
              <a:t>T</a:t>
            </a:r>
          </a:p>
        </p:txBody>
      </p:sp>
      <p:sp>
        <p:nvSpPr>
          <p:cNvPr id="1558679" name="Text Box 151"/>
          <p:cNvSpPr txBox="1">
            <a:spLocks noChangeArrowheads="1"/>
          </p:cNvSpPr>
          <p:nvPr/>
        </p:nvSpPr>
        <p:spPr bwMode="auto">
          <a:xfrm>
            <a:off x="6370638" y="2149475"/>
            <a:ext cx="458787" cy="641350"/>
          </a:xfrm>
          <a:prstGeom prst="rect">
            <a:avLst/>
          </a:prstGeom>
          <a:noFill/>
          <a:ln w="9525">
            <a:noFill/>
            <a:miter lim="800000"/>
            <a:headEnd/>
            <a:tailEnd/>
          </a:ln>
        </p:spPr>
        <p:txBody>
          <a:bodyPr wrap="none">
            <a:spAutoFit/>
          </a:bodyPr>
          <a:lstStyle/>
          <a:p>
            <a:r>
              <a:rPr lang="en-US" altLang="zh-TW" sz="3600" b="1">
                <a:latin typeface="Courier New" pitchFamily="49" charset="0"/>
              </a:rPr>
              <a:t>A</a:t>
            </a:r>
          </a:p>
        </p:txBody>
      </p:sp>
      <p:sp>
        <p:nvSpPr>
          <p:cNvPr id="1558680" name="Text Box 152"/>
          <p:cNvSpPr txBox="1">
            <a:spLocks noChangeArrowheads="1"/>
          </p:cNvSpPr>
          <p:nvPr/>
        </p:nvSpPr>
        <p:spPr bwMode="auto">
          <a:xfrm>
            <a:off x="6665913" y="2141538"/>
            <a:ext cx="458787" cy="641350"/>
          </a:xfrm>
          <a:prstGeom prst="rect">
            <a:avLst/>
          </a:prstGeom>
          <a:noFill/>
          <a:ln w="9525">
            <a:noFill/>
            <a:miter lim="800000"/>
            <a:headEnd/>
            <a:tailEnd/>
          </a:ln>
        </p:spPr>
        <p:txBody>
          <a:bodyPr wrap="none">
            <a:spAutoFit/>
          </a:bodyPr>
          <a:lstStyle/>
          <a:p>
            <a:r>
              <a:rPr lang="en-US" altLang="zh-TW" sz="3600" b="1">
                <a:latin typeface="Courier New" pitchFamily="49" charset="0"/>
              </a:rPr>
              <a:t>G</a:t>
            </a:r>
          </a:p>
        </p:txBody>
      </p:sp>
      <p:sp>
        <p:nvSpPr>
          <p:cNvPr id="1558681" name="Text Box 153"/>
          <p:cNvSpPr txBox="1">
            <a:spLocks noChangeArrowheads="1"/>
          </p:cNvSpPr>
          <p:nvPr/>
        </p:nvSpPr>
        <p:spPr bwMode="auto">
          <a:xfrm>
            <a:off x="6931025" y="2143125"/>
            <a:ext cx="458788" cy="641350"/>
          </a:xfrm>
          <a:prstGeom prst="rect">
            <a:avLst/>
          </a:prstGeom>
          <a:noFill/>
          <a:ln w="9525">
            <a:noFill/>
            <a:miter lim="800000"/>
            <a:headEnd/>
            <a:tailEnd/>
          </a:ln>
        </p:spPr>
        <p:txBody>
          <a:bodyPr wrap="none">
            <a:spAutoFit/>
          </a:bodyPr>
          <a:lstStyle/>
          <a:p>
            <a:r>
              <a:rPr lang="en-US" altLang="zh-TW" sz="3600" b="1">
                <a:latin typeface="Courier New" pitchFamily="49" charset="0"/>
              </a:rPr>
              <a:t>G</a:t>
            </a:r>
          </a:p>
        </p:txBody>
      </p:sp>
      <p:sp>
        <p:nvSpPr>
          <p:cNvPr id="1558682" name="Text Box 154"/>
          <p:cNvSpPr txBox="1">
            <a:spLocks noChangeArrowheads="1"/>
          </p:cNvSpPr>
          <p:nvPr/>
        </p:nvSpPr>
        <p:spPr bwMode="auto">
          <a:xfrm>
            <a:off x="7197725" y="2144713"/>
            <a:ext cx="458788" cy="641350"/>
          </a:xfrm>
          <a:prstGeom prst="rect">
            <a:avLst/>
          </a:prstGeom>
          <a:noFill/>
          <a:ln w="9525">
            <a:noFill/>
            <a:miter lim="800000"/>
            <a:headEnd/>
            <a:tailEnd/>
          </a:ln>
        </p:spPr>
        <p:txBody>
          <a:bodyPr wrap="none">
            <a:spAutoFit/>
          </a:bodyPr>
          <a:lstStyle/>
          <a:p>
            <a:r>
              <a:rPr lang="en-US" altLang="zh-TW" sz="3600" b="1">
                <a:latin typeface="Courier New" pitchFamily="49" charset="0"/>
              </a:rPr>
              <a:t>A</a:t>
            </a:r>
          </a:p>
        </p:txBody>
      </p:sp>
      <p:sp>
        <p:nvSpPr>
          <p:cNvPr id="1558684" name="Line 156"/>
          <p:cNvSpPr>
            <a:spLocks noChangeShapeType="1"/>
          </p:cNvSpPr>
          <p:nvPr/>
        </p:nvSpPr>
        <p:spPr bwMode="auto">
          <a:xfrm>
            <a:off x="1882775" y="2733675"/>
            <a:ext cx="1179513" cy="852488"/>
          </a:xfrm>
          <a:prstGeom prst="line">
            <a:avLst/>
          </a:prstGeom>
          <a:noFill/>
          <a:ln w="9525" cap="rnd">
            <a:solidFill>
              <a:schemeClr val="tx1"/>
            </a:solidFill>
            <a:prstDash val="sysDot"/>
            <a:round/>
            <a:headEnd/>
            <a:tailEnd type="triangle" w="med" len="med"/>
          </a:ln>
        </p:spPr>
        <p:txBody>
          <a:bodyPr wrap="none" anchor="ctr"/>
          <a:lstStyle/>
          <a:p>
            <a:endParaRPr lang="zh-TW" altLang="en-US"/>
          </a:p>
        </p:txBody>
      </p:sp>
      <p:sp>
        <p:nvSpPr>
          <p:cNvPr id="1558685" name="Line 157"/>
          <p:cNvSpPr>
            <a:spLocks noChangeShapeType="1"/>
          </p:cNvSpPr>
          <p:nvPr/>
        </p:nvSpPr>
        <p:spPr bwMode="auto">
          <a:xfrm flipH="1">
            <a:off x="5854700" y="2719388"/>
            <a:ext cx="1552575" cy="1927225"/>
          </a:xfrm>
          <a:prstGeom prst="line">
            <a:avLst/>
          </a:prstGeom>
          <a:noFill/>
          <a:ln w="9525" cap="rnd">
            <a:solidFill>
              <a:schemeClr val="tx1"/>
            </a:solidFill>
            <a:prstDash val="sysDot"/>
            <a:round/>
            <a:headEnd/>
            <a:tailEnd type="triangle" w="med" len="med"/>
          </a:ln>
        </p:spPr>
        <p:txBody>
          <a:bodyPr wrap="none" anchor="ctr"/>
          <a:lstStyle/>
          <a:p>
            <a:endParaRPr lang="zh-TW" altLang="en-US"/>
          </a:p>
        </p:txBody>
      </p:sp>
      <p:sp>
        <p:nvSpPr>
          <p:cNvPr id="36957" name="Title 62"/>
          <p:cNvSpPr>
            <a:spLocks noGrp="1"/>
          </p:cNvSpPr>
          <p:nvPr>
            <p:ph type="title"/>
          </p:nvPr>
        </p:nvSpPr>
        <p:spPr/>
        <p:txBody>
          <a:bodyPr/>
          <a:lstStyle/>
          <a:p>
            <a:r>
              <a:rPr lang="en-US" altLang="zh-TW" smtClean="0">
                <a:latin typeface="Calibri" pitchFamily="34" charset="0"/>
                <a:ea typeface="ＭＳ Ｐゴシック" pitchFamily="34" charset="-128"/>
                <a:cs typeface="Calibri" pitchFamily="34" charset="0"/>
              </a:rPr>
              <a:t>AB SOLiD: Dibase Sequencing</a:t>
            </a:r>
          </a:p>
        </p:txBody>
      </p:sp>
      <p:sp>
        <p:nvSpPr>
          <p:cNvPr id="36958" name="Content Placeholder 63"/>
          <p:cNvSpPr>
            <a:spLocks noGrp="1"/>
          </p:cNvSpPr>
          <p:nvPr>
            <p:ph idx="1"/>
          </p:nvPr>
        </p:nvSpPr>
        <p:spPr/>
        <p:txBody>
          <a:bodyPr/>
          <a:lstStyle/>
          <a:p>
            <a:endParaRPr lang="zh-TW" altLang="zh-TW" smtClean="0">
              <a:latin typeface="Calibri" pitchFamily="34" charset="0"/>
              <a:ea typeface="ＭＳ Ｐゴシック" pitchFamily="34" charset="-128"/>
              <a:cs typeface="Calibri" pitchFamily="34" charset="0"/>
            </a:endParaRPr>
          </a:p>
        </p:txBody>
      </p:sp>
      <p:sp>
        <p:nvSpPr>
          <p:cNvPr id="58" name="TextBox 57"/>
          <p:cNvSpPr txBox="1">
            <a:spLocks noChangeArrowheads="1"/>
          </p:cNvSpPr>
          <p:nvPr/>
        </p:nvSpPr>
        <p:spPr bwMode="auto">
          <a:xfrm>
            <a:off x="152400" y="104775"/>
            <a:ext cx="8880475" cy="276225"/>
          </a:xfrm>
          <a:prstGeom prst="rect">
            <a:avLst/>
          </a:prstGeom>
          <a:solidFill>
            <a:srgbClr val="FFFFFF"/>
          </a:solidFill>
          <a:ln w="9525">
            <a:noFill/>
            <a:miter lim="800000"/>
            <a:headEnd/>
            <a:tailEnd/>
          </a:ln>
          <a:effectLst>
            <a:outerShdw dist="38100" dir="2700000" rotWithShape="0">
              <a:srgbClr val="808080">
                <a:alpha val="42999"/>
              </a:srgbClr>
            </a:outerShdw>
          </a:effectLst>
        </p:spPr>
        <p:txBody>
          <a:bodyPr wrap="none">
            <a:spAutoFit/>
          </a:bodyPr>
          <a:lstStyle/>
          <a:p>
            <a:pPr>
              <a:defRPr/>
            </a:pPr>
            <a:r>
              <a:rPr lang="en-US" sz="1200" dirty="0">
                <a:latin typeface="Arial" charset="0"/>
                <a:ea typeface="ＭＳ Ｐゴシック" charset="-128"/>
                <a:cs typeface="ＭＳ Ｐゴシック" charset="-128"/>
              </a:rPr>
              <a:t>Mike </a:t>
            </a:r>
            <a:r>
              <a:rPr lang="en-US" sz="1200" dirty="0" err="1">
                <a:latin typeface="Arial" charset="0"/>
                <a:ea typeface="ＭＳ Ｐゴシック" charset="-128"/>
                <a:cs typeface="ＭＳ Ｐゴシック" charset="-128"/>
              </a:rPr>
              <a:t>Brudno</a:t>
            </a:r>
            <a:r>
              <a:rPr lang="en-US" sz="1200" dirty="0">
                <a:latin typeface="Arial" charset="0"/>
                <a:ea typeface="ＭＳ Ｐゴシック" charset="-128"/>
                <a:cs typeface="ＭＳ Ｐゴシック" charset="-128"/>
              </a:rPr>
              <a:t>, U of Toronto http://bioinformatics.ca/files/CBW - presentations/HTSeq_2009_Module 2/HTSeq_2009_Module 2.ppt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5859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5860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5855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5853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5853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55853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55853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55853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55853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55853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558538"/>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558539"/>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558540"/>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558541"/>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558542"/>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558543"/>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558544"/>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558545"/>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558546"/>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1558547"/>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1558548"/>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1558556"/>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1558554"/>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1558555"/>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1558558"/>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1558632"/>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1558633"/>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1558634"/>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1558635"/>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1558636"/>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1558637"/>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mph" presetSubtype="2" fill="hold" nodeType="clickEffect">
                                  <p:stCondLst>
                                    <p:cond delay="0"/>
                                  </p:stCondLst>
                                  <p:childTnLst>
                                    <p:animClr clrSpc="rgb" dir="cw">
                                      <p:cBhvr>
                                        <p:cTn id="76" dur="500" fill="hold"/>
                                        <p:tgtEl>
                                          <p:spTgt spid="1558534"/>
                                        </p:tgtEl>
                                        <p:attrNameLst>
                                          <p:attrName>fillcolor</p:attrName>
                                        </p:attrNameLst>
                                      </p:cBhvr>
                                      <p:to>
                                        <a:srgbClr val="FFFF00"/>
                                      </p:to>
                                    </p:animClr>
                                    <p:set>
                                      <p:cBhvr>
                                        <p:cTn id="77" dur="500" fill="hold"/>
                                        <p:tgtEl>
                                          <p:spTgt spid="1558534"/>
                                        </p:tgtEl>
                                        <p:attrNameLst>
                                          <p:attrName>fill.type</p:attrName>
                                        </p:attrNameLst>
                                      </p:cBhvr>
                                      <p:to>
                                        <p:strVal val="solid"/>
                                      </p:to>
                                    </p:set>
                                    <p:set>
                                      <p:cBhvr>
                                        <p:cTn id="78" dur="500" fill="hold"/>
                                        <p:tgtEl>
                                          <p:spTgt spid="1558534"/>
                                        </p:tgtEl>
                                        <p:attrNameLst>
                                          <p:attrName>fill.on</p:attrName>
                                        </p:attrNameLst>
                                      </p:cBhvr>
                                      <p:to>
                                        <p:strVal val="tru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1558644"/>
                                        </p:tgtEl>
                                        <p:attrNameLst>
                                          <p:attrName>style.visibility</p:attrName>
                                        </p:attrNameLst>
                                      </p:cBhvr>
                                      <p:to>
                                        <p:strVal val="visible"/>
                                      </p:to>
                                    </p:set>
                                  </p:childTnLst>
                                </p:cTn>
                              </p:par>
                              <p:par>
                                <p:cTn id="83" presetID="8" presetClass="emph" presetSubtype="0" fill="hold" grpId="1" nodeType="withEffect">
                                  <p:stCondLst>
                                    <p:cond delay="0"/>
                                  </p:stCondLst>
                                  <p:childTnLst>
                                    <p:animRot by="10800000">
                                      <p:cBhvr>
                                        <p:cTn id="84" dur="500" fill="hold"/>
                                        <p:tgtEl>
                                          <p:spTgt spid="1558534"/>
                                        </p:tgtEl>
                                        <p:attrNameLst>
                                          <p:attrName>r</p:attrName>
                                        </p:attrNameLst>
                                      </p:cBhvr>
                                    </p:animRot>
                                  </p:childTnLst>
                                </p:cTn>
                              </p:par>
                            </p:childTnLst>
                          </p:cTn>
                        </p:par>
                      </p:childTnLst>
                    </p:cTn>
                  </p:par>
                  <p:par>
                    <p:cTn id="85" fill="hold">
                      <p:stCondLst>
                        <p:cond delay="indefinite"/>
                      </p:stCondLst>
                      <p:childTnLst>
                        <p:par>
                          <p:cTn id="86" fill="hold">
                            <p:stCondLst>
                              <p:cond delay="0"/>
                            </p:stCondLst>
                            <p:childTnLst>
                              <p:par>
                                <p:cTn id="87" presetID="1" presetClass="entr" presetSubtype="0" fill="hold" grpId="0" nodeType="clickEffect">
                                  <p:stCondLst>
                                    <p:cond delay="0"/>
                                  </p:stCondLst>
                                  <p:childTnLst>
                                    <p:set>
                                      <p:cBhvr>
                                        <p:cTn id="88" dur="1" fill="hold">
                                          <p:stCondLst>
                                            <p:cond delay="0"/>
                                          </p:stCondLst>
                                        </p:cTn>
                                        <p:tgtEl>
                                          <p:spTgt spid="1558646"/>
                                        </p:tgtEl>
                                        <p:attrNameLst>
                                          <p:attrName>style.visibility</p:attrName>
                                        </p:attrNameLst>
                                      </p:cBhvr>
                                      <p:to>
                                        <p:strVal val="visible"/>
                                      </p:to>
                                    </p:set>
                                  </p:childTnLst>
                                </p:cTn>
                              </p:par>
                              <p:par>
                                <p:cTn id="89" presetID="1" presetClass="emph" presetSubtype="2" fill="hold" nodeType="withEffect">
                                  <p:stCondLst>
                                    <p:cond delay="0"/>
                                  </p:stCondLst>
                                  <p:childTnLst>
                                    <p:animClr clrSpc="rgb" dir="cw">
                                      <p:cBhvr>
                                        <p:cTn id="90" dur="500" fill="hold"/>
                                        <p:tgtEl>
                                          <p:spTgt spid="1558534"/>
                                        </p:tgtEl>
                                        <p:attrNameLst>
                                          <p:attrName>fillcolor</p:attrName>
                                        </p:attrNameLst>
                                      </p:cBhvr>
                                      <p:to>
                                        <a:schemeClr val="accent1"/>
                                      </p:to>
                                    </p:animClr>
                                    <p:set>
                                      <p:cBhvr>
                                        <p:cTn id="91" dur="500" fill="hold"/>
                                        <p:tgtEl>
                                          <p:spTgt spid="1558534"/>
                                        </p:tgtEl>
                                        <p:attrNameLst>
                                          <p:attrName>fill.type</p:attrName>
                                        </p:attrNameLst>
                                      </p:cBhvr>
                                      <p:to>
                                        <p:strVal val="solid"/>
                                      </p:to>
                                    </p:set>
                                    <p:set>
                                      <p:cBhvr>
                                        <p:cTn id="92" dur="500" fill="hold"/>
                                        <p:tgtEl>
                                          <p:spTgt spid="1558534"/>
                                        </p:tgtEl>
                                        <p:attrNameLst>
                                          <p:attrName>fill.on</p:attrName>
                                        </p:attrNameLst>
                                      </p:cBhvr>
                                      <p:to>
                                        <p:strVal val="true"/>
                                      </p:to>
                                    </p:set>
                                  </p:childTnLst>
                                </p:cTn>
                              </p:par>
                              <p:par>
                                <p:cTn id="93" presetID="1" presetClass="emph" presetSubtype="2" fill="hold" nodeType="withEffect">
                                  <p:stCondLst>
                                    <p:cond delay="0"/>
                                  </p:stCondLst>
                                  <p:childTnLst>
                                    <p:animClr clrSpc="rgb" dir="cw">
                                      <p:cBhvr>
                                        <p:cTn id="94" dur="500" fill="hold"/>
                                        <p:tgtEl>
                                          <p:spTgt spid="1558533"/>
                                        </p:tgtEl>
                                        <p:attrNameLst>
                                          <p:attrName>fillcolor</p:attrName>
                                        </p:attrNameLst>
                                      </p:cBhvr>
                                      <p:to>
                                        <a:srgbClr val="FFFF00"/>
                                      </p:to>
                                    </p:animClr>
                                    <p:set>
                                      <p:cBhvr>
                                        <p:cTn id="95" dur="500" fill="hold"/>
                                        <p:tgtEl>
                                          <p:spTgt spid="1558533"/>
                                        </p:tgtEl>
                                        <p:attrNameLst>
                                          <p:attrName>fill.type</p:attrName>
                                        </p:attrNameLst>
                                      </p:cBhvr>
                                      <p:to>
                                        <p:strVal val="solid"/>
                                      </p:to>
                                    </p:set>
                                    <p:set>
                                      <p:cBhvr>
                                        <p:cTn id="96" dur="500" fill="hold"/>
                                        <p:tgtEl>
                                          <p:spTgt spid="1558533"/>
                                        </p:tgtEl>
                                        <p:attrNameLst>
                                          <p:attrName>fill.on</p:attrName>
                                        </p:attrNameLst>
                                      </p:cBhvr>
                                      <p:to>
                                        <p:strVal val="true"/>
                                      </p:to>
                                    </p:set>
                                  </p:childTnLst>
                                </p:cTn>
                              </p:par>
                            </p:childTnLst>
                          </p:cTn>
                        </p:par>
                      </p:childTnLst>
                    </p:cTn>
                  </p:par>
                  <p:par>
                    <p:cTn id="97" fill="hold">
                      <p:stCondLst>
                        <p:cond delay="indefinite"/>
                      </p:stCondLst>
                      <p:childTnLst>
                        <p:par>
                          <p:cTn id="98" fill="hold">
                            <p:stCondLst>
                              <p:cond delay="0"/>
                            </p:stCondLst>
                            <p:childTnLst>
                              <p:par>
                                <p:cTn id="99" presetID="1" presetClass="entr" presetSubtype="0" fill="hold" grpId="0" nodeType="clickEffect">
                                  <p:stCondLst>
                                    <p:cond delay="0"/>
                                  </p:stCondLst>
                                  <p:childTnLst>
                                    <p:set>
                                      <p:cBhvr>
                                        <p:cTn id="100" dur="1" fill="hold">
                                          <p:stCondLst>
                                            <p:cond delay="0"/>
                                          </p:stCondLst>
                                        </p:cTn>
                                        <p:tgtEl>
                                          <p:spTgt spid="1558648"/>
                                        </p:tgtEl>
                                        <p:attrNameLst>
                                          <p:attrName>style.visibility</p:attrName>
                                        </p:attrNameLst>
                                      </p:cBhvr>
                                      <p:to>
                                        <p:strVal val="visible"/>
                                      </p:to>
                                    </p:set>
                                  </p:childTnLst>
                                </p:cTn>
                              </p:par>
                              <p:par>
                                <p:cTn id="101" presetID="1" presetClass="emph" presetSubtype="2" fill="hold" nodeType="withEffect">
                                  <p:stCondLst>
                                    <p:cond delay="0"/>
                                  </p:stCondLst>
                                  <p:childTnLst>
                                    <p:animClr clrSpc="rgb" dir="cw">
                                      <p:cBhvr>
                                        <p:cTn id="102" dur="500" fill="hold"/>
                                        <p:tgtEl>
                                          <p:spTgt spid="1558533"/>
                                        </p:tgtEl>
                                        <p:attrNameLst>
                                          <p:attrName>fillcolor</p:attrName>
                                        </p:attrNameLst>
                                      </p:cBhvr>
                                      <p:to>
                                        <a:schemeClr val="accent1"/>
                                      </p:to>
                                    </p:animClr>
                                    <p:set>
                                      <p:cBhvr>
                                        <p:cTn id="103" dur="500" fill="hold"/>
                                        <p:tgtEl>
                                          <p:spTgt spid="1558533"/>
                                        </p:tgtEl>
                                        <p:attrNameLst>
                                          <p:attrName>fill.type</p:attrName>
                                        </p:attrNameLst>
                                      </p:cBhvr>
                                      <p:to>
                                        <p:strVal val="solid"/>
                                      </p:to>
                                    </p:set>
                                    <p:set>
                                      <p:cBhvr>
                                        <p:cTn id="104" dur="500" fill="hold"/>
                                        <p:tgtEl>
                                          <p:spTgt spid="1558533"/>
                                        </p:tgtEl>
                                        <p:attrNameLst>
                                          <p:attrName>fill.on</p:attrName>
                                        </p:attrNameLst>
                                      </p:cBhvr>
                                      <p:to>
                                        <p:strVal val="true"/>
                                      </p:to>
                                    </p:set>
                                  </p:childTnLst>
                                </p:cTn>
                              </p:par>
                              <p:par>
                                <p:cTn id="105" presetID="1" presetClass="emph" presetSubtype="2" fill="hold" nodeType="withEffect">
                                  <p:stCondLst>
                                    <p:cond delay="0"/>
                                  </p:stCondLst>
                                  <p:childTnLst>
                                    <p:animClr clrSpc="rgb" dir="cw">
                                      <p:cBhvr>
                                        <p:cTn id="106" dur="500" fill="hold"/>
                                        <p:tgtEl>
                                          <p:spTgt spid="1558531"/>
                                        </p:tgtEl>
                                        <p:attrNameLst>
                                          <p:attrName>fillcolor</p:attrName>
                                        </p:attrNameLst>
                                      </p:cBhvr>
                                      <p:to>
                                        <a:srgbClr val="FFFF00"/>
                                      </p:to>
                                    </p:animClr>
                                    <p:set>
                                      <p:cBhvr>
                                        <p:cTn id="107" dur="500" fill="hold"/>
                                        <p:tgtEl>
                                          <p:spTgt spid="1558531"/>
                                        </p:tgtEl>
                                        <p:attrNameLst>
                                          <p:attrName>fill.type</p:attrName>
                                        </p:attrNameLst>
                                      </p:cBhvr>
                                      <p:to>
                                        <p:strVal val="solid"/>
                                      </p:to>
                                    </p:set>
                                    <p:set>
                                      <p:cBhvr>
                                        <p:cTn id="108" dur="500" fill="hold"/>
                                        <p:tgtEl>
                                          <p:spTgt spid="1558531"/>
                                        </p:tgtEl>
                                        <p:attrNameLst>
                                          <p:attrName>fill.on</p:attrName>
                                        </p:attrNameLst>
                                      </p:cBhvr>
                                      <p:to>
                                        <p:strVal val="true"/>
                                      </p:to>
                                    </p:set>
                                  </p:childTnLst>
                                </p:cTn>
                              </p:par>
                            </p:childTnLst>
                          </p:cTn>
                        </p:par>
                      </p:childTnLst>
                    </p:cTn>
                  </p:par>
                  <p:par>
                    <p:cTn id="109" fill="hold">
                      <p:stCondLst>
                        <p:cond delay="indefinite"/>
                      </p:stCondLst>
                      <p:childTnLst>
                        <p:par>
                          <p:cTn id="110" fill="hold">
                            <p:stCondLst>
                              <p:cond delay="0"/>
                            </p:stCondLst>
                            <p:childTnLst>
                              <p:par>
                                <p:cTn id="111" presetID="1" presetClass="entr" presetSubtype="0" fill="hold" grpId="0" nodeType="clickEffect">
                                  <p:stCondLst>
                                    <p:cond delay="0"/>
                                  </p:stCondLst>
                                  <p:childTnLst>
                                    <p:set>
                                      <p:cBhvr>
                                        <p:cTn id="112" dur="1" fill="hold">
                                          <p:stCondLst>
                                            <p:cond delay="0"/>
                                          </p:stCondLst>
                                        </p:cTn>
                                        <p:tgtEl>
                                          <p:spTgt spid="1558649"/>
                                        </p:tgtEl>
                                        <p:attrNameLst>
                                          <p:attrName>style.visibility</p:attrName>
                                        </p:attrNameLst>
                                      </p:cBhvr>
                                      <p:to>
                                        <p:strVal val="visible"/>
                                      </p:to>
                                    </p:set>
                                  </p:childTnLst>
                                </p:cTn>
                              </p:par>
                              <p:par>
                                <p:cTn id="113" presetID="1" presetClass="emph" presetSubtype="2" fill="hold" nodeType="withEffect">
                                  <p:stCondLst>
                                    <p:cond delay="0"/>
                                  </p:stCondLst>
                                  <p:childTnLst>
                                    <p:animClr clrSpc="rgb" dir="cw">
                                      <p:cBhvr>
                                        <p:cTn id="114" dur="500" fill="hold"/>
                                        <p:tgtEl>
                                          <p:spTgt spid="1558531"/>
                                        </p:tgtEl>
                                        <p:attrNameLst>
                                          <p:attrName>fillcolor</p:attrName>
                                        </p:attrNameLst>
                                      </p:cBhvr>
                                      <p:to>
                                        <a:schemeClr val="accent1"/>
                                      </p:to>
                                    </p:animClr>
                                    <p:set>
                                      <p:cBhvr>
                                        <p:cTn id="115" dur="500" fill="hold"/>
                                        <p:tgtEl>
                                          <p:spTgt spid="1558531"/>
                                        </p:tgtEl>
                                        <p:attrNameLst>
                                          <p:attrName>fill.type</p:attrName>
                                        </p:attrNameLst>
                                      </p:cBhvr>
                                      <p:to>
                                        <p:strVal val="solid"/>
                                      </p:to>
                                    </p:set>
                                    <p:set>
                                      <p:cBhvr>
                                        <p:cTn id="116" dur="500" fill="hold"/>
                                        <p:tgtEl>
                                          <p:spTgt spid="1558531"/>
                                        </p:tgtEl>
                                        <p:attrNameLst>
                                          <p:attrName>fill.on</p:attrName>
                                        </p:attrNameLst>
                                      </p:cBhvr>
                                      <p:to>
                                        <p:strVal val="true"/>
                                      </p:to>
                                    </p:set>
                                  </p:childTnLst>
                                </p:cTn>
                              </p:par>
                              <p:par>
                                <p:cTn id="117" presetID="1" presetClass="emph" presetSubtype="2" fill="hold" nodeType="withEffect">
                                  <p:stCondLst>
                                    <p:cond delay="0"/>
                                  </p:stCondLst>
                                  <p:childTnLst>
                                    <p:animClr clrSpc="rgb" dir="cw">
                                      <p:cBhvr>
                                        <p:cTn id="118" dur="500" fill="hold"/>
                                        <p:tgtEl>
                                          <p:spTgt spid="1558533"/>
                                        </p:tgtEl>
                                        <p:attrNameLst>
                                          <p:attrName>fillcolor</p:attrName>
                                        </p:attrNameLst>
                                      </p:cBhvr>
                                      <p:to>
                                        <a:srgbClr val="FFFF00"/>
                                      </p:to>
                                    </p:animClr>
                                    <p:set>
                                      <p:cBhvr>
                                        <p:cTn id="119" dur="500" fill="hold"/>
                                        <p:tgtEl>
                                          <p:spTgt spid="1558533"/>
                                        </p:tgtEl>
                                        <p:attrNameLst>
                                          <p:attrName>fill.type</p:attrName>
                                        </p:attrNameLst>
                                      </p:cBhvr>
                                      <p:to>
                                        <p:strVal val="solid"/>
                                      </p:to>
                                    </p:set>
                                    <p:set>
                                      <p:cBhvr>
                                        <p:cTn id="120" dur="500" fill="hold"/>
                                        <p:tgtEl>
                                          <p:spTgt spid="1558533"/>
                                        </p:tgtEl>
                                        <p:attrNameLst>
                                          <p:attrName>fill.on</p:attrName>
                                        </p:attrNameLst>
                                      </p:cBhvr>
                                      <p:to>
                                        <p:strVal val="true"/>
                                      </p:to>
                                    </p:set>
                                  </p:childTnLst>
                                </p:cTn>
                              </p:par>
                            </p:childTnLst>
                          </p:cTn>
                        </p:par>
                      </p:childTnLst>
                    </p:cTn>
                  </p:par>
                  <p:par>
                    <p:cTn id="121" fill="hold">
                      <p:stCondLst>
                        <p:cond delay="indefinite"/>
                      </p:stCondLst>
                      <p:childTnLst>
                        <p:par>
                          <p:cTn id="122" fill="hold">
                            <p:stCondLst>
                              <p:cond delay="0"/>
                            </p:stCondLst>
                            <p:childTnLst>
                              <p:par>
                                <p:cTn id="123" presetID="1" presetClass="entr" presetSubtype="0" fill="hold" grpId="0" nodeType="clickEffect">
                                  <p:stCondLst>
                                    <p:cond delay="0"/>
                                  </p:stCondLst>
                                  <p:childTnLst>
                                    <p:set>
                                      <p:cBhvr>
                                        <p:cTn id="124" dur="1" fill="hold">
                                          <p:stCondLst>
                                            <p:cond delay="0"/>
                                          </p:stCondLst>
                                        </p:cTn>
                                        <p:tgtEl>
                                          <p:spTgt spid="1558650"/>
                                        </p:tgtEl>
                                        <p:attrNameLst>
                                          <p:attrName>style.visibility</p:attrName>
                                        </p:attrNameLst>
                                      </p:cBhvr>
                                      <p:to>
                                        <p:strVal val="visible"/>
                                      </p:to>
                                    </p:set>
                                  </p:childTnLst>
                                </p:cTn>
                              </p:par>
                              <p:par>
                                <p:cTn id="125" presetID="1" presetClass="emph" presetSubtype="2" fill="hold" nodeType="withEffect">
                                  <p:stCondLst>
                                    <p:cond delay="0"/>
                                  </p:stCondLst>
                                  <p:childTnLst>
                                    <p:animClr clrSpc="rgb" dir="cw">
                                      <p:cBhvr>
                                        <p:cTn id="126" dur="500" fill="hold"/>
                                        <p:tgtEl>
                                          <p:spTgt spid="1558533"/>
                                        </p:tgtEl>
                                        <p:attrNameLst>
                                          <p:attrName>fillcolor</p:attrName>
                                        </p:attrNameLst>
                                      </p:cBhvr>
                                      <p:to>
                                        <a:schemeClr val="accent1"/>
                                      </p:to>
                                    </p:animClr>
                                    <p:set>
                                      <p:cBhvr>
                                        <p:cTn id="127" dur="500" fill="hold"/>
                                        <p:tgtEl>
                                          <p:spTgt spid="1558533"/>
                                        </p:tgtEl>
                                        <p:attrNameLst>
                                          <p:attrName>fill.type</p:attrName>
                                        </p:attrNameLst>
                                      </p:cBhvr>
                                      <p:to>
                                        <p:strVal val="solid"/>
                                      </p:to>
                                    </p:set>
                                    <p:set>
                                      <p:cBhvr>
                                        <p:cTn id="128" dur="500" fill="hold"/>
                                        <p:tgtEl>
                                          <p:spTgt spid="1558533"/>
                                        </p:tgtEl>
                                        <p:attrNameLst>
                                          <p:attrName>fill.on</p:attrName>
                                        </p:attrNameLst>
                                      </p:cBhvr>
                                      <p:to>
                                        <p:strVal val="true"/>
                                      </p:to>
                                    </p:set>
                                  </p:childTnLst>
                                </p:cTn>
                              </p:par>
                              <p:par>
                                <p:cTn id="129" presetID="1" presetClass="emph" presetSubtype="2" fill="hold" nodeType="withEffect">
                                  <p:stCondLst>
                                    <p:cond delay="0"/>
                                  </p:stCondLst>
                                  <p:childTnLst>
                                    <p:animClr clrSpc="rgb" dir="cw">
                                      <p:cBhvr>
                                        <p:cTn id="130" dur="500" fill="hold"/>
                                        <p:tgtEl>
                                          <p:spTgt spid="1558532"/>
                                        </p:tgtEl>
                                        <p:attrNameLst>
                                          <p:attrName>fillcolor</p:attrName>
                                        </p:attrNameLst>
                                      </p:cBhvr>
                                      <p:to>
                                        <a:srgbClr val="FFFF00"/>
                                      </p:to>
                                    </p:animClr>
                                    <p:set>
                                      <p:cBhvr>
                                        <p:cTn id="131" dur="500" fill="hold"/>
                                        <p:tgtEl>
                                          <p:spTgt spid="1558532"/>
                                        </p:tgtEl>
                                        <p:attrNameLst>
                                          <p:attrName>fill.type</p:attrName>
                                        </p:attrNameLst>
                                      </p:cBhvr>
                                      <p:to>
                                        <p:strVal val="solid"/>
                                      </p:to>
                                    </p:set>
                                    <p:set>
                                      <p:cBhvr>
                                        <p:cTn id="132" dur="500" fill="hold"/>
                                        <p:tgtEl>
                                          <p:spTgt spid="1558532"/>
                                        </p:tgtEl>
                                        <p:attrNameLst>
                                          <p:attrName>fill.on</p:attrName>
                                        </p:attrNameLst>
                                      </p:cBhvr>
                                      <p:to>
                                        <p:strVal val="true"/>
                                      </p:to>
                                    </p:set>
                                  </p:childTnLst>
                                </p:cTn>
                              </p:par>
                            </p:childTnLst>
                          </p:cTn>
                        </p:par>
                      </p:childTnLst>
                    </p:cTn>
                  </p:par>
                  <p:par>
                    <p:cTn id="133" fill="hold">
                      <p:stCondLst>
                        <p:cond delay="indefinite"/>
                      </p:stCondLst>
                      <p:childTnLst>
                        <p:par>
                          <p:cTn id="134" fill="hold">
                            <p:stCondLst>
                              <p:cond delay="0"/>
                            </p:stCondLst>
                            <p:childTnLst>
                              <p:par>
                                <p:cTn id="135" presetID="1" presetClass="entr" presetSubtype="0" fill="hold" grpId="0" nodeType="clickEffect">
                                  <p:stCondLst>
                                    <p:cond delay="0"/>
                                  </p:stCondLst>
                                  <p:childTnLst>
                                    <p:set>
                                      <p:cBhvr>
                                        <p:cTn id="136" dur="1" fill="hold">
                                          <p:stCondLst>
                                            <p:cond delay="0"/>
                                          </p:stCondLst>
                                        </p:cTn>
                                        <p:tgtEl>
                                          <p:spTgt spid="1558651"/>
                                        </p:tgtEl>
                                        <p:attrNameLst>
                                          <p:attrName>style.visibility</p:attrName>
                                        </p:attrNameLst>
                                      </p:cBhvr>
                                      <p:to>
                                        <p:strVal val="visible"/>
                                      </p:to>
                                    </p:set>
                                  </p:childTnLst>
                                </p:cTn>
                              </p:par>
                              <p:par>
                                <p:cTn id="137" presetID="1" presetClass="emph" presetSubtype="2" fill="hold" nodeType="withEffect">
                                  <p:stCondLst>
                                    <p:cond delay="0"/>
                                  </p:stCondLst>
                                  <p:childTnLst>
                                    <p:animClr clrSpc="rgb" dir="cw">
                                      <p:cBhvr>
                                        <p:cTn id="138" dur="500" fill="hold"/>
                                        <p:tgtEl>
                                          <p:spTgt spid="1558532"/>
                                        </p:tgtEl>
                                        <p:attrNameLst>
                                          <p:attrName>fillcolor</p:attrName>
                                        </p:attrNameLst>
                                      </p:cBhvr>
                                      <p:to>
                                        <a:schemeClr val="accent1"/>
                                      </p:to>
                                    </p:animClr>
                                    <p:set>
                                      <p:cBhvr>
                                        <p:cTn id="139" dur="500" fill="hold"/>
                                        <p:tgtEl>
                                          <p:spTgt spid="1558532"/>
                                        </p:tgtEl>
                                        <p:attrNameLst>
                                          <p:attrName>fill.type</p:attrName>
                                        </p:attrNameLst>
                                      </p:cBhvr>
                                      <p:to>
                                        <p:strVal val="solid"/>
                                      </p:to>
                                    </p:set>
                                    <p:set>
                                      <p:cBhvr>
                                        <p:cTn id="140" dur="500" fill="hold"/>
                                        <p:tgtEl>
                                          <p:spTgt spid="1558532"/>
                                        </p:tgtEl>
                                        <p:attrNameLst>
                                          <p:attrName>fill.on</p:attrName>
                                        </p:attrNameLst>
                                      </p:cBhvr>
                                      <p:to>
                                        <p:strVal val="true"/>
                                      </p:to>
                                    </p:set>
                                  </p:childTnLst>
                                </p:cTn>
                              </p:par>
                              <p:par>
                                <p:cTn id="141" presetID="1" presetClass="emph" presetSubtype="2" fill="hold" nodeType="withEffect">
                                  <p:stCondLst>
                                    <p:cond delay="0"/>
                                  </p:stCondLst>
                                  <p:childTnLst>
                                    <p:animClr clrSpc="rgb" dir="cw">
                                      <p:cBhvr>
                                        <p:cTn id="142" dur="500" fill="hold"/>
                                        <p:tgtEl>
                                          <p:spTgt spid="1558533"/>
                                        </p:tgtEl>
                                        <p:attrNameLst>
                                          <p:attrName>fillcolor</p:attrName>
                                        </p:attrNameLst>
                                      </p:cBhvr>
                                      <p:to>
                                        <a:srgbClr val="FFFF00"/>
                                      </p:to>
                                    </p:animClr>
                                    <p:set>
                                      <p:cBhvr>
                                        <p:cTn id="143" dur="500" fill="hold"/>
                                        <p:tgtEl>
                                          <p:spTgt spid="1558533"/>
                                        </p:tgtEl>
                                        <p:attrNameLst>
                                          <p:attrName>fill.type</p:attrName>
                                        </p:attrNameLst>
                                      </p:cBhvr>
                                      <p:to>
                                        <p:strVal val="solid"/>
                                      </p:to>
                                    </p:set>
                                    <p:set>
                                      <p:cBhvr>
                                        <p:cTn id="144" dur="500" fill="hold"/>
                                        <p:tgtEl>
                                          <p:spTgt spid="1558533"/>
                                        </p:tgtEl>
                                        <p:attrNameLst>
                                          <p:attrName>fill.on</p:attrName>
                                        </p:attrNameLst>
                                      </p:cBhvr>
                                      <p:to>
                                        <p:strVal val="true"/>
                                      </p:to>
                                    </p:set>
                                  </p:childTnLst>
                                </p:cTn>
                              </p:par>
                            </p:childTnLst>
                          </p:cTn>
                        </p:par>
                      </p:childTnLst>
                    </p:cTn>
                  </p:par>
                  <p:par>
                    <p:cTn id="145" fill="hold">
                      <p:stCondLst>
                        <p:cond delay="indefinite"/>
                      </p:stCondLst>
                      <p:childTnLst>
                        <p:par>
                          <p:cTn id="146" fill="hold">
                            <p:stCondLst>
                              <p:cond delay="0"/>
                            </p:stCondLst>
                            <p:childTnLst>
                              <p:par>
                                <p:cTn id="147" presetID="1" presetClass="entr" presetSubtype="0" fill="hold" grpId="0" nodeType="clickEffect">
                                  <p:stCondLst>
                                    <p:cond delay="0"/>
                                  </p:stCondLst>
                                  <p:childTnLst>
                                    <p:set>
                                      <p:cBhvr>
                                        <p:cTn id="148" dur="1" fill="hold">
                                          <p:stCondLst>
                                            <p:cond delay="0"/>
                                          </p:stCondLst>
                                        </p:cTn>
                                        <p:tgtEl>
                                          <p:spTgt spid="1558652"/>
                                        </p:tgtEl>
                                        <p:attrNameLst>
                                          <p:attrName>style.visibility</p:attrName>
                                        </p:attrNameLst>
                                      </p:cBhvr>
                                      <p:to>
                                        <p:strVal val="visible"/>
                                      </p:to>
                                    </p:set>
                                  </p:childTnLst>
                                </p:cTn>
                              </p:par>
                              <p:par>
                                <p:cTn id="149" presetID="1" presetClass="emph" presetSubtype="2" fill="hold" nodeType="withEffect">
                                  <p:stCondLst>
                                    <p:cond delay="0"/>
                                  </p:stCondLst>
                                  <p:childTnLst>
                                    <p:animClr clrSpc="rgb" dir="cw">
                                      <p:cBhvr>
                                        <p:cTn id="150" dur="500" fill="hold"/>
                                        <p:tgtEl>
                                          <p:spTgt spid="1558533"/>
                                        </p:tgtEl>
                                        <p:attrNameLst>
                                          <p:attrName>fillcolor</p:attrName>
                                        </p:attrNameLst>
                                      </p:cBhvr>
                                      <p:to>
                                        <a:schemeClr val="accent1"/>
                                      </p:to>
                                    </p:animClr>
                                    <p:set>
                                      <p:cBhvr>
                                        <p:cTn id="151" dur="500" fill="hold"/>
                                        <p:tgtEl>
                                          <p:spTgt spid="1558533"/>
                                        </p:tgtEl>
                                        <p:attrNameLst>
                                          <p:attrName>fill.type</p:attrName>
                                        </p:attrNameLst>
                                      </p:cBhvr>
                                      <p:to>
                                        <p:strVal val="solid"/>
                                      </p:to>
                                    </p:set>
                                    <p:set>
                                      <p:cBhvr>
                                        <p:cTn id="152" dur="500" fill="hold"/>
                                        <p:tgtEl>
                                          <p:spTgt spid="1558533"/>
                                        </p:tgtEl>
                                        <p:attrNameLst>
                                          <p:attrName>fill.on</p:attrName>
                                        </p:attrNameLst>
                                      </p:cBhvr>
                                      <p:to>
                                        <p:strVal val="true"/>
                                      </p:to>
                                    </p:set>
                                  </p:childTnLst>
                                </p:cTn>
                              </p:par>
                              <p:par>
                                <p:cTn id="153" presetID="1" presetClass="emph" presetSubtype="2" fill="hold" nodeType="withEffect">
                                  <p:stCondLst>
                                    <p:cond delay="0"/>
                                  </p:stCondLst>
                                  <p:childTnLst>
                                    <p:animClr clrSpc="rgb" dir="cw">
                                      <p:cBhvr>
                                        <p:cTn id="154" dur="500" fill="hold"/>
                                        <p:tgtEl>
                                          <p:spTgt spid="1558534"/>
                                        </p:tgtEl>
                                        <p:attrNameLst>
                                          <p:attrName>fillcolor</p:attrName>
                                        </p:attrNameLst>
                                      </p:cBhvr>
                                      <p:to>
                                        <a:srgbClr val="FFFF00"/>
                                      </p:to>
                                    </p:animClr>
                                    <p:set>
                                      <p:cBhvr>
                                        <p:cTn id="155" dur="500" fill="hold"/>
                                        <p:tgtEl>
                                          <p:spTgt spid="1558534"/>
                                        </p:tgtEl>
                                        <p:attrNameLst>
                                          <p:attrName>fill.type</p:attrName>
                                        </p:attrNameLst>
                                      </p:cBhvr>
                                      <p:to>
                                        <p:strVal val="solid"/>
                                      </p:to>
                                    </p:set>
                                    <p:set>
                                      <p:cBhvr>
                                        <p:cTn id="156" dur="500" fill="hold"/>
                                        <p:tgtEl>
                                          <p:spTgt spid="1558534"/>
                                        </p:tgtEl>
                                        <p:attrNameLst>
                                          <p:attrName>fill.on</p:attrName>
                                        </p:attrNameLst>
                                      </p:cBhvr>
                                      <p:to>
                                        <p:strVal val="true"/>
                                      </p:to>
                                    </p:set>
                                  </p:childTnLst>
                                </p:cTn>
                              </p:par>
                            </p:childTnLst>
                          </p:cTn>
                        </p:par>
                      </p:childTnLst>
                    </p:cTn>
                  </p:par>
                  <p:par>
                    <p:cTn id="157" fill="hold">
                      <p:stCondLst>
                        <p:cond delay="indefinite"/>
                      </p:stCondLst>
                      <p:childTnLst>
                        <p:par>
                          <p:cTn id="158" fill="hold">
                            <p:stCondLst>
                              <p:cond delay="0"/>
                            </p:stCondLst>
                            <p:childTnLst>
                              <p:par>
                                <p:cTn id="159" presetID="1" presetClass="entr" presetSubtype="0" fill="hold" grpId="0" nodeType="clickEffect">
                                  <p:stCondLst>
                                    <p:cond delay="0"/>
                                  </p:stCondLst>
                                  <p:childTnLst>
                                    <p:set>
                                      <p:cBhvr>
                                        <p:cTn id="160" dur="1" fill="hold">
                                          <p:stCondLst>
                                            <p:cond delay="0"/>
                                          </p:stCondLst>
                                        </p:cTn>
                                        <p:tgtEl>
                                          <p:spTgt spid="1558653"/>
                                        </p:tgtEl>
                                        <p:attrNameLst>
                                          <p:attrName>style.visibility</p:attrName>
                                        </p:attrNameLst>
                                      </p:cBhvr>
                                      <p:to>
                                        <p:strVal val="visible"/>
                                      </p:to>
                                    </p:set>
                                  </p:childTnLst>
                                </p:cTn>
                              </p:par>
                              <p:par>
                                <p:cTn id="161" presetID="8" presetClass="emph" presetSubtype="0" fill="hold" grpId="2" nodeType="withEffect">
                                  <p:stCondLst>
                                    <p:cond delay="0"/>
                                  </p:stCondLst>
                                  <p:childTnLst>
                                    <p:animRot by="10800000">
                                      <p:cBhvr>
                                        <p:cTn id="162" dur="500" fill="hold"/>
                                        <p:tgtEl>
                                          <p:spTgt spid="1558534"/>
                                        </p:tgtEl>
                                        <p:attrNameLst>
                                          <p:attrName>r</p:attrName>
                                        </p:attrNameLst>
                                      </p:cBhvr>
                                    </p:animRot>
                                  </p:childTnLst>
                                </p:cTn>
                              </p:par>
                            </p:childTnLst>
                          </p:cTn>
                        </p:par>
                      </p:childTnLst>
                    </p:cTn>
                  </p:par>
                  <p:par>
                    <p:cTn id="163" fill="hold">
                      <p:stCondLst>
                        <p:cond delay="indefinite"/>
                      </p:stCondLst>
                      <p:childTnLst>
                        <p:par>
                          <p:cTn id="164" fill="hold">
                            <p:stCondLst>
                              <p:cond delay="0"/>
                            </p:stCondLst>
                            <p:childTnLst>
                              <p:par>
                                <p:cTn id="165" presetID="1" presetClass="entr" presetSubtype="0" fill="hold" grpId="0" nodeType="clickEffect">
                                  <p:stCondLst>
                                    <p:cond delay="0"/>
                                  </p:stCondLst>
                                  <p:childTnLst>
                                    <p:set>
                                      <p:cBhvr>
                                        <p:cTn id="166" dur="1" fill="hold">
                                          <p:stCondLst>
                                            <p:cond delay="0"/>
                                          </p:stCondLst>
                                        </p:cTn>
                                        <p:tgtEl>
                                          <p:spTgt spid="1558654"/>
                                        </p:tgtEl>
                                        <p:attrNameLst>
                                          <p:attrName>style.visibility</p:attrName>
                                        </p:attrNameLst>
                                      </p:cBhvr>
                                      <p:to>
                                        <p:strVal val="visible"/>
                                      </p:to>
                                    </p:set>
                                  </p:childTnLst>
                                </p:cTn>
                              </p:par>
                              <p:par>
                                <p:cTn id="167" presetID="1" presetClass="emph" presetSubtype="2" fill="hold" nodeType="withEffect">
                                  <p:stCondLst>
                                    <p:cond delay="0"/>
                                  </p:stCondLst>
                                  <p:childTnLst>
                                    <p:animClr clrSpc="rgb" dir="cw">
                                      <p:cBhvr>
                                        <p:cTn id="168" dur="500" fill="hold"/>
                                        <p:tgtEl>
                                          <p:spTgt spid="1558534"/>
                                        </p:tgtEl>
                                        <p:attrNameLst>
                                          <p:attrName>fillcolor</p:attrName>
                                        </p:attrNameLst>
                                      </p:cBhvr>
                                      <p:to>
                                        <a:schemeClr val="accent1"/>
                                      </p:to>
                                    </p:animClr>
                                    <p:set>
                                      <p:cBhvr>
                                        <p:cTn id="169" dur="500" fill="hold"/>
                                        <p:tgtEl>
                                          <p:spTgt spid="1558534"/>
                                        </p:tgtEl>
                                        <p:attrNameLst>
                                          <p:attrName>fill.type</p:attrName>
                                        </p:attrNameLst>
                                      </p:cBhvr>
                                      <p:to>
                                        <p:strVal val="solid"/>
                                      </p:to>
                                    </p:set>
                                    <p:set>
                                      <p:cBhvr>
                                        <p:cTn id="170" dur="500" fill="hold"/>
                                        <p:tgtEl>
                                          <p:spTgt spid="1558534"/>
                                        </p:tgtEl>
                                        <p:attrNameLst>
                                          <p:attrName>fill.on</p:attrName>
                                        </p:attrNameLst>
                                      </p:cBhvr>
                                      <p:to>
                                        <p:strVal val="true"/>
                                      </p:to>
                                    </p:set>
                                  </p:childTnLst>
                                </p:cTn>
                              </p:par>
                              <p:par>
                                <p:cTn id="171" presetID="1" presetClass="emph" presetSubtype="2" fill="hold" nodeType="withEffect">
                                  <p:stCondLst>
                                    <p:cond delay="0"/>
                                  </p:stCondLst>
                                  <p:childTnLst>
                                    <p:animClr clrSpc="rgb" dir="cw">
                                      <p:cBhvr>
                                        <p:cTn id="172" dur="500" fill="hold"/>
                                        <p:tgtEl>
                                          <p:spTgt spid="1558532"/>
                                        </p:tgtEl>
                                        <p:attrNameLst>
                                          <p:attrName>fillcolor</p:attrName>
                                        </p:attrNameLst>
                                      </p:cBhvr>
                                      <p:to>
                                        <a:srgbClr val="FFFF00"/>
                                      </p:to>
                                    </p:animClr>
                                    <p:set>
                                      <p:cBhvr>
                                        <p:cTn id="173" dur="500" fill="hold"/>
                                        <p:tgtEl>
                                          <p:spTgt spid="1558532"/>
                                        </p:tgtEl>
                                        <p:attrNameLst>
                                          <p:attrName>fill.type</p:attrName>
                                        </p:attrNameLst>
                                      </p:cBhvr>
                                      <p:to>
                                        <p:strVal val="solid"/>
                                      </p:to>
                                    </p:set>
                                    <p:set>
                                      <p:cBhvr>
                                        <p:cTn id="174" dur="500" fill="hold"/>
                                        <p:tgtEl>
                                          <p:spTgt spid="1558532"/>
                                        </p:tgtEl>
                                        <p:attrNameLst>
                                          <p:attrName>fill.on</p:attrName>
                                        </p:attrNameLst>
                                      </p:cBhvr>
                                      <p:to>
                                        <p:strVal val="true"/>
                                      </p:to>
                                    </p:set>
                                  </p:childTnLst>
                                </p:cTn>
                              </p:par>
                            </p:childTnLst>
                          </p:cTn>
                        </p:par>
                      </p:childTnLst>
                    </p:cTn>
                  </p:par>
                  <p:par>
                    <p:cTn id="175" fill="hold">
                      <p:stCondLst>
                        <p:cond delay="indefinite"/>
                      </p:stCondLst>
                      <p:childTnLst>
                        <p:par>
                          <p:cTn id="176" fill="hold">
                            <p:stCondLst>
                              <p:cond delay="0"/>
                            </p:stCondLst>
                            <p:childTnLst>
                              <p:par>
                                <p:cTn id="177" presetID="1" presetClass="emph" presetSubtype="2" fill="hold" nodeType="clickEffect">
                                  <p:stCondLst>
                                    <p:cond delay="0"/>
                                  </p:stCondLst>
                                  <p:childTnLst>
                                    <p:animClr clrSpc="rgb" dir="cw">
                                      <p:cBhvr>
                                        <p:cTn id="178" dur="500" fill="hold"/>
                                        <p:tgtEl>
                                          <p:spTgt spid="1558532"/>
                                        </p:tgtEl>
                                        <p:attrNameLst>
                                          <p:attrName>fillcolor</p:attrName>
                                        </p:attrNameLst>
                                      </p:cBhvr>
                                      <p:to>
                                        <a:schemeClr val="accent1"/>
                                      </p:to>
                                    </p:animClr>
                                    <p:set>
                                      <p:cBhvr>
                                        <p:cTn id="179" dur="500" fill="hold"/>
                                        <p:tgtEl>
                                          <p:spTgt spid="1558532"/>
                                        </p:tgtEl>
                                        <p:attrNameLst>
                                          <p:attrName>fill.type</p:attrName>
                                        </p:attrNameLst>
                                      </p:cBhvr>
                                      <p:to>
                                        <p:strVal val="solid"/>
                                      </p:to>
                                    </p:set>
                                    <p:set>
                                      <p:cBhvr>
                                        <p:cTn id="180" dur="500" fill="hold"/>
                                        <p:tgtEl>
                                          <p:spTgt spid="1558532"/>
                                        </p:tgtEl>
                                        <p:attrNameLst>
                                          <p:attrName>fill.on</p:attrName>
                                        </p:attrNameLst>
                                      </p:cBhvr>
                                      <p:to>
                                        <p:strVal val="true"/>
                                      </p:to>
                                    </p:set>
                                  </p:childTnLst>
                                </p:cTn>
                              </p:par>
                              <p:par>
                                <p:cTn id="181" presetID="1" presetClass="entr" presetSubtype="0" fill="hold" nodeType="withEffect">
                                  <p:stCondLst>
                                    <p:cond delay="0"/>
                                  </p:stCondLst>
                                  <p:childTnLst>
                                    <p:set>
                                      <p:cBhvr>
                                        <p:cTn id="182" dur="1" fill="hold">
                                          <p:stCondLst>
                                            <p:cond delay="0"/>
                                          </p:stCondLst>
                                        </p:cTn>
                                        <p:tgtEl>
                                          <p:spTgt spid="1558673"/>
                                        </p:tgtEl>
                                        <p:attrNameLst>
                                          <p:attrName>style.visibility</p:attrName>
                                        </p:attrNameLst>
                                      </p:cBhvr>
                                      <p:to>
                                        <p:strVal val="visible"/>
                                      </p:to>
                                    </p:set>
                                  </p:childTnLst>
                                </p:cTn>
                              </p:par>
                            </p:childTnLst>
                          </p:cTn>
                        </p:par>
                      </p:childTnLst>
                    </p:cTn>
                  </p:par>
                  <p:par>
                    <p:cTn id="183" fill="hold">
                      <p:stCondLst>
                        <p:cond delay="indefinite"/>
                      </p:stCondLst>
                      <p:childTnLst>
                        <p:par>
                          <p:cTn id="184" fill="hold">
                            <p:stCondLst>
                              <p:cond delay="0"/>
                            </p:stCondLst>
                            <p:childTnLst>
                              <p:par>
                                <p:cTn id="185" presetID="1" presetClass="emph" presetSubtype="2" fill="hold" nodeType="clickEffect">
                                  <p:stCondLst>
                                    <p:cond delay="0"/>
                                  </p:stCondLst>
                                  <p:childTnLst>
                                    <p:animClr clrSpc="rgb" dir="cw">
                                      <p:cBhvr>
                                        <p:cTn id="186" dur="500" fill="hold"/>
                                        <p:tgtEl>
                                          <p:spTgt spid="1558534"/>
                                        </p:tgtEl>
                                        <p:attrNameLst>
                                          <p:attrName>fillcolor</p:attrName>
                                        </p:attrNameLst>
                                      </p:cBhvr>
                                      <p:to>
                                        <a:srgbClr val="FFFF00"/>
                                      </p:to>
                                    </p:animClr>
                                    <p:set>
                                      <p:cBhvr>
                                        <p:cTn id="187" dur="500" fill="hold"/>
                                        <p:tgtEl>
                                          <p:spTgt spid="1558534"/>
                                        </p:tgtEl>
                                        <p:attrNameLst>
                                          <p:attrName>fill.type</p:attrName>
                                        </p:attrNameLst>
                                      </p:cBhvr>
                                      <p:to>
                                        <p:strVal val="solid"/>
                                      </p:to>
                                    </p:set>
                                    <p:set>
                                      <p:cBhvr>
                                        <p:cTn id="188" dur="500" fill="hold"/>
                                        <p:tgtEl>
                                          <p:spTgt spid="1558534"/>
                                        </p:tgtEl>
                                        <p:attrNameLst>
                                          <p:attrName>fill.on</p:attrName>
                                        </p:attrNameLst>
                                      </p:cBhvr>
                                      <p:to>
                                        <p:strVal val="true"/>
                                      </p:to>
                                    </p:set>
                                  </p:childTnLst>
                                </p:cTn>
                              </p:par>
                            </p:childTnLst>
                          </p:cTn>
                        </p:par>
                      </p:childTnLst>
                    </p:cTn>
                  </p:par>
                  <p:par>
                    <p:cTn id="189" fill="hold">
                      <p:stCondLst>
                        <p:cond delay="indefinite"/>
                      </p:stCondLst>
                      <p:childTnLst>
                        <p:par>
                          <p:cTn id="190" fill="hold">
                            <p:stCondLst>
                              <p:cond delay="0"/>
                            </p:stCondLst>
                            <p:childTnLst>
                              <p:par>
                                <p:cTn id="191" presetID="1" presetClass="entr" presetSubtype="0" fill="hold" grpId="0" nodeType="clickEffect">
                                  <p:stCondLst>
                                    <p:cond delay="0"/>
                                  </p:stCondLst>
                                  <p:childTnLst>
                                    <p:set>
                                      <p:cBhvr>
                                        <p:cTn id="192" dur="1" fill="hold">
                                          <p:stCondLst>
                                            <p:cond delay="0"/>
                                          </p:stCondLst>
                                        </p:cTn>
                                        <p:tgtEl>
                                          <p:spTgt spid="1558674"/>
                                        </p:tgtEl>
                                        <p:attrNameLst>
                                          <p:attrName>style.visibility</p:attrName>
                                        </p:attrNameLst>
                                      </p:cBhvr>
                                      <p:to>
                                        <p:strVal val="visible"/>
                                      </p:to>
                                    </p:set>
                                  </p:childTnLst>
                                </p:cTn>
                              </p:par>
                              <p:par>
                                <p:cTn id="193" presetID="8" presetClass="emph" presetSubtype="0" fill="hold" grpId="3" nodeType="withEffect">
                                  <p:stCondLst>
                                    <p:cond delay="0"/>
                                  </p:stCondLst>
                                  <p:childTnLst>
                                    <p:animRot by="10800000">
                                      <p:cBhvr>
                                        <p:cTn id="194" dur="500" fill="hold"/>
                                        <p:tgtEl>
                                          <p:spTgt spid="1558534"/>
                                        </p:tgtEl>
                                        <p:attrNameLst>
                                          <p:attrName>r</p:attrName>
                                        </p:attrNameLst>
                                      </p:cBhvr>
                                    </p:animRot>
                                  </p:childTnLst>
                                </p:cTn>
                              </p:par>
                            </p:childTnLst>
                          </p:cTn>
                        </p:par>
                      </p:childTnLst>
                    </p:cTn>
                  </p:par>
                  <p:par>
                    <p:cTn id="195" fill="hold">
                      <p:stCondLst>
                        <p:cond delay="indefinite"/>
                      </p:stCondLst>
                      <p:childTnLst>
                        <p:par>
                          <p:cTn id="196" fill="hold">
                            <p:stCondLst>
                              <p:cond delay="0"/>
                            </p:stCondLst>
                            <p:childTnLst>
                              <p:par>
                                <p:cTn id="197" presetID="1" presetClass="entr" presetSubtype="0" fill="hold" grpId="0" nodeType="clickEffect">
                                  <p:stCondLst>
                                    <p:cond delay="0"/>
                                  </p:stCondLst>
                                  <p:childTnLst>
                                    <p:set>
                                      <p:cBhvr>
                                        <p:cTn id="198" dur="1" fill="hold">
                                          <p:stCondLst>
                                            <p:cond delay="0"/>
                                          </p:stCondLst>
                                        </p:cTn>
                                        <p:tgtEl>
                                          <p:spTgt spid="1558675"/>
                                        </p:tgtEl>
                                        <p:attrNameLst>
                                          <p:attrName>style.visibility</p:attrName>
                                        </p:attrNameLst>
                                      </p:cBhvr>
                                      <p:to>
                                        <p:strVal val="visible"/>
                                      </p:to>
                                    </p:set>
                                  </p:childTnLst>
                                </p:cTn>
                              </p:par>
                              <p:par>
                                <p:cTn id="199" presetID="1" presetClass="emph" presetSubtype="2" fill="hold" nodeType="withEffect">
                                  <p:stCondLst>
                                    <p:cond delay="0"/>
                                  </p:stCondLst>
                                  <p:childTnLst>
                                    <p:animClr clrSpc="rgb" dir="cw">
                                      <p:cBhvr>
                                        <p:cTn id="200" dur="500" fill="hold"/>
                                        <p:tgtEl>
                                          <p:spTgt spid="1558534"/>
                                        </p:tgtEl>
                                        <p:attrNameLst>
                                          <p:attrName>fillcolor</p:attrName>
                                        </p:attrNameLst>
                                      </p:cBhvr>
                                      <p:to>
                                        <a:schemeClr val="accent1"/>
                                      </p:to>
                                    </p:animClr>
                                    <p:set>
                                      <p:cBhvr>
                                        <p:cTn id="201" dur="500" fill="hold"/>
                                        <p:tgtEl>
                                          <p:spTgt spid="1558534"/>
                                        </p:tgtEl>
                                        <p:attrNameLst>
                                          <p:attrName>fill.type</p:attrName>
                                        </p:attrNameLst>
                                      </p:cBhvr>
                                      <p:to>
                                        <p:strVal val="solid"/>
                                      </p:to>
                                    </p:set>
                                    <p:set>
                                      <p:cBhvr>
                                        <p:cTn id="202" dur="500" fill="hold"/>
                                        <p:tgtEl>
                                          <p:spTgt spid="1558534"/>
                                        </p:tgtEl>
                                        <p:attrNameLst>
                                          <p:attrName>fill.on</p:attrName>
                                        </p:attrNameLst>
                                      </p:cBhvr>
                                      <p:to>
                                        <p:strVal val="true"/>
                                      </p:to>
                                    </p:set>
                                  </p:childTnLst>
                                </p:cTn>
                              </p:par>
                              <p:par>
                                <p:cTn id="203" presetID="1" presetClass="emph" presetSubtype="2" fill="hold" nodeType="withEffect">
                                  <p:stCondLst>
                                    <p:cond delay="0"/>
                                  </p:stCondLst>
                                  <p:childTnLst>
                                    <p:animClr clrSpc="rgb" dir="cw">
                                      <p:cBhvr>
                                        <p:cTn id="204" dur="500" fill="hold"/>
                                        <p:tgtEl>
                                          <p:spTgt spid="1558533"/>
                                        </p:tgtEl>
                                        <p:attrNameLst>
                                          <p:attrName>fillcolor</p:attrName>
                                        </p:attrNameLst>
                                      </p:cBhvr>
                                      <p:to>
                                        <a:srgbClr val="FFFF00"/>
                                      </p:to>
                                    </p:animClr>
                                    <p:set>
                                      <p:cBhvr>
                                        <p:cTn id="205" dur="500" fill="hold"/>
                                        <p:tgtEl>
                                          <p:spTgt spid="1558533"/>
                                        </p:tgtEl>
                                        <p:attrNameLst>
                                          <p:attrName>fill.type</p:attrName>
                                        </p:attrNameLst>
                                      </p:cBhvr>
                                      <p:to>
                                        <p:strVal val="solid"/>
                                      </p:to>
                                    </p:set>
                                    <p:set>
                                      <p:cBhvr>
                                        <p:cTn id="206" dur="500" fill="hold"/>
                                        <p:tgtEl>
                                          <p:spTgt spid="1558533"/>
                                        </p:tgtEl>
                                        <p:attrNameLst>
                                          <p:attrName>fill.on</p:attrName>
                                        </p:attrNameLst>
                                      </p:cBhvr>
                                      <p:to>
                                        <p:strVal val="true"/>
                                      </p:to>
                                    </p:set>
                                  </p:childTnLst>
                                </p:cTn>
                              </p:par>
                            </p:childTnLst>
                          </p:cTn>
                        </p:par>
                      </p:childTnLst>
                    </p:cTn>
                  </p:par>
                  <p:par>
                    <p:cTn id="207" fill="hold">
                      <p:stCondLst>
                        <p:cond delay="indefinite"/>
                      </p:stCondLst>
                      <p:childTnLst>
                        <p:par>
                          <p:cTn id="208" fill="hold">
                            <p:stCondLst>
                              <p:cond delay="0"/>
                            </p:stCondLst>
                            <p:childTnLst>
                              <p:par>
                                <p:cTn id="209" presetID="1" presetClass="entr" presetSubtype="0" fill="hold" grpId="0" nodeType="clickEffect">
                                  <p:stCondLst>
                                    <p:cond delay="0"/>
                                  </p:stCondLst>
                                  <p:childTnLst>
                                    <p:set>
                                      <p:cBhvr>
                                        <p:cTn id="210" dur="1" fill="hold">
                                          <p:stCondLst>
                                            <p:cond delay="0"/>
                                          </p:stCondLst>
                                        </p:cTn>
                                        <p:tgtEl>
                                          <p:spTgt spid="1558676"/>
                                        </p:tgtEl>
                                        <p:attrNameLst>
                                          <p:attrName>style.visibility</p:attrName>
                                        </p:attrNameLst>
                                      </p:cBhvr>
                                      <p:to>
                                        <p:strVal val="visible"/>
                                      </p:to>
                                    </p:set>
                                  </p:childTnLst>
                                </p:cTn>
                              </p:par>
                              <p:par>
                                <p:cTn id="211" presetID="1" presetClass="emph" presetSubtype="2" fill="hold" nodeType="withEffect">
                                  <p:stCondLst>
                                    <p:cond delay="0"/>
                                  </p:stCondLst>
                                  <p:childTnLst>
                                    <p:animClr clrSpc="rgb" dir="cw">
                                      <p:cBhvr>
                                        <p:cTn id="212" dur="500" fill="hold"/>
                                        <p:tgtEl>
                                          <p:spTgt spid="1558533"/>
                                        </p:tgtEl>
                                        <p:attrNameLst>
                                          <p:attrName>fillcolor</p:attrName>
                                        </p:attrNameLst>
                                      </p:cBhvr>
                                      <p:to>
                                        <a:schemeClr val="accent1"/>
                                      </p:to>
                                    </p:animClr>
                                    <p:set>
                                      <p:cBhvr>
                                        <p:cTn id="213" dur="500" fill="hold"/>
                                        <p:tgtEl>
                                          <p:spTgt spid="1558533"/>
                                        </p:tgtEl>
                                        <p:attrNameLst>
                                          <p:attrName>fill.type</p:attrName>
                                        </p:attrNameLst>
                                      </p:cBhvr>
                                      <p:to>
                                        <p:strVal val="solid"/>
                                      </p:to>
                                    </p:set>
                                    <p:set>
                                      <p:cBhvr>
                                        <p:cTn id="214" dur="500" fill="hold"/>
                                        <p:tgtEl>
                                          <p:spTgt spid="1558533"/>
                                        </p:tgtEl>
                                        <p:attrNameLst>
                                          <p:attrName>fill.on</p:attrName>
                                        </p:attrNameLst>
                                      </p:cBhvr>
                                      <p:to>
                                        <p:strVal val="true"/>
                                      </p:to>
                                    </p:set>
                                  </p:childTnLst>
                                </p:cTn>
                              </p:par>
                              <p:par>
                                <p:cTn id="215" presetID="1" presetClass="emph" presetSubtype="2" fill="hold" nodeType="withEffect">
                                  <p:stCondLst>
                                    <p:cond delay="0"/>
                                  </p:stCondLst>
                                  <p:childTnLst>
                                    <p:animClr clrSpc="rgb" dir="cw">
                                      <p:cBhvr>
                                        <p:cTn id="216" dur="500" fill="hold"/>
                                        <p:tgtEl>
                                          <p:spTgt spid="1558531"/>
                                        </p:tgtEl>
                                        <p:attrNameLst>
                                          <p:attrName>fillcolor</p:attrName>
                                        </p:attrNameLst>
                                      </p:cBhvr>
                                      <p:to>
                                        <a:srgbClr val="FFFF00"/>
                                      </p:to>
                                    </p:animClr>
                                    <p:set>
                                      <p:cBhvr>
                                        <p:cTn id="217" dur="500" fill="hold"/>
                                        <p:tgtEl>
                                          <p:spTgt spid="1558531"/>
                                        </p:tgtEl>
                                        <p:attrNameLst>
                                          <p:attrName>fill.type</p:attrName>
                                        </p:attrNameLst>
                                      </p:cBhvr>
                                      <p:to>
                                        <p:strVal val="solid"/>
                                      </p:to>
                                    </p:set>
                                    <p:set>
                                      <p:cBhvr>
                                        <p:cTn id="218" dur="500" fill="hold"/>
                                        <p:tgtEl>
                                          <p:spTgt spid="1558531"/>
                                        </p:tgtEl>
                                        <p:attrNameLst>
                                          <p:attrName>fill.on</p:attrName>
                                        </p:attrNameLst>
                                      </p:cBhvr>
                                      <p:to>
                                        <p:strVal val="true"/>
                                      </p:to>
                                    </p:set>
                                  </p:childTnLst>
                                </p:cTn>
                              </p:par>
                            </p:childTnLst>
                          </p:cTn>
                        </p:par>
                      </p:childTnLst>
                    </p:cTn>
                  </p:par>
                  <p:par>
                    <p:cTn id="219" fill="hold">
                      <p:stCondLst>
                        <p:cond delay="indefinite"/>
                      </p:stCondLst>
                      <p:childTnLst>
                        <p:par>
                          <p:cTn id="220" fill="hold">
                            <p:stCondLst>
                              <p:cond delay="0"/>
                            </p:stCondLst>
                            <p:childTnLst>
                              <p:par>
                                <p:cTn id="221" presetID="1" presetClass="entr" presetSubtype="0" fill="hold" grpId="0" nodeType="clickEffect">
                                  <p:stCondLst>
                                    <p:cond delay="0"/>
                                  </p:stCondLst>
                                  <p:childTnLst>
                                    <p:set>
                                      <p:cBhvr>
                                        <p:cTn id="222" dur="1" fill="hold">
                                          <p:stCondLst>
                                            <p:cond delay="0"/>
                                          </p:stCondLst>
                                        </p:cTn>
                                        <p:tgtEl>
                                          <p:spTgt spid="1558677"/>
                                        </p:tgtEl>
                                        <p:attrNameLst>
                                          <p:attrName>style.visibility</p:attrName>
                                        </p:attrNameLst>
                                      </p:cBhvr>
                                      <p:to>
                                        <p:strVal val="visible"/>
                                      </p:to>
                                    </p:set>
                                  </p:childTnLst>
                                </p:cTn>
                              </p:par>
                              <p:par>
                                <p:cTn id="223" presetID="8" presetClass="emph" presetSubtype="0" fill="hold" grpId="1" nodeType="withEffect">
                                  <p:stCondLst>
                                    <p:cond delay="0"/>
                                  </p:stCondLst>
                                  <p:childTnLst>
                                    <p:animRot by="10800000">
                                      <p:cBhvr>
                                        <p:cTn id="224" dur="500" fill="hold"/>
                                        <p:tgtEl>
                                          <p:spTgt spid="1558531"/>
                                        </p:tgtEl>
                                        <p:attrNameLst>
                                          <p:attrName>r</p:attrName>
                                        </p:attrNameLst>
                                      </p:cBhvr>
                                    </p:animRot>
                                  </p:childTnLst>
                                </p:cTn>
                              </p:par>
                            </p:childTnLst>
                          </p:cTn>
                        </p:par>
                      </p:childTnLst>
                    </p:cTn>
                  </p:par>
                  <p:par>
                    <p:cTn id="225" fill="hold">
                      <p:stCondLst>
                        <p:cond delay="indefinite"/>
                      </p:stCondLst>
                      <p:childTnLst>
                        <p:par>
                          <p:cTn id="226" fill="hold">
                            <p:stCondLst>
                              <p:cond delay="0"/>
                            </p:stCondLst>
                            <p:childTnLst>
                              <p:par>
                                <p:cTn id="227" presetID="1" presetClass="entr" presetSubtype="0" fill="hold" grpId="0" nodeType="clickEffect">
                                  <p:stCondLst>
                                    <p:cond delay="0"/>
                                  </p:stCondLst>
                                  <p:childTnLst>
                                    <p:set>
                                      <p:cBhvr>
                                        <p:cTn id="228" dur="1" fill="hold">
                                          <p:stCondLst>
                                            <p:cond delay="0"/>
                                          </p:stCondLst>
                                        </p:cTn>
                                        <p:tgtEl>
                                          <p:spTgt spid="1558678"/>
                                        </p:tgtEl>
                                        <p:attrNameLst>
                                          <p:attrName>style.visibility</p:attrName>
                                        </p:attrNameLst>
                                      </p:cBhvr>
                                      <p:to>
                                        <p:strVal val="visible"/>
                                      </p:to>
                                    </p:set>
                                  </p:childTnLst>
                                </p:cTn>
                              </p:par>
                              <p:par>
                                <p:cTn id="229" presetID="1" presetClass="emph" presetSubtype="2" fill="hold" nodeType="withEffect">
                                  <p:stCondLst>
                                    <p:cond delay="0"/>
                                  </p:stCondLst>
                                  <p:childTnLst>
                                    <p:animClr clrSpc="rgb" dir="cw">
                                      <p:cBhvr>
                                        <p:cTn id="230" dur="500" fill="hold"/>
                                        <p:tgtEl>
                                          <p:spTgt spid="1558531"/>
                                        </p:tgtEl>
                                        <p:attrNameLst>
                                          <p:attrName>fillcolor</p:attrName>
                                        </p:attrNameLst>
                                      </p:cBhvr>
                                      <p:to>
                                        <a:schemeClr val="accent1"/>
                                      </p:to>
                                    </p:animClr>
                                    <p:set>
                                      <p:cBhvr>
                                        <p:cTn id="231" dur="500" fill="hold"/>
                                        <p:tgtEl>
                                          <p:spTgt spid="1558531"/>
                                        </p:tgtEl>
                                        <p:attrNameLst>
                                          <p:attrName>fill.type</p:attrName>
                                        </p:attrNameLst>
                                      </p:cBhvr>
                                      <p:to>
                                        <p:strVal val="solid"/>
                                      </p:to>
                                    </p:set>
                                    <p:set>
                                      <p:cBhvr>
                                        <p:cTn id="232" dur="500" fill="hold"/>
                                        <p:tgtEl>
                                          <p:spTgt spid="1558531"/>
                                        </p:tgtEl>
                                        <p:attrNameLst>
                                          <p:attrName>fill.on</p:attrName>
                                        </p:attrNameLst>
                                      </p:cBhvr>
                                      <p:to>
                                        <p:strVal val="true"/>
                                      </p:to>
                                    </p:set>
                                  </p:childTnLst>
                                </p:cTn>
                              </p:par>
                              <p:par>
                                <p:cTn id="233" presetID="1" presetClass="emph" presetSubtype="2" fill="hold" nodeType="withEffect">
                                  <p:stCondLst>
                                    <p:cond delay="0"/>
                                  </p:stCondLst>
                                  <p:childTnLst>
                                    <p:animClr clrSpc="rgb" dir="cw">
                                      <p:cBhvr>
                                        <p:cTn id="234" dur="500" fill="hold"/>
                                        <p:tgtEl>
                                          <p:spTgt spid="1558534"/>
                                        </p:tgtEl>
                                        <p:attrNameLst>
                                          <p:attrName>fillcolor</p:attrName>
                                        </p:attrNameLst>
                                      </p:cBhvr>
                                      <p:to>
                                        <a:srgbClr val="FFFF00"/>
                                      </p:to>
                                    </p:animClr>
                                    <p:set>
                                      <p:cBhvr>
                                        <p:cTn id="235" dur="500" fill="hold"/>
                                        <p:tgtEl>
                                          <p:spTgt spid="1558534"/>
                                        </p:tgtEl>
                                        <p:attrNameLst>
                                          <p:attrName>fill.type</p:attrName>
                                        </p:attrNameLst>
                                      </p:cBhvr>
                                      <p:to>
                                        <p:strVal val="solid"/>
                                      </p:to>
                                    </p:set>
                                    <p:set>
                                      <p:cBhvr>
                                        <p:cTn id="236" dur="500" fill="hold"/>
                                        <p:tgtEl>
                                          <p:spTgt spid="1558534"/>
                                        </p:tgtEl>
                                        <p:attrNameLst>
                                          <p:attrName>fill.on</p:attrName>
                                        </p:attrNameLst>
                                      </p:cBhvr>
                                      <p:to>
                                        <p:strVal val="true"/>
                                      </p:to>
                                    </p:set>
                                  </p:childTnLst>
                                </p:cTn>
                              </p:par>
                            </p:childTnLst>
                          </p:cTn>
                        </p:par>
                      </p:childTnLst>
                    </p:cTn>
                  </p:par>
                  <p:par>
                    <p:cTn id="237" fill="hold">
                      <p:stCondLst>
                        <p:cond delay="indefinite"/>
                      </p:stCondLst>
                      <p:childTnLst>
                        <p:par>
                          <p:cTn id="238" fill="hold">
                            <p:stCondLst>
                              <p:cond delay="0"/>
                            </p:stCondLst>
                            <p:childTnLst>
                              <p:par>
                                <p:cTn id="239" presetID="1" presetClass="entr" presetSubtype="0" fill="hold" grpId="0" nodeType="clickEffect">
                                  <p:stCondLst>
                                    <p:cond delay="0"/>
                                  </p:stCondLst>
                                  <p:childTnLst>
                                    <p:set>
                                      <p:cBhvr>
                                        <p:cTn id="240" dur="1" fill="hold">
                                          <p:stCondLst>
                                            <p:cond delay="0"/>
                                          </p:stCondLst>
                                        </p:cTn>
                                        <p:tgtEl>
                                          <p:spTgt spid="1558679"/>
                                        </p:tgtEl>
                                        <p:attrNameLst>
                                          <p:attrName>style.visibility</p:attrName>
                                        </p:attrNameLst>
                                      </p:cBhvr>
                                      <p:to>
                                        <p:strVal val="visible"/>
                                      </p:to>
                                    </p:set>
                                  </p:childTnLst>
                                </p:cTn>
                              </p:par>
                              <p:par>
                                <p:cTn id="241" presetID="1" presetClass="emph" presetSubtype="2" fill="hold" nodeType="withEffect">
                                  <p:stCondLst>
                                    <p:cond delay="0"/>
                                  </p:stCondLst>
                                  <p:childTnLst>
                                    <p:animClr clrSpc="rgb" dir="cw">
                                      <p:cBhvr>
                                        <p:cTn id="242" dur="500" fill="hold"/>
                                        <p:tgtEl>
                                          <p:spTgt spid="1558534"/>
                                        </p:tgtEl>
                                        <p:attrNameLst>
                                          <p:attrName>fillcolor</p:attrName>
                                        </p:attrNameLst>
                                      </p:cBhvr>
                                      <p:to>
                                        <a:schemeClr val="accent1"/>
                                      </p:to>
                                    </p:animClr>
                                    <p:set>
                                      <p:cBhvr>
                                        <p:cTn id="243" dur="500" fill="hold"/>
                                        <p:tgtEl>
                                          <p:spTgt spid="1558534"/>
                                        </p:tgtEl>
                                        <p:attrNameLst>
                                          <p:attrName>fill.type</p:attrName>
                                        </p:attrNameLst>
                                      </p:cBhvr>
                                      <p:to>
                                        <p:strVal val="solid"/>
                                      </p:to>
                                    </p:set>
                                    <p:set>
                                      <p:cBhvr>
                                        <p:cTn id="244" dur="500" fill="hold"/>
                                        <p:tgtEl>
                                          <p:spTgt spid="1558534"/>
                                        </p:tgtEl>
                                        <p:attrNameLst>
                                          <p:attrName>fill.on</p:attrName>
                                        </p:attrNameLst>
                                      </p:cBhvr>
                                      <p:to>
                                        <p:strVal val="true"/>
                                      </p:to>
                                    </p:set>
                                  </p:childTnLst>
                                </p:cTn>
                              </p:par>
                              <p:par>
                                <p:cTn id="245" presetID="1" presetClass="emph" presetSubtype="2" fill="hold" nodeType="withEffect">
                                  <p:stCondLst>
                                    <p:cond delay="0"/>
                                  </p:stCondLst>
                                  <p:childTnLst>
                                    <p:animClr clrSpc="rgb" dir="cw">
                                      <p:cBhvr>
                                        <p:cTn id="246" dur="500" fill="hold"/>
                                        <p:tgtEl>
                                          <p:spTgt spid="1558531"/>
                                        </p:tgtEl>
                                        <p:attrNameLst>
                                          <p:attrName>fillcolor</p:attrName>
                                        </p:attrNameLst>
                                      </p:cBhvr>
                                      <p:to>
                                        <a:srgbClr val="FFFF00"/>
                                      </p:to>
                                    </p:animClr>
                                    <p:set>
                                      <p:cBhvr>
                                        <p:cTn id="247" dur="500" fill="hold"/>
                                        <p:tgtEl>
                                          <p:spTgt spid="1558531"/>
                                        </p:tgtEl>
                                        <p:attrNameLst>
                                          <p:attrName>fill.type</p:attrName>
                                        </p:attrNameLst>
                                      </p:cBhvr>
                                      <p:to>
                                        <p:strVal val="solid"/>
                                      </p:to>
                                    </p:set>
                                    <p:set>
                                      <p:cBhvr>
                                        <p:cTn id="248" dur="500" fill="hold"/>
                                        <p:tgtEl>
                                          <p:spTgt spid="1558531"/>
                                        </p:tgtEl>
                                        <p:attrNameLst>
                                          <p:attrName>fill.on</p:attrName>
                                        </p:attrNameLst>
                                      </p:cBhvr>
                                      <p:to>
                                        <p:strVal val="true"/>
                                      </p:to>
                                    </p:set>
                                  </p:childTnLst>
                                </p:cTn>
                              </p:par>
                            </p:childTnLst>
                          </p:cTn>
                        </p:par>
                      </p:childTnLst>
                    </p:cTn>
                  </p:par>
                  <p:par>
                    <p:cTn id="249" fill="hold">
                      <p:stCondLst>
                        <p:cond delay="indefinite"/>
                      </p:stCondLst>
                      <p:childTnLst>
                        <p:par>
                          <p:cTn id="250" fill="hold">
                            <p:stCondLst>
                              <p:cond delay="0"/>
                            </p:stCondLst>
                            <p:childTnLst>
                              <p:par>
                                <p:cTn id="251" presetID="1" presetClass="entr" presetSubtype="0" fill="hold" grpId="0" nodeType="clickEffect">
                                  <p:stCondLst>
                                    <p:cond delay="0"/>
                                  </p:stCondLst>
                                  <p:childTnLst>
                                    <p:set>
                                      <p:cBhvr>
                                        <p:cTn id="252" dur="1" fill="hold">
                                          <p:stCondLst>
                                            <p:cond delay="0"/>
                                          </p:stCondLst>
                                        </p:cTn>
                                        <p:tgtEl>
                                          <p:spTgt spid="1558680"/>
                                        </p:tgtEl>
                                        <p:attrNameLst>
                                          <p:attrName>style.visibility</p:attrName>
                                        </p:attrNameLst>
                                      </p:cBhvr>
                                      <p:to>
                                        <p:strVal val="visible"/>
                                      </p:to>
                                    </p:set>
                                  </p:childTnLst>
                                </p:cTn>
                              </p:par>
                              <p:par>
                                <p:cTn id="253" presetID="1" presetClass="emph" presetSubtype="2" fill="hold" nodeType="withEffect">
                                  <p:stCondLst>
                                    <p:cond delay="0"/>
                                  </p:stCondLst>
                                  <p:childTnLst>
                                    <p:animClr clrSpc="rgb" dir="cw">
                                      <p:cBhvr>
                                        <p:cTn id="254" dur="500" fill="hold"/>
                                        <p:tgtEl>
                                          <p:spTgt spid="1558531"/>
                                        </p:tgtEl>
                                        <p:attrNameLst>
                                          <p:attrName>fillcolor</p:attrName>
                                        </p:attrNameLst>
                                      </p:cBhvr>
                                      <p:to>
                                        <a:schemeClr val="accent1"/>
                                      </p:to>
                                    </p:animClr>
                                    <p:set>
                                      <p:cBhvr>
                                        <p:cTn id="255" dur="500" fill="hold"/>
                                        <p:tgtEl>
                                          <p:spTgt spid="1558531"/>
                                        </p:tgtEl>
                                        <p:attrNameLst>
                                          <p:attrName>fill.type</p:attrName>
                                        </p:attrNameLst>
                                      </p:cBhvr>
                                      <p:to>
                                        <p:strVal val="solid"/>
                                      </p:to>
                                    </p:set>
                                    <p:set>
                                      <p:cBhvr>
                                        <p:cTn id="256" dur="500" fill="hold"/>
                                        <p:tgtEl>
                                          <p:spTgt spid="1558531"/>
                                        </p:tgtEl>
                                        <p:attrNameLst>
                                          <p:attrName>fill.on</p:attrName>
                                        </p:attrNameLst>
                                      </p:cBhvr>
                                      <p:to>
                                        <p:strVal val="true"/>
                                      </p:to>
                                    </p:set>
                                  </p:childTnLst>
                                </p:cTn>
                              </p:par>
                              <p:par>
                                <p:cTn id="257" presetID="1" presetClass="emph" presetSubtype="2" fill="hold" nodeType="withEffect">
                                  <p:stCondLst>
                                    <p:cond delay="0"/>
                                  </p:stCondLst>
                                  <p:childTnLst>
                                    <p:animClr clrSpc="rgb" dir="cw">
                                      <p:cBhvr>
                                        <p:cTn id="258" dur="500" fill="hold"/>
                                        <p:tgtEl>
                                          <p:spTgt spid="1558533"/>
                                        </p:tgtEl>
                                        <p:attrNameLst>
                                          <p:attrName>fillcolor</p:attrName>
                                        </p:attrNameLst>
                                      </p:cBhvr>
                                      <p:to>
                                        <a:srgbClr val="FFFF00"/>
                                      </p:to>
                                    </p:animClr>
                                    <p:set>
                                      <p:cBhvr>
                                        <p:cTn id="259" dur="500" fill="hold"/>
                                        <p:tgtEl>
                                          <p:spTgt spid="1558533"/>
                                        </p:tgtEl>
                                        <p:attrNameLst>
                                          <p:attrName>fill.type</p:attrName>
                                        </p:attrNameLst>
                                      </p:cBhvr>
                                      <p:to>
                                        <p:strVal val="solid"/>
                                      </p:to>
                                    </p:set>
                                    <p:set>
                                      <p:cBhvr>
                                        <p:cTn id="260" dur="500" fill="hold"/>
                                        <p:tgtEl>
                                          <p:spTgt spid="1558533"/>
                                        </p:tgtEl>
                                        <p:attrNameLst>
                                          <p:attrName>fill.on</p:attrName>
                                        </p:attrNameLst>
                                      </p:cBhvr>
                                      <p:to>
                                        <p:strVal val="true"/>
                                      </p:to>
                                    </p:set>
                                  </p:childTnLst>
                                </p:cTn>
                              </p:par>
                            </p:childTnLst>
                          </p:cTn>
                        </p:par>
                      </p:childTnLst>
                    </p:cTn>
                  </p:par>
                  <p:par>
                    <p:cTn id="261" fill="hold">
                      <p:stCondLst>
                        <p:cond delay="indefinite"/>
                      </p:stCondLst>
                      <p:childTnLst>
                        <p:par>
                          <p:cTn id="262" fill="hold">
                            <p:stCondLst>
                              <p:cond delay="0"/>
                            </p:stCondLst>
                            <p:childTnLst>
                              <p:par>
                                <p:cTn id="263" presetID="1" presetClass="entr" presetSubtype="0" fill="hold" grpId="0" nodeType="clickEffect">
                                  <p:stCondLst>
                                    <p:cond delay="0"/>
                                  </p:stCondLst>
                                  <p:childTnLst>
                                    <p:set>
                                      <p:cBhvr>
                                        <p:cTn id="264" dur="1" fill="hold">
                                          <p:stCondLst>
                                            <p:cond delay="0"/>
                                          </p:stCondLst>
                                        </p:cTn>
                                        <p:tgtEl>
                                          <p:spTgt spid="1558681"/>
                                        </p:tgtEl>
                                        <p:attrNameLst>
                                          <p:attrName>style.visibility</p:attrName>
                                        </p:attrNameLst>
                                      </p:cBhvr>
                                      <p:to>
                                        <p:strVal val="visible"/>
                                      </p:to>
                                    </p:set>
                                  </p:childTnLst>
                                </p:cTn>
                              </p:par>
                              <p:par>
                                <p:cTn id="265" presetID="8" presetClass="emph" presetSubtype="0" fill="hold" grpId="1" nodeType="withEffect">
                                  <p:stCondLst>
                                    <p:cond delay="0"/>
                                  </p:stCondLst>
                                  <p:childTnLst>
                                    <p:animRot by="10800000">
                                      <p:cBhvr>
                                        <p:cTn id="266" dur="500" fill="hold"/>
                                        <p:tgtEl>
                                          <p:spTgt spid="1558533"/>
                                        </p:tgtEl>
                                        <p:attrNameLst>
                                          <p:attrName>r</p:attrName>
                                        </p:attrNameLst>
                                      </p:cBhvr>
                                    </p:animRot>
                                  </p:childTnLst>
                                </p:cTn>
                              </p:par>
                            </p:childTnLst>
                          </p:cTn>
                        </p:par>
                      </p:childTnLst>
                    </p:cTn>
                  </p:par>
                  <p:par>
                    <p:cTn id="267" fill="hold">
                      <p:stCondLst>
                        <p:cond delay="indefinite"/>
                      </p:stCondLst>
                      <p:childTnLst>
                        <p:par>
                          <p:cTn id="268" fill="hold">
                            <p:stCondLst>
                              <p:cond delay="0"/>
                            </p:stCondLst>
                            <p:childTnLst>
                              <p:par>
                                <p:cTn id="269" presetID="1" presetClass="entr" presetSubtype="0" fill="hold" grpId="0" nodeType="clickEffect">
                                  <p:stCondLst>
                                    <p:cond delay="0"/>
                                  </p:stCondLst>
                                  <p:childTnLst>
                                    <p:set>
                                      <p:cBhvr>
                                        <p:cTn id="270" dur="1" fill="hold">
                                          <p:stCondLst>
                                            <p:cond delay="0"/>
                                          </p:stCondLst>
                                        </p:cTn>
                                        <p:tgtEl>
                                          <p:spTgt spid="1558682"/>
                                        </p:tgtEl>
                                        <p:attrNameLst>
                                          <p:attrName>style.visibility</p:attrName>
                                        </p:attrNameLst>
                                      </p:cBhvr>
                                      <p:to>
                                        <p:strVal val="visible"/>
                                      </p:to>
                                    </p:set>
                                  </p:childTnLst>
                                </p:cTn>
                              </p:par>
                              <p:par>
                                <p:cTn id="271" presetID="1" presetClass="emph" presetSubtype="2" fill="hold" nodeType="withEffect">
                                  <p:stCondLst>
                                    <p:cond delay="0"/>
                                  </p:stCondLst>
                                  <p:childTnLst>
                                    <p:animClr clrSpc="rgb" dir="cw">
                                      <p:cBhvr>
                                        <p:cTn id="272" dur="500" fill="hold"/>
                                        <p:tgtEl>
                                          <p:spTgt spid="1558533"/>
                                        </p:tgtEl>
                                        <p:attrNameLst>
                                          <p:attrName>fillcolor</p:attrName>
                                        </p:attrNameLst>
                                      </p:cBhvr>
                                      <p:to>
                                        <a:schemeClr val="accent1"/>
                                      </p:to>
                                    </p:animClr>
                                    <p:set>
                                      <p:cBhvr>
                                        <p:cTn id="273" dur="500" fill="hold"/>
                                        <p:tgtEl>
                                          <p:spTgt spid="1558533"/>
                                        </p:tgtEl>
                                        <p:attrNameLst>
                                          <p:attrName>fill.type</p:attrName>
                                        </p:attrNameLst>
                                      </p:cBhvr>
                                      <p:to>
                                        <p:strVal val="solid"/>
                                      </p:to>
                                    </p:set>
                                    <p:set>
                                      <p:cBhvr>
                                        <p:cTn id="274" dur="500" fill="hold"/>
                                        <p:tgtEl>
                                          <p:spTgt spid="1558533"/>
                                        </p:tgtEl>
                                        <p:attrNameLst>
                                          <p:attrName>fill.on</p:attrName>
                                        </p:attrNameLst>
                                      </p:cBhvr>
                                      <p:to>
                                        <p:strVal val="true"/>
                                      </p:to>
                                    </p:set>
                                  </p:childTnLst>
                                </p:cTn>
                              </p:par>
                              <p:par>
                                <p:cTn id="275" presetID="1" presetClass="emph" presetSubtype="2" fill="hold" nodeType="withEffect">
                                  <p:stCondLst>
                                    <p:cond delay="0"/>
                                  </p:stCondLst>
                                  <p:childTnLst>
                                    <p:animClr clrSpc="rgb" dir="cw">
                                      <p:cBhvr>
                                        <p:cTn id="276" dur="500" fill="hold"/>
                                        <p:tgtEl>
                                          <p:spTgt spid="1558531"/>
                                        </p:tgtEl>
                                        <p:attrNameLst>
                                          <p:attrName>fillcolor</p:attrName>
                                        </p:attrNameLst>
                                      </p:cBhvr>
                                      <p:to>
                                        <a:srgbClr val="FFFF00"/>
                                      </p:to>
                                    </p:animClr>
                                    <p:set>
                                      <p:cBhvr>
                                        <p:cTn id="277" dur="500" fill="hold"/>
                                        <p:tgtEl>
                                          <p:spTgt spid="1558531"/>
                                        </p:tgtEl>
                                        <p:attrNameLst>
                                          <p:attrName>fill.type</p:attrName>
                                        </p:attrNameLst>
                                      </p:cBhvr>
                                      <p:to>
                                        <p:strVal val="solid"/>
                                      </p:to>
                                    </p:set>
                                    <p:set>
                                      <p:cBhvr>
                                        <p:cTn id="278" dur="500" fill="hold"/>
                                        <p:tgtEl>
                                          <p:spTgt spid="1558531"/>
                                        </p:tgtEl>
                                        <p:attrNameLst>
                                          <p:attrName>fill.on</p:attrName>
                                        </p:attrNameLst>
                                      </p:cBhvr>
                                      <p:to>
                                        <p:strVal val="true"/>
                                      </p:to>
                                    </p:set>
                                  </p:childTnLst>
                                </p:cTn>
                              </p:par>
                            </p:childTnLst>
                          </p:cTn>
                        </p:par>
                      </p:childTnLst>
                    </p:cTn>
                  </p:par>
                  <p:par>
                    <p:cTn id="279" fill="hold">
                      <p:stCondLst>
                        <p:cond delay="indefinite"/>
                      </p:stCondLst>
                      <p:childTnLst>
                        <p:par>
                          <p:cTn id="280" fill="hold">
                            <p:stCondLst>
                              <p:cond delay="0"/>
                            </p:stCondLst>
                            <p:childTnLst>
                              <p:par>
                                <p:cTn id="281" presetID="1" presetClass="emph" presetSubtype="2" fill="hold" nodeType="clickEffect">
                                  <p:stCondLst>
                                    <p:cond delay="0"/>
                                  </p:stCondLst>
                                  <p:childTnLst>
                                    <p:animClr clrSpc="rgb" dir="cw">
                                      <p:cBhvr>
                                        <p:cTn id="282" dur="500" fill="hold"/>
                                        <p:tgtEl>
                                          <p:spTgt spid="1558531"/>
                                        </p:tgtEl>
                                        <p:attrNameLst>
                                          <p:attrName>fillcolor</p:attrName>
                                        </p:attrNameLst>
                                      </p:cBhvr>
                                      <p:to>
                                        <a:schemeClr val="accent1"/>
                                      </p:to>
                                    </p:animClr>
                                    <p:set>
                                      <p:cBhvr>
                                        <p:cTn id="283" dur="500" fill="hold"/>
                                        <p:tgtEl>
                                          <p:spTgt spid="1558531"/>
                                        </p:tgtEl>
                                        <p:attrNameLst>
                                          <p:attrName>fill.type</p:attrName>
                                        </p:attrNameLst>
                                      </p:cBhvr>
                                      <p:to>
                                        <p:strVal val="solid"/>
                                      </p:to>
                                    </p:set>
                                    <p:set>
                                      <p:cBhvr>
                                        <p:cTn id="284" dur="500" fill="hold"/>
                                        <p:tgtEl>
                                          <p:spTgt spid="1558531"/>
                                        </p:tgtEl>
                                        <p:attrNameLst>
                                          <p:attrName>fill.on</p:attrName>
                                        </p:attrNameLst>
                                      </p:cBhvr>
                                      <p:to>
                                        <p:strVal val="true"/>
                                      </p:to>
                                    </p:set>
                                  </p:childTnLst>
                                </p:cTn>
                              </p:par>
                            </p:childTnLst>
                          </p:cTn>
                        </p:par>
                      </p:childTnLst>
                    </p:cTn>
                  </p:par>
                  <p:par>
                    <p:cTn id="285" fill="hold">
                      <p:stCondLst>
                        <p:cond delay="indefinite"/>
                      </p:stCondLst>
                      <p:childTnLst>
                        <p:par>
                          <p:cTn id="286" fill="hold">
                            <p:stCondLst>
                              <p:cond delay="0"/>
                            </p:stCondLst>
                            <p:childTnLst>
                              <p:par>
                                <p:cTn id="287" presetID="1" presetClass="exit" presetSubtype="0" fill="hold" nodeType="clickEffect">
                                  <p:stCondLst>
                                    <p:cond delay="0"/>
                                  </p:stCondLst>
                                  <p:childTnLst>
                                    <p:set>
                                      <p:cBhvr>
                                        <p:cTn id="288" dur="1" fill="hold">
                                          <p:stCondLst>
                                            <p:cond delay="0"/>
                                          </p:stCondLst>
                                        </p:cTn>
                                        <p:tgtEl>
                                          <p:spTgt spid="1558559"/>
                                        </p:tgtEl>
                                        <p:attrNameLst>
                                          <p:attrName>style.visibility</p:attrName>
                                        </p:attrNameLst>
                                      </p:cBhvr>
                                      <p:to>
                                        <p:strVal val="hidden"/>
                                      </p:to>
                                    </p:set>
                                  </p:childTnLst>
                                </p:cTn>
                              </p:par>
                              <p:par>
                                <p:cTn id="289" presetID="1" presetClass="exit" presetSubtype="0" fill="hold" grpId="2" nodeType="withEffect">
                                  <p:stCondLst>
                                    <p:cond delay="0"/>
                                  </p:stCondLst>
                                  <p:childTnLst>
                                    <p:set>
                                      <p:cBhvr>
                                        <p:cTn id="290" dur="1" fill="hold">
                                          <p:stCondLst>
                                            <p:cond delay="0"/>
                                          </p:stCondLst>
                                        </p:cTn>
                                        <p:tgtEl>
                                          <p:spTgt spid="1558531"/>
                                        </p:tgtEl>
                                        <p:attrNameLst>
                                          <p:attrName>style.visibility</p:attrName>
                                        </p:attrNameLst>
                                      </p:cBhvr>
                                      <p:to>
                                        <p:strVal val="hidden"/>
                                      </p:to>
                                    </p:set>
                                  </p:childTnLst>
                                </p:cTn>
                              </p:par>
                              <p:par>
                                <p:cTn id="291" presetID="1" presetClass="exit" presetSubtype="0" fill="hold" grpId="1" nodeType="withEffect">
                                  <p:stCondLst>
                                    <p:cond delay="0"/>
                                  </p:stCondLst>
                                  <p:childTnLst>
                                    <p:set>
                                      <p:cBhvr>
                                        <p:cTn id="292" dur="1" fill="hold">
                                          <p:stCondLst>
                                            <p:cond delay="0"/>
                                          </p:stCondLst>
                                        </p:cTn>
                                        <p:tgtEl>
                                          <p:spTgt spid="1558532"/>
                                        </p:tgtEl>
                                        <p:attrNameLst>
                                          <p:attrName>style.visibility</p:attrName>
                                        </p:attrNameLst>
                                      </p:cBhvr>
                                      <p:to>
                                        <p:strVal val="hidden"/>
                                      </p:to>
                                    </p:set>
                                  </p:childTnLst>
                                </p:cTn>
                              </p:par>
                              <p:par>
                                <p:cTn id="293" presetID="1" presetClass="exit" presetSubtype="0" fill="hold" grpId="2" nodeType="withEffect">
                                  <p:stCondLst>
                                    <p:cond delay="0"/>
                                  </p:stCondLst>
                                  <p:childTnLst>
                                    <p:set>
                                      <p:cBhvr>
                                        <p:cTn id="294" dur="1" fill="hold">
                                          <p:stCondLst>
                                            <p:cond delay="0"/>
                                          </p:stCondLst>
                                        </p:cTn>
                                        <p:tgtEl>
                                          <p:spTgt spid="1558533"/>
                                        </p:tgtEl>
                                        <p:attrNameLst>
                                          <p:attrName>style.visibility</p:attrName>
                                        </p:attrNameLst>
                                      </p:cBhvr>
                                      <p:to>
                                        <p:strVal val="hidden"/>
                                      </p:to>
                                    </p:set>
                                  </p:childTnLst>
                                </p:cTn>
                              </p:par>
                              <p:par>
                                <p:cTn id="295" presetID="1" presetClass="exit" presetSubtype="0" fill="hold" grpId="4" nodeType="withEffect">
                                  <p:stCondLst>
                                    <p:cond delay="0"/>
                                  </p:stCondLst>
                                  <p:childTnLst>
                                    <p:set>
                                      <p:cBhvr>
                                        <p:cTn id="296" dur="1" fill="hold">
                                          <p:stCondLst>
                                            <p:cond delay="0"/>
                                          </p:stCondLst>
                                        </p:cTn>
                                        <p:tgtEl>
                                          <p:spTgt spid="1558534"/>
                                        </p:tgtEl>
                                        <p:attrNameLst>
                                          <p:attrName>style.visibility</p:attrName>
                                        </p:attrNameLst>
                                      </p:cBhvr>
                                      <p:to>
                                        <p:strVal val="hidden"/>
                                      </p:to>
                                    </p:set>
                                  </p:childTnLst>
                                </p:cTn>
                              </p:par>
                              <p:par>
                                <p:cTn id="297" presetID="1" presetClass="exit" presetSubtype="0" fill="hold" grpId="1" nodeType="withEffect">
                                  <p:stCondLst>
                                    <p:cond delay="0"/>
                                  </p:stCondLst>
                                  <p:childTnLst>
                                    <p:set>
                                      <p:cBhvr>
                                        <p:cTn id="298" dur="1" fill="hold">
                                          <p:stCondLst>
                                            <p:cond delay="0"/>
                                          </p:stCondLst>
                                        </p:cTn>
                                        <p:tgtEl>
                                          <p:spTgt spid="1558535"/>
                                        </p:tgtEl>
                                        <p:attrNameLst>
                                          <p:attrName>style.visibility</p:attrName>
                                        </p:attrNameLst>
                                      </p:cBhvr>
                                      <p:to>
                                        <p:strVal val="hidden"/>
                                      </p:to>
                                    </p:set>
                                  </p:childTnLst>
                                </p:cTn>
                              </p:par>
                              <p:par>
                                <p:cTn id="299" presetID="1" presetClass="exit" presetSubtype="0" fill="hold" grpId="1" nodeType="withEffect">
                                  <p:stCondLst>
                                    <p:cond delay="0"/>
                                  </p:stCondLst>
                                  <p:childTnLst>
                                    <p:set>
                                      <p:cBhvr>
                                        <p:cTn id="300" dur="1" fill="hold">
                                          <p:stCondLst>
                                            <p:cond delay="0"/>
                                          </p:stCondLst>
                                        </p:cTn>
                                        <p:tgtEl>
                                          <p:spTgt spid="1558536"/>
                                        </p:tgtEl>
                                        <p:attrNameLst>
                                          <p:attrName>style.visibility</p:attrName>
                                        </p:attrNameLst>
                                      </p:cBhvr>
                                      <p:to>
                                        <p:strVal val="hidden"/>
                                      </p:to>
                                    </p:set>
                                  </p:childTnLst>
                                </p:cTn>
                              </p:par>
                              <p:par>
                                <p:cTn id="301" presetID="1" presetClass="exit" presetSubtype="0" fill="hold" grpId="1" nodeType="withEffect">
                                  <p:stCondLst>
                                    <p:cond delay="0"/>
                                  </p:stCondLst>
                                  <p:childTnLst>
                                    <p:set>
                                      <p:cBhvr>
                                        <p:cTn id="302" dur="1" fill="hold">
                                          <p:stCondLst>
                                            <p:cond delay="0"/>
                                          </p:stCondLst>
                                        </p:cTn>
                                        <p:tgtEl>
                                          <p:spTgt spid="1558537"/>
                                        </p:tgtEl>
                                        <p:attrNameLst>
                                          <p:attrName>style.visibility</p:attrName>
                                        </p:attrNameLst>
                                      </p:cBhvr>
                                      <p:to>
                                        <p:strVal val="hidden"/>
                                      </p:to>
                                    </p:set>
                                  </p:childTnLst>
                                </p:cTn>
                              </p:par>
                              <p:par>
                                <p:cTn id="303" presetID="1" presetClass="exit" presetSubtype="0" fill="hold" grpId="1" nodeType="withEffect">
                                  <p:stCondLst>
                                    <p:cond delay="0"/>
                                  </p:stCondLst>
                                  <p:childTnLst>
                                    <p:set>
                                      <p:cBhvr>
                                        <p:cTn id="304" dur="1" fill="hold">
                                          <p:stCondLst>
                                            <p:cond delay="0"/>
                                          </p:stCondLst>
                                        </p:cTn>
                                        <p:tgtEl>
                                          <p:spTgt spid="1558538"/>
                                        </p:tgtEl>
                                        <p:attrNameLst>
                                          <p:attrName>style.visibility</p:attrName>
                                        </p:attrNameLst>
                                      </p:cBhvr>
                                      <p:to>
                                        <p:strVal val="hidden"/>
                                      </p:to>
                                    </p:set>
                                  </p:childTnLst>
                                </p:cTn>
                              </p:par>
                              <p:par>
                                <p:cTn id="305" presetID="1" presetClass="exit" presetSubtype="0" fill="hold" nodeType="withEffect">
                                  <p:stCondLst>
                                    <p:cond delay="0"/>
                                  </p:stCondLst>
                                  <p:childTnLst>
                                    <p:set>
                                      <p:cBhvr>
                                        <p:cTn id="306" dur="1" fill="hold">
                                          <p:stCondLst>
                                            <p:cond delay="0"/>
                                          </p:stCondLst>
                                        </p:cTn>
                                        <p:tgtEl>
                                          <p:spTgt spid="1558539"/>
                                        </p:tgtEl>
                                        <p:attrNameLst>
                                          <p:attrName>style.visibility</p:attrName>
                                        </p:attrNameLst>
                                      </p:cBhvr>
                                      <p:to>
                                        <p:strVal val="hidden"/>
                                      </p:to>
                                    </p:set>
                                  </p:childTnLst>
                                </p:cTn>
                              </p:par>
                              <p:par>
                                <p:cTn id="307" presetID="1" presetClass="exit" presetSubtype="0" fill="hold" nodeType="withEffect">
                                  <p:stCondLst>
                                    <p:cond delay="0"/>
                                  </p:stCondLst>
                                  <p:childTnLst>
                                    <p:set>
                                      <p:cBhvr>
                                        <p:cTn id="308" dur="1" fill="hold">
                                          <p:stCondLst>
                                            <p:cond delay="0"/>
                                          </p:stCondLst>
                                        </p:cTn>
                                        <p:tgtEl>
                                          <p:spTgt spid="1558540"/>
                                        </p:tgtEl>
                                        <p:attrNameLst>
                                          <p:attrName>style.visibility</p:attrName>
                                        </p:attrNameLst>
                                      </p:cBhvr>
                                      <p:to>
                                        <p:strVal val="hidden"/>
                                      </p:to>
                                    </p:set>
                                  </p:childTnLst>
                                </p:cTn>
                              </p:par>
                              <p:par>
                                <p:cTn id="309" presetID="1" presetClass="exit" presetSubtype="0" fill="hold" nodeType="withEffect">
                                  <p:stCondLst>
                                    <p:cond delay="0"/>
                                  </p:stCondLst>
                                  <p:childTnLst>
                                    <p:set>
                                      <p:cBhvr>
                                        <p:cTn id="310" dur="1" fill="hold">
                                          <p:stCondLst>
                                            <p:cond delay="0"/>
                                          </p:stCondLst>
                                        </p:cTn>
                                        <p:tgtEl>
                                          <p:spTgt spid="1558541"/>
                                        </p:tgtEl>
                                        <p:attrNameLst>
                                          <p:attrName>style.visibility</p:attrName>
                                        </p:attrNameLst>
                                      </p:cBhvr>
                                      <p:to>
                                        <p:strVal val="hidden"/>
                                      </p:to>
                                    </p:set>
                                  </p:childTnLst>
                                </p:cTn>
                              </p:par>
                              <p:par>
                                <p:cTn id="311" presetID="1" presetClass="exit" presetSubtype="0" fill="hold" nodeType="withEffect">
                                  <p:stCondLst>
                                    <p:cond delay="0"/>
                                  </p:stCondLst>
                                  <p:childTnLst>
                                    <p:set>
                                      <p:cBhvr>
                                        <p:cTn id="312" dur="1" fill="hold">
                                          <p:stCondLst>
                                            <p:cond delay="0"/>
                                          </p:stCondLst>
                                        </p:cTn>
                                        <p:tgtEl>
                                          <p:spTgt spid="1558542"/>
                                        </p:tgtEl>
                                        <p:attrNameLst>
                                          <p:attrName>style.visibility</p:attrName>
                                        </p:attrNameLst>
                                      </p:cBhvr>
                                      <p:to>
                                        <p:strVal val="hidden"/>
                                      </p:to>
                                    </p:set>
                                  </p:childTnLst>
                                </p:cTn>
                              </p:par>
                              <p:par>
                                <p:cTn id="313" presetID="1" presetClass="exit" presetSubtype="0" fill="hold" nodeType="withEffect">
                                  <p:stCondLst>
                                    <p:cond delay="0"/>
                                  </p:stCondLst>
                                  <p:childTnLst>
                                    <p:set>
                                      <p:cBhvr>
                                        <p:cTn id="314" dur="1" fill="hold">
                                          <p:stCondLst>
                                            <p:cond delay="0"/>
                                          </p:stCondLst>
                                        </p:cTn>
                                        <p:tgtEl>
                                          <p:spTgt spid="1558543"/>
                                        </p:tgtEl>
                                        <p:attrNameLst>
                                          <p:attrName>style.visibility</p:attrName>
                                        </p:attrNameLst>
                                      </p:cBhvr>
                                      <p:to>
                                        <p:strVal val="hidden"/>
                                      </p:to>
                                    </p:set>
                                  </p:childTnLst>
                                </p:cTn>
                              </p:par>
                              <p:par>
                                <p:cTn id="315" presetID="1" presetClass="exit" presetSubtype="0" fill="hold" nodeType="withEffect">
                                  <p:stCondLst>
                                    <p:cond delay="0"/>
                                  </p:stCondLst>
                                  <p:childTnLst>
                                    <p:set>
                                      <p:cBhvr>
                                        <p:cTn id="316" dur="1" fill="hold">
                                          <p:stCondLst>
                                            <p:cond delay="0"/>
                                          </p:stCondLst>
                                        </p:cTn>
                                        <p:tgtEl>
                                          <p:spTgt spid="1558544"/>
                                        </p:tgtEl>
                                        <p:attrNameLst>
                                          <p:attrName>style.visibility</p:attrName>
                                        </p:attrNameLst>
                                      </p:cBhvr>
                                      <p:to>
                                        <p:strVal val="hidden"/>
                                      </p:to>
                                    </p:set>
                                  </p:childTnLst>
                                </p:cTn>
                              </p:par>
                              <p:par>
                                <p:cTn id="317" presetID="1" presetClass="exit" presetSubtype="0" fill="hold" nodeType="withEffect">
                                  <p:stCondLst>
                                    <p:cond delay="0"/>
                                  </p:stCondLst>
                                  <p:childTnLst>
                                    <p:set>
                                      <p:cBhvr>
                                        <p:cTn id="318" dur="1" fill="hold">
                                          <p:stCondLst>
                                            <p:cond delay="0"/>
                                          </p:stCondLst>
                                        </p:cTn>
                                        <p:tgtEl>
                                          <p:spTgt spid="1558545"/>
                                        </p:tgtEl>
                                        <p:attrNameLst>
                                          <p:attrName>style.visibility</p:attrName>
                                        </p:attrNameLst>
                                      </p:cBhvr>
                                      <p:to>
                                        <p:strVal val="hidden"/>
                                      </p:to>
                                    </p:set>
                                  </p:childTnLst>
                                </p:cTn>
                              </p:par>
                              <p:par>
                                <p:cTn id="319" presetID="1" presetClass="exit" presetSubtype="0" fill="hold" nodeType="withEffect">
                                  <p:stCondLst>
                                    <p:cond delay="0"/>
                                  </p:stCondLst>
                                  <p:childTnLst>
                                    <p:set>
                                      <p:cBhvr>
                                        <p:cTn id="320" dur="1" fill="hold">
                                          <p:stCondLst>
                                            <p:cond delay="0"/>
                                          </p:stCondLst>
                                        </p:cTn>
                                        <p:tgtEl>
                                          <p:spTgt spid="1558546"/>
                                        </p:tgtEl>
                                        <p:attrNameLst>
                                          <p:attrName>style.visibility</p:attrName>
                                        </p:attrNameLst>
                                      </p:cBhvr>
                                      <p:to>
                                        <p:strVal val="hidden"/>
                                      </p:to>
                                    </p:set>
                                  </p:childTnLst>
                                </p:cTn>
                              </p:par>
                              <p:par>
                                <p:cTn id="321" presetID="1" presetClass="exit" presetSubtype="0" fill="hold" nodeType="withEffect">
                                  <p:stCondLst>
                                    <p:cond delay="0"/>
                                  </p:stCondLst>
                                  <p:childTnLst>
                                    <p:set>
                                      <p:cBhvr>
                                        <p:cTn id="322" dur="1" fill="hold">
                                          <p:stCondLst>
                                            <p:cond delay="0"/>
                                          </p:stCondLst>
                                        </p:cTn>
                                        <p:tgtEl>
                                          <p:spTgt spid="1558547"/>
                                        </p:tgtEl>
                                        <p:attrNameLst>
                                          <p:attrName>style.visibility</p:attrName>
                                        </p:attrNameLst>
                                      </p:cBhvr>
                                      <p:to>
                                        <p:strVal val="hidden"/>
                                      </p:to>
                                    </p:set>
                                  </p:childTnLst>
                                </p:cTn>
                              </p:par>
                              <p:par>
                                <p:cTn id="323" presetID="1" presetClass="exit" presetSubtype="0" fill="hold" nodeType="withEffect">
                                  <p:stCondLst>
                                    <p:cond delay="0"/>
                                  </p:stCondLst>
                                  <p:childTnLst>
                                    <p:set>
                                      <p:cBhvr>
                                        <p:cTn id="324" dur="1" fill="hold">
                                          <p:stCondLst>
                                            <p:cond delay="0"/>
                                          </p:stCondLst>
                                        </p:cTn>
                                        <p:tgtEl>
                                          <p:spTgt spid="1558548"/>
                                        </p:tgtEl>
                                        <p:attrNameLst>
                                          <p:attrName>style.visibility</p:attrName>
                                        </p:attrNameLst>
                                      </p:cBhvr>
                                      <p:to>
                                        <p:strVal val="hidden"/>
                                      </p:to>
                                    </p:set>
                                  </p:childTnLst>
                                </p:cTn>
                              </p:par>
                              <p:par>
                                <p:cTn id="325" presetID="1" presetClass="exit" presetSubtype="0" fill="hold" nodeType="withEffect">
                                  <p:stCondLst>
                                    <p:cond delay="0"/>
                                  </p:stCondLst>
                                  <p:childTnLst>
                                    <p:set>
                                      <p:cBhvr>
                                        <p:cTn id="326" dur="1" fill="hold">
                                          <p:stCondLst>
                                            <p:cond delay="0"/>
                                          </p:stCondLst>
                                        </p:cTn>
                                        <p:tgtEl>
                                          <p:spTgt spid="1558554"/>
                                        </p:tgtEl>
                                        <p:attrNameLst>
                                          <p:attrName>style.visibility</p:attrName>
                                        </p:attrNameLst>
                                      </p:cBhvr>
                                      <p:to>
                                        <p:strVal val="hidden"/>
                                      </p:to>
                                    </p:set>
                                  </p:childTnLst>
                                </p:cTn>
                              </p:par>
                              <p:par>
                                <p:cTn id="327" presetID="1" presetClass="exit" presetSubtype="0" fill="hold" nodeType="withEffect">
                                  <p:stCondLst>
                                    <p:cond delay="0"/>
                                  </p:stCondLst>
                                  <p:childTnLst>
                                    <p:set>
                                      <p:cBhvr>
                                        <p:cTn id="328" dur="1" fill="hold">
                                          <p:stCondLst>
                                            <p:cond delay="0"/>
                                          </p:stCondLst>
                                        </p:cTn>
                                        <p:tgtEl>
                                          <p:spTgt spid="1558555"/>
                                        </p:tgtEl>
                                        <p:attrNameLst>
                                          <p:attrName>style.visibility</p:attrName>
                                        </p:attrNameLst>
                                      </p:cBhvr>
                                      <p:to>
                                        <p:strVal val="hidden"/>
                                      </p:to>
                                    </p:set>
                                  </p:childTnLst>
                                </p:cTn>
                              </p:par>
                              <p:par>
                                <p:cTn id="329" presetID="1" presetClass="exit" presetSubtype="0" fill="hold" nodeType="withEffect">
                                  <p:stCondLst>
                                    <p:cond delay="0"/>
                                  </p:stCondLst>
                                  <p:childTnLst>
                                    <p:set>
                                      <p:cBhvr>
                                        <p:cTn id="330" dur="1" fill="hold">
                                          <p:stCondLst>
                                            <p:cond delay="0"/>
                                          </p:stCondLst>
                                        </p:cTn>
                                        <p:tgtEl>
                                          <p:spTgt spid="1558556"/>
                                        </p:tgtEl>
                                        <p:attrNameLst>
                                          <p:attrName>style.visibility</p:attrName>
                                        </p:attrNameLst>
                                      </p:cBhvr>
                                      <p:to>
                                        <p:strVal val="hidden"/>
                                      </p:to>
                                    </p:set>
                                  </p:childTnLst>
                                </p:cTn>
                              </p:par>
                              <p:par>
                                <p:cTn id="331" presetID="1" presetClass="exit" presetSubtype="0" fill="hold" nodeType="withEffect">
                                  <p:stCondLst>
                                    <p:cond delay="0"/>
                                  </p:stCondLst>
                                  <p:childTnLst>
                                    <p:set>
                                      <p:cBhvr>
                                        <p:cTn id="332" dur="1" fill="hold">
                                          <p:stCondLst>
                                            <p:cond delay="0"/>
                                          </p:stCondLst>
                                        </p:cTn>
                                        <p:tgtEl>
                                          <p:spTgt spid="1558558"/>
                                        </p:tgtEl>
                                        <p:attrNameLst>
                                          <p:attrName>style.visibility</p:attrName>
                                        </p:attrNameLst>
                                      </p:cBhvr>
                                      <p:to>
                                        <p:strVal val="hidden"/>
                                      </p:to>
                                    </p:set>
                                  </p:childTnLst>
                                </p:cTn>
                              </p:par>
                              <p:par>
                                <p:cTn id="333" presetID="1" presetClass="exit" presetSubtype="0" fill="hold" nodeType="withEffect">
                                  <p:stCondLst>
                                    <p:cond delay="0"/>
                                  </p:stCondLst>
                                  <p:childTnLst>
                                    <p:set>
                                      <p:cBhvr>
                                        <p:cTn id="334" dur="1" fill="hold">
                                          <p:stCondLst>
                                            <p:cond delay="0"/>
                                          </p:stCondLst>
                                        </p:cTn>
                                        <p:tgtEl>
                                          <p:spTgt spid="1558632"/>
                                        </p:tgtEl>
                                        <p:attrNameLst>
                                          <p:attrName>style.visibility</p:attrName>
                                        </p:attrNameLst>
                                      </p:cBhvr>
                                      <p:to>
                                        <p:strVal val="hidden"/>
                                      </p:to>
                                    </p:set>
                                  </p:childTnLst>
                                </p:cTn>
                              </p:par>
                              <p:par>
                                <p:cTn id="335" presetID="1" presetClass="exit" presetSubtype="0" fill="hold" nodeType="withEffect">
                                  <p:stCondLst>
                                    <p:cond delay="0"/>
                                  </p:stCondLst>
                                  <p:childTnLst>
                                    <p:set>
                                      <p:cBhvr>
                                        <p:cTn id="336" dur="1" fill="hold">
                                          <p:stCondLst>
                                            <p:cond delay="0"/>
                                          </p:stCondLst>
                                        </p:cTn>
                                        <p:tgtEl>
                                          <p:spTgt spid="1558633"/>
                                        </p:tgtEl>
                                        <p:attrNameLst>
                                          <p:attrName>style.visibility</p:attrName>
                                        </p:attrNameLst>
                                      </p:cBhvr>
                                      <p:to>
                                        <p:strVal val="hidden"/>
                                      </p:to>
                                    </p:set>
                                  </p:childTnLst>
                                </p:cTn>
                              </p:par>
                              <p:par>
                                <p:cTn id="337" presetID="1" presetClass="exit" presetSubtype="0" fill="hold" nodeType="withEffect">
                                  <p:stCondLst>
                                    <p:cond delay="0"/>
                                  </p:stCondLst>
                                  <p:childTnLst>
                                    <p:set>
                                      <p:cBhvr>
                                        <p:cTn id="338" dur="1" fill="hold">
                                          <p:stCondLst>
                                            <p:cond delay="0"/>
                                          </p:stCondLst>
                                        </p:cTn>
                                        <p:tgtEl>
                                          <p:spTgt spid="1558634"/>
                                        </p:tgtEl>
                                        <p:attrNameLst>
                                          <p:attrName>style.visibility</p:attrName>
                                        </p:attrNameLst>
                                      </p:cBhvr>
                                      <p:to>
                                        <p:strVal val="hidden"/>
                                      </p:to>
                                    </p:set>
                                  </p:childTnLst>
                                </p:cTn>
                              </p:par>
                              <p:par>
                                <p:cTn id="339" presetID="1" presetClass="exit" presetSubtype="0" fill="hold" nodeType="withEffect">
                                  <p:stCondLst>
                                    <p:cond delay="0"/>
                                  </p:stCondLst>
                                  <p:childTnLst>
                                    <p:set>
                                      <p:cBhvr>
                                        <p:cTn id="340" dur="1" fill="hold">
                                          <p:stCondLst>
                                            <p:cond delay="0"/>
                                          </p:stCondLst>
                                        </p:cTn>
                                        <p:tgtEl>
                                          <p:spTgt spid="1558635"/>
                                        </p:tgtEl>
                                        <p:attrNameLst>
                                          <p:attrName>style.visibility</p:attrName>
                                        </p:attrNameLst>
                                      </p:cBhvr>
                                      <p:to>
                                        <p:strVal val="hidden"/>
                                      </p:to>
                                    </p:set>
                                  </p:childTnLst>
                                </p:cTn>
                              </p:par>
                              <p:par>
                                <p:cTn id="341" presetID="1" presetClass="exit" presetSubtype="0" fill="hold" nodeType="withEffect">
                                  <p:stCondLst>
                                    <p:cond delay="0"/>
                                  </p:stCondLst>
                                  <p:childTnLst>
                                    <p:set>
                                      <p:cBhvr>
                                        <p:cTn id="342" dur="1" fill="hold">
                                          <p:stCondLst>
                                            <p:cond delay="0"/>
                                          </p:stCondLst>
                                        </p:cTn>
                                        <p:tgtEl>
                                          <p:spTgt spid="1558636"/>
                                        </p:tgtEl>
                                        <p:attrNameLst>
                                          <p:attrName>style.visibility</p:attrName>
                                        </p:attrNameLst>
                                      </p:cBhvr>
                                      <p:to>
                                        <p:strVal val="hidden"/>
                                      </p:to>
                                    </p:set>
                                  </p:childTnLst>
                                </p:cTn>
                              </p:par>
                              <p:par>
                                <p:cTn id="343" presetID="1" presetClass="exit" presetSubtype="0" fill="hold" nodeType="withEffect">
                                  <p:stCondLst>
                                    <p:cond delay="0"/>
                                  </p:stCondLst>
                                  <p:childTnLst>
                                    <p:set>
                                      <p:cBhvr>
                                        <p:cTn id="344" dur="1" fill="hold">
                                          <p:stCondLst>
                                            <p:cond delay="0"/>
                                          </p:stCondLst>
                                        </p:cTn>
                                        <p:tgtEl>
                                          <p:spTgt spid="1558637"/>
                                        </p:tgtEl>
                                        <p:attrNameLst>
                                          <p:attrName>style.visibility</p:attrName>
                                        </p:attrNameLst>
                                      </p:cBhvr>
                                      <p:to>
                                        <p:strVal val="hidden"/>
                                      </p:to>
                                    </p:set>
                                  </p:childTnLst>
                                </p:cTn>
                              </p:par>
                            </p:childTnLst>
                          </p:cTn>
                        </p:par>
                      </p:childTnLst>
                    </p:cTn>
                  </p:par>
                  <p:par>
                    <p:cTn id="345" fill="hold">
                      <p:stCondLst>
                        <p:cond delay="indefinite"/>
                      </p:stCondLst>
                      <p:childTnLst>
                        <p:par>
                          <p:cTn id="346" fill="hold">
                            <p:stCondLst>
                              <p:cond delay="0"/>
                            </p:stCondLst>
                            <p:childTnLst>
                              <p:par>
                                <p:cTn id="347" presetID="1" presetClass="entr" presetSubtype="0" fill="hold" nodeType="clickEffect">
                                  <p:stCondLst>
                                    <p:cond delay="0"/>
                                  </p:stCondLst>
                                  <p:childTnLst>
                                    <p:set>
                                      <p:cBhvr>
                                        <p:cTn id="348" dur="1" fill="hold">
                                          <p:stCondLst>
                                            <p:cond delay="0"/>
                                          </p:stCondLst>
                                        </p:cTn>
                                        <p:tgtEl>
                                          <p:spTgt spid="1558683"/>
                                        </p:tgtEl>
                                        <p:attrNameLst>
                                          <p:attrName>style.visibility</p:attrName>
                                        </p:attrNameLst>
                                      </p:cBhvr>
                                      <p:to>
                                        <p:strVal val="visible"/>
                                      </p:to>
                                    </p:set>
                                  </p:childTnLst>
                                </p:cTn>
                              </p:par>
                              <p:par>
                                <p:cTn id="349" presetID="1" presetClass="entr" presetSubtype="0" fill="hold" grpId="0" nodeType="withEffect">
                                  <p:stCondLst>
                                    <p:cond delay="0"/>
                                  </p:stCondLst>
                                  <p:childTnLst>
                                    <p:set>
                                      <p:cBhvr>
                                        <p:cTn id="350" dur="1" fill="hold">
                                          <p:stCondLst>
                                            <p:cond delay="0"/>
                                          </p:stCondLst>
                                        </p:cTn>
                                        <p:tgtEl>
                                          <p:spTgt spid="1558684"/>
                                        </p:tgtEl>
                                        <p:attrNameLst>
                                          <p:attrName>style.visibility</p:attrName>
                                        </p:attrNameLst>
                                      </p:cBhvr>
                                      <p:to>
                                        <p:strVal val="visible"/>
                                      </p:to>
                                    </p:set>
                                  </p:childTnLst>
                                </p:cTn>
                              </p:par>
                              <p:par>
                                <p:cTn id="351" presetID="1" presetClass="entr" presetSubtype="0" fill="hold" grpId="0" nodeType="withEffect">
                                  <p:stCondLst>
                                    <p:cond delay="0"/>
                                  </p:stCondLst>
                                  <p:childTnLst>
                                    <p:set>
                                      <p:cBhvr>
                                        <p:cTn id="352" dur="1" fill="hold">
                                          <p:stCondLst>
                                            <p:cond delay="0"/>
                                          </p:stCondLst>
                                        </p:cTn>
                                        <p:tgtEl>
                                          <p:spTgt spid="155868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8531" grpId="0" animBg="1"/>
      <p:bldP spid="1558531" grpId="1" animBg="1"/>
      <p:bldP spid="1558531" grpId="2" animBg="1"/>
      <p:bldP spid="1558532" grpId="0" animBg="1"/>
      <p:bldP spid="1558532" grpId="1" animBg="1"/>
      <p:bldP spid="1558533" grpId="0" animBg="1"/>
      <p:bldP spid="1558533" grpId="1" animBg="1"/>
      <p:bldP spid="1558533" grpId="2" animBg="1"/>
      <p:bldP spid="1558534" grpId="0" animBg="1"/>
      <p:bldP spid="1558534" grpId="1" animBg="1"/>
      <p:bldP spid="1558534" grpId="2" animBg="1"/>
      <p:bldP spid="1558534" grpId="3" animBg="1"/>
      <p:bldP spid="1558534" grpId="4" animBg="1"/>
      <p:bldP spid="1558535" grpId="0"/>
      <p:bldP spid="1558535" grpId="1"/>
      <p:bldP spid="1558536" grpId="0"/>
      <p:bldP spid="1558536" grpId="1"/>
      <p:bldP spid="1558537" grpId="0"/>
      <p:bldP spid="1558537" grpId="1"/>
      <p:bldP spid="1558538" grpId="0"/>
      <p:bldP spid="1558538" grpId="1"/>
      <p:bldP spid="1558554" grpId="0"/>
      <p:bldP spid="1558555" grpId="0"/>
      <p:bldP spid="1558556" grpId="0"/>
      <p:bldP spid="1558558" grpId="0"/>
      <p:bldP spid="1558632" grpId="0"/>
      <p:bldP spid="1558633" grpId="0"/>
      <p:bldP spid="1558634" grpId="0"/>
      <p:bldP spid="1558635" grpId="0"/>
      <p:bldP spid="1558636" grpId="0"/>
      <p:bldP spid="1558637" grpId="0"/>
      <p:bldP spid="1558644" grpId="0"/>
      <p:bldP spid="1558646" grpId="0"/>
      <p:bldP spid="1558648" grpId="0"/>
      <p:bldP spid="1558649" grpId="0"/>
      <p:bldP spid="1558650" grpId="0"/>
      <p:bldP spid="1558651" grpId="0"/>
      <p:bldP spid="1558652" grpId="0"/>
      <p:bldP spid="1558653" grpId="0"/>
      <p:bldP spid="1558654" grpId="0"/>
      <p:bldP spid="1558674" grpId="0"/>
      <p:bldP spid="1558675" grpId="0"/>
      <p:bldP spid="1558676" grpId="0"/>
      <p:bldP spid="1558677" grpId="0"/>
      <p:bldP spid="1558678" grpId="0"/>
      <p:bldP spid="1558679" grpId="0"/>
      <p:bldP spid="1558680" grpId="0"/>
      <p:bldP spid="1558681" grpId="0"/>
      <p:bldP spid="1558682" grpId="0"/>
      <p:bldP spid="1558684" grpId="0" animBg="1"/>
      <p:bldP spid="1558685" grpId="0" animBg="1"/>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0418" name="Picture 2">
            <a:hlinkClick r:id="rId2" action="ppaction://hlinkfile"/>
          </p:cNvPr>
          <p:cNvPicPr>
            <a:picLocks noChangeAspect="1" noChangeArrowheads="1"/>
          </p:cNvPicPr>
          <p:nvPr/>
        </p:nvPicPr>
        <p:blipFill>
          <a:blip r:embed="rId3" cstate="print"/>
          <a:srcRect l="12451" t="24414" r="15771" b="15039"/>
          <a:stretch>
            <a:fillRect/>
          </a:stretch>
        </p:blipFill>
        <p:spPr bwMode="auto">
          <a:xfrm>
            <a:off x="4572000" y="4888376"/>
            <a:ext cx="2786082" cy="1762624"/>
          </a:xfrm>
          <a:prstGeom prst="rect">
            <a:avLst/>
          </a:prstGeom>
          <a:noFill/>
          <a:ln w="9525">
            <a:noFill/>
            <a:miter lim="800000"/>
            <a:headEnd/>
            <a:tailEnd/>
          </a:ln>
          <a:effectLst/>
        </p:spPr>
      </p:pic>
      <p:sp>
        <p:nvSpPr>
          <p:cNvPr id="3" name="矩形 2"/>
          <p:cNvSpPr/>
          <p:nvPr/>
        </p:nvSpPr>
        <p:spPr>
          <a:xfrm>
            <a:off x="285720" y="357166"/>
            <a:ext cx="8572560" cy="4770537"/>
          </a:xfrm>
          <a:prstGeom prst="rect">
            <a:avLst/>
          </a:prstGeom>
        </p:spPr>
        <p:txBody>
          <a:bodyPr wrap="square">
            <a:spAutoFit/>
          </a:bodyPr>
          <a:lstStyle/>
          <a:p>
            <a:r>
              <a:rPr lang="en-US" altLang="zh-TW" sz="2800" b="1" dirty="0" err="1" smtClean="0">
                <a:solidFill>
                  <a:srgbClr val="C00000"/>
                </a:solidFill>
                <a:latin typeface="Arial" pitchFamily="34" charset="0"/>
                <a:cs typeface="Arial" pitchFamily="34" charset="0"/>
              </a:rPr>
              <a:t>SOLiD</a:t>
            </a:r>
            <a:r>
              <a:rPr lang="en-US" altLang="zh-TW" sz="2800" b="1" dirty="0" smtClean="0">
                <a:solidFill>
                  <a:srgbClr val="C00000"/>
                </a:solidFill>
                <a:latin typeface="Arial" pitchFamily="34" charset="0"/>
                <a:cs typeface="Arial" pitchFamily="34" charset="0"/>
              </a:rPr>
              <a:t> technology (sequencing-by-ligation)</a:t>
            </a:r>
          </a:p>
          <a:p>
            <a:r>
              <a:rPr lang="en-US" altLang="zh-TW" b="1" dirty="0" smtClean="0">
                <a:latin typeface="Arial" pitchFamily="34" charset="0"/>
                <a:cs typeface="Arial" pitchFamily="34" charset="0"/>
              </a:rPr>
              <a:t>Sample preparation. </a:t>
            </a:r>
          </a:p>
          <a:p>
            <a:r>
              <a:rPr lang="en-US" altLang="zh-TW" sz="1600" dirty="0" smtClean="0">
                <a:latin typeface="Arial" pitchFamily="34" charset="0"/>
                <a:cs typeface="Arial" pitchFamily="34" charset="0"/>
              </a:rPr>
              <a:t>Fragments of DNA are </a:t>
            </a:r>
            <a:r>
              <a:rPr lang="en-US" altLang="zh-TW" sz="1600" dirty="0" err="1" smtClean="0">
                <a:latin typeface="Arial" pitchFamily="34" charset="0"/>
                <a:cs typeface="Arial" pitchFamily="34" charset="0"/>
              </a:rPr>
              <a:t>ligated</a:t>
            </a:r>
            <a:r>
              <a:rPr lang="en-US" altLang="zh-TW" sz="1600" dirty="0" smtClean="0">
                <a:latin typeface="Arial" pitchFamily="34" charset="0"/>
                <a:cs typeface="Arial" pitchFamily="34" charset="0"/>
              </a:rPr>
              <a:t> to adapters and amplified on beads by emulsion PCR. The DNA is denatured and the beads deposited onto a glass slide. </a:t>
            </a:r>
          </a:p>
          <a:p>
            <a:endParaRPr lang="en-US" altLang="zh-TW" sz="1600" dirty="0" smtClean="0">
              <a:latin typeface="Arial" pitchFamily="34" charset="0"/>
              <a:cs typeface="Arial" pitchFamily="34" charset="0"/>
            </a:endParaRPr>
          </a:p>
          <a:p>
            <a:r>
              <a:rPr lang="en-US" altLang="zh-TW" b="1" dirty="0" smtClean="0">
                <a:latin typeface="Arial" pitchFamily="34" charset="0"/>
                <a:cs typeface="Arial" pitchFamily="34" charset="0"/>
              </a:rPr>
              <a:t>Sequencing by ligation. </a:t>
            </a:r>
          </a:p>
          <a:p>
            <a:r>
              <a:rPr lang="en-US" altLang="zh-TW" sz="1600" dirty="0" smtClean="0">
                <a:latin typeface="Arial" pitchFamily="34" charset="0"/>
                <a:cs typeface="Arial" pitchFamily="34" charset="0"/>
              </a:rPr>
              <a:t>A sequencing primer is hybridized to the adapter and its 5' end is available for ligation to an </a:t>
            </a:r>
            <a:r>
              <a:rPr lang="en-US" altLang="zh-TW" sz="1600" dirty="0" err="1" smtClean="0">
                <a:latin typeface="Arial" pitchFamily="34" charset="0"/>
                <a:cs typeface="Arial" pitchFamily="34" charset="0"/>
              </a:rPr>
              <a:t>oligonucleotide</a:t>
            </a:r>
            <a:r>
              <a:rPr lang="en-US" altLang="zh-TW" sz="1600" dirty="0" smtClean="0">
                <a:latin typeface="Arial" pitchFamily="34" charset="0"/>
                <a:cs typeface="Arial" pitchFamily="34" charset="0"/>
              </a:rPr>
              <a:t> hybridizing to the adjacent sequence. A mixture of </a:t>
            </a:r>
            <a:r>
              <a:rPr lang="en-US" altLang="zh-TW" sz="1600" dirty="0" err="1" smtClean="0">
                <a:latin typeface="Arial" pitchFamily="34" charset="0"/>
                <a:cs typeface="Arial" pitchFamily="34" charset="0"/>
              </a:rPr>
              <a:t>octamer</a:t>
            </a:r>
            <a:r>
              <a:rPr lang="en-US" altLang="zh-TW" sz="1600" dirty="0" smtClean="0">
                <a:latin typeface="Arial" pitchFamily="34" charset="0"/>
                <a:cs typeface="Arial" pitchFamily="34" charset="0"/>
              </a:rPr>
              <a:t> </a:t>
            </a:r>
            <a:r>
              <a:rPr lang="en-US" altLang="zh-TW" sz="1600" dirty="0" err="1" smtClean="0">
                <a:latin typeface="Arial" pitchFamily="34" charset="0"/>
                <a:cs typeface="Arial" pitchFamily="34" charset="0"/>
              </a:rPr>
              <a:t>oligonucleotides</a:t>
            </a:r>
            <a:r>
              <a:rPr lang="en-US" altLang="zh-TW" sz="1600" dirty="0" smtClean="0">
                <a:latin typeface="Arial" pitchFamily="34" charset="0"/>
                <a:cs typeface="Arial" pitchFamily="34" charset="0"/>
              </a:rPr>
              <a:t> compete for ligation to the primer (the bases in fourth and fifth position on these </a:t>
            </a:r>
            <a:r>
              <a:rPr lang="en-US" altLang="zh-TW" sz="1600" dirty="0" err="1" smtClean="0">
                <a:latin typeface="Arial" pitchFamily="34" charset="0"/>
                <a:cs typeface="Arial" pitchFamily="34" charset="0"/>
              </a:rPr>
              <a:t>oligos</a:t>
            </a:r>
            <a:r>
              <a:rPr lang="en-US" altLang="zh-TW" sz="1600" dirty="0" smtClean="0">
                <a:latin typeface="Arial" pitchFamily="34" charset="0"/>
                <a:cs typeface="Arial" pitchFamily="34" charset="0"/>
              </a:rPr>
              <a:t> are encoded by one of four color labels). After its color has been recorded, the </a:t>
            </a:r>
            <a:r>
              <a:rPr lang="en-US" altLang="zh-TW" sz="1600" dirty="0" err="1" smtClean="0">
                <a:latin typeface="Arial" pitchFamily="34" charset="0"/>
                <a:cs typeface="Arial" pitchFamily="34" charset="0"/>
              </a:rPr>
              <a:t>ligated</a:t>
            </a:r>
            <a:r>
              <a:rPr lang="en-US" altLang="zh-TW" sz="1600" dirty="0" smtClean="0">
                <a:latin typeface="Arial" pitchFamily="34" charset="0"/>
                <a:cs typeface="Arial" pitchFamily="34" charset="0"/>
              </a:rPr>
              <a:t> </a:t>
            </a:r>
            <a:r>
              <a:rPr lang="en-US" altLang="zh-TW" sz="1600" dirty="0" err="1" smtClean="0">
                <a:latin typeface="Arial" pitchFamily="34" charset="0"/>
                <a:cs typeface="Arial" pitchFamily="34" charset="0"/>
              </a:rPr>
              <a:t>oligonucleotide</a:t>
            </a:r>
            <a:r>
              <a:rPr lang="en-US" altLang="zh-TW" sz="1600" dirty="0" smtClean="0">
                <a:latin typeface="Arial" pitchFamily="34" charset="0"/>
                <a:cs typeface="Arial" pitchFamily="34" charset="0"/>
              </a:rPr>
              <a:t> is cleaved between position 5 and 6, which removes the label, and the cycle of ligation-cleavage is repeated. In the first round, the process determines possible identities of bases in positions   4, 5, 9, 10, 14, 15, etc. The entire process is repeated, offset by one base by using a shorter sequencing primer, to determine positions 3, 4, 8, 9, 13, 14, etc., until the first base in the sequencing primer (position 0) is reached. Since the identity of this base is known, the color is used to decode its neighboring base at position 1, which in turn decodes the base at position 2, etc., until all sequence pairs are identified. The current read length is between 30 and 35 nucleotides</a:t>
            </a:r>
            <a:endParaRPr lang="zh-TW" altLang="en-US" sz="16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30" name="直線接點 29"/>
          <p:cNvCxnSpPr/>
          <p:nvPr/>
        </p:nvCxnSpPr>
        <p:spPr>
          <a:xfrm rot="16200000" flipH="1" flipV="1">
            <a:off x="1879110" y="2513646"/>
            <a:ext cx="642942" cy="0"/>
          </a:xfrm>
          <a:prstGeom prst="line">
            <a:avLst/>
          </a:prstGeom>
          <a:ln w="28575">
            <a:tailEnd type="oval" w="lg" len="lg"/>
          </a:ln>
        </p:spPr>
        <p:style>
          <a:lnRef idx="1">
            <a:schemeClr val="accent1"/>
          </a:lnRef>
          <a:fillRef idx="0">
            <a:schemeClr val="accent1"/>
          </a:fillRef>
          <a:effectRef idx="0">
            <a:schemeClr val="accent1"/>
          </a:effectRef>
          <a:fontRef idx="minor">
            <a:schemeClr val="tx1"/>
          </a:fontRef>
        </p:style>
      </p:cxnSp>
      <p:pic>
        <p:nvPicPr>
          <p:cNvPr id="1033" name="Picture 9" descr="http://www.buildamovement.com/blog/wp-content/uploads/2009/09/evolution.jpg"/>
          <p:cNvPicPr>
            <a:picLocks noChangeAspect="1" noChangeArrowheads="1"/>
          </p:cNvPicPr>
          <p:nvPr/>
        </p:nvPicPr>
        <p:blipFill>
          <a:blip r:embed="rId2" cstate="print">
            <a:duotone>
              <a:schemeClr val="bg2">
                <a:shade val="45000"/>
                <a:satMod val="135000"/>
              </a:schemeClr>
              <a:prstClr val="white"/>
            </a:duotone>
            <a:lum bright="10000"/>
          </a:blip>
          <a:srcRect l="7031" t="28125" r="5077" b="31250"/>
          <a:stretch>
            <a:fillRect/>
          </a:stretch>
        </p:blipFill>
        <p:spPr bwMode="auto">
          <a:xfrm>
            <a:off x="843259" y="477663"/>
            <a:ext cx="7572428" cy="1857388"/>
          </a:xfrm>
          <a:prstGeom prst="rect">
            <a:avLst/>
          </a:prstGeom>
          <a:noFill/>
        </p:spPr>
      </p:pic>
      <p:grpSp>
        <p:nvGrpSpPr>
          <p:cNvPr id="2" name="群組 13"/>
          <p:cNvGrpSpPr/>
          <p:nvPr/>
        </p:nvGrpSpPr>
        <p:grpSpPr>
          <a:xfrm>
            <a:off x="1843391" y="1549233"/>
            <a:ext cx="620715" cy="744538"/>
            <a:chOff x="2786050" y="2357430"/>
            <a:chExt cx="620715" cy="744538"/>
          </a:xfrm>
        </p:grpSpPr>
        <p:pic>
          <p:nvPicPr>
            <p:cNvPr id="1026" name="Picture 2"/>
            <p:cNvPicPr>
              <a:picLocks noChangeAspect="1" noChangeArrowheads="1"/>
            </p:cNvPicPr>
            <p:nvPr/>
          </p:nvPicPr>
          <p:blipFill>
            <a:blip r:embed="rId3" cstate="print"/>
            <a:srcRect/>
            <a:stretch>
              <a:fillRect/>
            </a:stretch>
          </p:blipFill>
          <p:spPr bwMode="auto">
            <a:xfrm>
              <a:off x="3071802" y="2357430"/>
              <a:ext cx="334963" cy="744538"/>
            </a:xfrm>
            <a:prstGeom prst="rect">
              <a:avLst/>
            </a:prstGeom>
            <a:noFill/>
            <a:ln w="9525">
              <a:noFill/>
              <a:miter lim="800000"/>
              <a:headEnd/>
              <a:tailEnd/>
            </a:ln>
            <a:effectLst/>
          </p:spPr>
        </p:pic>
        <p:pic>
          <p:nvPicPr>
            <p:cNvPr id="1027" name="Picture 3"/>
            <p:cNvPicPr>
              <a:picLocks noChangeAspect="1" noChangeArrowheads="1"/>
            </p:cNvPicPr>
            <p:nvPr/>
          </p:nvPicPr>
          <p:blipFill>
            <a:blip r:embed="rId4" cstate="print"/>
            <a:srcRect/>
            <a:stretch>
              <a:fillRect/>
            </a:stretch>
          </p:blipFill>
          <p:spPr bwMode="auto">
            <a:xfrm>
              <a:off x="2786050" y="2357430"/>
              <a:ext cx="231775" cy="744538"/>
            </a:xfrm>
            <a:prstGeom prst="rect">
              <a:avLst/>
            </a:prstGeom>
            <a:noFill/>
            <a:ln w="9525">
              <a:noFill/>
              <a:miter lim="800000"/>
              <a:headEnd/>
              <a:tailEnd/>
            </a:ln>
            <a:effectLst/>
          </p:spPr>
        </p:pic>
      </p:grpSp>
      <p:grpSp>
        <p:nvGrpSpPr>
          <p:cNvPr id="3" name="群組 14"/>
          <p:cNvGrpSpPr/>
          <p:nvPr/>
        </p:nvGrpSpPr>
        <p:grpSpPr>
          <a:xfrm>
            <a:off x="2865750" y="1549233"/>
            <a:ext cx="692153" cy="744538"/>
            <a:chOff x="4429124" y="2571744"/>
            <a:chExt cx="692153" cy="744538"/>
          </a:xfrm>
        </p:grpSpPr>
        <p:pic>
          <p:nvPicPr>
            <p:cNvPr id="6" name="Picture 2"/>
            <p:cNvPicPr>
              <a:picLocks noChangeAspect="1" noChangeArrowheads="1"/>
            </p:cNvPicPr>
            <p:nvPr/>
          </p:nvPicPr>
          <p:blipFill>
            <a:blip r:embed="rId3" cstate="print"/>
            <a:srcRect/>
            <a:stretch>
              <a:fillRect/>
            </a:stretch>
          </p:blipFill>
          <p:spPr bwMode="auto">
            <a:xfrm>
              <a:off x="4786314" y="2571744"/>
              <a:ext cx="334963" cy="744538"/>
            </a:xfrm>
            <a:prstGeom prst="rect">
              <a:avLst/>
            </a:prstGeom>
            <a:noFill/>
            <a:ln w="9525">
              <a:noFill/>
              <a:miter lim="800000"/>
              <a:headEnd/>
              <a:tailEnd/>
            </a:ln>
            <a:effectLst/>
          </p:spPr>
        </p:pic>
        <p:pic>
          <p:nvPicPr>
            <p:cNvPr id="1028" name="Picture 4"/>
            <p:cNvPicPr>
              <a:picLocks noChangeAspect="1" noChangeArrowheads="1"/>
            </p:cNvPicPr>
            <p:nvPr/>
          </p:nvPicPr>
          <p:blipFill>
            <a:blip r:embed="rId5" cstate="print"/>
            <a:srcRect/>
            <a:stretch>
              <a:fillRect/>
            </a:stretch>
          </p:blipFill>
          <p:spPr bwMode="auto">
            <a:xfrm>
              <a:off x="4429124" y="2571744"/>
              <a:ext cx="304800" cy="744538"/>
            </a:xfrm>
            <a:prstGeom prst="rect">
              <a:avLst/>
            </a:prstGeom>
            <a:noFill/>
            <a:ln w="9525">
              <a:noFill/>
              <a:miter lim="800000"/>
              <a:headEnd/>
              <a:tailEnd/>
            </a:ln>
            <a:effectLst/>
          </p:spPr>
        </p:pic>
      </p:grpSp>
      <p:grpSp>
        <p:nvGrpSpPr>
          <p:cNvPr id="4" name="群組 15"/>
          <p:cNvGrpSpPr/>
          <p:nvPr/>
        </p:nvGrpSpPr>
        <p:grpSpPr>
          <a:xfrm>
            <a:off x="3843655" y="1549233"/>
            <a:ext cx="1120781" cy="744538"/>
            <a:chOff x="2857488" y="4286256"/>
            <a:chExt cx="1120781" cy="744538"/>
          </a:xfrm>
        </p:grpSpPr>
        <p:pic>
          <p:nvPicPr>
            <p:cNvPr id="7" name="Picture 2"/>
            <p:cNvPicPr>
              <a:picLocks noChangeAspect="1" noChangeArrowheads="1"/>
            </p:cNvPicPr>
            <p:nvPr/>
          </p:nvPicPr>
          <p:blipFill>
            <a:blip r:embed="rId3" cstate="print"/>
            <a:srcRect/>
            <a:stretch>
              <a:fillRect/>
            </a:stretch>
          </p:blipFill>
          <p:spPr bwMode="auto">
            <a:xfrm>
              <a:off x="3643306" y="4286256"/>
              <a:ext cx="334963" cy="744538"/>
            </a:xfrm>
            <a:prstGeom prst="rect">
              <a:avLst/>
            </a:prstGeom>
            <a:noFill/>
            <a:ln w="9525">
              <a:noFill/>
              <a:miter lim="800000"/>
              <a:headEnd/>
              <a:tailEnd/>
            </a:ln>
            <a:effectLst/>
          </p:spPr>
        </p:pic>
        <p:pic>
          <p:nvPicPr>
            <p:cNvPr id="1029" name="Picture 5"/>
            <p:cNvPicPr>
              <a:picLocks noChangeAspect="1" noChangeArrowheads="1"/>
            </p:cNvPicPr>
            <p:nvPr/>
          </p:nvPicPr>
          <p:blipFill>
            <a:blip r:embed="rId6" cstate="print"/>
            <a:srcRect/>
            <a:stretch>
              <a:fillRect/>
            </a:stretch>
          </p:blipFill>
          <p:spPr bwMode="auto">
            <a:xfrm>
              <a:off x="2857488" y="4286256"/>
              <a:ext cx="749300" cy="744538"/>
            </a:xfrm>
            <a:prstGeom prst="rect">
              <a:avLst/>
            </a:prstGeom>
            <a:noFill/>
            <a:ln w="9525">
              <a:noFill/>
              <a:miter lim="800000"/>
              <a:headEnd/>
              <a:tailEnd/>
            </a:ln>
            <a:effectLst/>
          </p:spPr>
        </p:pic>
      </p:grpSp>
      <p:grpSp>
        <p:nvGrpSpPr>
          <p:cNvPr id="5" name="群組 16"/>
          <p:cNvGrpSpPr/>
          <p:nvPr/>
        </p:nvGrpSpPr>
        <p:grpSpPr>
          <a:xfrm>
            <a:off x="5223204" y="1549233"/>
            <a:ext cx="692153" cy="744538"/>
            <a:chOff x="4643438" y="4357694"/>
            <a:chExt cx="692153" cy="744538"/>
          </a:xfrm>
        </p:grpSpPr>
        <p:pic>
          <p:nvPicPr>
            <p:cNvPr id="8" name="Picture 2"/>
            <p:cNvPicPr>
              <a:picLocks noChangeAspect="1" noChangeArrowheads="1"/>
            </p:cNvPicPr>
            <p:nvPr/>
          </p:nvPicPr>
          <p:blipFill>
            <a:blip r:embed="rId3" cstate="print"/>
            <a:srcRect/>
            <a:stretch>
              <a:fillRect/>
            </a:stretch>
          </p:blipFill>
          <p:spPr bwMode="auto">
            <a:xfrm>
              <a:off x="5000628" y="4357694"/>
              <a:ext cx="334963" cy="744538"/>
            </a:xfrm>
            <a:prstGeom prst="rect">
              <a:avLst/>
            </a:prstGeom>
            <a:noFill/>
            <a:ln w="9525">
              <a:noFill/>
              <a:miter lim="800000"/>
              <a:headEnd/>
              <a:tailEnd/>
            </a:ln>
            <a:effectLst/>
          </p:spPr>
        </p:pic>
        <p:pic>
          <p:nvPicPr>
            <p:cNvPr id="1030" name="Picture 6"/>
            <p:cNvPicPr>
              <a:picLocks noChangeAspect="1" noChangeArrowheads="1"/>
            </p:cNvPicPr>
            <p:nvPr/>
          </p:nvPicPr>
          <p:blipFill>
            <a:blip r:embed="rId7" cstate="print"/>
            <a:srcRect/>
            <a:stretch>
              <a:fillRect/>
            </a:stretch>
          </p:blipFill>
          <p:spPr bwMode="auto">
            <a:xfrm>
              <a:off x="4643438" y="4357694"/>
              <a:ext cx="323850" cy="744538"/>
            </a:xfrm>
            <a:prstGeom prst="rect">
              <a:avLst/>
            </a:prstGeom>
            <a:noFill/>
            <a:ln w="9525">
              <a:noFill/>
              <a:miter lim="800000"/>
              <a:headEnd/>
              <a:tailEnd/>
            </a:ln>
            <a:effectLst/>
          </p:spPr>
        </p:pic>
      </p:grpSp>
      <p:grpSp>
        <p:nvGrpSpPr>
          <p:cNvPr id="10" name="群組 17"/>
          <p:cNvGrpSpPr/>
          <p:nvPr/>
        </p:nvGrpSpPr>
        <p:grpSpPr>
          <a:xfrm>
            <a:off x="6201109" y="1549233"/>
            <a:ext cx="692153" cy="744538"/>
            <a:chOff x="6000760" y="3500438"/>
            <a:chExt cx="692153" cy="744538"/>
          </a:xfrm>
        </p:grpSpPr>
        <p:pic>
          <p:nvPicPr>
            <p:cNvPr id="9" name="Picture 2"/>
            <p:cNvPicPr>
              <a:picLocks noChangeAspect="1" noChangeArrowheads="1"/>
            </p:cNvPicPr>
            <p:nvPr/>
          </p:nvPicPr>
          <p:blipFill>
            <a:blip r:embed="rId3" cstate="print"/>
            <a:srcRect/>
            <a:stretch>
              <a:fillRect/>
            </a:stretch>
          </p:blipFill>
          <p:spPr bwMode="auto">
            <a:xfrm>
              <a:off x="6357950" y="3500438"/>
              <a:ext cx="334963" cy="744538"/>
            </a:xfrm>
            <a:prstGeom prst="rect">
              <a:avLst/>
            </a:prstGeom>
            <a:noFill/>
            <a:ln w="9525">
              <a:noFill/>
              <a:miter lim="800000"/>
              <a:headEnd/>
              <a:tailEnd/>
            </a:ln>
            <a:effectLst/>
          </p:spPr>
        </p:pic>
        <p:pic>
          <p:nvPicPr>
            <p:cNvPr id="1031" name="Picture 7"/>
            <p:cNvPicPr>
              <a:picLocks noChangeAspect="1" noChangeArrowheads="1"/>
            </p:cNvPicPr>
            <p:nvPr/>
          </p:nvPicPr>
          <p:blipFill>
            <a:blip r:embed="rId8" cstate="print"/>
            <a:srcRect/>
            <a:stretch>
              <a:fillRect/>
            </a:stretch>
          </p:blipFill>
          <p:spPr bwMode="auto">
            <a:xfrm>
              <a:off x="6000760" y="3500438"/>
              <a:ext cx="304800" cy="744538"/>
            </a:xfrm>
            <a:prstGeom prst="rect">
              <a:avLst/>
            </a:prstGeom>
            <a:noFill/>
            <a:ln w="9525">
              <a:noFill/>
              <a:miter lim="800000"/>
              <a:headEnd/>
              <a:tailEnd/>
            </a:ln>
            <a:effectLst/>
          </p:spPr>
        </p:pic>
      </p:grpSp>
      <p:sp>
        <p:nvSpPr>
          <p:cNvPr id="20" name="矩形 19"/>
          <p:cNvSpPr/>
          <p:nvPr/>
        </p:nvSpPr>
        <p:spPr>
          <a:xfrm>
            <a:off x="200317" y="2884530"/>
            <a:ext cx="2568332" cy="307777"/>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pPr algn="ctr"/>
            <a:r>
              <a:rPr lang="en-US" altLang="zh-TW" sz="1400" b="1" dirty="0" smtClean="0">
                <a:latin typeface="Arial" pitchFamily="34" charset="0"/>
                <a:cs typeface="Arial" pitchFamily="34" charset="0"/>
              </a:rPr>
              <a:t>Sanger </a:t>
            </a:r>
            <a:r>
              <a:rPr lang="en-US" altLang="zh-TW" sz="1400" b="1" dirty="0" err="1" smtClean="0">
                <a:latin typeface="Arial" pitchFamily="34" charset="0"/>
                <a:cs typeface="Arial" pitchFamily="34" charset="0"/>
              </a:rPr>
              <a:t>dideoxy</a:t>
            </a:r>
            <a:r>
              <a:rPr lang="en-US" altLang="zh-TW" sz="1400" b="1" dirty="0" smtClean="0">
                <a:latin typeface="Arial" pitchFamily="34" charset="0"/>
                <a:cs typeface="Arial" pitchFamily="34" charset="0"/>
              </a:rPr>
              <a:t>-sequencing</a:t>
            </a:r>
            <a:endParaRPr lang="zh-TW" altLang="en-US" sz="1400" b="1" dirty="0">
              <a:latin typeface="Arial" pitchFamily="34" charset="0"/>
              <a:cs typeface="Arial" pitchFamily="34" charset="0"/>
            </a:endParaRPr>
          </a:p>
        </p:txBody>
      </p:sp>
      <p:sp>
        <p:nvSpPr>
          <p:cNvPr id="21" name="矩形 20"/>
          <p:cNvSpPr/>
          <p:nvPr/>
        </p:nvSpPr>
        <p:spPr>
          <a:xfrm>
            <a:off x="837983" y="3526343"/>
            <a:ext cx="2648482" cy="307777"/>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pPr algn="ctr"/>
            <a:r>
              <a:rPr lang="en-US" altLang="zh-TW" sz="1400" b="1" dirty="0" smtClean="0">
                <a:latin typeface="Arial" pitchFamily="34" charset="0"/>
                <a:cs typeface="Arial" pitchFamily="34" charset="0"/>
              </a:rPr>
              <a:t>Massive parallel sequencing </a:t>
            </a:r>
            <a:endParaRPr lang="zh-TW" altLang="en-US" sz="1400" b="1" dirty="0">
              <a:latin typeface="Arial" pitchFamily="34" charset="0"/>
              <a:cs typeface="Arial" pitchFamily="34" charset="0"/>
            </a:endParaRPr>
          </a:p>
        </p:txBody>
      </p:sp>
      <p:sp>
        <p:nvSpPr>
          <p:cNvPr id="22" name="矩形 21"/>
          <p:cNvSpPr/>
          <p:nvPr/>
        </p:nvSpPr>
        <p:spPr>
          <a:xfrm>
            <a:off x="1986267" y="4335315"/>
            <a:ext cx="2585733" cy="523220"/>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p>
            <a:pPr algn="ctr"/>
            <a:r>
              <a:rPr lang="en-US" altLang="zh-TW" sz="1400" b="1" dirty="0">
                <a:latin typeface="Arial" pitchFamily="34" charset="0"/>
                <a:cs typeface="Arial" pitchFamily="34" charset="0"/>
              </a:rPr>
              <a:t>B</a:t>
            </a:r>
            <a:r>
              <a:rPr lang="en-US" altLang="zh-TW" sz="1400" b="1" dirty="0" smtClean="0">
                <a:latin typeface="Arial" pitchFamily="34" charset="0"/>
                <a:cs typeface="Arial" pitchFamily="34" charset="0"/>
              </a:rPr>
              <a:t>ead-based </a:t>
            </a:r>
            <a:r>
              <a:rPr lang="en-US" altLang="zh-TW" sz="1400" b="1" dirty="0" err="1" smtClean="0">
                <a:latin typeface="Arial" pitchFamily="34" charset="0"/>
                <a:cs typeface="Arial" pitchFamily="34" charset="0"/>
              </a:rPr>
              <a:t>em</a:t>
            </a:r>
            <a:r>
              <a:rPr lang="en-US" altLang="zh-TW" sz="1400" b="1" dirty="0" smtClean="0">
                <a:latin typeface="Arial" pitchFamily="34" charset="0"/>
                <a:cs typeface="Arial" pitchFamily="34" charset="0"/>
              </a:rPr>
              <a:t>-PCR and sequencing by ligation</a:t>
            </a:r>
            <a:endParaRPr lang="zh-TW" altLang="en-US" sz="1400" b="1" dirty="0">
              <a:latin typeface="Arial" pitchFamily="34" charset="0"/>
              <a:cs typeface="Arial" pitchFamily="34" charset="0"/>
            </a:endParaRPr>
          </a:p>
        </p:txBody>
      </p:sp>
      <p:sp>
        <p:nvSpPr>
          <p:cNvPr id="23" name="矩形 22"/>
          <p:cNvSpPr/>
          <p:nvPr/>
        </p:nvSpPr>
        <p:spPr>
          <a:xfrm>
            <a:off x="4042796" y="4978257"/>
            <a:ext cx="3015569" cy="523220"/>
          </a:xfrm>
          <a:prstGeom prst="rect">
            <a:avLst/>
          </a:prstGeom>
        </p:spPr>
        <p:style>
          <a:lnRef idx="0">
            <a:schemeClr val="accent2"/>
          </a:lnRef>
          <a:fillRef idx="3">
            <a:schemeClr val="accent2"/>
          </a:fillRef>
          <a:effectRef idx="3">
            <a:schemeClr val="accent2"/>
          </a:effectRef>
          <a:fontRef idx="minor">
            <a:schemeClr val="lt1"/>
          </a:fontRef>
        </p:style>
        <p:txBody>
          <a:bodyPr wrap="none">
            <a:spAutoFit/>
          </a:bodyPr>
          <a:lstStyle/>
          <a:p>
            <a:pPr algn="ctr"/>
            <a:r>
              <a:rPr lang="en-US" altLang="zh-TW" sz="1400" b="1" dirty="0" smtClean="0">
                <a:latin typeface="Arial" pitchFamily="34" charset="0"/>
                <a:cs typeface="Arial" pitchFamily="34" charset="0"/>
              </a:rPr>
              <a:t>Massive parallel sequencing and </a:t>
            </a:r>
          </a:p>
          <a:p>
            <a:pPr algn="ctr"/>
            <a:r>
              <a:rPr lang="en-US" altLang="zh-TW" sz="1400" b="1" dirty="0" smtClean="0">
                <a:latin typeface="Arial" pitchFamily="34" charset="0"/>
                <a:cs typeface="Arial" pitchFamily="34" charset="0"/>
              </a:rPr>
              <a:t>single molecule sequencing</a:t>
            </a:r>
            <a:endParaRPr lang="zh-TW" altLang="en-US" sz="1400" b="1" dirty="0">
              <a:latin typeface="Arial" pitchFamily="34" charset="0"/>
              <a:cs typeface="Arial" pitchFamily="34" charset="0"/>
            </a:endParaRPr>
          </a:p>
        </p:txBody>
      </p:sp>
      <p:sp>
        <p:nvSpPr>
          <p:cNvPr id="24" name="矩形 23"/>
          <p:cNvSpPr/>
          <p:nvPr/>
        </p:nvSpPr>
        <p:spPr>
          <a:xfrm>
            <a:off x="5772481" y="2906555"/>
            <a:ext cx="307181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a:spAutoFit/>
          </a:bodyPr>
          <a:lstStyle/>
          <a:p>
            <a:pPr algn="ctr"/>
            <a:r>
              <a:rPr lang="en-US" altLang="zh-TW" sz="1400" b="1" dirty="0" smtClean="0">
                <a:latin typeface="Arial" pitchFamily="34" charset="0"/>
                <a:cs typeface="Arial" pitchFamily="34" charset="0"/>
              </a:rPr>
              <a:t>Single molecule sequencing and </a:t>
            </a:r>
            <a:r>
              <a:rPr lang="en-US" altLang="zh-TW" sz="1400" b="1" dirty="0" err="1" smtClean="0">
                <a:latin typeface="Arial" pitchFamily="34" charset="0"/>
                <a:cs typeface="Arial" pitchFamily="34" charset="0"/>
              </a:rPr>
              <a:t>nanopore</a:t>
            </a:r>
            <a:r>
              <a:rPr lang="en-US" altLang="zh-TW" sz="1400" b="1" dirty="0" smtClean="0">
                <a:latin typeface="Arial" pitchFamily="34" charset="0"/>
                <a:cs typeface="Arial" pitchFamily="34" charset="0"/>
              </a:rPr>
              <a:t> technology?</a:t>
            </a:r>
            <a:endParaRPr lang="zh-TW" altLang="en-US" sz="1400" b="1" dirty="0">
              <a:latin typeface="Arial" pitchFamily="34" charset="0"/>
              <a:cs typeface="Arial" pitchFamily="34" charset="0"/>
            </a:endParaRPr>
          </a:p>
        </p:txBody>
      </p:sp>
      <p:cxnSp>
        <p:nvCxnSpPr>
          <p:cNvPr id="31" name="直線接點 30"/>
          <p:cNvCxnSpPr/>
          <p:nvPr/>
        </p:nvCxnSpPr>
        <p:spPr>
          <a:xfrm rot="5400000">
            <a:off x="2633971" y="2911317"/>
            <a:ext cx="1133484" cy="0"/>
          </a:xfrm>
          <a:prstGeom prst="line">
            <a:avLst/>
          </a:prstGeom>
          <a:ln w="28575">
            <a:tailEnd type="oval" w="lg" len="lg"/>
          </a:ln>
        </p:spPr>
        <p:style>
          <a:lnRef idx="1">
            <a:schemeClr val="accent1"/>
          </a:lnRef>
          <a:fillRef idx="0">
            <a:schemeClr val="accent1"/>
          </a:fillRef>
          <a:effectRef idx="0">
            <a:schemeClr val="accent1"/>
          </a:effectRef>
          <a:fontRef idx="minor">
            <a:schemeClr val="tx1"/>
          </a:fontRef>
        </p:style>
      </p:cxnSp>
      <p:cxnSp>
        <p:nvCxnSpPr>
          <p:cNvPr id="33" name="直線接點 32"/>
          <p:cNvCxnSpPr/>
          <p:nvPr/>
        </p:nvCxnSpPr>
        <p:spPr>
          <a:xfrm rot="5400000">
            <a:off x="3307870" y="3299464"/>
            <a:ext cx="1928826" cy="0"/>
          </a:xfrm>
          <a:prstGeom prst="line">
            <a:avLst/>
          </a:prstGeom>
          <a:ln w="28575">
            <a:tailEnd type="oval" w="lg" len="lg"/>
          </a:ln>
        </p:spPr>
        <p:style>
          <a:lnRef idx="1">
            <a:schemeClr val="accent1"/>
          </a:lnRef>
          <a:fillRef idx="0">
            <a:schemeClr val="accent1"/>
          </a:fillRef>
          <a:effectRef idx="0">
            <a:schemeClr val="accent1"/>
          </a:effectRef>
          <a:fontRef idx="minor">
            <a:schemeClr val="tx1"/>
          </a:fontRef>
        </p:style>
      </p:cxnSp>
      <p:cxnSp>
        <p:nvCxnSpPr>
          <p:cNvPr id="35" name="直線接點 34"/>
          <p:cNvCxnSpPr/>
          <p:nvPr/>
        </p:nvCxnSpPr>
        <p:spPr>
          <a:xfrm rot="5400000">
            <a:off x="4236564" y="3656654"/>
            <a:ext cx="2643206" cy="0"/>
          </a:xfrm>
          <a:prstGeom prst="line">
            <a:avLst/>
          </a:prstGeom>
          <a:ln w="28575">
            <a:solidFill>
              <a:srgbClr val="C00000"/>
            </a:solidFill>
            <a:tailEnd type="oval" w="lg" len="lg"/>
          </a:ln>
        </p:spPr>
        <p:style>
          <a:lnRef idx="1">
            <a:schemeClr val="accent1"/>
          </a:lnRef>
          <a:fillRef idx="0">
            <a:schemeClr val="accent1"/>
          </a:fillRef>
          <a:effectRef idx="0">
            <a:schemeClr val="accent1"/>
          </a:effectRef>
          <a:fontRef idx="minor">
            <a:schemeClr val="tx1"/>
          </a:fontRef>
        </p:style>
      </p:cxnSp>
      <p:cxnSp>
        <p:nvCxnSpPr>
          <p:cNvPr id="37" name="直線接點 36"/>
          <p:cNvCxnSpPr/>
          <p:nvPr/>
        </p:nvCxnSpPr>
        <p:spPr>
          <a:xfrm rot="5400000">
            <a:off x="6236828" y="2585084"/>
            <a:ext cx="642942" cy="0"/>
          </a:xfrm>
          <a:prstGeom prst="line">
            <a:avLst/>
          </a:prstGeom>
          <a:ln w="28575">
            <a:solidFill>
              <a:srgbClr val="92D050"/>
            </a:solidFill>
            <a:tailEnd type="oval" w="lg" len="lg"/>
          </a:ln>
        </p:spPr>
        <p:style>
          <a:lnRef idx="1">
            <a:schemeClr val="accent1"/>
          </a:lnRef>
          <a:fillRef idx="0">
            <a:schemeClr val="accent1"/>
          </a:fillRef>
          <a:effectRef idx="0">
            <a:schemeClr val="accent1"/>
          </a:effectRef>
          <a:fontRef idx="minor">
            <a:schemeClr val="tx1"/>
          </a:fontRef>
        </p:style>
      </p:cxnSp>
      <p:sp>
        <p:nvSpPr>
          <p:cNvPr id="43" name="文字方塊 42"/>
          <p:cNvSpPr txBox="1"/>
          <p:nvPr/>
        </p:nvSpPr>
        <p:spPr>
          <a:xfrm>
            <a:off x="142844" y="3192307"/>
            <a:ext cx="1029449" cy="276999"/>
          </a:xfrm>
          <a:prstGeom prst="rect">
            <a:avLst/>
          </a:prstGeom>
          <a:noFill/>
        </p:spPr>
        <p:txBody>
          <a:bodyPr wrap="none" rtlCol="0">
            <a:spAutoFit/>
          </a:bodyPr>
          <a:lstStyle/>
          <a:p>
            <a:r>
              <a:rPr lang="en-US" altLang="zh-TW" sz="1200" dirty="0" smtClean="0">
                <a:latin typeface="Arial" pitchFamily="34" charset="0"/>
                <a:cs typeface="Arial" pitchFamily="34" charset="0"/>
              </a:rPr>
              <a:t>ABI 3730XL</a:t>
            </a:r>
            <a:endParaRPr lang="zh-TW" altLang="en-US" sz="1200" dirty="0">
              <a:latin typeface="Arial" pitchFamily="34" charset="0"/>
              <a:cs typeface="Arial" pitchFamily="34" charset="0"/>
            </a:endParaRPr>
          </a:p>
        </p:txBody>
      </p:sp>
      <p:sp>
        <p:nvSpPr>
          <p:cNvPr id="45" name="文字方塊 44"/>
          <p:cNvSpPr txBox="1"/>
          <p:nvPr/>
        </p:nvSpPr>
        <p:spPr>
          <a:xfrm>
            <a:off x="771821" y="3835249"/>
            <a:ext cx="3162148" cy="461665"/>
          </a:xfrm>
          <a:prstGeom prst="rect">
            <a:avLst/>
          </a:prstGeom>
          <a:noFill/>
        </p:spPr>
        <p:txBody>
          <a:bodyPr wrap="none" rtlCol="0">
            <a:spAutoFit/>
          </a:bodyPr>
          <a:lstStyle/>
          <a:p>
            <a:r>
              <a:rPr lang="en-US" altLang="zh-TW" sz="1200" dirty="0" smtClean="0">
                <a:latin typeface="Arial" pitchFamily="34" charset="0"/>
                <a:cs typeface="Arial" pitchFamily="34" charset="0"/>
              </a:rPr>
              <a:t>Roche 454 FLX, </a:t>
            </a:r>
            <a:r>
              <a:rPr lang="en-US" altLang="zh-TW" sz="1200" dirty="0" err="1" smtClean="0">
                <a:latin typeface="Arial" pitchFamily="34" charset="0"/>
                <a:cs typeface="Arial" pitchFamily="34" charset="0"/>
              </a:rPr>
              <a:t>Illumina</a:t>
            </a:r>
            <a:r>
              <a:rPr lang="en-US" altLang="zh-TW" sz="1200" dirty="0" smtClean="0">
                <a:latin typeface="Arial" pitchFamily="34" charset="0"/>
                <a:cs typeface="Arial" pitchFamily="34" charset="0"/>
              </a:rPr>
              <a:t> Genome Analyzer,</a:t>
            </a:r>
          </a:p>
          <a:p>
            <a:r>
              <a:rPr lang="en-US" altLang="zh-TW" sz="1200" dirty="0" smtClean="0">
                <a:latin typeface="Arial" pitchFamily="34" charset="0"/>
                <a:cs typeface="Arial" pitchFamily="34" charset="0"/>
              </a:rPr>
              <a:t>Life Technologies </a:t>
            </a:r>
            <a:r>
              <a:rPr lang="en-US" altLang="zh-TW" sz="1200" dirty="0" err="1" smtClean="0">
                <a:latin typeface="Arial" pitchFamily="34" charset="0"/>
                <a:cs typeface="Arial" pitchFamily="34" charset="0"/>
              </a:rPr>
              <a:t>SOLiD</a:t>
            </a:r>
            <a:endParaRPr lang="zh-TW" altLang="en-US" sz="1200" dirty="0">
              <a:latin typeface="Arial" pitchFamily="34" charset="0"/>
              <a:cs typeface="Arial" pitchFamily="34" charset="0"/>
            </a:endParaRPr>
          </a:p>
        </p:txBody>
      </p:sp>
      <p:sp>
        <p:nvSpPr>
          <p:cNvPr id="46" name="文字方塊 45"/>
          <p:cNvSpPr txBox="1"/>
          <p:nvPr/>
        </p:nvSpPr>
        <p:spPr>
          <a:xfrm>
            <a:off x="1885512" y="4844134"/>
            <a:ext cx="1954381" cy="276999"/>
          </a:xfrm>
          <a:prstGeom prst="rect">
            <a:avLst/>
          </a:prstGeom>
          <a:noFill/>
        </p:spPr>
        <p:txBody>
          <a:bodyPr wrap="none" rtlCol="0">
            <a:spAutoFit/>
          </a:bodyPr>
          <a:lstStyle/>
          <a:p>
            <a:r>
              <a:rPr lang="en-US" altLang="zh-TW" sz="1200" dirty="0" smtClean="0">
                <a:latin typeface="Arial" pitchFamily="34" charset="0"/>
                <a:cs typeface="Arial" pitchFamily="34" charset="0"/>
              </a:rPr>
              <a:t>Dover Systems' </a:t>
            </a:r>
            <a:r>
              <a:rPr lang="en-US" altLang="zh-TW" sz="1200" dirty="0" err="1" smtClean="0">
                <a:latin typeface="Arial" pitchFamily="34" charset="0"/>
                <a:cs typeface="Arial" pitchFamily="34" charset="0"/>
              </a:rPr>
              <a:t>Polonator</a:t>
            </a:r>
            <a:endParaRPr lang="zh-TW" altLang="en-US" sz="1200" dirty="0">
              <a:latin typeface="Arial" pitchFamily="34" charset="0"/>
              <a:cs typeface="Arial" pitchFamily="34" charset="0"/>
            </a:endParaRPr>
          </a:p>
        </p:txBody>
      </p:sp>
      <p:sp>
        <p:nvSpPr>
          <p:cNvPr id="47" name="文字方塊 46"/>
          <p:cNvSpPr txBox="1"/>
          <p:nvPr/>
        </p:nvSpPr>
        <p:spPr>
          <a:xfrm>
            <a:off x="5671726" y="3406621"/>
            <a:ext cx="3472274" cy="830997"/>
          </a:xfrm>
          <a:prstGeom prst="rect">
            <a:avLst/>
          </a:prstGeom>
          <a:noFill/>
        </p:spPr>
        <p:txBody>
          <a:bodyPr wrap="square" rtlCol="0">
            <a:spAutoFit/>
          </a:bodyPr>
          <a:lstStyle/>
          <a:p>
            <a:r>
              <a:rPr lang="en-US" altLang="zh-TW" sz="1200" dirty="0" smtClean="0">
                <a:latin typeface="Arial" pitchFamily="34" charset="0"/>
                <a:cs typeface="Arial" pitchFamily="34" charset="0"/>
              </a:rPr>
              <a:t>Oxford </a:t>
            </a:r>
            <a:r>
              <a:rPr lang="en-US" altLang="zh-TW" sz="1200" dirty="0" err="1" smtClean="0">
                <a:latin typeface="Arial" pitchFamily="34" charset="0"/>
                <a:cs typeface="Arial" pitchFamily="34" charset="0"/>
              </a:rPr>
              <a:t>Nanopore</a:t>
            </a:r>
            <a:r>
              <a:rPr lang="en-US" altLang="zh-TW" sz="1200" dirty="0" smtClean="0">
                <a:latin typeface="Arial" pitchFamily="34" charset="0"/>
                <a:cs typeface="Arial" pitchFamily="34" charset="0"/>
              </a:rPr>
              <a:t> Technologies (label-free, single-molecule sequencing (BASE) technology),</a:t>
            </a:r>
          </a:p>
          <a:p>
            <a:r>
              <a:rPr lang="en-US" altLang="zh-TW" sz="1200" dirty="0" err="1" smtClean="0">
                <a:latin typeface="Arial" pitchFamily="34" charset="0"/>
                <a:cs typeface="Arial" pitchFamily="34" charset="0"/>
              </a:rPr>
              <a:t>Affymetrix</a:t>
            </a:r>
            <a:r>
              <a:rPr lang="en-US" altLang="zh-TW" sz="1200" dirty="0" smtClean="0">
                <a:latin typeface="Arial" pitchFamily="34" charset="0"/>
                <a:cs typeface="Arial" pitchFamily="34" charset="0"/>
              </a:rPr>
              <a:t>, </a:t>
            </a:r>
            <a:r>
              <a:rPr lang="en-US" altLang="zh-TW" sz="1200" dirty="0" err="1" smtClean="0">
                <a:latin typeface="Arial" pitchFamily="34" charset="0"/>
                <a:cs typeface="Arial" pitchFamily="34" charset="0"/>
              </a:rPr>
              <a:t>Reveo</a:t>
            </a:r>
            <a:r>
              <a:rPr lang="en-US" altLang="zh-TW" sz="1200" dirty="0" smtClean="0">
                <a:latin typeface="Arial" pitchFamily="34" charset="0"/>
                <a:cs typeface="Arial" pitchFamily="34" charset="0"/>
              </a:rPr>
              <a:t>, Base4innovation, Genome Corp, and Complete Genomics.</a:t>
            </a:r>
            <a:endParaRPr lang="zh-TW" altLang="en-US" sz="1200" dirty="0">
              <a:latin typeface="Arial" pitchFamily="34" charset="0"/>
              <a:cs typeface="Arial" pitchFamily="34" charset="0"/>
            </a:endParaRPr>
          </a:p>
        </p:txBody>
      </p:sp>
      <p:sp>
        <p:nvSpPr>
          <p:cNvPr id="48" name="文字方塊 47"/>
          <p:cNvSpPr txBox="1"/>
          <p:nvPr/>
        </p:nvSpPr>
        <p:spPr>
          <a:xfrm>
            <a:off x="2414895" y="5478323"/>
            <a:ext cx="6328079" cy="830997"/>
          </a:xfrm>
          <a:prstGeom prst="rect">
            <a:avLst/>
          </a:prstGeom>
          <a:noFill/>
        </p:spPr>
        <p:txBody>
          <a:bodyPr wrap="none" rtlCol="0">
            <a:spAutoFit/>
          </a:bodyPr>
          <a:lstStyle/>
          <a:p>
            <a:r>
              <a:rPr lang="en-US" altLang="zh-TW" sz="1200" b="1" dirty="0" smtClean="0">
                <a:solidFill>
                  <a:srgbClr val="FF0000"/>
                </a:solidFill>
                <a:latin typeface="Arial" pitchFamily="34" charset="0"/>
                <a:cs typeface="Arial" pitchFamily="34" charset="0"/>
              </a:rPr>
              <a:t>Pacific Biosciences (single-molecule real-time DNA sequencing (SMRT) technology)</a:t>
            </a:r>
          </a:p>
          <a:p>
            <a:r>
              <a:rPr lang="en-US" altLang="zh-TW" sz="1200" dirty="0" err="1" smtClean="0">
                <a:latin typeface="Arial" pitchFamily="34" charset="0"/>
                <a:cs typeface="Arial" pitchFamily="34" charset="0"/>
              </a:rPr>
              <a:t>Helicos</a:t>
            </a:r>
            <a:r>
              <a:rPr lang="en-US" altLang="zh-TW" sz="1200" dirty="0" smtClean="0">
                <a:latin typeface="Arial" pitchFamily="34" charset="0"/>
                <a:cs typeface="Arial" pitchFamily="34" charset="0"/>
              </a:rPr>
              <a:t> (true single-molecule-sequencing (</a:t>
            </a:r>
            <a:r>
              <a:rPr lang="en-US" altLang="zh-TW" sz="1200" dirty="0" err="1" smtClean="0">
                <a:latin typeface="Arial" pitchFamily="34" charset="0"/>
                <a:cs typeface="Arial" pitchFamily="34" charset="0"/>
              </a:rPr>
              <a:t>tSMS</a:t>
            </a:r>
            <a:r>
              <a:rPr lang="en-US" altLang="zh-TW" sz="1200" dirty="0" smtClean="0">
                <a:latin typeface="Arial" pitchFamily="34" charset="0"/>
                <a:cs typeface="Arial" pitchFamily="34" charset="0"/>
              </a:rPr>
              <a:t>) technology)</a:t>
            </a:r>
          </a:p>
          <a:p>
            <a:r>
              <a:rPr lang="en-US" altLang="zh-TW" sz="1200" dirty="0" err="1" smtClean="0">
                <a:latin typeface="Arial" pitchFamily="34" charset="0"/>
                <a:cs typeface="Arial" pitchFamily="34" charset="0"/>
              </a:rPr>
              <a:t>VisiGen</a:t>
            </a:r>
            <a:r>
              <a:rPr lang="en-US" altLang="zh-TW" sz="1200" dirty="0" smtClean="0">
                <a:latin typeface="Arial" pitchFamily="34" charset="0"/>
                <a:cs typeface="Arial" pitchFamily="34" charset="0"/>
              </a:rPr>
              <a:t> Biotechnologies (real-time, single-molecule sequencing </a:t>
            </a:r>
          </a:p>
          <a:p>
            <a:r>
              <a:rPr lang="en-US" altLang="zh-TW" sz="1200" dirty="0">
                <a:latin typeface="Arial" pitchFamily="34" charset="0"/>
                <a:cs typeface="Arial" pitchFamily="34" charset="0"/>
              </a:rPr>
              <a:t>	</a:t>
            </a:r>
            <a:r>
              <a:rPr lang="en-US" altLang="zh-TW" sz="1200" dirty="0" smtClean="0">
                <a:latin typeface="Arial" pitchFamily="34" charset="0"/>
                <a:cs typeface="Arial" pitchFamily="34" charset="0"/>
              </a:rPr>
              <a:t>fluorescence resonance energy transfer (FRET) technology)</a:t>
            </a:r>
            <a:endParaRPr lang="zh-TW" altLang="en-US" sz="1200" dirty="0">
              <a:latin typeface="Arial" pitchFamily="34" charset="0"/>
              <a:cs typeface="Arial" pitchFamily="34" charset="0"/>
            </a:endParaRPr>
          </a:p>
        </p:txBody>
      </p:sp>
      <p:sp>
        <p:nvSpPr>
          <p:cNvPr id="52" name="文字方塊 51"/>
          <p:cNvSpPr txBox="1"/>
          <p:nvPr/>
        </p:nvSpPr>
        <p:spPr>
          <a:xfrm>
            <a:off x="849219" y="129581"/>
            <a:ext cx="7366119" cy="584775"/>
          </a:xfrm>
          <a:prstGeom prst="rect">
            <a:avLst/>
          </a:prstGeom>
          <a:noFill/>
        </p:spPr>
        <p:txBody>
          <a:bodyPr wrap="none" rtlCol="0">
            <a:spAutoFit/>
          </a:bodyPr>
          <a:lstStyle/>
          <a:p>
            <a:pPr algn="ct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Evolution of Sequencing Technology</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2" descr="http://cmbi.bjmu.edu.cn/news/report/2010/pics/ngs_5.png"/>
          <p:cNvPicPr>
            <a:picLocks noChangeAspect="1" noChangeArrowheads="1"/>
          </p:cNvPicPr>
          <p:nvPr/>
        </p:nvPicPr>
        <p:blipFill>
          <a:blip r:embed="rId2" cstate="print"/>
          <a:srcRect l="1655" t="1322" r="2369" b="57682"/>
          <a:stretch>
            <a:fillRect/>
          </a:stretch>
        </p:blipFill>
        <p:spPr bwMode="auto">
          <a:xfrm>
            <a:off x="683568" y="1412776"/>
            <a:ext cx="4176464" cy="2232248"/>
          </a:xfrm>
          <a:prstGeom prst="rect">
            <a:avLst/>
          </a:prstGeom>
          <a:noFill/>
        </p:spPr>
      </p:pic>
      <p:sp>
        <p:nvSpPr>
          <p:cNvPr id="3" name="文字方塊 2"/>
          <p:cNvSpPr txBox="1"/>
          <p:nvPr/>
        </p:nvSpPr>
        <p:spPr>
          <a:xfrm>
            <a:off x="539552" y="130175"/>
            <a:ext cx="4532011" cy="584775"/>
          </a:xfrm>
          <a:prstGeom prst="rect">
            <a:avLst/>
          </a:prstGeom>
          <a:noFill/>
        </p:spPr>
        <p:txBody>
          <a:bodyPr wrap="none">
            <a:spAutoFit/>
          </a:bodyPr>
          <a:lstStyle/>
          <a:p>
            <a:pPr fontAlgn="auto">
              <a:spcBef>
                <a:spcPts val="0"/>
              </a:spcBef>
              <a:spcAft>
                <a:spcPts val="0"/>
              </a:spcAft>
              <a:defRPr/>
            </a:pPr>
            <a:r>
              <a:rPr lang="en-US" altLang="zh-TW" sz="3200" b="1" dirty="0" err="1" smtClean="0">
                <a:solidFill>
                  <a:srgbClr val="C00000"/>
                </a:solidFill>
                <a:effectLst>
                  <a:outerShdw blurRad="38100" dist="38100" dir="2700000" algn="tl">
                    <a:srgbClr val="000000">
                      <a:alpha val="43137"/>
                    </a:srgbClr>
                  </a:outerShdw>
                </a:effectLst>
                <a:latin typeface="Arial" pitchFamily="34" charset="0"/>
                <a:cs typeface="Arial" pitchFamily="34" charset="0"/>
              </a:rPr>
              <a:t>Nanopore</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 </a:t>
            </a:r>
            <a:r>
              <a:rPr kumimoji="0" lang="en-US" altLang="zh-TW" sz="3200" b="1" dirty="0" smtClean="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t>Sequencing</a:t>
            </a:r>
            <a:endParaRPr kumimoji="0" lang="zh-TW" altLang="en-US" sz="32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endParaRPr>
          </a:p>
        </p:txBody>
      </p:sp>
      <p:sp>
        <p:nvSpPr>
          <p:cNvPr id="5" name="矩形 4"/>
          <p:cNvSpPr/>
          <p:nvPr/>
        </p:nvSpPr>
        <p:spPr>
          <a:xfrm>
            <a:off x="571472" y="1043444"/>
            <a:ext cx="6376792" cy="369332"/>
          </a:xfrm>
          <a:prstGeom prst="rect">
            <a:avLst/>
          </a:prstGeom>
        </p:spPr>
        <p:txBody>
          <a:bodyPr wrap="square">
            <a:spAutoFit/>
          </a:bodyPr>
          <a:lstStyle/>
          <a:p>
            <a:r>
              <a:rPr lang="en-US" altLang="zh-TW" dirty="0" smtClean="0">
                <a:latin typeface="Arial" pitchFamily="34" charset="0"/>
                <a:cs typeface="Arial" pitchFamily="34" charset="0"/>
              </a:rPr>
              <a:t>Nucleic acids driven through a </a:t>
            </a:r>
            <a:r>
              <a:rPr lang="en-US" altLang="zh-TW" dirty="0" err="1" smtClean="0">
                <a:latin typeface="Arial" pitchFamily="34" charset="0"/>
                <a:cs typeface="Arial" pitchFamily="34" charset="0"/>
              </a:rPr>
              <a:t>nanopore</a:t>
            </a:r>
            <a:r>
              <a:rPr lang="en-US" altLang="zh-TW" dirty="0" smtClean="0">
                <a:latin typeface="Arial" pitchFamily="34" charset="0"/>
                <a:cs typeface="Arial" pitchFamily="34" charset="0"/>
              </a:rPr>
              <a:t>. </a:t>
            </a:r>
          </a:p>
        </p:txBody>
      </p:sp>
      <p:sp>
        <p:nvSpPr>
          <p:cNvPr id="6" name="文字方塊 5">
            <a:hlinkClick r:id="rId3" action="ppaction://hlinkfile"/>
          </p:cNvPr>
          <p:cNvSpPr txBox="1"/>
          <p:nvPr/>
        </p:nvSpPr>
        <p:spPr>
          <a:xfrm>
            <a:off x="6487270" y="764704"/>
            <a:ext cx="2405210" cy="461665"/>
          </a:xfrm>
          <a:prstGeom prst="rect">
            <a:avLst/>
          </a:prstGeom>
        </p:spPr>
        <p:style>
          <a:lnRef idx="0">
            <a:schemeClr val="accent5"/>
          </a:lnRef>
          <a:fillRef idx="3">
            <a:schemeClr val="accent5"/>
          </a:fillRef>
          <a:effectRef idx="3">
            <a:schemeClr val="accent5"/>
          </a:effectRef>
          <a:fontRef idx="minor">
            <a:schemeClr val="lt1"/>
          </a:fontRef>
        </p:style>
        <p:txBody>
          <a:bodyPr wrap="none" rtlCol="0">
            <a:spAutoFit/>
          </a:bodyPr>
          <a:lstStyle/>
          <a:p>
            <a:r>
              <a:rPr lang="en-US" altLang="zh-TW" sz="2400" b="1" dirty="0" smtClean="0">
                <a:solidFill>
                  <a:srgbClr val="FFFF00"/>
                </a:solidFill>
                <a:effectLst>
                  <a:outerShdw blurRad="38100" dist="38100" dir="2700000" algn="tl">
                    <a:srgbClr val="000000">
                      <a:alpha val="43137"/>
                    </a:srgbClr>
                  </a:outerShdw>
                </a:effectLst>
              </a:rPr>
              <a:t>Oxford </a:t>
            </a:r>
            <a:r>
              <a:rPr lang="en-US" altLang="zh-TW" sz="2400" b="1" dirty="0" err="1" smtClean="0">
                <a:solidFill>
                  <a:srgbClr val="FFFF00"/>
                </a:solidFill>
                <a:effectLst>
                  <a:outerShdw blurRad="38100" dist="38100" dir="2700000" algn="tl">
                    <a:srgbClr val="000000">
                      <a:alpha val="43137"/>
                    </a:srgbClr>
                  </a:outerShdw>
                </a:effectLst>
              </a:rPr>
              <a:t>Nanopore</a:t>
            </a:r>
            <a:endParaRPr lang="zh-TW" altLang="en-US" sz="2400" b="1" dirty="0">
              <a:solidFill>
                <a:srgbClr val="FFFF00"/>
              </a:solidFill>
              <a:effectLst>
                <a:outerShdw blurRad="38100" dist="38100" dir="2700000" algn="tl">
                  <a:srgbClr val="000000">
                    <a:alpha val="43137"/>
                  </a:srgbClr>
                </a:outerShdw>
              </a:effectLst>
            </a:endParaRPr>
          </a:p>
        </p:txBody>
      </p:sp>
      <p:sp>
        <p:nvSpPr>
          <p:cNvPr id="7" name="文字方塊 6">
            <a:hlinkClick r:id="rId4" action="ppaction://hlinkfile"/>
          </p:cNvPr>
          <p:cNvSpPr txBox="1"/>
          <p:nvPr/>
        </p:nvSpPr>
        <p:spPr>
          <a:xfrm>
            <a:off x="6504378" y="188640"/>
            <a:ext cx="1596014" cy="461665"/>
          </a:xfrm>
          <a:prstGeom prst="rect">
            <a:avLst/>
          </a:prstGeom>
        </p:spPr>
        <p:style>
          <a:lnRef idx="0">
            <a:schemeClr val="accent5"/>
          </a:lnRef>
          <a:fillRef idx="3">
            <a:schemeClr val="accent5"/>
          </a:fillRef>
          <a:effectRef idx="3">
            <a:schemeClr val="accent5"/>
          </a:effectRef>
          <a:fontRef idx="minor">
            <a:schemeClr val="lt1"/>
          </a:fontRef>
        </p:style>
        <p:txBody>
          <a:bodyPr wrap="none" rtlCol="0">
            <a:spAutoFit/>
          </a:bodyPr>
          <a:lstStyle/>
          <a:p>
            <a:r>
              <a:rPr lang="en-US" altLang="zh-TW" sz="2400" b="1" dirty="0" smtClean="0">
                <a:solidFill>
                  <a:srgbClr val="FFFF00"/>
                </a:solidFill>
                <a:effectLst>
                  <a:outerShdw blurRad="38100" dist="38100" dir="2700000" algn="tl">
                    <a:srgbClr val="000000">
                      <a:alpha val="43137"/>
                    </a:srgbClr>
                  </a:outerShdw>
                </a:effectLst>
              </a:rPr>
              <a:t>Ion Torrent</a:t>
            </a:r>
            <a:endParaRPr lang="zh-TW" altLang="en-US" sz="2400" b="1" dirty="0">
              <a:solidFill>
                <a:srgbClr val="FFFF00"/>
              </a:solidFill>
              <a:effectLst>
                <a:outerShdw blurRad="38100" dist="38100" dir="2700000" algn="tl">
                  <a:srgbClr val="000000">
                    <a:alpha val="43137"/>
                  </a:srgbClr>
                </a:outerShdw>
              </a:effectLst>
            </a:endParaRPr>
          </a:p>
        </p:txBody>
      </p:sp>
      <p:pic>
        <p:nvPicPr>
          <p:cNvPr id="8" name="Picture 2" descr="http://cmbi.bjmu.edu.cn/news/report/2010/pics/ngs_5.png"/>
          <p:cNvPicPr>
            <a:picLocks noChangeAspect="1" noChangeArrowheads="1"/>
          </p:cNvPicPr>
          <p:nvPr/>
        </p:nvPicPr>
        <p:blipFill>
          <a:blip r:embed="rId2" cstate="print"/>
          <a:srcRect l="1462" t="43486" r="907" b="972"/>
          <a:stretch>
            <a:fillRect/>
          </a:stretch>
        </p:blipFill>
        <p:spPr bwMode="auto">
          <a:xfrm>
            <a:off x="611560" y="3861048"/>
            <a:ext cx="4104456" cy="2921816"/>
          </a:xfrm>
          <a:prstGeom prst="rect">
            <a:avLst/>
          </a:prstGeom>
          <a:noFill/>
        </p:spPr>
      </p:pic>
      <p:sp>
        <p:nvSpPr>
          <p:cNvPr id="9" name="矩形 8"/>
          <p:cNvSpPr/>
          <p:nvPr/>
        </p:nvSpPr>
        <p:spPr>
          <a:xfrm>
            <a:off x="683568" y="3501008"/>
            <a:ext cx="5544616" cy="369332"/>
          </a:xfrm>
          <a:prstGeom prst="rect">
            <a:avLst/>
          </a:prstGeom>
        </p:spPr>
        <p:txBody>
          <a:bodyPr wrap="square">
            <a:spAutoFit/>
          </a:bodyPr>
          <a:lstStyle/>
          <a:p>
            <a:r>
              <a:rPr lang="en-US" altLang="zh-TW" dirty="0" smtClean="0">
                <a:latin typeface="Arial" pitchFamily="34" charset="0"/>
                <a:cs typeface="Arial" pitchFamily="34" charset="0"/>
              </a:rPr>
              <a:t>Differences in conductance of pore provide readout.</a:t>
            </a:r>
            <a:endParaRPr lang="zh-TW" altLang="en-US"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文字方塊 2"/>
          <p:cNvSpPr txBox="1"/>
          <p:nvPr/>
        </p:nvSpPr>
        <p:spPr>
          <a:xfrm>
            <a:off x="975408" y="130175"/>
            <a:ext cx="8030340" cy="584775"/>
          </a:xfrm>
          <a:prstGeom prst="rect">
            <a:avLst/>
          </a:prstGeom>
          <a:noFill/>
        </p:spPr>
        <p:txBody>
          <a:bodyPr wrap="none">
            <a:spAutoFit/>
          </a:bodyPr>
          <a:lstStyle/>
          <a:p>
            <a:pPr fontAlgn="auto">
              <a:spcBef>
                <a:spcPts val="0"/>
              </a:spcBef>
              <a:spcAft>
                <a:spcPts val="0"/>
              </a:spcAft>
              <a:defRPr/>
            </a:pP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Single Molecule Real-Time </a:t>
            </a:r>
            <a:r>
              <a:rPr kumimoji="0" lang="en-US" altLang="zh-TW" sz="3200" b="1" dirty="0" smtClean="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t>Sequencing </a:t>
            </a:r>
            <a:endParaRPr kumimoji="0" lang="zh-TW" altLang="en-US" sz="32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endParaRPr>
          </a:p>
        </p:txBody>
      </p:sp>
      <p:grpSp>
        <p:nvGrpSpPr>
          <p:cNvPr id="4" name="群組 11"/>
          <p:cNvGrpSpPr>
            <a:grpSpLocks/>
          </p:cNvGrpSpPr>
          <p:nvPr/>
        </p:nvGrpSpPr>
        <p:grpSpPr bwMode="auto">
          <a:xfrm>
            <a:off x="1043608" y="2276872"/>
            <a:ext cx="6643688" cy="1915133"/>
            <a:chOff x="500034" y="4786322"/>
            <a:chExt cx="4714908" cy="1285884"/>
          </a:xfrm>
        </p:grpSpPr>
        <p:pic>
          <p:nvPicPr>
            <p:cNvPr id="3082" name="Picture 2"/>
            <p:cNvPicPr>
              <a:picLocks noChangeAspect="1" noChangeArrowheads="1"/>
            </p:cNvPicPr>
            <p:nvPr/>
          </p:nvPicPr>
          <p:blipFill>
            <a:blip r:embed="rId2" cstate="print"/>
            <a:srcRect l="59912" t="32561" r="18144" b="30263"/>
            <a:stretch>
              <a:fillRect/>
            </a:stretch>
          </p:blipFill>
          <p:spPr bwMode="auto">
            <a:xfrm>
              <a:off x="500034" y="4786322"/>
              <a:ext cx="1214414" cy="1285884"/>
            </a:xfrm>
            <a:prstGeom prst="rect">
              <a:avLst/>
            </a:prstGeom>
            <a:noFill/>
            <a:ln w="9525">
              <a:noFill/>
              <a:miter lim="800000"/>
              <a:headEnd/>
              <a:tailEnd/>
            </a:ln>
          </p:spPr>
        </p:pic>
        <p:pic>
          <p:nvPicPr>
            <p:cNvPr id="3083" name="Picture 2"/>
            <p:cNvPicPr>
              <a:picLocks noChangeAspect="1" noChangeArrowheads="1"/>
            </p:cNvPicPr>
            <p:nvPr/>
          </p:nvPicPr>
          <p:blipFill>
            <a:blip r:embed="rId2" cstate="print"/>
            <a:srcRect l="18604" t="69737" r="18144" b="3757"/>
            <a:stretch>
              <a:fillRect/>
            </a:stretch>
          </p:blipFill>
          <p:spPr bwMode="auto">
            <a:xfrm>
              <a:off x="1714480" y="4786322"/>
              <a:ext cx="3500462" cy="916788"/>
            </a:xfrm>
            <a:prstGeom prst="rect">
              <a:avLst/>
            </a:prstGeom>
            <a:noFill/>
            <a:ln w="9525">
              <a:noFill/>
              <a:miter lim="800000"/>
              <a:headEnd/>
              <a:tailEnd/>
            </a:ln>
          </p:spPr>
        </p:pic>
      </p:grpSp>
      <p:sp>
        <p:nvSpPr>
          <p:cNvPr id="12" name="文字方塊 11"/>
          <p:cNvSpPr txBox="1"/>
          <p:nvPr/>
        </p:nvSpPr>
        <p:spPr>
          <a:xfrm>
            <a:off x="3832155" y="4365104"/>
            <a:ext cx="3188117" cy="461665"/>
          </a:xfrm>
          <a:prstGeom prst="rect">
            <a:avLst/>
          </a:prstGeom>
        </p:spPr>
        <p:style>
          <a:lnRef idx="0">
            <a:schemeClr val="accent5"/>
          </a:lnRef>
          <a:fillRef idx="3">
            <a:schemeClr val="accent5"/>
          </a:fillRef>
          <a:effectRef idx="3">
            <a:schemeClr val="accent5"/>
          </a:effectRef>
          <a:fontRef idx="minor">
            <a:schemeClr val="lt1"/>
          </a:fontRef>
        </p:style>
        <p:txBody>
          <a:bodyPr wrap="none" rtlCol="0">
            <a:spAutoFit/>
          </a:bodyPr>
          <a:lstStyle/>
          <a:p>
            <a:r>
              <a:rPr lang="en-US" altLang="zh-TW" sz="2400" b="1" dirty="0" err="1" smtClean="0">
                <a:solidFill>
                  <a:srgbClr val="FFFF00"/>
                </a:solidFill>
                <a:effectLst>
                  <a:outerShdw blurRad="38100" dist="38100" dir="2700000" algn="tl">
                    <a:srgbClr val="000000">
                      <a:alpha val="43137"/>
                    </a:srgbClr>
                  </a:outerShdw>
                </a:effectLst>
              </a:rPr>
              <a:t>VisGen</a:t>
            </a:r>
            <a:r>
              <a:rPr lang="en-US" altLang="zh-TW" sz="2400" b="1" dirty="0" smtClean="0">
                <a:solidFill>
                  <a:srgbClr val="FFFF00"/>
                </a:solidFill>
                <a:effectLst>
                  <a:outerShdw blurRad="38100" dist="38100" dir="2700000" algn="tl">
                    <a:srgbClr val="000000">
                      <a:alpha val="43137"/>
                    </a:srgbClr>
                  </a:outerShdw>
                </a:effectLst>
              </a:rPr>
              <a:t> Biotechnologies</a:t>
            </a:r>
            <a:endParaRPr lang="zh-TW" altLang="en-US" sz="2400" b="1" dirty="0">
              <a:solidFill>
                <a:srgbClr val="FFFF00"/>
              </a:solidFill>
              <a:effectLst>
                <a:outerShdw blurRad="38100" dist="38100" dir="2700000" algn="tl">
                  <a:srgbClr val="000000">
                    <a:alpha val="43137"/>
                  </a:srgbClr>
                </a:outerShdw>
              </a:effectLst>
            </a:endParaRPr>
          </a:p>
        </p:txBody>
      </p:sp>
      <p:sp>
        <p:nvSpPr>
          <p:cNvPr id="13" name="文字方塊 12"/>
          <p:cNvSpPr txBox="1"/>
          <p:nvPr/>
        </p:nvSpPr>
        <p:spPr>
          <a:xfrm>
            <a:off x="1115616" y="5013176"/>
            <a:ext cx="2674515" cy="461665"/>
          </a:xfrm>
          <a:prstGeom prst="rect">
            <a:avLst/>
          </a:prstGeom>
        </p:spPr>
        <p:style>
          <a:lnRef idx="0">
            <a:schemeClr val="accent5"/>
          </a:lnRef>
          <a:fillRef idx="3">
            <a:schemeClr val="accent5"/>
          </a:fillRef>
          <a:effectRef idx="3">
            <a:schemeClr val="accent5"/>
          </a:effectRef>
          <a:fontRef idx="minor">
            <a:schemeClr val="lt1"/>
          </a:fontRef>
        </p:style>
        <p:txBody>
          <a:bodyPr wrap="none" rtlCol="0">
            <a:spAutoFit/>
          </a:bodyPr>
          <a:lstStyle/>
          <a:p>
            <a:r>
              <a:rPr lang="en-US" altLang="zh-TW" sz="2400" b="1" dirty="0" smtClean="0">
                <a:solidFill>
                  <a:srgbClr val="FFFF00"/>
                </a:solidFill>
                <a:effectLst>
                  <a:outerShdw blurRad="38100" dist="38100" dir="2700000" algn="tl">
                    <a:srgbClr val="000000">
                      <a:alpha val="43137"/>
                    </a:srgbClr>
                  </a:outerShdw>
                </a:effectLst>
              </a:rPr>
              <a:t>Pacific Biosciences  </a:t>
            </a:r>
            <a:endParaRPr lang="zh-TW" altLang="en-US" sz="2400" b="1" dirty="0">
              <a:solidFill>
                <a:srgbClr val="FFFF00"/>
              </a:solidFill>
              <a:effectLst>
                <a:outerShdw blurRad="38100" dist="38100" dir="2700000" algn="tl">
                  <a:srgbClr val="000000">
                    <a:alpha val="43137"/>
                  </a:srgbClr>
                </a:outerShdw>
              </a:effectLst>
            </a:endParaRPr>
          </a:p>
        </p:txBody>
      </p:sp>
      <p:sp>
        <p:nvSpPr>
          <p:cNvPr id="15" name="文字方塊 14">
            <a:hlinkClick r:id="rId3" action="ppaction://hlinkfile"/>
          </p:cNvPr>
          <p:cNvSpPr txBox="1"/>
          <p:nvPr/>
        </p:nvSpPr>
        <p:spPr>
          <a:xfrm>
            <a:off x="1115616" y="4365104"/>
            <a:ext cx="2637389" cy="461665"/>
          </a:xfrm>
          <a:prstGeom prst="rect">
            <a:avLst/>
          </a:prstGeom>
        </p:spPr>
        <p:style>
          <a:lnRef idx="0">
            <a:schemeClr val="accent5"/>
          </a:lnRef>
          <a:fillRef idx="3">
            <a:schemeClr val="accent5"/>
          </a:fillRef>
          <a:effectRef idx="3">
            <a:schemeClr val="accent5"/>
          </a:effectRef>
          <a:fontRef idx="minor">
            <a:schemeClr val="lt1"/>
          </a:fontRef>
        </p:style>
        <p:txBody>
          <a:bodyPr wrap="none" rtlCol="0">
            <a:spAutoFit/>
          </a:bodyPr>
          <a:lstStyle/>
          <a:p>
            <a:r>
              <a:rPr lang="en-US" altLang="zh-TW" sz="2400" b="1" dirty="0" err="1" smtClean="0">
                <a:solidFill>
                  <a:srgbClr val="FFFF00"/>
                </a:solidFill>
                <a:effectLst>
                  <a:outerShdw blurRad="38100" dist="38100" dir="2700000" algn="tl">
                    <a:srgbClr val="000000">
                      <a:alpha val="43137"/>
                    </a:srgbClr>
                  </a:outerShdw>
                </a:effectLst>
              </a:rPr>
              <a:t>Helicos</a:t>
            </a:r>
            <a:r>
              <a:rPr lang="en-US" altLang="zh-TW" sz="2400" b="1" dirty="0" smtClean="0">
                <a:solidFill>
                  <a:srgbClr val="FFFF00"/>
                </a:solidFill>
                <a:effectLst>
                  <a:outerShdw blurRad="38100" dist="38100" dir="2700000" algn="tl">
                    <a:srgbClr val="000000">
                      <a:alpha val="43137"/>
                    </a:srgbClr>
                  </a:outerShdw>
                </a:effectLst>
              </a:rPr>
              <a:t> Biosciences</a:t>
            </a:r>
            <a:endParaRPr lang="zh-TW" altLang="en-US" sz="2400" b="1" dirty="0">
              <a:solidFill>
                <a:srgbClr val="FFFF00"/>
              </a:solidFill>
              <a:effectLst>
                <a:outerShdw blurRad="38100" dist="38100" dir="2700000" algn="tl">
                  <a:srgbClr val="000000">
                    <a:alpha val="43137"/>
                  </a:srgbClr>
                </a:outerShdw>
              </a:effectLst>
            </a:endParaRPr>
          </a:p>
        </p:txBody>
      </p:sp>
      <p:sp>
        <p:nvSpPr>
          <p:cNvPr id="16" name="矩形 15"/>
          <p:cNvSpPr/>
          <p:nvPr/>
        </p:nvSpPr>
        <p:spPr>
          <a:xfrm>
            <a:off x="892564" y="692696"/>
            <a:ext cx="7351844" cy="1477328"/>
          </a:xfrm>
          <a:prstGeom prst="rect">
            <a:avLst/>
          </a:prstGeom>
        </p:spPr>
        <p:txBody>
          <a:bodyPr wrap="square">
            <a:spAutoFit/>
          </a:bodyPr>
          <a:lstStyle/>
          <a:p>
            <a:r>
              <a:rPr lang="en-US" altLang="zh-TW" b="1" dirty="0" smtClean="0">
                <a:latin typeface="Arial" pitchFamily="34" charset="0"/>
                <a:cs typeface="Arial" pitchFamily="34" charset="0"/>
              </a:rPr>
              <a:t>Real-time monitoring of PCR activity</a:t>
            </a:r>
          </a:p>
          <a:p>
            <a:r>
              <a:rPr lang="en-US" altLang="zh-TW" dirty="0" smtClean="0">
                <a:latin typeface="Arial" pitchFamily="34" charset="0"/>
                <a:cs typeface="Arial" pitchFamily="34" charset="0"/>
              </a:rPr>
              <a:t>Read-out by fluorescence resonance energy transfer between polymerase and nucleotides or</a:t>
            </a:r>
          </a:p>
          <a:p>
            <a:r>
              <a:rPr lang="en-US" altLang="zh-TW" dirty="0" smtClean="0">
                <a:latin typeface="Arial" pitchFamily="34" charset="0"/>
                <a:cs typeface="Arial" pitchFamily="34" charset="0"/>
              </a:rPr>
              <a:t>Waveguides allow direct observation of polymerase and fluorescently labeled nucleotides</a:t>
            </a:r>
            <a:endParaRPr lang="zh-TW" altLang="en-US"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Picture 4.png"/>
          <p:cNvPicPr>
            <a:picLocks noChangeAspect="1"/>
          </p:cNvPicPr>
          <p:nvPr/>
        </p:nvPicPr>
        <p:blipFill>
          <a:blip r:embed="rId2" cstate="print"/>
          <a:srcRect/>
          <a:stretch>
            <a:fillRect/>
          </a:stretch>
        </p:blipFill>
        <p:spPr bwMode="auto">
          <a:xfrm>
            <a:off x="152400" y="553266"/>
            <a:ext cx="8763000" cy="487363"/>
          </a:xfrm>
          <a:prstGeom prst="rect">
            <a:avLst/>
          </a:prstGeom>
          <a:noFill/>
          <a:ln w="9525">
            <a:noFill/>
            <a:miter lim="800000"/>
            <a:headEnd/>
            <a:tailEnd/>
          </a:ln>
          <a:effectLst/>
        </p:spPr>
      </p:pic>
      <p:pic>
        <p:nvPicPr>
          <p:cNvPr id="6" name="Content Placeholder 6" descr="Picture 6.png"/>
          <p:cNvPicPr>
            <a:picLocks noChangeAspect="1"/>
          </p:cNvPicPr>
          <p:nvPr/>
        </p:nvPicPr>
        <p:blipFill>
          <a:blip r:embed="rId3" cstate="print"/>
          <a:srcRect l="5344" t="62785" r="35607"/>
          <a:stretch>
            <a:fillRect/>
          </a:stretch>
        </p:blipFill>
        <p:spPr>
          <a:xfrm>
            <a:off x="323528" y="924394"/>
            <a:ext cx="4536504" cy="2288582"/>
          </a:xfrm>
          <a:prstGeom prst="rect">
            <a:avLst/>
          </a:prstGeom>
          <a:effectLst/>
        </p:spPr>
      </p:pic>
      <p:pic>
        <p:nvPicPr>
          <p:cNvPr id="6146" name="Picture 2"/>
          <p:cNvPicPr>
            <a:picLocks noChangeAspect="1" noChangeArrowheads="1"/>
          </p:cNvPicPr>
          <p:nvPr/>
        </p:nvPicPr>
        <p:blipFill>
          <a:blip r:embed="rId4" cstate="print"/>
          <a:srcRect l="38740" t="20922" r="19383" b="29619"/>
          <a:stretch>
            <a:fillRect/>
          </a:stretch>
        </p:blipFill>
        <p:spPr bwMode="auto">
          <a:xfrm>
            <a:off x="323528" y="3140968"/>
            <a:ext cx="4725715" cy="3487614"/>
          </a:xfrm>
          <a:prstGeom prst="rect">
            <a:avLst/>
          </a:prstGeom>
          <a:noFill/>
          <a:ln w="9525">
            <a:noFill/>
            <a:miter lim="800000"/>
            <a:headEnd/>
            <a:tailEnd/>
          </a:ln>
        </p:spPr>
      </p:pic>
      <p:sp>
        <p:nvSpPr>
          <p:cNvPr id="3" name="文字方塊 2"/>
          <p:cNvSpPr txBox="1"/>
          <p:nvPr/>
        </p:nvSpPr>
        <p:spPr>
          <a:xfrm>
            <a:off x="-131763" y="130175"/>
            <a:ext cx="9328151" cy="1076325"/>
          </a:xfrm>
          <a:prstGeom prst="rect">
            <a:avLst/>
          </a:prstGeom>
          <a:noFill/>
        </p:spPr>
        <p:txBody>
          <a:bodyPr wrap="none">
            <a:spAutoFit/>
          </a:bodyPr>
          <a:lstStyle/>
          <a:p>
            <a:pPr algn="ctr" fontAlgn="auto">
              <a:spcBef>
                <a:spcPts val="0"/>
              </a:spcBef>
              <a:spcAft>
                <a:spcPts val="0"/>
              </a:spcAft>
              <a:defRPr/>
            </a:pPr>
            <a:r>
              <a:rPr kumimoji="0" lang="en-US" altLang="zh-TW" sz="32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t>Single Molecule Real-Time (SMRT) Sequencing</a:t>
            </a:r>
          </a:p>
          <a:p>
            <a:pPr algn="ctr" fontAlgn="auto">
              <a:spcBef>
                <a:spcPts val="0"/>
              </a:spcBef>
              <a:spcAft>
                <a:spcPts val="0"/>
              </a:spcAft>
              <a:defRPr/>
            </a:pPr>
            <a:endParaRPr kumimoji="0" lang="zh-TW" altLang="en-US" sz="32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endParaRPr>
          </a:p>
        </p:txBody>
      </p:sp>
      <p:pic>
        <p:nvPicPr>
          <p:cNvPr id="7" name="Picture 2"/>
          <p:cNvPicPr>
            <a:picLocks noChangeAspect="1" noChangeArrowheads="1"/>
          </p:cNvPicPr>
          <p:nvPr/>
        </p:nvPicPr>
        <p:blipFill>
          <a:blip r:embed="rId4" cstate="print"/>
          <a:srcRect l="19844" t="17859" r="60697" b="29619"/>
          <a:stretch>
            <a:fillRect/>
          </a:stretch>
        </p:blipFill>
        <p:spPr bwMode="auto">
          <a:xfrm>
            <a:off x="5400427" y="1098849"/>
            <a:ext cx="3132013" cy="528247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Content Placeholder 3" descr="Picture 3.png"/>
          <p:cNvPicPr>
            <a:picLocks noGrp="1" noChangeAspect="1"/>
          </p:cNvPicPr>
          <p:nvPr>
            <p:ph idx="1"/>
          </p:nvPr>
        </p:nvPicPr>
        <p:blipFill>
          <a:blip r:embed="rId2" cstate="print"/>
          <a:srcRect t="-4982" b="-4982"/>
          <a:stretch>
            <a:fillRect/>
          </a:stretch>
        </p:blipFill>
        <p:spPr>
          <a:xfrm>
            <a:off x="457200" y="2215405"/>
            <a:ext cx="8229600" cy="4525963"/>
          </a:xfrm>
          <a:effectLst/>
        </p:spPr>
      </p:pic>
      <p:pic>
        <p:nvPicPr>
          <p:cNvPr id="7" name="Picture 2"/>
          <p:cNvPicPr>
            <a:picLocks noChangeAspect="1" noChangeArrowheads="1"/>
          </p:cNvPicPr>
          <p:nvPr/>
        </p:nvPicPr>
        <p:blipFill>
          <a:blip r:embed="rId3" cstate="print"/>
          <a:srcRect l="6201" t="47604" r="12611" b="6734"/>
          <a:stretch>
            <a:fillRect/>
          </a:stretch>
        </p:blipFill>
        <p:spPr bwMode="auto">
          <a:xfrm>
            <a:off x="1285875" y="260648"/>
            <a:ext cx="6572250" cy="23098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文字方塊 18"/>
          <p:cNvSpPr txBox="1"/>
          <p:nvPr/>
        </p:nvSpPr>
        <p:spPr>
          <a:xfrm>
            <a:off x="1605844" y="129581"/>
            <a:ext cx="5852885" cy="584775"/>
          </a:xfrm>
          <a:prstGeom prst="rect">
            <a:avLst/>
          </a:prstGeom>
          <a:noFill/>
        </p:spPr>
        <p:txBody>
          <a:bodyPr wrap="none" rtlCol="0">
            <a:spAutoFit/>
          </a:bodyPr>
          <a:lstStyle/>
          <a:p>
            <a:pPr algn="ct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What makes the differences?</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grpSp>
        <p:nvGrpSpPr>
          <p:cNvPr id="2" name="群組 49"/>
          <p:cNvGrpSpPr/>
          <p:nvPr/>
        </p:nvGrpSpPr>
        <p:grpSpPr>
          <a:xfrm>
            <a:off x="285720" y="1192397"/>
            <a:ext cx="8572560" cy="2071702"/>
            <a:chOff x="285720" y="1192397"/>
            <a:chExt cx="8572560" cy="2071702"/>
          </a:xfrm>
        </p:grpSpPr>
        <p:pic>
          <p:nvPicPr>
            <p:cNvPr id="14338" name="Picture 2"/>
            <p:cNvPicPr>
              <a:picLocks noChangeAspect="1" noChangeArrowheads="1"/>
            </p:cNvPicPr>
            <p:nvPr/>
          </p:nvPicPr>
          <p:blipFill>
            <a:blip r:embed="rId2" cstate="print"/>
            <a:srcRect l="551" t="41303" r="1838" b="24575"/>
            <a:stretch>
              <a:fillRect/>
            </a:stretch>
          </p:blipFill>
          <p:spPr bwMode="auto">
            <a:xfrm>
              <a:off x="357190" y="1478149"/>
              <a:ext cx="8501090" cy="1785950"/>
            </a:xfrm>
            <a:prstGeom prst="rect">
              <a:avLst/>
            </a:prstGeom>
            <a:noFill/>
            <a:ln w="9525">
              <a:noFill/>
              <a:miter lim="800000"/>
              <a:headEnd/>
              <a:tailEnd/>
            </a:ln>
          </p:spPr>
        </p:pic>
        <p:sp>
          <p:nvSpPr>
            <p:cNvPr id="20" name="文字方塊 19"/>
            <p:cNvSpPr txBox="1"/>
            <p:nvPr/>
          </p:nvSpPr>
          <p:spPr>
            <a:xfrm>
              <a:off x="285720" y="1192397"/>
              <a:ext cx="3389069" cy="276999"/>
            </a:xfrm>
            <a:prstGeom prst="rect">
              <a:avLst/>
            </a:prstGeom>
            <a:noFill/>
          </p:spPr>
          <p:txBody>
            <a:bodyPr wrap="none" rtlCol="0">
              <a:spAutoFit/>
            </a:bodyPr>
            <a:lstStyle/>
            <a:p>
              <a:r>
                <a:rPr lang="en-US" altLang="zh-TW" sz="1200" b="1" dirty="0" smtClean="0">
                  <a:latin typeface="Arial" pitchFamily="34" charset="0"/>
                  <a:cs typeface="Arial" pitchFamily="34" charset="0"/>
                </a:rPr>
                <a:t>Summary of second-generation sequencers</a:t>
              </a:r>
              <a:endParaRPr lang="zh-TW" altLang="en-US" sz="1200" b="1" dirty="0">
                <a:latin typeface="Arial" pitchFamily="34" charset="0"/>
                <a:cs typeface="Arial" pitchFamily="34" charset="0"/>
              </a:endParaRPr>
            </a:p>
          </p:txBody>
        </p:sp>
      </p:grpSp>
      <p:sp>
        <p:nvSpPr>
          <p:cNvPr id="22" name="文字方塊 21"/>
          <p:cNvSpPr txBox="1"/>
          <p:nvPr/>
        </p:nvSpPr>
        <p:spPr>
          <a:xfrm>
            <a:off x="285720" y="3313512"/>
            <a:ext cx="1617751" cy="307777"/>
          </a:xfrm>
          <a:prstGeom prst="rect">
            <a:avLst/>
          </a:prstGeom>
          <a:noFill/>
        </p:spPr>
        <p:txBody>
          <a:bodyPr wrap="none" rtlCol="0">
            <a:spAutoFit/>
          </a:bodyPr>
          <a:lstStyle/>
          <a:p>
            <a:r>
              <a:rPr lang="en-US" altLang="zh-TW" sz="1400" b="1" dirty="0" smtClean="0">
                <a:solidFill>
                  <a:srgbClr val="FF0000"/>
                </a:solidFill>
                <a:latin typeface="Times New Roman" pitchFamily="18" charset="0"/>
                <a:cs typeface="Times New Roman" pitchFamily="18" charset="0"/>
              </a:rPr>
              <a:t>Pacific Biosciences</a:t>
            </a:r>
            <a:endParaRPr lang="zh-TW" altLang="en-US" sz="1400" b="1" dirty="0">
              <a:solidFill>
                <a:srgbClr val="FF0000"/>
              </a:solidFill>
              <a:latin typeface="Times New Roman" pitchFamily="18" charset="0"/>
              <a:cs typeface="Times New Roman" pitchFamily="18" charset="0"/>
            </a:endParaRPr>
          </a:p>
        </p:txBody>
      </p:sp>
      <p:cxnSp>
        <p:nvCxnSpPr>
          <p:cNvPr id="23" name="直線接點 22"/>
          <p:cNvCxnSpPr/>
          <p:nvPr/>
        </p:nvCxnSpPr>
        <p:spPr>
          <a:xfrm rot="16200000" flipH="1" flipV="1">
            <a:off x="2131207" y="3585570"/>
            <a:ext cx="642942" cy="0"/>
          </a:xfrm>
          <a:prstGeom prst="line">
            <a:avLst/>
          </a:prstGeom>
          <a:ln w="28575">
            <a:solidFill>
              <a:srgbClr val="00206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6" name="直線接點 25"/>
          <p:cNvCxnSpPr/>
          <p:nvPr/>
        </p:nvCxnSpPr>
        <p:spPr>
          <a:xfrm rot="16200000" flipH="1" flipV="1">
            <a:off x="5303051" y="3585570"/>
            <a:ext cx="642942" cy="0"/>
          </a:xfrm>
          <a:prstGeom prst="line">
            <a:avLst/>
          </a:prstGeom>
          <a:ln w="28575">
            <a:solidFill>
              <a:srgbClr val="00206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7" name="直線接點 26"/>
          <p:cNvCxnSpPr/>
          <p:nvPr/>
        </p:nvCxnSpPr>
        <p:spPr>
          <a:xfrm rot="16200000" flipH="1">
            <a:off x="5960279" y="3723684"/>
            <a:ext cx="928694" cy="9524"/>
          </a:xfrm>
          <a:prstGeom prst="line">
            <a:avLst/>
          </a:prstGeom>
          <a:ln w="28575">
            <a:solidFill>
              <a:srgbClr val="00206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8" name="直線接點 27"/>
          <p:cNvCxnSpPr/>
          <p:nvPr/>
        </p:nvCxnSpPr>
        <p:spPr>
          <a:xfrm rot="16200000" flipH="1" flipV="1">
            <a:off x="7190268" y="3585570"/>
            <a:ext cx="642942" cy="0"/>
          </a:xfrm>
          <a:prstGeom prst="line">
            <a:avLst/>
          </a:prstGeom>
          <a:ln w="28575">
            <a:solidFill>
              <a:srgbClr val="00206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文字方塊 29"/>
          <p:cNvSpPr txBox="1"/>
          <p:nvPr/>
        </p:nvSpPr>
        <p:spPr>
          <a:xfrm>
            <a:off x="2143108" y="3885016"/>
            <a:ext cx="598241" cy="307777"/>
          </a:xfrm>
          <a:prstGeom prst="rect">
            <a:avLst/>
          </a:prstGeom>
          <a:noFill/>
        </p:spPr>
        <p:txBody>
          <a:bodyPr wrap="none" rtlCol="0">
            <a:spAutoFit/>
          </a:bodyPr>
          <a:lstStyle/>
          <a:p>
            <a:r>
              <a:rPr lang="en-US" altLang="zh-TW" sz="1400" b="1" dirty="0" smtClean="0">
                <a:solidFill>
                  <a:srgbClr val="FF0000"/>
                </a:solidFill>
                <a:latin typeface="Times New Roman" pitchFamily="18" charset="0"/>
                <a:cs typeface="Times New Roman" pitchFamily="18" charset="0"/>
              </a:rPr>
              <a:t>1 day</a:t>
            </a:r>
            <a:endParaRPr lang="zh-TW" altLang="en-US" sz="1400" b="1" dirty="0">
              <a:solidFill>
                <a:srgbClr val="FF0000"/>
              </a:solidFill>
              <a:latin typeface="Times New Roman" pitchFamily="18" charset="0"/>
              <a:cs typeface="Times New Roman" pitchFamily="18" charset="0"/>
            </a:endParaRPr>
          </a:p>
        </p:txBody>
      </p:sp>
      <p:sp>
        <p:nvSpPr>
          <p:cNvPr id="31" name="文字方塊 30"/>
          <p:cNvSpPr txBox="1"/>
          <p:nvPr/>
        </p:nvSpPr>
        <p:spPr>
          <a:xfrm>
            <a:off x="2928926" y="6478809"/>
            <a:ext cx="4143404" cy="307777"/>
          </a:xfrm>
          <a:prstGeom prst="rect">
            <a:avLst/>
          </a:prstGeom>
          <a:noFill/>
        </p:spPr>
        <p:txBody>
          <a:bodyPr wrap="square" rtlCol="0">
            <a:spAutoFit/>
          </a:bodyPr>
          <a:lstStyle/>
          <a:p>
            <a:pPr algn="ctr"/>
            <a:r>
              <a:rPr lang="en-US" altLang="zh-TW" sz="1400" b="1" dirty="0" smtClean="0">
                <a:solidFill>
                  <a:srgbClr val="FF0000"/>
                </a:solidFill>
                <a:latin typeface="Times New Roman" pitchFamily="18" charset="0"/>
                <a:cs typeface="Times New Roman" pitchFamily="18" charset="0"/>
              </a:rPr>
              <a:t>Single-molecule real-time DNA sequencing (SMRT)</a:t>
            </a:r>
            <a:endParaRPr lang="zh-TW" altLang="en-US" sz="1400" b="1" dirty="0">
              <a:solidFill>
                <a:srgbClr val="FF0000"/>
              </a:solidFill>
              <a:latin typeface="Times New Roman" pitchFamily="18" charset="0"/>
              <a:cs typeface="Times New Roman" pitchFamily="18" charset="0"/>
            </a:endParaRPr>
          </a:p>
        </p:txBody>
      </p:sp>
      <p:pic>
        <p:nvPicPr>
          <p:cNvPr id="14340" name="Picture 4" descr="http://www.nature.com/nrg/journal/v11/n1/images/nrg2626-f4.jpg">
            <a:hlinkClick r:id="rId3" action="ppaction://hlinkfile"/>
          </p:cNvPr>
          <p:cNvPicPr>
            <a:picLocks noChangeAspect="1" noChangeArrowheads="1"/>
          </p:cNvPicPr>
          <p:nvPr/>
        </p:nvPicPr>
        <p:blipFill>
          <a:blip r:embed="rId4" cstate="print"/>
          <a:srcRect/>
          <a:stretch>
            <a:fillRect/>
          </a:stretch>
        </p:blipFill>
        <p:spPr bwMode="auto">
          <a:xfrm>
            <a:off x="3071802" y="4885148"/>
            <a:ext cx="3857652" cy="1593661"/>
          </a:xfrm>
          <a:prstGeom prst="rect">
            <a:avLst/>
          </a:prstGeom>
          <a:noFill/>
        </p:spPr>
      </p:pic>
      <p:cxnSp>
        <p:nvCxnSpPr>
          <p:cNvPr id="25" name="直線接點 24"/>
          <p:cNvCxnSpPr/>
          <p:nvPr/>
        </p:nvCxnSpPr>
        <p:spPr>
          <a:xfrm rot="5400000">
            <a:off x="3893339" y="4085636"/>
            <a:ext cx="1643074" cy="0"/>
          </a:xfrm>
          <a:prstGeom prst="line">
            <a:avLst/>
          </a:prstGeom>
          <a:ln w="28575">
            <a:solidFill>
              <a:srgbClr val="00206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9" name="文字方塊 38"/>
          <p:cNvSpPr txBox="1"/>
          <p:nvPr/>
        </p:nvSpPr>
        <p:spPr>
          <a:xfrm>
            <a:off x="5143504" y="3907041"/>
            <a:ext cx="962123" cy="307777"/>
          </a:xfrm>
          <a:prstGeom prst="rect">
            <a:avLst/>
          </a:prstGeom>
          <a:noFill/>
        </p:spPr>
        <p:txBody>
          <a:bodyPr wrap="none" rtlCol="0">
            <a:spAutoFit/>
          </a:bodyPr>
          <a:lstStyle/>
          <a:p>
            <a:r>
              <a:rPr lang="en-US" altLang="zh-TW" sz="1400" b="1" dirty="0" smtClean="0">
                <a:solidFill>
                  <a:srgbClr val="FF0000"/>
                </a:solidFill>
                <a:latin typeface="Times New Roman" pitchFamily="18" charset="0"/>
                <a:cs typeface="Times New Roman" pitchFamily="18" charset="0"/>
              </a:rPr>
              <a:t>1000-2000</a:t>
            </a:r>
            <a:endParaRPr lang="zh-TW" altLang="en-US" sz="1400" b="1" dirty="0">
              <a:solidFill>
                <a:srgbClr val="FF0000"/>
              </a:solidFill>
              <a:latin typeface="Times New Roman" pitchFamily="18" charset="0"/>
              <a:cs typeface="Times New Roman" pitchFamily="18" charset="0"/>
            </a:endParaRPr>
          </a:p>
        </p:txBody>
      </p:sp>
      <p:sp>
        <p:nvSpPr>
          <p:cNvPr id="41" name="文字方塊 40"/>
          <p:cNvSpPr txBox="1"/>
          <p:nvPr/>
        </p:nvSpPr>
        <p:spPr>
          <a:xfrm>
            <a:off x="5812999" y="4192793"/>
            <a:ext cx="1226619" cy="523220"/>
          </a:xfrm>
          <a:prstGeom prst="rect">
            <a:avLst/>
          </a:prstGeom>
          <a:noFill/>
        </p:spPr>
        <p:txBody>
          <a:bodyPr wrap="none" rtlCol="0">
            <a:spAutoFit/>
          </a:bodyPr>
          <a:lstStyle/>
          <a:p>
            <a:pPr algn="ctr"/>
            <a:r>
              <a:rPr lang="en-US" altLang="zh-TW" sz="1400" b="1" dirty="0" smtClean="0">
                <a:solidFill>
                  <a:srgbClr val="FF0000"/>
                </a:solidFill>
                <a:latin typeface="Times New Roman" pitchFamily="18" charset="0"/>
                <a:cs typeface="Times New Roman" pitchFamily="18" charset="0"/>
              </a:rPr>
              <a:t>30 min</a:t>
            </a:r>
          </a:p>
          <a:p>
            <a:pPr algn="ctr"/>
            <a:r>
              <a:rPr lang="en-US" altLang="zh-TW" sz="1400" b="1" dirty="0" smtClean="0">
                <a:solidFill>
                  <a:srgbClr val="FF0000"/>
                </a:solidFill>
                <a:latin typeface="Times New Roman" pitchFamily="18" charset="0"/>
                <a:cs typeface="Times New Roman" pitchFamily="18" charset="0"/>
              </a:rPr>
              <a:t>Cost: US$100</a:t>
            </a:r>
            <a:endParaRPr lang="zh-TW" altLang="en-US" sz="1400" b="1" dirty="0">
              <a:solidFill>
                <a:srgbClr val="FF0000"/>
              </a:solidFill>
              <a:latin typeface="Times New Roman" pitchFamily="18" charset="0"/>
              <a:cs typeface="Times New Roman" pitchFamily="18" charset="0"/>
            </a:endParaRPr>
          </a:p>
        </p:txBody>
      </p:sp>
      <p:sp>
        <p:nvSpPr>
          <p:cNvPr id="42" name="文字方塊 41"/>
          <p:cNvSpPr txBox="1"/>
          <p:nvPr/>
        </p:nvSpPr>
        <p:spPr>
          <a:xfrm>
            <a:off x="7165330" y="3907041"/>
            <a:ext cx="692818" cy="307777"/>
          </a:xfrm>
          <a:prstGeom prst="rect">
            <a:avLst/>
          </a:prstGeom>
          <a:noFill/>
        </p:spPr>
        <p:txBody>
          <a:bodyPr wrap="none" rtlCol="0">
            <a:spAutoFit/>
          </a:bodyPr>
          <a:lstStyle/>
          <a:p>
            <a:r>
              <a:rPr lang="en-US" altLang="zh-TW" sz="1400" b="1" dirty="0" smtClean="0">
                <a:solidFill>
                  <a:srgbClr val="FF0000"/>
                </a:solidFill>
                <a:latin typeface="Times New Roman" pitchFamily="18" charset="0"/>
                <a:cs typeface="Times New Roman" pitchFamily="18" charset="0"/>
              </a:rPr>
              <a:t>0.8 </a:t>
            </a:r>
            <a:r>
              <a:rPr lang="en-US" altLang="zh-TW" sz="1400" b="1" dirty="0" err="1" smtClean="0">
                <a:solidFill>
                  <a:srgbClr val="FF0000"/>
                </a:solidFill>
                <a:latin typeface="Times New Roman" pitchFamily="18" charset="0"/>
                <a:cs typeface="Times New Roman" pitchFamily="18" charset="0"/>
              </a:rPr>
              <a:t>Gb</a:t>
            </a:r>
            <a:endParaRPr lang="zh-TW" altLang="en-US" sz="1400" b="1" dirty="0">
              <a:solidFill>
                <a:srgbClr val="FF0000"/>
              </a:solidFill>
              <a:latin typeface="Times New Roman" pitchFamily="18" charset="0"/>
              <a:cs typeface="Times New Roman" pitchFamily="18" charset="0"/>
            </a:endParaRPr>
          </a:p>
        </p:txBody>
      </p:sp>
      <p:cxnSp>
        <p:nvCxnSpPr>
          <p:cNvPr id="44" name="直線接點 43"/>
          <p:cNvCxnSpPr/>
          <p:nvPr/>
        </p:nvCxnSpPr>
        <p:spPr>
          <a:xfrm rot="16200000" flipH="1">
            <a:off x="7753364" y="3723685"/>
            <a:ext cx="928694" cy="9524"/>
          </a:xfrm>
          <a:prstGeom prst="line">
            <a:avLst/>
          </a:prstGeom>
          <a:ln w="28575">
            <a:solidFill>
              <a:srgbClr val="00206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5" name="文字方塊 44"/>
          <p:cNvSpPr txBox="1"/>
          <p:nvPr/>
        </p:nvSpPr>
        <p:spPr>
          <a:xfrm>
            <a:off x="7865283" y="4192794"/>
            <a:ext cx="803425" cy="307777"/>
          </a:xfrm>
          <a:prstGeom prst="rect">
            <a:avLst/>
          </a:prstGeom>
          <a:noFill/>
        </p:spPr>
        <p:txBody>
          <a:bodyPr wrap="none" rtlCol="0">
            <a:spAutoFit/>
          </a:bodyPr>
          <a:lstStyle/>
          <a:p>
            <a:r>
              <a:rPr lang="en-US" altLang="zh-TW" sz="1400" b="1" dirty="0" smtClean="0">
                <a:solidFill>
                  <a:srgbClr val="FF0000"/>
                </a:solidFill>
                <a:latin typeface="Times New Roman" pitchFamily="18" charset="0"/>
                <a:cs typeface="Times New Roman" pitchFamily="18" charset="0"/>
              </a:rPr>
              <a:t>38.4 GB</a:t>
            </a:r>
            <a:endParaRPr lang="zh-TW" altLang="en-US" sz="1400" b="1" dirty="0">
              <a:solidFill>
                <a:srgbClr val="FF0000"/>
              </a:solidFill>
              <a:latin typeface="Times New Roman" pitchFamily="18" charset="0"/>
              <a:cs typeface="Times New Roman" pitchFamily="18" charset="0"/>
            </a:endParaRPr>
          </a:p>
        </p:txBody>
      </p:sp>
      <p:cxnSp>
        <p:nvCxnSpPr>
          <p:cNvPr id="46" name="直線接點 45"/>
          <p:cNvCxnSpPr/>
          <p:nvPr/>
        </p:nvCxnSpPr>
        <p:spPr>
          <a:xfrm rot="5400000">
            <a:off x="3178959" y="3799884"/>
            <a:ext cx="1071569" cy="0"/>
          </a:xfrm>
          <a:prstGeom prst="line">
            <a:avLst/>
          </a:prstGeom>
          <a:ln w="28575">
            <a:solidFill>
              <a:srgbClr val="00206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8" name="文字方塊 47"/>
          <p:cNvSpPr txBox="1"/>
          <p:nvPr/>
        </p:nvSpPr>
        <p:spPr>
          <a:xfrm>
            <a:off x="1857356" y="4335669"/>
            <a:ext cx="2387128" cy="307777"/>
          </a:xfrm>
          <a:prstGeom prst="rect">
            <a:avLst/>
          </a:prstGeom>
          <a:noFill/>
        </p:spPr>
        <p:txBody>
          <a:bodyPr wrap="none" rtlCol="0">
            <a:spAutoFit/>
          </a:bodyPr>
          <a:lstStyle/>
          <a:p>
            <a:r>
              <a:rPr lang="en-US" altLang="zh-TW" sz="1400" b="1" dirty="0" smtClean="0">
                <a:solidFill>
                  <a:srgbClr val="FF0000"/>
                </a:solidFill>
                <a:latin typeface="Times New Roman" pitchFamily="18" charset="0"/>
                <a:cs typeface="Times New Roman" pitchFamily="18" charset="0"/>
              </a:rPr>
              <a:t>zero-mode waveguides array</a:t>
            </a:r>
            <a:endParaRPr lang="zh-TW" altLang="en-US" sz="1400" b="1" dirty="0">
              <a:solidFill>
                <a:srgbClr val="FF0000"/>
              </a:solidFill>
              <a:latin typeface="Times New Roman" pitchFamily="18" charset="0"/>
              <a:cs typeface="Times New Roman" pitchFamily="18" charset="0"/>
            </a:endParaRPr>
          </a:p>
        </p:txBody>
      </p:sp>
      <p:sp>
        <p:nvSpPr>
          <p:cNvPr id="49" name="文字方塊 48"/>
          <p:cNvSpPr txBox="1"/>
          <p:nvPr/>
        </p:nvSpPr>
        <p:spPr>
          <a:xfrm>
            <a:off x="500034" y="571480"/>
            <a:ext cx="8148384" cy="307777"/>
          </a:xfrm>
          <a:prstGeom prst="rect">
            <a:avLst/>
          </a:prstGeom>
          <a:noFill/>
        </p:spPr>
        <p:txBody>
          <a:bodyPr wrap="none" rtlCol="0">
            <a:spAutoFit/>
          </a:bodyPr>
          <a:lstStyle/>
          <a:p>
            <a:r>
              <a:rPr lang="en-US" altLang="zh-TW" sz="1400" b="1" u="sng" dirty="0">
                <a:solidFill>
                  <a:srgbClr val="FF0000"/>
                </a:solidFill>
                <a:latin typeface="Arial" pitchFamily="34" charset="0"/>
                <a:cs typeface="Arial" pitchFamily="34" charset="0"/>
              </a:rPr>
              <a:t>e</a:t>
            </a:r>
            <a:r>
              <a:rPr lang="en-US" altLang="zh-TW" sz="1400" b="1" u="sng" dirty="0" smtClean="0">
                <a:solidFill>
                  <a:srgbClr val="FF0000"/>
                </a:solidFill>
                <a:latin typeface="Arial" pitchFamily="34" charset="0"/>
                <a:cs typeface="Arial" pitchFamily="34" charset="0"/>
              </a:rPr>
              <a:t>asier</a:t>
            </a:r>
            <a:r>
              <a:rPr lang="en-US" altLang="zh-TW" sz="1400" b="1" dirty="0" smtClean="0">
                <a:latin typeface="Arial" pitchFamily="34" charset="0"/>
                <a:cs typeface="Arial" pitchFamily="34" charset="0"/>
              </a:rPr>
              <a:t> library preparation, </a:t>
            </a:r>
            <a:r>
              <a:rPr lang="en-US" altLang="zh-TW" sz="1400" b="1" u="sng" dirty="0" smtClean="0">
                <a:solidFill>
                  <a:srgbClr val="FF0000"/>
                </a:solidFill>
                <a:latin typeface="Arial" pitchFamily="34" charset="0"/>
                <a:cs typeface="Arial" pitchFamily="34" charset="0"/>
              </a:rPr>
              <a:t>shorter</a:t>
            </a:r>
            <a:r>
              <a:rPr lang="en-US" altLang="zh-TW" sz="1400" b="1" dirty="0" smtClean="0">
                <a:solidFill>
                  <a:srgbClr val="FF0000"/>
                </a:solidFill>
                <a:latin typeface="Arial" pitchFamily="34" charset="0"/>
                <a:cs typeface="Arial" pitchFamily="34" charset="0"/>
              </a:rPr>
              <a:t> </a:t>
            </a:r>
            <a:r>
              <a:rPr lang="en-US" altLang="zh-TW" sz="1400" b="1" dirty="0" smtClean="0">
                <a:latin typeface="Arial" pitchFamily="34" charset="0"/>
                <a:cs typeface="Arial" pitchFamily="34" charset="0"/>
              </a:rPr>
              <a:t>run time, </a:t>
            </a:r>
            <a:r>
              <a:rPr lang="en-US" altLang="zh-TW" sz="1400" b="1" u="sng" dirty="0" smtClean="0">
                <a:solidFill>
                  <a:srgbClr val="FF0000"/>
                </a:solidFill>
                <a:latin typeface="Arial" pitchFamily="34" charset="0"/>
                <a:cs typeface="Arial" pitchFamily="34" charset="0"/>
              </a:rPr>
              <a:t>longe</a:t>
            </a:r>
            <a:r>
              <a:rPr lang="en-US" altLang="zh-TW" sz="1400" b="1" dirty="0" smtClean="0">
                <a:solidFill>
                  <a:srgbClr val="FF0000"/>
                </a:solidFill>
                <a:latin typeface="Arial" pitchFamily="34" charset="0"/>
                <a:cs typeface="Arial" pitchFamily="34" charset="0"/>
              </a:rPr>
              <a:t>r</a:t>
            </a:r>
            <a:r>
              <a:rPr lang="en-US" altLang="zh-TW" sz="1400" b="1" dirty="0" smtClean="0">
                <a:latin typeface="Arial" pitchFamily="34" charset="0"/>
                <a:cs typeface="Arial" pitchFamily="34" charset="0"/>
              </a:rPr>
              <a:t> read length, </a:t>
            </a:r>
            <a:r>
              <a:rPr lang="en-US" altLang="zh-TW" sz="1400" b="1" u="sng" dirty="0" smtClean="0">
                <a:solidFill>
                  <a:srgbClr val="FF0000"/>
                </a:solidFill>
                <a:latin typeface="Arial" pitchFamily="34" charset="0"/>
                <a:cs typeface="Arial" pitchFamily="34" charset="0"/>
              </a:rPr>
              <a:t>higher</a:t>
            </a:r>
            <a:r>
              <a:rPr lang="en-US" altLang="zh-TW" sz="1400" b="1" dirty="0" smtClean="0">
                <a:latin typeface="Arial" pitchFamily="34" charset="0"/>
                <a:cs typeface="Arial" pitchFamily="34" charset="0"/>
              </a:rPr>
              <a:t> throughput, </a:t>
            </a:r>
            <a:r>
              <a:rPr lang="en-US" altLang="zh-TW" sz="1400" b="1" u="sng" dirty="0" smtClean="0">
                <a:solidFill>
                  <a:srgbClr val="FF0000"/>
                </a:solidFill>
                <a:latin typeface="Arial" pitchFamily="34" charset="0"/>
                <a:cs typeface="Arial" pitchFamily="34" charset="0"/>
              </a:rPr>
              <a:t>lower</a:t>
            </a:r>
            <a:r>
              <a:rPr lang="en-US" altLang="zh-TW" sz="1400" b="1" dirty="0" smtClean="0">
                <a:solidFill>
                  <a:srgbClr val="FF0000"/>
                </a:solidFill>
                <a:latin typeface="Arial" pitchFamily="34" charset="0"/>
                <a:cs typeface="Arial" pitchFamily="34" charset="0"/>
              </a:rPr>
              <a:t> </a:t>
            </a:r>
            <a:r>
              <a:rPr lang="en-US" altLang="zh-TW" sz="1400" b="1" dirty="0" smtClean="0">
                <a:latin typeface="Arial" pitchFamily="34" charset="0"/>
                <a:cs typeface="Arial" pitchFamily="34" charset="0"/>
              </a:rPr>
              <a:t>cost </a:t>
            </a:r>
            <a:endParaRPr lang="zh-TW" altLang="en-US" sz="1400" b="1"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srcRect l="16122" t="11906" r="15663" b="4749"/>
          <a:stretch>
            <a:fillRect/>
          </a:stretch>
        </p:blipFill>
        <p:spPr bwMode="auto">
          <a:xfrm>
            <a:off x="1857375" y="428625"/>
            <a:ext cx="5643563" cy="4310063"/>
          </a:xfrm>
          <a:prstGeom prst="rect">
            <a:avLst/>
          </a:prstGeom>
          <a:noFill/>
          <a:ln w="9525">
            <a:noFill/>
            <a:miter lim="800000"/>
            <a:headEnd/>
            <a:tailEnd/>
          </a:ln>
        </p:spPr>
      </p:pic>
      <p:sp>
        <p:nvSpPr>
          <p:cNvPr id="7171" name="矩形 2"/>
          <p:cNvSpPr>
            <a:spLocks noChangeArrowheads="1"/>
          </p:cNvSpPr>
          <p:nvPr/>
        </p:nvSpPr>
        <p:spPr bwMode="auto">
          <a:xfrm>
            <a:off x="357188" y="4929188"/>
            <a:ext cx="8572500" cy="1108075"/>
          </a:xfrm>
          <a:prstGeom prst="rect">
            <a:avLst/>
          </a:prstGeom>
          <a:noFill/>
          <a:ln w="9525">
            <a:noFill/>
            <a:miter lim="800000"/>
            <a:headEnd/>
            <a:tailEnd/>
          </a:ln>
        </p:spPr>
        <p:txBody>
          <a:bodyPr>
            <a:spAutoFit/>
          </a:bodyPr>
          <a:lstStyle/>
          <a:p>
            <a:r>
              <a:rPr kumimoji="0" lang="en-US" altLang="zh-TW" sz="1100" b="1" i="1">
                <a:latin typeface="Calibri" pitchFamily="34" charset="0"/>
              </a:rPr>
              <a:t>Figure 17. Sample Prep Workflow.</a:t>
            </a:r>
          </a:p>
          <a:p>
            <a:r>
              <a:rPr kumimoji="0" lang="en-US" altLang="zh-TW" sz="1100">
                <a:latin typeface="Calibri" pitchFamily="34" charset="0"/>
              </a:rPr>
              <a:t>The input sample is first fragmented to the desired size. The ends are repaired and the hairpin structures are ligated to the ends of each</a:t>
            </a:r>
          </a:p>
          <a:p>
            <a:r>
              <a:rPr kumimoji="0" lang="en-US" altLang="zh-TW" sz="1100">
                <a:latin typeface="Calibri" pitchFamily="34" charset="0"/>
              </a:rPr>
              <a:t>fragment. A size selection and purification step selects those fragments with the adaptors attached to both ends. The SMRTbell templates</a:t>
            </a:r>
          </a:p>
          <a:p>
            <a:r>
              <a:rPr kumimoji="0" lang="en-US" altLang="zh-TW" sz="1100">
                <a:latin typeface="Calibri" pitchFamily="34" charset="0"/>
              </a:rPr>
              <a:t>then can go through the sequencing reaction. A strand displacing polymerase enzyme opens the SMRTbell into a circular template and can</a:t>
            </a:r>
          </a:p>
          <a:p>
            <a:r>
              <a:rPr kumimoji="0" lang="en-US" altLang="zh-TW" sz="1100">
                <a:latin typeface="Calibri" pitchFamily="34" charset="0"/>
              </a:rPr>
              <a:t>generate independent reads, both forward and reverse of the same DNA molecule. The quality score increases linearly with the number of</a:t>
            </a:r>
          </a:p>
          <a:p>
            <a:r>
              <a:rPr kumimoji="0" lang="en-US" altLang="zh-TW" sz="1100">
                <a:latin typeface="Calibri" pitchFamily="34" charset="0"/>
              </a:rPr>
              <a:t>times the molecule is sequenced.</a:t>
            </a:r>
            <a:endParaRPr kumimoji="0" lang="zh-TW" altLang="en-US" sz="1100">
              <a:latin typeface="Calibri" pitchFamily="34"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srcRect l="4961" t="23811" r="4501" b="62959"/>
          <a:stretch>
            <a:fillRect/>
          </a:stretch>
        </p:blipFill>
        <p:spPr bwMode="auto">
          <a:xfrm>
            <a:off x="642938" y="1571625"/>
            <a:ext cx="7823200" cy="714375"/>
          </a:xfrm>
          <a:prstGeom prst="rect">
            <a:avLst/>
          </a:prstGeom>
          <a:noFill/>
          <a:ln w="9525">
            <a:noFill/>
            <a:miter lim="800000"/>
            <a:headEnd/>
            <a:tailEnd/>
          </a:ln>
        </p:spPr>
      </p:pic>
      <p:pic>
        <p:nvPicPr>
          <p:cNvPr id="8195" name="Picture 2"/>
          <p:cNvPicPr>
            <a:picLocks noChangeAspect="1" noChangeArrowheads="1"/>
          </p:cNvPicPr>
          <p:nvPr/>
        </p:nvPicPr>
        <p:blipFill>
          <a:blip r:embed="rId3" cstate="print"/>
          <a:srcRect l="6201" t="27782" r="61552" b="26578"/>
          <a:stretch>
            <a:fillRect/>
          </a:stretch>
        </p:blipFill>
        <p:spPr bwMode="auto">
          <a:xfrm>
            <a:off x="857250" y="2214563"/>
            <a:ext cx="1857375" cy="1643062"/>
          </a:xfrm>
          <a:prstGeom prst="rect">
            <a:avLst/>
          </a:prstGeom>
          <a:noFill/>
          <a:ln w="9525">
            <a:noFill/>
            <a:miter lim="800000"/>
            <a:headEnd/>
            <a:tailEnd/>
          </a:ln>
        </p:spPr>
      </p:pic>
      <p:pic>
        <p:nvPicPr>
          <p:cNvPr id="8196" name="Picture 3"/>
          <p:cNvPicPr>
            <a:picLocks noChangeAspect="1" noChangeArrowheads="1"/>
          </p:cNvPicPr>
          <p:nvPr/>
        </p:nvPicPr>
        <p:blipFill>
          <a:blip r:embed="rId4" cstate="print"/>
          <a:srcRect l="3722" t="35719" r="15663" b="32532"/>
          <a:stretch>
            <a:fillRect/>
          </a:stretch>
        </p:blipFill>
        <p:spPr bwMode="auto">
          <a:xfrm>
            <a:off x="1714500" y="5143500"/>
            <a:ext cx="4643438" cy="1143000"/>
          </a:xfrm>
          <a:prstGeom prst="rect">
            <a:avLst/>
          </a:prstGeom>
          <a:noFill/>
          <a:ln w="9525">
            <a:noFill/>
            <a:miter lim="800000"/>
            <a:headEnd/>
            <a:tailEnd/>
          </a:ln>
        </p:spPr>
      </p:pic>
      <p:sp>
        <p:nvSpPr>
          <p:cNvPr id="8197" name="矩形 5"/>
          <p:cNvSpPr>
            <a:spLocks noChangeArrowheads="1"/>
          </p:cNvSpPr>
          <p:nvPr/>
        </p:nvSpPr>
        <p:spPr bwMode="auto">
          <a:xfrm>
            <a:off x="214313" y="4143375"/>
            <a:ext cx="7500937" cy="769938"/>
          </a:xfrm>
          <a:prstGeom prst="rect">
            <a:avLst/>
          </a:prstGeom>
          <a:noFill/>
          <a:ln w="9525">
            <a:noFill/>
            <a:miter lim="800000"/>
            <a:headEnd/>
            <a:tailEnd/>
          </a:ln>
        </p:spPr>
        <p:txBody>
          <a:bodyPr>
            <a:spAutoFit/>
          </a:bodyPr>
          <a:lstStyle/>
          <a:p>
            <a:r>
              <a:rPr kumimoji="0" lang="en-US" altLang="zh-TW" sz="1600" b="1" i="1">
                <a:solidFill>
                  <a:srgbClr val="C00000"/>
                </a:solidFill>
                <a:latin typeface="Calibri" pitchFamily="34" charset="0"/>
              </a:rPr>
              <a:t>Strobe sequencing protocol.</a:t>
            </a:r>
          </a:p>
          <a:p>
            <a:r>
              <a:rPr kumimoji="0" lang="en-US" altLang="zh-TW" sz="1400">
                <a:latin typeface="Calibri" pitchFamily="34" charset="0"/>
              </a:rPr>
              <a:t>Strobe sequencing offers greater flexibility and eliminates the need to create multiple libraries of different sizes.</a:t>
            </a:r>
            <a:endParaRPr kumimoji="0" lang="zh-TW" altLang="en-US" sz="1400">
              <a:latin typeface="Calibri" pitchFamily="34" charset="0"/>
            </a:endParaRPr>
          </a:p>
        </p:txBody>
      </p:sp>
      <p:sp>
        <p:nvSpPr>
          <p:cNvPr id="8198" name="矩形 6"/>
          <p:cNvSpPr>
            <a:spLocks noChangeArrowheads="1"/>
          </p:cNvSpPr>
          <p:nvPr/>
        </p:nvSpPr>
        <p:spPr bwMode="auto">
          <a:xfrm>
            <a:off x="285750" y="731838"/>
            <a:ext cx="7572375" cy="554037"/>
          </a:xfrm>
          <a:prstGeom prst="rect">
            <a:avLst/>
          </a:prstGeom>
          <a:noFill/>
          <a:ln w="9525">
            <a:noFill/>
            <a:miter lim="800000"/>
            <a:headEnd/>
            <a:tailEnd/>
          </a:ln>
        </p:spPr>
        <p:txBody>
          <a:bodyPr>
            <a:spAutoFit/>
          </a:bodyPr>
          <a:lstStyle/>
          <a:p>
            <a:r>
              <a:rPr kumimoji="0" lang="en-US" altLang="zh-TW" sz="1600" b="1" i="1">
                <a:solidFill>
                  <a:srgbClr val="C00000"/>
                </a:solidFill>
                <a:latin typeface="Calibri" pitchFamily="34" charset="0"/>
              </a:rPr>
              <a:t>Standard sequencing protocol.</a:t>
            </a:r>
          </a:p>
          <a:p>
            <a:r>
              <a:rPr kumimoji="0" lang="en-US" altLang="zh-TW" sz="1400">
                <a:latin typeface="Calibri" pitchFamily="34" charset="0"/>
              </a:rPr>
              <a:t>Enzyme processivity enables long readlengths while the speed of synthesis drives fast time to results.</a:t>
            </a:r>
            <a:endParaRPr kumimoji="0" lang="zh-TW" altLang="en-US" sz="1400">
              <a:latin typeface="Calibri" pitchFamily="34"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srcRect l="8785" t="17578" r="33565" b="6250"/>
          <a:stretch>
            <a:fillRect/>
          </a:stretch>
        </p:blipFill>
        <p:spPr bwMode="auto">
          <a:xfrm>
            <a:off x="-1" y="0"/>
            <a:ext cx="9231963"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矩形 2"/>
          <p:cNvSpPr/>
          <p:nvPr/>
        </p:nvSpPr>
        <p:spPr>
          <a:xfrm>
            <a:off x="4000528" y="875868"/>
            <a:ext cx="4071934" cy="584775"/>
          </a:xfrm>
          <a:prstGeom prst="rect">
            <a:avLst/>
          </a:prstGeom>
        </p:spPr>
        <p:txBody>
          <a:bodyPr wrap="square">
            <a:spAutoFit/>
          </a:bodyPr>
          <a:lstStyle/>
          <a:p>
            <a:r>
              <a:rPr lang="en-US" altLang="zh-TW" sz="1600" dirty="0" smtClean="0"/>
              <a:t>http://www.454.com/products-solutions/multimedia-presentations.asp</a:t>
            </a:r>
            <a:endParaRPr lang="zh-TW" altLang="en-US" sz="1600" dirty="0"/>
          </a:p>
        </p:txBody>
      </p:sp>
      <p:sp>
        <p:nvSpPr>
          <p:cNvPr id="4" name="矩形 3">
            <a:hlinkClick r:id="rId2"/>
          </p:cNvPr>
          <p:cNvSpPr/>
          <p:nvPr/>
        </p:nvSpPr>
        <p:spPr>
          <a:xfrm>
            <a:off x="2000264" y="1447372"/>
            <a:ext cx="4572000" cy="338554"/>
          </a:xfrm>
          <a:prstGeom prst="rect">
            <a:avLst/>
          </a:prstGeom>
        </p:spPr>
        <p:txBody>
          <a:bodyPr>
            <a:spAutoFit/>
          </a:bodyPr>
          <a:lstStyle/>
          <a:p>
            <a:r>
              <a:rPr lang="en-US" altLang="zh-TW" sz="1600" b="1" dirty="0" smtClean="0"/>
              <a:t>Genome Sequencer FLX Multimedia Presentation</a:t>
            </a:r>
            <a:endParaRPr lang="zh-TW" altLang="en-US" sz="1600" dirty="0"/>
          </a:p>
        </p:txBody>
      </p:sp>
      <p:sp>
        <p:nvSpPr>
          <p:cNvPr id="5" name="矩形 4">
            <a:hlinkClick r:id="rId3"/>
          </p:cNvPr>
          <p:cNvSpPr/>
          <p:nvPr/>
        </p:nvSpPr>
        <p:spPr>
          <a:xfrm>
            <a:off x="2000264" y="1733124"/>
            <a:ext cx="5929338" cy="338554"/>
          </a:xfrm>
          <a:prstGeom prst="rect">
            <a:avLst/>
          </a:prstGeom>
        </p:spPr>
        <p:txBody>
          <a:bodyPr wrap="square">
            <a:spAutoFit/>
          </a:bodyPr>
          <a:lstStyle/>
          <a:p>
            <a:r>
              <a:rPr lang="en-US" altLang="zh-TW" sz="1600" b="1" dirty="0" smtClean="0"/>
              <a:t>Genome Sequencer FLX Standard Series Workflow Presentation</a:t>
            </a:r>
            <a:endParaRPr lang="zh-TW" altLang="en-US" sz="1600" dirty="0"/>
          </a:p>
        </p:txBody>
      </p:sp>
      <p:sp>
        <p:nvSpPr>
          <p:cNvPr id="6" name="矩形 5">
            <a:hlinkClick r:id="rId4"/>
          </p:cNvPr>
          <p:cNvSpPr/>
          <p:nvPr/>
        </p:nvSpPr>
        <p:spPr>
          <a:xfrm>
            <a:off x="2000264" y="2018876"/>
            <a:ext cx="5929338" cy="338554"/>
          </a:xfrm>
          <a:prstGeom prst="rect">
            <a:avLst/>
          </a:prstGeom>
        </p:spPr>
        <p:txBody>
          <a:bodyPr wrap="square">
            <a:spAutoFit/>
          </a:bodyPr>
          <a:lstStyle/>
          <a:p>
            <a:r>
              <a:rPr lang="en-US" altLang="zh-TW" sz="1600" b="1" dirty="0" smtClean="0"/>
              <a:t>Genome Sequencer FLX </a:t>
            </a:r>
            <a:r>
              <a:rPr lang="en-US" altLang="zh-TW" sz="1600" b="1" dirty="0" err="1" smtClean="0"/>
              <a:t>Amplicon</a:t>
            </a:r>
            <a:r>
              <a:rPr lang="en-US" altLang="zh-TW" sz="1600" b="1" dirty="0" smtClean="0"/>
              <a:t> Sequencing Presentation</a:t>
            </a:r>
            <a:endParaRPr lang="zh-TW" altLang="en-US" sz="1600" dirty="0"/>
          </a:p>
        </p:txBody>
      </p:sp>
      <p:pic>
        <p:nvPicPr>
          <p:cNvPr id="7" name="Picture 1" descr="I:\My LECTURES\NEW Sequencing technology\454\logo.gif">
            <a:hlinkClick r:id="rId5"/>
          </p:cNvPr>
          <p:cNvPicPr>
            <a:picLocks noChangeAspect="1" noChangeArrowheads="1"/>
          </p:cNvPicPr>
          <p:nvPr/>
        </p:nvPicPr>
        <p:blipFill>
          <a:blip r:embed="rId6" cstate="print"/>
          <a:srcRect/>
          <a:stretch>
            <a:fillRect/>
          </a:stretch>
        </p:blipFill>
        <p:spPr bwMode="auto">
          <a:xfrm>
            <a:off x="2000264" y="875868"/>
            <a:ext cx="1885846" cy="633414"/>
          </a:xfrm>
          <a:prstGeom prst="rect">
            <a:avLst/>
          </a:prstGeom>
          <a:noFill/>
        </p:spPr>
      </p:pic>
      <p:pic>
        <p:nvPicPr>
          <p:cNvPr id="8" name="Picture 6" descr="http://www.bioportfolio.com/biotech_news/images/Solexa.gif">
            <a:hlinkClick r:id="rId7"/>
          </p:cNvPr>
          <p:cNvPicPr>
            <a:picLocks noChangeAspect="1" noChangeArrowheads="1"/>
          </p:cNvPicPr>
          <p:nvPr/>
        </p:nvPicPr>
        <p:blipFill>
          <a:blip r:embed="rId8" cstate="print"/>
          <a:srcRect/>
          <a:stretch>
            <a:fillRect/>
          </a:stretch>
        </p:blipFill>
        <p:spPr bwMode="auto">
          <a:xfrm>
            <a:off x="428596" y="2428868"/>
            <a:ext cx="1000100" cy="609817"/>
          </a:xfrm>
          <a:prstGeom prst="rect">
            <a:avLst/>
          </a:prstGeom>
          <a:noFill/>
        </p:spPr>
      </p:pic>
      <p:sp>
        <p:nvSpPr>
          <p:cNvPr id="9" name="矩形 8"/>
          <p:cNvSpPr/>
          <p:nvPr/>
        </p:nvSpPr>
        <p:spPr>
          <a:xfrm>
            <a:off x="1500166" y="2610057"/>
            <a:ext cx="6572296" cy="338554"/>
          </a:xfrm>
          <a:prstGeom prst="rect">
            <a:avLst/>
          </a:prstGeom>
        </p:spPr>
        <p:txBody>
          <a:bodyPr wrap="square">
            <a:spAutoFit/>
          </a:bodyPr>
          <a:lstStyle/>
          <a:p>
            <a:r>
              <a:rPr lang="en-US" altLang="zh-TW" sz="1600" dirty="0" smtClean="0"/>
              <a:t>http://www.illumina.com/technology/sequencing_technology.ilmn</a:t>
            </a:r>
            <a:endParaRPr lang="zh-TW" altLang="en-US" sz="1600" dirty="0"/>
          </a:p>
        </p:txBody>
      </p:sp>
      <p:pic>
        <p:nvPicPr>
          <p:cNvPr id="10" name="Picture 3">
            <a:hlinkClick r:id="rId9"/>
          </p:cNvPr>
          <p:cNvPicPr>
            <a:picLocks noChangeAspect="1" noChangeArrowheads="1"/>
          </p:cNvPicPr>
          <p:nvPr/>
        </p:nvPicPr>
        <p:blipFill>
          <a:blip r:embed="rId10" cstate="print"/>
          <a:srcRect l="21413" t="41992" r="19839" b="33594"/>
          <a:stretch>
            <a:fillRect/>
          </a:stretch>
        </p:blipFill>
        <p:spPr bwMode="auto">
          <a:xfrm>
            <a:off x="285720" y="3252999"/>
            <a:ext cx="2140282" cy="500066"/>
          </a:xfrm>
          <a:prstGeom prst="rect">
            <a:avLst/>
          </a:prstGeom>
          <a:noFill/>
          <a:ln w="9525">
            <a:noFill/>
            <a:miter lim="800000"/>
            <a:headEnd/>
            <a:tailEnd/>
          </a:ln>
        </p:spPr>
      </p:pic>
      <p:sp>
        <p:nvSpPr>
          <p:cNvPr id="11" name="矩形 10"/>
          <p:cNvSpPr/>
          <p:nvPr/>
        </p:nvSpPr>
        <p:spPr>
          <a:xfrm>
            <a:off x="2357422" y="3181561"/>
            <a:ext cx="4572000" cy="584775"/>
          </a:xfrm>
          <a:prstGeom prst="rect">
            <a:avLst/>
          </a:prstGeom>
        </p:spPr>
        <p:txBody>
          <a:bodyPr>
            <a:spAutoFit/>
          </a:bodyPr>
          <a:lstStyle/>
          <a:p>
            <a:r>
              <a:rPr lang="en-US" altLang="zh-TW" sz="1600" dirty="0" smtClean="0"/>
              <a:t>http://marketing.appliedbiosystems.com/images/Product/Solid_Knowledge/flash/102207/solid.html</a:t>
            </a:r>
            <a:endParaRPr lang="zh-TW" altLang="en-US" sz="1600" dirty="0"/>
          </a:p>
        </p:txBody>
      </p:sp>
      <p:pic>
        <p:nvPicPr>
          <p:cNvPr id="90114" name="Picture 2" descr="Helicos BioSciences">
            <a:hlinkClick r:id="rId11"/>
          </p:cNvPr>
          <p:cNvPicPr>
            <a:picLocks noChangeAspect="1" noChangeArrowheads="1"/>
          </p:cNvPicPr>
          <p:nvPr/>
        </p:nvPicPr>
        <p:blipFill>
          <a:blip r:embed="rId12" cstate="print"/>
          <a:srcRect/>
          <a:stretch>
            <a:fillRect/>
          </a:stretch>
        </p:blipFill>
        <p:spPr bwMode="auto">
          <a:xfrm>
            <a:off x="1857356" y="4286256"/>
            <a:ext cx="1666875" cy="685800"/>
          </a:xfrm>
          <a:prstGeom prst="rect">
            <a:avLst/>
          </a:prstGeom>
          <a:noFill/>
        </p:spPr>
      </p:pic>
      <p:sp>
        <p:nvSpPr>
          <p:cNvPr id="13" name="矩形 12"/>
          <p:cNvSpPr/>
          <p:nvPr/>
        </p:nvSpPr>
        <p:spPr>
          <a:xfrm>
            <a:off x="3571868" y="4415861"/>
            <a:ext cx="5286412" cy="584775"/>
          </a:xfrm>
          <a:prstGeom prst="rect">
            <a:avLst/>
          </a:prstGeom>
        </p:spPr>
        <p:txBody>
          <a:bodyPr wrap="square">
            <a:spAutoFit/>
          </a:bodyPr>
          <a:lstStyle/>
          <a:p>
            <a:r>
              <a:rPr lang="en-US" altLang="zh-TW" sz="1600" dirty="0" smtClean="0"/>
              <a:t>http://www.helicosbio.com/Technology/TrueSingleMoleculeSequencing/tSMStradeHowItWorks/tabid/162/Default.aspx</a:t>
            </a:r>
            <a:endParaRPr lang="zh-TW" altLang="en-US" sz="1600" dirty="0"/>
          </a:p>
        </p:txBody>
      </p:sp>
      <p:pic>
        <p:nvPicPr>
          <p:cNvPr id="14" name="Picture 2">
            <a:hlinkClick r:id="rId13"/>
          </p:cNvPr>
          <p:cNvPicPr>
            <a:picLocks noChangeAspect="1" noChangeArrowheads="1"/>
          </p:cNvPicPr>
          <p:nvPr/>
        </p:nvPicPr>
        <p:blipFill>
          <a:blip r:embed="rId14" cstate="print"/>
          <a:srcRect l="14993" t="19531" r="65706" b="70818"/>
          <a:stretch>
            <a:fillRect/>
          </a:stretch>
        </p:blipFill>
        <p:spPr bwMode="auto">
          <a:xfrm>
            <a:off x="1285852" y="5214950"/>
            <a:ext cx="1500198" cy="562574"/>
          </a:xfrm>
          <a:prstGeom prst="rect">
            <a:avLst/>
          </a:prstGeom>
          <a:noFill/>
          <a:ln w="9525">
            <a:noFill/>
            <a:miter lim="800000"/>
            <a:headEnd/>
            <a:tailEnd/>
          </a:ln>
        </p:spPr>
      </p:pic>
      <p:sp>
        <p:nvSpPr>
          <p:cNvPr id="15" name="矩形 14"/>
          <p:cNvSpPr/>
          <p:nvPr/>
        </p:nvSpPr>
        <p:spPr>
          <a:xfrm>
            <a:off x="2714612" y="5305024"/>
            <a:ext cx="5786478" cy="338554"/>
          </a:xfrm>
          <a:prstGeom prst="rect">
            <a:avLst/>
          </a:prstGeom>
        </p:spPr>
        <p:txBody>
          <a:bodyPr wrap="square">
            <a:spAutoFit/>
          </a:bodyPr>
          <a:lstStyle/>
          <a:p>
            <a:r>
              <a:rPr lang="en-US" altLang="zh-TW" sz="1600" dirty="0" smtClean="0"/>
              <a:t>http://visigenbio.com/technology_movie_streaming.html</a:t>
            </a:r>
            <a:endParaRPr lang="zh-TW" altLang="en-US" sz="1600" dirty="0"/>
          </a:p>
        </p:txBody>
      </p:sp>
      <p:sp>
        <p:nvSpPr>
          <p:cNvPr id="16" name="文字方塊 15"/>
          <p:cNvSpPr txBox="1"/>
          <p:nvPr/>
        </p:nvSpPr>
        <p:spPr>
          <a:xfrm>
            <a:off x="285720" y="214290"/>
            <a:ext cx="2097754" cy="830997"/>
          </a:xfrm>
          <a:prstGeom prst="rect">
            <a:avLst/>
          </a:prstGeom>
        </p:spPr>
        <p:style>
          <a:lnRef idx="0">
            <a:schemeClr val="accent5"/>
          </a:lnRef>
          <a:fillRef idx="3">
            <a:schemeClr val="accent5"/>
          </a:fillRef>
          <a:effectRef idx="3">
            <a:schemeClr val="accent5"/>
          </a:effectRef>
          <a:fontRef idx="minor">
            <a:schemeClr val="lt1"/>
          </a:fontRef>
        </p:style>
        <p:txBody>
          <a:bodyPr wrap="none" rtlCol="0">
            <a:spAutoFit/>
          </a:bodyPr>
          <a:lstStyle/>
          <a:p>
            <a:r>
              <a:rPr lang="en-US" altLang="zh-TW" sz="4800" b="1" dirty="0" smtClean="0">
                <a:solidFill>
                  <a:schemeClr val="accent5">
                    <a:lumMod val="20000"/>
                    <a:lumOff val="80000"/>
                  </a:schemeClr>
                </a:solidFill>
                <a:effectLst>
                  <a:outerShdw blurRad="38100" dist="38100" dir="2700000" algn="tl">
                    <a:srgbClr val="000000">
                      <a:alpha val="43137"/>
                    </a:srgbClr>
                  </a:outerShdw>
                </a:effectLst>
              </a:rPr>
              <a:t>VIDEOS</a:t>
            </a:r>
            <a:endParaRPr lang="zh-TW" altLang="en-US" sz="4800" b="1" dirty="0">
              <a:solidFill>
                <a:schemeClr val="accent5">
                  <a:lumMod val="20000"/>
                  <a:lumOff val="80000"/>
                </a:schemeClr>
              </a:solidFill>
              <a:effectLst>
                <a:outerShdw blurRad="38100" dist="38100" dir="2700000" algn="tl">
                  <a:srgbClr val="000000">
                    <a:alpha val="43137"/>
                  </a:srgbClr>
                </a:outerShdw>
              </a:effectLst>
            </a:endParaRPr>
          </a:p>
        </p:txBody>
      </p:sp>
      <p:pic>
        <p:nvPicPr>
          <p:cNvPr id="116738" name="Picture 2" descr="Pacific Biosciences">
            <a:hlinkClick r:id="rId15"/>
          </p:cNvPr>
          <p:cNvPicPr>
            <a:picLocks noChangeAspect="1" noChangeArrowheads="1"/>
          </p:cNvPicPr>
          <p:nvPr/>
        </p:nvPicPr>
        <p:blipFill>
          <a:blip r:embed="rId16" cstate="print"/>
          <a:srcRect/>
          <a:stretch>
            <a:fillRect/>
          </a:stretch>
        </p:blipFill>
        <p:spPr bwMode="auto">
          <a:xfrm>
            <a:off x="428596" y="6072206"/>
            <a:ext cx="2000250" cy="428626"/>
          </a:xfrm>
          <a:prstGeom prst="rect">
            <a:avLst/>
          </a:prstGeom>
          <a:noFill/>
        </p:spPr>
      </p:pic>
      <p:sp>
        <p:nvSpPr>
          <p:cNvPr id="17" name="矩形 16"/>
          <p:cNvSpPr/>
          <p:nvPr/>
        </p:nvSpPr>
        <p:spPr>
          <a:xfrm>
            <a:off x="2428860" y="6060064"/>
            <a:ext cx="5786478" cy="369332"/>
          </a:xfrm>
          <a:prstGeom prst="rect">
            <a:avLst/>
          </a:prstGeom>
        </p:spPr>
        <p:txBody>
          <a:bodyPr wrap="square">
            <a:spAutoFit/>
          </a:bodyPr>
          <a:lstStyle/>
          <a:p>
            <a:r>
              <a:rPr lang="en-US" altLang="zh-TW" i="1" dirty="0" smtClean="0"/>
              <a:t>http://www.pacificbiosciences.com/video_lg.html</a:t>
            </a:r>
            <a:endParaRPr lang="zh-TW" altLang="en-US" i="1"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886200" y="152400"/>
            <a:ext cx="5029200" cy="411163"/>
          </a:xfrm>
          <a:prstGeom prst="rect">
            <a:avLst/>
          </a:prstGeom>
          <a:solidFill>
            <a:srgbClr val="FFFFFF"/>
          </a:solidFill>
          <a:effectLst>
            <a:outerShdw dist="38100" dir="2700000" rotWithShape="0">
              <a:srgbClr val="000000">
                <a:alpha val="42999"/>
              </a:srgbClr>
            </a:outerShdw>
          </a:effectLst>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zh-TW" sz="1400" b="0" i="0" u="none" strike="noStrike" kern="1200" cap="none" spc="0" normalizeH="0" baseline="0" noProof="0" smtClean="0">
                <a:ln>
                  <a:noFill/>
                </a:ln>
                <a:solidFill>
                  <a:schemeClr val="tx1"/>
                </a:solidFill>
                <a:effectLst/>
                <a:uLnTx/>
                <a:uFillTx/>
                <a:latin typeface="Calibri" charset="0"/>
                <a:ea typeface="ＭＳ Ｐゴシック" charset="-128"/>
                <a:cs typeface="+mj-cs"/>
              </a:rPr>
              <a:t>John McPherson, OICR, Director of the Cancer Genomics platform</a:t>
            </a:r>
            <a:endParaRPr kumimoji="0" lang="en-US" altLang="zh-TW" sz="1400" b="0" i="0" u="none" strike="noStrike" kern="1200" cap="none" spc="0" normalizeH="0" baseline="0" noProof="0" dirty="0" smtClean="0">
              <a:ln>
                <a:noFill/>
              </a:ln>
              <a:solidFill>
                <a:schemeClr val="tx1"/>
              </a:solidFill>
              <a:effectLst/>
              <a:uLnTx/>
              <a:uFillTx/>
              <a:latin typeface="Calibri" charset="0"/>
              <a:ea typeface="ＭＳ Ｐゴシック" charset="-128"/>
              <a:cs typeface="+mj-cs"/>
            </a:endParaRPr>
          </a:p>
        </p:txBody>
      </p:sp>
      <p:pic>
        <p:nvPicPr>
          <p:cNvPr id="3" name="Picture 3" descr="Slide1"/>
          <p:cNvPicPr>
            <a:picLocks noChangeAspect="1" noChangeArrowheads="1"/>
          </p:cNvPicPr>
          <p:nvPr/>
        </p:nvPicPr>
        <p:blipFill>
          <a:blip r:embed="rId2" cstate="print"/>
          <a:srcRect/>
          <a:stretch>
            <a:fillRect/>
          </a:stretch>
        </p:blipFill>
        <p:spPr bwMode="auto">
          <a:xfrm>
            <a:off x="685800" y="838200"/>
            <a:ext cx="7391400" cy="5280025"/>
          </a:xfrm>
          <a:prstGeom prst="rect">
            <a:avLst/>
          </a:prstGeom>
          <a:noFill/>
          <a:ln w="9525">
            <a:noFill/>
            <a:miter lim="800000"/>
            <a:headEnd/>
            <a:tailEnd/>
          </a:ln>
          <a:effectLst>
            <a:outerShdw dist="139700" dir="2700000" algn="tl" rotWithShape="0">
              <a:srgbClr val="333333">
                <a:alpha val="64999"/>
              </a:srgbClr>
            </a:outerShdw>
          </a:effectLst>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cstate="print"/>
          <a:srcRect l="25971" t="13603" r="26826" b="6734"/>
          <a:stretch>
            <a:fillRect/>
          </a:stretch>
        </p:blipFill>
        <p:spPr bwMode="auto">
          <a:xfrm>
            <a:off x="1714480" y="71414"/>
            <a:ext cx="6072230" cy="6404771"/>
          </a:xfrm>
          <a:prstGeom prst="rect">
            <a:avLst/>
          </a:prstGeom>
          <a:noFill/>
          <a:ln w="9525">
            <a:noFill/>
            <a:miter lim="800000"/>
            <a:headEnd/>
            <a:tailEnd/>
          </a:ln>
        </p:spPr>
      </p:pic>
      <p:grpSp>
        <p:nvGrpSpPr>
          <p:cNvPr id="2" name="群組 4"/>
          <p:cNvGrpSpPr/>
          <p:nvPr/>
        </p:nvGrpSpPr>
        <p:grpSpPr>
          <a:xfrm>
            <a:off x="500034" y="4284392"/>
            <a:ext cx="2214578" cy="2436612"/>
            <a:chOff x="500034" y="4284392"/>
            <a:chExt cx="2214578" cy="2436612"/>
          </a:xfrm>
        </p:grpSpPr>
        <p:pic>
          <p:nvPicPr>
            <p:cNvPr id="3" name="Picture 2" descr="gxp button"/>
            <p:cNvPicPr>
              <a:picLocks noChangeAspect="1" noChangeArrowheads="1"/>
            </p:cNvPicPr>
            <p:nvPr/>
          </p:nvPicPr>
          <p:blipFill>
            <a:blip r:embed="rId3" cstate="print"/>
            <a:srcRect/>
            <a:stretch>
              <a:fillRect/>
            </a:stretch>
          </p:blipFill>
          <p:spPr bwMode="auto">
            <a:xfrm>
              <a:off x="571472" y="4284392"/>
              <a:ext cx="2071702" cy="2089718"/>
            </a:xfrm>
            <a:prstGeom prst="rect">
              <a:avLst/>
            </a:prstGeom>
            <a:noFill/>
          </p:spPr>
        </p:pic>
        <p:pic>
          <p:nvPicPr>
            <p:cNvPr id="22531" name="Picture 3"/>
            <p:cNvPicPr>
              <a:picLocks noChangeAspect="1" noChangeArrowheads="1"/>
            </p:cNvPicPr>
            <p:nvPr/>
          </p:nvPicPr>
          <p:blipFill>
            <a:blip r:embed="rId4" cstate="print"/>
            <a:srcRect l="46764" t="35602" r="35435" b="59729"/>
            <a:stretch>
              <a:fillRect/>
            </a:stretch>
          </p:blipFill>
          <p:spPr bwMode="auto">
            <a:xfrm>
              <a:off x="500034" y="6357958"/>
              <a:ext cx="2214578" cy="363046"/>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37" name="Rectangle 21"/>
          <p:cNvSpPr>
            <a:spLocks noChangeArrowheads="1"/>
          </p:cNvSpPr>
          <p:nvPr/>
        </p:nvSpPr>
        <p:spPr bwMode="auto">
          <a:xfrm>
            <a:off x="0" y="142875"/>
            <a:ext cx="9155113" cy="584200"/>
          </a:xfrm>
          <a:prstGeom prst="rect">
            <a:avLst/>
          </a:prstGeom>
          <a:noFill/>
          <a:ln w="9525">
            <a:noFill/>
            <a:miter lim="800000"/>
            <a:headEnd/>
            <a:tailEnd/>
          </a:ln>
          <a:effectLst/>
        </p:spPr>
        <p:txBody>
          <a:bodyPr wrap="none">
            <a:spAutoFit/>
          </a:bodyPr>
          <a:lstStyle/>
          <a:p>
            <a:pPr fontAlgn="auto">
              <a:spcBef>
                <a:spcPts val="0"/>
              </a:spcBef>
              <a:spcAft>
                <a:spcPts val="0"/>
              </a:spcAft>
              <a:defRPr/>
            </a:pPr>
            <a:r>
              <a:rPr kumimoji="0" lang="en-US" altLang="zh-TW" sz="3200" b="1" dirty="0">
                <a:solidFill>
                  <a:srgbClr val="800000"/>
                </a:solidFill>
                <a:effectLst>
                  <a:outerShdw blurRad="38100" dist="38100" dir="2700000" algn="tl">
                    <a:srgbClr val="C0C0C0"/>
                  </a:outerShdw>
                </a:effectLst>
              </a:rPr>
              <a:t>How much does it cost for a Human Genome?</a:t>
            </a:r>
          </a:p>
        </p:txBody>
      </p:sp>
      <p:grpSp>
        <p:nvGrpSpPr>
          <p:cNvPr id="2" name="群組 30"/>
          <p:cNvGrpSpPr>
            <a:grpSpLocks/>
          </p:cNvGrpSpPr>
          <p:nvPr/>
        </p:nvGrpSpPr>
        <p:grpSpPr bwMode="auto">
          <a:xfrm>
            <a:off x="4722813" y="3571875"/>
            <a:ext cx="4357687" cy="1214438"/>
            <a:chOff x="4786314" y="3571876"/>
            <a:chExt cx="4357718" cy="1214438"/>
          </a:xfrm>
        </p:grpSpPr>
        <p:pic>
          <p:nvPicPr>
            <p:cNvPr id="6163" name="Picture 14" descr="Venter_blog_20070507135740"/>
            <p:cNvPicPr>
              <a:picLocks noChangeAspect="1" noChangeArrowheads="1"/>
            </p:cNvPicPr>
            <p:nvPr/>
          </p:nvPicPr>
          <p:blipFill>
            <a:blip r:embed="rId2" cstate="print"/>
            <a:srcRect/>
            <a:stretch>
              <a:fillRect/>
            </a:stretch>
          </p:blipFill>
          <p:spPr bwMode="auto">
            <a:xfrm>
              <a:off x="4786314" y="3643314"/>
              <a:ext cx="952500" cy="1143000"/>
            </a:xfrm>
            <a:prstGeom prst="rect">
              <a:avLst/>
            </a:prstGeom>
            <a:noFill/>
            <a:ln w="9525">
              <a:noFill/>
              <a:miter lim="800000"/>
              <a:headEnd/>
              <a:tailEnd/>
            </a:ln>
          </p:spPr>
        </p:pic>
        <p:sp>
          <p:nvSpPr>
            <p:cNvPr id="6164" name="Rectangle 15"/>
            <p:cNvSpPr>
              <a:spLocks noChangeArrowheads="1"/>
            </p:cNvSpPr>
            <p:nvPr/>
          </p:nvSpPr>
          <p:spPr bwMode="auto">
            <a:xfrm>
              <a:off x="5722946" y="3571876"/>
              <a:ext cx="3421086" cy="504825"/>
            </a:xfrm>
            <a:prstGeom prst="rect">
              <a:avLst/>
            </a:prstGeom>
            <a:noFill/>
            <a:ln w="9525">
              <a:noFill/>
              <a:miter lim="800000"/>
              <a:headEnd/>
              <a:tailEnd/>
            </a:ln>
          </p:spPr>
          <p:txBody>
            <a:bodyPr>
              <a:spAutoFit/>
            </a:bodyPr>
            <a:lstStyle/>
            <a:p>
              <a:pPr>
                <a:lnSpc>
                  <a:spcPct val="90000"/>
                </a:lnSpc>
              </a:pPr>
              <a:r>
                <a:rPr kumimoji="0" lang="en-US" altLang="zh-TW" b="1">
                  <a:latin typeface="Calibri" pitchFamily="34" charset="0"/>
                </a:rPr>
                <a:t>Craig Venter’s Personal Genome</a:t>
              </a:r>
            </a:p>
            <a:p>
              <a:pPr>
                <a:lnSpc>
                  <a:spcPct val="90000"/>
                </a:lnSpc>
              </a:pPr>
              <a:r>
                <a:rPr kumimoji="0" lang="en-US" altLang="zh-TW" sz="1200" i="1">
                  <a:latin typeface="Calibri" pitchFamily="34" charset="0"/>
                </a:rPr>
                <a:t>September, 2007</a:t>
              </a:r>
            </a:p>
          </p:txBody>
        </p:sp>
        <p:sp>
          <p:nvSpPr>
            <p:cNvPr id="6165" name="Text Box 16"/>
            <p:cNvSpPr txBox="1">
              <a:spLocks noChangeArrowheads="1"/>
            </p:cNvSpPr>
            <p:nvPr/>
          </p:nvSpPr>
          <p:spPr bwMode="auto">
            <a:xfrm>
              <a:off x="5722946" y="4071939"/>
              <a:ext cx="1152533" cy="476250"/>
            </a:xfrm>
            <a:prstGeom prst="rect">
              <a:avLst/>
            </a:prstGeom>
            <a:noFill/>
            <a:ln w="9525">
              <a:noFill/>
              <a:miter lim="800000"/>
              <a:headEnd/>
              <a:tailEnd/>
            </a:ln>
          </p:spPr>
          <p:txBody>
            <a:bodyPr wrap="none">
              <a:spAutoFit/>
            </a:bodyPr>
            <a:lstStyle/>
            <a:p>
              <a:pPr>
                <a:lnSpc>
                  <a:spcPct val="90000"/>
                </a:lnSpc>
              </a:pPr>
              <a:r>
                <a:rPr kumimoji="0" lang="en-US" altLang="zh-TW" sz="1400">
                  <a:latin typeface="Calibri" pitchFamily="34" charset="0"/>
                </a:rPr>
                <a:t>1 year</a:t>
              </a:r>
            </a:p>
            <a:p>
              <a:pPr>
                <a:lnSpc>
                  <a:spcPct val="90000"/>
                </a:lnSpc>
              </a:pPr>
              <a:r>
                <a:rPr kumimoji="0" lang="en-US" altLang="zh-TW" sz="1400">
                  <a:latin typeface="Calibri" pitchFamily="34" charset="0"/>
                </a:rPr>
                <a:t>USD 1 million</a:t>
              </a:r>
            </a:p>
          </p:txBody>
        </p:sp>
      </p:grpSp>
      <p:pic>
        <p:nvPicPr>
          <p:cNvPr id="6148" name="Picture 18" descr="JamesDWatson_x220"/>
          <p:cNvPicPr>
            <a:picLocks noChangeAspect="1" noChangeArrowheads="1"/>
          </p:cNvPicPr>
          <p:nvPr/>
        </p:nvPicPr>
        <p:blipFill>
          <a:blip r:embed="rId3" cstate="print"/>
          <a:srcRect r="6052" b="18793"/>
          <a:stretch>
            <a:fillRect/>
          </a:stretch>
        </p:blipFill>
        <p:spPr bwMode="auto">
          <a:xfrm>
            <a:off x="285750" y="3643313"/>
            <a:ext cx="936625" cy="1152525"/>
          </a:xfrm>
          <a:prstGeom prst="rect">
            <a:avLst/>
          </a:prstGeom>
          <a:noFill/>
          <a:ln w="9525">
            <a:noFill/>
            <a:miter lim="800000"/>
            <a:headEnd/>
            <a:tailEnd/>
          </a:ln>
        </p:spPr>
      </p:pic>
      <p:sp>
        <p:nvSpPr>
          <p:cNvPr id="6149" name="Rectangle 25"/>
          <p:cNvSpPr>
            <a:spLocks noChangeArrowheads="1"/>
          </p:cNvSpPr>
          <p:nvPr/>
        </p:nvSpPr>
        <p:spPr bwMode="auto">
          <a:xfrm>
            <a:off x="1211263" y="3571875"/>
            <a:ext cx="3430587" cy="504825"/>
          </a:xfrm>
          <a:prstGeom prst="rect">
            <a:avLst/>
          </a:prstGeom>
          <a:noFill/>
          <a:ln w="9525">
            <a:noFill/>
            <a:miter lim="800000"/>
            <a:headEnd/>
            <a:tailEnd/>
          </a:ln>
        </p:spPr>
        <p:txBody>
          <a:bodyPr wrap="none">
            <a:spAutoFit/>
          </a:bodyPr>
          <a:lstStyle/>
          <a:p>
            <a:pPr>
              <a:lnSpc>
                <a:spcPct val="90000"/>
              </a:lnSpc>
            </a:pPr>
            <a:r>
              <a:rPr kumimoji="0" lang="en-US" altLang="zh-TW" b="1">
                <a:latin typeface="Calibri" pitchFamily="34" charset="0"/>
              </a:rPr>
              <a:t>James Watson’s Personal Genome</a:t>
            </a:r>
          </a:p>
          <a:p>
            <a:pPr>
              <a:lnSpc>
                <a:spcPct val="90000"/>
              </a:lnSpc>
            </a:pPr>
            <a:r>
              <a:rPr kumimoji="0" lang="en-US" altLang="zh-TW" sz="1200" i="1">
                <a:latin typeface="Calibri" pitchFamily="34" charset="0"/>
              </a:rPr>
              <a:t>June, 2007</a:t>
            </a:r>
          </a:p>
        </p:txBody>
      </p:sp>
      <p:sp>
        <p:nvSpPr>
          <p:cNvPr id="6150" name="Text Box 26"/>
          <p:cNvSpPr txBox="1">
            <a:spLocks noChangeArrowheads="1"/>
          </p:cNvSpPr>
          <p:nvPr/>
        </p:nvSpPr>
        <p:spPr bwMode="auto">
          <a:xfrm>
            <a:off x="1211263" y="4071938"/>
            <a:ext cx="1152525" cy="476250"/>
          </a:xfrm>
          <a:prstGeom prst="rect">
            <a:avLst/>
          </a:prstGeom>
          <a:noFill/>
          <a:ln w="9525">
            <a:noFill/>
            <a:miter lim="800000"/>
            <a:headEnd/>
            <a:tailEnd/>
          </a:ln>
        </p:spPr>
        <p:txBody>
          <a:bodyPr wrap="none">
            <a:spAutoFit/>
          </a:bodyPr>
          <a:lstStyle/>
          <a:p>
            <a:pPr>
              <a:lnSpc>
                <a:spcPct val="90000"/>
              </a:lnSpc>
            </a:pPr>
            <a:r>
              <a:rPr kumimoji="0" lang="en-US" altLang="zh-TW" sz="1400">
                <a:latin typeface="Calibri" pitchFamily="34" charset="0"/>
              </a:rPr>
              <a:t>1 year</a:t>
            </a:r>
          </a:p>
          <a:p>
            <a:pPr>
              <a:lnSpc>
                <a:spcPct val="90000"/>
              </a:lnSpc>
            </a:pPr>
            <a:r>
              <a:rPr kumimoji="0" lang="en-US" altLang="zh-TW" sz="1400">
                <a:latin typeface="Calibri" pitchFamily="34" charset="0"/>
              </a:rPr>
              <a:t>USD 2 million</a:t>
            </a:r>
          </a:p>
        </p:txBody>
      </p:sp>
      <p:grpSp>
        <p:nvGrpSpPr>
          <p:cNvPr id="3" name="群組 19"/>
          <p:cNvGrpSpPr>
            <a:grpSpLocks/>
          </p:cNvGrpSpPr>
          <p:nvPr/>
        </p:nvGrpSpPr>
        <p:grpSpPr bwMode="auto">
          <a:xfrm>
            <a:off x="4722813" y="1285875"/>
            <a:ext cx="4041775" cy="1209675"/>
            <a:chOff x="3924301" y="1052513"/>
            <a:chExt cx="4041775" cy="1209675"/>
          </a:xfrm>
        </p:grpSpPr>
        <p:pic>
          <p:nvPicPr>
            <p:cNvPr id="6160" name="Picture 22" descr="cover010215"/>
            <p:cNvPicPr>
              <a:picLocks noChangeAspect="1" noChangeArrowheads="1"/>
            </p:cNvPicPr>
            <p:nvPr/>
          </p:nvPicPr>
          <p:blipFill>
            <a:blip r:embed="rId4" cstate="print"/>
            <a:srcRect/>
            <a:stretch>
              <a:fillRect/>
            </a:stretch>
          </p:blipFill>
          <p:spPr bwMode="auto">
            <a:xfrm>
              <a:off x="3924301" y="1135063"/>
              <a:ext cx="936625" cy="1127125"/>
            </a:xfrm>
            <a:prstGeom prst="rect">
              <a:avLst/>
            </a:prstGeom>
            <a:noFill/>
            <a:ln w="9525">
              <a:solidFill>
                <a:schemeClr val="tx1"/>
              </a:solidFill>
              <a:miter lim="800000"/>
              <a:headEnd/>
              <a:tailEnd/>
            </a:ln>
          </p:spPr>
        </p:pic>
        <p:sp>
          <p:nvSpPr>
            <p:cNvPr id="6161" name="Rectangle 28"/>
            <p:cNvSpPr>
              <a:spLocks noChangeArrowheads="1"/>
            </p:cNvSpPr>
            <p:nvPr/>
          </p:nvSpPr>
          <p:spPr bwMode="auto">
            <a:xfrm>
              <a:off x="4860926" y="1052513"/>
              <a:ext cx="3105150" cy="549275"/>
            </a:xfrm>
            <a:prstGeom prst="rect">
              <a:avLst/>
            </a:prstGeom>
            <a:noFill/>
            <a:ln w="9525">
              <a:noFill/>
              <a:miter lim="800000"/>
              <a:headEnd/>
              <a:tailEnd/>
            </a:ln>
          </p:spPr>
          <p:txBody>
            <a:bodyPr wrap="none">
              <a:spAutoFit/>
            </a:bodyPr>
            <a:lstStyle/>
            <a:p>
              <a:r>
                <a:rPr kumimoji="0" lang="en-US" altLang="zh-TW" b="1">
                  <a:latin typeface="Calibri" pitchFamily="34" charset="0"/>
                </a:rPr>
                <a:t>Human Reference Genome</a:t>
              </a:r>
            </a:p>
            <a:p>
              <a:r>
                <a:rPr kumimoji="0" lang="en-US" altLang="zh-TW" sz="1200" i="1">
                  <a:latin typeface="Calibri" pitchFamily="34" charset="0"/>
                </a:rPr>
                <a:t>April, 2003</a:t>
              </a:r>
            </a:p>
          </p:txBody>
        </p:sp>
        <p:sp>
          <p:nvSpPr>
            <p:cNvPr id="6162" name="Text Box 29"/>
            <p:cNvSpPr txBox="1">
              <a:spLocks noChangeArrowheads="1"/>
            </p:cNvSpPr>
            <p:nvPr/>
          </p:nvSpPr>
          <p:spPr bwMode="auto">
            <a:xfrm>
              <a:off x="4913313" y="1582738"/>
              <a:ext cx="1627188" cy="517525"/>
            </a:xfrm>
            <a:prstGeom prst="rect">
              <a:avLst/>
            </a:prstGeom>
            <a:noFill/>
            <a:ln w="9525">
              <a:noFill/>
              <a:miter lim="800000"/>
              <a:headEnd/>
              <a:tailEnd/>
            </a:ln>
          </p:spPr>
          <p:txBody>
            <a:bodyPr wrap="none">
              <a:spAutoFit/>
            </a:bodyPr>
            <a:lstStyle/>
            <a:p>
              <a:r>
                <a:rPr kumimoji="0" lang="en-US" altLang="zh-TW" sz="1400">
                  <a:latin typeface="Calibri" pitchFamily="34" charset="0"/>
                </a:rPr>
                <a:t>&gt;10 years to finish</a:t>
              </a:r>
            </a:p>
            <a:p>
              <a:r>
                <a:rPr kumimoji="0" lang="en-US" altLang="zh-TW" sz="1400">
                  <a:latin typeface="Calibri" pitchFamily="34" charset="0"/>
                </a:rPr>
                <a:t>USD 3 billion</a:t>
              </a:r>
            </a:p>
          </p:txBody>
        </p:sp>
      </p:grpSp>
      <p:pic>
        <p:nvPicPr>
          <p:cNvPr id="6152" name="Picture 2" descr="hgp-2">
            <a:hlinkClick r:id="rId5"/>
          </p:cNvPr>
          <p:cNvPicPr>
            <a:picLocks noChangeAspect="1" noChangeArrowheads="1"/>
          </p:cNvPicPr>
          <p:nvPr/>
        </p:nvPicPr>
        <p:blipFill>
          <a:blip r:embed="rId6" cstate="print"/>
          <a:srcRect/>
          <a:stretch>
            <a:fillRect/>
          </a:stretch>
        </p:blipFill>
        <p:spPr bwMode="auto">
          <a:xfrm>
            <a:off x="285750" y="857250"/>
            <a:ext cx="4143375" cy="2405063"/>
          </a:xfrm>
          <a:prstGeom prst="rect">
            <a:avLst/>
          </a:prstGeom>
          <a:noFill/>
          <a:ln w="9525">
            <a:noFill/>
            <a:miter lim="800000"/>
            <a:headEnd/>
            <a:tailEnd/>
          </a:ln>
        </p:spPr>
      </p:pic>
      <p:pic>
        <p:nvPicPr>
          <p:cNvPr id="6153" name="Picture 2" descr="http://www.nature.com/nature/journal/v456/n7218/images/cover_nature.jpg"/>
          <p:cNvPicPr>
            <a:picLocks noChangeAspect="1" noChangeArrowheads="1"/>
          </p:cNvPicPr>
          <p:nvPr/>
        </p:nvPicPr>
        <p:blipFill>
          <a:blip r:embed="rId7" cstate="print"/>
          <a:srcRect/>
          <a:stretch>
            <a:fillRect/>
          </a:stretch>
        </p:blipFill>
        <p:spPr bwMode="auto">
          <a:xfrm>
            <a:off x="285750" y="4929188"/>
            <a:ext cx="928688" cy="1143000"/>
          </a:xfrm>
          <a:prstGeom prst="rect">
            <a:avLst/>
          </a:prstGeom>
          <a:noFill/>
          <a:ln w="9525">
            <a:noFill/>
            <a:miter lim="800000"/>
            <a:headEnd/>
            <a:tailEnd/>
          </a:ln>
        </p:spPr>
      </p:pic>
      <p:sp>
        <p:nvSpPr>
          <p:cNvPr id="6154" name="Rectangle 15"/>
          <p:cNvSpPr>
            <a:spLocks noChangeArrowheads="1"/>
          </p:cNvSpPr>
          <p:nvPr/>
        </p:nvSpPr>
        <p:spPr bwMode="auto">
          <a:xfrm>
            <a:off x="1211263" y="4857750"/>
            <a:ext cx="1428750" cy="504825"/>
          </a:xfrm>
          <a:prstGeom prst="rect">
            <a:avLst/>
          </a:prstGeom>
          <a:noFill/>
          <a:ln w="9525">
            <a:noFill/>
            <a:miter lim="800000"/>
            <a:headEnd/>
            <a:tailEnd/>
          </a:ln>
        </p:spPr>
        <p:txBody>
          <a:bodyPr>
            <a:spAutoFit/>
          </a:bodyPr>
          <a:lstStyle/>
          <a:p>
            <a:pPr>
              <a:lnSpc>
                <a:spcPct val="90000"/>
              </a:lnSpc>
            </a:pPr>
            <a:r>
              <a:rPr kumimoji="0" lang="en-US" altLang="zh-TW" b="1">
                <a:latin typeface="Calibri" pitchFamily="34" charset="0"/>
              </a:rPr>
              <a:t>YH Genome</a:t>
            </a:r>
          </a:p>
          <a:p>
            <a:pPr>
              <a:lnSpc>
                <a:spcPct val="90000"/>
              </a:lnSpc>
            </a:pPr>
            <a:r>
              <a:rPr kumimoji="0" lang="en-US" altLang="zh-TW" sz="1200" i="1">
                <a:latin typeface="Calibri" pitchFamily="34" charset="0"/>
              </a:rPr>
              <a:t>November, 2008</a:t>
            </a:r>
          </a:p>
        </p:txBody>
      </p:sp>
      <p:sp>
        <p:nvSpPr>
          <p:cNvPr id="6155" name="Text Box 16"/>
          <p:cNvSpPr txBox="1">
            <a:spLocks noChangeArrowheads="1"/>
          </p:cNvSpPr>
          <p:nvPr/>
        </p:nvSpPr>
        <p:spPr bwMode="auto">
          <a:xfrm>
            <a:off x="1211263" y="5357813"/>
            <a:ext cx="1376362" cy="476250"/>
          </a:xfrm>
          <a:prstGeom prst="rect">
            <a:avLst/>
          </a:prstGeom>
          <a:noFill/>
          <a:ln w="9525">
            <a:noFill/>
            <a:miter lim="800000"/>
            <a:headEnd/>
            <a:tailEnd/>
          </a:ln>
        </p:spPr>
        <p:txBody>
          <a:bodyPr wrap="none">
            <a:spAutoFit/>
          </a:bodyPr>
          <a:lstStyle/>
          <a:p>
            <a:pPr>
              <a:lnSpc>
                <a:spcPct val="90000"/>
              </a:lnSpc>
            </a:pPr>
            <a:r>
              <a:rPr kumimoji="0" lang="en-US" altLang="zh-TW" sz="1400">
                <a:latin typeface="Calibri" pitchFamily="34" charset="0"/>
              </a:rPr>
              <a:t>1 year</a:t>
            </a:r>
          </a:p>
          <a:p>
            <a:pPr>
              <a:lnSpc>
                <a:spcPct val="90000"/>
              </a:lnSpc>
            </a:pPr>
            <a:r>
              <a:rPr kumimoji="0" lang="en-US" altLang="zh-TW" sz="1400">
                <a:latin typeface="Calibri" pitchFamily="34" charset="0"/>
              </a:rPr>
              <a:t>~USD 0.5 million</a:t>
            </a:r>
          </a:p>
        </p:txBody>
      </p:sp>
      <p:grpSp>
        <p:nvGrpSpPr>
          <p:cNvPr id="4" name="群組 31"/>
          <p:cNvGrpSpPr>
            <a:grpSpLocks/>
          </p:cNvGrpSpPr>
          <p:nvPr/>
        </p:nvGrpSpPr>
        <p:grpSpPr bwMode="auto">
          <a:xfrm>
            <a:off x="4722813" y="4857750"/>
            <a:ext cx="3206750" cy="1214438"/>
            <a:chOff x="4722836" y="4857760"/>
            <a:chExt cx="3206750" cy="1214446"/>
          </a:xfrm>
        </p:grpSpPr>
        <p:pic>
          <p:nvPicPr>
            <p:cNvPr id="6157" name="Picture 30" descr="20028-300"/>
            <p:cNvPicPr>
              <a:picLocks noChangeAspect="1" noChangeArrowheads="1"/>
            </p:cNvPicPr>
            <p:nvPr/>
          </p:nvPicPr>
          <p:blipFill>
            <a:blip r:embed="rId8" cstate="print"/>
            <a:srcRect/>
            <a:stretch>
              <a:fillRect/>
            </a:stretch>
          </p:blipFill>
          <p:spPr bwMode="auto">
            <a:xfrm>
              <a:off x="4722836" y="4870460"/>
              <a:ext cx="1079500" cy="1201746"/>
            </a:xfrm>
            <a:prstGeom prst="rect">
              <a:avLst/>
            </a:prstGeom>
            <a:noFill/>
            <a:ln w="9525">
              <a:noFill/>
              <a:miter lim="800000"/>
              <a:headEnd/>
              <a:tailEnd/>
            </a:ln>
          </p:spPr>
        </p:pic>
        <p:sp>
          <p:nvSpPr>
            <p:cNvPr id="6158" name="Rectangle 32"/>
            <p:cNvSpPr>
              <a:spLocks noChangeArrowheads="1"/>
            </p:cNvSpPr>
            <p:nvPr/>
          </p:nvSpPr>
          <p:spPr bwMode="auto">
            <a:xfrm>
              <a:off x="5802336" y="4857760"/>
              <a:ext cx="2127250" cy="366713"/>
            </a:xfrm>
            <a:prstGeom prst="rect">
              <a:avLst/>
            </a:prstGeom>
            <a:noFill/>
            <a:ln w="9525">
              <a:noFill/>
              <a:miter lim="800000"/>
              <a:headEnd/>
              <a:tailEnd/>
            </a:ln>
          </p:spPr>
          <p:txBody>
            <a:bodyPr wrap="none">
              <a:spAutoFit/>
            </a:bodyPr>
            <a:lstStyle/>
            <a:p>
              <a:r>
                <a:rPr kumimoji="0" lang="en-US" altLang="zh-TW" b="1">
                  <a:latin typeface="Calibri" pitchFamily="34" charset="0"/>
                </a:rPr>
                <a:t>Personal Genome</a:t>
              </a:r>
            </a:p>
          </p:txBody>
        </p:sp>
        <p:sp>
          <p:nvSpPr>
            <p:cNvPr id="6159" name="Text Box 33"/>
            <p:cNvSpPr txBox="1">
              <a:spLocks noChangeArrowheads="1"/>
            </p:cNvSpPr>
            <p:nvPr/>
          </p:nvSpPr>
          <p:spPr bwMode="auto">
            <a:xfrm>
              <a:off x="5808686" y="5157800"/>
              <a:ext cx="1862138" cy="668342"/>
            </a:xfrm>
            <a:prstGeom prst="rect">
              <a:avLst/>
            </a:prstGeom>
            <a:noFill/>
            <a:ln w="9525">
              <a:noFill/>
              <a:miter lim="800000"/>
              <a:headEnd/>
              <a:tailEnd/>
            </a:ln>
          </p:spPr>
          <p:txBody>
            <a:bodyPr wrap="none">
              <a:spAutoFit/>
            </a:bodyPr>
            <a:lstStyle/>
            <a:p>
              <a:pPr>
                <a:lnSpc>
                  <a:spcPct val="90000"/>
                </a:lnSpc>
              </a:pPr>
              <a:r>
                <a:rPr kumimoji="0" lang="en-US" altLang="zh-TW" sz="1400" b="1">
                  <a:solidFill>
                    <a:srgbClr val="002060"/>
                  </a:solidFill>
                  <a:latin typeface="Calibri" pitchFamily="34" charset="0"/>
                </a:rPr>
                <a:t>When will it available?</a:t>
              </a:r>
            </a:p>
            <a:p>
              <a:pPr>
                <a:lnSpc>
                  <a:spcPct val="90000"/>
                </a:lnSpc>
              </a:pPr>
              <a:r>
                <a:rPr kumimoji="0" lang="en-US" altLang="zh-TW" sz="1400" b="1">
                  <a:solidFill>
                    <a:srgbClr val="002060"/>
                  </a:solidFill>
                  <a:latin typeface="Calibri" pitchFamily="34" charset="0"/>
                </a:rPr>
                <a:t>How long will it take?</a:t>
              </a:r>
            </a:p>
            <a:p>
              <a:pPr>
                <a:lnSpc>
                  <a:spcPct val="90000"/>
                </a:lnSpc>
              </a:pPr>
              <a:r>
                <a:rPr kumimoji="0" lang="en-US" altLang="zh-TW" sz="1400" b="1">
                  <a:solidFill>
                    <a:srgbClr val="002060"/>
                  </a:solidFill>
                  <a:latin typeface="Calibri" pitchFamily="34" charset="0"/>
                </a:rPr>
                <a:t>How much?</a:t>
              </a:r>
            </a:p>
          </p:txBody>
        </p:sp>
      </p:gr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srcRect l="21085" t="13811" r="18144" b="10704"/>
          <a:stretch>
            <a:fillRect/>
          </a:stretch>
        </p:blipFill>
        <p:spPr bwMode="auto">
          <a:xfrm>
            <a:off x="1214414" y="732195"/>
            <a:ext cx="6786610" cy="5268573"/>
          </a:xfrm>
          <a:prstGeom prst="rect">
            <a:avLst/>
          </a:prstGeom>
          <a:noFill/>
          <a:ln w="9525">
            <a:noFill/>
            <a:miter lim="800000"/>
            <a:headEnd/>
            <a:tailEnd/>
          </a:ln>
        </p:spPr>
      </p:pic>
      <p:sp>
        <p:nvSpPr>
          <p:cNvPr id="3" name="橢圓 2"/>
          <p:cNvSpPr/>
          <p:nvPr/>
        </p:nvSpPr>
        <p:spPr>
          <a:xfrm>
            <a:off x="7072334" y="4357695"/>
            <a:ext cx="571500" cy="214313"/>
          </a:xfrm>
          <a:prstGeom prst="ellipse">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sp>
        <p:nvSpPr>
          <p:cNvPr id="4" name="Rectangle 21"/>
          <p:cNvSpPr>
            <a:spLocks noChangeArrowheads="1"/>
          </p:cNvSpPr>
          <p:nvPr/>
        </p:nvSpPr>
        <p:spPr bwMode="auto">
          <a:xfrm>
            <a:off x="2034677" y="142875"/>
            <a:ext cx="5109091" cy="584775"/>
          </a:xfrm>
          <a:prstGeom prst="rect">
            <a:avLst/>
          </a:prstGeom>
          <a:noFill/>
          <a:ln w="9525">
            <a:noFill/>
            <a:miter lim="800000"/>
            <a:headEnd/>
            <a:tailEnd/>
          </a:ln>
          <a:effectLst/>
        </p:spPr>
        <p:txBody>
          <a:bodyPr wrap="none">
            <a:spAutoFit/>
          </a:bodyPr>
          <a:lstStyle/>
          <a:p>
            <a:pPr fontAlgn="auto">
              <a:spcBef>
                <a:spcPts val="0"/>
              </a:spcBef>
              <a:spcAft>
                <a:spcPts val="0"/>
              </a:spcAft>
              <a:defRPr/>
            </a:pPr>
            <a:r>
              <a:rPr kumimoji="0" lang="en-US" altLang="zh-TW" sz="3200" b="1" dirty="0" smtClean="0">
                <a:solidFill>
                  <a:srgbClr val="800000"/>
                </a:solidFill>
                <a:effectLst>
                  <a:outerShdw blurRad="38100" dist="38100" dir="2700000" algn="tl">
                    <a:srgbClr val="C0C0C0"/>
                  </a:outerShdw>
                </a:effectLst>
              </a:rPr>
              <a:t>Sequenced Human Genomes</a:t>
            </a:r>
            <a:endParaRPr kumimoji="0" lang="en-US" altLang="zh-TW" sz="3200" b="1" dirty="0">
              <a:solidFill>
                <a:srgbClr val="800000"/>
              </a:solidFill>
              <a:effectLst>
                <a:outerShdw blurRad="38100" dist="38100" dir="2700000" algn="tl">
                  <a:srgbClr val="C0C0C0"/>
                </a:outerShdw>
              </a:effectLst>
            </a:endParaRPr>
          </a:p>
        </p:txBody>
      </p:sp>
      <p:sp>
        <p:nvSpPr>
          <p:cNvPr id="5" name="Rectangle 34"/>
          <p:cNvSpPr>
            <a:spLocks noChangeArrowheads="1"/>
          </p:cNvSpPr>
          <p:nvPr/>
        </p:nvSpPr>
        <p:spPr bwMode="auto">
          <a:xfrm>
            <a:off x="2928926" y="6000768"/>
            <a:ext cx="3376245" cy="338554"/>
          </a:xfrm>
          <a:prstGeom prst="rect">
            <a:avLst/>
          </a:prstGeom>
          <a:noFill/>
          <a:ln w="9525">
            <a:noFill/>
            <a:miter lim="800000"/>
            <a:headEnd/>
            <a:tailEnd/>
          </a:ln>
          <a:effectLst/>
        </p:spPr>
        <p:txBody>
          <a:bodyPr wrap="none">
            <a:spAutoFit/>
          </a:bodyPr>
          <a:lstStyle/>
          <a:p>
            <a:pPr>
              <a:defRPr/>
            </a:pPr>
            <a:r>
              <a:rPr lang="en-US" altLang="zh-TW" sz="1600" b="1" dirty="0">
                <a:effectLst>
                  <a:outerShdw blurRad="38100" dist="38100" dir="2700000" algn="tl">
                    <a:srgbClr val="C0C0C0"/>
                  </a:outerShdw>
                </a:effectLst>
                <a:latin typeface="Arial" charset="0"/>
                <a:ea typeface="新細明體" charset="-120"/>
              </a:rPr>
              <a:t>USD 10000 </a:t>
            </a:r>
            <a:r>
              <a:rPr lang="en-US" altLang="zh-TW" sz="1600" b="1" dirty="0" smtClean="0">
                <a:effectLst>
                  <a:outerShdw blurRad="38100" dist="38100" dir="2700000" algn="tl">
                    <a:srgbClr val="C0C0C0"/>
                  </a:outerShdw>
                </a:effectLst>
                <a:latin typeface="Arial" charset="0"/>
                <a:ea typeface="新細明體" charset="-120"/>
              </a:rPr>
              <a:t>per Genome </a:t>
            </a:r>
            <a:r>
              <a:rPr lang="en-US" altLang="zh-TW" sz="1600" b="1" dirty="0">
                <a:effectLst>
                  <a:outerShdw blurRad="38100" dist="38100" dir="2700000" algn="tl">
                    <a:srgbClr val="C0C0C0"/>
                  </a:outerShdw>
                </a:effectLst>
                <a:latin typeface="Arial" charset="0"/>
                <a:ea typeface="新細明體" charset="-120"/>
              </a:rPr>
              <a:t>in </a:t>
            </a:r>
            <a:r>
              <a:rPr lang="en-US" altLang="zh-TW" sz="1600" b="1" dirty="0" smtClean="0">
                <a:effectLst>
                  <a:outerShdw blurRad="38100" dist="38100" dir="2700000" algn="tl">
                    <a:srgbClr val="C0C0C0"/>
                  </a:outerShdw>
                </a:effectLst>
                <a:latin typeface="Arial" charset="0"/>
                <a:ea typeface="新細明體" charset="-120"/>
              </a:rPr>
              <a:t>2015?</a:t>
            </a:r>
            <a:endParaRPr lang="en-US" altLang="zh-TW" sz="1600" b="1" dirty="0">
              <a:effectLst>
                <a:outerShdw blurRad="38100" dist="38100" dir="2700000" algn="tl">
                  <a:srgbClr val="C0C0C0"/>
                </a:outerShdw>
              </a:effectLst>
              <a:latin typeface="Arial" charset="0"/>
              <a:ea typeface="新細明體" charset="-120"/>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群組 3"/>
          <p:cNvGrpSpPr>
            <a:grpSpLocks/>
          </p:cNvGrpSpPr>
          <p:nvPr/>
        </p:nvGrpSpPr>
        <p:grpSpPr bwMode="auto">
          <a:xfrm>
            <a:off x="357188" y="500063"/>
            <a:ext cx="8510587" cy="4929187"/>
            <a:chOff x="500034" y="571480"/>
            <a:chExt cx="8510646" cy="4929222"/>
          </a:xfrm>
        </p:grpSpPr>
        <p:pic>
          <p:nvPicPr>
            <p:cNvPr id="8196" name="Picture 1"/>
            <p:cNvPicPr>
              <a:picLocks noChangeAspect="1" noChangeArrowheads="1"/>
            </p:cNvPicPr>
            <p:nvPr/>
          </p:nvPicPr>
          <p:blipFill>
            <a:blip r:embed="rId2" cstate="print"/>
            <a:srcRect l="17094" t="29297" r="17831" b="14063"/>
            <a:stretch>
              <a:fillRect/>
            </a:stretch>
          </p:blipFill>
          <p:spPr bwMode="auto">
            <a:xfrm>
              <a:off x="500034" y="1357298"/>
              <a:ext cx="8429684" cy="4143404"/>
            </a:xfrm>
            <a:prstGeom prst="rect">
              <a:avLst/>
            </a:prstGeom>
            <a:noFill/>
            <a:ln w="9525">
              <a:noFill/>
              <a:miter lim="800000"/>
              <a:headEnd/>
              <a:tailEnd/>
            </a:ln>
          </p:spPr>
        </p:pic>
        <p:pic>
          <p:nvPicPr>
            <p:cNvPr id="8197" name="Picture 1"/>
            <p:cNvPicPr>
              <a:picLocks noChangeAspect="1" noChangeArrowheads="1"/>
            </p:cNvPicPr>
            <p:nvPr/>
          </p:nvPicPr>
          <p:blipFill>
            <a:blip r:embed="rId2" cstate="print"/>
            <a:srcRect l="16544" t="19531" r="17831" b="69856"/>
            <a:stretch>
              <a:fillRect/>
            </a:stretch>
          </p:blipFill>
          <p:spPr bwMode="auto">
            <a:xfrm>
              <a:off x="509558" y="571480"/>
              <a:ext cx="8501122" cy="776294"/>
            </a:xfrm>
            <a:prstGeom prst="rect">
              <a:avLst/>
            </a:prstGeom>
            <a:noFill/>
            <a:ln w="9525">
              <a:noFill/>
              <a:miter lim="800000"/>
              <a:headEnd/>
              <a:tailEnd/>
            </a:ln>
          </p:spPr>
        </p:pic>
      </p:grpSp>
      <p:sp>
        <p:nvSpPr>
          <p:cNvPr id="5" name="文字方塊 4"/>
          <p:cNvSpPr txBox="1"/>
          <p:nvPr/>
        </p:nvSpPr>
        <p:spPr>
          <a:xfrm>
            <a:off x="2357438" y="5429250"/>
            <a:ext cx="4577920" cy="461665"/>
          </a:xfrm>
          <a:prstGeom prst="rect">
            <a:avLst/>
          </a:prstGeom>
          <a:noFill/>
        </p:spPr>
        <p:txBody>
          <a:bodyPr wrap="none">
            <a:spAutoFit/>
          </a:bodyPr>
          <a:lstStyle/>
          <a:p>
            <a:pPr fontAlgn="auto">
              <a:spcBef>
                <a:spcPts val="0"/>
              </a:spcBef>
              <a:spcAft>
                <a:spcPts val="0"/>
              </a:spcAft>
              <a:defRPr/>
            </a:pPr>
            <a:r>
              <a:rPr kumimoji="0" lang="en-US" altLang="zh-TW" sz="2400" b="1" dirty="0">
                <a:effectLst>
                  <a:outerShdw blurRad="38100" dist="38100" dir="2700000" algn="tl">
                    <a:srgbClr val="000000">
                      <a:alpha val="43137"/>
                    </a:srgbClr>
                  </a:outerShdw>
                </a:effectLst>
                <a:latin typeface="+mn-lt"/>
                <a:ea typeface="+mn-ea"/>
              </a:rPr>
              <a:t>US$ </a:t>
            </a:r>
            <a:r>
              <a:rPr lang="en-US" altLang="zh-TW" sz="2400" b="1" dirty="0" smtClean="0">
                <a:effectLst>
                  <a:outerShdw blurRad="38100" dist="38100" dir="2700000" algn="tl">
                    <a:srgbClr val="000000">
                      <a:alpha val="43137"/>
                    </a:srgbClr>
                  </a:outerShdw>
                </a:effectLst>
              </a:rPr>
              <a:t>XX</a:t>
            </a:r>
            <a:r>
              <a:rPr kumimoji="0" lang="en-US" altLang="zh-TW" sz="2400" b="1" dirty="0" smtClean="0">
                <a:effectLst>
                  <a:outerShdw blurRad="38100" dist="38100" dir="2700000" algn="tl">
                    <a:srgbClr val="000000">
                      <a:alpha val="43137"/>
                    </a:srgbClr>
                  </a:outerShdw>
                </a:effectLst>
                <a:latin typeface="+mn-lt"/>
                <a:ea typeface="+mn-ea"/>
              </a:rPr>
              <a:t>,000 </a:t>
            </a:r>
            <a:r>
              <a:rPr kumimoji="0" lang="en-US" altLang="zh-TW" sz="2400" b="1" dirty="0">
                <a:effectLst>
                  <a:outerShdw blurRad="38100" dist="38100" dir="2700000" algn="tl">
                    <a:srgbClr val="000000">
                      <a:alpha val="43137"/>
                    </a:srgbClr>
                  </a:outerShdw>
                </a:effectLst>
                <a:latin typeface="+mn-lt"/>
                <a:ea typeface="+mn-ea"/>
              </a:rPr>
              <a:t>for a personal genome</a:t>
            </a:r>
            <a:endParaRPr kumimoji="0" lang="zh-TW" altLang="en-US" sz="2400" b="1" dirty="0">
              <a:effectLst>
                <a:outerShdw blurRad="38100" dist="38100" dir="2700000" algn="tl">
                  <a:srgbClr val="000000">
                    <a:alpha val="43137"/>
                  </a:srgbClr>
                </a:outerShdw>
              </a:effectLst>
              <a:latin typeface="+mn-lt"/>
              <a:ea typeface="+mn-ea"/>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cstate="print"/>
          <a:srcRect l="21931" t="15714" r="22768" b="12857"/>
          <a:stretch>
            <a:fillRect/>
          </a:stretch>
        </p:blipFill>
        <p:spPr bwMode="auto">
          <a:xfrm>
            <a:off x="714375" y="214313"/>
            <a:ext cx="7875588" cy="63579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129" name="Picture 9"/>
          <p:cNvPicPr>
            <a:picLocks noChangeAspect="1" noChangeArrowheads="1"/>
          </p:cNvPicPr>
          <p:nvPr/>
        </p:nvPicPr>
        <p:blipFill>
          <a:blip r:embed="rId2" cstate="print"/>
          <a:srcRect t="19698" r="1807" b="60468"/>
          <a:stretch>
            <a:fillRect/>
          </a:stretch>
        </p:blipFill>
        <p:spPr bwMode="auto">
          <a:xfrm>
            <a:off x="538163" y="358222"/>
            <a:ext cx="8066087" cy="1222375"/>
          </a:xfrm>
          <a:prstGeom prst="rect">
            <a:avLst/>
          </a:prstGeom>
          <a:noFill/>
          <a:ln w="9525">
            <a:noFill/>
            <a:miter lim="800000"/>
            <a:headEnd/>
            <a:tailEnd/>
          </a:ln>
          <a:effectLst/>
        </p:spPr>
      </p:pic>
      <p:sp>
        <p:nvSpPr>
          <p:cNvPr id="8" name="矩形 7"/>
          <p:cNvSpPr/>
          <p:nvPr/>
        </p:nvSpPr>
        <p:spPr>
          <a:xfrm>
            <a:off x="571472" y="1739334"/>
            <a:ext cx="8001056" cy="3046988"/>
          </a:xfrm>
          <a:prstGeom prst="rect">
            <a:avLst/>
          </a:prstGeom>
        </p:spPr>
        <p:txBody>
          <a:bodyPr wrap="square">
            <a:spAutoFit/>
          </a:bodyPr>
          <a:lstStyle/>
          <a:p>
            <a:pPr algn="just"/>
            <a:r>
              <a:rPr lang="en-US" sz="1200" dirty="0" smtClean="0">
                <a:latin typeface="Arial" pitchFamily="34" charset="0"/>
                <a:cs typeface="Arial" pitchFamily="34" charset="0"/>
              </a:rPr>
              <a:t>	The 1000 Genomes Project is an international research consortium formed to create the most detailed and medically useful picture to date of human genetic variation. The project involves sequencing the genomes of approximately 1200 people from around the world and receives major support from the </a:t>
            </a:r>
            <a:r>
              <a:rPr lang="en-US" sz="1200" dirty="0" err="1" smtClean="0">
                <a:latin typeface="Arial" pitchFamily="34" charset="0"/>
                <a:cs typeface="Arial" pitchFamily="34" charset="0"/>
                <a:hlinkClick r:id="rId3"/>
              </a:rPr>
              <a:t>Wellcome</a:t>
            </a:r>
            <a:r>
              <a:rPr lang="en-US" sz="1200" dirty="0" smtClean="0">
                <a:latin typeface="Arial" pitchFamily="34" charset="0"/>
                <a:cs typeface="Arial" pitchFamily="34" charset="0"/>
                <a:hlinkClick r:id="rId3"/>
              </a:rPr>
              <a:t> Trust Sanger Institute</a:t>
            </a:r>
            <a:r>
              <a:rPr lang="en-US" sz="1200" dirty="0" smtClean="0">
                <a:latin typeface="Arial" pitchFamily="34" charset="0"/>
                <a:cs typeface="Arial" pitchFamily="34" charset="0"/>
              </a:rPr>
              <a:t> in </a:t>
            </a:r>
            <a:r>
              <a:rPr lang="en-US" sz="1200" dirty="0" err="1" smtClean="0">
                <a:latin typeface="Arial" pitchFamily="34" charset="0"/>
                <a:cs typeface="Arial" pitchFamily="34" charset="0"/>
              </a:rPr>
              <a:t>Hinxton</a:t>
            </a:r>
            <a:r>
              <a:rPr lang="en-US" sz="1200" dirty="0" smtClean="0">
                <a:latin typeface="Arial" pitchFamily="34" charset="0"/>
                <a:cs typeface="Arial" pitchFamily="34" charset="0"/>
              </a:rPr>
              <a:t>, England, the </a:t>
            </a:r>
            <a:r>
              <a:rPr lang="en-US" sz="1200" dirty="0" smtClean="0">
                <a:latin typeface="Arial" pitchFamily="34" charset="0"/>
                <a:cs typeface="Arial" pitchFamily="34" charset="0"/>
                <a:hlinkClick r:id="rId4"/>
              </a:rPr>
              <a:t>Beijing Genomics Institute Shenzhen</a:t>
            </a:r>
            <a:r>
              <a:rPr lang="en-US" sz="1200" dirty="0" smtClean="0">
                <a:latin typeface="Arial" pitchFamily="34" charset="0"/>
                <a:cs typeface="Arial" pitchFamily="34" charset="0"/>
              </a:rPr>
              <a:t> in China and the </a:t>
            </a:r>
            <a:r>
              <a:rPr lang="en-US" sz="1200" dirty="0" smtClean="0">
                <a:latin typeface="Arial" pitchFamily="34" charset="0"/>
                <a:cs typeface="Arial" pitchFamily="34" charset="0"/>
                <a:hlinkClick r:id="rId5"/>
              </a:rPr>
              <a:t>National Human Genome Research Institute</a:t>
            </a:r>
            <a:r>
              <a:rPr lang="en-US" sz="1200" dirty="0" smtClean="0">
                <a:latin typeface="Arial" pitchFamily="34" charset="0"/>
                <a:cs typeface="Arial" pitchFamily="34" charset="0"/>
              </a:rPr>
              <a:t> (NHGRI), part of the </a:t>
            </a:r>
            <a:r>
              <a:rPr lang="en-US" sz="1200" dirty="0" smtClean="0">
                <a:latin typeface="Arial" pitchFamily="34" charset="0"/>
                <a:cs typeface="Arial" pitchFamily="34" charset="0"/>
                <a:hlinkClick r:id="rId6"/>
              </a:rPr>
              <a:t>National Institutes of Health</a:t>
            </a:r>
            <a:r>
              <a:rPr lang="en-US" sz="1200" dirty="0" smtClean="0">
                <a:latin typeface="Arial" pitchFamily="34" charset="0"/>
                <a:cs typeface="Arial" pitchFamily="34" charset="0"/>
              </a:rPr>
              <a:t> (NIH). </a:t>
            </a:r>
          </a:p>
          <a:p>
            <a:pPr algn="just"/>
            <a:endParaRPr lang="en-US" sz="1200" dirty="0" smtClean="0">
              <a:latin typeface="Arial" pitchFamily="34" charset="0"/>
              <a:cs typeface="Arial" pitchFamily="34" charset="0"/>
            </a:endParaRPr>
          </a:p>
          <a:p>
            <a:pPr algn="just"/>
            <a:r>
              <a:rPr lang="en-US" sz="1200" dirty="0" smtClean="0">
                <a:latin typeface="Arial" pitchFamily="34" charset="0"/>
                <a:cs typeface="Arial" pitchFamily="34" charset="0"/>
              </a:rPr>
              <a:t>	Drawing on the expertise of multidisciplinary research teams, the 1000 Genomes Project will develop a new map of the human genome that will provide a view of </a:t>
            </a:r>
            <a:r>
              <a:rPr lang="en-US" sz="1200" dirty="0" err="1" smtClean="0">
                <a:latin typeface="Arial" pitchFamily="34" charset="0"/>
                <a:cs typeface="Arial" pitchFamily="34" charset="0"/>
              </a:rPr>
              <a:t>biomedically</a:t>
            </a:r>
            <a:r>
              <a:rPr lang="en-US" sz="1200" dirty="0" smtClean="0">
                <a:latin typeface="Arial" pitchFamily="34" charset="0"/>
                <a:cs typeface="Arial" pitchFamily="34" charset="0"/>
              </a:rPr>
              <a:t> relevant DNA variations at a resolution unmatched by current resources. As with other major human genome reference projects, data from the 1000 Genomes Project will be made swiftly available to the worldwide scientific community through freely accessible public databases. </a:t>
            </a:r>
          </a:p>
          <a:p>
            <a:pPr algn="just"/>
            <a:endParaRPr lang="en-US" sz="1200" dirty="0" smtClean="0">
              <a:latin typeface="Arial" pitchFamily="34" charset="0"/>
              <a:cs typeface="Arial" pitchFamily="34" charset="0"/>
            </a:endParaRPr>
          </a:p>
          <a:p>
            <a:pPr algn="just"/>
            <a:r>
              <a:rPr lang="en-US" sz="1200" dirty="0" smtClean="0">
                <a:latin typeface="Arial" pitchFamily="34" charset="0"/>
                <a:cs typeface="Arial" pitchFamily="34" charset="0"/>
              </a:rPr>
              <a:t>	On 4 September 2008, the co-chairs of the analysis group and overall project co-chairs drafted a letter to the NIH Council about 1000 Genomes Project. This letter, available </a:t>
            </a:r>
            <a:r>
              <a:rPr lang="en-US" sz="1200" dirty="0" smtClean="0">
                <a:latin typeface="Arial" pitchFamily="34" charset="0"/>
                <a:cs typeface="Arial" pitchFamily="34" charset="0"/>
                <a:hlinkClick r:id="rId7" action="ppaction://hlinkfile"/>
              </a:rPr>
              <a:t>here</a:t>
            </a:r>
            <a:r>
              <a:rPr lang="en-US" sz="1200" dirty="0" smtClean="0">
                <a:latin typeface="Arial" pitchFamily="34" charset="0"/>
                <a:cs typeface="Arial" pitchFamily="34" charset="0"/>
              </a:rPr>
              <a:t>, reviews the goals, describes the current status, and provide an update on the critical tasks the Analysis Group must accomplish in order to deliver a valuable community resource and achieve the Project's goals. </a:t>
            </a:r>
            <a:endParaRPr lang="en-US" sz="12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122" name="Picture 5" descr="Genetic_Variation"/>
          <p:cNvPicPr>
            <a:picLocks noChangeAspect="1" noChangeArrowheads="1"/>
          </p:cNvPicPr>
          <p:nvPr/>
        </p:nvPicPr>
        <p:blipFill>
          <a:blip r:embed="rId2" cstate="print"/>
          <a:srcRect l="1494" t="4628" r="2341" b="1782"/>
          <a:stretch>
            <a:fillRect/>
          </a:stretch>
        </p:blipFill>
        <p:spPr bwMode="auto">
          <a:xfrm>
            <a:off x="3130550" y="2293938"/>
            <a:ext cx="5545138" cy="2574925"/>
          </a:xfrm>
          <a:prstGeom prst="rect">
            <a:avLst/>
          </a:prstGeom>
          <a:noFill/>
          <a:ln w="9525">
            <a:noFill/>
            <a:miter lim="800000"/>
            <a:headEnd/>
            <a:tailEnd/>
          </a:ln>
        </p:spPr>
      </p:pic>
      <p:sp>
        <p:nvSpPr>
          <p:cNvPr id="5123" name="Rectangle 7"/>
          <p:cNvSpPr>
            <a:spLocks noChangeArrowheads="1"/>
          </p:cNvSpPr>
          <p:nvPr/>
        </p:nvSpPr>
        <p:spPr bwMode="auto">
          <a:xfrm>
            <a:off x="2986088" y="1182688"/>
            <a:ext cx="5689600" cy="968375"/>
          </a:xfrm>
          <a:prstGeom prst="rect">
            <a:avLst/>
          </a:prstGeom>
          <a:noFill/>
          <a:ln w="9525">
            <a:noFill/>
            <a:miter lim="800000"/>
            <a:headEnd/>
            <a:tailEnd/>
          </a:ln>
        </p:spPr>
        <p:txBody>
          <a:bodyPr anchor="ctr">
            <a:spAutoFit/>
          </a:bodyPr>
          <a:lstStyle/>
          <a:p>
            <a:pPr>
              <a:lnSpc>
                <a:spcPct val="80000"/>
              </a:lnSpc>
            </a:pPr>
            <a:r>
              <a:rPr lang="en-US" altLang="zh-TW"/>
              <a:t>To produce a catalog of variants that are present at 1 percent or greater frequency in the human population across most of the genome, and down to 0.5 percent or lower within genes. </a:t>
            </a:r>
          </a:p>
        </p:txBody>
      </p:sp>
      <p:sp>
        <p:nvSpPr>
          <p:cNvPr id="3080" name="Rectangle 8"/>
          <p:cNvSpPr>
            <a:spLocks noChangeArrowheads="1"/>
          </p:cNvSpPr>
          <p:nvPr/>
        </p:nvSpPr>
        <p:spPr bwMode="auto">
          <a:xfrm>
            <a:off x="323850" y="404813"/>
            <a:ext cx="8670925" cy="519112"/>
          </a:xfrm>
          <a:prstGeom prst="rect">
            <a:avLst/>
          </a:prstGeom>
          <a:noFill/>
          <a:ln w="9525">
            <a:noFill/>
            <a:miter lim="800000"/>
            <a:headEnd/>
            <a:tailEnd/>
          </a:ln>
          <a:effectLst/>
        </p:spPr>
        <p:txBody>
          <a:bodyPr wrap="none">
            <a:spAutoFit/>
          </a:bodyPr>
          <a:lstStyle/>
          <a:p>
            <a:pPr>
              <a:defRPr/>
            </a:pPr>
            <a:r>
              <a:rPr lang="en-US" altLang="zh-TW" sz="2800" b="1" dirty="0">
                <a:solidFill>
                  <a:srgbClr val="800000"/>
                </a:solidFill>
                <a:effectLst>
                  <a:outerShdw blurRad="38100" dist="38100" dir="2700000" algn="tl">
                    <a:srgbClr val="C0C0C0"/>
                  </a:outerShdw>
                </a:effectLst>
                <a:latin typeface="Arial" charset="0"/>
                <a:ea typeface="新細明體" charset="-120"/>
              </a:rPr>
              <a:t>The Scientific Goals of the 1000 Genomes Project </a:t>
            </a:r>
          </a:p>
        </p:txBody>
      </p:sp>
      <p:pic>
        <p:nvPicPr>
          <p:cNvPr id="5125" name="Picture 11" descr="what is HapMap"/>
          <p:cNvPicPr>
            <a:picLocks noChangeAspect="1" noChangeArrowheads="1"/>
          </p:cNvPicPr>
          <p:nvPr/>
        </p:nvPicPr>
        <p:blipFill>
          <a:blip r:embed="rId3" cstate="print"/>
          <a:srcRect/>
          <a:stretch>
            <a:fillRect/>
          </a:stretch>
        </p:blipFill>
        <p:spPr bwMode="auto">
          <a:xfrm>
            <a:off x="731838" y="1268413"/>
            <a:ext cx="2111375" cy="3168650"/>
          </a:xfrm>
          <a:prstGeom prst="rect">
            <a:avLst/>
          </a:prstGeom>
          <a:noFill/>
          <a:ln w="9525">
            <a:noFill/>
            <a:miter lim="800000"/>
            <a:headEnd/>
            <a:tailEnd/>
          </a:ln>
        </p:spPr>
      </p:pic>
      <p:pic>
        <p:nvPicPr>
          <p:cNvPr id="5126" name="Picture 14" descr="tcf7l2_tagsnps"/>
          <p:cNvPicPr>
            <a:picLocks noChangeAspect="1" noChangeArrowheads="1"/>
          </p:cNvPicPr>
          <p:nvPr/>
        </p:nvPicPr>
        <p:blipFill>
          <a:blip r:embed="rId4" cstate="print"/>
          <a:srcRect l="7451" t="66298" r="10349" b="10228"/>
          <a:stretch>
            <a:fillRect/>
          </a:stretch>
        </p:blipFill>
        <p:spPr bwMode="auto">
          <a:xfrm>
            <a:off x="1330325" y="4868863"/>
            <a:ext cx="6697663" cy="15478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srcRect l="20535" t="15714" r="40625" b="10715"/>
          <a:stretch>
            <a:fillRect/>
          </a:stretch>
        </p:blipFill>
        <p:spPr bwMode="auto">
          <a:xfrm>
            <a:off x="361950" y="722313"/>
            <a:ext cx="4638675" cy="5492750"/>
          </a:xfrm>
          <a:prstGeom prst="rect">
            <a:avLst/>
          </a:prstGeom>
          <a:noFill/>
          <a:ln w="9525">
            <a:noFill/>
            <a:miter lim="800000"/>
            <a:headEnd/>
            <a:tailEnd/>
          </a:ln>
        </p:spPr>
      </p:pic>
      <p:pic>
        <p:nvPicPr>
          <p:cNvPr id="35843" name="Picture 2">
            <a:hlinkClick r:id="rId3"/>
          </p:cNvPr>
          <p:cNvPicPr>
            <a:picLocks noChangeAspect="1" noChangeArrowheads="1"/>
          </p:cNvPicPr>
          <p:nvPr/>
        </p:nvPicPr>
        <p:blipFill>
          <a:blip r:embed="rId4" cstate="print"/>
          <a:srcRect l="893" t="19286" r="75893" b="17857"/>
          <a:stretch>
            <a:fillRect/>
          </a:stretch>
        </p:blipFill>
        <p:spPr bwMode="auto">
          <a:xfrm>
            <a:off x="5214938" y="214313"/>
            <a:ext cx="3714750" cy="6286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266" name="Picture 5"/>
          <p:cNvPicPr>
            <a:picLocks noGrp="1" noChangeAspect="1" noChangeArrowheads="1"/>
          </p:cNvPicPr>
          <p:nvPr>
            <p:ph idx="1"/>
          </p:nvPr>
        </p:nvPicPr>
        <p:blipFill>
          <a:blip r:embed="rId2" cstate="print"/>
          <a:srcRect/>
          <a:stretch>
            <a:fillRect/>
          </a:stretch>
        </p:blipFill>
        <p:spPr>
          <a:xfrm>
            <a:off x="142875" y="785813"/>
            <a:ext cx="8858250" cy="4643437"/>
          </a:xfrm>
        </p:spPr>
      </p:pic>
      <p:sp>
        <p:nvSpPr>
          <p:cNvPr id="3" name="文字方塊 2"/>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Applications </a:t>
            </a:r>
            <a:r>
              <a:rPr lang="en-US" altLang="zh-TW" sz="2800" b="1" dirty="0">
                <a:solidFill>
                  <a:srgbClr val="C00000"/>
                </a:solidFill>
                <a:effectLst>
                  <a:outerShdw blurRad="38100" dist="38100" dir="2700000" algn="tl">
                    <a:srgbClr val="C0C0C0"/>
                  </a:outerShdw>
                </a:effectLst>
                <a:latin typeface="Arial" pitchFamily="34" charset="0"/>
                <a:cs typeface="Arial" pitchFamily="34" charset="0"/>
              </a:rPr>
              <a:t>on Biomedical Sciences</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cxnSp>
        <p:nvCxnSpPr>
          <p:cNvPr id="5" name="直線接點 4"/>
          <p:cNvCxnSpPr/>
          <p:nvPr/>
        </p:nvCxnSpPr>
        <p:spPr>
          <a:xfrm>
            <a:off x="12348864" y="2420888"/>
            <a:ext cx="914400" cy="9144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 name="Freeform 45"/>
          <p:cNvSpPr/>
          <p:nvPr/>
        </p:nvSpPr>
        <p:spPr>
          <a:xfrm>
            <a:off x="2524125" y="1820863"/>
            <a:ext cx="1270000" cy="101600"/>
          </a:xfrm>
          <a:custGeom>
            <a:avLst/>
            <a:gdLst>
              <a:gd name="connsiteX0" fmla="*/ 0 w 1270032"/>
              <a:gd name="connsiteY0" fmla="*/ 0 h 101978"/>
              <a:gd name="connsiteX1" fmla="*/ 0 w 1270032"/>
              <a:gd name="connsiteY1" fmla="*/ 101978 h 101978"/>
              <a:gd name="connsiteX2" fmla="*/ 1270032 w 1270032"/>
              <a:gd name="connsiteY2" fmla="*/ 101978 h 101978"/>
            </a:gdLst>
            <a:ahLst/>
            <a:cxnLst>
              <a:cxn ang="0">
                <a:pos x="connsiteX0" y="connsiteY0"/>
              </a:cxn>
              <a:cxn ang="0">
                <a:pos x="connsiteX1" y="connsiteY1"/>
              </a:cxn>
              <a:cxn ang="0">
                <a:pos x="connsiteX2" y="connsiteY2"/>
              </a:cxn>
            </a:cxnLst>
            <a:rect l="l" t="t" r="r" b="b"/>
            <a:pathLst>
              <a:path w="1270032" h="101978">
                <a:moveTo>
                  <a:pt x="0" y="0"/>
                </a:moveTo>
                <a:lnTo>
                  <a:pt x="0" y="101978"/>
                </a:lnTo>
                <a:lnTo>
                  <a:pt x="1270032" y="101978"/>
                </a:lnTo>
              </a:path>
            </a:pathLst>
          </a:custGeom>
          <a:ln>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altLang="zh-TW">
              <a:ea typeface="ＭＳ Ｐゴシック" charset="-128"/>
            </a:endParaRPr>
          </a:p>
          <a:p>
            <a:pPr algn="ctr">
              <a:defRPr/>
            </a:pPr>
            <a:endParaRPr lang="en-US" altLang="zh-TW">
              <a:ea typeface="ＭＳ Ｐゴシック" charset="-128"/>
            </a:endParaRPr>
          </a:p>
        </p:txBody>
      </p:sp>
      <p:sp>
        <p:nvSpPr>
          <p:cNvPr id="17412" name="TextBox 16"/>
          <p:cNvSpPr txBox="1">
            <a:spLocks noChangeArrowheads="1"/>
          </p:cNvSpPr>
          <p:nvPr/>
        </p:nvSpPr>
        <p:spPr bwMode="auto">
          <a:xfrm>
            <a:off x="1524000" y="1504950"/>
            <a:ext cx="2362200" cy="338138"/>
          </a:xfrm>
          <a:prstGeom prst="rect">
            <a:avLst/>
          </a:prstGeom>
          <a:noFill/>
          <a:ln w="9525">
            <a:noFill/>
            <a:miter lim="800000"/>
            <a:headEnd/>
            <a:tailEnd/>
          </a:ln>
        </p:spPr>
        <p:txBody>
          <a:bodyPr>
            <a:spAutoFit/>
          </a:bodyPr>
          <a:lstStyle/>
          <a:p>
            <a:pPr algn="ctr"/>
            <a:r>
              <a:rPr lang="en-US" altLang="zh-TW" sz="1600">
                <a:latin typeface="Calibri" pitchFamily="34" charset="0"/>
              </a:rPr>
              <a:t>Isolate Transcript RNA</a:t>
            </a:r>
          </a:p>
        </p:txBody>
      </p:sp>
      <p:sp>
        <p:nvSpPr>
          <p:cNvPr id="5" name="Rectangle 4"/>
          <p:cNvSpPr>
            <a:spLocks noChangeArrowheads="1"/>
          </p:cNvSpPr>
          <p:nvPr/>
        </p:nvSpPr>
        <p:spPr bwMode="auto">
          <a:xfrm>
            <a:off x="4094163" y="2003425"/>
            <a:ext cx="2132012" cy="160338"/>
          </a:xfrm>
          <a:prstGeom prst="rect">
            <a:avLst/>
          </a:prstGeom>
          <a:gradFill rotWithShape="1">
            <a:gsLst>
              <a:gs pos="0">
                <a:srgbClr val="B3A2C7"/>
              </a:gs>
              <a:gs pos="100000">
                <a:srgbClr val="8064A2"/>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r>
              <a:rPr lang="en-US" sz="1000" b="1">
                <a:solidFill>
                  <a:srgbClr val="FFFFFF"/>
                </a:solidFill>
                <a:effectLst>
                  <a:outerShdw blurRad="38100" dist="38100" dir="2700000" algn="tl">
                    <a:srgbClr val="000000"/>
                  </a:outerShdw>
                </a:effectLst>
                <a:latin typeface="+mn-lt"/>
                <a:ea typeface="ＭＳ Ｐゴシック" charset="-128"/>
                <a:cs typeface="ＭＳ Ｐゴシック" charset="-128"/>
              </a:rPr>
              <a:t>AAAAAA</a:t>
            </a:r>
          </a:p>
        </p:txBody>
      </p:sp>
      <p:sp>
        <p:nvSpPr>
          <p:cNvPr id="6" name="Rectangle 5"/>
          <p:cNvSpPr>
            <a:spLocks noChangeArrowheads="1"/>
          </p:cNvSpPr>
          <p:nvPr/>
        </p:nvSpPr>
        <p:spPr bwMode="auto">
          <a:xfrm>
            <a:off x="4227513" y="2132013"/>
            <a:ext cx="2130425" cy="161925"/>
          </a:xfrm>
          <a:prstGeom prst="rect">
            <a:avLst/>
          </a:prstGeom>
          <a:gradFill rotWithShape="1">
            <a:gsLst>
              <a:gs pos="0">
                <a:srgbClr val="B3A2C7"/>
              </a:gs>
              <a:gs pos="100000">
                <a:srgbClr val="8064A2"/>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r>
              <a:rPr lang="en-US" sz="1000" b="1">
                <a:solidFill>
                  <a:srgbClr val="FFFFFF"/>
                </a:solidFill>
                <a:effectLst>
                  <a:outerShdw blurRad="38100" dist="38100" dir="2700000" algn="tl">
                    <a:srgbClr val="000000"/>
                  </a:outerShdw>
                </a:effectLst>
                <a:latin typeface="+mn-lt"/>
                <a:ea typeface="ＭＳ Ｐゴシック" charset="-128"/>
                <a:cs typeface="ＭＳ Ｐゴシック" charset="-128"/>
              </a:rPr>
              <a:t>AAAAAA</a:t>
            </a:r>
          </a:p>
        </p:txBody>
      </p:sp>
      <p:sp>
        <p:nvSpPr>
          <p:cNvPr id="7" name="Rectangle 6"/>
          <p:cNvSpPr>
            <a:spLocks noChangeArrowheads="1"/>
          </p:cNvSpPr>
          <p:nvPr/>
        </p:nvSpPr>
        <p:spPr bwMode="auto">
          <a:xfrm>
            <a:off x="3962400" y="2260600"/>
            <a:ext cx="2528888" cy="161925"/>
          </a:xfrm>
          <a:prstGeom prst="rect">
            <a:avLst/>
          </a:prstGeom>
          <a:gradFill rotWithShape="1">
            <a:gsLst>
              <a:gs pos="0">
                <a:srgbClr val="B3A2C7"/>
              </a:gs>
              <a:gs pos="100000">
                <a:srgbClr val="8064A2"/>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r>
              <a:rPr lang="en-US" sz="1000" b="1">
                <a:solidFill>
                  <a:srgbClr val="FFFFFF"/>
                </a:solidFill>
                <a:effectLst>
                  <a:outerShdw blurRad="38100" dist="38100" dir="2700000" algn="tl">
                    <a:srgbClr val="000000"/>
                  </a:outerShdw>
                </a:effectLst>
                <a:latin typeface="+mn-lt"/>
                <a:ea typeface="ＭＳ Ｐゴシック" charset="-128"/>
                <a:cs typeface="ＭＳ Ｐゴシック" charset="-128"/>
              </a:rPr>
              <a:t>AAAAAA</a:t>
            </a:r>
          </a:p>
        </p:txBody>
      </p:sp>
      <p:sp>
        <p:nvSpPr>
          <p:cNvPr id="8" name="Rectangle 7"/>
          <p:cNvSpPr>
            <a:spLocks noChangeArrowheads="1"/>
          </p:cNvSpPr>
          <p:nvPr/>
        </p:nvSpPr>
        <p:spPr bwMode="auto">
          <a:xfrm>
            <a:off x="4827588" y="2390775"/>
            <a:ext cx="1797050" cy="161925"/>
          </a:xfrm>
          <a:prstGeom prst="rect">
            <a:avLst/>
          </a:prstGeom>
          <a:gradFill rotWithShape="1">
            <a:gsLst>
              <a:gs pos="0">
                <a:srgbClr val="B3A2C7"/>
              </a:gs>
              <a:gs pos="100000">
                <a:srgbClr val="8064A2"/>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r>
              <a:rPr lang="en-US" sz="1000" b="1">
                <a:solidFill>
                  <a:srgbClr val="FFFFFF"/>
                </a:solidFill>
                <a:effectLst>
                  <a:outerShdw blurRad="38100" dist="38100" dir="2700000" algn="tl">
                    <a:srgbClr val="000000"/>
                  </a:outerShdw>
                </a:effectLst>
                <a:latin typeface="+mn-lt"/>
                <a:ea typeface="ＭＳ Ｐゴシック" charset="-128"/>
                <a:cs typeface="ＭＳ Ｐゴシック" charset="-128"/>
              </a:rPr>
              <a:t>AAAAAA</a:t>
            </a:r>
          </a:p>
        </p:txBody>
      </p:sp>
      <p:sp>
        <p:nvSpPr>
          <p:cNvPr id="9" name="Rectangle 8"/>
          <p:cNvSpPr>
            <a:spLocks noChangeArrowheads="1"/>
          </p:cNvSpPr>
          <p:nvPr/>
        </p:nvSpPr>
        <p:spPr bwMode="auto">
          <a:xfrm>
            <a:off x="4227513" y="1423988"/>
            <a:ext cx="1798637" cy="160337"/>
          </a:xfrm>
          <a:prstGeom prst="rect">
            <a:avLst/>
          </a:prstGeom>
          <a:gradFill rotWithShape="1">
            <a:gsLst>
              <a:gs pos="0">
                <a:srgbClr val="B3A2C7"/>
              </a:gs>
              <a:gs pos="100000">
                <a:srgbClr val="8064A2"/>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endParaRPr lang="zh-TW" altLang="zh-TW" sz="1000" b="1">
              <a:solidFill>
                <a:srgbClr val="FFFFFF"/>
              </a:solidFill>
              <a:latin typeface="Segoe UI" pitchFamily="34" charset="0"/>
              <a:ea typeface="ＭＳ Ｐゴシック" charset="-128"/>
            </a:endParaRPr>
          </a:p>
        </p:txBody>
      </p:sp>
      <p:sp>
        <p:nvSpPr>
          <p:cNvPr id="10" name="Rectangle 9"/>
          <p:cNvSpPr>
            <a:spLocks noChangeArrowheads="1"/>
          </p:cNvSpPr>
          <p:nvPr/>
        </p:nvSpPr>
        <p:spPr bwMode="auto">
          <a:xfrm>
            <a:off x="4360863" y="1552575"/>
            <a:ext cx="1798637" cy="161925"/>
          </a:xfrm>
          <a:prstGeom prst="rect">
            <a:avLst/>
          </a:prstGeom>
          <a:gradFill rotWithShape="1">
            <a:gsLst>
              <a:gs pos="0">
                <a:srgbClr val="B3A2C7"/>
              </a:gs>
              <a:gs pos="100000">
                <a:srgbClr val="8064A2"/>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endParaRPr lang="zh-TW" altLang="zh-TW" sz="1000" b="1">
              <a:solidFill>
                <a:srgbClr val="FFFFFF"/>
              </a:solidFill>
              <a:latin typeface="Segoe UI" pitchFamily="34" charset="0"/>
              <a:ea typeface="ＭＳ Ｐゴシック" charset="-128"/>
            </a:endParaRPr>
          </a:p>
        </p:txBody>
      </p:sp>
      <p:sp>
        <p:nvSpPr>
          <p:cNvPr id="11" name="Rectangle 10"/>
          <p:cNvSpPr>
            <a:spLocks noChangeArrowheads="1"/>
          </p:cNvSpPr>
          <p:nvPr/>
        </p:nvSpPr>
        <p:spPr bwMode="auto">
          <a:xfrm>
            <a:off x="5492750" y="1682750"/>
            <a:ext cx="533400" cy="160338"/>
          </a:xfrm>
          <a:prstGeom prst="rect">
            <a:avLst/>
          </a:prstGeom>
          <a:gradFill rotWithShape="1">
            <a:gsLst>
              <a:gs pos="0">
                <a:srgbClr val="B3A2C7"/>
              </a:gs>
              <a:gs pos="100000">
                <a:srgbClr val="8064A2"/>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endParaRPr lang="zh-TW" altLang="zh-TW" sz="1000" b="1">
              <a:solidFill>
                <a:srgbClr val="FFFFFF"/>
              </a:solidFill>
              <a:latin typeface="Segoe UI" pitchFamily="34" charset="0"/>
              <a:ea typeface="ＭＳ Ｐゴシック" charset="-128"/>
            </a:endParaRPr>
          </a:p>
        </p:txBody>
      </p:sp>
      <p:cxnSp>
        <p:nvCxnSpPr>
          <p:cNvPr id="12" name="Straight Connector 11"/>
          <p:cNvCxnSpPr>
            <a:cxnSpLocks noChangeShapeType="1"/>
          </p:cNvCxnSpPr>
          <p:nvPr/>
        </p:nvCxnSpPr>
        <p:spPr bwMode="auto">
          <a:xfrm>
            <a:off x="3862388" y="1922463"/>
            <a:ext cx="2995612" cy="0"/>
          </a:xfrm>
          <a:prstGeom prst="line">
            <a:avLst/>
          </a:prstGeom>
          <a:noFill/>
          <a:ln w="25400">
            <a:solidFill>
              <a:srgbClr val="7F7F7F"/>
            </a:solidFill>
            <a:prstDash val="sysDash"/>
            <a:round/>
            <a:headEnd/>
            <a:tailEnd/>
          </a:ln>
          <a:effectLst>
            <a:outerShdw dist="20000" dir="5400000" rotWithShape="0">
              <a:srgbClr val="808080">
                <a:alpha val="37999"/>
              </a:srgbClr>
            </a:outerShdw>
          </a:effectLst>
        </p:spPr>
      </p:cxnSp>
      <p:sp>
        <p:nvSpPr>
          <p:cNvPr id="13" name="Down Arrow 12"/>
          <p:cNvSpPr>
            <a:spLocks noChangeArrowheads="1"/>
          </p:cNvSpPr>
          <p:nvPr/>
        </p:nvSpPr>
        <p:spPr bwMode="auto">
          <a:xfrm>
            <a:off x="5159375" y="3657600"/>
            <a:ext cx="266700" cy="258763"/>
          </a:xfrm>
          <a:prstGeom prst="downArrow">
            <a:avLst>
              <a:gd name="adj1" fmla="val 50000"/>
              <a:gd name="adj2" fmla="val 50000"/>
            </a:avLst>
          </a:prstGeom>
          <a:gradFill rotWithShape="1">
            <a:gsLst>
              <a:gs pos="0">
                <a:srgbClr val="C4BD97"/>
              </a:gs>
              <a:gs pos="100000">
                <a:srgbClr val="4A452A"/>
              </a:gs>
            </a:gsLst>
            <a:lin ang="5400000"/>
          </a:gradFill>
          <a:ln w="9525">
            <a:solidFill>
              <a:srgbClr val="4A452A"/>
            </a:solidFill>
            <a:miter lim="800000"/>
            <a:headEnd/>
            <a:tailEnd/>
          </a:ln>
          <a:effectLst>
            <a:outerShdw dist="23000" dir="5400000" rotWithShape="0">
              <a:srgbClr val="808080">
                <a:alpha val="34999"/>
              </a:srgbClr>
            </a:outerShdw>
          </a:effectLst>
        </p:spPr>
        <p:txBody>
          <a:bodyPr anchor="ctr"/>
          <a:lstStyle/>
          <a:p>
            <a:pPr algn="ctr">
              <a:defRPr/>
            </a:pPr>
            <a:endParaRPr lang="zh-TW" altLang="zh-TW">
              <a:solidFill>
                <a:srgbClr val="FFFFFF"/>
              </a:solidFill>
              <a:latin typeface="Segoe UI" pitchFamily="34" charset="0"/>
              <a:ea typeface="ＭＳ Ｐゴシック" charset="-128"/>
            </a:endParaRPr>
          </a:p>
        </p:txBody>
      </p:sp>
      <p:sp>
        <p:nvSpPr>
          <p:cNvPr id="17422" name="TextBox 42"/>
          <p:cNvSpPr txBox="1">
            <a:spLocks noChangeArrowheads="1"/>
          </p:cNvSpPr>
          <p:nvPr/>
        </p:nvSpPr>
        <p:spPr bwMode="auto">
          <a:xfrm>
            <a:off x="1617663" y="3276600"/>
            <a:ext cx="1847850" cy="338138"/>
          </a:xfrm>
          <a:prstGeom prst="rect">
            <a:avLst/>
          </a:prstGeom>
          <a:noFill/>
          <a:ln w="9525">
            <a:noFill/>
            <a:miter lim="800000"/>
            <a:headEnd/>
            <a:tailEnd/>
          </a:ln>
        </p:spPr>
        <p:txBody>
          <a:bodyPr>
            <a:spAutoFit/>
          </a:bodyPr>
          <a:lstStyle/>
          <a:p>
            <a:pPr algn="ctr"/>
            <a:r>
              <a:rPr lang="en-US" altLang="zh-TW" sz="1600">
                <a:latin typeface="Calibri" pitchFamily="34" charset="0"/>
              </a:rPr>
              <a:t>Fragment cDNA</a:t>
            </a:r>
          </a:p>
        </p:txBody>
      </p:sp>
      <p:sp>
        <p:nvSpPr>
          <p:cNvPr id="15" name="Rectangle 14"/>
          <p:cNvSpPr>
            <a:spLocks noChangeArrowheads="1"/>
          </p:cNvSpPr>
          <p:nvPr/>
        </p:nvSpPr>
        <p:spPr bwMode="auto">
          <a:xfrm>
            <a:off x="4694238" y="4818063"/>
            <a:ext cx="1131887" cy="160337"/>
          </a:xfrm>
          <a:prstGeom prst="rect">
            <a:avLst/>
          </a:prstGeom>
          <a:gradFill rotWithShape="1">
            <a:gsLst>
              <a:gs pos="0">
                <a:srgbClr val="3A7CCB"/>
              </a:gs>
              <a:gs pos="20000">
                <a:srgbClr val="3C7BC7"/>
              </a:gs>
              <a:gs pos="100000">
                <a:srgbClr val="2C5D98"/>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endParaRPr lang="zh-TW" altLang="zh-TW" sz="1000" b="1">
              <a:solidFill>
                <a:srgbClr val="FFFFFF"/>
              </a:solidFill>
              <a:latin typeface="Segoe UI" pitchFamily="34" charset="0"/>
              <a:ea typeface="ＭＳ Ｐゴシック" charset="-128"/>
            </a:endParaRPr>
          </a:p>
        </p:txBody>
      </p:sp>
      <p:sp>
        <p:nvSpPr>
          <p:cNvPr id="16" name="Rectangle 15"/>
          <p:cNvSpPr>
            <a:spLocks noChangeArrowheads="1"/>
          </p:cNvSpPr>
          <p:nvPr/>
        </p:nvSpPr>
        <p:spPr bwMode="auto">
          <a:xfrm>
            <a:off x="4427538" y="4946650"/>
            <a:ext cx="1131887" cy="161925"/>
          </a:xfrm>
          <a:prstGeom prst="rect">
            <a:avLst/>
          </a:prstGeom>
          <a:gradFill rotWithShape="1">
            <a:gsLst>
              <a:gs pos="0">
                <a:srgbClr val="3A7CCB"/>
              </a:gs>
              <a:gs pos="20000">
                <a:srgbClr val="3C7BC7"/>
              </a:gs>
              <a:gs pos="100000">
                <a:srgbClr val="2C5D98"/>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endParaRPr lang="zh-TW" altLang="zh-TW" sz="1000" b="1">
              <a:solidFill>
                <a:srgbClr val="FFFFFF"/>
              </a:solidFill>
              <a:latin typeface="Segoe UI" pitchFamily="34" charset="0"/>
              <a:ea typeface="ＭＳ Ｐゴシック" charset="-128"/>
            </a:endParaRPr>
          </a:p>
        </p:txBody>
      </p:sp>
      <p:sp>
        <p:nvSpPr>
          <p:cNvPr id="17" name="Rectangle 16"/>
          <p:cNvSpPr>
            <a:spLocks noChangeArrowheads="1"/>
          </p:cNvSpPr>
          <p:nvPr/>
        </p:nvSpPr>
        <p:spPr bwMode="auto">
          <a:xfrm>
            <a:off x="5692775" y="4946650"/>
            <a:ext cx="1131888" cy="161925"/>
          </a:xfrm>
          <a:prstGeom prst="rect">
            <a:avLst/>
          </a:prstGeom>
          <a:gradFill rotWithShape="1">
            <a:gsLst>
              <a:gs pos="0">
                <a:srgbClr val="3A7CCB"/>
              </a:gs>
              <a:gs pos="20000">
                <a:srgbClr val="3C7BC7"/>
              </a:gs>
              <a:gs pos="100000">
                <a:srgbClr val="2C5D98"/>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endParaRPr lang="zh-TW" altLang="zh-TW" sz="1000" b="1">
              <a:solidFill>
                <a:srgbClr val="FFFFFF"/>
              </a:solidFill>
              <a:latin typeface="Segoe UI" pitchFamily="34" charset="0"/>
              <a:ea typeface="ＭＳ Ｐゴシック" charset="-128"/>
            </a:endParaRPr>
          </a:p>
        </p:txBody>
      </p:sp>
      <p:sp>
        <p:nvSpPr>
          <p:cNvPr id="17426" name="TextBox 52"/>
          <p:cNvSpPr txBox="1">
            <a:spLocks noChangeArrowheads="1"/>
          </p:cNvSpPr>
          <p:nvPr/>
        </p:nvSpPr>
        <p:spPr bwMode="auto">
          <a:xfrm>
            <a:off x="1857375" y="4141788"/>
            <a:ext cx="1724025" cy="339725"/>
          </a:xfrm>
          <a:prstGeom prst="rect">
            <a:avLst/>
          </a:prstGeom>
          <a:noFill/>
          <a:ln w="9525">
            <a:noFill/>
            <a:miter lim="800000"/>
            <a:headEnd/>
            <a:tailEnd/>
          </a:ln>
        </p:spPr>
        <p:txBody>
          <a:bodyPr>
            <a:spAutoFit/>
          </a:bodyPr>
          <a:lstStyle/>
          <a:p>
            <a:pPr algn="ctr"/>
            <a:r>
              <a:rPr lang="en-US" altLang="zh-TW" sz="1600">
                <a:latin typeface="Calibri" pitchFamily="34" charset="0"/>
              </a:rPr>
              <a:t>Size Selection</a:t>
            </a:r>
          </a:p>
        </p:txBody>
      </p:sp>
      <p:sp>
        <p:nvSpPr>
          <p:cNvPr id="19" name="Down Arrow 18"/>
          <p:cNvSpPr>
            <a:spLocks noChangeArrowheads="1"/>
          </p:cNvSpPr>
          <p:nvPr/>
        </p:nvSpPr>
        <p:spPr bwMode="auto">
          <a:xfrm>
            <a:off x="5159375" y="4494213"/>
            <a:ext cx="266700" cy="258762"/>
          </a:xfrm>
          <a:prstGeom prst="downArrow">
            <a:avLst>
              <a:gd name="adj1" fmla="val 50000"/>
              <a:gd name="adj2" fmla="val 50000"/>
            </a:avLst>
          </a:prstGeom>
          <a:gradFill rotWithShape="1">
            <a:gsLst>
              <a:gs pos="0">
                <a:srgbClr val="C4BD97"/>
              </a:gs>
              <a:gs pos="100000">
                <a:srgbClr val="4A452A"/>
              </a:gs>
            </a:gsLst>
            <a:lin ang="5400000"/>
          </a:gradFill>
          <a:ln w="9525">
            <a:solidFill>
              <a:srgbClr val="4A452A"/>
            </a:solidFill>
            <a:miter lim="800000"/>
            <a:headEnd/>
            <a:tailEnd/>
          </a:ln>
          <a:effectLst>
            <a:outerShdw dist="23000" dir="5400000" rotWithShape="0">
              <a:srgbClr val="808080">
                <a:alpha val="34999"/>
              </a:srgbClr>
            </a:outerShdw>
          </a:effectLst>
        </p:spPr>
        <p:txBody>
          <a:bodyPr anchor="ctr"/>
          <a:lstStyle/>
          <a:p>
            <a:pPr algn="ctr">
              <a:defRPr/>
            </a:pPr>
            <a:endParaRPr lang="zh-TW" altLang="zh-TW">
              <a:solidFill>
                <a:srgbClr val="FFFFFF"/>
              </a:solidFill>
              <a:latin typeface="Segoe UI" pitchFamily="34" charset="0"/>
              <a:ea typeface="ＭＳ Ｐゴシック" charset="-128"/>
            </a:endParaRPr>
          </a:p>
        </p:txBody>
      </p:sp>
      <p:sp>
        <p:nvSpPr>
          <p:cNvPr id="20" name="Rectangle 19"/>
          <p:cNvSpPr>
            <a:spLocks noChangeArrowheads="1"/>
          </p:cNvSpPr>
          <p:nvPr/>
        </p:nvSpPr>
        <p:spPr bwMode="auto">
          <a:xfrm>
            <a:off x="3829050" y="3981450"/>
            <a:ext cx="731838" cy="160338"/>
          </a:xfrm>
          <a:prstGeom prst="rect">
            <a:avLst/>
          </a:prstGeom>
          <a:gradFill rotWithShape="1">
            <a:gsLst>
              <a:gs pos="0">
                <a:srgbClr val="3A7CCB"/>
              </a:gs>
              <a:gs pos="20000">
                <a:srgbClr val="3C7BC7"/>
              </a:gs>
              <a:gs pos="100000">
                <a:srgbClr val="2C5D98"/>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endParaRPr lang="zh-TW" altLang="zh-TW" sz="1000" b="1">
              <a:solidFill>
                <a:srgbClr val="FFFFFF"/>
              </a:solidFill>
              <a:latin typeface="Segoe UI" pitchFamily="34" charset="0"/>
              <a:ea typeface="ＭＳ Ｐゴシック" charset="-128"/>
            </a:endParaRPr>
          </a:p>
        </p:txBody>
      </p:sp>
      <p:sp>
        <p:nvSpPr>
          <p:cNvPr id="21" name="Rectangle 20"/>
          <p:cNvSpPr>
            <a:spLocks noChangeArrowheads="1"/>
          </p:cNvSpPr>
          <p:nvPr/>
        </p:nvSpPr>
        <p:spPr bwMode="auto">
          <a:xfrm>
            <a:off x="4694238" y="3981450"/>
            <a:ext cx="1131887" cy="160338"/>
          </a:xfrm>
          <a:prstGeom prst="rect">
            <a:avLst/>
          </a:prstGeom>
          <a:gradFill rotWithShape="1">
            <a:gsLst>
              <a:gs pos="0">
                <a:srgbClr val="3A7CCB"/>
              </a:gs>
              <a:gs pos="20000">
                <a:srgbClr val="3C7BC7"/>
              </a:gs>
              <a:gs pos="100000">
                <a:srgbClr val="2C5D98"/>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endParaRPr lang="zh-TW" altLang="zh-TW" sz="1000" b="1">
              <a:solidFill>
                <a:srgbClr val="FFFFFF"/>
              </a:solidFill>
              <a:latin typeface="Segoe UI" pitchFamily="34" charset="0"/>
              <a:ea typeface="ＭＳ Ｐゴシック" charset="-128"/>
            </a:endParaRPr>
          </a:p>
        </p:txBody>
      </p:sp>
      <p:sp>
        <p:nvSpPr>
          <p:cNvPr id="22" name="Rectangle 21"/>
          <p:cNvSpPr>
            <a:spLocks noChangeArrowheads="1"/>
          </p:cNvSpPr>
          <p:nvPr/>
        </p:nvSpPr>
        <p:spPr bwMode="auto">
          <a:xfrm>
            <a:off x="5959475" y="3981450"/>
            <a:ext cx="465138" cy="128588"/>
          </a:xfrm>
          <a:prstGeom prst="rect">
            <a:avLst/>
          </a:prstGeom>
          <a:gradFill rotWithShape="1">
            <a:gsLst>
              <a:gs pos="0">
                <a:srgbClr val="3A7CCB"/>
              </a:gs>
              <a:gs pos="20000">
                <a:srgbClr val="3C7BC7"/>
              </a:gs>
              <a:gs pos="100000">
                <a:srgbClr val="2C5D98"/>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endParaRPr lang="zh-TW" altLang="zh-TW" sz="1000" b="1">
              <a:solidFill>
                <a:srgbClr val="FFFFFF"/>
              </a:solidFill>
              <a:latin typeface="Segoe UI" pitchFamily="34" charset="0"/>
              <a:ea typeface="ＭＳ Ｐゴシック" charset="-128"/>
            </a:endParaRPr>
          </a:p>
        </p:txBody>
      </p:sp>
      <p:sp>
        <p:nvSpPr>
          <p:cNvPr id="23" name="Rectangle 22"/>
          <p:cNvSpPr>
            <a:spLocks noChangeArrowheads="1"/>
          </p:cNvSpPr>
          <p:nvPr/>
        </p:nvSpPr>
        <p:spPr bwMode="auto">
          <a:xfrm>
            <a:off x="3962400" y="4110038"/>
            <a:ext cx="331788" cy="130175"/>
          </a:xfrm>
          <a:prstGeom prst="rect">
            <a:avLst/>
          </a:prstGeom>
          <a:gradFill rotWithShape="1">
            <a:gsLst>
              <a:gs pos="0">
                <a:srgbClr val="3A7CCB"/>
              </a:gs>
              <a:gs pos="20000">
                <a:srgbClr val="3C7BC7"/>
              </a:gs>
              <a:gs pos="100000">
                <a:srgbClr val="2C5D98"/>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defRPr/>
            </a:pPr>
            <a:endParaRPr lang="zh-TW" altLang="zh-TW" sz="1000" b="1">
              <a:solidFill>
                <a:srgbClr val="FFFFFF"/>
              </a:solidFill>
              <a:latin typeface="Segoe UI" pitchFamily="34" charset="0"/>
              <a:ea typeface="ＭＳ Ｐゴシック" charset="-128"/>
            </a:endParaRPr>
          </a:p>
        </p:txBody>
      </p:sp>
      <p:sp>
        <p:nvSpPr>
          <p:cNvPr id="24" name="Rectangle 23"/>
          <p:cNvSpPr>
            <a:spLocks noChangeArrowheads="1"/>
          </p:cNvSpPr>
          <p:nvPr/>
        </p:nvSpPr>
        <p:spPr bwMode="auto">
          <a:xfrm>
            <a:off x="4427538" y="4110038"/>
            <a:ext cx="1131887" cy="130175"/>
          </a:xfrm>
          <a:prstGeom prst="rect">
            <a:avLst/>
          </a:prstGeom>
          <a:gradFill rotWithShape="1">
            <a:gsLst>
              <a:gs pos="0">
                <a:srgbClr val="3A7CCB"/>
              </a:gs>
              <a:gs pos="20000">
                <a:srgbClr val="3C7BC7"/>
              </a:gs>
              <a:gs pos="100000">
                <a:srgbClr val="2C5D98"/>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endParaRPr lang="zh-TW" altLang="zh-TW" sz="1000" b="1">
              <a:solidFill>
                <a:srgbClr val="FFFFFF"/>
              </a:solidFill>
              <a:latin typeface="Segoe UI" pitchFamily="34" charset="0"/>
              <a:ea typeface="ＭＳ Ｐゴシック" charset="-128"/>
            </a:endParaRPr>
          </a:p>
        </p:txBody>
      </p:sp>
      <p:sp>
        <p:nvSpPr>
          <p:cNvPr id="25" name="Rectangle 24"/>
          <p:cNvSpPr>
            <a:spLocks noChangeArrowheads="1"/>
          </p:cNvSpPr>
          <p:nvPr/>
        </p:nvSpPr>
        <p:spPr bwMode="auto">
          <a:xfrm>
            <a:off x="5692775" y="4110038"/>
            <a:ext cx="1131888" cy="161925"/>
          </a:xfrm>
          <a:prstGeom prst="rect">
            <a:avLst/>
          </a:prstGeom>
          <a:gradFill rotWithShape="1">
            <a:gsLst>
              <a:gs pos="0">
                <a:srgbClr val="3A7CCB"/>
              </a:gs>
              <a:gs pos="20000">
                <a:srgbClr val="3C7BC7"/>
              </a:gs>
              <a:gs pos="100000">
                <a:srgbClr val="2C5D98"/>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endParaRPr lang="zh-TW" altLang="zh-TW" sz="1000" b="1">
              <a:solidFill>
                <a:srgbClr val="FFFFFF"/>
              </a:solidFill>
              <a:latin typeface="Segoe UI" pitchFamily="34" charset="0"/>
              <a:ea typeface="ＭＳ Ｐゴシック" charset="-128"/>
            </a:endParaRPr>
          </a:p>
        </p:txBody>
      </p:sp>
      <p:sp>
        <p:nvSpPr>
          <p:cNvPr id="26" name="Rectangle 25"/>
          <p:cNvSpPr>
            <a:spLocks noChangeArrowheads="1"/>
          </p:cNvSpPr>
          <p:nvPr/>
        </p:nvSpPr>
        <p:spPr bwMode="auto">
          <a:xfrm>
            <a:off x="4094163" y="4240213"/>
            <a:ext cx="1598612" cy="160337"/>
          </a:xfrm>
          <a:prstGeom prst="rect">
            <a:avLst/>
          </a:prstGeom>
          <a:gradFill rotWithShape="1">
            <a:gsLst>
              <a:gs pos="0">
                <a:srgbClr val="3A7CCB"/>
              </a:gs>
              <a:gs pos="20000">
                <a:srgbClr val="3C7BC7"/>
              </a:gs>
              <a:gs pos="100000">
                <a:srgbClr val="2C5D98"/>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endParaRPr lang="zh-TW" altLang="zh-TW" sz="1000" b="1">
              <a:solidFill>
                <a:srgbClr val="FFFFFF"/>
              </a:solidFill>
              <a:latin typeface="Segoe UI" pitchFamily="34" charset="0"/>
              <a:ea typeface="ＭＳ Ｐゴシック" charset="-128"/>
            </a:endParaRPr>
          </a:p>
        </p:txBody>
      </p:sp>
      <p:sp>
        <p:nvSpPr>
          <p:cNvPr id="27" name="Rectangle 26"/>
          <p:cNvSpPr>
            <a:spLocks noChangeArrowheads="1"/>
          </p:cNvSpPr>
          <p:nvPr/>
        </p:nvSpPr>
        <p:spPr bwMode="auto">
          <a:xfrm>
            <a:off x="5826125" y="4240213"/>
            <a:ext cx="266700" cy="160337"/>
          </a:xfrm>
          <a:prstGeom prst="rect">
            <a:avLst/>
          </a:prstGeom>
          <a:gradFill rotWithShape="1">
            <a:gsLst>
              <a:gs pos="0">
                <a:srgbClr val="3A7CCB"/>
              </a:gs>
              <a:gs pos="20000">
                <a:srgbClr val="3C7BC7"/>
              </a:gs>
              <a:gs pos="100000">
                <a:srgbClr val="2C5D98"/>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endParaRPr lang="zh-TW" altLang="zh-TW" sz="1000" b="1">
              <a:solidFill>
                <a:srgbClr val="FFFFFF"/>
              </a:solidFill>
              <a:latin typeface="Segoe UI" pitchFamily="34" charset="0"/>
              <a:ea typeface="ＭＳ Ｐゴシック" charset="-128"/>
            </a:endParaRPr>
          </a:p>
        </p:txBody>
      </p:sp>
      <p:sp>
        <p:nvSpPr>
          <p:cNvPr id="28" name="Rectangle 27"/>
          <p:cNvSpPr>
            <a:spLocks noChangeArrowheads="1"/>
          </p:cNvSpPr>
          <p:nvPr/>
        </p:nvSpPr>
        <p:spPr bwMode="auto">
          <a:xfrm>
            <a:off x="6226175" y="4240213"/>
            <a:ext cx="465138" cy="160337"/>
          </a:xfrm>
          <a:prstGeom prst="rect">
            <a:avLst/>
          </a:prstGeom>
          <a:gradFill rotWithShape="1">
            <a:gsLst>
              <a:gs pos="0">
                <a:srgbClr val="3A7CCB"/>
              </a:gs>
              <a:gs pos="20000">
                <a:srgbClr val="3C7BC7"/>
              </a:gs>
              <a:gs pos="100000">
                <a:srgbClr val="2C5D98"/>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endParaRPr lang="zh-TW" altLang="zh-TW" sz="1000" b="1">
              <a:solidFill>
                <a:srgbClr val="FFFFFF"/>
              </a:solidFill>
              <a:latin typeface="Segoe UI" pitchFamily="34" charset="0"/>
              <a:ea typeface="ＭＳ Ｐゴシック" charset="-128"/>
            </a:endParaRPr>
          </a:p>
        </p:txBody>
      </p:sp>
      <p:sp>
        <p:nvSpPr>
          <p:cNvPr id="29" name="Rectangle 28"/>
          <p:cNvSpPr>
            <a:spLocks noChangeArrowheads="1"/>
          </p:cNvSpPr>
          <p:nvPr/>
        </p:nvSpPr>
        <p:spPr bwMode="auto">
          <a:xfrm>
            <a:off x="4694238" y="5529263"/>
            <a:ext cx="1131887" cy="161925"/>
          </a:xfrm>
          <a:prstGeom prst="rect">
            <a:avLst/>
          </a:prstGeom>
          <a:gradFill rotWithShape="1">
            <a:gsLst>
              <a:gs pos="0">
                <a:srgbClr val="3A7CCB"/>
              </a:gs>
              <a:gs pos="20000">
                <a:srgbClr val="3C7BC7"/>
              </a:gs>
              <a:gs pos="100000">
                <a:srgbClr val="2C5D98"/>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endParaRPr lang="zh-TW" altLang="zh-TW" sz="1000" b="1">
              <a:solidFill>
                <a:srgbClr val="FFFFFF"/>
              </a:solidFill>
              <a:effectLst>
                <a:outerShdw blurRad="38100" dist="38100" dir="2700000" algn="tl">
                  <a:srgbClr val="000000"/>
                </a:outerShdw>
              </a:effectLst>
              <a:latin typeface="Segoe UI" pitchFamily="34" charset="0"/>
              <a:ea typeface="ＭＳ Ｐゴシック" charset="-128"/>
            </a:endParaRPr>
          </a:p>
        </p:txBody>
      </p:sp>
      <p:sp>
        <p:nvSpPr>
          <p:cNvPr id="17438" name="TextBox 66"/>
          <p:cNvSpPr txBox="1">
            <a:spLocks noChangeArrowheads="1"/>
          </p:cNvSpPr>
          <p:nvPr/>
        </p:nvSpPr>
        <p:spPr bwMode="auto">
          <a:xfrm>
            <a:off x="609600" y="4818063"/>
            <a:ext cx="3352800" cy="338137"/>
          </a:xfrm>
          <a:prstGeom prst="rect">
            <a:avLst/>
          </a:prstGeom>
          <a:noFill/>
          <a:ln w="9525">
            <a:noFill/>
            <a:miter lim="800000"/>
            <a:headEnd/>
            <a:tailEnd/>
          </a:ln>
        </p:spPr>
        <p:txBody>
          <a:bodyPr>
            <a:spAutoFit/>
          </a:bodyPr>
          <a:lstStyle/>
          <a:p>
            <a:pPr algn="ctr"/>
            <a:r>
              <a:rPr lang="en-US" altLang="zh-TW" sz="1600">
                <a:latin typeface="Calibri" pitchFamily="34" charset="0"/>
              </a:rPr>
              <a:t>Illumina Sequencing of each end</a:t>
            </a:r>
          </a:p>
        </p:txBody>
      </p:sp>
      <p:sp>
        <p:nvSpPr>
          <p:cNvPr id="31" name="Down Arrow 30"/>
          <p:cNvSpPr>
            <a:spLocks noChangeArrowheads="1"/>
          </p:cNvSpPr>
          <p:nvPr/>
        </p:nvSpPr>
        <p:spPr bwMode="auto">
          <a:xfrm>
            <a:off x="5159375" y="5200650"/>
            <a:ext cx="266700" cy="258763"/>
          </a:xfrm>
          <a:prstGeom prst="downArrow">
            <a:avLst>
              <a:gd name="adj1" fmla="val 50000"/>
              <a:gd name="adj2" fmla="val 50000"/>
            </a:avLst>
          </a:prstGeom>
          <a:gradFill rotWithShape="1">
            <a:gsLst>
              <a:gs pos="0">
                <a:srgbClr val="C4BD97"/>
              </a:gs>
              <a:gs pos="100000">
                <a:srgbClr val="4A452A"/>
              </a:gs>
            </a:gsLst>
            <a:lin ang="5400000"/>
          </a:gradFill>
          <a:ln w="9525">
            <a:solidFill>
              <a:srgbClr val="4A452A"/>
            </a:solidFill>
            <a:miter lim="800000"/>
            <a:headEnd/>
            <a:tailEnd/>
          </a:ln>
          <a:effectLst>
            <a:outerShdw dist="23000" dir="5400000" rotWithShape="0">
              <a:srgbClr val="808080">
                <a:alpha val="34999"/>
              </a:srgbClr>
            </a:outerShdw>
          </a:effectLst>
        </p:spPr>
        <p:txBody>
          <a:bodyPr anchor="ctr"/>
          <a:lstStyle/>
          <a:p>
            <a:pPr algn="ctr">
              <a:defRPr/>
            </a:pPr>
            <a:endParaRPr lang="zh-TW" altLang="zh-TW">
              <a:solidFill>
                <a:srgbClr val="FFFFFF"/>
              </a:solidFill>
              <a:latin typeface="Segoe UI" pitchFamily="34" charset="0"/>
              <a:ea typeface="ＭＳ Ｐゴシック" charset="-128"/>
            </a:endParaRPr>
          </a:p>
        </p:txBody>
      </p:sp>
      <p:sp>
        <p:nvSpPr>
          <p:cNvPr id="32" name="Rectangle 31"/>
          <p:cNvSpPr>
            <a:spLocks noChangeArrowheads="1"/>
          </p:cNvSpPr>
          <p:nvPr/>
        </p:nvSpPr>
        <p:spPr bwMode="auto">
          <a:xfrm>
            <a:off x="5492750" y="5516563"/>
            <a:ext cx="450850" cy="169862"/>
          </a:xfrm>
          <a:prstGeom prst="rect">
            <a:avLst/>
          </a:prstGeom>
          <a:gradFill rotWithShape="1">
            <a:gsLst>
              <a:gs pos="0">
                <a:srgbClr val="E6B9B8"/>
              </a:gs>
              <a:gs pos="100000">
                <a:srgbClr val="953735"/>
              </a:gs>
            </a:gsLst>
            <a:lin ang="5400000"/>
          </a:gradFill>
          <a:ln w="9525">
            <a:solidFill>
              <a:schemeClr val="accent2"/>
            </a:solidFill>
            <a:miter lim="800000"/>
            <a:headEnd/>
            <a:tailEnd/>
          </a:ln>
          <a:effectLst>
            <a:outerShdw dist="23000" dir="5400000" rotWithShape="0">
              <a:srgbClr val="808080">
                <a:alpha val="34999"/>
              </a:srgbClr>
            </a:outerShdw>
          </a:effectLst>
        </p:spPr>
        <p:txBody>
          <a:bodyPr lIns="0" tIns="0" rIns="0" bIns="0" anchor="ctr"/>
          <a:lstStyle/>
          <a:p>
            <a:pPr algn="ctr">
              <a:defRPr/>
            </a:pPr>
            <a:r>
              <a:rPr lang="en-US" sz="1000" b="1" dirty="0">
                <a:solidFill>
                  <a:srgbClr val="FFFFFF"/>
                </a:solidFill>
                <a:effectLst>
                  <a:outerShdw blurRad="38100" dist="38100" dir="2700000" algn="tl">
                    <a:srgbClr val="000000"/>
                  </a:outerShdw>
                </a:effectLst>
                <a:latin typeface="+mn-lt"/>
                <a:ea typeface="ＭＳ Ｐゴシック" charset="-128"/>
                <a:cs typeface="ＭＳ Ｐゴシック" charset="-128"/>
              </a:rPr>
              <a:t>CAAA</a:t>
            </a:r>
          </a:p>
        </p:txBody>
      </p:sp>
      <p:sp>
        <p:nvSpPr>
          <p:cNvPr id="34" name="Rectangle 33"/>
          <p:cNvSpPr>
            <a:spLocks noChangeArrowheads="1"/>
          </p:cNvSpPr>
          <p:nvPr/>
        </p:nvSpPr>
        <p:spPr bwMode="auto">
          <a:xfrm>
            <a:off x="4275138" y="5749925"/>
            <a:ext cx="1131887" cy="161925"/>
          </a:xfrm>
          <a:prstGeom prst="rect">
            <a:avLst/>
          </a:prstGeom>
          <a:gradFill rotWithShape="1">
            <a:gsLst>
              <a:gs pos="0">
                <a:srgbClr val="3A7CCB"/>
              </a:gs>
              <a:gs pos="20000">
                <a:srgbClr val="3C7BC7"/>
              </a:gs>
              <a:gs pos="100000">
                <a:srgbClr val="2C5D98"/>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endParaRPr lang="zh-TW" altLang="zh-TW" sz="1000" b="1">
              <a:solidFill>
                <a:srgbClr val="FFFFFF"/>
              </a:solidFill>
              <a:effectLst>
                <a:outerShdw blurRad="38100" dist="38100" dir="2700000" algn="tl">
                  <a:srgbClr val="000000"/>
                </a:outerShdw>
              </a:effectLst>
              <a:latin typeface="Segoe UI" pitchFamily="34" charset="0"/>
              <a:ea typeface="ＭＳ Ｐゴシック" charset="-128"/>
            </a:endParaRPr>
          </a:p>
        </p:txBody>
      </p:sp>
      <p:sp>
        <p:nvSpPr>
          <p:cNvPr id="35" name="Rectangle 34"/>
          <p:cNvSpPr>
            <a:spLocks noChangeArrowheads="1"/>
          </p:cNvSpPr>
          <p:nvPr/>
        </p:nvSpPr>
        <p:spPr bwMode="auto">
          <a:xfrm>
            <a:off x="5900738" y="5811838"/>
            <a:ext cx="1131887" cy="161925"/>
          </a:xfrm>
          <a:prstGeom prst="rect">
            <a:avLst/>
          </a:prstGeom>
          <a:gradFill rotWithShape="1">
            <a:gsLst>
              <a:gs pos="0">
                <a:srgbClr val="3A7CCB"/>
              </a:gs>
              <a:gs pos="20000">
                <a:srgbClr val="3C7BC7"/>
              </a:gs>
              <a:gs pos="100000">
                <a:srgbClr val="2C5D98"/>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endParaRPr lang="zh-TW" altLang="zh-TW" sz="1000" b="1">
              <a:solidFill>
                <a:srgbClr val="FFFFFF"/>
              </a:solidFill>
              <a:effectLst>
                <a:outerShdw blurRad="38100" dist="38100" dir="2700000" algn="tl">
                  <a:srgbClr val="000000"/>
                </a:outerShdw>
              </a:effectLst>
              <a:latin typeface="Segoe UI" pitchFamily="34" charset="0"/>
              <a:ea typeface="ＭＳ Ｐゴシック" charset="-128"/>
            </a:endParaRPr>
          </a:p>
        </p:txBody>
      </p:sp>
      <p:sp>
        <p:nvSpPr>
          <p:cNvPr id="36" name="Rectangle 35"/>
          <p:cNvSpPr>
            <a:spLocks noChangeArrowheads="1"/>
          </p:cNvSpPr>
          <p:nvPr/>
        </p:nvSpPr>
        <p:spPr bwMode="auto">
          <a:xfrm>
            <a:off x="5029200" y="5745163"/>
            <a:ext cx="377825" cy="166687"/>
          </a:xfrm>
          <a:prstGeom prst="rect">
            <a:avLst/>
          </a:prstGeom>
          <a:gradFill rotWithShape="1">
            <a:gsLst>
              <a:gs pos="0">
                <a:srgbClr val="E6B9B8"/>
              </a:gs>
              <a:gs pos="100000">
                <a:srgbClr val="953735"/>
              </a:gs>
            </a:gsLst>
            <a:lin ang="5400000"/>
          </a:gradFill>
          <a:ln w="9525">
            <a:solidFill>
              <a:schemeClr val="accent2"/>
            </a:solidFill>
            <a:miter lim="800000"/>
            <a:headEnd/>
            <a:tailEnd/>
          </a:ln>
          <a:effectLst>
            <a:outerShdw dist="23000" dir="5400000" rotWithShape="0">
              <a:srgbClr val="808080">
                <a:alpha val="34999"/>
              </a:srgbClr>
            </a:outerShdw>
          </a:effectLst>
        </p:spPr>
        <p:txBody>
          <a:bodyPr lIns="0" tIns="0" rIns="0" bIns="0" anchor="ctr"/>
          <a:lstStyle/>
          <a:p>
            <a:pPr algn="ctr">
              <a:defRPr/>
            </a:pPr>
            <a:r>
              <a:rPr lang="en-US" sz="1000" b="1" dirty="0">
                <a:solidFill>
                  <a:srgbClr val="FFFFFF"/>
                </a:solidFill>
                <a:effectLst>
                  <a:outerShdw blurRad="38100" dist="38100" dir="2700000" algn="tl">
                    <a:srgbClr val="000000"/>
                  </a:outerShdw>
                </a:effectLst>
                <a:latin typeface="+mn-lt"/>
                <a:ea typeface="ＭＳ Ｐゴシック" charset="-128"/>
                <a:cs typeface="ＭＳ Ｐゴシック" charset="-128"/>
              </a:rPr>
              <a:t>AAAA</a:t>
            </a:r>
          </a:p>
        </p:txBody>
      </p:sp>
      <p:sp>
        <p:nvSpPr>
          <p:cNvPr id="37" name="Rectangle 36"/>
          <p:cNvSpPr>
            <a:spLocks noChangeArrowheads="1"/>
          </p:cNvSpPr>
          <p:nvPr/>
        </p:nvSpPr>
        <p:spPr bwMode="auto">
          <a:xfrm>
            <a:off x="4191000" y="5745163"/>
            <a:ext cx="417513" cy="166687"/>
          </a:xfrm>
          <a:prstGeom prst="rect">
            <a:avLst/>
          </a:prstGeom>
          <a:gradFill rotWithShape="1">
            <a:gsLst>
              <a:gs pos="0">
                <a:srgbClr val="E6B9B8"/>
              </a:gs>
              <a:gs pos="100000">
                <a:srgbClr val="953735"/>
              </a:gs>
            </a:gsLst>
            <a:lin ang="5400000"/>
          </a:gradFill>
          <a:ln w="9525">
            <a:solidFill>
              <a:schemeClr val="accent2"/>
            </a:solidFill>
            <a:miter lim="800000"/>
            <a:headEnd/>
            <a:tailEnd/>
          </a:ln>
          <a:effectLst>
            <a:outerShdw dist="23000" dir="5400000" rotWithShape="0">
              <a:srgbClr val="808080">
                <a:alpha val="34999"/>
              </a:srgbClr>
            </a:outerShdw>
          </a:effectLst>
        </p:spPr>
        <p:txBody>
          <a:bodyPr lIns="0" tIns="0" rIns="0" bIns="0" anchor="ctr"/>
          <a:lstStyle/>
          <a:p>
            <a:pPr algn="ctr">
              <a:defRPr/>
            </a:pPr>
            <a:r>
              <a:rPr lang="en-US" sz="1000" b="1" dirty="0">
                <a:solidFill>
                  <a:srgbClr val="FFFFFF"/>
                </a:solidFill>
                <a:effectLst>
                  <a:outerShdw blurRad="38100" dist="38100" dir="2700000" algn="tl">
                    <a:srgbClr val="000000"/>
                  </a:outerShdw>
                </a:effectLst>
                <a:latin typeface="+mn-lt"/>
                <a:ea typeface="ＭＳ Ｐゴシック" charset="-128"/>
                <a:cs typeface="ＭＳ Ｐゴシック" charset="-128"/>
              </a:rPr>
              <a:t>GGAG</a:t>
            </a:r>
          </a:p>
        </p:txBody>
      </p:sp>
      <p:sp>
        <p:nvSpPr>
          <p:cNvPr id="38" name="Rectangle 37"/>
          <p:cNvSpPr>
            <a:spLocks noChangeArrowheads="1"/>
          </p:cNvSpPr>
          <p:nvPr/>
        </p:nvSpPr>
        <p:spPr bwMode="auto">
          <a:xfrm>
            <a:off x="5616575" y="5807075"/>
            <a:ext cx="479425" cy="166688"/>
          </a:xfrm>
          <a:prstGeom prst="rect">
            <a:avLst/>
          </a:prstGeom>
          <a:gradFill rotWithShape="1">
            <a:gsLst>
              <a:gs pos="0">
                <a:srgbClr val="E6B9B8"/>
              </a:gs>
              <a:gs pos="100000">
                <a:srgbClr val="953735"/>
              </a:gs>
            </a:gsLst>
            <a:lin ang="5400000"/>
          </a:gradFill>
          <a:ln w="9525">
            <a:solidFill>
              <a:schemeClr val="accent2"/>
            </a:solidFill>
            <a:miter lim="800000"/>
            <a:headEnd/>
            <a:tailEnd/>
          </a:ln>
          <a:effectLst>
            <a:outerShdw dist="23000" dir="5400000" rotWithShape="0">
              <a:srgbClr val="808080">
                <a:alpha val="34999"/>
              </a:srgbClr>
            </a:outerShdw>
          </a:effectLst>
        </p:spPr>
        <p:txBody>
          <a:bodyPr lIns="0" tIns="0" rIns="0" bIns="0" anchor="ctr"/>
          <a:lstStyle/>
          <a:p>
            <a:pPr algn="ctr">
              <a:defRPr/>
            </a:pPr>
            <a:r>
              <a:rPr lang="en-US" sz="1000" b="1">
                <a:solidFill>
                  <a:srgbClr val="FFFFFF"/>
                </a:solidFill>
                <a:effectLst>
                  <a:outerShdw blurRad="38100" dist="38100" dir="2700000" algn="tl">
                    <a:srgbClr val="000000"/>
                  </a:outerShdw>
                </a:effectLst>
                <a:latin typeface="+mn-lt"/>
                <a:ea typeface="ＭＳ Ｐゴシック" charset="-128"/>
                <a:cs typeface="ＭＳ Ｐゴシック" charset="-128"/>
              </a:rPr>
              <a:t>CTGG</a:t>
            </a:r>
          </a:p>
        </p:txBody>
      </p:sp>
      <p:sp>
        <p:nvSpPr>
          <p:cNvPr id="39" name="Rectangle 38"/>
          <p:cNvSpPr>
            <a:spLocks noChangeArrowheads="1"/>
          </p:cNvSpPr>
          <p:nvPr/>
        </p:nvSpPr>
        <p:spPr bwMode="auto">
          <a:xfrm>
            <a:off x="6589713" y="5821363"/>
            <a:ext cx="442912" cy="146050"/>
          </a:xfrm>
          <a:prstGeom prst="rect">
            <a:avLst/>
          </a:prstGeom>
          <a:gradFill rotWithShape="1">
            <a:gsLst>
              <a:gs pos="0">
                <a:srgbClr val="E6B9B8"/>
              </a:gs>
              <a:gs pos="100000">
                <a:srgbClr val="953735"/>
              </a:gs>
            </a:gsLst>
            <a:lin ang="5400000"/>
          </a:gradFill>
          <a:ln w="9525">
            <a:solidFill>
              <a:schemeClr val="accent2"/>
            </a:solidFill>
            <a:miter lim="800000"/>
            <a:headEnd/>
            <a:tailEnd/>
          </a:ln>
          <a:effectLst>
            <a:outerShdw dist="23000" dir="5400000" rotWithShape="0">
              <a:srgbClr val="808080">
                <a:alpha val="34999"/>
              </a:srgbClr>
            </a:outerShdw>
          </a:effectLst>
        </p:spPr>
        <p:txBody>
          <a:bodyPr lIns="0" tIns="0" rIns="0" bIns="0" anchor="ctr"/>
          <a:lstStyle/>
          <a:p>
            <a:pPr algn="ctr">
              <a:defRPr/>
            </a:pPr>
            <a:r>
              <a:rPr lang="en-US" sz="1000" b="1" dirty="0">
                <a:solidFill>
                  <a:srgbClr val="FFFFFF"/>
                </a:solidFill>
                <a:effectLst>
                  <a:outerShdw blurRad="38100" dist="38100" dir="2700000" algn="tl">
                    <a:srgbClr val="000000"/>
                  </a:outerShdw>
                </a:effectLst>
                <a:latin typeface="+mn-lt"/>
                <a:ea typeface="ＭＳ Ｐゴシック" charset="-128"/>
                <a:cs typeface="ＭＳ Ｐゴシック" charset="-128"/>
              </a:rPr>
              <a:t>GAAA</a:t>
            </a:r>
          </a:p>
        </p:txBody>
      </p:sp>
      <p:sp>
        <p:nvSpPr>
          <p:cNvPr id="17447" name="TextBox 42"/>
          <p:cNvSpPr txBox="1">
            <a:spLocks noChangeArrowheads="1"/>
          </p:cNvSpPr>
          <p:nvPr/>
        </p:nvSpPr>
        <p:spPr bwMode="auto">
          <a:xfrm>
            <a:off x="1314450" y="2286000"/>
            <a:ext cx="2419350" cy="338138"/>
          </a:xfrm>
          <a:prstGeom prst="rect">
            <a:avLst/>
          </a:prstGeom>
          <a:noFill/>
          <a:ln w="9525">
            <a:noFill/>
            <a:miter lim="800000"/>
            <a:headEnd/>
            <a:tailEnd/>
          </a:ln>
        </p:spPr>
        <p:txBody>
          <a:bodyPr>
            <a:spAutoFit/>
          </a:bodyPr>
          <a:lstStyle/>
          <a:p>
            <a:pPr algn="ctr"/>
            <a:r>
              <a:rPr lang="en-US" altLang="zh-TW" sz="1600">
                <a:latin typeface="Calibri" pitchFamily="34" charset="0"/>
              </a:rPr>
              <a:t>Reverse Transcription</a:t>
            </a:r>
          </a:p>
        </p:txBody>
      </p:sp>
      <p:sp>
        <p:nvSpPr>
          <p:cNvPr id="41" name="Down Arrow 40"/>
          <p:cNvSpPr>
            <a:spLocks noChangeArrowheads="1"/>
          </p:cNvSpPr>
          <p:nvPr/>
        </p:nvSpPr>
        <p:spPr bwMode="auto">
          <a:xfrm>
            <a:off x="5159375" y="2627313"/>
            <a:ext cx="266700" cy="258762"/>
          </a:xfrm>
          <a:prstGeom prst="downArrow">
            <a:avLst>
              <a:gd name="adj1" fmla="val 50000"/>
              <a:gd name="adj2" fmla="val 50000"/>
            </a:avLst>
          </a:prstGeom>
          <a:gradFill rotWithShape="1">
            <a:gsLst>
              <a:gs pos="0">
                <a:srgbClr val="C4BD97"/>
              </a:gs>
              <a:gs pos="100000">
                <a:srgbClr val="4A452A"/>
              </a:gs>
            </a:gsLst>
            <a:lin ang="5400000"/>
          </a:gradFill>
          <a:ln w="9525">
            <a:solidFill>
              <a:srgbClr val="4A452A"/>
            </a:solidFill>
            <a:miter lim="800000"/>
            <a:headEnd/>
            <a:tailEnd/>
          </a:ln>
          <a:effectLst>
            <a:outerShdw dist="23000" dir="5400000" rotWithShape="0">
              <a:srgbClr val="808080">
                <a:alpha val="34999"/>
              </a:srgbClr>
            </a:outerShdw>
          </a:effectLst>
        </p:spPr>
        <p:txBody>
          <a:bodyPr anchor="ctr"/>
          <a:lstStyle/>
          <a:p>
            <a:pPr algn="ctr">
              <a:defRPr/>
            </a:pPr>
            <a:endParaRPr lang="zh-TW" altLang="zh-TW">
              <a:solidFill>
                <a:srgbClr val="FFFFFF"/>
              </a:solidFill>
              <a:latin typeface="Segoe UI" pitchFamily="34" charset="0"/>
              <a:ea typeface="ＭＳ Ｐゴシック" charset="-128"/>
            </a:endParaRPr>
          </a:p>
        </p:txBody>
      </p:sp>
      <p:sp>
        <p:nvSpPr>
          <p:cNvPr id="42" name="Rectangle 41"/>
          <p:cNvSpPr>
            <a:spLocks noChangeArrowheads="1"/>
          </p:cNvSpPr>
          <p:nvPr/>
        </p:nvSpPr>
        <p:spPr bwMode="auto">
          <a:xfrm>
            <a:off x="4094163" y="2971800"/>
            <a:ext cx="2132012" cy="161925"/>
          </a:xfrm>
          <a:prstGeom prst="rect">
            <a:avLst/>
          </a:prstGeom>
          <a:gradFill rotWithShape="1">
            <a:gsLst>
              <a:gs pos="0">
                <a:srgbClr val="3A7CCB"/>
              </a:gs>
              <a:gs pos="20000">
                <a:srgbClr val="3C7BC7"/>
              </a:gs>
              <a:gs pos="100000">
                <a:srgbClr val="2C5D98"/>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endParaRPr lang="zh-TW" altLang="zh-TW" sz="1000" b="1">
              <a:solidFill>
                <a:srgbClr val="FFFFFF"/>
              </a:solidFill>
              <a:effectLst>
                <a:outerShdw blurRad="38100" dist="38100" dir="2700000" algn="tl">
                  <a:srgbClr val="000000"/>
                </a:outerShdw>
              </a:effectLst>
              <a:latin typeface="Segoe UI" pitchFamily="34" charset="0"/>
              <a:ea typeface="ＭＳ Ｐゴシック" charset="-128"/>
            </a:endParaRPr>
          </a:p>
        </p:txBody>
      </p:sp>
      <p:sp>
        <p:nvSpPr>
          <p:cNvPr id="43" name="Rectangle 42"/>
          <p:cNvSpPr>
            <a:spLocks noChangeArrowheads="1"/>
          </p:cNvSpPr>
          <p:nvPr/>
        </p:nvSpPr>
        <p:spPr bwMode="auto">
          <a:xfrm>
            <a:off x="4227513" y="3101975"/>
            <a:ext cx="2130425" cy="161925"/>
          </a:xfrm>
          <a:prstGeom prst="rect">
            <a:avLst/>
          </a:prstGeom>
          <a:gradFill rotWithShape="1">
            <a:gsLst>
              <a:gs pos="0">
                <a:srgbClr val="3A7CCB"/>
              </a:gs>
              <a:gs pos="20000">
                <a:srgbClr val="3C7BC7"/>
              </a:gs>
              <a:gs pos="100000">
                <a:srgbClr val="2C5D98"/>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endParaRPr lang="zh-TW" altLang="zh-TW" sz="1000" b="1">
              <a:solidFill>
                <a:srgbClr val="FFFFFF"/>
              </a:solidFill>
              <a:effectLst>
                <a:outerShdw blurRad="38100" dist="38100" dir="2700000" algn="tl">
                  <a:srgbClr val="000000"/>
                </a:outerShdw>
              </a:effectLst>
              <a:latin typeface="Segoe UI" pitchFamily="34" charset="0"/>
              <a:ea typeface="ＭＳ Ｐゴシック" charset="-128"/>
            </a:endParaRPr>
          </a:p>
        </p:txBody>
      </p:sp>
      <p:sp>
        <p:nvSpPr>
          <p:cNvPr id="44" name="Rectangle 43"/>
          <p:cNvSpPr>
            <a:spLocks noChangeArrowheads="1"/>
          </p:cNvSpPr>
          <p:nvPr/>
        </p:nvSpPr>
        <p:spPr bwMode="auto">
          <a:xfrm>
            <a:off x="3962400" y="3230563"/>
            <a:ext cx="2528888" cy="161925"/>
          </a:xfrm>
          <a:prstGeom prst="rect">
            <a:avLst/>
          </a:prstGeom>
          <a:gradFill rotWithShape="1">
            <a:gsLst>
              <a:gs pos="0">
                <a:srgbClr val="3A7CCB"/>
              </a:gs>
              <a:gs pos="20000">
                <a:srgbClr val="3C7BC7"/>
              </a:gs>
              <a:gs pos="100000">
                <a:srgbClr val="2C5D98"/>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endParaRPr lang="zh-TW" altLang="zh-TW" sz="1000" b="1">
              <a:solidFill>
                <a:srgbClr val="FFFFFF"/>
              </a:solidFill>
              <a:effectLst>
                <a:outerShdw blurRad="38100" dist="38100" dir="2700000" algn="tl">
                  <a:srgbClr val="000000"/>
                </a:outerShdw>
              </a:effectLst>
              <a:latin typeface="Segoe UI" pitchFamily="34" charset="0"/>
              <a:ea typeface="ＭＳ Ｐゴシック" charset="-128"/>
            </a:endParaRPr>
          </a:p>
        </p:txBody>
      </p:sp>
      <p:sp>
        <p:nvSpPr>
          <p:cNvPr id="45" name="Rectangle 44"/>
          <p:cNvSpPr>
            <a:spLocks noChangeArrowheads="1"/>
          </p:cNvSpPr>
          <p:nvPr/>
        </p:nvSpPr>
        <p:spPr bwMode="auto">
          <a:xfrm>
            <a:off x="4827588" y="3360738"/>
            <a:ext cx="1797050" cy="161925"/>
          </a:xfrm>
          <a:prstGeom prst="rect">
            <a:avLst/>
          </a:prstGeom>
          <a:gradFill rotWithShape="1">
            <a:gsLst>
              <a:gs pos="0">
                <a:srgbClr val="3A7CCB"/>
              </a:gs>
              <a:gs pos="20000">
                <a:srgbClr val="3C7BC7"/>
              </a:gs>
              <a:gs pos="100000">
                <a:srgbClr val="2C5D98"/>
              </a:gs>
            </a:gsLst>
            <a:lin ang="5400000"/>
          </a:gradFill>
          <a:ln w="9525">
            <a:solidFill>
              <a:srgbClr val="4A7EBB"/>
            </a:solidFill>
            <a:miter lim="800000"/>
            <a:headEnd/>
            <a:tailEnd/>
          </a:ln>
          <a:effectLst>
            <a:outerShdw dist="23000" dir="5400000" rotWithShape="0">
              <a:srgbClr val="808080">
                <a:alpha val="34999"/>
              </a:srgbClr>
            </a:outerShdw>
          </a:effectLst>
        </p:spPr>
        <p:txBody>
          <a:bodyPr anchor="ctr"/>
          <a:lstStyle/>
          <a:p>
            <a:pPr algn="r">
              <a:defRPr/>
            </a:pPr>
            <a:endParaRPr lang="zh-TW" altLang="zh-TW" sz="1000" b="1">
              <a:solidFill>
                <a:srgbClr val="FFFFFF"/>
              </a:solidFill>
              <a:effectLst>
                <a:outerShdw blurRad="38100" dist="38100" dir="2700000" algn="tl">
                  <a:srgbClr val="000000"/>
                </a:outerShdw>
              </a:effectLst>
              <a:latin typeface="Segoe UI" pitchFamily="34" charset="0"/>
              <a:ea typeface="ＭＳ Ｐゴシック" charset="-128"/>
            </a:endParaRPr>
          </a:p>
        </p:txBody>
      </p:sp>
      <p:sp>
        <p:nvSpPr>
          <p:cNvPr id="47" name="Freeform 46"/>
          <p:cNvSpPr/>
          <p:nvPr/>
        </p:nvSpPr>
        <p:spPr>
          <a:xfrm>
            <a:off x="2524125" y="2624138"/>
            <a:ext cx="2503488" cy="103187"/>
          </a:xfrm>
          <a:custGeom>
            <a:avLst/>
            <a:gdLst>
              <a:gd name="connsiteX0" fmla="*/ 0 w 1270032"/>
              <a:gd name="connsiteY0" fmla="*/ 0 h 101978"/>
              <a:gd name="connsiteX1" fmla="*/ 0 w 1270032"/>
              <a:gd name="connsiteY1" fmla="*/ 101978 h 101978"/>
              <a:gd name="connsiteX2" fmla="*/ 1270032 w 1270032"/>
              <a:gd name="connsiteY2" fmla="*/ 101978 h 101978"/>
            </a:gdLst>
            <a:ahLst/>
            <a:cxnLst>
              <a:cxn ang="0">
                <a:pos x="connsiteX0" y="connsiteY0"/>
              </a:cxn>
              <a:cxn ang="0">
                <a:pos x="connsiteX1" y="connsiteY1"/>
              </a:cxn>
              <a:cxn ang="0">
                <a:pos x="connsiteX2" y="connsiteY2"/>
              </a:cxn>
            </a:cxnLst>
            <a:rect l="l" t="t" r="r" b="b"/>
            <a:pathLst>
              <a:path w="1270032" h="101978">
                <a:moveTo>
                  <a:pt x="0" y="0"/>
                </a:moveTo>
                <a:lnTo>
                  <a:pt x="0" y="101978"/>
                </a:lnTo>
                <a:lnTo>
                  <a:pt x="1270032" y="101978"/>
                </a:lnTo>
              </a:path>
            </a:pathLst>
          </a:custGeom>
          <a:ln>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altLang="zh-TW">
              <a:ea typeface="ＭＳ Ｐゴシック" charset="-128"/>
            </a:endParaRPr>
          </a:p>
          <a:p>
            <a:pPr algn="ctr">
              <a:defRPr/>
            </a:pPr>
            <a:endParaRPr lang="en-US" altLang="zh-TW">
              <a:ea typeface="ＭＳ Ｐゴシック" charset="-128"/>
            </a:endParaRPr>
          </a:p>
        </p:txBody>
      </p:sp>
      <p:sp>
        <p:nvSpPr>
          <p:cNvPr id="48" name="Freeform 47"/>
          <p:cNvSpPr/>
          <p:nvPr/>
        </p:nvSpPr>
        <p:spPr>
          <a:xfrm>
            <a:off x="2541588" y="3614738"/>
            <a:ext cx="2503487" cy="101600"/>
          </a:xfrm>
          <a:custGeom>
            <a:avLst/>
            <a:gdLst>
              <a:gd name="connsiteX0" fmla="*/ 0 w 1270032"/>
              <a:gd name="connsiteY0" fmla="*/ 0 h 101978"/>
              <a:gd name="connsiteX1" fmla="*/ 0 w 1270032"/>
              <a:gd name="connsiteY1" fmla="*/ 101978 h 101978"/>
              <a:gd name="connsiteX2" fmla="*/ 1270032 w 1270032"/>
              <a:gd name="connsiteY2" fmla="*/ 101978 h 101978"/>
            </a:gdLst>
            <a:ahLst/>
            <a:cxnLst>
              <a:cxn ang="0">
                <a:pos x="connsiteX0" y="connsiteY0"/>
              </a:cxn>
              <a:cxn ang="0">
                <a:pos x="connsiteX1" y="connsiteY1"/>
              </a:cxn>
              <a:cxn ang="0">
                <a:pos x="connsiteX2" y="connsiteY2"/>
              </a:cxn>
            </a:cxnLst>
            <a:rect l="l" t="t" r="r" b="b"/>
            <a:pathLst>
              <a:path w="1270032" h="101978">
                <a:moveTo>
                  <a:pt x="0" y="0"/>
                </a:moveTo>
                <a:lnTo>
                  <a:pt x="0" y="101978"/>
                </a:lnTo>
                <a:lnTo>
                  <a:pt x="1270032" y="101978"/>
                </a:lnTo>
              </a:path>
            </a:pathLst>
          </a:custGeom>
          <a:ln>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altLang="zh-TW">
              <a:ea typeface="ＭＳ Ｐゴシック" charset="-128"/>
            </a:endParaRPr>
          </a:p>
          <a:p>
            <a:pPr algn="ctr">
              <a:defRPr/>
            </a:pPr>
            <a:endParaRPr lang="en-US" altLang="zh-TW">
              <a:ea typeface="ＭＳ Ｐゴシック" charset="-128"/>
            </a:endParaRPr>
          </a:p>
        </p:txBody>
      </p:sp>
      <p:sp>
        <p:nvSpPr>
          <p:cNvPr id="49" name="Freeform 48"/>
          <p:cNvSpPr/>
          <p:nvPr/>
        </p:nvSpPr>
        <p:spPr>
          <a:xfrm>
            <a:off x="2524125" y="4460875"/>
            <a:ext cx="2503488" cy="103188"/>
          </a:xfrm>
          <a:custGeom>
            <a:avLst/>
            <a:gdLst>
              <a:gd name="connsiteX0" fmla="*/ 0 w 1270032"/>
              <a:gd name="connsiteY0" fmla="*/ 0 h 101978"/>
              <a:gd name="connsiteX1" fmla="*/ 0 w 1270032"/>
              <a:gd name="connsiteY1" fmla="*/ 101978 h 101978"/>
              <a:gd name="connsiteX2" fmla="*/ 1270032 w 1270032"/>
              <a:gd name="connsiteY2" fmla="*/ 101978 h 101978"/>
            </a:gdLst>
            <a:ahLst/>
            <a:cxnLst>
              <a:cxn ang="0">
                <a:pos x="connsiteX0" y="connsiteY0"/>
              </a:cxn>
              <a:cxn ang="0">
                <a:pos x="connsiteX1" y="connsiteY1"/>
              </a:cxn>
              <a:cxn ang="0">
                <a:pos x="connsiteX2" y="connsiteY2"/>
              </a:cxn>
            </a:cxnLst>
            <a:rect l="l" t="t" r="r" b="b"/>
            <a:pathLst>
              <a:path w="1270032" h="101978">
                <a:moveTo>
                  <a:pt x="0" y="0"/>
                </a:moveTo>
                <a:lnTo>
                  <a:pt x="0" y="101978"/>
                </a:lnTo>
                <a:lnTo>
                  <a:pt x="1270032" y="101978"/>
                </a:lnTo>
              </a:path>
            </a:pathLst>
          </a:custGeom>
          <a:ln>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altLang="zh-TW">
              <a:ea typeface="ＭＳ Ｐゴシック" charset="-128"/>
            </a:endParaRPr>
          </a:p>
          <a:p>
            <a:pPr algn="ctr">
              <a:defRPr/>
            </a:pPr>
            <a:endParaRPr lang="en-US" altLang="zh-TW">
              <a:ea typeface="ＭＳ Ｐゴシック" charset="-128"/>
            </a:endParaRPr>
          </a:p>
        </p:txBody>
      </p:sp>
      <p:sp>
        <p:nvSpPr>
          <p:cNvPr id="50" name="Freeform 49"/>
          <p:cNvSpPr/>
          <p:nvPr/>
        </p:nvSpPr>
        <p:spPr>
          <a:xfrm>
            <a:off x="2541588" y="5156200"/>
            <a:ext cx="2503487" cy="101600"/>
          </a:xfrm>
          <a:custGeom>
            <a:avLst/>
            <a:gdLst>
              <a:gd name="connsiteX0" fmla="*/ 0 w 1270032"/>
              <a:gd name="connsiteY0" fmla="*/ 0 h 101978"/>
              <a:gd name="connsiteX1" fmla="*/ 0 w 1270032"/>
              <a:gd name="connsiteY1" fmla="*/ 101978 h 101978"/>
              <a:gd name="connsiteX2" fmla="*/ 1270032 w 1270032"/>
              <a:gd name="connsiteY2" fmla="*/ 101978 h 101978"/>
            </a:gdLst>
            <a:ahLst/>
            <a:cxnLst>
              <a:cxn ang="0">
                <a:pos x="connsiteX0" y="connsiteY0"/>
              </a:cxn>
              <a:cxn ang="0">
                <a:pos x="connsiteX1" y="connsiteY1"/>
              </a:cxn>
              <a:cxn ang="0">
                <a:pos x="connsiteX2" y="connsiteY2"/>
              </a:cxn>
            </a:cxnLst>
            <a:rect l="l" t="t" r="r" b="b"/>
            <a:pathLst>
              <a:path w="1270032" h="101978">
                <a:moveTo>
                  <a:pt x="0" y="0"/>
                </a:moveTo>
                <a:lnTo>
                  <a:pt x="0" y="101978"/>
                </a:lnTo>
                <a:lnTo>
                  <a:pt x="1270032" y="101978"/>
                </a:lnTo>
              </a:path>
            </a:pathLst>
          </a:custGeom>
          <a:ln>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altLang="zh-TW">
              <a:ea typeface="ＭＳ Ｐゴシック" charset="-128"/>
            </a:endParaRPr>
          </a:p>
          <a:p>
            <a:pPr algn="ctr">
              <a:defRPr/>
            </a:pPr>
            <a:endParaRPr lang="en-US" altLang="zh-TW">
              <a:ea typeface="ＭＳ Ｐゴシック" charset="-128"/>
            </a:endParaRPr>
          </a:p>
        </p:txBody>
      </p:sp>
      <p:sp>
        <p:nvSpPr>
          <p:cNvPr id="51" name="Rectangle 50"/>
          <p:cNvSpPr>
            <a:spLocks noChangeArrowheads="1"/>
          </p:cNvSpPr>
          <p:nvPr/>
        </p:nvSpPr>
        <p:spPr bwMode="auto">
          <a:xfrm>
            <a:off x="4572000" y="5516563"/>
            <a:ext cx="450850" cy="169862"/>
          </a:xfrm>
          <a:prstGeom prst="rect">
            <a:avLst/>
          </a:prstGeom>
          <a:gradFill rotWithShape="1">
            <a:gsLst>
              <a:gs pos="0">
                <a:srgbClr val="E6B9B8"/>
              </a:gs>
              <a:gs pos="100000">
                <a:srgbClr val="953735"/>
              </a:gs>
            </a:gsLst>
            <a:lin ang="5400000"/>
          </a:gradFill>
          <a:ln w="9525">
            <a:solidFill>
              <a:schemeClr val="accent2"/>
            </a:solidFill>
            <a:miter lim="800000"/>
            <a:headEnd/>
            <a:tailEnd/>
          </a:ln>
          <a:effectLst>
            <a:outerShdw dist="23000" dir="5400000" rotWithShape="0">
              <a:srgbClr val="808080">
                <a:alpha val="34999"/>
              </a:srgbClr>
            </a:outerShdw>
          </a:effectLst>
        </p:spPr>
        <p:txBody>
          <a:bodyPr lIns="0" tIns="0" rIns="0" bIns="0" anchor="ctr"/>
          <a:lstStyle/>
          <a:p>
            <a:pPr algn="ctr">
              <a:defRPr/>
            </a:pPr>
            <a:r>
              <a:rPr lang="en-US" sz="1000" b="1" dirty="0">
                <a:solidFill>
                  <a:srgbClr val="FFFFFF"/>
                </a:solidFill>
                <a:effectLst>
                  <a:outerShdw blurRad="38100" dist="38100" dir="2700000" algn="tl">
                    <a:srgbClr val="000000"/>
                  </a:outerShdw>
                </a:effectLst>
                <a:latin typeface="+mn-lt"/>
                <a:ea typeface="ＭＳ Ｐゴシック" charset="-128"/>
                <a:cs typeface="ＭＳ Ｐゴシック" charset="-128"/>
              </a:rPr>
              <a:t>CAGG</a:t>
            </a:r>
          </a:p>
        </p:txBody>
      </p:sp>
      <p:sp>
        <p:nvSpPr>
          <p:cNvPr id="17458" name="TextBox 51"/>
          <p:cNvSpPr txBox="1">
            <a:spLocks noChangeArrowheads="1"/>
          </p:cNvSpPr>
          <p:nvPr/>
        </p:nvSpPr>
        <p:spPr bwMode="auto">
          <a:xfrm>
            <a:off x="0" y="5931297"/>
            <a:ext cx="5713413" cy="954107"/>
          </a:xfrm>
          <a:prstGeom prst="rect">
            <a:avLst/>
          </a:prstGeom>
          <a:noFill/>
          <a:ln w="9525">
            <a:noFill/>
            <a:miter lim="800000"/>
            <a:headEnd/>
            <a:tailEnd/>
          </a:ln>
        </p:spPr>
        <p:txBody>
          <a:bodyPr wrap="square">
            <a:spAutoFit/>
          </a:bodyPr>
          <a:lstStyle/>
          <a:p>
            <a:r>
              <a:rPr lang="en-US" altLang="zh-TW" sz="1400" dirty="0"/>
              <a:t>*based on </a:t>
            </a:r>
            <a:r>
              <a:rPr lang="en-US" altLang="zh-TW" sz="1400" dirty="0" err="1"/>
              <a:t>Illumina</a:t>
            </a:r>
            <a:r>
              <a:rPr lang="en-US" altLang="zh-TW" sz="1400" dirty="0"/>
              <a:t> approach</a:t>
            </a:r>
          </a:p>
          <a:p>
            <a:r>
              <a:rPr lang="en-US" altLang="zh-TW" sz="1400" dirty="0"/>
              <a:t>**strand-specific RNA-</a:t>
            </a:r>
            <a:r>
              <a:rPr lang="en-US" altLang="zh-TW" sz="1400" dirty="0" err="1"/>
              <a:t>seq</a:t>
            </a:r>
            <a:r>
              <a:rPr lang="en-US" altLang="zh-TW" sz="1400" dirty="0"/>
              <a:t> protocols exist for both </a:t>
            </a:r>
            <a:r>
              <a:rPr lang="en-US" altLang="zh-TW" sz="1400" dirty="0" err="1"/>
              <a:t>Illumina</a:t>
            </a:r>
            <a:r>
              <a:rPr lang="en-US" altLang="zh-TW" sz="1400" dirty="0"/>
              <a:t> and </a:t>
            </a:r>
            <a:r>
              <a:rPr lang="en-US" altLang="zh-TW" sz="1400" dirty="0" err="1"/>
              <a:t>SOLiD</a:t>
            </a:r>
            <a:endParaRPr lang="en-US" altLang="zh-TW" sz="1400" dirty="0"/>
          </a:p>
          <a:p>
            <a:r>
              <a:rPr lang="en-US" altLang="zh-TW" sz="1400" dirty="0"/>
              <a:t>Slide complements of Andrew McPherson</a:t>
            </a:r>
          </a:p>
          <a:p>
            <a:endParaRPr lang="en-US" altLang="zh-TW" sz="1400" dirty="0"/>
          </a:p>
        </p:txBody>
      </p:sp>
      <p:sp>
        <p:nvSpPr>
          <p:cNvPr id="53" name="文字方塊 52"/>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err="1" smtClean="0">
                <a:solidFill>
                  <a:srgbClr val="C00000"/>
                </a:solidFill>
                <a:effectLst>
                  <a:outerShdw blurRad="38100" dist="38100" dir="2700000" algn="tl">
                    <a:srgbClr val="C0C0C0"/>
                  </a:outerShdw>
                </a:effectLst>
                <a:latin typeface="Arial" pitchFamily="34" charset="0"/>
                <a:cs typeface="Arial" pitchFamily="34" charset="0"/>
              </a:rPr>
              <a:t>Transcriptome</a:t>
            </a: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 Sequencing</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
        <p:nvSpPr>
          <p:cNvPr id="52" name="文字方塊 51"/>
          <p:cNvSpPr txBox="1"/>
          <p:nvPr/>
        </p:nvSpPr>
        <p:spPr>
          <a:xfrm>
            <a:off x="7092280" y="5723964"/>
            <a:ext cx="1803892" cy="369332"/>
          </a:xfrm>
          <a:prstGeom prst="rect">
            <a:avLst/>
          </a:prstGeom>
          <a:noFill/>
        </p:spPr>
        <p:txBody>
          <a:bodyPr wrap="none" rtlCol="0">
            <a:spAutoFit/>
          </a:bodyPr>
          <a:lstStyle/>
          <a:p>
            <a:r>
              <a:rPr lang="en-US" altLang="zh-TW" b="1" dirty="0" smtClean="0"/>
              <a:t>20,000,000 reads</a:t>
            </a:r>
            <a:endParaRPr lang="zh-TW" altLang="en-US" b="1" dirty="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文字方塊 2"/>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err="1" smtClean="0">
                <a:solidFill>
                  <a:srgbClr val="C00000"/>
                </a:solidFill>
                <a:effectLst>
                  <a:outerShdw blurRad="38100" dist="38100" dir="2700000" algn="tl">
                    <a:srgbClr val="C0C0C0"/>
                  </a:outerShdw>
                </a:effectLst>
                <a:latin typeface="Arial" pitchFamily="34" charset="0"/>
                <a:cs typeface="Arial" pitchFamily="34" charset="0"/>
              </a:rPr>
              <a:t>Transcriptome</a:t>
            </a: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 Sequencing</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pic>
        <p:nvPicPr>
          <p:cNvPr id="4" name="Picture 5" descr="626px-RNA-Seq-alignment.png"/>
          <p:cNvPicPr>
            <a:picLocks noChangeAspect="1"/>
          </p:cNvPicPr>
          <p:nvPr/>
        </p:nvPicPr>
        <p:blipFill>
          <a:blip r:embed="rId2" cstate="print"/>
          <a:srcRect/>
          <a:stretch>
            <a:fillRect/>
          </a:stretch>
        </p:blipFill>
        <p:spPr bwMode="auto">
          <a:xfrm>
            <a:off x="1403648" y="620688"/>
            <a:ext cx="6552728" cy="549272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6" name="Picture 3" descr="zody.tiff"/>
          <p:cNvPicPr>
            <a:picLocks noChangeAspect="1"/>
          </p:cNvPicPr>
          <p:nvPr/>
        </p:nvPicPr>
        <p:blipFill>
          <a:blip r:embed="rId3" cstate="print"/>
          <a:srcRect/>
          <a:stretch>
            <a:fillRect/>
          </a:stretch>
        </p:blipFill>
        <p:spPr bwMode="auto">
          <a:xfrm>
            <a:off x="395536" y="1134368"/>
            <a:ext cx="8028384" cy="4454872"/>
          </a:xfrm>
          <a:prstGeom prst="rect">
            <a:avLst/>
          </a:prstGeom>
          <a:noFill/>
          <a:ln w="9525">
            <a:noFill/>
            <a:miter lim="800000"/>
            <a:headEnd/>
            <a:tailEnd/>
          </a:ln>
        </p:spPr>
      </p:pic>
      <p:sp>
        <p:nvSpPr>
          <p:cNvPr id="18437" name="TextBox 4"/>
          <p:cNvSpPr txBox="1">
            <a:spLocks noChangeArrowheads="1"/>
          </p:cNvSpPr>
          <p:nvPr/>
        </p:nvSpPr>
        <p:spPr bwMode="auto">
          <a:xfrm>
            <a:off x="702443" y="5877272"/>
            <a:ext cx="7974013" cy="584200"/>
          </a:xfrm>
          <a:prstGeom prst="rect">
            <a:avLst/>
          </a:prstGeom>
          <a:noFill/>
          <a:ln w="9525">
            <a:noFill/>
            <a:miter lim="800000"/>
            <a:headEnd/>
            <a:tailEnd/>
          </a:ln>
        </p:spPr>
        <p:txBody>
          <a:bodyPr wrap="none">
            <a:spAutoFit/>
          </a:bodyPr>
          <a:lstStyle/>
          <a:p>
            <a:r>
              <a:rPr lang="en-US" altLang="zh-TW" sz="1600" dirty="0"/>
              <a:t>*Assembly is the only option when working with a creature with no genome sequence, </a:t>
            </a:r>
          </a:p>
          <a:p>
            <a:r>
              <a:rPr lang="en-US" altLang="zh-TW" sz="1600" dirty="0"/>
              <a:t>alignment of </a:t>
            </a:r>
            <a:r>
              <a:rPr lang="en-US" altLang="zh-TW" sz="1600" dirty="0" err="1"/>
              <a:t>contigs</a:t>
            </a:r>
            <a:r>
              <a:rPr lang="en-US" altLang="zh-TW" sz="1600" dirty="0"/>
              <a:t> may be to ESTs, </a:t>
            </a:r>
            <a:r>
              <a:rPr lang="en-US" altLang="zh-TW" sz="1600" dirty="0" err="1"/>
              <a:t>cDNAs</a:t>
            </a:r>
            <a:r>
              <a:rPr lang="en-US" altLang="zh-TW" sz="1600" dirty="0"/>
              <a:t> etc </a:t>
            </a:r>
          </a:p>
        </p:txBody>
      </p:sp>
      <p:sp>
        <p:nvSpPr>
          <p:cNvPr id="18438" name="TextBox 5"/>
          <p:cNvSpPr txBox="1">
            <a:spLocks noChangeArrowheads="1"/>
          </p:cNvSpPr>
          <p:nvPr/>
        </p:nvSpPr>
        <p:spPr bwMode="auto">
          <a:xfrm>
            <a:off x="5257800" y="3048000"/>
            <a:ext cx="928688" cy="215900"/>
          </a:xfrm>
          <a:prstGeom prst="rect">
            <a:avLst/>
          </a:prstGeom>
          <a:noFill/>
          <a:ln w="9525">
            <a:noFill/>
            <a:miter lim="800000"/>
            <a:headEnd/>
            <a:tailEnd/>
          </a:ln>
        </p:spPr>
        <p:txBody>
          <a:bodyPr wrap="none">
            <a:spAutoFit/>
          </a:bodyPr>
          <a:lstStyle/>
          <a:p>
            <a:r>
              <a:rPr lang="en-US" altLang="zh-TW" sz="800"/>
              <a:t>or transcriptome</a:t>
            </a:r>
          </a:p>
        </p:txBody>
      </p:sp>
      <p:sp>
        <p:nvSpPr>
          <p:cNvPr id="18439" name="TextBox 6"/>
          <p:cNvSpPr txBox="1">
            <a:spLocks noChangeArrowheads="1"/>
          </p:cNvSpPr>
          <p:nvPr/>
        </p:nvSpPr>
        <p:spPr bwMode="auto">
          <a:xfrm>
            <a:off x="5257800" y="5486400"/>
            <a:ext cx="2709863" cy="307975"/>
          </a:xfrm>
          <a:prstGeom prst="rect">
            <a:avLst/>
          </a:prstGeom>
          <a:noFill/>
          <a:ln w="9525">
            <a:noFill/>
            <a:miter lim="800000"/>
            <a:headEnd/>
            <a:tailEnd/>
          </a:ln>
        </p:spPr>
        <p:txBody>
          <a:bodyPr wrap="none">
            <a:spAutoFit/>
          </a:bodyPr>
          <a:lstStyle/>
          <a:p>
            <a:r>
              <a:rPr lang="en-US" altLang="zh-TW" sz="1400" i="1"/>
              <a:t>Image from Haas &amp; Zody, 2010</a:t>
            </a:r>
          </a:p>
        </p:txBody>
      </p:sp>
      <p:sp>
        <p:nvSpPr>
          <p:cNvPr id="8" name="文字方塊 7"/>
          <p:cNvSpPr txBox="1">
            <a:spLocks noChangeArrowheads="1"/>
          </p:cNvSpPr>
          <p:nvPr/>
        </p:nvSpPr>
        <p:spPr bwMode="auto">
          <a:xfrm>
            <a:off x="214313" y="71438"/>
            <a:ext cx="8715375" cy="954107"/>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latin typeface="Arial" pitchFamily="34" charset="0"/>
                <a:cs typeface="Arial" pitchFamily="34" charset="0"/>
              </a:rPr>
              <a:t>Analysis Strategies:  Reference Sequence Alignment </a:t>
            </a:r>
            <a:r>
              <a:rPr lang="en-US" altLang="zh-TW" sz="2800" b="1" i="1" dirty="0" err="1" smtClean="0">
                <a:solidFill>
                  <a:srgbClr val="C00000"/>
                </a:solidFill>
                <a:latin typeface="Arial" pitchFamily="34" charset="0"/>
                <a:cs typeface="Arial" pitchFamily="34" charset="0"/>
              </a:rPr>
              <a:t>vs</a:t>
            </a:r>
            <a:r>
              <a:rPr lang="en-US" altLang="zh-TW" sz="2800" b="1" dirty="0" smtClean="0">
                <a:solidFill>
                  <a:srgbClr val="C00000"/>
                </a:solidFill>
                <a:latin typeface="Arial" pitchFamily="34" charset="0"/>
                <a:cs typeface="Arial" pitchFamily="34" charset="0"/>
              </a:rPr>
              <a:t> De novo Assembly</a:t>
            </a:r>
            <a:endParaRPr lang="en-US" altLang="zh-TW" sz="2800" b="1" dirty="0">
              <a:solidFill>
                <a:srgbClr val="C000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7" name="Content Placeholder 2"/>
          <p:cNvSpPr>
            <a:spLocks noGrp="1"/>
          </p:cNvSpPr>
          <p:nvPr>
            <p:ph idx="4294967295"/>
          </p:nvPr>
        </p:nvSpPr>
        <p:spPr>
          <a:xfrm>
            <a:off x="125288" y="762000"/>
            <a:ext cx="8839200" cy="5638800"/>
          </a:xfrm>
        </p:spPr>
        <p:txBody>
          <a:bodyPr>
            <a:normAutofit/>
          </a:bodyPr>
          <a:lstStyle/>
          <a:p>
            <a:r>
              <a:rPr lang="en-US" altLang="zh-TW" sz="2400" b="1" dirty="0" smtClean="0">
                <a:latin typeface="Calibri" pitchFamily="34" charset="0"/>
                <a:ea typeface="ＭＳ Ｐゴシック" pitchFamily="34" charset="-128"/>
                <a:cs typeface="Calibri" pitchFamily="34" charset="0"/>
              </a:rPr>
              <a:t>Alignment to genome</a:t>
            </a:r>
          </a:p>
          <a:p>
            <a:pPr lvl="1"/>
            <a:r>
              <a:rPr lang="en-US" altLang="zh-TW" sz="1600" dirty="0" smtClean="0">
                <a:latin typeface="Calibri" pitchFamily="34" charset="0"/>
                <a:ea typeface="ＭＳ Ｐゴシック" pitchFamily="34" charset="-128"/>
                <a:cs typeface="Calibri" pitchFamily="34" charset="0"/>
              </a:rPr>
              <a:t>Computationally expensive</a:t>
            </a:r>
          </a:p>
          <a:p>
            <a:pPr lvl="1"/>
            <a:r>
              <a:rPr lang="en-US" altLang="zh-TW" sz="1600" dirty="0" smtClean="0">
                <a:latin typeface="Calibri" pitchFamily="34" charset="0"/>
                <a:ea typeface="ＭＳ Ｐゴシック" pitchFamily="34" charset="-128"/>
                <a:cs typeface="Calibri" pitchFamily="34" charset="0"/>
              </a:rPr>
              <a:t>It is </a:t>
            </a:r>
            <a:r>
              <a:rPr lang="en-US" altLang="zh-TW" sz="1600" b="1" dirty="0" smtClean="0">
                <a:latin typeface="Calibri" pitchFamily="34" charset="0"/>
                <a:ea typeface="ＭＳ Ｐゴシック" pitchFamily="34" charset="-128"/>
                <a:cs typeface="Calibri" pitchFamily="34" charset="0"/>
              </a:rPr>
              <a:t>never </a:t>
            </a:r>
            <a:r>
              <a:rPr lang="en-US" altLang="zh-TW" sz="1600" dirty="0" smtClean="0">
                <a:latin typeface="Calibri" pitchFamily="34" charset="0"/>
                <a:ea typeface="ＭＳ Ｐゴシック" pitchFamily="34" charset="-128"/>
                <a:cs typeface="Calibri" pitchFamily="34" charset="0"/>
              </a:rPr>
              <a:t>a good idea to simply align RNA-</a:t>
            </a:r>
            <a:r>
              <a:rPr lang="en-US" altLang="zh-TW" sz="1600" dirty="0" err="1" smtClean="0">
                <a:latin typeface="Calibri" pitchFamily="34" charset="0"/>
                <a:ea typeface="ＭＳ Ｐゴシック" pitchFamily="34" charset="-128"/>
                <a:cs typeface="Calibri" pitchFamily="34" charset="0"/>
              </a:rPr>
              <a:t>seq</a:t>
            </a:r>
            <a:r>
              <a:rPr lang="en-US" altLang="zh-TW" sz="1600" dirty="0" smtClean="0">
                <a:latin typeface="Calibri" pitchFamily="34" charset="0"/>
                <a:ea typeface="ＭＳ Ｐゴシック" pitchFamily="34" charset="-128"/>
                <a:cs typeface="Calibri" pitchFamily="34" charset="0"/>
              </a:rPr>
              <a:t> data to the genome Need a spliced aligner or a surrogate (such as including </a:t>
            </a:r>
            <a:r>
              <a:rPr lang="en-US" altLang="zh-TW" sz="1600" dirty="0" err="1" smtClean="0">
                <a:latin typeface="Calibri" pitchFamily="34" charset="0"/>
                <a:ea typeface="ＭＳ Ｐゴシック" pitchFamily="34" charset="-128"/>
                <a:cs typeface="Calibri" pitchFamily="34" charset="0"/>
              </a:rPr>
              <a:t>exon-exon</a:t>
            </a:r>
            <a:r>
              <a:rPr lang="en-US" altLang="zh-TW" sz="1600" dirty="0" smtClean="0">
                <a:latin typeface="Calibri" pitchFamily="34" charset="0"/>
                <a:ea typeface="ＭＳ Ｐゴシック" pitchFamily="34" charset="-128"/>
                <a:cs typeface="Calibri" pitchFamily="34" charset="0"/>
              </a:rPr>
              <a:t> junction sequences in ‘genome’)</a:t>
            </a:r>
          </a:p>
          <a:p>
            <a:r>
              <a:rPr lang="en-US" altLang="zh-TW" sz="2400" b="1" dirty="0" smtClean="0">
                <a:latin typeface="Calibri" pitchFamily="34" charset="0"/>
                <a:ea typeface="ＭＳ Ｐゴシック" pitchFamily="34" charset="-128"/>
                <a:cs typeface="Calibri" pitchFamily="34" charset="0"/>
              </a:rPr>
              <a:t>Alignment to </a:t>
            </a:r>
            <a:r>
              <a:rPr lang="en-US" altLang="zh-TW" sz="2400" b="1" dirty="0" err="1" smtClean="0">
                <a:latin typeface="Calibri" pitchFamily="34" charset="0"/>
                <a:ea typeface="ＭＳ Ｐゴシック" pitchFamily="34" charset="-128"/>
                <a:cs typeface="Calibri" pitchFamily="34" charset="0"/>
              </a:rPr>
              <a:t>transcriptome</a:t>
            </a:r>
            <a:endParaRPr lang="en-US" altLang="zh-TW" sz="2400" b="1" dirty="0" smtClean="0">
              <a:latin typeface="Calibri" pitchFamily="34" charset="0"/>
              <a:ea typeface="ＭＳ Ｐゴシック" pitchFamily="34" charset="-128"/>
              <a:cs typeface="Calibri" pitchFamily="34" charset="0"/>
            </a:endParaRPr>
          </a:p>
          <a:p>
            <a:pPr lvl="1"/>
            <a:r>
              <a:rPr lang="en-US" altLang="zh-TW" sz="1600" dirty="0" smtClean="0">
                <a:latin typeface="Calibri" pitchFamily="34" charset="0"/>
                <a:ea typeface="ＭＳ Ｐゴシック" pitchFamily="34" charset="-128"/>
                <a:cs typeface="Calibri" pitchFamily="34" charset="0"/>
              </a:rPr>
              <a:t>Reads deriving from non-</a:t>
            </a:r>
            <a:r>
              <a:rPr lang="en-US" altLang="zh-TW" sz="1600" dirty="0" err="1" smtClean="0">
                <a:latin typeface="Calibri" pitchFamily="34" charset="0"/>
                <a:ea typeface="ＭＳ Ｐゴシック" pitchFamily="34" charset="-128"/>
                <a:cs typeface="Calibri" pitchFamily="34" charset="0"/>
              </a:rPr>
              <a:t>genic</a:t>
            </a:r>
            <a:r>
              <a:rPr lang="en-US" altLang="zh-TW" sz="1600" dirty="0" smtClean="0">
                <a:latin typeface="Calibri" pitchFamily="34" charset="0"/>
                <a:ea typeface="ＭＳ Ｐゴシック" pitchFamily="34" charset="-128"/>
                <a:cs typeface="Calibri" pitchFamily="34" charset="0"/>
              </a:rPr>
              <a:t> structures may be ‘forcibly’ (and erroneously) aligned to genes</a:t>
            </a:r>
          </a:p>
          <a:p>
            <a:pPr lvl="2"/>
            <a:r>
              <a:rPr lang="en-US" altLang="zh-TW" sz="1400" dirty="0" smtClean="0">
                <a:latin typeface="Calibri" pitchFamily="34" charset="0"/>
                <a:ea typeface="ＭＳ Ｐゴシック" pitchFamily="34" charset="-128"/>
                <a:cs typeface="Calibri" pitchFamily="34" charset="0"/>
              </a:rPr>
              <a:t>Incorrect gene expression values</a:t>
            </a:r>
          </a:p>
          <a:p>
            <a:pPr lvl="2"/>
            <a:r>
              <a:rPr lang="en-US" altLang="zh-TW" sz="1400" dirty="0" smtClean="0">
                <a:latin typeface="Calibri" pitchFamily="34" charset="0"/>
                <a:ea typeface="ＭＳ Ｐゴシック" pitchFamily="34" charset="-128"/>
                <a:cs typeface="Calibri" pitchFamily="34" charset="0"/>
              </a:rPr>
              <a:t>False positive SNVs</a:t>
            </a:r>
          </a:p>
          <a:p>
            <a:pPr lvl="2"/>
            <a:r>
              <a:rPr lang="en-US" altLang="zh-TW" sz="1400" dirty="0" smtClean="0">
                <a:latin typeface="Calibri" pitchFamily="34" charset="0"/>
                <a:ea typeface="ＭＳ Ｐゴシック" pitchFamily="34" charset="-128"/>
                <a:cs typeface="Calibri" pitchFamily="34" charset="0"/>
              </a:rPr>
              <a:t>Many other potential problems</a:t>
            </a:r>
          </a:p>
          <a:p>
            <a:r>
              <a:rPr lang="en-US" altLang="zh-TW" sz="2400" b="1" dirty="0" smtClean="0">
                <a:latin typeface="Calibri" pitchFamily="34" charset="0"/>
                <a:ea typeface="ＭＳ Ｐゴシック" pitchFamily="34" charset="-128"/>
                <a:cs typeface="Calibri" pitchFamily="34" charset="0"/>
              </a:rPr>
              <a:t>Assembly</a:t>
            </a:r>
          </a:p>
          <a:p>
            <a:pPr lvl="1"/>
            <a:r>
              <a:rPr lang="en-US" altLang="zh-TW" sz="1600" dirty="0" smtClean="0">
                <a:latin typeface="Calibri" pitchFamily="34" charset="0"/>
                <a:ea typeface="ＭＳ Ｐゴシック" pitchFamily="34" charset="-128"/>
                <a:cs typeface="Calibri" pitchFamily="34" charset="0"/>
              </a:rPr>
              <a:t>Low expression = difficult/impossible to assemble</a:t>
            </a:r>
          </a:p>
          <a:p>
            <a:pPr lvl="1"/>
            <a:r>
              <a:rPr lang="en-US" altLang="zh-TW" sz="1600" dirty="0" err="1" smtClean="0">
                <a:latin typeface="Calibri" pitchFamily="34" charset="0"/>
                <a:ea typeface="ＭＳ Ｐゴシック" pitchFamily="34" charset="-128"/>
                <a:cs typeface="Calibri" pitchFamily="34" charset="0"/>
              </a:rPr>
              <a:t>Misassemblies</a:t>
            </a:r>
            <a:r>
              <a:rPr lang="en-US" altLang="zh-TW" sz="1600" dirty="0" smtClean="0">
                <a:latin typeface="Calibri" pitchFamily="34" charset="0"/>
                <a:ea typeface="ＭＳ Ｐゴシック" pitchFamily="34" charset="-128"/>
                <a:cs typeface="Calibri" pitchFamily="34" charset="0"/>
              </a:rPr>
              <a:t>/fragmented </a:t>
            </a:r>
            <a:r>
              <a:rPr lang="en-US" altLang="zh-TW" sz="1600" dirty="0" err="1" smtClean="0">
                <a:latin typeface="Calibri" pitchFamily="34" charset="0"/>
                <a:ea typeface="ＭＳ Ｐゴシック" pitchFamily="34" charset="-128"/>
                <a:cs typeface="Calibri" pitchFamily="34" charset="0"/>
              </a:rPr>
              <a:t>contigs</a:t>
            </a:r>
            <a:r>
              <a:rPr lang="en-US" altLang="zh-TW" sz="1600" dirty="0" smtClean="0">
                <a:latin typeface="Calibri" pitchFamily="34" charset="0"/>
                <a:ea typeface="ＭＳ Ｐゴシック" pitchFamily="34" charset="-128"/>
                <a:cs typeface="Calibri" pitchFamily="34" charset="0"/>
              </a:rPr>
              <a:t> due to repeats</a:t>
            </a:r>
          </a:p>
          <a:p>
            <a:pPr lvl="1"/>
            <a:r>
              <a:rPr lang="en-US" altLang="zh-TW" sz="1600" dirty="0" smtClean="0">
                <a:latin typeface="Calibri" pitchFamily="34" charset="0"/>
                <a:ea typeface="ＭＳ Ｐゴシック" pitchFamily="34" charset="-128"/>
                <a:cs typeface="Calibri" pitchFamily="34" charset="0"/>
              </a:rPr>
              <a:t>Requires vast amounts of memory</a:t>
            </a:r>
          </a:p>
        </p:txBody>
      </p:sp>
      <p:sp>
        <p:nvSpPr>
          <p:cNvPr id="4" name="文字方塊 3"/>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Drawbacks for each strategy</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grpSp>
        <p:nvGrpSpPr>
          <p:cNvPr id="5" name="群組 4"/>
          <p:cNvGrpSpPr/>
          <p:nvPr/>
        </p:nvGrpSpPr>
        <p:grpSpPr>
          <a:xfrm>
            <a:off x="4067944" y="4400128"/>
            <a:ext cx="4648200" cy="1981200"/>
            <a:chOff x="4495800" y="4191000"/>
            <a:chExt cx="4648200" cy="1981200"/>
          </a:xfrm>
        </p:grpSpPr>
        <p:cxnSp>
          <p:nvCxnSpPr>
            <p:cNvPr id="6" name="Straight Connector 3"/>
            <p:cNvCxnSpPr>
              <a:cxnSpLocks noChangeShapeType="1"/>
            </p:cNvCxnSpPr>
            <p:nvPr/>
          </p:nvCxnSpPr>
          <p:spPr bwMode="auto">
            <a:xfrm>
              <a:off x="5486400" y="5256213"/>
              <a:ext cx="3657600" cy="1587"/>
            </a:xfrm>
            <a:prstGeom prst="line">
              <a:avLst/>
            </a:prstGeom>
            <a:noFill/>
            <a:ln w="57150">
              <a:solidFill>
                <a:schemeClr val="tx1"/>
              </a:solidFill>
              <a:round/>
              <a:headEnd/>
              <a:tailEnd/>
            </a:ln>
            <a:effectLst>
              <a:outerShdw dist="20000" dir="5400000" rotWithShape="0">
                <a:srgbClr val="808080">
                  <a:alpha val="37999"/>
                </a:srgbClr>
              </a:outerShdw>
            </a:effectLst>
          </p:spPr>
        </p:cxnSp>
        <p:grpSp>
          <p:nvGrpSpPr>
            <p:cNvPr id="7" name="Group 132"/>
            <p:cNvGrpSpPr>
              <a:grpSpLocks/>
            </p:cNvGrpSpPr>
            <p:nvPr/>
          </p:nvGrpSpPr>
          <p:grpSpPr bwMode="auto">
            <a:xfrm>
              <a:off x="5868988" y="4190913"/>
              <a:ext cx="2679700" cy="949301"/>
              <a:chOff x="5640387" y="4203700"/>
              <a:chExt cx="2679700" cy="1165225"/>
            </a:xfrm>
          </p:grpSpPr>
          <p:cxnSp>
            <p:nvCxnSpPr>
              <p:cNvPr id="29" name="Straight Connector 4"/>
              <p:cNvCxnSpPr>
                <a:cxnSpLocks noChangeShapeType="1"/>
              </p:cNvCxnSpPr>
              <p:nvPr/>
            </p:nvCxnSpPr>
            <p:spPr bwMode="auto">
              <a:xfrm>
                <a:off x="5640387" y="5366977"/>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30" name="Straight Connector 5"/>
              <p:cNvCxnSpPr>
                <a:cxnSpLocks noChangeShapeType="1"/>
              </p:cNvCxnSpPr>
              <p:nvPr/>
            </p:nvCxnSpPr>
            <p:spPr bwMode="auto">
              <a:xfrm>
                <a:off x="5648324" y="5322160"/>
                <a:ext cx="457200" cy="0"/>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31" name="Straight Connector 6"/>
              <p:cNvCxnSpPr>
                <a:cxnSpLocks noChangeShapeType="1"/>
              </p:cNvCxnSpPr>
              <p:nvPr/>
            </p:nvCxnSpPr>
            <p:spPr bwMode="auto">
              <a:xfrm>
                <a:off x="5654674" y="5269550"/>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32" name="Straight Connector 7"/>
              <p:cNvCxnSpPr>
                <a:cxnSpLocks noChangeShapeType="1"/>
              </p:cNvCxnSpPr>
              <p:nvPr/>
            </p:nvCxnSpPr>
            <p:spPr bwMode="auto">
              <a:xfrm>
                <a:off x="5662612" y="5218888"/>
                <a:ext cx="457200" cy="0"/>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33" name="Straight Connector 8"/>
              <p:cNvCxnSpPr>
                <a:cxnSpLocks noChangeShapeType="1"/>
              </p:cNvCxnSpPr>
              <p:nvPr/>
            </p:nvCxnSpPr>
            <p:spPr bwMode="auto">
              <a:xfrm>
                <a:off x="5667374" y="5168226"/>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34" name="Straight Connector 9"/>
              <p:cNvCxnSpPr>
                <a:cxnSpLocks noChangeShapeType="1"/>
              </p:cNvCxnSpPr>
              <p:nvPr/>
            </p:nvCxnSpPr>
            <p:spPr bwMode="auto">
              <a:xfrm>
                <a:off x="5683249" y="5117564"/>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35" name="Straight Connector 10"/>
              <p:cNvCxnSpPr>
                <a:cxnSpLocks noChangeShapeType="1"/>
              </p:cNvCxnSpPr>
              <p:nvPr/>
            </p:nvCxnSpPr>
            <p:spPr bwMode="auto">
              <a:xfrm>
                <a:off x="5691187" y="5064953"/>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36" name="Straight Connector 11"/>
              <p:cNvCxnSpPr>
                <a:cxnSpLocks noChangeShapeType="1"/>
              </p:cNvCxnSpPr>
              <p:nvPr/>
            </p:nvCxnSpPr>
            <p:spPr bwMode="auto">
              <a:xfrm>
                <a:off x="5703887" y="5014291"/>
                <a:ext cx="457200" cy="0"/>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37" name="Straight Connector 12"/>
              <p:cNvCxnSpPr>
                <a:cxnSpLocks noChangeShapeType="1"/>
              </p:cNvCxnSpPr>
              <p:nvPr/>
            </p:nvCxnSpPr>
            <p:spPr bwMode="auto">
              <a:xfrm>
                <a:off x="5716587" y="4965578"/>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38" name="Straight Connector 13"/>
              <p:cNvCxnSpPr>
                <a:cxnSpLocks noChangeShapeType="1"/>
              </p:cNvCxnSpPr>
              <p:nvPr/>
            </p:nvCxnSpPr>
            <p:spPr bwMode="auto">
              <a:xfrm>
                <a:off x="5721349" y="4911019"/>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39" name="Straight Connector 14"/>
              <p:cNvCxnSpPr>
                <a:cxnSpLocks noChangeShapeType="1"/>
              </p:cNvCxnSpPr>
              <p:nvPr/>
            </p:nvCxnSpPr>
            <p:spPr bwMode="auto">
              <a:xfrm>
                <a:off x="5734049" y="4860358"/>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40" name="Straight Connector 15"/>
              <p:cNvCxnSpPr>
                <a:cxnSpLocks noChangeShapeType="1"/>
              </p:cNvCxnSpPr>
              <p:nvPr/>
            </p:nvCxnSpPr>
            <p:spPr bwMode="auto">
              <a:xfrm>
                <a:off x="5741987" y="4807746"/>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41" name="Straight Connector 16"/>
              <p:cNvCxnSpPr>
                <a:cxnSpLocks noChangeShapeType="1"/>
              </p:cNvCxnSpPr>
              <p:nvPr/>
            </p:nvCxnSpPr>
            <p:spPr bwMode="auto">
              <a:xfrm>
                <a:off x="5749924" y="4762931"/>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42" name="Straight Connector 17"/>
              <p:cNvCxnSpPr>
                <a:cxnSpLocks noChangeShapeType="1"/>
              </p:cNvCxnSpPr>
              <p:nvPr/>
            </p:nvCxnSpPr>
            <p:spPr bwMode="auto">
              <a:xfrm>
                <a:off x="5756274" y="4710320"/>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43" name="Straight Connector 18"/>
              <p:cNvCxnSpPr>
                <a:cxnSpLocks noChangeShapeType="1"/>
              </p:cNvCxnSpPr>
              <p:nvPr/>
            </p:nvCxnSpPr>
            <p:spPr bwMode="auto">
              <a:xfrm>
                <a:off x="5767387" y="4659658"/>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44" name="Straight Connector 19"/>
              <p:cNvCxnSpPr>
                <a:cxnSpLocks noChangeShapeType="1"/>
              </p:cNvCxnSpPr>
              <p:nvPr/>
            </p:nvCxnSpPr>
            <p:spPr bwMode="auto">
              <a:xfrm>
                <a:off x="5775324" y="4610945"/>
                <a:ext cx="457200" cy="0"/>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45" name="Straight Connector 20"/>
              <p:cNvCxnSpPr>
                <a:cxnSpLocks noChangeShapeType="1"/>
              </p:cNvCxnSpPr>
              <p:nvPr/>
            </p:nvCxnSpPr>
            <p:spPr bwMode="auto">
              <a:xfrm>
                <a:off x="5784849" y="4558334"/>
                <a:ext cx="457200" cy="0"/>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46" name="Straight Connector 21"/>
              <p:cNvCxnSpPr>
                <a:cxnSpLocks noChangeShapeType="1"/>
              </p:cNvCxnSpPr>
              <p:nvPr/>
            </p:nvCxnSpPr>
            <p:spPr bwMode="auto">
              <a:xfrm>
                <a:off x="5792787" y="4507672"/>
                <a:ext cx="457200" cy="0"/>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47" name="Straight Connector 22"/>
              <p:cNvCxnSpPr>
                <a:cxnSpLocks noChangeShapeType="1"/>
              </p:cNvCxnSpPr>
              <p:nvPr/>
            </p:nvCxnSpPr>
            <p:spPr bwMode="auto">
              <a:xfrm>
                <a:off x="5810249" y="4453113"/>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48" name="Straight Connector 23"/>
              <p:cNvCxnSpPr>
                <a:cxnSpLocks noChangeShapeType="1"/>
              </p:cNvCxnSpPr>
              <p:nvPr/>
            </p:nvCxnSpPr>
            <p:spPr bwMode="auto">
              <a:xfrm>
                <a:off x="5815012" y="4402451"/>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49" name="Straight Connector 24"/>
              <p:cNvCxnSpPr>
                <a:cxnSpLocks noChangeShapeType="1"/>
              </p:cNvCxnSpPr>
              <p:nvPr/>
            </p:nvCxnSpPr>
            <p:spPr bwMode="auto">
              <a:xfrm>
                <a:off x="5826124" y="4353738"/>
                <a:ext cx="457200" cy="0"/>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50" name="Straight Connector 25"/>
              <p:cNvCxnSpPr>
                <a:cxnSpLocks noChangeShapeType="1"/>
              </p:cNvCxnSpPr>
              <p:nvPr/>
            </p:nvCxnSpPr>
            <p:spPr bwMode="auto">
              <a:xfrm>
                <a:off x="5835649" y="4297230"/>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51" name="Straight Connector 26"/>
              <p:cNvCxnSpPr>
                <a:cxnSpLocks noChangeShapeType="1"/>
              </p:cNvCxnSpPr>
              <p:nvPr/>
            </p:nvCxnSpPr>
            <p:spPr bwMode="auto">
              <a:xfrm>
                <a:off x="5843587" y="4250465"/>
                <a:ext cx="457200" cy="0"/>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52" name="Straight Connector 27"/>
              <p:cNvCxnSpPr>
                <a:cxnSpLocks noChangeShapeType="1"/>
              </p:cNvCxnSpPr>
              <p:nvPr/>
            </p:nvCxnSpPr>
            <p:spPr bwMode="auto">
              <a:xfrm>
                <a:off x="5851524" y="4203700"/>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53" name="Straight Connector 28"/>
              <p:cNvCxnSpPr>
                <a:cxnSpLocks noChangeShapeType="1"/>
              </p:cNvCxnSpPr>
              <p:nvPr/>
            </p:nvCxnSpPr>
            <p:spPr bwMode="auto">
              <a:xfrm>
                <a:off x="5876924" y="4203700"/>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54" name="Straight Connector 29"/>
              <p:cNvCxnSpPr>
                <a:cxnSpLocks noChangeShapeType="1"/>
              </p:cNvCxnSpPr>
              <p:nvPr/>
            </p:nvCxnSpPr>
            <p:spPr bwMode="auto">
              <a:xfrm>
                <a:off x="5886449" y="4227082"/>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55" name="Straight Connector 30"/>
              <p:cNvCxnSpPr>
                <a:cxnSpLocks noChangeShapeType="1"/>
              </p:cNvCxnSpPr>
              <p:nvPr/>
            </p:nvCxnSpPr>
            <p:spPr bwMode="auto">
              <a:xfrm>
                <a:off x="5894387" y="4250465"/>
                <a:ext cx="457200" cy="0"/>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56" name="Straight Connector 31"/>
              <p:cNvCxnSpPr>
                <a:cxnSpLocks noChangeShapeType="1"/>
              </p:cNvCxnSpPr>
              <p:nvPr/>
            </p:nvCxnSpPr>
            <p:spPr bwMode="auto">
              <a:xfrm>
                <a:off x="5902324" y="4273847"/>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57" name="Straight Connector 32"/>
              <p:cNvCxnSpPr>
                <a:cxnSpLocks noChangeShapeType="1"/>
              </p:cNvCxnSpPr>
              <p:nvPr/>
            </p:nvCxnSpPr>
            <p:spPr bwMode="auto">
              <a:xfrm>
                <a:off x="5911849" y="4297230"/>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58" name="Straight Connector 33"/>
              <p:cNvCxnSpPr>
                <a:cxnSpLocks noChangeShapeType="1"/>
              </p:cNvCxnSpPr>
              <p:nvPr/>
            </p:nvCxnSpPr>
            <p:spPr bwMode="auto">
              <a:xfrm>
                <a:off x="5919787" y="4318664"/>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59" name="Straight Connector 34"/>
              <p:cNvCxnSpPr>
                <a:cxnSpLocks noChangeShapeType="1"/>
              </p:cNvCxnSpPr>
              <p:nvPr/>
            </p:nvCxnSpPr>
            <p:spPr bwMode="auto">
              <a:xfrm>
                <a:off x="5927724" y="4343995"/>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60" name="Straight Connector 35"/>
              <p:cNvCxnSpPr>
                <a:cxnSpLocks noChangeShapeType="1"/>
              </p:cNvCxnSpPr>
              <p:nvPr/>
            </p:nvCxnSpPr>
            <p:spPr bwMode="auto">
              <a:xfrm>
                <a:off x="5937249" y="4367377"/>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61" name="Straight Connector 36"/>
              <p:cNvCxnSpPr>
                <a:cxnSpLocks noChangeShapeType="1"/>
              </p:cNvCxnSpPr>
              <p:nvPr/>
            </p:nvCxnSpPr>
            <p:spPr bwMode="auto">
              <a:xfrm>
                <a:off x="5945187" y="4388812"/>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62" name="Straight Connector 37"/>
              <p:cNvCxnSpPr>
                <a:cxnSpLocks noChangeShapeType="1"/>
              </p:cNvCxnSpPr>
              <p:nvPr/>
            </p:nvCxnSpPr>
            <p:spPr bwMode="auto">
              <a:xfrm>
                <a:off x="5953124" y="4414142"/>
                <a:ext cx="457200" cy="0"/>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63" name="Straight Connector 38"/>
              <p:cNvCxnSpPr>
                <a:cxnSpLocks noChangeShapeType="1"/>
              </p:cNvCxnSpPr>
              <p:nvPr/>
            </p:nvCxnSpPr>
            <p:spPr bwMode="auto">
              <a:xfrm>
                <a:off x="5962649" y="4437524"/>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64" name="Straight Connector 39"/>
              <p:cNvCxnSpPr>
                <a:cxnSpLocks noChangeShapeType="1"/>
              </p:cNvCxnSpPr>
              <p:nvPr/>
            </p:nvCxnSpPr>
            <p:spPr bwMode="auto">
              <a:xfrm>
                <a:off x="5970587" y="4458959"/>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65" name="Straight Connector 40"/>
              <p:cNvCxnSpPr>
                <a:cxnSpLocks noChangeShapeType="1"/>
              </p:cNvCxnSpPr>
              <p:nvPr/>
            </p:nvCxnSpPr>
            <p:spPr bwMode="auto">
              <a:xfrm>
                <a:off x="5978524" y="4482341"/>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66" name="Straight Connector 41"/>
              <p:cNvCxnSpPr>
                <a:cxnSpLocks noChangeShapeType="1"/>
              </p:cNvCxnSpPr>
              <p:nvPr/>
            </p:nvCxnSpPr>
            <p:spPr bwMode="auto">
              <a:xfrm>
                <a:off x="5988049" y="4507672"/>
                <a:ext cx="457200" cy="0"/>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67" name="Straight Connector 42"/>
              <p:cNvCxnSpPr>
                <a:cxnSpLocks noChangeShapeType="1"/>
              </p:cNvCxnSpPr>
              <p:nvPr/>
            </p:nvCxnSpPr>
            <p:spPr bwMode="auto">
              <a:xfrm>
                <a:off x="5995987" y="4529106"/>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68" name="Straight Connector 43"/>
              <p:cNvCxnSpPr>
                <a:cxnSpLocks noChangeShapeType="1"/>
              </p:cNvCxnSpPr>
              <p:nvPr/>
            </p:nvCxnSpPr>
            <p:spPr bwMode="auto">
              <a:xfrm>
                <a:off x="6003924" y="4552489"/>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69" name="Straight Connector 44"/>
              <p:cNvCxnSpPr>
                <a:cxnSpLocks noChangeShapeType="1"/>
              </p:cNvCxnSpPr>
              <p:nvPr/>
            </p:nvCxnSpPr>
            <p:spPr bwMode="auto">
              <a:xfrm>
                <a:off x="6013449" y="4575871"/>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70" name="Straight Connector 45"/>
              <p:cNvCxnSpPr>
                <a:cxnSpLocks noChangeShapeType="1"/>
              </p:cNvCxnSpPr>
              <p:nvPr/>
            </p:nvCxnSpPr>
            <p:spPr bwMode="auto">
              <a:xfrm>
                <a:off x="6021387" y="4599254"/>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71" name="Straight Connector 46"/>
              <p:cNvCxnSpPr>
                <a:cxnSpLocks noChangeShapeType="1"/>
              </p:cNvCxnSpPr>
              <p:nvPr/>
            </p:nvCxnSpPr>
            <p:spPr bwMode="auto">
              <a:xfrm>
                <a:off x="6029324" y="4622636"/>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72" name="Straight Connector 47"/>
              <p:cNvCxnSpPr>
                <a:cxnSpLocks noChangeShapeType="1"/>
              </p:cNvCxnSpPr>
              <p:nvPr/>
            </p:nvCxnSpPr>
            <p:spPr bwMode="auto">
              <a:xfrm>
                <a:off x="6038849" y="4646018"/>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73" name="Straight Connector 48"/>
              <p:cNvCxnSpPr>
                <a:cxnSpLocks noChangeShapeType="1"/>
              </p:cNvCxnSpPr>
              <p:nvPr/>
            </p:nvCxnSpPr>
            <p:spPr bwMode="auto">
              <a:xfrm>
                <a:off x="6046787" y="4669401"/>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74" name="Straight Connector 49"/>
              <p:cNvCxnSpPr>
                <a:cxnSpLocks noChangeShapeType="1"/>
              </p:cNvCxnSpPr>
              <p:nvPr/>
            </p:nvCxnSpPr>
            <p:spPr bwMode="auto">
              <a:xfrm>
                <a:off x="6054724" y="4692783"/>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75" name="Straight Connector 186"/>
              <p:cNvCxnSpPr>
                <a:cxnSpLocks noChangeShapeType="1"/>
              </p:cNvCxnSpPr>
              <p:nvPr/>
            </p:nvCxnSpPr>
            <p:spPr bwMode="auto">
              <a:xfrm>
                <a:off x="6064249" y="4716166"/>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76" name="Straight Connector 51"/>
              <p:cNvCxnSpPr>
                <a:cxnSpLocks noChangeShapeType="1"/>
              </p:cNvCxnSpPr>
              <p:nvPr/>
            </p:nvCxnSpPr>
            <p:spPr bwMode="auto">
              <a:xfrm>
                <a:off x="6072187" y="4739548"/>
                <a:ext cx="457200" cy="0"/>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77" name="Straight Connector 52"/>
              <p:cNvCxnSpPr>
                <a:cxnSpLocks noChangeShapeType="1"/>
              </p:cNvCxnSpPr>
              <p:nvPr/>
            </p:nvCxnSpPr>
            <p:spPr bwMode="auto">
              <a:xfrm>
                <a:off x="6080124" y="4762931"/>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78" name="Straight Connector 53"/>
              <p:cNvCxnSpPr>
                <a:cxnSpLocks noChangeShapeType="1"/>
              </p:cNvCxnSpPr>
              <p:nvPr/>
            </p:nvCxnSpPr>
            <p:spPr bwMode="auto">
              <a:xfrm>
                <a:off x="6089649" y="4784364"/>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79" name="Straight Connector 54"/>
              <p:cNvCxnSpPr>
                <a:cxnSpLocks noChangeShapeType="1"/>
              </p:cNvCxnSpPr>
              <p:nvPr/>
            </p:nvCxnSpPr>
            <p:spPr bwMode="auto">
              <a:xfrm>
                <a:off x="6097587" y="4807746"/>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80" name="Straight Connector 55"/>
              <p:cNvCxnSpPr>
                <a:cxnSpLocks noChangeShapeType="1"/>
              </p:cNvCxnSpPr>
              <p:nvPr/>
            </p:nvCxnSpPr>
            <p:spPr bwMode="auto">
              <a:xfrm>
                <a:off x="6105524" y="4833078"/>
                <a:ext cx="457200" cy="0"/>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81" name="Straight Connector 56"/>
              <p:cNvCxnSpPr>
                <a:cxnSpLocks noChangeShapeType="1"/>
              </p:cNvCxnSpPr>
              <p:nvPr/>
            </p:nvCxnSpPr>
            <p:spPr bwMode="auto">
              <a:xfrm>
                <a:off x="6115049" y="4854511"/>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82" name="Straight Connector 57"/>
              <p:cNvCxnSpPr>
                <a:cxnSpLocks noChangeShapeType="1"/>
              </p:cNvCxnSpPr>
              <p:nvPr/>
            </p:nvCxnSpPr>
            <p:spPr bwMode="auto">
              <a:xfrm>
                <a:off x="6122987" y="4877894"/>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83" name="Straight Connector 58"/>
              <p:cNvCxnSpPr>
                <a:cxnSpLocks noChangeShapeType="1"/>
              </p:cNvCxnSpPr>
              <p:nvPr/>
            </p:nvCxnSpPr>
            <p:spPr bwMode="auto">
              <a:xfrm>
                <a:off x="6130924" y="4901276"/>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84" name="Straight Connector 59"/>
              <p:cNvCxnSpPr>
                <a:cxnSpLocks noChangeShapeType="1"/>
              </p:cNvCxnSpPr>
              <p:nvPr/>
            </p:nvCxnSpPr>
            <p:spPr bwMode="auto">
              <a:xfrm>
                <a:off x="6140449" y="4924659"/>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85" name="Straight Connector 60"/>
              <p:cNvCxnSpPr>
                <a:cxnSpLocks noChangeShapeType="1"/>
              </p:cNvCxnSpPr>
              <p:nvPr/>
            </p:nvCxnSpPr>
            <p:spPr bwMode="auto">
              <a:xfrm>
                <a:off x="6148387" y="4948041"/>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86" name="Straight Connector 61"/>
              <p:cNvCxnSpPr>
                <a:cxnSpLocks noChangeShapeType="1"/>
              </p:cNvCxnSpPr>
              <p:nvPr/>
            </p:nvCxnSpPr>
            <p:spPr bwMode="auto">
              <a:xfrm>
                <a:off x="6156324" y="4971423"/>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87" name="Straight Connector 62"/>
              <p:cNvCxnSpPr>
                <a:cxnSpLocks noChangeShapeType="1"/>
              </p:cNvCxnSpPr>
              <p:nvPr/>
            </p:nvCxnSpPr>
            <p:spPr bwMode="auto">
              <a:xfrm>
                <a:off x="6165849" y="4994806"/>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88" name="Straight Connector 63"/>
              <p:cNvCxnSpPr>
                <a:cxnSpLocks noChangeShapeType="1"/>
              </p:cNvCxnSpPr>
              <p:nvPr/>
            </p:nvCxnSpPr>
            <p:spPr bwMode="auto">
              <a:xfrm>
                <a:off x="6173787" y="5018188"/>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89" name="Straight Connector 64"/>
              <p:cNvCxnSpPr>
                <a:cxnSpLocks noChangeShapeType="1"/>
              </p:cNvCxnSpPr>
              <p:nvPr/>
            </p:nvCxnSpPr>
            <p:spPr bwMode="auto">
              <a:xfrm>
                <a:off x="6181724" y="5041571"/>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90" name="Straight Connector 65"/>
              <p:cNvCxnSpPr>
                <a:cxnSpLocks noChangeShapeType="1"/>
              </p:cNvCxnSpPr>
              <p:nvPr/>
            </p:nvCxnSpPr>
            <p:spPr bwMode="auto">
              <a:xfrm>
                <a:off x="6191249" y="5064953"/>
                <a:ext cx="457200" cy="0"/>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91" name="Straight Connector 66"/>
              <p:cNvCxnSpPr>
                <a:cxnSpLocks noChangeShapeType="1"/>
              </p:cNvCxnSpPr>
              <p:nvPr/>
            </p:nvCxnSpPr>
            <p:spPr bwMode="auto">
              <a:xfrm>
                <a:off x="6199187" y="5088336"/>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92" name="Straight Connector 67"/>
              <p:cNvCxnSpPr>
                <a:cxnSpLocks noChangeShapeType="1"/>
              </p:cNvCxnSpPr>
              <p:nvPr/>
            </p:nvCxnSpPr>
            <p:spPr bwMode="auto">
              <a:xfrm>
                <a:off x="6207124" y="5111718"/>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93" name="Straight Connector 68"/>
              <p:cNvCxnSpPr>
                <a:cxnSpLocks noChangeShapeType="1"/>
              </p:cNvCxnSpPr>
              <p:nvPr/>
            </p:nvCxnSpPr>
            <p:spPr bwMode="auto">
              <a:xfrm>
                <a:off x="6216649" y="5133153"/>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94" name="Straight Connector 69"/>
              <p:cNvCxnSpPr>
                <a:cxnSpLocks noChangeShapeType="1"/>
              </p:cNvCxnSpPr>
              <p:nvPr/>
            </p:nvCxnSpPr>
            <p:spPr bwMode="auto">
              <a:xfrm>
                <a:off x="6224587" y="5158483"/>
                <a:ext cx="457200" cy="0"/>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95" name="Straight Connector 70"/>
              <p:cNvCxnSpPr>
                <a:cxnSpLocks noChangeShapeType="1"/>
              </p:cNvCxnSpPr>
              <p:nvPr/>
            </p:nvCxnSpPr>
            <p:spPr bwMode="auto">
              <a:xfrm>
                <a:off x="6232524" y="5181865"/>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96" name="Straight Connector 71"/>
              <p:cNvCxnSpPr>
                <a:cxnSpLocks noChangeShapeType="1"/>
              </p:cNvCxnSpPr>
              <p:nvPr/>
            </p:nvCxnSpPr>
            <p:spPr bwMode="auto">
              <a:xfrm>
                <a:off x="6242049" y="5203300"/>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97" name="Straight Connector 72"/>
              <p:cNvCxnSpPr>
                <a:cxnSpLocks noChangeShapeType="1"/>
              </p:cNvCxnSpPr>
              <p:nvPr/>
            </p:nvCxnSpPr>
            <p:spPr bwMode="auto">
              <a:xfrm>
                <a:off x="6249987" y="5226682"/>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98" name="Straight Connector 73"/>
              <p:cNvCxnSpPr>
                <a:cxnSpLocks noChangeShapeType="1"/>
              </p:cNvCxnSpPr>
              <p:nvPr/>
            </p:nvCxnSpPr>
            <p:spPr bwMode="auto">
              <a:xfrm>
                <a:off x="6257924" y="5252013"/>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99" name="Straight Connector 74"/>
              <p:cNvCxnSpPr>
                <a:cxnSpLocks noChangeShapeType="1"/>
              </p:cNvCxnSpPr>
              <p:nvPr/>
            </p:nvCxnSpPr>
            <p:spPr bwMode="auto">
              <a:xfrm>
                <a:off x="6267449" y="5273447"/>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00" name="Straight Connector 75"/>
              <p:cNvCxnSpPr>
                <a:cxnSpLocks noChangeShapeType="1"/>
              </p:cNvCxnSpPr>
              <p:nvPr/>
            </p:nvCxnSpPr>
            <p:spPr bwMode="auto">
              <a:xfrm>
                <a:off x="6275387" y="5296830"/>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01" name="Straight Connector 76"/>
              <p:cNvCxnSpPr>
                <a:cxnSpLocks noChangeShapeType="1"/>
              </p:cNvCxnSpPr>
              <p:nvPr/>
            </p:nvCxnSpPr>
            <p:spPr bwMode="auto">
              <a:xfrm>
                <a:off x="6283324" y="5322160"/>
                <a:ext cx="457200" cy="0"/>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02" name="Straight Connector 77"/>
              <p:cNvCxnSpPr>
                <a:cxnSpLocks noChangeShapeType="1"/>
              </p:cNvCxnSpPr>
              <p:nvPr/>
            </p:nvCxnSpPr>
            <p:spPr bwMode="auto">
              <a:xfrm>
                <a:off x="6292849" y="5343595"/>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03" name="Straight Connector 78"/>
              <p:cNvCxnSpPr>
                <a:cxnSpLocks noChangeShapeType="1"/>
              </p:cNvCxnSpPr>
              <p:nvPr/>
            </p:nvCxnSpPr>
            <p:spPr bwMode="auto">
              <a:xfrm>
                <a:off x="6300787" y="5366977"/>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04" name="Straight Connector 79"/>
              <p:cNvCxnSpPr>
                <a:cxnSpLocks noChangeShapeType="1"/>
              </p:cNvCxnSpPr>
              <p:nvPr/>
            </p:nvCxnSpPr>
            <p:spPr bwMode="auto">
              <a:xfrm>
                <a:off x="7507287" y="5366977"/>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05" name="Straight Connector 80"/>
              <p:cNvCxnSpPr>
                <a:cxnSpLocks noChangeShapeType="1"/>
              </p:cNvCxnSpPr>
              <p:nvPr/>
            </p:nvCxnSpPr>
            <p:spPr bwMode="auto">
              <a:xfrm>
                <a:off x="7515224" y="5322160"/>
                <a:ext cx="457200" cy="0"/>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06" name="Straight Connector 81"/>
              <p:cNvCxnSpPr>
                <a:cxnSpLocks noChangeShapeType="1"/>
              </p:cNvCxnSpPr>
              <p:nvPr/>
            </p:nvCxnSpPr>
            <p:spPr bwMode="auto">
              <a:xfrm>
                <a:off x="7524749" y="5273447"/>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07" name="Straight Connector 82"/>
              <p:cNvCxnSpPr>
                <a:cxnSpLocks noChangeShapeType="1"/>
              </p:cNvCxnSpPr>
              <p:nvPr/>
            </p:nvCxnSpPr>
            <p:spPr bwMode="auto">
              <a:xfrm>
                <a:off x="7532687" y="5226682"/>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08" name="Straight Connector 83"/>
              <p:cNvCxnSpPr>
                <a:cxnSpLocks noChangeShapeType="1"/>
              </p:cNvCxnSpPr>
              <p:nvPr/>
            </p:nvCxnSpPr>
            <p:spPr bwMode="auto">
              <a:xfrm>
                <a:off x="7540624" y="5181865"/>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09" name="Straight Connector 84"/>
              <p:cNvCxnSpPr>
                <a:cxnSpLocks noChangeShapeType="1"/>
              </p:cNvCxnSpPr>
              <p:nvPr/>
            </p:nvCxnSpPr>
            <p:spPr bwMode="auto">
              <a:xfrm>
                <a:off x="7550149" y="5133153"/>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10" name="Straight Connector 85"/>
              <p:cNvCxnSpPr>
                <a:cxnSpLocks noChangeShapeType="1"/>
              </p:cNvCxnSpPr>
              <p:nvPr/>
            </p:nvCxnSpPr>
            <p:spPr bwMode="auto">
              <a:xfrm>
                <a:off x="7558087" y="5088336"/>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11" name="Straight Connector 86"/>
              <p:cNvCxnSpPr>
                <a:cxnSpLocks noChangeShapeType="1"/>
              </p:cNvCxnSpPr>
              <p:nvPr/>
            </p:nvCxnSpPr>
            <p:spPr bwMode="auto">
              <a:xfrm>
                <a:off x="7566024" y="5041571"/>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12" name="Straight Connector 87"/>
              <p:cNvCxnSpPr>
                <a:cxnSpLocks noChangeShapeType="1"/>
              </p:cNvCxnSpPr>
              <p:nvPr/>
            </p:nvCxnSpPr>
            <p:spPr bwMode="auto">
              <a:xfrm>
                <a:off x="7575549" y="4994806"/>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13" name="Straight Connector 88"/>
              <p:cNvCxnSpPr>
                <a:cxnSpLocks noChangeShapeType="1"/>
              </p:cNvCxnSpPr>
              <p:nvPr/>
            </p:nvCxnSpPr>
            <p:spPr bwMode="auto">
              <a:xfrm>
                <a:off x="7583487" y="4948041"/>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14" name="Straight Connector 89"/>
              <p:cNvCxnSpPr>
                <a:cxnSpLocks noChangeShapeType="1"/>
              </p:cNvCxnSpPr>
              <p:nvPr/>
            </p:nvCxnSpPr>
            <p:spPr bwMode="auto">
              <a:xfrm>
                <a:off x="7591424" y="4901276"/>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15" name="Straight Connector 90"/>
              <p:cNvCxnSpPr>
                <a:cxnSpLocks noChangeShapeType="1"/>
              </p:cNvCxnSpPr>
              <p:nvPr/>
            </p:nvCxnSpPr>
            <p:spPr bwMode="auto">
              <a:xfrm>
                <a:off x="7600949" y="4854511"/>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16" name="Straight Connector 91"/>
              <p:cNvCxnSpPr>
                <a:cxnSpLocks noChangeShapeType="1"/>
              </p:cNvCxnSpPr>
              <p:nvPr/>
            </p:nvCxnSpPr>
            <p:spPr bwMode="auto">
              <a:xfrm>
                <a:off x="7608887" y="4807746"/>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17" name="Straight Connector 92"/>
              <p:cNvCxnSpPr>
                <a:cxnSpLocks noChangeShapeType="1"/>
              </p:cNvCxnSpPr>
              <p:nvPr/>
            </p:nvCxnSpPr>
            <p:spPr bwMode="auto">
              <a:xfrm>
                <a:off x="7616824" y="4762931"/>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18" name="Straight Connector 93"/>
              <p:cNvCxnSpPr>
                <a:cxnSpLocks noChangeShapeType="1"/>
              </p:cNvCxnSpPr>
              <p:nvPr/>
            </p:nvCxnSpPr>
            <p:spPr bwMode="auto">
              <a:xfrm>
                <a:off x="7626349" y="4716166"/>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19" name="Straight Connector 94"/>
              <p:cNvCxnSpPr>
                <a:cxnSpLocks noChangeShapeType="1"/>
              </p:cNvCxnSpPr>
              <p:nvPr/>
            </p:nvCxnSpPr>
            <p:spPr bwMode="auto">
              <a:xfrm>
                <a:off x="7634287" y="4669401"/>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20" name="Straight Connector 95"/>
              <p:cNvCxnSpPr>
                <a:cxnSpLocks noChangeShapeType="1"/>
              </p:cNvCxnSpPr>
              <p:nvPr/>
            </p:nvCxnSpPr>
            <p:spPr bwMode="auto">
              <a:xfrm>
                <a:off x="7659687" y="4694731"/>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21" name="Straight Connector 96"/>
              <p:cNvCxnSpPr>
                <a:cxnSpLocks noChangeShapeType="1"/>
              </p:cNvCxnSpPr>
              <p:nvPr/>
            </p:nvCxnSpPr>
            <p:spPr bwMode="auto">
              <a:xfrm>
                <a:off x="7685087" y="4739548"/>
                <a:ext cx="457200" cy="0"/>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22" name="Straight Connector 97"/>
              <p:cNvCxnSpPr>
                <a:cxnSpLocks noChangeShapeType="1"/>
              </p:cNvCxnSpPr>
              <p:nvPr/>
            </p:nvCxnSpPr>
            <p:spPr bwMode="auto">
              <a:xfrm>
                <a:off x="7697787" y="4782416"/>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23" name="Straight Connector 98"/>
              <p:cNvCxnSpPr>
                <a:cxnSpLocks noChangeShapeType="1"/>
              </p:cNvCxnSpPr>
              <p:nvPr/>
            </p:nvCxnSpPr>
            <p:spPr bwMode="auto">
              <a:xfrm>
                <a:off x="7710487" y="4827232"/>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24" name="Straight Connector 99"/>
              <p:cNvCxnSpPr>
                <a:cxnSpLocks noChangeShapeType="1"/>
              </p:cNvCxnSpPr>
              <p:nvPr/>
            </p:nvCxnSpPr>
            <p:spPr bwMode="auto">
              <a:xfrm>
                <a:off x="7723187" y="4872049"/>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25" name="Straight Connector 100"/>
              <p:cNvCxnSpPr>
                <a:cxnSpLocks noChangeShapeType="1"/>
              </p:cNvCxnSpPr>
              <p:nvPr/>
            </p:nvCxnSpPr>
            <p:spPr bwMode="auto">
              <a:xfrm>
                <a:off x="7735887" y="4916864"/>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26" name="Straight Connector 101"/>
              <p:cNvCxnSpPr>
                <a:cxnSpLocks noChangeShapeType="1"/>
              </p:cNvCxnSpPr>
              <p:nvPr/>
            </p:nvCxnSpPr>
            <p:spPr bwMode="auto">
              <a:xfrm>
                <a:off x="7748587" y="4961681"/>
                <a:ext cx="457200" cy="0"/>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27" name="Straight Connector 102"/>
              <p:cNvCxnSpPr>
                <a:cxnSpLocks noChangeShapeType="1"/>
              </p:cNvCxnSpPr>
              <p:nvPr/>
            </p:nvCxnSpPr>
            <p:spPr bwMode="auto">
              <a:xfrm>
                <a:off x="7761287" y="5004549"/>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28" name="Straight Connector 103"/>
              <p:cNvCxnSpPr>
                <a:cxnSpLocks noChangeShapeType="1"/>
              </p:cNvCxnSpPr>
              <p:nvPr/>
            </p:nvCxnSpPr>
            <p:spPr bwMode="auto">
              <a:xfrm>
                <a:off x="7773987" y="5049365"/>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29" name="Straight Connector 104"/>
              <p:cNvCxnSpPr>
                <a:cxnSpLocks noChangeShapeType="1"/>
              </p:cNvCxnSpPr>
              <p:nvPr/>
            </p:nvCxnSpPr>
            <p:spPr bwMode="auto">
              <a:xfrm>
                <a:off x="7786687" y="5094182"/>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30" name="Straight Connector 105"/>
              <p:cNvCxnSpPr>
                <a:cxnSpLocks noChangeShapeType="1"/>
              </p:cNvCxnSpPr>
              <p:nvPr/>
            </p:nvCxnSpPr>
            <p:spPr bwMode="auto">
              <a:xfrm>
                <a:off x="7799387" y="5138998"/>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31" name="Straight Connector 106"/>
              <p:cNvCxnSpPr>
                <a:cxnSpLocks noChangeShapeType="1"/>
              </p:cNvCxnSpPr>
              <p:nvPr/>
            </p:nvCxnSpPr>
            <p:spPr bwMode="auto">
              <a:xfrm>
                <a:off x="7812087" y="5183815"/>
                <a:ext cx="457200" cy="0"/>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32" name="Straight Connector 107"/>
              <p:cNvCxnSpPr>
                <a:cxnSpLocks noChangeShapeType="1"/>
              </p:cNvCxnSpPr>
              <p:nvPr/>
            </p:nvCxnSpPr>
            <p:spPr bwMode="auto">
              <a:xfrm>
                <a:off x="7824787" y="5226682"/>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33" name="Straight Connector 108"/>
              <p:cNvCxnSpPr>
                <a:cxnSpLocks noChangeShapeType="1"/>
              </p:cNvCxnSpPr>
              <p:nvPr/>
            </p:nvCxnSpPr>
            <p:spPr bwMode="auto">
              <a:xfrm>
                <a:off x="7837487" y="5271498"/>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34" name="Straight Connector 109"/>
              <p:cNvCxnSpPr>
                <a:cxnSpLocks noChangeShapeType="1"/>
              </p:cNvCxnSpPr>
              <p:nvPr/>
            </p:nvCxnSpPr>
            <p:spPr bwMode="auto">
              <a:xfrm>
                <a:off x="7850187" y="5316315"/>
                <a:ext cx="457200" cy="1948"/>
              </a:xfrm>
              <a:prstGeom prst="line">
                <a:avLst/>
              </a:prstGeom>
              <a:noFill/>
              <a:ln w="25400">
                <a:solidFill>
                  <a:srgbClr val="0000FF"/>
                </a:solidFill>
                <a:round/>
                <a:headEnd/>
                <a:tailEnd/>
              </a:ln>
              <a:effectLst>
                <a:outerShdw dist="20000" dir="5400000" rotWithShape="0">
                  <a:srgbClr val="808080">
                    <a:alpha val="37999"/>
                  </a:srgbClr>
                </a:outerShdw>
              </a:effectLst>
            </p:spPr>
          </p:cxnSp>
          <p:cxnSp>
            <p:nvCxnSpPr>
              <p:cNvPr id="135" name="Straight Connector 110"/>
              <p:cNvCxnSpPr>
                <a:cxnSpLocks noChangeShapeType="1"/>
              </p:cNvCxnSpPr>
              <p:nvPr/>
            </p:nvCxnSpPr>
            <p:spPr bwMode="auto">
              <a:xfrm>
                <a:off x="7862887" y="5361131"/>
                <a:ext cx="457200" cy="1949"/>
              </a:xfrm>
              <a:prstGeom prst="line">
                <a:avLst/>
              </a:prstGeom>
              <a:noFill/>
              <a:ln w="25400">
                <a:solidFill>
                  <a:srgbClr val="0000FF"/>
                </a:solidFill>
                <a:round/>
                <a:headEnd/>
                <a:tailEnd/>
              </a:ln>
              <a:effectLst>
                <a:outerShdw dist="20000" dir="5400000" rotWithShape="0">
                  <a:srgbClr val="808080">
                    <a:alpha val="37999"/>
                  </a:srgbClr>
                </a:outerShdw>
              </a:effectLst>
            </p:spPr>
          </p:cxnSp>
        </p:grpSp>
        <p:sp>
          <p:nvSpPr>
            <p:cNvPr id="8" name="Rectangle 115"/>
            <p:cNvSpPr>
              <a:spLocks noChangeArrowheads="1"/>
            </p:cNvSpPr>
            <p:nvPr/>
          </p:nvSpPr>
          <p:spPr bwMode="auto">
            <a:xfrm>
              <a:off x="5816600" y="5640388"/>
              <a:ext cx="1149350" cy="138112"/>
            </a:xfrm>
            <a:prstGeom prst="rect">
              <a:avLst/>
            </a:prstGeom>
            <a:solidFill>
              <a:srgbClr val="4A452A"/>
            </a:solidFill>
            <a:ln w="9525">
              <a:solidFill>
                <a:srgbClr val="948A54"/>
              </a:solidFill>
              <a:miter lim="800000"/>
              <a:headEnd/>
              <a:tailEnd/>
            </a:ln>
            <a:effectLst>
              <a:outerShdw dist="23000" dir="5400000" rotWithShape="0">
                <a:srgbClr val="808080">
                  <a:alpha val="34998"/>
                </a:srgbClr>
              </a:outerShdw>
            </a:effectLst>
          </p:spPr>
          <p:txBody>
            <a:bodyPr anchor="ctr"/>
            <a:lstStyle/>
            <a:p>
              <a:pPr algn="ctr" defTabSz="457200">
                <a:defRPr/>
              </a:pPr>
              <a:endParaRPr lang="zh-TW" altLang="zh-TW">
                <a:solidFill>
                  <a:srgbClr val="FFFFFF"/>
                </a:solidFill>
                <a:latin typeface="Calibri" charset="0"/>
                <a:ea typeface="ＭＳ Ｐゴシック" charset="-128"/>
              </a:endParaRPr>
            </a:p>
          </p:txBody>
        </p:sp>
        <p:sp>
          <p:nvSpPr>
            <p:cNvPr id="9" name="Rectangle 116"/>
            <p:cNvSpPr>
              <a:spLocks noChangeArrowheads="1"/>
            </p:cNvSpPr>
            <p:nvPr/>
          </p:nvSpPr>
          <p:spPr bwMode="auto">
            <a:xfrm>
              <a:off x="7683500" y="5640388"/>
              <a:ext cx="831850" cy="138112"/>
            </a:xfrm>
            <a:prstGeom prst="rect">
              <a:avLst/>
            </a:prstGeom>
            <a:solidFill>
              <a:srgbClr val="FF0000"/>
            </a:solidFill>
            <a:ln w="9525">
              <a:solidFill>
                <a:srgbClr val="FF6600"/>
              </a:solidFill>
              <a:miter lim="800000"/>
              <a:headEnd/>
              <a:tailEnd/>
            </a:ln>
            <a:effectLst>
              <a:outerShdw dist="23000" dir="5400000" rotWithShape="0">
                <a:srgbClr val="808080">
                  <a:alpha val="34998"/>
                </a:srgbClr>
              </a:outerShdw>
            </a:effectLst>
          </p:spPr>
          <p:txBody>
            <a:bodyPr anchor="ctr"/>
            <a:lstStyle/>
            <a:p>
              <a:pPr algn="ctr" defTabSz="457200">
                <a:defRPr/>
              </a:pPr>
              <a:endParaRPr lang="zh-TW" altLang="zh-TW">
                <a:solidFill>
                  <a:srgbClr val="FFFFFF"/>
                </a:solidFill>
                <a:latin typeface="Calibri" charset="0"/>
                <a:ea typeface="ＭＳ Ｐゴシック" charset="-128"/>
              </a:endParaRPr>
            </a:p>
          </p:txBody>
        </p:sp>
        <p:cxnSp>
          <p:nvCxnSpPr>
            <p:cNvPr id="10" name="Straight Connector 113"/>
            <p:cNvCxnSpPr>
              <a:cxnSpLocks noChangeShapeType="1"/>
            </p:cNvCxnSpPr>
            <p:nvPr/>
          </p:nvCxnSpPr>
          <p:spPr bwMode="auto">
            <a:xfrm>
              <a:off x="6965950" y="5776913"/>
              <a:ext cx="361950" cy="47625"/>
            </a:xfrm>
            <a:prstGeom prst="line">
              <a:avLst/>
            </a:prstGeom>
            <a:noFill/>
            <a:ln w="9525">
              <a:solidFill>
                <a:srgbClr val="98B954"/>
              </a:solidFill>
              <a:round/>
              <a:headEnd/>
              <a:tailEnd/>
            </a:ln>
            <a:effectLst>
              <a:outerShdw dist="23000" dir="5400000" rotWithShape="0">
                <a:srgbClr val="808080">
                  <a:alpha val="34998"/>
                </a:srgbClr>
              </a:outerShdw>
            </a:effectLst>
          </p:spPr>
        </p:cxnSp>
        <p:cxnSp>
          <p:nvCxnSpPr>
            <p:cNvPr id="11" name="Straight Connector 114"/>
            <p:cNvCxnSpPr>
              <a:cxnSpLocks noChangeShapeType="1"/>
            </p:cNvCxnSpPr>
            <p:nvPr/>
          </p:nvCxnSpPr>
          <p:spPr bwMode="auto">
            <a:xfrm flipV="1">
              <a:off x="7321550" y="5776913"/>
              <a:ext cx="361950" cy="47625"/>
            </a:xfrm>
            <a:prstGeom prst="line">
              <a:avLst/>
            </a:prstGeom>
            <a:noFill/>
            <a:ln w="9525">
              <a:solidFill>
                <a:srgbClr val="98B954"/>
              </a:solidFill>
              <a:round/>
              <a:headEnd/>
              <a:tailEnd/>
            </a:ln>
            <a:effectLst>
              <a:outerShdw dist="23000" dir="5400000" rotWithShape="0">
                <a:srgbClr val="808080">
                  <a:alpha val="34998"/>
                </a:srgbClr>
              </a:outerShdw>
            </a:effectLst>
          </p:spPr>
        </p:cxnSp>
        <p:cxnSp>
          <p:nvCxnSpPr>
            <p:cNvPr id="12" name="Straight Connector 44"/>
            <p:cNvCxnSpPr>
              <a:cxnSpLocks noChangeShapeType="1"/>
            </p:cNvCxnSpPr>
            <p:nvPr/>
          </p:nvCxnSpPr>
          <p:spPr bwMode="auto">
            <a:xfrm>
              <a:off x="6705600" y="5487988"/>
              <a:ext cx="263525" cy="0"/>
            </a:xfrm>
            <a:prstGeom prst="line">
              <a:avLst/>
            </a:prstGeom>
            <a:noFill/>
            <a:ln w="25400">
              <a:solidFill>
                <a:srgbClr val="FFFF00"/>
              </a:solidFill>
              <a:round/>
              <a:headEnd/>
              <a:tailEnd/>
            </a:ln>
            <a:effectLst>
              <a:outerShdw dist="20000" dir="5400000" rotWithShape="0">
                <a:srgbClr val="808080">
                  <a:alpha val="37999"/>
                </a:srgbClr>
              </a:outerShdw>
            </a:effectLst>
          </p:spPr>
        </p:cxnSp>
        <p:cxnSp>
          <p:nvCxnSpPr>
            <p:cNvPr id="13" name="Straight Connector 44"/>
            <p:cNvCxnSpPr>
              <a:cxnSpLocks noChangeShapeType="1"/>
            </p:cNvCxnSpPr>
            <p:nvPr/>
          </p:nvCxnSpPr>
          <p:spPr bwMode="auto">
            <a:xfrm>
              <a:off x="7696200" y="5486400"/>
              <a:ext cx="304800" cy="1588"/>
            </a:xfrm>
            <a:prstGeom prst="line">
              <a:avLst/>
            </a:prstGeom>
            <a:noFill/>
            <a:ln w="25400">
              <a:solidFill>
                <a:srgbClr val="FFFF00"/>
              </a:solidFill>
              <a:round/>
              <a:headEnd/>
              <a:tailEnd/>
            </a:ln>
            <a:effectLst>
              <a:outerShdw dist="20000" dir="5400000" rotWithShape="0">
                <a:srgbClr val="808080">
                  <a:alpha val="37999"/>
                </a:srgbClr>
              </a:outerShdw>
            </a:effectLst>
          </p:spPr>
        </p:cxnSp>
        <p:cxnSp>
          <p:nvCxnSpPr>
            <p:cNvPr id="14" name="Straight Connector 44"/>
            <p:cNvCxnSpPr>
              <a:cxnSpLocks noChangeShapeType="1"/>
            </p:cNvCxnSpPr>
            <p:nvPr/>
          </p:nvCxnSpPr>
          <p:spPr bwMode="auto">
            <a:xfrm>
              <a:off x="6934200" y="5486400"/>
              <a:ext cx="990600" cy="0"/>
            </a:xfrm>
            <a:prstGeom prst="line">
              <a:avLst/>
            </a:prstGeom>
            <a:noFill/>
            <a:ln w="25400" cap="rnd">
              <a:solidFill>
                <a:srgbClr val="FFFF00"/>
              </a:solidFill>
              <a:prstDash val="sysDot"/>
              <a:round/>
              <a:headEnd/>
              <a:tailEnd/>
            </a:ln>
            <a:effectLst>
              <a:outerShdw dist="20000" dir="5400000" rotWithShape="0">
                <a:srgbClr val="808080">
                  <a:alpha val="37999"/>
                </a:srgbClr>
              </a:outerShdw>
            </a:effectLst>
          </p:spPr>
        </p:cxnSp>
        <p:cxnSp>
          <p:nvCxnSpPr>
            <p:cNvPr id="15" name="Straight Connector 44"/>
            <p:cNvCxnSpPr>
              <a:cxnSpLocks noChangeShapeType="1"/>
            </p:cNvCxnSpPr>
            <p:nvPr/>
          </p:nvCxnSpPr>
          <p:spPr bwMode="auto">
            <a:xfrm>
              <a:off x="6807200" y="5410200"/>
              <a:ext cx="168275" cy="1588"/>
            </a:xfrm>
            <a:prstGeom prst="line">
              <a:avLst/>
            </a:prstGeom>
            <a:noFill/>
            <a:ln w="25400">
              <a:solidFill>
                <a:srgbClr val="FFFF00"/>
              </a:solidFill>
              <a:round/>
              <a:headEnd/>
              <a:tailEnd/>
            </a:ln>
            <a:effectLst>
              <a:outerShdw dist="20000" dir="5400000" rotWithShape="0">
                <a:srgbClr val="808080">
                  <a:alpha val="37999"/>
                </a:srgbClr>
              </a:outerShdw>
            </a:effectLst>
          </p:spPr>
        </p:cxnSp>
        <p:cxnSp>
          <p:nvCxnSpPr>
            <p:cNvPr id="16" name="Straight Connector 44"/>
            <p:cNvCxnSpPr>
              <a:cxnSpLocks noChangeShapeType="1"/>
            </p:cNvCxnSpPr>
            <p:nvPr/>
          </p:nvCxnSpPr>
          <p:spPr bwMode="auto">
            <a:xfrm>
              <a:off x="7696200" y="5410200"/>
              <a:ext cx="457200" cy="0"/>
            </a:xfrm>
            <a:prstGeom prst="line">
              <a:avLst/>
            </a:prstGeom>
            <a:noFill/>
            <a:ln w="25400">
              <a:solidFill>
                <a:srgbClr val="FFFF00"/>
              </a:solidFill>
              <a:round/>
              <a:headEnd/>
              <a:tailEnd/>
            </a:ln>
            <a:effectLst>
              <a:outerShdw dist="20000" dir="5400000" rotWithShape="0">
                <a:srgbClr val="808080">
                  <a:alpha val="37999"/>
                </a:srgbClr>
              </a:outerShdw>
            </a:effectLst>
          </p:spPr>
        </p:cxnSp>
        <p:cxnSp>
          <p:nvCxnSpPr>
            <p:cNvPr id="17" name="Straight Connector 44"/>
            <p:cNvCxnSpPr>
              <a:cxnSpLocks noChangeShapeType="1"/>
            </p:cNvCxnSpPr>
            <p:nvPr/>
          </p:nvCxnSpPr>
          <p:spPr bwMode="auto">
            <a:xfrm>
              <a:off x="6934200" y="5410200"/>
              <a:ext cx="990600" cy="0"/>
            </a:xfrm>
            <a:prstGeom prst="line">
              <a:avLst/>
            </a:prstGeom>
            <a:noFill/>
            <a:ln w="25400" cap="rnd">
              <a:solidFill>
                <a:srgbClr val="FFFF00"/>
              </a:solidFill>
              <a:prstDash val="sysDot"/>
              <a:round/>
              <a:headEnd/>
              <a:tailEnd/>
            </a:ln>
            <a:effectLst>
              <a:outerShdw dist="20000" dir="5400000" rotWithShape="0">
                <a:srgbClr val="808080">
                  <a:alpha val="37999"/>
                </a:srgbClr>
              </a:outerShdw>
            </a:effectLst>
          </p:spPr>
        </p:cxnSp>
        <p:cxnSp>
          <p:nvCxnSpPr>
            <p:cNvPr id="18" name="Straight Connector 44"/>
            <p:cNvCxnSpPr>
              <a:cxnSpLocks noChangeShapeType="1"/>
            </p:cNvCxnSpPr>
            <p:nvPr/>
          </p:nvCxnSpPr>
          <p:spPr bwMode="auto">
            <a:xfrm flipV="1">
              <a:off x="6591300" y="5562600"/>
              <a:ext cx="381000" cy="1588"/>
            </a:xfrm>
            <a:prstGeom prst="line">
              <a:avLst/>
            </a:prstGeom>
            <a:noFill/>
            <a:ln w="25400">
              <a:solidFill>
                <a:srgbClr val="FFFF00"/>
              </a:solidFill>
              <a:round/>
              <a:headEnd/>
              <a:tailEnd/>
            </a:ln>
            <a:effectLst>
              <a:outerShdw dist="20000" dir="5400000" rotWithShape="0">
                <a:srgbClr val="808080">
                  <a:alpha val="37999"/>
                </a:srgbClr>
              </a:outerShdw>
            </a:effectLst>
          </p:spPr>
        </p:cxnSp>
        <p:cxnSp>
          <p:nvCxnSpPr>
            <p:cNvPr id="19" name="Straight Connector 44"/>
            <p:cNvCxnSpPr>
              <a:cxnSpLocks noChangeShapeType="1"/>
            </p:cNvCxnSpPr>
            <p:nvPr/>
          </p:nvCxnSpPr>
          <p:spPr bwMode="auto">
            <a:xfrm>
              <a:off x="7696200" y="5562600"/>
              <a:ext cx="152400" cy="0"/>
            </a:xfrm>
            <a:prstGeom prst="line">
              <a:avLst/>
            </a:prstGeom>
            <a:noFill/>
            <a:ln w="25400">
              <a:solidFill>
                <a:srgbClr val="FFFF00"/>
              </a:solidFill>
              <a:round/>
              <a:headEnd/>
              <a:tailEnd/>
            </a:ln>
            <a:effectLst>
              <a:outerShdw dist="20000" dir="5400000" rotWithShape="0">
                <a:srgbClr val="808080">
                  <a:alpha val="37999"/>
                </a:srgbClr>
              </a:outerShdw>
            </a:effectLst>
          </p:spPr>
        </p:cxnSp>
        <p:cxnSp>
          <p:nvCxnSpPr>
            <p:cNvPr id="20" name="Straight Connector 44"/>
            <p:cNvCxnSpPr>
              <a:cxnSpLocks noChangeShapeType="1"/>
            </p:cNvCxnSpPr>
            <p:nvPr/>
          </p:nvCxnSpPr>
          <p:spPr bwMode="auto">
            <a:xfrm>
              <a:off x="6934200" y="5562600"/>
              <a:ext cx="914400" cy="0"/>
            </a:xfrm>
            <a:prstGeom prst="line">
              <a:avLst/>
            </a:prstGeom>
            <a:noFill/>
            <a:ln w="25400" cap="rnd">
              <a:solidFill>
                <a:srgbClr val="FFFF00"/>
              </a:solidFill>
              <a:prstDash val="sysDot"/>
              <a:round/>
              <a:headEnd/>
              <a:tailEnd/>
            </a:ln>
            <a:effectLst>
              <a:outerShdw dist="20000" dir="5400000" rotWithShape="0">
                <a:srgbClr val="808080">
                  <a:alpha val="37999"/>
                </a:srgbClr>
              </a:outerShdw>
            </a:effectLst>
          </p:spPr>
        </p:cxnSp>
        <p:cxnSp>
          <p:nvCxnSpPr>
            <p:cNvPr id="21" name="Straight Connector 128"/>
            <p:cNvCxnSpPr>
              <a:cxnSpLocks noChangeShapeType="1"/>
            </p:cNvCxnSpPr>
            <p:nvPr/>
          </p:nvCxnSpPr>
          <p:spPr bwMode="auto">
            <a:xfrm>
              <a:off x="6858000" y="5973763"/>
              <a:ext cx="457200" cy="1587"/>
            </a:xfrm>
            <a:prstGeom prst="line">
              <a:avLst/>
            </a:prstGeom>
            <a:noFill/>
            <a:ln w="25400">
              <a:solidFill>
                <a:srgbClr val="4A452A"/>
              </a:solidFill>
              <a:round/>
              <a:headEnd/>
              <a:tailEnd/>
            </a:ln>
            <a:effectLst>
              <a:outerShdw dist="20000" dir="5400000" rotWithShape="0">
                <a:srgbClr val="808080">
                  <a:alpha val="37999"/>
                </a:srgbClr>
              </a:outerShdw>
            </a:effectLst>
          </p:spPr>
        </p:cxnSp>
        <p:cxnSp>
          <p:nvCxnSpPr>
            <p:cNvPr id="22" name="Straight Connector 129"/>
            <p:cNvCxnSpPr>
              <a:cxnSpLocks noChangeShapeType="1"/>
            </p:cNvCxnSpPr>
            <p:nvPr/>
          </p:nvCxnSpPr>
          <p:spPr bwMode="auto">
            <a:xfrm>
              <a:off x="7315200" y="5973763"/>
              <a:ext cx="457200" cy="1587"/>
            </a:xfrm>
            <a:prstGeom prst="line">
              <a:avLst/>
            </a:prstGeom>
            <a:noFill/>
            <a:ln w="25400">
              <a:solidFill>
                <a:srgbClr val="FF0000"/>
              </a:solidFill>
              <a:round/>
              <a:headEnd/>
              <a:tailEnd/>
            </a:ln>
            <a:effectLst>
              <a:outerShdw dist="20000" dir="5400000" rotWithShape="0">
                <a:srgbClr val="808080">
                  <a:alpha val="37999"/>
                </a:srgbClr>
              </a:outerShdw>
            </a:effectLst>
          </p:spPr>
        </p:cxnSp>
        <p:sp>
          <p:nvSpPr>
            <p:cNvPr id="23" name="TextBox 130"/>
            <p:cNvSpPr txBox="1">
              <a:spLocks noChangeArrowheads="1"/>
            </p:cNvSpPr>
            <p:nvPr/>
          </p:nvSpPr>
          <p:spPr bwMode="auto">
            <a:xfrm>
              <a:off x="4495800" y="5334000"/>
              <a:ext cx="1325563" cy="461963"/>
            </a:xfrm>
            <a:prstGeom prst="rect">
              <a:avLst/>
            </a:prstGeom>
            <a:noFill/>
            <a:ln w="9525">
              <a:noFill/>
              <a:miter lim="800000"/>
              <a:headEnd/>
              <a:tailEnd/>
            </a:ln>
          </p:spPr>
          <p:txBody>
            <a:bodyPr wrap="none">
              <a:spAutoFit/>
            </a:bodyPr>
            <a:lstStyle/>
            <a:p>
              <a:endParaRPr lang="en-US" altLang="zh-TW" sz="1200"/>
            </a:p>
            <a:p>
              <a:r>
                <a:rPr lang="en-US" altLang="zh-TW" sz="1200"/>
                <a:t>Transcript model</a:t>
              </a:r>
            </a:p>
          </p:txBody>
        </p:sp>
        <p:sp>
          <p:nvSpPr>
            <p:cNvPr id="24" name="TextBox 131"/>
            <p:cNvSpPr txBox="1">
              <a:spLocks noChangeArrowheads="1"/>
            </p:cNvSpPr>
            <p:nvPr/>
          </p:nvSpPr>
          <p:spPr bwMode="auto">
            <a:xfrm>
              <a:off x="4711700" y="4876800"/>
              <a:ext cx="774700" cy="461963"/>
            </a:xfrm>
            <a:prstGeom prst="rect">
              <a:avLst/>
            </a:prstGeom>
            <a:noFill/>
            <a:ln w="9525">
              <a:noFill/>
              <a:miter lim="800000"/>
              <a:headEnd/>
              <a:tailEnd/>
            </a:ln>
          </p:spPr>
          <p:txBody>
            <a:bodyPr wrap="none">
              <a:spAutoFit/>
            </a:bodyPr>
            <a:lstStyle/>
            <a:p>
              <a:endParaRPr lang="en-US" altLang="zh-TW" sz="1200"/>
            </a:p>
            <a:p>
              <a:r>
                <a:rPr lang="en-US" altLang="zh-TW" sz="1200"/>
                <a:t>Genome</a:t>
              </a:r>
            </a:p>
          </p:txBody>
        </p:sp>
        <p:cxnSp>
          <p:nvCxnSpPr>
            <p:cNvPr id="25" name="Straight Connector 44"/>
            <p:cNvCxnSpPr>
              <a:cxnSpLocks noChangeShapeType="1"/>
            </p:cNvCxnSpPr>
            <p:nvPr/>
          </p:nvCxnSpPr>
          <p:spPr bwMode="auto">
            <a:xfrm>
              <a:off x="7162800" y="6019800"/>
              <a:ext cx="482600" cy="1588"/>
            </a:xfrm>
            <a:prstGeom prst="line">
              <a:avLst/>
            </a:prstGeom>
            <a:noFill/>
            <a:ln w="25400">
              <a:solidFill>
                <a:srgbClr val="FFFF00"/>
              </a:solidFill>
              <a:round/>
              <a:headEnd/>
              <a:tailEnd/>
            </a:ln>
            <a:effectLst>
              <a:outerShdw dist="20000" dir="5400000" rotWithShape="0">
                <a:srgbClr val="808080">
                  <a:alpha val="37999"/>
                </a:srgbClr>
              </a:outerShdw>
            </a:effectLst>
          </p:spPr>
        </p:cxnSp>
        <p:cxnSp>
          <p:nvCxnSpPr>
            <p:cNvPr id="26" name="Straight Connector 44"/>
            <p:cNvCxnSpPr>
              <a:cxnSpLocks noChangeShapeType="1"/>
            </p:cNvCxnSpPr>
            <p:nvPr/>
          </p:nvCxnSpPr>
          <p:spPr bwMode="auto">
            <a:xfrm>
              <a:off x="7086600" y="6069013"/>
              <a:ext cx="482600" cy="1587"/>
            </a:xfrm>
            <a:prstGeom prst="line">
              <a:avLst/>
            </a:prstGeom>
            <a:noFill/>
            <a:ln w="25400">
              <a:solidFill>
                <a:srgbClr val="FFFF00"/>
              </a:solidFill>
              <a:round/>
              <a:headEnd/>
              <a:tailEnd/>
            </a:ln>
            <a:effectLst>
              <a:outerShdw dist="20000" dir="5400000" rotWithShape="0">
                <a:srgbClr val="808080">
                  <a:alpha val="37999"/>
                </a:srgbClr>
              </a:outerShdw>
            </a:effectLst>
          </p:spPr>
        </p:cxnSp>
        <p:cxnSp>
          <p:nvCxnSpPr>
            <p:cNvPr id="27" name="Straight Connector 44"/>
            <p:cNvCxnSpPr>
              <a:cxnSpLocks noChangeShapeType="1"/>
            </p:cNvCxnSpPr>
            <p:nvPr/>
          </p:nvCxnSpPr>
          <p:spPr bwMode="auto">
            <a:xfrm>
              <a:off x="6997700" y="6119813"/>
              <a:ext cx="482600" cy="1587"/>
            </a:xfrm>
            <a:prstGeom prst="line">
              <a:avLst/>
            </a:prstGeom>
            <a:noFill/>
            <a:ln w="25400">
              <a:solidFill>
                <a:srgbClr val="FFFF00"/>
              </a:solidFill>
              <a:round/>
              <a:headEnd/>
              <a:tailEnd/>
            </a:ln>
            <a:effectLst>
              <a:outerShdw dist="20000" dir="5400000" rotWithShape="0">
                <a:srgbClr val="808080">
                  <a:alpha val="37999"/>
                </a:srgbClr>
              </a:outerShdw>
            </a:effectLst>
          </p:spPr>
        </p:cxnSp>
        <p:sp>
          <p:nvSpPr>
            <p:cNvPr id="28" name="TextBox 138"/>
            <p:cNvSpPr txBox="1">
              <a:spLocks noChangeArrowheads="1"/>
            </p:cNvSpPr>
            <p:nvPr/>
          </p:nvSpPr>
          <p:spPr bwMode="auto">
            <a:xfrm>
              <a:off x="4606925" y="5710238"/>
              <a:ext cx="1108075" cy="461962"/>
            </a:xfrm>
            <a:prstGeom prst="rect">
              <a:avLst/>
            </a:prstGeom>
            <a:noFill/>
            <a:ln w="9525">
              <a:noFill/>
              <a:miter lim="800000"/>
              <a:headEnd/>
              <a:tailEnd/>
            </a:ln>
          </p:spPr>
          <p:txBody>
            <a:bodyPr wrap="none">
              <a:spAutoFit/>
            </a:bodyPr>
            <a:lstStyle/>
            <a:p>
              <a:endParaRPr lang="en-US" altLang="zh-TW" sz="1200"/>
            </a:p>
            <a:p>
              <a:r>
                <a:rPr lang="en-US" altLang="zh-TW" sz="1200"/>
                <a:t>Exon junction</a:t>
              </a:r>
            </a:p>
          </p:txBody>
        </p:sp>
      </p:gr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1" name="Content Placeholder 2"/>
          <p:cNvSpPr>
            <a:spLocks/>
          </p:cNvSpPr>
          <p:nvPr/>
        </p:nvSpPr>
        <p:spPr bwMode="auto">
          <a:xfrm>
            <a:off x="152400" y="762000"/>
            <a:ext cx="8839200" cy="4755232"/>
          </a:xfrm>
          <a:prstGeom prst="rect">
            <a:avLst/>
          </a:prstGeom>
          <a:noFill/>
          <a:ln w="9525">
            <a:noFill/>
            <a:miter lim="800000"/>
            <a:headEnd/>
            <a:tailEnd/>
          </a:ln>
        </p:spPr>
        <p:txBody>
          <a:bodyPr/>
          <a:lstStyle/>
          <a:p>
            <a:pPr marL="342900" indent="-342900" eaLnBrk="0" hangingPunct="0">
              <a:spcBef>
                <a:spcPct val="20000"/>
              </a:spcBef>
              <a:buFont typeface="Arial" pitchFamily="34" charset="0"/>
              <a:buChar char="•"/>
            </a:pPr>
            <a:r>
              <a:rPr lang="en-US" altLang="zh-TW" sz="2400" b="1" dirty="0">
                <a:latin typeface="Calibri" pitchFamily="34" charset="0"/>
              </a:rPr>
              <a:t>Alignment to genome</a:t>
            </a:r>
          </a:p>
          <a:p>
            <a:pPr marL="742950" lvl="1" indent="-285750" eaLnBrk="0" hangingPunct="0">
              <a:spcBef>
                <a:spcPct val="20000"/>
              </a:spcBef>
              <a:buFont typeface="Arial" pitchFamily="34" charset="0"/>
              <a:buChar char="–"/>
            </a:pPr>
            <a:r>
              <a:rPr lang="en-US" altLang="zh-TW" sz="2000" dirty="0">
                <a:latin typeface="Calibri" pitchFamily="34" charset="0"/>
              </a:rPr>
              <a:t>Allow reads from </a:t>
            </a:r>
            <a:r>
              <a:rPr lang="en-US" altLang="zh-TW" sz="2000" dirty="0" err="1">
                <a:latin typeface="Calibri" pitchFamily="34" charset="0"/>
              </a:rPr>
              <a:t>unannotated</a:t>
            </a:r>
            <a:r>
              <a:rPr lang="en-US" altLang="zh-TW" sz="2000" dirty="0">
                <a:latin typeface="Calibri" pitchFamily="34" charset="0"/>
              </a:rPr>
              <a:t> loci, </a:t>
            </a:r>
            <a:r>
              <a:rPr lang="en-US" altLang="zh-TW" sz="2000" dirty="0" err="1">
                <a:latin typeface="Calibri" pitchFamily="34" charset="0"/>
              </a:rPr>
              <a:t>introns</a:t>
            </a:r>
            <a:r>
              <a:rPr lang="en-US" altLang="zh-TW" sz="2000" dirty="0">
                <a:latin typeface="Calibri" pitchFamily="34" charset="0"/>
              </a:rPr>
              <a:t> </a:t>
            </a:r>
            <a:r>
              <a:rPr lang="en-US" altLang="zh-TW" sz="2000" i="1" dirty="0">
                <a:latin typeface="Calibri" pitchFamily="34" charset="0"/>
              </a:rPr>
              <a:t>et cetera</a:t>
            </a:r>
            <a:r>
              <a:rPr lang="en-US" altLang="zh-TW" sz="2000" dirty="0">
                <a:latin typeface="Calibri" pitchFamily="34" charset="0"/>
              </a:rPr>
              <a:t> to align to their correct locations… potential for new biological insights</a:t>
            </a:r>
          </a:p>
          <a:p>
            <a:pPr marL="342900" indent="-342900" eaLnBrk="0" hangingPunct="0">
              <a:spcBef>
                <a:spcPct val="20000"/>
              </a:spcBef>
              <a:buFont typeface="Arial" pitchFamily="34" charset="0"/>
              <a:buChar char="•"/>
            </a:pPr>
            <a:r>
              <a:rPr lang="en-US" altLang="zh-TW" sz="2400" b="1" dirty="0">
                <a:latin typeface="Calibri" pitchFamily="34" charset="0"/>
              </a:rPr>
              <a:t>Alignment to </a:t>
            </a:r>
            <a:r>
              <a:rPr lang="en-US" altLang="zh-TW" sz="2400" b="1" dirty="0" err="1">
                <a:latin typeface="Calibri" pitchFamily="34" charset="0"/>
              </a:rPr>
              <a:t>transcriptome</a:t>
            </a:r>
            <a:endParaRPr lang="en-US" altLang="zh-TW" sz="2400" b="1" dirty="0">
              <a:latin typeface="Calibri" pitchFamily="34" charset="0"/>
            </a:endParaRPr>
          </a:p>
          <a:p>
            <a:pPr marL="742950" lvl="1" indent="-285750" eaLnBrk="0" hangingPunct="0">
              <a:spcBef>
                <a:spcPct val="20000"/>
              </a:spcBef>
              <a:buFont typeface="Arial" pitchFamily="34" charset="0"/>
              <a:buChar char="–"/>
            </a:pPr>
            <a:r>
              <a:rPr lang="en-US" altLang="zh-TW" sz="2000" dirty="0">
                <a:latin typeface="Calibri" pitchFamily="34" charset="0"/>
              </a:rPr>
              <a:t>Computationally inexpensive</a:t>
            </a:r>
          </a:p>
          <a:p>
            <a:pPr marL="742950" lvl="1" indent="-285750" eaLnBrk="0" hangingPunct="0">
              <a:spcBef>
                <a:spcPct val="20000"/>
              </a:spcBef>
              <a:buFont typeface="Arial" pitchFamily="34" charset="0"/>
              <a:buChar char="–"/>
            </a:pPr>
            <a:r>
              <a:rPr lang="en-US" altLang="zh-TW" sz="2000" dirty="0">
                <a:latin typeface="Calibri" pitchFamily="34" charset="0"/>
              </a:rPr>
              <a:t>Spliced (</a:t>
            </a:r>
            <a:r>
              <a:rPr lang="en-US" altLang="zh-TW" sz="2000" dirty="0" err="1">
                <a:latin typeface="Calibri" pitchFamily="34" charset="0"/>
              </a:rPr>
              <a:t>exon</a:t>
            </a:r>
            <a:r>
              <a:rPr lang="en-US" altLang="zh-TW" sz="2000" dirty="0">
                <a:latin typeface="Calibri" pitchFamily="34" charset="0"/>
              </a:rPr>
              <a:t> junction) reads map correctly</a:t>
            </a:r>
          </a:p>
          <a:p>
            <a:pPr marL="742950" lvl="1" indent="-285750" eaLnBrk="0" hangingPunct="0">
              <a:spcBef>
                <a:spcPct val="20000"/>
              </a:spcBef>
              <a:buFont typeface="Arial" pitchFamily="34" charset="0"/>
              <a:buChar char="–"/>
            </a:pPr>
            <a:r>
              <a:rPr lang="en-US" altLang="zh-TW" sz="2000" dirty="0">
                <a:latin typeface="Calibri" pitchFamily="34" charset="0"/>
              </a:rPr>
              <a:t>Pairing distance and junction reads may help distinguish individual </a:t>
            </a:r>
            <a:r>
              <a:rPr lang="en-US" altLang="zh-TW" sz="2000" dirty="0" err="1">
                <a:latin typeface="Calibri" pitchFamily="34" charset="0"/>
              </a:rPr>
              <a:t>isoforms</a:t>
            </a:r>
            <a:r>
              <a:rPr lang="en-US" altLang="zh-TW" sz="2000" dirty="0">
                <a:latin typeface="Calibri" pitchFamily="34" charset="0"/>
              </a:rPr>
              <a:t> (informative/unique regions of transcripts)</a:t>
            </a:r>
            <a:endParaRPr lang="en-US" altLang="zh-TW" sz="1600" dirty="0">
              <a:latin typeface="Calibri" pitchFamily="34" charset="0"/>
            </a:endParaRPr>
          </a:p>
          <a:p>
            <a:pPr marL="342900" indent="-342900" eaLnBrk="0" hangingPunct="0">
              <a:spcBef>
                <a:spcPct val="20000"/>
              </a:spcBef>
              <a:buFont typeface="Arial" pitchFamily="34" charset="0"/>
              <a:buChar char="•"/>
            </a:pPr>
            <a:r>
              <a:rPr lang="en-US" altLang="zh-TW" sz="2400" b="1" dirty="0">
                <a:latin typeface="Calibri" pitchFamily="34" charset="0"/>
              </a:rPr>
              <a:t>Assembly</a:t>
            </a:r>
          </a:p>
          <a:p>
            <a:pPr marL="742950" lvl="1" indent="-285750" eaLnBrk="0" hangingPunct="0">
              <a:spcBef>
                <a:spcPct val="20000"/>
              </a:spcBef>
              <a:buFont typeface="Arial" pitchFamily="34" charset="0"/>
              <a:buChar char="–"/>
            </a:pPr>
            <a:r>
              <a:rPr lang="en-US" altLang="zh-TW" sz="2000" dirty="0">
                <a:latin typeface="Calibri" pitchFamily="34" charset="0"/>
              </a:rPr>
              <a:t>Can provide a more long-range view of transcripts</a:t>
            </a:r>
          </a:p>
          <a:p>
            <a:pPr marL="742950" lvl="1" indent="-285750" eaLnBrk="0" hangingPunct="0">
              <a:spcBef>
                <a:spcPct val="20000"/>
              </a:spcBef>
              <a:buFont typeface="Arial" pitchFamily="34" charset="0"/>
              <a:buChar char="–"/>
            </a:pPr>
            <a:r>
              <a:rPr lang="en-US" altLang="zh-TW" sz="2000" dirty="0">
                <a:latin typeface="Calibri" pitchFamily="34" charset="0"/>
              </a:rPr>
              <a:t>Allows detection of </a:t>
            </a:r>
            <a:r>
              <a:rPr lang="en-US" altLang="zh-TW" sz="2000" dirty="0" err="1">
                <a:latin typeface="Calibri" pitchFamily="34" charset="0"/>
              </a:rPr>
              <a:t>chimeric</a:t>
            </a:r>
            <a:r>
              <a:rPr lang="en-US" altLang="zh-TW" sz="2000" dirty="0">
                <a:latin typeface="Calibri" pitchFamily="34" charset="0"/>
              </a:rPr>
              <a:t> transcripts and resolution of ‘breakpoints’</a:t>
            </a:r>
          </a:p>
          <a:p>
            <a:pPr marL="742950" lvl="1" indent="-285750" eaLnBrk="0" hangingPunct="0">
              <a:spcBef>
                <a:spcPct val="20000"/>
              </a:spcBef>
              <a:buFont typeface="Arial" pitchFamily="34" charset="0"/>
              <a:buChar char="–"/>
            </a:pPr>
            <a:r>
              <a:rPr lang="en-US" altLang="zh-TW" sz="2000" dirty="0">
                <a:latin typeface="Calibri" pitchFamily="34" charset="0"/>
              </a:rPr>
              <a:t>May not necessarily need a genome </a:t>
            </a:r>
          </a:p>
        </p:txBody>
      </p:sp>
      <p:sp>
        <p:nvSpPr>
          <p:cNvPr id="4" name="文字方塊 3"/>
          <p:cNvSpPr txBox="1">
            <a:spLocks noChangeArrowheads="1"/>
          </p:cNvSpPr>
          <p:nvPr/>
        </p:nvSpPr>
        <p:spPr bwMode="auto">
          <a:xfrm>
            <a:off x="214313" y="71438"/>
            <a:ext cx="5221783" cy="523875"/>
          </a:xfrm>
          <a:prstGeom prst="rect">
            <a:avLst/>
          </a:prstGeom>
          <a:noFill/>
          <a:ln w="9525">
            <a:noFill/>
            <a:miter lim="800000"/>
            <a:headEnd/>
            <a:tailEnd/>
          </a:ln>
        </p:spPr>
        <p:txBody>
          <a:bodyPr wrap="square">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Benefits of each approach</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7218" name="Picture 2" descr="http://cmbi.bjmu.edu.cn/news/report/2010/pics/ngs_4.png"/>
          <p:cNvPicPr>
            <a:picLocks noChangeAspect="1" noChangeArrowheads="1"/>
          </p:cNvPicPr>
          <p:nvPr/>
        </p:nvPicPr>
        <p:blipFill>
          <a:blip r:embed="rId2" cstate="print"/>
          <a:srcRect t="48267"/>
          <a:stretch>
            <a:fillRect/>
          </a:stretch>
        </p:blipFill>
        <p:spPr bwMode="auto">
          <a:xfrm>
            <a:off x="467544" y="947087"/>
            <a:ext cx="8179072" cy="5074201"/>
          </a:xfrm>
          <a:prstGeom prst="rect">
            <a:avLst/>
          </a:prstGeom>
          <a:noFill/>
        </p:spPr>
      </p:pic>
      <p:sp>
        <p:nvSpPr>
          <p:cNvPr id="3" name="文字方塊 2"/>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What can you get from </a:t>
            </a:r>
            <a:r>
              <a:rPr lang="en-US" altLang="zh-TW" sz="2800" b="1" dirty="0" err="1" smtClean="0">
                <a:solidFill>
                  <a:srgbClr val="C00000"/>
                </a:solidFill>
                <a:effectLst>
                  <a:outerShdw blurRad="38100" dist="38100" dir="2700000" algn="tl">
                    <a:srgbClr val="C0C0C0"/>
                  </a:outerShdw>
                </a:effectLst>
                <a:latin typeface="Arial" pitchFamily="34" charset="0"/>
                <a:cs typeface="Arial" pitchFamily="34" charset="0"/>
              </a:rPr>
              <a:t>Transcriptome</a:t>
            </a: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 Sequencing</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l="20864" t="17578" r="22584" b="17968"/>
          <a:stretch>
            <a:fillRect/>
          </a:stretch>
        </p:blipFill>
        <p:spPr bwMode="auto">
          <a:xfrm>
            <a:off x="3606638" y="1586679"/>
            <a:ext cx="5357850" cy="3570513"/>
          </a:xfrm>
          <a:prstGeom prst="rect">
            <a:avLst/>
          </a:prstGeom>
          <a:noFill/>
          <a:ln w="9525">
            <a:noFill/>
            <a:miter lim="800000"/>
            <a:headEnd/>
            <a:tailEnd/>
          </a:ln>
          <a:effectLst/>
        </p:spPr>
      </p:pic>
      <p:sp>
        <p:nvSpPr>
          <p:cNvPr id="4" name="文字方塊 5"/>
          <p:cNvSpPr txBox="1">
            <a:spLocks noChangeArrowheads="1"/>
          </p:cNvSpPr>
          <p:nvPr/>
        </p:nvSpPr>
        <p:spPr bwMode="auto">
          <a:xfrm>
            <a:off x="4286248" y="1285860"/>
            <a:ext cx="4141124" cy="369332"/>
          </a:xfrm>
          <a:prstGeom prst="rect">
            <a:avLst/>
          </a:prstGeom>
          <a:noFill/>
          <a:ln w="9525">
            <a:noFill/>
            <a:miter lim="800000"/>
            <a:headEnd/>
            <a:tailEnd/>
          </a:ln>
        </p:spPr>
        <p:txBody>
          <a:bodyPr wrap="square">
            <a:spAutoFit/>
          </a:bodyPr>
          <a:lstStyle/>
          <a:p>
            <a:r>
              <a:rPr lang="en-US" altLang="zh-TW" b="1" dirty="0" err="1" smtClean="0">
                <a:solidFill>
                  <a:srgbClr val="000066"/>
                </a:solidFill>
              </a:rPr>
              <a:t>Illumina</a:t>
            </a:r>
            <a:r>
              <a:rPr lang="en-US" altLang="zh-TW" b="1" dirty="0" smtClean="0">
                <a:solidFill>
                  <a:srgbClr val="000066"/>
                </a:solidFill>
              </a:rPr>
              <a:t> SOLEXA sequencing by synthesis</a:t>
            </a:r>
            <a:endParaRPr lang="en-US" altLang="zh-TW" b="1" dirty="0">
              <a:solidFill>
                <a:srgbClr val="000066"/>
              </a:solidFill>
            </a:endParaRPr>
          </a:p>
        </p:txBody>
      </p:sp>
      <p:pic>
        <p:nvPicPr>
          <p:cNvPr id="82947" name="Picture 3"/>
          <p:cNvPicPr>
            <a:picLocks noChangeAspect="1" noChangeArrowheads="1"/>
          </p:cNvPicPr>
          <p:nvPr/>
        </p:nvPicPr>
        <p:blipFill>
          <a:blip r:embed="rId3" cstate="print"/>
          <a:srcRect l="46324" t="74219" r="21139" b="12109"/>
          <a:stretch>
            <a:fillRect/>
          </a:stretch>
        </p:blipFill>
        <p:spPr bwMode="auto">
          <a:xfrm>
            <a:off x="4786314" y="5132615"/>
            <a:ext cx="3357586" cy="796715"/>
          </a:xfrm>
          <a:prstGeom prst="rect">
            <a:avLst/>
          </a:prstGeom>
          <a:noFill/>
          <a:ln w="9525">
            <a:noFill/>
            <a:miter lim="800000"/>
            <a:headEnd/>
            <a:tailEnd/>
          </a:ln>
        </p:spPr>
      </p:pic>
      <p:sp>
        <p:nvSpPr>
          <p:cNvPr id="13" name="文字方塊 12"/>
          <p:cNvSpPr txBox="1"/>
          <p:nvPr/>
        </p:nvSpPr>
        <p:spPr>
          <a:xfrm>
            <a:off x="5059690" y="6019404"/>
            <a:ext cx="2798458" cy="338554"/>
          </a:xfrm>
          <a:prstGeom prst="rect">
            <a:avLst/>
          </a:prstGeom>
          <a:noFill/>
        </p:spPr>
        <p:txBody>
          <a:bodyPr wrap="none" rtlCol="0">
            <a:spAutoFit/>
          </a:bodyPr>
          <a:lstStyle/>
          <a:p>
            <a:r>
              <a:rPr lang="en-US" altLang="zh-TW" sz="1600" b="1" dirty="0" smtClean="0">
                <a:solidFill>
                  <a:srgbClr val="002060"/>
                </a:solidFill>
              </a:rPr>
              <a:t>40,000,000 reads of 35 </a:t>
            </a:r>
            <a:r>
              <a:rPr lang="en-US" altLang="zh-TW" sz="1600" b="1" dirty="0" err="1" smtClean="0">
                <a:solidFill>
                  <a:srgbClr val="002060"/>
                </a:solidFill>
              </a:rPr>
              <a:t>bp</a:t>
            </a:r>
            <a:r>
              <a:rPr lang="en-US" altLang="zh-TW" sz="1600" b="1" dirty="0" smtClean="0">
                <a:solidFill>
                  <a:srgbClr val="002060"/>
                </a:solidFill>
              </a:rPr>
              <a:t> long</a:t>
            </a:r>
            <a:endParaRPr lang="zh-TW" altLang="en-US" sz="1600" b="1" dirty="0">
              <a:solidFill>
                <a:srgbClr val="002060"/>
              </a:solidFill>
            </a:endParaRPr>
          </a:p>
        </p:txBody>
      </p:sp>
      <p:sp>
        <p:nvSpPr>
          <p:cNvPr id="11" name="文字方塊 10"/>
          <p:cNvSpPr txBox="1">
            <a:spLocks noChangeArrowheads="1"/>
          </p:cNvSpPr>
          <p:nvPr/>
        </p:nvSpPr>
        <p:spPr bwMode="auto">
          <a:xfrm>
            <a:off x="214313" y="71438"/>
            <a:ext cx="4357687" cy="523875"/>
          </a:xfrm>
          <a:prstGeom prst="rect">
            <a:avLst/>
          </a:prstGeom>
          <a:noFill/>
          <a:ln w="9525">
            <a:noFill/>
            <a:miter lim="800000"/>
            <a:headEnd/>
            <a:tailEnd/>
          </a:ln>
        </p:spPr>
        <p:txBody>
          <a:bodyPr wrap="square">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Small RNA Sequencing</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pic>
        <p:nvPicPr>
          <p:cNvPr id="12" name="Picture 2"/>
          <p:cNvPicPr>
            <a:picLocks noChangeAspect="1" noChangeArrowheads="1"/>
          </p:cNvPicPr>
          <p:nvPr/>
        </p:nvPicPr>
        <p:blipFill>
          <a:blip r:embed="rId4" cstate="print"/>
          <a:srcRect l="5376" t="9765" r="71066" b="65708"/>
          <a:stretch>
            <a:fillRect/>
          </a:stretch>
        </p:blipFill>
        <p:spPr bwMode="auto">
          <a:xfrm>
            <a:off x="323528" y="836712"/>
            <a:ext cx="2160240" cy="1686839"/>
          </a:xfrm>
          <a:prstGeom prst="rect">
            <a:avLst/>
          </a:prstGeom>
          <a:noFill/>
          <a:ln w="9525">
            <a:noFill/>
            <a:miter lim="800000"/>
            <a:headEnd/>
            <a:tailEnd/>
          </a:ln>
          <a:effectLst/>
        </p:spPr>
      </p:pic>
      <p:pic>
        <p:nvPicPr>
          <p:cNvPr id="14" name="Picture 2"/>
          <p:cNvPicPr>
            <a:picLocks noChangeAspect="1" noChangeArrowheads="1"/>
          </p:cNvPicPr>
          <p:nvPr/>
        </p:nvPicPr>
        <p:blipFill>
          <a:blip r:embed="rId4" cstate="print"/>
          <a:srcRect l="28842" t="12906" r="39748" b="64060"/>
          <a:stretch>
            <a:fillRect/>
          </a:stretch>
        </p:blipFill>
        <p:spPr bwMode="auto">
          <a:xfrm>
            <a:off x="323528" y="2708920"/>
            <a:ext cx="2880320" cy="158417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4"/>
          <p:cNvSpPr txBox="1">
            <a:spLocks noChangeArrowheads="1"/>
          </p:cNvSpPr>
          <p:nvPr/>
        </p:nvSpPr>
        <p:spPr bwMode="auto">
          <a:xfrm>
            <a:off x="359438" y="1215330"/>
            <a:ext cx="1980314" cy="400110"/>
          </a:xfrm>
          <a:prstGeom prst="rect">
            <a:avLst/>
          </a:prstGeom>
          <a:noFill/>
          <a:ln w="9525">
            <a:noFill/>
            <a:miter lim="800000"/>
            <a:headEnd/>
            <a:tailEnd/>
          </a:ln>
        </p:spPr>
        <p:txBody>
          <a:bodyPr wrap="square">
            <a:spAutoFit/>
          </a:bodyPr>
          <a:lstStyle/>
          <a:p>
            <a:r>
              <a:rPr lang="en-US" altLang="zh-TW" sz="2000" b="1" i="1" dirty="0" smtClean="0">
                <a:solidFill>
                  <a:srgbClr val="800000"/>
                </a:solidFill>
                <a:effectLst>
                  <a:outerShdw blurRad="38100" dist="38100" dir="2700000" algn="tl">
                    <a:srgbClr val="C0C0C0"/>
                  </a:outerShdw>
                </a:effectLst>
                <a:latin typeface="Arial" pitchFamily="34" charset="0"/>
                <a:cs typeface="Arial" pitchFamily="34" charset="0"/>
              </a:rPr>
              <a:t>Workflow</a:t>
            </a:r>
            <a:endParaRPr lang="en-US" altLang="zh-TW" sz="2000" i="1" dirty="0">
              <a:solidFill>
                <a:srgbClr val="800000"/>
              </a:solidFill>
              <a:effectLst>
                <a:outerShdw blurRad="38100" dist="38100" dir="2700000" algn="tl">
                  <a:srgbClr val="C0C0C0"/>
                </a:outerShdw>
              </a:effectLst>
              <a:latin typeface="Arial" pitchFamily="34" charset="0"/>
              <a:cs typeface="Arial" pitchFamily="34" charset="0"/>
            </a:endParaRPr>
          </a:p>
        </p:txBody>
      </p:sp>
      <p:pic>
        <p:nvPicPr>
          <p:cNvPr id="138243" name="Picture 3"/>
          <p:cNvPicPr>
            <a:picLocks noChangeAspect="1" noChangeArrowheads="1"/>
          </p:cNvPicPr>
          <p:nvPr/>
        </p:nvPicPr>
        <p:blipFill>
          <a:blip r:embed="rId2" cstate="print"/>
          <a:srcRect l="27391" r="27227" b="2923"/>
          <a:stretch>
            <a:fillRect/>
          </a:stretch>
        </p:blipFill>
        <p:spPr bwMode="auto">
          <a:xfrm>
            <a:off x="3203848" y="548680"/>
            <a:ext cx="4792616" cy="5763980"/>
          </a:xfrm>
          <a:prstGeom prst="rect">
            <a:avLst/>
          </a:prstGeom>
          <a:noFill/>
          <a:ln w="9525">
            <a:noFill/>
            <a:miter lim="800000"/>
            <a:headEnd/>
            <a:tailEnd/>
          </a:ln>
        </p:spPr>
      </p:pic>
      <p:sp>
        <p:nvSpPr>
          <p:cNvPr id="6" name="Text Placeholder 5"/>
          <p:cNvSpPr>
            <a:spLocks noGrp="1"/>
          </p:cNvSpPr>
          <p:nvPr>
            <p:ph type="body" idx="2"/>
          </p:nvPr>
        </p:nvSpPr>
        <p:spPr>
          <a:xfrm>
            <a:off x="413510" y="1574765"/>
            <a:ext cx="2658292" cy="3726443"/>
          </a:xfrm>
        </p:spPr>
        <p:txBody>
          <a:bodyPr>
            <a:normAutofit/>
          </a:bodyPr>
          <a:lstStyle/>
          <a:p>
            <a:r>
              <a:rPr lang="en-US" sz="1800" b="1" dirty="0" smtClean="0"/>
              <a:t>Clean up</a:t>
            </a:r>
          </a:p>
          <a:p>
            <a:r>
              <a:rPr lang="en-US" altLang="zh-CN" sz="1800" b="1" dirty="0" smtClean="0"/>
              <a:t>↓</a:t>
            </a:r>
            <a:endParaRPr lang="en-US" sz="1800" b="1" dirty="0" smtClean="0"/>
          </a:p>
          <a:p>
            <a:r>
              <a:rPr lang="en-US" altLang="zh-CN" sz="1800" b="1" dirty="0" smtClean="0"/>
              <a:t>Clustering</a:t>
            </a:r>
          </a:p>
          <a:p>
            <a:r>
              <a:rPr lang="en-US" altLang="zh-CN" sz="1800" b="1" dirty="0" smtClean="0"/>
              <a:t>↓</a:t>
            </a:r>
          </a:p>
          <a:p>
            <a:r>
              <a:rPr lang="en-US" altLang="zh-CN" sz="1800" b="1" dirty="0" err="1" smtClean="0"/>
              <a:t>ncRNA</a:t>
            </a:r>
            <a:r>
              <a:rPr lang="en-US" altLang="zh-CN" sz="1800" b="1" dirty="0" smtClean="0"/>
              <a:t> matching </a:t>
            </a:r>
          </a:p>
          <a:p>
            <a:r>
              <a:rPr lang="en-US" altLang="zh-CN" sz="1800" b="1" dirty="0" smtClean="0"/>
              <a:t>(</a:t>
            </a:r>
            <a:r>
              <a:rPr lang="en-US" altLang="zh-CN" sz="1800" b="1" dirty="0" err="1" smtClean="0"/>
              <a:t>Rfam</a:t>
            </a:r>
            <a:r>
              <a:rPr lang="en-US" altLang="zh-CN" sz="1800" b="1" dirty="0" smtClean="0"/>
              <a:t> V10 )</a:t>
            </a:r>
          </a:p>
          <a:p>
            <a:r>
              <a:rPr lang="en-US" altLang="zh-CN" sz="1800" b="1" dirty="0" smtClean="0"/>
              <a:t>↓</a:t>
            </a:r>
          </a:p>
          <a:p>
            <a:r>
              <a:rPr lang="en-US" altLang="zh-CN" sz="1800" b="1" dirty="0" smtClean="0"/>
              <a:t>Known miRNA </a:t>
            </a:r>
            <a:r>
              <a:rPr lang="en-US" sz="1800" b="1" dirty="0" smtClean="0"/>
              <a:t>Matching</a:t>
            </a:r>
          </a:p>
          <a:p>
            <a:r>
              <a:rPr lang="en-US" sz="1800" b="1" dirty="0" smtClean="0"/>
              <a:t>(</a:t>
            </a:r>
            <a:r>
              <a:rPr lang="en-US" sz="1800" b="1" dirty="0" err="1" smtClean="0"/>
              <a:t>miRBase</a:t>
            </a:r>
            <a:r>
              <a:rPr lang="en-US" sz="1800" b="1" dirty="0" smtClean="0"/>
              <a:t> V16)</a:t>
            </a:r>
          </a:p>
          <a:p>
            <a:r>
              <a:rPr lang="en-US" altLang="zh-CN" sz="1800" b="1" dirty="0" smtClean="0"/>
              <a:t>↓</a:t>
            </a:r>
          </a:p>
          <a:p>
            <a:r>
              <a:rPr lang="en-US" altLang="zh-CN" sz="1800" b="1" dirty="0" smtClean="0"/>
              <a:t>Comparative </a:t>
            </a:r>
            <a:r>
              <a:rPr lang="en-US" altLang="zh-CN" sz="1800" b="1" dirty="0" err="1" smtClean="0"/>
              <a:t>miRNAomics</a:t>
            </a:r>
            <a:endParaRPr lang="en-US" sz="1800" b="1" dirty="0" smtClean="0"/>
          </a:p>
          <a:p>
            <a:endParaRPr lang="en-US" sz="1800" b="1" dirty="0" smtClean="0"/>
          </a:p>
          <a:p>
            <a:endParaRPr lang="en-US" sz="1800" b="1" dirty="0" smtClean="0"/>
          </a:p>
          <a:p>
            <a:endParaRPr lang="en-US" sz="1800" b="1" dirty="0" smtClean="0"/>
          </a:p>
          <a:p>
            <a:endParaRPr lang="en-US" sz="1800" dirty="0" smtClean="0"/>
          </a:p>
          <a:p>
            <a:endParaRPr lang="en-US" sz="1800" dirty="0" smtClean="0"/>
          </a:p>
          <a:p>
            <a:endParaRPr lang="en-US" sz="1800" dirty="0"/>
          </a:p>
        </p:txBody>
      </p:sp>
      <p:sp>
        <p:nvSpPr>
          <p:cNvPr id="5" name="文字方塊 4"/>
          <p:cNvSpPr txBox="1">
            <a:spLocks noChangeArrowheads="1"/>
          </p:cNvSpPr>
          <p:nvPr/>
        </p:nvSpPr>
        <p:spPr bwMode="auto">
          <a:xfrm>
            <a:off x="214313" y="71438"/>
            <a:ext cx="4357687" cy="523875"/>
          </a:xfrm>
          <a:prstGeom prst="rect">
            <a:avLst/>
          </a:prstGeom>
          <a:noFill/>
          <a:ln w="9525">
            <a:noFill/>
            <a:miter lim="800000"/>
            <a:headEnd/>
            <a:tailEnd/>
          </a:ln>
        </p:spPr>
        <p:txBody>
          <a:bodyPr wrap="square">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Small RNA Sequencing</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4690" name="Picture 2" descr="C:\Documents and Settings\ESTang\桌面\untitled.bmp"/>
          <p:cNvPicPr>
            <a:picLocks noChangeAspect="1" noChangeArrowheads="1"/>
          </p:cNvPicPr>
          <p:nvPr/>
        </p:nvPicPr>
        <p:blipFill>
          <a:blip r:embed="rId2" cstate="print"/>
          <a:srcRect/>
          <a:stretch>
            <a:fillRect/>
          </a:stretch>
        </p:blipFill>
        <p:spPr bwMode="auto">
          <a:xfrm>
            <a:off x="571472" y="757280"/>
            <a:ext cx="4001403" cy="5743554"/>
          </a:xfrm>
          <a:prstGeom prst="rect">
            <a:avLst/>
          </a:prstGeom>
          <a:noFill/>
        </p:spPr>
      </p:pic>
      <p:sp>
        <p:nvSpPr>
          <p:cNvPr id="114691" name="Rectangle 3"/>
          <p:cNvSpPr>
            <a:spLocks noChangeArrowheads="1"/>
          </p:cNvSpPr>
          <p:nvPr/>
        </p:nvSpPr>
        <p:spPr bwMode="auto">
          <a:xfrm>
            <a:off x="4929190" y="843251"/>
            <a:ext cx="3500462" cy="504753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400" b="0" i="0" u="none" strike="noStrike" cap="none" normalizeH="0" baseline="0" dirty="0" smtClean="0">
                <a:ln>
                  <a:noFill/>
                </a:ln>
                <a:solidFill>
                  <a:schemeClr val="tx1"/>
                </a:solidFill>
                <a:effectLst/>
                <a:latin typeface="Arial" pitchFamily="34" charset="0"/>
                <a:ea typeface="新細明體" pitchFamily="18" charset="-120"/>
                <a:cs typeface="Arial" pitchFamily="34" charset="0"/>
              </a:rPr>
              <a:t>A single </a:t>
            </a:r>
            <a:r>
              <a:rPr kumimoji="1" lang="en-US" altLang="zh-TW" sz="1400" b="0" i="0" u="none" strike="noStrike" cap="none" normalizeH="0" baseline="0" dirty="0" err="1" smtClean="0">
                <a:ln>
                  <a:noFill/>
                </a:ln>
                <a:solidFill>
                  <a:schemeClr val="tx1"/>
                </a:solidFill>
                <a:effectLst/>
                <a:latin typeface="Arial" pitchFamily="34" charset="0"/>
                <a:ea typeface="新細明體" pitchFamily="18" charset="-120"/>
                <a:cs typeface="Arial" pitchFamily="34" charset="0"/>
              </a:rPr>
              <a:t>Nimblgen</a:t>
            </a:r>
            <a:r>
              <a:rPr kumimoji="1" lang="en-US" altLang="zh-TW" sz="1400" b="0" i="0" u="none" strike="noStrike" cap="none" normalizeH="0" baseline="0" dirty="0" smtClean="0">
                <a:ln>
                  <a:noFill/>
                </a:ln>
                <a:solidFill>
                  <a:schemeClr val="tx1"/>
                </a:solidFill>
                <a:effectLst/>
                <a:latin typeface="Arial" pitchFamily="34" charset="0"/>
                <a:ea typeface="新細明體" pitchFamily="18" charset="-120"/>
                <a:cs typeface="Arial" pitchFamily="34" charset="0"/>
              </a:rPr>
              <a:t> 2.1M array is capable of enrichment simultaneously more than 180,000 human coding-</a:t>
            </a:r>
            <a:r>
              <a:rPr kumimoji="1" lang="en-US" altLang="zh-TW" sz="1400" b="0" i="0" u="none" strike="noStrike" cap="none" normalizeH="0" baseline="0" dirty="0" err="1" smtClean="0">
                <a:ln>
                  <a:noFill/>
                </a:ln>
                <a:solidFill>
                  <a:schemeClr val="tx1"/>
                </a:solidFill>
                <a:effectLst/>
                <a:latin typeface="Arial" pitchFamily="34" charset="0"/>
                <a:ea typeface="新細明體" pitchFamily="18" charset="-120"/>
                <a:cs typeface="Arial" pitchFamily="34" charset="0"/>
              </a:rPr>
              <a:t>exon</a:t>
            </a:r>
            <a:r>
              <a:rPr kumimoji="1" lang="en-US" altLang="zh-TW" sz="1400" b="0" i="0" u="none" strike="noStrike" cap="none" normalizeH="0" baseline="0" dirty="0" smtClean="0">
                <a:ln>
                  <a:noFill/>
                </a:ln>
                <a:solidFill>
                  <a:schemeClr val="tx1"/>
                </a:solidFill>
                <a:effectLst/>
                <a:latin typeface="Arial" pitchFamily="34" charset="0"/>
                <a:ea typeface="新細明體" pitchFamily="18" charset="-120"/>
                <a:cs typeface="Arial" pitchFamily="34" charset="0"/>
              </a:rPr>
              <a:t> and 550 miRNA </a:t>
            </a:r>
            <a:r>
              <a:rPr kumimoji="1" lang="en-US" altLang="zh-TW" sz="1400" b="0" i="0" u="none" strike="noStrike" cap="none" normalizeH="0" baseline="0" dirty="0" err="1" smtClean="0">
                <a:ln>
                  <a:noFill/>
                </a:ln>
                <a:solidFill>
                  <a:schemeClr val="tx1"/>
                </a:solidFill>
                <a:effectLst/>
                <a:latin typeface="Arial" pitchFamily="34" charset="0"/>
                <a:ea typeface="新細明體" pitchFamily="18" charset="-120"/>
                <a:cs typeface="Arial" pitchFamily="34" charset="0"/>
              </a:rPr>
              <a:t>exons</a:t>
            </a:r>
            <a:r>
              <a:rPr kumimoji="1" lang="en-US" altLang="zh-TW" sz="1400" b="0" i="0" u="none" strike="noStrike" cap="none" normalizeH="0" baseline="0" dirty="0" smtClean="0">
                <a:ln>
                  <a:noFill/>
                </a:ln>
                <a:solidFill>
                  <a:schemeClr val="tx1"/>
                </a:solidFill>
                <a:effectLst/>
                <a:latin typeface="Arial" pitchFamily="34" charset="0"/>
                <a:ea typeface="新細明體" pitchFamily="18" charset="-120"/>
                <a:cs typeface="Arial" pitchFamily="34" charset="0"/>
              </a:rPr>
              <a:t> available in the CCDS database.  The methods significantly improve the efficiency, the cost and throughput of target enrichment compared to conventional PCR-based methods.</a:t>
            </a:r>
          </a:p>
          <a:p>
            <a:pPr marL="0" marR="0" lvl="0" indent="0" algn="l" defTabSz="914400" rtl="0" eaLnBrk="1" fontAlgn="base" latinLnBrk="0" hangingPunct="1">
              <a:lnSpc>
                <a:spcPct val="100000"/>
              </a:lnSpc>
              <a:spcBef>
                <a:spcPct val="0"/>
              </a:spcBef>
              <a:spcAft>
                <a:spcPct val="0"/>
              </a:spcAft>
              <a:buClrTx/>
              <a:buSzTx/>
              <a:buFontTx/>
              <a:buNone/>
              <a:tabLst/>
            </a:pPr>
            <a:endParaRPr kumimoji="1" lang="en-US" altLang="zh-TW" sz="1400" b="0" i="0" u="none" strike="noStrike" cap="none" normalizeH="0" baseline="0" dirty="0" smtClean="0">
              <a:ln>
                <a:noFill/>
              </a:ln>
              <a:solidFill>
                <a:schemeClr val="tx1"/>
              </a:solidFill>
              <a:effectLst/>
              <a:latin typeface="Arial" pitchFamily="34" charset="0"/>
              <a:ea typeface="新細明體" pitchFamily="18" charset="-12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400" b="0" i="0" u="none" strike="noStrike" cap="none" normalizeH="0" baseline="0" dirty="0" smtClean="0">
                <a:ln>
                  <a:noFill/>
                </a:ln>
                <a:solidFill>
                  <a:schemeClr val="tx1"/>
                </a:solidFill>
                <a:effectLst/>
                <a:latin typeface="Arial" pitchFamily="34" charset="0"/>
                <a:ea typeface="新細明體" pitchFamily="18" charset="-120"/>
                <a:cs typeface="Arial" pitchFamily="34" charset="0"/>
              </a:rPr>
              <a:t>The human </a:t>
            </a:r>
            <a:r>
              <a:rPr kumimoji="1" lang="en-US" altLang="zh-TW" sz="1400" b="0" i="0" u="none" strike="noStrike" cap="none" normalizeH="0" baseline="0" dirty="0" err="1" smtClean="0">
                <a:ln>
                  <a:noFill/>
                </a:ln>
                <a:solidFill>
                  <a:schemeClr val="tx1"/>
                </a:solidFill>
                <a:effectLst/>
                <a:latin typeface="Arial" pitchFamily="34" charset="0"/>
                <a:ea typeface="新細明體" pitchFamily="18" charset="-120"/>
                <a:cs typeface="Arial" pitchFamily="34" charset="0"/>
              </a:rPr>
              <a:t>exome</a:t>
            </a:r>
            <a:r>
              <a:rPr kumimoji="1" lang="en-US" altLang="zh-TW" sz="1400" b="0" i="0" u="none" strike="noStrike" cap="none" normalizeH="0" baseline="0" dirty="0" smtClean="0">
                <a:ln>
                  <a:noFill/>
                </a:ln>
                <a:solidFill>
                  <a:schemeClr val="tx1"/>
                </a:solidFill>
                <a:effectLst/>
                <a:latin typeface="Arial" pitchFamily="34" charset="0"/>
                <a:ea typeface="新細明體" pitchFamily="18" charset="-120"/>
                <a:cs typeface="Arial" pitchFamily="34" charset="0"/>
              </a:rPr>
              <a:t> captured library preparation consists of three major processes and lasts seven days, including library preparation for sequence capture, microarray hybridization, elution and library construction for sequencing, using </a:t>
            </a:r>
            <a:r>
              <a:rPr kumimoji="1" lang="en-US" altLang="zh-TW" sz="1400" b="0" i="0" u="none" strike="noStrike" cap="none" normalizeH="0" baseline="0" dirty="0" err="1" smtClean="0">
                <a:ln>
                  <a:noFill/>
                </a:ln>
                <a:solidFill>
                  <a:schemeClr val="tx1"/>
                </a:solidFill>
                <a:effectLst/>
                <a:latin typeface="Arial" pitchFamily="34" charset="0"/>
                <a:ea typeface="新細明體" pitchFamily="18" charset="-120"/>
                <a:cs typeface="Arial" pitchFamily="34" charset="0"/>
              </a:rPr>
              <a:t>Illumina</a:t>
            </a:r>
            <a:r>
              <a:rPr kumimoji="1" lang="en-US" altLang="zh-TW" sz="1400" b="0" i="0" u="none" strike="noStrike" cap="none" normalizeH="0" baseline="0" dirty="0" smtClean="0">
                <a:ln>
                  <a:noFill/>
                </a:ln>
                <a:solidFill>
                  <a:schemeClr val="tx1"/>
                </a:solidFill>
                <a:effectLst/>
                <a:latin typeface="Arial" pitchFamily="34" charset="0"/>
                <a:ea typeface="新細明體" pitchFamily="18" charset="-120"/>
                <a:cs typeface="Arial" pitchFamily="34" charset="0"/>
              </a:rPr>
              <a:t> Genome Analyzer can directly get high quality sequence data for the entire human </a:t>
            </a:r>
            <a:r>
              <a:rPr kumimoji="1" lang="en-US" altLang="zh-TW" sz="1400" b="0" i="0" u="none" strike="noStrike" cap="none" normalizeH="0" baseline="0" dirty="0" err="1" smtClean="0">
                <a:ln>
                  <a:noFill/>
                </a:ln>
                <a:solidFill>
                  <a:schemeClr val="tx1"/>
                </a:solidFill>
                <a:effectLst/>
                <a:latin typeface="Arial" pitchFamily="34" charset="0"/>
                <a:ea typeface="新細明體" pitchFamily="18" charset="-120"/>
                <a:cs typeface="Arial" pitchFamily="34" charset="0"/>
              </a:rPr>
              <a:t>exome</a:t>
            </a:r>
            <a:r>
              <a:rPr kumimoji="1" lang="en-US" altLang="zh-TW" sz="1400" b="0" i="0" u="none" strike="noStrike" cap="none" normalizeH="0" baseline="0" dirty="0" smtClean="0">
                <a:ln>
                  <a:noFill/>
                </a:ln>
                <a:solidFill>
                  <a:schemeClr val="tx1"/>
                </a:solidFill>
                <a:effectLst/>
                <a:latin typeface="Arial" pitchFamily="34" charset="0"/>
                <a:ea typeface="新細明體" pitchFamily="18" charset="-120"/>
                <a:cs typeface="Arial"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1" lang="en-US" altLang="zh-TW" sz="1400" b="0" i="0" u="none" strike="noStrike" cap="none" normalizeH="0" baseline="0" dirty="0" smtClean="0">
              <a:ln>
                <a:noFill/>
              </a:ln>
              <a:solidFill>
                <a:schemeClr val="tx1"/>
              </a:solidFill>
              <a:effectLst/>
              <a:latin typeface="Arial" pitchFamily="34" charset="0"/>
              <a:ea typeface="新細明體" pitchFamily="18" charset="-12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400" b="0" i="0" u="none" strike="noStrike" cap="none" normalizeH="0" baseline="0" dirty="0" smtClean="0">
                <a:ln>
                  <a:noFill/>
                </a:ln>
                <a:solidFill>
                  <a:schemeClr val="tx1"/>
                </a:solidFill>
                <a:effectLst/>
                <a:latin typeface="Arial" pitchFamily="34" charset="0"/>
                <a:ea typeface="新細明體" pitchFamily="18" charset="-120"/>
                <a:cs typeface="Arial" pitchFamily="34" charset="0"/>
              </a:rPr>
              <a:t>This approach can find the exact genes and mutations causing several complex human diseases, such as cancer, diabetes, obesity and so on.  </a:t>
            </a:r>
          </a:p>
        </p:txBody>
      </p:sp>
      <p:sp>
        <p:nvSpPr>
          <p:cNvPr id="7" name="文字方塊 6"/>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Human </a:t>
            </a:r>
            <a:r>
              <a:rPr lang="en-US" altLang="zh-TW" sz="2800" b="1" dirty="0" err="1" smtClean="0">
                <a:solidFill>
                  <a:srgbClr val="C00000"/>
                </a:solidFill>
                <a:effectLst>
                  <a:outerShdw blurRad="38100" dist="38100" dir="2700000" algn="tl">
                    <a:srgbClr val="C0C0C0"/>
                  </a:outerShdw>
                </a:effectLst>
                <a:latin typeface="Arial" pitchFamily="34" charset="0"/>
                <a:cs typeface="Arial" pitchFamily="34" charset="0"/>
              </a:rPr>
              <a:t>Exome</a:t>
            </a: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 Sequencing</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9266" name="Picture 2" descr="http://www.google.com.tw/url?source=imgres&amp;ct=img&amp;q=http://camera.calit2.net/images/figure_map.jpg&amp;ei=DinNS8afA4HStQOC_qivDg&amp;sa=X&amp;oi=image_landing_page_redirect&amp;ct=legacy&amp;usg=AFQjCNEbLT4UUEaa0N3RTalpmy8aWDZ84w"/>
          <p:cNvPicPr>
            <a:picLocks noChangeAspect="1" noChangeArrowheads="1"/>
          </p:cNvPicPr>
          <p:nvPr/>
        </p:nvPicPr>
        <p:blipFill>
          <a:blip r:embed="rId2" cstate="print"/>
          <a:srcRect/>
          <a:stretch>
            <a:fillRect/>
          </a:stretch>
        </p:blipFill>
        <p:spPr bwMode="auto">
          <a:xfrm>
            <a:off x="500034" y="785794"/>
            <a:ext cx="4394276" cy="5683263"/>
          </a:xfrm>
          <a:prstGeom prst="rect">
            <a:avLst/>
          </a:prstGeom>
          <a:noFill/>
        </p:spPr>
      </p:pic>
      <p:sp>
        <p:nvSpPr>
          <p:cNvPr id="3" name="文字方塊 2"/>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err="1" smtClean="0">
                <a:solidFill>
                  <a:srgbClr val="C00000"/>
                </a:solidFill>
                <a:effectLst>
                  <a:outerShdw blurRad="38100" dist="38100" dir="2700000" algn="tl">
                    <a:srgbClr val="C0C0C0"/>
                  </a:outerShdw>
                </a:effectLst>
                <a:latin typeface="Arial" pitchFamily="34" charset="0"/>
                <a:cs typeface="Arial" pitchFamily="34" charset="0"/>
              </a:rPr>
              <a:t>Metagenomics</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pic>
        <p:nvPicPr>
          <p:cNvPr id="139270" name="Picture 6" descr="Metagenomics: DNA sequencing of environmental samples"/>
          <p:cNvPicPr>
            <a:picLocks noChangeAspect="1" noChangeArrowheads="1"/>
          </p:cNvPicPr>
          <p:nvPr/>
        </p:nvPicPr>
        <p:blipFill>
          <a:blip r:embed="rId3" cstate="print"/>
          <a:srcRect/>
          <a:stretch>
            <a:fillRect/>
          </a:stretch>
        </p:blipFill>
        <p:spPr bwMode="auto">
          <a:xfrm>
            <a:off x="4714876" y="2143116"/>
            <a:ext cx="3819456" cy="2571768"/>
          </a:xfrm>
          <a:prstGeom prst="rect">
            <a:avLst/>
          </a:prstGeom>
          <a:noFill/>
        </p:spPr>
      </p:pic>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22" name="Picture 2" descr="http://www.liv.ac.uk/cgr/images/nbt1108-1248-F1.gif"/>
          <p:cNvPicPr>
            <a:picLocks noChangeAspect="1" noChangeArrowheads="1"/>
          </p:cNvPicPr>
          <p:nvPr/>
        </p:nvPicPr>
        <p:blipFill>
          <a:blip r:embed="rId2" cstate="print"/>
          <a:srcRect/>
          <a:stretch>
            <a:fillRect/>
          </a:stretch>
        </p:blipFill>
        <p:spPr bwMode="auto">
          <a:xfrm>
            <a:off x="63500" y="434979"/>
            <a:ext cx="8957110" cy="5708665"/>
          </a:xfrm>
          <a:prstGeom prst="rect">
            <a:avLst/>
          </a:prstGeom>
          <a:noFill/>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Rectangle 2"/>
          <p:cNvSpPr>
            <a:spLocks noGrp="1" noChangeArrowheads="1"/>
          </p:cNvSpPr>
          <p:nvPr>
            <p:ph type="title" idx="4294967295"/>
          </p:nvPr>
        </p:nvSpPr>
        <p:spPr>
          <a:xfrm>
            <a:off x="395288" y="609600"/>
            <a:ext cx="6332537" cy="1143000"/>
          </a:xfrm>
        </p:spPr>
        <p:txBody>
          <a:bodyPr/>
          <a:lstStyle/>
          <a:p>
            <a:pPr eaLnBrk="1" hangingPunct="1">
              <a:defRPr/>
            </a:pPr>
            <a:r>
              <a:rPr lang="en-US" altLang="zh-TW" b="1" smtClean="0">
                <a:solidFill>
                  <a:srgbClr val="A50021"/>
                </a:solidFill>
                <a:effectLst>
                  <a:outerShdw blurRad="38100" dist="38100" dir="2700000" algn="tl">
                    <a:srgbClr val="C0C0C0"/>
                  </a:outerShdw>
                </a:effectLst>
              </a:rPr>
              <a:t>The </a:t>
            </a:r>
            <a:r>
              <a:rPr lang="en-US" altLang="zh-TW" b="1" smtClean="0">
                <a:solidFill>
                  <a:srgbClr val="A50021"/>
                </a:solidFill>
                <a:effectLst>
                  <a:outerShdw blurRad="38100" dist="38100" dir="2700000" algn="tl">
                    <a:srgbClr val="C0C0C0"/>
                  </a:outerShdw>
                </a:effectLst>
                <a:latin typeface="Times New Roman" pitchFamily="18" charset="0"/>
              </a:rPr>
              <a:t>“</a:t>
            </a:r>
            <a:r>
              <a:rPr lang="en-US" altLang="zh-TW" b="1" smtClean="0">
                <a:solidFill>
                  <a:srgbClr val="A50021"/>
                </a:solidFill>
                <a:effectLst>
                  <a:outerShdw blurRad="38100" dist="38100" dir="2700000" algn="tl">
                    <a:srgbClr val="C0C0C0"/>
                  </a:outerShdw>
                </a:effectLst>
              </a:rPr>
              <a:t>old</a:t>
            </a:r>
            <a:r>
              <a:rPr lang="en-US" altLang="zh-TW" b="1" smtClean="0">
                <a:solidFill>
                  <a:srgbClr val="A50021"/>
                </a:solidFill>
                <a:effectLst>
                  <a:outerShdw blurRad="38100" dist="38100" dir="2700000" algn="tl">
                    <a:srgbClr val="C0C0C0"/>
                  </a:outerShdw>
                </a:effectLst>
                <a:latin typeface="Times New Roman" pitchFamily="18" charset="0"/>
              </a:rPr>
              <a:t>”</a:t>
            </a:r>
            <a:r>
              <a:rPr lang="en-US" altLang="zh-TW" b="1" smtClean="0">
                <a:solidFill>
                  <a:srgbClr val="A50021"/>
                </a:solidFill>
                <a:effectLst>
                  <a:outerShdw blurRad="38100" dist="38100" dir="2700000" algn="tl">
                    <a:srgbClr val="C0C0C0"/>
                  </a:outerShdw>
                </a:effectLst>
              </a:rPr>
              <a:t> biology</a:t>
            </a:r>
          </a:p>
        </p:txBody>
      </p:sp>
      <p:pic>
        <p:nvPicPr>
          <p:cNvPr id="65539" name="Picture 3" descr="GG2"/>
          <p:cNvPicPr>
            <a:picLocks noChangeAspect="1" noChangeArrowheads="1"/>
          </p:cNvPicPr>
          <p:nvPr/>
        </p:nvPicPr>
        <p:blipFill>
          <a:blip r:embed="rId3" cstate="print"/>
          <a:srcRect/>
          <a:stretch>
            <a:fillRect/>
          </a:stretch>
        </p:blipFill>
        <p:spPr bwMode="auto">
          <a:xfrm>
            <a:off x="3429000" y="2057400"/>
            <a:ext cx="2286000" cy="3622675"/>
          </a:xfrm>
          <a:prstGeom prst="rect">
            <a:avLst/>
          </a:prstGeom>
          <a:noFill/>
          <a:ln w="9525">
            <a:solidFill>
              <a:schemeClr val="bg2"/>
            </a:solidFill>
            <a:miter lim="800000"/>
            <a:headEnd/>
            <a:tailEnd/>
          </a:ln>
        </p:spPr>
      </p:pic>
      <p:sp>
        <p:nvSpPr>
          <p:cNvPr id="65540" name="Text Box 4"/>
          <p:cNvSpPr txBox="1">
            <a:spLocks noChangeArrowheads="1"/>
          </p:cNvSpPr>
          <p:nvPr/>
        </p:nvSpPr>
        <p:spPr bwMode="auto">
          <a:xfrm>
            <a:off x="1143000" y="5715000"/>
            <a:ext cx="7772400" cy="457200"/>
          </a:xfrm>
          <a:prstGeom prst="rect">
            <a:avLst/>
          </a:prstGeom>
          <a:noFill/>
          <a:ln w="9525">
            <a:noFill/>
            <a:miter lim="800000"/>
            <a:headEnd/>
            <a:tailEnd/>
          </a:ln>
        </p:spPr>
        <p:txBody>
          <a:bodyPr>
            <a:spAutoFit/>
          </a:bodyPr>
          <a:lstStyle/>
          <a:p>
            <a:pPr>
              <a:spcBef>
                <a:spcPct val="50000"/>
              </a:spcBef>
            </a:pPr>
            <a:r>
              <a:rPr kumimoji="0" lang="en-US" altLang="zh-TW" sz="2400" b="1" dirty="0"/>
              <a:t>The most challenging task for a scientist is to get good data</a:t>
            </a:r>
          </a:p>
        </p:txBody>
      </p:sp>
      <p:pic>
        <p:nvPicPr>
          <p:cNvPr id="65541" name="Picture 5" descr="pipetting-female"/>
          <p:cNvPicPr>
            <a:picLocks noChangeAspect="1" noChangeArrowheads="1"/>
          </p:cNvPicPr>
          <p:nvPr/>
        </p:nvPicPr>
        <p:blipFill>
          <a:blip r:embed="rId4" cstate="print"/>
          <a:srcRect/>
          <a:stretch>
            <a:fillRect/>
          </a:stretch>
        </p:blipFill>
        <p:spPr bwMode="auto">
          <a:xfrm>
            <a:off x="0" y="1676400"/>
            <a:ext cx="3352800" cy="2339975"/>
          </a:xfrm>
          <a:prstGeom prst="rect">
            <a:avLst/>
          </a:prstGeom>
          <a:noFill/>
          <a:ln w="9525">
            <a:noFill/>
            <a:miter lim="800000"/>
            <a:headEnd/>
            <a:tailEnd/>
          </a:ln>
        </p:spPr>
      </p:pic>
      <p:pic>
        <p:nvPicPr>
          <p:cNvPr id="65542" name="Picture 6" descr="p455"/>
          <p:cNvPicPr>
            <a:picLocks noChangeAspect="1" noChangeArrowheads="1"/>
          </p:cNvPicPr>
          <p:nvPr/>
        </p:nvPicPr>
        <p:blipFill>
          <a:blip r:embed="rId5" cstate="print"/>
          <a:srcRect/>
          <a:stretch>
            <a:fillRect/>
          </a:stretch>
        </p:blipFill>
        <p:spPr bwMode="auto">
          <a:xfrm>
            <a:off x="6096000" y="1295400"/>
            <a:ext cx="2852738" cy="3276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Rectangle 2"/>
          <p:cNvSpPr>
            <a:spLocks noGrp="1" noChangeArrowheads="1"/>
          </p:cNvSpPr>
          <p:nvPr>
            <p:ph type="title" idx="4294967295"/>
          </p:nvPr>
        </p:nvSpPr>
        <p:spPr>
          <a:xfrm>
            <a:off x="827088" y="304800"/>
            <a:ext cx="7772400" cy="1143000"/>
          </a:xfrm>
        </p:spPr>
        <p:txBody>
          <a:bodyPr/>
          <a:lstStyle/>
          <a:p>
            <a:pPr eaLnBrk="1" hangingPunct="1">
              <a:defRPr/>
            </a:pPr>
            <a:r>
              <a:rPr lang="en-US" altLang="zh-TW" b="1" smtClean="0">
                <a:solidFill>
                  <a:srgbClr val="660033"/>
                </a:solidFill>
                <a:effectLst>
                  <a:outerShdw blurRad="38100" dist="38100" dir="2700000" algn="tl">
                    <a:srgbClr val="C0C0C0"/>
                  </a:outerShdw>
                </a:effectLst>
              </a:rPr>
              <a:t>The </a:t>
            </a:r>
            <a:r>
              <a:rPr lang="en-US" altLang="zh-TW" b="1" smtClean="0">
                <a:solidFill>
                  <a:srgbClr val="660033"/>
                </a:solidFill>
                <a:effectLst>
                  <a:outerShdw blurRad="38100" dist="38100" dir="2700000" algn="tl">
                    <a:srgbClr val="C0C0C0"/>
                  </a:outerShdw>
                </a:effectLst>
                <a:latin typeface="Times New Roman" pitchFamily="18" charset="0"/>
              </a:rPr>
              <a:t>“</a:t>
            </a:r>
            <a:r>
              <a:rPr lang="en-US" altLang="zh-TW" b="1" smtClean="0">
                <a:solidFill>
                  <a:srgbClr val="660033"/>
                </a:solidFill>
                <a:effectLst>
                  <a:outerShdw blurRad="38100" dist="38100" dir="2700000" algn="tl">
                    <a:srgbClr val="C0C0C0"/>
                  </a:outerShdw>
                </a:effectLst>
              </a:rPr>
              <a:t>new</a:t>
            </a:r>
            <a:r>
              <a:rPr lang="en-US" altLang="zh-TW" b="1" smtClean="0">
                <a:solidFill>
                  <a:srgbClr val="660033"/>
                </a:solidFill>
                <a:effectLst>
                  <a:outerShdw blurRad="38100" dist="38100" dir="2700000" algn="tl">
                    <a:srgbClr val="C0C0C0"/>
                  </a:outerShdw>
                </a:effectLst>
                <a:latin typeface="Times New Roman" pitchFamily="18" charset="0"/>
              </a:rPr>
              <a:t>”</a:t>
            </a:r>
            <a:r>
              <a:rPr lang="en-US" altLang="zh-TW" b="1" smtClean="0">
                <a:solidFill>
                  <a:srgbClr val="660033"/>
                </a:solidFill>
                <a:effectLst>
                  <a:outerShdw blurRad="38100" dist="38100" dir="2700000" algn="tl">
                    <a:srgbClr val="C0C0C0"/>
                  </a:outerShdw>
                </a:effectLst>
              </a:rPr>
              <a:t> biology</a:t>
            </a:r>
          </a:p>
        </p:txBody>
      </p:sp>
      <p:pic>
        <p:nvPicPr>
          <p:cNvPr id="66563" name="Picture 3" descr="409860ac"/>
          <p:cNvPicPr>
            <a:picLocks noChangeAspect="1" noChangeArrowheads="1"/>
          </p:cNvPicPr>
          <p:nvPr/>
        </p:nvPicPr>
        <p:blipFill>
          <a:blip r:embed="rId3" cstate="print"/>
          <a:srcRect/>
          <a:stretch>
            <a:fillRect/>
          </a:stretch>
        </p:blipFill>
        <p:spPr bwMode="auto">
          <a:xfrm>
            <a:off x="1403350" y="1219200"/>
            <a:ext cx="6400800" cy="4791075"/>
          </a:xfrm>
          <a:prstGeom prst="rect">
            <a:avLst/>
          </a:prstGeom>
          <a:noFill/>
          <a:ln w="9525">
            <a:noFill/>
            <a:miter lim="800000"/>
            <a:headEnd/>
            <a:tailEnd/>
          </a:ln>
        </p:spPr>
      </p:pic>
      <p:sp>
        <p:nvSpPr>
          <p:cNvPr id="66564" name="Text Box 4"/>
          <p:cNvSpPr txBox="1">
            <a:spLocks noChangeArrowheads="1"/>
          </p:cNvSpPr>
          <p:nvPr/>
        </p:nvSpPr>
        <p:spPr bwMode="auto">
          <a:xfrm>
            <a:off x="1403350" y="6035675"/>
            <a:ext cx="6408738" cy="757130"/>
          </a:xfrm>
          <a:prstGeom prst="rect">
            <a:avLst/>
          </a:prstGeom>
          <a:noFill/>
          <a:ln w="9525">
            <a:noFill/>
            <a:miter lim="800000"/>
            <a:headEnd/>
            <a:tailEnd/>
          </a:ln>
        </p:spPr>
        <p:txBody>
          <a:bodyPr>
            <a:spAutoFit/>
          </a:bodyPr>
          <a:lstStyle/>
          <a:p>
            <a:pPr algn="ctr">
              <a:lnSpc>
                <a:spcPct val="90000"/>
              </a:lnSpc>
              <a:spcBef>
                <a:spcPct val="50000"/>
              </a:spcBef>
            </a:pPr>
            <a:r>
              <a:rPr kumimoji="0" lang="en-US" altLang="zh-TW" sz="2400" b="1" dirty="0"/>
              <a:t>The most challenging task for a scientist is to make sense of lots of data</a:t>
            </a: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文字方塊 5"/>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Computing Power</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
        <p:nvSpPr>
          <p:cNvPr id="7" name="矩形 6"/>
          <p:cNvSpPr/>
          <p:nvPr/>
        </p:nvSpPr>
        <p:spPr>
          <a:xfrm>
            <a:off x="251520" y="476672"/>
            <a:ext cx="6912768" cy="400110"/>
          </a:xfrm>
          <a:prstGeom prst="rect">
            <a:avLst/>
          </a:prstGeom>
        </p:spPr>
        <p:txBody>
          <a:bodyPr wrap="square">
            <a:spAutoFit/>
          </a:bodyPr>
          <a:lstStyle/>
          <a:p>
            <a:r>
              <a:rPr lang="en-CA" altLang="zh-TW" sz="2000" b="1" dirty="0" smtClean="0">
                <a:latin typeface="Calibri" pitchFamily="34" charset="0"/>
                <a:ea typeface="ＭＳ Ｐゴシック" pitchFamily="34" charset="-128"/>
                <a:cs typeface="Calibri" pitchFamily="34" charset="0"/>
              </a:rPr>
              <a:t>Next gen sequencers generated Giga </a:t>
            </a:r>
            <a:r>
              <a:rPr lang="en-CA" altLang="zh-TW" sz="2000" b="1" dirty="0" err="1" smtClean="0">
                <a:latin typeface="Calibri" pitchFamily="34" charset="0"/>
                <a:ea typeface="ＭＳ Ｐゴシック" pitchFamily="34" charset="-128"/>
                <a:cs typeface="Calibri" pitchFamily="34" charset="0"/>
              </a:rPr>
              <a:t>bp</a:t>
            </a:r>
            <a:r>
              <a:rPr lang="en-CA" altLang="zh-TW" sz="2000" b="1" dirty="0" smtClean="0">
                <a:latin typeface="Calibri" pitchFamily="34" charset="0"/>
                <a:ea typeface="ＭＳ Ｐゴシック" pitchFamily="34" charset="-128"/>
                <a:cs typeface="Calibri" pitchFamily="34" charset="0"/>
              </a:rPr>
              <a:t> to  </a:t>
            </a:r>
            <a:r>
              <a:rPr lang="en-CA" altLang="zh-TW" sz="2000" b="1" dirty="0" err="1" smtClean="0">
                <a:latin typeface="Calibri" pitchFamily="34" charset="0"/>
                <a:ea typeface="ＭＳ Ｐゴシック" pitchFamily="34" charset="-128"/>
                <a:cs typeface="Calibri" pitchFamily="34" charset="0"/>
              </a:rPr>
              <a:t>Tera</a:t>
            </a:r>
            <a:r>
              <a:rPr lang="en-CA" altLang="zh-TW" sz="2000" b="1" dirty="0" smtClean="0">
                <a:latin typeface="Calibri" pitchFamily="34" charset="0"/>
                <a:ea typeface="ＭＳ Ｐゴシック" pitchFamily="34" charset="-128"/>
                <a:cs typeface="Calibri" pitchFamily="34" charset="0"/>
              </a:rPr>
              <a:t> </a:t>
            </a:r>
            <a:r>
              <a:rPr lang="en-CA" altLang="zh-TW" sz="2000" b="1" dirty="0" err="1" smtClean="0">
                <a:latin typeface="Calibri" pitchFamily="34" charset="0"/>
                <a:ea typeface="ＭＳ Ｐゴシック" pitchFamily="34" charset="-128"/>
                <a:cs typeface="Calibri" pitchFamily="34" charset="0"/>
              </a:rPr>
              <a:t>bp</a:t>
            </a:r>
            <a:r>
              <a:rPr lang="en-CA" altLang="zh-TW" sz="2000" b="1" dirty="0" smtClean="0">
                <a:latin typeface="Calibri" pitchFamily="34" charset="0"/>
                <a:ea typeface="ＭＳ Ｐゴシック" pitchFamily="34" charset="-128"/>
                <a:cs typeface="Calibri" pitchFamily="34" charset="0"/>
              </a:rPr>
              <a:t> of data</a:t>
            </a:r>
          </a:p>
        </p:txBody>
      </p:sp>
      <p:sp>
        <p:nvSpPr>
          <p:cNvPr id="8" name="Content Placeholder 2"/>
          <p:cNvSpPr txBox="1">
            <a:spLocks/>
          </p:cNvSpPr>
          <p:nvPr/>
        </p:nvSpPr>
        <p:spPr>
          <a:xfrm>
            <a:off x="5713784" y="1672208"/>
            <a:ext cx="2674640" cy="2260848"/>
          </a:xfrm>
          <a:prstGeom prst="rect">
            <a:avLst/>
          </a:prstGeom>
          <a:solidFill>
            <a:schemeClr val="accent3">
              <a:lumMod val="60000"/>
              <a:lumOff val="40000"/>
            </a:schemeClr>
          </a:solidFill>
        </p:spPr>
        <p:style>
          <a:lnRef idx="0">
            <a:schemeClr val="accent3"/>
          </a:lnRef>
          <a:fillRef idx="3">
            <a:schemeClr val="accent3"/>
          </a:fillRef>
          <a:effectRef idx="3">
            <a:schemeClr val="accent3"/>
          </a:effectRef>
          <a:fontRef idx="minor">
            <a:schemeClr val="lt1"/>
          </a:fontRef>
        </p:style>
        <p:txBody>
          <a:bodyPr>
            <a:normAutofit/>
          </a:bodyPr>
          <a:lstStyle/>
          <a:p>
            <a:pPr marL="342900" marR="0" lvl="0" indent="-342900" algn="ctr" defTabSz="914400" rtl="0" eaLnBrk="1" fontAlgn="auto" latinLnBrk="0" hangingPunct="1">
              <a:lnSpc>
                <a:spcPct val="100000"/>
              </a:lnSpc>
              <a:spcBef>
                <a:spcPct val="20000"/>
              </a:spcBef>
              <a:spcAft>
                <a:spcPts val="0"/>
              </a:spcAft>
              <a:buClrTx/>
              <a:buSzTx/>
              <a:tabLst/>
              <a:defRPr/>
            </a:pPr>
            <a:r>
              <a:rPr kumimoji="0" lang="en-CA" altLang="zh-TW" sz="2800" b="1" i="0" u="none" strike="noStrike" kern="1200" cap="none" spc="0" normalizeH="0" baseline="0" noProof="0" dirty="0" smtClean="0">
                <a:ln>
                  <a:noFill/>
                </a:ln>
                <a:solidFill>
                  <a:schemeClr val="accent2">
                    <a:lumMod val="75000"/>
                  </a:schemeClr>
                </a:solidFill>
                <a:effectLst>
                  <a:outerShdw blurRad="38100" dist="38100" dir="2700000" algn="tl">
                    <a:srgbClr val="000000">
                      <a:alpha val="43137"/>
                    </a:srgbClr>
                  </a:outerShdw>
                </a:effectLst>
                <a:uLnTx/>
                <a:uFillTx/>
                <a:latin typeface="Calibri" pitchFamily="34" charset="0"/>
                <a:ea typeface="ＭＳ Ｐゴシック" pitchFamily="34" charset="-128"/>
                <a:cs typeface="Calibri" pitchFamily="34" charset="0"/>
              </a:rPr>
              <a:t>CPU</a:t>
            </a:r>
          </a:p>
          <a:p>
            <a:pPr marL="342900" marR="0" lvl="0" indent="-342900" algn="ctr" defTabSz="914400" rtl="0" eaLnBrk="1" fontAlgn="auto" latinLnBrk="0" hangingPunct="1">
              <a:lnSpc>
                <a:spcPct val="100000"/>
              </a:lnSpc>
              <a:spcBef>
                <a:spcPct val="20000"/>
              </a:spcBef>
              <a:spcAft>
                <a:spcPts val="0"/>
              </a:spcAft>
              <a:buClrTx/>
              <a:buSzTx/>
              <a:tabLst/>
              <a:defRPr/>
            </a:pPr>
            <a:r>
              <a:rPr kumimoji="0" lang="en-CA" altLang="zh-TW" sz="2800" b="1" i="0" u="none" strike="noStrike" kern="1200" cap="none" spc="0" normalizeH="0" baseline="0" noProof="0" dirty="0" smtClean="0">
                <a:ln>
                  <a:noFill/>
                </a:ln>
                <a:solidFill>
                  <a:schemeClr val="accent2">
                    <a:lumMod val="75000"/>
                  </a:schemeClr>
                </a:solidFill>
                <a:effectLst>
                  <a:outerShdw blurRad="38100" dist="38100" dir="2700000" algn="tl">
                    <a:srgbClr val="000000">
                      <a:alpha val="43137"/>
                    </a:srgbClr>
                  </a:outerShdw>
                </a:effectLst>
                <a:uLnTx/>
                <a:uFillTx/>
                <a:latin typeface="Calibri" pitchFamily="34" charset="0"/>
                <a:ea typeface="ＭＳ Ｐゴシック" pitchFamily="34" charset="-128"/>
                <a:cs typeface="Calibri" pitchFamily="34" charset="0"/>
              </a:rPr>
              <a:t>Disk space</a:t>
            </a:r>
          </a:p>
          <a:p>
            <a:pPr marL="342900" marR="0" lvl="0" indent="-342900" algn="ctr" defTabSz="914400" rtl="0" eaLnBrk="1" fontAlgn="auto" latinLnBrk="0" hangingPunct="1">
              <a:lnSpc>
                <a:spcPct val="100000"/>
              </a:lnSpc>
              <a:spcBef>
                <a:spcPct val="20000"/>
              </a:spcBef>
              <a:spcAft>
                <a:spcPts val="0"/>
              </a:spcAft>
              <a:buClrTx/>
              <a:buSzTx/>
              <a:tabLst/>
              <a:defRPr/>
            </a:pPr>
            <a:r>
              <a:rPr kumimoji="0" lang="en-CA" altLang="zh-TW" sz="2800" b="1" i="0" u="none" strike="noStrike" kern="1200" cap="none" spc="0" normalizeH="0" baseline="0" noProof="0" dirty="0" smtClean="0">
                <a:ln>
                  <a:noFill/>
                </a:ln>
                <a:solidFill>
                  <a:schemeClr val="accent2">
                    <a:lumMod val="75000"/>
                  </a:schemeClr>
                </a:solidFill>
                <a:effectLst>
                  <a:outerShdw blurRad="38100" dist="38100" dir="2700000" algn="tl">
                    <a:srgbClr val="000000">
                      <a:alpha val="43137"/>
                    </a:srgbClr>
                  </a:outerShdw>
                </a:effectLst>
                <a:uLnTx/>
                <a:uFillTx/>
                <a:latin typeface="Calibri" pitchFamily="34" charset="0"/>
                <a:ea typeface="ＭＳ Ｐゴシック" pitchFamily="34" charset="-128"/>
                <a:cs typeface="Calibri" pitchFamily="34" charset="0"/>
              </a:rPr>
              <a:t>RAM</a:t>
            </a:r>
          </a:p>
          <a:p>
            <a:pPr marL="342900" marR="0" lvl="0" indent="-342900" algn="ctr" defTabSz="914400" rtl="0" eaLnBrk="1" fontAlgn="auto" latinLnBrk="0" hangingPunct="1">
              <a:lnSpc>
                <a:spcPct val="100000"/>
              </a:lnSpc>
              <a:spcBef>
                <a:spcPct val="20000"/>
              </a:spcBef>
              <a:spcAft>
                <a:spcPts val="0"/>
              </a:spcAft>
              <a:buClrTx/>
              <a:buSzTx/>
              <a:tabLst/>
              <a:defRPr/>
            </a:pPr>
            <a:r>
              <a:rPr kumimoji="0" lang="en-CA" altLang="zh-TW" sz="2800" b="1" i="0" u="none" strike="noStrike" kern="1200" cap="none" spc="0" normalizeH="0" baseline="0" noProof="0" dirty="0" smtClean="0">
                <a:ln>
                  <a:noFill/>
                </a:ln>
                <a:solidFill>
                  <a:schemeClr val="accent2">
                    <a:lumMod val="75000"/>
                  </a:schemeClr>
                </a:solidFill>
                <a:effectLst>
                  <a:outerShdw blurRad="38100" dist="38100" dir="2700000" algn="tl">
                    <a:srgbClr val="000000">
                      <a:alpha val="43137"/>
                    </a:srgbClr>
                  </a:outerShdw>
                </a:effectLst>
                <a:uLnTx/>
                <a:uFillTx/>
                <a:latin typeface="Calibri" pitchFamily="34" charset="0"/>
                <a:ea typeface="ＭＳ Ｐゴシック" pitchFamily="34" charset="-128"/>
                <a:cs typeface="Calibri" pitchFamily="34" charset="0"/>
              </a:rPr>
              <a:t>Bandwidth</a:t>
            </a:r>
          </a:p>
        </p:txBody>
      </p:sp>
      <p:pic>
        <p:nvPicPr>
          <p:cNvPr id="10" name="Picture 13" descr="illumina®">
            <a:hlinkClick r:id="rId2"/>
          </p:cNvPr>
          <p:cNvPicPr>
            <a:picLocks noChangeAspect="1" noChangeArrowheads="1"/>
          </p:cNvPicPr>
          <p:nvPr/>
        </p:nvPicPr>
        <p:blipFill>
          <a:blip r:embed="rId3" cstate="print"/>
          <a:srcRect r="60324"/>
          <a:stretch>
            <a:fillRect/>
          </a:stretch>
        </p:blipFill>
        <p:spPr bwMode="auto">
          <a:xfrm>
            <a:off x="601215" y="1196752"/>
            <a:ext cx="1872209" cy="928880"/>
          </a:xfrm>
          <a:prstGeom prst="rect">
            <a:avLst/>
          </a:prstGeom>
          <a:noFill/>
          <a:ln w="9525">
            <a:noFill/>
            <a:miter lim="800000"/>
            <a:headEnd/>
            <a:tailEnd/>
          </a:ln>
        </p:spPr>
      </p:pic>
      <p:sp>
        <p:nvSpPr>
          <p:cNvPr id="11" name="文字方塊 10"/>
          <p:cNvSpPr txBox="1"/>
          <p:nvPr/>
        </p:nvSpPr>
        <p:spPr>
          <a:xfrm>
            <a:off x="745232" y="1916832"/>
            <a:ext cx="4411785" cy="461665"/>
          </a:xfrm>
          <a:prstGeom prst="rect">
            <a:avLst/>
          </a:prstGeom>
          <a:noFill/>
        </p:spPr>
        <p:txBody>
          <a:bodyPr wrap="none" rtlCol="0">
            <a:spAutoFit/>
          </a:bodyPr>
          <a:lstStyle/>
          <a:p>
            <a:r>
              <a:rPr lang="en-US" altLang="zh-TW" sz="2400" b="1" dirty="0" smtClean="0"/>
              <a:t>HiSeq2000 (launched in Q1 2010)</a:t>
            </a:r>
            <a:endParaRPr lang="zh-TW" altLang="en-US" sz="2400" b="1" dirty="0"/>
          </a:p>
        </p:txBody>
      </p:sp>
      <p:sp>
        <p:nvSpPr>
          <p:cNvPr id="12" name="文字方塊 11"/>
          <p:cNvSpPr txBox="1"/>
          <p:nvPr/>
        </p:nvSpPr>
        <p:spPr>
          <a:xfrm>
            <a:off x="745232" y="3522494"/>
            <a:ext cx="3435108" cy="338554"/>
          </a:xfrm>
          <a:prstGeom prst="rect">
            <a:avLst/>
          </a:prstGeom>
          <a:noFill/>
        </p:spPr>
        <p:txBody>
          <a:bodyPr wrap="none" rtlCol="0">
            <a:spAutoFit/>
          </a:bodyPr>
          <a:lstStyle/>
          <a:p>
            <a:r>
              <a:rPr lang="en-US" altLang="zh-TW" sz="1600" i="1" dirty="0" smtClean="0"/>
              <a:t>Up to 25GB per day for a 2 x100 </a:t>
            </a:r>
            <a:r>
              <a:rPr lang="en-US" altLang="zh-TW" sz="1600" i="1" dirty="0" err="1" smtClean="0"/>
              <a:t>bp</a:t>
            </a:r>
            <a:r>
              <a:rPr lang="en-US" altLang="zh-TW" sz="1600" i="1" dirty="0" smtClean="0"/>
              <a:t> run</a:t>
            </a:r>
            <a:endParaRPr lang="zh-TW" altLang="en-US" sz="1600" i="1" dirty="0"/>
          </a:p>
        </p:txBody>
      </p:sp>
      <p:grpSp>
        <p:nvGrpSpPr>
          <p:cNvPr id="16" name="群組 15"/>
          <p:cNvGrpSpPr/>
          <p:nvPr/>
        </p:nvGrpSpPr>
        <p:grpSpPr>
          <a:xfrm>
            <a:off x="745232" y="2348880"/>
            <a:ext cx="3870202" cy="1200329"/>
            <a:chOff x="395536" y="1916832"/>
            <a:chExt cx="3870202" cy="1200329"/>
          </a:xfrm>
        </p:grpSpPr>
        <p:sp>
          <p:nvSpPr>
            <p:cNvPr id="13" name="文字方塊 12"/>
            <p:cNvSpPr txBox="1"/>
            <p:nvPr/>
          </p:nvSpPr>
          <p:spPr>
            <a:xfrm>
              <a:off x="395536" y="1916832"/>
              <a:ext cx="1364220" cy="1200329"/>
            </a:xfrm>
            <a:prstGeom prst="rect">
              <a:avLst/>
            </a:prstGeom>
            <a:noFill/>
          </p:spPr>
          <p:txBody>
            <a:bodyPr wrap="none" rtlCol="0">
              <a:spAutoFit/>
            </a:bodyPr>
            <a:lstStyle/>
            <a:p>
              <a:r>
                <a:rPr lang="en-US" altLang="zh-TW" b="1" dirty="0" smtClean="0"/>
                <a:t>Read Length</a:t>
              </a:r>
            </a:p>
            <a:p>
              <a:r>
                <a:rPr lang="en-US" altLang="zh-TW" dirty="0" smtClean="0"/>
                <a:t>1 x 35 </a:t>
              </a:r>
              <a:r>
                <a:rPr lang="en-US" altLang="zh-TW" dirty="0" err="1" smtClean="0"/>
                <a:t>bp</a:t>
              </a:r>
              <a:endParaRPr lang="en-US" altLang="zh-TW" dirty="0" smtClean="0"/>
            </a:p>
            <a:p>
              <a:r>
                <a:rPr lang="en-US" altLang="zh-TW" dirty="0" smtClean="0"/>
                <a:t>2 x 50 </a:t>
              </a:r>
              <a:r>
                <a:rPr lang="en-US" altLang="zh-TW" dirty="0" err="1" smtClean="0"/>
                <a:t>bp</a:t>
              </a:r>
              <a:endParaRPr lang="en-US" altLang="zh-TW" dirty="0" smtClean="0"/>
            </a:p>
            <a:p>
              <a:r>
                <a:rPr lang="en-US" altLang="zh-TW" dirty="0" smtClean="0"/>
                <a:t>2 x 100 </a:t>
              </a:r>
              <a:r>
                <a:rPr lang="en-US" altLang="zh-TW" dirty="0" err="1" smtClean="0"/>
                <a:t>bp</a:t>
              </a:r>
              <a:endParaRPr lang="zh-TW" altLang="en-US" dirty="0"/>
            </a:p>
          </p:txBody>
        </p:sp>
        <p:sp>
          <p:nvSpPr>
            <p:cNvPr id="14" name="文字方塊 13"/>
            <p:cNvSpPr txBox="1"/>
            <p:nvPr/>
          </p:nvSpPr>
          <p:spPr>
            <a:xfrm>
              <a:off x="1767620" y="1916832"/>
              <a:ext cx="1087157" cy="1200329"/>
            </a:xfrm>
            <a:prstGeom prst="rect">
              <a:avLst/>
            </a:prstGeom>
            <a:noFill/>
          </p:spPr>
          <p:txBody>
            <a:bodyPr wrap="none" rtlCol="0">
              <a:spAutoFit/>
            </a:bodyPr>
            <a:lstStyle/>
            <a:p>
              <a:r>
                <a:rPr lang="en-US" altLang="zh-TW" b="1" dirty="0" smtClean="0"/>
                <a:t>Run Time</a:t>
              </a:r>
            </a:p>
            <a:p>
              <a:r>
                <a:rPr lang="en-US" altLang="zh-TW" dirty="0" smtClean="0"/>
                <a:t>~1.5 days</a:t>
              </a:r>
            </a:p>
            <a:p>
              <a:r>
                <a:rPr lang="en-US" altLang="zh-TW" dirty="0" smtClean="0"/>
                <a:t>~4 days</a:t>
              </a:r>
            </a:p>
            <a:p>
              <a:r>
                <a:rPr lang="en-US" altLang="zh-TW" dirty="0" smtClean="0"/>
                <a:t>~8 days</a:t>
              </a:r>
              <a:endParaRPr lang="zh-TW" altLang="en-US" dirty="0"/>
            </a:p>
          </p:txBody>
        </p:sp>
        <p:sp>
          <p:nvSpPr>
            <p:cNvPr id="15" name="文字方塊 14"/>
            <p:cNvSpPr txBox="1"/>
            <p:nvPr/>
          </p:nvSpPr>
          <p:spPr>
            <a:xfrm>
              <a:off x="2987824" y="1916832"/>
              <a:ext cx="1277914" cy="1200329"/>
            </a:xfrm>
            <a:prstGeom prst="rect">
              <a:avLst/>
            </a:prstGeom>
            <a:noFill/>
          </p:spPr>
          <p:txBody>
            <a:bodyPr wrap="none" rtlCol="0">
              <a:spAutoFit/>
            </a:bodyPr>
            <a:lstStyle/>
            <a:p>
              <a:r>
                <a:rPr lang="en-US" altLang="zh-TW" b="1" dirty="0" smtClean="0"/>
                <a:t>Output</a:t>
              </a:r>
            </a:p>
            <a:p>
              <a:r>
                <a:rPr lang="en-US" altLang="zh-TW" dirty="0" smtClean="0"/>
                <a:t>26-35 </a:t>
              </a:r>
              <a:r>
                <a:rPr lang="en-US" altLang="zh-TW" dirty="0" err="1" smtClean="0"/>
                <a:t>Gb</a:t>
              </a:r>
              <a:endParaRPr lang="en-US" altLang="zh-TW" dirty="0" smtClean="0"/>
            </a:p>
            <a:p>
              <a:r>
                <a:rPr lang="en-US" altLang="zh-TW" dirty="0" smtClean="0"/>
                <a:t>75-100 </a:t>
              </a:r>
              <a:r>
                <a:rPr lang="en-US" altLang="zh-TW" dirty="0" err="1" smtClean="0"/>
                <a:t>Gb</a:t>
              </a:r>
              <a:endParaRPr lang="en-US" altLang="zh-TW" dirty="0" smtClean="0"/>
            </a:p>
            <a:p>
              <a:r>
                <a:rPr lang="en-US" altLang="zh-TW" dirty="0" smtClean="0"/>
                <a:t>150-200 </a:t>
              </a:r>
              <a:r>
                <a:rPr lang="en-US" altLang="zh-TW" dirty="0" err="1" smtClean="0"/>
                <a:t>Gp</a:t>
              </a:r>
              <a:endParaRPr lang="zh-TW" altLang="en-US" dirty="0"/>
            </a:p>
          </p:txBody>
        </p:sp>
      </p:gr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7" name="Content Placeholder 2"/>
          <p:cNvSpPr>
            <a:spLocks noGrp="1"/>
          </p:cNvSpPr>
          <p:nvPr>
            <p:ph idx="4294967295"/>
          </p:nvPr>
        </p:nvSpPr>
        <p:spPr>
          <a:xfrm>
            <a:off x="446856" y="1052737"/>
            <a:ext cx="8229600" cy="3384376"/>
          </a:xfrm>
        </p:spPr>
        <p:txBody>
          <a:bodyPr>
            <a:normAutofit/>
          </a:bodyPr>
          <a:lstStyle/>
          <a:p>
            <a:pPr eaLnBrk="1" hangingPunct="1"/>
            <a:r>
              <a:rPr lang="en-CA" altLang="zh-TW" sz="2400" dirty="0" smtClean="0">
                <a:latin typeface="Calibri" pitchFamily="34" charset="0"/>
                <a:ea typeface="ＭＳ Ｐゴシック" pitchFamily="34" charset="-128"/>
                <a:cs typeface="Calibri" pitchFamily="34" charset="0"/>
              </a:rPr>
              <a:t>The speed of your CPU determines how quickly it can process instructions</a:t>
            </a:r>
          </a:p>
          <a:p>
            <a:pPr eaLnBrk="1" hangingPunct="1"/>
            <a:r>
              <a:rPr lang="en-CA" altLang="zh-TW" sz="2400" dirty="0" smtClean="0">
                <a:latin typeface="Calibri" pitchFamily="34" charset="0"/>
                <a:ea typeface="ＭＳ Ｐゴシック" pitchFamily="34" charset="-128"/>
                <a:cs typeface="Calibri" pitchFamily="34" charset="0"/>
              </a:rPr>
              <a:t>Many bioinformatics operations fall into the “embarrassingly parallel” category</a:t>
            </a:r>
          </a:p>
          <a:p>
            <a:pPr eaLnBrk="1" hangingPunct="1"/>
            <a:r>
              <a:rPr lang="en-CA" altLang="zh-TW" sz="2400" dirty="0" smtClean="0">
                <a:latin typeface="Calibri" pitchFamily="34" charset="0"/>
                <a:ea typeface="ＭＳ Ｐゴシック" pitchFamily="34" charset="-128"/>
                <a:cs typeface="Calibri" pitchFamily="34" charset="0"/>
              </a:rPr>
              <a:t>Getting a results faster is as simple as adding more CPUs</a:t>
            </a:r>
          </a:p>
          <a:p>
            <a:pPr eaLnBrk="1" hangingPunct="1"/>
            <a:r>
              <a:rPr lang="en-CA" altLang="zh-TW" sz="2400" dirty="0" smtClean="0">
                <a:latin typeface="Calibri" pitchFamily="34" charset="0"/>
                <a:ea typeface="ＭＳ Ｐゴシック" pitchFamily="34" charset="-128"/>
                <a:cs typeface="Calibri" pitchFamily="34" charset="0"/>
              </a:rPr>
              <a:t>=&gt; clusters</a:t>
            </a:r>
          </a:p>
          <a:p>
            <a:pPr eaLnBrk="1" hangingPunct="1"/>
            <a:r>
              <a:rPr lang="en-CA" altLang="zh-TW" sz="2400" dirty="0" smtClean="0">
                <a:latin typeface="Calibri" pitchFamily="34" charset="0"/>
                <a:ea typeface="ＭＳ Ｐゴシック" pitchFamily="34" charset="-128"/>
                <a:cs typeface="Calibri" pitchFamily="34" charset="0"/>
              </a:rPr>
              <a:t>Though clusters still dominate, increasing attention is being paid to servers with large number of cores </a:t>
            </a:r>
          </a:p>
        </p:txBody>
      </p:sp>
      <p:sp>
        <p:nvSpPr>
          <p:cNvPr id="4" name="文字方塊 3"/>
          <p:cNvSpPr txBox="1">
            <a:spLocks noChangeArrowheads="1"/>
          </p:cNvSpPr>
          <p:nvPr/>
        </p:nvSpPr>
        <p:spPr bwMode="auto">
          <a:xfrm>
            <a:off x="214313" y="71438"/>
            <a:ext cx="8715375" cy="646331"/>
          </a:xfrm>
          <a:prstGeom prst="rect">
            <a:avLst/>
          </a:prstGeom>
          <a:noFill/>
          <a:ln w="9525">
            <a:noFill/>
            <a:miter lim="800000"/>
            <a:headEnd/>
            <a:tailEnd/>
          </a:ln>
        </p:spPr>
        <p:txBody>
          <a:bodyPr>
            <a:spAutoFit/>
          </a:bodyPr>
          <a:lstStyle/>
          <a:p>
            <a:pPr algn="ctr" fontAlgn="auto">
              <a:spcBef>
                <a:spcPts val="0"/>
              </a:spcBef>
              <a:spcAft>
                <a:spcPts val="0"/>
              </a:spcAft>
              <a:defRPr/>
            </a:pPr>
            <a:r>
              <a:rPr lang="en-US" altLang="zh-TW" sz="3600" b="1" dirty="0" smtClean="0">
                <a:solidFill>
                  <a:srgbClr val="C00000"/>
                </a:solidFill>
                <a:effectLst>
                  <a:outerShdw blurRad="38100" dist="38100" dir="2700000" algn="tl">
                    <a:srgbClr val="C0C0C0"/>
                  </a:outerShdw>
                </a:effectLst>
                <a:latin typeface="Arial" pitchFamily="34" charset="0"/>
                <a:cs typeface="Arial" pitchFamily="34" charset="0"/>
              </a:rPr>
              <a:t>CPU</a:t>
            </a:r>
            <a:endParaRPr lang="en-US" altLang="zh-TW" sz="3600" dirty="0">
              <a:solidFill>
                <a:srgbClr val="C00000"/>
              </a:solidFill>
              <a:effectLst>
                <a:outerShdw blurRad="38100" dist="38100" dir="2700000" algn="tl">
                  <a:srgbClr val="C0C0C0"/>
                </a:outerShdw>
              </a:effectLst>
              <a:latin typeface="Arial" pitchFamily="34" charset="0"/>
              <a:cs typeface="Arial" pitchFamily="34" charset="0"/>
            </a:endParaRPr>
          </a:p>
        </p:txBody>
      </p:sp>
      <p:sp>
        <p:nvSpPr>
          <p:cNvPr id="5" name="Content Placeholder 2"/>
          <p:cNvSpPr txBox="1">
            <a:spLocks/>
          </p:cNvSpPr>
          <p:nvPr/>
        </p:nvSpPr>
        <p:spPr>
          <a:xfrm>
            <a:off x="457200" y="4624536"/>
            <a:ext cx="8229600" cy="1324744"/>
          </a:xfrm>
          <a:prstGeom prst="rect">
            <a:avLst/>
          </a:prstGeom>
          <a:solidFill>
            <a:schemeClr val="accent3">
              <a:lumMod val="40000"/>
              <a:lumOff val="60000"/>
            </a:schemeClr>
          </a:solidFill>
        </p:spPr>
        <p:style>
          <a:lnRef idx="0">
            <a:schemeClr val="accent3"/>
          </a:lnRef>
          <a:fillRef idx="3">
            <a:schemeClr val="accent3"/>
          </a:fillRef>
          <a:effectRef idx="3">
            <a:schemeClr val="accent3"/>
          </a:effectRef>
          <a:fontRef idx="minor">
            <a:schemeClr val="lt1"/>
          </a:fontRef>
        </p:style>
        <p:txBody>
          <a:bodyPr/>
          <a:lstStyle/>
          <a:p>
            <a:pPr marL="342900" marR="0" lvl="0" indent="-342900" algn="ctr" defTabSz="914400" rtl="0" eaLnBrk="1" fontAlgn="auto" latinLnBrk="0" hangingPunct="1">
              <a:lnSpc>
                <a:spcPct val="100000"/>
              </a:lnSpc>
              <a:spcBef>
                <a:spcPct val="20000"/>
              </a:spcBef>
              <a:spcAft>
                <a:spcPts val="0"/>
              </a:spcAft>
              <a:buClrTx/>
              <a:buSzTx/>
              <a:tabLst/>
              <a:defRPr/>
            </a:pPr>
            <a:r>
              <a:rPr kumimoji="0" lang="en-CA" sz="24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For current throughputs, you will need ~8 &lt;</a:t>
            </a:r>
            <a:r>
              <a:rPr kumimoji="0" lang="en-CA" sz="2400" b="1" i="0" u="none" strike="noStrike" kern="120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mn-lt"/>
                <a:ea typeface="+mn-ea"/>
                <a:cs typeface="+mn-cs"/>
              </a:rPr>
              <a:t>dual quad core</a:t>
            </a:r>
            <a:r>
              <a:rPr kumimoji="0" lang="en-CA" sz="24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&gt; nodes per sequencer to handle raw  data.</a:t>
            </a:r>
          </a:p>
          <a:p>
            <a:pPr marL="342900" marR="0" lvl="0" indent="-342900" algn="ctr" defTabSz="914400" rtl="0" eaLnBrk="1" fontAlgn="auto" latinLnBrk="0" hangingPunct="1">
              <a:lnSpc>
                <a:spcPct val="100000"/>
              </a:lnSpc>
              <a:spcBef>
                <a:spcPct val="20000"/>
              </a:spcBef>
              <a:spcAft>
                <a:spcPts val="0"/>
              </a:spcAft>
              <a:buClrTx/>
              <a:buSzTx/>
              <a:tabLst/>
              <a:defRPr/>
            </a:pPr>
            <a:r>
              <a:rPr kumimoji="0" lang="en-CA" sz="24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For data</a:t>
            </a:r>
            <a:r>
              <a:rPr kumimoji="0" lang="en-CA" sz="2400" b="1" i="0" u="none" strike="noStrike" kern="1200" cap="none" spc="0" normalizeH="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 analysis, 1-2 nodes </a:t>
            </a:r>
            <a:r>
              <a:rPr lang="en-CA" sz="2400" b="1" dirty="0" smtClean="0">
                <a:solidFill>
                  <a:schemeClr val="tx1"/>
                </a:solidFill>
                <a:effectLst>
                  <a:outerShdw blurRad="38100" dist="38100" dir="2700000" algn="tl">
                    <a:srgbClr val="000000">
                      <a:alpha val="43137"/>
                    </a:srgbClr>
                  </a:outerShdw>
                </a:effectLst>
              </a:rPr>
              <a:t>is enough for general purpose.</a:t>
            </a:r>
            <a:endParaRPr kumimoji="0" lang="en-CA" sz="24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cs"/>
            </a:endParaRPr>
          </a:p>
        </p:txBody>
      </p:sp>
      <p:sp>
        <p:nvSpPr>
          <p:cNvPr id="6" name="文字方塊 5"/>
          <p:cNvSpPr txBox="1"/>
          <p:nvPr/>
        </p:nvSpPr>
        <p:spPr>
          <a:xfrm>
            <a:off x="1907704" y="6237312"/>
            <a:ext cx="5417573" cy="369332"/>
          </a:xfrm>
          <a:prstGeom prst="rect">
            <a:avLst/>
          </a:prstGeom>
          <a:noFill/>
        </p:spPr>
        <p:txBody>
          <a:bodyPr wrap="none" rtlCol="0">
            <a:spAutoFit/>
          </a:bodyPr>
          <a:lstStyle/>
          <a:p>
            <a:r>
              <a:rPr lang="en-US" altLang="zh-TW" b="1" dirty="0" smtClean="0">
                <a:effectLst>
                  <a:outerShdw blurRad="38100" dist="38100" dir="2700000" algn="tl">
                    <a:srgbClr val="000000">
                      <a:alpha val="43137"/>
                    </a:srgbClr>
                  </a:outerShdw>
                </a:effectLst>
              </a:rPr>
              <a:t>How about use Graphic Processing Unit (GPU) instead?</a:t>
            </a:r>
            <a:endParaRPr lang="zh-TW" altLang="en-US"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9" name="Content Placeholder 2"/>
          <p:cNvSpPr>
            <a:spLocks noGrp="1"/>
          </p:cNvSpPr>
          <p:nvPr>
            <p:ph idx="4294967295"/>
          </p:nvPr>
        </p:nvSpPr>
        <p:spPr>
          <a:xfrm>
            <a:off x="518864" y="1124744"/>
            <a:ext cx="8229600" cy="4525963"/>
          </a:xfrm>
        </p:spPr>
        <p:txBody>
          <a:bodyPr>
            <a:normAutofit/>
          </a:bodyPr>
          <a:lstStyle/>
          <a:p>
            <a:pPr eaLnBrk="1" hangingPunct="1">
              <a:lnSpc>
                <a:spcPct val="80000"/>
              </a:lnSpc>
            </a:pPr>
            <a:r>
              <a:rPr lang="en-CA" altLang="zh-TW" sz="2400" dirty="0" smtClean="0">
                <a:latin typeface="Calibri" pitchFamily="34" charset="0"/>
                <a:ea typeface="ＭＳ Ｐゴシック" pitchFamily="34" charset="-128"/>
                <a:cs typeface="Calibri" pitchFamily="34" charset="0"/>
              </a:rPr>
              <a:t>Typical sizing is 2GB of RAM per core</a:t>
            </a:r>
          </a:p>
          <a:p>
            <a:pPr eaLnBrk="1" hangingPunct="1">
              <a:lnSpc>
                <a:spcPct val="80000"/>
              </a:lnSpc>
            </a:pPr>
            <a:r>
              <a:rPr lang="en-CA" altLang="zh-TW" sz="2400" dirty="0" smtClean="0">
                <a:latin typeface="Calibri" pitchFamily="34" charset="0"/>
                <a:ea typeface="ＭＳ Ｐゴシック" pitchFamily="34" charset="-128"/>
                <a:cs typeface="Calibri" pitchFamily="34" charset="0"/>
              </a:rPr>
              <a:t>This works fine for most aligners</a:t>
            </a:r>
          </a:p>
          <a:p>
            <a:pPr lvl="1" eaLnBrk="1" hangingPunct="1">
              <a:lnSpc>
                <a:spcPct val="80000"/>
              </a:lnSpc>
            </a:pPr>
            <a:r>
              <a:rPr lang="en-CA" altLang="zh-TW" sz="2000" dirty="0" smtClean="0">
                <a:latin typeface="Calibri" pitchFamily="34" charset="0"/>
                <a:ea typeface="ＭＳ Ｐゴシック" pitchFamily="34" charset="-128"/>
                <a:cs typeface="Calibri" pitchFamily="34" charset="0"/>
              </a:rPr>
              <a:t>Certain aligners require a minimum number of cores for optimal  efficiency</a:t>
            </a:r>
          </a:p>
          <a:p>
            <a:pPr lvl="1" eaLnBrk="1" hangingPunct="1">
              <a:lnSpc>
                <a:spcPct val="80000"/>
              </a:lnSpc>
            </a:pPr>
            <a:r>
              <a:rPr lang="en-CA" altLang="zh-TW" sz="2000" dirty="0" smtClean="0">
                <a:latin typeface="Calibri" pitchFamily="34" charset="0"/>
                <a:ea typeface="ＭＳ Ｐゴシック" pitchFamily="34" charset="-128"/>
                <a:cs typeface="Calibri" pitchFamily="34" charset="0"/>
              </a:rPr>
              <a:t>16-48GB RAM per node</a:t>
            </a:r>
          </a:p>
          <a:p>
            <a:pPr eaLnBrk="1" hangingPunct="1">
              <a:lnSpc>
                <a:spcPct val="80000"/>
              </a:lnSpc>
            </a:pPr>
            <a:r>
              <a:rPr lang="en-CA" altLang="zh-TW" sz="2400" dirty="0" smtClean="0">
                <a:latin typeface="Calibri" pitchFamily="34" charset="0"/>
                <a:ea typeface="ＭＳ Ｐゴシック" pitchFamily="34" charset="-128"/>
                <a:cs typeface="Calibri" pitchFamily="34" charset="0"/>
              </a:rPr>
              <a:t>Assemblers typically need much more RAM</a:t>
            </a:r>
          </a:p>
          <a:p>
            <a:pPr eaLnBrk="1" hangingPunct="1">
              <a:lnSpc>
                <a:spcPct val="80000"/>
              </a:lnSpc>
            </a:pPr>
            <a:r>
              <a:rPr lang="en-CA" altLang="zh-TW" sz="2400" dirty="0" smtClean="0">
                <a:latin typeface="Calibri" pitchFamily="34" charset="0"/>
                <a:ea typeface="ＭＳ Ｐゴシック" pitchFamily="34" charset="-128"/>
                <a:cs typeface="Calibri" pitchFamily="34" charset="0"/>
              </a:rPr>
              <a:t>If you don’t have enough RAM, the CPU will need to make use of the disk storage – </a:t>
            </a:r>
          </a:p>
          <a:p>
            <a:pPr eaLnBrk="1" hangingPunct="1">
              <a:lnSpc>
                <a:spcPct val="80000"/>
              </a:lnSpc>
            </a:pPr>
            <a:r>
              <a:rPr lang="en-CA" altLang="zh-TW" sz="2400" dirty="0" smtClean="0">
                <a:latin typeface="Calibri" pitchFamily="34" charset="0"/>
                <a:ea typeface="ＭＳ Ｐゴシック" pitchFamily="34" charset="-128"/>
                <a:cs typeface="Calibri" pitchFamily="34" charset="0"/>
              </a:rPr>
              <a:t>When a computer has run out of RAM it is said to be “swapping”</a:t>
            </a:r>
          </a:p>
          <a:p>
            <a:pPr eaLnBrk="1" hangingPunct="1">
              <a:lnSpc>
                <a:spcPct val="80000"/>
              </a:lnSpc>
            </a:pPr>
            <a:r>
              <a:rPr lang="en-CA" altLang="zh-TW" sz="2400" dirty="0" smtClean="0">
                <a:latin typeface="Calibri" pitchFamily="34" charset="0"/>
                <a:ea typeface="ＭＳ Ｐゴシック" pitchFamily="34" charset="-128"/>
                <a:cs typeface="Calibri" pitchFamily="34" charset="0"/>
              </a:rPr>
              <a:t>Some aligners have a minimum memory limit for optimal performance</a:t>
            </a:r>
          </a:p>
          <a:p>
            <a:pPr eaLnBrk="1" hangingPunct="1">
              <a:lnSpc>
                <a:spcPct val="80000"/>
              </a:lnSpc>
            </a:pPr>
            <a:r>
              <a:rPr lang="en-CA" altLang="zh-TW" sz="2400" dirty="0" smtClean="0">
                <a:latin typeface="Calibri" pitchFamily="34" charset="0"/>
                <a:ea typeface="ＭＳ Ｐゴシック" pitchFamily="34" charset="-128"/>
                <a:cs typeface="Calibri" pitchFamily="34" charset="0"/>
              </a:rPr>
              <a:t>Human de novo requires lots of RAM!</a:t>
            </a:r>
          </a:p>
        </p:txBody>
      </p:sp>
      <p:sp>
        <p:nvSpPr>
          <p:cNvPr id="5" name="文字方塊 4"/>
          <p:cNvSpPr txBox="1">
            <a:spLocks noChangeArrowheads="1"/>
          </p:cNvSpPr>
          <p:nvPr/>
        </p:nvSpPr>
        <p:spPr bwMode="auto">
          <a:xfrm>
            <a:off x="214313" y="71438"/>
            <a:ext cx="8715375" cy="646331"/>
          </a:xfrm>
          <a:prstGeom prst="rect">
            <a:avLst/>
          </a:prstGeom>
          <a:noFill/>
          <a:ln w="9525">
            <a:noFill/>
            <a:miter lim="800000"/>
            <a:headEnd/>
            <a:tailEnd/>
          </a:ln>
        </p:spPr>
        <p:txBody>
          <a:bodyPr>
            <a:spAutoFit/>
          </a:bodyPr>
          <a:lstStyle/>
          <a:p>
            <a:pPr algn="ctr" fontAlgn="auto">
              <a:spcBef>
                <a:spcPts val="0"/>
              </a:spcBef>
              <a:spcAft>
                <a:spcPts val="0"/>
              </a:spcAft>
              <a:defRPr/>
            </a:pPr>
            <a:r>
              <a:rPr lang="en-US" altLang="zh-TW" sz="3600" b="1" dirty="0" smtClean="0">
                <a:solidFill>
                  <a:srgbClr val="C00000"/>
                </a:solidFill>
                <a:effectLst>
                  <a:outerShdw blurRad="38100" dist="38100" dir="2700000" algn="tl">
                    <a:srgbClr val="C0C0C0"/>
                  </a:outerShdw>
                </a:effectLst>
                <a:latin typeface="Arial" pitchFamily="34" charset="0"/>
                <a:cs typeface="Arial" pitchFamily="34" charset="0"/>
              </a:rPr>
              <a:t>RAM</a:t>
            </a:r>
            <a:endParaRPr lang="en-US" altLang="zh-TW" sz="3600" dirty="0">
              <a:solidFill>
                <a:srgbClr val="C00000"/>
              </a:solidFill>
              <a:effectLst>
                <a:outerShdw blurRad="38100" dist="38100" dir="2700000" algn="tl">
                  <a:srgbClr val="C0C0C0"/>
                </a:outerShdw>
              </a:effectLst>
              <a:latin typeface="Arial" pitchFamily="34" charset="0"/>
              <a:cs typeface="Arial" pitchFamily="34" charset="0"/>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7" name="Content Placeholder 4"/>
          <p:cNvSpPr>
            <a:spLocks noGrp="1"/>
          </p:cNvSpPr>
          <p:nvPr>
            <p:ph idx="4294967295"/>
          </p:nvPr>
        </p:nvSpPr>
        <p:spPr>
          <a:xfrm>
            <a:off x="662880" y="980728"/>
            <a:ext cx="8229600" cy="4525963"/>
          </a:xfrm>
        </p:spPr>
        <p:txBody>
          <a:bodyPr>
            <a:normAutofit/>
          </a:bodyPr>
          <a:lstStyle/>
          <a:p>
            <a:pPr eaLnBrk="1" hangingPunct="1"/>
            <a:r>
              <a:rPr lang="en-CA" altLang="zh-TW" sz="2400" dirty="0" smtClean="0">
                <a:latin typeface="Calibri" pitchFamily="34" charset="0"/>
                <a:ea typeface="ＭＳ Ｐゴシック" pitchFamily="34" charset="-128"/>
                <a:cs typeface="Calibri" pitchFamily="34" charset="0"/>
              </a:rPr>
              <a:t>Sequencers generate a lot of data</a:t>
            </a:r>
          </a:p>
          <a:p>
            <a:pPr eaLnBrk="1" hangingPunct="1"/>
            <a:r>
              <a:rPr lang="en-CA" altLang="zh-TW" sz="2400" dirty="0" smtClean="0">
                <a:latin typeface="Calibri" pitchFamily="34" charset="0"/>
                <a:ea typeface="ＭＳ Ｐゴシック" pitchFamily="34" charset="-128"/>
                <a:cs typeface="Calibri" pitchFamily="34" charset="0"/>
              </a:rPr>
              <a:t>Including quality values and additional files (alignments etc) create multiplier</a:t>
            </a:r>
          </a:p>
          <a:p>
            <a:pPr eaLnBrk="1" hangingPunct="1"/>
            <a:r>
              <a:rPr lang="en-CA" altLang="zh-TW" sz="2400" dirty="0" smtClean="0">
                <a:latin typeface="Calibri" pitchFamily="34" charset="0"/>
                <a:ea typeface="ＭＳ Ｐゴシック" pitchFamily="34" charset="-128"/>
                <a:cs typeface="Calibri" pitchFamily="34" charset="0"/>
              </a:rPr>
              <a:t>Binary formats such as BAM are helping, but there are limited binary formats for basic data</a:t>
            </a:r>
          </a:p>
          <a:p>
            <a:pPr lvl="1" eaLnBrk="1" hangingPunct="1"/>
            <a:r>
              <a:rPr lang="en-CA" altLang="zh-TW" sz="2000" dirty="0" smtClean="0">
                <a:latin typeface="Calibri" pitchFamily="34" charset="0"/>
                <a:ea typeface="ＭＳ Ｐゴシック" pitchFamily="34" charset="-128"/>
                <a:cs typeface="Calibri" pitchFamily="34" charset="0"/>
              </a:rPr>
              <a:t>Life and </a:t>
            </a:r>
            <a:r>
              <a:rPr lang="en-CA" altLang="zh-TW" sz="2000" dirty="0" err="1" smtClean="0">
                <a:latin typeface="Calibri" pitchFamily="34" charset="0"/>
                <a:ea typeface="ＭＳ Ｐゴシック" pitchFamily="34" charset="-128"/>
                <a:cs typeface="Calibri" pitchFamily="34" charset="0"/>
              </a:rPr>
              <a:t>Illumina</a:t>
            </a:r>
            <a:r>
              <a:rPr lang="en-CA" altLang="zh-TW" sz="2000" dirty="0" smtClean="0">
                <a:latin typeface="Calibri" pitchFamily="34" charset="0"/>
                <a:ea typeface="ＭＳ Ｐゴシック" pitchFamily="34" charset="-128"/>
                <a:cs typeface="Calibri" pitchFamily="34" charset="0"/>
              </a:rPr>
              <a:t> are both moving to binary formats for basic data </a:t>
            </a:r>
          </a:p>
          <a:p>
            <a:pPr eaLnBrk="1" hangingPunct="1"/>
            <a:r>
              <a:rPr lang="en-CA" altLang="zh-TW" sz="2400" b="1" dirty="0" smtClean="0">
                <a:latin typeface="Calibri" pitchFamily="34" charset="0"/>
                <a:ea typeface="ＭＳ Ｐゴシック" pitchFamily="34" charset="-128"/>
                <a:cs typeface="Calibri" pitchFamily="34" charset="0"/>
              </a:rPr>
              <a:t>Debates on what needs to be stored</a:t>
            </a:r>
          </a:p>
          <a:p>
            <a:pPr eaLnBrk="1" hangingPunct="1"/>
            <a:r>
              <a:rPr lang="en-CA" altLang="zh-TW" sz="2400" dirty="0" smtClean="0">
                <a:latin typeface="Calibri" pitchFamily="34" charset="0"/>
                <a:ea typeface="ＭＳ Ｐゴシック" pitchFamily="34" charset="-128"/>
                <a:cs typeface="Calibri" pitchFamily="34" charset="0"/>
              </a:rPr>
              <a:t>RAID</a:t>
            </a:r>
          </a:p>
          <a:p>
            <a:pPr eaLnBrk="1" hangingPunct="1"/>
            <a:r>
              <a:rPr lang="en-CA" altLang="zh-TW" sz="2400" dirty="0" smtClean="0">
                <a:latin typeface="Calibri" pitchFamily="34" charset="0"/>
                <a:ea typeface="ＭＳ Ｐゴシック" pitchFamily="34" charset="-128"/>
                <a:cs typeface="Calibri" pitchFamily="34" charset="0"/>
              </a:rPr>
              <a:t>Scaling </a:t>
            </a:r>
          </a:p>
          <a:p>
            <a:pPr eaLnBrk="1" hangingPunct="1"/>
            <a:endParaRPr lang="en-CA" altLang="zh-TW" sz="2400" dirty="0" smtClean="0">
              <a:latin typeface="Calibri" pitchFamily="34" charset="0"/>
              <a:ea typeface="ＭＳ Ｐゴシック" pitchFamily="34" charset="-128"/>
              <a:cs typeface="Calibri" pitchFamily="34" charset="0"/>
            </a:endParaRPr>
          </a:p>
        </p:txBody>
      </p:sp>
      <p:sp>
        <p:nvSpPr>
          <p:cNvPr id="4" name="文字方塊 3"/>
          <p:cNvSpPr txBox="1">
            <a:spLocks noChangeArrowheads="1"/>
          </p:cNvSpPr>
          <p:nvPr/>
        </p:nvSpPr>
        <p:spPr bwMode="auto">
          <a:xfrm>
            <a:off x="214313" y="71438"/>
            <a:ext cx="8715375" cy="646331"/>
          </a:xfrm>
          <a:prstGeom prst="rect">
            <a:avLst/>
          </a:prstGeom>
          <a:noFill/>
          <a:ln w="9525">
            <a:noFill/>
            <a:miter lim="800000"/>
            <a:headEnd/>
            <a:tailEnd/>
          </a:ln>
        </p:spPr>
        <p:txBody>
          <a:bodyPr>
            <a:spAutoFit/>
          </a:bodyPr>
          <a:lstStyle/>
          <a:p>
            <a:pPr algn="ctr" fontAlgn="auto">
              <a:spcBef>
                <a:spcPts val="0"/>
              </a:spcBef>
              <a:spcAft>
                <a:spcPts val="0"/>
              </a:spcAft>
              <a:defRPr/>
            </a:pPr>
            <a:r>
              <a:rPr lang="en-US" altLang="zh-TW" sz="3600" b="1" dirty="0" smtClean="0">
                <a:solidFill>
                  <a:srgbClr val="C00000"/>
                </a:solidFill>
                <a:effectLst>
                  <a:outerShdw blurRad="38100" dist="38100" dir="2700000" algn="tl">
                    <a:srgbClr val="C0C0C0"/>
                  </a:outerShdw>
                </a:effectLst>
                <a:latin typeface="Arial" pitchFamily="34" charset="0"/>
                <a:cs typeface="Arial" pitchFamily="34" charset="0"/>
              </a:rPr>
              <a:t>Disk Space</a:t>
            </a:r>
            <a:endParaRPr lang="en-US" altLang="zh-TW" sz="3600" dirty="0">
              <a:solidFill>
                <a:srgbClr val="C00000"/>
              </a:solidFill>
              <a:effectLst>
                <a:outerShdw blurRad="38100" dist="38100" dir="2700000" algn="tl">
                  <a:srgbClr val="C0C0C0"/>
                </a:outerShdw>
              </a:effectLst>
              <a:latin typeface="Arial" pitchFamily="34" charset="0"/>
              <a:cs typeface="Arial" pitchFamily="34" charset="0"/>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3"/>
          <p:cNvSpPr/>
          <p:nvPr/>
        </p:nvSpPr>
        <p:spPr>
          <a:xfrm>
            <a:off x="2195736" y="548680"/>
            <a:ext cx="4572000" cy="646331"/>
          </a:xfrm>
          <a:prstGeom prst="rect">
            <a:avLst/>
          </a:prstGeom>
        </p:spPr>
        <p:txBody>
          <a:bodyPr>
            <a:spAutoFit/>
          </a:bodyPr>
          <a:lstStyle/>
          <a:p>
            <a:pPr algn="ctr"/>
            <a:r>
              <a:rPr lang="en-CA" altLang="zh-TW" dirty="0" smtClean="0">
                <a:latin typeface="Calibri" pitchFamily="34" charset="0"/>
                <a:ea typeface="ＭＳ Ｐゴシック" pitchFamily="34" charset="-128"/>
                <a:cs typeface="Calibri" pitchFamily="34" charset="0"/>
              </a:rPr>
              <a:t>Bandwidth of a connection represents the maximum rate of transfer between two points</a:t>
            </a:r>
          </a:p>
        </p:txBody>
      </p:sp>
      <p:sp>
        <p:nvSpPr>
          <p:cNvPr id="5" name="文字方塊 4"/>
          <p:cNvSpPr txBox="1">
            <a:spLocks noChangeArrowheads="1"/>
          </p:cNvSpPr>
          <p:nvPr/>
        </p:nvSpPr>
        <p:spPr bwMode="auto">
          <a:xfrm>
            <a:off x="214313" y="71438"/>
            <a:ext cx="8715375" cy="646331"/>
          </a:xfrm>
          <a:prstGeom prst="rect">
            <a:avLst/>
          </a:prstGeom>
          <a:noFill/>
          <a:ln w="9525">
            <a:noFill/>
            <a:miter lim="800000"/>
            <a:headEnd/>
            <a:tailEnd/>
          </a:ln>
        </p:spPr>
        <p:txBody>
          <a:bodyPr>
            <a:spAutoFit/>
          </a:bodyPr>
          <a:lstStyle/>
          <a:p>
            <a:pPr algn="ctr" fontAlgn="auto">
              <a:spcBef>
                <a:spcPts val="0"/>
              </a:spcBef>
              <a:spcAft>
                <a:spcPts val="0"/>
              </a:spcAft>
              <a:defRPr/>
            </a:pPr>
            <a:r>
              <a:rPr lang="en-US" altLang="zh-TW" sz="3600" b="1" dirty="0" smtClean="0">
                <a:solidFill>
                  <a:srgbClr val="C00000"/>
                </a:solidFill>
                <a:effectLst>
                  <a:outerShdw blurRad="38100" dist="38100" dir="2700000" algn="tl">
                    <a:srgbClr val="C0C0C0"/>
                  </a:outerShdw>
                </a:effectLst>
                <a:latin typeface="Arial" pitchFamily="34" charset="0"/>
                <a:cs typeface="Arial" pitchFamily="34" charset="0"/>
              </a:rPr>
              <a:t>Bandwidth</a:t>
            </a:r>
            <a:endParaRPr lang="en-US" altLang="zh-TW" sz="3600" dirty="0">
              <a:solidFill>
                <a:srgbClr val="C00000"/>
              </a:solidFill>
              <a:effectLst>
                <a:outerShdw blurRad="38100" dist="38100" dir="2700000" algn="tl">
                  <a:srgbClr val="C0C0C0"/>
                </a:outerShdw>
              </a:effectLst>
              <a:latin typeface="Arial" pitchFamily="34" charset="0"/>
              <a:cs typeface="Arial" pitchFamily="34" charset="0"/>
            </a:endParaRPr>
          </a:p>
        </p:txBody>
      </p:sp>
      <p:sp>
        <p:nvSpPr>
          <p:cNvPr id="6" name="Content Placeholder 2"/>
          <p:cNvSpPr txBox="1">
            <a:spLocks/>
          </p:cNvSpPr>
          <p:nvPr/>
        </p:nvSpPr>
        <p:spPr>
          <a:xfrm>
            <a:off x="518864" y="1412776"/>
            <a:ext cx="8229600" cy="4525963"/>
          </a:xfrm>
          <a:prstGeom prst="rect">
            <a:avLst/>
          </a:prstGeom>
        </p:spPr>
        <p:txBody>
          <a:bodyPr vert="horz" lIns="91440" tIns="45720" rIns="91440" bIns="45720" rtlCol="0">
            <a:normAutofit fontScale="85000" lnSpcReduction="20000"/>
          </a:bodyPr>
          <a:lstStyle/>
          <a:p>
            <a:pPr marL="342900" marR="0" lvl="0" indent="-342900"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en-CA" altLang="zh-TW" sz="2400" b="0" i="0" u="none" strike="noStrike" kern="1200" cap="none" spc="0" normalizeH="0" baseline="0" noProof="0" dirty="0" smtClean="0">
                <a:ln>
                  <a:noFill/>
                </a:ln>
                <a:solidFill>
                  <a:schemeClr val="tx1"/>
                </a:solidFill>
                <a:effectLst/>
                <a:uLnTx/>
                <a:uFillTx/>
                <a:latin typeface="Calibri" pitchFamily="34" charset="0"/>
                <a:ea typeface="ＭＳ Ｐゴシック" pitchFamily="34" charset="-128"/>
                <a:cs typeface="Calibri" pitchFamily="34" charset="0"/>
              </a:rPr>
              <a:t>E.g. An aligner can process X reads per second on a single CPU at a data rate of Y bytes/sec</a:t>
            </a:r>
          </a:p>
          <a:p>
            <a:pPr marL="742950" marR="0" lvl="1" indent="-285750"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en-CA" altLang="zh-TW" sz="2000" b="0" i="0" u="none" strike="noStrike" kern="1200" cap="none" spc="0" normalizeH="0" baseline="0" noProof="0" dirty="0" smtClean="0">
                <a:ln>
                  <a:noFill/>
                </a:ln>
                <a:solidFill>
                  <a:schemeClr val="tx1"/>
                </a:solidFill>
                <a:effectLst/>
                <a:uLnTx/>
                <a:uFillTx/>
                <a:latin typeface="Calibri" pitchFamily="34" charset="0"/>
                <a:ea typeface="ＭＳ Ｐゴシック" pitchFamily="34" charset="-128"/>
                <a:cs typeface="Calibri" pitchFamily="34" charset="0"/>
              </a:rPr>
              <a:t>~200 million reads in 10 hours</a:t>
            </a:r>
          </a:p>
          <a:p>
            <a:pPr marL="742950" marR="0" lvl="1" indent="-285750"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en-CA" altLang="zh-TW" sz="2000" b="0" i="0" u="none" strike="noStrike" kern="1200" cap="none" spc="0" normalizeH="0" baseline="0" noProof="0" dirty="0" smtClean="0">
                <a:ln>
                  <a:noFill/>
                </a:ln>
                <a:solidFill>
                  <a:schemeClr val="tx1"/>
                </a:solidFill>
                <a:effectLst/>
                <a:uLnTx/>
                <a:uFillTx/>
                <a:latin typeface="Calibri" pitchFamily="34" charset="0"/>
                <a:ea typeface="ＭＳ Ｐゴシック" pitchFamily="34" charset="-128"/>
                <a:cs typeface="Calibri" pitchFamily="34" charset="0"/>
              </a:rPr>
              <a:t>Each read 50 bases at 10 bytes per base</a:t>
            </a:r>
          </a:p>
          <a:p>
            <a:pPr marL="742950" marR="0" lvl="1" indent="-285750"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en-CA" altLang="zh-TW" sz="2000" b="0" i="0" u="none" strike="noStrike" kern="1200" cap="none" spc="0" normalizeH="0" baseline="0" noProof="0" dirty="0" smtClean="0">
                <a:ln>
                  <a:noFill/>
                </a:ln>
                <a:solidFill>
                  <a:schemeClr val="tx1"/>
                </a:solidFill>
                <a:effectLst/>
                <a:uLnTx/>
                <a:uFillTx/>
                <a:latin typeface="Calibri" pitchFamily="34" charset="0"/>
                <a:ea typeface="ＭＳ Ｐゴシック" pitchFamily="34" charset="-128"/>
                <a:cs typeface="Calibri" pitchFamily="34" charset="0"/>
              </a:rPr>
              <a:t>2.7 MB/sec</a:t>
            </a:r>
          </a:p>
          <a:p>
            <a:pPr marL="342900" marR="0" lvl="0" indent="-342900"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en-CA" altLang="zh-TW" sz="2400" b="0" i="0" u="none" strike="noStrike" kern="1200" cap="none" spc="0" normalizeH="0" baseline="0" noProof="0" dirty="0" smtClean="0">
                <a:ln>
                  <a:noFill/>
                </a:ln>
                <a:solidFill>
                  <a:schemeClr val="tx1"/>
                </a:solidFill>
                <a:effectLst/>
                <a:uLnTx/>
                <a:uFillTx/>
                <a:latin typeface="Calibri" pitchFamily="34" charset="0"/>
                <a:ea typeface="ＭＳ Ｐゴシック" pitchFamily="34" charset="-128"/>
                <a:cs typeface="Calibri" pitchFamily="34" charset="0"/>
              </a:rPr>
              <a:t>Design 100TB storage and connect it to a CPU resource</a:t>
            </a:r>
          </a:p>
          <a:p>
            <a:pPr marL="342900" marR="0" lvl="0" indent="-342900"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en-CA" altLang="zh-TW" sz="2400" b="0" i="0" u="none" strike="noStrike" kern="1200" cap="none" spc="0" normalizeH="0" baseline="0" noProof="0" dirty="0" smtClean="0">
                <a:ln>
                  <a:noFill/>
                </a:ln>
                <a:solidFill>
                  <a:schemeClr val="tx1"/>
                </a:solidFill>
                <a:effectLst/>
                <a:uLnTx/>
                <a:uFillTx/>
                <a:latin typeface="Calibri" pitchFamily="34" charset="0"/>
                <a:ea typeface="ＭＳ Ｐゴシック" pitchFamily="34" charset="-128"/>
                <a:cs typeface="Calibri" pitchFamily="34" charset="0"/>
              </a:rPr>
              <a:t>Design bandwidth to be 10 Mb/sec – plenty of spare bandwidth</a:t>
            </a:r>
          </a:p>
          <a:p>
            <a:pPr marL="342900" marR="0" lvl="0" indent="-342900"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en-CA" altLang="zh-TW" sz="2400" b="0" i="0" u="none" strike="noStrike" kern="1200" cap="none" spc="0" normalizeH="0" baseline="0" noProof="0" dirty="0" smtClean="0">
                <a:ln>
                  <a:noFill/>
                </a:ln>
                <a:solidFill>
                  <a:schemeClr val="tx1"/>
                </a:solidFill>
                <a:effectLst/>
                <a:uLnTx/>
                <a:uFillTx/>
                <a:latin typeface="Calibri" pitchFamily="34" charset="0"/>
                <a:ea typeface="ＭＳ Ｐゴシック" pitchFamily="34" charset="-128"/>
                <a:cs typeface="Calibri" pitchFamily="34" charset="0"/>
              </a:rPr>
              <a:t>Now we want to complete the job in an hour and get permission to buy 10 more CPUs – great!</a:t>
            </a:r>
          </a:p>
          <a:p>
            <a:pPr marL="342900" marR="0" lvl="0" indent="-342900" algn="l" defTabSz="914400" rtl="0" eaLnBrk="1" fontAlgn="auto" latinLnBrk="0" hangingPunct="1">
              <a:lnSpc>
                <a:spcPct val="80000"/>
              </a:lnSpc>
              <a:spcBef>
                <a:spcPct val="20000"/>
              </a:spcBef>
              <a:spcAft>
                <a:spcPts val="0"/>
              </a:spcAft>
              <a:buClrTx/>
              <a:buSzTx/>
              <a:tabLst/>
              <a:defRPr/>
            </a:pPr>
            <a:endParaRPr kumimoji="0" lang="en-CA" altLang="zh-TW" sz="2400" b="0" i="0" u="none" strike="noStrike" kern="1200" cap="none" spc="0" normalizeH="0" baseline="0" noProof="0" dirty="0" smtClean="0">
              <a:ln>
                <a:noFill/>
              </a:ln>
              <a:solidFill>
                <a:schemeClr val="tx1"/>
              </a:solidFill>
              <a:effectLst/>
              <a:uLnTx/>
              <a:uFillTx/>
              <a:latin typeface="Calibri" pitchFamily="34" charset="0"/>
              <a:ea typeface="ＭＳ Ｐゴシック" pitchFamily="34" charset="-128"/>
              <a:cs typeface="Calibri" pitchFamily="34" charset="0"/>
            </a:endParaRPr>
          </a:p>
          <a:p>
            <a:pPr marL="342900" marR="0" lvl="0" indent="-342900" algn="l" defTabSz="914400" rtl="0" eaLnBrk="1" fontAlgn="auto" latinLnBrk="0" hangingPunct="1">
              <a:lnSpc>
                <a:spcPct val="80000"/>
              </a:lnSpc>
              <a:spcBef>
                <a:spcPct val="20000"/>
              </a:spcBef>
              <a:spcAft>
                <a:spcPts val="0"/>
              </a:spcAft>
              <a:buClrTx/>
              <a:buSzTx/>
              <a:tabLst/>
              <a:defRPr/>
            </a:pPr>
            <a:r>
              <a:rPr lang="en-CA" altLang="zh-TW" sz="2400" b="1" dirty="0" smtClean="0">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rPr>
              <a:t>BUT</a:t>
            </a:r>
            <a:endParaRPr kumimoji="0" lang="en-CA" altLang="zh-TW" sz="24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Calibri" pitchFamily="34" charset="0"/>
              <a:ea typeface="ＭＳ Ｐゴシック" pitchFamily="34" charset="-128"/>
              <a:cs typeface="Calibri" pitchFamily="34" charset="0"/>
            </a:endParaRPr>
          </a:p>
          <a:p>
            <a:r>
              <a:rPr lang="en-CA" altLang="zh-TW" sz="2400" dirty="0" smtClean="0">
                <a:latin typeface="Calibri" pitchFamily="34" charset="0"/>
                <a:ea typeface="ＭＳ Ｐゴシック" pitchFamily="34" charset="-128"/>
                <a:cs typeface="Calibri" pitchFamily="34" charset="0"/>
              </a:rPr>
              <a:t>For the 10 CPUs to run at maximum speed, they need to be supplied data at 27MB/sec</a:t>
            </a:r>
          </a:p>
          <a:p>
            <a:r>
              <a:rPr lang="en-CA" altLang="zh-TW" sz="2400" dirty="0" smtClean="0">
                <a:latin typeface="Calibri" pitchFamily="34" charset="0"/>
                <a:ea typeface="ＭＳ Ｐゴシック" pitchFamily="34" charset="-128"/>
                <a:cs typeface="Calibri" pitchFamily="34" charset="0"/>
              </a:rPr>
              <a:t>Our bandwidth is 10MB/sec</a:t>
            </a:r>
          </a:p>
          <a:p>
            <a:r>
              <a:rPr lang="en-CA" altLang="zh-TW" sz="2400" dirty="0" smtClean="0">
                <a:latin typeface="Calibri" pitchFamily="34" charset="0"/>
                <a:ea typeface="ＭＳ Ｐゴシック" pitchFamily="34" charset="-128"/>
                <a:cs typeface="Calibri" pitchFamily="34" charset="0"/>
              </a:rPr>
              <a:t>Therefore, no matter how many CPUs we buy, the job will never run faster than ~ 2.5 hours .</a:t>
            </a:r>
          </a:p>
          <a:p>
            <a:pPr marL="342900" marR="0" lvl="0" indent="-342900" algn="l" defTabSz="914400" rtl="0" eaLnBrk="1" fontAlgn="auto" latinLnBrk="0" hangingPunct="1">
              <a:lnSpc>
                <a:spcPct val="80000"/>
              </a:lnSpc>
              <a:spcBef>
                <a:spcPct val="20000"/>
              </a:spcBef>
              <a:spcAft>
                <a:spcPts val="0"/>
              </a:spcAft>
              <a:buClrTx/>
              <a:buSzTx/>
              <a:tabLst/>
              <a:defRPr/>
            </a:pPr>
            <a:endParaRPr kumimoji="0" lang="en-CA" altLang="zh-TW" sz="2400" b="0" i="0" u="none" strike="noStrike" kern="1200" cap="none" spc="0" normalizeH="0" baseline="0" noProof="0" dirty="0" smtClean="0">
              <a:ln>
                <a:noFill/>
              </a:ln>
              <a:solidFill>
                <a:schemeClr val="tx1"/>
              </a:solidFill>
              <a:effectLst/>
              <a:uLnTx/>
              <a:uFillTx/>
              <a:latin typeface="Calibri" pitchFamily="34" charset="0"/>
              <a:ea typeface="ＭＳ Ｐゴシック" pitchFamily="34" charset="-128"/>
              <a:cs typeface="Calibri" pitchFamily="34" charset="0"/>
            </a:endParaRPr>
          </a:p>
          <a:p>
            <a:pPr marL="342900" marR="0" lvl="0" indent="-342900" algn="l" defTabSz="914400" rtl="0" eaLnBrk="1" fontAlgn="auto" latinLnBrk="0" hangingPunct="1">
              <a:lnSpc>
                <a:spcPct val="80000"/>
              </a:lnSpc>
              <a:spcBef>
                <a:spcPct val="20000"/>
              </a:spcBef>
              <a:spcAft>
                <a:spcPts val="0"/>
              </a:spcAft>
              <a:buClrTx/>
              <a:buSzTx/>
              <a:tabLst/>
              <a:defRPr/>
            </a:pPr>
            <a:r>
              <a:rPr lang="en-CA" altLang="zh-TW" sz="2400" dirty="0" smtClean="0">
                <a:latin typeface="Calibri" pitchFamily="34" charset="0"/>
                <a:ea typeface="ＭＳ Ｐゴシック" pitchFamily="34" charset="-128"/>
                <a:cs typeface="Calibri" pitchFamily="34" charset="0"/>
              </a:rPr>
              <a:t>How about optic </a:t>
            </a:r>
            <a:r>
              <a:rPr lang="en-CA" altLang="zh-TW" sz="2400" dirty="0" err="1" smtClean="0">
                <a:latin typeface="Calibri" pitchFamily="34" charset="0"/>
                <a:ea typeface="ＭＳ Ｐゴシック" pitchFamily="34" charset="-128"/>
                <a:cs typeface="Calibri" pitchFamily="34" charset="0"/>
              </a:rPr>
              <a:t>fibers</a:t>
            </a:r>
            <a:r>
              <a:rPr lang="en-CA" altLang="zh-TW" sz="2400" dirty="0" smtClean="0">
                <a:latin typeface="Calibri" pitchFamily="34" charset="0"/>
                <a:ea typeface="ＭＳ Ｐゴシック" pitchFamily="34" charset="-128"/>
                <a:cs typeface="Calibri" pitchFamily="34" charset="0"/>
              </a:rPr>
              <a:t>?</a:t>
            </a:r>
            <a:endParaRPr kumimoji="0" lang="en-CA" altLang="zh-TW" sz="2400" b="0" i="0" u="none" strike="noStrike" kern="1200" cap="none" spc="0" normalizeH="0" baseline="0" noProof="0" dirty="0" smtClean="0">
              <a:ln>
                <a:noFill/>
              </a:ln>
              <a:solidFill>
                <a:schemeClr val="tx1"/>
              </a:solidFill>
              <a:effectLst/>
              <a:uLnTx/>
              <a:uFillTx/>
              <a:latin typeface="Calibri" pitchFamily="34" charset="0"/>
              <a:ea typeface="ＭＳ Ｐゴシック" pitchFamily="34" charset="-128"/>
              <a:cs typeface="Calibri" pitchFamily="34" charset="0"/>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群組 4"/>
          <p:cNvGrpSpPr/>
          <p:nvPr/>
        </p:nvGrpSpPr>
        <p:grpSpPr>
          <a:xfrm>
            <a:off x="857250" y="142875"/>
            <a:ext cx="7429500" cy="6500813"/>
            <a:chOff x="857250" y="142875"/>
            <a:chExt cx="7429500" cy="6500813"/>
          </a:xfrm>
        </p:grpSpPr>
        <p:pic>
          <p:nvPicPr>
            <p:cNvPr id="15362" name="Picture 2"/>
            <p:cNvPicPr>
              <a:picLocks noChangeAspect="1" noChangeArrowheads="1"/>
            </p:cNvPicPr>
            <p:nvPr/>
          </p:nvPicPr>
          <p:blipFill>
            <a:blip r:embed="rId2" cstate="print"/>
            <a:srcRect l="2232" t="14999" r="42857" b="14999"/>
            <a:stretch>
              <a:fillRect/>
            </a:stretch>
          </p:blipFill>
          <p:spPr bwMode="auto">
            <a:xfrm>
              <a:off x="857250" y="723900"/>
              <a:ext cx="7429500" cy="5919788"/>
            </a:xfrm>
            <a:prstGeom prst="rect">
              <a:avLst/>
            </a:prstGeom>
            <a:noFill/>
            <a:ln w="9525">
              <a:noFill/>
              <a:miter lim="800000"/>
              <a:headEnd/>
              <a:tailEnd/>
            </a:ln>
          </p:spPr>
        </p:pic>
        <p:sp>
          <p:nvSpPr>
            <p:cNvPr id="3" name="文字方塊 2">
              <a:hlinkClick r:id="rId3"/>
            </p:cNvPr>
            <p:cNvSpPr txBox="1"/>
            <p:nvPr/>
          </p:nvSpPr>
          <p:spPr>
            <a:xfrm>
              <a:off x="2894013" y="142875"/>
              <a:ext cx="3392487" cy="461963"/>
            </a:xfrm>
            <a:prstGeom prst="rect">
              <a:avLst/>
            </a:prstGeom>
            <a:noFill/>
          </p:spPr>
          <p:txBody>
            <a:bodyPr wrap="none">
              <a:spAutoFit/>
            </a:bodyPr>
            <a:lstStyle/>
            <a:p>
              <a:pPr>
                <a:defRPr/>
              </a:pPr>
              <a:r>
                <a:rPr lang="en-US" altLang="zh-TW" b="1" dirty="0">
                  <a:solidFill>
                    <a:srgbClr val="FF0000"/>
                  </a:solidFill>
                  <a:effectLst>
                    <a:outerShdw blurRad="38100" dist="38100" dir="2700000" algn="tl">
                      <a:srgbClr val="000000">
                        <a:alpha val="43137"/>
                      </a:srgbClr>
                    </a:outerShdw>
                  </a:effectLst>
                  <a:ea typeface="新細明體" pitchFamily="18" charset="-120"/>
                </a:rPr>
                <a:t>http://petang.cgu.edu.tw</a:t>
              </a:r>
              <a:endParaRPr lang="zh-TW" altLang="en-US" b="1" dirty="0">
                <a:solidFill>
                  <a:srgbClr val="FF0000"/>
                </a:solidFill>
                <a:effectLst>
                  <a:outerShdw blurRad="38100" dist="38100" dir="2700000" algn="tl">
                    <a:srgbClr val="000000">
                      <a:alpha val="43137"/>
                    </a:srgbClr>
                  </a:outerShdw>
                </a:effectLst>
                <a:ea typeface="新細明體" pitchFamily="18" charset="-120"/>
              </a:endParaRPr>
            </a:p>
          </p:txBody>
        </p:sp>
        <p:sp>
          <p:nvSpPr>
            <p:cNvPr id="4" name="矩形 3"/>
            <p:cNvSpPr/>
            <p:nvPr/>
          </p:nvSpPr>
          <p:spPr>
            <a:xfrm>
              <a:off x="1619672" y="5805264"/>
              <a:ext cx="1080120" cy="360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descr="Picture 2.png"/>
          <p:cNvPicPr>
            <a:picLocks noChangeAspect="1"/>
          </p:cNvPicPr>
          <p:nvPr/>
        </p:nvPicPr>
        <p:blipFill>
          <a:blip r:embed="rId2" cstate="print"/>
          <a:srcRect b="16365"/>
          <a:stretch>
            <a:fillRect/>
          </a:stretch>
        </p:blipFill>
        <p:spPr bwMode="auto">
          <a:xfrm>
            <a:off x="0" y="68659"/>
            <a:ext cx="9144000" cy="6672709"/>
          </a:xfrm>
          <a:prstGeom prst="rect">
            <a:avLst/>
          </a:prstGeom>
          <a:ln>
            <a:noFill/>
          </a:ln>
          <a:effectLst>
            <a:softEdge rad="112500"/>
          </a:effectLst>
        </p:spPr>
      </p:pic>
      <p:pic>
        <p:nvPicPr>
          <p:cNvPr id="116738" name="Picture 2"/>
          <p:cNvPicPr>
            <a:picLocks noChangeAspect="1" noChangeArrowheads="1"/>
          </p:cNvPicPr>
          <p:nvPr/>
        </p:nvPicPr>
        <p:blipFill>
          <a:blip r:embed="rId3" cstate="print">
            <a:duotone>
              <a:prstClr val="black"/>
              <a:schemeClr val="accent3">
                <a:tint val="45000"/>
                <a:satMod val="400000"/>
              </a:schemeClr>
            </a:duotone>
          </a:blip>
          <a:stretch>
            <a:fillRect/>
          </a:stretch>
        </p:blipFill>
        <p:spPr bwMode="auto">
          <a:xfrm>
            <a:off x="1919288" y="2684463"/>
            <a:ext cx="5303980" cy="1487553"/>
          </a:xfrm>
          <a:prstGeom prst="rect">
            <a:avLst/>
          </a:prstGeom>
          <a:noFill/>
          <a:ln>
            <a:noFill/>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1394</TotalTime>
  <Words>2788</Words>
  <Application>Microsoft Office PowerPoint</Application>
  <PresentationFormat>如螢幕大小 (4:3)</PresentationFormat>
  <Paragraphs>427</Paragraphs>
  <Slides>82</Slides>
  <Notes>8</Notes>
  <HiddenSlides>0</HiddenSlides>
  <MMClips>0</MMClips>
  <ScaleCrop>false</ScaleCrop>
  <HeadingPairs>
    <vt:vector size="4" baseType="variant">
      <vt:variant>
        <vt:lpstr>佈景主題</vt:lpstr>
      </vt:variant>
      <vt:variant>
        <vt:i4>1</vt:i4>
      </vt:variant>
      <vt:variant>
        <vt:lpstr>投影片標題</vt:lpstr>
      </vt:variant>
      <vt:variant>
        <vt:i4>82</vt:i4>
      </vt:variant>
    </vt:vector>
  </HeadingPairs>
  <TitlesOfParts>
    <vt:vector size="83" baseType="lpstr">
      <vt:lpstr>Office 佈景主題</vt:lpstr>
      <vt:lpstr>投影片 1</vt:lpstr>
      <vt:lpstr>投影片 2</vt:lpstr>
      <vt:lpstr>投影片 3</vt:lpstr>
      <vt:lpstr>投影片 4</vt:lpstr>
      <vt:lpstr>投影片 5</vt:lpstr>
      <vt:lpstr>投影片 6</vt:lpstr>
      <vt:lpstr>投影片 7</vt:lpstr>
      <vt:lpstr>投影片 8</vt:lpstr>
      <vt:lpstr>投影片 9</vt:lpstr>
      <vt:lpstr>投影片 10</vt:lpstr>
      <vt:lpstr>投影片 11</vt:lpstr>
      <vt:lpstr>投影片 12</vt:lpstr>
      <vt:lpstr>投影片 13</vt:lpstr>
      <vt:lpstr>投影片 14</vt:lpstr>
      <vt:lpstr>投影片 15</vt:lpstr>
      <vt:lpstr>投影片 16</vt:lpstr>
      <vt:lpstr>投影片 17</vt:lpstr>
      <vt:lpstr>投影片 18</vt:lpstr>
      <vt:lpstr>投影片 19</vt:lpstr>
      <vt:lpstr>投影片 20</vt:lpstr>
      <vt:lpstr>投影片 21</vt:lpstr>
      <vt:lpstr>投影片 22</vt:lpstr>
      <vt:lpstr>投影片 23</vt:lpstr>
      <vt:lpstr>投影片 24</vt:lpstr>
      <vt:lpstr>投影片 25</vt:lpstr>
      <vt:lpstr>投影片 26</vt:lpstr>
      <vt:lpstr>投影片 27</vt:lpstr>
      <vt:lpstr>投影片 28</vt:lpstr>
      <vt:lpstr>投影片 29</vt:lpstr>
      <vt:lpstr>投影片 30</vt:lpstr>
      <vt:lpstr>投影片 31</vt:lpstr>
      <vt:lpstr>投影片 32</vt:lpstr>
      <vt:lpstr>投影片 33</vt:lpstr>
      <vt:lpstr>投影片 34</vt:lpstr>
      <vt:lpstr>投影片 35</vt:lpstr>
      <vt:lpstr>投影片 36</vt:lpstr>
      <vt:lpstr>投影片 37</vt:lpstr>
      <vt:lpstr>投影片 38</vt:lpstr>
      <vt:lpstr>投影片 39</vt:lpstr>
      <vt:lpstr>投影片 40</vt:lpstr>
      <vt:lpstr>AB SOLiD: Dibase Sequencing</vt:lpstr>
      <vt:lpstr>投影片 42</vt:lpstr>
      <vt:lpstr>投影片 43</vt:lpstr>
      <vt:lpstr>投影片 44</vt:lpstr>
      <vt:lpstr>投影片 45</vt:lpstr>
      <vt:lpstr>投影片 46</vt:lpstr>
      <vt:lpstr>投影片 47</vt:lpstr>
      <vt:lpstr>投影片 48</vt:lpstr>
      <vt:lpstr>投影片 49</vt:lpstr>
      <vt:lpstr>投影片 50</vt:lpstr>
      <vt:lpstr>投影片 51</vt:lpstr>
      <vt:lpstr>投影片 52</vt:lpstr>
      <vt:lpstr>投影片 53</vt:lpstr>
      <vt:lpstr>投影片 54</vt:lpstr>
      <vt:lpstr>投影片 55</vt:lpstr>
      <vt:lpstr>投影片 56</vt:lpstr>
      <vt:lpstr>投影片 57</vt:lpstr>
      <vt:lpstr>投影片 58</vt:lpstr>
      <vt:lpstr>投影片 59</vt:lpstr>
      <vt:lpstr>投影片 60</vt:lpstr>
      <vt:lpstr>投影片 61</vt:lpstr>
      <vt:lpstr>投影片 62</vt:lpstr>
      <vt:lpstr>投影片 63</vt:lpstr>
      <vt:lpstr>投影片 64</vt:lpstr>
      <vt:lpstr>投影片 65</vt:lpstr>
      <vt:lpstr>投影片 66</vt:lpstr>
      <vt:lpstr>投影片 67</vt:lpstr>
      <vt:lpstr>投影片 68</vt:lpstr>
      <vt:lpstr>投影片 69</vt:lpstr>
      <vt:lpstr>投影片 70</vt:lpstr>
      <vt:lpstr>投影片 71</vt:lpstr>
      <vt:lpstr>投影片 72</vt:lpstr>
      <vt:lpstr>投影片 73</vt:lpstr>
      <vt:lpstr>The “old” biology</vt:lpstr>
      <vt:lpstr>The “new” biology</vt:lpstr>
      <vt:lpstr>投影片 76</vt:lpstr>
      <vt:lpstr>投影片 77</vt:lpstr>
      <vt:lpstr>投影片 78</vt:lpstr>
      <vt:lpstr>投影片 79</vt:lpstr>
      <vt:lpstr>投影片 80</vt:lpstr>
      <vt:lpstr>投影片 81</vt:lpstr>
      <vt:lpstr>投影片 82</vt:lpstr>
    </vt:vector>
  </TitlesOfParts>
  <Company>CGU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P. TANG</dc:creator>
  <cp:lastModifiedBy>P. TANG</cp:lastModifiedBy>
  <cp:revision>87</cp:revision>
  <dcterms:created xsi:type="dcterms:W3CDTF">2009-08-04T03:36:54Z</dcterms:created>
  <dcterms:modified xsi:type="dcterms:W3CDTF">2010-12-10T00:24:21Z</dcterms:modified>
</cp:coreProperties>
</file>