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x-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7"/>
  </p:notesMasterIdLst>
  <p:sldIdLst>
    <p:sldId id="458" r:id="rId2"/>
    <p:sldId id="459" r:id="rId3"/>
    <p:sldId id="460" r:id="rId4"/>
    <p:sldId id="342" r:id="rId5"/>
    <p:sldId id="354" r:id="rId6"/>
    <p:sldId id="399" r:id="rId7"/>
    <p:sldId id="407" r:id="rId8"/>
    <p:sldId id="380" r:id="rId9"/>
    <p:sldId id="373" r:id="rId10"/>
    <p:sldId id="381" r:id="rId11"/>
    <p:sldId id="382" r:id="rId12"/>
    <p:sldId id="372" r:id="rId13"/>
    <p:sldId id="366" r:id="rId14"/>
    <p:sldId id="448" r:id="rId15"/>
    <p:sldId id="408" r:id="rId16"/>
    <p:sldId id="340" r:id="rId17"/>
    <p:sldId id="409" r:id="rId18"/>
    <p:sldId id="410" r:id="rId19"/>
    <p:sldId id="462" r:id="rId20"/>
    <p:sldId id="447" r:id="rId21"/>
    <p:sldId id="383" r:id="rId22"/>
    <p:sldId id="344" r:id="rId23"/>
    <p:sldId id="351" r:id="rId24"/>
    <p:sldId id="352" r:id="rId25"/>
    <p:sldId id="449" r:id="rId26"/>
    <p:sldId id="356" r:id="rId27"/>
    <p:sldId id="345" r:id="rId28"/>
    <p:sldId id="414" r:id="rId29"/>
    <p:sldId id="415" r:id="rId30"/>
    <p:sldId id="416" r:id="rId31"/>
    <p:sldId id="417" r:id="rId32"/>
    <p:sldId id="418" r:id="rId33"/>
    <p:sldId id="419" r:id="rId34"/>
    <p:sldId id="420" r:id="rId35"/>
    <p:sldId id="421" r:id="rId36"/>
    <p:sldId id="422" r:id="rId37"/>
    <p:sldId id="423" r:id="rId38"/>
    <p:sldId id="450" r:id="rId39"/>
    <p:sldId id="455" r:id="rId40"/>
    <p:sldId id="426" r:id="rId41"/>
    <p:sldId id="427" r:id="rId42"/>
    <p:sldId id="425" r:id="rId43"/>
    <p:sldId id="430" r:id="rId44"/>
    <p:sldId id="429" r:id="rId45"/>
    <p:sldId id="456" r:id="rId46"/>
    <p:sldId id="451" r:id="rId47"/>
    <p:sldId id="457" r:id="rId48"/>
    <p:sldId id="453" r:id="rId49"/>
    <p:sldId id="276" r:id="rId50"/>
    <p:sldId id="389" r:id="rId51"/>
    <p:sldId id="390" r:id="rId52"/>
    <p:sldId id="391" r:id="rId53"/>
    <p:sldId id="392" r:id="rId54"/>
    <p:sldId id="431" r:id="rId55"/>
    <p:sldId id="432" r:id="rId56"/>
    <p:sldId id="433" r:id="rId57"/>
    <p:sldId id="434" r:id="rId58"/>
    <p:sldId id="435" r:id="rId59"/>
    <p:sldId id="436" r:id="rId60"/>
    <p:sldId id="437" r:id="rId61"/>
    <p:sldId id="438" r:id="rId62"/>
    <p:sldId id="440" r:id="rId63"/>
    <p:sldId id="463" r:id="rId64"/>
    <p:sldId id="464" r:id="rId65"/>
    <p:sldId id="365" r:id="rId66"/>
  </p:sldIdLst>
  <p:sldSz cx="9144000" cy="6858000" type="screen4x3"/>
  <p:notesSz cx="7099300" cy="10234613"/>
  <p:defaultTextStyle>
    <a:defPPr>
      <a:defRPr lang="en-US"/>
    </a:defPPr>
    <a:lvl1pPr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1pPr>
    <a:lvl2pPr marL="4572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2pPr>
    <a:lvl3pPr marL="9144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3pPr>
    <a:lvl4pPr marL="13716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4pPr>
    <a:lvl5pPr marL="18288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5pPr>
    <a:lvl6pPr marL="22860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6pPr>
    <a:lvl7pPr marL="27432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7pPr>
    <a:lvl8pPr marL="32004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8pPr>
    <a:lvl9pPr marL="36576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0000"/>
    <a:srgbClr val="9AFF7B"/>
    <a:srgbClr val="66FF33"/>
    <a:srgbClr val="00CC00"/>
    <a:srgbClr val="000066"/>
    <a:srgbClr val="660033"/>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00" autoAdjust="0"/>
    <p:restoredTop sz="94600"/>
  </p:normalViewPr>
  <p:slideViewPr>
    <p:cSldViewPr>
      <p:cViewPr varScale="1">
        <p:scale>
          <a:sx n="103" d="100"/>
          <a:sy n="103" d="100"/>
        </p:scale>
        <p:origin x="2112"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835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6" tIns="49523" rIns="99046" bIns="49523" numCol="1" anchor="t" anchorCtr="0" compatLnSpc="1">
            <a:prstTxWarp prst="textNoShape">
              <a:avLst/>
            </a:prstTxWarp>
          </a:bodyPr>
          <a:lstStyle>
            <a:lvl1pPr defTabSz="989013" eaLnBrk="1" hangingPunct="1">
              <a:defRPr sz="1300">
                <a:latin typeface="Arial" charset="0"/>
                <a:ea typeface="新細明體" charset="-120"/>
              </a:defRPr>
            </a:lvl1pPr>
          </a:lstStyle>
          <a:p>
            <a:pPr>
              <a:defRPr/>
            </a:pPr>
            <a:endParaRPr lang="en-US" altLang="zh-TW"/>
          </a:p>
        </p:txBody>
      </p:sp>
      <p:sp>
        <p:nvSpPr>
          <p:cNvPr id="228355"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6" tIns="49523" rIns="99046" bIns="49523" numCol="1" anchor="t" anchorCtr="0" compatLnSpc="1">
            <a:prstTxWarp prst="textNoShape">
              <a:avLst/>
            </a:prstTxWarp>
          </a:bodyPr>
          <a:lstStyle>
            <a:lvl1pPr algn="r" defTabSz="989013" eaLnBrk="1" hangingPunct="1">
              <a:defRPr sz="1300">
                <a:latin typeface="Arial" charset="0"/>
                <a:ea typeface="新細明體" charset="-120"/>
              </a:defRPr>
            </a:lvl1pPr>
          </a:lstStyle>
          <a:p>
            <a:pPr>
              <a:defRPr/>
            </a:pPr>
            <a:endParaRPr lang="en-US" altLang="zh-TW"/>
          </a:p>
        </p:txBody>
      </p:sp>
      <p:sp>
        <p:nvSpPr>
          <p:cNvPr id="2052" name="Rectangle 4"/>
          <p:cNvSpPr>
            <a:spLocks noGrp="1" noRot="1" noChangeAspect="1" noChangeArrowheads="1" noTextEdit="1"/>
          </p:cNvSpPr>
          <p:nvPr>
            <p:ph type="sldImg" idx="2"/>
          </p:nvPr>
        </p:nvSpPr>
        <p:spPr bwMode="auto">
          <a:xfrm>
            <a:off x="992188" y="766763"/>
            <a:ext cx="5118100" cy="38385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8357" name="Rectangle 5"/>
          <p:cNvSpPr>
            <a:spLocks noGrp="1" noChangeArrowheads="1"/>
          </p:cNvSpPr>
          <p:nvPr>
            <p:ph type="body" sz="quarter" idx="3"/>
          </p:nvPr>
        </p:nvSpPr>
        <p:spPr bwMode="auto">
          <a:xfrm>
            <a:off x="709613" y="4860925"/>
            <a:ext cx="5680075" cy="4606925"/>
          </a:xfrm>
          <a:prstGeom prst="rect">
            <a:avLst/>
          </a:prstGeom>
          <a:noFill/>
          <a:ln w="9525">
            <a:noFill/>
            <a:miter lim="800000"/>
            <a:headEnd/>
            <a:tailEnd/>
          </a:ln>
          <a:effectLst/>
        </p:spPr>
        <p:txBody>
          <a:bodyPr vert="horz" wrap="square" lIns="99046" tIns="49523" rIns="99046" bIns="49523"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228358"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6" tIns="49523" rIns="99046" bIns="49523" numCol="1" anchor="b" anchorCtr="0" compatLnSpc="1">
            <a:prstTxWarp prst="textNoShape">
              <a:avLst/>
            </a:prstTxWarp>
          </a:bodyPr>
          <a:lstStyle>
            <a:lvl1pPr defTabSz="989013" eaLnBrk="1" hangingPunct="1">
              <a:defRPr sz="1300">
                <a:latin typeface="Arial" charset="0"/>
                <a:ea typeface="新細明體" charset="-120"/>
              </a:defRPr>
            </a:lvl1pPr>
          </a:lstStyle>
          <a:p>
            <a:pPr>
              <a:defRPr/>
            </a:pPr>
            <a:endParaRPr lang="en-US" altLang="zh-TW"/>
          </a:p>
        </p:txBody>
      </p:sp>
      <p:sp>
        <p:nvSpPr>
          <p:cNvPr id="228359"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6" tIns="49523" rIns="99046" bIns="49523" numCol="1" anchor="b" anchorCtr="0" compatLnSpc="1">
            <a:prstTxWarp prst="textNoShape">
              <a:avLst/>
            </a:prstTxWarp>
          </a:bodyPr>
          <a:lstStyle>
            <a:lvl1pPr algn="r" defTabSz="989013" eaLnBrk="1" hangingPunct="1">
              <a:defRPr sz="1300">
                <a:latin typeface="Arial" panose="020B0604020202020204" pitchFamily="34" charset="0"/>
              </a:defRPr>
            </a:lvl1pPr>
          </a:lstStyle>
          <a:p>
            <a:pPr>
              <a:defRPr/>
            </a:pPr>
            <a:fld id="{B52EA6FB-4CAD-4CEE-8E3E-CBCD40EE1515}" type="slidenum">
              <a:rPr lang="en-US" altLang="zh-TW"/>
              <a:pPr>
                <a:defRPr/>
              </a:pPr>
              <a:t>‹#›</a:t>
            </a:fld>
            <a:endParaRPr lang="en-US" altLang="zh-TW"/>
          </a:p>
        </p:txBody>
      </p:sp>
    </p:spTree>
    <p:extLst>
      <p:ext uri="{BB962C8B-B14F-4D97-AF65-F5344CB8AC3E}">
        <p14:creationId xmlns:p14="http://schemas.microsoft.com/office/powerpoint/2010/main" val="21596161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新細明體" charset="-120"/>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D664F715-8CAF-4CEB-8C5C-284D9AD92B16}" type="slidenum">
              <a:rPr lang="en-US" altLang="zh-TW" sz="1300" smtClean="0"/>
              <a:pPr>
                <a:spcBef>
                  <a:spcPct val="0"/>
                </a:spcBef>
              </a:pPr>
              <a:t>6</a:t>
            </a:fld>
            <a:endParaRPr lang="en-US" altLang="zh-TW" sz="1300" smtClean="0"/>
          </a:p>
        </p:txBody>
      </p:sp>
      <p:sp>
        <p:nvSpPr>
          <p:cNvPr id="9219"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7523EE2B-8989-4DCD-BCF6-1139EFD8E21D}" type="slidenum">
              <a:rPr lang="en-US" altLang="zh-TW" sz="1400"/>
              <a:pPr algn="r" eaLnBrk="1" hangingPunct="1">
                <a:spcBef>
                  <a:spcPct val="0"/>
                </a:spcBef>
              </a:pPr>
              <a:t>6</a:t>
            </a:fld>
            <a:endParaRPr lang="en-US" altLang="zh-TW" sz="1400"/>
          </a:p>
        </p:txBody>
      </p:sp>
      <p:sp>
        <p:nvSpPr>
          <p:cNvPr id="9220" name="Rectangle 2"/>
          <p:cNvSpPr>
            <a:spLocks noGrp="1" noRot="1" noChangeAspect="1" noChangeArrowheads="1" noTextEdit="1"/>
          </p:cNvSpPr>
          <p:nvPr>
            <p:ph type="sldImg"/>
          </p:nvPr>
        </p:nvSpPr>
        <p:spPr>
          <a:xfrm>
            <a:off x="990600" y="766763"/>
            <a:ext cx="5119688" cy="3840162"/>
          </a:xfrm>
          <a:ln/>
        </p:spPr>
      </p:sp>
      <p:sp>
        <p:nvSpPr>
          <p:cNvPr id="9221"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2550938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39C400E7-A2AF-4F47-B5F1-4C6D799FD9D3}" type="slidenum">
              <a:rPr lang="en-US" altLang="zh-TW" sz="1300" smtClean="0"/>
              <a:pPr>
                <a:spcBef>
                  <a:spcPct val="0"/>
                </a:spcBef>
              </a:pPr>
              <a:t>29</a:t>
            </a:fld>
            <a:endParaRPr lang="en-US" altLang="zh-TW" sz="1300" smtClean="0"/>
          </a:p>
        </p:txBody>
      </p:sp>
      <p:sp>
        <p:nvSpPr>
          <p:cNvPr id="33795" name="投影片圖像版面配置區 1"/>
          <p:cNvSpPr>
            <a:spLocks noGrp="1" noRot="1" noChangeAspect="1" noTextEdit="1"/>
          </p:cNvSpPr>
          <p:nvPr>
            <p:ph type="sldImg"/>
          </p:nvPr>
        </p:nvSpPr>
        <p:spPr>
          <a:xfrm>
            <a:off x="992188" y="766763"/>
            <a:ext cx="5116512" cy="3836987"/>
          </a:xfrm>
          <a:ln/>
        </p:spPr>
      </p:sp>
      <p:sp>
        <p:nvSpPr>
          <p:cNvPr id="33796"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spcBef>
                <a:spcPct val="0"/>
              </a:spcBef>
            </a:pPr>
            <a:r>
              <a:rPr lang="en-US" altLang="zh-TW" smtClean="0">
                <a:latin typeface="Arial" panose="020B0604020202020204" pitchFamily="34" charset="0"/>
                <a:ea typeface="新細明體" panose="02020500000000000000" pitchFamily="18" charset="-120"/>
              </a:rPr>
              <a:t>shiuan</a:t>
            </a:r>
          </a:p>
        </p:txBody>
      </p:sp>
      <p:sp>
        <p:nvSpPr>
          <p:cNvPr id="33797" name="投影片編號版面配置區 3"/>
          <p:cNvSpPr txBox="1">
            <a:spLocks noGrp="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39D9C633-E7D4-4E50-A7A3-6917A552026F}" type="slidenum">
              <a:rPr lang="en-US" altLang="zh-TW" sz="1400"/>
              <a:pPr algn="r" eaLnBrk="1" hangingPunct="1">
                <a:spcBef>
                  <a:spcPct val="0"/>
                </a:spcBef>
              </a:pPr>
              <a:t>29</a:t>
            </a:fld>
            <a:endParaRPr lang="en-US" altLang="zh-TW" sz="1400"/>
          </a:p>
        </p:txBody>
      </p:sp>
    </p:spTree>
    <p:extLst>
      <p:ext uri="{BB962C8B-B14F-4D97-AF65-F5344CB8AC3E}">
        <p14:creationId xmlns:p14="http://schemas.microsoft.com/office/powerpoint/2010/main" val="534025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72AD106F-2EBE-465A-BDD4-A3DD667D4463}" type="slidenum">
              <a:rPr lang="en-US" altLang="zh-TW" sz="1300" smtClean="0"/>
              <a:pPr>
                <a:spcBef>
                  <a:spcPct val="0"/>
                </a:spcBef>
              </a:pPr>
              <a:t>55</a:t>
            </a:fld>
            <a:endParaRPr lang="en-US" altLang="zh-TW" sz="1300" smtClean="0"/>
          </a:p>
        </p:txBody>
      </p:sp>
      <p:sp>
        <p:nvSpPr>
          <p:cNvPr id="62467"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CC104AA1-9C96-45CA-A4C1-B67693AEA829}" type="slidenum">
              <a:rPr lang="en-US" altLang="zh-TW" sz="1400"/>
              <a:pPr algn="r" eaLnBrk="1" hangingPunct="1">
                <a:spcBef>
                  <a:spcPct val="0"/>
                </a:spcBef>
              </a:pPr>
              <a:t>55</a:t>
            </a:fld>
            <a:endParaRPr lang="en-US" altLang="zh-TW" sz="1400"/>
          </a:p>
        </p:txBody>
      </p:sp>
      <p:sp>
        <p:nvSpPr>
          <p:cNvPr id="62468" name="Rectangle 2"/>
          <p:cNvSpPr>
            <a:spLocks noGrp="1" noRot="1" noChangeAspect="1" noChangeArrowheads="1" noTextEdit="1"/>
          </p:cNvSpPr>
          <p:nvPr>
            <p:ph type="sldImg"/>
          </p:nvPr>
        </p:nvSpPr>
        <p:spPr>
          <a:xfrm>
            <a:off x="990600" y="766763"/>
            <a:ext cx="5118100" cy="3840162"/>
          </a:xfrm>
          <a:ln/>
        </p:spPr>
      </p:sp>
      <p:sp>
        <p:nvSpPr>
          <p:cNvPr id="62469"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r>
              <a:rPr lang="en-US" altLang="zh-TW" smtClean="0">
                <a:latin typeface="Arial" panose="020B0604020202020204" pitchFamily="34" charset="0"/>
                <a:ea typeface="新細明體" panose="02020500000000000000" pitchFamily="18" charset="-120"/>
              </a:rPr>
              <a:t>Bioinformatics was born somewhere between the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old</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and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new</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biology</a:t>
            </a:r>
          </a:p>
        </p:txBody>
      </p:sp>
    </p:spTree>
    <p:extLst>
      <p:ext uri="{BB962C8B-B14F-4D97-AF65-F5344CB8AC3E}">
        <p14:creationId xmlns:p14="http://schemas.microsoft.com/office/powerpoint/2010/main" val="2983368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536ECE62-EAFD-4365-B930-291D72746A2A}" type="slidenum">
              <a:rPr lang="en-US" altLang="zh-TW" sz="1300" smtClean="0"/>
              <a:pPr>
                <a:spcBef>
                  <a:spcPct val="0"/>
                </a:spcBef>
              </a:pPr>
              <a:t>56</a:t>
            </a:fld>
            <a:endParaRPr lang="en-US" altLang="zh-TW" sz="1300" smtClean="0"/>
          </a:p>
        </p:txBody>
      </p:sp>
      <p:sp>
        <p:nvSpPr>
          <p:cNvPr id="64515"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91AD439C-7DA4-4F6A-88D4-2FE67EE3ACA0}" type="slidenum">
              <a:rPr lang="en-US" altLang="zh-TW" sz="1400"/>
              <a:pPr algn="r" eaLnBrk="1" hangingPunct="1">
                <a:spcBef>
                  <a:spcPct val="0"/>
                </a:spcBef>
              </a:pPr>
              <a:t>56</a:t>
            </a:fld>
            <a:endParaRPr lang="en-US" altLang="zh-TW" sz="1400"/>
          </a:p>
        </p:txBody>
      </p:sp>
      <p:sp>
        <p:nvSpPr>
          <p:cNvPr id="64516" name="Rectangle 2"/>
          <p:cNvSpPr>
            <a:spLocks noGrp="1" noRot="1" noChangeAspect="1" noChangeArrowheads="1" noTextEdit="1"/>
          </p:cNvSpPr>
          <p:nvPr>
            <p:ph type="sldImg"/>
          </p:nvPr>
        </p:nvSpPr>
        <p:spPr>
          <a:xfrm>
            <a:off x="990600" y="766763"/>
            <a:ext cx="5118100" cy="3840162"/>
          </a:xfrm>
          <a:ln/>
        </p:spPr>
      </p:sp>
      <p:sp>
        <p:nvSpPr>
          <p:cNvPr id="64517"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275613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864D08BE-2E7D-408A-A98B-B5772232EC27}" type="slidenum">
              <a:rPr lang="en-US" altLang="zh-TW" sz="1300" smtClean="0"/>
              <a:pPr>
                <a:spcBef>
                  <a:spcPct val="0"/>
                </a:spcBef>
              </a:pPr>
              <a:t>57</a:t>
            </a:fld>
            <a:endParaRPr lang="en-US" altLang="zh-TW" sz="1300" smtClean="0"/>
          </a:p>
        </p:txBody>
      </p:sp>
      <p:sp>
        <p:nvSpPr>
          <p:cNvPr id="66563"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0F597703-9038-42A9-AE71-8CFC835D2D37}" type="slidenum">
              <a:rPr lang="en-US" altLang="zh-TW" sz="1400"/>
              <a:pPr algn="r" eaLnBrk="1" hangingPunct="1">
                <a:spcBef>
                  <a:spcPct val="0"/>
                </a:spcBef>
              </a:pPr>
              <a:t>57</a:t>
            </a:fld>
            <a:endParaRPr lang="en-US" altLang="zh-TW" sz="1400"/>
          </a:p>
        </p:txBody>
      </p:sp>
      <p:sp>
        <p:nvSpPr>
          <p:cNvPr id="66564" name="Rectangle 2"/>
          <p:cNvSpPr>
            <a:spLocks noGrp="1" noRot="1" noChangeAspect="1" noChangeArrowheads="1" noTextEdit="1"/>
          </p:cNvSpPr>
          <p:nvPr>
            <p:ph type="sldImg"/>
          </p:nvPr>
        </p:nvSpPr>
        <p:spPr>
          <a:xfrm>
            <a:off x="990600" y="766763"/>
            <a:ext cx="5118100" cy="3840162"/>
          </a:xfrm>
          <a:ln/>
        </p:spPr>
      </p:sp>
      <p:sp>
        <p:nvSpPr>
          <p:cNvPr id="66565"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32893014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B38AF51E-E4D4-4341-A33E-B970873303EE}" type="slidenum">
              <a:rPr lang="en-US" altLang="zh-TW" sz="1300" smtClean="0"/>
              <a:pPr>
                <a:spcBef>
                  <a:spcPct val="0"/>
                </a:spcBef>
              </a:pPr>
              <a:t>58</a:t>
            </a:fld>
            <a:endParaRPr lang="en-US" altLang="zh-TW" sz="1300" smtClean="0"/>
          </a:p>
        </p:txBody>
      </p:sp>
      <p:sp>
        <p:nvSpPr>
          <p:cNvPr id="68611"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49BA79F9-C48B-4127-B4CE-095B67D449FB}" type="slidenum">
              <a:rPr lang="en-US" altLang="zh-TW" sz="1400"/>
              <a:pPr algn="r" eaLnBrk="1" hangingPunct="1">
                <a:spcBef>
                  <a:spcPct val="0"/>
                </a:spcBef>
              </a:pPr>
              <a:t>58</a:t>
            </a:fld>
            <a:endParaRPr lang="en-US" altLang="zh-TW" sz="1400"/>
          </a:p>
        </p:txBody>
      </p:sp>
      <p:sp>
        <p:nvSpPr>
          <p:cNvPr id="68612" name="Rectangle 2"/>
          <p:cNvSpPr>
            <a:spLocks noGrp="1" noRot="1" noChangeAspect="1" noChangeArrowheads="1" noTextEdit="1"/>
          </p:cNvSpPr>
          <p:nvPr>
            <p:ph type="sldImg"/>
          </p:nvPr>
        </p:nvSpPr>
        <p:spPr>
          <a:xfrm>
            <a:off x="990600" y="766763"/>
            <a:ext cx="5118100" cy="3840162"/>
          </a:xfrm>
          <a:ln/>
        </p:spPr>
      </p:sp>
      <p:sp>
        <p:nvSpPr>
          <p:cNvPr id="68613"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288869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8265273F-0348-41A3-9887-7609B11E77AB}" type="slidenum">
              <a:rPr lang="en-US" altLang="zh-TW" sz="1300" smtClean="0"/>
              <a:pPr>
                <a:spcBef>
                  <a:spcPct val="0"/>
                </a:spcBef>
              </a:pPr>
              <a:t>59</a:t>
            </a:fld>
            <a:endParaRPr lang="en-US" altLang="zh-TW" sz="1300" smtClean="0"/>
          </a:p>
        </p:txBody>
      </p:sp>
      <p:sp>
        <p:nvSpPr>
          <p:cNvPr id="70659"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E0157257-B56F-4530-B62A-5B6EB7C25A38}" type="slidenum">
              <a:rPr lang="en-US" altLang="zh-TW" sz="1400"/>
              <a:pPr algn="r" eaLnBrk="1" hangingPunct="1">
                <a:spcBef>
                  <a:spcPct val="0"/>
                </a:spcBef>
              </a:pPr>
              <a:t>59</a:t>
            </a:fld>
            <a:endParaRPr lang="en-US" altLang="zh-TW" sz="1400"/>
          </a:p>
        </p:txBody>
      </p:sp>
      <p:sp>
        <p:nvSpPr>
          <p:cNvPr id="70660" name="Rectangle 2"/>
          <p:cNvSpPr>
            <a:spLocks noGrp="1" noRot="1" noChangeAspect="1" noChangeArrowheads="1" noTextEdit="1"/>
          </p:cNvSpPr>
          <p:nvPr>
            <p:ph type="sldImg"/>
          </p:nvPr>
        </p:nvSpPr>
        <p:spPr>
          <a:xfrm>
            <a:off x="990600" y="766763"/>
            <a:ext cx="5118100" cy="3840162"/>
          </a:xfrm>
          <a:ln/>
        </p:spPr>
      </p:sp>
      <p:sp>
        <p:nvSpPr>
          <p:cNvPr id="70661"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r>
              <a:rPr lang="en-US" altLang="zh-TW" smtClean="0">
                <a:latin typeface="Arial" panose="020B0604020202020204" pitchFamily="34" charset="0"/>
                <a:ea typeface="新細明體" panose="02020500000000000000" pitchFamily="18" charset="-120"/>
              </a:rPr>
              <a:t>It</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s hard to be an expert on 25,000+ genes</a:t>
            </a:r>
          </a:p>
          <a:p>
            <a:pPr eaLnBrk="1" hangingPunct="1"/>
            <a:r>
              <a:rPr lang="en-US" altLang="zh-TW" smtClean="0">
                <a:latin typeface="Arial" panose="020B0604020202020204" pitchFamily="34" charset="0"/>
                <a:ea typeface="新細明體" panose="02020500000000000000" pitchFamily="18" charset="-120"/>
              </a:rPr>
              <a:t>In molecular biology cleverness is finding a way to answer a question definitively by ignoring 99.99% of genes.  You can</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t see them, so the experiment must exclude them.</a:t>
            </a:r>
          </a:p>
        </p:txBody>
      </p:sp>
    </p:spTree>
    <p:extLst>
      <p:ext uri="{BB962C8B-B14F-4D97-AF65-F5344CB8AC3E}">
        <p14:creationId xmlns:p14="http://schemas.microsoft.com/office/powerpoint/2010/main" val="9741671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C53AABAF-519C-4E0B-9046-88F723ABEC77}" type="slidenum">
              <a:rPr lang="en-US" altLang="zh-TW" sz="1300" smtClean="0"/>
              <a:pPr>
                <a:spcBef>
                  <a:spcPct val="0"/>
                </a:spcBef>
              </a:pPr>
              <a:t>60</a:t>
            </a:fld>
            <a:endParaRPr lang="en-US" altLang="zh-TW" sz="1300" smtClean="0"/>
          </a:p>
        </p:txBody>
      </p:sp>
      <p:sp>
        <p:nvSpPr>
          <p:cNvPr id="72707"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83539630-9C51-4C8D-A739-9AC79D213EC4}" type="slidenum">
              <a:rPr lang="en-US" altLang="zh-TW" sz="1400"/>
              <a:pPr algn="r" eaLnBrk="1" hangingPunct="1">
                <a:spcBef>
                  <a:spcPct val="0"/>
                </a:spcBef>
              </a:pPr>
              <a:t>60</a:t>
            </a:fld>
            <a:endParaRPr lang="en-US" altLang="zh-TW" sz="1400"/>
          </a:p>
        </p:txBody>
      </p:sp>
      <p:sp>
        <p:nvSpPr>
          <p:cNvPr id="72708" name="Rectangle 2"/>
          <p:cNvSpPr>
            <a:spLocks noGrp="1" noRot="1" noChangeAspect="1" noChangeArrowheads="1" noTextEdit="1"/>
          </p:cNvSpPr>
          <p:nvPr>
            <p:ph type="sldImg"/>
          </p:nvPr>
        </p:nvSpPr>
        <p:spPr>
          <a:xfrm>
            <a:off x="990600" y="766763"/>
            <a:ext cx="5118100" cy="3840162"/>
          </a:xfrm>
          <a:ln/>
        </p:spPr>
      </p:sp>
      <p:sp>
        <p:nvSpPr>
          <p:cNvPr id="72709"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r>
              <a:rPr lang="en-US" altLang="zh-TW" smtClean="0">
                <a:latin typeface="Arial" panose="020B0604020202020204" pitchFamily="34" charset="0"/>
                <a:ea typeface="新細明體" panose="02020500000000000000" pitchFamily="18" charset="-120"/>
              </a:rPr>
              <a:t>Controls &amp; stats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if you want to see what genes are changing on a microarray, you should have some controls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those you expect should change and those that shouldn</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t</a:t>
            </a:r>
          </a:p>
        </p:txBody>
      </p:sp>
    </p:spTree>
    <p:extLst>
      <p:ext uri="{BB962C8B-B14F-4D97-AF65-F5344CB8AC3E}">
        <p14:creationId xmlns:p14="http://schemas.microsoft.com/office/powerpoint/2010/main" val="36001861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1EACA292-0582-4406-BA57-F405E4BBDEE5}" type="slidenum">
              <a:rPr lang="en-US" altLang="zh-TW" sz="1300" smtClean="0"/>
              <a:pPr>
                <a:spcBef>
                  <a:spcPct val="0"/>
                </a:spcBef>
              </a:pPr>
              <a:t>62</a:t>
            </a:fld>
            <a:endParaRPr lang="en-US" altLang="zh-TW" sz="1300" smtClean="0"/>
          </a:p>
        </p:txBody>
      </p:sp>
      <p:sp>
        <p:nvSpPr>
          <p:cNvPr id="77827"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8C1EAC67-3991-48C0-AC4A-E74D64BB538D}" type="slidenum">
              <a:rPr lang="en-US" altLang="zh-TW" sz="1400"/>
              <a:pPr algn="r" eaLnBrk="1" hangingPunct="1">
                <a:spcBef>
                  <a:spcPct val="0"/>
                </a:spcBef>
              </a:pPr>
              <a:t>62</a:t>
            </a:fld>
            <a:endParaRPr lang="en-US" altLang="zh-TW" sz="1400"/>
          </a:p>
        </p:txBody>
      </p:sp>
      <p:sp>
        <p:nvSpPr>
          <p:cNvPr id="77828" name="Rectangle 2"/>
          <p:cNvSpPr>
            <a:spLocks noGrp="1" noRot="1" noChangeAspect="1" noChangeArrowheads="1" noTextEdit="1"/>
          </p:cNvSpPr>
          <p:nvPr>
            <p:ph type="sldImg"/>
          </p:nvPr>
        </p:nvSpPr>
        <p:spPr>
          <a:xfrm>
            <a:off x="992188" y="766763"/>
            <a:ext cx="5116512" cy="3836987"/>
          </a:xfrm>
          <a:ln/>
        </p:spPr>
      </p:sp>
      <p:sp>
        <p:nvSpPr>
          <p:cNvPr id="7782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33070627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B07B3A55-ACBC-4E85-8BAE-FFFF9A869CF2}" type="slidenum">
              <a:rPr lang="en-US" altLang="zh-TW"/>
              <a:pPr>
                <a:defRPr/>
              </a:pPr>
              <a:t>‹#›</a:t>
            </a:fld>
            <a:endParaRPr lang="en-US" altLang="zh-TW"/>
          </a:p>
        </p:txBody>
      </p:sp>
    </p:spTree>
    <p:extLst>
      <p:ext uri="{BB962C8B-B14F-4D97-AF65-F5344CB8AC3E}">
        <p14:creationId xmlns:p14="http://schemas.microsoft.com/office/powerpoint/2010/main" val="2328869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54744F1F-223A-4D21-98E7-26261FB04543}" type="slidenum">
              <a:rPr lang="en-US" altLang="zh-TW"/>
              <a:pPr>
                <a:defRPr/>
              </a:pPr>
              <a:t>‹#›</a:t>
            </a:fld>
            <a:endParaRPr lang="en-US" altLang="zh-TW"/>
          </a:p>
        </p:txBody>
      </p:sp>
    </p:spTree>
    <p:extLst>
      <p:ext uri="{BB962C8B-B14F-4D97-AF65-F5344CB8AC3E}">
        <p14:creationId xmlns:p14="http://schemas.microsoft.com/office/powerpoint/2010/main" val="4138148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E701B64-42BF-4C54-9A68-BA1629F42A23}" type="slidenum">
              <a:rPr lang="en-US" altLang="zh-TW"/>
              <a:pPr>
                <a:defRPr/>
              </a:pPr>
              <a:t>‹#›</a:t>
            </a:fld>
            <a:endParaRPr lang="en-US" altLang="zh-TW"/>
          </a:p>
        </p:txBody>
      </p:sp>
    </p:spTree>
    <p:extLst>
      <p:ext uri="{BB962C8B-B14F-4D97-AF65-F5344CB8AC3E}">
        <p14:creationId xmlns:p14="http://schemas.microsoft.com/office/powerpoint/2010/main" val="4089070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C5575A8F-4783-4D94-B450-6A17A54F4F98}" type="slidenum">
              <a:rPr lang="en-US" altLang="zh-TW"/>
              <a:pPr>
                <a:defRPr/>
              </a:pPr>
              <a:t>‹#›</a:t>
            </a:fld>
            <a:endParaRPr lang="en-US" altLang="zh-TW"/>
          </a:p>
        </p:txBody>
      </p:sp>
    </p:spTree>
    <p:extLst>
      <p:ext uri="{BB962C8B-B14F-4D97-AF65-F5344CB8AC3E}">
        <p14:creationId xmlns:p14="http://schemas.microsoft.com/office/powerpoint/2010/main" val="2760143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BF09112E-05EA-4ACF-9154-E068530F81CD}" type="slidenum">
              <a:rPr lang="en-US" altLang="zh-TW"/>
              <a:pPr>
                <a:defRPr/>
              </a:pPr>
              <a:t>‹#›</a:t>
            </a:fld>
            <a:endParaRPr lang="en-US" altLang="zh-TW"/>
          </a:p>
        </p:txBody>
      </p:sp>
    </p:spTree>
    <p:extLst>
      <p:ext uri="{BB962C8B-B14F-4D97-AF65-F5344CB8AC3E}">
        <p14:creationId xmlns:p14="http://schemas.microsoft.com/office/powerpoint/2010/main" val="1455609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B7ED5E25-A68E-4A89-9E7C-364E79A9739A}" type="slidenum">
              <a:rPr lang="en-US" altLang="zh-TW"/>
              <a:pPr>
                <a:defRPr/>
              </a:pPr>
              <a:t>‹#›</a:t>
            </a:fld>
            <a:endParaRPr lang="en-US" altLang="zh-TW"/>
          </a:p>
        </p:txBody>
      </p:sp>
    </p:spTree>
    <p:extLst>
      <p:ext uri="{BB962C8B-B14F-4D97-AF65-F5344CB8AC3E}">
        <p14:creationId xmlns:p14="http://schemas.microsoft.com/office/powerpoint/2010/main" val="1805920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353456B3-FCE0-4ACF-9684-2EA5E9776A91}" type="slidenum">
              <a:rPr lang="en-US" altLang="zh-TW"/>
              <a:pPr>
                <a:defRPr/>
              </a:pPr>
              <a:t>‹#›</a:t>
            </a:fld>
            <a:endParaRPr lang="en-US" altLang="zh-TW"/>
          </a:p>
        </p:txBody>
      </p:sp>
    </p:spTree>
    <p:extLst>
      <p:ext uri="{BB962C8B-B14F-4D97-AF65-F5344CB8AC3E}">
        <p14:creationId xmlns:p14="http://schemas.microsoft.com/office/powerpoint/2010/main" val="704342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5FD48AEF-1F94-4584-9A0E-955111238E6C}" type="slidenum">
              <a:rPr lang="en-US" altLang="zh-TW"/>
              <a:pPr>
                <a:defRPr/>
              </a:pPr>
              <a:t>‹#›</a:t>
            </a:fld>
            <a:endParaRPr lang="en-US" altLang="zh-TW"/>
          </a:p>
        </p:txBody>
      </p:sp>
    </p:spTree>
    <p:extLst>
      <p:ext uri="{BB962C8B-B14F-4D97-AF65-F5344CB8AC3E}">
        <p14:creationId xmlns:p14="http://schemas.microsoft.com/office/powerpoint/2010/main" val="2220124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A361C154-657D-4FD7-979A-F75935D93432}" type="slidenum">
              <a:rPr lang="en-US" altLang="zh-TW"/>
              <a:pPr>
                <a:defRPr/>
              </a:pPr>
              <a:t>‹#›</a:t>
            </a:fld>
            <a:endParaRPr lang="en-US" altLang="zh-TW"/>
          </a:p>
        </p:txBody>
      </p:sp>
    </p:spTree>
    <p:extLst>
      <p:ext uri="{BB962C8B-B14F-4D97-AF65-F5344CB8AC3E}">
        <p14:creationId xmlns:p14="http://schemas.microsoft.com/office/powerpoint/2010/main" val="10724073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9B361FEF-339B-4038-8EB4-8E6FBF4E83BB}" type="slidenum">
              <a:rPr lang="en-US" altLang="zh-TW"/>
              <a:pPr>
                <a:defRPr/>
              </a:pPr>
              <a:t>‹#›</a:t>
            </a:fld>
            <a:endParaRPr lang="en-US" altLang="zh-TW"/>
          </a:p>
        </p:txBody>
      </p:sp>
    </p:spTree>
    <p:extLst>
      <p:ext uri="{BB962C8B-B14F-4D97-AF65-F5344CB8AC3E}">
        <p14:creationId xmlns:p14="http://schemas.microsoft.com/office/powerpoint/2010/main" val="3625749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3BF12BA3-7BFC-4025-AB39-C46D2D38839C}" type="slidenum">
              <a:rPr lang="en-US" altLang="zh-TW"/>
              <a:pPr>
                <a:defRPr/>
              </a:pPr>
              <a:t>‹#›</a:t>
            </a:fld>
            <a:endParaRPr lang="en-US" altLang="zh-TW"/>
          </a:p>
        </p:txBody>
      </p:sp>
    </p:spTree>
    <p:extLst>
      <p:ext uri="{BB962C8B-B14F-4D97-AF65-F5344CB8AC3E}">
        <p14:creationId xmlns:p14="http://schemas.microsoft.com/office/powerpoint/2010/main" val="2466184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mn-lt"/>
                <a:ea typeface="新細明體" charset="-120"/>
              </a:defRPr>
            </a:lvl1pPr>
          </a:lstStyle>
          <a:p>
            <a:pPr>
              <a:defRPr/>
            </a:pPr>
            <a:endParaRPr lang="en-US" altLang="zh-TW"/>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ea typeface="新細明體" charset="-120"/>
              </a:defRPr>
            </a:lvl1pPr>
          </a:lstStyle>
          <a:p>
            <a:pPr>
              <a:defRPr/>
            </a:pPr>
            <a:endParaRPr lang="en-US" altLang="zh-TW"/>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a:defRPr/>
            </a:pPr>
            <a:fld id="{47D2E3C0-3117-446E-B4EC-A87A4774C41D}"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新細明體" charset="-120"/>
        </a:defRPr>
      </a:lvl2pPr>
      <a:lvl3pPr algn="ctr" rtl="0" eaLnBrk="0" fontAlgn="base" hangingPunct="0">
        <a:spcBef>
          <a:spcPct val="0"/>
        </a:spcBef>
        <a:spcAft>
          <a:spcPct val="0"/>
        </a:spcAft>
        <a:defRPr kumimoji="1" sz="4400">
          <a:solidFill>
            <a:schemeClr val="tx2"/>
          </a:solidFill>
          <a:latin typeface="Arial" charset="0"/>
          <a:ea typeface="新細明體" charset="-120"/>
        </a:defRPr>
      </a:lvl3pPr>
      <a:lvl4pPr algn="ctr" rtl="0" eaLnBrk="0" fontAlgn="base" hangingPunct="0">
        <a:spcBef>
          <a:spcPct val="0"/>
        </a:spcBef>
        <a:spcAft>
          <a:spcPct val="0"/>
        </a:spcAft>
        <a:defRPr kumimoji="1" sz="4400">
          <a:solidFill>
            <a:schemeClr val="tx2"/>
          </a:solidFill>
          <a:latin typeface="Arial" charset="0"/>
          <a:ea typeface="新細明體" charset="-120"/>
        </a:defRPr>
      </a:lvl4pPr>
      <a:lvl5pPr algn="ctr" rtl="0" eaLnBrk="0" fontAlgn="base" hangingPunct="0">
        <a:spcBef>
          <a:spcPct val="0"/>
        </a:spcBef>
        <a:spcAft>
          <a:spcPct val="0"/>
        </a:spcAft>
        <a:defRPr kumimoji="1" sz="4400">
          <a:solidFill>
            <a:schemeClr val="tx2"/>
          </a:solidFill>
          <a:latin typeface="Arial" charset="0"/>
          <a:ea typeface="新細明體" charset="-120"/>
        </a:defRPr>
      </a:lvl5pPr>
      <a:lvl6pPr marL="457200" algn="ctr" rtl="0" fontAlgn="base">
        <a:spcBef>
          <a:spcPct val="0"/>
        </a:spcBef>
        <a:spcAft>
          <a:spcPct val="0"/>
        </a:spcAft>
        <a:defRPr kumimoji="1" sz="4400">
          <a:solidFill>
            <a:schemeClr val="tx2"/>
          </a:solidFill>
          <a:latin typeface="Arial" charset="0"/>
          <a:ea typeface="新細明體" charset="-120"/>
        </a:defRPr>
      </a:lvl6pPr>
      <a:lvl7pPr marL="914400" algn="ctr" rtl="0" fontAlgn="base">
        <a:spcBef>
          <a:spcPct val="0"/>
        </a:spcBef>
        <a:spcAft>
          <a:spcPct val="0"/>
        </a:spcAft>
        <a:defRPr kumimoji="1" sz="4400">
          <a:solidFill>
            <a:schemeClr val="tx2"/>
          </a:solidFill>
          <a:latin typeface="Arial" charset="0"/>
          <a:ea typeface="新細明體" charset="-120"/>
        </a:defRPr>
      </a:lvl7pPr>
      <a:lvl8pPr marL="1371600" algn="ctr" rtl="0" fontAlgn="base">
        <a:spcBef>
          <a:spcPct val="0"/>
        </a:spcBef>
        <a:spcAft>
          <a:spcPct val="0"/>
        </a:spcAft>
        <a:defRPr kumimoji="1" sz="4400">
          <a:solidFill>
            <a:schemeClr val="tx2"/>
          </a:solidFill>
          <a:latin typeface="Arial" charset="0"/>
          <a:ea typeface="新細明體" charset="-120"/>
        </a:defRPr>
      </a:lvl8pPr>
      <a:lvl9pPr marL="1828800" algn="ctr" rtl="0" fontAlgn="base">
        <a:spcBef>
          <a:spcPct val="0"/>
        </a:spcBef>
        <a:spcAft>
          <a:spcPct val="0"/>
        </a:spcAft>
        <a:defRPr kumimoji="1" sz="4400">
          <a:solidFill>
            <a:schemeClr val="tx2"/>
          </a:solidFill>
          <a:latin typeface="Arial" charset="0"/>
          <a:ea typeface="新細明體"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hyperlink" Target="http://petang.cgu.edu.tw/bioinformatics/index.ht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petang.cgu.edu.tw/bioinformatics/index.htm" TargetMode="Externa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hyperlink" Target="92-2/My%20Documents/My%20Webs/HGP/Nature/Nature.htm" TargetMode="External"/><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1.png"/><Relationship Id="rId5" Type="http://schemas.openxmlformats.org/officeDocument/2006/relationships/hyperlink" Target="92-2/My%20Documents/My%20Webs/HGP/Science/Science.htm" TargetMode="Externa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audio" Target="../media/audio1.wav"/><Relationship Id="rId7" Type="http://schemas.openxmlformats.org/officeDocument/2006/relationships/image" Target="../media/image12.jpeg"/><Relationship Id="rId12"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audio" Target="../media/audio4.wav"/><Relationship Id="rId11" Type="http://schemas.openxmlformats.org/officeDocument/2006/relationships/image" Target="../media/image9.png"/><Relationship Id="rId5" Type="http://schemas.openxmlformats.org/officeDocument/2006/relationships/audio" Target="../media/audio3.wav"/><Relationship Id="rId10" Type="http://schemas.openxmlformats.org/officeDocument/2006/relationships/oleObject" Target="../embeddings/oleObject2.bin"/><Relationship Id="rId4" Type="http://schemas.openxmlformats.org/officeDocument/2006/relationships/audio" Target="../media/audio2.wav"/><Relationship Id="rId9" Type="http://schemas.openxmlformats.org/officeDocument/2006/relationships/image" Target="../media/image14.wmf"/></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9.jpeg"/><Relationship Id="rId2" Type="http://schemas.openxmlformats.org/officeDocument/2006/relationships/hyperlink" Target="file:///D:\My%20Documents\00_My%20Documents\HGP\Science\Science.htm" TargetMode="Externa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wmf"/><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92-2/91-1/90/Lecture90-01/HGP%20Consortium.htm" TargetMode="Externa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21.emf"/></Relationships>
</file>

<file path=ppt/slides/_rels/slide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24.e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92-2/91-1/90/Lecture90-01/HGP%20Consortium.htm"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23.xml.rels><?xml version="1.0" encoding="UTF-8" standalone="yes"?>
<Relationships xmlns="http://schemas.openxmlformats.org/package/2006/relationships"><Relationship Id="rId3" Type="http://schemas.openxmlformats.org/officeDocument/2006/relationships/hyperlink" Target="http://www.voeding.tno.nl/PS.cfm?PNR=pharma092A" TargetMode="External"/><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39.jpeg"/><Relationship Id="rId4" Type="http://schemas.openxmlformats.org/officeDocument/2006/relationships/image" Target="../media/image38.jpeg"/></Relationships>
</file>

<file path=ppt/slides/_rels/slide24.xml.rels><?xml version="1.0" encoding="UTF-8" standalone="yes"?>
<Relationships xmlns="http://schemas.openxmlformats.org/package/2006/relationships"><Relationship Id="rId3" Type="http://schemas.openxmlformats.org/officeDocument/2006/relationships/hyperlink" Target="92-2/My%20Documents/My%20Webs/17AUG2002-Bioinformatics/CeLR%20Ligand%20Binding%20Domain2%20.pdb" TargetMode="External"/><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tw.expasy.org/people/personal/nguex/ExPASy_LogoPage.html" TargetMode="External"/><Relationship Id="rId7" Type="http://schemas.openxmlformats.org/officeDocument/2006/relationships/image" Target="../media/image52.png"/><Relationship Id="rId2" Type="http://schemas.openxmlformats.org/officeDocument/2006/relationships/hyperlink" Target="http://tw.expasy.org/" TargetMode="External"/><Relationship Id="rId1" Type="http://schemas.openxmlformats.org/officeDocument/2006/relationships/slideLayout" Target="../slideLayouts/slideLayout7.xml"/><Relationship Id="rId6" Type="http://schemas.openxmlformats.org/officeDocument/2006/relationships/hyperlink" Target="http://www.isb-sib.ch/" TargetMode="External"/><Relationship Id="rId5" Type="http://schemas.openxmlformats.org/officeDocument/2006/relationships/hyperlink" Target="http://www.expasy.ch/proteomics_def.html" TargetMode="External"/><Relationship Id="rId4" Type="http://schemas.openxmlformats.org/officeDocument/2006/relationships/image" Target="../media/image51.png"/></Relationships>
</file>

<file path=ppt/slides/_rels/slide35.xml.rels><?xml version="1.0" encoding="UTF-8" standalone="yes"?>
<Relationships xmlns="http://schemas.openxmlformats.org/package/2006/relationships"><Relationship Id="rId8" Type="http://schemas.openxmlformats.org/officeDocument/2006/relationships/hyperlink" Target="http://www.nlm.nih.gov/" TargetMode="External"/><Relationship Id="rId3" Type="http://schemas.openxmlformats.org/officeDocument/2006/relationships/hyperlink" Target="http://www.rcsb.org/" TargetMode="External"/><Relationship Id="rId7" Type="http://schemas.openxmlformats.org/officeDocument/2006/relationships/hyperlink" Target="http://www.nih.gov/nigms/" TargetMode="External"/><Relationship Id="rId2" Type="http://schemas.openxmlformats.org/officeDocument/2006/relationships/image" Target="../media/image53.png"/><Relationship Id="rId1" Type="http://schemas.openxmlformats.org/officeDocument/2006/relationships/slideLayout" Target="../slideLayouts/slideLayout7.xml"/><Relationship Id="rId6" Type="http://schemas.openxmlformats.org/officeDocument/2006/relationships/hyperlink" Target="http://www.er.doe.gov/production/ober/ober_top.html" TargetMode="External"/><Relationship Id="rId5" Type="http://schemas.openxmlformats.org/officeDocument/2006/relationships/hyperlink" Target="http://www.nsf.gov/" TargetMode="External"/><Relationship Id="rId4" Type="http://schemas.openxmlformats.org/officeDocument/2006/relationships/hyperlink" Target="http://www.rcsb.org/index.html" TargetMode="External"/><Relationship Id="rId9" Type="http://schemas.openxmlformats.org/officeDocument/2006/relationships/image" Target="../media/image54.png"/></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hyperlink" Target="http://www.biocarta.com/index.asp" TargetMode="External"/><Relationship Id="rId1" Type="http://schemas.openxmlformats.org/officeDocument/2006/relationships/slideLayout" Target="../slideLayouts/slideLayout7.xml"/><Relationship Id="rId6" Type="http://schemas.openxmlformats.org/officeDocument/2006/relationships/hyperlink" Target="../92-2/92-1/92-1-01/04SEP2002/P53%20Gene%20Info.htm" TargetMode="External"/><Relationship Id="rId5" Type="http://schemas.openxmlformats.org/officeDocument/2006/relationships/image" Target="../media/image37.jpeg"/><Relationship Id="rId4" Type="http://schemas.openxmlformats.org/officeDocument/2006/relationships/image" Target="../media/image56.png"/></Relationships>
</file>

<file path=ppt/slides/_rels/slide3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58.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40.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 Id="rId5" Type="http://schemas.openxmlformats.org/officeDocument/2006/relationships/image" Target="../media/image66.png"/><Relationship Id="rId4" Type="http://schemas.openxmlformats.org/officeDocument/2006/relationships/image" Target="../media/image65.png"/></Relationships>
</file>

<file path=ppt/slides/_rels/slide42.xml.rels><?xml version="1.0" encoding="UTF-8" standalone="yes"?>
<Relationships xmlns="http://schemas.openxmlformats.org/package/2006/relationships"><Relationship Id="rId3" Type="http://schemas.openxmlformats.org/officeDocument/2006/relationships/hyperlink" Target="http://www.tbi.org.tw/tools/application01.htm" TargetMode="External"/><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7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image" Target="../media/image82.wmf"/><Relationship Id="rId3" Type="http://schemas.openxmlformats.org/officeDocument/2006/relationships/image" Target="../media/image77.wmf"/><Relationship Id="rId7" Type="http://schemas.openxmlformats.org/officeDocument/2006/relationships/image" Target="../media/image81.wmf"/><Relationship Id="rId2" Type="http://schemas.openxmlformats.org/officeDocument/2006/relationships/image" Target="../media/image76.wmf"/><Relationship Id="rId1" Type="http://schemas.openxmlformats.org/officeDocument/2006/relationships/slideLayout" Target="../slideLayouts/slideLayout4.xml"/><Relationship Id="rId6" Type="http://schemas.openxmlformats.org/officeDocument/2006/relationships/image" Target="../media/image80.wmf"/><Relationship Id="rId5" Type="http://schemas.openxmlformats.org/officeDocument/2006/relationships/image" Target="../media/image79.wmf"/><Relationship Id="rId4" Type="http://schemas.openxmlformats.org/officeDocument/2006/relationships/image" Target="../media/image78.wmf"/></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image" Target="../media/image83.png"/><Relationship Id="rId1" Type="http://schemas.openxmlformats.org/officeDocument/2006/relationships/slideLayout" Target="../slideLayouts/slideLayout7.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s>
</file>

<file path=ppt/slides/_rels/slide54.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93.jpeg"/><Relationship Id="rId4" Type="http://schemas.openxmlformats.org/officeDocument/2006/relationships/image" Target="../media/image92.jpeg"/></Relationships>
</file>

<file path=ppt/slides/_rels/slide56.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96.wmf"/><Relationship Id="rId2" Type="http://schemas.openxmlformats.org/officeDocument/2006/relationships/image" Target="../media/image95.emf"/><Relationship Id="rId1" Type="http://schemas.openxmlformats.org/officeDocument/2006/relationships/slideLayout" Target="../slideLayouts/slideLayout7.xml"/><Relationship Id="rId6" Type="http://schemas.openxmlformats.org/officeDocument/2006/relationships/image" Target="../media/image99.wmf"/><Relationship Id="rId5" Type="http://schemas.openxmlformats.org/officeDocument/2006/relationships/image" Target="../media/image98.wmf"/><Relationship Id="rId4" Type="http://schemas.openxmlformats.org/officeDocument/2006/relationships/image" Target="../media/image97.wmf"/></Relationships>
</file>

<file path=ppt/slides/_rels/slide62.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8" name="Rectangle 6"/>
          <p:cNvSpPr>
            <a:spLocks noChangeArrowheads="1"/>
          </p:cNvSpPr>
          <p:nvPr/>
        </p:nvSpPr>
        <p:spPr bwMode="auto">
          <a:xfrm>
            <a:off x="0" y="3789363"/>
            <a:ext cx="9144000" cy="3068637"/>
          </a:xfrm>
          <a:prstGeom prst="rect">
            <a:avLst/>
          </a:prstGeom>
          <a:gradFill rotWithShape="0">
            <a:gsLst>
              <a:gs pos="0">
                <a:schemeClr val="bg1"/>
              </a:gs>
              <a:gs pos="100000">
                <a:schemeClr val="bg1">
                  <a:gamma/>
                  <a:shade val="46275"/>
                  <a:invGamma/>
                </a:schemeClr>
              </a:gs>
            </a:gsLst>
            <a:lin ang="5400000" scaled="1"/>
          </a:gradFill>
          <a:ln w="9525">
            <a:noFill/>
            <a:miter lim="800000"/>
            <a:headEnd/>
            <a:tailEnd/>
          </a:ln>
          <a:effectLst/>
        </p:spPr>
        <p:txBody>
          <a:bodyPr wrap="none" anchor="ctr"/>
          <a:lstStyle/>
          <a:p>
            <a:pPr algn="ctr">
              <a:defRPr/>
            </a:pPr>
            <a:endParaRPr lang="zh-TW" altLang="zh-TW" sz="2400">
              <a:ea typeface="新細明體" charset="-120"/>
            </a:endParaRPr>
          </a:p>
        </p:txBody>
      </p:sp>
      <p:pic>
        <p:nvPicPr>
          <p:cNvPr id="14339" name="Picture 4" descr="crossing_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25538"/>
            <a:ext cx="1828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7397" name="Text Box 5"/>
          <p:cNvSpPr txBox="1">
            <a:spLocks noChangeArrowheads="1"/>
          </p:cNvSpPr>
          <p:nvPr/>
        </p:nvSpPr>
        <p:spPr bwMode="auto">
          <a:xfrm>
            <a:off x="2133600" y="1201738"/>
            <a:ext cx="6705600" cy="2066925"/>
          </a:xfrm>
          <a:prstGeom prst="rect">
            <a:avLst/>
          </a:prstGeom>
          <a:noFill/>
          <a:ln w="9525">
            <a:noFill/>
            <a:miter lim="800000"/>
            <a:headEnd/>
            <a:tailEnd/>
          </a:ln>
          <a:effectLst/>
        </p:spPr>
        <p:txBody>
          <a:bodyPr>
            <a:spAutoFit/>
          </a:bodyPr>
          <a:lstStyle/>
          <a:p>
            <a:pPr>
              <a:lnSpc>
                <a:spcPct val="90000"/>
              </a:lnSpc>
              <a:defRPr/>
            </a:pPr>
            <a:r>
              <a:rPr lang="en-US" altLang="zh-TW" sz="3600" b="1">
                <a:solidFill>
                  <a:srgbClr val="FF0000"/>
                </a:solidFill>
                <a:effectLst>
                  <a:outerShdw blurRad="38100" dist="38100" dir="2700000" algn="tl">
                    <a:srgbClr val="C0C0C0"/>
                  </a:outerShdw>
                </a:effectLst>
                <a:latin typeface="Arial Rounded MT Bold" pitchFamily="34" charset="0"/>
                <a:ea typeface="全真海報體" pitchFamily="49" charset="-120"/>
              </a:rPr>
              <a:t>Bioinformatics</a:t>
            </a:r>
          </a:p>
          <a:p>
            <a:pPr>
              <a:lnSpc>
                <a:spcPct val="90000"/>
              </a:lnSpc>
              <a:defRPr/>
            </a:pPr>
            <a:endParaRPr lang="en-US" altLang="zh-TW" sz="3600" b="1">
              <a:solidFill>
                <a:srgbClr val="FF0000"/>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defRPr/>
            </a:pPr>
            <a:r>
              <a:rPr lang="en-US" altLang="zh-TW" sz="3600" b="1" i="1">
                <a:solidFill>
                  <a:srgbClr val="000066"/>
                </a:solidFill>
                <a:effectLst>
                  <a:outerShdw blurRad="38100" dist="38100" dir="2700000" algn="tl">
                    <a:srgbClr val="C0C0C0"/>
                  </a:outerShdw>
                </a:effectLst>
                <a:latin typeface="Arial Rounded MT Bold" pitchFamily="34" charset="0"/>
                <a:ea typeface="全真海報體" pitchFamily="49" charset="-120"/>
              </a:rPr>
              <a:t>Lecture 1 – Introduction to Bioinformtics</a:t>
            </a:r>
          </a:p>
        </p:txBody>
      </p:sp>
      <p:grpSp>
        <p:nvGrpSpPr>
          <p:cNvPr id="14341" name="Group 7"/>
          <p:cNvGrpSpPr>
            <a:grpSpLocks/>
          </p:cNvGrpSpPr>
          <p:nvPr/>
        </p:nvGrpSpPr>
        <p:grpSpPr bwMode="auto">
          <a:xfrm>
            <a:off x="228600" y="3540125"/>
            <a:ext cx="8610600" cy="365125"/>
            <a:chOff x="192" y="2160"/>
            <a:chExt cx="4992" cy="230"/>
          </a:xfrm>
        </p:grpSpPr>
        <p:pic>
          <p:nvPicPr>
            <p:cNvPr id="14345" name="Picture 8"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4346" name="Picture 9"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14342" name="Text Box 10"/>
          <p:cNvSpPr txBox="1">
            <a:spLocks noChangeArrowheads="1"/>
          </p:cNvSpPr>
          <p:nvPr/>
        </p:nvSpPr>
        <p:spPr bwMode="auto">
          <a:xfrm>
            <a:off x="152400" y="4048125"/>
            <a:ext cx="5387975"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110000"/>
              </a:lnSpc>
            </a:pPr>
            <a:r>
              <a:rPr lang="en-US" altLang="zh-TW" sz="1800" b="1">
                <a:latin typeface="Arial Rounded MT Bold" panose="020F0704030504030204" pitchFamily="34" charset="0"/>
              </a:rPr>
              <a:t>Petrus Tang, Ph.D. (</a:t>
            </a:r>
            <a:r>
              <a:rPr lang="zh-TW" altLang="en-US" sz="1800">
                <a:latin typeface="Arial Rounded MT Bold" panose="020F0704030504030204" pitchFamily="34" charset="0"/>
              </a:rPr>
              <a:t>鄧致剛</a:t>
            </a:r>
            <a:r>
              <a:rPr lang="en-US" altLang="zh-TW" sz="1800" b="1">
                <a:latin typeface="Arial Rounded MT Bold" panose="020F0704030504030204" pitchFamily="34" charset="0"/>
              </a:rPr>
              <a:t>)</a:t>
            </a:r>
          </a:p>
          <a:p>
            <a:pPr eaLnBrk="1" hangingPunct="1">
              <a:lnSpc>
                <a:spcPct val="110000"/>
              </a:lnSpc>
            </a:pPr>
            <a:r>
              <a:rPr lang="en-US" altLang="zh-TW" sz="1800" b="1">
                <a:latin typeface="Arial Rounded MT Bold" panose="020F0704030504030204" pitchFamily="34" charset="0"/>
              </a:rPr>
              <a:t>Graduate Institute of Basic Medical Sciences</a:t>
            </a:r>
          </a:p>
          <a:p>
            <a:pPr eaLnBrk="1" hangingPunct="1">
              <a:lnSpc>
                <a:spcPct val="110000"/>
              </a:lnSpc>
            </a:pPr>
            <a:r>
              <a:rPr lang="en-US" altLang="zh-TW" sz="1800" b="1">
                <a:latin typeface="Arial Rounded MT Bold" panose="020F0704030504030204" pitchFamily="34" charset="0"/>
              </a:rPr>
              <a:t>and</a:t>
            </a:r>
          </a:p>
          <a:p>
            <a:pPr eaLnBrk="1" hangingPunct="1">
              <a:lnSpc>
                <a:spcPct val="110000"/>
              </a:lnSpc>
            </a:pPr>
            <a:r>
              <a:rPr lang="en-US" altLang="zh-TW" sz="1800" b="1">
                <a:latin typeface="Arial Rounded MT Bold" panose="020F0704030504030204" pitchFamily="34" charset="0"/>
              </a:rPr>
              <a:t>Bioinformatics Center, Chang Gung University</a:t>
            </a:r>
            <a:r>
              <a:rPr lang="en-US" altLang="zh-TW" sz="1800" b="1" i="1">
                <a:latin typeface="Arial Rounded MT Bold" panose="020F0704030504030204" pitchFamily="34" charset="0"/>
              </a:rPr>
              <a:t>.</a:t>
            </a:r>
          </a:p>
          <a:p>
            <a:pPr eaLnBrk="1" hangingPunct="1">
              <a:lnSpc>
                <a:spcPct val="110000"/>
              </a:lnSpc>
            </a:pPr>
            <a:r>
              <a:rPr lang="en-US" altLang="zh-TW" sz="1800" b="1">
                <a:latin typeface="Arial Rounded MT Bold" panose="020F0704030504030204" pitchFamily="34" charset="0"/>
              </a:rPr>
              <a:t>petang@mail.cgu.edu.tw</a:t>
            </a:r>
          </a:p>
          <a:p>
            <a:pPr eaLnBrk="1" hangingPunct="1">
              <a:lnSpc>
                <a:spcPct val="110000"/>
              </a:lnSpc>
            </a:pPr>
            <a:r>
              <a:rPr lang="en-US" altLang="zh-TW" sz="1800" b="1">
                <a:latin typeface="Arial Rounded MT Bold" panose="020F0704030504030204" pitchFamily="34" charset="0"/>
              </a:rPr>
              <a:t>EXT: </a:t>
            </a:r>
            <a:r>
              <a:rPr lang="en-US" altLang="zh-TW" sz="2000"/>
              <a:t>5136</a:t>
            </a:r>
            <a:endParaRPr lang="en-US" altLang="zh-TW" sz="1800" b="1" i="1">
              <a:latin typeface="Arial Rounded MT Bold" panose="020F0704030504030204" pitchFamily="34" charset="0"/>
            </a:endParaRPr>
          </a:p>
        </p:txBody>
      </p:sp>
      <p:sp>
        <p:nvSpPr>
          <p:cNvPr id="14343" name="Text Box 14"/>
          <p:cNvSpPr txBox="1">
            <a:spLocks noChangeArrowheads="1"/>
          </p:cNvSpPr>
          <p:nvPr/>
        </p:nvSpPr>
        <p:spPr bwMode="auto">
          <a:xfrm>
            <a:off x="6516688" y="4071938"/>
            <a:ext cx="203132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zh-TW" altLang="en-US" sz="1800" dirty="0">
                <a:latin typeface="標楷體" panose="03000509000000000000" pitchFamily="65" charset="-120"/>
                <a:ea typeface="標楷體" panose="03000509000000000000" pitchFamily="65" charset="-120"/>
              </a:rPr>
              <a:t>助教：</a:t>
            </a:r>
          </a:p>
          <a:p>
            <a:pPr eaLnBrk="1" hangingPunct="1">
              <a:lnSpc>
                <a:spcPct val="90000"/>
              </a:lnSpc>
            </a:pPr>
            <a:r>
              <a:rPr lang="zh-TW" altLang="en-US" sz="1800" dirty="0">
                <a:latin typeface="標楷體" panose="03000509000000000000" pitchFamily="65" charset="-120"/>
                <a:ea typeface="標楷體" panose="03000509000000000000" pitchFamily="65" charset="-120"/>
              </a:rPr>
              <a:t>蔡智宇</a:t>
            </a:r>
            <a:r>
              <a:rPr lang="en-US" altLang="zh-TW" sz="1800" dirty="0" smtClean="0">
                <a:latin typeface="標楷體" panose="03000509000000000000" pitchFamily="65" charset="-120"/>
                <a:ea typeface="標楷體" panose="03000509000000000000" pitchFamily="65" charset="-120"/>
              </a:rPr>
              <a:t>(</a:t>
            </a:r>
            <a:r>
              <a:rPr lang="zh-TW" altLang="en-US" sz="1800" dirty="0">
                <a:latin typeface="標楷體" panose="03000509000000000000" pitchFamily="65" charset="-120"/>
                <a:ea typeface="標楷體" panose="03000509000000000000" pitchFamily="65" charset="-120"/>
              </a:rPr>
              <a:t>分機</a:t>
            </a:r>
            <a:r>
              <a:rPr lang="en-US" altLang="zh-TW" sz="1800" dirty="0">
                <a:latin typeface="標楷體" panose="03000509000000000000" pitchFamily="65" charset="-120"/>
                <a:ea typeface="標楷體" panose="03000509000000000000" pitchFamily="65" charset="-120"/>
              </a:rPr>
              <a:t>5690</a:t>
            </a:r>
            <a:r>
              <a:rPr lang="en-US" altLang="zh-TW" sz="1800" dirty="0" smtClean="0">
                <a:latin typeface="標楷體" panose="03000509000000000000" pitchFamily="65" charset="-120"/>
                <a:ea typeface="標楷體" panose="03000509000000000000" pitchFamily="65" charset="-120"/>
              </a:rPr>
              <a:t>)</a:t>
            </a:r>
            <a:endParaRPr lang="en-US" altLang="zh-TW" sz="1800" dirty="0">
              <a:latin typeface="標楷體" panose="03000509000000000000" pitchFamily="65" charset="-120"/>
              <a:ea typeface="標楷體" panose="03000509000000000000" pitchFamily="65" charset="-120"/>
            </a:endParaRPr>
          </a:p>
        </p:txBody>
      </p:sp>
      <p:sp>
        <p:nvSpPr>
          <p:cNvPr id="14344" name="Text Box 5">
            <a:hlinkClick r:id="rId4"/>
          </p:cNvPr>
          <p:cNvSpPr txBox="1">
            <a:spLocks noChangeArrowheads="1"/>
          </p:cNvSpPr>
          <p:nvPr/>
        </p:nvSpPr>
        <p:spPr bwMode="auto">
          <a:xfrm>
            <a:off x="3571875" y="38100"/>
            <a:ext cx="5473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en-US" altLang="zh-TW" sz="2000" b="1" i="1"/>
              <a:t>http://petang.cgu.edu.tw/bioinformatics/index.htm</a:t>
            </a:r>
            <a:endParaRPr lang="en-US" altLang="zh-TW" sz="2000"/>
          </a:p>
        </p:txBody>
      </p:sp>
    </p:spTree>
    <p:extLst>
      <p:ext uri="{BB962C8B-B14F-4D97-AF65-F5344CB8AC3E}">
        <p14:creationId xmlns:p14="http://schemas.microsoft.com/office/powerpoint/2010/main" val="14204358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5">
            <a:hlinkClick r:id="rId2"/>
          </p:cNvPr>
          <p:cNvSpPr txBox="1">
            <a:spLocks noChangeArrowheads="1"/>
          </p:cNvSpPr>
          <p:nvPr/>
        </p:nvSpPr>
        <p:spPr bwMode="auto">
          <a:xfrm>
            <a:off x="3571875" y="38100"/>
            <a:ext cx="54737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en-US" altLang="zh-TW" sz="2000" b="1" i="1"/>
              <a:t>http://petang.cgu.edu.tw/bioinformatics/index.htm</a:t>
            </a:r>
            <a:endParaRPr lang="en-US" altLang="zh-TW" sz="2000"/>
          </a:p>
        </p:txBody>
      </p:sp>
      <p:pic>
        <p:nvPicPr>
          <p:cNvPr id="15363" name="Picture 7"/>
          <p:cNvPicPr>
            <a:picLocks noChangeAspect="1" noChangeArrowheads="1"/>
          </p:cNvPicPr>
          <p:nvPr/>
        </p:nvPicPr>
        <p:blipFill rotWithShape="1">
          <a:blip r:embed="rId3">
            <a:extLst>
              <a:ext uri="{28A0092B-C50C-407E-A947-70E740481C1C}">
                <a14:useLocalDpi xmlns:a14="http://schemas.microsoft.com/office/drawing/2010/main" val="0"/>
              </a:ext>
            </a:extLst>
          </a:blip>
          <a:srcRect l="17363" t="13892" r="16904" b="64021"/>
          <a:stretch/>
        </p:blipFill>
        <p:spPr bwMode="auto">
          <a:xfrm>
            <a:off x="785813" y="414444"/>
            <a:ext cx="7840662" cy="1646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圖片 2"/>
          <p:cNvPicPr>
            <a:picLocks noChangeAspect="1"/>
          </p:cNvPicPr>
          <p:nvPr/>
        </p:nvPicPr>
        <p:blipFill>
          <a:blip r:embed="rId4"/>
          <a:stretch>
            <a:fillRect/>
          </a:stretch>
        </p:blipFill>
        <p:spPr>
          <a:xfrm>
            <a:off x="785813" y="1052736"/>
            <a:ext cx="7572375" cy="5724525"/>
          </a:xfrm>
          <a:prstGeom prst="rect">
            <a:avLst/>
          </a:prstGeom>
        </p:spPr>
      </p:pic>
    </p:spTree>
    <p:extLst>
      <p:ext uri="{BB962C8B-B14F-4D97-AF65-F5344CB8AC3E}">
        <p14:creationId xmlns:p14="http://schemas.microsoft.com/office/powerpoint/2010/main" val="4037377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Grp="1" noChangeArrowheads="1"/>
          </p:cNvSpPr>
          <p:nvPr>
            <p:ph type="title" idx="4294967295"/>
          </p:nvPr>
        </p:nvSpPr>
        <p:spPr>
          <a:xfrm>
            <a:off x="304800" y="152400"/>
            <a:ext cx="7772400" cy="1143000"/>
          </a:xfrm>
        </p:spPr>
        <p:txBody>
          <a:bodyPr/>
          <a:lstStyle/>
          <a:p>
            <a:pPr eaLnBrk="1" hangingPunct="1">
              <a:defRPr/>
            </a:pPr>
            <a:r>
              <a:rPr lang="en-US" altLang="zh-TW" sz="6000" b="1" i="1">
                <a:solidFill>
                  <a:schemeClr val="accent2"/>
                </a:solidFill>
                <a:effectLst>
                  <a:outerShdw blurRad="38100" dist="38100" dir="2700000" algn="tl">
                    <a:srgbClr val="C0C0C0"/>
                  </a:outerShdw>
                </a:effectLst>
              </a:rPr>
              <a:t>Bio</a:t>
            </a:r>
            <a:r>
              <a:rPr lang="en-US" altLang="zh-TW" sz="6000" i="1">
                <a:solidFill>
                  <a:schemeClr val="bg2"/>
                </a:solidFill>
                <a:effectLst>
                  <a:outerShdw blurRad="38100" dist="38100" dir="2700000" algn="tl">
                    <a:srgbClr val="C0C0C0"/>
                  </a:outerShdw>
                </a:effectLst>
              </a:rPr>
              <a:t> </a:t>
            </a:r>
            <a:r>
              <a:rPr lang="en-US" altLang="zh-TW" sz="6000">
                <a:solidFill>
                  <a:schemeClr val="tx1"/>
                </a:solidFill>
              </a:rPr>
              <a:t>informatics</a:t>
            </a:r>
          </a:p>
        </p:txBody>
      </p:sp>
      <p:grpSp>
        <p:nvGrpSpPr>
          <p:cNvPr id="16387" name="Group 3"/>
          <p:cNvGrpSpPr>
            <a:grpSpLocks/>
          </p:cNvGrpSpPr>
          <p:nvPr/>
        </p:nvGrpSpPr>
        <p:grpSpPr bwMode="auto">
          <a:xfrm>
            <a:off x="312738" y="1295400"/>
            <a:ext cx="7905750" cy="2743200"/>
            <a:chOff x="197" y="1872"/>
            <a:chExt cx="4980" cy="1728"/>
          </a:xfrm>
        </p:grpSpPr>
        <p:pic>
          <p:nvPicPr>
            <p:cNvPr id="16389" name="Picture 4" descr="Neuroinformatics"/>
            <p:cNvPicPr>
              <a:picLocks noChangeAspect="1" noChangeArrowheads="1"/>
            </p:cNvPicPr>
            <p:nvPr/>
          </p:nvPicPr>
          <p:blipFill>
            <a:blip r:embed="rId2">
              <a:extLst>
                <a:ext uri="{28A0092B-C50C-407E-A947-70E740481C1C}">
                  <a14:useLocalDpi xmlns:a14="http://schemas.microsoft.com/office/drawing/2010/main" val="0"/>
                </a:ext>
              </a:extLst>
            </a:blip>
            <a:srcRect r="17949" b="18182"/>
            <a:stretch>
              <a:fillRect/>
            </a:stretch>
          </p:blipFill>
          <p:spPr bwMode="auto">
            <a:xfrm>
              <a:off x="1488" y="1872"/>
              <a:ext cx="1248"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5" descr="04708535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6" y="1872"/>
              <a:ext cx="1184"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6" descr="textboo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4" y="1872"/>
              <a:ext cx="1193"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7" descr="GeInfo04_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 y="1872"/>
              <a:ext cx="1195"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54984" name="Rectangle 3"/>
          <p:cNvSpPr>
            <a:spLocks noChangeArrowheads="1"/>
          </p:cNvSpPr>
          <p:nvPr/>
        </p:nvSpPr>
        <p:spPr bwMode="auto">
          <a:xfrm>
            <a:off x="228600" y="4033838"/>
            <a:ext cx="8534400" cy="2149475"/>
          </a:xfrm>
          <a:prstGeom prst="rect">
            <a:avLst/>
          </a:prstGeom>
          <a:noFill/>
          <a:ln w="9525">
            <a:noFill/>
            <a:miter lim="800000"/>
            <a:headEnd/>
            <a:tailEnd/>
          </a:ln>
        </p:spPr>
        <p:txBody>
          <a:bodyPr>
            <a:spAutoFit/>
          </a:bodyPr>
          <a:lstStyle/>
          <a:p>
            <a:pPr algn="just" eaLnBrk="0" hangingPunct="0">
              <a:lnSpc>
                <a:spcPct val="90000"/>
              </a:lnSpc>
              <a:defRPr/>
            </a:pPr>
            <a:r>
              <a:rPr kumimoji="0" lang="en-US" altLang="zh-TW" sz="2400" b="1">
                <a:solidFill>
                  <a:srgbClr val="A50021"/>
                </a:solidFill>
                <a:effectLst>
                  <a:outerShdw blurRad="38100" dist="38100" dir="2700000" algn="tl">
                    <a:srgbClr val="C0C0C0"/>
                  </a:outerShdw>
                </a:effectLst>
              </a:rPr>
              <a:t>-Omics Mania</a:t>
            </a:r>
            <a:r>
              <a:rPr kumimoji="0" lang="en-US" altLang="zh-TW" sz="2400"/>
              <a:t> </a:t>
            </a:r>
            <a:r>
              <a:rPr kumimoji="0" lang="en-US" altLang="zh-TW" sz="1400" i="1">
                <a:latin typeface="Arial" pitchFamily="34" charset="0"/>
              </a:rPr>
              <a:t>biome, cellomics, chronomics, clinomics, complexome, crystallomics, cytomics, degradomics, diagnomics, enzymome,  epigenome, expressome, fluxome, foldome, secretome, functome, functomics, genomics, glycomics, immunome, transcriptomics, integromics, interactome, kinome, ligandomics, lipoproteomics, localizome, phenomics, metabolome, pharmacometabonomics, methylome, microbiome, morphome, neurogenomics, nucleome, secretome, oncogenomics, operome, transcriptomics,  ORFeome, parasitome, pathome, peptidome, pharmacogenome, pharmacomethylomics, phenomics, phylome, physiogenomics, postgenomics, predictome, promoterome, proteomics, pseudogenome, secretome, regulome, resistome, ribonome, ribonomics, riboproteomics, saccharomics, secretome, somatonome, systeome, toxicomics, transcriptome, translatome, secretome, unknome, vaccinome, variomics...</a:t>
            </a:r>
          </a:p>
        </p:txBody>
      </p:sp>
    </p:spTree>
    <p:extLst>
      <p:ext uri="{BB962C8B-B14F-4D97-AF65-F5344CB8AC3E}">
        <p14:creationId xmlns:p14="http://schemas.microsoft.com/office/powerpoint/2010/main" val="29041000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Text Box 2"/>
          <p:cNvSpPr txBox="1">
            <a:spLocks noChangeArrowheads="1"/>
          </p:cNvSpPr>
          <p:nvPr/>
        </p:nvSpPr>
        <p:spPr bwMode="auto">
          <a:xfrm>
            <a:off x="250825" y="3933825"/>
            <a:ext cx="48609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a:latin typeface="Courier New" panose="02070309020205020404" pitchFamily="49" charset="0"/>
              </a:rPr>
              <a:t>AG</a:t>
            </a:r>
            <a:r>
              <a:rPr lang="en-US" altLang="zh-TW" sz="1800"/>
              <a:t>CTAGCTAGCTAG</a:t>
            </a:r>
            <a:r>
              <a:rPr lang="en-US" altLang="zh-TW" sz="1200">
                <a:latin typeface="Courier New" panose="02070309020205020404" pitchFamily="49" charset="0"/>
              </a:rPr>
              <a:t>CTAGCTAGCTAGCTAGCTAGCTAGCT</a:t>
            </a:r>
            <a:endParaRPr lang="en-US" altLang="zh-TW" sz="1800"/>
          </a:p>
          <a:p>
            <a:pPr eaLnBrk="1" hangingPunct="1">
              <a:spcBef>
                <a:spcPct val="0"/>
              </a:spcBef>
              <a:buFontTx/>
              <a:buNone/>
            </a:pPr>
            <a:r>
              <a:rPr lang="en-US" altLang="zh-TW" sz="1200">
                <a:latin typeface="Courier New" panose="02070309020205020404" pitchFamily="49" charset="0"/>
              </a:rPr>
              <a:t>AGCTAGCTAGCTAGCTAGCTAGCTATCGATGCATGCATGCATGCA</a:t>
            </a:r>
          </a:p>
          <a:p>
            <a:pPr eaLnBrk="1" hangingPunct="1">
              <a:spcBef>
                <a:spcPct val="0"/>
              </a:spcBef>
              <a:buFontTx/>
              <a:buNone/>
            </a:pPr>
            <a:r>
              <a:rPr lang="en-US" altLang="zh-TW" sz="1200">
                <a:latin typeface="Courier New" panose="02070309020205020404" pitchFamily="49" charset="0"/>
              </a:rPr>
              <a:t>TGCATGCATGCATGCA</a:t>
            </a:r>
            <a:r>
              <a:rPr lang="en-US" altLang="zh-TW" sz="1800"/>
              <a:t>CTAGCTAGCTAG</a:t>
            </a:r>
            <a:r>
              <a:rPr lang="en-US" altLang="zh-TW" sz="1200">
                <a:latin typeface="Courier New" panose="02070309020205020404" pitchFamily="49" charset="0"/>
              </a:rPr>
              <a:t>TGCATGCATGCATG</a:t>
            </a:r>
          </a:p>
        </p:txBody>
      </p:sp>
      <p:sp>
        <p:nvSpPr>
          <p:cNvPr id="6147" name="AutoShape 3"/>
          <p:cNvSpPr>
            <a:spLocks noChangeAspect="1" noChangeArrowheads="1"/>
          </p:cNvSpPr>
          <p:nvPr/>
        </p:nvSpPr>
        <p:spPr bwMode="auto">
          <a:xfrm>
            <a:off x="3000375" y="2925763"/>
            <a:ext cx="2997200" cy="2232025"/>
          </a:xfrm>
          <a:prstGeom prst="cube">
            <a:avLst>
              <a:gd name="adj" fmla="val 25000"/>
            </a:avLst>
          </a:prstGeom>
          <a:solidFill>
            <a:srgbClr val="333333"/>
          </a:solidFill>
          <a:ln w="9525">
            <a:solidFill>
              <a:schemeClr val="accent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800"/>
          </a:p>
        </p:txBody>
      </p:sp>
      <p:sp>
        <p:nvSpPr>
          <p:cNvPr id="6148" name="Text Box 4"/>
          <p:cNvSpPr txBox="1">
            <a:spLocks noChangeArrowheads="1"/>
          </p:cNvSpPr>
          <p:nvPr/>
        </p:nvSpPr>
        <p:spPr bwMode="auto">
          <a:xfrm rot="-1740181">
            <a:off x="2914650" y="4005263"/>
            <a:ext cx="26209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i="1">
                <a:solidFill>
                  <a:srgbClr val="FF0000"/>
                </a:solidFill>
                <a:latin typeface="Arial Black" panose="020B0A04020102090204" pitchFamily="34" charset="0"/>
              </a:rPr>
              <a:t>Bioinformatics</a:t>
            </a:r>
          </a:p>
        </p:txBody>
      </p:sp>
      <p:grpSp>
        <p:nvGrpSpPr>
          <p:cNvPr id="2" name="Group 5"/>
          <p:cNvGrpSpPr>
            <a:grpSpLocks/>
          </p:cNvGrpSpPr>
          <p:nvPr/>
        </p:nvGrpSpPr>
        <p:grpSpPr bwMode="auto">
          <a:xfrm>
            <a:off x="6156325" y="1916113"/>
            <a:ext cx="2733675" cy="4105275"/>
            <a:chOff x="3878" y="1207"/>
            <a:chExt cx="1722" cy="2586"/>
          </a:xfrm>
        </p:grpSpPr>
        <p:pic>
          <p:nvPicPr>
            <p:cNvPr id="6154" name="Picture 6" descr="cover010215">
              <a:hlinkClick r:id="rId3" tooltip="Download Full Text File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8" y="2251"/>
              <a:ext cx="1180" cy="1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5" name="Picture 7" descr="covermed">
              <a:hlinkClick r:id="rId5" tooltip="Download Full Text Files"/>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2" y="1207"/>
              <a:ext cx="1178" cy="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0472" name="AutoShape 8"/>
          <p:cNvSpPr>
            <a:spLocks noChangeArrowheads="1"/>
          </p:cNvSpPr>
          <p:nvPr/>
        </p:nvSpPr>
        <p:spPr bwMode="auto">
          <a:xfrm rot="10800000" flipH="1">
            <a:off x="2770188" y="2276475"/>
            <a:ext cx="3241675" cy="647700"/>
          </a:xfrm>
          <a:prstGeom prst="parallelogram">
            <a:avLst>
              <a:gd name="adj" fmla="val 125123"/>
            </a:avLst>
          </a:prstGeom>
          <a:solidFill>
            <a:srgbClr val="333333"/>
          </a:solidFill>
          <a:ln w="9525">
            <a:solidFill>
              <a:schemeClr val="accent1"/>
            </a:solidFill>
            <a:miter lim="800000"/>
            <a:headEnd/>
            <a:tailEnd/>
          </a:ln>
        </p:spPr>
        <p:txBody>
          <a:bodyPr rot="10800000"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800"/>
          </a:p>
        </p:txBody>
      </p:sp>
      <p:sp>
        <p:nvSpPr>
          <p:cNvPr id="190473" name="Text Box 9"/>
          <p:cNvSpPr txBox="1">
            <a:spLocks noChangeArrowheads="1"/>
          </p:cNvSpPr>
          <p:nvPr/>
        </p:nvSpPr>
        <p:spPr bwMode="auto">
          <a:xfrm>
            <a:off x="4222750" y="2871788"/>
            <a:ext cx="493713" cy="701675"/>
          </a:xfrm>
          <a:prstGeom prst="rect">
            <a:avLst/>
          </a:prstGeom>
          <a:noFill/>
          <a:ln w="9525">
            <a:noFill/>
            <a:miter lim="800000"/>
            <a:headEnd/>
            <a:tailEnd/>
          </a:ln>
          <a:effec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r>
              <a:rPr lang="en-US" altLang="zh-TW" sz="4000" b="1" smtClean="0">
                <a:solidFill>
                  <a:srgbClr val="FF0000"/>
                </a:solidFill>
                <a:effectLst>
                  <a:outerShdw blurRad="38100" dist="38100" dir="2700000" algn="tl">
                    <a:srgbClr val="C0C0C0"/>
                  </a:outerShdw>
                </a:effectLst>
                <a:latin typeface="Arial" panose="020B0604020202020204" pitchFamily="34" charset="0"/>
              </a:rPr>
              <a:t>?</a:t>
            </a:r>
          </a:p>
        </p:txBody>
      </p:sp>
      <p:sp>
        <p:nvSpPr>
          <p:cNvPr id="6152" name="Text Box 10"/>
          <p:cNvSpPr txBox="1">
            <a:spLocks noChangeArrowheads="1"/>
          </p:cNvSpPr>
          <p:nvPr/>
        </p:nvSpPr>
        <p:spPr bwMode="auto">
          <a:xfrm>
            <a:off x="1517650" y="450850"/>
            <a:ext cx="7015163"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WHAT IS </a:t>
            </a:r>
          </a:p>
          <a:p>
            <a:pP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BIOINFORMATICS?</a:t>
            </a:r>
            <a:endParaRPr lang="en-US" altLang="zh-TW" sz="6600">
              <a:solidFill>
                <a:srgbClr val="0000BA"/>
              </a:solidFill>
              <a:latin typeface="Pump Demi Bold LET" pitchFamily="2" charset="0"/>
              <a:ea typeface="MS Gothic" panose="020B0609070205080204" pitchFamily="49" charset="-128"/>
            </a:endParaRPr>
          </a:p>
        </p:txBody>
      </p:sp>
      <p:graphicFrame>
        <p:nvGraphicFramePr>
          <p:cNvPr id="190475" name="Object 11"/>
          <p:cNvGraphicFramePr>
            <a:graphicFrameLocks noChangeAspect="1"/>
          </p:cNvGraphicFramePr>
          <p:nvPr/>
        </p:nvGraphicFramePr>
        <p:xfrm>
          <a:off x="250825" y="3933825"/>
          <a:ext cx="1008063" cy="792163"/>
        </p:xfrm>
        <a:graphic>
          <a:graphicData uri="http://schemas.openxmlformats.org/presentationml/2006/ole">
            <mc:AlternateContent xmlns:mc="http://schemas.openxmlformats.org/markup-compatibility/2006">
              <mc:Choice xmlns:v="urn:schemas-microsoft-com:vml" Requires="v">
                <p:oleObj spid="_x0000_s6167" name="PhotoImpact" r:id="rId7" imgW="2247619" imgH="2628571" progId="PI3.Image">
                  <p:embed/>
                </p:oleObj>
              </mc:Choice>
              <mc:Fallback>
                <p:oleObj name="PhotoImpact" r:id="rId7" imgW="2247619" imgH="2628571" progId="PI3.Image">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0825" y="3933825"/>
                        <a:ext cx="1008063"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90466"/>
                                        </p:tgtEl>
                                        <p:attrNameLst>
                                          <p:attrName>style.visibility</p:attrName>
                                        </p:attrNameLst>
                                      </p:cBhvr>
                                      <p:to>
                                        <p:strVal val="visible"/>
                                      </p:to>
                                    </p:set>
                                    <p:anim calcmode="discrete" valueType="clr">
                                      <p:cBhvr override="childStyle">
                                        <p:cTn id="7" dur="50"/>
                                        <p:tgtEl>
                                          <p:spTgt spid="190466"/>
                                        </p:tgtEl>
                                        <p:attrNameLst>
                                          <p:attrName>style.color</p:attrName>
                                        </p:attrNameLst>
                                      </p:cBhvr>
                                      <p:tavLst>
                                        <p:tav tm="0">
                                          <p:val>
                                            <p:clrVal>
                                              <a:schemeClr val="accent2"/>
                                            </p:clrVal>
                                          </p:val>
                                        </p:tav>
                                        <p:tav tm="50000">
                                          <p:val>
                                            <p:clrVal>
                                              <a:schemeClr val="hlink"/>
                                            </p:clrVal>
                                          </p:val>
                                        </p:tav>
                                      </p:tavLst>
                                    </p:anim>
                                    <p:anim calcmode="discrete" valueType="clr">
                                      <p:cBhvr>
                                        <p:cTn id="8" dur="50"/>
                                        <p:tgtEl>
                                          <p:spTgt spid="190466"/>
                                        </p:tgtEl>
                                        <p:attrNameLst>
                                          <p:attrName>fillcolor</p:attrName>
                                        </p:attrNameLst>
                                      </p:cBhvr>
                                      <p:tavLst>
                                        <p:tav tm="0">
                                          <p:val>
                                            <p:clrVal>
                                              <a:schemeClr val="accent2"/>
                                            </p:clrVal>
                                          </p:val>
                                        </p:tav>
                                        <p:tav tm="50000">
                                          <p:val>
                                            <p:clrVal>
                                              <a:schemeClr val="hlink"/>
                                            </p:clrVal>
                                          </p:val>
                                        </p:tav>
                                      </p:tavLst>
                                    </p:anim>
                                    <p:set>
                                      <p:cBhvr>
                                        <p:cTn id="9" dur="50"/>
                                        <p:tgtEl>
                                          <p:spTgt spid="190466"/>
                                        </p:tgtEl>
                                        <p:attrNameLst>
                                          <p:attrName>fill.type</p:attrName>
                                        </p:attrNameLst>
                                      </p:cBhvr>
                                      <p:to>
                                        <p:strVal val="solid"/>
                                      </p:to>
                                    </p:set>
                                  </p:childTnLst>
                                </p:cTn>
                              </p:par>
                              <p:par>
                                <p:cTn id="10" presetID="10"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nodeType="afterGroup">
                            <p:stCondLst>
                              <p:cond delay="3200"/>
                            </p:stCondLst>
                            <p:childTnLst>
                              <p:par>
                                <p:cTn id="14" presetID="10" presetClass="entr" presetSubtype="0" fill="hold" grpId="0" nodeType="afterEffect">
                                  <p:stCondLst>
                                    <p:cond delay="0"/>
                                  </p:stCondLst>
                                  <p:childTnLst>
                                    <p:set>
                                      <p:cBhvr>
                                        <p:cTn id="15" dur="1" fill="hold">
                                          <p:stCondLst>
                                            <p:cond delay="0"/>
                                          </p:stCondLst>
                                        </p:cTn>
                                        <p:tgtEl>
                                          <p:spTgt spid="190472"/>
                                        </p:tgtEl>
                                        <p:attrNameLst>
                                          <p:attrName>style.visibility</p:attrName>
                                        </p:attrNameLst>
                                      </p:cBhvr>
                                      <p:to>
                                        <p:strVal val="visible"/>
                                      </p:to>
                                    </p:set>
                                    <p:animEffect transition="in" filter="fade">
                                      <p:cBhvr>
                                        <p:cTn id="16" dur="500"/>
                                        <p:tgtEl>
                                          <p:spTgt spid="190472"/>
                                        </p:tgtEl>
                                      </p:cBhvr>
                                    </p:animEffect>
                                  </p:childTnLst>
                                </p:cTn>
                              </p:par>
                            </p:childTnLst>
                          </p:cTn>
                        </p:par>
                        <p:par>
                          <p:cTn id="17" fill="hold" nodeType="afterGroup">
                            <p:stCondLst>
                              <p:cond delay="3700"/>
                            </p:stCondLst>
                            <p:childTnLst>
                              <p:par>
                                <p:cTn id="18" presetID="10" presetClass="entr" presetSubtype="0" fill="hold" grpId="0" nodeType="afterEffect">
                                  <p:stCondLst>
                                    <p:cond delay="0"/>
                                  </p:stCondLst>
                                  <p:childTnLst>
                                    <p:set>
                                      <p:cBhvr>
                                        <p:cTn id="19" dur="1" fill="hold">
                                          <p:stCondLst>
                                            <p:cond delay="0"/>
                                          </p:stCondLst>
                                        </p:cTn>
                                        <p:tgtEl>
                                          <p:spTgt spid="190473"/>
                                        </p:tgtEl>
                                        <p:attrNameLst>
                                          <p:attrName>style.visibility</p:attrName>
                                        </p:attrNameLst>
                                      </p:cBhvr>
                                      <p:to>
                                        <p:strVal val="visible"/>
                                      </p:to>
                                    </p:set>
                                    <p:animEffect transition="in" filter="fade">
                                      <p:cBhvr>
                                        <p:cTn id="20" dur="500"/>
                                        <p:tgtEl>
                                          <p:spTgt spid="190473"/>
                                        </p:tgtEl>
                                      </p:cBhvr>
                                    </p:animEffect>
                                  </p:childTnLst>
                                </p:cTn>
                              </p:par>
                            </p:childTnLst>
                          </p:cTn>
                        </p:par>
                        <p:par>
                          <p:cTn id="21" fill="hold" nodeType="afterGroup">
                            <p:stCondLst>
                              <p:cond delay="4200"/>
                            </p:stCondLst>
                            <p:childTnLst>
                              <p:par>
                                <p:cTn id="22" presetID="0" presetClass="verb" presetSubtype="0" fill="hold" nodeType="afterEffect">
                                  <p:stCondLst>
                                    <p:cond delay="0"/>
                                  </p:stCondLst>
                                  <p:childTnLst>
                                    <p:cmd type="verb" cmd="0">
                                      <p:cBhvr>
                                        <p:cTn id="23" dur="1" fill="hold"/>
                                        <p:tgtEl>
                                          <p:spTgt spid="190475"/>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6" grpId="0"/>
      <p:bldP spid="190472" grpId="0" animBg="1"/>
      <p:bldP spid="1904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275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19800" y="2613025"/>
            <a:ext cx="14224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2755"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10200" y="4876800"/>
            <a:ext cx="2743200" cy="151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2756" name="AutoShape 4"/>
          <p:cNvSpPr>
            <a:spLocks noChangeArrowheads="1"/>
          </p:cNvSpPr>
          <p:nvPr/>
        </p:nvSpPr>
        <p:spPr bwMode="auto">
          <a:xfrm>
            <a:off x="6400800" y="1828800"/>
            <a:ext cx="685800" cy="6096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202757" name="Picture 5" descr="HM00163_"/>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48100" y="4953000"/>
            <a:ext cx="144780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2758" name="AutoShape 6"/>
          <p:cNvSpPr>
            <a:spLocks noChangeArrowheads="1"/>
          </p:cNvSpPr>
          <p:nvPr/>
        </p:nvSpPr>
        <p:spPr bwMode="auto">
          <a:xfrm rot="1727197">
            <a:off x="3238500" y="4410075"/>
            <a:ext cx="990600" cy="838200"/>
          </a:xfrm>
          <a:prstGeom prst="leftArrow">
            <a:avLst>
              <a:gd name="adj1" fmla="val 50000"/>
              <a:gd name="adj2" fmla="val 29545"/>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02759" name="AutoShape 7"/>
          <p:cNvSpPr>
            <a:spLocks noChangeArrowheads="1"/>
          </p:cNvSpPr>
          <p:nvPr/>
        </p:nvSpPr>
        <p:spPr bwMode="auto">
          <a:xfrm>
            <a:off x="6324600" y="4267200"/>
            <a:ext cx="685800" cy="6096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02760" name="AutoShape 8"/>
          <p:cNvSpPr>
            <a:spLocks noChangeArrowheads="1"/>
          </p:cNvSpPr>
          <p:nvPr/>
        </p:nvSpPr>
        <p:spPr bwMode="auto">
          <a:xfrm>
            <a:off x="5029200" y="5410200"/>
            <a:ext cx="838200" cy="609600"/>
          </a:xfrm>
          <a:prstGeom prst="leftArrow">
            <a:avLst>
              <a:gd name="adj1" fmla="val 50000"/>
              <a:gd name="adj2" fmla="val 34375"/>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02761" name="Text Box 9"/>
          <p:cNvSpPr txBox="1">
            <a:spLocks noChangeArrowheads="1"/>
          </p:cNvSpPr>
          <p:nvPr/>
        </p:nvSpPr>
        <p:spPr bwMode="auto">
          <a:xfrm>
            <a:off x="1639888" y="1295400"/>
            <a:ext cx="7504112"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10000"/>
              </a:spcBef>
              <a:buFontTx/>
              <a:buNone/>
            </a:pPr>
            <a:r>
              <a:rPr kumimoji="0" lang="en-US" altLang="zh-TW" sz="1400">
                <a:solidFill>
                  <a:srgbClr val="9486AD"/>
                </a:solidFill>
                <a:latin typeface="Arial Black" panose="020B0A04020102090204" pitchFamily="34" charset="0"/>
              </a:rPr>
              <a:t>AGGTTGACCAATGTGAAATGGCCAATTGATGACCAGAGATTTAGGCCAATTAA</a:t>
            </a:r>
          </a:p>
          <a:p>
            <a:pPr>
              <a:spcBef>
                <a:spcPct val="10000"/>
              </a:spcBef>
              <a:buFontTx/>
              <a:buNone/>
            </a:pPr>
            <a:r>
              <a:rPr kumimoji="0" lang="en-US" altLang="zh-TW" sz="1400">
                <a:solidFill>
                  <a:srgbClr val="9486AD"/>
                </a:solidFill>
                <a:latin typeface="Arial Black" panose="020B0A04020102090204" pitchFamily="34" charset="0"/>
              </a:rPr>
              <a:t>	AGGTTGACCAATGTGAAATGGCCAATTGATGACCAGAGA</a:t>
            </a:r>
            <a:endParaRPr kumimoji="0" lang="en-US" altLang="zh-TW" sz="1400">
              <a:latin typeface="Times New Roman" panose="02020603050405020304" pitchFamily="18" charset="0"/>
            </a:endParaRPr>
          </a:p>
        </p:txBody>
      </p:sp>
      <p:graphicFrame>
        <p:nvGraphicFramePr>
          <p:cNvPr id="202762" name="Object 10"/>
          <p:cNvGraphicFramePr>
            <a:graphicFrameLocks noChangeAspect="1"/>
          </p:cNvGraphicFramePr>
          <p:nvPr/>
        </p:nvGraphicFramePr>
        <p:xfrm>
          <a:off x="1219200" y="1066800"/>
          <a:ext cx="2667000" cy="1447800"/>
        </p:xfrm>
        <a:graphic>
          <a:graphicData uri="http://schemas.openxmlformats.org/presentationml/2006/ole">
            <mc:AlternateContent xmlns:mc="http://schemas.openxmlformats.org/markup-compatibility/2006">
              <mc:Choice xmlns:v="urn:schemas-microsoft-com:vml" Requires="v">
                <p:oleObj spid="_x0000_s7191" name="PhotoImpact" r:id="rId10" imgW="2247619" imgH="2628571" progId="PI3.Image">
                  <p:embed/>
                </p:oleObj>
              </mc:Choice>
              <mc:Fallback>
                <p:oleObj name="PhotoImpact" r:id="rId10" imgW="2247619" imgH="2628571" progId="PI3.Image">
                  <p:embed/>
                  <p:pic>
                    <p:nvPicPr>
                      <p:cNvPr id="0" name="Object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219200" y="1066800"/>
                        <a:ext cx="2667000"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02763" name="Picture 11" descr="DI52-02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95400" y="2743200"/>
            <a:ext cx="2286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iterate type="lt">
                                    <p:tmPct val="100000"/>
                                  </p:iterate>
                                  <p:childTnLst>
                                    <p:set>
                                      <p:cBhvr>
                                        <p:cTn id="6" dur="1" fill="hold">
                                          <p:stCondLst>
                                            <p:cond delay="0"/>
                                          </p:stCondLst>
                                        </p:cTn>
                                        <p:tgtEl>
                                          <p:spTgt spid="202761"/>
                                        </p:tgtEl>
                                        <p:attrNameLst>
                                          <p:attrName>style.visibility</p:attrName>
                                        </p:attrNameLst>
                                      </p:cBhvr>
                                      <p:to>
                                        <p:strVal val="visible"/>
                                      </p:to>
                                    </p:set>
                                    <p:anim calcmode="lin" valueType="num">
                                      <p:cBhvr additive="base">
                                        <p:cTn id="7" dur="75" fill="hold"/>
                                        <p:tgtEl>
                                          <p:spTgt spid="202761"/>
                                        </p:tgtEl>
                                        <p:attrNameLst>
                                          <p:attrName>ppt_x</p:attrName>
                                        </p:attrNameLst>
                                      </p:cBhvr>
                                      <p:tavLst>
                                        <p:tav tm="0">
                                          <p:val>
                                            <p:strVal val="0-#ppt_w/2"/>
                                          </p:val>
                                        </p:tav>
                                        <p:tav tm="100000">
                                          <p:val>
                                            <p:strVal val="#ppt_x"/>
                                          </p:val>
                                        </p:tav>
                                      </p:tavLst>
                                    </p:anim>
                                    <p:anim calcmode="lin" valueType="num">
                                      <p:cBhvr additive="base">
                                        <p:cTn id="8" dur="75" fill="hold"/>
                                        <p:tgtEl>
                                          <p:spTgt spid="20276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par>
                          <p:cTn id="9" fill="hold" nodeType="afterGroup">
                            <p:stCondLst>
                              <p:cond delay="6900"/>
                            </p:stCondLst>
                            <p:childTnLst>
                              <p:par>
                                <p:cTn id="10" presetID="17" presetClass="entr" presetSubtype="1" fill="hold" grpId="0" nodeType="afterEffect">
                                  <p:stCondLst>
                                    <p:cond delay="0"/>
                                  </p:stCondLst>
                                  <p:childTnLst>
                                    <p:set>
                                      <p:cBhvr>
                                        <p:cTn id="11" dur="1" fill="hold">
                                          <p:stCondLst>
                                            <p:cond delay="0"/>
                                          </p:stCondLst>
                                        </p:cTn>
                                        <p:tgtEl>
                                          <p:spTgt spid="202756"/>
                                        </p:tgtEl>
                                        <p:attrNameLst>
                                          <p:attrName>style.visibility</p:attrName>
                                        </p:attrNameLst>
                                      </p:cBhvr>
                                      <p:to>
                                        <p:strVal val="visible"/>
                                      </p:to>
                                    </p:set>
                                    <p:anim calcmode="lin" valueType="num">
                                      <p:cBhvr>
                                        <p:cTn id="12" dur="500" fill="hold"/>
                                        <p:tgtEl>
                                          <p:spTgt spid="202756"/>
                                        </p:tgtEl>
                                        <p:attrNameLst>
                                          <p:attrName>ppt_x</p:attrName>
                                        </p:attrNameLst>
                                      </p:cBhvr>
                                      <p:tavLst>
                                        <p:tav tm="0">
                                          <p:val>
                                            <p:strVal val="#ppt_x"/>
                                          </p:val>
                                        </p:tav>
                                        <p:tav tm="100000">
                                          <p:val>
                                            <p:strVal val="#ppt_x"/>
                                          </p:val>
                                        </p:tav>
                                      </p:tavLst>
                                    </p:anim>
                                    <p:anim calcmode="lin" valueType="num">
                                      <p:cBhvr>
                                        <p:cTn id="13" dur="500" fill="hold"/>
                                        <p:tgtEl>
                                          <p:spTgt spid="202756"/>
                                        </p:tgtEl>
                                        <p:attrNameLst>
                                          <p:attrName>ppt_y</p:attrName>
                                        </p:attrNameLst>
                                      </p:cBhvr>
                                      <p:tavLst>
                                        <p:tav tm="0">
                                          <p:val>
                                            <p:strVal val="#ppt_y-#ppt_h/2"/>
                                          </p:val>
                                        </p:tav>
                                        <p:tav tm="100000">
                                          <p:val>
                                            <p:strVal val="#ppt_y"/>
                                          </p:val>
                                        </p:tav>
                                      </p:tavLst>
                                    </p:anim>
                                    <p:anim calcmode="lin" valueType="num">
                                      <p:cBhvr>
                                        <p:cTn id="14" dur="500" fill="hold"/>
                                        <p:tgtEl>
                                          <p:spTgt spid="202756"/>
                                        </p:tgtEl>
                                        <p:attrNameLst>
                                          <p:attrName>ppt_w</p:attrName>
                                        </p:attrNameLst>
                                      </p:cBhvr>
                                      <p:tavLst>
                                        <p:tav tm="0">
                                          <p:val>
                                            <p:strVal val="#ppt_w"/>
                                          </p:val>
                                        </p:tav>
                                        <p:tav tm="100000">
                                          <p:val>
                                            <p:strVal val="#ppt_w"/>
                                          </p:val>
                                        </p:tav>
                                      </p:tavLst>
                                    </p:anim>
                                    <p:anim calcmode="lin" valueType="num">
                                      <p:cBhvr>
                                        <p:cTn id="15" dur="500" fill="hold"/>
                                        <p:tgtEl>
                                          <p:spTgt spid="202756"/>
                                        </p:tgtEl>
                                        <p:attrNameLst>
                                          <p:attrName>ppt_h</p:attrName>
                                        </p:attrNameLst>
                                      </p:cBhvr>
                                      <p:tavLst>
                                        <p:tav tm="0">
                                          <p:val>
                                            <p:fltVal val="0"/>
                                          </p:val>
                                        </p:tav>
                                        <p:tav tm="100000">
                                          <p:val>
                                            <p:strVal val="#ppt_h"/>
                                          </p:val>
                                        </p:tav>
                                      </p:tavLst>
                                    </p:anim>
                                  </p:childTnLst>
                                </p:cTn>
                              </p:par>
                            </p:childTnLst>
                          </p:cTn>
                        </p:par>
                        <p:par>
                          <p:cTn id="16" fill="hold" nodeType="afterGroup">
                            <p:stCondLst>
                              <p:cond delay="7400"/>
                            </p:stCondLst>
                            <p:childTnLst>
                              <p:par>
                                <p:cTn id="17" presetID="9" presetClass="entr" presetSubtype="0" fill="hold" nodeType="afterEffect">
                                  <p:stCondLst>
                                    <p:cond delay="0"/>
                                  </p:stCondLst>
                                  <p:childTnLst>
                                    <p:set>
                                      <p:cBhvr>
                                        <p:cTn id="18" dur="1" fill="hold">
                                          <p:stCondLst>
                                            <p:cond delay="0"/>
                                          </p:stCondLst>
                                        </p:cTn>
                                        <p:tgtEl>
                                          <p:spTgt spid="202754"/>
                                        </p:tgtEl>
                                        <p:attrNameLst>
                                          <p:attrName>style.visibility</p:attrName>
                                        </p:attrNameLst>
                                      </p:cBhvr>
                                      <p:to>
                                        <p:strVal val="visible"/>
                                      </p:to>
                                    </p:set>
                                    <p:animEffect transition="in" filter="dissolve">
                                      <p:cBhvr>
                                        <p:cTn id="19" dur="500"/>
                                        <p:tgtEl>
                                          <p:spTgt spid="202754"/>
                                        </p:tgtEl>
                                      </p:cBhvr>
                                    </p:animEffect>
                                  </p:childTnLst>
                                </p:cTn>
                              </p:par>
                            </p:childTnLst>
                          </p:cTn>
                        </p:par>
                        <p:par>
                          <p:cTn id="20" fill="hold" nodeType="afterGroup">
                            <p:stCondLst>
                              <p:cond delay="7900"/>
                            </p:stCondLst>
                            <p:childTnLst>
                              <p:par>
                                <p:cTn id="21" presetID="17" presetClass="entr" presetSubtype="1" fill="hold" grpId="0" nodeType="afterEffect">
                                  <p:stCondLst>
                                    <p:cond delay="0"/>
                                  </p:stCondLst>
                                  <p:childTnLst>
                                    <p:set>
                                      <p:cBhvr>
                                        <p:cTn id="22" dur="1" fill="hold">
                                          <p:stCondLst>
                                            <p:cond delay="0"/>
                                          </p:stCondLst>
                                        </p:cTn>
                                        <p:tgtEl>
                                          <p:spTgt spid="202759"/>
                                        </p:tgtEl>
                                        <p:attrNameLst>
                                          <p:attrName>style.visibility</p:attrName>
                                        </p:attrNameLst>
                                      </p:cBhvr>
                                      <p:to>
                                        <p:strVal val="visible"/>
                                      </p:to>
                                    </p:set>
                                    <p:anim calcmode="lin" valueType="num">
                                      <p:cBhvr>
                                        <p:cTn id="23" dur="500" fill="hold"/>
                                        <p:tgtEl>
                                          <p:spTgt spid="202759"/>
                                        </p:tgtEl>
                                        <p:attrNameLst>
                                          <p:attrName>ppt_x</p:attrName>
                                        </p:attrNameLst>
                                      </p:cBhvr>
                                      <p:tavLst>
                                        <p:tav tm="0">
                                          <p:val>
                                            <p:strVal val="#ppt_x"/>
                                          </p:val>
                                        </p:tav>
                                        <p:tav tm="100000">
                                          <p:val>
                                            <p:strVal val="#ppt_x"/>
                                          </p:val>
                                        </p:tav>
                                      </p:tavLst>
                                    </p:anim>
                                    <p:anim calcmode="lin" valueType="num">
                                      <p:cBhvr>
                                        <p:cTn id="24" dur="500" fill="hold"/>
                                        <p:tgtEl>
                                          <p:spTgt spid="202759"/>
                                        </p:tgtEl>
                                        <p:attrNameLst>
                                          <p:attrName>ppt_y</p:attrName>
                                        </p:attrNameLst>
                                      </p:cBhvr>
                                      <p:tavLst>
                                        <p:tav tm="0">
                                          <p:val>
                                            <p:strVal val="#ppt_y-#ppt_h/2"/>
                                          </p:val>
                                        </p:tav>
                                        <p:tav tm="100000">
                                          <p:val>
                                            <p:strVal val="#ppt_y"/>
                                          </p:val>
                                        </p:tav>
                                      </p:tavLst>
                                    </p:anim>
                                    <p:anim calcmode="lin" valueType="num">
                                      <p:cBhvr>
                                        <p:cTn id="25" dur="500" fill="hold"/>
                                        <p:tgtEl>
                                          <p:spTgt spid="202759"/>
                                        </p:tgtEl>
                                        <p:attrNameLst>
                                          <p:attrName>ppt_w</p:attrName>
                                        </p:attrNameLst>
                                      </p:cBhvr>
                                      <p:tavLst>
                                        <p:tav tm="0">
                                          <p:val>
                                            <p:strVal val="#ppt_w"/>
                                          </p:val>
                                        </p:tav>
                                        <p:tav tm="100000">
                                          <p:val>
                                            <p:strVal val="#ppt_w"/>
                                          </p:val>
                                        </p:tav>
                                      </p:tavLst>
                                    </p:anim>
                                    <p:anim calcmode="lin" valueType="num">
                                      <p:cBhvr>
                                        <p:cTn id="26" dur="500" fill="hold"/>
                                        <p:tgtEl>
                                          <p:spTgt spid="202759"/>
                                        </p:tgtEl>
                                        <p:attrNameLst>
                                          <p:attrName>ppt_h</p:attrName>
                                        </p:attrNameLst>
                                      </p:cBhvr>
                                      <p:tavLst>
                                        <p:tav tm="0">
                                          <p:val>
                                            <p:fltVal val="0"/>
                                          </p:val>
                                        </p:tav>
                                        <p:tav tm="100000">
                                          <p:val>
                                            <p:strVal val="#ppt_h"/>
                                          </p:val>
                                        </p:tav>
                                      </p:tavLst>
                                    </p:anim>
                                  </p:childTnLst>
                                </p:cTn>
                              </p:par>
                            </p:childTnLst>
                          </p:cTn>
                        </p:par>
                        <p:par>
                          <p:cTn id="27" fill="hold" nodeType="afterGroup">
                            <p:stCondLst>
                              <p:cond delay="8400"/>
                            </p:stCondLst>
                            <p:childTnLst>
                              <p:par>
                                <p:cTn id="28" presetID="19" presetClass="entr" presetSubtype="10" fill="hold" nodeType="afterEffect">
                                  <p:stCondLst>
                                    <p:cond delay="0"/>
                                  </p:stCondLst>
                                  <p:childTnLst>
                                    <p:set>
                                      <p:cBhvr>
                                        <p:cTn id="29" dur="1" fill="hold">
                                          <p:stCondLst>
                                            <p:cond delay="0"/>
                                          </p:stCondLst>
                                        </p:cTn>
                                        <p:tgtEl>
                                          <p:spTgt spid="202755"/>
                                        </p:tgtEl>
                                        <p:attrNameLst>
                                          <p:attrName>style.visibility</p:attrName>
                                        </p:attrNameLst>
                                      </p:cBhvr>
                                      <p:to>
                                        <p:strVal val="visible"/>
                                      </p:to>
                                    </p:set>
                                    <p:anim calcmode="lin" valueType="num">
                                      <p:cBhvr>
                                        <p:cTn id="30" dur="5000" fill="hold"/>
                                        <p:tgtEl>
                                          <p:spTgt spid="202755"/>
                                        </p:tgtEl>
                                        <p:attrNameLst>
                                          <p:attrName>ppt_w</p:attrName>
                                        </p:attrNameLst>
                                      </p:cBhvr>
                                      <p:tavLst>
                                        <p:tav tm="0" fmla="#ppt_w*sin(2.5*pi*$)">
                                          <p:val>
                                            <p:fltVal val="0"/>
                                          </p:val>
                                        </p:tav>
                                        <p:tav tm="100000">
                                          <p:val>
                                            <p:fltVal val="1"/>
                                          </p:val>
                                        </p:tav>
                                      </p:tavLst>
                                    </p:anim>
                                    <p:anim calcmode="lin" valueType="num">
                                      <p:cBhvr>
                                        <p:cTn id="31" dur="5000" fill="hold"/>
                                        <p:tgtEl>
                                          <p:spTgt spid="202755"/>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4" name="laser.wav"/>
                                        </p:tgtEl>
                                      </p:cMediaNode>
                                    </p:audio>
                                  </p:subTnLst>
                                </p:cTn>
                              </p:par>
                            </p:childTnLst>
                          </p:cTn>
                        </p:par>
                        <p:par>
                          <p:cTn id="32" fill="hold" nodeType="afterGroup">
                            <p:stCondLst>
                              <p:cond delay="13400"/>
                            </p:stCondLst>
                            <p:childTnLst>
                              <p:par>
                                <p:cTn id="33" presetID="17" presetClass="entr" presetSubtype="2" fill="hold" grpId="0" nodeType="afterEffect">
                                  <p:stCondLst>
                                    <p:cond delay="0"/>
                                  </p:stCondLst>
                                  <p:childTnLst>
                                    <p:set>
                                      <p:cBhvr>
                                        <p:cTn id="34" dur="1" fill="hold">
                                          <p:stCondLst>
                                            <p:cond delay="0"/>
                                          </p:stCondLst>
                                        </p:cTn>
                                        <p:tgtEl>
                                          <p:spTgt spid="202760"/>
                                        </p:tgtEl>
                                        <p:attrNameLst>
                                          <p:attrName>style.visibility</p:attrName>
                                        </p:attrNameLst>
                                      </p:cBhvr>
                                      <p:to>
                                        <p:strVal val="visible"/>
                                      </p:to>
                                    </p:set>
                                    <p:anim calcmode="lin" valueType="num">
                                      <p:cBhvr>
                                        <p:cTn id="35" dur="500" fill="hold"/>
                                        <p:tgtEl>
                                          <p:spTgt spid="202760"/>
                                        </p:tgtEl>
                                        <p:attrNameLst>
                                          <p:attrName>ppt_x</p:attrName>
                                        </p:attrNameLst>
                                      </p:cBhvr>
                                      <p:tavLst>
                                        <p:tav tm="0">
                                          <p:val>
                                            <p:strVal val="#ppt_x+#ppt_w/2"/>
                                          </p:val>
                                        </p:tav>
                                        <p:tav tm="100000">
                                          <p:val>
                                            <p:strVal val="#ppt_x"/>
                                          </p:val>
                                        </p:tav>
                                      </p:tavLst>
                                    </p:anim>
                                    <p:anim calcmode="lin" valueType="num">
                                      <p:cBhvr>
                                        <p:cTn id="36" dur="500" fill="hold"/>
                                        <p:tgtEl>
                                          <p:spTgt spid="202760"/>
                                        </p:tgtEl>
                                        <p:attrNameLst>
                                          <p:attrName>ppt_y</p:attrName>
                                        </p:attrNameLst>
                                      </p:cBhvr>
                                      <p:tavLst>
                                        <p:tav tm="0">
                                          <p:val>
                                            <p:strVal val="#ppt_y"/>
                                          </p:val>
                                        </p:tav>
                                        <p:tav tm="100000">
                                          <p:val>
                                            <p:strVal val="#ppt_y"/>
                                          </p:val>
                                        </p:tav>
                                      </p:tavLst>
                                    </p:anim>
                                    <p:anim calcmode="lin" valueType="num">
                                      <p:cBhvr>
                                        <p:cTn id="37" dur="500" fill="hold"/>
                                        <p:tgtEl>
                                          <p:spTgt spid="202760"/>
                                        </p:tgtEl>
                                        <p:attrNameLst>
                                          <p:attrName>ppt_w</p:attrName>
                                        </p:attrNameLst>
                                      </p:cBhvr>
                                      <p:tavLst>
                                        <p:tav tm="0">
                                          <p:val>
                                            <p:fltVal val="0"/>
                                          </p:val>
                                        </p:tav>
                                        <p:tav tm="100000">
                                          <p:val>
                                            <p:strVal val="#ppt_w"/>
                                          </p:val>
                                        </p:tav>
                                      </p:tavLst>
                                    </p:anim>
                                    <p:anim calcmode="lin" valueType="num">
                                      <p:cBhvr>
                                        <p:cTn id="38" dur="500" fill="hold"/>
                                        <p:tgtEl>
                                          <p:spTgt spid="202760"/>
                                        </p:tgtEl>
                                        <p:attrNameLst>
                                          <p:attrName>ppt_h</p:attrName>
                                        </p:attrNameLst>
                                      </p:cBhvr>
                                      <p:tavLst>
                                        <p:tav tm="0">
                                          <p:val>
                                            <p:strVal val="#ppt_h"/>
                                          </p:val>
                                        </p:tav>
                                        <p:tav tm="100000">
                                          <p:val>
                                            <p:strVal val="#ppt_h"/>
                                          </p:val>
                                        </p:tav>
                                      </p:tavLst>
                                    </p:anim>
                                  </p:childTnLst>
                                </p:cTn>
                              </p:par>
                            </p:childTnLst>
                          </p:cTn>
                        </p:par>
                        <p:par>
                          <p:cTn id="39" fill="hold" nodeType="afterGroup">
                            <p:stCondLst>
                              <p:cond delay="13900"/>
                            </p:stCondLst>
                            <p:childTnLst>
                              <p:par>
                                <p:cTn id="40" presetID="15" presetClass="entr" presetSubtype="0" fill="hold" nodeType="afterEffect">
                                  <p:stCondLst>
                                    <p:cond delay="0"/>
                                  </p:stCondLst>
                                  <p:childTnLst>
                                    <p:set>
                                      <p:cBhvr>
                                        <p:cTn id="41" dur="1" fill="hold">
                                          <p:stCondLst>
                                            <p:cond delay="0"/>
                                          </p:stCondLst>
                                        </p:cTn>
                                        <p:tgtEl>
                                          <p:spTgt spid="202757"/>
                                        </p:tgtEl>
                                        <p:attrNameLst>
                                          <p:attrName>style.visibility</p:attrName>
                                        </p:attrNameLst>
                                      </p:cBhvr>
                                      <p:to>
                                        <p:strVal val="visible"/>
                                      </p:to>
                                    </p:set>
                                    <p:anim calcmode="lin" valueType="num">
                                      <p:cBhvr>
                                        <p:cTn id="42" dur="1000" fill="hold"/>
                                        <p:tgtEl>
                                          <p:spTgt spid="202757"/>
                                        </p:tgtEl>
                                        <p:attrNameLst>
                                          <p:attrName>ppt_w</p:attrName>
                                        </p:attrNameLst>
                                      </p:cBhvr>
                                      <p:tavLst>
                                        <p:tav tm="0">
                                          <p:val>
                                            <p:fltVal val="0"/>
                                          </p:val>
                                        </p:tav>
                                        <p:tav tm="100000">
                                          <p:val>
                                            <p:strVal val="#ppt_w"/>
                                          </p:val>
                                        </p:tav>
                                      </p:tavLst>
                                    </p:anim>
                                    <p:anim calcmode="lin" valueType="num">
                                      <p:cBhvr>
                                        <p:cTn id="43" dur="1000" fill="hold"/>
                                        <p:tgtEl>
                                          <p:spTgt spid="202757"/>
                                        </p:tgtEl>
                                        <p:attrNameLst>
                                          <p:attrName>ppt_h</p:attrName>
                                        </p:attrNameLst>
                                      </p:cBhvr>
                                      <p:tavLst>
                                        <p:tav tm="0">
                                          <p:val>
                                            <p:fltVal val="0"/>
                                          </p:val>
                                        </p:tav>
                                        <p:tav tm="100000">
                                          <p:val>
                                            <p:strVal val="#ppt_h"/>
                                          </p:val>
                                        </p:tav>
                                      </p:tavLst>
                                    </p:anim>
                                    <p:anim calcmode="lin" valueType="num">
                                      <p:cBhvr>
                                        <p:cTn id="44" dur="1000" fill="hold"/>
                                        <p:tgtEl>
                                          <p:spTgt spid="202757"/>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202757"/>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40"/>
                                            </p:cond>
                                          </p:stCondLst>
                                          <p:endCondLst>
                                            <p:cond evt="onStopAudio" delay="0">
                                              <p:tgtEl>
                                                <p:sldTgt/>
                                              </p:tgtEl>
                                            </p:cond>
                                          </p:endCondLst>
                                        </p:cTn>
                                        <p:tgtEl>
                                          <p:sndTgt r:embed="rId5" name="chimes.wav"/>
                                        </p:tgtEl>
                                      </p:cMediaNode>
                                    </p:audio>
                                  </p:subTnLst>
                                </p:cTn>
                              </p:par>
                            </p:childTnLst>
                          </p:cTn>
                        </p:par>
                        <p:par>
                          <p:cTn id="46" fill="hold" nodeType="afterGroup">
                            <p:stCondLst>
                              <p:cond delay="14900"/>
                            </p:stCondLst>
                            <p:childTnLst>
                              <p:par>
                                <p:cTn id="47" presetID="17" presetClass="entr" presetSubtype="2" fill="hold" grpId="0" nodeType="afterEffect">
                                  <p:stCondLst>
                                    <p:cond delay="0"/>
                                  </p:stCondLst>
                                  <p:childTnLst>
                                    <p:set>
                                      <p:cBhvr>
                                        <p:cTn id="48" dur="1" fill="hold">
                                          <p:stCondLst>
                                            <p:cond delay="0"/>
                                          </p:stCondLst>
                                        </p:cTn>
                                        <p:tgtEl>
                                          <p:spTgt spid="202758"/>
                                        </p:tgtEl>
                                        <p:attrNameLst>
                                          <p:attrName>style.visibility</p:attrName>
                                        </p:attrNameLst>
                                      </p:cBhvr>
                                      <p:to>
                                        <p:strVal val="visible"/>
                                      </p:to>
                                    </p:set>
                                    <p:anim calcmode="lin" valueType="num">
                                      <p:cBhvr>
                                        <p:cTn id="49" dur="500" fill="hold"/>
                                        <p:tgtEl>
                                          <p:spTgt spid="202758"/>
                                        </p:tgtEl>
                                        <p:attrNameLst>
                                          <p:attrName>ppt_x</p:attrName>
                                        </p:attrNameLst>
                                      </p:cBhvr>
                                      <p:tavLst>
                                        <p:tav tm="0">
                                          <p:val>
                                            <p:strVal val="#ppt_x+#ppt_w/2"/>
                                          </p:val>
                                        </p:tav>
                                        <p:tav tm="100000">
                                          <p:val>
                                            <p:strVal val="#ppt_x"/>
                                          </p:val>
                                        </p:tav>
                                      </p:tavLst>
                                    </p:anim>
                                    <p:anim calcmode="lin" valueType="num">
                                      <p:cBhvr>
                                        <p:cTn id="50" dur="500" fill="hold"/>
                                        <p:tgtEl>
                                          <p:spTgt spid="202758"/>
                                        </p:tgtEl>
                                        <p:attrNameLst>
                                          <p:attrName>ppt_y</p:attrName>
                                        </p:attrNameLst>
                                      </p:cBhvr>
                                      <p:tavLst>
                                        <p:tav tm="0">
                                          <p:val>
                                            <p:strVal val="#ppt_y"/>
                                          </p:val>
                                        </p:tav>
                                        <p:tav tm="100000">
                                          <p:val>
                                            <p:strVal val="#ppt_y"/>
                                          </p:val>
                                        </p:tav>
                                      </p:tavLst>
                                    </p:anim>
                                    <p:anim calcmode="lin" valueType="num">
                                      <p:cBhvr>
                                        <p:cTn id="51" dur="500" fill="hold"/>
                                        <p:tgtEl>
                                          <p:spTgt spid="202758"/>
                                        </p:tgtEl>
                                        <p:attrNameLst>
                                          <p:attrName>ppt_w</p:attrName>
                                        </p:attrNameLst>
                                      </p:cBhvr>
                                      <p:tavLst>
                                        <p:tav tm="0">
                                          <p:val>
                                            <p:fltVal val="0"/>
                                          </p:val>
                                        </p:tav>
                                        <p:tav tm="100000">
                                          <p:val>
                                            <p:strVal val="#ppt_w"/>
                                          </p:val>
                                        </p:tav>
                                      </p:tavLst>
                                    </p:anim>
                                    <p:anim calcmode="lin" valueType="num">
                                      <p:cBhvr>
                                        <p:cTn id="52" dur="500" fill="hold"/>
                                        <p:tgtEl>
                                          <p:spTgt spid="202758"/>
                                        </p:tgtEl>
                                        <p:attrNameLst>
                                          <p:attrName>ppt_h</p:attrName>
                                        </p:attrNameLst>
                                      </p:cBhvr>
                                      <p:tavLst>
                                        <p:tav tm="0">
                                          <p:val>
                                            <p:strVal val="#ppt_h"/>
                                          </p:val>
                                        </p:tav>
                                        <p:tav tm="100000">
                                          <p:val>
                                            <p:strVal val="#ppt_h"/>
                                          </p:val>
                                        </p:tav>
                                      </p:tavLst>
                                    </p:anim>
                                  </p:childTnLst>
                                </p:cTn>
                              </p:par>
                            </p:childTnLst>
                          </p:cTn>
                        </p:par>
                        <p:par>
                          <p:cTn id="53" fill="hold" nodeType="afterGroup">
                            <p:stCondLst>
                              <p:cond delay="15400"/>
                            </p:stCondLst>
                            <p:childTnLst>
                              <p:par>
                                <p:cTn id="54" presetID="2" presetClass="entr" presetSubtype="4" fill="hold" nodeType="afterEffect">
                                  <p:stCondLst>
                                    <p:cond delay="0"/>
                                  </p:stCondLst>
                                  <p:childTnLst>
                                    <p:set>
                                      <p:cBhvr>
                                        <p:cTn id="55" dur="1" fill="hold">
                                          <p:stCondLst>
                                            <p:cond delay="0"/>
                                          </p:stCondLst>
                                        </p:cTn>
                                        <p:tgtEl>
                                          <p:spTgt spid="202763"/>
                                        </p:tgtEl>
                                        <p:attrNameLst>
                                          <p:attrName>style.visibility</p:attrName>
                                        </p:attrNameLst>
                                      </p:cBhvr>
                                      <p:to>
                                        <p:strVal val="visible"/>
                                      </p:to>
                                    </p:set>
                                    <p:anim calcmode="lin" valueType="num">
                                      <p:cBhvr additive="base">
                                        <p:cTn id="56" dur="500" fill="hold"/>
                                        <p:tgtEl>
                                          <p:spTgt spid="202763"/>
                                        </p:tgtEl>
                                        <p:attrNameLst>
                                          <p:attrName>ppt_x</p:attrName>
                                        </p:attrNameLst>
                                      </p:cBhvr>
                                      <p:tavLst>
                                        <p:tav tm="0">
                                          <p:val>
                                            <p:strVal val="#ppt_x"/>
                                          </p:val>
                                        </p:tav>
                                        <p:tav tm="100000">
                                          <p:val>
                                            <p:strVal val="#ppt_x"/>
                                          </p:val>
                                        </p:tav>
                                      </p:tavLst>
                                    </p:anim>
                                    <p:anim calcmode="lin" valueType="num">
                                      <p:cBhvr additive="base">
                                        <p:cTn id="57" dur="500" fill="hold"/>
                                        <p:tgtEl>
                                          <p:spTgt spid="20276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6" name="applause.wav"/>
                                        </p:tgtEl>
                                      </p:cMediaNode>
                                    </p:audio>
                                  </p:subTnLst>
                                </p:cTn>
                              </p:par>
                            </p:childTnLst>
                          </p:cTn>
                        </p:par>
                        <p:par>
                          <p:cTn id="58" fill="hold" nodeType="afterGroup">
                            <p:stCondLst>
                              <p:cond delay="15900"/>
                            </p:stCondLst>
                            <p:childTnLst>
                              <p:par>
                                <p:cTn id="59" presetID="0" presetClass="verb" presetSubtype="0" fill="hold" nodeType="afterEffect">
                                  <p:stCondLst>
                                    <p:cond delay="0"/>
                                  </p:stCondLst>
                                  <p:childTnLst>
                                    <p:cmd type="verb" cmd="0">
                                      <p:cBhvr>
                                        <p:cTn id="60" dur="1" fill="hold"/>
                                        <p:tgtEl>
                                          <p:spTgt spid="20276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6" grpId="0" animBg="1"/>
      <p:bldP spid="202758" grpId="0" animBg="1"/>
      <p:bldP spid="202759" grpId="0" animBg="1"/>
      <p:bldP spid="202760" grpId="0" animBg="1"/>
      <p:bldP spid="202761"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Grp="1" noChangeArrowheads="1"/>
          </p:cNvSpPr>
          <p:nvPr>
            <p:ph type="title" idx="4294967295"/>
          </p:nvPr>
        </p:nvSpPr>
        <p:spPr>
          <a:xfrm>
            <a:off x="609600" y="304800"/>
            <a:ext cx="7772400" cy="1143000"/>
          </a:xfrm>
        </p:spPr>
        <p:txBody>
          <a:bodyPr/>
          <a:lstStyle/>
          <a:p>
            <a:pPr eaLnBrk="1" hangingPunct="1">
              <a:defRPr/>
            </a:pPr>
            <a:r>
              <a:rPr lang="en-US" altLang="zh-TW" b="1">
                <a:solidFill>
                  <a:srgbClr val="A50021"/>
                </a:solidFill>
                <a:effectLst>
                  <a:outerShdw blurRad="38100" dist="38100" dir="2700000" algn="tl">
                    <a:srgbClr val="C0C0C0"/>
                  </a:outerShdw>
                </a:effectLst>
              </a:rPr>
              <a:t>What is Bioinformatics?</a:t>
            </a:r>
          </a:p>
        </p:txBody>
      </p:sp>
      <p:sp>
        <p:nvSpPr>
          <p:cNvPr id="8195" name="Rectangle 3"/>
          <p:cNvSpPr>
            <a:spLocks noGrp="1" noChangeArrowheads="1"/>
          </p:cNvSpPr>
          <p:nvPr>
            <p:ph type="body" idx="4294967295"/>
          </p:nvPr>
        </p:nvSpPr>
        <p:spPr>
          <a:xfrm>
            <a:off x="685800" y="1371600"/>
            <a:ext cx="8077200" cy="4495800"/>
          </a:xfrm>
        </p:spPr>
        <p:txBody>
          <a:bodyPr/>
          <a:lstStyle/>
          <a:p>
            <a:pPr eaLnBrk="1" hangingPunct="1">
              <a:lnSpc>
                <a:spcPct val="90000"/>
              </a:lnSpc>
            </a:pPr>
            <a:r>
              <a:rPr lang="en-US" altLang="zh-TW" sz="2800" smtClean="0"/>
              <a:t>Development of methods &amp; algorithms to organize, integrate, analyze and interpret biological and biomedical data</a:t>
            </a:r>
          </a:p>
          <a:p>
            <a:pPr eaLnBrk="1" hangingPunct="1">
              <a:lnSpc>
                <a:spcPct val="90000"/>
              </a:lnSpc>
            </a:pPr>
            <a:r>
              <a:rPr lang="en-US" altLang="zh-TW" sz="2800" smtClean="0"/>
              <a:t>Study of the inherent structure &amp; flow of biological information</a:t>
            </a:r>
          </a:p>
          <a:p>
            <a:pPr eaLnBrk="1" hangingPunct="1">
              <a:lnSpc>
                <a:spcPct val="90000"/>
              </a:lnSpc>
            </a:pPr>
            <a:r>
              <a:rPr lang="en-US" altLang="zh-TW" sz="2800" smtClean="0"/>
              <a:t>Goals of bioinformatics:</a:t>
            </a:r>
          </a:p>
          <a:p>
            <a:pPr lvl="1" eaLnBrk="1" hangingPunct="1">
              <a:lnSpc>
                <a:spcPct val="90000"/>
              </a:lnSpc>
            </a:pPr>
            <a:r>
              <a:rPr lang="en-US" altLang="zh-TW" sz="2000" smtClean="0"/>
              <a:t>Identify patterns</a:t>
            </a:r>
          </a:p>
          <a:p>
            <a:pPr lvl="1" eaLnBrk="1" hangingPunct="1">
              <a:lnSpc>
                <a:spcPct val="90000"/>
              </a:lnSpc>
            </a:pPr>
            <a:r>
              <a:rPr lang="en-US" altLang="zh-TW" sz="2000" smtClean="0"/>
              <a:t>Classify</a:t>
            </a:r>
          </a:p>
          <a:p>
            <a:pPr lvl="1" eaLnBrk="1" hangingPunct="1">
              <a:lnSpc>
                <a:spcPct val="90000"/>
              </a:lnSpc>
            </a:pPr>
            <a:r>
              <a:rPr lang="en-US" altLang="zh-TW" sz="2000" smtClean="0"/>
              <a:t>Make predictions</a:t>
            </a:r>
          </a:p>
          <a:p>
            <a:pPr lvl="1" eaLnBrk="1" hangingPunct="1">
              <a:lnSpc>
                <a:spcPct val="90000"/>
              </a:lnSpc>
            </a:pPr>
            <a:r>
              <a:rPr lang="en-US" altLang="zh-TW" sz="2000" smtClean="0"/>
              <a:t>Create models</a:t>
            </a:r>
          </a:p>
          <a:p>
            <a:pPr lvl="1" eaLnBrk="1" hangingPunct="1">
              <a:lnSpc>
                <a:spcPct val="90000"/>
              </a:lnSpc>
            </a:pPr>
            <a:r>
              <a:rPr lang="en-US" altLang="zh-TW" sz="2000" smtClean="0"/>
              <a:t>Better utilize existing knowledge</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descr="covermed">
            <a:hlinkClick r:id="rId2" action="ppaction://hlinkfile" tooltip="Download Full Text File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013" y="882650"/>
            <a:ext cx="1979612" cy="2665413"/>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0243" name="Picture 8" descr="nature_v409_s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6738" y="882650"/>
            <a:ext cx="1992312" cy="2662238"/>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10244" name="Text Box 10"/>
          <p:cNvSpPr txBox="1">
            <a:spLocks noChangeArrowheads="1"/>
          </p:cNvSpPr>
          <p:nvPr/>
        </p:nvSpPr>
        <p:spPr bwMode="auto">
          <a:xfrm>
            <a:off x="3059113" y="3546475"/>
            <a:ext cx="20891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1000" b="1" i="1">
                <a:solidFill>
                  <a:srgbClr val="808080"/>
                </a:solidFill>
                <a:latin typeface="Times New Roman" panose="02020603050405020304" pitchFamily="18" charset="0"/>
              </a:rPr>
              <a:t>Nature</a:t>
            </a:r>
            <a:r>
              <a:rPr lang="en-US" altLang="zh-TW" sz="1000" i="1">
                <a:solidFill>
                  <a:srgbClr val="808080"/>
                </a:solidFill>
                <a:latin typeface="Times New Roman" panose="02020603050405020304" pitchFamily="18" charset="0"/>
              </a:rPr>
              <a:t>, 15 February 2001</a:t>
            </a:r>
          </a:p>
          <a:p>
            <a:pPr algn="ctr" eaLnBrk="1" hangingPunct="1">
              <a:lnSpc>
                <a:spcPct val="80000"/>
              </a:lnSpc>
              <a:spcBef>
                <a:spcPct val="0"/>
              </a:spcBef>
              <a:buFontTx/>
              <a:buNone/>
            </a:pPr>
            <a:r>
              <a:rPr lang="en-US" altLang="zh-TW" sz="1000" i="1">
                <a:solidFill>
                  <a:srgbClr val="808080"/>
                </a:solidFill>
                <a:latin typeface="Times New Roman" panose="02020603050405020304" pitchFamily="18" charset="0"/>
              </a:rPr>
              <a:t>Vol. 409, Pages 813-960</a:t>
            </a:r>
          </a:p>
        </p:txBody>
      </p:sp>
      <p:sp>
        <p:nvSpPr>
          <p:cNvPr id="10245" name="Text Box 11"/>
          <p:cNvSpPr txBox="1">
            <a:spLocks noChangeArrowheads="1"/>
          </p:cNvSpPr>
          <p:nvPr/>
        </p:nvSpPr>
        <p:spPr bwMode="auto">
          <a:xfrm>
            <a:off x="898525" y="3544888"/>
            <a:ext cx="21605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1000" b="1" i="1">
                <a:solidFill>
                  <a:srgbClr val="808080"/>
                </a:solidFill>
                <a:latin typeface="Times New Roman" panose="02020603050405020304" pitchFamily="18" charset="0"/>
              </a:rPr>
              <a:t>Science</a:t>
            </a:r>
            <a:r>
              <a:rPr lang="en-US" altLang="zh-TW" sz="1000" i="1">
                <a:solidFill>
                  <a:srgbClr val="808080"/>
                </a:solidFill>
                <a:latin typeface="Times New Roman" panose="02020603050405020304" pitchFamily="18" charset="0"/>
              </a:rPr>
              <a:t>, 16 February 2001</a:t>
            </a:r>
          </a:p>
          <a:p>
            <a:pPr algn="ctr" eaLnBrk="1" hangingPunct="1">
              <a:lnSpc>
                <a:spcPct val="80000"/>
              </a:lnSpc>
              <a:spcBef>
                <a:spcPct val="0"/>
              </a:spcBef>
              <a:buFontTx/>
              <a:buNone/>
            </a:pPr>
            <a:r>
              <a:rPr lang="en-US" altLang="zh-TW" sz="1000" i="1">
                <a:solidFill>
                  <a:srgbClr val="808080"/>
                </a:solidFill>
                <a:latin typeface="Times New Roman" panose="02020603050405020304" pitchFamily="18" charset="0"/>
              </a:rPr>
              <a:t>Vol. 291, Pages 1145-1434</a:t>
            </a:r>
          </a:p>
        </p:txBody>
      </p:sp>
      <p:pic>
        <p:nvPicPr>
          <p:cNvPr id="10246"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86400" y="547688"/>
            <a:ext cx="3549650" cy="568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7" name="Group 20"/>
          <p:cNvGrpSpPr>
            <a:grpSpLocks/>
          </p:cNvGrpSpPr>
          <p:nvPr/>
        </p:nvGrpSpPr>
        <p:grpSpPr bwMode="auto">
          <a:xfrm>
            <a:off x="565150" y="4508500"/>
            <a:ext cx="3240088" cy="1873250"/>
            <a:chOff x="340" y="2976"/>
            <a:chExt cx="2041" cy="1180"/>
          </a:xfrm>
        </p:grpSpPr>
        <p:pic>
          <p:nvPicPr>
            <p:cNvPr id="10253" name="Picture 18"/>
            <p:cNvPicPr>
              <a:picLocks noChangeAspect="1" noChangeArrowheads="1"/>
            </p:cNvPicPr>
            <p:nvPr/>
          </p:nvPicPr>
          <p:blipFill>
            <a:blip r:embed="rId6">
              <a:extLst>
                <a:ext uri="{28A0092B-C50C-407E-A947-70E740481C1C}">
                  <a14:useLocalDpi xmlns:a14="http://schemas.microsoft.com/office/drawing/2010/main" val="0"/>
                </a:ext>
              </a:extLst>
            </a:blip>
            <a:srcRect l="13281" t="29492" r="37451" b="35649"/>
            <a:stretch>
              <a:fillRect/>
            </a:stretch>
          </p:blipFill>
          <p:spPr bwMode="auto">
            <a:xfrm>
              <a:off x="340" y="2976"/>
              <a:ext cx="2041" cy="1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4" name="Rectangle 19"/>
            <p:cNvSpPr>
              <a:spLocks noChangeArrowheads="1"/>
            </p:cNvSpPr>
            <p:nvPr/>
          </p:nvSpPr>
          <p:spPr bwMode="auto">
            <a:xfrm>
              <a:off x="1383" y="3748"/>
              <a:ext cx="998" cy="4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grpSp>
      <p:pic>
        <p:nvPicPr>
          <p:cNvPr id="10248" name="Picture 15" descr="50 years of DNA: From Double Helix to Health A Celebration of The Geno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67400" y="6021388"/>
            <a:ext cx="244792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9" name="Rectangle 13"/>
          <p:cNvSpPr>
            <a:spLocks noChangeArrowheads="1"/>
          </p:cNvSpPr>
          <p:nvPr/>
        </p:nvSpPr>
        <p:spPr bwMode="auto">
          <a:xfrm>
            <a:off x="493713" y="4148138"/>
            <a:ext cx="6599237" cy="457200"/>
          </a:xfrm>
          <a:prstGeom prst="rect">
            <a:avLst/>
          </a:prstGeom>
          <a:noFill/>
          <a:ln w="9525">
            <a:noFill/>
            <a:miter lim="800000"/>
            <a:headEnd/>
            <a:tailEnd/>
          </a:ln>
          <a:effectLst/>
        </p:spPr>
        <p:txBody>
          <a:bodyPr wrap="none">
            <a:spAutoFit/>
          </a:bodyPr>
          <a:lstStyle/>
          <a:p>
            <a:pPr eaLnBrk="1" hangingPunct="1">
              <a:defRPr/>
            </a:pPr>
            <a:r>
              <a:rPr lang="en-US" altLang="zh-TW" sz="2400" b="1">
                <a:solidFill>
                  <a:srgbClr val="800000"/>
                </a:solidFill>
                <a:effectLst>
                  <a:outerShdw blurRad="38100" dist="38100" dir="2700000" algn="tl">
                    <a:srgbClr val="C0C0C0"/>
                  </a:outerShdw>
                </a:effectLst>
                <a:ea typeface="新細明體" charset="-120"/>
                <a:cs typeface="Arial" charset="0"/>
              </a:rPr>
              <a:t>April 2003: High-Resolution Human Genome</a:t>
            </a:r>
          </a:p>
        </p:txBody>
      </p:sp>
      <p:sp>
        <p:nvSpPr>
          <p:cNvPr id="4105" name="Rectangle 9"/>
          <p:cNvSpPr>
            <a:spLocks noChangeArrowheads="1"/>
          </p:cNvSpPr>
          <p:nvPr/>
        </p:nvSpPr>
        <p:spPr bwMode="auto">
          <a:xfrm>
            <a:off x="328613" y="333375"/>
            <a:ext cx="8243887" cy="457200"/>
          </a:xfrm>
          <a:prstGeom prst="rect">
            <a:avLst/>
          </a:prstGeom>
          <a:noFill/>
          <a:ln w="9525">
            <a:noFill/>
            <a:miter lim="800000"/>
            <a:headEnd/>
            <a:tailEnd/>
          </a:ln>
          <a:effectLst/>
        </p:spPr>
        <p:txBody>
          <a:bodyPr wrap="none">
            <a:spAutoFit/>
          </a:bodyPr>
          <a:lstStyle/>
          <a:p>
            <a:pPr eaLnBrk="1" hangingPunct="1">
              <a:defRPr/>
            </a:pPr>
            <a:r>
              <a:rPr lang="en-US" altLang="zh-TW" sz="2400" b="1" dirty="0">
                <a:solidFill>
                  <a:srgbClr val="800000"/>
                </a:solidFill>
                <a:effectLst>
                  <a:outerShdw blurRad="38100" dist="38100" dir="2700000" algn="tl">
                    <a:srgbClr val="C0C0C0"/>
                  </a:outerShdw>
                </a:effectLst>
                <a:ea typeface="新細明體" charset="-120"/>
                <a:cs typeface="Arial" charset="0"/>
              </a:rPr>
              <a:t>February 2001: Completion of the Draft Human Genome</a:t>
            </a:r>
          </a:p>
        </p:txBody>
      </p:sp>
      <p:sp>
        <p:nvSpPr>
          <p:cNvPr id="10251" name="Text Box 31"/>
          <p:cNvSpPr txBox="1">
            <a:spLocks noChangeArrowheads="1"/>
          </p:cNvSpPr>
          <p:nvPr/>
        </p:nvSpPr>
        <p:spPr bwMode="auto">
          <a:xfrm>
            <a:off x="6156325" y="6357938"/>
            <a:ext cx="1727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1000" b="1" i="1">
                <a:solidFill>
                  <a:srgbClr val="808080"/>
                </a:solidFill>
                <a:latin typeface="Times New Roman" panose="02020603050405020304" pitchFamily="18" charset="0"/>
              </a:rPr>
              <a:t>Nature</a:t>
            </a:r>
            <a:r>
              <a:rPr lang="en-US" altLang="zh-TW" sz="1000" i="1">
                <a:solidFill>
                  <a:srgbClr val="808080"/>
                </a:solidFill>
                <a:latin typeface="Times New Roman" panose="02020603050405020304" pitchFamily="18" charset="0"/>
              </a:rPr>
              <a:t>, 23 April 2003</a:t>
            </a:r>
          </a:p>
          <a:p>
            <a:pPr algn="ctr" eaLnBrk="1" hangingPunct="1">
              <a:lnSpc>
                <a:spcPct val="80000"/>
              </a:lnSpc>
              <a:spcBef>
                <a:spcPct val="0"/>
              </a:spcBef>
              <a:buFontTx/>
              <a:buNone/>
            </a:pPr>
            <a:r>
              <a:rPr lang="en-US" altLang="zh-TW" sz="1000" i="1">
                <a:solidFill>
                  <a:srgbClr val="808080"/>
                </a:solidFill>
                <a:latin typeface="Times New Roman" panose="02020603050405020304" pitchFamily="18" charset="0"/>
              </a:rPr>
              <a:t>Vol. 422, Pages 1-13</a:t>
            </a:r>
          </a:p>
        </p:txBody>
      </p:sp>
      <p:sp>
        <p:nvSpPr>
          <p:cNvPr id="10252" name="Text Box 29"/>
          <p:cNvSpPr txBox="1">
            <a:spLocks noChangeArrowheads="1"/>
          </p:cNvSpPr>
          <p:nvPr/>
        </p:nvSpPr>
        <p:spPr bwMode="auto">
          <a:xfrm>
            <a:off x="7500938" y="285750"/>
            <a:ext cx="1539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1400" b="1">
                <a:latin typeface="Times New Roman" panose="02020603050405020304" pitchFamily="18" charset="0"/>
              </a:rPr>
              <a:t>&gt;10 years to finish</a:t>
            </a:r>
          </a:p>
          <a:p>
            <a:pPr algn="ctr" eaLnBrk="1" hangingPunct="1">
              <a:spcBef>
                <a:spcPct val="0"/>
              </a:spcBef>
              <a:buFontTx/>
              <a:buNone/>
            </a:pPr>
            <a:r>
              <a:rPr lang="en-US" altLang="zh-TW" sz="1400" b="1">
                <a:latin typeface="Times New Roman" panose="02020603050405020304" pitchFamily="18" charset="0"/>
              </a:rPr>
              <a:t>USD 3 billion</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3" descr="hgp-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439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7" name="Group 25"/>
          <p:cNvGrpSpPr>
            <a:grpSpLocks/>
          </p:cNvGrpSpPr>
          <p:nvPr/>
        </p:nvGrpSpPr>
        <p:grpSpPr bwMode="auto">
          <a:xfrm>
            <a:off x="1001713" y="4508500"/>
            <a:ext cx="7140575" cy="1600200"/>
            <a:chOff x="864" y="2694"/>
            <a:chExt cx="4498" cy="1008"/>
          </a:xfrm>
        </p:grpSpPr>
        <p:sp>
          <p:nvSpPr>
            <p:cNvPr id="11268" name="Line 2"/>
            <p:cNvSpPr>
              <a:spLocks noChangeShapeType="1"/>
            </p:cNvSpPr>
            <p:nvPr/>
          </p:nvSpPr>
          <p:spPr bwMode="auto">
            <a:xfrm>
              <a:off x="864" y="3318"/>
              <a:ext cx="4416"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69" name="Rectangle 3"/>
            <p:cNvSpPr>
              <a:spLocks noChangeArrowheads="1"/>
            </p:cNvSpPr>
            <p:nvPr/>
          </p:nvSpPr>
          <p:spPr bwMode="auto">
            <a:xfrm>
              <a:off x="1632" y="3222"/>
              <a:ext cx="1008" cy="192"/>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latin typeface="Times New Roman" panose="02020603050405020304" pitchFamily="18" charset="0"/>
              </a:endParaRPr>
            </a:p>
          </p:txBody>
        </p:sp>
        <p:sp>
          <p:nvSpPr>
            <p:cNvPr id="11270" name="Rectangle 4"/>
            <p:cNvSpPr>
              <a:spLocks noChangeArrowheads="1"/>
            </p:cNvSpPr>
            <p:nvPr/>
          </p:nvSpPr>
          <p:spPr bwMode="auto">
            <a:xfrm>
              <a:off x="4272" y="3222"/>
              <a:ext cx="528" cy="192"/>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1" name="Rectangle 5"/>
            <p:cNvSpPr>
              <a:spLocks noChangeArrowheads="1"/>
            </p:cNvSpPr>
            <p:nvPr/>
          </p:nvSpPr>
          <p:spPr bwMode="auto">
            <a:xfrm>
              <a:off x="3072" y="3222"/>
              <a:ext cx="480" cy="192"/>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2" name="Line 6"/>
            <p:cNvSpPr>
              <a:spLocks noChangeShapeType="1"/>
            </p:cNvSpPr>
            <p:nvPr/>
          </p:nvSpPr>
          <p:spPr bwMode="auto">
            <a:xfrm flipH="1">
              <a:off x="3744" y="3222"/>
              <a:ext cx="144" cy="192"/>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73" name="Line 7"/>
            <p:cNvSpPr>
              <a:spLocks noChangeShapeType="1"/>
            </p:cNvSpPr>
            <p:nvPr/>
          </p:nvSpPr>
          <p:spPr bwMode="auto">
            <a:xfrm flipH="1">
              <a:off x="3840" y="3222"/>
              <a:ext cx="144" cy="192"/>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74" name="Rectangle 8"/>
            <p:cNvSpPr>
              <a:spLocks noChangeArrowheads="1"/>
            </p:cNvSpPr>
            <p:nvPr/>
          </p:nvSpPr>
          <p:spPr bwMode="auto">
            <a:xfrm>
              <a:off x="1632" y="3222"/>
              <a:ext cx="480" cy="192"/>
            </a:xfrm>
            <a:prstGeom prst="rect">
              <a:avLst/>
            </a:prstGeom>
            <a:solidFill>
              <a:srgbClr val="FF9933"/>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5" name="Rectangle 9"/>
            <p:cNvSpPr>
              <a:spLocks noChangeArrowheads="1"/>
            </p:cNvSpPr>
            <p:nvPr/>
          </p:nvSpPr>
          <p:spPr bwMode="auto">
            <a:xfrm>
              <a:off x="4512" y="3222"/>
              <a:ext cx="288" cy="192"/>
            </a:xfrm>
            <a:prstGeom prst="rect">
              <a:avLst/>
            </a:prstGeom>
            <a:solidFill>
              <a:srgbClr val="FF9933"/>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6" name="Rectangle 10"/>
            <p:cNvSpPr>
              <a:spLocks noChangeArrowheads="1"/>
            </p:cNvSpPr>
            <p:nvPr/>
          </p:nvSpPr>
          <p:spPr bwMode="auto">
            <a:xfrm>
              <a:off x="912" y="3222"/>
              <a:ext cx="480" cy="192"/>
            </a:xfrm>
            <a:prstGeom prst="rect">
              <a:avLst/>
            </a:prstGeom>
            <a:solidFill>
              <a:schemeClr val="hlink"/>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7" name="Rectangle 11"/>
            <p:cNvSpPr>
              <a:spLocks noChangeArrowheads="1"/>
            </p:cNvSpPr>
            <p:nvPr/>
          </p:nvSpPr>
          <p:spPr bwMode="auto">
            <a:xfrm>
              <a:off x="3072" y="3462"/>
              <a:ext cx="4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2</a:t>
              </a:r>
            </a:p>
          </p:txBody>
        </p:sp>
        <p:sp>
          <p:nvSpPr>
            <p:cNvPr id="11278" name="Rectangle 12"/>
            <p:cNvSpPr>
              <a:spLocks noChangeArrowheads="1"/>
            </p:cNvSpPr>
            <p:nvPr/>
          </p:nvSpPr>
          <p:spPr bwMode="auto">
            <a:xfrm>
              <a:off x="1920" y="3462"/>
              <a:ext cx="4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1</a:t>
              </a:r>
            </a:p>
          </p:txBody>
        </p:sp>
        <p:sp>
          <p:nvSpPr>
            <p:cNvPr id="11279" name="Rectangle 13"/>
            <p:cNvSpPr>
              <a:spLocks noChangeArrowheads="1"/>
            </p:cNvSpPr>
            <p:nvPr/>
          </p:nvSpPr>
          <p:spPr bwMode="auto">
            <a:xfrm>
              <a:off x="4944" y="3462"/>
              <a:ext cx="4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n</a:t>
              </a:r>
            </a:p>
          </p:txBody>
        </p:sp>
        <p:sp>
          <p:nvSpPr>
            <p:cNvPr id="11280" name="Rectangle 14"/>
            <p:cNvSpPr>
              <a:spLocks noChangeArrowheads="1"/>
            </p:cNvSpPr>
            <p:nvPr/>
          </p:nvSpPr>
          <p:spPr bwMode="auto">
            <a:xfrm>
              <a:off x="864" y="3462"/>
              <a:ext cx="53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promotor</a:t>
              </a:r>
            </a:p>
          </p:txBody>
        </p:sp>
        <p:sp>
          <p:nvSpPr>
            <p:cNvPr id="11281" name="Rectangle 15"/>
            <p:cNvSpPr>
              <a:spLocks noChangeArrowheads="1"/>
            </p:cNvSpPr>
            <p:nvPr/>
          </p:nvSpPr>
          <p:spPr bwMode="auto">
            <a:xfrm>
              <a:off x="1680" y="2982"/>
              <a:ext cx="43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5‘UTR</a:t>
              </a:r>
            </a:p>
          </p:txBody>
        </p:sp>
        <p:sp>
          <p:nvSpPr>
            <p:cNvPr id="11282" name="Rectangle 16"/>
            <p:cNvSpPr>
              <a:spLocks noChangeArrowheads="1"/>
            </p:cNvSpPr>
            <p:nvPr/>
          </p:nvSpPr>
          <p:spPr bwMode="auto">
            <a:xfrm>
              <a:off x="4608" y="2742"/>
              <a:ext cx="43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3‘UTR</a:t>
              </a:r>
            </a:p>
          </p:txBody>
        </p:sp>
        <p:sp>
          <p:nvSpPr>
            <p:cNvPr id="11283" name="AutoShape 17"/>
            <p:cNvSpPr>
              <a:spLocks/>
            </p:cNvSpPr>
            <p:nvPr/>
          </p:nvSpPr>
          <p:spPr bwMode="auto">
            <a:xfrm rot="5400000">
              <a:off x="3216" y="1830"/>
              <a:ext cx="192" cy="2400"/>
            </a:xfrm>
            <a:prstGeom prst="leftBrace">
              <a:avLst>
                <a:gd name="adj1" fmla="val 104167"/>
                <a:gd name="adj2" fmla="val 50000"/>
              </a:avLst>
            </a:prstGeom>
            <a:noFill/>
            <a:ln w="19050">
              <a:solidFill>
                <a:srgbClr val="0BCD47"/>
              </a:solidFill>
              <a:round/>
              <a:headEnd/>
              <a:tailEnd/>
            </a:ln>
            <a:extLst>
              <a:ext uri="{909E8E84-426E-40DD-AFC4-6F175D3DCCD1}">
                <a14:hiddenFill xmlns:a14="http://schemas.microsoft.com/office/drawing/2010/main">
                  <a:solidFill>
                    <a:srgbClr val="FFFFFF"/>
                  </a:solidFill>
                </a14:hiddenFill>
              </a:ext>
            </a:extLst>
          </p:spPr>
          <p:txBody>
            <a:bodyPr rot="10800000"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kumimoji="0" lang="zh-TW" altLang="en-GB" sz="2400">
                <a:solidFill>
                  <a:schemeClr val="accent2"/>
                </a:solidFill>
                <a:latin typeface="Times New Roman" panose="02020603050405020304" pitchFamily="18" charset="0"/>
              </a:endParaRPr>
            </a:p>
          </p:txBody>
        </p:sp>
        <p:sp>
          <p:nvSpPr>
            <p:cNvPr id="11284" name="Rectangle 18"/>
            <p:cNvSpPr>
              <a:spLocks noChangeArrowheads="1"/>
            </p:cNvSpPr>
            <p:nvPr/>
          </p:nvSpPr>
          <p:spPr bwMode="auto">
            <a:xfrm>
              <a:off x="2688" y="2694"/>
              <a:ext cx="121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Protein coding sequence</a:t>
              </a:r>
            </a:p>
          </p:txBody>
        </p:sp>
        <p:sp>
          <p:nvSpPr>
            <p:cNvPr id="11285" name="Rectangle 19"/>
            <p:cNvSpPr>
              <a:spLocks noChangeArrowheads="1"/>
            </p:cNvSpPr>
            <p:nvPr/>
          </p:nvSpPr>
          <p:spPr bwMode="auto">
            <a:xfrm>
              <a:off x="4944" y="3222"/>
              <a:ext cx="144" cy="192"/>
            </a:xfrm>
            <a:prstGeom prst="rect">
              <a:avLst/>
            </a:prstGeom>
            <a:solidFill>
              <a:srgbClr val="FF9933"/>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86" name="AutoShape 20"/>
            <p:cNvSpPr>
              <a:spLocks/>
            </p:cNvSpPr>
            <p:nvPr/>
          </p:nvSpPr>
          <p:spPr bwMode="auto">
            <a:xfrm rot="5400000">
              <a:off x="4704" y="2742"/>
              <a:ext cx="192" cy="576"/>
            </a:xfrm>
            <a:prstGeom prst="leftBrace">
              <a:avLst>
                <a:gd name="adj1" fmla="val 25000"/>
                <a:gd name="adj2" fmla="val 50000"/>
              </a:avLst>
            </a:prstGeom>
            <a:noFill/>
            <a:ln w="9525">
              <a:solidFill>
                <a:srgbClr val="FF99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87" name="Rectangle 21"/>
            <p:cNvSpPr>
              <a:spLocks noChangeArrowheads="1"/>
            </p:cNvSpPr>
            <p:nvPr/>
          </p:nvSpPr>
          <p:spPr bwMode="auto">
            <a:xfrm>
              <a:off x="4368" y="3510"/>
              <a:ext cx="511"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n-1</a:t>
              </a: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Object 2"/>
          <p:cNvGraphicFramePr>
            <a:graphicFrameLocks noChangeAspect="1"/>
          </p:cNvGraphicFramePr>
          <p:nvPr/>
        </p:nvGraphicFramePr>
        <p:xfrm>
          <a:off x="838200" y="1371600"/>
          <a:ext cx="7334250" cy="5159375"/>
        </p:xfrm>
        <a:graphic>
          <a:graphicData uri="http://schemas.openxmlformats.org/presentationml/2006/ole">
            <mc:AlternateContent xmlns:mc="http://schemas.openxmlformats.org/markup-compatibility/2006">
              <mc:Choice xmlns:v="urn:schemas-microsoft-com:vml" Requires="v">
                <p:oleObj spid="_x0000_s12303" name="Slide" r:id="rId3" imgW="4772880" imgH="3567240" progId="PowerPoint.Slide.8">
                  <p:embed/>
                </p:oleObj>
              </mc:Choice>
              <mc:Fallback>
                <p:oleObj name="Slide" r:id="rId3" imgW="4772880" imgH="3567240" progId="PowerPoint.Slide.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371600"/>
                        <a:ext cx="7334250" cy="515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291" name="Text Box 3"/>
          <p:cNvSpPr txBox="1">
            <a:spLocks noChangeArrowheads="1"/>
          </p:cNvSpPr>
          <p:nvPr/>
        </p:nvSpPr>
        <p:spPr bwMode="auto">
          <a:xfrm>
            <a:off x="1736725" y="600075"/>
            <a:ext cx="58658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800" b="1">
                <a:latin typeface="Times New Roman" panose="02020603050405020304" pitchFamily="18" charset="0"/>
              </a:rPr>
              <a:t>Gene Number in the Human Genome</a:t>
            </a:r>
            <a:endParaRPr kumimoji="0" lang="en-US" altLang="zh-TW" sz="2400">
              <a:latin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5800" y="609600"/>
            <a:ext cx="7772400" cy="1219200"/>
          </a:xfrm>
        </p:spPr>
        <p:txBody>
          <a:bodyPr/>
          <a:lstStyle/>
          <a:p>
            <a:pPr eaLnBrk="1" hangingPunct="1"/>
            <a:r>
              <a:rPr lang="de-DE" altLang="zh-TW" b="1" i="1" smtClean="0"/>
              <a:t>Gene prediction</a:t>
            </a:r>
            <a:r>
              <a:rPr lang="de-DE" altLang="zh-TW" b="1" smtClean="0"/>
              <a:t/>
            </a:r>
            <a:br>
              <a:rPr lang="de-DE" altLang="zh-TW" b="1" smtClean="0"/>
            </a:br>
            <a:r>
              <a:rPr lang="de-DE" altLang="zh-TW" sz="2400" b="1" smtClean="0"/>
              <a:t>Codon usage (single exon)</a:t>
            </a:r>
          </a:p>
        </p:txBody>
      </p:sp>
      <p:sp>
        <p:nvSpPr>
          <p:cNvPr id="13315" name="Text Box 3"/>
          <p:cNvSpPr txBox="1">
            <a:spLocks noChangeArrowheads="1"/>
          </p:cNvSpPr>
          <p:nvPr/>
        </p:nvSpPr>
        <p:spPr bwMode="auto">
          <a:xfrm>
            <a:off x="381000" y="24384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1</a:t>
            </a:r>
          </a:p>
        </p:txBody>
      </p:sp>
      <p:sp>
        <p:nvSpPr>
          <p:cNvPr id="13316" name="Text Box 4"/>
          <p:cNvSpPr txBox="1">
            <a:spLocks noChangeArrowheads="1"/>
          </p:cNvSpPr>
          <p:nvPr/>
        </p:nvSpPr>
        <p:spPr bwMode="auto">
          <a:xfrm>
            <a:off x="381000" y="37338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2</a:t>
            </a:r>
          </a:p>
        </p:txBody>
      </p:sp>
      <p:sp>
        <p:nvSpPr>
          <p:cNvPr id="13317" name="Text Box 5"/>
          <p:cNvSpPr txBox="1">
            <a:spLocks noChangeArrowheads="1"/>
          </p:cNvSpPr>
          <p:nvPr/>
        </p:nvSpPr>
        <p:spPr bwMode="auto">
          <a:xfrm>
            <a:off x="381000" y="50292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3</a:t>
            </a:r>
          </a:p>
        </p:txBody>
      </p:sp>
      <p:pic>
        <p:nvPicPr>
          <p:cNvPr id="13318" name="Picture 6" descr="Codonpref_stopst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981200"/>
            <a:ext cx="6324600" cy="457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Text Box 7"/>
          <p:cNvSpPr txBox="1">
            <a:spLocks noChangeArrowheads="1"/>
          </p:cNvSpPr>
          <p:nvPr/>
        </p:nvSpPr>
        <p:spPr bwMode="auto">
          <a:xfrm>
            <a:off x="3886200" y="2057400"/>
            <a:ext cx="7381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coding</a:t>
            </a:r>
          </a:p>
        </p:txBody>
      </p:sp>
      <p:sp>
        <p:nvSpPr>
          <p:cNvPr id="13320" name="Text Box 8"/>
          <p:cNvSpPr txBox="1">
            <a:spLocks noChangeArrowheads="1"/>
          </p:cNvSpPr>
          <p:nvPr/>
        </p:nvSpPr>
        <p:spPr bwMode="auto">
          <a:xfrm>
            <a:off x="3733800" y="2895600"/>
            <a:ext cx="11112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non-coding</a:t>
            </a:r>
          </a:p>
        </p:txBody>
      </p:sp>
      <p:sp>
        <p:nvSpPr>
          <p:cNvPr id="13321" name="Text Box 9"/>
          <p:cNvSpPr txBox="1">
            <a:spLocks noChangeArrowheads="1"/>
          </p:cNvSpPr>
          <p:nvPr/>
        </p:nvSpPr>
        <p:spPr bwMode="auto">
          <a:xfrm>
            <a:off x="2133600" y="5486400"/>
            <a:ext cx="11541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correct start</a:t>
            </a:r>
          </a:p>
        </p:txBody>
      </p:sp>
      <p:sp>
        <p:nvSpPr>
          <p:cNvPr id="13322" name="Line 10"/>
          <p:cNvSpPr>
            <a:spLocks noChangeShapeType="1"/>
          </p:cNvSpPr>
          <p:nvPr/>
        </p:nvSpPr>
        <p:spPr bwMode="auto">
          <a:xfrm flipH="1" flipV="1">
            <a:off x="2057400" y="5410200"/>
            <a:ext cx="152400" cy="2286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grpSp>
        <p:nvGrpSpPr>
          <p:cNvPr id="2" name="Group 11"/>
          <p:cNvGrpSpPr>
            <a:grpSpLocks/>
          </p:cNvGrpSpPr>
          <p:nvPr/>
        </p:nvGrpSpPr>
        <p:grpSpPr bwMode="auto">
          <a:xfrm>
            <a:off x="2057400" y="4572000"/>
            <a:ext cx="3200400" cy="609600"/>
            <a:chOff x="1296" y="2880"/>
            <a:chExt cx="2016" cy="384"/>
          </a:xfrm>
        </p:grpSpPr>
        <p:sp>
          <p:nvSpPr>
            <p:cNvPr id="13324" name="AutoShape 12"/>
            <p:cNvSpPr>
              <a:spLocks/>
            </p:cNvSpPr>
            <p:nvPr/>
          </p:nvSpPr>
          <p:spPr bwMode="auto">
            <a:xfrm rot="5400000">
              <a:off x="2220" y="2172"/>
              <a:ext cx="168" cy="2016"/>
            </a:xfrm>
            <a:prstGeom prst="leftBrace">
              <a:avLst>
                <a:gd name="adj1" fmla="val 100000"/>
                <a:gd name="adj2" fmla="val 50000"/>
              </a:avLst>
            </a:prstGeom>
            <a:noFill/>
            <a:ln w="12700">
              <a:solidFill>
                <a:srgbClr val="FF3300"/>
              </a:solidFill>
              <a:round/>
              <a:headEnd/>
              <a:tailEnd/>
            </a:ln>
            <a:extLst>
              <a:ext uri="{909E8E84-426E-40DD-AFC4-6F175D3DCCD1}">
                <a14:hiddenFill xmlns:a14="http://schemas.microsoft.com/office/drawing/2010/main">
                  <a:solidFill>
                    <a:srgbClr val="FFFFFF"/>
                  </a:solidFill>
                </a14:hiddenFill>
              </a:ext>
            </a:extLst>
          </p:spPr>
          <p:txBody>
            <a:bodyPr rot="10800000"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kumimoji="0" lang="zh-TW" altLang="en-GB" sz="2400">
                <a:solidFill>
                  <a:srgbClr val="FF3300"/>
                </a:solidFill>
                <a:latin typeface="Times New Roman" panose="02020603050405020304" pitchFamily="18" charset="0"/>
              </a:endParaRPr>
            </a:p>
          </p:txBody>
        </p:sp>
        <p:sp>
          <p:nvSpPr>
            <p:cNvPr id="13325" name="Text Box 13"/>
            <p:cNvSpPr txBox="1">
              <a:spLocks noChangeArrowheads="1"/>
            </p:cNvSpPr>
            <p:nvPr/>
          </p:nvSpPr>
          <p:spPr bwMode="auto">
            <a:xfrm>
              <a:off x="1824" y="2880"/>
              <a:ext cx="10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latin typeface="Times New Roman" panose="02020603050405020304" pitchFamily="18" charset="0"/>
                </a:rPr>
                <a:t>coding sequence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85800" y="609600"/>
            <a:ext cx="7772400" cy="1219200"/>
          </a:xfrm>
        </p:spPr>
        <p:txBody>
          <a:bodyPr/>
          <a:lstStyle/>
          <a:p>
            <a:pPr eaLnBrk="1" hangingPunct="1"/>
            <a:r>
              <a:rPr lang="de-DE" altLang="zh-TW" b="1" i="1" smtClean="0"/>
              <a:t>Gene prediction</a:t>
            </a:r>
            <a:r>
              <a:rPr lang="de-DE" altLang="zh-TW" b="1" smtClean="0"/>
              <a:t/>
            </a:r>
            <a:br>
              <a:rPr lang="de-DE" altLang="zh-TW" b="1" smtClean="0"/>
            </a:br>
            <a:r>
              <a:rPr lang="de-DE" altLang="zh-TW" sz="2400" b="1" smtClean="0"/>
              <a:t>Codon usage (multiple exons)</a:t>
            </a:r>
          </a:p>
        </p:txBody>
      </p:sp>
      <p:sp>
        <p:nvSpPr>
          <p:cNvPr id="14339" name="Text Box 3"/>
          <p:cNvSpPr txBox="1">
            <a:spLocks noChangeArrowheads="1"/>
          </p:cNvSpPr>
          <p:nvPr/>
        </p:nvSpPr>
        <p:spPr bwMode="auto">
          <a:xfrm>
            <a:off x="381000" y="24384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1</a:t>
            </a:r>
          </a:p>
        </p:txBody>
      </p:sp>
      <p:sp>
        <p:nvSpPr>
          <p:cNvPr id="14340" name="Text Box 4"/>
          <p:cNvSpPr txBox="1">
            <a:spLocks noChangeArrowheads="1"/>
          </p:cNvSpPr>
          <p:nvPr/>
        </p:nvSpPr>
        <p:spPr bwMode="auto">
          <a:xfrm>
            <a:off x="381000" y="36576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2</a:t>
            </a:r>
          </a:p>
        </p:txBody>
      </p:sp>
      <p:sp>
        <p:nvSpPr>
          <p:cNvPr id="14341" name="Text Box 5"/>
          <p:cNvSpPr txBox="1">
            <a:spLocks noChangeArrowheads="1"/>
          </p:cNvSpPr>
          <p:nvPr/>
        </p:nvSpPr>
        <p:spPr bwMode="auto">
          <a:xfrm>
            <a:off x="381000" y="49530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3</a:t>
            </a:r>
          </a:p>
        </p:txBody>
      </p:sp>
      <p:pic>
        <p:nvPicPr>
          <p:cNvPr id="14342" name="Picture 6" descr="exona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905000"/>
            <a:ext cx="5715000"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Text Box 7"/>
          <p:cNvSpPr txBox="1">
            <a:spLocks noChangeArrowheads="1"/>
          </p:cNvSpPr>
          <p:nvPr/>
        </p:nvSpPr>
        <p:spPr bwMode="auto">
          <a:xfrm>
            <a:off x="3886200" y="2057400"/>
            <a:ext cx="7381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coding</a:t>
            </a:r>
          </a:p>
        </p:txBody>
      </p:sp>
      <p:sp>
        <p:nvSpPr>
          <p:cNvPr id="14344" name="Text Box 8"/>
          <p:cNvSpPr txBox="1">
            <a:spLocks noChangeArrowheads="1"/>
          </p:cNvSpPr>
          <p:nvPr/>
        </p:nvSpPr>
        <p:spPr bwMode="auto">
          <a:xfrm>
            <a:off x="3733800" y="2895600"/>
            <a:ext cx="11112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non-coding</a:t>
            </a:r>
          </a:p>
        </p:txBody>
      </p:sp>
      <p:sp>
        <p:nvSpPr>
          <p:cNvPr id="14345" name="Text Box 9"/>
          <p:cNvSpPr txBox="1">
            <a:spLocks noChangeArrowheads="1"/>
          </p:cNvSpPr>
          <p:nvPr/>
        </p:nvSpPr>
        <p:spPr bwMode="auto">
          <a:xfrm>
            <a:off x="228600" y="5791200"/>
            <a:ext cx="1219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Splice sites</a:t>
            </a:r>
          </a:p>
        </p:txBody>
      </p:sp>
      <p:sp>
        <p:nvSpPr>
          <p:cNvPr id="14346" name="Text Box 10"/>
          <p:cNvSpPr txBox="1">
            <a:spLocks noChangeArrowheads="1"/>
          </p:cNvSpPr>
          <p:nvPr/>
        </p:nvSpPr>
        <p:spPr bwMode="auto">
          <a:xfrm>
            <a:off x="7162800" y="1524000"/>
            <a:ext cx="1498600" cy="4486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latin typeface="Times New Roman" panose="02020603050405020304" pitchFamily="18" charset="0"/>
              </a:rPr>
              <a:t>Exons:</a:t>
            </a:r>
          </a:p>
          <a:p>
            <a:pPr eaLnBrk="1" hangingPunct="1">
              <a:spcBef>
                <a:spcPct val="0"/>
              </a:spcBef>
              <a:buFontTx/>
              <a:buNone/>
            </a:pPr>
            <a:r>
              <a:rPr kumimoji="0" lang="de-DE" altLang="zh-TW" sz="1800">
                <a:latin typeface="Times New Roman" panose="02020603050405020304" pitchFamily="18" charset="0"/>
              </a:rPr>
              <a:t>208. .295</a:t>
            </a:r>
          </a:p>
          <a:p>
            <a:pPr eaLnBrk="1" hangingPunct="1">
              <a:spcBef>
                <a:spcPct val="0"/>
              </a:spcBef>
              <a:buFontTx/>
              <a:buNone/>
            </a:pPr>
            <a:r>
              <a:rPr kumimoji="0" lang="de-DE" altLang="zh-TW" sz="1800">
                <a:solidFill>
                  <a:srgbClr val="009900"/>
                </a:solidFill>
                <a:latin typeface="Times New Roman" panose="02020603050405020304" pitchFamily="18" charset="0"/>
              </a:rPr>
              <a:t>1029. .1349</a:t>
            </a:r>
          </a:p>
          <a:p>
            <a:pPr eaLnBrk="1" hangingPunct="1">
              <a:spcBef>
                <a:spcPct val="0"/>
              </a:spcBef>
              <a:buFontTx/>
              <a:buNone/>
            </a:pPr>
            <a:r>
              <a:rPr kumimoji="0" lang="de-DE" altLang="zh-TW" sz="1800">
                <a:latin typeface="Times New Roman" panose="02020603050405020304" pitchFamily="18" charset="0"/>
              </a:rPr>
              <a:t>1500. .1688</a:t>
            </a:r>
          </a:p>
          <a:p>
            <a:pPr eaLnBrk="1" hangingPunct="1">
              <a:spcBef>
                <a:spcPct val="0"/>
              </a:spcBef>
              <a:buFontTx/>
              <a:buNone/>
            </a:pPr>
            <a:r>
              <a:rPr kumimoji="0" lang="de-DE" altLang="zh-TW" sz="1800">
                <a:latin typeface="Times New Roman" panose="02020603050405020304" pitchFamily="18" charset="0"/>
              </a:rPr>
              <a:t>2686. .2934</a:t>
            </a:r>
          </a:p>
          <a:p>
            <a:pPr eaLnBrk="1" hangingPunct="1">
              <a:spcBef>
                <a:spcPct val="0"/>
              </a:spcBef>
              <a:buFontTx/>
              <a:buNone/>
            </a:pPr>
            <a:r>
              <a:rPr kumimoji="0" lang="de-DE" altLang="zh-TW" sz="1800">
                <a:solidFill>
                  <a:srgbClr val="FF3300"/>
                </a:solidFill>
                <a:latin typeface="Times New Roman" panose="02020603050405020304" pitchFamily="18" charset="0"/>
              </a:rPr>
              <a:t>3326. .3444</a:t>
            </a:r>
          </a:p>
          <a:p>
            <a:pPr eaLnBrk="1" hangingPunct="1">
              <a:spcBef>
                <a:spcPct val="0"/>
              </a:spcBef>
              <a:buFontTx/>
              <a:buNone/>
            </a:pPr>
            <a:r>
              <a:rPr kumimoji="0" lang="de-DE" altLang="zh-TW" sz="1800">
                <a:solidFill>
                  <a:srgbClr val="918E00"/>
                </a:solidFill>
                <a:latin typeface="Times New Roman" panose="02020603050405020304" pitchFamily="18" charset="0"/>
              </a:rPr>
              <a:t>3573. .3680</a:t>
            </a:r>
          </a:p>
          <a:p>
            <a:pPr eaLnBrk="1" hangingPunct="1">
              <a:spcBef>
                <a:spcPct val="0"/>
              </a:spcBef>
              <a:buFontTx/>
              <a:buNone/>
            </a:pPr>
            <a:r>
              <a:rPr kumimoji="0" lang="de-DE" altLang="zh-TW" sz="1800">
                <a:latin typeface="Times New Roman" panose="02020603050405020304" pitchFamily="18" charset="0"/>
              </a:rPr>
              <a:t>4135. .4309</a:t>
            </a:r>
          </a:p>
          <a:p>
            <a:pPr eaLnBrk="1" hangingPunct="1">
              <a:spcBef>
                <a:spcPct val="0"/>
              </a:spcBef>
              <a:buFontTx/>
              <a:buNone/>
            </a:pPr>
            <a:r>
              <a:rPr kumimoji="0" lang="de-DE" altLang="zh-TW" sz="1800">
                <a:solidFill>
                  <a:srgbClr val="009900"/>
                </a:solidFill>
                <a:latin typeface="Times New Roman" panose="02020603050405020304" pitchFamily="18" charset="0"/>
              </a:rPr>
              <a:t>4708. .4846</a:t>
            </a:r>
          </a:p>
          <a:p>
            <a:pPr eaLnBrk="1" hangingPunct="1">
              <a:spcBef>
                <a:spcPct val="0"/>
              </a:spcBef>
              <a:buFontTx/>
              <a:buNone/>
            </a:pPr>
            <a:r>
              <a:rPr kumimoji="0" lang="de-DE" altLang="zh-TW" sz="1800">
                <a:solidFill>
                  <a:srgbClr val="FF3300"/>
                </a:solidFill>
                <a:latin typeface="Times New Roman" panose="02020603050405020304" pitchFamily="18" charset="0"/>
              </a:rPr>
              <a:t>4993. .5096</a:t>
            </a:r>
          </a:p>
          <a:p>
            <a:pPr eaLnBrk="1" hangingPunct="1">
              <a:spcBef>
                <a:spcPct val="0"/>
              </a:spcBef>
              <a:buFontTx/>
              <a:buNone/>
            </a:pPr>
            <a:r>
              <a:rPr kumimoji="0" lang="de-DE" altLang="zh-TW" sz="1800">
                <a:latin typeface="Times New Roman" panose="02020603050405020304" pitchFamily="18" charset="0"/>
              </a:rPr>
              <a:t>7301. .7389</a:t>
            </a:r>
          </a:p>
          <a:p>
            <a:pPr eaLnBrk="1" hangingPunct="1">
              <a:spcBef>
                <a:spcPct val="0"/>
              </a:spcBef>
              <a:buFontTx/>
              <a:buNone/>
            </a:pPr>
            <a:r>
              <a:rPr kumimoji="0" lang="de-DE" altLang="zh-TW" sz="1800">
                <a:latin typeface="Times New Roman" panose="02020603050405020304" pitchFamily="18" charset="0"/>
              </a:rPr>
              <a:t>7860. .8013</a:t>
            </a:r>
          </a:p>
          <a:p>
            <a:pPr eaLnBrk="1" hangingPunct="1">
              <a:spcBef>
                <a:spcPct val="0"/>
              </a:spcBef>
              <a:buFontTx/>
              <a:buNone/>
            </a:pPr>
            <a:r>
              <a:rPr kumimoji="0" lang="de-DE" altLang="zh-TW" sz="1800">
                <a:latin typeface="Times New Roman" panose="02020603050405020304" pitchFamily="18" charset="0"/>
              </a:rPr>
              <a:t>8124. .8405</a:t>
            </a:r>
          </a:p>
          <a:p>
            <a:pPr eaLnBrk="1" hangingPunct="1">
              <a:spcBef>
                <a:spcPct val="0"/>
              </a:spcBef>
              <a:buFontTx/>
              <a:buNone/>
            </a:pPr>
            <a:r>
              <a:rPr kumimoji="0" lang="de-DE" altLang="zh-TW" sz="1800">
                <a:latin typeface="Times New Roman" panose="02020603050405020304" pitchFamily="18" charset="0"/>
              </a:rPr>
              <a:t>8553. .8713</a:t>
            </a:r>
          </a:p>
          <a:p>
            <a:pPr eaLnBrk="1" hangingPunct="1">
              <a:spcBef>
                <a:spcPct val="0"/>
              </a:spcBef>
              <a:buFontTx/>
              <a:buNone/>
            </a:pPr>
            <a:r>
              <a:rPr kumimoji="0" lang="de-DE" altLang="zh-TW" sz="1800">
                <a:latin typeface="Times New Roman" panose="02020603050405020304" pitchFamily="18" charset="0"/>
              </a:rPr>
              <a:t>9089. .9225</a:t>
            </a:r>
          </a:p>
          <a:p>
            <a:pPr eaLnBrk="1" hangingPunct="1">
              <a:spcBef>
                <a:spcPct val="0"/>
              </a:spcBef>
              <a:buFontTx/>
              <a:buNone/>
            </a:pPr>
            <a:r>
              <a:rPr kumimoji="0" lang="de-DE" altLang="zh-TW" sz="1800">
                <a:latin typeface="Times New Roman" panose="02020603050405020304" pitchFamily="18" charset="0"/>
              </a:rPr>
              <a:t>13841. .14244</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066800" y="838200"/>
            <a:ext cx="7086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a:spcBef>
                <a:spcPct val="50000"/>
              </a:spcBef>
              <a:buFontTx/>
              <a:buNone/>
            </a:pPr>
            <a:r>
              <a:rPr kumimoji="0" lang="en-US" altLang="zh-TW" sz="2000">
                <a:solidFill>
                  <a:srgbClr val="FFFF00"/>
                </a:solidFill>
                <a:latin typeface="BankGothic Md BT" pitchFamily="34" charset="0"/>
              </a:rPr>
              <a:t>Functional Assignment using Gene Ontology</a:t>
            </a:r>
          </a:p>
        </p:txBody>
      </p:sp>
      <p:graphicFrame>
        <p:nvGraphicFramePr>
          <p:cNvPr id="15363" name="Object 3"/>
          <p:cNvGraphicFramePr>
            <a:graphicFrameLocks noChangeAspect="1"/>
          </p:cNvGraphicFramePr>
          <p:nvPr/>
        </p:nvGraphicFramePr>
        <p:xfrm>
          <a:off x="395288" y="-55563"/>
          <a:ext cx="8208962" cy="6913563"/>
        </p:xfrm>
        <a:graphic>
          <a:graphicData uri="http://schemas.openxmlformats.org/presentationml/2006/ole">
            <mc:AlternateContent xmlns:mc="http://schemas.openxmlformats.org/markup-compatibility/2006">
              <mc:Choice xmlns:v="urn:schemas-microsoft-com:vml" Requires="v">
                <p:oleObj spid="_x0000_s15377" name="Worksheet" r:id="rId3" imgW="8219880" imgH="7139880" progId="Excel.Sheet.8">
                  <p:embed/>
                </p:oleObj>
              </mc:Choice>
              <mc:Fallback>
                <p:oleObj name="Worksheet" r:id="rId3" imgW="8219880" imgH="7139880" progId="Excel.Shee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l="1920" r="3581"/>
                      <a:stretch>
                        <a:fillRect/>
                      </a:stretch>
                    </p:blipFill>
                    <p:spPr bwMode="auto">
                      <a:xfrm>
                        <a:off x="395288" y="-55563"/>
                        <a:ext cx="8208962"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5364" name="Text Box 4"/>
          <p:cNvSpPr txBox="1">
            <a:spLocks noChangeArrowheads="1"/>
          </p:cNvSpPr>
          <p:nvPr/>
        </p:nvSpPr>
        <p:spPr bwMode="auto">
          <a:xfrm>
            <a:off x="1057275" y="2617788"/>
            <a:ext cx="1806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a:spcBef>
                <a:spcPct val="0"/>
              </a:spcBef>
              <a:buFontTx/>
              <a:buNone/>
            </a:pPr>
            <a:r>
              <a:rPr kumimoji="0" lang="en-US" altLang="zh-TW" sz="2000" b="1">
                <a:solidFill>
                  <a:schemeClr val="accent2"/>
                </a:solidFill>
                <a:latin typeface="Times" panose="02020603050405020304" pitchFamily="18" charset="0"/>
              </a:rPr>
              <a:t>13,601 Genes</a:t>
            </a:r>
          </a:p>
        </p:txBody>
      </p:sp>
      <p:sp>
        <p:nvSpPr>
          <p:cNvPr id="15365" name="Text Box 5"/>
          <p:cNvSpPr txBox="1">
            <a:spLocks noChangeArrowheads="1"/>
          </p:cNvSpPr>
          <p:nvPr/>
        </p:nvSpPr>
        <p:spPr bwMode="auto">
          <a:xfrm>
            <a:off x="746125" y="303213"/>
            <a:ext cx="1511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000" b="1">
                <a:latin typeface="Times" panose="02020603050405020304" pitchFamily="18" charset="0"/>
              </a:rPr>
              <a:t>Drosophila</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16387"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6388"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6389"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FFFFCC"/>
                </a:solidFill>
                <a:effectLst>
                  <a:outerShdw blurRad="38100" dist="38100" dir="2700000" algn="tl">
                    <a:srgbClr val="C0C0C0"/>
                  </a:outerShdw>
                </a:effectLst>
                <a:latin typeface="Arial" charset="0"/>
                <a:ea typeface="新細明體" charset="-120"/>
              </a:rPr>
              <a:t>TECHNOLOGY</a:t>
            </a:r>
          </a:p>
        </p:txBody>
      </p:sp>
      <p:grpSp>
        <p:nvGrpSpPr>
          <p:cNvPr id="16391" name="Group 8"/>
          <p:cNvGrpSpPr>
            <a:grpSpLocks/>
          </p:cNvGrpSpPr>
          <p:nvPr/>
        </p:nvGrpSpPr>
        <p:grpSpPr bwMode="auto">
          <a:xfrm>
            <a:off x="2381250" y="3644900"/>
            <a:ext cx="2232025" cy="2087563"/>
            <a:chOff x="2880" y="2840"/>
            <a:chExt cx="1406" cy="1315"/>
          </a:xfrm>
        </p:grpSpPr>
        <p:sp>
          <p:nvSpPr>
            <p:cNvPr id="16397"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FF0000"/>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effectLst>
                  <a:outerShdw blurRad="38100" dist="38100" dir="2700000" algn="tl">
                    <a:srgbClr val="C0C0C0"/>
                  </a:outerShdw>
                </a:effectLst>
                <a:latin typeface="Arial" charset="0"/>
                <a:ea typeface="新細明體" charset="-120"/>
              </a:rPr>
              <a:t>ALGORITHM</a:t>
            </a:r>
          </a:p>
        </p:txBody>
      </p:sp>
      <p:grpSp>
        <p:nvGrpSpPr>
          <p:cNvPr id="16393" name="Group 12"/>
          <p:cNvGrpSpPr>
            <a:grpSpLocks/>
          </p:cNvGrpSpPr>
          <p:nvPr/>
        </p:nvGrpSpPr>
        <p:grpSpPr bwMode="auto">
          <a:xfrm>
            <a:off x="4613275" y="4005263"/>
            <a:ext cx="2455863" cy="2087562"/>
            <a:chOff x="677" y="2750"/>
            <a:chExt cx="1547" cy="1315"/>
          </a:xfrm>
        </p:grpSpPr>
        <p:sp>
          <p:nvSpPr>
            <p:cNvPr id="16395"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solidFill>
                  <a:srgbClr val="660066"/>
                </a:solidFill>
                <a:latin typeface="Times New Roman" panose="02020603050405020304" pitchFamily="18" charset="0"/>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17411"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50"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FFFFCC"/>
                </a:solidFill>
                <a:effectLst>
                  <a:outerShdw blurRad="38100" dist="38100" dir="2700000" algn="tl">
                    <a:srgbClr val="C0C0C0"/>
                  </a:outerShdw>
                </a:effectLst>
                <a:latin typeface="Arial" charset="0"/>
                <a:ea typeface="新細明體" charset="-120"/>
              </a:rPr>
              <a:t>TECHNOLOGY</a:t>
            </a:r>
          </a:p>
        </p:txBody>
      </p:sp>
      <p:grpSp>
        <p:nvGrpSpPr>
          <p:cNvPr id="17415" name="Group 8"/>
          <p:cNvGrpSpPr>
            <a:grpSpLocks/>
          </p:cNvGrpSpPr>
          <p:nvPr/>
        </p:nvGrpSpPr>
        <p:grpSpPr bwMode="auto">
          <a:xfrm>
            <a:off x="2381250" y="3644900"/>
            <a:ext cx="2232025" cy="2087563"/>
            <a:chOff x="2880" y="2840"/>
            <a:chExt cx="1406" cy="1315"/>
          </a:xfrm>
        </p:grpSpPr>
        <p:sp>
          <p:nvSpPr>
            <p:cNvPr id="17421"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17417" name="Group 12"/>
          <p:cNvGrpSpPr>
            <a:grpSpLocks/>
          </p:cNvGrpSpPr>
          <p:nvPr/>
        </p:nvGrpSpPr>
        <p:grpSpPr bwMode="auto">
          <a:xfrm>
            <a:off x="4613275" y="4005263"/>
            <a:ext cx="2455863" cy="2087562"/>
            <a:chOff x="677" y="2750"/>
            <a:chExt cx="1547" cy="1315"/>
          </a:xfrm>
        </p:grpSpPr>
        <p:sp>
          <p:nvSpPr>
            <p:cNvPr id="6156"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algn="ctr" eaLnBrk="1" hangingPunct="1">
                <a:defRPr/>
              </a:pPr>
              <a:endParaRPr lang="zh-TW" altLang="zh-TW" smtClean="0">
                <a:solidFill>
                  <a:schemeClr val="bg1">
                    <a:lumMod val="95000"/>
                  </a:schemeClr>
                </a:solidFill>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6" descr="http://8e.devbio.com/images/ch04/0405fig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8" y="979488"/>
            <a:ext cx="5786437"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2" descr="http://media.wiley.com/CurrentProtocols/MB/mb0704a/mb0704a-fig-0002-1-ful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0" y="785813"/>
            <a:ext cx="2705100" cy="533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字方塊 4"/>
          <p:cNvSpPr txBox="1">
            <a:spLocks noChangeArrowheads="1"/>
          </p:cNvSpPr>
          <p:nvPr/>
        </p:nvSpPr>
        <p:spPr bwMode="auto">
          <a:xfrm>
            <a:off x="357188" y="277813"/>
            <a:ext cx="8572500" cy="523875"/>
          </a:xfrm>
          <a:prstGeom prst="rect">
            <a:avLst/>
          </a:prstGeom>
          <a:noFill/>
          <a:ln w="9525">
            <a:noFill/>
            <a:miter lim="800000"/>
            <a:headEnd/>
            <a:tailEnd/>
          </a:ln>
        </p:spPr>
        <p:txBody>
          <a:bodyPr>
            <a:spAutoFit/>
          </a:bodyPr>
          <a:lstStyle/>
          <a:p>
            <a:pPr algn="ctr" eaLnBrk="1" hangingPunct="1">
              <a:defRPr/>
            </a:pPr>
            <a:r>
              <a:rPr lang="en-US" altLang="zh-TW" sz="2800" b="1" dirty="0">
                <a:solidFill>
                  <a:srgbClr val="C00000"/>
                </a:solidFill>
                <a:effectLst>
                  <a:outerShdw blurRad="38100" dist="38100" dir="2700000" algn="tl">
                    <a:srgbClr val="C0C0C0"/>
                  </a:outerShdw>
                </a:effectLst>
                <a:ea typeface="新細明體" charset="-120"/>
              </a:rPr>
              <a:t>Sanger </a:t>
            </a:r>
            <a:r>
              <a:rPr lang="en-US" altLang="zh-TW" sz="2800" b="1" dirty="0" err="1">
                <a:solidFill>
                  <a:srgbClr val="C00000"/>
                </a:solidFill>
                <a:effectLst>
                  <a:outerShdw blurRad="38100" dist="38100" dir="2700000" algn="tl">
                    <a:srgbClr val="C0C0C0"/>
                  </a:outerShdw>
                </a:effectLst>
                <a:ea typeface="新細明體" charset="-120"/>
              </a:rPr>
              <a:t>Dideoxy</a:t>
            </a:r>
            <a:r>
              <a:rPr lang="en-US" altLang="zh-TW" sz="2800" b="1" dirty="0">
                <a:solidFill>
                  <a:srgbClr val="C00000"/>
                </a:solidFill>
                <a:effectLst>
                  <a:outerShdw blurRad="38100" dist="38100" dir="2700000" algn="tl">
                    <a:srgbClr val="C0C0C0"/>
                  </a:outerShdw>
                </a:effectLst>
                <a:ea typeface="新細明體" charset="-120"/>
              </a:rPr>
              <a:t> Sequencing </a:t>
            </a:r>
            <a:endParaRPr lang="en-US" altLang="zh-TW" sz="2800" dirty="0">
              <a:solidFill>
                <a:srgbClr val="C00000"/>
              </a:solidFill>
              <a:effectLst>
                <a:outerShdw blurRad="38100" dist="38100" dir="2700000" algn="tl">
                  <a:srgbClr val="C0C0C0"/>
                </a:outerShdw>
              </a:effectLst>
              <a:ea typeface="新細明體" charset="-12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gp-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pnas.org/content/103/19/7240/F4.larg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9063" y="1357313"/>
            <a:ext cx="4927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字方塊 3"/>
          <p:cNvSpPr txBox="1">
            <a:spLocks noChangeArrowheads="1"/>
          </p:cNvSpPr>
          <p:nvPr/>
        </p:nvSpPr>
        <p:spPr bwMode="auto">
          <a:xfrm>
            <a:off x="357188" y="277813"/>
            <a:ext cx="8572500" cy="523875"/>
          </a:xfrm>
          <a:prstGeom prst="rect">
            <a:avLst/>
          </a:prstGeom>
          <a:noFill/>
          <a:ln w="9525">
            <a:noFill/>
            <a:miter lim="800000"/>
            <a:headEnd/>
            <a:tailEnd/>
          </a:ln>
        </p:spPr>
        <p:txBody>
          <a:bodyPr>
            <a:spAutoFit/>
          </a:bodyPr>
          <a:lstStyle/>
          <a:p>
            <a:pPr algn="ctr" eaLnBrk="1" hangingPunct="1">
              <a:defRPr/>
            </a:pPr>
            <a:r>
              <a:rPr lang="en-US" altLang="zh-TW" sz="2800" b="1" dirty="0">
                <a:solidFill>
                  <a:srgbClr val="C00000"/>
                </a:solidFill>
                <a:effectLst>
                  <a:outerShdw blurRad="38100" dist="38100" dir="2700000" algn="tl">
                    <a:srgbClr val="C0C0C0"/>
                  </a:outerShdw>
                </a:effectLst>
                <a:ea typeface="新細明體" charset="-120"/>
              </a:rPr>
              <a:t>ABI 3730 XL DNA Sequencer </a:t>
            </a:r>
            <a:endParaRPr lang="en-US" altLang="zh-TW" sz="2800" dirty="0">
              <a:solidFill>
                <a:srgbClr val="C00000"/>
              </a:solidFill>
              <a:effectLst>
                <a:outerShdw blurRad="38100" dist="38100" dir="2700000" algn="tl">
                  <a:srgbClr val="C0C0C0"/>
                </a:outerShdw>
              </a:effectLst>
              <a:ea typeface="新細明體" charset="-120"/>
            </a:endParaRPr>
          </a:p>
        </p:txBody>
      </p:sp>
      <p:pic>
        <p:nvPicPr>
          <p:cNvPr id="20484" name="Picture 6" descr="http://www.gcbiotech.com/beheer/u-images/1002_prod_ABI3730%5B1%5D_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8" y="1428750"/>
            <a:ext cx="3357562"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8"/>
          <p:cNvSpPr txBox="1">
            <a:spLocks noChangeArrowheads="1"/>
          </p:cNvSpPr>
          <p:nvPr/>
        </p:nvSpPr>
        <p:spPr bwMode="auto">
          <a:xfrm>
            <a:off x="490538" y="4749800"/>
            <a:ext cx="8353425"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90000"/>
              </a:lnSpc>
              <a:spcBef>
                <a:spcPct val="0"/>
              </a:spcBef>
              <a:buFontTx/>
              <a:buNone/>
            </a:pPr>
            <a:r>
              <a:rPr lang="en-US" altLang="zh-TW" sz="1600"/>
              <a:t>96/384 DNA sequencing in 2 hrs, approximately 600-1000 readable bps per run.</a:t>
            </a:r>
          </a:p>
        </p:txBody>
      </p:sp>
      <p:grpSp>
        <p:nvGrpSpPr>
          <p:cNvPr id="20486" name="群組 14"/>
          <p:cNvGrpSpPr>
            <a:grpSpLocks/>
          </p:cNvGrpSpPr>
          <p:nvPr/>
        </p:nvGrpSpPr>
        <p:grpSpPr bwMode="auto">
          <a:xfrm>
            <a:off x="3335338" y="5143500"/>
            <a:ext cx="2663825" cy="576263"/>
            <a:chOff x="3240088" y="5424505"/>
            <a:chExt cx="2663825" cy="576263"/>
          </a:xfrm>
        </p:grpSpPr>
        <p:sp>
          <p:nvSpPr>
            <p:cNvPr id="20488" name="Rectangle 10"/>
            <p:cNvSpPr>
              <a:spLocks noChangeArrowheads="1"/>
            </p:cNvSpPr>
            <p:nvPr/>
          </p:nvSpPr>
          <p:spPr bwMode="auto">
            <a:xfrm>
              <a:off x="3654730" y="5527970"/>
              <a:ext cx="1834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a:latin typeface="Times New Roman" panose="02020603050405020304" pitchFamily="18" charset="0"/>
                </a:rPr>
                <a:t>1-4 MB bps/day</a:t>
              </a:r>
            </a:p>
          </p:txBody>
        </p:sp>
        <p:sp>
          <p:nvSpPr>
            <p:cNvPr id="20489" name="Oval 11"/>
            <p:cNvSpPr>
              <a:spLocks noChangeArrowheads="1"/>
            </p:cNvSpPr>
            <p:nvPr/>
          </p:nvSpPr>
          <p:spPr bwMode="auto">
            <a:xfrm>
              <a:off x="3240088" y="5424505"/>
              <a:ext cx="2663825" cy="576263"/>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grpSp>
      <p:sp>
        <p:nvSpPr>
          <p:cNvPr id="20487" name="Rectangle 10"/>
          <p:cNvSpPr>
            <a:spLocks noChangeArrowheads="1"/>
          </p:cNvSpPr>
          <p:nvPr/>
        </p:nvSpPr>
        <p:spPr bwMode="auto">
          <a:xfrm>
            <a:off x="2014538" y="5773738"/>
            <a:ext cx="5305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i="1">
                <a:latin typeface="Times New Roman" panose="02020603050405020304" pitchFamily="18" charset="0"/>
              </a:rPr>
              <a:t>A human genome of 3GB need 750 days to finish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4"/>
          <p:cNvSpPr txBox="1">
            <a:spLocks noChangeArrowheads="1"/>
          </p:cNvSpPr>
          <p:nvPr/>
        </p:nvSpPr>
        <p:spPr bwMode="auto">
          <a:xfrm>
            <a:off x="357188" y="277813"/>
            <a:ext cx="8572500" cy="579437"/>
          </a:xfrm>
          <a:prstGeom prst="rect">
            <a:avLst/>
          </a:prstGeom>
          <a:noFill/>
          <a:ln w="9525">
            <a:noFill/>
            <a:miter lim="800000"/>
            <a:headEnd/>
            <a:tailEnd/>
          </a:ln>
        </p:spPr>
        <p:txBody>
          <a:bodyPr>
            <a:spAutoFit/>
          </a:bodyPr>
          <a:lstStyle/>
          <a:p>
            <a:pPr algn="ctr" eaLnBrk="1" hangingPunct="1">
              <a:defRPr/>
            </a:pPr>
            <a:r>
              <a:rPr lang="en-US" altLang="zh-TW" sz="3200" b="1" dirty="0">
                <a:solidFill>
                  <a:srgbClr val="C00000"/>
                </a:solidFill>
                <a:effectLst>
                  <a:outerShdw blurRad="38100" dist="38100" dir="2700000" algn="tl">
                    <a:srgbClr val="C0C0C0"/>
                  </a:outerShdw>
                </a:effectLst>
                <a:ea typeface="新細明體" charset="-120"/>
              </a:rPr>
              <a:t>Next Generation Sequencing (NGS) Technology</a:t>
            </a:r>
            <a:endParaRPr lang="en-US" altLang="zh-TW" sz="3200" dirty="0">
              <a:solidFill>
                <a:srgbClr val="C00000"/>
              </a:solidFill>
              <a:effectLst>
                <a:outerShdw blurRad="38100" dist="38100" dir="2700000" algn="tl">
                  <a:srgbClr val="C0C0C0"/>
                </a:outerShdw>
              </a:effectLst>
              <a:ea typeface="新細明體" charset="-120"/>
            </a:endParaRPr>
          </a:p>
        </p:txBody>
      </p:sp>
      <p:grpSp>
        <p:nvGrpSpPr>
          <p:cNvPr id="21507" name="群組 6"/>
          <p:cNvGrpSpPr>
            <a:grpSpLocks/>
          </p:cNvGrpSpPr>
          <p:nvPr/>
        </p:nvGrpSpPr>
        <p:grpSpPr bwMode="auto">
          <a:xfrm>
            <a:off x="642938" y="1000125"/>
            <a:ext cx="8034337" cy="5219700"/>
            <a:chOff x="642910" y="1000107"/>
            <a:chExt cx="8034165" cy="5220001"/>
          </a:xfrm>
        </p:grpSpPr>
        <p:pic>
          <p:nvPicPr>
            <p:cNvPr id="2150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10" y="1000107"/>
              <a:ext cx="3889698" cy="52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2" descr="http://genome.cshlp.org/content/18/9/F1.medium.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1000108"/>
              <a:ext cx="4033637" cy="52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259632" y="107921"/>
            <a:ext cx="7285969" cy="584775"/>
          </a:xfrm>
          <a:prstGeom prst="rect">
            <a:avLst/>
          </a:prstGeom>
          <a:noFill/>
        </p:spPr>
        <p:txBody>
          <a:bodyPr wrap="none">
            <a:spAutoFit/>
          </a:bodyPr>
          <a:lstStyle/>
          <a:p>
            <a:pPr eaLnBrk="1" hangingPunct="1">
              <a:defRPr/>
            </a:pP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 (2014)</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83970" name="Picture 2" descr="https://flxlexblog.files.wordpress.com/2014/06/developments-in-next-generation-sequenc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23165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42875" y="785813"/>
            <a:ext cx="8858250" cy="4643437"/>
          </a:xfrm>
        </p:spPr>
      </p:pic>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eaLnBrk="1" fontAlgn="auto" hangingPunct="1">
              <a:spcBef>
                <a:spcPts val="0"/>
              </a:spcBef>
              <a:spcAft>
                <a:spcPts val="0"/>
              </a:spcAft>
              <a:defRPr/>
            </a:pPr>
            <a:r>
              <a:rPr lang="en-US" altLang="zh-TW" sz="2800" b="1" dirty="0">
                <a:solidFill>
                  <a:srgbClr val="C00000"/>
                </a:solidFill>
                <a:effectLst>
                  <a:outerShdw blurRad="38100" dist="38100" dir="2700000" algn="tl">
                    <a:srgbClr val="C0C0C0"/>
                  </a:outerShdw>
                </a:effectLst>
                <a:latin typeface="Arial" pitchFamily="34" charset="0"/>
                <a:cs typeface="Arial" pitchFamily="34" charset="0"/>
              </a:rPr>
              <a:t>Applications on Biomedical Sciences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cxnSp>
        <p:nvCxnSpPr>
          <p:cNvPr id="5" name="直線接點 4"/>
          <p:cNvCxnSpPr/>
          <p:nvPr/>
        </p:nvCxnSpPr>
        <p:spPr>
          <a:xfrm>
            <a:off x="12349163" y="2420938"/>
            <a:ext cx="914400" cy="9144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Oval 2"/>
          <p:cNvSpPr>
            <a:spLocks noChangeArrowheads="1"/>
          </p:cNvSpPr>
          <p:nvPr/>
        </p:nvSpPr>
        <p:spPr bwMode="auto">
          <a:xfrm>
            <a:off x="152400" y="914400"/>
            <a:ext cx="7162800" cy="4648200"/>
          </a:xfrm>
          <a:prstGeom prst="ellipse">
            <a:avLst/>
          </a:prstGeom>
          <a:solidFill>
            <a:srgbClr val="CACACA"/>
          </a:solidFill>
          <a:ln w="9525">
            <a:solidFill>
              <a:schemeClr val="folHlink"/>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4579" name="Oval 3"/>
          <p:cNvSpPr>
            <a:spLocks noChangeArrowheads="1"/>
          </p:cNvSpPr>
          <p:nvPr/>
        </p:nvSpPr>
        <p:spPr bwMode="auto">
          <a:xfrm>
            <a:off x="381000" y="1676400"/>
            <a:ext cx="2819400" cy="2819400"/>
          </a:xfrm>
          <a:prstGeom prst="ellipse">
            <a:avLst/>
          </a:prstGeom>
          <a:solidFill>
            <a:schemeClr val="bg1"/>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4580" name="Text Box 4"/>
          <p:cNvSpPr txBox="1">
            <a:spLocks noChangeArrowheads="1"/>
          </p:cNvSpPr>
          <p:nvPr/>
        </p:nvSpPr>
        <p:spPr bwMode="auto">
          <a:xfrm>
            <a:off x="1287463" y="2684463"/>
            <a:ext cx="8461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DNA</a:t>
            </a:r>
          </a:p>
        </p:txBody>
      </p:sp>
      <p:sp>
        <p:nvSpPr>
          <p:cNvPr id="24581" name="Text Box 5"/>
          <p:cNvSpPr txBox="1">
            <a:spLocks noChangeArrowheads="1"/>
          </p:cNvSpPr>
          <p:nvPr/>
        </p:nvSpPr>
        <p:spPr bwMode="auto">
          <a:xfrm>
            <a:off x="3200400" y="2684463"/>
            <a:ext cx="8461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RNA</a:t>
            </a:r>
          </a:p>
        </p:txBody>
      </p:sp>
      <p:sp>
        <p:nvSpPr>
          <p:cNvPr id="24582" name="Text Box 6"/>
          <p:cNvSpPr txBox="1">
            <a:spLocks noChangeArrowheads="1"/>
          </p:cNvSpPr>
          <p:nvPr/>
        </p:nvSpPr>
        <p:spPr bwMode="auto">
          <a:xfrm>
            <a:off x="7286625" y="2684463"/>
            <a:ext cx="1724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phenotype</a:t>
            </a:r>
          </a:p>
        </p:txBody>
      </p:sp>
      <p:sp>
        <p:nvSpPr>
          <p:cNvPr id="24583" name="AutoShape 7"/>
          <p:cNvSpPr>
            <a:spLocks noChangeArrowheads="1"/>
          </p:cNvSpPr>
          <p:nvPr/>
        </p:nvSpPr>
        <p:spPr bwMode="auto">
          <a:xfrm>
            <a:off x="2143125" y="2690813"/>
            <a:ext cx="976313" cy="485775"/>
          </a:xfrm>
          <a:prstGeom prst="rightArrow">
            <a:avLst>
              <a:gd name="adj1" fmla="val 50000"/>
              <a:gd name="adj2" fmla="val 50245"/>
            </a:avLst>
          </a:prstGeom>
          <a:solidFill>
            <a:schemeClr val="tx2"/>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4584" name="AutoShape 8"/>
          <p:cNvSpPr>
            <a:spLocks noChangeArrowheads="1"/>
          </p:cNvSpPr>
          <p:nvPr/>
        </p:nvSpPr>
        <p:spPr bwMode="auto">
          <a:xfrm>
            <a:off x="4114800" y="2690813"/>
            <a:ext cx="976313" cy="485775"/>
          </a:xfrm>
          <a:prstGeom prst="rightArrow">
            <a:avLst>
              <a:gd name="adj1" fmla="val 50000"/>
              <a:gd name="adj2" fmla="val 50245"/>
            </a:avLst>
          </a:prstGeom>
          <a:solidFill>
            <a:schemeClr val="tx2"/>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24585" name="Picture 9" descr="dna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 y="1981200"/>
            <a:ext cx="7747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10" descr="rbp3d_grey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1600200"/>
            <a:ext cx="129540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Text Box 11"/>
          <p:cNvSpPr txBox="1">
            <a:spLocks noChangeArrowheads="1"/>
          </p:cNvSpPr>
          <p:nvPr/>
        </p:nvSpPr>
        <p:spPr bwMode="auto">
          <a:xfrm>
            <a:off x="5051425" y="2684463"/>
            <a:ext cx="1216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protein</a:t>
            </a:r>
          </a:p>
        </p:txBody>
      </p:sp>
      <p:sp>
        <p:nvSpPr>
          <p:cNvPr id="24588" name="AutoShape 12"/>
          <p:cNvSpPr>
            <a:spLocks noChangeArrowheads="1"/>
          </p:cNvSpPr>
          <p:nvPr/>
        </p:nvSpPr>
        <p:spPr bwMode="auto">
          <a:xfrm>
            <a:off x="6248400" y="2690813"/>
            <a:ext cx="976313" cy="485775"/>
          </a:xfrm>
          <a:prstGeom prst="rightArrow">
            <a:avLst>
              <a:gd name="adj1" fmla="val 50000"/>
              <a:gd name="adj2" fmla="val 50245"/>
            </a:avLst>
          </a:prstGeom>
          <a:solidFill>
            <a:schemeClr val="tx2"/>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39629" name="Text Box 13"/>
          <p:cNvSpPr txBox="1">
            <a:spLocks noChangeArrowheads="1"/>
          </p:cNvSpPr>
          <p:nvPr/>
        </p:nvSpPr>
        <p:spPr bwMode="auto">
          <a:xfrm>
            <a:off x="1331913" y="3116263"/>
            <a:ext cx="1441450" cy="457200"/>
          </a:xfrm>
          <a:prstGeom prst="rect">
            <a:avLst/>
          </a:prstGeom>
          <a:noFill/>
          <a:ln w="9525">
            <a:noFill/>
            <a:miter lim="800000"/>
            <a:headEnd/>
            <a:tailEnd/>
          </a:ln>
          <a:effectLst/>
        </p:spPr>
        <p:txBody>
          <a:bodyPr wrap="none">
            <a:spAutoFit/>
          </a:bodyPr>
          <a:lstStyle/>
          <a:p>
            <a:pPr eaLnBrk="1" hangingPunct="1">
              <a:defRPr/>
            </a:pPr>
            <a:r>
              <a:rPr lang="en-US" altLang="zh-TW" sz="2400" b="1" i="1">
                <a:solidFill>
                  <a:schemeClr val="accent2"/>
                </a:solidFill>
                <a:effectLst>
                  <a:outerShdw blurRad="38100" dist="38100" dir="2700000" algn="tl">
                    <a:srgbClr val="C0C0C0"/>
                  </a:outerShdw>
                </a:effectLst>
                <a:latin typeface="Bookman Old Style" pitchFamily="18" charset="0"/>
                <a:ea typeface="新細明體" charset="-120"/>
              </a:rPr>
              <a:t>Genome</a:t>
            </a:r>
          </a:p>
        </p:txBody>
      </p:sp>
      <p:sp>
        <p:nvSpPr>
          <p:cNvPr id="239630" name="Text Box 14"/>
          <p:cNvSpPr txBox="1">
            <a:spLocks noChangeArrowheads="1"/>
          </p:cNvSpPr>
          <p:nvPr/>
        </p:nvSpPr>
        <p:spPr bwMode="auto">
          <a:xfrm>
            <a:off x="2987675" y="3517900"/>
            <a:ext cx="2551113" cy="384175"/>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2400" b="1" i="1">
                <a:solidFill>
                  <a:schemeClr val="accent2"/>
                </a:solidFill>
                <a:effectLst>
                  <a:outerShdw blurRad="38100" dist="38100" dir="2700000" algn="tl">
                    <a:srgbClr val="C0C0C0"/>
                  </a:outerShdw>
                </a:effectLst>
                <a:latin typeface="Bookman Old Style" pitchFamily="18" charset="0"/>
                <a:ea typeface="新細明體" charset="-120"/>
              </a:rPr>
              <a:t>Transcriptome</a:t>
            </a:r>
          </a:p>
        </p:txBody>
      </p:sp>
      <p:sp>
        <p:nvSpPr>
          <p:cNvPr id="239631" name="Text Box 15"/>
          <p:cNvSpPr txBox="1">
            <a:spLocks noChangeArrowheads="1"/>
          </p:cNvSpPr>
          <p:nvPr/>
        </p:nvSpPr>
        <p:spPr bwMode="auto">
          <a:xfrm>
            <a:off x="4932363" y="4005263"/>
            <a:ext cx="1665287" cy="457200"/>
          </a:xfrm>
          <a:prstGeom prst="rect">
            <a:avLst/>
          </a:prstGeom>
          <a:noFill/>
          <a:ln w="9525">
            <a:noFill/>
            <a:miter lim="800000"/>
            <a:headEnd/>
            <a:tailEnd/>
          </a:ln>
          <a:effectLst/>
        </p:spPr>
        <p:txBody>
          <a:bodyPr wrap="none">
            <a:spAutoFit/>
          </a:bodyPr>
          <a:lstStyle/>
          <a:p>
            <a:pPr eaLnBrk="1" hangingPunct="1">
              <a:defRPr/>
            </a:pPr>
            <a:r>
              <a:rPr lang="en-US" altLang="zh-TW" sz="2400" b="1" i="1">
                <a:solidFill>
                  <a:schemeClr val="accent2"/>
                </a:solidFill>
                <a:effectLst>
                  <a:outerShdw blurRad="38100" dist="38100" dir="2700000" algn="tl">
                    <a:srgbClr val="C0C0C0"/>
                  </a:outerShdw>
                </a:effectLst>
                <a:latin typeface="Bookman Old Style" pitchFamily="18" charset="0"/>
                <a:ea typeface="新細明體" charset="-120"/>
              </a:rPr>
              <a:t>Proteome</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2514600"/>
            <a:ext cx="37338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3" name="Picture 3" descr="LLMPP_fig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299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Text Box 5"/>
          <p:cNvSpPr txBox="1">
            <a:spLocks noChangeArrowheads="1"/>
          </p:cNvSpPr>
          <p:nvPr/>
        </p:nvSpPr>
        <p:spPr bwMode="auto">
          <a:xfrm>
            <a:off x="6269038" y="955675"/>
            <a:ext cx="1728787"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2000">
                <a:latin typeface="Times New Roman" panose="02020603050405020304" pitchFamily="18" charset="0"/>
              </a:rPr>
              <a:t>20,000-40,000 </a:t>
            </a:r>
          </a:p>
          <a:p>
            <a:pPr algn="ctr" eaLnBrk="1" hangingPunct="1">
              <a:lnSpc>
                <a:spcPct val="80000"/>
              </a:lnSpc>
              <a:spcBef>
                <a:spcPct val="0"/>
              </a:spcBef>
              <a:buFontTx/>
              <a:buNone/>
            </a:pPr>
            <a:r>
              <a:rPr lang="en-US" altLang="zh-TW" sz="2000">
                <a:latin typeface="Times New Roman" panose="02020603050405020304" pitchFamily="18" charset="0"/>
              </a:rPr>
              <a:t>Clones</a:t>
            </a:r>
          </a:p>
          <a:p>
            <a:pPr algn="ctr" eaLnBrk="1" hangingPunct="1">
              <a:lnSpc>
                <a:spcPct val="80000"/>
              </a:lnSpc>
              <a:spcBef>
                <a:spcPct val="0"/>
              </a:spcBef>
              <a:buFontTx/>
              <a:buNone/>
            </a:pPr>
            <a:r>
              <a:rPr lang="en-US" altLang="zh-TW" sz="2000">
                <a:latin typeface="Times New Roman" panose="02020603050405020304" pitchFamily="18" charset="0"/>
              </a:rPr>
              <a:t>per</a:t>
            </a:r>
          </a:p>
          <a:p>
            <a:pPr algn="ctr" eaLnBrk="1" hangingPunct="1">
              <a:lnSpc>
                <a:spcPct val="80000"/>
              </a:lnSpc>
              <a:spcBef>
                <a:spcPct val="0"/>
              </a:spcBef>
              <a:buFontTx/>
              <a:buNone/>
            </a:pPr>
            <a:r>
              <a:rPr lang="en-US" altLang="zh-TW" sz="2000">
                <a:latin typeface="Times New Roman" panose="02020603050405020304" pitchFamily="18" charset="0"/>
              </a:rPr>
              <a:t>slide</a:t>
            </a:r>
          </a:p>
        </p:txBody>
      </p:sp>
      <p:sp>
        <p:nvSpPr>
          <p:cNvPr id="25605" name="Oval 6"/>
          <p:cNvSpPr>
            <a:spLocks noChangeArrowheads="1"/>
          </p:cNvSpPr>
          <p:nvPr/>
        </p:nvSpPr>
        <p:spPr bwMode="auto">
          <a:xfrm>
            <a:off x="5940425" y="692150"/>
            <a:ext cx="2232025" cy="144145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25606" name="Picture 7" descr="back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7" name="Text Box 8"/>
          <p:cNvSpPr txBox="1">
            <a:spLocks noChangeArrowheads="1"/>
          </p:cNvSpPr>
          <p:nvPr/>
        </p:nvSpPr>
        <p:spPr bwMode="auto">
          <a:xfrm>
            <a:off x="0" y="0"/>
            <a:ext cx="162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a:solidFill>
                  <a:srgbClr val="CCFF33"/>
                </a:solidFill>
              </a:rPr>
              <a:t>Microarray</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back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 Box 3"/>
          <p:cNvSpPr txBox="1">
            <a:spLocks noChangeArrowheads="1"/>
          </p:cNvSpPr>
          <p:nvPr/>
        </p:nvSpPr>
        <p:spPr bwMode="auto">
          <a:xfrm>
            <a:off x="57150" y="0"/>
            <a:ext cx="1844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b="1">
                <a:solidFill>
                  <a:srgbClr val="CCFF33"/>
                </a:solidFill>
              </a:rPr>
              <a:t>Proteomics</a:t>
            </a:r>
          </a:p>
        </p:txBody>
      </p:sp>
      <p:pic>
        <p:nvPicPr>
          <p:cNvPr id="26628" name="Picture 4" descr="Click to return to previous pag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230313"/>
            <a:ext cx="4343400" cy="268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5" descr="Click to return to previous page">
            <a:hlinkClick r:id="rId3"/>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533400"/>
            <a:ext cx="3333750" cy="316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0" name="Text Box 6"/>
          <p:cNvSpPr txBox="1">
            <a:spLocks noChangeArrowheads="1"/>
          </p:cNvSpPr>
          <p:nvPr/>
        </p:nvSpPr>
        <p:spPr bwMode="auto">
          <a:xfrm>
            <a:off x="365125" y="3962400"/>
            <a:ext cx="4206875"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fontAlgn="t" hangingPunct="1">
              <a:lnSpc>
                <a:spcPct val="90000"/>
              </a:lnSpc>
              <a:spcBef>
                <a:spcPct val="0"/>
              </a:spcBef>
              <a:buFontTx/>
              <a:buNone/>
            </a:pPr>
            <a:r>
              <a:rPr lang="en-US" altLang="zh-TW" sz="1600">
                <a:latin typeface="Verdana" panose="020B0604030504040204" pitchFamily="34" charset="0"/>
              </a:rPr>
              <a:t>2 Dimensional Electrophoresis gels, differences that are characteristics of the individual starting states recognized by comparison of two protein pattern </a:t>
            </a:r>
            <a:endParaRPr lang="en-US" altLang="zh-TW" sz="1600"/>
          </a:p>
        </p:txBody>
      </p:sp>
      <p:sp>
        <p:nvSpPr>
          <p:cNvPr id="26631" name="Text Box 7"/>
          <p:cNvSpPr txBox="1">
            <a:spLocks noChangeArrowheads="1"/>
          </p:cNvSpPr>
          <p:nvPr/>
        </p:nvSpPr>
        <p:spPr bwMode="auto">
          <a:xfrm>
            <a:off x="5318125" y="3505200"/>
            <a:ext cx="3521075"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fontAlgn="t" hangingPunct="1">
              <a:lnSpc>
                <a:spcPct val="80000"/>
              </a:lnSpc>
              <a:spcBef>
                <a:spcPct val="0"/>
              </a:spcBef>
              <a:buFontTx/>
              <a:buNone/>
            </a:pPr>
            <a:r>
              <a:rPr lang="en-US" altLang="zh-TW" sz="1600">
                <a:latin typeface="Verdana" panose="020B0604030504040204" pitchFamily="34" charset="0"/>
              </a:rPr>
              <a:t>MALDI-MS peptide mass fingerprint, for identification of proteins separated by 2D electrophoresis </a:t>
            </a:r>
            <a:endParaRPr lang="en-US" altLang="zh-TW" sz="1600"/>
          </a:p>
        </p:txBody>
      </p:sp>
      <p:pic>
        <p:nvPicPr>
          <p:cNvPr id="26632" name="Picture 8" descr="Click to return to previous page">
            <a:hlinkClick r:id="rId3"/>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4495800"/>
            <a:ext cx="2971800" cy="202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9"/>
          <p:cNvGrpSpPr>
            <a:grpSpLocks/>
          </p:cNvGrpSpPr>
          <p:nvPr/>
        </p:nvGrpSpPr>
        <p:grpSpPr bwMode="auto">
          <a:xfrm>
            <a:off x="1331913" y="5516563"/>
            <a:ext cx="1800225" cy="936625"/>
            <a:chOff x="839" y="3475"/>
            <a:chExt cx="1134" cy="590"/>
          </a:xfrm>
        </p:grpSpPr>
        <p:sp>
          <p:nvSpPr>
            <p:cNvPr id="26634" name="Text Box 10"/>
            <p:cNvSpPr txBox="1">
              <a:spLocks noChangeArrowheads="1"/>
            </p:cNvSpPr>
            <p:nvPr/>
          </p:nvSpPr>
          <p:spPr bwMode="auto">
            <a:xfrm>
              <a:off x="1111" y="3475"/>
              <a:ext cx="11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2400">
                <a:latin typeface="Times New Roman" panose="02020603050405020304" pitchFamily="18" charset="0"/>
              </a:endParaRPr>
            </a:p>
          </p:txBody>
        </p:sp>
        <p:sp>
          <p:nvSpPr>
            <p:cNvPr id="26635" name="Text Box 11"/>
            <p:cNvSpPr txBox="1">
              <a:spLocks noChangeArrowheads="1"/>
            </p:cNvSpPr>
            <p:nvPr/>
          </p:nvSpPr>
          <p:spPr bwMode="auto">
            <a:xfrm>
              <a:off x="975" y="3521"/>
              <a:ext cx="976"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2000">
                  <a:latin typeface="Times New Roman" panose="02020603050405020304" pitchFamily="18" charset="0"/>
                </a:rPr>
                <a:t>6,000 </a:t>
              </a:r>
            </a:p>
            <a:p>
              <a:pPr algn="ctr" eaLnBrk="1" hangingPunct="1">
                <a:lnSpc>
                  <a:spcPct val="70000"/>
                </a:lnSpc>
                <a:spcBef>
                  <a:spcPct val="0"/>
                </a:spcBef>
                <a:buFontTx/>
                <a:buNone/>
              </a:pPr>
              <a:r>
                <a:rPr lang="en-US" altLang="zh-TW" sz="2000">
                  <a:latin typeface="Times New Roman" panose="02020603050405020304" pitchFamily="18" charset="0"/>
                </a:rPr>
                <a:t>protein spots </a:t>
              </a:r>
            </a:p>
            <a:p>
              <a:pPr algn="ctr" eaLnBrk="1" hangingPunct="1">
                <a:lnSpc>
                  <a:spcPct val="70000"/>
                </a:lnSpc>
                <a:spcBef>
                  <a:spcPct val="0"/>
                </a:spcBef>
                <a:buFontTx/>
                <a:buNone/>
              </a:pPr>
              <a:r>
                <a:rPr lang="en-US" altLang="zh-TW" sz="2000">
                  <a:latin typeface="Times New Roman" panose="02020603050405020304" pitchFamily="18" charset="0"/>
                </a:rPr>
                <a:t>per gel</a:t>
              </a:r>
            </a:p>
          </p:txBody>
        </p:sp>
        <p:sp>
          <p:nvSpPr>
            <p:cNvPr id="26636" name="Oval 12"/>
            <p:cNvSpPr>
              <a:spLocks noChangeArrowheads="1"/>
            </p:cNvSpPr>
            <p:nvPr/>
          </p:nvSpPr>
          <p:spPr bwMode="auto">
            <a:xfrm>
              <a:off x="839" y="3475"/>
              <a:ext cx="1134" cy="59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7650" name="Picture 2" descr="back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 Box 3"/>
          <p:cNvSpPr txBox="1">
            <a:spLocks noChangeArrowheads="1"/>
          </p:cNvSpPr>
          <p:nvPr/>
        </p:nvSpPr>
        <p:spPr bwMode="auto">
          <a:xfrm>
            <a:off x="57150" y="0"/>
            <a:ext cx="1993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b="1">
                <a:solidFill>
                  <a:srgbClr val="CCFF33"/>
                </a:solidFill>
              </a:rPr>
              <a:t>3D Modeling</a:t>
            </a:r>
          </a:p>
        </p:txBody>
      </p:sp>
      <p:pic>
        <p:nvPicPr>
          <p:cNvPr id="27652" name="Picture 4" descr="1_cylinder">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0750" y="1196975"/>
            <a:ext cx="47625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28675"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8677"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TECHNOLOGY</a:t>
            </a:r>
          </a:p>
        </p:txBody>
      </p:sp>
      <p:grpSp>
        <p:nvGrpSpPr>
          <p:cNvPr id="28679" name="Group 8"/>
          <p:cNvGrpSpPr>
            <a:grpSpLocks/>
          </p:cNvGrpSpPr>
          <p:nvPr/>
        </p:nvGrpSpPr>
        <p:grpSpPr bwMode="auto">
          <a:xfrm>
            <a:off x="2381250" y="3644900"/>
            <a:ext cx="2232025" cy="2087563"/>
            <a:chOff x="2880" y="2840"/>
            <a:chExt cx="1406" cy="1315"/>
          </a:xfrm>
        </p:grpSpPr>
        <p:sp>
          <p:nvSpPr>
            <p:cNvPr id="28685"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FF0000"/>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28681" name="Group 12"/>
          <p:cNvGrpSpPr>
            <a:grpSpLocks/>
          </p:cNvGrpSpPr>
          <p:nvPr/>
        </p:nvGrpSpPr>
        <p:grpSpPr bwMode="auto">
          <a:xfrm>
            <a:off x="4613275" y="4005263"/>
            <a:ext cx="2455863" cy="2087562"/>
            <a:chOff x="677" y="2750"/>
            <a:chExt cx="1547" cy="1315"/>
          </a:xfrm>
        </p:grpSpPr>
        <p:sp>
          <p:nvSpPr>
            <p:cNvPr id="28683"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solidFill>
                  <a:srgbClr val="660066"/>
                </a:solidFill>
                <a:latin typeface="Times New Roman" panose="02020603050405020304" pitchFamily="18" charset="0"/>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1700213"/>
            <a:ext cx="4321175" cy="409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Text Box 3"/>
          <p:cNvSpPr txBox="1">
            <a:spLocks noChangeArrowheads="1"/>
          </p:cNvSpPr>
          <p:nvPr/>
        </p:nvSpPr>
        <p:spPr bwMode="auto">
          <a:xfrm>
            <a:off x="4787900" y="3284538"/>
            <a:ext cx="4535488"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2000">
                <a:latin typeface="Times New Roman" panose="02020603050405020304" pitchFamily="18" charset="0"/>
              </a:rPr>
              <a:t>IAM: International Advisory Meeting </a:t>
            </a:r>
          </a:p>
          <a:p>
            <a:pPr eaLnBrk="1" hangingPunct="1">
              <a:lnSpc>
                <a:spcPct val="80000"/>
              </a:lnSpc>
              <a:spcBef>
                <a:spcPct val="0"/>
              </a:spcBef>
              <a:buFontTx/>
              <a:buNone/>
            </a:pPr>
            <a:r>
              <a:rPr lang="en-US" altLang="zh-TW" sz="2000">
                <a:latin typeface="Times New Roman" panose="02020603050405020304" pitchFamily="18" charset="0"/>
              </a:rPr>
              <a:t>ICM: International Collaborative Meeting </a:t>
            </a:r>
          </a:p>
        </p:txBody>
      </p:sp>
      <p:sp>
        <p:nvSpPr>
          <p:cNvPr id="29700" name="Text Box 4"/>
          <p:cNvSpPr txBox="1">
            <a:spLocks noChangeArrowheads="1"/>
          </p:cNvSpPr>
          <p:nvPr/>
        </p:nvSpPr>
        <p:spPr bwMode="auto">
          <a:xfrm>
            <a:off x="1116013" y="188913"/>
            <a:ext cx="6965950"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70000"/>
              </a:lnSpc>
              <a:spcBef>
                <a:spcPct val="0"/>
              </a:spcBef>
              <a:buFontTx/>
              <a:buNone/>
            </a:pPr>
            <a:r>
              <a:rPr lang="en-US" altLang="zh-TW" sz="3600" b="1">
                <a:solidFill>
                  <a:srgbClr val="003300"/>
                </a:solidFill>
              </a:rPr>
              <a:t>GenBank/EMBL/DDBJ</a:t>
            </a:r>
          </a:p>
          <a:p>
            <a:pPr eaLnBrk="1" hangingPunct="1">
              <a:lnSpc>
                <a:spcPct val="70000"/>
              </a:lnSpc>
              <a:spcBef>
                <a:spcPct val="0"/>
              </a:spcBef>
              <a:buFontTx/>
              <a:buNone/>
            </a:pPr>
            <a:r>
              <a:rPr lang="en-US" altLang="zh-TW" sz="3600" b="1">
                <a:solidFill>
                  <a:srgbClr val="003300"/>
                </a:solidFill>
              </a:rPr>
              <a:t>International </a:t>
            </a:r>
          </a:p>
          <a:p>
            <a:pPr eaLnBrk="1" hangingPunct="1">
              <a:lnSpc>
                <a:spcPct val="70000"/>
              </a:lnSpc>
              <a:spcBef>
                <a:spcPct val="0"/>
              </a:spcBef>
              <a:buFontTx/>
              <a:buNone/>
            </a:pPr>
            <a:r>
              <a:rPr lang="en-US" altLang="zh-TW" sz="3600" b="1">
                <a:solidFill>
                  <a:srgbClr val="003300"/>
                </a:solidFill>
              </a:rPr>
              <a:t>Nucleotide Sequence Database</a:t>
            </a:r>
          </a:p>
        </p:txBody>
      </p:sp>
      <p:sp>
        <p:nvSpPr>
          <p:cNvPr id="29701" name="Text Box 5"/>
          <p:cNvSpPr txBox="1">
            <a:spLocks noChangeArrowheads="1"/>
          </p:cNvSpPr>
          <p:nvPr/>
        </p:nvSpPr>
        <p:spPr bwMode="auto">
          <a:xfrm>
            <a:off x="5724525" y="4437063"/>
            <a:ext cx="3095625"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800" b="1">
                <a:latin typeface="Times New Roman" panose="02020603050405020304" pitchFamily="18" charset="0"/>
              </a:rPr>
              <a:t>EMBL:</a:t>
            </a:r>
            <a:r>
              <a:rPr lang="en-US" altLang="zh-TW" sz="1800">
                <a:latin typeface="Times New Roman" panose="02020603050405020304" pitchFamily="18" charset="0"/>
              </a:rPr>
              <a:t> </a:t>
            </a:r>
          </a:p>
          <a:p>
            <a:pPr eaLnBrk="1" hangingPunct="1">
              <a:lnSpc>
                <a:spcPct val="80000"/>
              </a:lnSpc>
              <a:spcBef>
                <a:spcPct val="0"/>
              </a:spcBef>
              <a:buFontTx/>
              <a:buNone/>
            </a:pPr>
            <a:r>
              <a:rPr lang="en-US" altLang="zh-TW" sz="1800">
                <a:latin typeface="Times New Roman" panose="02020603050405020304" pitchFamily="18" charset="0"/>
              </a:rPr>
              <a:t>European Molecular Biology </a:t>
            </a:r>
          </a:p>
          <a:p>
            <a:pPr eaLnBrk="1" hangingPunct="1">
              <a:lnSpc>
                <a:spcPct val="80000"/>
              </a:lnSpc>
              <a:spcBef>
                <a:spcPct val="0"/>
              </a:spcBef>
              <a:buFontTx/>
              <a:buNone/>
            </a:pPr>
            <a:r>
              <a:rPr lang="en-US" altLang="zh-TW" sz="1800">
                <a:latin typeface="Times New Roman" panose="02020603050405020304" pitchFamily="18" charset="0"/>
              </a:rPr>
              <a:t>    Laboratory</a:t>
            </a:r>
          </a:p>
          <a:p>
            <a:pPr eaLnBrk="1" hangingPunct="1">
              <a:lnSpc>
                <a:spcPct val="80000"/>
              </a:lnSpc>
              <a:spcBef>
                <a:spcPct val="0"/>
              </a:spcBef>
              <a:buFontTx/>
              <a:buNone/>
            </a:pPr>
            <a:r>
              <a:rPr lang="en-US" altLang="zh-TW" sz="1800" b="1">
                <a:latin typeface="Times New Roman" panose="02020603050405020304" pitchFamily="18" charset="0"/>
              </a:rPr>
              <a:t>EBI: </a:t>
            </a:r>
          </a:p>
          <a:p>
            <a:pPr eaLnBrk="1" hangingPunct="1">
              <a:lnSpc>
                <a:spcPct val="80000"/>
              </a:lnSpc>
              <a:spcBef>
                <a:spcPct val="0"/>
              </a:spcBef>
              <a:buFontTx/>
              <a:buNone/>
            </a:pPr>
            <a:r>
              <a:rPr lang="en-US" altLang="zh-TW" sz="1800">
                <a:latin typeface="Times New Roman" panose="02020603050405020304" pitchFamily="18" charset="0"/>
              </a:rPr>
              <a:t>European Bioinformatics </a:t>
            </a:r>
          </a:p>
          <a:p>
            <a:pPr eaLnBrk="1" hangingPunct="1">
              <a:lnSpc>
                <a:spcPct val="80000"/>
              </a:lnSpc>
              <a:spcBef>
                <a:spcPct val="0"/>
              </a:spcBef>
              <a:buFontTx/>
              <a:buNone/>
            </a:pPr>
            <a:r>
              <a:rPr lang="en-US" altLang="zh-TW" sz="1800">
                <a:latin typeface="Times New Roman" panose="02020603050405020304" pitchFamily="18" charset="0"/>
              </a:rPr>
              <a:t>    Institute</a:t>
            </a:r>
          </a:p>
        </p:txBody>
      </p:sp>
      <p:sp>
        <p:nvSpPr>
          <p:cNvPr id="29702" name="Text Box 6"/>
          <p:cNvSpPr txBox="1">
            <a:spLocks noChangeArrowheads="1"/>
          </p:cNvSpPr>
          <p:nvPr/>
        </p:nvSpPr>
        <p:spPr bwMode="auto">
          <a:xfrm>
            <a:off x="4572000" y="1757363"/>
            <a:ext cx="403225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800" b="1">
                <a:latin typeface="Times New Roman" panose="02020603050405020304" pitchFamily="18" charset="0"/>
              </a:rPr>
              <a:t>DDBJ:</a:t>
            </a:r>
            <a:r>
              <a:rPr lang="en-US" altLang="zh-TW" sz="1800">
                <a:latin typeface="Times New Roman" panose="02020603050405020304" pitchFamily="18" charset="0"/>
              </a:rPr>
              <a:t> DNA Data Bank of Japan</a:t>
            </a:r>
          </a:p>
          <a:p>
            <a:pPr eaLnBrk="1" hangingPunct="1">
              <a:lnSpc>
                <a:spcPct val="80000"/>
              </a:lnSpc>
              <a:spcBef>
                <a:spcPct val="0"/>
              </a:spcBef>
              <a:buFontTx/>
              <a:buNone/>
            </a:pPr>
            <a:r>
              <a:rPr lang="en-US" altLang="zh-TW" sz="1800" b="1">
                <a:latin typeface="Times New Roman" panose="02020603050405020304" pitchFamily="18" charset="0"/>
              </a:rPr>
              <a:t>CIB:</a:t>
            </a:r>
            <a:r>
              <a:rPr lang="en-US" altLang="zh-TW" sz="1800">
                <a:latin typeface="Times New Roman" panose="02020603050405020304" pitchFamily="18" charset="0"/>
              </a:rPr>
              <a:t> Center for Information Biology and  </a:t>
            </a:r>
          </a:p>
          <a:p>
            <a:pPr eaLnBrk="1" hangingPunct="1">
              <a:lnSpc>
                <a:spcPct val="80000"/>
              </a:lnSpc>
              <a:spcBef>
                <a:spcPct val="0"/>
              </a:spcBef>
              <a:buFontTx/>
              <a:buNone/>
            </a:pPr>
            <a:r>
              <a:rPr lang="en-US" altLang="zh-TW" sz="1800">
                <a:latin typeface="Times New Roman" panose="02020603050405020304" pitchFamily="18" charset="0"/>
              </a:rPr>
              <a:t>               DNA Data Bank of Japan</a:t>
            </a:r>
          </a:p>
          <a:p>
            <a:pPr eaLnBrk="1" hangingPunct="1">
              <a:lnSpc>
                <a:spcPct val="80000"/>
              </a:lnSpc>
              <a:spcBef>
                <a:spcPct val="0"/>
              </a:spcBef>
              <a:buFontTx/>
              <a:buNone/>
            </a:pPr>
            <a:r>
              <a:rPr lang="en-US" altLang="zh-TW" sz="1800" b="1">
                <a:latin typeface="Times New Roman" panose="02020603050405020304" pitchFamily="18" charset="0"/>
              </a:rPr>
              <a:t>NIG:</a:t>
            </a:r>
            <a:r>
              <a:rPr lang="en-US" altLang="zh-TW" sz="1800">
                <a:latin typeface="Times New Roman" panose="02020603050405020304" pitchFamily="18" charset="0"/>
              </a:rPr>
              <a:t> National Institute of Genetics</a:t>
            </a:r>
          </a:p>
        </p:txBody>
      </p:sp>
      <p:sp>
        <p:nvSpPr>
          <p:cNvPr id="29703" name="Text Box 7"/>
          <p:cNvSpPr txBox="1">
            <a:spLocks noChangeArrowheads="1"/>
          </p:cNvSpPr>
          <p:nvPr/>
        </p:nvSpPr>
        <p:spPr bwMode="auto">
          <a:xfrm>
            <a:off x="36513" y="5340350"/>
            <a:ext cx="4535487"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800" b="1">
                <a:latin typeface="Times New Roman" panose="02020603050405020304" pitchFamily="18" charset="0"/>
              </a:rPr>
              <a:t>NCBI:</a:t>
            </a:r>
            <a:r>
              <a:rPr lang="en-US" altLang="zh-TW" sz="1800">
                <a:latin typeface="Times New Roman" panose="02020603050405020304" pitchFamily="18" charset="0"/>
              </a:rPr>
              <a:t> </a:t>
            </a:r>
          </a:p>
          <a:p>
            <a:pPr eaLnBrk="1" hangingPunct="1">
              <a:lnSpc>
                <a:spcPct val="80000"/>
              </a:lnSpc>
              <a:spcBef>
                <a:spcPct val="0"/>
              </a:spcBef>
              <a:buFontTx/>
              <a:buNone/>
            </a:pPr>
            <a:r>
              <a:rPr lang="en-US" altLang="zh-TW" sz="1800">
                <a:latin typeface="Times New Roman" panose="02020603050405020304" pitchFamily="18" charset="0"/>
              </a:rPr>
              <a:t>National Center for Biotechnology Information</a:t>
            </a:r>
          </a:p>
          <a:p>
            <a:pPr eaLnBrk="1" hangingPunct="1">
              <a:lnSpc>
                <a:spcPct val="80000"/>
              </a:lnSpc>
              <a:spcBef>
                <a:spcPct val="0"/>
              </a:spcBef>
              <a:buFontTx/>
              <a:buNone/>
            </a:pPr>
            <a:r>
              <a:rPr lang="en-US" altLang="zh-TW" sz="1800" b="1">
                <a:latin typeface="Times New Roman" panose="02020603050405020304" pitchFamily="18" charset="0"/>
              </a:rPr>
              <a:t>NLM: </a:t>
            </a:r>
          </a:p>
          <a:p>
            <a:pPr eaLnBrk="1" hangingPunct="1">
              <a:lnSpc>
                <a:spcPct val="80000"/>
              </a:lnSpc>
              <a:spcBef>
                <a:spcPct val="0"/>
              </a:spcBef>
              <a:buFontTx/>
              <a:buNone/>
            </a:pPr>
            <a:r>
              <a:rPr lang="en-US" altLang="zh-TW" sz="1800">
                <a:latin typeface="Times New Roman" panose="02020603050405020304" pitchFamily="18" charset="0"/>
              </a:rPr>
              <a:t>National Library of Medicine</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0722" name="Picture 100"/>
          <p:cNvPicPr>
            <a:picLocks noChangeAspect="1" noChangeArrowheads="1"/>
          </p:cNvPicPr>
          <p:nvPr/>
        </p:nvPicPr>
        <p:blipFill>
          <a:blip r:embed="rId2">
            <a:extLst>
              <a:ext uri="{28A0092B-C50C-407E-A947-70E740481C1C}">
                <a14:useLocalDpi xmlns:a14="http://schemas.microsoft.com/office/drawing/2010/main" val="0"/>
              </a:ext>
            </a:extLst>
          </a:blip>
          <a:srcRect l="12500" t="19771" r="58855" b="36749"/>
          <a:stretch>
            <a:fillRect/>
          </a:stretch>
        </p:blipFill>
        <p:spPr bwMode="auto">
          <a:xfrm>
            <a:off x="5580063" y="3260725"/>
            <a:ext cx="3455987" cy="355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2"/>
          <p:cNvSpPr>
            <a:spLocks noChangeArrowheads="1"/>
          </p:cNvSpPr>
          <p:nvPr/>
        </p:nvSpPr>
        <p:spPr bwMode="auto">
          <a:xfrm>
            <a:off x="3433763" y="-2776538"/>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a:t/>
            </a:r>
            <a:br>
              <a:rPr lang="en-US" altLang="zh-TW" sz="1800"/>
            </a:br>
            <a:endParaRPr lang="en-US" altLang="zh-TW" sz="1800"/>
          </a:p>
        </p:txBody>
      </p:sp>
      <p:sp>
        <p:nvSpPr>
          <p:cNvPr id="30724" name="Text Box 97"/>
          <p:cNvSpPr txBox="1">
            <a:spLocks noChangeArrowheads="1"/>
          </p:cNvSpPr>
          <p:nvPr/>
        </p:nvSpPr>
        <p:spPr bwMode="auto">
          <a:xfrm>
            <a:off x="395288" y="620713"/>
            <a:ext cx="8497887" cy="1514475"/>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just" eaLnBrk="1" hangingPunct="1">
              <a:lnSpc>
                <a:spcPct val="110000"/>
              </a:lnSpc>
              <a:spcBef>
                <a:spcPct val="0"/>
              </a:spcBef>
              <a:buFontTx/>
              <a:buNone/>
            </a:pPr>
            <a:r>
              <a:rPr lang="en-US" altLang="zh-TW" sz="1400" i="1"/>
              <a:t>Recent years have seen an explosive growth in biological data. Large sequencing projects are producing increasing quantities of nucleotide sequences. The contents of nucleotide databases are doubling in size approximately every 14 months. The latest release of GenBank exceeded 165 billion base pairs. Not only the size of sequence data is rapidly increasing, but also the number of characterized genes from many organisms and protein structures doubles about every two years. To cope with this great quantity of data, a new scientific discipline has emerged: </a:t>
            </a:r>
            <a:r>
              <a:rPr lang="en-US" altLang="zh-TW" sz="1400" b="1" i="1"/>
              <a:t>bioinformatics, biocomputing or computational biology</a:t>
            </a:r>
          </a:p>
        </p:txBody>
      </p:sp>
      <p:sp>
        <p:nvSpPr>
          <p:cNvPr id="30725" name="Rectangle 101"/>
          <p:cNvSpPr>
            <a:spLocks noChangeArrowheads="1"/>
          </p:cNvSpPr>
          <p:nvPr/>
        </p:nvSpPr>
        <p:spPr bwMode="auto">
          <a:xfrm>
            <a:off x="684213" y="2563813"/>
            <a:ext cx="1133475" cy="35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1200" b="1">
                <a:solidFill>
                  <a:srgbClr val="800000"/>
                </a:solidFill>
              </a:rPr>
              <a:t>ENTRIES</a:t>
            </a:r>
          </a:p>
          <a:p>
            <a:pPr eaLnBrk="1" hangingPunct="1">
              <a:lnSpc>
                <a:spcPct val="90000"/>
              </a:lnSpc>
              <a:spcBef>
                <a:spcPct val="0"/>
              </a:spcBef>
              <a:buFontTx/>
              <a:buNone/>
            </a:pPr>
            <a:r>
              <a:rPr lang="en-US" altLang="zh-TW" sz="1200">
                <a:solidFill>
                  <a:srgbClr val="800000"/>
                </a:solidFill>
              </a:rPr>
              <a:t>20614460</a:t>
            </a:r>
          </a:p>
          <a:p>
            <a:pPr eaLnBrk="1" hangingPunct="1">
              <a:lnSpc>
                <a:spcPct val="90000"/>
              </a:lnSpc>
              <a:spcBef>
                <a:spcPct val="0"/>
              </a:spcBef>
              <a:buFontTx/>
              <a:buNone/>
            </a:pPr>
            <a:r>
              <a:rPr lang="en-US" altLang="zh-TW" sz="1200">
                <a:solidFill>
                  <a:srgbClr val="800000"/>
                </a:solidFill>
              </a:rPr>
              <a:t>9724856 </a:t>
            </a:r>
          </a:p>
          <a:p>
            <a:pPr eaLnBrk="1" hangingPunct="1">
              <a:lnSpc>
                <a:spcPct val="90000"/>
              </a:lnSpc>
              <a:spcBef>
                <a:spcPct val="0"/>
              </a:spcBef>
              <a:buFontTx/>
              <a:buNone/>
            </a:pPr>
            <a:r>
              <a:rPr lang="en-US" altLang="zh-TW" sz="1200">
                <a:solidFill>
                  <a:srgbClr val="800000"/>
                </a:solidFill>
              </a:rPr>
              <a:t>2193460 </a:t>
            </a:r>
          </a:p>
          <a:p>
            <a:pPr eaLnBrk="1" hangingPunct="1">
              <a:lnSpc>
                <a:spcPct val="90000"/>
              </a:lnSpc>
              <a:spcBef>
                <a:spcPct val="0"/>
              </a:spcBef>
              <a:buFontTx/>
              <a:buNone/>
            </a:pPr>
            <a:r>
              <a:rPr lang="en-US" altLang="zh-TW" sz="1200">
                <a:solidFill>
                  <a:srgbClr val="800000"/>
                </a:solidFill>
              </a:rPr>
              <a:t>2203159 </a:t>
            </a:r>
          </a:p>
          <a:p>
            <a:pPr eaLnBrk="1" hangingPunct="1">
              <a:lnSpc>
                <a:spcPct val="90000"/>
              </a:lnSpc>
              <a:spcBef>
                <a:spcPct val="0"/>
              </a:spcBef>
              <a:buFontTx/>
              <a:buNone/>
            </a:pPr>
            <a:r>
              <a:rPr lang="en-US" altLang="zh-TW" sz="1200">
                <a:solidFill>
                  <a:srgbClr val="800000"/>
                </a:solidFill>
              </a:rPr>
              <a:t>3967977 </a:t>
            </a:r>
          </a:p>
          <a:p>
            <a:pPr eaLnBrk="1" hangingPunct="1">
              <a:lnSpc>
                <a:spcPct val="90000"/>
              </a:lnSpc>
              <a:spcBef>
                <a:spcPct val="0"/>
              </a:spcBef>
              <a:buFontTx/>
              <a:buNone/>
            </a:pPr>
            <a:r>
              <a:rPr lang="en-US" altLang="zh-TW" sz="1200">
                <a:solidFill>
                  <a:srgbClr val="800000"/>
                </a:solidFill>
              </a:rPr>
              <a:t>3296476 </a:t>
            </a:r>
          </a:p>
          <a:p>
            <a:pPr eaLnBrk="1" hangingPunct="1">
              <a:lnSpc>
                <a:spcPct val="90000"/>
              </a:lnSpc>
              <a:spcBef>
                <a:spcPct val="0"/>
              </a:spcBef>
              <a:buFontTx/>
              <a:buNone/>
            </a:pPr>
            <a:r>
              <a:rPr lang="en-US" altLang="zh-TW" sz="1200">
                <a:solidFill>
                  <a:srgbClr val="800000"/>
                </a:solidFill>
              </a:rPr>
              <a:t>1727319 </a:t>
            </a:r>
          </a:p>
          <a:p>
            <a:pPr eaLnBrk="1" hangingPunct="1">
              <a:lnSpc>
                <a:spcPct val="90000"/>
              </a:lnSpc>
              <a:spcBef>
                <a:spcPct val="0"/>
              </a:spcBef>
              <a:buFontTx/>
              <a:buNone/>
            </a:pPr>
            <a:r>
              <a:rPr lang="en-US" altLang="zh-TW" sz="1200">
                <a:solidFill>
                  <a:srgbClr val="800000"/>
                </a:solidFill>
              </a:rPr>
              <a:t>1796154 </a:t>
            </a:r>
          </a:p>
          <a:p>
            <a:pPr eaLnBrk="1" hangingPunct="1">
              <a:lnSpc>
                <a:spcPct val="90000"/>
              </a:lnSpc>
              <a:spcBef>
                <a:spcPct val="0"/>
              </a:spcBef>
              <a:buFontTx/>
              <a:buNone/>
            </a:pPr>
            <a:r>
              <a:rPr lang="en-US" altLang="zh-TW" sz="1200">
                <a:solidFill>
                  <a:srgbClr val="800000"/>
                </a:solidFill>
              </a:rPr>
              <a:t>744380  </a:t>
            </a:r>
          </a:p>
          <a:p>
            <a:pPr eaLnBrk="1" hangingPunct="1">
              <a:lnSpc>
                <a:spcPct val="90000"/>
              </a:lnSpc>
              <a:spcBef>
                <a:spcPct val="0"/>
              </a:spcBef>
              <a:buFontTx/>
              <a:buNone/>
            </a:pPr>
            <a:r>
              <a:rPr lang="en-US" altLang="zh-TW" sz="1200">
                <a:solidFill>
                  <a:srgbClr val="800000"/>
                </a:solidFill>
              </a:rPr>
              <a:t>1332169 </a:t>
            </a:r>
          </a:p>
          <a:p>
            <a:pPr eaLnBrk="1" hangingPunct="1">
              <a:lnSpc>
                <a:spcPct val="90000"/>
              </a:lnSpc>
              <a:spcBef>
                <a:spcPct val="0"/>
              </a:spcBef>
              <a:buFontTx/>
              <a:buNone/>
            </a:pPr>
            <a:r>
              <a:rPr lang="en-US" altLang="zh-TW" sz="1200">
                <a:solidFill>
                  <a:srgbClr val="800000"/>
                </a:solidFill>
              </a:rPr>
              <a:t>257614  </a:t>
            </a:r>
          </a:p>
          <a:p>
            <a:pPr eaLnBrk="1" hangingPunct="1">
              <a:lnSpc>
                <a:spcPct val="90000"/>
              </a:lnSpc>
              <a:spcBef>
                <a:spcPct val="0"/>
              </a:spcBef>
              <a:buFontTx/>
              <a:buNone/>
            </a:pPr>
            <a:r>
              <a:rPr lang="en-US" altLang="zh-TW" sz="1200">
                <a:solidFill>
                  <a:srgbClr val="800000"/>
                </a:solidFill>
              </a:rPr>
              <a:t>456726  </a:t>
            </a:r>
          </a:p>
          <a:p>
            <a:pPr eaLnBrk="1" hangingPunct="1">
              <a:lnSpc>
                <a:spcPct val="90000"/>
              </a:lnSpc>
              <a:spcBef>
                <a:spcPct val="0"/>
              </a:spcBef>
              <a:buFontTx/>
              <a:buNone/>
            </a:pPr>
            <a:r>
              <a:rPr lang="en-US" altLang="zh-TW" sz="1200">
                <a:solidFill>
                  <a:srgbClr val="800000"/>
                </a:solidFill>
              </a:rPr>
              <a:t>1376132 </a:t>
            </a:r>
          </a:p>
          <a:p>
            <a:pPr eaLnBrk="1" hangingPunct="1">
              <a:lnSpc>
                <a:spcPct val="90000"/>
              </a:lnSpc>
              <a:spcBef>
                <a:spcPct val="0"/>
              </a:spcBef>
              <a:buFontTx/>
              <a:buNone/>
            </a:pPr>
            <a:r>
              <a:rPr lang="en-US" altLang="zh-TW" sz="1200">
                <a:solidFill>
                  <a:srgbClr val="800000"/>
                </a:solidFill>
              </a:rPr>
              <a:t>1588338 </a:t>
            </a:r>
          </a:p>
          <a:p>
            <a:pPr eaLnBrk="1" hangingPunct="1">
              <a:lnSpc>
                <a:spcPct val="90000"/>
              </a:lnSpc>
              <a:spcBef>
                <a:spcPct val="0"/>
              </a:spcBef>
              <a:buFontTx/>
              <a:buNone/>
            </a:pPr>
            <a:r>
              <a:rPr lang="en-US" altLang="zh-TW" sz="1200">
                <a:solidFill>
                  <a:srgbClr val="800000"/>
                </a:solidFill>
              </a:rPr>
              <a:t>1778369 </a:t>
            </a:r>
          </a:p>
          <a:p>
            <a:pPr eaLnBrk="1" hangingPunct="1">
              <a:lnSpc>
                <a:spcPct val="90000"/>
              </a:lnSpc>
              <a:spcBef>
                <a:spcPct val="0"/>
              </a:spcBef>
              <a:buFontTx/>
              <a:buNone/>
            </a:pPr>
            <a:r>
              <a:rPr lang="en-US" altLang="zh-TW" sz="1200">
                <a:solidFill>
                  <a:srgbClr val="800000"/>
                </a:solidFill>
              </a:rPr>
              <a:t>2398266 </a:t>
            </a:r>
          </a:p>
          <a:p>
            <a:pPr eaLnBrk="1" hangingPunct="1">
              <a:lnSpc>
                <a:spcPct val="90000"/>
              </a:lnSpc>
              <a:spcBef>
                <a:spcPct val="0"/>
              </a:spcBef>
              <a:buFontTx/>
              <a:buNone/>
            </a:pPr>
            <a:r>
              <a:rPr lang="en-US" altLang="zh-TW" sz="1200">
                <a:solidFill>
                  <a:srgbClr val="800000"/>
                </a:solidFill>
              </a:rPr>
              <a:t>1267298 </a:t>
            </a:r>
          </a:p>
          <a:p>
            <a:pPr eaLnBrk="1" hangingPunct="1">
              <a:lnSpc>
                <a:spcPct val="90000"/>
              </a:lnSpc>
              <a:spcBef>
                <a:spcPct val="0"/>
              </a:spcBef>
              <a:buFontTx/>
              <a:buNone/>
            </a:pPr>
            <a:r>
              <a:rPr lang="en-US" altLang="zh-TW" sz="1200">
                <a:solidFill>
                  <a:srgbClr val="800000"/>
                </a:solidFill>
              </a:rPr>
              <a:t>809463  </a:t>
            </a:r>
          </a:p>
          <a:p>
            <a:pPr eaLnBrk="1" hangingPunct="1">
              <a:lnSpc>
                <a:spcPct val="90000"/>
              </a:lnSpc>
              <a:spcBef>
                <a:spcPct val="0"/>
              </a:spcBef>
              <a:buFontTx/>
              <a:buNone/>
            </a:pPr>
            <a:r>
              <a:rPr lang="en-US" altLang="zh-TW" sz="1200">
                <a:solidFill>
                  <a:srgbClr val="800000"/>
                </a:solidFill>
              </a:rPr>
              <a:t>2104483 </a:t>
            </a:r>
          </a:p>
          <a:p>
            <a:pPr eaLnBrk="1" hangingPunct="1">
              <a:lnSpc>
                <a:spcPct val="90000"/>
              </a:lnSpc>
              <a:spcBef>
                <a:spcPct val="0"/>
              </a:spcBef>
              <a:buFontTx/>
              <a:buNone/>
            </a:pPr>
            <a:r>
              <a:rPr lang="en-US" altLang="zh-TW" sz="1200">
                <a:solidFill>
                  <a:srgbClr val="800000"/>
                </a:solidFill>
              </a:rPr>
              <a:t>217105  </a:t>
            </a:r>
          </a:p>
        </p:txBody>
      </p:sp>
      <p:sp>
        <p:nvSpPr>
          <p:cNvPr id="30726" name="Rectangle 102"/>
          <p:cNvSpPr>
            <a:spLocks noChangeArrowheads="1"/>
          </p:cNvSpPr>
          <p:nvPr/>
        </p:nvSpPr>
        <p:spPr bwMode="auto">
          <a:xfrm>
            <a:off x="1692275" y="2563813"/>
            <a:ext cx="1512888" cy="35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1200" b="1">
                <a:solidFill>
                  <a:srgbClr val="800000"/>
                </a:solidFill>
              </a:rPr>
              <a:t>BASES</a:t>
            </a:r>
          </a:p>
          <a:p>
            <a:pPr eaLnBrk="1" hangingPunct="1">
              <a:lnSpc>
                <a:spcPct val="90000"/>
              </a:lnSpc>
              <a:spcBef>
                <a:spcPct val="0"/>
              </a:spcBef>
              <a:buFontTx/>
              <a:buNone/>
            </a:pPr>
            <a:r>
              <a:rPr lang="en-US" altLang="zh-TW" sz="1200">
                <a:solidFill>
                  <a:srgbClr val="800000"/>
                </a:solidFill>
              </a:rPr>
              <a:t>17575474103</a:t>
            </a:r>
          </a:p>
          <a:p>
            <a:pPr eaLnBrk="1" hangingPunct="1">
              <a:lnSpc>
                <a:spcPct val="90000"/>
              </a:lnSpc>
              <a:spcBef>
                <a:spcPct val="0"/>
              </a:spcBef>
              <a:buFontTx/>
              <a:buNone/>
            </a:pPr>
            <a:r>
              <a:rPr lang="en-US" altLang="zh-TW" sz="1200">
                <a:solidFill>
                  <a:srgbClr val="800000"/>
                </a:solidFill>
              </a:rPr>
              <a:t>9993232725</a:t>
            </a:r>
          </a:p>
          <a:p>
            <a:pPr eaLnBrk="1" hangingPunct="1">
              <a:lnSpc>
                <a:spcPct val="90000"/>
              </a:lnSpc>
              <a:spcBef>
                <a:spcPct val="0"/>
              </a:spcBef>
              <a:buFontTx/>
              <a:buNone/>
            </a:pPr>
            <a:r>
              <a:rPr lang="en-US" altLang="zh-TW" sz="1200">
                <a:solidFill>
                  <a:srgbClr val="800000"/>
                </a:solidFill>
              </a:rPr>
              <a:t>6525559108</a:t>
            </a:r>
          </a:p>
          <a:p>
            <a:pPr eaLnBrk="1" hangingPunct="1">
              <a:lnSpc>
                <a:spcPct val="90000"/>
              </a:lnSpc>
              <a:spcBef>
                <a:spcPct val="0"/>
              </a:spcBef>
              <a:buFontTx/>
              <a:buNone/>
            </a:pPr>
            <a:r>
              <a:rPr lang="en-US" altLang="zh-TW" sz="1200">
                <a:solidFill>
                  <a:srgbClr val="800000"/>
                </a:solidFill>
              </a:rPr>
              <a:t>5391699711</a:t>
            </a:r>
          </a:p>
          <a:p>
            <a:pPr eaLnBrk="1" hangingPunct="1">
              <a:lnSpc>
                <a:spcPct val="90000"/>
              </a:lnSpc>
              <a:spcBef>
                <a:spcPct val="0"/>
              </a:spcBef>
              <a:buFontTx/>
              <a:buNone/>
            </a:pPr>
            <a:r>
              <a:rPr lang="en-US" altLang="zh-TW" sz="1200">
                <a:solidFill>
                  <a:srgbClr val="800000"/>
                </a:solidFill>
              </a:rPr>
              <a:t>5079812801</a:t>
            </a:r>
          </a:p>
          <a:p>
            <a:pPr eaLnBrk="1" hangingPunct="1">
              <a:lnSpc>
                <a:spcPct val="90000"/>
              </a:lnSpc>
              <a:spcBef>
                <a:spcPct val="0"/>
              </a:spcBef>
              <a:buFontTx/>
              <a:buNone/>
            </a:pPr>
            <a:r>
              <a:rPr lang="en-US" altLang="zh-TW" sz="1200">
                <a:solidFill>
                  <a:srgbClr val="800000"/>
                </a:solidFill>
              </a:rPr>
              <a:t>4894315374</a:t>
            </a:r>
          </a:p>
          <a:p>
            <a:pPr eaLnBrk="1" hangingPunct="1">
              <a:lnSpc>
                <a:spcPct val="90000"/>
              </a:lnSpc>
              <a:spcBef>
                <a:spcPct val="0"/>
              </a:spcBef>
              <a:buFontTx/>
              <a:buNone/>
            </a:pPr>
            <a:r>
              <a:rPr lang="en-US" altLang="zh-TW" sz="1200">
                <a:solidFill>
                  <a:srgbClr val="800000"/>
                </a:solidFill>
              </a:rPr>
              <a:t>3128000237</a:t>
            </a:r>
          </a:p>
          <a:p>
            <a:pPr eaLnBrk="1" hangingPunct="1">
              <a:lnSpc>
                <a:spcPct val="90000"/>
              </a:lnSpc>
              <a:spcBef>
                <a:spcPct val="0"/>
              </a:spcBef>
              <a:buFontTx/>
              <a:buNone/>
            </a:pPr>
            <a:r>
              <a:rPr lang="en-US" altLang="zh-TW" sz="1200">
                <a:solidFill>
                  <a:srgbClr val="800000"/>
                </a:solidFill>
              </a:rPr>
              <a:t>1925428081</a:t>
            </a:r>
          </a:p>
          <a:p>
            <a:pPr eaLnBrk="1" hangingPunct="1">
              <a:lnSpc>
                <a:spcPct val="90000"/>
              </a:lnSpc>
              <a:spcBef>
                <a:spcPct val="0"/>
              </a:spcBef>
              <a:buFontTx/>
              <a:buNone/>
            </a:pPr>
            <a:r>
              <a:rPr lang="en-US" altLang="zh-TW" sz="1200">
                <a:solidFill>
                  <a:srgbClr val="800000"/>
                </a:solidFill>
              </a:rPr>
              <a:t>1764995265</a:t>
            </a:r>
          </a:p>
          <a:p>
            <a:pPr eaLnBrk="1" hangingPunct="1">
              <a:lnSpc>
                <a:spcPct val="90000"/>
              </a:lnSpc>
              <a:spcBef>
                <a:spcPct val="0"/>
              </a:spcBef>
              <a:buFontTx/>
              <a:buNone/>
            </a:pPr>
            <a:r>
              <a:rPr lang="en-US" altLang="zh-TW" sz="1200">
                <a:solidFill>
                  <a:srgbClr val="800000"/>
                </a:solidFill>
              </a:rPr>
              <a:t>1617554059</a:t>
            </a:r>
          </a:p>
          <a:p>
            <a:pPr eaLnBrk="1" hangingPunct="1">
              <a:lnSpc>
                <a:spcPct val="90000"/>
              </a:lnSpc>
              <a:spcBef>
                <a:spcPct val="0"/>
              </a:spcBef>
              <a:buFontTx/>
              <a:buNone/>
            </a:pPr>
            <a:r>
              <a:rPr lang="en-US" altLang="zh-TW" sz="1200">
                <a:solidFill>
                  <a:srgbClr val="800000"/>
                </a:solidFill>
              </a:rPr>
              <a:t>1435261003</a:t>
            </a:r>
          </a:p>
          <a:p>
            <a:pPr eaLnBrk="1" hangingPunct="1">
              <a:lnSpc>
                <a:spcPct val="90000"/>
              </a:lnSpc>
              <a:spcBef>
                <a:spcPct val="0"/>
              </a:spcBef>
              <a:buFontTx/>
              <a:buNone/>
            </a:pPr>
            <a:r>
              <a:rPr lang="en-US" altLang="zh-TW" sz="1200">
                <a:solidFill>
                  <a:srgbClr val="800000"/>
                </a:solidFill>
              </a:rPr>
              <a:t>1297237624</a:t>
            </a:r>
          </a:p>
          <a:p>
            <a:pPr eaLnBrk="1" hangingPunct="1">
              <a:lnSpc>
                <a:spcPct val="90000"/>
              </a:lnSpc>
              <a:spcBef>
                <a:spcPct val="0"/>
              </a:spcBef>
              <a:buFontTx/>
              <a:buNone/>
            </a:pPr>
            <a:r>
              <a:rPr lang="en-US" altLang="zh-TW" sz="1200">
                <a:solidFill>
                  <a:srgbClr val="800000"/>
                </a:solidFill>
              </a:rPr>
              <a:t>1265215013</a:t>
            </a:r>
          </a:p>
          <a:p>
            <a:pPr eaLnBrk="1" hangingPunct="1">
              <a:lnSpc>
                <a:spcPct val="90000"/>
              </a:lnSpc>
              <a:spcBef>
                <a:spcPct val="0"/>
              </a:spcBef>
              <a:buFontTx/>
              <a:buNone/>
            </a:pPr>
            <a:r>
              <a:rPr lang="en-US" altLang="zh-TW" sz="1200">
                <a:solidFill>
                  <a:srgbClr val="800000"/>
                </a:solidFill>
              </a:rPr>
              <a:t>1249788384</a:t>
            </a:r>
          </a:p>
          <a:p>
            <a:pPr eaLnBrk="1" hangingPunct="1">
              <a:lnSpc>
                <a:spcPct val="90000"/>
              </a:lnSpc>
              <a:spcBef>
                <a:spcPct val="0"/>
              </a:spcBef>
              <a:buFontTx/>
              <a:buNone/>
            </a:pPr>
            <a:r>
              <a:rPr lang="en-US" altLang="zh-TW" sz="1200">
                <a:solidFill>
                  <a:srgbClr val="800000"/>
                </a:solidFill>
              </a:rPr>
              <a:t>1200025462</a:t>
            </a:r>
          </a:p>
          <a:p>
            <a:pPr eaLnBrk="1" hangingPunct="1">
              <a:lnSpc>
                <a:spcPct val="90000"/>
              </a:lnSpc>
              <a:spcBef>
                <a:spcPct val="0"/>
              </a:spcBef>
              <a:buFontTx/>
              <a:buNone/>
            </a:pPr>
            <a:r>
              <a:rPr lang="en-US" altLang="zh-TW" sz="1200">
                <a:solidFill>
                  <a:srgbClr val="800000"/>
                </a:solidFill>
              </a:rPr>
              <a:t>1165816533</a:t>
            </a:r>
          </a:p>
          <a:p>
            <a:pPr eaLnBrk="1" hangingPunct="1">
              <a:lnSpc>
                <a:spcPct val="90000"/>
              </a:lnSpc>
              <a:spcBef>
                <a:spcPct val="0"/>
              </a:spcBef>
              <a:buFontTx/>
              <a:buNone/>
            </a:pPr>
            <a:r>
              <a:rPr lang="en-US" altLang="zh-TW" sz="1200">
                <a:solidFill>
                  <a:srgbClr val="800000"/>
                </a:solidFill>
              </a:rPr>
              <a:t>1155228906</a:t>
            </a:r>
          </a:p>
          <a:p>
            <a:pPr eaLnBrk="1" hangingPunct="1">
              <a:lnSpc>
                <a:spcPct val="90000"/>
              </a:lnSpc>
              <a:spcBef>
                <a:spcPct val="0"/>
              </a:spcBef>
              <a:buFontTx/>
              <a:buNone/>
            </a:pPr>
            <a:r>
              <a:rPr lang="en-US" altLang="zh-TW" sz="1200">
                <a:solidFill>
                  <a:srgbClr val="800000"/>
                </a:solidFill>
              </a:rPr>
              <a:t>1071458039</a:t>
            </a:r>
          </a:p>
          <a:p>
            <a:pPr eaLnBrk="1" hangingPunct="1">
              <a:lnSpc>
                <a:spcPct val="90000"/>
              </a:lnSpc>
              <a:spcBef>
                <a:spcPct val="0"/>
              </a:spcBef>
              <a:buFontTx/>
              <a:buNone/>
            </a:pPr>
            <a:r>
              <a:rPr lang="en-US" altLang="zh-TW" sz="1200">
                <a:solidFill>
                  <a:srgbClr val="800000"/>
                </a:solidFill>
              </a:rPr>
              <a:t>1020646789</a:t>
            </a:r>
          </a:p>
          <a:p>
            <a:pPr eaLnBrk="1" hangingPunct="1">
              <a:lnSpc>
                <a:spcPct val="90000"/>
              </a:lnSpc>
              <a:spcBef>
                <a:spcPct val="0"/>
              </a:spcBef>
              <a:buFontTx/>
              <a:buNone/>
            </a:pPr>
            <a:r>
              <a:rPr lang="en-US" altLang="zh-TW" sz="1200">
                <a:solidFill>
                  <a:srgbClr val="800000"/>
                </a:solidFill>
              </a:rPr>
              <a:t>1010316029</a:t>
            </a:r>
          </a:p>
        </p:txBody>
      </p:sp>
      <p:sp>
        <p:nvSpPr>
          <p:cNvPr id="30727" name="Rectangle 104"/>
          <p:cNvSpPr>
            <a:spLocks noChangeArrowheads="1"/>
          </p:cNvSpPr>
          <p:nvPr/>
        </p:nvSpPr>
        <p:spPr bwMode="auto">
          <a:xfrm>
            <a:off x="2987675" y="2563813"/>
            <a:ext cx="2592388" cy="35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1200" b="1">
                <a:solidFill>
                  <a:srgbClr val="800000"/>
                </a:solidFill>
              </a:rPr>
              <a:t>SPECIES</a:t>
            </a:r>
          </a:p>
          <a:p>
            <a:pPr eaLnBrk="1" hangingPunct="1">
              <a:lnSpc>
                <a:spcPct val="90000"/>
              </a:lnSpc>
              <a:spcBef>
                <a:spcPct val="0"/>
              </a:spcBef>
              <a:buFontTx/>
              <a:buNone/>
            </a:pPr>
            <a:r>
              <a:rPr lang="en-US" altLang="zh-TW" sz="1200" i="1">
                <a:solidFill>
                  <a:srgbClr val="800000"/>
                </a:solidFill>
              </a:rPr>
              <a:t>Homo sapiens                  </a:t>
            </a:r>
          </a:p>
          <a:p>
            <a:pPr eaLnBrk="1" hangingPunct="1">
              <a:lnSpc>
                <a:spcPct val="90000"/>
              </a:lnSpc>
              <a:spcBef>
                <a:spcPct val="0"/>
              </a:spcBef>
              <a:buFontTx/>
              <a:buNone/>
            </a:pPr>
            <a:r>
              <a:rPr lang="en-US" altLang="zh-TW" sz="1200" i="1">
                <a:solidFill>
                  <a:srgbClr val="800000"/>
                </a:solidFill>
              </a:rPr>
              <a:t>Mus musculus                  </a:t>
            </a:r>
          </a:p>
          <a:p>
            <a:pPr eaLnBrk="1" hangingPunct="1">
              <a:lnSpc>
                <a:spcPct val="90000"/>
              </a:lnSpc>
              <a:spcBef>
                <a:spcPct val="0"/>
              </a:spcBef>
              <a:buFontTx/>
              <a:buNone/>
            </a:pPr>
            <a:r>
              <a:rPr lang="en-US" altLang="zh-TW" sz="1200" i="1">
                <a:solidFill>
                  <a:srgbClr val="800000"/>
                </a:solidFill>
              </a:rPr>
              <a:t>Rattus norvegicus             </a:t>
            </a:r>
          </a:p>
          <a:p>
            <a:pPr eaLnBrk="1" hangingPunct="1">
              <a:lnSpc>
                <a:spcPct val="90000"/>
              </a:lnSpc>
              <a:spcBef>
                <a:spcPct val="0"/>
              </a:spcBef>
              <a:buFontTx/>
              <a:buNone/>
            </a:pPr>
            <a:r>
              <a:rPr lang="en-US" altLang="zh-TW" sz="1200" i="1">
                <a:solidFill>
                  <a:srgbClr val="800000"/>
                </a:solidFill>
              </a:rPr>
              <a:t>Bos taurus                    </a:t>
            </a:r>
          </a:p>
          <a:p>
            <a:pPr eaLnBrk="1" hangingPunct="1">
              <a:lnSpc>
                <a:spcPct val="90000"/>
              </a:lnSpc>
              <a:spcBef>
                <a:spcPct val="0"/>
              </a:spcBef>
              <a:buFontTx/>
              <a:buNone/>
            </a:pPr>
            <a:r>
              <a:rPr lang="en-US" altLang="zh-TW" sz="1200" i="1">
                <a:solidFill>
                  <a:srgbClr val="800000"/>
                </a:solidFill>
              </a:rPr>
              <a:t>Zea mays                      </a:t>
            </a:r>
          </a:p>
          <a:p>
            <a:pPr eaLnBrk="1" hangingPunct="1">
              <a:lnSpc>
                <a:spcPct val="90000"/>
              </a:lnSpc>
              <a:spcBef>
                <a:spcPct val="0"/>
              </a:spcBef>
              <a:buFontTx/>
              <a:buNone/>
            </a:pPr>
            <a:r>
              <a:rPr lang="en-US" altLang="zh-TW" sz="1200" i="1">
                <a:solidFill>
                  <a:srgbClr val="800000"/>
                </a:solidFill>
              </a:rPr>
              <a:t>Sus scrofa                    </a:t>
            </a:r>
          </a:p>
          <a:p>
            <a:pPr eaLnBrk="1" hangingPunct="1">
              <a:lnSpc>
                <a:spcPct val="90000"/>
              </a:lnSpc>
              <a:spcBef>
                <a:spcPct val="0"/>
              </a:spcBef>
              <a:buFontTx/>
              <a:buNone/>
            </a:pPr>
            <a:r>
              <a:rPr lang="en-US" altLang="zh-TW" sz="1200" i="1">
                <a:solidFill>
                  <a:srgbClr val="800000"/>
                </a:solidFill>
              </a:rPr>
              <a:t>Danio rerio                   </a:t>
            </a:r>
          </a:p>
          <a:p>
            <a:pPr eaLnBrk="1" hangingPunct="1">
              <a:lnSpc>
                <a:spcPct val="90000"/>
              </a:lnSpc>
              <a:spcBef>
                <a:spcPct val="0"/>
              </a:spcBef>
              <a:buFontTx/>
              <a:buNone/>
            </a:pPr>
            <a:r>
              <a:rPr lang="en-US" altLang="zh-TW" sz="1200" i="1">
                <a:solidFill>
                  <a:srgbClr val="800000"/>
                </a:solidFill>
              </a:rPr>
              <a:t>Triticum aestivum             </a:t>
            </a:r>
          </a:p>
          <a:p>
            <a:pPr eaLnBrk="1" hangingPunct="1">
              <a:lnSpc>
                <a:spcPct val="90000"/>
              </a:lnSpc>
              <a:spcBef>
                <a:spcPct val="0"/>
              </a:spcBef>
              <a:buFontTx/>
              <a:buNone/>
            </a:pPr>
            <a:r>
              <a:rPr lang="en-US" altLang="zh-TW" sz="1200" i="1">
                <a:solidFill>
                  <a:srgbClr val="800000"/>
                </a:solidFill>
              </a:rPr>
              <a:t>Solanum lycopersicum          </a:t>
            </a:r>
          </a:p>
          <a:p>
            <a:pPr eaLnBrk="1" hangingPunct="1">
              <a:lnSpc>
                <a:spcPct val="90000"/>
              </a:lnSpc>
              <a:spcBef>
                <a:spcPct val="0"/>
              </a:spcBef>
              <a:buFontTx/>
              <a:buNone/>
            </a:pPr>
            <a:r>
              <a:rPr lang="en-US" altLang="zh-TW" sz="1200" i="1">
                <a:solidFill>
                  <a:srgbClr val="800000"/>
                </a:solidFill>
              </a:rPr>
              <a:t>Hordeum vulgare subsp. vulgare</a:t>
            </a:r>
          </a:p>
          <a:p>
            <a:pPr eaLnBrk="1" hangingPunct="1">
              <a:lnSpc>
                <a:spcPct val="90000"/>
              </a:lnSpc>
              <a:spcBef>
                <a:spcPct val="0"/>
              </a:spcBef>
              <a:buFontTx/>
              <a:buNone/>
            </a:pPr>
            <a:r>
              <a:rPr lang="en-US" altLang="zh-TW" sz="1200" i="1">
                <a:solidFill>
                  <a:srgbClr val="800000"/>
                </a:solidFill>
              </a:rPr>
              <a:t>Strongylocentrotus purpuratus </a:t>
            </a:r>
          </a:p>
          <a:p>
            <a:pPr eaLnBrk="1" hangingPunct="1">
              <a:lnSpc>
                <a:spcPct val="90000"/>
              </a:lnSpc>
              <a:spcBef>
                <a:spcPct val="0"/>
              </a:spcBef>
              <a:buFontTx/>
              <a:buNone/>
            </a:pPr>
            <a:r>
              <a:rPr lang="en-US" altLang="zh-TW" sz="1200" i="1">
                <a:solidFill>
                  <a:srgbClr val="800000"/>
                </a:solidFill>
              </a:rPr>
              <a:t>Macaca mulatta                </a:t>
            </a:r>
          </a:p>
          <a:p>
            <a:pPr eaLnBrk="1" hangingPunct="1">
              <a:lnSpc>
                <a:spcPct val="90000"/>
              </a:lnSpc>
              <a:spcBef>
                <a:spcPct val="0"/>
              </a:spcBef>
              <a:buFontTx/>
              <a:buNone/>
            </a:pPr>
            <a:r>
              <a:rPr lang="en-US" altLang="zh-TW" sz="1200" i="1">
                <a:solidFill>
                  <a:srgbClr val="800000"/>
                </a:solidFill>
              </a:rPr>
              <a:t>Oryza sativa Japonica Group   </a:t>
            </a:r>
          </a:p>
          <a:p>
            <a:pPr eaLnBrk="1" hangingPunct="1">
              <a:lnSpc>
                <a:spcPct val="90000"/>
              </a:lnSpc>
              <a:spcBef>
                <a:spcPct val="0"/>
              </a:spcBef>
              <a:buFontTx/>
              <a:buNone/>
            </a:pPr>
            <a:r>
              <a:rPr lang="en-US" altLang="zh-TW" sz="1200" i="1">
                <a:solidFill>
                  <a:srgbClr val="800000"/>
                </a:solidFill>
              </a:rPr>
              <a:t>Xenopus (Silurana) tropicalis </a:t>
            </a:r>
          </a:p>
          <a:p>
            <a:pPr eaLnBrk="1" hangingPunct="1">
              <a:lnSpc>
                <a:spcPct val="90000"/>
              </a:lnSpc>
              <a:spcBef>
                <a:spcPct val="0"/>
              </a:spcBef>
              <a:buFontTx/>
              <a:buNone/>
            </a:pPr>
            <a:r>
              <a:rPr lang="en-US" altLang="zh-TW" sz="1200" i="1">
                <a:solidFill>
                  <a:srgbClr val="800000"/>
                </a:solidFill>
              </a:rPr>
              <a:t>Nicotiana tabacum             </a:t>
            </a:r>
          </a:p>
          <a:p>
            <a:pPr eaLnBrk="1" hangingPunct="1">
              <a:lnSpc>
                <a:spcPct val="90000"/>
              </a:lnSpc>
              <a:spcBef>
                <a:spcPct val="0"/>
              </a:spcBef>
              <a:buFontTx/>
              <a:buNone/>
            </a:pPr>
            <a:r>
              <a:rPr lang="en-US" altLang="zh-TW" sz="1200" i="1">
                <a:solidFill>
                  <a:srgbClr val="800000"/>
                </a:solidFill>
              </a:rPr>
              <a:t>Arabidopsis thaliana          </a:t>
            </a:r>
          </a:p>
          <a:p>
            <a:pPr eaLnBrk="1" hangingPunct="1">
              <a:lnSpc>
                <a:spcPct val="90000"/>
              </a:lnSpc>
              <a:spcBef>
                <a:spcPct val="0"/>
              </a:spcBef>
              <a:buFontTx/>
              <a:buNone/>
            </a:pPr>
            <a:r>
              <a:rPr lang="en-US" altLang="zh-TW" sz="1200" i="1">
                <a:solidFill>
                  <a:srgbClr val="800000"/>
                </a:solidFill>
              </a:rPr>
              <a:t>Drosophila melanogaster       </a:t>
            </a:r>
          </a:p>
          <a:p>
            <a:pPr eaLnBrk="1" hangingPunct="1">
              <a:lnSpc>
                <a:spcPct val="90000"/>
              </a:lnSpc>
              <a:spcBef>
                <a:spcPct val="0"/>
              </a:spcBef>
              <a:buFontTx/>
              <a:buNone/>
            </a:pPr>
            <a:r>
              <a:rPr lang="en-US" altLang="zh-TW" sz="1200" i="1">
                <a:solidFill>
                  <a:srgbClr val="800000"/>
                </a:solidFill>
              </a:rPr>
              <a:t>Vitis vinifera                </a:t>
            </a:r>
          </a:p>
          <a:p>
            <a:pPr eaLnBrk="1" hangingPunct="1">
              <a:lnSpc>
                <a:spcPct val="90000"/>
              </a:lnSpc>
              <a:spcBef>
                <a:spcPct val="0"/>
              </a:spcBef>
              <a:buFontTx/>
              <a:buNone/>
            </a:pPr>
            <a:r>
              <a:rPr lang="en-US" altLang="zh-TW" sz="1200" i="1">
                <a:solidFill>
                  <a:srgbClr val="800000"/>
                </a:solidFill>
              </a:rPr>
              <a:t>Glycine max                   </a:t>
            </a:r>
          </a:p>
          <a:p>
            <a:pPr eaLnBrk="1" hangingPunct="1">
              <a:lnSpc>
                <a:spcPct val="90000"/>
              </a:lnSpc>
              <a:spcBef>
                <a:spcPct val="0"/>
              </a:spcBef>
              <a:buFontTx/>
              <a:buNone/>
            </a:pPr>
            <a:r>
              <a:rPr lang="en-US" altLang="zh-TW" sz="1200" i="1">
                <a:solidFill>
                  <a:srgbClr val="800000"/>
                </a:solidFill>
              </a:rPr>
              <a:t>Pan troglodytes </a:t>
            </a:r>
          </a:p>
        </p:txBody>
      </p:sp>
      <p:sp>
        <p:nvSpPr>
          <p:cNvPr id="30728" name="Text Box 3"/>
          <p:cNvSpPr txBox="1">
            <a:spLocks noChangeArrowheads="1"/>
          </p:cNvSpPr>
          <p:nvPr/>
        </p:nvSpPr>
        <p:spPr bwMode="auto">
          <a:xfrm>
            <a:off x="5724525" y="2163763"/>
            <a:ext cx="26844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1200"/>
              <a:t>Genetic Sequence Data Bank </a:t>
            </a:r>
          </a:p>
          <a:p>
            <a:pPr algn="ctr" eaLnBrk="1" hangingPunct="1">
              <a:spcBef>
                <a:spcPct val="0"/>
              </a:spcBef>
              <a:buFontTx/>
              <a:buNone/>
            </a:pPr>
            <a:r>
              <a:rPr lang="en-US" altLang="zh-TW" sz="1200"/>
              <a:t>Aug 15 2014, </a:t>
            </a:r>
          </a:p>
          <a:p>
            <a:pPr algn="ctr" eaLnBrk="1" hangingPunct="1">
              <a:spcBef>
                <a:spcPct val="0"/>
              </a:spcBef>
              <a:buFontTx/>
              <a:buNone/>
            </a:pPr>
            <a:r>
              <a:rPr lang="en-US" altLang="zh-TW" sz="1200"/>
              <a:t>Release </a:t>
            </a:r>
            <a:r>
              <a:rPr lang="en-US" altLang="zh-TW" sz="1200">
                <a:latin typeface="Times New Roman" panose="02020603050405020304" pitchFamily="18" charset="0"/>
              </a:rPr>
              <a:t>203.0 </a:t>
            </a:r>
            <a:r>
              <a:rPr lang="en-US" altLang="zh-TW" sz="1200"/>
              <a:t> </a:t>
            </a:r>
          </a:p>
          <a:p>
            <a:pPr algn="ctr" eaLnBrk="1" hangingPunct="1">
              <a:spcBef>
                <a:spcPct val="0"/>
              </a:spcBef>
              <a:buFontTx/>
              <a:buNone/>
            </a:pPr>
            <a:endParaRPr lang="en-US" altLang="zh-TW" sz="1200"/>
          </a:p>
          <a:p>
            <a:pPr algn="ctr" eaLnBrk="1" hangingPunct="1">
              <a:spcBef>
                <a:spcPct val="0"/>
              </a:spcBef>
              <a:buFontTx/>
              <a:buNone/>
            </a:pPr>
            <a:r>
              <a:rPr lang="en-US" altLang="zh-TW" sz="1200"/>
              <a:t>165,722,980,375 bases, from </a:t>
            </a:r>
          </a:p>
          <a:p>
            <a:pPr algn="ctr" eaLnBrk="1" hangingPunct="1">
              <a:spcBef>
                <a:spcPct val="0"/>
              </a:spcBef>
              <a:buFontTx/>
              <a:buNone/>
            </a:pPr>
            <a:r>
              <a:rPr lang="en-US" altLang="zh-TW" sz="1200"/>
              <a:t>174,108,750 reported sequence</a:t>
            </a:r>
          </a:p>
        </p:txBody>
      </p:sp>
      <p:sp>
        <p:nvSpPr>
          <p:cNvPr id="10" name="文字方塊 4"/>
          <p:cNvSpPr txBox="1">
            <a:spLocks noChangeArrowheads="1"/>
          </p:cNvSpPr>
          <p:nvPr/>
        </p:nvSpPr>
        <p:spPr bwMode="auto">
          <a:xfrm>
            <a:off x="357188" y="41275"/>
            <a:ext cx="8572500" cy="579438"/>
          </a:xfrm>
          <a:prstGeom prst="rect">
            <a:avLst/>
          </a:prstGeom>
          <a:noFill/>
          <a:ln w="9525">
            <a:noFill/>
            <a:miter lim="800000"/>
            <a:headEnd/>
            <a:tailEnd/>
          </a:ln>
        </p:spPr>
        <p:txBody>
          <a:bodyPr>
            <a:spAutoFit/>
          </a:bodyPr>
          <a:lstStyle/>
          <a:p>
            <a:pPr algn="ctr" eaLnBrk="1" hangingPunct="1">
              <a:defRPr/>
            </a:pPr>
            <a:r>
              <a:rPr lang="en-US" altLang="zh-TW" sz="3200" b="1" dirty="0" err="1">
                <a:solidFill>
                  <a:srgbClr val="C00000"/>
                </a:solidFill>
                <a:effectLst>
                  <a:outerShdw blurRad="38100" dist="38100" dir="2700000" algn="tl">
                    <a:srgbClr val="C0C0C0"/>
                  </a:outerShdw>
                </a:effectLst>
                <a:ea typeface="新細明體" charset="-120"/>
              </a:rPr>
              <a:t>GenBank</a:t>
            </a:r>
            <a:endParaRPr lang="en-US" altLang="zh-TW" sz="3200" dirty="0">
              <a:solidFill>
                <a:srgbClr val="C00000"/>
              </a:solidFill>
              <a:effectLst>
                <a:outerShdw blurRad="38100" dist="38100" dir="2700000" algn="tl">
                  <a:srgbClr val="C0C0C0"/>
                </a:outerShdw>
              </a:effectLst>
              <a:ea typeface="新細明體" charset="-12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t="13892" r="61552" b="4749"/>
          <a:stretch>
            <a:fillRect/>
          </a:stretch>
        </p:blipFill>
        <p:spPr bwMode="auto">
          <a:xfrm>
            <a:off x="214313" y="142875"/>
            <a:ext cx="4929187" cy="651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7" name="Picture 3"/>
          <p:cNvPicPr>
            <a:picLocks noChangeAspect="1" noChangeArrowheads="1"/>
          </p:cNvPicPr>
          <p:nvPr/>
        </p:nvPicPr>
        <p:blipFill>
          <a:blip r:embed="rId3">
            <a:extLst>
              <a:ext uri="{28A0092B-C50C-407E-A947-70E740481C1C}">
                <a14:useLocalDpi xmlns:a14="http://schemas.microsoft.com/office/drawing/2010/main" val="0"/>
              </a:ext>
            </a:extLst>
          </a:blip>
          <a:srcRect l="8061" t="30759" r="62793" b="24593"/>
          <a:stretch>
            <a:fillRect/>
          </a:stretch>
        </p:blipFill>
        <p:spPr bwMode="auto">
          <a:xfrm>
            <a:off x="5286375" y="1785938"/>
            <a:ext cx="3357563"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p:cNvPicPr preferRelativeResize="0">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71438"/>
            <a:ext cx="8640762" cy="668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圓角矩形 3"/>
          <p:cNvSpPr/>
          <p:nvPr/>
        </p:nvSpPr>
        <p:spPr>
          <a:xfrm>
            <a:off x="5219700" y="1341438"/>
            <a:ext cx="865188" cy="4318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211138"/>
            <a:ext cx="8929687" cy="650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l="1877" t="15875" r="23105" b="8717"/>
          <a:stretch>
            <a:fillRect/>
          </a:stretch>
        </p:blipFill>
        <p:spPr bwMode="auto">
          <a:xfrm>
            <a:off x="142875" y="498475"/>
            <a:ext cx="8643938" cy="543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l="589" t="13892" r="52872" b="6734"/>
          <a:stretch>
            <a:fillRect/>
          </a:stretch>
        </p:blipFill>
        <p:spPr bwMode="auto">
          <a:xfrm>
            <a:off x="1643063" y="142875"/>
            <a:ext cx="6143625" cy="654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p:cNvPicPr>
            <a:picLocks noChangeAspect="1" noChangeArrowheads="1"/>
          </p:cNvPicPr>
          <p:nvPr/>
        </p:nvPicPr>
        <p:blipFill>
          <a:blip r:embed="rId2">
            <a:extLst>
              <a:ext uri="{28A0092B-C50C-407E-A947-70E740481C1C}">
                <a14:useLocalDpi xmlns:a14="http://schemas.microsoft.com/office/drawing/2010/main" val="0"/>
              </a:ext>
            </a:extLst>
          </a:blip>
          <a:srcRect l="214" t="15875" r="11340" b="6734"/>
          <a:stretch>
            <a:fillRect/>
          </a:stretch>
        </p:blipFill>
        <p:spPr bwMode="auto">
          <a:xfrm>
            <a:off x="0" y="428625"/>
            <a:ext cx="9144000" cy="500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Text Box 2"/>
          <p:cNvSpPr txBox="1">
            <a:spLocks noChangeArrowheads="1"/>
          </p:cNvSpPr>
          <p:nvPr/>
        </p:nvSpPr>
        <p:spPr bwMode="auto">
          <a:xfrm>
            <a:off x="1143000" y="379413"/>
            <a:ext cx="5062538" cy="628650"/>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4400" b="1">
                <a:solidFill>
                  <a:srgbClr val="006600"/>
                </a:solidFill>
                <a:effectLst>
                  <a:outerShdw blurRad="38100" dist="38100" dir="2700000" algn="tl">
                    <a:srgbClr val="C0C0C0"/>
                  </a:outerShdw>
                </a:effectLst>
                <a:latin typeface="Arial" pitchFamily="34" charset="0"/>
                <a:cs typeface="Arial" pitchFamily="34" charset="0"/>
              </a:rPr>
              <a:t>Protein Databases</a:t>
            </a:r>
            <a:endParaRPr lang="en-US" altLang="zh-TW" sz="4400" b="1">
              <a:solidFill>
                <a:srgbClr val="000099"/>
              </a:solidFill>
              <a:effectLst>
                <a:outerShdw blurRad="38100" dist="38100" dir="2700000" algn="tl">
                  <a:srgbClr val="C0C0C0"/>
                </a:outerShdw>
              </a:effectLst>
              <a:latin typeface="Arial Rounded MT Bold" pitchFamily="34" charset="0"/>
            </a:endParaRPr>
          </a:p>
        </p:txBody>
      </p:sp>
      <p:sp>
        <p:nvSpPr>
          <p:cNvPr id="38915" name="Text Box 3">
            <a:hlinkClick r:id="rId2"/>
          </p:cNvPr>
          <p:cNvSpPr txBox="1">
            <a:spLocks noChangeArrowheads="1"/>
          </p:cNvSpPr>
          <p:nvPr/>
        </p:nvSpPr>
        <p:spPr bwMode="auto">
          <a:xfrm>
            <a:off x="5353050" y="1290638"/>
            <a:ext cx="23114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400" i="1">
                <a:solidFill>
                  <a:srgbClr val="000099"/>
                </a:solidFill>
                <a:latin typeface="Courier New" panose="02070309020205020404" pitchFamily="49" charset="0"/>
              </a:rPr>
              <a:t>http://tw.expasy.org</a:t>
            </a:r>
          </a:p>
        </p:txBody>
      </p:sp>
      <p:sp>
        <p:nvSpPr>
          <p:cNvPr id="208900" name="Text Box 4"/>
          <p:cNvSpPr txBox="1">
            <a:spLocks noChangeArrowheads="1"/>
          </p:cNvSpPr>
          <p:nvPr/>
        </p:nvSpPr>
        <p:spPr bwMode="auto">
          <a:xfrm>
            <a:off x="231775" y="1214438"/>
            <a:ext cx="5159375" cy="384175"/>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2400" b="1">
                <a:solidFill>
                  <a:srgbClr val="000099"/>
                </a:solidFill>
                <a:effectLst>
                  <a:outerShdw blurRad="38100" dist="38100" dir="2700000" algn="tl">
                    <a:srgbClr val="C0C0C0"/>
                  </a:outerShdw>
                </a:effectLst>
                <a:latin typeface="Arial Rounded MT Bold" pitchFamily="34" charset="0"/>
              </a:rPr>
              <a:t>ExPASY Molecular Biology Server</a:t>
            </a:r>
            <a:endParaRPr lang="en-US" altLang="zh-TW" sz="2400"/>
          </a:p>
        </p:txBody>
      </p:sp>
      <p:pic>
        <p:nvPicPr>
          <p:cNvPr id="38917" name="Picture 5" descr="ExPASy Logo">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050" y="1671638"/>
            <a:ext cx="114300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8" name="Text Box 6"/>
          <p:cNvSpPr txBox="1">
            <a:spLocks noChangeArrowheads="1"/>
          </p:cNvSpPr>
          <p:nvPr/>
        </p:nvSpPr>
        <p:spPr bwMode="auto">
          <a:xfrm>
            <a:off x="1619250" y="2065338"/>
            <a:ext cx="60960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just" eaLnBrk="1" hangingPunct="1">
              <a:spcBef>
                <a:spcPct val="0"/>
              </a:spcBef>
              <a:buFontTx/>
              <a:buNone/>
            </a:pPr>
            <a:r>
              <a:rPr lang="en-US" altLang="zh-TW" sz="1200">
                <a:solidFill>
                  <a:srgbClr val="000066"/>
                </a:solidFill>
              </a:rPr>
              <a:t>The ExPASy (</a:t>
            </a:r>
            <a:r>
              <a:rPr lang="en-US" altLang="zh-TW" sz="1200" b="1">
                <a:solidFill>
                  <a:srgbClr val="000066"/>
                </a:solidFill>
              </a:rPr>
              <a:t>Ex</a:t>
            </a:r>
            <a:r>
              <a:rPr lang="en-US" altLang="zh-TW" sz="1200">
                <a:solidFill>
                  <a:srgbClr val="000066"/>
                </a:solidFill>
              </a:rPr>
              <a:t>pert </a:t>
            </a:r>
            <a:r>
              <a:rPr lang="en-US" altLang="zh-TW" sz="1200" b="1">
                <a:solidFill>
                  <a:srgbClr val="000066"/>
                </a:solidFill>
              </a:rPr>
              <a:t>P</a:t>
            </a:r>
            <a:r>
              <a:rPr lang="en-US" altLang="zh-TW" sz="1200">
                <a:solidFill>
                  <a:srgbClr val="000066"/>
                </a:solidFill>
              </a:rPr>
              <a:t>rotein </a:t>
            </a:r>
            <a:r>
              <a:rPr lang="en-US" altLang="zh-TW" sz="1200" b="1">
                <a:solidFill>
                  <a:srgbClr val="000066"/>
                </a:solidFill>
              </a:rPr>
              <a:t>A</a:t>
            </a:r>
            <a:r>
              <a:rPr lang="en-US" altLang="zh-TW" sz="1200">
                <a:solidFill>
                  <a:srgbClr val="000066"/>
                </a:solidFill>
              </a:rPr>
              <a:t>nalysis </a:t>
            </a:r>
            <a:r>
              <a:rPr lang="en-US" altLang="zh-TW" sz="1200" b="1">
                <a:solidFill>
                  <a:srgbClr val="000066"/>
                </a:solidFill>
              </a:rPr>
              <a:t>Sy</a:t>
            </a:r>
            <a:r>
              <a:rPr lang="en-US" altLang="zh-TW" sz="1200">
                <a:solidFill>
                  <a:srgbClr val="000066"/>
                </a:solidFill>
              </a:rPr>
              <a:t>stem) </a:t>
            </a:r>
            <a:r>
              <a:rPr lang="en-US" altLang="zh-TW" sz="1200">
                <a:solidFill>
                  <a:srgbClr val="000066"/>
                </a:solidFill>
                <a:hlinkClick r:id="rId5"/>
              </a:rPr>
              <a:t>proteomics</a:t>
            </a:r>
            <a:r>
              <a:rPr lang="en-US" altLang="zh-TW" sz="1200">
                <a:solidFill>
                  <a:srgbClr val="000066"/>
                </a:solidFill>
              </a:rPr>
              <a:t> server of the </a:t>
            </a:r>
            <a:r>
              <a:rPr lang="en-US" altLang="zh-TW" sz="1200">
                <a:solidFill>
                  <a:srgbClr val="000066"/>
                </a:solidFill>
                <a:hlinkClick r:id="rId6"/>
              </a:rPr>
              <a:t>Swiss Institute of Bioinformatics</a:t>
            </a:r>
            <a:r>
              <a:rPr lang="en-US" altLang="zh-TW" sz="1200">
                <a:solidFill>
                  <a:srgbClr val="000066"/>
                </a:solidFill>
              </a:rPr>
              <a:t> (SIB) is dedicated to the analysis of protein sequences and structures as well as 2-D PAGE</a:t>
            </a:r>
          </a:p>
        </p:txBody>
      </p:sp>
      <p:pic>
        <p:nvPicPr>
          <p:cNvPr id="38919" name="Picture 2"/>
          <p:cNvPicPr>
            <a:picLocks noChangeAspect="1" noChangeArrowheads="1"/>
          </p:cNvPicPr>
          <p:nvPr/>
        </p:nvPicPr>
        <p:blipFill>
          <a:blip r:embed="rId7">
            <a:extLst>
              <a:ext uri="{28A0092B-C50C-407E-A947-70E740481C1C}">
                <a14:useLocalDpi xmlns:a14="http://schemas.microsoft.com/office/drawing/2010/main" val="0"/>
              </a:ext>
            </a:extLst>
          </a:blip>
          <a:srcRect l="780" t="13892" r="4501" b="32532"/>
          <a:stretch>
            <a:fillRect/>
          </a:stretch>
        </p:blipFill>
        <p:spPr bwMode="auto">
          <a:xfrm>
            <a:off x="50800" y="3571875"/>
            <a:ext cx="9093200"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Text Box 2"/>
          <p:cNvSpPr txBox="1">
            <a:spLocks noChangeArrowheads="1"/>
          </p:cNvSpPr>
          <p:nvPr/>
        </p:nvSpPr>
        <p:spPr bwMode="auto">
          <a:xfrm>
            <a:off x="1143000" y="379413"/>
            <a:ext cx="5062538" cy="628650"/>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4400" b="1">
                <a:solidFill>
                  <a:srgbClr val="006600"/>
                </a:solidFill>
                <a:effectLst>
                  <a:outerShdw blurRad="38100" dist="38100" dir="2700000" algn="tl">
                    <a:srgbClr val="C0C0C0"/>
                  </a:outerShdw>
                </a:effectLst>
                <a:latin typeface="Arial" pitchFamily="34" charset="0"/>
                <a:cs typeface="Arial" pitchFamily="34" charset="0"/>
              </a:rPr>
              <a:t>Protein Databases</a:t>
            </a:r>
            <a:endParaRPr lang="en-US" altLang="zh-TW" sz="4400" b="1">
              <a:solidFill>
                <a:srgbClr val="000099"/>
              </a:solidFill>
              <a:effectLst>
                <a:outerShdw blurRad="38100" dist="38100" dir="2700000" algn="tl">
                  <a:srgbClr val="C0C0C0"/>
                </a:outerShdw>
              </a:effectLst>
              <a:latin typeface="Arial Rounded MT Bold" pitchFamily="34" charset="0"/>
            </a:endParaRPr>
          </a:p>
        </p:txBody>
      </p:sp>
      <p:pic>
        <p:nvPicPr>
          <p:cNvPr id="39939" name="Picture 7" descr="The RCSB Protein Data Ban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85938"/>
            <a:ext cx="2590800" cy="56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0" name="Text Box 8">
            <a:hlinkClick r:id="rId3"/>
          </p:cNvPr>
          <p:cNvSpPr txBox="1">
            <a:spLocks noChangeArrowheads="1"/>
          </p:cNvSpPr>
          <p:nvPr/>
        </p:nvSpPr>
        <p:spPr bwMode="auto">
          <a:xfrm>
            <a:off x="3124200" y="1131888"/>
            <a:ext cx="2205038"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400" i="1">
                <a:solidFill>
                  <a:srgbClr val="000099"/>
                </a:solidFill>
                <a:latin typeface="Courier New" panose="02070309020205020404" pitchFamily="49" charset="0"/>
              </a:rPr>
              <a:t>http://www.rcsb.org</a:t>
            </a:r>
          </a:p>
        </p:txBody>
      </p:sp>
      <p:sp>
        <p:nvSpPr>
          <p:cNvPr id="208905" name="Text Box 9"/>
          <p:cNvSpPr txBox="1">
            <a:spLocks noChangeArrowheads="1"/>
          </p:cNvSpPr>
          <p:nvPr/>
        </p:nvSpPr>
        <p:spPr bwMode="auto">
          <a:xfrm>
            <a:off x="228600" y="1071563"/>
            <a:ext cx="2867025" cy="384175"/>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2400" b="1">
                <a:solidFill>
                  <a:srgbClr val="000099"/>
                </a:solidFill>
                <a:effectLst>
                  <a:outerShdw blurRad="38100" dist="38100" dir="2700000" algn="tl">
                    <a:srgbClr val="C0C0C0"/>
                  </a:outerShdw>
                </a:effectLst>
                <a:latin typeface="Arial Rounded MT Bold" pitchFamily="34" charset="0"/>
              </a:rPr>
              <a:t>Protein Data Bank</a:t>
            </a:r>
            <a:endParaRPr lang="en-US" altLang="zh-TW" sz="2400"/>
          </a:p>
        </p:txBody>
      </p:sp>
      <p:sp>
        <p:nvSpPr>
          <p:cNvPr id="39942" name="Text Box 10"/>
          <p:cNvSpPr txBox="1">
            <a:spLocks noChangeArrowheads="1"/>
          </p:cNvSpPr>
          <p:nvPr/>
        </p:nvSpPr>
        <p:spPr bwMode="auto">
          <a:xfrm>
            <a:off x="2895600" y="1503363"/>
            <a:ext cx="609600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000">
                <a:solidFill>
                  <a:srgbClr val="000066"/>
                </a:solidFill>
                <a:latin typeface="Verdana" panose="020B0604030504040204" pitchFamily="34" charset="0"/>
              </a:rPr>
              <a:t>The Protein Data Bank (PDB) is operated by Rutgers, The State University of New Jersey; the San Diego Supercomputer Center at the University of California, San Diego; and the National Institute of Standards and Technology -- three members of the </a:t>
            </a:r>
            <a:r>
              <a:rPr lang="en-US" altLang="zh-TW" sz="1000">
                <a:solidFill>
                  <a:srgbClr val="000066"/>
                </a:solidFill>
                <a:latin typeface="Verdana" panose="020B0604030504040204" pitchFamily="34" charset="0"/>
                <a:hlinkClick r:id="rId4"/>
              </a:rPr>
              <a:t>Research Collaboratory for Structural Bioinformatics (RCSB)</a:t>
            </a:r>
            <a:r>
              <a:rPr lang="en-US" altLang="zh-TW" sz="1000">
                <a:solidFill>
                  <a:srgbClr val="000066"/>
                </a:solidFill>
                <a:latin typeface="Verdana" panose="020B0604030504040204" pitchFamily="34" charset="0"/>
              </a:rPr>
              <a:t>. The PDB is supported by funds from the </a:t>
            </a:r>
            <a:r>
              <a:rPr lang="en-US" altLang="zh-TW" sz="1000">
                <a:solidFill>
                  <a:srgbClr val="000066"/>
                </a:solidFill>
                <a:latin typeface="Verdana" panose="020B0604030504040204" pitchFamily="34" charset="0"/>
                <a:hlinkClick r:id="rId5"/>
              </a:rPr>
              <a:t>National Science Foundation</a:t>
            </a:r>
            <a:r>
              <a:rPr lang="en-US" altLang="zh-TW" sz="1000">
                <a:solidFill>
                  <a:srgbClr val="000066"/>
                </a:solidFill>
                <a:latin typeface="Verdana" panose="020B0604030504040204" pitchFamily="34" charset="0"/>
              </a:rPr>
              <a:t>, the </a:t>
            </a:r>
            <a:r>
              <a:rPr lang="en-US" altLang="zh-TW" sz="1000">
                <a:solidFill>
                  <a:srgbClr val="000066"/>
                </a:solidFill>
                <a:latin typeface="Verdana" panose="020B0604030504040204" pitchFamily="34" charset="0"/>
                <a:hlinkClick r:id="rId6"/>
              </a:rPr>
              <a:t>Department of Energy</a:t>
            </a:r>
            <a:r>
              <a:rPr lang="en-US" altLang="zh-TW" sz="1000">
                <a:solidFill>
                  <a:srgbClr val="000066"/>
                </a:solidFill>
                <a:latin typeface="Verdana" panose="020B0604030504040204" pitchFamily="34" charset="0"/>
              </a:rPr>
              <a:t>, and two units of the National Institutes of Health: the </a:t>
            </a:r>
            <a:r>
              <a:rPr lang="en-US" altLang="zh-TW" sz="1000">
                <a:solidFill>
                  <a:srgbClr val="000066"/>
                </a:solidFill>
                <a:latin typeface="Verdana" panose="020B0604030504040204" pitchFamily="34" charset="0"/>
                <a:hlinkClick r:id="rId7"/>
              </a:rPr>
              <a:t>National Institute of General Medical Sciences </a:t>
            </a:r>
            <a:r>
              <a:rPr lang="en-US" altLang="zh-TW" sz="1000">
                <a:solidFill>
                  <a:srgbClr val="000066"/>
                </a:solidFill>
                <a:latin typeface="Verdana" panose="020B0604030504040204" pitchFamily="34" charset="0"/>
              </a:rPr>
              <a:t>and the </a:t>
            </a:r>
            <a:r>
              <a:rPr lang="en-US" altLang="zh-TW" sz="1000">
                <a:solidFill>
                  <a:srgbClr val="000066"/>
                </a:solidFill>
                <a:latin typeface="Verdana" panose="020B0604030504040204" pitchFamily="34" charset="0"/>
                <a:hlinkClick r:id="rId8"/>
              </a:rPr>
              <a:t>National Library of Medicine</a:t>
            </a:r>
            <a:r>
              <a:rPr lang="en-US" altLang="zh-TW" sz="1000">
                <a:solidFill>
                  <a:srgbClr val="000066"/>
                </a:solidFill>
                <a:latin typeface="Verdana" panose="020B0604030504040204" pitchFamily="34" charset="0"/>
              </a:rPr>
              <a:t>.</a:t>
            </a:r>
            <a:endParaRPr lang="en-US" altLang="zh-TW" sz="1000">
              <a:solidFill>
                <a:srgbClr val="000066"/>
              </a:solidFill>
            </a:endParaRPr>
          </a:p>
        </p:txBody>
      </p:sp>
      <p:pic>
        <p:nvPicPr>
          <p:cNvPr id="39943" name="Picture 1"/>
          <p:cNvPicPr>
            <a:picLocks noChangeAspect="1" noChangeArrowheads="1"/>
          </p:cNvPicPr>
          <p:nvPr/>
        </p:nvPicPr>
        <p:blipFill>
          <a:blip r:embed="rId9">
            <a:extLst>
              <a:ext uri="{28A0092B-C50C-407E-A947-70E740481C1C}">
                <a14:useLocalDpi xmlns:a14="http://schemas.microsoft.com/office/drawing/2010/main" val="0"/>
              </a:ext>
            </a:extLst>
          </a:blip>
          <a:srcRect t="13892" r="5742" b="8717"/>
          <a:stretch>
            <a:fillRect/>
          </a:stretch>
        </p:blipFill>
        <p:spPr bwMode="auto">
          <a:xfrm>
            <a:off x="714375" y="2714625"/>
            <a:ext cx="8001000"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BioCarta - Charting Pathways of Lif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1250" y="981075"/>
            <a:ext cx="1368425"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3" descr="h_p53Pathw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836613"/>
            <a:ext cx="4748213"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5" descr="back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5" name="Text Box 6"/>
          <p:cNvSpPr txBox="1">
            <a:spLocks noChangeArrowheads="1"/>
          </p:cNvSpPr>
          <p:nvPr/>
        </p:nvSpPr>
        <p:spPr bwMode="auto">
          <a:xfrm>
            <a:off x="0" y="0"/>
            <a:ext cx="4594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a:solidFill>
                  <a:schemeClr val="bg1"/>
                </a:solidFill>
              </a:rPr>
              <a:t>Metabolic &amp; Signalling Pathways</a:t>
            </a:r>
          </a:p>
        </p:txBody>
      </p:sp>
      <p:sp>
        <p:nvSpPr>
          <p:cNvPr id="40966" name="Text Box 7"/>
          <p:cNvSpPr txBox="1">
            <a:spLocks noChangeArrowheads="1"/>
          </p:cNvSpPr>
          <p:nvPr/>
        </p:nvSpPr>
        <p:spPr bwMode="auto">
          <a:xfrm>
            <a:off x="6361113" y="1125538"/>
            <a:ext cx="22796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a:t>Biocarta</a:t>
            </a:r>
          </a:p>
          <a:p>
            <a:pPr eaLnBrk="1" hangingPunct="1">
              <a:spcBef>
                <a:spcPct val="0"/>
              </a:spcBef>
              <a:buFontTx/>
              <a:buNone/>
            </a:pPr>
            <a:r>
              <a:rPr lang="en-US" altLang="zh-TW" sz="1800"/>
              <a:t>( </a:t>
            </a:r>
            <a:r>
              <a:rPr lang="en-US" altLang="zh-TW" sz="1800" i="1"/>
              <a:t>http://biocarta.com</a:t>
            </a:r>
            <a:r>
              <a:rPr lang="en-US" altLang="zh-TW" sz="1800"/>
              <a:t>)</a:t>
            </a:r>
          </a:p>
        </p:txBody>
      </p:sp>
      <p:sp>
        <p:nvSpPr>
          <p:cNvPr id="40967" name="Rectangle 12">
            <a:hlinkClick r:id="rId6"/>
          </p:cNvPr>
          <p:cNvSpPr>
            <a:spLocks noChangeArrowheads="1"/>
          </p:cNvSpPr>
          <p:nvPr/>
        </p:nvSpPr>
        <p:spPr bwMode="auto">
          <a:xfrm>
            <a:off x="1908175" y="2420938"/>
            <a:ext cx="576263"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5" descr="back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Text Box 6"/>
          <p:cNvSpPr txBox="1">
            <a:spLocks noChangeArrowheads="1"/>
          </p:cNvSpPr>
          <p:nvPr/>
        </p:nvSpPr>
        <p:spPr bwMode="auto">
          <a:xfrm>
            <a:off x="0" y="0"/>
            <a:ext cx="4594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a:solidFill>
                  <a:schemeClr val="bg1"/>
                </a:solidFill>
              </a:rPr>
              <a:t>Metabolic &amp; Signalling Pathways</a:t>
            </a:r>
          </a:p>
        </p:txBody>
      </p:sp>
      <p:pic>
        <p:nvPicPr>
          <p:cNvPr id="41988" name="Picture 10" descr="KEGG Ho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313" y="571500"/>
            <a:ext cx="222885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Text Box 11"/>
          <p:cNvSpPr txBox="1">
            <a:spLocks noChangeArrowheads="1"/>
          </p:cNvSpPr>
          <p:nvPr/>
        </p:nvSpPr>
        <p:spPr bwMode="auto">
          <a:xfrm>
            <a:off x="2500313" y="642938"/>
            <a:ext cx="44291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a:t>Kyoto Encyclopedia of Genes &amp;Genomes</a:t>
            </a:r>
          </a:p>
          <a:p>
            <a:pPr eaLnBrk="1" hangingPunct="1">
              <a:spcBef>
                <a:spcPct val="0"/>
              </a:spcBef>
              <a:buFontTx/>
              <a:buNone/>
            </a:pPr>
            <a:r>
              <a:rPr lang="en-US" altLang="zh-TW" sz="1800" i="1"/>
              <a:t>http://www.genome.ad.jp/kegg/</a:t>
            </a:r>
          </a:p>
        </p:txBody>
      </p:sp>
      <p:pic>
        <p:nvPicPr>
          <p:cNvPr id="41990" name="Picture 2"/>
          <p:cNvPicPr>
            <a:picLocks noChangeAspect="1" noChangeArrowheads="1"/>
          </p:cNvPicPr>
          <p:nvPr/>
        </p:nvPicPr>
        <p:blipFill>
          <a:blip r:embed="rId4">
            <a:extLst>
              <a:ext uri="{28A0092B-C50C-407E-A947-70E740481C1C}">
                <a14:useLocalDpi xmlns:a14="http://schemas.microsoft.com/office/drawing/2010/main" val="0"/>
              </a:ext>
            </a:extLst>
          </a:blip>
          <a:srcRect l="694" t="13892" r="54111" b="8717"/>
          <a:stretch>
            <a:fillRect/>
          </a:stretch>
        </p:blipFill>
        <p:spPr bwMode="auto">
          <a:xfrm>
            <a:off x="2571750" y="1525588"/>
            <a:ext cx="4714875" cy="504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6148"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43013"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TECHNOLOGY</a:t>
            </a:r>
          </a:p>
        </p:txBody>
      </p:sp>
      <p:grpSp>
        <p:nvGrpSpPr>
          <p:cNvPr id="43015" name="Group 8"/>
          <p:cNvGrpSpPr>
            <a:grpSpLocks/>
          </p:cNvGrpSpPr>
          <p:nvPr/>
        </p:nvGrpSpPr>
        <p:grpSpPr bwMode="auto">
          <a:xfrm>
            <a:off x="2381250" y="3644900"/>
            <a:ext cx="2232025" cy="2087563"/>
            <a:chOff x="2880" y="2840"/>
            <a:chExt cx="1406" cy="1315"/>
          </a:xfrm>
        </p:grpSpPr>
        <p:sp>
          <p:nvSpPr>
            <p:cNvPr id="6158"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43017" name="Group 12"/>
          <p:cNvGrpSpPr>
            <a:grpSpLocks/>
          </p:cNvGrpSpPr>
          <p:nvPr/>
        </p:nvGrpSpPr>
        <p:grpSpPr bwMode="auto">
          <a:xfrm>
            <a:off x="4613275" y="4005263"/>
            <a:ext cx="2455863" cy="2087562"/>
            <a:chOff x="677" y="2750"/>
            <a:chExt cx="1547" cy="1315"/>
          </a:xfrm>
        </p:grpSpPr>
        <p:sp>
          <p:nvSpPr>
            <p:cNvPr id="6156"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algn="ctr" eaLnBrk="1" hangingPunct="1">
                <a:defRPr/>
              </a:pPr>
              <a:endParaRPr lang="zh-TW" altLang="zh-TW" smtClean="0">
                <a:solidFill>
                  <a:schemeClr val="bg1">
                    <a:lumMod val="95000"/>
                  </a:schemeClr>
                </a:solidFill>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5" name="Text Box 5"/>
          <p:cNvSpPr txBox="1">
            <a:spLocks noChangeArrowheads="1"/>
          </p:cNvSpPr>
          <p:nvPr/>
        </p:nvSpPr>
        <p:spPr bwMode="auto">
          <a:xfrm>
            <a:off x="838200" y="571500"/>
            <a:ext cx="7407275" cy="579438"/>
          </a:xfrm>
          <a:prstGeom prst="rect">
            <a:avLst/>
          </a:prstGeom>
          <a:noFill/>
          <a:ln w="9525">
            <a:noFill/>
            <a:miter lim="800000"/>
            <a:headEnd/>
            <a:tailEnd/>
          </a:ln>
          <a:effectLst/>
        </p:spPr>
        <p:txBody>
          <a:bodyPr wrap="none">
            <a:spAutoFit/>
          </a:bodyPr>
          <a:lstStyle/>
          <a:p>
            <a:pPr eaLnBrk="1" hangingPunct="1">
              <a:defRPr/>
            </a:pPr>
            <a:r>
              <a:rPr lang="en-US" altLang="zh-TW" sz="3200" b="1" dirty="0">
                <a:solidFill>
                  <a:srgbClr val="000066"/>
                </a:solidFill>
                <a:effectLst>
                  <a:outerShdw blurRad="38100" dist="38100" dir="2700000" algn="tl">
                    <a:srgbClr val="000000"/>
                  </a:outerShdw>
                </a:effectLst>
                <a:latin typeface="Arial" pitchFamily="34" charset="0"/>
              </a:rPr>
              <a:t>BIOINFORMATICS ANALYSIS TOOLS</a:t>
            </a:r>
          </a:p>
        </p:txBody>
      </p:sp>
      <p:grpSp>
        <p:nvGrpSpPr>
          <p:cNvPr id="44035" name="群組 13"/>
          <p:cNvGrpSpPr>
            <a:grpSpLocks/>
          </p:cNvGrpSpPr>
          <p:nvPr/>
        </p:nvGrpSpPr>
        <p:grpSpPr bwMode="auto">
          <a:xfrm>
            <a:off x="684213" y="1346200"/>
            <a:ext cx="3135312" cy="4962525"/>
            <a:chOff x="467544" y="1057851"/>
            <a:chExt cx="3136125" cy="4963437"/>
          </a:xfrm>
        </p:grpSpPr>
        <p:pic>
          <p:nvPicPr>
            <p:cNvPr id="4403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865894"/>
              <a:ext cx="3136125" cy="3155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1057851"/>
              <a:ext cx="3024336" cy="1898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4036" name="圖片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95738" y="1644650"/>
            <a:ext cx="4568825" cy="291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l="13643" t="25797" r="15663" b="10703"/>
          <a:stretch>
            <a:fillRect/>
          </a:stretch>
        </p:blipFill>
        <p:spPr bwMode="auto">
          <a:xfrm>
            <a:off x="428625" y="428625"/>
            <a:ext cx="8524875" cy="478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3"/>
          <p:cNvPicPr>
            <a:picLocks noChangeAspect="1" noChangeArrowheads="1"/>
          </p:cNvPicPr>
          <p:nvPr/>
        </p:nvPicPr>
        <p:blipFill>
          <a:blip r:embed="rId2">
            <a:extLst>
              <a:ext uri="{28A0092B-C50C-407E-A947-70E740481C1C}">
                <a14:useLocalDpi xmlns:a14="http://schemas.microsoft.com/office/drawing/2010/main" val="0"/>
              </a:ext>
            </a:extLst>
          </a:blip>
          <a:srcRect l="27284" t="15514" r="29306" b="73122"/>
          <a:stretch>
            <a:fillRect/>
          </a:stretch>
        </p:blipFill>
        <p:spPr bwMode="auto">
          <a:xfrm>
            <a:off x="1571625" y="142875"/>
            <a:ext cx="611187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3" name="Picture 4"/>
          <p:cNvPicPr>
            <a:picLocks noChangeAspect="1" noChangeArrowheads="1"/>
          </p:cNvPicPr>
          <p:nvPr/>
        </p:nvPicPr>
        <p:blipFill>
          <a:blip r:embed="rId3">
            <a:extLst>
              <a:ext uri="{28A0092B-C50C-407E-A947-70E740481C1C}">
                <a14:useLocalDpi xmlns:a14="http://schemas.microsoft.com/office/drawing/2010/main" val="0"/>
              </a:ext>
            </a:extLst>
          </a:blip>
          <a:srcRect l="27284" t="27782" r="40468" b="14671"/>
          <a:stretch>
            <a:fillRect/>
          </a:stretch>
        </p:blipFill>
        <p:spPr bwMode="auto">
          <a:xfrm>
            <a:off x="0" y="1285875"/>
            <a:ext cx="3071813" cy="342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5"/>
          <p:cNvPicPr>
            <a:picLocks noChangeAspect="1" noChangeArrowheads="1"/>
          </p:cNvPicPr>
          <p:nvPr/>
        </p:nvPicPr>
        <p:blipFill>
          <a:blip r:embed="rId4">
            <a:extLst>
              <a:ext uri="{28A0092B-C50C-407E-A947-70E740481C1C}">
                <a14:useLocalDpi xmlns:a14="http://schemas.microsoft.com/office/drawing/2010/main" val="0"/>
              </a:ext>
            </a:extLst>
          </a:blip>
          <a:srcRect l="27284" t="13892" r="40468" b="10703"/>
          <a:stretch>
            <a:fillRect/>
          </a:stretch>
        </p:blipFill>
        <p:spPr bwMode="auto">
          <a:xfrm>
            <a:off x="3000375" y="1357313"/>
            <a:ext cx="3071813" cy="448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6"/>
          <p:cNvPicPr>
            <a:picLocks noChangeAspect="1" noChangeArrowheads="1"/>
          </p:cNvPicPr>
          <p:nvPr/>
        </p:nvPicPr>
        <p:blipFill>
          <a:blip r:embed="rId5">
            <a:extLst>
              <a:ext uri="{28A0092B-C50C-407E-A947-70E740481C1C}">
                <a14:useLocalDpi xmlns:a14="http://schemas.microsoft.com/office/drawing/2010/main" val="0"/>
              </a:ext>
            </a:extLst>
          </a:blip>
          <a:srcRect l="27284" t="23813" r="40468" b="12688"/>
          <a:stretch>
            <a:fillRect/>
          </a:stretch>
        </p:blipFill>
        <p:spPr bwMode="auto">
          <a:xfrm>
            <a:off x="6072188" y="1428750"/>
            <a:ext cx="3071812" cy="378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1" name="Picture 5"/>
          <p:cNvPicPr>
            <a:picLocks noChangeAspect="1" noChangeArrowheads="1"/>
          </p:cNvPicPr>
          <p:nvPr/>
        </p:nvPicPr>
        <p:blipFill>
          <a:blip r:embed="rId2"/>
          <a:srcRect l="26786" t="14286" r="27786" b="10714"/>
          <a:stretch>
            <a:fillRect/>
          </a:stretch>
        </p:blipFill>
        <p:spPr bwMode="auto">
          <a:xfrm>
            <a:off x="1857375" y="428625"/>
            <a:ext cx="5857875" cy="6045200"/>
          </a:xfrm>
          <a:prstGeom prst="rect">
            <a:avLst/>
          </a:prstGeom>
          <a:noFill/>
          <a:ln w="9525">
            <a:noFill/>
            <a:miter lim="800000"/>
            <a:headEnd/>
            <a:tailEnd/>
          </a:ln>
          <a:effectLst>
            <a:prstShdw prst="shdw17" dist="17961" dir="2700000">
              <a:schemeClr val="accent1">
                <a:gamma/>
                <a:shade val="60000"/>
                <a:invGamma/>
              </a:schemeClr>
            </a:prstShdw>
          </a:effectLst>
        </p:spPr>
      </p:pic>
      <p:sp>
        <p:nvSpPr>
          <p:cNvPr id="47107" name="矩形 5">
            <a:hlinkClick r:id="rId3"/>
          </p:cNvPr>
          <p:cNvSpPr>
            <a:spLocks noChangeArrowheads="1"/>
          </p:cNvSpPr>
          <p:nvPr/>
        </p:nvSpPr>
        <p:spPr bwMode="auto">
          <a:xfrm>
            <a:off x="2357438" y="71438"/>
            <a:ext cx="39639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latin typeface="Times New Roman" panose="02020603050405020304" pitchFamily="18" charset="0"/>
              </a:rPr>
              <a:t>http://www.tbi.org.tw/tools/application01.htm</a:t>
            </a:r>
            <a:endParaRPr lang="zh-TW" altLang="en-US" sz="160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p:cNvPicPr>
            <a:picLocks noChangeAspect="1" noChangeArrowheads="1"/>
          </p:cNvPicPr>
          <p:nvPr/>
        </p:nvPicPr>
        <p:blipFill>
          <a:blip r:embed="rId2">
            <a:extLst>
              <a:ext uri="{28A0092B-C50C-407E-A947-70E740481C1C}">
                <a14:useLocalDpi xmlns:a14="http://schemas.microsoft.com/office/drawing/2010/main" val="0"/>
              </a:ext>
            </a:extLst>
          </a:blip>
          <a:srcRect l="6876" t="14188" r="41159" b="14937"/>
          <a:stretch>
            <a:fillRect/>
          </a:stretch>
        </p:blipFill>
        <p:spPr bwMode="auto">
          <a:xfrm>
            <a:off x="755650" y="260350"/>
            <a:ext cx="7704138" cy="656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extLst>
              <a:ext uri="{28A0092B-C50C-407E-A947-70E740481C1C}">
                <a14:useLocalDpi xmlns:a14="http://schemas.microsoft.com/office/drawing/2010/main" val="0"/>
              </a:ext>
            </a:extLst>
          </a:blip>
          <a:srcRect l="4961" t="22185" r="5742" b="6734"/>
          <a:stretch>
            <a:fillRect/>
          </a:stretch>
        </p:blipFill>
        <p:spPr bwMode="auto">
          <a:xfrm>
            <a:off x="214313" y="1214438"/>
            <a:ext cx="8615362"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5" name="Picture 2"/>
          <p:cNvPicPr>
            <a:picLocks noChangeAspect="1" noChangeArrowheads="1"/>
          </p:cNvPicPr>
          <p:nvPr/>
        </p:nvPicPr>
        <p:blipFill>
          <a:blip r:embed="rId2">
            <a:extLst>
              <a:ext uri="{28A0092B-C50C-407E-A947-70E740481C1C}">
                <a14:useLocalDpi xmlns:a14="http://schemas.microsoft.com/office/drawing/2010/main" val="0"/>
              </a:ext>
            </a:extLst>
          </a:blip>
          <a:srcRect l="40404" t="13892" r="41826" b="77974"/>
          <a:stretch>
            <a:fillRect/>
          </a:stretch>
        </p:blipFill>
        <p:spPr bwMode="auto">
          <a:xfrm>
            <a:off x="2719388" y="142875"/>
            <a:ext cx="349567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圖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4888" y="195263"/>
            <a:ext cx="7134225" cy="646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6148"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50"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TECHNOLOGY</a:t>
            </a:r>
          </a:p>
        </p:txBody>
      </p:sp>
      <p:grpSp>
        <p:nvGrpSpPr>
          <p:cNvPr id="51207" name="Group 8"/>
          <p:cNvGrpSpPr>
            <a:grpSpLocks/>
          </p:cNvGrpSpPr>
          <p:nvPr/>
        </p:nvGrpSpPr>
        <p:grpSpPr bwMode="auto">
          <a:xfrm>
            <a:off x="2381250" y="3644900"/>
            <a:ext cx="2232025" cy="2087563"/>
            <a:chOff x="2880" y="2840"/>
            <a:chExt cx="1406" cy="1315"/>
          </a:xfrm>
        </p:grpSpPr>
        <p:sp>
          <p:nvSpPr>
            <p:cNvPr id="51213"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51209" name="Group 12"/>
          <p:cNvGrpSpPr>
            <a:grpSpLocks/>
          </p:cNvGrpSpPr>
          <p:nvPr/>
        </p:nvGrpSpPr>
        <p:grpSpPr bwMode="auto">
          <a:xfrm>
            <a:off x="4613275" y="4005263"/>
            <a:ext cx="2455863" cy="2087562"/>
            <a:chOff x="677" y="2750"/>
            <a:chExt cx="1547" cy="1315"/>
          </a:xfrm>
        </p:grpSpPr>
        <p:sp>
          <p:nvSpPr>
            <p:cNvPr id="51211"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solidFill>
                  <a:srgbClr val="660066"/>
                </a:solidFill>
                <a:latin typeface="Times New Roman" panose="02020603050405020304" pitchFamily="18" charset="0"/>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圖片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4175" y="836613"/>
            <a:ext cx="8435975"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6402388" y="77788"/>
            <a:ext cx="2922587" cy="758825"/>
          </a:xfrm>
          <a:prstGeom prst="rect">
            <a:avLst/>
          </a:prstGeom>
        </p:spPr>
        <p:txBody>
          <a:bodyPr>
            <a:spAutoFit/>
          </a:bodyPr>
          <a:lstStyle/>
          <a:p>
            <a:pPr>
              <a:lnSpc>
                <a:spcPts val="1300"/>
              </a:lnSpc>
              <a:defRPr/>
            </a:pPr>
            <a:r>
              <a:rPr lang="en-US" altLang="zh-TW" sz="1000" b="1" i="1" dirty="0">
                <a:solidFill>
                  <a:srgbClr val="006600"/>
                </a:solidFill>
                <a:latin typeface="Arial" pitchFamily="34" charset="0"/>
                <a:cs typeface="Arial" pitchFamily="34" charset="0"/>
              </a:rPr>
              <a:t>Server CPU/MEM: 436 Cores/3.04 TB </a:t>
            </a:r>
          </a:p>
          <a:p>
            <a:pPr>
              <a:lnSpc>
                <a:spcPts val="1300"/>
              </a:lnSpc>
              <a:defRPr/>
            </a:pPr>
            <a:r>
              <a:rPr lang="en-US" altLang="zh-TW" sz="1000" b="1" i="1" dirty="0">
                <a:solidFill>
                  <a:schemeClr val="accent6"/>
                </a:solidFill>
                <a:latin typeface="Arial" pitchFamily="34" charset="0"/>
                <a:cs typeface="Arial" pitchFamily="34" charset="0"/>
              </a:rPr>
              <a:t>Workstation GPU/MEM: 12 Cores/192 GB </a:t>
            </a:r>
          </a:p>
          <a:p>
            <a:pPr>
              <a:lnSpc>
                <a:spcPts val="1300"/>
              </a:lnSpc>
              <a:defRPr/>
            </a:pPr>
            <a:r>
              <a:rPr lang="en-US" altLang="zh-TW" sz="1000" b="1" i="1" dirty="0">
                <a:solidFill>
                  <a:srgbClr val="006600"/>
                </a:solidFill>
                <a:latin typeface="Arial" pitchFamily="34" charset="0"/>
                <a:cs typeface="Arial" pitchFamily="34" charset="0"/>
              </a:rPr>
              <a:t>Workstation CPU/MEM: 66 Cores/ 512 GB </a:t>
            </a:r>
          </a:p>
          <a:p>
            <a:pPr>
              <a:lnSpc>
                <a:spcPts val="1300"/>
              </a:lnSpc>
              <a:defRPr/>
            </a:pPr>
            <a:r>
              <a:rPr lang="en-US" altLang="zh-TW" sz="1000" b="1" i="1" dirty="0">
                <a:solidFill>
                  <a:schemeClr val="accent6"/>
                </a:solidFill>
                <a:latin typeface="Arial" pitchFamily="34" charset="0"/>
                <a:cs typeface="Arial" pitchFamily="34" charset="0"/>
              </a:rPr>
              <a:t>Storage: 736 TB </a:t>
            </a:r>
            <a:endParaRPr lang="zh-TW" altLang="en-US" sz="1000" b="1" i="1" dirty="0">
              <a:solidFill>
                <a:schemeClr val="accent6"/>
              </a:solidFill>
              <a:latin typeface="Arial" pitchFamily="34" charset="0"/>
              <a:cs typeface="Arial" pitchFamily="34" charset="0"/>
            </a:endParaRPr>
          </a:p>
        </p:txBody>
      </p:sp>
      <p:pic>
        <p:nvPicPr>
          <p:cNvPr id="5325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0"/>
            <a:ext cx="6048375"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274" name="群組 11"/>
          <p:cNvGrpSpPr>
            <a:grpSpLocks/>
          </p:cNvGrpSpPr>
          <p:nvPr/>
        </p:nvGrpSpPr>
        <p:grpSpPr bwMode="auto">
          <a:xfrm>
            <a:off x="1259284" y="765175"/>
            <a:ext cx="6769100" cy="3527425"/>
            <a:chOff x="827584" y="573075"/>
            <a:chExt cx="6769100" cy="3527921"/>
          </a:xfrm>
        </p:grpSpPr>
        <p:pic>
          <p:nvPicPr>
            <p:cNvPr id="54277" name="圖片 2"/>
            <p:cNvPicPr>
              <a:picLocks noChangeAspect="1"/>
            </p:cNvPicPr>
            <p:nvPr/>
          </p:nvPicPr>
          <p:blipFill rotWithShape="1">
            <a:blip r:embed="rId2">
              <a:extLst>
                <a:ext uri="{28A0092B-C50C-407E-A947-70E740481C1C}">
                  <a14:useLocalDpi xmlns:a14="http://schemas.microsoft.com/office/drawing/2010/main" val="0"/>
                </a:ext>
              </a:extLst>
            </a:blip>
            <a:srcRect r="11446" b="40739"/>
            <a:stretch/>
          </p:blipFill>
          <p:spPr bwMode="auto">
            <a:xfrm>
              <a:off x="827584" y="573075"/>
              <a:ext cx="6680348" cy="3527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4278" name="群組 6"/>
            <p:cNvGrpSpPr>
              <a:grpSpLocks/>
            </p:cNvGrpSpPr>
            <p:nvPr/>
          </p:nvGrpSpPr>
          <p:grpSpPr bwMode="auto">
            <a:xfrm>
              <a:off x="6228259" y="2636912"/>
              <a:ext cx="729358" cy="276999"/>
              <a:chOff x="6228259" y="2636912"/>
              <a:chExt cx="729358" cy="276999"/>
            </a:xfrm>
          </p:grpSpPr>
          <p:cxnSp>
            <p:nvCxnSpPr>
              <p:cNvPr id="5" name="直線單箭頭接點 4"/>
              <p:cNvCxnSpPr/>
              <p:nvPr/>
            </p:nvCxnSpPr>
            <p:spPr>
              <a:xfrm>
                <a:off x="6228259" y="2775247"/>
                <a:ext cx="21590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4284" name="文字方塊 5"/>
              <p:cNvSpPr txBox="1">
                <a:spLocks noChangeArrowheads="1"/>
              </p:cNvSpPr>
              <p:nvPr/>
            </p:nvSpPr>
            <p:spPr bwMode="auto">
              <a:xfrm>
                <a:off x="6372200" y="2636912"/>
                <a:ext cx="5854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rgbClr val="FF0000"/>
                    </a:solidFill>
                    <a:cs typeface="Arial" panose="020B0604020202020204" pitchFamily="34" charset="0"/>
                  </a:rPr>
                  <a:t>64GB</a:t>
                </a:r>
                <a:endParaRPr lang="zh-TW" altLang="en-US" sz="1200" b="1">
                  <a:solidFill>
                    <a:srgbClr val="FF0000"/>
                  </a:solidFill>
                  <a:cs typeface="Arial" panose="020B0604020202020204" pitchFamily="34" charset="0"/>
                </a:endParaRPr>
              </a:p>
            </p:txBody>
          </p:sp>
        </p:grpSp>
        <p:grpSp>
          <p:nvGrpSpPr>
            <p:cNvPr id="54279" name="群組 7"/>
            <p:cNvGrpSpPr>
              <a:grpSpLocks/>
            </p:cNvGrpSpPr>
            <p:nvPr/>
          </p:nvGrpSpPr>
          <p:grpSpPr bwMode="auto">
            <a:xfrm>
              <a:off x="6722887" y="2852936"/>
              <a:ext cx="618826" cy="276999"/>
              <a:chOff x="6228184" y="2636912"/>
              <a:chExt cx="618826" cy="276999"/>
            </a:xfrm>
          </p:grpSpPr>
          <p:cxnSp>
            <p:nvCxnSpPr>
              <p:cNvPr id="9" name="直線單箭頭接點 8"/>
              <p:cNvCxnSpPr/>
              <p:nvPr/>
            </p:nvCxnSpPr>
            <p:spPr>
              <a:xfrm>
                <a:off x="6228856" y="2775154"/>
                <a:ext cx="21590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4282" name="文字方塊 9"/>
              <p:cNvSpPr txBox="1">
                <a:spLocks noChangeArrowheads="1"/>
              </p:cNvSpPr>
              <p:nvPr/>
            </p:nvSpPr>
            <p:spPr bwMode="auto">
              <a:xfrm>
                <a:off x="6372200" y="2636912"/>
                <a:ext cx="4748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rgbClr val="FF0000"/>
                    </a:solidFill>
                    <a:cs typeface="Arial" panose="020B0604020202020204" pitchFamily="34" charset="0"/>
                  </a:rPr>
                  <a:t>4TB</a:t>
                </a:r>
                <a:endParaRPr lang="zh-TW" altLang="en-US" sz="1200" b="1">
                  <a:solidFill>
                    <a:srgbClr val="FF0000"/>
                  </a:solidFill>
                  <a:cs typeface="Arial" panose="020B0604020202020204" pitchFamily="34" charset="0"/>
                </a:endParaRPr>
              </a:p>
            </p:txBody>
          </p:sp>
        </p:grpSp>
        <p:sp>
          <p:nvSpPr>
            <p:cNvPr id="11" name="矩形 10"/>
            <p:cNvSpPr/>
            <p:nvPr/>
          </p:nvSpPr>
          <p:spPr>
            <a:xfrm>
              <a:off x="5004296" y="1773394"/>
              <a:ext cx="2592388" cy="3604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p>
          </p:txBody>
        </p:sp>
      </p:grpSp>
      <p:sp>
        <p:nvSpPr>
          <p:cNvPr id="13" name="文字方塊 12"/>
          <p:cNvSpPr txBox="1"/>
          <p:nvPr/>
        </p:nvSpPr>
        <p:spPr>
          <a:xfrm>
            <a:off x="625475" y="44450"/>
            <a:ext cx="7691438" cy="646113"/>
          </a:xfrm>
          <a:prstGeom prst="rect">
            <a:avLst/>
          </a:prstGeom>
          <a:noFill/>
        </p:spPr>
        <p:txBody>
          <a:bodyPr wrap="none">
            <a:spAutoFit/>
          </a:bodyPr>
          <a:lstStyle/>
          <a:p>
            <a:pPr eaLnBrk="1" hangingPunct="1">
              <a:defRPr/>
            </a:pPr>
            <a:r>
              <a:rPr lang="en-US" altLang="zh-TW" sz="3600" b="1" i="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Small Genomes &amp; Transcriptomes</a:t>
            </a:r>
            <a:endParaRPr lang="zh-TW" altLang="en-US" sz="3600" b="1" i="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54276" name="圖片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87228" y="4581128"/>
            <a:ext cx="3328988" cy="190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sp>
        <p:nvSpPr>
          <p:cNvPr id="183299" name="Text Box 3"/>
          <p:cNvSpPr txBox="1">
            <a:spLocks noChangeArrowheads="1"/>
          </p:cNvSpPr>
          <p:nvPr/>
        </p:nvSpPr>
        <p:spPr bwMode="auto">
          <a:xfrm>
            <a:off x="762000" y="1223963"/>
            <a:ext cx="7994650" cy="914400"/>
          </a:xfrm>
          <a:prstGeom prst="rect">
            <a:avLst/>
          </a:prstGeom>
          <a:noFill/>
          <a:ln w="9525">
            <a:noFill/>
            <a:miter lim="800000"/>
            <a:headEnd/>
            <a:tailEnd/>
          </a:ln>
          <a:effectLst/>
        </p:spPr>
        <p:txBody>
          <a:bodyPr wrap="none">
            <a:spAutoFit/>
          </a:bodyPr>
          <a:lstStyle/>
          <a:p>
            <a:pPr eaLnBrk="1" hangingPunct="1">
              <a:defRPr/>
            </a:pPr>
            <a:r>
              <a:rPr lang="en-US" altLang="zh-TW" sz="5400" b="1">
                <a:solidFill>
                  <a:schemeClr val="accent2"/>
                </a:solidFill>
                <a:effectLst>
                  <a:outerShdw blurRad="38100" dist="38100" dir="2700000" algn="tl">
                    <a:srgbClr val="000000"/>
                  </a:outerShdw>
                </a:effectLst>
                <a:latin typeface="Arial" charset="0"/>
                <a:ea typeface="Arial Unicode MS" pitchFamily="34" charset="-120"/>
                <a:cs typeface="Arial Unicode MS" pitchFamily="34" charset="-120"/>
              </a:rPr>
              <a:t>Steps to Identify a Gene</a:t>
            </a:r>
          </a:p>
        </p:txBody>
      </p:sp>
      <p:sp>
        <p:nvSpPr>
          <p:cNvPr id="55299" name="Text Box 2"/>
          <p:cNvSpPr txBox="1">
            <a:spLocks noChangeArrowheads="1"/>
          </p:cNvSpPr>
          <p:nvPr/>
        </p:nvSpPr>
        <p:spPr bwMode="auto">
          <a:xfrm>
            <a:off x="2474913" y="2057400"/>
            <a:ext cx="4154487"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SzPct val="60000"/>
              <a:buFontTx/>
              <a:buBlip>
                <a:blip r:embed="rId2"/>
              </a:buBlip>
            </a:pPr>
            <a:r>
              <a:rPr lang="en-US" altLang="zh-TW" sz="4000" b="1">
                <a:solidFill>
                  <a:srgbClr val="FF0000"/>
                </a:solidFill>
              </a:rPr>
              <a:t> Gene-Search </a:t>
            </a:r>
          </a:p>
          <a:p>
            <a:pPr eaLnBrk="1" hangingPunct="1">
              <a:spcBef>
                <a:spcPct val="0"/>
              </a:spcBef>
              <a:buSzPct val="60000"/>
              <a:buFontTx/>
              <a:buBlip>
                <a:blip r:embed="rId2"/>
              </a:buBlip>
            </a:pPr>
            <a:r>
              <a:rPr lang="en-US" altLang="zh-TW" sz="4000" b="1">
                <a:solidFill>
                  <a:srgbClr val="FF0000"/>
                </a:solidFill>
              </a:rPr>
              <a:t> Protein-Search</a:t>
            </a:r>
          </a:p>
          <a:p>
            <a:pPr eaLnBrk="1" hangingPunct="1">
              <a:spcBef>
                <a:spcPct val="0"/>
              </a:spcBef>
              <a:buSzPct val="60000"/>
              <a:buFontTx/>
              <a:buBlip>
                <a:blip r:embed="rId2"/>
              </a:buBlip>
            </a:pPr>
            <a:r>
              <a:rPr lang="en-US" altLang="zh-TW" sz="4000" b="1">
                <a:solidFill>
                  <a:srgbClr val="FF0000"/>
                </a:solidFill>
              </a:rPr>
              <a:t> Annotation</a:t>
            </a:r>
          </a:p>
        </p:txBody>
      </p:sp>
      <p:sp>
        <p:nvSpPr>
          <p:cNvPr id="4" name="文字方塊 3"/>
          <p:cNvSpPr txBox="1"/>
          <p:nvPr/>
        </p:nvSpPr>
        <p:spPr>
          <a:xfrm>
            <a:off x="2987824" y="29308"/>
            <a:ext cx="2826415" cy="646331"/>
          </a:xfrm>
          <a:prstGeom prst="rect">
            <a:avLst/>
          </a:prstGeom>
          <a:noFill/>
        </p:spPr>
        <p:txBody>
          <a:bodyPr wrap="none">
            <a:spAutoFit/>
          </a:bodyPr>
          <a:lstStyle/>
          <a:p>
            <a:pPr eaLnBrk="1" hangingPunct="1">
              <a:defRPr/>
            </a:pPr>
            <a:r>
              <a:rPr lang="en-US" altLang="zh-TW" sz="3600" b="1" i="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 Example</a:t>
            </a:r>
            <a:endParaRPr lang="zh-TW" altLang="en-US" sz="3600" b="1" i="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381000" y="609600"/>
            <a:ext cx="7772400" cy="629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914400" indent="-45720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lvl="1" eaLnBrk="1" hangingPunct="1">
              <a:spcBef>
                <a:spcPct val="0"/>
              </a:spcBef>
              <a:buFontTx/>
              <a:buNone/>
            </a:pPr>
            <a:r>
              <a:rPr lang="en-US" altLang="zh-TW" sz="1200" b="1">
                <a:solidFill>
                  <a:schemeClr val="bg1"/>
                </a:solidFill>
                <a:latin typeface="Courier New" panose="02070309020205020404" pitchFamily="49" charset="0"/>
              </a:rPr>
              <a:t>      -2	 </a:t>
            </a:r>
            <a:r>
              <a:rPr lang="en-US" altLang="zh-TW" sz="1200" b="1">
                <a:solidFill>
                  <a:srgbClr val="00CCFF"/>
                </a:solidFill>
                <a:latin typeface="Courier New" panose="02070309020205020404" pitchFamily="49" charset="0"/>
              </a:rPr>
              <a:t>  …AG</a:t>
            </a:r>
            <a:r>
              <a:rPr lang="en-US" altLang="zh-TW" sz="1200" b="1">
                <a:solidFill>
                  <a:srgbClr val="00FF00"/>
                </a:solidFill>
                <a:latin typeface="Courier New" panose="02070309020205020404" pitchFamily="49" charset="0"/>
              </a:rPr>
              <a:t>ATG</a:t>
            </a:r>
            <a:r>
              <a:rPr lang="en-US" altLang="zh-TW" sz="1200" b="1">
                <a:solidFill>
                  <a:schemeClr val="bg1"/>
                </a:solidFill>
                <a:latin typeface="Courier New" panose="02070309020205020404" pitchFamily="49" charset="0"/>
              </a:rPr>
              <a:t>CGAAAAA TCTACGGCAA TTACATTACG CAGAAGCGTC TCGGTTCAGG</a:t>
            </a:r>
          </a:p>
          <a:p>
            <a:pPr lvl="1" eaLnBrk="1" hangingPunct="1">
              <a:spcBef>
                <a:spcPct val="0"/>
              </a:spcBef>
              <a:buFontTx/>
              <a:buNone/>
            </a:pPr>
            <a:r>
              <a:rPr lang="en-US" altLang="zh-TW" sz="1200" b="1">
                <a:solidFill>
                  <a:schemeClr val="bg1"/>
                </a:solidFill>
                <a:latin typeface="Courier New" panose="02070309020205020404" pitchFamily="49" charset="0"/>
              </a:rPr>
              <a:t> 		      AAGTTTCGGA GAGGTTTGGG AAGCTGTCAG TCATTCGACC GGACAAAAGG</a:t>
            </a:r>
          </a:p>
          <a:p>
            <a:pPr lvl="1" eaLnBrk="1" hangingPunct="1">
              <a:spcBef>
                <a:spcPct val="0"/>
              </a:spcBef>
              <a:buFontTx/>
              <a:buNone/>
            </a:pPr>
            <a:r>
              <a:rPr lang="en-US" altLang="zh-TW" sz="1200" b="1">
                <a:solidFill>
                  <a:schemeClr val="bg1"/>
                </a:solidFill>
                <a:latin typeface="Courier New" panose="02070309020205020404" pitchFamily="49" charset="0"/>
              </a:rPr>
              <a:t>     101	      TTGCTCTCAA ATTAGAGCCC CGAAACTCTA GTGTTCCACA ATTATTTTTC</a:t>
            </a:r>
          </a:p>
          <a:p>
            <a:pPr lvl="1" eaLnBrk="1" hangingPunct="1">
              <a:spcBef>
                <a:spcPct val="0"/>
              </a:spcBef>
              <a:buFontTx/>
              <a:buNone/>
            </a:pPr>
            <a:r>
              <a:rPr lang="en-US" altLang="zh-TW" sz="1200" b="1">
                <a:solidFill>
                  <a:schemeClr val="bg1"/>
                </a:solidFill>
                <a:latin typeface="Courier New" panose="02070309020205020404" pitchFamily="49" charset="0"/>
              </a:rPr>
              <a:t>		      GAAGCCAAGC TATACTCAAT GTTTCAGGCT TCAAAATCCA CAAATAATAG</a:t>
            </a:r>
          </a:p>
          <a:p>
            <a:pPr lvl="1" eaLnBrk="1" hangingPunct="1">
              <a:spcBef>
                <a:spcPct val="0"/>
              </a:spcBef>
              <a:buFontTx/>
              <a:buNone/>
            </a:pPr>
            <a:r>
              <a:rPr lang="en-US" altLang="zh-TW" sz="1200" b="1">
                <a:solidFill>
                  <a:schemeClr val="bg1"/>
                </a:solidFill>
                <a:latin typeface="Courier New" panose="02070309020205020404" pitchFamily="49" charset="0"/>
              </a:rPr>
              <a:t>     201	      TGTAGAACCA TGCAACAACA TTCCAGTTGT TTATGCGACT GGTCAAACAG </a:t>
            </a:r>
          </a:p>
          <a:p>
            <a:pPr lvl="1" eaLnBrk="1" hangingPunct="1">
              <a:spcBef>
                <a:spcPct val="0"/>
              </a:spcBef>
              <a:buFontTx/>
              <a:buNone/>
            </a:pPr>
            <a:r>
              <a:rPr lang="en-US" altLang="zh-TW" sz="1200" b="1">
                <a:solidFill>
                  <a:schemeClr val="bg1"/>
                </a:solidFill>
                <a:latin typeface="Courier New" panose="02070309020205020404" pitchFamily="49" charset="0"/>
              </a:rPr>
              <a:t>		      AGACAACTAA CTACATGGCC ATGGAATTAC TTGGCAAGTC TCTGGAAGAT</a:t>
            </a:r>
          </a:p>
          <a:p>
            <a:pPr lvl="1" eaLnBrk="1" hangingPunct="1">
              <a:spcBef>
                <a:spcPct val="0"/>
              </a:spcBef>
              <a:buFontTx/>
              <a:buNone/>
            </a:pPr>
            <a:r>
              <a:rPr lang="en-US" altLang="zh-TW" sz="1200" b="1">
                <a:solidFill>
                  <a:schemeClr val="bg1"/>
                </a:solidFill>
                <a:latin typeface="Courier New" panose="02070309020205020404" pitchFamily="49" charset="0"/>
              </a:rPr>
              <a:t>     301	      TTAGTTTCAT CGGTCCCTAG ATTTTCCCAA AAGACAATAT TAATGCTTGC </a:t>
            </a:r>
          </a:p>
          <a:p>
            <a:pPr lvl="1" eaLnBrk="1" hangingPunct="1">
              <a:spcBef>
                <a:spcPct val="0"/>
              </a:spcBef>
              <a:buFontTx/>
              <a:buNone/>
            </a:pPr>
            <a:r>
              <a:rPr lang="en-US" altLang="zh-TW" sz="1200" b="1">
                <a:solidFill>
                  <a:schemeClr val="bg1"/>
                </a:solidFill>
                <a:latin typeface="Courier New" panose="02070309020205020404" pitchFamily="49" charset="0"/>
              </a:rPr>
              <a:t>		      CGGACAAATG ATTTCCTGTG TTGAATTCGT TCACAAACAT AATTTTATTC</a:t>
            </a:r>
          </a:p>
          <a:p>
            <a:pPr lvl="1" eaLnBrk="1" hangingPunct="1">
              <a:spcBef>
                <a:spcPct val="0"/>
              </a:spcBef>
              <a:buFontTx/>
              <a:buNone/>
            </a:pPr>
            <a:r>
              <a:rPr lang="en-US" altLang="zh-TW" sz="1200" b="1">
                <a:solidFill>
                  <a:schemeClr val="bg1"/>
                </a:solidFill>
                <a:latin typeface="Courier New" panose="02070309020205020404" pitchFamily="49" charset="0"/>
              </a:rPr>
              <a:t>     401             ACCGCGACAT CAAGCCAGAT AATTTTGCGA TGGGAGTCAG TGAGAACTCA</a:t>
            </a:r>
          </a:p>
          <a:p>
            <a:pPr lvl="1" eaLnBrk="1" hangingPunct="1">
              <a:spcBef>
                <a:spcPct val="0"/>
              </a:spcBef>
              <a:buFontTx/>
              <a:buNone/>
            </a:pPr>
            <a:r>
              <a:rPr lang="en-US" altLang="zh-TW" sz="1200" b="1">
                <a:solidFill>
                  <a:schemeClr val="bg1"/>
                </a:solidFill>
                <a:latin typeface="Courier New" panose="02070309020205020404" pitchFamily="49" charset="0"/>
              </a:rPr>
              <a:t>	                AACAAAATTT ATATTATCGA TTTTGGACTT TCCAAGAAGT ACATTGACCA</a:t>
            </a:r>
          </a:p>
          <a:p>
            <a:pPr lvl="1" eaLnBrk="1" hangingPunct="1">
              <a:spcBef>
                <a:spcPct val="0"/>
              </a:spcBef>
              <a:buFontTx/>
              <a:buNone/>
            </a:pPr>
            <a:r>
              <a:rPr lang="en-US" altLang="zh-TW" sz="1200" b="1">
                <a:solidFill>
                  <a:schemeClr val="bg1"/>
                </a:solidFill>
                <a:latin typeface="Courier New" panose="02070309020205020404" pitchFamily="49" charset="0"/>
              </a:rPr>
              <a:t>     501	      AAATAATCGT CATATTAGAA ATTGCACAGG AAAATCACTT ACCGGAACCG </a:t>
            </a:r>
          </a:p>
          <a:p>
            <a:pPr lvl="1" eaLnBrk="1" hangingPunct="1">
              <a:spcBef>
                <a:spcPct val="0"/>
              </a:spcBef>
              <a:buFontTx/>
              <a:buNone/>
            </a:pPr>
            <a:r>
              <a:rPr lang="en-US" altLang="zh-TW" sz="1200" b="1">
                <a:solidFill>
                  <a:schemeClr val="bg1"/>
                </a:solidFill>
                <a:latin typeface="Courier New" panose="02070309020205020404" pitchFamily="49" charset="0"/>
              </a:rPr>
              <a:t>                     CAAGATATTC ATCAATTAAT GCGCTCGAAG GAAAGGAACA GTCTATAAGA</a:t>
            </a:r>
          </a:p>
          <a:p>
            <a:pPr lvl="1" eaLnBrk="1" hangingPunct="1">
              <a:spcBef>
                <a:spcPct val="0"/>
              </a:spcBef>
              <a:buFontTx/>
              <a:buNone/>
            </a:pPr>
            <a:r>
              <a:rPr lang="en-US" altLang="zh-TW" sz="1200" b="1">
                <a:solidFill>
                  <a:schemeClr val="bg1"/>
                </a:solidFill>
                <a:latin typeface="Courier New" panose="02070309020205020404" pitchFamily="49" charset="0"/>
              </a:rPr>
              <a:t>     601	      GATGACATGG AATCTTTGGT ATATGTCTGG GTTTATTTAC TTCATGGACG </a:t>
            </a:r>
          </a:p>
          <a:p>
            <a:pPr lvl="1" eaLnBrk="1" hangingPunct="1">
              <a:spcBef>
                <a:spcPct val="0"/>
              </a:spcBef>
              <a:buFontTx/>
              <a:buNone/>
            </a:pPr>
            <a:r>
              <a:rPr lang="en-US" altLang="zh-TW" sz="1200" b="1">
                <a:solidFill>
                  <a:schemeClr val="bg1"/>
                </a:solidFill>
                <a:latin typeface="Courier New" panose="02070309020205020404" pitchFamily="49" charset="0"/>
              </a:rPr>
              <a:t>		      TCTTCCTTGG ATGAGCTTAC CTACAACAGG CCGCAAGAAG TATGAGGCCA</a:t>
            </a:r>
          </a:p>
          <a:p>
            <a:pPr lvl="1" eaLnBrk="1" hangingPunct="1">
              <a:spcBef>
                <a:spcPct val="0"/>
              </a:spcBef>
              <a:buFontTx/>
              <a:buNone/>
            </a:pPr>
            <a:r>
              <a:rPr lang="en-US" altLang="zh-TW" sz="1200" b="1">
                <a:solidFill>
                  <a:schemeClr val="bg1"/>
                </a:solidFill>
                <a:latin typeface="Courier New" panose="02070309020205020404" pitchFamily="49" charset="0"/>
              </a:rPr>
              <a:t>     701	      TTTTAATGAA GAAGAGATCA ACGAAACCCG AAGAATTATG TTTAGGACTT</a:t>
            </a:r>
          </a:p>
          <a:p>
            <a:pPr lvl="1" eaLnBrk="1" hangingPunct="1">
              <a:spcBef>
                <a:spcPct val="0"/>
              </a:spcBef>
              <a:buFontTx/>
              <a:buNone/>
            </a:pPr>
            <a:r>
              <a:rPr lang="en-US" altLang="zh-TW" sz="1200" b="1">
                <a:solidFill>
                  <a:schemeClr val="bg1"/>
                </a:solidFill>
                <a:latin typeface="Courier New" panose="02070309020205020404" pitchFamily="49" charset="0"/>
              </a:rPr>
              <a:t> 		      AATAGTTTCT TTGTAAACTA CTTAATAGCA GTTCGCTCAT TGAAATTTGA</a:t>
            </a:r>
          </a:p>
          <a:p>
            <a:pPr lvl="1" eaLnBrk="1" hangingPunct="1">
              <a:spcBef>
                <a:spcPct val="0"/>
              </a:spcBef>
              <a:buFontTx/>
              <a:buNone/>
            </a:pPr>
            <a:r>
              <a:rPr lang="en-US" altLang="zh-TW" sz="1200" b="1">
                <a:solidFill>
                  <a:schemeClr val="bg1"/>
                </a:solidFill>
                <a:latin typeface="Courier New" panose="02070309020205020404" pitchFamily="49" charset="0"/>
              </a:rPr>
              <a:t>     801	      AGAAGAACCA AATTACGCGA TGTACAGGAA AATGATATAC GACGCAATGA</a:t>
            </a:r>
          </a:p>
          <a:p>
            <a:pPr lvl="1" eaLnBrk="1" hangingPunct="1">
              <a:spcBef>
                <a:spcPct val="0"/>
              </a:spcBef>
              <a:buFontTx/>
              <a:buNone/>
            </a:pPr>
            <a:r>
              <a:rPr lang="en-US" altLang="zh-TW" sz="1200" b="1">
                <a:solidFill>
                  <a:schemeClr val="bg1"/>
                </a:solidFill>
                <a:latin typeface="Courier New" panose="02070309020205020404" pitchFamily="49" charset="0"/>
              </a:rPr>
              <a:t> 		      TTGCTGATCA AATTCCTTTT GATTATCGCT ATGATTGGGT CAAAACGAGA</a:t>
            </a:r>
          </a:p>
          <a:p>
            <a:pPr lvl="1" eaLnBrk="1" hangingPunct="1">
              <a:spcBef>
                <a:spcPct val="0"/>
              </a:spcBef>
              <a:buFontTx/>
              <a:buNone/>
            </a:pPr>
            <a:r>
              <a:rPr lang="en-US" altLang="zh-TW" sz="1200" b="1">
                <a:solidFill>
                  <a:schemeClr val="bg1"/>
                </a:solidFill>
                <a:latin typeface="Courier New" panose="02070309020205020404" pitchFamily="49" charset="0"/>
              </a:rPr>
              <a:t>     901	      ATTGTTCGCC CACAACGTGA AAACCAATCA CAGTTGTCCG AACGTCAAGA</a:t>
            </a:r>
          </a:p>
          <a:p>
            <a:pPr lvl="1" eaLnBrk="1" hangingPunct="1">
              <a:spcBef>
                <a:spcPct val="0"/>
              </a:spcBef>
              <a:buFontTx/>
              <a:buNone/>
            </a:pPr>
            <a:r>
              <a:rPr lang="en-US" altLang="zh-TW" sz="1200" b="1">
                <a:solidFill>
                  <a:schemeClr val="bg1"/>
                </a:solidFill>
                <a:latin typeface="Courier New" panose="02070309020205020404" pitchFamily="49" charset="0"/>
              </a:rPr>
              <a:t> 		      AGGAAAATGT CCAAACTCAG CTGAGTTTGA TGGTTTCTCC TCCATCAAAG</a:t>
            </a:r>
          </a:p>
          <a:p>
            <a:pPr lvl="1" eaLnBrk="1" hangingPunct="1">
              <a:spcBef>
                <a:spcPct val="0"/>
              </a:spcBef>
              <a:buFontTx/>
              <a:buNone/>
            </a:pPr>
            <a:r>
              <a:rPr lang="en-US" altLang="zh-TW" sz="1200" b="1">
                <a:solidFill>
                  <a:schemeClr val="bg1"/>
                </a:solidFill>
                <a:latin typeface="Courier New" panose="02070309020205020404" pitchFamily="49" charset="0"/>
              </a:rPr>
              <a:t>    1001	      GATATTCTTC GCACAGACAA GTACAAAGCC CCGTTTCATC TAGAGATGTC</a:t>
            </a:r>
          </a:p>
          <a:p>
            <a:pPr lvl="1" eaLnBrk="1" hangingPunct="1">
              <a:spcBef>
                <a:spcPct val="0"/>
              </a:spcBef>
              <a:buFontTx/>
              <a:buNone/>
            </a:pPr>
            <a:r>
              <a:rPr lang="en-US" altLang="zh-TW" sz="1200" b="1">
                <a:solidFill>
                  <a:schemeClr val="bg1"/>
                </a:solidFill>
                <a:latin typeface="Courier New" panose="02070309020205020404" pitchFamily="49" charset="0"/>
              </a:rPr>
              <a:t> 		      ATTAAGAACA GTAGTTCAAG TCCATCAAAG GATATTTTGC AATCATCAAC</a:t>
            </a:r>
          </a:p>
          <a:p>
            <a:pPr lvl="1" eaLnBrk="1" hangingPunct="1">
              <a:spcBef>
                <a:spcPct val="0"/>
              </a:spcBef>
              <a:buFontTx/>
              <a:buNone/>
            </a:pPr>
            <a:r>
              <a:rPr lang="en-US" altLang="zh-TW" sz="1200" b="1">
                <a:solidFill>
                  <a:schemeClr val="bg1"/>
                </a:solidFill>
                <a:latin typeface="Courier New" panose="02070309020205020404" pitchFamily="49" charset="0"/>
              </a:rPr>
              <a:t>    1101	      CCTTGATGAA TCATCTCAAG ATAAAAAGCC AATCAAAGCT GTCGAATCGA</a:t>
            </a:r>
          </a:p>
          <a:p>
            <a:pPr lvl="1" eaLnBrk="1" hangingPunct="1">
              <a:spcBef>
                <a:spcPct val="0"/>
              </a:spcBef>
              <a:buFontTx/>
              <a:buNone/>
            </a:pPr>
            <a:r>
              <a:rPr lang="en-US" altLang="zh-TW" sz="1200" b="1">
                <a:solidFill>
                  <a:schemeClr val="bg1"/>
                </a:solidFill>
                <a:latin typeface="Courier New" panose="02070309020205020404" pitchFamily="49" charset="0"/>
              </a:rPr>
              <a:t> 		      ATCAGAAACC ATATACACCG CCACGTACAA TTAATACTAC CGAAACAAGA</a:t>
            </a:r>
          </a:p>
          <a:p>
            <a:pPr lvl="1" eaLnBrk="1" hangingPunct="1">
              <a:spcBef>
                <a:spcPct val="0"/>
              </a:spcBef>
              <a:buFontTx/>
              <a:buNone/>
            </a:pPr>
            <a:r>
              <a:rPr lang="en-US" altLang="zh-TW" sz="1200" b="1">
                <a:solidFill>
                  <a:schemeClr val="bg1"/>
                </a:solidFill>
                <a:latin typeface="Courier New" panose="02070309020205020404" pitchFamily="49" charset="0"/>
              </a:rPr>
              <a:t>    1201	      ATGAGATCAA AGACTACAAT CAATACTGCA AGAACAACAG CAAAGAACTC</a:t>
            </a:r>
          </a:p>
          <a:p>
            <a:pPr lvl="1" eaLnBrk="1" hangingPunct="1">
              <a:spcBef>
                <a:spcPct val="0"/>
              </a:spcBef>
              <a:buFontTx/>
              <a:buNone/>
            </a:pPr>
            <a:r>
              <a:rPr lang="en-US" altLang="zh-TW" sz="1200" b="1">
                <a:solidFill>
                  <a:schemeClr val="bg1"/>
                </a:solidFill>
                <a:latin typeface="Courier New" panose="02070309020205020404" pitchFamily="49" charset="0"/>
              </a:rPr>
              <a:t> 		      TTCGGCAGTT AAGAAAGAAT CGTCAGCAAC AAGGACTGTT AAGAAAGAAA</a:t>
            </a:r>
          </a:p>
          <a:p>
            <a:pPr lvl="1" eaLnBrk="1" hangingPunct="1">
              <a:spcBef>
                <a:spcPct val="0"/>
              </a:spcBef>
              <a:buFontTx/>
              <a:buNone/>
            </a:pPr>
            <a:r>
              <a:rPr lang="en-US" altLang="zh-TW" sz="1200" b="1">
                <a:solidFill>
                  <a:schemeClr val="bg1"/>
                </a:solidFill>
                <a:latin typeface="Courier New" panose="02070309020205020404" pitchFamily="49" charset="0"/>
              </a:rPr>
              <a:t>    1301	      CACATCCTGC AACTACAAAA ACAACAAAAA CTGTAAATAG ACAATTGAAC</a:t>
            </a:r>
          </a:p>
          <a:p>
            <a:pPr lvl="1" eaLnBrk="1" hangingPunct="1">
              <a:spcBef>
                <a:spcPct val="0"/>
              </a:spcBef>
              <a:buFontTx/>
              <a:buNone/>
            </a:pPr>
            <a:r>
              <a:rPr lang="en-US" altLang="zh-TW" sz="1200" b="1">
                <a:solidFill>
                  <a:schemeClr val="bg1"/>
                </a:solidFill>
                <a:latin typeface="Courier New" panose="02070309020205020404" pitchFamily="49" charset="0"/>
              </a:rPr>
              <a:t> 		      TCTTCTACAA CGAAACCGGC AACTACGAGC TCTCACAAAG ACTCAGAACC</a:t>
            </a:r>
          </a:p>
          <a:p>
            <a:pPr lvl="1" eaLnBrk="1" hangingPunct="1">
              <a:spcBef>
                <a:spcPct val="0"/>
              </a:spcBef>
              <a:buFontTx/>
              <a:buNone/>
            </a:pPr>
            <a:r>
              <a:rPr lang="en-US" altLang="zh-TW" sz="1200" b="1">
                <a:solidFill>
                  <a:schemeClr val="bg1"/>
                </a:solidFill>
                <a:latin typeface="Courier New" panose="02070309020205020404" pitchFamily="49" charset="0"/>
              </a:rPr>
              <a:t>    1401	      GGCTTCATCA AGACGTACAT CAACTCTACG TTCAAGTCGC CGCCAAAATG</a:t>
            </a:r>
          </a:p>
          <a:p>
            <a:pPr lvl="1" eaLnBrk="1" hangingPunct="1">
              <a:spcBef>
                <a:spcPct val="0"/>
              </a:spcBef>
              <a:buFontTx/>
              <a:buNone/>
            </a:pPr>
            <a:r>
              <a:rPr lang="en-US" altLang="zh-TW" sz="1200" b="1">
                <a:solidFill>
                  <a:schemeClr val="bg1"/>
                </a:solidFill>
                <a:latin typeface="Courier New" panose="02070309020205020404" pitchFamily="49" charset="0"/>
              </a:rPr>
              <a:t> 		      ACGGAATTCG CCCTGCAAAG GAAAGAACTG CGCTTTTCAC AGCTACAGCC</a:t>
            </a:r>
          </a:p>
          <a:p>
            <a:pPr lvl="1" eaLnBrk="1" hangingPunct="1">
              <a:spcBef>
                <a:spcPct val="0"/>
              </a:spcBef>
              <a:buFontTx/>
              <a:buNone/>
            </a:pPr>
            <a:r>
              <a:rPr lang="en-US" altLang="zh-TW" sz="1200" b="1">
                <a:solidFill>
                  <a:schemeClr val="bg1"/>
                </a:solidFill>
                <a:latin typeface="Courier New" panose="02070309020205020404" pitchFamily="49" charset="0"/>
              </a:rPr>
              <a:t>    1501	      AGTAAGCCTC CGGTATCTTA CCGTACTGGA ATGCTTCCGA AATGGATGAT</a:t>
            </a:r>
          </a:p>
          <a:p>
            <a:pPr lvl="1" eaLnBrk="1" fontAlgn="ctr" hangingPunct="1">
              <a:spcBef>
                <a:spcPct val="0"/>
              </a:spcBef>
              <a:buFontTx/>
              <a:buNone/>
            </a:pPr>
            <a:r>
              <a:rPr lang="en-US" altLang="zh-TW" sz="1200" b="1">
                <a:solidFill>
                  <a:schemeClr val="bg1"/>
                </a:solidFill>
                <a:latin typeface="Courier New" panose="02070309020205020404" pitchFamily="49" charset="0"/>
              </a:rPr>
              <a:t> 		      GGCTCCTCTC ACATCTCGTC GC</a:t>
            </a:r>
            <a:r>
              <a:rPr lang="en-US" altLang="zh-TW" sz="1200" b="1">
                <a:solidFill>
                  <a:srgbClr val="CC0000"/>
                </a:solidFill>
                <a:latin typeface="Courier New" panose="02070309020205020404" pitchFamily="49" charset="0"/>
              </a:rPr>
              <a:t>TGA</a:t>
            </a:r>
            <a:r>
              <a:rPr lang="en-US" altLang="zh-TW" sz="1200" b="1">
                <a:solidFill>
                  <a:schemeClr val="folHlink"/>
                </a:solidFill>
                <a:latin typeface="Courier New" panose="02070309020205020404" pitchFamily="49" charset="0"/>
              </a:rPr>
              <a:t>AATAT</a:t>
            </a:r>
            <a:r>
              <a:rPr lang="en-US" altLang="zh-TW" sz="1200" b="1">
                <a:solidFill>
                  <a:schemeClr val="bg1"/>
                </a:solidFill>
                <a:latin typeface="Courier New" panose="02070309020205020404" pitchFamily="49" charset="0"/>
              </a:rPr>
              <a:t> </a:t>
            </a:r>
            <a:r>
              <a:rPr lang="en-US" altLang="zh-TW" sz="1200" b="1">
                <a:solidFill>
                  <a:schemeClr val="folHlink"/>
                </a:solidFill>
                <a:latin typeface="Courier New" panose="02070309020205020404" pitchFamily="49" charset="0"/>
              </a:rPr>
              <a:t>ATTTTTTATA TTATTTATTT</a:t>
            </a:r>
          </a:p>
          <a:p>
            <a:pPr lvl="1" eaLnBrk="1" fontAlgn="ctr" hangingPunct="1">
              <a:spcBef>
                <a:spcPct val="0"/>
              </a:spcBef>
              <a:buFontTx/>
              <a:buNone/>
            </a:pPr>
            <a:r>
              <a:rPr lang="en-US" altLang="zh-TW" sz="1200" b="1">
                <a:solidFill>
                  <a:schemeClr val="bg1"/>
                </a:solidFill>
                <a:latin typeface="Courier New" panose="02070309020205020404" pitchFamily="49" charset="0"/>
              </a:rPr>
              <a:t>    1601</a:t>
            </a:r>
            <a:r>
              <a:rPr lang="en-US" altLang="zh-TW" sz="1200" b="1">
                <a:solidFill>
                  <a:schemeClr val="folHlink"/>
                </a:solidFill>
                <a:latin typeface="Courier New" panose="02070309020205020404" pitchFamily="49" charset="0"/>
              </a:rPr>
              <a:t>	      TTTTCTTTTT CTATCTGTAT ATTAAATGTA TTTCTATATT ATTAAAAAAA</a:t>
            </a:r>
          </a:p>
          <a:p>
            <a:pPr lvl="1" eaLnBrk="1" hangingPunct="1">
              <a:spcBef>
                <a:spcPct val="0"/>
              </a:spcBef>
              <a:buFontTx/>
              <a:buNone/>
            </a:pPr>
            <a:endParaRPr lang="en-US" altLang="zh-TW" sz="1200" b="1">
              <a:solidFill>
                <a:schemeClr val="folHlink"/>
              </a:solidFill>
              <a:latin typeface="Courier New" panose="02070309020205020404" pitchFamily="49" charset="0"/>
            </a:endParaRPr>
          </a:p>
        </p:txBody>
      </p:sp>
      <p:sp>
        <p:nvSpPr>
          <p:cNvPr id="56323" name="Rectangle 3"/>
          <p:cNvSpPr>
            <a:spLocks noGrp="1" noChangeArrowheads="1"/>
          </p:cNvSpPr>
          <p:nvPr>
            <p:ph type="title"/>
          </p:nvPr>
        </p:nvSpPr>
        <p:spPr>
          <a:xfrm>
            <a:off x="539750" y="-228600"/>
            <a:ext cx="8208963" cy="900113"/>
          </a:xfrm>
          <a:noFill/>
        </p:spPr>
        <p:txBody>
          <a:bodyPr/>
          <a:lstStyle/>
          <a:p>
            <a:pPr eaLnBrk="1" hangingPunct="1"/>
            <a:r>
              <a:rPr lang="en-US" altLang="zh-TW" sz="3600" b="1" smtClean="0">
                <a:solidFill>
                  <a:srgbClr val="00FFFF"/>
                </a:solidFill>
              </a:rPr>
              <a:t>Full length ORF of </a:t>
            </a:r>
            <a:r>
              <a:rPr lang="en-US" altLang="zh-TW" sz="3600" b="1" i="1" smtClean="0">
                <a:solidFill>
                  <a:srgbClr val="00FFFF"/>
                </a:solidFill>
              </a:rPr>
              <a:t>TvEST-14G2</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1931988" y="2566988"/>
            <a:ext cx="269875" cy="1077912"/>
          </a:xfrm>
          <a:prstGeom prst="rect">
            <a:avLst/>
          </a:prstGeom>
          <a:solidFill>
            <a:srgbClr val="00FF00"/>
          </a:solidFill>
          <a:ln w="12700">
            <a:solidFill>
              <a:srgbClr val="00FF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47" name="Rectangle 3"/>
          <p:cNvSpPr>
            <a:spLocks noChangeArrowheads="1"/>
          </p:cNvSpPr>
          <p:nvPr/>
        </p:nvSpPr>
        <p:spPr bwMode="auto">
          <a:xfrm>
            <a:off x="5892800" y="1095375"/>
            <a:ext cx="503238" cy="1223963"/>
          </a:xfrm>
          <a:prstGeom prst="rect">
            <a:avLst/>
          </a:prstGeom>
          <a:solidFill>
            <a:srgbClr val="FF0000"/>
          </a:solidFill>
          <a:ln w="12700">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48" name="Rectangle 4"/>
          <p:cNvSpPr>
            <a:spLocks noChangeArrowheads="1"/>
          </p:cNvSpPr>
          <p:nvPr/>
        </p:nvSpPr>
        <p:spPr bwMode="auto">
          <a:xfrm>
            <a:off x="4524375" y="2565400"/>
            <a:ext cx="431800" cy="1079500"/>
          </a:xfrm>
          <a:prstGeom prst="rect">
            <a:avLst/>
          </a:prstGeom>
          <a:solidFill>
            <a:srgbClr val="FF0000"/>
          </a:solidFill>
          <a:ln w="12700">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49" name="Rectangle 5"/>
          <p:cNvSpPr>
            <a:spLocks noChangeArrowheads="1"/>
          </p:cNvSpPr>
          <p:nvPr/>
        </p:nvSpPr>
        <p:spPr bwMode="auto">
          <a:xfrm>
            <a:off x="2833688" y="2565400"/>
            <a:ext cx="1008062" cy="1079500"/>
          </a:xfrm>
          <a:prstGeom prst="rect">
            <a:avLst/>
          </a:prstGeom>
          <a:solidFill>
            <a:srgbClr val="FF0000"/>
          </a:solidFill>
          <a:ln w="12700">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50" name="Rectangle 6"/>
          <p:cNvSpPr>
            <a:spLocks noChangeArrowheads="1"/>
          </p:cNvSpPr>
          <p:nvPr/>
        </p:nvSpPr>
        <p:spPr bwMode="auto">
          <a:xfrm>
            <a:off x="492125" y="1181100"/>
            <a:ext cx="8640763" cy="1196975"/>
          </a:xfrm>
          <a:prstGeom prst="rect">
            <a:avLst/>
          </a:prstGeom>
          <a:solidFill>
            <a:schemeClr val="bg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51" name="Rectangle 7"/>
          <p:cNvSpPr>
            <a:spLocks noChangeArrowheads="1"/>
          </p:cNvSpPr>
          <p:nvPr/>
        </p:nvSpPr>
        <p:spPr bwMode="auto">
          <a:xfrm>
            <a:off x="492125" y="2646363"/>
            <a:ext cx="8640763" cy="1209675"/>
          </a:xfrm>
          <a:prstGeom prst="rect">
            <a:avLst/>
          </a:prstGeom>
          <a:solidFill>
            <a:schemeClr val="bg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57352" name="Picture 8"/>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l="26109" t="5867"/>
          <a:stretch>
            <a:fillRect/>
          </a:stretch>
        </p:blipFill>
        <p:spPr>
          <a:xfrm>
            <a:off x="492125" y="1138238"/>
            <a:ext cx="5218113" cy="1190625"/>
          </a:xfrm>
          <a:noFill/>
        </p:spPr>
      </p:pic>
      <p:pic>
        <p:nvPicPr>
          <p:cNvPr id="57353" name="Picture 9"/>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l="26128" t="5737" r="27182"/>
          <a:stretch>
            <a:fillRect/>
          </a:stretch>
        </p:blipFill>
        <p:spPr>
          <a:xfrm>
            <a:off x="5705475" y="1138238"/>
            <a:ext cx="3297238" cy="1192212"/>
          </a:xfrm>
          <a:noFill/>
        </p:spPr>
      </p:pic>
      <p:pic>
        <p:nvPicPr>
          <p:cNvPr id="57354" name="Picture 10"/>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l="26292" t="5630"/>
          <a:stretch>
            <a:fillRect/>
          </a:stretch>
        </p:blipFill>
        <p:spPr>
          <a:xfrm>
            <a:off x="492125" y="2632075"/>
            <a:ext cx="5195888" cy="1223963"/>
          </a:xfrm>
          <a:noFill/>
        </p:spPr>
      </p:pic>
      <p:pic>
        <p:nvPicPr>
          <p:cNvPr id="57355" name="Picture 11"/>
          <p:cNvPicPr>
            <a:picLocks noGrp="1" noChangeAspect="1" noChangeArrowheads="1"/>
          </p:cNvPicPr>
          <p:nvPr>
            <p:ph sz="half" idx="2"/>
          </p:nvPr>
        </p:nvPicPr>
        <p:blipFill>
          <a:blip r:embed="rId5">
            <a:extLst>
              <a:ext uri="{28A0092B-C50C-407E-A947-70E740481C1C}">
                <a14:useLocalDpi xmlns:a14="http://schemas.microsoft.com/office/drawing/2010/main" val="0"/>
              </a:ext>
            </a:extLst>
          </a:blip>
          <a:srcRect l="26289" t="6242" r="26810"/>
          <a:stretch>
            <a:fillRect/>
          </a:stretch>
        </p:blipFill>
        <p:spPr>
          <a:xfrm>
            <a:off x="5676900" y="2632075"/>
            <a:ext cx="3308350" cy="1216025"/>
          </a:xfrm>
          <a:noFill/>
        </p:spPr>
      </p:pic>
      <p:pic>
        <p:nvPicPr>
          <p:cNvPr id="57356" name="Picture 12"/>
          <p:cNvPicPr>
            <a:picLocks noGrp="1" noChangeAspect="1" noChangeArrowheads="1"/>
          </p:cNvPicPr>
          <p:nvPr>
            <p:ph sz="half" idx="1"/>
          </p:nvPr>
        </p:nvPicPr>
        <p:blipFill>
          <a:blip r:embed="rId6">
            <a:extLst>
              <a:ext uri="{28A0092B-C50C-407E-A947-70E740481C1C}">
                <a14:useLocalDpi xmlns:a14="http://schemas.microsoft.com/office/drawing/2010/main" val="0"/>
              </a:ext>
            </a:extLst>
          </a:blip>
          <a:srcRect l="26106" t="7216"/>
          <a:stretch>
            <a:fillRect/>
          </a:stretch>
        </p:blipFill>
        <p:spPr>
          <a:xfrm>
            <a:off x="492125" y="4078288"/>
            <a:ext cx="5280025" cy="1179512"/>
          </a:xfrm>
          <a:noFill/>
        </p:spPr>
      </p:pic>
      <p:pic>
        <p:nvPicPr>
          <p:cNvPr id="57357" name="Picture 13"/>
          <p:cNvPicPr>
            <a:picLocks noGrp="1" noChangeAspect="1" noChangeArrowheads="1"/>
          </p:cNvPicPr>
          <p:nvPr>
            <p:ph sz="half" idx="2"/>
          </p:nvPr>
        </p:nvPicPr>
        <p:blipFill>
          <a:blip r:embed="rId7">
            <a:extLst>
              <a:ext uri="{28A0092B-C50C-407E-A947-70E740481C1C}">
                <a14:useLocalDpi xmlns:a14="http://schemas.microsoft.com/office/drawing/2010/main" val="0"/>
              </a:ext>
            </a:extLst>
          </a:blip>
          <a:srcRect l="26085" t="7137" r="27199"/>
          <a:stretch>
            <a:fillRect/>
          </a:stretch>
        </p:blipFill>
        <p:spPr>
          <a:xfrm>
            <a:off x="5738813" y="4068763"/>
            <a:ext cx="3336925" cy="1189037"/>
          </a:xfrm>
          <a:noFill/>
        </p:spPr>
      </p:pic>
      <p:pic>
        <p:nvPicPr>
          <p:cNvPr id="57358" name="Picture 14"/>
          <p:cNvPicPr>
            <a:picLocks noChangeAspect="1" noChangeArrowheads="1"/>
          </p:cNvPicPr>
          <p:nvPr/>
        </p:nvPicPr>
        <p:blipFill>
          <a:blip r:embed="rId8">
            <a:extLst>
              <a:ext uri="{28A0092B-C50C-407E-A947-70E740481C1C}">
                <a14:useLocalDpi xmlns:a14="http://schemas.microsoft.com/office/drawing/2010/main" val="0"/>
              </a:ext>
            </a:extLst>
          </a:blip>
          <a:srcRect l="25919" t="8429" r="9232"/>
          <a:stretch>
            <a:fillRect/>
          </a:stretch>
        </p:blipFill>
        <p:spPr bwMode="auto">
          <a:xfrm>
            <a:off x="492125" y="5554663"/>
            <a:ext cx="5040313" cy="125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9" name="Rectangle 15"/>
          <p:cNvSpPr>
            <a:spLocks noChangeArrowheads="1"/>
          </p:cNvSpPr>
          <p:nvPr/>
        </p:nvSpPr>
        <p:spPr bwMode="auto">
          <a:xfrm>
            <a:off x="8959850" y="2647950"/>
            <a:ext cx="144463" cy="1209675"/>
          </a:xfrm>
          <a:prstGeom prst="rect">
            <a:avLst/>
          </a:prstGeom>
          <a:solidFill>
            <a:schemeClr val="bg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60" name="Rectangle 16"/>
          <p:cNvSpPr>
            <a:spLocks noChangeArrowheads="1"/>
          </p:cNvSpPr>
          <p:nvPr/>
        </p:nvSpPr>
        <p:spPr bwMode="auto">
          <a:xfrm>
            <a:off x="539750" y="0"/>
            <a:ext cx="8208963"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3600" b="1">
                <a:solidFill>
                  <a:srgbClr val="00FFFF"/>
                </a:solidFill>
              </a:rPr>
              <a:t>Amino Acid Sequence Comparison</a:t>
            </a:r>
          </a:p>
        </p:txBody>
      </p:sp>
      <p:sp>
        <p:nvSpPr>
          <p:cNvPr id="57361" name="Text Box 17"/>
          <p:cNvSpPr txBox="1">
            <a:spLocks noChangeArrowheads="1"/>
          </p:cNvSpPr>
          <p:nvPr/>
        </p:nvSpPr>
        <p:spPr bwMode="auto">
          <a:xfrm>
            <a:off x="-36513" y="2619375"/>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chemeClr val="bg1"/>
              </a:solidFill>
              <a:latin typeface="Times New Roman" panose="02020603050405020304" pitchFamily="18" charset="0"/>
            </a:endParaRPr>
          </a:p>
        </p:txBody>
      </p:sp>
      <p:sp>
        <p:nvSpPr>
          <p:cNvPr id="57362" name="Text Box 18"/>
          <p:cNvSpPr txBox="1">
            <a:spLocks noChangeArrowheads="1"/>
          </p:cNvSpPr>
          <p:nvPr/>
        </p:nvSpPr>
        <p:spPr bwMode="auto">
          <a:xfrm>
            <a:off x="-36513" y="1109663"/>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rgbClr val="00FFFF"/>
              </a:solidFill>
              <a:latin typeface="Times New Roman" panose="02020603050405020304" pitchFamily="18" charset="0"/>
            </a:endParaRPr>
          </a:p>
        </p:txBody>
      </p:sp>
      <p:sp>
        <p:nvSpPr>
          <p:cNvPr id="57363" name="Text Box 19"/>
          <p:cNvSpPr txBox="1">
            <a:spLocks noChangeArrowheads="1"/>
          </p:cNvSpPr>
          <p:nvPr/>
        </p:nvSpPr>
        <p:spPr bwMode="auto">
          <a:xfrm>
            <a:off x="-36513" y="4087813"/>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chemeClr val="bg1"/>
              </a:solidFill>
              <a:latin typeface="Times New Roman" panose="02020603050405020304" pitchFamily="18" charset="0"/>
            </a:endParaRPr>
          </a:p>
        </p:txBody>
      </p:sp>
      <p:sp>
        <p:nvSpPr>
          <p:cNvPr id="57364" name="Text Box 20"/>
          <p:cNvSpPr txBox="1">
            <a:spLocks noChangeArrowheads="1"/>
          </p:cNvSpPr>
          <p:nvPr/>
        </p:nvSpPr>
        <p:spPr bwMode="auto">
          <a:xfrm>
            <a:off x="-36513" y="5530850"/>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chemeClr val="bg1"/>
              </a:solidFill>
              <a:latin typeface="Times New Roman" panose="02020603050405020304" pitchFamily="18" charset="0"/>
            </a:endParaRPr>
          </a:p>
        </p:txBody>
      </p:sp>
      <p:sp>
        <p:nvSpPr>
          <p:cNvPr id="57365" name="Rectangle 21"/>
          <p:cNvSpPr>
            <a:spLocks noChangeArrowheads="1"/>
          </p:cNvSpPr>
          <p:nvPr/>
        </p:nvSpPr>
        <p:spPr bwMode="auto">
          <a:xfrm>
            <a:off x="5892800" y="5516563"/>
            <a:ext cx="384175" cy="157162"/>
          </a:xfrm>
          <a:prstGeom prst="rect">
            <a:avLst/>
          </a:prstGeom>
          <a:solidFill>
            <a:srgbClr val="00FF00"/>
          </a:solidFill>
          <a:ln w="9525">
            <a:solidFill>
              <a:srgbClr val="00FF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66" name="Rectangle 22"/>
          <p:cNvSpPr>
            <a:spLocks noChangeArrowheads="1"/>
          </p:cNvSpPr>
          <p:nvPr/>
        </p:nvSpPr>
        <p:spPr bwMode="auto">
          <a:xfrm>
            <a:off x="5892800" y="5805488"/>
            <a:ext cx="384175" cy="157162"/>
          </a:xfrm>
          <a:prstGeom prst="rect">
            <a:avLst/>
          </a:prstGeom>
          <a:solidFill>
            <a:srgbClr val="FF0000"/>
          </a:solidFill>
          <a:ln w="9525">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67" name="Text Box 23"/>
          <p:cNvSpPr txBox="1">
            <a:spLocks noChangeArrowheads="1"/>
          </p:cNvSpPr>
          <p:nvPr/>
        </p:nvSpPr>
        <p:spPr bwMode="auto">
          <a:xfrm>
            <a:off x="6303963" y="5445125"/>
            <a:ext cx="22304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400" b="1">
                <a:solidFill>
                  <a:schemeClr val="bg1"/>
                </a:solidFill>
                <a:latin typeface="Times New Roman" panose="02020603050405020304" pitchFamily="18" charset="0"/>
              </a:rPr>
              <a:t>: kinesin homology domain</a:t>
            </a:r>
          </a:p>
        </p:txBody>
      </p:sp>
      <p:sp>
        <p:nvSpPr>
          <p:cNvPr id="57368" name="Text Box 24"/>
          <p:cNvSpPr txBox="1">
            <a:spLocks noChangeArrowheads="1"/>
          </p:cNvSpPr>
          <p:nvPr/>
        </p:nvSpPr>
        <p:spPr bwMode="auto">
          <a:xfrm>
            <a:off x="6324600" y="5734050"/>
            <a:ext cx="2540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400" b="1">
                <a:solidFill>
                  <a:schemeClr val="bg1"/>
                </a:solidFill>
                <a:latin typeface="Times New Roman" panose="02020603050405020304" pitchFamily="18" charset="0"/>
              </a:rPr>
              <a:t>: casein kinase 1 specific motifs</a:t>
            </a:r>
          </a:p>
        </p:txBody>
      </p:sp>
      <p:sp>
        <p:nvSpPr>
          <p:cNvPr id="57369" name="Text Box 25"/>
          <p:cNvSpPr txBox="1">
            <a:spLocks noChangeArrowheads="1"/>
          </p:cNvSpPr>
          <p:nvPr/>
        </p:nvSpPr>
        <p:spPr bwMode="auto">
          <a:xfrm>
            <a:off x="5603875" y="6091238"/>
            <a:ext cx="348138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400">
                <a:solidFill>
                  <a:schemeClr val="bg1"/>
                </a:solidFill>
                <a:latin typeface="Times New Roman" panose="02020603050405020304" pitchFamily="18" charset="0"/>
              </a:rPr>
              <a:t>PFCK     : Plasmodium casein  kinase 1</a:t>
            </a:r>
          </a:p>
          <a:p>
            <a:pPr eaLnBrk="1" hangingPunct="1">
              <a:spcBef>
                <a:spcPct val="0"/>
              </a:spcBef>
              <a:buFontTx/>
              <a:buNone/>
            </a:pPr>
            <a:r>
              <a:rPr lang="en-US" altLang="zh-TW" sz="1400">
                <a:solidFill>
                  <a:schemeClr val="bg1"/>
                </a:solidFill>
                <a:latin typeface="Times New Roman" panose="02020603050405020304" pitchFamily="18" charset="0"/>
              </a:rPr>
              <a:t>TcCK1.1: Trypansoma cruzi casein kinase 1.1</a:t>
            </a:r>
          </a:p>
          <a:p>
            <a:pPr eaLnBrk="1" hangingPunct="1">
              <a:spcBef>
                <a:spcPct val="0"/>
              </a:spcBef>
              <a:buFontTx/>
              <a:buNone/>
            </a:pPr>
            <a:r>
              <a:rPr lang="en-US" altLang="zh-TW" sz="1400">
                <a:solidFill>
                  <a:schemeClr val="bg1"/>
                </a:solidFill>
                <a:latin typeface="Times New Roman" panose="02020603050405020304" pitchFamily="18" charset="0"/>
              </a:rPr>
              <a:t>TcCK1.2: Trypansoma cruzi casein kinase 1.2</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539750" y="225425"/>
            <a:ext cx="8208963"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3600" b="1">
                <a:solidFill>
                  <a:srgbClr val="00FFFF"/>
                </a:solidFill>
              </a:rPr>
              <a:t>Similarity of Various CK1s from Different Species </a:t>
            </a:r>
          </a:p>
        </p:txBody>
      </p:sp>
      <p:graphicFrame>
        <p:nvGraphicFramePr>
          <p:cNvPr id="248835" name="Group 3"/>
          <p:cNvGraphicFramePr>
            <a:graphicFrameLocks noGrp="1"/>
          </p:cNvGraphicFramePr>
          <p:nvPr/>
        </p:nvGraphicFramePr>
        <p:xfrm>
          <a:off x="323850" y="1341438"/>
          <a:ext cx="8399463" cy="5308655"/>
        </p:xfrm>
        <a:graphic>
          <a:graphicData uri="http://schemas.openxmlformats.org/drawingml/2006/table">
            <a:tbl>
              <a:tblPr/>
              <a:tblGrid>
                <a:gridCol w="841375"/>
                <a:gridCol w="838200"/>
                <a:gridCol w="841375"/>
                <a:gridCol w="839788"/>
                <a:gridCol w="839787"/>
                <a:gridCol w="838200"/>
                <a:gridCol w="839788"/>
                <a:gridCol w="841375"/>
                <a:gridCol w="838200"/>
                <a:gridCol w="841375"/>
              </a:tblGrid>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400" b="0" i="0" u="none" strike="noStrike" cap="none" normalizeH="0" baseline="0" smtClean="0">
                        <a:ln>
                          <a:noFill/>
                        </a:ln>
                        <a:solidFill>
                          <a:schemeClr val="tx1"/>
                        </a:solidFill>
                        <a:effectLst/>
                        <a:latin typeface="Arial" charset="0"/>
                        <a:ea typeface="新細明體" charset="-120"/>
                      </a:endParaRP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TvEST-04E12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TvEST-14G2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TvEST-01B1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PFCK</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Yeast</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Mouse</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Human</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TvEST-04E12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rgbClr val="CC0000"/>
                          </a:solidFill>
                          <a:effectLst/>
                          <a:latin typeface="Arial" charset="0"/>
                          <a:ea typeface="新細明體" charset="-120"/>
                        </a:rPr>
                        <a:t>32</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rgbClr val="CC0000"/>
                          </a:solidFill>
                          <a:effectLst/>
                          <a:latin typeface="Arial" charset="0"/>
                          <a:ea typeface="新細明體" charset="-120"/>
                        </a:rPr>
                        <a:t>32</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37</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TvEST-14G2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rgbClr val="CC0000"/>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26</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25</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TvEST-01B1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48</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48</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38</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38</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23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73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61</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61</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74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70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63</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7461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PFCK</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69</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62</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62</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Yeast</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69</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67</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Mouse</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99</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Human</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15843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5" name="Rectangle 3"/>
          <p:cNvSpPr>
            <a:spLocks noChangeArrowheads="1"/>
          </p:cNvSpPr>
          <p:nvPr/>
        </p:nvSpPr>
        <p:spPr bwMode="auto">
          <a:xfrm>
            <a:off x="3097213"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6" name="Rectangle 4"/>
          <p:cNvSpPr>
            <a:spLocks noChangeArrowheads="1"/>
          </p:cNvSpPr>
          <p:nvPr/>
        </p:nvSpPr>
        <p:spPr bwMode="auto">
          <a:xfrm>
            <a:off x="4643438"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7" name="Rectangle 5"/>
          <p:cNvSpPr>
            <a:spLocks noChangeArrowheads="1"/>
          </p:cNvSpPr>
          <p:nvPr/>
        </p:nvSpPr>
        <p:spPr bwMode="auto">
          <a:xfrm>
            <a:off x="61563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8" name="Rectangle 6"/>
          <p:cNvSpPr>
            <a:spLocks noChangeArrowheads="1"/>
          </p:cNvSpPr>
          <p:nvPr/>
        </p:nvSpPr>
        <p:spPr bwMode="auto">
          <a:xfrm>
            <a:off x="76676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9" name="Rectangle 7"/>
          <p:cNvSpPr>
            <a:spLocks noChangeArrowheads="1"/>
          </p:cNvSpPr>
          <p:nvPr/>
        </p:nvSpPr>
        <p:spPr bwMode="auto">
          <a:xfrm>
            <a:off x="730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400" name="Rectangle 8"/>
          <p:cNvSpPr>
            <a:spLocks noChangeArrowheads="1"/>
          </p:cNvSpPr>
          <p:nvPr/>
        </p:nvSpPr>
        <p:spPr bwMode="auto">
          <a:xfrm>
            <a:off x="539750" y="0"/>
            <a:ext cx="8208963"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3600" b="1">
                <a:solidFill>
                  <a:srgbClr val="00FFFF"/>
                </a:solidFill>
              </a:rPr>
              <a:t>3-D Structure of TvEST-14G2 </a:t>
            </a:r>
            <a:br>
              <a:rPr lang="en-US" altLang="zh-TW" sz="3600" b="1">
                <a:solidFill>
                  <a:srgbClr val="00FFFF"/>
                </a:solidFill>
              </a:rPr>
            </a:br>
            <a:r>
              <a:rPr lang="en-US" altLang="zh-TW" sz="3600" b="1">
                <a:solidFill>
                  <a:srgbClr val="00FFFF"/>
                </a:solidFill>
              </a:rPr>
              <a:t>and other CK1s</a:t>
            </a:r>
          </a:p>
        </p:txBody>
      </p:sp>
      <p:pic>
        <p:nvPicPr>
          <p:cNvPr id="59401" name="Picture 9"/>
          <p:cNvPicPr>
            <a:picLocks noChangeAspect="1" noChangeArrowheads="1"/>
          </p:cNvPicPr>
          <p:nvPr/>
        </p:nvPicPr>
        <p:blipFill>
          <a:blip r:embed="rId2">
            <a:extLst>
              <a:ext uri="{28A0092B-C50C-407E-A947-70E740481C1C}">
                <a14:useLocalDpi xmlns:a14="http://schemas.microsoft.com/office/drawing/2010/main" val="0"/>
              </a:ext>
            </a:extLst>
          </a:blip>
          <a:srcRect l="28903" r="23402"/>
          <a:stretch>
            <a:fillRect/>
          </a:stretch>
        </p:blipFill>
        <p:spPr bwMode="auto">
          <a:xfrm>
            <a:off x="179388" y="1058863"/>
            <a:ext cx="3036887" cy="337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2" name="Text Box 10"/>
          <p:cNvSpPr txBox="1">
            <a:spLocks noChangeArrowheads="1"/>
          </p:cNvSpPr>
          <p:nvPr/>
        </p:nvSpPr>
        <p:spPr bwMode="auto">
          <a:xfrm>
            <a:off x="107950" y="4430713"/>
            <a:ext cx="15303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b="1">
                <a:solidFill>
                  <a:srgbClr val="00CCFF"/>
                </a:solidFill>
                <a:latin typeface="Times New Roman" panose="02020603050405020304" pitchFamily="18" charset="0"/>
              </a:rPr>
              <a:t>TVEST-14G2</a:t>
            </a:r>
          </a:p>
        </p:txBody>
      </p:sp>
      <p:sp>
        <p:nvSpPr>
          <p:cNvPr id="59403" name="Text Box 11"/>
          <p:cNvSpPr txBox="1">
            <a:spLocks noChangeArrowheads="1"/>
          </p:cNvSpPr>
          <p:nvPr/>
        </p:nvSpPr>
        <p:spPr bwMode="auto">
          <a:xfrm>
            <a:off x="3668713" y="942975"/>
            <a:ext cx="5156200"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MRKIYGNYIT QKRLGSGSFG EVWEAVSHST GQKVALKLEP RNSSVPQLFF</a:t>
            </a:r>
          </a:p>
          <a:p>
            <a:pPr eaLnBrk="1" hangingPunct="1">
              <a:spcBef>
                <a:spcPct val="0"/>
              </a:spcBef>
              <a:buFontTx/>
              <a:buNone/>
            </a:pPr>
            <a:endPar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EAKLYSMFQA SKSTNNSVEP CNNIPVVYAT GQTETTNYMA ME</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LLGKSLED</a:t>
            </a:r>
          </a:p>
          <a:p>
            <a:pPr eaLnBrk="1" hangingPunct="1">
              <a:spcBef>
                <a:spcPct val="0"/>
              </a:spcBef>
              <a:buFontTx/>
              <a:buNone/>
            </a:pPr>
            <a:endPar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L</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VSSVPRFSQ KTILMLAGQM ISCVEFVHKH NFIHRDIKPD NFAMGVSENS</a:t>
            </a:r>
          </a:p>
          <a:p>
            <a:pPr eaLnBrk="1" hangingPunct="1">
              <a:spcBef>
                <a:spcPct val="0"/>
              </a:spcBef>
              <a:buFontTx/>
              <a:buNone/>
            </a:pPr>
            <a:endPar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NKIYIIDFGL SKKYIDQNNR HIRNCTGKSL TGTARYS</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SIN</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 </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ALEGKEQSIR</a:t>
            </a:r>
          </a:p>
          <a:p>
            <a:pPr eaLnBrk="1" hangingPunct="1">
              <a:spcBef>
                <a:spcPct val="0"/>
              </a:spcBef>
              <a:buFontTx/>
              <a:buNone/>
            </a:pPr>
            <a:endPar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DDME</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SLVYVW VYLLHGR</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LPW</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 </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MSLP</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TTGRKK YEAILMKKRS TKPEELCLGL</a:t>
            </a:r>
          </a:p>
          <a:p>
            <a:pPr eaLnBrk="1" hangingPunct="1">
              <a:spcBef>
                <a:spcPct val="0"/>
              </a:spcBef>
              <a:buFontTx/>
              <a:buNone/>
            </a:pPr>
            <a:endPar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NSFFVNYLIA VRSLKFEEEP NYAMYRKMIY DAMIADQIPF DYRYDWVKT</a:t>
            </a:r>
            <a:r>
              <a:rPr lang="pt-BR" altLang="zh-TW" sz="1200" b="1">
                <a:solidFill>
                  <a:schemeClr val="bg1"/>
                </a:solidFill>
                <a:latin typeface="Courier New" panose="02070309020205020404" pitchFamily="49" charset="0"/>
              </a:rPr>
              <a:t>R</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IVRPQRENQS QLSERQEGKC PNSAEFDGFS SIKGYSSHRQ VQSPVSSRDV</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IKNSSSSPSK DILQSSTLDE SSQDKKPIKA VESNQKPYTP PRTINTTETR</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MRSKTTINTA RTTAKNSSAV KKESSATRTV KKETHPATTK TTKTVNRQLN</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SSTTKPATTS SHKDSEPASS RRTSTLRSSR RQNDGIRPAK ERTALFTATA</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SKPPVSYRTG MLPKWMMAPL TSRR</a:t>
            </a:r>
          </a:p>
          <a:p>
            <a:pPr eaLnBrk="1" hangingPunct="1">
              <a:spcBef>
                <a:spcPct val="0"/>
              </a:spcBef>
              <a:buFontTx/>
              <a:buNone/>
            </a:pPr>
            <a:r>
              <a:rPr lang="pt-BR" altLang="zh-TW" sz="1200" b="1">
                <a:solidFill>
                  <a:schemeClr val="bg1"/>
                </a:solidFill>
                <a:latin typeface="Courier New" panose="02070309020205020404" pitchFamily="49" charset="0"/>
              </a:rPr>
              <a:t> </a:t>
            </a:r>
            <a:endParaRPr lang="en-US" altLang="zh-TW" sz="1200" b="1">
              <a:solidFill>
                <a:schemeClr val="bg1"/>
              </a:solidFill>
              <a:latin typeface="Courier New" panose="02070309020205020404" pitchFamily="49" charset="0"/>
            </a:endParaRPr>
          </a:p>
        </p:txBody>
      </p:sp>
      <p:sp>
        <p:nvSpPr>
          <p:cNvPr id="59404" name="Text Box 12"/>
          <p:cNvSpPr txBox="1">
            <a:spLocks noChangeArrowheads="1"/>
          </p:cNvSpPr>
          <p:nvPr/>
        </p:nvSpPr>
        <p:spPr bwMode="auto">
          <a:xfrm>
            <a:off x="3203575" y="946150"/>
            <a:ext cx="460375" cy="392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rgbClr val="00FF00"/>
                </a:solidFill>
                <a:latin typeface="Courier New" panose="02070309020205020404" pitchFamily="49" charset="0"/>
              </a:rPr>
              <a:t>  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 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101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151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201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251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301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351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401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451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501</a:t>
            </a:r>
          </a:p>
        </p:txBody>
      </p:sp>
      <p:pic>
        <p:nvPicPr>
          <p:cNvPr id="59405" name="Picture 13"/>
          <p:cNvPicPr>
            <a:picLocks noChangeAspect="1" noChangeArrowheads="1"/>
          </p:cNvPicPr>
          <p:nvPr/>
        </p:nvPicPr>
        <p:blipFill>
          <a:blip r:embed="rId3">
            <a:extLst>
              <a:ext uri="{28A0092B-C50C-407E-A947-70E740481C1C}">
                <a14:useLocalDpi xmlns:a14="http://schemas.microsoft.com/office/drawing/2010/main" val="0"/>
              </a:ext>
            </a:extLst>
          </a:blip>
          <a:srcRect l="27254" t="1622" r="27519" b="4338"/>
          <a:stretch>
            <a:fillRect/>
          </a:stretch>
        </p:blipFill>
        <p:spPr bwMode="auto">
          <a:xfrm>
            <a:off x="1619250" y="4941888"/>
            <a:ext cx="1354138" cy="158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6" name="Text Box 14"/>
          <p:cNvSpPr txBox="1">
            <a:spLocks noChangeArrowheads="1"/>
          </p:cNvSpPr>
          <p:nvPr/>
        </p:nvSpPr>
        <p:spPr bwMode="auto">
          <a:xfrm>
            <a:off x="1749425" y="6548438"/>
            <a:ext cx="9334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latin typeface="Times New Roman" panose="02020603050405020304" pitchFamily="18" charset="0"/>
              </a:rPr>
              <a:t>TcCK1.2</a:t>
            </a:r>
          </a:p>
        </p:txBody>
      </p:sp>
      <p:pic>
        <p:nvPicPr>
          <p:cNvPr id="59407" name="Picture 15"/>
          <p:cNvPicPr>
            <a:picLocks noChangeAspect="1" noChangeArrowheads="1"/>
          </p:cNvPicPr>
          <p:nvPr/>
        </p:nvPicPr>
        <p:blipFill>
          <a:blip r:embed="rId4">
            <a:extLst>
              <a:ext uri="{28A0092B-C50C-407E-A947-70E740481C1C}">
                <a14:useLocalDpi xmlns:a14="http://schemas.microsoft.com/office/drawing/2010/main" val="0"/>
              </a:ext>
            </a:extLst>
          </a:blip>
          <a:srcRect l="31654" t="3055" r="22998"/>
          <a:stretch>
            <a:fillRect/>
          </a:stretch>
        </p:blipFill>
        <p:spPr bwMode="auto">
          <a:xfrm>
            <a:off x="106363" y="4868863"/>
            <a:ext cx="1368425"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8" name="Text Box 16"/>
          <p:cNvSpPr txBox="1">
            <a:spLocks noChangeArrowheads="1"/>
          </p:cNvSpPr>
          <p:nvPr/>
        </p:nvSpPr>
        <p:spPr bwMode="auto">
          <a:xfrm>
            <a:off x="273050" y="6548438"/>
            <a:ext cx="9334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latin typeface="Times New Roman" panose="02020603050405020304" pitchFamily="18" charset="0"/>
              </a:rPr>
              <a:t>TcCK1.1</a:t>
            </a:r>
          </a:p>
        </p:txBody>
      </p:sp>
      <p:sp>
        <p:nvSpPr>
          <p:cNvPr id="59409" name="Text Box 17"/>
          <p:cNvSpPr txBox="1">
            <a:spLocks noChangeArrowheads="1"/>
          </p:cNvSpPr>
          <p:nvPr/>
        </p:nvSpPr>
        <p:spPr bwMode="auto">
          <a:xfrm>
            <a:off x="7567613" y="6548438"/>
            <a:ext cx="15605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rPr>
              <a:t>Human CK1-</a:t>
            </a:r>
            <a:r>
              <a:rPr lang="el-GR" altLang="zh-TW" sz="1600">
                <a:solidFill>
                  <a:schemeClr val="bg1"/>
                </a:solidFill>
                <a:cs typeface="Arial" panose="020B0604020202020204" pitchFamily="34" charset="0"/>
              </a:rPr>
              <a:t>δ</a:t>
            </a:r>
          </a:p>
        </p:txBody>
      </p:sp>
      <p:pic>
        <p:nvPicPr>
          <p:cNvPr id="59410" name="Picture 18"/>
          <p:cNvPicPr>
            <a:picLocks noChangeAspect="1" noChangeArrowheads="1"/>
          </p:cNvPicPr>
          <p:nvPr/>
        </p:nvPicPr>
        <p:blipFill>
          <a:blip r:embed="rId5">
            <a:extLst>
              <a:ext uri="{28A0092B-C50C-407E-A947-70E740481C1C}">
                <a14:useLocalDpi xmlns:a14="http://schemas.microsoft.com/office/drawing/2010/main" val="0"/>
              </a:ext>
            </a:extLst>
          </a:blip>
          <a:srcRect l="28152" r="27393" b="4283"/>
          <a:stretch>
            <a:fillRect/>
          </a:stretch>
        </p:blipFill>
        <p:spPr bwMode="auto">
          <a:xfrm>
            <a:off x="7740650" y="4892675"/>
            <a:ext cx="1290638" cy="16319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59411" name="Picture 19"/>
          <p:cNvPicPr>
            <a:picLocks noChangeAspect="1" noChangeArrowheads="1"/>
          </p:cNvPicPr>
          <p:nvPr/>
        </p:nvPicPr>
        <p:blipFill>
          <a:blip r:embed="rId6" cstate="print">
            <a:extLst>
              <a:ext uri="{28A0092B-C50C-407E-A947-70E740481C1C}">
                <a14:useLocalDpi xmlns:a14="http://schemas.microsoft.com/office/drawing/2010/main" val="0"/>
              </a:ext>
            </a:extLst>
          </a:blip>
          <a:srcRect l="23402" t="830" r="28903" b="830"/>
          <a:stretch>
            <a:fillRect/>
          </a:stretch>
        </p:blipFill>
        <p:spPr bwMode="auto">
          <a:xfrm>
            <a:off x="3124200" y="4911725"/>
            <a:ext cx="1355725"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12" name="Text Box 20"/>
          <p:cNvSpPr txBox="1">
            <a:spLocks noChangeArrowheads="1"/>
          </p:cNvSpPr>
          <p:nvPr/>
        </p:nvSpPr>
        <p:spPr bwMode="auto">
          <a:xfrm>
            <a:off x="3416300" y="6548438"/>
            <a:ext cx="7477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latin typeface="Times New Roman" panose="02020603050405020304" pitchFamily="18" charset="0"/>
              </a:rPr>
              <a:t>PfCK1</a:t>
            </a:r>
          </a:p>
        </p:txBody>
      </p:sp>
      <p:pic>
        <p:nvPicPr>
          <p:cNvPr id="59413" name="Picture 21"/>
          <p:cNvPicPr>
            <a:picLocks noChangeAspect="1" noChangeArrowheads="1"/>
          </p:cNvPicPr>
          <p:nvPr/>
        </p:nvPicPr>
        <p:blipFill>
          <a:blip r:embed="rId7">
            <a:extLst>
              <a:ext uri="{28A0092B-C50C-407E-A947-70E740481C1C}">
                <a14:useLocalDpi xmlns:a14="http://schemas.microsoft.com/office/drawing/2010/main" val="0"/>
              </a:ext>
            </a:extLst>
          </a:blip>
          <a:srcRect l="23402" r="27974"/>
          <a:stretch>
            <a:fillRect/>
          </a:stretch>
        </p:blipFill>
        <p:spPr bwMode="auto">
          <a:xfrm>
            <a:off x="6227763" y="4868863"/>
            <a:ext cx="1296987"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14" name="Text Box 22"/>
          <p:cNvSpPr txBox="1">
            <a:spLocks noChangeArrowheads="1"/>
          </p:cNvSpPr>
          <p:nvPr/>
        </p:nvSpPr>
        <p:spPr bwMode="auto">
          <a:xfrm>
            <a:off x="6229350" y="6548438"/>
            <a:ext cx="124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rPr>
              <a:t>Mouse CK1</a:t>
            </a:r>
            <a:endParaRPr lang="el-GR" altLang="zh-TW" sz="1600">
              <a:solidFill>
                <a:schemeClr val="bg1"/>
              </a:solidFill>
              <a:cs typeface="Arial" panose="020B0604020202020204" pitchFamily="34" charset="0"/>
            </a:endParaRPr>
          </a:p>
        </p:txBody>
      </p:sp>
      <p:pic>
        <p:nvPicPr>
          <p:cNvPr id="59415" name="Picture 23"/>
          <p:cNvPicPr>
            <a:picLocks noChangeAspect="1" noChangeArrowheads="1"/>
          </p:cNvPicPr>
          <p:nvPr/>
        </p:nvPicPr>
        <p:blipFill>
          <a:blip r:embed="rId8">
            <a:extLst>
              <a:ext uri="{28A0092B-C50C-407E-A947-70E740481C1C}">
                <a14:useLocalDpi xmlns:a14="http://schemas.microsoft.com/office/drawing/2010/main" val="0"/>
              </a:ext>
            </a:extLst>
          </a:blip>
          <a:srcRect l="26711" t="1807" r="29814" b="4253"/>
          <a:stretch>
            <a:fillRect/>
          </a:stretch>
        </p:blipFill>
        <p:spPr bwMode="auto">
          <a:xfrm>
            <a:off x="4716463" y="4911725"/>
            <a:ext cx="1323975"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16" name="Text Box 24"/>
          <p:cNvSpPr txBox="1">
            <a:spLocks noChangeArrowheads="1"/>
          </p:cNvSpPr>
          <p:nvPr/>
        </p:nvSpPr>
        <p:spPr bwMode="auto">
          <a:xfrm>
            <a:off x="4757738" y="6548438"/>
            <a:ext cx="11541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rPr>
              <a:t>Yeast CK1</a:t>
            </a:r>
            <a:endParaRPr lang="el-GR" altLang="zh-TW" sz="1600">
              <a:solidFill>
                <a:schemeClr val="bg1"/>
              </a:solidFill>
              <a:cs typeface="Arial" panose="020B0604020202020204" pitchFamily="34"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rcRect l="8682" r="13184"/>
          <a:stretch>
            <a:fillRect/>
          </a:stretch>
        </p:blipFill>
        <p:spPr bwMode="auto">
          <a:xfrm>
            <a:off x="857250" y="485775"/>
            <a:ext cx="7072313" cy="565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2"/>
          <p:cNvSpPr>
            <a:spLocks noGrp="1" noChangeArrowheads="1"/>
          </p:cNvSpPr>
          <p:nvPr>
            <p:ph type="title" idx="4294967295"/>
          </p:nvPr>
        </p:nvSpPr>
        <p:spPr>
          <a:xfrm>
            <a:off x="395288" y="609600"/>
            <a:ext cx="6332537" cy="1143000"/>
          </a:xfrm>
        </p:spPr>
        <p:txBody>
          <a:bodyPr/>
          <a:lstStyle/>
          <a:p>
            <a:pPr eaLnBrk="1" hangingPunct="1">
              <a:defRPr/>
            </a:pPr>
            <a:r>
              <a:rPr lang="en-US" altLang="zh-TW" b="1" smtClean="0">
                <a:solidFill>
                  <a:srgbClr val="A50021"/>
                </a:solidFill>
                <a:effectLst>
                  <a:outerShdw blurRad="38100" dist="38100" dir="2700000" algn="tl">
                    <a:srgbClr val="C0C0C0"/>
                  </a:outerShdw>
                </a:effectLst>
              </a:rPr>
              <a:t>The </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old</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 biology</a:t>
            </a:r>
          </a:p>
        </p:txBody>
      </p:sp>
      <p:pic>
        <p:nvPicPr>
          <p:cNvPr id="61443" name="Picture 3" descr="GG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2057400"/>
            <a:ext cx="2286000" cy="3622675"/>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61444" name="Text Box 4"/>
          <p:cNvSpPr txBox="1">
            <a:spLocks noChangeArrowheads="1"/>
          </p:cNvSpPr>
          <p:nvPr/>
        </p:nvSpPr>
        <p:spPr bwMode="auto">
          <a:xfrm>
            <a:off x="1143000" y="5715000"/>
            <a:ext cx="7772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50000"/>
              </a:spcBef>
              <a:buFontTx/>
              <a:buNone/>
            </a:pPr>
            <a:r>
              <a:rPr kumimoji="0" lang="en-US" altLang="zh-TW" sz="2400">
                <a:latin typeface="Times New Roman" panose="02020603050405020304" pitchFamily="18" charset="0"/>
              </a:rPr>
              <a:t>The most challenging task for a scientist is to get good data</a:t>
            </a:r>
          </a:p>
        </p:txBody>
      </p:sp>
      <p:pic>
        <p:nvPicPr>
          <p:cNvPr id="61445" name="Picture 5" descr="pipetting-fema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76400"/>
            <a:ext cx="3352800" cy="233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6" name="Picture 6" descr="p45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1295400"/>
            <a:ext cx="2852738"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2"/>
          <p:cNvSpPr>
            <a:spLocks noGrp="1" noChangeArrowheads="1"/>
          </p:cNvSpPr>
          <p:nvPr>
            <p:ph type="title" idx="4294967295"/>
          </p:nvPr>
        </p:nvSpPr>
        <p:spPr>
          <a:xfrm>
            <a:off x="827088" y="304800"/>
            <a:ext cx="7772400" cy="1143000"/>
          </a:xfrm>
        </p:spPr>
        <p:txBody>
          <a:bodyPr/>
          <a:lstStyle/>
          <a:p>
            <a:pPr eaLnBrk="1" hangingPunct="1">
              <a:defRPr/>
            </a:pPr>
            <a:r>
              <a:rPr lang="en-US" altLang="zh-TW" b="1" smtClean="0">
                <a:solidFill>
                  <a:srgbClr val="660033"/>
                </a:solidFill>
                <a:effectLst>
                  <a:outerShdw blurRad="38100" dist="38100" dir="2700000" algn="tl">
                    <a:srgbClr val="C0C0C0"/>
                  </a:outerShdw>
                </a:effectLst>
              </a:rPr>
              <a:t>The </a:t>
            </a:r>
            <a:r>
              <a:rPr lang="en-US" altLang="zh-TW" b="1" smtClean="0">
                <a:solidFill>
                  <a:srgbClr val="660033"/>
                </a:solidFill>
                <a:effectLst>
                  <a:outerShdw blurRad="38100" dist="38100" dir="2700000" algn="tl">
                    <a:srgbClr val="C0C0C0"/>
                  </a:outerShdw>
                </a:effectLst>
                <a:latin typeface="Times New Roman" pitchFamily="18" charset="0"/>
              </a:rPr>
              <a:t>“</a:t>
            </a:r>
            <a:r>
              <a:rPr lang="en-US" altLang="zh-TW" b="1" smtClean="0">
                <a:solidFill>
                  <a:srgbClr val="660033"/>
                </a:solidFill>
                <a:effectLst>
                  <a:outerShdw blurRad="38100" dist="38100" dir="2700000" algn="tl">
                    <a:srgbClr val="C0C0C0"/>
                  </a:outerShdw>
                </a:effectLst>
              </a:rPr>
              <a:t>new</a:t>
            </a:r>
            <a:r>
              <a:rPr lang="en-US" altLang="zh-TW" b="1" smtClean="0">
                <a:solidFill>
                  <a:srgbClr val="660033"/>
                </a:solidFill>
                <a:effectLst>
                  <a:outerShdw blurRad="38100" dist="38100" dir="2700000" algn="tl">
                    <a:srgbClr val="C0C0C0"/>
                  </a:outerShdw>
                </a:effectLst>
                <a:latin typeface="Times New Roman" pitchFamily="18" charset="0"/>
              </a:rPr>
              <a:t>”</a:t>
            </a:r>
            <a:r>
              <a:rPr lang="en-US" altLang="zh-TW" b="1" smtClean="0">
                <a:solidFill>
                  <a:srgbClr val="660033"/>
                </a:solidFill>
                <a:effectLst>
                  <a:outerShdw blurRad="38100" dist="38100" dir="2700000" algn="tl">
                    <a:srgbClr val="C0C0C0"/>
                  </a:outerShdw>
                </a:effectLst>
              </a:rPr>
              <a:t> biology</a:t>
            </a:r>
          </a:p>
        </p:txBody>
      </p:sp>
      <p:pic>
        <p:nvPicPr>
          <p:cNvPr id="63491" name="Picture 3" descr="409860a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1219200"/>
            <a:ext cx="6400800" cy="479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2" name="Text Box 4"/>
          <p:cNvSpPr txBox="1">
            <a:spLocks noChangeArrowheads="1"/>
          </p:cNvSpPr>
          <p:nvPr/>
        </p:nvSpPr>
        <p:spPr bwMode="auto">
          <a:xfrm>
            <a:off x="1403350" y="6035675"/>
            <a:ext cx="640873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90000"/>
              </a:lnSpc>
              <a:spcBef>
                <a:spcPct val="50000"/>
              </a:spcBef>
              <a:buFontTx/>
              <a:buNone/>
            </a:pPr>
            <a:r>
              <a:rPr kumimoji="0" lang="en-US" altLang="zh-TW" sz="2400">
                <a:latin typeface="Times New Roman" panose="02020603050405020304" pitchFamily="18" charset="0"/>
              </a:rPr>
              <a:t>The most challenging task for a scientist is to make sense of lots of data</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idx="4294967295"/>
          </p:nvPr>
        </p:nvSpPr>
        <p:spPr>
          <a:xfrm>
            <a:off x="381000" y="609600"/>
            <a:ext cx="8534400" cy="1143000"/>
          </a:xfrm>
        </p:spPr>
        <p:txBody>
          <a:bodyPr/>
          <a:lstStyle/>
          <a:p>
            <a:pPr eaLnBrk="1" hangingPunct="1"/>
            <a:r>
              <a:rPr lang="en-US" altLang="zh-TW" sz="4000" b="1" smtClean="0">
                <a:solidFill>
                  <a:srgbClr val="A50021"/>
                </a:solidFill>
              </a:rPr>
              <a:t>Old vs New </a:t>
            </a:r>
            <a:r>
              <a:rPr lang="en-US" altLang="zh-TW" sz="4000" b="1" smtClean="0">
                <a:solidFill>
                  <a:srgbClr val="A50021"/>
                </a:solidFill>
                <a:latin typeface="Times New Roman" panose="02020603050405020304" pitchFamily="18" charset="0"/>
              </a:rPr>
              <a:t>–</a:t>
            </a:r>
            <a:r>
              <a:rPr lang="en-US" altLang="zh-TW" sz="4000" b="1" smtClean="0">
                <a:solidFill>
                  <a:srgbClr val="A50021"/>
                </a:solidFill>
              </a:rPr>
              <a:t> </a:t>
            </a:r>
            <a:br>
              <a:rPr lang="en-US" altLang="zh-TW" sz="4000" b="1" smtClean="0">
                <a:solidFill>
                  <a:srgbClr val="A50021"/>
                </a:solidFill>
              </a:rPr>
            </a:br>
            <a:r>
              <a:rPr lang="en-US" altLang="zh-TW" sz="4000" b="1" smtClean="0">
                <a:solidFill>
                  <a:srgbClr val="A50021"/>
                </a:solidFill>
              </a:rPr>
              <a:t>What</a:t>
            </a:r>
            <a:r>
              <a:rPr lang="en-US" altLang="zh-TW" sz="4000" b="1" smtClean="0">
                <a:solidFill>
                  <a:srgbClr val="A50021"/>
                </a:solidFill>
                <a:latin typeface="Times New Roman" panose="02020603050405020304" pitchFamily="18" charset="0"/>
              </a:rPr>
              <a:t>’</a:t>
            </a:r>
            <a:r>
              <a:rPr lang="en-US" altLang="zh-TW" sz="4000" b="1" smtClean="0">
                <a:solidFill>
                  <a:srgbClr val="A50021"/>
                </a:solidFill>
              </a:rPr>
              <a:t>s the difference?</a:t>
            </a:r>
            <a:br>
              <a:rPr lang="en-US" altLang="zh-TW" sz="4000" b="1" smtClean="0">
                <a:solidFill>
                  <a:srgbClr val="A50021"/>
                </a:solidFill>
              </a:rPr>
            </a:br>
            <a:r>
              <a:rPr lang="en-US" altLang="zh-TW" sz="4000" b="1" smtClean="0">
                <a:solidFill>
                  <a:srgbClr val="A50021"/>
                </a:solidFill>
              </a:rPr>
              <a:t>(1) Economics</a:t>
            </a:r>
          </a:p>
        </p:txBody>
      </p:sp>
      <p:sp>
        <p:nvSpPr>
          <p:cNvPr id="65539" name="Rectangle 3"/>
          <p:cNvSpPr>
            <a:spLocks noGrp="1" noChangeArrowheads="1"/>
          </p:cNvSpPr>
          <p:nvPr>
            <p:ph type="body" idx="4294967295"/>
          </p:nvPr>
        </p:nvSpPr>
        <p:spPr>
          <a:xfrm>
            <a:off x="762000" y="2362200"/>
            <a:ext cx="8001000" cy="4114800"/>
          </a:xfrm>
        </p:spPr>
        <p:txBody>
          <a:bodyPr/>
          <a:lstStyle/>
          <a:p>
            <a:pPr eaLnBrk="1" hangingPunct="1">
              <a:lnSpc>
                <a:spcPct val="80000"/>
              </a:lnSpc>
            </a:pPr>
            <a:r>
              <a:rPr lang="en-US" altLang="zh-TW" smtClean="0"/>
              <a:t>Miniaturize </a:t>
            </a:r>
            <a:r>
              <a:rPr lang="en-US" altLang="zh-TW" smtClean="0">
                <a:latin typeface="Times New Roman" panose="02020603050405020304" pitchFamily="18" charset="0"/>
              </a:rPr>
              <a:t>–</a:t>
            </a:r>
            <a:r>
              <a:rPr lang="en-US" altLang="zh-TW" smtClean="0"/>
              <a:t> less cost</a:t>
            </a:r>
          </a:p>
          <a:p>
            <a:pPr eaLnBrk="1" hangingPunct="1">
              <a:lnSpc>
                <a:spcPct val="80000"/>
              </a:lnSpc>
            </a:pPr>
            <a:r>
              <a:rPr lang="en-US" altLang="zh-TW" smtClean="0"/>
              <a:t>Multiplex </a:t>
            </a:r>
            <a:r>
              <a:rPr lang="en-US" altLang="zh-TW" smtClean="0">
                <a:latin typeface="Times New Roman" panose="02020603050405020304" pitchFamily="18" charset="0"/>
              </a:rPr>
              <a:t>–</a:t>
            </a:r>
            <a:r>
              <a:rPr lang="en-US" altLang="zh-TW" smtClean="0"/>
              <a:t> more data</a:t>
            </a:r>
          </a:p>
          <a:p>
            <a:pPr eaLnBrk="1" hangingPunct="1">
              <a:lnSpc>
                <a:spcPct val="80000"/>
              </a:lnSpc>
            </a:pPr>
            <a:r>
              <a:rPr lang="en-US" altLang="zh-TW" smtClean="0"/>
              <a:t>Parallelize </a:t>
            </a:r>
            <a:r>
              <a:rPr lang="en-US" altLang="zh-TW" smtClean="0">
                <a:latin typeface="Times New Roman" panose="02020603050405020304" pitchFamily="18" charset="0"/>
              </a:rPr>
              <a:t>–</a:t>
            </a:r>
            <a:r>
              <a:rPr lang="en-US" altLang="zh-TW" smtClean="0"/>
              <a:t> save time</a:t>
            </a:r>
          </a:p>
          <a:p>
            <a:pPr eaLnBrk="1" hangingPunct="1">
              <a:lnSpc>
                <a:spcPct val="80000"/>
              </a:lnSpc>
            </a:pPr>
            <a:r>
              <a:rPr lang="en-US" altLang="zh-TW" smtClean="0"/>
              <a:t>Automate </a:t>
            </a:r>
            <a:r>
              <a:rPr lang="en-US" altLang="zh-TW" smtClean="0">
                <a:latin typeface="Times New Roman" panose="02020603050405020304" pitchFamily="18" charset="0"/>
              </a:rPr>
              <a:t>–</a:t>
            </a:r>
            <a:r>
              <a:rPr lang="en-US" altLang="zh-TW" smtClean="0"/>
              <a:t> minimize human intervention</a:t>
            </a:r>
          </a:p>
          <a:p>
            <a:pPr eaLnBrk="1" hangingPunct="1">
              <a:lnSpc>
                <a:spcPct val="80000"/>
              </a:lnSpc>
            </a:pPr>
            <a:r>
              <a:rPr lang="en-US" altLang="zh-TW" smtClean="0"/>
              <a:t>Thus, you must be able to deal with large amounts of data and trust the process that generated it</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ChangeArrowheads="1"/>
          </p:cNvSpPr>
          <p:nvPr>
            <p:ph type="title" idx="4294967295"/>
          </p:nvPr>
        </p:nvSpPr>
        <p:spPr>
          <a:xfrm>
            <a:off x="381000" y="381000"/>
            <a:ext cx="8534400" cy="1143000"/>
          </a:xfrm>
        </p:spPr>
        <p:txBody>
          <a:bodyPr/>
          <a:lstStyle/>
          <a:p>
            <a:pPr eaLnBrk="1" hangingPunct="1">
              <a:defRPr/>
            </a:pPr>
            <a:r>
              <a:rPr lang="en-US" altLang="zh-TW" b="1" smtClean="0">
                <a:solidFill>
                  <a:srgbClr val="A50021"/>
                </a:solidFill>
                <a:effectLst>
                  <a:outerShdw blurRad="38100" dist="38100" dir="2700000" algn="tl">
                    <a:srgbClr val="C0C0C0"/>
                  </a:outerShdw>
                </a:effectLst>
              </a:rPr>
              <a:t>What</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s the difference? </a:t>
            </a:r>
            <a:br>
              <a:rPr lang="en-US" altLang="zh-TW" b="1" smtClean="0">
                <a:solidFill>
                  <a:srgbClr val="A50021"/>
                </a:solidFill>
                <a:effectLst>
                  <a:outerShdw blurRad="38100" dist="38100" dir="2700000" algn="tl">
                    <a:srgbClr val="C0C0C0"/>
                  </a:outerShdw>
                </a:effectLst>
              </a:rPr>
            </a:br>
            <a:r>
              <a:rPr lang="en-US" altLang="zh-TW" b="1" smtClean="0">
                <a:solidFill>
                  <a:srgbClr val="A50021"/>
                </a:solidFill>
                <a:effectLst>
                  <a:outerShdw blurRad="38100" dist="38100" dir="2700000" algn="tl">
                    <a:srgbClr val="C0C0C0"/>
                  </a:outerShdw>
                </a:effectLst>
              </a:rPr>
              <a:t>(2) Scale</a:t>
            </a:r>
          </a:p>
        </p:txBody>
      </p:sp>
      <p:sp>
        <p:nvSpPr>
          <p:cNvPr id="67587" name="Rectangle 3"/>
          <p:cNvSpPr>
            <a:spLocks noGrp="1" noChangeArrowheads="1"/>
          </p:cNvSpPr>
          <p:nvPr>
            <p:ph type="body" idx="4294967295"/>
          </p:nvPr>
        </p:nvSpPr>
        <p:spPr>
          <a:xfrm>
            <a:off x="762000" y="1905000"/>
            <a:ext cx="8001000" cy="4114800"/>
          </a:xfrm>
        </p:spPr>
        <p:txBody>
          <a:bodyPr/>
          <a:lstStyle/>
          <a:p>
            <a:pPr eaLnBrk="1" hangingPunct="1">
              <a:lnSpc>
                <a:spcPct val="90000"/>
              </a:lnSpc>
            </a:pPr>
            <a:r>
              <a:rPr lang="en-US" altLang="zh-TW" sz="2800" smtClean="0"/>
              <a:t>From gene sequencing (~ 1 KB) to genome sequencing (many MB, even GB)</a:t>
            </a:r>
          </a:p>
          <a:p>
            <a:pPr eaLnBrk="1" hangingPunct="1">
              <a:lnSpc>
                <a:spcPct val="90000"/>
              </a:lnSpc>
            </a:pPr>
            <a:r>
              <a:rPr lang="en-US" altLang="zh-TW" sz="2800" smtClean="0"/>
              <a:t>From picking several genes for expression studies to analyzing the expression patterns of all genes</a:t>
            </a:r>
          </a:p>
          <a:p>
            <a:pPr eaLnBrk="1" hangingPunct="1">
              <a:lnSpc>
                <a:spcPct val="90000"/>
              </a:lnSpc>
            </a:pPr>
            <a:r>
              <a:rPr lang="en-US" altLang="zh-TW" sz="2800" smtClean="0"/>
              <a:t>From a catalog of key genes in a few key species to a catalog of all genes in many species</a:t>
            </a:r>
          </a:p>
          <a:p>
            <a:pPr eaLnBrk="1" hangingPunct="1">
              <a:lnSpc>
                <a:spcPct val="90000"/>
              </a:lnSpc>
            </a:pPr>
            <a:r>
              <a:rPr lang="en-US" altLang="zh-TW" sz="2800" smtClean="0"/>
              <a:t>Analyzing your data in isolation makes less sense when you can make much more powerful statements by including data from others</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Grp="1" noChangeArrowheads="1"/>
          </p:cNvSpPr>
          <p:nvPr>
            <p:ph type="title" idx="4294967295"/>
          </p:nvPr>
        </p:nvSpPr>
        <p:spPr>
          <a:xfrm>
            <a:off x="685800" y="381000"/>
            <a:ext cx="7772400" cy="1143000"/>
          </a:xfrm>
        </p:spPr>
        <p:txBody>
          <a:bodyPr/>
          <a:lstStyle/>
          <a:p>
            <a:pPr eaLnBrk="1" hangingPunct="1">
              <a:defRPr/>
            </a:pPr>
            <a:r>
              <a:rPr lang="en-US" altLang="zh-TW" b="1" smtClean="0">
                <a:solidFill>
                  <a:srgbClr val="A50021"/>
                </a:solidFill>
                <a:effectLst>
                  <a:outerShdw blurRad="38100" dist="38100" dir="2700000" algn="tl">
                    <a:srgbClr val="C0C0C0"/>
                  </a:outerShdw>
                </a:effectLst>
              </a:rPr>
              <a:t>What</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s the difference? </a:t>
            </a:r>
            <a:br>
              <a:rPr lang="en-US" altLang="zh-TW" b="1" smtClean="0">
                <a:solidFill>
                  <a:srgbClr val="A50021"/>
                </a:solidFill>
                <a:effectLst>
                  <a:outerShdw blurRad="38100" dist="38100" dir="2700000" algn="tl">
                    <a:srgbClr val="C0C0C0"/>
                  </a:outerShdw>
                </a:effectLst>
              </a:rPr>
            </a:br>
            <a:r>
              <a:rPr lang="en-US" altLang="zh-TW" b="1" smtClean="0">
                <a:solidFill>
                  <a:srgbClr val="A50021"/>
                </a:solidFill>
                <a:effectLst>
                  <a:outerShdw blurRad="38100" dist="38100" dir="2700000" algn="tl">
                    <a:srgbClr val="C0C0C0"/>
                  </a:outerShdw>
                </a:effectLst>
              </a:rPr>
              <a:t>(3) Logic</a:t>
            </a:r>
          </a:p>
        </p:txBody>
      </p:sp>
      <p:sp>
        <p:nvSpPr>
          <p:cNvPr id="69635" name="Rectangle 3"/>
          <p:cNvSpPr>
            <a:spLocks noGrp="1" noChangeArrowheads="1"/>
          </p:cNvSpPr>
          <p:nvPr>
            <p:ph type="body" idx="4294967295"/>
          </p:nvPr>
        </p:nvSpPr>
        <p:spPr>
          <a:xfrm>
            <a:off x="762000" y="1905000"/>
            <a:ext cx="8001000" cy="4572000"/>
          </a:xfrm>
        </p:spPr>
        <p:txBody>
          <a:bodyPr/>
          <a:lstStyle/>
          <a:p>
            <a:pPr eaLnBrk="1" hangingPunct="1"/>
            <a:r>
              <a:rPr lang="en-US" altLang="zh-TW" sz="2800" smtClean="0"/>
              <a:t>Hypothesis-driven research to data-driven research</a:t>
            </a:r>
          </a:p>
          <a:p>
            <a:pPr eaLnBrk="1" hangingPunct="1"/>
            <a:r>
              <a:rPr lang="en-US" altLang="zh-TW" sz="2800" smtClean="0"/>
              <a:t>Expertise-driven approach versus information-driven approach</a:t>
            </a:r>
          </a:p>
          <a:p>
            <a:pPr eaLnBrk="1" hangingPunct="1"/>
            <a:r>
              <a:rPr lang="en-US" altLang="zh-TW" sz="2800" smtClean="0"/>
              <a:t>Reductionist versus integrationist</a:t>
            </a:r>
          </a:p>
          <a:p>
            <a:pPr eaLnBrk="1" hangingPunct="1"/>
            <a:r>
              <a:rPr lang="en-US" altLang="zh-TW" sz="2800" smtClean="0"/>
              <a:t>How to answer the question becomes how to question an answer</a:t>
            </a:r>
          </a:p>
          <a:p>
            <a:pPr eaLnBrk="1" hangingPunct="1"/>
            <a:r>
              <a:rPr lang="en-US" altLang="zh-TW" sz="2800" smtClean="0"/>
              <a:t>Algorithmic approaches for filtering, normalizing, analyzing and interpreting become increasingly important</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8290" name="Rectangle 2"/>
          <p:cNvSpPr>
            <a:spLocks noGrp="1" noChangeArrowheads="1"/>
          </p:cNvSpPr>
          <p:nvPr>
            <p:ph type="title" idx="4294967295"/>
          </p:nvPr>
        </p:nvSpPr>
        <p:spPr>
          <a:xfrm>
            <a:off x="762000" y="609600"/>
            <a:ext cx="7772400" cy="1143000"/>
          </a:xfrm>
        </p:spPr>
        <p:txBody>
          <a:bodyPr/>
          <a:lstStyle/>
          <a:p>
            <a:pPr eaLnBrk="1" hangingPunct="1">
              <a:defRPr/>
            </a:pPr>
            <a:r>
              <a:rPr lang="en-US" altLang="zh-TW" sz="4800" b="1" smtClean="0">
                <a:solidFill>
                  <a:srgbClr val="A50021"/>
                </a:solidFill>
                <a:effectLst>
                  <a:outerShdw blurRad="38100" dist="38100" dir="2700000" algn="tl">
                    <a:srgbClr val="C0C0C0"/>
                  </a:outerShdw>
                </a:effectLst>
              </a:rPr>
              <a:t>Data-driven Science Done Wrong</a:t>
            </a:r>
          </a:p>
        </p:txBody>
      </p:sp>
      <p:sp>
        <p:nvSpPr>
          <p:cNvPr id="268291" name="Rectangle 3"/>
          <p:cNvSpPr>
            <a:spLocks noGrp="1" noChangeArrowheads="1"/>
          </p:cNvSpPr>
          <p:nvPr>
            <p:ph type="body" idx="4294967295"/>
          </p:nvPr>
        </p:nvSpPr>
        <p:spPr>
          <a:xfrm>
            <a:off x="762000" y="1981200"/>
            <a:ext cx="8229600" cy="4114800"/>
          </a:xfrm>
        </p:spPr>
        <p:txBody>
          <a:bodyPr/>
          <a:lstStyle/>
          <a:p>
            <a:pPr eaLnBrk="1" hangingPunct="1">
              <a:lnSpc>
                <a:spcPct val="90000"/>
              </a:lnSpc>
            </a:pPr>
            <a:r>
              <a:rPr lang="en-US" altLang="zh-TW" sz="2800" smtClean="0"/>
              <a:t>Must have some hypothesis </a:t>
            </a:r>
            <a:r>
              <a:rPr lang="en-US" altLang="zh-TW" sz="2800" smtClean="0">
                <a:latin typeface="Times New Roman" panose="02020603050405020304" pitchFamily="18" charset="0"/>
              </a:rPr>
              <a:t>–</a:t>
            </a:r>
            <a:r>
              <a:rPr lang="en-US" altLang="zh-TW" sz="2800" smtClean="0"/>
              <a:t> data is not the end goal of science</a:t>
            </a:r>
          </a:p>
          <a:p>
            <a:pPr eaLnBrk="1" hangingPunct="1">
              <a:lnSpc>
                <a:spcPct val="90000"/>
              </a:lnSpc>
            </a:pPr>
            <a:r>
              <a:rPr lang="en-US" altLang="zh-TW" sz="2800" smtClean="0"/>
              <a:t>Finding patterns in the data is where analysis starts, not ends</a:t>
            </a:r>
          </a:p>
          <a:p>
            <a:pPr eaLnBrk="1" hangingPunct="1">
              <a:lnSpc>
                <a:spcPct val="90000"/>
              </a:lnSpc>
            </a:pPr>
            <a:r>
              <a:rPr lang="en-US" altLang="zh-TW" sz="2800" smtClean="0"/>
              <a:t>Must understand the limits of high-throughput technology (e.g. microarrays measure transcription only, one genome does not tell you about species variation, etc.)</a:t>
            </a:r>
          </a:p>
          <a:p>
            <a:pPr eaLnBrk="1" hangingPunct="1">
              <a:lnSpc>
                <a:spcPct val="90000"/>
              </a:lnSpc>
            </a:pPr>
            <a:r>
              <a:rPr lang="en-US" altLang="zh-TW" sz="2800" smtClean="0"/>
              <a:t>Must understand or explore the limits of your algorithm</a:t>
            </a:r>
          </a:p>
          <a:p>
            <a:pPr eaLnBrk="1" hangingPunct="1">
              <a:lnSpc>
                <a:spcPct val="90000"/>
              </a:lnSpc>
            </a:pPr>
            <a:endParaRPr lang="en-US" altLang="zh-TW" sz="280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8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829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6829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68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1" grpId="0" build="p"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7315200" y="2573338"/>
            <a:ext cx="684213"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pic>
        <p:nvPicPr>
          <p:cNvPr id="7373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0" y="2057400"/>
            <a:ext cx="1268413"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3732" name="Text Box 4"/>
          <p:cNvSpPr txBox="1">
            <a:spLocks noChangeArrowheads="1"/>
          </p:cNvSpPr>
          <p:nvPr/>
        </p:nvSpPr>
        <p:spPr bwMode="auto">
          <a:xfrm>
            <a:off x="6948488" y="4419600"/>
            <a:ext cx="2216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Metabolomics</a:t>
            </a:r>
            <a:endParaRPr kumimoji="0" lang="en-US" altLang="zh-TW">
              <a:latin typeface="Times New Roman" panose="02020603050405020304" pitchFamily="18" charset="0"/>
            </a:endParaRPr>
          </a:p>
        </p:txBody>
      </p:sp>
      <p:pic>
        <p:nvPicPr>
          <p:cNvPr id="7373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865313"/>
            <a:ext cx="2090738" cy="224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3734" name="Text Box 6"/>
          <p:cNvSpPr txBox="1">
            <a:spLocks noChangeArrowheads="1"/>
          </p:cNvSpPr>
          <p:nvPr/>
        </p:nvSpPr>
        <p:spPr bwMode="auto">
          <a:xfrm>
            <a:off x="1066800" y="4419600"/>
            <a:ext cx="165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Genomics</a:t>
            </a:r>
            <a:endParaRPr kumimoji="0" lang="en-US" altLang="zh-TW">
              <a:latin typeface="Times New Roman" panose="02020603050405020304" pitchFamily="18" charset="0"/>
            </a:endParaRPr>
          </a:p>
        </p:txBody>
      </p:sp>
      <p:sp>
        <p:nvSpPr>
          <p:cNvPr id="73735" name="Line 7"/>
          <p:cNvSpPr>
            <a:spLocks noChangeShapeType="1"/>
          </p:cNvSpPr>
          <p:nvPr/>
        </p:nvSpPr>
        <p:spPr bwMode="auto">
          <a:xfrm>
            <a:off x="838200" y="4343400"/>
            <a:ext cx="2116138"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pic>
        <p:nvPicPr>
          <p:cNvPr id="7373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4200" y="2157413"/>
            <a:ext cx="1673225" cy="101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3737" name="Text Box 9"/>
          <p:cNvSpPr txBox="1">
            <a:spLocks noChangeArrowheads="1"/>
          </p:cNvSpPr>
          <p:nvPr/>
        </p:nvSpPr>
        <p:spPr bwMode="auto">
          <a:xfrm>
            <a:off x="3352800" y="4398963"/>
            <a:ext cx="1844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Proteomics</a:t>
            </a:r>
            <a:endParaRPr kumimoji="0" lang="en-US" altLang="zh-TW">
              <a:latin typeface="Times New Roman" panose="02020603050405020304" pitchFamily="18" charset="0"/>
            </a:endParaRPr>
          </a:p>
        </p:txBody>
      </p:sp>
      <p:sp>
        <p:nvSpPr>
          <p:cNvPr id="73738" name="Line 10"/>
          <p:cNvSpPr>
            <a:spLocks noChangeShapeType="1"/>
          </p:cNvSpPr>
          <p:nvPr/>
        </p:nvSpPr>
        <p:spPr bwMode="auto">
          <a:xfrm>
            <a:off x="3657600" y="4343400"/>
            <a:ext cx="1182688"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grpSp>
        <p:nvGrpSpPr>
          <p:cNvPr id="73739" name="Group 11"/>
          <p:cNvGrpSpPr>
            <a:grpSpLocks/>
          </p:cNvGrpSpPr>
          <p:nvPr/>
        </p:nvGrpSpPr>
        <p:grpSpPr bwMode="auto">
          <a:xfrm>
            <a:off x="5638800" y="2057400"/>
            <a:ext cx="1524000" cy="1146175"/>
            <a:chOff x="3744" y="1388"/>
            <a:chExt cx="960" cy="722"/>
          </a:xfrm>
        </p:grpSpPr>
        <p:pic>
          <p:nvPicPr>
            <p:cNvPr id="73751"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2" y="1468"/>
              <a:ext cx="672" cy="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73752"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44" y="1388"/>
              <a:ext cx="672" cy="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sp>
        <p:nvSpPr>
          <p:cNvPr id="73740" name="Line 14"/>
          <p:cNvSpPr>
            <a:spLocks noChangeShapeType="1"/>
          </p:cNvSpPr>
          <p:nvPr/>
        </p:nvSpPr>
        <p:spPr bwMode="auto">
          <a:xfrm>
            <a:off x="4954588" y="2573338"/>
            <a:ext cx="684212"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1" name="Text Box 15"/>
          <p:cNvSpPr txBox="1">
            <a:spLocks noChangeArrowheads="1"/>
          </p:cNvSpPr>
          <p:nvPr/>
        </p:nvSpPr>
        <p:spPr bwMode="auto">
          <a:xfrm>
            <a:off x="2362200" y="5656263"/>
            <a:ext cx="50244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Functional Proteomics/Genomics</a:t>
            </a:r>
            <a:endParaRPr kumimoji="0" lang="en-US" altLang="zh-TW">
              <a:latin typeface="Times New Roman" panose="02020603050405020304" pitchFamily="18" charset="0"/>
            </a:endParaRPr>
          </a:p>
        </p:txBody>
      </p:sp>
      <p:sp>
        <p:nvSpPr>
          <p:cNvPr id="73742" name="Line 16"/>
          <p:cNvSpPr>
            <a:spLocks noChangeShapeType="1"/>
          </p:cNvSpPr>
          <p:nvPr/>
        </p:nvSpPr>
        <p:spPr bwMode="auto">
          <a:xfrm>
            <a:off x="838200" y="5638800"/>
            <a:ext cx="6037263"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3" name="Freeform 17"/>
          <p:cNvSpPr>
            <a:spLocks/>
          </p:cNvSpPr>
          <p:nvPr/>
        </p:nvSpPr>
        <p:spPr bwMode="auto">
          <a:xfrm flipV="1">
            <a:off x="1828800" y="4954588"/>
            <a:ext cx="1482725" cy="74612"/>
          </a:xfrm>
          <a:custGeom>
            <a:avLst/>
            <a:gdLst>
              <a:gd name="T0" fmla="*/ 0 w 1144"/>
              <a:gd name="T1" fmla="*/ 0 h 1"/>
              <a:gd name="T2" fmla="*/ 2147483646 w 1144"/>
              <a:gd name="T3" fmla="*/ 0 h 1"/>
              <a:gd name="T4" fmla="*/ 0 60000 65536"/>
              <a:gd name="T5" fmla="*/ 0 60000 65536"/>
              <a:gd name="T6" fmla="*/ 0 w 1144"/>
              <a:gd name="T7" fmla="*/ 0 h 1"/>
              <a:gd name="T8" fmla="*/ 1144 w 1144"/>
              <a:gd name="T9" fmla="*/ 1 h 1"/>
            </a:gdLst>
            <a:ahLst/>
            <a:cxnLst>
              <a:cxn ang="T4">
                <a:pos x="T0" y="T1"/>
              </a:cxn>
              <a:cxn ang="T5">
                <a:pos x="T2" y="T3"/>
              </a:cxn>
            </a:cxnLst>
            <a:rect l="T6" t="T7" r="T8" b="T9"/>
            <a:pathLst>
              <a:path w="1144" h="1">
                <a:moveTo>
                  <a:pt x="0" y="0"/>
                </a:moveTo>
                <a:lnTo>
                  <a:pt x="1144" y="0"/>
                </a:lnTo>
              </a:path>
            </a:pathLst>
          </a:custGeom>
          <a:noFill/>
          <a:ln w="28575">
            <a:solidFill>
              <a:schemeClr val="accent2"/>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zh-TW" altLang="en-US"/>
          </a:p>
        </p:txBody>
      </p:sp>
      <p:sp>
        <p:nvSpPr>
          <p:cNvPr id="73744" name="Text Box 18"/>
          <p:cNvSpPr txBox="1">
            <a:spLocks noChangeArrowheads="1"/>
          </p:cNvSpPr>
          <p:nvPr/>
        </p:nvSpPr>
        <p:spPr bwMode="auto">
          <a:xfrm>
            <a:off x="1524000" y="5046663"/>
            <a:ext cx="25558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Transcriptomics</a:t>
            </a:r>
          </a:p>
        </p:txBody>
      </p:sp>
      <p:sp>
        <p:nvSpPr>
          <p:cNvPr id="73747" name="Line 21"/>
          <p:cNvSpPr>
            <a:spLocks noChangeShapeType="1"/>
          </p:cNvSpPr>
          <p:nvPr/>
        </p:nvSpPr>
        <p:spPr bwMode="auto">
          <a:xfrm>
            <a:off x="6948488" y="4343400"/>
            <a:ext cx="2116137"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8" name="Line 22"/>
          <p:cNvSpPr>
            <a:spLocks noChangeShapeType="1"/>
          </p:cNvSpPr>
          <p:nvPr/>
        </p:nvSpPr>
        <p:spPr bwMode="auto">
          <a:xfrm>
            <a:off x="1524000" y="2590800"/>
            <a:ext cx="608013"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9" name="Line 23"/>
          <p:cNvSpPr>
            <a:spLocks noChangeShapeType="1"/>
          </p:cNvSpPr>
          <p:nvPr/>
        </p:nvSpPr>
        <p:spPr bwMode="auto">
          <a:xfrm>
            <a:off x="2971800" y="2590800"/>
            <a:ext cx="684213"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231448" name="Text Box 24"/>
          <p:cNvSpPr txBox="1">
            <a:spLocks noChangeArrowheads="1"/>
          </p:cNvSpPr>
          <p:nvPr/>
        </p:nvSpPr>
        <p:spPr bwMode="auto">
          <a:xfrm>
            <a:off x="3694997" y="413595"/>
            <a:ext cx="1754006" cy="707886"/>
          </a:xfrm>
          <a:prstGeom prst="rect">
            <a:avLst/>
          </a:prstGeom>
          <a:noFill/>
          <a:ln w="9525">
            <a:noFill/>
            <a:miter lim="800000"/>
            <a:headEnd/>
            <a:tailEnd/>
          </a:ln>
          <a:effectLst/>
        </p:spPr>
        <p:txBody>
          <a:bodyPr wrap="none">
            <a:spAutoFit/>
          </a:bodyPr>
          <a:lstStyle/>
          <a:p>
            <a:pPr eaLnBrk="1" hangingPunct="1">
              <a:defRPr/>
            </a:pPr>
            <a:r>
              <a:rPr lang="en-US" altLang="zh-TW" sz="4000" b="1" dirty="0" smtClean="0">
                <a:solidFill>
                  <a:srgbClr val="FF0000"/>
                </a:solidFill>
                <a:effectLst>
                  <a:outerShdw blurRad="38100" dist="38100" dir="2700000" algn="tl">
                    <a:srgbClr val="C0C0C0"/>
                  </a:outerShdw>
                </a:effectLst>
                <a:latin typeface="Arial" pitchFamily="34" charset="0"/>
              </a:rPr>
              <a:t>Omics</a:t>
            </a:r>
            <a:endParaRPr lang="en-US" altLang="zh-TW" sz="4000" b="1" dirty="0">
              <a:solidFill>
                <a:srgbClr val="FF0000"/>
              </a:solidFill>
              <a:effectLst>
                <a:outerShdw blurRad="38100" dist="38100" dir="2700000" algn="tl">
                  <a:srgbClr val="C0C0C0"/>
                </a:outerShdw>
              </a:effectLst>
              <a:latin typeface="Arial" pitchFamily="34" charset="0"/>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7808" y="1371600"/>
            <a:ext cx="7086600" cy="512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24"/>
          <p:cNvSpPr txBox="1">
            <a:spLocks noChangeArrowheads="1"/>
          </p:cNvSpPr>
          <p:nvPr/>
        </p:nvSpPr>
        <p:spPr bwMode="auto">
          <a:xfrm>
            <a:off x="2103438" y="512763"/>
            <a:ext cx="5091112" cy="701675"/>
          </a:xfrm>
          <a:prstGeom prst="rect">
            <a:avLst/>
          </a:prstGeom>
          <a:noFill/>
          <a:ln w="9525">
            <a:noFill/>
            <a:miter lim="800000"/>
            <a:headEnd/>
            <a:tailEnd/>
          </a:ln>
          <a:effectLst/>
        </p:spPr>
        <p:txBody>
          <a:bodyPr wrap="none">
            <a:spAutoFit/>
          </a:bodyPr>
          <a:lstStyle/>
          <a:p>
            <a:pPr eaLnBrk="1" hangingPunct="1">
              <a:defRPr/>
            </a:pPr>
            <a:r>
              <a:rPr lang="en-US" altLang="zh-TW" sz="4000" b="1" dirty="0">
                <a:solidFill>
                  <a:srgbClr val="FF0000"/>
                </a:solidFill>
                <a:effectLst>
                  <a:outerShdw blurRad="38100" dist="38100" dir="2700000" algn="tl">
                    <a:srgbClr val="C0C0C0"/>
                  </a:outerShdw>
                </a:effectLst>
                <a:latin typeface="Arial" pitchFamily="34" charset="0"/>
              </a:rPr>
              <a:t>SYSTEMS BIOLOGY</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geneticalliance.org/sites/default/files/images/PMIinfograph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692696"/>
            <a:ext cx="7562591" cy="38884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矩形 1"/>
          <p:cNvSpPr/>
          <p:nvPr/>
        </p:nvSpPr>
        <p:spPr>
          <a:xfrm>
            <a:off x="395536" y="426150"/>
            <a:ext cx="8568952" cy="338554"/>
          </a:xfrm>
          <a:prstGeom prst="rect">
            <a:avLst/>
          </a:prstGeom>
        </p:spPr>
        <p:txBody>
          <a:bodyPr wrap="square">
            <a:spAutoFit/>
          </a:bodyPr>
          <a:lstStyle/>
          <a:p>
            <a:r>
              <a:rPr lang="en-US" altLang="zh-TW" b="1" dirty="0" smtClean="0">
                <a:solidFill>
                  <a:srgbClr val="7030A0"/>
                </a:solidFill>
                <a:latin typeface="Arial" panose="020B0604020202020204" pitchFamily="34" charset="0"/>
                <a:cs typeface="Arial" panose="020B0604020202020204" pitchFamily="34" charset="0"/>
              </a:rPr>
              <a:t>In 20 Jan 2015, </a:t>
            </a:r>
            <a:r>
              <a:rPr lang="en-US" altLang="zh-TW" b="1" dirty="0">
                <a:solidFill>
                  <a:srgbClr val="7030A0"/>
                </a:solidFill>
                <a:latin typeface="Arial" panose="020B0604020202020204" pitchFamily="34" charset="0"/>
                <a:cs typeface="Arial" panose="020B0604020202020204" pitchFamily="34" charset="0"/>
              </a:rPr>
              <a:t> </a:t>
            </a:r>
            <a:r>
              <a:rPr lang="en-US" altLang="zh-TW" b="1" dirty="0" smtClean="0">
                <a:solidFill>
                  <a:srgbClr val="7030A0"/>
                </a:solidFill>
                <a:latin typeface="Arial" panose="020B0604020202020204" pitchFamily="34" charset="0"/>
                <a:cs typeface="Arial" panose="020B0604020202020204" pitchFamily="34" charset="0"/>
              </a:rPr>
              <a:t>President Obama </a:t>
            </a:r>
            <a:r>
              <a:rPr lang="en-US" altLang="zh-TW" b="1" dirty="0">
                <a:solidFill>
                  <a:srgbClr val="7030A0"/>
                </a:solidFill>
                <a:latin typeface="Arial" panose="020B0604020202020204" pitchFamily="34" charset="0"/>
                <a:cs typeface="Arial" panose="020B0604020202020204" pitchFamily="34" charset="0"/>
              </a:rPr>
              <a:t>called for a new initiative to fund precision medicine</a:t>
            </a:r>
            <a:endParaRPr lang="zh-TW" altLang="en-US" b="1" dirty="0">
              <a:solidFill>
                <a:srgbClr val="7030A0"/>
              </a:solidFill>
              <a:latin typeface="Arial" panose="020B0604020202020204" pitchFamily="34" charset="0"/>
              <a:cs typeface="Arial" panose="020B0604020202020204" pitchFamily="34" charset="0"/>
            </a:endParaRPr>
          </a:p>
        </p:txBody>
      </p:sp>
      <p:sp>
        <p:nvSpPr>
          <p:cNvPr id="3" name="矩形 2"/>
          <p:cNvSpPr/>
          <p:nvPr/>
        </p:nvSpPr>
        <p:spPr>
          <a:xfrm>
            <a:off x="971600" y="4595644"/>
            <a:ext cx="7272808" cy="1323439"/>
          </a:xfrm>
          <a:prstGeom prst="rect">
            <a:avLst/>
          </a:prstGeom>
        </p:spPr>
        <p:txBody>
          <a:bodyPr wrap="square">
            <a:spAutoFit/>
          </a:bodyPr>
          <a:lstStyle/>
          <a:p>
            <a:pPr algn="ctr">
              <a:lnSpc>
                <a:spcPts val="1600"/>
              </a:lnSpc>
            </a:pPr>
            <a:r>
              <a:rPr lang="en-US" altLang="zh-TW" dirty="0"/>
              <a:t>I want the country that eliminated polio and mapped the human genome to lead a new era of medicine — one that delivers the right treatment at the right time. In some patients with cystic fibrosis, this approach has reversed a disease once thought unstoppable. Tonight, I'm launching a new Precision Medicine Initiative to bring us closer to curing diseases like cancer and diabetes — and to give all of us access to the personalized information we need to keep ourselves and our families healthier.</a:t>
            </a:r>
            <a:endParaRPr lang="zh-TW" altLang="en-US" dirty="0"/>
          </a:p>
        </p:txBody>
      </p:sp>
    </p:spTree>
    <p:extLst>
      <p:ext uri="{BB962C8B-B14F-4D97-AF65-F5344CB8AC3E}">
        <p14:creationId xmlns:p14="http://schemas.microsoft.com/office/powerpoint/2010/main" val="305904827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60648"/>
            <a:ext cx="6780722" cy="63084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75310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p:cNvSpPr txBox="1">
            <a:spLocks noChangeArrowheads="1"/>
          </p:cNvSpPr>
          <p:nvPr/>
        </p:nvSpPr>
        <p:spPr bwMode="auto">
          <a:xfrm>
            <a:off x="158750" y="0"/>
            <a:ext cx="8661400" cy="668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marL="342900" indent="-342900">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just" eaLnBrk="1" hangingPunct="1">
              <a:spcBef>
                <a:spcPct val="0"/>
              </a:spcBef>
              <a:buFontTx/>
              <a:buNone/>
            </a:pPr>
            <a:r>
              <a:rPr lang="en-US" altLang="zh-TW" sz="1800" b="1">
                <a:solidFill>
                  <a:srgbClr val="FF0000"/>
                </a:solidFill>
                <a:latin typeface="Tahoma" panose="020B0604030504040204" pitchFamily="34" charset="0"/>
              </a:rPr>
              <a:t>Q. </a:t>
            </a:r>
            <a:r>
              <a:rPr lang="en-US" altLang="zh-TW" sz="1800">
                <a:solidFill>
                  <a:srgbClr val="FF0000"/>
                </a:solidFill>
                <a:latin typeface="Tahoma" panose="020B0604030504040204" pitchFamily="34" charset="0"/>
              </a:rPr>
              <a:t>As a biologist, what skills do I need to make the transition to bioinformatics?</a:t>
            </a:r>
          </a:p>
          <a:p>
            <a:pPr algn="just" eaLnBrk="1" hangingPunct="1">
              <a:spcBef>
                <a:spcPct val="0"/>
              </a:spcBef>
              <a:buFontTx/>
              <a:buNone/>
            </a:pPr>
            <a:r>
              <a:rPr lang="en-US" altLang="zh-TW" sz="1800"/>
              <a:t>	The fact is that many of the jobs available CURRENTLY involve the design and implementation of programs and systems for the storage, management and analysis of vast amounts of DNA sequence data. Such positions require in-depth programming and relational database skills which very few biologists possess, and so it is largely the computational specialists who are filling these roles. This is not to say the computer-savvy biologist doesn't play an important role. As the bioinformatics field matures there will be a huge demand for outreach to the biological community, as well as the need for individuals with the in-depth biological background necessary to sift through gigabases of genomic sequence in search of novel targets. It will be in these areas that biologists with the necessary computational skills will find their niche.</a:t>
            </a:r>
          </a:p>
          <a:p>
            <a:pPr algn="just" eaLnBrk="1" hangingPunct="1">
              <a:spcBef>
                <a:spcPct val="0"/>
              </a:spcBef>
              <a:buFontTx/>
              <a:buNone/>
            </a:pPr>
            <a:endParaRPr lang="en-US" altLang="zh-TW" sz="1800" b="1">
              <a:solidFill>
                <a:srgbClr val="FF0000"/>
              </a:solidFill>
              <a:latin typeface="Tahoma" panose="020B0604030504040204" pitchFamily="34" charset="0"/>
            </a:endParaRPr>
          </a:p>
          <a:p>
            <a:pPr algn="just" eaLnBrk="1" hangingPunct="1">
              <a:spcBef>
                <a:spcPct val="0"/>
              </a:spcBef>
              <a:buFontTx/>
              <a:buNone/>
            </a:pPr>
            <a:r>
              <a:rPr lang="en-US" altLang="zh-TW" sz="1800">
                <a:solidFill>
                  <a:srgbClr val="000000"/>
                </a:solidFill>
                <a:latin typeface="Tahoma" panose="020B0604030504040204" pitchFamily="34" charset="0"/>
              </a:rPr>
              <a:t>A.	Molecular biology packages (GCG, BLAST etc),</a:t>
            </a:r>
          </a:p>
          <a:p>
            <a:pPr algn="just" eaLnBrk="1" hangingPunct="1">
              <a:spcBef>
                <a:spcPct val="0"/>
              </a:spcBef>
              <a:buFontTx/>
              <a:buNone/>
            </a:pPr>
            <a:r>
              <a:rPr lang="en-US" altLang="zh-TW" sz="1800">
                <a:solidFill>
                  <a:srgbClr val="000000"/>
                </a:solidFill>
                <a:latin typeface="Tahoma" panose="020B0604030504040204" pitchFamily="34" charset="0"/>
              </a:rPr>
              <a:t>	Web and</a:t>
            </a:r>
            <a:r>
              <a:rPr lang="en-US" altLang="zh-TW" sz="1800">
                <a:solidFill>
                  <a:srgbClr val="000000"/>
                </a:solidFill>
              </a:rPr>
              <a:t> </a:t>
            </a:r>
            <a:r>
              <a:rPr lang="en-US" altLang="zh-TW" sz="1800">
                <a:solidFill>
                  <a:srgbClr val="000000"/>
                </a:solidFill>
                <a:latin typeface="Tahoma" panose="020B0604030504040204" pitchFamily="34" charset="0"/>
              </a:rPr>
              <a:t> programming skills including HTML, Perl, JAVA and C++, </a:t>
            </a:r>
            <a:r>
              <a:rPr lang="en-US" altLang="zh-TW" sz="1800">
                <a:solidFill>
                  <a:srgbClr val="000000"/>
                </a:solidFill>
              </a:rPr>
              <a:t> </a:t>
            </a:r>
            <a:r>
              <a:rPr lang="en-US" altLang="zh-TW" sz="1800">
                <a:solidFill>
                  <a:srgbClr val="000000"/>
                </a:solidFill>
                <a:latin typeface="Tahoma" panose="020B0604030504040204" pitchFamily="34" charset="0"/>
              </a:rPr>
              <a:t> </a:t>
            </a:r>
          </a:p>
          <a:p>
            <a:pPr algn="just" eaLnBrk="1" hangingPunct="1">
              <a:spcBef>
                <a:spcPct val="0"/>
              </a:spcBef>
              <a:buFontTx/>
              <a:buNone/>
            </a:pPr>
            <a:r>
              <a:rPr lang="en-US" altLang="zh-TW" sz="1800">
                <a:solidFill>
                  <a:srgbClr val="000000"/>
                </a:solidFill>
                <a:latin typeface="Tahoma" panose="020B0604030504040204" pitchFamily="34" charset="0"/>
              </a:rPr>
              <a:t>	Familiar with a variety of operating systems (especially UNIX),</a:t>
            </a:r>
          </a:p>
          <a:p>
            <a:pPr algn="just" eaLnBrk="1" hangingPunct="1">
              <a:spcBef>
                <a:spcPct val="0"/>
              </a:spcBef>
              <a:buFontTx/>
              <a:buNone/>
            </a:pPr>
            <a:r>
              <a:rPr lang="en-US" altLang="zh-TW" sz="1800">
                <a:solidFill>
                  <a:srgbClr val="000000"/>
                </a:solidFill>
                <a:latin typeface="Tahoma" panose="020B0604030504040204" pitchFamily="34" charset="0"/>
              </a:rPr>
              <a:t>	Relational database skills such as SQL, Sybase or Oracle,</a:t>
            </a:r>
          </a:p>
          <a:p>
            <a:pPr algn="just" eaLnBrk="1" hangingPunct="1">
              <a:spcBef>
                <a:spcPct val="0"/>
              </a:spcBef>
              <a:buFontTx/>
              <a:buNone/>
            </a:pPr>
            <a:r>
              <a:rPr lang="en-US" altLang="zh-TW" sz="1800">
                <a:solidFill>
                  <a:srgbClr val="000000"/>
                </a:solidFill>
                <a:latin typeface="Tahoma" panose="020B0604030504040204" pitchFamily="34" charset="0"/>
              </a:rPr>
              <a:t>	Statistics,</a:t>
            </a:r>
          </a:p>
          <a:p>
            <a:pPr algn="just" eaLnBrk="1" hangingPunct="1">
              <a:spcBef>
                <a:spcPct val="0"/>
              </a:spcBef>
              <a:buFontTx/>
              <a:buNone/>
            </a:pPr>
            <a:r>
              <a:rPr lang="en-US" altLang="zh-TW" sz="1800">
                <a:solidFill>
                  <a:srgbClr val="000000"/>
                </a:solidFill>
                <a:latin typeface="Tahoma" panose="020B0604030504040204" pitchFamily="34" charset="0"/>
              </a:rPr>
              <a:t>	Structural biology and modeling, </a:t>
            </a:r>
          </a:p>
          <a:p>
            <a:pPr algn="just" eaLnBrk="1" hangingPunct="1">
              <a:spcBef>
                <a:spcPct val="0"/>
              </a:spcBef>
              <a:buFontTx/>
              <a:buNone/>
            </a:pPr>
            <a:r>
              <a:rPr lang="en-US" altLang="zh-TW" sz="1800">
                <a:solidFill>
                  <a:srgbClr val="000000"/>
                </a:solidFill>
                <a:latin typeface="Tahoma" panose="020B0604030504040204" pitchFamily="34" charset="0"/>
              </a:rPr>
              <a:t>	Mathematical optimization, </a:t>
            </a:r>
          </a:p>
          <a:p>
            <a:pPr algn="just" eaLnBrk="1" hangingPunct="1">
              <a:spcBef>
                <a:spcPct val="0"/>
              </a:spcBef>
              <a:buFontTx/>
              <a:buNone/>
            </a:pPr>
            <a:r>
              <a:rPr lang="en-US" altLang="zh-TW" sz="1800">
                <a:solidFill>
                  <a:srgbClr val="000000"/>
                </a:solidFill>
                <a:latin typeface="Tahoma" panose="020B0604030504040204" pitchFamily="34" charset="0"/>
              </a:rPr>
              <a:t>	Computer graphics theory and linear algebra. </a:t>
            </a:r>
          </a:p>
          <a:p>
            <a:pPr algn="just" eaLnBrk="1" hangingPunct="1">
              <a:spcBef>
                <a:spcPct val="0"/>
              </a:spcBef>
              <a:buFontTx/>
              <a:buNone/>
            </a:pPr>
            <a:r>
              <a:rPr lang="en-US" altLang="zh-TW" sz="1800">
                <a:solidFill>
                  <a:srgbClr val="000000"/>
                </a:solidFill>
                <a:latin typeface="Tahoma" panose="020B0604030504040204" pitchFamily="34" charset="0"/>
              </a:rPr>
              <a:t>	</a:t>
            </a:r>
            <a:r>
              <a:rPr lang="en-US" altLang="zh-TW" sz="1800">
                <a:solidFill>
                  <a:schemeClr val="accent2"/>
                </a:solidFill>
                <a:latin typeface="Tahoma" panose="020B0604030504040204" pitchFamily="34" charset="0"/>
              </a:rPr>
              <a:t>You will need to be able to readily pick up, use and understand the tools and databases designed by computer programmers, and </a:t>
            </a:r>
          </a:p>
          <a:p>
            <a:pPr algn="just" eaLnBrk="1" hangingPunct="1">
              <a:spcBef>
                <a:spcPct val="0"/>
              </a:spcBef>
              <a:buFontTx/>
              <a:buNone/>
            </a:pPr>
            <a:r>
              <a:rPr lang="en-US" altLang="zh-TW" sz="1800">
                <a:solidFill>
                  <a:schemeClr val="accent2"/>
                </a:solidFill>
                <a:latin typeface="Tahoma" panose="020B0604030504040204" pitchFamily="34" charset="0"/>
              </a:rPr>
              <a:t>	To communicate biological science requirements to core computer scientists.</a:t>
            </a:r>
            <a:r>
              <a:rPr lang="en-US" altLang="zh-TW" sz="1800">
                <a:solidFill>
                  <a:srgbClr val="000000"/>
                </a:solidFill>
                <a:latin typeface="Tahoma" panose="020B0604030504040204" pitchFamily="34" charset="0"/>
              </a:rPr>
              <a:t> </a:t>
            </a:r>
          </a:p>
        </p:txBody>
      </p:sp>
    </p:spTree>
  </p:cSld>
  <p:clrMapOvr>
    <a:masterClrMapping/>
  </p:clrMapOvr>
</p:sld>
</file>

<file path=ppt/theme/theme1.xml><?xml version="1.0" encoding="utf-8"?>
<a:theme xmlns:a="http://schemas.openxmlformats.org/drawingml/2006/main" name="預設簡報設計">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973</TotalTime>
  <Words>1745</Words>
  <Application>Microsoft Office PowerPoint</Application>
  <PresentationFormat>如螢幕大小 (4:3)</PresentationFormat>
  <Paragraphs>545</Paragraphs>
  <Slides>65</Slides>
  <Notes>9</Notes>
  <HiddenSlides>0</HiddenSlides>
  <MMClips>0</MMClips>
  <ScaleCrop>false</ScaleCrop>
  <HeadingPairs>
    <vt:vector size="8" baseType="variant">
      <vt:variant>
        <vt:lpstr>使用字型</vt:lpstr>
      </vt:variant>
      <vt:variant>
        <vt:i4>16</vt:i4>
      </vt:variant>
      <vt:variant>
        <vt:lpstr>佈景主題</vt:lpstr>
      </vt:variant>
      <vt:variant>
        <vt:i4>1</vt:i4>
      </vt:variant>
      <vt:variant>
        <vt:lpstr>內嵌 OLE 伺服程式</vt:lpstr>
      </vt:variant>
      <vt:variant>
        <vt:i4>3</vt:i4>
      </vt:variant>
      <vt:variant>
        <vt:lpstr>投影片標題</vt:lpstr>
      </vt:variant>
      <vt:variant>
        <vt:i4>65</vt:i4>
      </vt:variant>
    </vt:vector>
  </HeadingPairs>
  <TitlesOfParts>
    <vt:vector size="85" baseType="lpstr">
      <vt:lpstr>Arial Unicode MS</vt:lpstr>
      <vt:lpstr>BankGothic Md BT</vt:lpstr>
      <vt:lpstr>MS Gothic</vt:lpstr>
      <vt:lpstr>全真海報體</vt:lpstr>
      <vt:lpstr>新細明體</vt:lpstr>
      <vt:lpstr>標楷體</vt:lpstr>
      <vt:lpstr>Arial</vt:lpstr>
      <vt:lpstr>Arial Black</vt:lpstr>
      <vt:lpstr>Arial Rounded MT Bold</vt:lpstr>
      <vt:lpstr>Bookman Old Style</vt:lpstr>
      <vt:lpstr>Courier New</vt:lpstr>
      <vt:lpstr>Pump Demi Bold LET</vt:lpstr>
      <vt:lpstr>Tahoma</vt:lpstr>
      <vt:lpstr>Times</vt:lpstr>
      <vt:lpstr>Times New Roman</vt:lpstr>
      <vt:lpstr>Verdana</vt:lpstr>
      <vt:lpstr>預設簡報設計</vt:lpstr>
      <vt:lpstr>PhotoImpact</vt:lpstr>
      <vt:lpstr>Slide</vt:lpstr>
      <vt:lpstr>Worksheet</vt:lpstr>
      <vt:lpstr>PowerPoint 簡報</vt:lpstr>
      <vt:lpstr>PowerPoint 簡報</vt:lpstr>
      <vt:lpstr>Bio informatics</vt:lpstr>
      <vt:lpstr>PowerPoint 簡報</vt:lpstr>
      <vt:lpstr>PowerPoint 簡報</vt:lpstr>
      <vt:lpstr>What is Bioinformatics?</vt:lpstr>
      <vt:lpstr>PowerPoint 簡報</vt:lpstr>
      <vt:lpstr>PowerPoint 簡報</vt:lpstr>
      <vt:lpstr>PowerPoint 簡報</vt:lpstr>
      <vt:lpstr>Gene prediction Codon usage (single exon)</vt:lpstr>
      <vt:lpstr>Gene prediction Codon usage (multiple exons)</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Full length ORF of TvEST-14G2</vt:lpstr>
      <vt:lpstr>PowerPoint 簡報</vt:lpstr>
      <vt:lpstr>PowerPoint 簡報</vt:lpstr>
      <vt:lpstr>PowerPoint 簡報</vt:lpstr>
      <vt:lpstr>PowerPoint 簡報</vt:lpstr>
      <vt:lpstr>The “old” biology</vt:lpstr>
      <vt:lpstr>The “new” biology</vt:lpstr>
      <vt:lpstr>Old vs New –  What’s the difference? (1) Economics</vt:lpstr>
      <vt:lpstr>What’s the difference?  (2) Scale</vt:lpstr>
      <vt:lpstr>What’s the difference?  (3) Logic</vt:lpstr>
      <vt:lpstr>Data-driven Science Done Wrong</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730TX</dc:creator>
  <cp:lastModifiedBy>Petrus Tang</cp:lastModifiedBy>
  <cp:revision>102</cp:revision>
  <dcterms:created xsi:type="dcterms:W3CDTF">2002-02-28T10:11:29Z</dcterms:created>
  <dcterms:modified xsi:type="dcterms:W3CDTF">2018-09-20T07:32:30Z</dcterms:modified>
</cp:coreProperties>
</file>