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47"/>
  </p:notesMasterIdLst>
  <p:sldIdLst>
    <p:sldId id="327" r:id="rId2"/>
    <p:sldId id="287" r:id="rId3"/>
    <p:sldId id="288" r:id="rId4"/>
    <p:sldId id="328" r:id="rId5"/>
    <p:sldId id="289" r:id="rId6"/>
    <p:sldId id="329" r:id="rId7"/>
    <p:sldId id="290" r:id="rId8"/>
    <p:sldId id="334" r:id="rId9"/>
    <p:sldId id="291" r:id="rId10"/>
    <p:sldId id="292" r:id="rId11"/>
    <p:sldId id="293" r:id="rId12"/>
    <p:sldId id="294" r:id="rId13"/>
    <p:sldId id="295" r:id="rId14"/>
    <p:sldId id="297" r:id="rId15"/>
    <p:sldId id="299" r:id="rId16"/>
    <p:sldId id="300" r:id="rId17"/>
    <p:sldId id="301" r:id="rId18"/>
    <p:sldId id="302" r:id="rId19"/>
    <p:sldId id="335" r:id="rId20"/>
    <p:sldId id="303" r:id="rId21"/>
    <p:sldId id="304" r:id="rId22"/>
    <p:sldId id="305" r:id="rId23"/>
    <p:sldId id="338" r:id="rId24"/>
    <p:sldId id="337" r:id="rId25"/>
    <p:sldId id="306" r:id="rId26"/>
    <p:sldId id="307" r:id="rId27"/>
    <p:sldId id="330" r:id="rId28"/>
    <p:sldId id="308" r:id="rId29"/>
    <p:sldId id="309" r:id="rId30"/>
    <p:sldId id="310" r:id="rId31"/>
    <p:sldId id="313" r:id="rId32"/>
    <p:sldId id="311" r:id="rId33"/>
    <p:sldId id="331" r:id="rId34"/>
    <p:sldId id="314" r:id="rId35"/>
    <p:sldId id="315" r:id="rId36"/>
    <p:sldId id="316" r:id="rId37"/>
    <p:sldId id="317" r:id="rId38"/>
    <p:sldId id="318" r:id="rId39"/>
    <p:sldId id="319" r:id="rId40"/>
    <p:sldId id="321" r:id="rId41"/>
    <p:sldId id="322" r:id="rId42"/>
    <p:sldId id="323" r:id="rId43"/>
    <p:sldId id="324" r:id="rId44"/>
    <p:sldId id="325" r:id="rId45"/>
    <p:sldId id="326" r:id="rId4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FFFF"/>
    <a:srgbClr val="003399"/>
    <a:srgbClr val="660066"/>
    <a:srgbClr val="FFFF00"/>
    <a:srgbClr val="006600"/>
    <a:srgbClr val="003300"/>
    <a:srgbClr val="FFFF99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6" autoAdjust="0"/>
    <p:restoredTop sz="94697" autoAdjust="0"/>
  </p:normalViewPr>
  <p:slideViewPr>
    <p:cSldViewPr>
      <p:cViewPr varScale="1">
        <p:scale>
          <a:sx n="103" d="100"/>
          <a:sy n="103" d="100"/>
        </p:scale>
        <p:origin x="177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1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3CF3F9-A88D-4893-ACA6-11BBE701356A}" type="datetimeFigureOut">
              <a:rPr lang="zh-TW" altLang="en-US" smtClean="0"/>
              <a:t>2018/9/20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9801FC-4EB2-4893-ACBD-6A6B8E60458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8960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EABE5B0-DB0F-4D4A-8CA3-EB68B90473EB}" type="slidenum">
              <a:rPr lang="en-US" altLang="zh-TW" smtClean="0">
                <a:latin typeface="Arial" charset="0"/>
                <a:ea typeface="新細明體" charset="-120"/>
              </a:rPr>
              <a:pPr/>
              <a:t>8</a:t>
            </a:fld>
            <a:endParaRPr lang="en-US" altLang="zh-TW" smtClean="0">
              <a:latin typeface="Arial" charset="0"/>
              <a:ea typeface="新細明體" charset="-120"/>
            </a:endParaRPr>
          </a:p>
        </p:txBody>
      </p:sp>
      <p:sp>
        <p:nvSpPr>
          <p:cNvPr id="81923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92188" y="766763"/>
            <a:ext cx="5116512" cy="38369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4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9031" tIns="49516" rIns="99031" bIns="49516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zh-TW" smtClean="0">
                <a:latin typeface="Arial" charset="0"/>
              </a:rPr>
              <a:t>shiuan</a:t>
            </a:r>
          </a:p>
        </p:txBody>
      </p:sp>
      <p:sp>
        <p:nvSpPr>
          <p:cNvPr id="81925" name="投影片編號版面配置區 3"/>
          <p:cNvSpPr txBox="1">
            <a:spLocks noGrp="1"/>
          </p:cNvSpPr>
          <p:nvPr/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31" tIns="49516" rIns="99031" bIns="49516" anchor="b"/>
          <a:lstStyle/>
          <a:p>
            <a:pPr algn="r" defTabSz="989013"/>
            <a:fld id="{00866B7A-1506-4385-B6A5-C3280FDB775E}" type="slidenum">
              <a:rPr lang="en-US" altLang="zh-TW" sz="1400">
                <a:latin typeface="Arial" charset="0"/>
              </a:rPr>
              <a:pPr algn="r" defTabSz="989013"/>
              <a:t>8</a:t>
            </a:fld>
            <a:endParaRPr lang="en-US" altLang="zh-TW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6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EABE5B0-DB0F-4D4A-8CA3-EB68B90473EB}" type="slidenum">
              <a:rPr lang="en-US" altLang="zh-TW" smtClean="0">
                <a:latin typeface="Arial" charset="0"/>
                <a:ea typeface="新細明體" charset="-120"/>
              </a:rPr>
              <a:pPr/>
              <a:t>18</a:t>
            </a:fld>
            <a:endParaRPr lang="en-US" altLang="zh-TW" smtClean="0">
              <a:latin typeface="Arial" charset="0"/>
              <a:ea typeface="新細明體" charset="-120"/>
            </a:endParaRPr>
          </a:p>
        </p:txBody>
      </p:sp>
      <p:sp>
        <p:nvSpPr>
          <p:cNvPr id="81923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92188" y="766763"/>
            <a:ext cx="5116512" cy="38369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4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9031" tIns="49516" rIns="99031" bIns="49516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zh-TW" smtClean="0">
                <a:latin typeface="Arial" charset="0"/>
              </a:rPr>
              <a:t>shiuan</a:t>
            </a:r>
          </a:p>
        </p:txBody>
      </p:sp>
      <p:sp>
        <p:nvSpPr>
          <p:cNvPr id="81925" name="投影片編號版面配置區 3"/>
          <p:cNvSpPr txBox="1">
            <a:spLocks noGrp="1"/>
          </p:cNvSpPr>
          <p:nvPr/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31" tIns="49516" rIns="99031" bIns="49516" anchor="b"/>
          <a:lstStyle/>
          <a:p>
            <a:pPr algn="r" defTabSz="989013"/>
            <a:fld id="{00866B7A-1506-4385-B6A5-C3280FDB775E}" type="slidenum">
              <a:rPr lang="en-US" altLang="zh-TW" sz="1400">
                <a:latin typeface="Arial" charset="0"/>
              </a:rPr>
              <a:pPr algn="r" defTabSz="989013"/>
              <a:t>18</a:t>
            </a:fld>
            <a:endParaRPr lang="en-US" altLang="zh-TW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1513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8294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2DD5A1A-3922-4C34-910E-E9F03A4C96E0}" type="slidenum">
              <a:rPr lang="en-US" altLang="zh-CN" smtClean="0">
                <a:ea typeface="新細明體" charset="-120"/>
              </a:rPr>
              <a:pPr/>
              <a:t>44</a:t>
            </a:fld>
            <a:endParaRPr lang="en-US" altLang="zh-CN" smtClean="0"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38417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 descr="Large confetti"/>
          <p:cNvSpPr>
            <a:spLocks noChangeArrowheads="1"/>
          </p:cNvSpPr>
          <p:nvPr/>
        </p:nvSpPr>
        <p:spPr bwMode="ltGray">
          <a:xfrm>
            <a:off x="484188" y="1549400"/>
            <a:ext cx="8158162" cy="1689100"/>
          </a:xfrm>
          <a:prstGeom prst="rect">
            <a:avLst/>
          </a:prstGeom>
          <a:pattFill prst="lgConfetti">
            <a:fgClr>
              <a:schemeClr val="accent2">
                <a:alpha val="50000"/>
              </a:schemeClr>
            </a:fgClr>
            <a:bgClr>
              <a:schemeClr val="folHlink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ltGray">
          <a:xfrm>
            <a:off x="228600" y="3206750"/>
            <a:ext cx="8686800" cy="77788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6" name="AutoShape 57"/>
          <p:cNvSpPr>
            <a:spLocks noChangeArrowheads="1"/>
          </p:cNvSpPr>
          <p:nvPr/>
        </p:nvSpPr>
        <p:spPr bwMode="ltGray">
          <a:xfrm>
            <a:off x="228600" y="1482725"/>
            <a:ext cx="8686800" cy="77788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7" name="AutoShape 58"/>
          <p:cNvSpPr>
            <a:spLocks noChangeArrowheads="1"/>
          </p:cNvSpPr>
          <p:nvPr/>
        </p:nvSpPr>
        <p:spPr bwMode="ltGray">
          <a:xfrm>
            <a:off x="8623300" y="1246188"/>
            <a:ext cx="77788" cy="2235200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" name="AutoShape 59"/>
          <p:cNvSpPr>
            <a:spLocks noChangeArrowheads="1"/>
          </p:cNvSpPr>
          <p:nvPr/>
        </p:nvSpPr>
        <p:spPr bwMode="ltGray">
          <a:xfrm>
            <a:off x="434975" y="1252538"/>
            <a:ext cx="77788" cy="2235200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9" name="AutoShape 61"/>
          <p:cNvSpPr>
            <a:spLocks noChangeArrowheads="1"/>
          </p:cNvSpPr>
          <p:nvPr/>
        </p:nvSpPr>
        <p:spPr bwMode="ltGray">
          <a:xfrm>
            <a:off x="2830513" y="5783263"/>
            <a:ext cx="3481387" cy="77787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0" name="Rectangle 62" descr="Large confetti"/>
          <p:cNvSpPr>
            <a:spLocks noChangeArrowheads="1"/>
          </p:cNvSpPr>
          <p:nvPr/>
        </p:nvSpPr>
        <p:spPr bwMode="ltGray">
          <a:xfrm>
            <a:off x="4095750" y="5734050"/>
            <a:ext cx="949325" cy="176213"/>
          </a:xfrm>
          <a:prstGeom prst="rect">
            <a:avLst/>
          </a:prstGeom>
          <a:pattFill prst="lgConfetti">
            <a:fgClr>
              <a:schemeClr val="accent2"/>
            </a:fgClr>
            <a:bgClr>
              <a:schemeClr val="folHlink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135" name="Rectangle 63" descr="Large confetti"/>
          <p:cNvSpPr>
            <a:spLocks noGrp="1" noChangeArrowheads="1"/>
          </p:cNvSpPr>
          <p:nvPr>
            <p:ph type="ctrTitle"/>
          </p:nvPr>
        </p:nvSpPr>
        <p:spPr>
          <a:xfrm>
            <a:off x="685800" y="1752600"/>
            <a:ext cx="7772400" cy="1143000"/>
          </a:xfrm>
          <a:pattFill prst="lgConfetti">
            <a:fgClr>
              <a:schemeClr val="accent2"/>
            </a:fgClr>
            <a:bgClr>
              <a:schemeClr val="folHlink"/>
            </a:bgClr>
          </a:pattFill>
        </p:spPr>
        <p:txBody>
          <a:bodyPr anchor="ctr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136" name="Rectangle 6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465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11" name="Rectangle 6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" name="Rectangle 6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3" name="Rectangle 6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noFill/>
        </p:spPr>
        <p:txBody>
          <a:bodyPr anchor="b" anchorCtr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8580750-5687-4574-8F0C-E769499D51E6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AF073-8C4C-41E7-9B66-27771E901DC9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09C53-9FE1-4D12-9383-96B9325667B0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05000"/>
            <a:ext cx="38100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38100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40A8C-221B-4720-967D-03DF61ED6B44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F9EA4-44A7-475E-BED2-2B67AE6EADFB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46078-60A5-4BC8-BE92-6EC802585E63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14B0E9-EECB-4B48-9019-BF593EE0F748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FF04E-EB50-4220-BFA3-AFB58A9CE65A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2E7C00-424E-4F05-B231-7BE1B676CC4D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DCA14-CE66-4C9E-8B09-E30C48C98602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21488" y="284163"/>
            <a:ext cx="2044700" cy="5811837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284163"/>
            <a:ext cx="5983288" cy="581183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9169E2-46AE-4D03-AB12-424FC1F80C48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58" descr="Large confetti"/>
          <p:cNvSpPr>
            <a:spLocks noGrp="1" noChangeArrowheads="1"/>
          </p:cNvSpPr>
          <p:nvPr>
            <p:ph type="title"/>
          </p:nvPr>
        </p:nvSpPr>
        <p:spPr bwMode="auto">
          <a:xfrm>
            <a:off x="1093788" y="28416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5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05000"/>
            <a:ext cx="77724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2108" name="Rectangle 6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109" name="Rectangle 6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114" name="Rectangle 66"/>
          <p:cNvSpPr>
            <a:spLocks noChangeArrowheads="1"/>
          </p:cNvSpPr>
          <p:nvPr/>
        </p:nvSpPr>
        <p:spPr bwMode="auto">
          <a:xfrm>
            <a:off x="0" y="1512888"/>
            <a:ext cx="8458200" cy="87312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115" name="Rectangle 67" descr="Large confetti"/>
          <p:cNvSpPr>
            <a:spLocks noChangeArrowheads="1"/>
          </p:cNvSpPr>
          <p:nvPr/>
        </p:nvSpPr>
        <p:spPr bwMode="ltGray">
          <a:xfrm>
            <a:off x="247650" y="0"/>
            <a:ext cx="793750" cy="1841500"/>
          </a:xfrm>
          <a:prstGeom prst="rect">
            <a:avLst/>
          </a:prstGeom>
          <a:pattFill prst="lgConfetti">
            <a:fgClr>
              <a:schemeClr val="accent2"/>
            </a:fgClr>
            <a:bgClr>
              <a:schemeClr val="folHlink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116" name="Rectangle 68"/>
          <p:cNvSpPr>
            <a:spLocks noChangeArrowheads="1"/>
          </p:cNvSpPr>
          <p:nvPr/>
        </p:nvSpPr>
        <p:spPr bwMode="auto">
          <a:xfrm>
            <a:off x="7067550" y="6553200"/>
            <a:ext cx="2076450" cy="79375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110" name="Rectangle 62" descr="Large confetti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16900" y="6248400"/>
            <a:ext cx="533400" cy="609600"/>
          </a:xfrm>
          <a:prstGeom prst="rect">
            <a:avLst/>
          </a:prstGeom>
          <a:pattFill prst="lgConfetti">
            <a:fgClr>
              <a:schemeClr val="accent2"/>
            </a:fgClr>
            <a:bgClr>
              <a:schemeClr val="folHlink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>
            <a:lvl1pPr algn="r">
              <a:defRPr kumimoji="0"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F9AF16B5-1B41-4FC6-BC56-2833EC5A9C20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85000"/>
        <a:buBlip>
          <a:blip r:embed="rId13"/>
        </a:buBlip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n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70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7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petang.cgu.edu.tw/bioinformatics/index.htm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hyperlink" Target="http://www.google.com.tw/url?source=imgres&amp;ct=tbn&amp;q=http://www.weblo.com/asset_images/large/www.utube.com_4822a819f26ed.JPG&amp;sa=X&amp;ei=JRGgTNauMpCsvgPOzviCDQ&amp;ved=0CAUQ8wc4Ag&amp;usg=AFQjCNGZG4O-hhXJjZR8wungCSXJK87-cA" TargetMode="External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ncbi.nlm.nih.gov/genbank/" TargetMode="Externa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anger.ac.uk/Projects/C_elegans/" TargetMode="External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hyperlink" Target="http://flybase.bio.indiana.ed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genbank-02.htm" TargetMode="External"/><Relationship Id="rId2" Type="http://schemas.openxmlformats.org/officeDocument/2006/relationships/hyperlink" Target="fasta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GCG.txt" TargetMode="External"/><Relationship Id="rId5" Type="http://schemas.openxmlformats.org/officeDocument/2006/relationships/hyperlink" Target="genbank-01.htm" TargetMode="External"/><Relationship Id="rId4" Type="http://schemas.openxmlformats.org/officeDocument/2006/relationships/hyperlink" Target="embl.htm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cbi.nlm.nih.gov/About/glance/index.html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://www.ncbi.nlm.nih.gov/sites/gquery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bi.nlm.nih.gov/omim" TargetMode="Externa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hyperlink" Target="http://www.ncbi.nlm.nih.gov/nuccore/NM_001126113.2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hyperlink" Target="http://www.ebi.ac.uk/" TargetMode="Externa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hyperlink" Target="https://www.ebi.ac.uk/ena/about" TargetMode="Externa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hyperlink" Target="https://www.ebi.ac.uk/ebisearch/overview.ebi/about" TargetMode="Externa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1.png"/><Relationship Id="rId7" Type="http://schemas.openxmlformats.org/officeDocument/2006/relationships/image" Target="../media/image64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hyperlink" Target="http://www.ebi.ac.uk/ebisearch/search.ebi?query=p53&amp;db=allebi&amp;request_from=global-masthead" TargetMode="Externa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enome.ad.jp/kegg/" TargetMode="External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enome.jp/kegg-bin/show_pathway?map04115" TargetMode="External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hop-net.org/UniPub/iHOP/" TargetMode="External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hyperlink" Target="http://www.ihop-net.org/UniPub/iHOP/?search=p53&amp;field=all&amp;ncbi_tax_id=0&amp;organism_syn=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8" name="Rectangle 6"/>
          <p:cNvSpPr>
            <a:spLocks noChangeArrowheads="1"/>
          </p:cNvSpPr>
          <p:nvPr/>
        </p:nvSpPr>
        <p:spPr bwMode="auto">
          <a:xfrm>
            <a:off x="0" y="3789363"/>
            <a:ext cx="9144000" cy="3068637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zh-TW" altLang="zh-TW" sz="2400">
              <a:ea typeface="新細明體" charset="-120"/>
            </a:endParaRPr>
          </a:p>
        </p:txBody>
      </p:sp>
      <p:pic>
        <p:nvPicPr>
          <p:cNvPr id="14339" name="Picture 4" descr="crossing_o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125538"/>
            <a:ext cx="18288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7397" name="Text Box 5"/>
          <p:cNvSpPr txBox="1">
            <a:spLocks noChangeArrowheads="1"/>
          </p:cNvSpPr>
          <p:nvPr/>
        </p:nvSpPr>
        <p:spPr bwMode="auto">
          <a:xfrm>
            <a:off x="2133600" y="1201738"/>
            <a:ext cx="6705600" cy="208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altLang="zh-TW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全真海報體" pitchFamily="49" charset="-120"/>
              </a:rPr>
              <a:t>Bioinformatics</a:t>
            </a:r>
          </a:p>
          <a:p>
            <a:pPr>
              <a:lnSpc>
                <a:spcPct val="90000"/>
              </a:lnSpc>
              <a:defRPr/>
            </a:pPr>
            <a:endParaRPr lang="en-US" altLang="zh-TW" sz="3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Rounded MT Bold" pitchFamily="34" charset="0"/>
              <a:ea typeface="全真海報體" pitchFamily="49" charset="-120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zh-TW" sz="36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全真海報體" pitchFamily="49" charset="-120"/>
              </a:rPr>
              <a:t>Lecture </a:t>
            </a:r>
            <a:r>
              <a:rPr lang="en-US" altLang="zh-TW" sz="36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全真海報體" pitchFamily="49" charset="-120"/>
              </a:rPr>
              <a:t> 2 – </a:t>
            </a:r>
            <a:r>
              <a:rPr lang="en-US" altLang="zh-TW" sz="36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全真海報體" pitchFamily="49" charset="-120"/>
              </a:rPr>
              <a:t>Bioinformatics</a:t>
            </a:r>
            <a:r>
              <a:rPr lang="zh-TW" altLang="en-US" sz="36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全真海報體" pitchFamily="49" charset="-120"/>
              </a:rPr>
              <a:t> </a:t>
            </a:r>
            <a:r>
              <a:rPr lang="en-US" altLang="zh-TW" sz="3600" b="1" i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全真海報體" pitchFamily="49" charset="-120"/>
              </a:rPr>
              <a:t>Databases</a:t>
            </a:r>
            <a:endParaRPr lang="en-US" altLang="zh-TW" sz="3600" b="1" i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Rounded MT Bold" pitchFamily="34" charset="0"/>
              <a:ea typeface="全真海報體" pitchFamily="49" charset="-120"/>
            </a:endParaRPr>
          </a:p>
        </p:txBody>
      </p:sp>
      <p:grpSp>
        <p:nvGrpSpPr>
          <p:cNvPr id="14341" name="Group 7"/>
          <p:cNvGrpSpPr>
            <a:grpSpLocks/>
          </p:cNvGrpSpPr>
          <p:nvPr/>
        </p:nvGrpSpPr>
        <p:grpSpPr bwMode="auto">
          <a:xfrm>
            <a:off x="228600" y="3540125"/>
            <a:ext cx="8610600" cy="365125"/>
            <a:chOff x="192" y="2160"/>
            <a:chExt cx="4992" cy="230"/>
          </a:xfrm>
        </p:grpSpPr>
        <p:pic>
          <p:nvPicPr>
            <p:cNvPr id="14345" name="Picture 8" descr="letter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4" y="2160"/>
              <a:ext cx="2520" cy="230"/>
            </a:xfrm>
            <a:prstGeom prst="rect">
              <a:avLst/>
            </a:prstGeom>
            <a:solidFill>
              <a:srgbClr val="5151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6" name="Picture 9" descr="letter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" y="2160"/>
              <a:ext cx="2520" cy="230"/>
            </a:xfrm>
            <a:prstGeom prst="rect">
              <a:avLst/>
            </a:prstGeom>
            <a:solidFill>
              <a:srgbClr val="5151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342" name="Text Box 10"/>
          <p:cNvSpPr txBox="1">
            <a:spLocks noChangeArrowheads="1"/>
          </p:cNvSpPr>
          <p:nvPr/>
        </p:nvSpPr>
        <p:spPr bwMode="auto">
          <a:xfrm>
            <a:off x="152400" y="4048125"/>
            <a:ext cx="5387975" cy="193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TW" sz="1800" b="1">
                <a:latin typeface="Arial Rounded MT Bold" panose="020F0704030504030204" pitchFamily="34" charset="0"/>
              </a:rPr>
              <a:t>Petrus Tang, Ph.D. (</a:t>
            </a:r>
            <a:r>
              <a:rPr lang="zh-TW" altLang="en-US" sz="1800">
                <a:latin typeface="Arial Rounded MT Bold" panose="020F0704030504030204" pitchFamily="34" charset="0"/>
              </a:rPr>
              <a:t>鄧致剛</a:t>
            </a:r>
            <a:r>
              <a:rPr lang="en-US" altLang="zh-TW" sz="1800" b="1">
                <a:latin typeface="Arial Rounded MT Bold" panose="020F0704030504030204" pitchFamily="34" charset="0"/>
              </a:rPr>
              <a:t>)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TW" sz="1800" b="1">
                <a:latin typeface="Arial Rounded MT Bold" panose="020F0704030504030204" pitchFamily="34" charset="0"/>
              </a:rPr>
              <a:t>Graduate Institute of Basic Medical Sciences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TW" sz="1800" b="1">
                <a:latin typeface="Arial Rounded MT Bold" panose="020F0704030504030204" pitchFamily="34" charset="0"/>
              </a:rPr>
              <a:t>and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TW" sz="1800" b="1">
                <a:latin typeface="Arial Rounded MT Bold" panose="020F0704030504030204" pitchFamily="34" charset="0"/>
              </a:rPr>
              <a:t>Bioinformatics Center, Chang Gung University</a:t>
            </a:r>
            <a:r>
              <a:rPr lang="en-US" altLang="zh-TW" sz="1800" b="1" i="1">
                <a:latin typeface="Arial Rounded MT Bold" panose="020F0704030504030204" pitchFamily="34" charset="0"/>
              </a:rPr>
              <a:t>.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TW" sz="1800" b="1">
                <a:latin typeface="Arial Rounded MT Bold" panose="020F0704030504030204" pitchFamily="34" charset="0"/>
              </a:rPr>
              <a:t>petang@mail.cgu.edu.tw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TW" sz="1800" b="1">
                <a:latin typeface="Arial Rounded MT Bold" panose="020F0704030504030204" pitchFamily="34" charset="0"/>
              </a:rPr>
              <a:t>EXT: </a:t>
            </a:r>
            <a:r>
              <a:rPr lang="en-US" altLang="zh-TW" sz="2000"/>
              <a:t>5136</a:t>
            </a:r>
            <a:endParaRPr lang="en-US" altLang="zh-TW" sz="1800" b="1" i="1">
              <a:latin typeface="Arial Rounded MT Bold" panose="020F0704030504030204" pitchFamily="34" charset="0"/>
            </a:endParaRPr>
          </a:p>
        </p:txBody>
      </p:sp>
      <p:sp>
        <p:nvSpPr>
          <p:cNvPr id="14343" name="Text Box 14"/>
          <p:cNvSpPr txBox="1">
            <a:spLocks noChangeArrowheads="1"/>
          </p:cNvSpPr>
          <p:nvPr/>
        </p:nvSpPr>
        <p:spPr bwMode="auto">
          <a:xfrm>
            <a:off x="6516688" y="4071938"/>
            <a:ext cx="203132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zh-TW" altLang="en-US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助教：</a:t>
            </a:r>
          </a:p>
          <a:p>
            <a:pPr eaLnBrk="1" hangingPunct="1">
              <a:lnSpc>
                <a:spcPct val="90000"/>
              </a:lnSpc>
            </a:pPr>
            <a:r>
              <a:rPr lang="zh-TW" altLang="en-US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蔡智宇</a:t>
            </a:r>
            <a:r>
              <a:rPr lang="en-US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分機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5690</a:t>
            </a:r>
            <a:r>
              <a:rPr lang="en-US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TW" sz="1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344" name="Text Box 5">
            <a:hlinkClick r:id="rId4"/>
          </p:cNvPr>
          <p:cNvSpPr txBox="1">
            <a:spLocks noChangeArrowheads="1"/>
          </p:cNvSpPr>
          <p:nvPr/>
        </p:nvSpPr>
        <p:spPr bwMode="auto">
          <a:xfrm>
            <a:off x="3571875" y="38100"/>
            <a:ext cx="5473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zh-TW" sz="2000" b="1" i="1"/>
              <a:t>http://petang.cgu.edu.tw/bioinformatics/index.htm</a:t>
            </a:r>
            <a:endParaRPr lang="en-US" altLang="zh-TW" sz="2000"/>
          </a:p>
        </p:txBody>
      </p:sp>
    </p:spTree>
    <p:extLst>
      <p:ext uri="{BB962C8B-B14F-4D97-AF65-F5344CB8AC3E}">
        <p14:creationId xmlns:p14="http://schemas.microsoft.com/office/powerpoint/2010/main" val="256461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3044825" y="260350"/>
            <a:ext cx="2938463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zh-TW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新細明體" pitchFamily="18" charset="-120"/>
              </a:rPr>
              <a:t>Databases? </a:t>
            </a:r>
          </a:p>
        </p:txBody>
      </p:sp>
      <p:pic>
        <p:nvPicPr>
          <p:cNvPr id="36867" name="Picture 64" descr="http://www.google.com.tw/url?source=imgres&amp;ct=img&amp;q=http://www.jmps.tcc.edu.tw/images/1_google_logo.jpg&amp;sa=X&amp;ei=2BCgTPevHYKsvgOF3tn2DA&amp;ved=0CAQQ8wc4AQ&amp;usg=AFQjCNHWFM5Cx5dh9Zs1tILL3Y9F7QcaRg"/>
          <p:cNvPicPr>
            <a:picLocks noChangeAspect="1" noChangeArrowheads="1"/>
          </p:cNvPicPr>
          <p:nvPr/>
        </p:nvPicPr>
        <p:blipFill>
          <a:blip r:embed="rId2" cstate="print"/>
          <a:srcRect t="27499" b="24998"/>
          <a:stretch>
            <a:fillRect/>
          </a:stretch>
        </p:blipFill>
        <p:spPr bwMode="auto">
          <a:xfrm>
            <a:off x="1568450" y="1052513"/>
            <a:ext cx="3195638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66" descr="檢視完整大小圖片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8763" y="1909763"/>
            <a:ext cx="1500187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68" descr="http://www.google.com.tw/url?source=imgres&amp;ct=img&amp;q=http://course.fed.cuhk.edu.hk/s0800479/EDD5168U/wiki_logo.jpg&amp;sa=X&amp;ei=RRGgTJ2qIZCivgPF1qSNDg&amp;ved=0CAQQ8wc4AQ&amp;usg=AFQjCNF12qI8H4SBKpjBzoYYQUFOne4Su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97575" y="1266825"/>
            <a:ext cx="2074863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Picture 70" descr="http://www.google.com.tw/url?source=imgres&amp;ct=img&amp;q=http://web.mit.edu/csc/logosbannersflyers/facebook_logo.png&amp;sa=X&amp;ei=dBGgTIWXI4qYvAPGhIX8DA&amp;ved=0CAQQ8wc4CA&amp;usg=AFQjCNEm8HBblJuGM7XnY0Dpe9VLrHhhF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14563" y="2624138"/>
            <a:ext cx="200025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72" descr="http://www.google.com.tw/url?source=imgres&amp;ct=img&amp;q=http://www.them.pro/files/images/baidu.jpg&amp;sa=X&amp;ei=nxGgTP3vNoeavgPZ9ZiFDQ&amp;ved=0CAQQ8wc4AQ&amp;usg=AFQjCNHVTNYDO48MxXhmoUR0-tOfDvf0Ow"/>
          <p:cNvPicPr>
            <a:picLocks noChangeAspect="1" noChangeArrowheads="1"/>
          </p:cNvPicPr>
          <p:nvPr/>
        </p:nvPicPr>
        <p:blipFill>
          <a:blip r:embed="rId7" cstate="print"/>
          <a:srcRect b="28783"/>
          <a:stretch>
            <a:fillRect/>
          </a:stretch>
        </p:blipFill>
        <p:spPr bwMode="auto">
          <a:xfrm>
            <a:off x="4429125" y="3838575"/>
            <a:ext cx="2678113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2" name="Picture 74" descr="http://www.google.com.tw/url?source=imgres&amp;ct=img&amp;q=http://momento24.com/en/wp-content/uploads/2009/06/bing-logo.jpg&amp;sa=X&amp;ei=MBKgTInrMoOiuQOpr_y9Cg&amp;ved=0CAQQ8wc4AQ&amp;usg=AFQjCNHu9INz14cEr7dFv8_6B1e3AX3DIw"/>
          <p:cNvPicPr>
            <a:picLocks noChangeAspect="1" noChangeArrowheads="1"/>
          </p:cNvPicPr>
          <p:nvPr/>
        </p:nvPicPr>
        <p:blipFill>
          <a:blip r:embed="rId8" cstate="print"/>
          <a:srcRect l="15042" t="26389" r="18150" b="21111"/>
          <a:stretch>
            <a:fillRect/>
          </a:stretch>
        </p:blipFill>
        <p:spPr bwMode="auto">
          <a:xfrm>
            <a:off x="500063" y="4624388"/>
            <a:ext cx="3143250" cy="124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0756" y="5870575"/>
            <a:ext cx="7696200" cy="647700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99792" y="6070600"/>
            <a:ext cx="1669728" cy="24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053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Text Box 6"/>
          <p:cNvSpPr txBox="1">
            <a:spLocks noChangeArrowheads="1"/>
          </p:cNvSpPr>
          <p:nvPr/>
        </p:nvSpPr>
        <p:spPr bwMode="auto">
          <a:xfrm>
            <a:off x="225425" y="176213"/>
            <a:ext cx="7032694" cy="1255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70000"/>
              </a:lnSpc>
            </a:pPr>
            <a:r>
              <a:rPr lang="en-US" altLang="zh-TW" sz="3600" b="1" dirty="0" err="1">
                <a:solidFill>
                  <a:srgbClr val="003300"/>
                </a:solidFill>
                <a:latin typeface="Arial" charset="0"/>
              </a:rPr>
              <a:t>GenBank</a:t>
            </a:r>
            <a:r>
              <a:rPr lang="en-US" altLang="zh-TW" sz="3600" b="1" dirty="0">
                <a:solidFill>
                  <a:srgbClr val="003300"/>
                </a:solidFill>
                <a:latin typeface="Arial" charset="0"/>
              </a:rPr>
              <a:t>/EMBL/DDBJ</a:t>
            </a:r>
          </a:p>
          <a:p>
            <a:pPr>
              <a:lnSpc>
                <a:spcPct val="70000"/>
              </a:lnSpc>
            </a:pPr>
            <a:r>
              <a:rPr lang="en-US" altLang="zh-TW" sz="3600" b="1" dirty="0">
                <a:solidFill>
                  <a:srgbClr val="003300"/>
                </a:solidFill>
                <a:latin typeface="Arial" charset="0"/>
              </a:rPr>
              <a:t>International </a:t>
            </a:r>
            <a:endParaRPr lang="en-US" altLang="zh-TW" sz="3600" b="1" dirty="0" smtClean="0">
              <a:solidFill>
                <a:srgbClr val="003300"/>
              </a:solidFill>
              <a:latin typeface="Arial" charset="0"/>
            </a:endParaRPr>
          </a:p>
          <a:p>
            <a:pPr>
              <a:lnSpc>
                <a:spcPct val="70000"/>
              </a:lnSpc>
            </a:pPr>
            <a:r>
              <a:rPr lang="en-US" altLang="zh-TW" sz="3600" b="1" dirty="0" smtClean="0">
                <a:solidFill>
                  <a:srgbClr val="003300"/>
                </a:solidFill>
                <a:latin typeface="Arial" charset="0"/>
              </a:rPr>
              <a:t>Nucleotide </a:t>
            </a:r>
            <a:r>
              <a:rPr lang="en-US" altLang="zh-TW" sz="3600" b="1" dirty="0">
                <a:solidFill>
                  <a:srgbClr val="003300"/>
                </a:solidFill>
                <a:latin typeface="Arial" charset="0"/>
              </a:rPr>
              <a:t>Sequence Database</a:t>
            </a:r>
            <a:endParaRPr lang="zh-TW" altLang="en-US" sz="3600" b="1" dirty="0">
              <a:solidFill>
                <a:srgbClr val="003300"/>
              </a:solidFill>
              <a:latin typeface="Arial" charset="0"/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36513" y="1700213"/>
            <a:ext cx="9286875" cy="4608512"/>
            <a:chOff x="36513" y="1700213"/>
            <a:chExt cx="9286875" cy="4608512"/>
          </a:xfrm>
        </p:grpSpPr>
        <p:pic>
          <p:nvPicPr>
            <p:cNvPr id="50178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47813" y="1700213"/>
              <a:ext cx="4321175" cy="4098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0179" name="Text Box 5"/>
            <p:cNvSpPr txBox="1">
              <a:spLocks noChangeArrowheads="1"/>
            </p:cNvSpPr>
            <p:nvPr/>
          </p:nvSpPr>
          <p:spPr bwMode="auto">
            <a:xfrm>
              <a:off x="4787900" y="3284538"/>
              <a:ext cx="4535488" cy="581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TW" sz="2000"/>
                <a:t>IAM: International Advisory Meeting </a:t>
              </a:r>
            </a:p>
            <a:p>
              <a:pPr>
                <a:lnSpc>
                  <a:spcPct val="80000"/>
                </a:lnSpc>
              </a:pPr>
              <a:r>
                <a:rPr lang="en-US" altLang="zh-TW" sz="2000"/>
                <a:t>ICM: International Collaborative Meeting </a:t>
              </a:r>
              <a:endParaRPr lang="zh-TW" altLang="en-US" sz="2000"/>
            </a:p>
          </p:txBody>
        </p:sp>
        <p:sp>
          <p:nvSpPr>
            <p:cNvPr id="50181" name="Text Box 7"/>
            <p:cNvSpPr txBox="1">
              <a:spLocks noChangeArrowheads="1"/>
            </p:cNvSpPr>
            <p:nvPr/>
          </p:nvSpPr>
          <p:spPr bwMode="auto">
            <a:xfrm>
              <a:off x="5724525" y="4437063"/>
              <a:ext cx="3095625" cy="1406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TW" sz="1800" b="1"/>
                <a:t>EMBL:</a:t>
              </a:r>
              <a:r>
                <a:rPr lang="en-US" altLang="zh-TW" sz="1800"/>
                <a:t> </a:t>
              </a:r>
            </a:p>
            <a:p>
              <a:pPr>
                <a:lnSpc>
                  <a:spcPct val="80000"/>
                </a:lnSpc>
              </a:pPr>
              <a:r>
                <a:rPr lang="en-US" altLang="zh-TW" sz="1800"/>
                <a:t>European Molecular Biology </a:t>
              </a:r>
            </a:p>
            <a:p>
              <a:pPr>
                <a:lnSpc>
                  <a:spcPct val="80000"/>
                </a:lnSpc>
              </a:pPr>
              <a:r>
                <a:rPr lang="en-US" altLang="zh-TW" sz="1800"/>
                <a:t>    Laboratory</a:t>
              </a:r>
            </a:p>
            <a:p>
              <a:pPr>
                <a:lnSpc>
                  <a:spcPct val="80000"/>
                </a:lnSpc>
              </a:pPr>
              <a:r>
                <a:rPr lang="en-US" altLang="zh-TW" sz="1800" b="1"/>
                <a:t>EBI: </a:t>
              </a:r>
            </a:p>
            <a:p>
              <a:pPr>
                <a:lnSpc>
                  <a:spcPct val="80000"/>
                </a:lnSpc>
              </a:pPr>
              <a:r>
                <a:rPr lang="en-US" altLang="zh-TW" sz="1800"/>
                <a:t>European Bioinformatics </a:t>
              </a:r>
            </a:p>
            <a:p>
              <a:pPr>
                <a:lnSpc>
                  <a:spcPct val="80000"/>
                </a:lnSpc>
              </a:pPr>
              <a:r>
                <a:rPr lang="en-US" altLang="zh-TW" sz="1800"/>
                <a:t>    Institute</a:t>
              </a:r>
              <a:endParaRPr lang="zh-TW" altLang="en-US" sz="1800"/>
            </a:p>
          </p:txBody>
        </p:sp>
        <p:sp>
          <p:nvSpPr>
            <p:cNvPr id="50182" name="Text Box 8"/>
            <p:cNvSpPr txBox="1">
              <a:spLocks noChangeArrowheads="1"/>
            </p:cNvSpPr>
            <p:nvPr/>
          </p:nvSpPr>
          <p:spPr bwMode="auto">
            <a:xfrm>
              <a:off x="4572000" y="1757363"/>
              <a:ext cx="4032250" cy="968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TW" sz="1800" b="1"/>
                <a:t>DDBJ:</a:t>
              </a:r>
              <a:r>
                <a:rPr lang="en-US" altLang="zh-TW" sz="1800"/>
                <a:t> DNA Data Bank of Japan</a:t>
              </a:r>
            </a:p>
            <a:p>
              <a:pPr>
                <a:lnSpc>
                  <a:spcPct val="80000"/>
                </a:lnSpc>
              </a:pPr>
              <a:r>
                <a:rPr lang="en-US" altLang="zh-TW" sz="1800" b="1"/>
                <a:t>CIB:</a:t>
              </a:r>
              <a:r>
                <a:rPr lang="en-US" altLang="zh-TW" sz="1800"/>
                <a:t> Center for Information Biology and  </a:t>
              </a:r>
            </a:p>
            <a:p>
              <a:pPr>
                <a:lnSpc>
                  <a:spcPct val="80000"/>
                </a:lnSpc>
              </a:pPr>
              <a:r>
                <a:rPr lang="en-US" altLang="zh-TW" sz="1800"/>
                <a:t>               DNA Data Bank of Japan</a:t>
              </a:r>
            </a:p>
            <a:p>
              <a:pPr>
                <a:lnSpc>
                  <a:spcPct val="80000"/>
                </a:lnSpc>
              </a:pPr>
              <a:r>
                <a:rPr lang="en-US" altLang="zh-TW" sz="1800" b="1"/>
                <a:t>NIG:</a:t>
              </a:r>
              <a:r>
                <a:rPr lang="en-US" altLang="zh-TW" sz="1800"/>
                <a:t> National Institute of Genetics</a:t>
              </a:r>
              <a:endParaRPr lang="zh-TW" altLang="en-US" sz="1800"/>
            </a:p>
          </p:txBody>
        </p:sp>
        <p:sp>
          <p:nvSpPr>
            <p:cNvPr id="50183" name="Text Box 9"/>
            <p:cNvSpPr txBox="1">
              <a:spLocks noChangeArrowheads="1"/>
            </p:cNvSpPr>
            <p:nvPr/>
          </p:nvSpPr>
          <p:spPr bwMode="auto">
            <a:xfrm>
              <a:off x="36513" y="5340350"/>
              <a:ext cx="4535487" cy="968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TW" sz="1800" b="1"/>
                <a:t>NCBI:</a:t>
              </a:r>
              <a:r>
                <a:rPr lang="en-US" altLang="zh-TW" sz="1800"/>
                <a:t> </a:t>
              </a:r>
            </a:p>
            <a:p>
              <a:pPr>
                <a:lnSpc>
                  <a:spcPct val="80000"/>
                </a:lnSpc>
              </a:pPr>
              <a:r>
                <a:rPr lang="en-US" altLang="zh-TW" sz="1800"/>
                <a:t>National Center for Biotechnology Information</a:t>
              </a:r>
            </a:p>
            <a:p>
              <a:pPr>
                <a:lnSpc>
                  <a:spcPct val="80000"/>
                </a:lnSpc>
              </a:pPr>
              <a:r>
                <a:rPr lang="en-US" altLang="zh-TW" sz="1800" b="1"/>
                <a:t>NLM: </a:t>
              </a:r>
            </a:p>
            <a:p>
              <a:pPr>
                <a:lnSpc>
                  <a:spcPct val="80000"/>
                </a:lnSpc>
              </a:pPr>
              <a:r>
                <a:rPr lang="en-US" altLang="zh-TW" sz="1800"/>
                <a:t>National Library of Medicine</a:t>
              </a:r>
              <a:endParaRPr lang="zh-TW" altLang="en-US" sz="1800"/>
            </a:p>
          </p:txBody>
        </p:sp>
        <p:sp>
          <p:nvSpPr>
            <p:cNvPr id="3" name="橢圓 2"/>
            <p:cNvSpPr/>
            <p:nvPr/>
          </p:nvSpPr>
          <p:spPr bwMode="auto">
            <a:xfrm>
              <a:off x="3347864" y="3645024"/>
              <a:ext cx="720080" cy="648072"/>
            </a:xfrm>
            <a:prstGeom prst="ellipse">
              <a:avLst/>
            </a:prstGeom>
            <a:solidFill>
              <a:srgbClr val="FFFF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細明體" charset="-120"/>
              </a:endParaRPr>
            </a:p>
          </p:txBody>
        </p:sp>
        <p:sp>
          <p:nvSpPr>
            <p:cNvPr id="2" name="文字方塊 1"/>
            <p:cNvSpPr txBox="1"/>
            <p:nvPr/>
          </p:nvSpPr>
          <p:spPr>
            <a:xfrm>
              <a:off x="3042497" y="3543786"/>
              <a:ext cx="1330814" cy="605294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en-US" altLang="zh-TW" sz="2000" i="1" dirty="0" smtClean="0"/>
                <a:t>Primary </a:t>
              </a:r>
            </a:p>
            <a:p>
              <a:pPr algn="ctr">
                <a:lnSpc>
                  <a:spcPts val="2000"/>
                </a:lnSpc>
              </a:pPr>
              <a:r>
                <a:rPr lang="en-US" altLang="zh-TW" sz="2000" i="1" dirty="0" smtClean="0"/>
                <a:t>Databases </a:t>
              </a:r>
              <a:endParaRPr lang="zh-TW" altLang="en-US" sz="2000" i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496029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85" y="476672"/>
            <a:ext cx="8618657" cy="6070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hlinkClick r:id="rId3"/>
          </p:cNvPr>
          <p:cNvSpPr/>
          <p:nvPr/>
        </p:nvSpPr>
        <p:spPr>
          <a:xfrm>
            <a:off x="6244832" y="44624"/>
            <a:ext cx="264764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600" i="1" dirty="0"/>
              <a:t>https://www.ncbi.nlm.nih.gov/</a:t>
            </a:r>
            <a:endParaRPr lang="zh-TW" altLang="en-US" sz="1600" i="1" dirty="0"/>
          </a:p>
        </p:txBody>
      </p:sp>
    </p:spTree>
    <p:extLst>
      <p:ext uri="{BB962C8B-B14F-4D97-AF65-F5344CB8AC3E}">
        <p14:creationId xmlns:p14="http://schemas.microsoft.com/office/powerpoint/2010/main" val="184959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5888"/>
            <a:ext cx="916305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052513"/>
            <a:ext cx="8162925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5445125"/>
            <a:ext cx="6267450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矩形 4">
            <a:hlinkClick r:id="rId5"/>
          </p:cNvPr>
          <p:cNvSpPr>
            <a:spLocks noChangeArrowheads="1"/>
          </p:cNvSpPr>
          <p:nvPr/>
        </p:nvSpPr>
        <p:spPr bwMode="auto">
          <a:xfrm>
            <a:off x="5248275" y="127000"/>
            <a:ext cx="26479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200" i="1">
                <a:solidFill>
                  <a:schemeClr val="bg1"/>
                </a:solidFill>
              </a:rPr>
              <a:t>http://www.ncbi.nlm.nih.gov/genbank/</a:t>
            </a:r>
            <a:endParaRPr lang="zh-TW" altLang="en-US" sz="1200" i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61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t="17275"/>
          <a:stretch/>
        </p:blipFill>
        <p:spPr>
          <a:xfrm>
            <a:off x="251520" y="1196752"/>
            <a:ext cx="5650651" cy="5517232"/>
          </a:xfrm>
          <a:prstGeom prst="rect">
            <a:avLst/>
          </a:prstGeom>
        </p:spPr>
      </p:pic>
      <p:cxnSp>
        <p:nvCxnSpPr>
          <p:cNvPr id="4" name="直線接點 3"/>
          <p:cNvCxnSpPr/>
          <p:nvPr/>
        </p:nvCxnSpPr>
        <p:spPr bwMode="auto">
          <a:xfrm>
            <a:off x="1547664" y="2348880"/>
            <a:ext cx="2736304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直線接點 7"/>
          <p:cNvCxnSpPr/>
          <p:nvPr/>
        </p:nvCxnSpPr>
        <p:spPr bwMode="auto">
          <a:xfrm>
            <a:off x="611560" y="3068960"/>
            <a:ext cx="5112568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3"/>
          <a:srcRect r="52284"/>
          <a:stretch/>
        </p:blipFill>
        <p:spPr>
          <a:xfrm>
            <a:off x="5902171" y="1329449"/>
            <a:ext cx="3143631" cy="2038862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3"/>
          <a:srcRect l="52463"/>
          <a:stretch/>
        </p:blipFill>
        <p:spPr>
          <a:xfrm>
            <a:off x="5940152" y="3889283"/>
            <a:ext cx="3131840" cy="2038862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850" y="131337"/>
            <a:ext cx="8711952" cy="1131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3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 cstate="print"/>
          <a:srcRect l="595" t="12857" r="42857" b="23334"/>
          <a:stretch>
            <a:fillRect/>
          </a:stretch>
        </p:blipFill>
        <p:spPr bwMode="auto">
          <a:xfrm>
            <a:off x="214313" y="285750"/>
            <a:ext cx="8715375" cy="614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矩形 3"/>
          <p:cNvSpPr>
            <a:spLocks noChangeArrowheads="1"/>
          </p:cNvSpPr>
          <p:nvPr/>
        </p:nvSpPr>
        <p:spPr bwMode="auto">
          <a:xfrm>
            <a:off x="2500313" y="4643438"/>
            <a:ext cx="4143375" cy="1643062"/>
          </a:xfrm>
          <a:prstGeom prst="rect">
            <a:avLst/>
          </a:prstGeom>
          <a:solidFill>
            <a:srgbClr val="FFFFFF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/>
          <a:lstStyle/>
          <a:p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2786063" y="5143500"/>
            <a:ext cx="3151187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pitchFamily="18" charset="-120"/>
              </a:rPr>
              <a:t>Secondarily Databases</a:t>
            </a:r>
            <a:endParaRPr lang="zh-TW" altLang="en-US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新細明體" pitchFamily="18" charset="-120"/>
            </a:endParaRPr>
          </a:p>
        </p:txBody>
      </p:sp>
      <p:cxnSp>
        <p:nvCxnSpPr>
          <p:cNvPr id="51205" name="直線單箭頭接點 5"/>
          <p:cNvCxnSpPr>
            <a:cxnSpLocks noChangeShapeType="1"/>
            <a:stCxn id="3" idx="0"/>
          </p:cNvCxnSpPr>
          <p:nvPr/>
        </p:nvCxnSpPr>
        <p:spPr bwMode="auto">
          <a:xfrm rot="16200000" flipV="1">
            <a:off x="2967038" y="3748087"/>
            <a:ext cx="857250" cy="1933575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51206" name="直線單箭頭接點 7"/>
          <p:cNvCxnSpPr>
            <a:cxnSpLocks noChangeShapeType="1"/>
            <a:stCxn id="3" idx="0"/>
          </p:cNvCxnSpPr>
          <p:nvPr/>
        </p:nvCxnSpPr>
        <p:spPr bwMode="auto">
          <a:xfrm rot="5400000" flipH="1" flipV="1">
            <a:off x="4217194" y="4145756"/>
            <a:ext cx="1143000" cy="852488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arrow" w="med" len="med"/>
          </a:ln>
        </p:spPr>
      </p:cxnSp>
    </p:spTree>
    <p:extLst>
      <p:ext uri="{BB962C8B-B14F-4D97-AF65-F5344CB8AC3E}">
        <p14:creationId xmlns:p14="http://schemas.microsoft.com/office/powerpoint/2010/main" val="4286196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8" y="71438"/>
            <a:ext cx="8929687" cy="668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33372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 cstate="print"/>
          <a:srcRect t="13571" r="53571" b="16428"/>
          <a:stretch>
            <a:fillRect/>
          </a:stretch>
        </p:blipFill>
        <p:spPr bwMode="auto">
          <a:xfrm>
            <a:off x="1357313" y="222250"/>
            <a:ext cx="6572250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字方塊 2"/>
          <p:cNvSpPr txBox="1"/>
          <p:nvPr/>
        </p:nvSpPr>
        <p:spPr>
          <a:xfrm>
            <a:off x="2643188" y="4357688"/>
            <a:ext cx="3151187" cy="461962"/>
          </a:xfrm>
          <a:prstGeom prst="rect">
            <a:avLst/>
          </a:prstGeom>
          <a:solidFill>
            <a:srgbClr val="FFFFFF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pitchFamily="18" charset="-120"/>
              </a:rPr>
              <a:t>Secondarily Databases</a:t>
            </a:r>
            <a:endParaRPr lang="zh-TW" altLang="en-US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4954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9" name="Picture 3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l="25781" t="13542" r="28125" b="78776"/>
          <a:stretch/>
        </p:blipFill>
        <p:spPr bwMode="auto">
          <a:xfrm>
            <a:off x="251520" y="188640"/>
            <a:ext cx="4495800" cy="5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3968" y="1124744"/>
            <a:ext cx="3810000" cy="1562100"/>
          </a:xfrm>
          <a:prstGeom prst="rect">
            <a:avLst/>
          </a:prstGeom>
          <a:ln>
            <a:noFill/>
          </a:ln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4450" y="3057525"/>
            <a:ext cx="6515100" cy="74295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504" y="3861048"/>
            <a:ext cx="6515100" cy="752475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5576" y="1608189"/>
            <a:ext cx="2890466" cy="595210"/>
          </a:xfrm>
          <a:prstGeom prst="rect">
            <a:avLst/>
          </a:prstGeom>
        </p:spPr>
      </p:pic>
      <p:pic>
        <p:nvPicPr>
          <p:cNvPr id="11" name="Picture 4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 l="999" t="22000" r="3000" b="42000"/>
          <a:stretch>
            <a:fillRect/>
          </a:stretch>
        </p:blipFill>
        <p:spPr bwMode="auto">
          <a:xfrm>
            <a:off x="971600" y="4658943"/>
            <a:ext cx="73152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80520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679210" y="260350"/>
            <a:ext cx="5669693" cy="978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zh-TW" sz="36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新細明體" pitchFamily="18" charset="-120"/>
              </a:rPr>
              <a:t>Database </a:t>
            </a:r>
            <a:r>
              <a:rPr lang="en-US" altLang="zh-TW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新細明體" pitchFamily="18" charset="-120"/>
              </a:rPr>
              <a:t>Retrieving and</a:t>
            </a:r>
          </a:p>
          <a:p>
            <a:pPr algn="ctr">
              <a:lnSpc>
                <a:spcPct val="80000"/>
              </a:lnSpc>
              <a:defRPr/>
            </a:pPr>
            <a:r>
              <a:rPr lang="en-US" altLang="zh-TW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新細明體" pitchFamily="18" charset="-120"/>
              </a:rPr>
              <a:t>Manipulation Network</a:t>
            </a:r>
          </a:p>
        </p:txBody>
      </p:sp>
      <p:sp>
        <p:nvSpPr>
          <p:cNvPr id="37891" name="Text Box 20"/>
          <p:cNvSpPr txBox="1">
            <a:spLocks noChangeArrowheads="1"/>
          </p:cNvSpPr>
          <p:nvPr/>
        </p:nvSpPr>
        <p:spPr bwMode="auto">
          <a:xfrm>
            <a:off x="4572000" y="1557338"/>
            <a:ext cx="3700463" cy="87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600" b="1">
                <a:latin typeface="Courier New" pitchFamily="49" charset="0"/>
              </a:rPr>
              <a:t>Literature Database</a:t>
            </a:r>
          </a:p>
          <a:p>
            <a:pPr>
              <a:lnSpc>
                <a:spcPct val="80000"/>
              </a:lnSpc>
            </a:pPr>
            <a:r>
              <a:rPr lang="en-US" altLang="zh-TW" sz="1600" b="1">
                <a:latin typeface="Courier New" pitchFamily="49" charset="0"/>
              </a:rPr>
              <a:t>Sequence Databases -</a:t>
            </a:r>
          </a:p>
          <a:p>
            <a:pPr>
              <a:lnSpc>
                <a:spcPct val="80000"/>
              </a:lnSpc>
            </a:pPr>
            <a:r>
              <a:rPr lang="en-US" altLang="zh-TW" sz="1600" b="1">
                <a:latin typeface="Courier New" pitchFamily="49" charset="0"/>
              </a:rPr>
              <a:t>	Primary Databases</a:t>
            </a:r>
          </a:p>
          <a:p>
            <a:pPr>
              <a:lnSpc>
                <a:spcPct val="80000"/>
              </a:lnSpc>
            </a:pPr>
            <a:r>
              <a:rPr lang="en-US" altLang="zh-TW" sz="1600" b="1">
                <a:latin typeface="Courier New" pitchFamily="49" charset="0"/>
              </a:rPr>
              <a:t>	Secondarily Databases</a:t>
            </a:r>
          </a:p>
        </p:txBody>
      </p:sp>
      <p:sp>
        <p:nvSpPr>
          <p:cNvPr id="37892" name="Text Box 21"/>
          <p:cNvSpPr txBox="1">
            <a:spLocks noChangeArrowheads="1"/>
          </p:cNvSpPr>
          <p:nvPr/>
        </p:nvSpPr>
        <p:spPr bwMode="auto">
          <a:xfrm>
            <a:off x="7667625" y="2708920"/>
            <a:ext cx="1473480" cy="1309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400" b="1" dirty="0">
                <a:solidFill>
                  <a:srgbClr val="FF3300"/>
                </a:solidFill>
                <a:latin typeface="Courier New" pitchFamily="49" charset="0"/>
              </a:rPr>
              <a:t>GCG</a:t>
            </a:r>
          </a:p>
          <a:p>
            <a:pPr>
              <a:lnSpc>
                <a:spcPct val="80000"/>
              </a:lnSpc>
            </a:pPr>
            <a:r>
              <a:rPr lang="en-US" altLang="zh-TW" sz="1400" b="1" dirty="0" smtClean="0">
                <a:solidFill>
                  <a:srgbClr val="FF3300"/>
                </a:solidFill>
                <a:latin typeface="Courier New" pitchFamily="49" charset="0"/>
              </a:rPr>
              <a:t>Vector </a:t>
            </a:r>
            <a:r>
              <a:rPr lang="en-US" altLang="zh-TW" sz="1400" b="1" dirty="0">
                <a:solidFill>
                  <a:srgbClr val="FF3300"/>
                </a:solidFill>
                <a:latin typeface="Courier New" pitchFamily="49" charset="0"/>
              </a:rPr>
              <a:t>NTI</a:t>
            </a:r>
          </a:p>
          <a:p>
            <a:pPr>
              <a:lnSpc>
                <a:spcPct val="80000"/>
              </a:lnSpc>
            </a:pPr>
            <a:r>
              <a:rPr lang="en-US" altLang="zh-TW" sz="1400" b="1" dirty="0" smtClean="0">
                <a:solidFill>
                  <a:srgbClr val="FF3300"/>
                </a:solidFill>
                <a:latin typeface="Courier New" pitchFamily="49" charset="0"/>
              </a:rPr>
              <a:t>CLC</a:t>
            </a:r>
          </a:p>
          <a:p>
            <a:pPr>
              <a:lnSpc>
                <a:spcPct val="80000"/>
              </a:lnSpc>
            </a:pPr>
            <a:r>
              <a:rPr lang="en-US" altLang="zh-TW" sz="1400" b="1" dirty="0" smtClean="0">
                <a:solidFill>
                  <a:srgbClr val="FF3300"/>
                </a:solidFill>
                <a:latin typeface="Courier New" pitchFamily="49" charset="0"/>
              </a:rPr>
              <a:t>Open Sources</a:t>
            </a:r>
          </a:p>
          <a:p>
            <a:pPr>
              <a:lnSpc>
                <a:spcPct val="80000"/>
              </a:lnSpc>
            </a:pPr>
            <a:r>
              <a:rPr lang="en-US" altLang="zh-TW" sz="1400" b="1" dirty="0" smtClean="0">
                <a:solidFill>
                  <a:srgbClr val="FF3300"/>
                </a:solidFill>
                <a:latin typeface="Courier New" pitchFamily="49" charset="0"/>
              </a:rPr>
              <a:t>Endnote</a:t>
            </a:r>
          </a:p>
          <a:p>
            <a:pPr>
              <a:lnSpc>
                <a:spcPct val="80000"/>
              </a:lnSpc>
            </a:pPr>
            <a:r>
              <a:rPr lang="en-US" altLang="zh-TW" sz="1400" b="1" dirty="0" smtClean="0">
                <a:solidFill>
                  <a:srgbClr val="FF3300"/>
                </a:solidFill>
                <a:latin typeface="Courier New" pitchFamily="49" charset="0"/>
              </a:rPr>
              <a:t>MS Office</a:t>
            </a:r>
          </a:p>
          <a:p>
            <a:pPr>
              <a:lnSpc>
                <a:spcPct val="80000"/>
              </a:lnSpc>
            </a:pPr>
            <a:r>
              <a:rPr lang="en-US" altLang="zh-TW" sz="1400" b="1" dirty="0" smtClean="0">
                <a:solidFill>
                  <a:srgbClr val="FF3300"/>
                </a:solidFill>
                <a:latin typeface="Courier New" pitchFamily="49" charset="0"/>
              </a:rPr>
              <a:t>Adobe</a:t>
            </a:r>
            <a:endParaRPr lang="en-US" altLang="zh-TW" sz="1400" b="1" dirty="0">
              <a:solidFill>
                <a:srgbClr val="FF3300"/>
              </a:solidFill>
              <a:latin typeface="Courier New" pitchFamily="49" charset="0"/>
            </a:endParaRPr>
          </a:p>
        </p:txBody>
      </p:sp>
      <p:sp>
        <p:nvSpPr>
          <p:cNvPr id="37893" name="Text Box 22"/>
          <p:cNvSpPr txBox="1">
            <a:spLocks noChangeArrowheads="1"/>
          </p:cNvSpPr>
          <p:nvPr/>
        </p:nvSpPr>
        <p:spPr bwMode="auto">
          <a:xfrm>
            <a:off x="107950" y="3068638"/>
            <a:ext cx="1419225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altLang="zh-TW" sz="1600" b="1" dirty="0">
                <a:solidFill>
                  <a:srgbClr val="800000"/>
                </a:solidFill>
                <a:latin typeface="Courier New" pitchFamily="49" charset="0"/>
              </a:rPr>
              <a:t>Query by</a:t>
            </a:r>
          </a:p>
          <a:p>
            <a:pPr marL="342900" indent="-342900">
              <a:lnSpc>
                <a:spcPct val="80000"/>
              </a:lnSpc>
              <a:defRPr/>
            </a:pPr>
            <a:r>
              <a:rPr lang="en-US" altLang="zh-TW" sz="1600" b="1" dirty="0">
                <a:solidFill>
                  <a:srgbClr val="800000"/>
                </a:solidFill>
                <a:latin typeface="Courier New" pitchFamily="49" charset="0"/>
              </a:rPr>
              <a:t>1.Text</a:t>
            </a:r>
          </a:p>
          <a:p>
            <a:pPr marL="342900" indent="-342900">
              <a:lnSpc>
                <a:spcPct val="80000"/>
              </a:lnSpc>
              <a:defRPr/>
            </a:pPr>
            <a:r>
              <a:rPr lang="en-US" altLang="zh-TW" sz="1600" b="1" dirty="0">
                <a:solidFill>
                  <a:srgbClr val="800000"/>
                </a:solidFill>
                <a:latin typeface="Courier New" pitchFamily="49" charset="0"/>
              </a:rPr>
              <a:t>2.Sequence</a:t>
            </a:r>
          </a:p>
        </p:txBody>
      </p:sp>
      <p:sp>
        <p:nvSpPr>
          <p:cNvPr id="37894" name="Text Box 24"/>
          <p:cNvSpPr txBox="1">
            <a:spLocks noChangeArrowheads="1"/>
          </p:cNvSpPr>
          <p:nvPr/>
        </p:nvSpPr>
        <p:spPr bwMode="auto">
          <a:xfrm>
            <a:off x="827584" y="5734050"/>
            <a:ext cx="4257897" cy="28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600" b="1" dirty="0" err="1" smtClean="0">
                <a:solidFill>
                  <a:srgbClr val="660066"/>
                </a:solidFill>
                <a:latin typeface="Courier New" pitchFamily="49" charset="0"/>
              </a:rPr>
              <a:t>Sequnece,</a:t>
            </a:r>
            <a:r>
              <a:rPr lang="en-US" altLang="zh-TW" sz="1600" b="1" dirty="0" err="1">
                <a:solidFill>
                  <a:srgbClr val="660066"/>
                </a:solidFill>
                <a:latin typeface="Courier New" pitchFamily="49" charset="0"/>
              </a:rPr>
              <a:t>S</a:t>
            </a:r>
            <a:r>
              <a:rPr lang="en-US" altLang="zh-TW" sz="1600" b="1" dirty="0" err="1" smtClean="0">
                <a:solidFill>
                  <a:srgbClr val="660066"/>
                </a:solidFill>
                <a:latin typeface="Courier New" pitchFamily="49" charset="0"/>
              </a:rPr>
              <a:t>tructure,Image,Document</a:t>
            </a:r>
            <a:endParaRPr lang="en-US" altLang="zh-TW" sz="1600" b="1" dirty="0">
              <a:solidFill>
                <a:srgbClr val="660066"/>
              </a:solidFill>
              <a:latin typeface="Courier New" pitchFamily="49" charset="0"/>
            </a:endParaRPr>
          </a:p>
        </p:txBody>
      </p:sp>
      <p:cxnSp>
        <p:nvCxnSpPr>
          <p:cNvPr id="37895" name="AutoShape 34"/>
          <p:cNvCxnSpPr>
            <a:cxnSpLocks noChangeShapeType="1"/>
            <a:stCxn id="37907" idx="3"/>
            <a:endCxn id="47123" idx="0"/>
          </p:cNvCxnSpPr>
          <p:nvPr/>
        </p:nvCxnSpPr>
        <p:spPr bwMode="auto">
          <a:xfrm flipV="1">
            <a:off x="4643438" y="2997200"/>
            <a:ext cx="1616075" cy="2357438"/>
          </a:xfrm>
          <a:prstGeom prst="bentConnector4">
            <a:avLst>
              <a:gd name="adj1" fmla="val 4407"/>
              <a:gd name="adj2" fmla="val 109694"/>
            </a:avLst>
          </a:prstGeom>
          <a:noFill/>
          <a:ln w="28575">
            <a:solidFill>
              <a:schemeClr val="tx1"/>
            </a:solidFill>
            <a:miter lim="800000"/>
            <a:headEnd/>
            <a:tailEnd type="triangle" w="lg" len="lg"/>
          </a:ln>
        </p:spPr>
      </p:cxnSp>
      <p:cxnSp>
        <p:nvCxnSpPr>
          <p:cNvPr id="37896" name="AutoShape 36"/>
          <p:cNvCxnSpPr>
            <a:cxnSpLocks noChangeShapeType="1"/>
            <a:stCxn id="47122" idx="0"/>
            <a:endCxn id="47123" idx="2"/>
          </p:cNvCxnSpPr>
          <p:nvPr/>
        </p:nvCxnSpPr>
        <p:spPr bwMode="auto">
          <a:xfrm rot="5400000" flipH="1">
            <a:off x="6393657" y="3625056"/>
            <a:ext cx="1047750" cy="1316037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 type="triangle" w="lg" len="lg"/>
          </a:ln>
        </p:spPr>
      </p:cxnSp>
      <p:sp>
        <p:nvSpPr>
          <p:cNvPr id="37897" name="Text Box 25"/>
          <p:cNvSpPr txBox="1">
            <a:spLocks noChangeArrowheads="1"/>
          </p:cNvSpPr>
          <p:nvPr/>
        </p:nvSpPr>
        <p:spPr bwMode="auto">
          <a:xfrm>
            <a:off x="5289550" y="4741863"/>
            <a:ext cx="104868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600" b="1" dirty="0" err="1" smtClean="0">
                <a:solidFill>
                  <a:srgbClr val="006600"/>
                </a:solidFill>
                <a:latin typeface="Courier New" pitchFamily="49" charset="0"/>
              </a:rPr>
              <a:t>Fasta</a:t>
            </a:r>
            <a:endParaRPr lang="en-US" altLang="zh-TW" sz="1600" b="1" dirty="0" smtClean="0">
              <a:solidFill>
                <a:srgbClr val="006600"/>
              </a:solidFill>
              <a:latin typeface="Courier New" pitchFamily="49" charset="0"/>
            </a:endParaRPr>
          </a:p>
          <a:p>
            <a:pPr>
              <a:lnSpc>
                <a:spcPct val="80000"/>
              </a:lnSpc>
            </a:pPr>
            <a:r>
              <a:rPr lang="en-US" altLang="zh-TW" sz="1600" b="1" dirty="0" err="1" smtClean="0">
                <a:solidFill>
                  <a:srgbClr val="006600"/>
                </a:solidFill>
                <a:latin typeface="Courier New" pitchFamily="49" charset="0"/>
              </a:rPr>
              <a:t>GenBANK</a:t>
            </a:r>
            <a:endParaRPr lang="en-US" altLang="zh-TW" sz="1600" b="1" dirty="0">
              <a:solidFill>
                <a:srgbClr val="006600"/>
              </a:solidFill>
              <a:latin typeface="Courier New" pitchFamily="49" charset="0"/>
            </a:endParaRPr>
          </a:p>
          <a:p>
            <a:pPr>
              <a:lnSpc>
                <a:spcPct val="80000"/>
              </a:lnSpc>
            </a:pPr>
            <a:r>
              <a:rPr lang="en-US" altLang="zh-TW" sz="1600" b="1" dirty="0" err="1" smtClean="0">
                <a:solidFill>
                  <a:srgbClr val="006600"/>
                </a:solidFill>
                <a:latin typeface="Courier New" pitchFamily="49" charset="0"/>
              </a:rPr>
              <a:t>Embl</a:t>
            </a:r>
            <a:endParaRPr lang="en-US" altLang="zh-TW" sz="1600" b="1" dirty="0" smtClean="0">
              <a:solidFill>
                <a:srgbClr val="006600"/>
              </a:solidFill>
              <a:latin typeface="Courier New" pitchFamily="49" charset="0"/>
            </a:endParaRPr>
          </a:p>
          <a:p>
            <a:pPr>
              <a:lnSpc>
                <a:spcPct val="80000"/>
              </a:lnSpc>
            </a:pPr>
            <a:r>
              <a:rPr lang="en-US" altLang="zh-TW" sz="1600" b="1" dirty="0" smtClean="0">
                <a:solidFill>
                  <a:srgbClr val="006600"/>
                </a:solidFill>
                <a:latin typeface="Courier New" pitchFamily="49" charset="0"/>
              </a:rPr>
              <a:t>GCG</a:t>
            </a:r>
            <a:endParaRPr lang="en-US" altLang="zh-TW" sz="1600" b="1" dirty="0">
              <a:solidFill>
                <a:srgbClr val="006600"/>
              </a:solidFill>
              <a:latin typeface="Courier New" pitchFamily="49" charset="0"/>
            </a:endParaRPr>
          </a:p>
          <a:p>
            <a:pPr>
              <a:lnSpc>
                <a:spcPct val="80000"/>
              </a:lnSpc>
            </a:pPr>
            <a:r>
              <a:rPr lang="en-US" altLang="zh-TW" sz="1600" b="1" dirty="0" smtClean="0">
                <a:solidFill>
                  <a:srgbClr val="006600"/>
                </a:solidFill>
                <a:latin typeface="Courier New" pitchFamily="49" charset="0"/>
              </a:rPr>
              <a:t>Image</a:t>
            </a:r>
            <a:endParaRPr lang="en-US" altLang="zh-TW" sz="1600" b="1" dirty="0">
              <a:solidFill>
                <a:srgbClr val="006600"/>
              </a:solidFill>
              <a:latin typeface="Courier New" pitchFamily="49" charset="0"/>
            </a:endParaRPr>
          </a:p>
        </p:txBody>
      </p:sp>
      <p:sp>
        <p:nvSpPr>
          <p:cNvPr id="37898" name="Text Box 37"/>
          <p:cNvSpPr txBox="1">
            <a:spLocks noChangeArrowheads="1"/>
          </p:cNvSpPr>
          <p:nvPr/>
        </p:nvSpPr>
        <p:spPr bwMode="auto">
          <a:xfrm>
            <a:off x="7019925" y="5589588"/>
            <a:ext cx="12842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1600" b="1" dirty="0">
                <a:solidFill>
                  <a:srgbClr val="006600"/>
                </a:solidFill>
                <a:latin typeface="Courier New" pitchFamily="49" charset="0"/>
              </a:rPr>
              <a:t>Sequence</a:t>
            </a:r>
          </a:p>
          <a:p>
            <a:pPr>
              <a:lnSpc>
                <a:spcPct val="80000"/>
              </a:lnSpc>
            </a:pPr>
            <a:r>
              <a:rPr lang="en-US" altLang="zh-TW" sz="1600" b="1" dirty="0">
                <a:solidFill>
                  <a:srgbClr val="006600"/>
                </a:solidFill>
                <a:latin typeface="Courier New" pitchFamily="49" charset="0"/>
              </a:rPr>
              <a:t>Converter</a:t>
            </a:r>
          </a:p>
        </p:txBody>
      </p:sp>
      <p:grpSp>
        <p:nvGrpSpPr>
          <p:cNvPr id="37899" name="Group 54"/>
          <p:cNvGrpSpPr>
            <a:grpSpLocks/>
          </p:cNvGrpSpPr>
          <p:nvPr/>
        </p:nvGrpSpPr>
        <p:grpSpPr bwMode="auto">
          <a:xfrm>
            <a:off x="1074738" y="1585913"/>
            <a:ext cx="3455987" cy="823912"/>
            <a:chOff x="699" y="1180"/>
            <a:chExt cx="2177" cy="519"/>
          </a:xfrm>
        </p:grpSpPr>
        <p:sp>
          <p:nvSpPr>
            <p:cNvPr id="47118" name="Text Box 14"/>
            <p:cNvSpPr txBox="1">
              <a:spLocks noChangeArrowheads="1"/>
            </p:cNvSpPr>
            <p:nvPr/>
          </p:nvSpPr>
          <p:spPr bwMode="auto">
            <a:xfrm>
              <a:off x="735" y="1180"/>
              <a:ext cx="2104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TW" sz="48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  <a:ea typeface="新細明體" pitchFamily="18" charset="-120"/>
                </a:rPr>
                <a:t>Databases</a:t>
              </a:r>
            </a:p>
          </p:txBody>
        </p:sp>
        <p:sp>
          <p:nvSpPr>
            <p:cNvPr id="37915" name="AutoShape 47"/>
            <p:cNvSpPr>
              <a:spLocks noChangeArrowheads="1"/>
            </p:cNvSpPr>
            <p:nvPr/>
          </p:nvSpPr>
          <p:spPr bwMode="auto">
            <a:xfrm>
              <a:off x="699" y="1212"/>
              <a:ext cx="2177" cy="454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grpSp>
        <p:nvGrpSpPr>
          <p:cNvPr id="37900" name="Group 55"/>
          <p:cNvGrpSpPr>
            <a:grpSpLocks/>
          </p:cNvGrpSpPr>
          <p:nvPr/>
        </p:nvGrpSpPr>
        <p:grpSpPr bwMode="auto">
          <a:xfrm>
            <a:off x="4786313" y="2997200"/>
            <a:ext cx="2944812" cy="762000"/>
            <a:chOff x="3015" y="2150"/>
            <a:chExt cx="1855" cy="480"/>
          </a:xfrm>
        </p:grpSpPr>
        <p:sp>
          <p:nvSpPr>
            <p:cNvPr id="47123" name="Text Box 19"/>
            <p:cNvSpPr txBox="1">
              <a:spLocks noChangeArrowheads="1"/>
            </p:cNvSpPr>
            <p:nvPr/>
          </p:nvSpPr>
          <p:spPr bwMode="auto">
            <a:xfrm>
              <a:off x="3015" y="2150"/>
              <a:ext cx="1855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TW" sz="4400" b="1">
                  <a:solidFill>
                    <a:srgbClr val="FF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  <a:ea typeface="新細明體" pitchFamily="18" charset="-120"/>
                </a:rPr>
                <a:t>Softwares</a:t>
              </a:r>
            </a:p>
          </p:txBody>
        </p:sp>
        <p:sp>
          <p:nvSpPr>
            <p:cNvPr id="37913" name="AutoShape 48"/>
            <p:cNvSpPr>
              <a:spLocks noChangeArrowheads="1"/>
            </p:cNvSpPr>
            <p:nvPr/>
          </p:nvSpPr>
          <p:spPr bwMode="auto">
            <a:xfrm>
              <a:off x="3036" y="2163"/>
              <a:ext cx="1815" cy="454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grpSp>
        <p:nvGrpSpPr>
          <p:cNvPr id="37901" name="Group 56"/>
          <p:cNvGrpSpPr>
            <a:grpSpLocks/>
          </p:cNvGrpSpPr>
          <p:nvPr/>
        </p:nvGrpSpPr>
        <p:grpSpPr bwMode="auto">
          <a:xfrm>
            <a:off x="6257925" y="4806950"/>
            <a:ext cx="2635250" cy="823913"/>
            <a:chOff x="3490" y="3209"/>
            <a:chExt cx="1660" cy="519"/>
          </a:xfrm>
        </p:grpSpPr>
        <p:sp>
          <p:nvSpPr>
            <p:cNvPr id="47122" name="Text Box 18"/>
            <p:cNvSpPr txBox="1">
              <a:spLocks noChangeArrowheads="1"/>
            </p:cNvSpPr>
            <p:nvPr/>
          </p:nvSpPr>
          <p:spPr bwMode="auto">
            <a:xfrm>
              <a:off x="3490" y="3209"/>
              <a:ext cx="1660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TW" sz="4800" b="1">
                  <a:solidFill>
                    <a:srgbClr val="0066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  <a:ea typeface="新細明體" pitchFamily="18" charset="-120"/>
                </a:rPr>
                <a:t>Formats</a:t>
              </a:r>
            </a:p>
          </p:txBody>
        </p:sp>
        <p:sp>
          <p:nvSpPr>
            <p:cNvPr id="37911" name="AutoShape 49"/>
            <p:cNvSpPr>
              <a:spLocks noChangeArrowheads="1"/>
            </p:cNvSpPr>
            <p:nvPr/>
          </p:nvSpPr>
          <p:spPr bwMode="auto">
            <a:xfrm>
              <a:off x="3527" y="3242"/>
              <a:ext cx="1587" cy="454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00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grpSp>
        <p:nvGrpSpPr>
          <p:cNvPr id="37902" name="Group 57"/>
          <p:cNvGrpSpPr>
            <a:grpSpLocks/>
          </p:cNvGrpSpPr>
          <p:nvPr/>
        </p:nvGrpSpPr>
        <p:grpSpPr bwMode="auto">
          <a:xfrm>
            <a:off x="1543050" y="2925763"/>
            <a:ext cx="2519363" cy="1295400"/>
            <a:chOff x="635" y="2115"/>
            <a:chExt cx="1587" cy="816"/>
          </a:xfrm>
        </p:grpSpPr>
        <p:sp>
          <p:nvSpPr>
            <p:cNvPr id="47121" name="Text Box 17"/>
            <p:cNvSpPr txBox="1">
              <a:spLocks noChangeArrowheads="1"/>
            </p:cNvSpPr>
            <p:nvPr/>
          </p:nvSpPr>
          <p:spPr bwMode="auto">
            <a:xfrm>
              <a:off x="644" y="2195"/>
              <a:ext cx="1568" cy="7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lnSpc>
                  <a:spcPct val="70000"/>
                </a:lnSpc>
                <a:defRPr/>
              </a:pPr>
              <a:r>
                <a:rPr lang="en-US" altLang="zh-TW" sz="4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  <a:ea typeface="新細明體" pitchFamily="18" charset="-120"/>
                </a:rPr>
                <a:t>Retrival</a:t>
              </a:r>
            </a:p>
            <a:p>
              <a:pPr>
                <a:lnSpc>
                  <a:spcPct val="70000"/>
                </a:lnSpc>
                <a:defRPr/>
              </a:pPr>
              <a:r>
                <a:rPr lang="en-US" altLang="zh-TW" sz="4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  <a:ea typeface="新細明體" pitchFamily="18" charset="-120"/>
                </a:rPr>
                <a:t>System</a:t>
              </a:r>
            </a:p>
          </p:txBody>
        </p:sp>
        <p:sp>
          <p:nvSpPr>
            <p:cNvPr id="37909" name="AutoShape 50"/>
            <p:cNvSpPr>
              <a:spLocks noChangeArrowheads="1"/>
            </p:cNvSpPr>
            <p:nvPr/>
          </p:nvSpPr>
          <p:spPr bwMode="auto">
            <a:xfrm>
              <a:off x="635" y="2115"/>
              <a:ext cx="1587" cy="816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8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grpSp>
        <p:nvGrpSpPr>
          <p:cNvPr id="37903" name="Group 58"/>
          <p:cNvGrpSpPr>
            <a:grpSpLocks/>
          </p:cNvGrpSpPr>
          <p:nvPr/>
        </p:nvGrpSpPr>
        <p:grpSpPr bwMode="auto">
          <a:xfrm>
            <a:off x="962025" y="4941888"/>
            <a:ext cx="3681413" cy="825500"/>
            <a:chOff x="561" y="3067"/>
            <a:chExt cx="2319" cy="520"/>
          </a:xfrm>
        </p:grpSpPr>
        <p:sp>
          <p:nvSpPr>
            <p:cNvPr id="47127" name="Text Box 23"/>
            <p:cNvSpPr txBox="1">
              <a:spLocks noChangeArrowheads="1"/>
            </p:cNvSpPr>
            <p:nvPr/>
          </p:nvSpPr>
          <p:spPr bwMode="auto">
            <a:xfrm>
              <a:off x="587" y="3067"/>
              <a:ext cx="2268" cy="5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TW" sz="4800" b="1">
                  <a:solidFill>
                    <a:srgbClr val="6600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  <a:ea typeface="新細明體" pitchFamily="18" charset="-120"/>
                </a:rPr>
                <a:t>Information</a:t>
              </a:r>
            </a:p>
          </p:txBody>
        </p:sp>
        <p:sp>
          <p:nvSpPr>
            <p:cNvPr id="37907" name="AutoShape 51"/>
            <p:cNvSpPr>
              <a:spLocks noChangeArrowheads="1"/>
            </p:cNvSpPr>
            <p:nvPr/>
          </p:nvSpPr>
          <p:spPr bwMode="auto">
            <a:xfrm>
              <a:off x="561" y="3109"/>
              <a:ext cx="2319" cy="437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66006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cxnSp>
        <p:nvCxnSpPr>
          <p:cNvPr id="37904" name="AutoShape 59"/>
          <p:cNvCxnSpPr>
            <a:cxnSpLocks noChangeShapeType="1"/>
            <a:stCxn id="47118" idx="2"/>
            <a:endCxn id="37909" idx="0"/>
          </p:cNvCxnSpPr>
          <p:nvPr/>
        </p:nvCxnSpPr>
        <p:spPr bwMode="auto">
          <a:xfrm>
            <a:off x="2801938" y="2409825"/>
            <a:ext cx="1587" cy="515938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lg"/>
          </a:ln>
        </p:spPr>
      </p:cxnSp>
      <p:cxnSp>
        <p:nvCxnSpPr>
          <p:cNvPr id="37905" name="AutoShape 60"/>
          <p:cNvCxnSpPr>
            <a:cxnSpLocks noChangeShapeType="1"/>
            <a:stCxn id="37909" idx="2"/>
            <a:endCxn id="47127" idx="0"/>
          </p:cNvCxnSpPr>
          <p:nvPr/>
        </p:nvCxnSpPr>
        <p:spPr bwMode="auto">
          <a:xfrm>
            <a:off x="2803525" y="4221163"/>
            <a:ext cx="0" cy="720725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lg"/>
          </a:ln>
        </p:spPr>
      </p:cxnSp>
      <p:sp>
        <p:nvSpPr>
          <p:cNvPr id="2" name="橢圓 1">
            <a:hlinkClick r:id="rId2" action="ppaction://hlinkfile"/>
          </p:cNvPr>
          <p:cNvSpPr>
            <a:spLocks noChangeAspect="1"/>
          </p:cNvSpPr>
          <p:nvPr/>
        </p:nvSpPr>
        <p:spPr bwMode="auto">
          <a:xfrm>
            <a:off x="5211074" y="4833168"/>
            <a:ext cx="108000" cy="108000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charset="-120"/>
            </a:endParaRPr>
          </a:p>
        </p:txBody>
      </p:sp>
      <p:sp>
        <p:nvSpPr>
          <p:cNvPr id="29" name="橢圓 28">
            <a:hlinkClick r:id="rId3" action="ppaction://hlinkfile"/>
          </p:cNvPr>
          <p:cNvSpPr>
            <a:spLocks noChangeAspect="1"/>
          </p:cNvSpPr>
          <p:nvPr/>
        </p:nvSpPr>
        <p:spPr bwMode="auto">
          <a:xfrm>
            <a:off x="5211074" y="5049192"/>
            <a:ext cx="108000" cy="108000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charset="-120"/>
            </a:endParaRPr>
          </a:p>
        </p:txBody>
      </p:sp>
      <p:sp>
        <p:nvSpPr>
          <p:cNvPr id="30" name="橢圓 29">
            <a:hlinkClick r:id="rId4" action="ppaction://hlinkfile"/>
          </p:cNvPr>
          <p:cNvSpPr>
            <a:spLocks noChangeAspect="1"/>
          </p:cNvSpPr>
          <p:nvPr/>
        </p:nvSpPr>
        <p:spPr bwMode="auto">
          <a:xfrm>
            <a:off x="5211074" y="5229200"/>
            <a:ext cx="108000" cy="108000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charset="-120"/>
            </a:endParaRPr>
          </a:p>
        </p:txBody>
      </p:sp>
      <p:sp>
        <p:nvSpPr>
          <p:cNvPr id="31" name="橢圓 30">
            <a:hlinkClick r:id="rId5" action="ppaction://hlinkfile"/>
          </p:cNvPr>
          <p:cNvSpPr>
            <a:spLocks noChangeAspect="1"/>
          </p:cNvSpPr>
          <p:nvPr/>
        </p:nvSpPr>
        <p:spPr bwMode="auto">
          <a:xfrm>
            <a:off x="5004048" y="5049192"/>
            <a:ext cx="108000" cy="108000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charset="-120"/>
            </a:endParaRPr>
          </a:p>
        </p:txBody>
      </p:sp>
      <p:sp>
        <p:nvSpPr>
          <p:cNvPr id="32" name="橢圓 31">
            <a:hlinkClick r:id="rId6" action="ppaction://hlinkfile"/>
          </p:cNvPr>
          <p:cNvSpPr>
            <a:spLocks noChangeAspect="1"/>
          </p:cNvSpPr>
          <p:nvPr/>
        </p:nvSpPr>
        <p:spPr bwMode="auto">
          <a:xfrm>
            <a:off x="5211074" y="5409232"/>
            <a:ext cx="108000" cy="108000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9757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t="73940"/>
          <a:stretch/>
        </p:blipFill>
        <p:spPr>
          <a:xfrm>
            <a:off x="2483768" y="1213945"/>
            <a:ext cx="4896544" cy="386742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4312" y="1628800"/>
            <a:ext cx="4703992" cy="508677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-540568" y="5445224"/>
            <a:ext cx="3038527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TW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fuzzy </a:t>
            </a:r>
            <a:r>
              <a:rPr lang="zh-TW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search</a:t>
            </a:r>
            <a:endParaRPr lang="en-US" altLang="zh-TW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>
              <a:lnSpc>
                <a:spcPts val="1500"/>
              </a:lnSpc>
            </a:pPr>
            <a:r>
              <a:rPr lang="zh-TW" alt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（</a:t>
            </a:r>
            <a:r>
              <a:rPr lang="zh-TW" altLang="en-US" sz="1200" dirty="0">
                <a:latin typeface="Arial" panose="020B0604020202020204" pitchFamily="34" charset="0"/>
                <a:cs typeface="Arial" panose="020B0604020202020204" pitchFamily="34" charset="0"/>
              </a:rPr>
              <a:t>approximate string matching</a:t>
            </a:r>
            <a:r>
              <a:rPr lang="zh-TW" altLang="en-US" sz="1200" dirty="0"/>
              <a:t>）</a:t>
            </a:r>
          </a:p>
        </p:txBody>
      </p:sp>
      <p:cxnSp>
        <p:nvCxnSpPr>
          <p:cNvPr id="7" name="直線單箭頭接點 6"/>
          <p:cNvCxnSpPr/>
          <p:nvPr/>
        </p:nvCxnSpPr>
        <p:spPr bwMode="auto">
          <a:xfrm>
            <a:off x="2339752" y="5683751"/>
            <a:ext cx="264560" cy="23852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33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2050" name="Picture 2" descr="http://upload.wikimedia.org/wikipedia/commons/5/56/Query_wor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56992"/>
            <a:ext cx="2194338" cy="1839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2843808" y="188640"/>
            <a:ext cx="32281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Query by Text</a:t>
            </a:r>
            <a:endParaRPr lang="zh-TW" altLang="en-US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2"/>
          <a:srcRect l="25088" r="24684" b="31080"/>
          <a:stretch/>
        </p:blipFill>
        <p:spPr>
          <a:xfrm>
            <a:off x="863550" y="1063833"/>
            <a:ext cx="1651855" cy="686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403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/>
          <a:srcRect t="19313" r="5801" b="9813"/>
          <a:stretch>
            <a:fillRect/>
          </a:stretch>
        </p:blipFill>
        <p:spPr bwMode="auto">
          <a:xfrm>
            <a:off x="0" y="1677988"/>
            <a:ext cx="9144000" cy="412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41363"/>
            <a:ext cx="9144000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146300" y="115888"/>
            <a:ext cx="4873625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zh-TW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新細明體" pitchFamily="18" charset="-120"/>
                <a:cs typeface="Arial" panose="020B0604020202020204" pitchFamily="34" charset="0"/>
              </a:rPr>
              <a:t>Literature Databases</a:t>
            </a:r>
          </a:p>
        </p:txBody>
      </p:sp>
    </p:spTree>
    <p:extLst>
      <p:ext uri="{BB962C8B-B14F-4D97-AF65-F5344CB8AC3E}">
        <p14:creationId xmlns:p14="http://schemas.microsoft.com/office/powerpoint/2010/main" val="403796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4183063" y="3370263"/>
            <a:ext cx="850900" cy="66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70000"/>
              </a:lnSpc>
            </a:pPr>
            <a:r>
              <a:rPr lang="en-US" altLang="zh-TW" sz="5400">
                <a:solidFill>
                  <a:srgbClr val="FF0000"/>
                </a:solidFill>
                <a:latin typeface="Comic Sans MS" pitchFamily="66" charset="0"/>
              </a:rPr>
              <a:t>vs</a:t>
            </a:r>
          </a:p>
        </p:txBody>
      </p:sp>
      <p:grpSp>
        <p:nvGrpSpPr>
          <p:cNvPr id="58372" name="Group 4"/>
          <p:cNvGrpSpPr>
            <a:grpSpLocks/>
          </p:cNvGrpSpPr>
          <p:nvPr/>
        </p:nvGrpSpPr>
        <p:grpSpPr bwMode="auto">
          <a:xfrm>
            <a:off x="682625" y="1295400"/>
            <a:ext cx="7851775" cy="1252538"/>
            <a:chOff x="430" y="1035"/>
            <a:chExt cx="4946" cy="789"/>
          </a:xfrm>
        </p:grpSpPr>
        <p:sp>
          <p:nvSpPr>
            <p:cNvPr id="58389" name="Text Box 5"/>
            <p:cNvSpPr txBox="1">
              <a:spLocks noChangeArrowheads="1"/>
            </p:cNvSpPr>
            <p:nvPr/>
          </p:nvSpPr>
          <p:spPr bwMode="auto">
            <a:xfrm>
              <a:off x="430" y="1398"/>
              <a:ext cx="4946" cy="4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TW" b="1">
                  <a:latin typeface="Courier New" pitchFamily="49" charset="0"/>
                </a:rPr>
                <a:t>compares regions within two sequences and </a:t>
              </a:r>
            </a:p>
            <a:p>
              <a:pPr algn="ctr">
                <a:lnSpc>
                  <a:spcPct val="80000"/>
                </a:lnSpc>
              </a:pPr>
              <a:r>
                <a:rPr lang="en-US" altLang="zh-TW" b="1">
                  <a:latin typeface="Courier New" pitchFamily="49" charset="0"/>
                </a:rPr>
                <a:t>can return several matches </a:t>
              </a:r>
            </a:p>
          </p:txBody>
        </p:sp>
        <p:sp>
          <p:nvSpPr>
            <p:cNvPr id="39942" name="Text Box 6"/>
            <p:cNvSpPr txBox="1">
              <a:spLocks noChangeArrowheads="1"/>
            </p:cNvSpPr>
            <p:nvPr/>
          </p:nvSpPr>
          <p:spPr bwMode="auto">
            <a:xfrm>
              <a:off x="1716" y="1035"/>
              <a:ext cx="2375" cy="335"/>
            </a:xfrm>
            <a:prstGeom prst="rect">
              <a:avLst/>
            </a:prstGeom>
            <a:solidFill>
              <a:srgbClr val="000066"/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000066">
                  <a:gamma/>
                  <a:shade val="60000"/>
                  <a:invGamma/>
                </a:srgbClr>
              </a:prstShdw>
            </a:effectLst>
          </p:spPr>
          <p:txBody>
            <a:bodyPr wrap="none"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en-US" altLang="zh-TW" sz="3600" b="1" dirty="0">
                  <a:solidFill>
                    <a:schemeClr val="bg1">
                      <a:lumMod val="9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</a:rPr>
                <a:t>Local Alignment</a:t>
              </a:r>
            </a:p>
          </p:txBody>
        </p:sp>
      </p:grpSp>
      <p:grpSp>
        <p:nvGrpSpPr>
          <p:cNvPr id="58373" name="Group 8"/>
          <p:cNvGrpSpPr>
            <a:grpSpLocks/>
          </p:cNvGrpSpPr>
          <p:nvPr/>
        </p:nvGrpSpPr>
        <p:grpSpPr bwMode="auto">
          <a:xfrm>
            <a:off x="2235200" y="4267200"/>
            <a:ext cx="4748213" cy="993775"/>
            <a:chOff x="1408" y="2592"/>
            <a:chExt cx="2991" cy="626"/>
          </a:xfrm>
        </p:grpSpPr>
        <p:sp>
          <p:nvSpPr>
            <p:cNvPr id="58386" name="Text Box 9"/>
            <p:cNvSpPr txBox="1">
              <a:spLocks noChangeArrowheads="1"/>
            </p:cNvSpPr>
            <p:nvPr/>
          </p:nvSpPr>
          <p:spPr bwMode="auto">
            <a:xfrm>
              <a:off x="1408" y="2976"/>
              <a:ext cx="2991" cy="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zh-TW" b="1">
                  <a:latin typeface="Courier New" pitchFamily="49" charset="0"/>
                </a:rPr>
                <a:t>compare entire sequences </a:t>
              </a:r>
            </a:p>
          </p:txBody>
        </p:sp>
        <p:sp>
          <p:nvSpPr>
            <p:cNvPr id="39946" name="Text Box 10"/>
            <p:cNvSpPr txBox="1">
              <a:spLocks noChangeArrowheads="1"/>
            </p:cNvSpPr>
            <p:nvPr/>
          </p:nvSpPr>
          <p:spPr bwMode="auto">
            <a:xfrm>
              <a:off x="1645" y="2592"/>
              <a:ext cx="2516" cy="335"/>
            </a:xfrm>
            <a:prstGeom prst="rect">
              <a:avLst/>
            </a:prstGeom>
            <a:solidFill>
              <a:srgbClr val="000066"/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000066">
                  <a:gamma/>
                  <a:shade val="60000"/>
                  <a:invGamma/>
                </a:srgbClr>
              </a:prstShdw>
            </a:effectLst>
          </p:spPr>
          <p:txBody>
            <a:bodyPr wrap="none"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en-US" altLang="zh-TW" sz="3600" b="1" dirty="0">
                  <a:solidFill>
                    <a:schemeClr val="bg1">
                      <a:lumMod val="90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Rounded MT Bold" pitchFamily="34" charset="0"/>
                </a:rPr>
                <a:t>Global Alignment</a:t>
              </a:r>
            </a:p>
          </p:txBody>
        </p:sp>
      </p:grpSp>
      <p:grpSp>
        <p:nvGrpSpPr>
          <p:cNvPr id="58374" name="Group 12"/>
          <p:cNvGrpSpPr>
            <a:grpSpLocks/>
          </p:cNvGrpSpPr>
          <p:nvPr/>
        </p:nvGrpSpPr>
        <p:grpSpPr bwMode="auto">
          <a:xfrm>
            <a:off x="2362200" y="5334000"/>
            <a:ext cx="4419600" cy="457200"/>
            <a:chOff x="1488" y="1632"/>
            <a:chExt cx="2784" cy="288"/>
          </a:xfrm>
        </p:grpSpPr>
        <p:sp>
          <p:nvSpPr>
            <p:cNvPr id="58382" name="Line 13"/>
            <p:cNvSpPr>
              <a:spLocks noChangeShapeType="1"/>
            </p:cNvSpPr>
            <p:nvPr/>
          </p:nvSpPr>
          <p:spPr bwMode="auto">
            <a:xfrm>
              <a:off x="1488" y="1632"/>
              <a:ext cx="2784" cy="0"/>
            </a:xfrm>
            <a:prstGeom prst="line">
              <a:avLst/>
            </a:prstGeom>
            <a:noFill/>
            <a:ln w="12700">
              <a:solidFill>
                <a:srgbClr val="009900"/>
              </a:solidFill>
              <a:round/>
              <a:headEnd/>
              <a:tailEnd/>
            </a:ln>
            <a:effectLst>
              <a:prstShdw prst="shdw17" dist="17961" dir="2700000">
                <a:srgbClr val="005C00"/>
              </a:prstShdw>
            </a:effec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8383" name="Line 14"/>
            <p:cNvSpPr>
              <a:spLocks noChangeShapeType="1"/>
            </p:cNvSpPr>
            <p:nvPr/>
          </p:nvSpPr>
          <p:spPr bwMode="auto">
            <a:xfrm>
              <a:off x="1680" y="1920"/>
              <a:ext cx="2256" cy="0"/>
            </a:xfrm>
            <a:prstGeom prst="line">
              <a:avLst/>
            </a:prstGeom>
            <a:noFill/>
            <a:ln w="12700">
              <a:solidFill>
                <a:srgbClr val="009900"/>
              </a:solidFill>
              <a:round/>
              <a:headEnd/>
              <a:tailEnd/>
            </a:ln>
            <a:effectLst>
              <a:prstShdw prst="shdw17" dist="17961" dir="2700000">
                <a:srgbClr val="005C00"/>
              </a:prstShdw>
            </a:effec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8384" name="Line 15"/>
            <p:cNvSpPr>
              <a:spLocks noChangeShapeType="1"/>
            </p:cNvSpPr>
            <p:nvPr/>
          </p:nvSpPr>
          <p:spPr bwMode="auto">
            <a:xfrm>
              <a:off x="1488" y="1632"/>
              <a:ext cx="240" cy="288"/>
            </a:xfrm>
            <a:prstGeom prst="line">
              <a:avLst/>
            </a:prstGeom>
            <a:noFill/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8385" name="Line 16"/>
            <p:cNvSpPr>
              <a:spLocks noChangeShapeType="1"/>
            </p:cNvSpPr>
            <p:nvPr/>
          </p:nvSpPr>
          <p:spPr bwMode="auto">
            <a:xfrm flipH="1">
              <a:off x="3888" y="1632"/>
              <a:ext cx="336" cy="288"/>
            </a:xfrm>
            <a:prstGeom prst="line">
              <a:avLst/>
            </a:prstGeom>
            <a:noFill/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58375" name="Group 17"/>
          <p:cNvGrpSpPr>
            <a:grpSpLocks/>
          </p:cNvGrpSpPr>
          <p:nvPr/>
        </p:nvGrpSpPr>
        <p:grpSpPr bwMode="auto">
          <a:xfrm>
            <a:off x="2362200" y="2590800"/>
            <a:ext cx="4419600" cy="457200"/>
            <a:chOff x="1488" y="3216"/>
            <a:chExt cx="2784" cy="288"/>
          </a:xfrm>
        </p:grpSpPr>
        <p:sp>
          <p:nvSpPr>
            <p:cNvPr id="58378" name="Line 18"/>
            <p:cNvSpPr>
              <a:spLocks noChangeShapeType="1"/>
            </p:cNvSpPr>
            <p:nvPr/>
          </p:nvSpPr>
          <p:spPr bwMode="auto">
            <a:xfrm>
              <a:off x="1488" y="3216"/>
              <a:ext cx="2784" cy="0"/>
            </a:xfrm>
            <a:prstGeom prst="line">
              <a:avLst/>
            </a:prstGeom>
            <a:noFill/>
            <a:ln w="12700">
              <a:solidFill>
                <a:srgbClr val="009900"/>
              </a:solidFill>
              <a:round/>
              <a:headEnd/>
              <a:tailEnd/>
            </a:ln>
            <a:effectLst>
              <a:prstShdw prst="shdw17" dist="17961" dir="2700000">
                <a:srgbClr val="005C00"/>
              </a:prstShdw>
            </a:effec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8379" name="Line 19"/>
            <p:cNvSpPr>
              <a:spLocks noChangeShapeType="1"/>
            </p:cNvSpPr>
            <p:nvPr/>
          </p:nvSpPr>
          <p:spPr bwMode="auto">
            <a:xfrm>
              <a:off x="1680" y="3504"/>
              <a:ext cx="2256" cy="0"/>
            </a:xfrm>
            <a:prstGeom prst="line">
              <a:avLst/>
            </a:prstGeom>
            <a:noFill/>
            <a:ln w="12700">
              <a:solidFill>
                <a:srgbClr val="009900"/>
              </a:solidFill>
              <a:round/>
              <a:headEnd/>
              <a:tailEnd/>
            </a:ln>
            <a:effectLst>
              <a:prstShdw prst="shdw17" dist="17961" dir="2700000">
                <a:srgbClr val="005C00"/>
              </a:prstShdw>
            </a:effec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8380" name="Line 20"/>
            <p:cNvSpPr>
              <a:spLocks noChangeShapeType="1"/>
            </p:cNvSpPr>
            <p:nvPr/>
          </p:nvSpPr>
          <p:spPr bwMode="auto">
            <a:xfrm>
              <a:off x="1920" y="3216"/>
              <a:ext cx="240" cy="288"/>
            </a:xfrm>
            <a:prstGeom prst="line">
              <a:avLst/>
            </a:prstGeom>
            <a:noFill/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8381" name="Line 21"/>
            <p:cNvSpPr>
              <a:spLocks noChangeShapeType="1"/>
            </p:cNvSpPr>
            <p:nvPr/>
          </p:nvSpPr>
          <p:spPr bwMode="auto">
            <a:xfrm flipH="1">
              <a:off x="2352" y="3216"/>
              <a:ext cx="336" cy="288"/>
            </a:xfrm>
            <a:prstGeom prst="line">
              <a:avLst/>
            </a:prstGeom>
            <a:noFill/>
            <a:ln w="9525">
              <a:solidFill>
                <a:srgbClr val="0099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58376" name="Text Box 22"/>
          <p:cNvSpPr txBox="1">
            <a:spLocks noChangeArrowheads="1"/>
          </p:cNvSpPr>
          <p:nvPr/>
        </p:nvSpPr>
        <p:spPr bwMode="auto">
          <a:xfrm>
            <a:off x="873125" y="2647950"/>
            <a:ext cx="879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660066"/>
                </a:solidFill>
                <a:latin typeface="Staccato222 BT" pitchFamily="66" charset="0"/>
              </a:rPr>
              <a:t>BLAST</a:t>
            </a:r>
          </a:p>
        </p:txBody>
      </p:sp>
      <p:sp>
        <p:nvSpPr>
          <p:cNvPr id="58377" name="Text Box 23"/>
          <p:cNvSpPr txBox="1">
            <a:spLocks noChangeArrowheads="1"/>
          </p:cNvSpPr>
          <p:nvPr/>
        </p:nvSpPr>
        <p:spPr bwMode="auto">
          <a:xfrm>
            <a:off x="873125" y="5715000"/>
            <a:ext cx="879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b="1">
                <a:solidFill>
                  <a:srgbClr val="660066"/>
                </a:solidFill>
                <a:latin typeface="Staccato222 BT" pitchFamily="66" charset="0"/>
              </a:rPr>
              <a:t>FASTA</a:t>
            </a:r>
          </a:p>
        </p:txBody>
      </p:sp>
      <p:sp>
        <p:nvSpPr>
          <p:cNvPr id="22" name="文字方塊 21"/>
          <p:cNvSpPr txBox="1"/>
          <p:nvPr/>
        </p:nvSpPr>
        <p:spPr>
          <a:xfrm>
            <a:off x="2212062" y="188640"/>
            <a:ext cx="4493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Query by Sequence</a:t>
            </a:r>
            <a:endParaRPr lang="zh-TW" altLang="en-US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579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" y="471487"/>
            <a:ext cx="8543925" cy="591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12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4" name="群組 3"/>
          <p:cNvGrpSpPr>
            <a:grpSpLocks/>
          </p:cNvGrpSpPr>
          <p:nvPr/>
        </p:nvGrpSpPr>
        <p:grpSpPr bwMode="auto">
          <a:xfrm>
            <a:off x="1042988" y="476250"/>
            <a:ext cx="5724525" cy="5697538"/>
            <a:chOff x="1043608" y="260648"/>
            <a:chExt cx="5724525" cy="5697240"/>
          </a:xfrm>
        </p:grpSpPr>
        <p:pic>
          <p:nvPicPr>
            <p:cNvPr id="3891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43608" y="260648"/>
              <a:ext cx="5472608" cy="65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917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43608" y="900113"/>
              <a:ext cx="5724525" cy="5057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8915" name="矩形 4">
            <a:hlinkClick r:id="rId4"/>
          </p:cNvPr>
          <p:cNvSpPr>
            <a:spLocks noChangeArrowheads="1"/>
          </p:cNvSpPr>
          <p:nvPr/>
        </p:nvSpPr>
        <p:spPr bwMode="auto">
          <a:xfrm>
            <a:off x="5435600" y="55563"/>
            <a:ext cx="3744913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200" i="1"/>
              <a:t>http://www.ncbi.nlm.nih.gov/About/glance/index.html</a:t>
            </a:r>
            <a:endParaRPr lang="zh-TW" altLang="en-US" sz="1200" i="1"/>
          </a:p>
        </p:txBody>
      </p:sp>
    </p:spTree>
    <p:extLst>
      <p:ext uri="{BB962C8B-B14F-4D97-AF65-F5344CB8AC3E}">
        <p14:creationId xmlns:p14="http://schemas.microsoft.com/office/powerpoint/2010/main" val="315781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87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1341438"/>
            <a:ext cx="8926513" cy="489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85537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8" y="71438"/>
            <a:ext cx="8929687" cy="668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44733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2555776" y="1484784"/>
            <a:ext cx="40959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b="1" dirty="0" smtClean="0"/>
              <a:t>Tp53 as an example</a:t>
            </a:r>
            <a:endParaRPr lang="zh-TW" altLang="en-US" sz="3600" b="1" dirty="0"/>
          </a:p>
        </p:txBody>
      </p:sp>
      <p:sp>
        <p:nvSpPr>
          <p:cNvPr id="3" name="文字方塊 2"/>
          <p:cNvSpPr txBox="1"/>
          <p:nvPr/>
        </p:nvSpPr>
        <p:spPr>
          <a:xfrm>
            <a:off x="537895" y="2420888"/>
            <a:ext cx="826867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b="1" i="1" dirty="0" smtClean="0"/>
              <a:t>What is tp53?</a:t>
            </a:r>
          </a:p>
          <a:p>
            <a:r>
              <a:rPr lang="en-US" altLang="zh-TW" b="1" i="1" dirty="0" smtClean="0"/>
              <a:t>How many tp53 variants are there?</a:t>
            </a:r>
          </a:p>
          <a:p>
            <a:r>
              <a:rPr lang="en-US" altLang="zh-TW" b="1" i="1" dirty="0" smtClean="0"/>
              <a:t>How to find the reference gene/protein sequence?</a:t>
            </a:r>
          </a:p>
          <a:p>
            <a:r>
              <a:rPr lang="en-US" altLang="zh-TW" b="1" i="1" dirty="0" smtClean="0"/>
              <a:t>Which kind of information are included in gene bank record?</a:t>
            </a:r>
          </a:p>
          <a:p>
            <a:r>
              <a:rPr lang="en-US" altLang="zh-TW" b="1" i="1" dirty="0" smtClean="0"/>
              <a:t>More…………………. </a:t>
            </a:r>
            <a:endParaRPr lang="zh-TW" altLang="en-US" b="1" i="1" dirty="0"/>
          </a:p>
        </p:txBody>
      </p:sp>
    </p:spTree>
    <p:extLst>
      <p:ext uri="{BB962C8B-B14F-4D97-AF65-F5344CB8AC3E}">
        <p14:creationId xmlns:p14="http://schemas.microsoft.com/office/powerpoint/2010/main" val="42234259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矩形 4">
            <a:hlinkClick r:id="rId2"/>
          </p:cNvPr>
          <p:cNvSpPr>
            <a:spLocks noChangeArrowheads="1"/>
          </p:cNvSpPr>
          <p:nvPr/>
        </p:nvSpPr>
        <p:spPr bwMode="auto">
          <a:xfrm>
            <a:off x="179388" y="115888"/>
            <a:ext cx="56887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dirty="0"/>
              <a:t>http://www.ncbi.nlm.nih.gov/sites/gquery</a:t>
            </a:r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509891"/>
            <a:ext cx="8732379" cy="6015454"/>
          </a:xfrm>
          <a:prstGeom prst="rect">
            <a:avLst/>
          </a:prstGeom>
        </p:spPr>
      </p:pic>
      <p:cxnSp>
        <p:nvCxnSpPr>
          <p:cNvPr id="4" name="直線接點 3"/>
          <p:cNvCxnSpPr/>
          <p:nvPr/>
        </p:nvCxnSpPr>
        <p:spPr bwMode="auto">
          <a:xfrm>
            <a:off x="4499992" y="577553"/>
            <a:ext cx="79208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34632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/>
          <p:cNvGrpSpPr/>
          <p:nvPr/>
        </p:nvGrpSpPr>
        <p:grpSpPr>
          <a:xfrm>
            <a:off x="899592" y="44624"/>
            <a:ext cx="5807651" cy="6574431"/>
            <a:chOff x="899592" y="0"/>
            <a:chExt cx="5807651" cy="6574431"/>
          </a:xfrm>
        </p:grpSpPr>
        <p:pic>
          <p:nvPicPr>
            <p:cNvPr id="2" name="圖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99592" y="0"/>
              <a:ext cx="5807651" cy="6574431"/>
            </a:xfrm>
            <a:prstGeom prst="rect">
              <a:avLst/>
            </a:prstGeom>
          </p:spPr>
        </p:pic>
        <p:sp>
          <p:nvSpPr>
            <p:cNvPr id="4" name="圓角矩形 3"/>
            <p:cNvSpPr/>
            <p:nvPr/>
          </p:nvSpPr>
          <p:spPr bwMode="auto">
            <a:xfrm>
              <a:off x="1043608" y="5805264"/>
              <a:ext cx="2520280" cy="144016"/>
            </a:xfrm>
            <a:prstGeom prst="roundRect">
              <a:avLst/>
            </a:prstGeom>
            <a:noFill/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新細明體" pitchFamily="18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7006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/>
          <a:srcRect t="14650" r="1956" b="15480"/>
          <a:stretch>
            <a:fillRect/>
          </a:stretch>
        </p:blipFill>
        <p:spPr bwMode="auto">
          <a:xfrm>
            <a:off x="285750" y="1179513"/>
            <a:ext cx="8488363" cy="453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146300" y="115888"/>
            <a:ext cx="4873625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altLang="zh-TW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  <a:ea typeface="新細明體" pitchFamily="18" charset="-120"/>
              </a:rPr>
              <a:t>Literature Databases</a:t>
            </a:r>
          </a:p>
        </p:txBody>
      </p:sp>
      <p:sp>
        <p:nvSpPr>
          <p:cNvPr id="44036" name="矩形 3">
            <a:hlinkClick r:id="rId3"/>
          </p:cNvPr>
          <p:cNvSpPr>
            <a:spLocks noChangeArrowheads="1"/>
          </p:cNvSpPr>
          <p:nvPr/>
        </p:nvSpPr>
        <p:spPr bwMode="auto">
          <a:xfrm>
            <a:off x="6132513" y="835025"/>
            <a:ext cx="27257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400" i="1" dirty="0"/>
              <a:t>http://www.ncbi.nlm.nih.gov/omim</a:t>
            </a:r>
            <a:endParaRPr lang="zh-TW" altLang="en-US" sz="1400" i="1" dirty="0"/>
          </a:p>
        </p:txBody>
      </p:sp>
    </p:spTree>
    <p:extLst>
      <p:ext uri="{BB962C8B-B14F-4D97-AF65-F5344CB8AC3E}">
        <p14:creationId xmlns:p14="http://schemas.microsoft.com/office/powerpoint/2010/main" val="114874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16632"/>
            <a:ext cx="8604448" cy="1388665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1556792"/>
            <a:ext cx="5680524" cy="4711663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2080" y="1988840"/>
            <a:ext cx="3601207" cy="2590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6168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260648"/>
            <a:ext cx="7416824" cy="6151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1895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8640"/>
            <a:ext cx="9144000" cy="6507557"/>
          </a:xfrm>
          <a:prstGeom prst="rect">
            <a:avLst/>
          </a:prstGeom>
        </p:spPr>
      </p:pic>
      <p:sp>
        <p:nvSpPr>
          <p:cNvPr id="3" name="圓角矩形 2"/>
          <p:cNvSpPr/>
          <p:nvPr/>
        </p:nvSpPr>
        <p:spPr bwMode="auto">
          <a:xfrm>
            <a:off x="35496" y="2276872"/>
            <a:ext cx="3096344" cy="936104"/>
          </a:xfrm>
          <a:prstGeom prst="round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6362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33062"/>
            <a:ext cx="7855843" cy="6668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12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404664"/>
            <a:ext cx="8748464" cy="5904986"/>
          </a:xfrm>
          <a:prstGeom prst="rect">
            <a:avLst/>
          </a:prstGeom>
        </p:spPr>
      </p:pic>
      <p:sp>
        <p:nvSpPr>
          <p:cNvPr id="3" name="圓角矩形 2"/>
          <p:cNvSpPr/>
          <p:nvPr/>
        </p:nvSpPr>
        <p:spPr bwMode="auto">
          <a:xfrm>
            <a:off x="7524328" y="1196752"/>
            <a:ext cx="1475656" cy="1080120"/>
          </a:xfrm>
          <a:prstGeom prst="round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61970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5656" y="962598"/>
            <a:ext cx="2686972" cy="3275085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162175" cy="3057525"/>
          </a:xfrm>
          <a:prstGeom prst="rect">
            <a:avLst/>
          </a:prstGeom>
        </p:spPr>
      </p:pic>
      <p:sp>
        <p:nvSpPr>
          <p:cNvPr id="3" name="圓角矩形 2"/>
          <p:cNvSpPr/>
          <p:nvPr/>
        </p:nvSpPr>
        <p:spPr bwMode="auto">
          <a:xfrm>
            <a:off x="179512" y="1196752"/>
            <a:ext cx="792088" cy="144016"/>
          </a:xfrm>
          <a:prstGeom prst="round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cxnSp>
        <p:nvCxnSpPr>
          <p:cNvPr id="6" name="直線單箭頭接點 5"/>
          <p:cNvCxnSpPr/>
          <p:nvPr/>
        </p:nvCxnSpPr>
        <p:spPr bwMode="auto">
          <a:xfrm>
            <a:off x="1081087" y="1268760"/>
            <a:ext cx="126060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1" name="圖片 10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1600" y="4326285"/>
            <a:ext cx="8064896" cy="2362859"/>
          </a:xfrm>
          <a:prstGeom prst="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</p:spPr>
      </p:pic>
      <p:cxnSp>
        <p:nvCxnSpPr>
          <p:cNvPr id="13" name="肘形接點 12"/>
          <p:cNvCxnSpPr/>
          <p:nvPr/>
        </p:nvCxnSpPr>
        <p:spPr bwMode="auto">
          <a:xfrm rot="16200000" flipH="1">
            <a:off x="4139952" y="2060848"/>
            <a:ext cx="2880320" cy="1296144"/>
          </a:xfrm>
          <a:prstGeom prst="bentConnector3">
            <a:avLst>
              <a:gd name="adj1" fmla="val 202"/>
            </a:avLst>
          </a:prstGeom>
          <a:solidFill>
            <a:schemeClr val="accent1"/>
          </a:solidFill>
          <a:ln w="38100" cap="flat" cmpd="sng" algn="ctr">
            <a:solidFill>
              <a:srgbClr val="FF3300"/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7" name="圖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0968" y="72654"/>
            <a:ext cx="2535528" cy="2724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70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764704"/>
            <a:ext cx="4459606" cy="5688632"/>
          </a:xfrm>
          <a:prstGeom prst="rect">
            <a:avLst/>
          </a:prstGeom>
          <a:ln>
            <a:solidFill>
              <a:schemeClr val="bg2">
                <a:lumMod val="20000"/>
                <a:lumOff val="80000"/>
              </a:schemeClr>
            </a:solidFill>
          </a:ln>
        </p:spPr>
      </p:pic>
      <p:sp>
        <p:nvSpPr>
          <p:cNvPr id="4" name="圓角矩形 3"/>
          <p:cNvSpPr/>
          <p:nvPr/>
        </p:nvSpPr>
        <p:spPr bwMode="auto">
          <a:xfrm>
            <a:off x="1331640" y="4653136"/>
            <a:ext cx="2736304" cy="360040"/>
          </a:xfrm>
          <a:prstGeom prst="roundRect">
            <a:avLst/>
          </a:prstGeom>
          <a:noFill/>
          <a:ln w="952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6096" y="4023816"/>
            <a:ext cx="3319434" cy="1618680"/>
          </a:xfrm>
          <a:prstGeom prst="rect">
            <a:avLst/>
          </a:prstGeom>
          <a:ln>
            <a:solidFill>
              <a:schemeClr val="bg2">
                <a:lumMod val="40000"/>
                <a:lumOff val="60000"/>
              </a:schemeClr>
            </a:solidFill>
          </a:ln>
        </p:spPr>
      </p:pic>
      <p:cxnSp>
        <p:nvCxnSpPr>
          <p:cNvPr id="7" name="直線單箭頭接點 6"/>
          <p:cNvCxnSpPr/>
          <p:nvPr/>
        </p:nvCxnSpPr>
        <p:spPr bwMode="auto">
          <a:xfrm>
            <a:off x="4283968" y="4833156"/>
            <a:ext cx="108012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86546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矩形 2">
            <a:hlinkClick r:id="rId2"/>
          </p:cNvPr>
          <p:cNvSpPr>
            <a:spLocks noChangeArrowheads="1"/>
          </p:cNvSpPr>
          <p:nvPr/>
        </p:nvSpPr>
        <p:spPr bwMode="auto">
          <a:xfrm>
            <a:off x="3419475" y="34925"/>
            <a:ext cx="302473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dirty="0"/>
              <a:t>http://www.ebi.ac.uk/</a:t>
            </a:r>
            <a:endParaRPr lang="zh-TW" altLang="en-US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620688"/>
            <a:ext cx="8257714" cy="5684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63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/>
          <p:cNvGrpSpPr/>
          <p:nvPr/>
        </p:nvGrpSpPr>
        <p:grpSpPr>
          <a:xfrm>
            <a:off x="1115616" y="188640"/>
            <a:ext cx="6552728" cy="6330608"/>
            <a:chOff x="1115616" y="526175"/>
            <a:chExt cx="6552728" cy="6330608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4457"/>
            <a:stretch/>
          </p:blipFill>
          <p:spPr bwMode="auto">
            <a:xfrm>
              <a:off x="1187624" y="526175"/>
              <a:ext cx="6336704" cy="8569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" name="圖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15616" y="1399579"/>
              <a:ext cx="6552728" cy="5457204"/>
            </a:xfrm>
            <a:prstGeom prst="rect">
              <a:avLst/>
            </a:prstGeom>
          </p:spPr>
        </p:pic>
      </p:grpSp>
      <p:sp>
        <p:nvSpPr>
          <p:cNvPr id="5" name="圓角矩形 4"/>
          <p:cNvSpPr/>
          <p:nvPr/>
        </p:nvSpPr>
        <p:spPr bwMode="auto">
          <a:xfrm>
            <a:off x="4860032" y="160039"/>
            <a:ext cx="504056" cy="244625"/>
          </a:xfrm>
          <a:prstGeom prst="roundRect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20638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hlinkClick r:id="rId2"/>
          </p:cNvPr>
          <p:cNvSpPr/>
          <p:nvPr/>
        </p:nvSpPr>
        <p:spPr>
          <a:xfrm>
            <a:off x="5796136" y="22109"/>
            <a:ext cx="33123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en-US" altLang="zh-TW" sz="1800" i="1" dirty="0"/>
              <a:t>https://www.ebi.ac.uk/ena/about</a:t>
            </a:r>
            <a:endParaRPr lang="zh-TW" altLang="en-US" sz="1800" i="1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391441"/>
            <a:ext cx="7074511" cy="642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75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hlinkClick r:id="rId2"/>
          </p:cNvPr>
          <p:cNvSpPr/>
          <p:nvPr/>
        </p:nvSpPr>
        <p:spPr>
          <a:xfrm>
            <a:off x="3131840" y="116632"/>
            <a:ext cx="58326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800" i="1" dirty="0">
                <a:latin typeface="Arial" panose="020B0604020202020204" pitchFamily="34" charset="0"/>
                <a:cs typeface="Arial" panose="020B0604020202020204" pitchFamily="34" charset="0"/>
              </a:rPr>
              <a:t>https://www.ebi.ac.uk/ebisearch/overview.ebi/about</a:t>
            </a:r>
            <a:endParaRPr lang="zh-TW" altLang="en-US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556461"/>
            <a:ext cx="7456569" cy="6278821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5148064" y="930206"/>
            <a:ext cx="5725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solidFill>
                  <a:srgbClr val="FF0000"/>
                </a:solidFill>
              </a:rPr>
              <a:t>tp53</a:t>
            </a:r>
            <a:endParaRPr lang="zh-TW" alt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9304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404664"/>
            <a:ext cx="8748872" cy="618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36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1538" y="2347913"/>
            <a:ext cx="2105025" cy="1162050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869" y="1700808"/>
            <a:ext cx="2689596" cy="4446510"/>
          </a:xfrm>
          <a:prstGeom prst="rect">
            <a:avLst/>
          </a:prstGeom>
        </p:spPr>
      </p:pic>
      <p:pic>
        <p:nvPicPr>
          <p:cNvPr id="33794" name="Picture 4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 cstate="print"/>
          <a:srcRect b="26621"/>
          <a:stretch/>
        </p:blipFill>
        <p:spPr bwMode="auto">
          <a:xfrm>
            <a:off x="323850" y="260351"/>
            <a:ext cx="8162925" cy="1656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直線單箭頭接點 6"/>
          <p:cNvCxnSpPr/>
          <p:nvPr/>
        </p:nvCxnSpPr>
        <p:spPr>
          <a:xfrm flipV="1">
            <a:off x="2555875" y="2852738"/>
            <a:ext cx="1008063" cy="158432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單箭頭接點 9"/>
          <p:cNvCxnSpPr/>
          <p:nvPr/>
        </p:nvCxnSpPr>
        <p:spPr>
          <a:xfrm>
            <a:off x="5364163" y="3141663"/>
            <a:ext cx="576262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單箭頭接點 14"/>
          <p:cNvCxnSpPr/>
          <p:nvPr/>
        </p:nvCxnSpPr>
        <p:spPr>
          <a:xfrm>
            <a:off x="2484438" y="4653136"/>
            <a:ext cx="863600" cy="28875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圖片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8608" y="1786732"/>
            <a:ext cx="2498154" cy="2709862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30200" y="5063901"/>
            <a:ext cx="1675631" cy="776512"/>
          </a:xfrm>
          <a:prstGeom prst="rect">
            <a:avLst/>
          </a:prstGeom>
        </p:spPr>
      </p:pic>
      <p:cxnSp>
        <p:nvCxnSpPr>
          <p:cNvPr id="24" name="直線單箭頭接點 23"/>
          <p:cNvCxnSpPr/>
          <p:nvPr/>
        </p:nvCxnSpPr>
        <p:spPr>
          <a:xfrm>
            <a:off x="3635896" y="5733256"/>
            <a:ext cx="469935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圖片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27522" y="4752693"/>
            <a:ext cx="3203823" cy="1921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508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88640"/>
            <a:ext cx="8031380" cy="6215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98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5" descr="back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3" name="Text Box 6"/>
          <p:cNvSpPr txBox="1">
            <a:spLocks noChangeArrowheads="1"/>
          </p:cNvSpPr>
          <p:nvPr/>
        </p:nvSpPr>
        <p:spPr bwMode="auto">
          <a:xfrm>
            <a:off x="0" y="0"/>
            <a:ext cx="4594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chemeClr val="bg1"/>
                </a:solidFill>
                <a:latin typeface="Arial" charset="0"/>
              </a:rPr>
              <a:t>Metabolic &amp; Signalling Pathways</a:t>
            </a:r>
          </a:p>
        </p:txBody>
      </p:sp>
      <p:sp>
        <p:nvSpPr>
          <p:cNvPr id="61445" name="Text Box 11">
            <a:hlinkClick r:id="rId3"/>
          </p:cNvPr>
          <p:cNvSpPr txBox="1">
            <a:spLocks noChangeArrowheads="1"/>
          </p:cNvSpPr>
          <p:nvPr/>
        </p:nvSpPr>
        <p:spPr bwMode="auto">
          <a:xfrm>
            <a:off x="779904" y="527824"/>
            <a:ext cx="758419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TW" sz="1800" dirty="0">
                <a:latin typeface="Arial" charset="0"/>
              </a:rPr>
              <a:t>Kyoto Encyclopedia of Genes &amp;</a:t>
            </a:r>
            <a:r>
              <a:rPr lang="en-US" altLang="zh-TW" sz="1800" dirty="0" smtClean="0">
                <a:latin typeface="Arial" charset="0"/>
              </a:rPr>
              <a:t>Genomes </a:t>
            </a:r>
            <a:r>
              <a:rPr lang="en-US" altLang="zh-TW" sz="1800" i="1" dirty="0" smtClean="0">
                <a:latin typeface="Arial" charset="0"/>
              </a:rPr>
              <a:t>http</a:t>
            </a:r>
            <a:r>
              <a:rPr lang="en-US" altLang="zh-TW" sz="1800" i="1" dirty="0">
                <a:latin typeface="Arial" charset="0"/>
              </a:rPr>
              <a:t>://www.genome.ad.jp/kegg/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9712" y="836712"/>
            <a:ext cx="5053602" cy="5925145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3988336" y="1206044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800" b="1" dirty="0" smtClean="0">
                <a:solidFill>
                  <a:srgbClr val="FF0000"/>
                </a:solidFill>
              </a:rPr>
              <a:t>p53</a:t>
            </a:r>
            <a:endParaRPr lang="zh-TW" altLang="en-US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155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5839" y="1340768"/>
            <a:ext cx="4316641" cy="4536504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88640"/>
            <a:ext cx="4268421" cy="4084681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 bwMode="auto">
          <a:xfrm>
            <a:off x="179512" y="980728"/>
            <a:ext cx="1080120" cy="288032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11542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16632"/>
            <a:ext cx="3131840" cy="3485435"/>
          </a:xfrm>
          <a:prstGeom prst="rect">
            <a:avLst/>
          </a:prstGeom>
        </p:spPr>
      </p:pic>
      <p:pic>
        <p:nvPicPr>
          <p:cNvPr id="3" name="圖片 2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3768" y="2420888"/>
            <a:ext cx="6296595" cy="3593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563888" y="1988840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sz="1400" dirty="0"/>
              <a:t>http://www.genome.jp/kegg-bin/show_pathway?map04115</a:t>
            </a:r>
          </a:p>
        </p:txBody>
      </p:sp>
    </p:spTree>
    <p:extLst>
      <p:ext uri="{BB962C8B-B14F-4D97-AF65-F5344CB8AC3E}">
        <p14:creationId xmlns:p14="http://schemas.microsoft.com/office/powerpoint/2010/main" val="245087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 cstate="print"/>
          <a:srcRect l="20982" t="22858" r="15625" b="27142"/>
          <a:stretch>
            <a:fillRect/>
          </a:stretch>
        </p:blipFill>
        <p:spPr bwMode="auto">
          <a:xfrm>
            <a:off x="285750" y="642938"/>
            <a:ext cx="8572500" cy="422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7" name="矩形 2">
            <a:hlinkClick r:id="rId3"/>
          </p:cNvPr>
          <p:cNvSpPr>
            <a:spLocks noChangeArrowheads="1"/>
          </p:cNvSpPr>
          <p:nvPr/>
        </p:nvSpPr>
        <p:spPr bwMode="auto">
          <a:xfrm>
            <a:off x="5429250" y="90488"/>
            <a:ext cx="34290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1600" i="1" dirty="0"/>
              <a:t>http://www.ihop-net.org/UniPub/iHOP/</a:t>
            </a:r>
            <a:endParaRPr lang="zh-TW" altLang="en-US" sz="1600" i="1" dirty="0"/>
          </a:p>
        </p:txBody>
      </p:sp>
    </p:spTree>
    <p:extLst>
      <p:ext uri="{BB962C8B-B14F-4D97-AF65-F5344CB8AC3E}">
        <p14:creationId xmlns:p14="http://schemas.microsoft.com/office/powerpoint/2010/main" val="212961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60648"/>
            <a:ext cx="8521592" cy="5298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4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96" y="548680"/>
            <a:ext cx="4748500" cy="2952328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7784" y="3789040"/>
            <a:ext cx="5666408" cy="2400721"/>
          </a:xfrm>
          <a:prstGeom prst="rect">
            <a:avLst/>
          </a:prstGeom>
        </p:spPr>
      </p:pic>
      <p:grpSp>
        <p:nvGrpSpPr>
          <p:cNvPr id="7" name="群組 6"/>
          <p:cNvGrpSpPr/>
          <p:nvPr/>
        </p:nvGrpSpPr>
        <p:grpSpPr>
          <a:xfrm>
            <a:off x="5135024" y="1268760"/>
            <a:ext cx="3253400" cy="1872208"/>
            <a:chOff x="5004048" y="1088740"/>
            <a:chExt cx="3253400" cy="1872208"/>
          </a:xfrm>
        </p:grpSpPr>
        <p:pic>
          <p:nvPicPr>
            <p:cNvPr id="3" name="圖片 2"/>
            <p:cNvPicPr>
              <a:picLocks noChangeAspect="1"/>
            </p:cNvPicPr>
            <p:nvPr/>
          </p:nvPicPr>
          <p:blipFill rotWithShape="1">
            <a:blip r:embed="rId5"/>
            <a:srcRect r="79919"/>
            <a:stretch/>
          </p:blipFill>
          <p:spPr>
            <a:xfrm>
              <a:off x="5004048" y="1088740"/>
              <a:ext cx="720079" cy="1872208"/>
            </a:xfrm>
            <a:prstGeom prst="rect">
              <a:avLst/>
            </a:prstGeom>
          </p:spPr>
        </p:pic>
        <p:sp>
          <p:nvSpPr>
            <p:cNvPr id="5" name="文字方塊 4"/>
            <p:cNvSpPr txBox="1"/>
            <p:nvPr/>
          </p:nvSpPr>
          <p:spPr>
            <a:xfrm>
              <a:off x="5580112" y="1196752"/>
              <a:ext cx="240161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Minimal information for this gene</a:t>
              </a:r>
              <a:endParaRPr lang="zh-TW" altLang="en-US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5580112" y="1700808"/>
              <a:ext cx="267733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Most recent information for this gene</a:t>
              </a:r>
              <a:endParaRPr lang="zh-TW" altLang="en-US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5580112" y="2143889"/>
              <a:ext cx="259077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Interaction information for this gene</a:t>
              </a:r>
              <a:endParaRPr lang="zh-TW" altLang="en-US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5580112" y="2636912"/>
              <a:ext cx="251222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Defining information for this gene</a:t>
              </a:r>
              <a:endParaRPr lang="zh-TW" altLang="en-US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9" name="直線單箭頭接點 8"/>
          <p:cNvCxnSpPr/>
          <p:nvPr/>
        </p:nvCxnSpPr>
        <p:spPr bwMode="auto">
          <a:xfrm>
            <a:off x="4783996" y="980728"/>
            <a:ext cx="436076" cy="28803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2470915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620688"/>
            <a:ext cx="7883165" cy="6149355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0959" y="-27384"/>
            <a:ext cx="3848100" cy="78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82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 descr="Large confetti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zh-TW" smtClean="0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zh-TW" smtClean="0"/>
          </a:p>
        </p:txBody>
      </p:sp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3" cstate="print"/>
          <a:srcRect l="13086" r="10872" b="8659"/>
          <a:stretch>
            <a:fillRect/>
          </a:stretch>
        </p:blipFill>
        <p:spPr bwMode="auto">
          <a:xfrm>
            <a:off x="0" y="0"/>
            <a:ext cx="8316913" cy="628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6421" name="Picture 5"/>
          <p:cNvPicPr>
            <a:picLocks noChangeAspect="1" noChangeArrowheads="1"/>
          </p:cNvPicPr>
          <p:nvPr/>
        </p:nvPicPr>
        <p:blipFill>
          <a:blip r:embed="rId4" cstate="print"/>
          <a:srcRect l="12354" t="3125" r="11604" b="7683"/>
          <a:stretch>
            <a:fillRect/>
          </a:stretch>
        </p:blipFill>
        <p:spPr bwMode="auto">
          <a:xfrm>
            <a:off x="900113" y="0"/>
            <a:ext cx="7416800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6422" name="Picture 6"/>
          <p:cNvPicPr>
            <a:picLocks noChangeAspect="1" noChangeArrowheads="1"/>
          </p:cNvPicPr>
          <p:nvPr/>
        </p:nvPicPr>
        <p:blipFill>
          <a:blip r:embed="rId5" cstate="print"/>
          <a:srcRect l="12354" t="3125" r="11604" b="7683"/>
          <a:stretch>
            <a:fillRect/>
          </a:stretch>
        </p:blipFill>
        <p:spPr bwMode="auto">
          <a:xfrm>
            <a:off x="1727200" y="0"/>
            <a:ext cx="7416800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字方塊 1"/>
          <p:cNvSpPr txBox="1"/>
          <p:nvPr/>
        </p:nvSpPr>
        <p:spPr>
          <a:xfrm>
            <a:off x="6084168" y="4221088"/>
            <a:ext cx="24641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January each year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46233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6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6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16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6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6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6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539552" y="342900"/>
            <a:ext cx="211429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TW" sz="36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Exercise</a:t>
            </a:r>
            <a:endParaRPr lang="en-US" altLang="zh-TW" sz="3600" b="1" dirty="0">
              <a:solidFill>
                <a:srgbClr val="0066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593725" y="1663700"/>
            <a:ext cx="8245475" cy="4912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altLang="zh-TW" sz="2000" dirty="0" smtClean="0">
                <a:latin typeface="Arial" charset="0"/>
                <a:cs typeface="Arial" charset="0"/>
              </a:rPr>
              <a:t>Use </a:t>
            </a:r>
            <a:r>
              <a:rPr lang="en-US" altLang="zh-TW" sz="2000" dirty="0">
                <a:latin typeface="Arial" charset="0"/>
                <a:cs typeface="Arial" charset="0"/>
              </a:rPr>
              <a:t>the database searching techniques you learned today to retrieve the reference sequence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Homo sapiens LEGUMAIN </a:t>
            </a:r>
          </a:p>
          <a:p>
            <a:pPr>
              <a:lnSpc>
                <a:spcPct val="90000"/>
              </a:lnSpc>
              <a:defRPr/>
            </a:pPr>
            <a:r>
              <a:rPr lang="en-US" altLang="zh-TW" sz="2000" dirty="0" smtClean="0">
                <a:latin typeface="Arial" charset="0"/>
                <a:cs typeface="Arial" charset="0"/>
              </a:rPr>
              <a:t>and the amino acid sequence of</a:t>
            </a:r>
            <a:endParaRPr lang="en-US" altLang="zh-TW" sz="2000" dirty="0"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zh-TW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ALL LEGUMAIN </a:t>
            </a:r>
            <a:endParaRPr lang="en-US" altLang="zh-TW" b="1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zh-TW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(</a:t>
            </a:r>
            <a:r>
              <a:rPr lang="en-US" altLang="zh-TW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Store all the </a:t>
            </a:r>
            <a:r>
              <a:rPr lang="en-US" altLang="zh-TW" sz="20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fasta</a:t>
            </a:r>
            <a:r>
              <a:rPr lang="en-US" altLang="zh-TW" sz="20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sequences </a:t>
            </a:r>
            <a:r>
              <a:rPr lang="en-US" altLang="zh-TW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 your USB or </a:t>
            </a:r>
            <a:r>
              <a:rPr lang="en-US" altLang="zh-TW" sz="20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Notebook</a:t>
            </a:r>
            <a:r>
              <a:rPr lang="en-US" altLang="zh-TW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)</a:t>
            </a:r>
          </a:p>
          <a:p>
            <a:pPr>
              <a:lnSpc>
                <a:spcPct val="90000"/>
              </a:lnSpc>
              <a:defRPr/>
            </a:pPr>
            <a:endParaRPr lang="en-US" altLang="zh-TW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>
              <a:lnSpc>
                <a:spcPct val="90000"/>
              </a:lnSpc>
              <a:defRPr/>
            </a:pPr>
            <a:endParaRPr lang="en-US" altLang="zh-TW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zh-TW" dirty="0" smtClean="0">
                <a:latin typeface="Arial" charset="0"/>
                <a:cs typeface="Arial" charset="0"/>
              </a:rPr>
              <a:t>AND</a:t>
            </a:r>
            <a:endParaRPr lang="en-US" altLang="zh-TW" dirty="0"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zh-TW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Everything about </a:t>
            </a:r>
            <a:r>
              <a:rPr lang="en-US" altLang="zh-TW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LEGUMAIN</a:t>
            </a:r>
          </a:p>
          <a:p>
            <a:pPr>
              <a:lnSpc>
                <a:spcPct val="90000"/>
              </a:lnSpc>
              <a:defRPr/>
            </a:pPr>
            <a:endParaRPr lang="en-US" altLang="zh-TW" b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>
              <a:lnSpc>
                <a:spcPct val="90000"/>
              </a:lnSpc>
              <a:defRPr/>
            </a:pPr>
            <a:endParaRPr lang="en-US" altLang="zh-TW" sz="2000" dirty="0"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defRPr/>
            </a:pPr>
            <a:endParaRPr lang="en-US" altLang="zh-TW" sz="2000" dirty="0">
              <a:latin typeface="Arial" charset="0"/>
              <a:cs typeface="Arial" charset="0"/>
            </a:endParaRPr>
          </a:p>
          <a:p>
            <a:pPr algn="r">
              <a:lnSpc>
                <a:spcPct val="90000"/>
              </a:lnSpc>
              <a:defRPr/>
            </a:pPr>
            <a:r>
              <a:rPr lang="en-US" altLang="zh-TW" dirty="0">
                <a:solidFill>
                  <a:srgbClr val="800000"/>
                </a:solidFill>
                <a:latin typeface="Arial" charset="0"/>
                <a:cs typeface="Arial" charset="0"/>
              </a:rPr>
              <a:t>There are many different ways to DO it.</a:t>
            </a:r>
          </a:p>
          <a:p>
            <a:pPr algn="r">
              <a:lnSpc>
                <a:spcPct val="90000"/>
              </a:lnSpc>
              <a:defRPr/>
            </a:pPr>
            <a:r>
              <a:rPr lang="en-US" altLang="zh-TW" dirty="0">
                <a:solidFill>
                  <a:srgbClr val="800000"/>
                </a:solidFill>
                <a:latin typeface="Arial" charset="0"/>
                <a:cs typeface="Arial" charset="0"/>
              </a:rPr>
              <a:t>You can have your lunch now if you can make it.</a:t>
            </a:r>
            <a:endParaRPr lang="zh-TW" altLang="en-US" dirty="0">
              <a:solidFill>
                <a:srgbClr val="800000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150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icepaper">
  <a:themeElements>
    <a:clrScheme name="Ricepaper 2">
      <a:dk1>
        <a:srgbClr val="00264C"/>
      </a:dk1>
      <a:lt1>
        <a:srgbClr val="FFFFE9"/>
      </a:lt1>
      <a:dk2>
        <a:srgbClr val="333333"/>
      </a:dk2>
      <a:lt2>
        <a:srgbClr val="333333"/>
      </a:lt2>
      <a:accent1>
        <a:srgbClr val="78C0B2"/>
      </a:accent1>
      <a:accent2>
        <a:srgbClr val="262D4C"/>
      </a:accent2>
      <a:accent3>
        <a:srgbClr val="FFFFF2"/>
      </a:accent3>
      <a:accent4>
        <a:srgbClr val="001F40"/>
      </a:accent4>
      <a:accent5>
        <a:srgbClr val="BEDCD5"/>
      </a:accent5>
      <a:accent6>
        <a:srgbClr val="212844"/>
      </a:accent6>
      <a:hlink>
        <a:srgbClr val="598BBD"/>
      </a:hlink>
      <a:folHlink>
        <a:srgbClr val="4D4D4D"/>
      </a:folHlink>
    </a:clrScheme>
    <a:fontScheme name="Ricepaper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charset="-120"/>
          </a:defRPr>
        </a:defPPr>
      </a:lstStyle>
    </a:lnDef>
  </a:objectDefaults>
  <a:extraClrSchemeLst>
    <a:extraClrScheme>
      <a:clrScheme name="Ricepaper 1">
        <a:dk1>
          <a:srgbClr val="9D9475"/>
        </a:dk1>
        <a:lt1>
          <a:srgbClr val="333333"/>
        </a:lt1>
        <a:dk2>
          <a:srgbClr val="333300"/>
        </a:dk2>
        <a:lt2>
          <a:srgbClr val="333333"/>
        </a:lt2>
        <a:accent1>
          <a:srgbClr val="B3C39F"/>
        </a:accent1>
        <a:accent2>
          <a:srgbClr val="DCD9CE"/>
        </a:accent2>
        <a:accent3>
          <a:srgbClr val="ADADAA"/>
        </a:accent3>
        <a:accent4>
          <a:srgbClr val="2A2A2A"/>
        </a:accent4>
        <a:accent5>
          <a:srgbClr val="D6DECD"/>
        </a:accent5>
        <a:accent6>
          <a:srgbClr val="C7C4BA"/>
        </a:accent6>
        <a:hlink>
          <a:srgbClr val="CC9900"/>
        </a:hlink>
        <a:folHlink>
          <a:srgbClr val="ADA68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cepaper 2">
        <a:dk1>
          <a:srgbClr val="00264C"/>
        </a:dk1>
        <a:lt1>
          <a:srgbClr val="FFFFE9"/>
        </a:lt1>
        <a:dk2>
          <a:srgbClr val="333333"/>
        </a:dk2>
        <a:lt2>
          <a:srgbClr val="333333"/>
        </a:lt2>
        <a:accent1>
          <a:srgbClr val="78C0B2"/>
        </a:accent1>
        <a:accent2>
          <a:srgbClr val="262D4C"/>
        </a:accent2>
        <a:accent3>
          <a:srgbClr val="FFFFF2"/>
        </a:accent3>
        <a:accent4>
          <a:srgbClr val="001F40"/>
        </a:accent4>
        <a:accent5>
          <a:srgbClr val="BEDCD5"/>
        </a:accent5>
        <a:accent6>
          <a:srgbClr val="212844"/>
        </a:accent6>
        <a:hlink>
          <a:srgbClr val="598BBD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cepaper 3">
        <a:dk1>
          <a:srgbClr val="000000"/>
        </a:dk1>
        <a:lt1>
          <a:srgbClr val="F8F8F8"/>
        </a:lt1>
        <a:dk2>
          <a:srgbClr val="333333"/>
        </a:dk2>
        <a:lt2>
          <a:srgbClr val="5F5F5F"/>
        </a:lt2>
        <a:accent1>
          <a:srgbClr val="DDDDDD"/>
        </a:accent1>
        <a:accent2>
          <a:srgbClr val="808080"/>
        </a:accent2>
        <a:accent3>
          <a:srgbClr val="FBFBFB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cepaper 4">
        <a:dk1>
          <a:srgbClr val="00264C"/>
        </a:dk1>
        <a:lt1>
          <a:srgbClr val="FFFFFF"/>
        </a:lt1>
        <a:dk2>
          <a:srgbClr val="333333"/>
        </a:dk2>
        <a:lt2>
          <a:srgbClr val="2E697E"/>
        </a:lt2>
        <a:accent1>
          <a:srgbClr val="BAC8AA"/>
        </a:accent1>
        <a:accent2>
          <a:srgbClr val="6E9883"/>
        </a:accent2>
        <a:accent3>
          <a:srgbClr val="FFFFFF"/>
        </a:accent3>
        <a:accent4>
          <a:srgbClr val="001F40"/>
        </a:accent4>
        <a:accent5>
          <a:srgbClr val="D9E0D2"/>
        </a:accent5>
        <a:accent6>
          <a:srgbClr val="638976"/>
        </a:accent6>
        <a:hlink>
          <a:srgbClr val="CC9900"/>
        </a:hlink>
        <a:folHlink>
          <a:srgbClr val="7DAEC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cepaper 5">
        <a:dk1>
          <a:srgbClr val="20374E"/>
        </a:dk1>
        <a:lt1>
          <a:srgbClr val="DCE4D2"/>
        </a:lt1>
        <a:dk2>
          <a:srgbClr val="333333"/>
        </a:dk2>
        <a:lt2>
          <a:srgbClr val="524C46"/>
        </a:lt2>
        <a:accent1>
          <a:srgbClr val="C9C491"/>
        </a:accent1>
        <a:accent2>
          <a:srgbClr val="8A776A"/>
        </a:accent2>
        <a:accent3>
          <a:srgbClr val="EBEFE5"/>
        </a:accent3>
        <a:accent4>
          <a:srgbClr val="1A2D41"/>
        </a:accent4>
        <a:accent5>
          <a:srgbClr val="E1DEC7"/>
        </a:accent5>
        <a:accent6>
          <a:srgbClr val="7D6B5F"/>
        </a:accent6>
        <a:hlink>
          <a:srgbClr val="67895F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Designs\Ricepaper.pot</Template>
  <TotalTime>1117</TotalTime>
  <Words>401</Words>
  <Application>Microsoft Office PowerPoint</Application>
  <PresentationFormat>如螢幕大小 (4:3)</PresentationFormat>
  <Paragraphs>127</Paragraphs>
  <Slides>45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45</vt:i4>
      </vt:variant>
    </vt:vector>
  </HeadingPairs>
  <TitlesOfParts>
    <vt:vector size="57" baseType="lpstr">
      <vt:lpstr>Staccato222 BT</vt:lpstr>
      <vt:lpstr>全真海報體</vt:lpstr>
      <vt:lpstr>新細明體</vt:lpstr>
      <vt:lpstr>標楷體</vt:lpstr>
      <vt:lpstr>Arial</vt:lpstr>
      <vt:lpstr>Arial Rounded MT Bold</vt:lpstr>
      <vt:lpstr>Calibri</vt:lpstr>
      <vt:lpstr>Comic Sans MS</vt:lpstr>
      <vt:lpstr>Courier New</vt:lpstr>
      <vt:lpstr>Times New Roman</vt:lpstr>
      <vt:lpstr>Wingdings</vt:lpstr>
      <vt:lpstr>Ricepaper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CGU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PETANG</dc:creator>
  <cp:lastModifiedBy>Petrus Tang</cp:lastModifiedBy>
  <cp:revision>108</cp:revision>
  <cp:lastPrinted>1601-01-01T00:00:00Z</cp:lastPrinted>
  <dcterms:created xsi:type="dcterms:W3CDTF">2000-03-04T11:50:35Z</dcterms:created>
  <dcterms:modified xsi:type="dcterms:W3CDTF">2018-09-20T08:47:40Z</dcterms:modified>
</cp:coreProperties>
</file>