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6" r:id="rId2"/>
    <p:sldId id="307" r:id="rId3"/>
    <p:sldId id="308" r:id="rId4"/>
    <p:sldId id="309" r:id="rId5"/>
    <p:sldId id="310" r:id="rId6"/>
    <p:sldId id="311" r:id="rId7"/>
    <p:sldId id="312" r:id="rId8"/>
    <p:sldId id="313" r:id="rId9"/>
    <p:sldId id="314" r:id="rId10"/>
    <p:sldId id="315" r:id="rId11"/>
    <p:sldId id="316" r:id="rId12"/>
    <p:sldId id="317" r:id="rId13"/>
    <p:sldId id="318" r:id="rId14"/>
    <p:sldId id="332" r:id="rId15"/>
    <p:sldId id="333" r:id="rId16"/>
    <p:sldId id="334" r:id="rId17"/>
    <p:sldId id="324" r:id="rId18"/>
    <p:sldId id="325" r:id="rId19"/>
    <p:sldId id="326" r:id="rId20"/>
    <p:sldId id="327" r:id="rId21"/>
    <p:sldId id="328" r:id="rId22"/>
    <p:sldId id="329" r:id="rId23"/>
    <p:sldId id="330" r:id="rId24"/>
    <p:sldId id="331" r:id="rId25"/>
    <p:sldId id="319" r:id="rId26"/>
    <p:sldId id="320" r:id="rId27"/>
    <p:sldId id="321" r:id="rId28"/>
    <p:sldId id="322" r:id="rId29"/>
    <p:sldId id="323" r:id="rId30"/>
  </p:sldIdLst>
  <p:sldSz cx="9144000" cy="6858000" type="screen4x3"/>
  <p:notesSz cx="7104063" cy="10234613"/>
  <p:defaultTextStyle>
    <a:defPPr>
      <a:defRPr lang="zh-TW"/>
    </a:defPPr>
    <a:lvl1pPr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2pPr>
    <a:lvl3pPr marL="914400"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3pPr>
    <a:lvl4pPr marL="1371600"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4pPr>
    <a:lvl5pPr marL="1828800" algn="l" rtl="0" fontAlgn="base">
      <a:spcBef>
        <a:spcPct val="0"/>
      </a:spcBef>
      <a:spcAft>
        <a:spcPct val="0"/>
      </a:spcAft>
      <a:defRPr sz="24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2400" kern="1200">
        <a:solidFill>
          <a:schemeClr val="tx1"/>
        </a:solidFill>
        <a:latin typeface="Times New Roman" pitchFamily="18" charset="0"/>
        <a:ea typeface="新細明體" pitchFamily="18" charset="-120"/>
        <a:cs typeface="+mn-cs"/>
      </a:defRPr>
    </a:lvl6pPr>
    <a:lvl7pPr marL="2743200" algn="l" defTabSz="914400" rtl="0" eaLnBrk="1" latinLnBrk="0" hangingPunct="1">
      <a:defRPr sz="2400" kern="1200">
        <a:solidFill>
          <a:schemeClr val="tx1"/>
        </a:solidFill>
        <a:latin typeface="Times New Roman" pitchFamily="18" charset="0"/>
        <a:ea typeface="新細明體" pitchFamily="18" charset="-120"/>
        <a:cs typeface="+mn-cs"/>
      </a:defRPr>
    </a:lvl7pPr>
    <a:lvl8pPr marL="3200400" algn="l" defTabSz="914400" rtl="0" eaLnBrk="1" latinLnBrk="0" hangingPunct="1">
      <a:defRPr sz="2400" kern="1200">
        <a:solidFill>
          <a:schemeClr val="tx1"/>
        </a:solidFill>
        <a:latin typeface="Times New Roman" pitchFamily="18" charset="0"/>
        <a:ea typeface="新細明體" pitchFamily="18" charset="-120"/>
        <a:cs typeface="+mn-cs"/>
      </a:defRPr>
    </a:lvl8pPr>
    <a:lvl9pPr marL="3657600" algn="l" defTabSz="914400" rtl="0" eaLnBrk="1" latinLnBrk="0" hangingPunct="1">
      <a:defRPr sz="2400" kern="1200">
        <a:solidFill>
          <a:schemeClr val="tx1"/>
        </a:solidFill>
        <a:latin typeface="Times New Roman" pitchFamily="18" charset="0"/>
        <a:ea typeface="新細明體"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92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FF00"/>
    <a:srgbClr val="99FF99"/>
    <a:srgbClr val="006600"/>
    <a:srgbClr val="FF6600"/>
    <a:srgbClr val="003300"/>
    <a:srgbClr val="00679A"/>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60" autoAdjust="0"/>
    <p:restoredTop sz="94660"/>
  </p:normalViewPr>
  <p:slideViewPr>
    <p:cSldViewPr>
      <p:cViewPr varScale="1">
        <p:scale>
          <a:sx n="109" d="100"/>
          <a:sy n="109" d="100"/>
        </p:scale>
        <p:origin x="1596" y="120"/>
      </p:cViewPr>
      <p:guideLst>
        <p:guide orient="horz" pos="2160"/>
        <p:guide pos="292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0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26F0D7C5-AACF-41C9-A0F8-BD9890A2E88B}" type="slidenum">
              <a:rPr lang="en-US" altLang="zh-TW"/>
              <a:pPr>
                <a:defRPr/>
              </a:pPr>
              <a:t>‹#›</a:t>
            </a:fld>
            <a:endParaRPr lang="en-US" altLang="zh-TW"/>
          </a:p>
        </p:txBody>
      </p:sp>
    </p:spTree>
    <p:extLst>
      <p:ext uri="{BB962C8B-B14F-4D97-AF65-F5344CB8AC3E}">
        <p14:creationId xmlns:p14="http://schemas.microsoft.com/office/powerpoint/2010/main" val="3015111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74814FE2-5442-485D-B9F1-40B452127344}" type="slidenum">
              <a:rPr lang="en-US" altLang="zh-TW"/>
              <a:pPr>
                <a:defRPr/>
              </a:pPr>
              <a:t>‹#›</a:t>
            </a:fld>
            <a:endParaRPr lang="en-US" altLang="zh-TW"/>
          </a:p>
        </p:txBody>
      </p:sp>
    </p:spTree>
    <p:extLst>
      <p:ext uri="{BB962C8B-B14F-4D97-AF65-F5344CB8AC3E}">
        <p14:creationId xmlns:p14="http://schemas.microsoft.com/office/powerpoint/2010/main" val="688733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6048E21-E4A2-401C-90C3-9F5DA840AFE5}" type="slidenum">
              <a:rPr lang="en-US" altLang="zh-TW"/>
              <a:pPr>
                <a:defRPr/>
              </a:pPr>
              <a:t>‹#›</a:t>
            </a:fld>
            <a:endParaRPr lang="en-US" altLang="zh-TW"/>
          </a:p>
        </p:txBody>
      </p:sp>
    </p:spTree>
    <p:extLst>
      <p:ext uri="{BB962C8B-B14F-4D97-AF65-F5344CB8AC3E}">
        <p14:creationId xmlns:p14="http://schemas.microsoft.com/office/powerpoint/2010/main" val="4215200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04DB5623-2BE3-41B8-B93C-984BEDAEBA55}" type="slidenum">
              <a:rPr lang="en-US" altLang="zh-TW"/>
              <a:pPr>
                <a:defRPr/>
              </a:pPr>
              <a:t>‹#›</a:t>
            </a:fld>
            <a:endParaRPr lang="en-US" altLang="zh-TW"/>
          </a:p>
        </p:txBody>
      </p:sp>
    </p:spTree>
    <p:extLst>
      <p:ext uri="{BB962C8B-B14F-4D97-AF65-F5344CB8AC3E}">
        <p14:creationId xmlns:p14="http://schemas.microsoft.com/office/powerpoint/2010/main" val="2911809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18941614-DAFA-4199-891A-2F05D58E813C}" type="slidenum">
              <a:rPr lang="en-US" altLang="zh-TW"/>
              <a:pPr>
                <a:defRPr/>
              </a:pPr>
              <a:t>‹#›</a:t>
            </a:fld>
            <a:endParaRPr lang="en-US" altLang="zh-TW"/>
          </a:p>
        </p:txBody>
      </p:sp>
    </p:spTree>
    <p:extLst>
      <p:ext uri="{BB962C8B-B14F-4D97-AF65-F5344CB8AC3E}">
        <p14:creationId xmlns:p14="http://schemas.microsoft.com/office/powerpoint/2010/main" val="1021511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221DDF18-38B8-492C-BD53-D11E0CA3E796}" type="slidenum">
              <a:rPr lang="en-US" altLang="zh-TW"/>
              <a:pPr>
                <a:defRPr/>
              </a:pPr>
              <a:t>‹#›</a:t>
            </a:fld>
            <a:endParaRPr lang="en-US" altLang="zh-TW"/>
          </a:p>
        </p:txBody>
      </p:sp>
    </p:spTree>
    <p:extLst>
      <p:ext uri="{BB962C8B-B14F-4D97-AF65-F5344CB8AC3E}">
        <p14:creationId xmlns:p14="http://schemas.microsoft.com/office/powerpoint/2010/main" val="3372771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96ED5D2A-976F-4E0E-8DC7-EFC85577341A}" type="slidenum">
              <a:rPr lang="en-US" altLang="zh-TW"/>
              <a:pPr>
                <a:defRPr/>
              </a:pPr>
              <a:t>‹#›</a:t>
            </a:fld>
            <a:endParaRPr lang="en-US" altLang="zh-TW"/>
          </a:p>
        </p:txBody>
      </p:sp>
    </p:spTree>
    <p:extLst>
      <p:ext uri="{BB962C8B-B14F-4D97-AF65-F5344CB8AC3E}">
        <p14:creationId xmlns:p14="http://schemas.microsoft.com/office/powerpoint/2010/main" val="3812508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F8A901F2-AEDE-4375-9006-5D041E46A1A3}" type="slidenum">
              <a:rPr lang="en-US" altLang="zh-TW"/>
              <a:pPr>
                <a:defRPr/>
              </a:pPr>
              <a:t>‹#›</a:t>
            </a:fld>
            <a:endParaRPr lang="en-US" altLang="zh-TW"/>
          </a:p>
        </p:txBody>
      </p:sp>
    </p:spTree>
    <p:extLst>
      <p:ext uri="{BB962C8B-B14F-4D97-AF65-F5344CB8AC3E}">
        <p14:creationId xmlns:p14="http://schemas.microsoft.com/office/powerpoint/2010/main" val="4059463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02CBEE7-C81C-4D37-8AAA-361C3949982A}" type="slidenum">
              <a:rPr lang="en-US" altLang="zh-TW"/>
              <a:pPr>
                <a:defRPr/>
              </a:pPr>
              <a:t>‹#›</a:t>
            </a:fld>
            <a:endParaRPr lang="en-US" altLang="zh-TW"/>
          </a:p>
        </p:txBody>
      </p:sp>
    </p:spTree>
    <p:extLst>
      <p:ext uri="{BB962C8B-B14F-4D97-AF65-F5344CB8AC3E}">
        <p14:creationId xmlns:p14="http://schemas.microsoft.com/office/powerpoint/2010/main" val="923228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0C119C6A-3A5E-409E-9AF5-111AEEC57DCE}" type="slidenum">
              <a:rPr lang="en-US" altLang="zh-TW"/>
              <a:pPr>
                <a:defRPr/>
              </a:pPr>
              <a:t>‹#›</a:t>
            </a:fld>
            <a:endParaRPr lang="en-US" altLang="zh-TW"/>
          </a:p>
        </p:txBody>
      </p:sp>
    </p:spTree>
    <p:extLst>
      <p:ext uri="{BB962C8B-B14F-4D97-AF65-F5344CB8AC3E}">
        <p14:creationId xmlns:p14="http://schemas.microsoft.com/office/powerpoint/2010/main" val="1007667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5B19E486-4BEB-4011-817F-7E8D71B45CFD}" type="slidenum">
              <a:rPr lang="en-US" altLang="zh-TW"/>
              <a:pPr>
                <a:defRPr/>
              </a:pPr>
              <a:t>‹#›</a:t>
            </a:fld>
            <a:endParaRPr lang="en-US" altLang="zh-TW"/>
          </a:p>
        </p:txBody>
      </p:sp>
    </p:spTree>
    <p:extLst>
      <p:ext uri="{BB962C8B-B14F-4D97-AF65-F5344CB8AC3E}">
        <p14:creationId xmlns:p14="http://schemas.microsoft.com/office/powerpoint/2010/main" val="4288265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1" sz="1400"/>
            </a:lvl1pPr>
          </a:lstStyle>
          <a:p>
            <a:pPr>
              <a:defRPr/>
            </a:pPr>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kumimoji="1" sz="1400"/>
            </a:lvl1pPr>
          </a:lstStyle>
          <a:p>
            <a:pPr>
              <a:defRPr/>
            </a:pPr>
            <a:endParaRPr lang="en-US" altLang="zh-TW"/>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1" sz="1400"/>
            </a:lvl1pPr>
          </a:lstStyle>
          <a:p>
            <a:pPr>
              <a:defRPr/>
            </a:pPr>
            <a:fld id="{1B9DC86B-6B45-4FEC-B829-7A3131B7F769}"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hyperlink" Target="http://petang.cgu.edu.tw/bioinformatics/index.ht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GCG%20UNIX%20&#20316;&#26989;&#31995;&#32113;&#25805;&#20316;&#31777;&#20171;.doc" TargetMode="External"/><Relationship Id="rId2" Type="http://schemas.openxmlformats.org/officeDocument/2006/relationships/hyperlink" Target="file:///D:\Inetpub\wwwroot\Paraweb\Bioinfomatics\Lecture\90\Lecture90-02\&#21629;&#20196;.doc"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EX103_02.doc" TargetMode="External"/><Relationship Id="rId2" Type="http://schemas.openxmlformats.org/officeDocument/2006/relationships/hyperlink" Target="file:///D:\Inetpub\wwwroot\Paraweb\Bioinfomatics\Lecture\90\Lecture90-02\&#21629;&#20196;.doc"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pcman.ptt.cc/"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hyperlink" Target="https://filezilla-project.org/download.php?show_all=1" TargetMode="External"/><Relationship Id="rId2" Type="http://schemas.openxmlformats.org/officeDocument/2006/relationships/hyperlink" Target="https://filezilla-project.org/" TargetMode="Externa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genbank-01.htm" TargetMode="External"/><Relationship Id="rId13" Type="http://schemas.openxmlformats.org/officeDocument/2006/relationships/image" Target="../media/image21.jpeg"/><Relationship Id="rId3" Type="http://schemas.openxmlformats.org/officeDocument/2006/relationships/hyperlink" Target="rsf.htm" TargetMode="External"/><Relationship Id="rId7" Type="http://schemas.openxmlformats.org/officeDocument/2006/relationships/hyperlink" Target="fasta.htm" TargetMode="External"/><Relationship Id="rId12" Type="http://schemas.openxmlformats.org/officeDocument/2006/relationships/hyperlink" Target="Trace.abi" TargetMode="External"/><Relationship Id="rId2" Type="http://schemas.openxmlformats.org/officeDocument/2006/relationships/hyperlink" Target="msf.htm" TargetMode="External"/><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hyperlink" Target="EMBL%20feature_table.htm" TargetMode="External"/><Relationship Id="rId5" Type="http://schemas.openxmlformats.org/officeDocument/2006/relationships/hyperlink" Target="GCG.txt" TargetMode="External"/><Relationship Id="rId10" Type="http://schemas.openxmlformats.org/officeDocument/2006/relationships/hyperlink" Target="embl.htm" TargetMode="External"/><Relationship Id="rId4" Type="http://schemas.openxmlformats.org/officeDocument/2006/relationships/hyperlink" Target="list.htm" TargetMode="External"/><Relationship Id="rId9" Type="http://schemas.openxmlformats.org/officeDocument/2006/relationships/hyperlink" Target="genbank-02.ht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hyperlink" Target="naq.txt" TargetMode="External"/><Relationship Id="rId1" Type="http://schemas.openxmlformats.org/officeDocument/2006/relationships/slideLayout" Target="../slideLayouts/slideLayout7.xml"/><Relationship Id="rId5" Type="http://schemas.openxmlformats.org/officeDocument/2006/relationships/hyperlink" Target="EX103_02.doc" TargetMode="External"/><Relationship Id="rId4" Type="http://schemas.openxmlformats.org/officeDocument/2006/relationships/hyperlink" Target="psq.txt"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a:ea typeface="新細明體" charset="-120"/>
            </a:endParaRPr>
          </a:p>
        </p:txBody>
      </p:sp>
      <p:pic>
        <p:nvPicPr>
          <p:cNvPr id="2051"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600" y="1201738"/>
            <a:ext cx="6705600" cy="2085975"/>
          </a:xfrm>
          <a:prstGeom prst="rect">
            <a:avLst/>
          </a:prstGeom>
          <a:noFill/>
          <a:ln w="9525">
            <a:noFill/>
            <a:miter lim="800000"/>
            <a:headEnd/>
            <a:tailEnd/>
          </a:ln>
          <a:effectLst/>
        </p:spPr>
        <p:txBody>
          <a:bodyPr>
            <a:spAutoFit/>
          </a:bodyPr>
          <a:lstStyle/>
          <a:p>
            <a:pPr>
              <a:lnSpc>
                <a:spcPct val="90000"/>
              </a:lnSpc>
              <a:defRPr/>
            </a:pPr>
            <a:r>
              <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a:t>
            </a:r>
          </a:p>
          <a:p>
            <a:pPr>
              <a:lnSpc>
                <a:spcPct val="90000"/>
              </a:lnSpc>
              <a:defRPr/>
            </a:pPr>
            <a:endPar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defRPr/>
            </a:pPr>
            <a:r>
              <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Lecture  3 </a:t>
            </a:r>
            <a:r>
              <a:rPr lang="en-US" altLang="zh-TW" sz="36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 Bio-computing </a:t>
            </a:r>
            <a:r>
              <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and Linux Basics</a:t>
            </a:r>
          </a:p>
        </p:txBody>
      </p:sp>
      <p:grpSp>
        <p:nvGrpSpPr>
          <p:cNvPr id="2053" name="Group 7"/>
          <p:cNvGrpSpPr>
            <a:grpSpLocks/>
          </p:cNvGrpSpPr>
          <p:nvPr/>
        </p:nvGrpSpPr>
        <p:grpSpPr bwMode="auto">
          <a:xfrm>
            <a:off x="228600" y="3540125"/>
            <a:ext cx="8610600" cy="365125"/>
            <a:chOff x="192" y="2160"/>
            <a:chExt cx="4992" cy="230"/>
          </a:xfrm>
        </p:grpSpPr>
        <p:pic>
          <p:nvPicPr>
            <p:cNvPr id="2057"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058"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054"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110000"/>
              </a:lnSpc>
              <a:spcBef>
                <a:spcPct val="0"/>
              </a:spcBef>
              <a:buFontTx/>
              <a:buNone/>
            </a:pPr>
            <a:r>
              <a:rPr lang="en-US" altLang="zh-TW" sz="1800" b="1">
                <a:latin typeface="Arial Rounded MT Bold" pitchFamily="34" charset="0"/>
              </a:rPr>
              <a:t>Petrus Tang, Ph.D. (</a:t>
            </a:r>
            <a:r>
              <a:rPr lang="zh-TW" altLang="en-US" sz="1800">
                <a:latin typeface="Arial Rounded MT Bold" pitchFamily="34" charset="0"/>
              </a:rPr>
              <a:t>鄧致剛</a:t>
            </a:r>
            <a:r>
              <a:rPr lang="en-US" altLang="zh-TW" sz="1800" b="1">
                <a:latin typeface="Arial Rounded MT Bold" pitchFamily="34" charset="0"/>
              </a:rPr>
              <a:t>)</a:t>
            </a:r>
          </a:p>
          <a:p>
            <a:pPr eaLnBrk="1" hangingPunct="1">
              <a:lnSpc>
                <a:spcPct val="110000"/>
              </a:lnSpc>
              <a:spcBef>
                <a:spcPct val="0"/>
              </a:spcBef>
              <a:buFontTx/>
              <a:buNone/>
            </a:pPr>
            <a:r>
              <a:rPr lang="en-US" altLang="zh-TW" sz="1800" b="1">
                <a:latin typeface="Arial Rounded MT Bold" pitchFamily="34" charset="0"/>
              </a:rPr>
              <a:t>Graduate Institute of Basic Medical Sciences</a:t>
            </a:r>
          </a:p>
          <a:p>
            <a:pPr eaLnBrk="1" hangingPunct="1">
              <a:lnSpc>
                <a:spcPct val="110000"/>
              </a:lnSpc>
              <a:spcBef>
                <a:spcPct val="0"/>
              </a:spcBef>
              <a:buFontTx/>
              <a:buNone/>
            </a:pPr>
            <a:r>
              <a:rPr lang="en-US" altLang="zh-TW" sz="1800" b="1">
                <a:latin typeface="Arial Rounded MT Bold" pitchFamily="34" charset="0"/>
              </a:rPr>
              <a:t>and</a:t>
            </a:r>
          </a:p>
          <a:p>
            <a:pPr eaLnBrk="1" hangingPunct="1">
              <a:lnSpc>
                <a:spcPct val="110000"/>
              </a:lnSpc>
              <a:spcBef>
                <a:spcPct val="0"/>
              </a:spcBef>
              <a:buFontTx/>
              <a:buNone/>
            </a:pPr>
            <a:r>
              <a:rPr lang="en-US" altLang="zh-TW" sz="1800" b="1">
                <a:latin typeface="Arial Rounded MT Bold" pitchFamily="34" charset="0"/>
              </a:rPr>
              <a:t>Bioinformatics Center, Chang Gung University</a:t>
            </a:r>
            <a:r>
              <a:rPr lang="en-US" altLang="zh-TW" sz="1800" b="1" i="1">
                <a:latin typeface="Arial Rounded MT Bold" pitchFamily="34" charset="0"/>
              </a:rPr>
              <a:t>.</a:t>
            </a:r>
          </a:p>
          <a:p>
            <a:pPr eaLnBrk="1" hangingPunct="1">
              <a:lnSpc>
                <a:spcPct val="110000"/>
              </a:lnSpc>
              <a:spcBef>
                <a:spcPct val="0"/>
              </a:spcBef>
              <a:buFontTx/>
              <a:buNone/>
            </a:pPr>
            <a:r>
              <a:rPr lang="en-US" altLang="zh-TW" sz="1800" b="1">
                <a:latin typeface="Arial Rounded MT Bold" pitchFamily="34" charset="0"/>
              </a:rPr>
              <a:t>petang@mail.cgu.edu.tw</a:t>
            </a:r>
          </a:p>
          <a:p>
            <a:pPr eaLnBrk="1" hangingPunct="1">
              <a:lnSpc>
                <a:spcPct val="110000"/>
              </a:lnSpc>
              <a:spcBef>
                <a:spcPct val="0"/>
              </a:spcBef>
              <a:buFontTx/>
              <a:buNone/>
            </a:pPr>
            <a:r>
              <a:rPr lang="en-US" altLang="zh-TW" sz="1800" b="1">
                <a:latin typeface="Arial Rounded MT Bold" pitchFamily="34" charset="0"/>
              </a:rPr>
              <a:t>EXT: </a:t>
            </a:r>
            <a:r>
              <a:rPr lang="en-US" altLang="zh-TW" sz="2000"/>
              <a:t>5136</a:t>
            </a:r>
            <a:endParaRPr lang="en-US" altLang="zh-TW" sz="1800" b="1" i="1">
              <a:latin typeface="Arial Rounded MT Bold" pitchFamily="34" charset="0"/>
            </a:endParaRPr>
          </a:p>
        </p:txBody>
      </p:sp>
      <p:sp>
        <p:nvSpPr>
          <p:cNvPr id="2055" name="Text Box 14"/>
          <p:cNvSpPr txBox="1">
            <a:spLocks noChangeArrowheads="1"/>
          </p:cNvSpPr>
          <p:nvPr/>
        </p:nvSpPr>
        <p:spPr bwMode="auto">
          <a:xfrm>
            <a:off x="6516688" y="4071938"/>
            <a:ext cx="20320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zh-TW" altLang="en-US" sz="1800">
                <a:latin typeface="標楷體" pitchFamily="65" charset="-120"/>
                <a:ea typeface="標楷體" pitchFamily="65" charset="-120"/>
              </a:rPr>
              <a:t>助教：</a:t>
            </a:r>
          </a:p>
          <a:p>
            <a:pPr eaLnBrk="1" hangingPunct="1">
              <a:lnSpc>
                <a:spcPct val="90000"/>
              </a:lnSpc>
              <a:spcBef>
                <a:spcPct val="0"/>
              </a:spcBef>
              <a:buFontTx/>
              <a:buNone/>
            </a:pPr>
            <a:r>
              <a:rPr lang="zh-TW" altLang="en-US" sz="1800">
                <a:latin typeface="標楷體" pitchFamily="65" charset="-120"/>
                <a:ea typeface="標楷體" pitchFamily="65" charset="-120"/>
              </a:rPr>
              <a:t>蔡智宇</a:t>
            </a:r>
            <a:r>
              <a:rPr lang="en-US" altLang="zh-TW" sz="1800">
                <a:latin typeface="標楷體" pitchFamily="65" charset="-120"/>
                <a:ea typeface="標楷體" pitchFamily="65" charset="-120"/>
              </a:rPr>
              <a:t>(</a:t>
            </a:r>
            <a:r>
              <a:rPr lang="zh-TW" altLang="en-US" sz="1800">
                <a:latin typeface="標楷體" pitchFamily="65" charset="-120"/>
                <a:ea typeface="標楷體" pitchFamily="65" charset="-120"/>
              </a:rPr>
              <a:t>分機</a:t>
            </a:r>
            <a:r>
              <a:rPr lang="en-US" altLang="zh-TW" sz="1800">
                <a:latin typeface="標楷體" pitchFamily="65" charset="-120"/>
                <a:ea typeface="標楷體" pitchFamily="65" charset="-120"/>
              </a:rPr>
              <a:t>5690)</a:t>
            </a:r>
          </a:p>
        </p:txBody>
      </p:sp>
      <p:sp>
        <p:nvSpPr>
          <p:cNvPr id="2056" name="Text Box 5">
            <a:hlinkClick r:id="rId4"/>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en-US" altLang="zh-TW" sz="2000" b="1" i="1"/>
              <a:t>http://petang.cgu.edu.tw/bioinformatics/index.htm</a:t>
            </a:r>
            <a:endParaRPr lang="en-US" altLang="zh-TW" sz="20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3075" name="Text Box 3"/>
          <p:cNvSpPr txBox="1">
            <a:spLocks noChangeArrowheads="1"/>
          </p:cNvSpPr>
          <p:nvPr/>
        </p:nvSpPr>
        <p:spPr bwMode="auto">
          <a:xfrm>
            <a:off x="2154238" y="381000"/>
            <a:ext cx="4826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5400" dirty="0">
                <a:solidFill>
                  <a:srgbClr val="000099"/>
                </a:solidFill>
                <a:latin typeface="Arial Rounded MT Bold" pitchFamily="34" charset="0"/>
              </a:rPr>
              <a:t>UNIX SYSTEM</a:t>
            </a:r>
            <a:endParaRPr lang="en-US" altLang="zh-TW" sz="4800" dirty="0">
              <a:solidFill>
                <a:srgbClr val="000099"/>
              </a:solidFill>
              <a:latin typeface="Arial Rounded MT Bold" pitchFamily="34" charset="0"/>
            </a:endParaRPr>
          </a:p>
        </p:txBody>
      </p:sp>
      <p:sp>
        <p:nvSpPr>
          <p:cNvPr id="3076" name="Text Box 6"/>
          <p:cNvSpPr txBox="1">
            <a:spLocks noChangeArrowheads="1"/>
          </p:cNvSpPr>
          <p:nvPr/>
        </p:nvSpPr>
        <p:spPr bwMode="auto">
          <a:xfrm>
            <a:off x="334963" y="1462088"/>
            <a:ext cx="83216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2000">
                <a:ea typeface="細明體" pitchFamily="49" charset="-120"/>
              </a:rPr>
              <a:t>UNIX </a:t>
            </a:r>
            <a:r>
              <a:rPr lang="zh-TW" altLang="en-US" sz="2000">
                <a:ea typeface="細明體" pitchFamily="49" charset="-120"/>
              </a:rPr>
              <a:t>是個多人多工作業系統。另外，</a:t>
            </a:r>
            <a:r>
              <a:rPr lang="en-US" altLang="zh-TW" sz="2000">
                <a:ea typeface="細明體" pitchFamily="49" charset="-120"/>
              </a:rPr>
              <a:t>UNIX </a:t>
            </a:r>
            <a:r>
              <a:rPr lang="zh-TW" altLang="en-US" sz="2000">
                <a:ea typeface="細明體" pitchFamily="49" charset="-120"/>
              </a:rPr>
              <a:t>多種不同之版本如 </a:t>
            </a:r>
            <a:r>
              <a:rPr lang="en-US" altLang="zh-TW" sz="2000">
                <a:ea typeface="細明體" pitchFamily="49" charset="-120"/>
              </a:rPr>
              <a:t>SunOS</a:t>
            </a:r>
            <a:r>
              <a:rPr lang="zh-TW" altLang="en-US" sz="2000">
                <a:ea typeface="細明體" pitchFamily="49" charset="-120"/>
              </a:rPr>
              <a:t>、</a:t>
            </a:r>
            <a:r>
              <a:rPr lang="en-US" altLang="zh-TW" sz="2000">
                <a:ea typeface="細明體" pitchFamily="49" charset="-120"/>
              </a:rPr>
              <a:t>Linux </a:t>
            </a:r>
            <a:r>
              <a:rPr lang="zh-TW" altLang="en-US" sz="2000">
                <a:ea typeface="細明體" pitchFamily="49" charset="-120"/>
              </a:rPr>
              <a:t>等等。但各系統之基本操作指令大同小異。</a:t>
            </a:r>
          </a:p>
        </p:txBody>
      </p:sp>
      <p:pic>
        <p:nvPicPr>
          <p:cNvPr id="6" name="圖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228080"/>
            <a:ext cx="5288396" cy="448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Line 2"/>
          <p:cNvSpPr>
            <a:spLocks noChangeShapeType="1"/>
          </p:cNvSpPr>
          <p:nvPr/>
        </p:nvSpPr>
        <p:spPr bwMode="auto">
          <a:xfrm>
            <a:off x="354013" y="1001713"/>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4099" name="Text Box 3"/>
          <p:cNvSpPr txBox="1">
            <a:spLocks noChangeArrowheads="1"/>
          </p:cNvSpPr>
          <p:nvPr/>
        </p:nvSpPr>
        <p:spPr bwMode="auto">
          <a:xfrm>
            <a:off x="331788" y="115888"/>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latin typeface="Arial" charset="0"/>
              </a:rPr>
              <a:t>作業系統操作簡介</a:t>
            </a:r>
            <a:r>
              <a:rPr lang="en-US" altLang="zh-TW" sz="4600" b="1" dirty="0">
                <a:solidFill>
                  <a:srgbClr val="000099"/>
                </a:solidFill>
                <a:latin typeface="Arial" charset="0"/>
              </a:rPr>
              <a:t>-1</a:t>
            </a:r>
          </a:p>
        </p:txBody>
      </p:sp>
      <p:sp>
        <p:nvSpPr>
          <p:cNvPr id="4100" name="Text Box 9"/>
          <p:cNvSpPr txBox="1">
            <a:spLocks noChangeArrowheads="1"/>
          </p:cNvSpPr>
          <p:nvPr/>
        </p:nvSpPr>
        <p:spPr bwMode="auto">
          <a:xfrm>
            <a:off x="158750" y="1125538"/>
            <a:ext cx="8734425" cy="4967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110000"/>
              </a:lnSpc>
              <a:spcBef>
                <a:spcPct val="0"/>
              </a:spcBef>
              <a:buFontTx/>
              <a:buNone/>
            </a:pPr>
            <a:r>
              <a:rPr lang="zh-TW" altLang="en-US" sz="2400" b="1" dirty="0"/>
              <a:t>檔案、目錄、與檔案系統</a:t>
            </a:r>
          </a:p>
          <a:p>
            <a:pPr eaLnBrk="1" hangingPunct="1">
              <a:lnSpc>
                <a:spcPct val="110000"/>
              </a:lnSpc>
              <a:spcBef>
                <a:spcPct val="0"/>
              </a:spcBef>
              <a:buFontTx/>
              <a:buNone/>
            </a:pPr>
            <a:endParaRPr lang="zh-TW" altLang="en-US" sz="2400" dirty="0">
              <a:solidFill>
                <a:srgbClr val="00FFFF"/>
              </a:solidFill>
            </a:endParaRPr>
          </a:p>
          <a:p>
            <a:pPr eaLnBrk="1" hangingPunct="1">
              <a:lnSpc>
                <a:spcPct val="110000"/>
              </a:lnSpc>
              <a:spcBef>
                <a:spcPct val="0"/>
              </a:spcBef>
              <a:buFontTx/>
              <a:buNone/>
            </a:pPr>
            <a:r>
              <a:rPr lang="zh-TW" altLang="en-US" sz="2000" dirty="0">
                <a:solidFill>
                  <a:srgbClr val="FF0707"/>
                </a:solidFill>
              </a:rPr>
              <a:t>■ </a:t>
            </a:r>
            <a:r>
              <a:rPr lang="zh-TW" altLang="en-US" sz="2000" dirty="0"/>
              <a:t>每一個使用者在 </a:t>
            </a:r>
            <a:r>
              <a:rPr lang="en-US" altLang="zh-TW" sz="2000" dirty="0"/>
              <a:t>UNIX </a:t>
            </a:r>
            <a:r>
              <a:rPr lang="zh-TW" altLang="en-US" sz="2000" dirty="0"/>
              <a:t>下面均有一個 </a:t>
            </a:r>
            <a:r>
              <a:rPr lang="en-US" altLang="zh-TW" sz="2000" dirty="0"/>
              <a:t>HOME directory </a:t>
            </a:r>
            <a:r>
              <a:rPr lang="zh-TW" altLang="en-US" sz="2000" dirty="0"/>
              <a:t>，做為這個使用者個人資料的存放處。使用者 </a:t>
            </a:r>
            <a:r>
              <a:rPr lang="en-US" altLang="zh-TW" sz="2000" dirty="0"/>
              <a:t>login </a:t>
            </a:r>
            <a:r>
              <a:rPr lang="zh-TW" altLang="en-US" sz="2000" dirty="0"/>
              <a:t>時，系統管理者設定進入工作目錄的位置。</a:t>
            </a:r>
          </a:p>
          <a:p>
            <a:pPr eaLnBrk="1" hangingPunct="1">
              <a:lnSpc>
                <a:spcPct val="110000"/>
              </a:lnSpc>
              <a:spcBef>
                <a:spcPct val="0"/>
              </a:spcBef>
              <a:buFontTx/>
              <a:buNone/>
            </a:pPr>
            <a:endParaRPr lang="zh-TW" altLang="en-US" sz="2000" dirty="0"/>
          </a:p>
          <a:p>
            <a:pPr eaLnBrk="1" hangingPunct="1">
              <a:lnSpc>
                <a:spcPct val="110000"/>
              </a:lnSpc>
              <a:spcBef>
                <a:spcPct val="0"/>
              </a:spcBef>
              <a:buFontTx/>
              <a:buNone/>
            </a:pPr>
            <a:r>
              <a:rPr lang="zh-TW" altLang="en-US" sz="2000" dirty="0">
                <a:solidFill>
                  <a:srgbClr val="FF0707"/>
                </a:solidFill>
              </a:rPr>
              <a:t>■ </a:t>
            </a:r>
            <a:r>
              <a:rPr lang="en-US" altLang="zh-TW" sz="2000" dirty="0"/>
              <a:t>UNIX </a:t>
            </a:r>
            <a:r>
              <a:rPr lang="zh-TW" altLang="en-US" sz="2000" dirty="0"/>
              <a:t>使用一個和 </a:t>
            </a:r>
            <a:r>
              <a:rPr lang="en-US" altLang="zh-TW" sz="2000" dirty="0"/>
              <a:t>DOS </a:t>
            </a:r>
            <a:r>
              <a:rPr lang="zh-TW" altLang="en-US" sz="2000" dirty="0"/>
              <a:t>相似的</a:t>
            </a:r>
          </a:p>
          <a:p>
            <a:pPr eaLnBrk="1" hangingPunct="1">
              <a:lnSpc>
                <a:spcPct val="110000"/>
              </a:lnSpc>
              <a:spcBef>
                <a:spcPct val="0"/>
              </a:spcBef>
              <a:buFontTx/>
              <a:buNone/>
            </a:pPr>
            <a:r>
              <a:rPr lang="zh-TW" altLang="en-US" sz="2000" dirty="0"/>
              <a:t> </a:t>
            </a:r>
            <a:r>
              <a:rPr lang="en-US" altLang="zh-TW" sz="2000" dirty="0"/>
              <a:t>single root </a:t>
            </a:r>
            <a:r>
              <a:rPr lang="zh-TW" altLang="en-US" sz="2000" dirty="0"/>
              <a:t>樹狀結構檔案系統，</a:t>
            </a:r>
          </a:p>
          <a:p>
            <a:pPr eaLnBrk="1" hangingPunct="1">
              <a:lnSpc>
                <a:spcPct val="110000"/>
              </a:lnSpc>
              <a:spcBef>
                <a:spcPct val="0"/>
              </a:spcBef>
              <a:buFontTx/>
              <a:buNone/>
            </a:pPr>
            <a:r>
              <a:rPr lang="zh-TW" altLang="en-US" sz="2000" dirty="0"/>
              <a:t>由根目錄</a:t>
            </a:r>
            <a:r>
              <a:rPr lang="en-US" altLang="zh-TW" sz="2000" dirty="0"/>
              <a:t>( / )</a:t>
            </a:r>
            <a:r>
              <a:rPr lang="zh-TW" altLang="en-US" sz="2000" dirty="0"/>
              <a:t>開始一層層將子目錄</a:t>
            </a:r>
          </a:p>
          <a:p>
            <a:pPr eaLnBrk="1" hangingPunct="1">
              <a:lnSpc>
                <a:spcPct val="110000"/>
              </a:lnSpc>
              <a:spcBef>
                <a:spcPct val="0"/>
              </a:spcBef>
              <a:buFontTx/>
              <a:buNone/>
            </a:pPr>
            <a:r>
              <a:rPr lang="zh-TW" altLang="en-US" sz="2000" dirty="0"/>
              <a:t>建下去，各階層目錄以 </a:t>
            </a:r>
            <a:r>
              <a:rPr lang="en-US" altLang="zh-TW" sz="2000" dirty="0"/>
              <a:t>/ </a:t>
            </a:r>
            <a:r>
              <a:rPr lang="zh-TW" altLang="en-US" sz="2000" dirty="0"/>
              <a:t>隔開。</a:t>
            </a:r>
          </a:p>
          <a:p>
            <a:pPr eaLnBrk="1" hangingPunct="1">
              <a:lnSpc>
                <a:spcPct val="110000"/>
              </a:lnSpc>
              <a:spcBef>
                <a:spcPct val="0"/>
              </a:spcBef>
              <a:buFontTx/>
              <a:buNone/>
            </a:pPr>
            <a:endParaRPr lang="zh-TW" altLang="en-US" sz="2000" dirty="0"/>
          </a:p>
          <a:p>
            <a:pPr eaLnBrk="1" hangingPunct="1">
              <a:lnSpc>
                <a:spcPct val="110000"/>
              </a:lnSpc>
              <a:spcBef>
                <a:spcPct val="0"/>
              </a:spcBef>
              <a:buFontTx/>
              <a:buNone/>
            </a:pPr>
            <a:r>
              <a:rPr lang="zh-TW" altLang="en-US" sz="2000" dirty="0">
                <a:solidFill>
                  <a:srgbClr val="FF0707"/>
                </a:solidFill>
              </a:rPr>
              <a:t>■ </a:t>
            </a:r>
            <a:r>
              <a:rPr lang="zh-TW" altLang="en-US" sz="2000" dirty="0"/>
              <a:t>最頂層稱為根目錄</a:t>
            </a:r>
            <a:r>
              <a:rPr lang="en-US" altLang="zh-TW" sz="2000" dirty="0"/>
              <a:t>( root )</a:t>
            </a:r>
            <a:r>
              <a:rPr lang="zh-TW" altLang="en-US" sz="2000" dirty="0"/>
              <a:t>，</a:t>
            </a:r>
          </a:p>
          <a:p>
            <a:pPr eaLnBrk="1" hangingPunct="1">
              <a:lnSpc>
                <a:spcPct val="110000"/>
              </a:lnSpc>
              <a:spcBef>
                <a:spcPct val="0"/>
              </a:spcBef>
              <a:buFontTx/>
              <a:buNone/>
            </a:pPr>
            <a:r>
              <a:rPr lang="zh-TW" altLang="en-US" sz="2000" dirty="0"/>
              <a:t>包含許多目錄，</a:t>
            </a:r>
          </a:p>
          <a:p>
            <a:pPr eaLnBrk="1" hangingPunct="1">
              <a:lnSpc>
                <a:spcPct val="110000"/>
              </a:lnSpc>
              <a:spcBef>
                <a:spcPct val="0"/>
              </a:spcBef>
              <a:buFontTx/>
              <a:buNone/>
            </a:pPr>
            <a:r>
              <a:rPr lang="zh-TW" altLang="en-US" sz="2000" dirty="0"/>
              <a:t>每一個目錄底下均存放許多的</a:t>
            </a:r>
          </a:p>
          <a:p>
            <a:pPr eaLnBrk="1" hangingPunct="1">
              <a:lnSpc>
                <a:spcPct val="110000"/>
              </a:lnSpc>
              <a:spcBef>
                <a:spcPct val="0"/>
              </a:spcBef>
              <a:buFontTx/>
              <a:buNone/>
            </a:pPr>
            <a:r>
              <a:rPr lang="zh-TW" altLang="en-US" sz="2000" dirty="0"/>
              <a:t>檔案與子目錄。</a:t>
            </a:r>
          </a:p>
        </p:txBody>
      </p:sp>
      <p:graphicFrame>
        <p:nvGraphicFramePr>
          <p:cNvPr id="4101" name="Object 10"/>
          <p:cNvGraphicFramePr>
            <a:graphicFrameLocks noChangeAspect="1"/>
          </p:cNvGraphicFramePr>
          <p:nvPr/>
        </p:nvGraphicFramePr>
        <p:xfrm>
          <a:off x="4572000" y="2781300"/>
          <a:ext cx="4105275" cy="3619500"/>
        </p:xfrm>
        <a:graphic>
          <a:graphicData uri="http://schemas.openxmlformats.org/presentationml/2006/ole">
            <mc:AlternateContent xmlns:mc="http://schemas.openxmlformats.org/markup-compatibility/2006">
              <mc:Choice xmlns:v="urn:schemas-microsoft-com:vml" Requires="v">
                <p:oleObj spid="_x0000_s4116" name="Image" r:id="rId3" imgW="3695238" imgH="3555556" progId="Photoshop.Image.6">
                  <p:embed/>
                </p:oleObj>
              </mc:Choice>
              <mc:Fallback>
                <p:oleObj name="Image" r:id="rId3" imgW="3695238" imgH="3555556" progId="Photoshop.Image.6">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781300"/>
                        <a:ext cx="4105275" cy="361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Line 2"/>
          <p:cNvSpPr>
            <a:spLocks noChangeShapeType="1"/>
          </p:cNvSpPr>
          <p:nvPr/>
        </p:nvSpPr>
        <p:spPr bwMode="auto">
          <a:xfrm>
            <a:off x="354013" y="1146175"/>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5123" name="Text Box 3"/>
          <p:cNvSpPr txBox="1">
            <a:spLocks noChangeArrowheads="1"/>
          </p:cNvSpPr>
          <p:nvPr/>
        </p:nvSpPr>
        <p:spPr bwMode="auto">
          <a:xfrm>
            <a:off x="331788" y="260350"/>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latin typeface="Arial" charset="0"/>
              </a:rPr>
              <a:t>作業系統操作簡介</a:t>
            </a:r>
            <a:r>
              <a:rPr lang="en-US" altLang="zh-TW" sz="4600" b="1" dirty="0">
                <a:solidFill>
                  <a:srgbClr val="000099"/>
                </a:solidFill>
                <a:latin typeface="Arial" charset="0"/>
              </a:rPr>
              <a:t>-2</a:t>
            </a:r>
          </a:p>
        </p:txBody>
      </p:sp>
      <p:sp>
        <p:nvSpPr>
          <p:cNvPr id="5124" name="Text Box 4"/>
          <p:cNvSpPr txBox="1">
            <a:spLocks noChangeArrowheads="1"/>
          </p:cNvSpPr>
          <p:nvPr/>
        </p:nvSpPr>
        <p:spPr bwMode="auto">
          <a:xfrm>
            <a:off x="179388" y="1403350"/>
            <a:ext cx="8893175" cy="4967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110000"/>
              </a:lnSpc>
              <a:spcBef>
                <a:spcPct val="0"/>
              </a:spcBef>
              <a:buFontTx/>
              <a:buNone/>
            </a:pPr>
            <a:r>
              <a:rPr lang="zh-TW" altLang="en-US" sz="2400" b="1" dirty="0"/>
              <a:t>指令格式</a:t>
            </a:r>
          </a:p>
          <a:p>
            <a:pPr eaLnBrk="1" hangingPunct="1">
              <a:lnSpc>
                <a:spcPct val="110000"/>
              </a:lnSpc>
              <a:spcBef>
                <a:spcPct val="0"/>
              </a:spcBef>
              <a:buFontTx/>
              <a:buNone/>
            </a:pPr>
            <a:endParaRPr lang="zh-TW" altLang="en-US" sz="2400" b="1" dirty="0">
              <a:solidFill>
                <a:srgbClr val="00FFFF"/>
              </a:solidFill>
            </a:endParaRPr>
          </a:p>
          <a:p>
            <a:pPr eaLnBrk="1" hangingPunct="1">
              <a:lnSpc>
                <a:spcPct val="110000"/>
              </a:lnSpc>
              <a:spcBef>
                <a:spcPct val="0"/>
              </a:spcBef>
              <a:buFontTx/>
              <a:buNone/>
            </a:pPr>
            <a:r>
              <a:rPr lang="zh-TW" altLang="en-US" sz="2000" dirty="0"/>
              <a:t>指令 </a:t>
            </a:r>
            <a:r>
              <a:rPr lang="en-US" altLang="zh-TW" sz="2000" dirty="0"/>
              <a:t>[</a:t>
            </a:r>
            <a:r>
              <a:rPr lang="zh-TW" altLang="en-US" sz="2000" dirty="0"/>
              <a:t>參數</a:t>
            </a:r>
            <a:r>
              <a:rPr lang="en-US" altLang="zh-TW" sz="2000" dirty="0"/>
              <a:t>] [</a:t>
            </a:r>
            <a:r>
              <a:rPr lang="zh-TW" altLang="en-US" sz="2000" dirty="0"/>
              <a:t>處理對象</a:t>
            </a:r>
            <a:r>
              <a:rPr lang="en-US" altLang="zh-TW" sz="2000" dirty="0"/>
              <a:t>]  </a:t>
            </a:r>
          </a:p>
          <a:p>
            <a:pPr eaLnBrk="1" hangingPunct="1">
              <a:lnSpc>
                <a:spcPct val="110000"/>
              </a:lnSpc>
              <a:spcBef>
                <a:spcPct val="0"/>
              </a:spcBef>
              <a:buFontTx/>
              <a:buNone/>
            </a:pPr>
            <a:r>
              <a:rPr lang="en-US" altLang="zh-TW" sz="2000" dirty="0"/>
              <a:t>gcg2% [command] [options] [file]</a:t>
            </a:r>
          </a:p>
          <a:p>
            <a:pPr eaLnBrk="1" hangingPunct="1">
              <a:lnSpc>
                <a:spcPct val="110000"/>
              </a:lnSpc>
              <a:spcBef>
                <a:spcPct val="0"/>
              </a:spcBef>
              <a:buFontTx/>
              <a:buNone/>
            </a:pPr>
            <a:r>
              <a:rPr lang="zh-TW" altLang="en-US" sz="2000" dirty="0"/>
              <a:t>例：</a:t>
            </a:r>
            <a:r>
              <a:rPr lang="en-US" altLang="zh-TW" sz="2000" dirty="0"/>
              <a:t>ls –l aminoacid.dat    </a:t>
            </a:r>
          </a:p>
          <a:p>
            <a:pPr eaLnBrk="1" hangingPunct="1">
              <a:lnSpc>
                <a:spcPct val="110000"/>
              </a:lnSpc>
              <a:spcBef>
                <a:spcPct val="0"/>
              </a:spcBef>
              <a:buFontTx/>
              <a:buNone/>
            </a:pPr>
            <a:r>
              <a:rPr lang="en-US" altLang="zh-TW" sz="2000" dirty="0"/>
              <a:t>        </a:t>
            </a:r>
            <a:r>
              <a:rPr lang="zh-TW" altLang="en-US" sz="2000" dirty="0"/>
              <a:t>除了列出檔名外，並列出檔案屬性及擁有者、檔案大小及建立時間等資訊</a:t>
            </a:r>
          </a:p>
          <a:p>
            <a:pPr eaLnBrk="1" hangingPunct="1">
              <a:lnSpc>
                <a:spcPct val="110000"/>
              </a:lnSpc>
              <a:spcBef>
                <a:spcPct val="0"/>
              </a:spcBef>
              <a:buFontTx/>
              <a:buNone/>
            </a:pPr>
            <a:endParaRPr lang="zh-TW" altLang="en-US" sz="2000" dirty="0"/>
          </a:p>
          <a:p>
            <a:pPr eaLnBrk="1" hangingPunct="1">
              <a:lnSpc>
                <a:spcPct val="110000"/>
              </a:lnSpc>
              <a:spcBef>
                <a:spcPct val="0"/>
              </a:spcBef>
              <a:buFontTx/>
              <a:buNone/>
            </a:pPr>
            <a:r>
              <a:rPr lang="zh-TW" altLang="en-US" sz="2000" dirty="0">
                <a:solidFill>
                  <a:srgbClr val="FF3300"/>
                </a:solidFill>
              </a:rPr>
              <a:t>■</a:t>
            </a:r>
            <a:r>
              <a:rPr lang="zh-TW" altLang="en-US" sz="2000" dirty="0"/>
              <a:t> 在 </a:t>
            </a:r>
            <a:r>
              <a:rPr lang="en-US" altLang="zh-TW" sz="2000" dirty="0"/>
              <a:t>UNIX </a:t>
            </a:r>
            <a:r>
              <a:rPr lang="zh-TW" altLang="en-US" sz="2000" dirty="0"/>
              <a:t>之下英文字母的大小寫是有差別的，命令一般是小寫字串。</a:t>
            </a:r>
          </a:p>
          <a:p>
            <a:pPr eaLnBrk="1" hangingPunct="1">
              <a:lnSpc>
                <a:spcPct val="110000"/>
              </a:lnSpc>
              <a:spcBef>
                <a:spcPct val="0"/>
              </a:spcBef>
              <a:buFontTx/>
              <a:buNone/>
            </a:pPr>
            <a:r>
              <a:rPr lang="zh-TW" altLang="en-US" sz="2000" dirty="0"/>
              <a:t>     本課程建議所有</a:t>
            </a:r>
            <a:r>
              <a:rPr lang="en-US" altLang="zh-TW" sz="2000" dirty="0"/>
              <a:t>"</a:t>
            </a:r>
            <a:r>
              <a:rPr lang="zh-TW" altLang="en-US" sz="2000" dirty="0"/>
              <a:t>根目錄</a:t>
            </a:r>
            <a:r>
              <a:rPr lang="en-US" altLang="zh-TW" sz="2000" dirty="0"/>
              <a:t>"</a:t>
            </a:r>
            <a:r>
              <a:rPr lang="zh-TW" altLang="en-US" sz="2000" dirty="0"/>
              <a:t>以大寫命名。其它檔案全部用小寫。</a:t>
            </a:r>
          </a:p>
          <a:p>
            <a:pPr eaLnBrk="1" hangingPunct="1">
              <a:lnSpc>
                <a:spcPct val="110000"/>
              </a:lnSpc>
              <a:spcBef>
                <a:spcPct val="0"/>
              </a:spcBef>
              <a:buFontTx/>
              <a:buNone/>
            </a:pPr>
            <a:r>
              <a:rPr lang="zh-TW" altLang="en-US" sz="2000" dirty="0">
                <a:solidFill>
                  <a:srgbClr val="FF3300"/>
                </a:solidFill>
              </a:rPr>
              <a:t>■ </a:t>
            </a:r>
            <a:r>
              <a:rPr lang="zh-TW" altLang="en-US" sz="2000" dirty="0"/>
              <a:t>選項通常以減號</a:t>
            </a:r>
            <a:r>
              <a:rPr lang="en-US" altLang="zh-TW" sz="2000" dirty="0"/>
              <a:t>(-)</a:t>
            </a:r>
            <a:r>
              <a:rPr lang="zh-TW" altLang="en-US" sz="2000" dirty="0"/>
              <a:t>再加上一個或數個字元表示，</a:t>
            </a:r>
          </a:p>
          <a:p>
            <a:pPr eaLnBrk="1" hangingPunct="1">
              <a:lnSpc>
                <a:spcPct val="110000"/>
              </a:lnSpc>
              <a:spcBef>
                <a:spcPct val="0"/>
              </a:spcBef>
              <a:buFontTx/>
              <a:buNone/>
            </a:pPr>
            <a:r>
              <a:rPr lang="zh-TW" altLang="en-US" sz="2000" dirty="0"/>
              <a:t>     用來選擇一個命令的不同操作</a:t>
            </a:r>
          </a:p>
          <a:p>
            <a:pPr eaLnBrk="1" hangingPunct="1">
              <a:lnSpc>
                <a:spcPct val="110000"/>
              </a:lnSpc>
              <a:spcBef>
                <a:spcPct val="0"/>
              </a:spcBef>
              <a:buFontTx/>
              <a:buNone/>
            </a:pPr>
            <a:r>
              <a:rPr lang="zh-TW" altLang="en-US" sz="2000" dirty="0">
                <a:solidFill>
                  <a:srgbClr val="FF3300"/>
                </a:solidFill>
              </a:rPr>
              <a:t>■</a:t>
            </a:r>
            <a:r>
              <a:rPr lang="zh-TW" altLang="en-US" sz="2000" dirty="0"/>
              <a:t> 同一行可下數個命令，命令間應以分號隔開。</a:t>
            </a:r>
          </a:p>
          <a:p>
            <a:pPr eaLnBrk="1" hangingPunct="1">
              <a:lnSpc>
                <a:spcPct val="110000"/>
              </a:lnSpc>
              <a:spcBef>
                <a:spcPct val="0"/>
              </a:spcBef>
              <a:buFontTx/>
              <a:buNone/>
            </a:pPr>
            <a:r>
              <a:rPr lang="zh-TW" altLang="en-US" sz="2000" dirty="0">
                <a:solidFill>
                  <a:srgbClr val="FF3300"/>
                </a:solidFill>
              </a:rPr>
              <a:t>■</a:t>
            </a:r>
            <a:r>
              <a:rPr lang="zh-TW" altLang="en-US" sz="2000" dirty="0"/>
              <a:t> 線上求助指令 </a:t>
            </a:r>
            <a:r>
              <a:rPr lang="en-US" altLang="zh-TW" sz="2000" dirty="0"/>
              <a:t>-- man   </a:t>
            </a:r>
            <a:r>
              <a:rPr lang="zh-TW" altLang="en-US" sz="2000" dirty="0"/>
              <a:t>可在線上用來查詢各種命令用法</a:t>
            </a:r>
            <a:r>
              <a:rPr lang="en-US" altLang="zh-TW" sz="2000" dirty="0"/>
              <a:t>(manual page)</a:t>
            </a:r>
            <a:r>
              <a:rPr lang="zh-TW" altLang="en-US" sz="2000" dirty="0"/>
              <a:t>的指令</a:t>
            </a:r>
          </a:p>
          <a:p>
            <a:pPr eaLnBrk="1" hangingPunct="1">
              <a:lnSpc>
                <a:spcPct val="110000"/>
              </a:lnSpc>
              <a:spcBef>
                <a:spcPct val="0"/>
              </a:spcBef>
              <a:buFontTx/>
              <a:buNone/>
            </a:pPr>
            <a:r>
              <a:rPr lang="zh-TW" altLang="en-US" sz="2000" dirty="0"/>
              <a:t>     例：</a:t>
            </a:r>
            <a:r>
              <a:rPr lang="en-US" altLang="zh-TW" sz="2000" dirty="0"/>
              <a:t>man ls     </a:t>
            </a:r>
            <a:r>
              <a:rPr lang="zh-TW" altLang="en-US" sz="2000" dirty="0"/>
              <a:t>查詢 </a:t>
            </a:r>
            <a:r>
              <a:rPr lang="en-US" altLang="zh-TW" sz="2000" dirty="0"/>
              <a:t>ls </a:t>
            </a:r>
            <a:r>
              <a:rPr lang="zh-TW" altLang="en-US" sz="2000" dirty="0"/>
              <a:t>這個指令的用法</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6147" name="Text Box 3"/>
          <p:cNvSpPr txBox="1">
            <a:spLocks noChangeArrowheads="1"/>
          </p:cNvSpPr>
          <p:nvPr/>
        </p:nvSpPr>
        <p:spPr bwMode="auto">
          <a:xfrm>
            <a:off x="357188" y="485775"/>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latin typeface="Arial" charset="0"/>
              </a:rPr>
              <a:t>作業系統操作簡介</a:t>
            </a:r>
            <a:r>
              <a:rPr lang="en-US" altLang="zh-TW" sz="4600" b="1" dirty="0">
                <a:solidFill>
                  <a:srgbClr val="000099"/>
                </a:solidFill>
                <a:latin typeface="Arial" charset="0"/>
              </a:rPr>
              <a:t>-3</a:t>
            </a:r>
          </a:p>
        </p:txBody>
      </p:sp>
      <p:sp>
        <p:nvSpPr>
          <p:cNvPr id="6148" name="Rectangle 5"/>
          <p:cNvSpPr>
            <a:spLocks noChangeArrowheads="1"/>
          </p:cNvSpPr>
          <p:nvPr/>
        </p:nvSpPr>
        <p:spPr bwMode="auto">
          <a:xfrm>
            <a:off x="755650" y="1773238"/>
            <a:ext cx="777716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400" b="1" dirty="0"/>
              <a:t>基本指令</a:t>
            </a:r>
            <a:endParaRPr lang="zh-TW" altLang="en-US" sz="2400" b="1" dirty="0">
              <a:latin typeface="Arial" charset="0"/>
              <a:cs typeface="Courier New" pitchFamily="49" charset="0"/>
            </a:endParaRPr>
          </a:p>
          <a:p>
            <a:pPr eaLnBrk="1" hangingPunct="1">
              <a:spcBef>
                <a:spcPct val="0"/>
              </a:spcBef>
              <a:buFontTx/>
              <a:buNone/>
            </a:pPr>
            <a:endParaRPr lang="zh-TW" altLang="en-US" sz="2400" b="1" dirty="0">
              <a:latin typeface="Arial" charset="0"/>
              <a:cs typeface="Courier New" pitchFamily="49" charset="0"/>
            </a:endParaRPr>
          </a:p>
          <a:p>
            <a:pPr eaLnBrk="1" hangingPunct="1">
              <a:spcBef>
                <a:spcPct val="0"/>
              </a:spcBef>
              <a:buFontTx/>
              <a:buNone/>
            </a:pPr>
            <a:r>
              <a:rPr lang="zh-TW" altLang="en-US" sz="2000" b="1" dirty="0">
                <a:latin typeface="Arial" charset="0"/>
                <a:cs typeface="Courier New" pitchFamily="49" charset="0"/>
              </a:rPr>
              <a:t>■ </a:t>
            </a:r>
            <a:r>
              <a:rPr lang="en-US" altLang="zh-TW" sz="2000" b="1" dirty="0">
                <a:solidFill>
                  <a:srgbClr val="000099"/>
                </a:solidFill>
                <a:latin typeface="Arial" charset="0"/>
                <a:cs typeface="Courier New" pitchFamily="49" charset="0"/>
              </a:rPr>
              <a:t>ls</a:t>
            </a:r>
            <a:r>
              <a:rPr lang="en-US" altLang="zh-TW" sz="2000" dirty="0">
                <a:solidFill>
                  <a:srgbClr val="000099"/>
                </a:solidFill>
                <a:latin typeface="Arial" charset="0"/>
                <a:cs typeface="Courier New" pitchFamily="49" charset="0"/>
              </a:rPr>
              <a:t> </a:t>
            </a:r>
            <a:r>
              <a:rPr lang="en-US" altLang="zh-TW" sz="2000" dirty="0">
                <a:latin typeface="Arial" charset="0"/>
                <a:cs typeface="Courier New" pitchFamily="49" charset="0"/>
              </a:rPr>
              <a:t>		list files </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a:solidFill>
                  <a:srgbClr val="000099"/>
                </a:solidFill>
                <a:latin typeface="Arial" charset="0"/>
                <a:cs typeface="Courier New" pitchFamily="49" charset="0"/>
              </a:rPr>
              <a:t>more</a:t>
            </a:r>
            <a:r>
              <a:rPr lang="en-US" altLang="zh-TW" sz="2000" dirty="0">
                <a:solidFill>
                  <a:srgbClr val="000099"/>
                </a:solidFill>
                <a:latin typeface="Arial" charset="0"/>
                <a:cs typeface="Courier New" pitchFamily="49" charset="0"/>
              </a:rPr>
              <a:t> </a:t>
            </a:r>
            <a:r>
              <a:rPr lang="en-US" altLang="zh-TW" sz="2000" dirty="0">
                <a:latin typeface="Arial" charset="0"/>
                <a:cs typeface="Courier New" pitchFamily="49" charset="0"/>
              </a:rPr>
              <a:t>	display contents of file on screen page by page</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a:solidFill>
                  <a:srgbClr val="000099"/>
                </a:solidFill>
                <a:latin typeface="Arial" charset="0"/>
                <a:cs typeface="Courier New" pitchFamily="49" charset="0"/>
              </a:rPr>
              <a:t>cat</a:t>
            </a:r>
            <a:r>
              <a:rPr lang="en-US" altLang="zh-TW" sz="2000" dirty="0">
                <a:latin typeface="Arial" charset="0"/>
                <a:cs typeface="Courier New" pitchFamily="49" charset="0"/>
              </a:rPr>
              <a:t> 		display contents the whole file</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err="1">
                <a:solidFill>
                  <a:srgbClr val="000099"/>
                </a:solidFill>
                <a:latin typeface="Arial" charset="0"/>
                <a:cs typeface="Courier New" pitchFamily="49" charset="0"/>
              </a:rPr>
              <a:t>cp</a:t>
            </a:r>
            <a:r>
              <a:rPr lang="en-US" altLang="zh-TW" sz="2000" dirty="0">
                <a:solidFill>
                  <a:srgbClr val="000099"/>
                </a:solidFill>
                <a:latin typeface="Arial" charset="0"/>
                <a:cs typeface="Courier New" pitchFamily="49" charset="0"/>
              </a:rPr>
              <a:t> </a:t>
            </a:r>
            <a:r>
              <a:rPr lang="en-US" altLang="zh-TW" sz="2000" dirty="0">
                <a:latin typeface="Arial" charset="0"/>
                <a:cs typeface="Courier New" pitchFamily="49" charset="0"/>
              </a:rPr>
              <a:t>		make a new copy of a file </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err="1">
                <a:solidFill>
                  <a:srgbClr val="000099"/>
                </a:solidFill>
                <a:latin typeface="Arial" charset="0"/>
                <a:cs typeface="Courier New" pitchFamily="49" charset="0"/>
              </a:rPr>
              <a:t>rm</a:t>
            </a:r>
            <a:r>
              <a:rPr lang="en-US" altLang="zh-TW" sz="2000" dirty="0">
                <a:latin typeface="Arial" charset="0"/>
                <a:cs typeface="Courier New" pitchFamily="49" charset="0"/>
              </a:rPr>
              <a:t> 		remove (delete) a file </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a:solidFill>
                  <a:srgbClr val="000099"/>
                </a:solidFill>
                <a:latin typeface="Arial" charset="0"/>
                <a:cs typeface="Courier New" pitchFamily="49" charset="0"/>
              </a:rPr>
              <a:t>mv</a:t>
            </a:r>
            <a:r>
              <a:rPr lang="en-US" altLang="zh-TW" sz="2000" dirty="0">
                <a:latin typeface="Arial" charset="0"/>
                <a:cs typeface="Courier New" pitchFamily="49" charset="0"/>
              </a:rPr>
              <a:t> 		rename (move) a file</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err="1">
                <a:solidFill>
                  <a:srgbClr val="000099"/>
                </a:solidFill>
                <a:latin typeface="Arial" charset="0"/>
                <a:cs typeface="Courier New" pitchFamily="49" charset="0"/>
              </a:rPr>
              <a:t>mkdir</a:t>
            </a:r>
            <a:r>
              <a:rPr lang="en-US" altLang="zh-TW" sz="2000" b="1" dirty="0">
                <a:latin typeface="Arial" charset="0"/>
                <a:cs typeface="Courier New" pitchFamily="49" charset="0"/>
              </a:rPr>
              <a:t> 	</a:t>
            </a:r>
            <a:r>
              <a:rPr lang="en-US" altLang="zh-TW" sz="2000" dirty="0">
                <a:latin typeface="Arial" charset="0"/>
                <a:cs typeface="Courier New" pitchFamily="49" charset="0"/>
              </a:rPr>
              <a:t>make a new directory</a:t>
            </a:r>
            <a:endParaRPr lang="en-US" altLang="zh-TW" sz="2000" dirty="0">
              <a:latin typeface="Arial" charset="0"/>
            </a:endParaRPr>
          </a:p>
          <a:p>
            <a:pPr eaLnBrk="1" hangingPunct="1">
              <a:spcBef>
                <a:spcPct val="0"/>
              </a:spcBef>
              <a:buFontTx/>
              <a:buNone/>
            </a:pPr>
            <a:r>
              <a:rPr lang="en-US" altLang="zh-TW" sz="2000" b="1" dirty="0"/>
              <a:t>■</a:t>
            </a:r>
            <a:r>
              <a:rPr lang="en-US" altLang="zh-TW" sz="2000" dirty="0"/>
              <a:t> </a:t>
            </a:r>
            <a:r>
              <a:rPr lang="en-US" altLang="zh-TW" sz="2000" b="1" dirty="0" err="1">
                <a:solidFill>
                  <a:srgbClr val="000099"/>
                </a:solidFill>
                <a:latin typeface="Arial" charset="0"/>
                <a:cs typeface="Courier New" pitchFamily="49" charset="0"/>
              </a:rPr>
              <a:t>rmdir</a:t>
            </a:r>
            <a:r>
              <a:rPr lang="en-US" altLang="zh-TW" sz="2000" b="1" dirty="0">
                <a:latin typeface="Arial" charset="0"/>
                <a:cs typeface="Courier New" pitchFamily="49" charset="0"/>
              </a:rPr>
              <a:t> 	</a:t>
            </a:r>
            <a:r>
              <a:rPr lang="en-US" altLang="zh-TW" sz="2000" dirty="0">
                <a:latin typeface="Arial" charset="0"/>
                <a:cs typeface="Courier New" pitchFamily="49" charset="0"/>
              </a:rPr>
              <a:t>remove a directory </a:t>
            </a:r>
          </a:p>
        </p:txBody>
      </p:sp>
      <p:sp>
        <p:nvSpPr>
          <p:cNvPr id="6149" name="Oval 6">
            <a:hlinkClick r:id="rId2" action="ppaction://hlinkfile"/>
          </p:cNvPr>
          <p:cNvSpPr>
            <a:spLocks noChangeAspect="1" noChangeArrowheads="1"/>
          </p:cNvSpPr>
          <p:nvPr/>
        </p:nvSpPr>
        <p:spPr bwMode="auto">
          <a:xfrm>
            <a:off x="7883525" y="1481138"/>
            <a:ext cx="781050" cy="36036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sp>
        <p:nvSpPr>
          <p:cNvPr id="6150" name="Text Box 7">
            <a:hlinkClick r:id="rId3" action="ppaction://hlinkfile"/>
          </p:cNvPr>
          <p:cNvSpPr txBox="1">
            <a:spLocks noChangeArrowheads="1"/>
          </p:cNvSpPr>
          <p:nvPr/>
        </p:nvSpPr>
        <p:spPr bwMode="auto">
          <a:xfrm>
            <a:off x="7885113" y="1557338"/>
            <a:ext cx="8143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1400">
                <a:solidFill>
                  <a:srgbClr val="FF0707"/>
                </a:solidFill>
                <a:latin typeface="Staccato222 BT" pitchFamily="66" charset="0"/>
              </a:rPr>
              <a:t>Download</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Line 2"/>
          <p:cNvSpPr>
            <a:spLocks noChangeShapeType="1"/>
          </p:cNvSpPr>
          <p:nvPr/>
        </p:nvSpPr>
        <p:spPr bwMode="auto">
          <a:xfrm>
            <a:off x="304800" y="998538"/>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7171" name="Text Box 3"/>
          <p:cNvSpPr txBox="1">
            <a:spLocks noChangeArrowheads="1"/>
          </p:cNvSpPr>
          <p:nvPr/>
        </p:nvSpPr>
        <p:spPr bwMode="auto">
          <a:xfrm>
            <a:off x="1209675" y="115888"/>
            <a:ext cx="6723063"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ls </a:t>
            </a:r>
          </a:p>
        </p:txBody>
      </p:sp>
      <p:sp>
        <p:nvSpPr>
          <p:cNvPr id="7172" name="Text Box 4"/>
          <p:cNvSpPr txBox="1">
            <a:spLocks noChangeArrowheads="1"/>
          </p:cNvSpPr>
          <p:nvPr/>
        </p:nvSpPr>
        <p:spPr bwMode="auto">
          <a:xfrm>
            <a:off x="250825" y="1195388"/>
            <a:ext cx="8713788" cy="554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en-US" altLang="zh-TW" sz="1800" dirty="0"/>
              <a:t>ls </a:t>
            </a:r>
            <a:r>
              <a:rPr lang="zh-TW" altLang="en-US" sz="1800" dirty="0"/>
              <a:t>的意義為 </a:t>
            </a:r>
            <a:r>
              <a:rPr lang="en-US" altLang="zh-TW" sz="1800" dirty="0"/>
              <a:t>"list"</a:t>
            </a:r>
            <a:r>
              <a:rPr lang="zh-TW" altLang="en-US" sz="1800" dirty="0"/>
              <a:t>，也就是列出目錄內檔案名稱（如 </a:t>
            </a:r>
            <a:r>
              <a:rPr lang="en-US" altLang="zh-TW" sz="1800" dirty="0"/>
              <a:t>DOS </a:t>
            </a:r>
            <a:r>
              <a:rPr lang="zh-TW" altLang="en-US" sz="1800" dirty="0"/>
              <a:t>的 </a:t>
            </a:r>
            <a:r>
              <a:rPr lang="en-US" altLang="zh-TW" sz="1800" dirty="0" err="1"/>
              <a:t>dir</a:t>
            </a:r>
            <a:r>
              <a:rPr lang="en-US" altLang="zh-TW" sz="1800" dirty="0"/>
              <a:t>/w</a:t>
            </a:r>
            <a:r>
              <a:rPr lang="zh-TW" altLang="en-US" sz="1800" dirty="0"/>
              <a:t>）</a:t>
            </a:r>
          </a:p>
          <a:p>
            <a:pPr eaLnBrk="1" hangingPunct="1">
              <a:lnSpc>
                <a:spcPct val="90000"/>
              </a:lnSpc>
              <a:spcBef>
                <a:spcPct val="0"/>
              </a:spcBef>
              <a:buFontTx/>
              <a:buNone/>
            </a:pPr>
            <a:r>
              <a:rPr lang="zh-TW" altLang="en-US" sz="1800" dirty="0"/>
              <a:t>    </a:t>
            </a:r>
          </a:p>
          <a:p>
            <a:pPr eaLnBrk="1" hangingPunct="1">
              <a:lnSpc>
                <a:spcPct val="90000"/>
              </a:lnSpc>
              <a:spcBef>
                <a:spcPct val="0"/>
              </a:spcBef>
              <a:buFontTx/>
              <a:buNone/>
            </a:pPr>
            <a:r>
              <a:rPr lang="zh-TW" altLang="en-US" sz="1800" dirty="0">
                <a:solidFill>
                  <a:srgbClr val="FF3300"/>
                </a:solidFill>
              </a:rPr>
              <a:t>■</a:t>
            </a:r>
            <a:r>
              <a:rPr lang="zh-TW" altLang="en-US" sz="1800" dirty="0"/>
              <a:t> 如果你在下 </a:t>
            </a:r>
            <a:r>
              <a:rPr lang="en-US" altLang="zh-TW" sz="1800" dirty="0"/>
              <a:t>ls </a:t>
            </a:r>
            <a:r>
              <a:rPr lang="zh-TW" altLang="en-US" sz="1800" dirty="0"/>
              <a:t>指令後頭沒有跟著任何的檔名，</a:t>
            </a:r>
          </a:p>
          <a:p>
            <a:pPr eaLnBrk="1" hangingPunct="1">
              <a:lnSpc>
                <a:spcPct val="90000"/>
              </a:lnSpc>
              <a:spcBef>
                <a:spcPct val="0"/>
              </a:spcBef>
              <a:buFontTx/>
              <a:buNone/>
            </a:pPr>
            <a:r>
              <a:rPr lang="zh-TW" altLang="en-US" sz="1800" dirty="0"/>
              <a:t>     它將會顯示出目前目錄中所有檔案。</a:t>
            </a:r>
          </a:p>
          <a:p>
            <a:pPr eaLnBrk="1" hangingPunct="1">
              <a:lnSpc>
                <a:spcPct val="90000"/>
              </a:lnSpc>
              <a:spcBef>
                <a:spcPct val="0"/>
              </a:spcBef>
              <a:buFontTx/>
              <a:buNone/>
            </a:pPr>
            <a:r>
              <a:rPr lang="zh-TW" altLang="en-US" sz="1800" dirty="0">
                <a:solidFill>
                  <a:srgbClr val="FF3300"/>
                </a:solidFill>
              </a:rPr>
              <a:t>■</a:t>
            </a:r>
            <a:r>
              <a:rPr lang="zh-TW" altLang="en-US" sz="1800" dirty="0"/>
              <a:t> 也可以在  </a:t>
            </a:r>
            <a:r>
              <a:rPr lang="en-US" altLang="zh-TW" sz="1800" dirty="0"/>
              <a:t>ls </a:t>
            </a:r>
            <a:r>
              <a:rPr lang="zh-TW" altLang="en-US" sz="1800" dirty="0"/>
              <a:t>後面加上所要察看的目錄名稱或檔案的名稱，如</a:t>
            </a:r>
          </a:p>
          <a:p>
            <a:pPr eaLnBrk="1" hangingPunct="1">
              <a:lnSpc>
                <a:spcPct val="90000"/>
              </a:lnSpc>
              <a:spcBef>
                <a:spcPct val="0"/>
              </a:spcBef>
              <a:buFontTx/>
              <a:buNone/>
            </a:pPr>
            <a:endParaRPr lang="zh-TW" altLang="en-US" sz="1800" dirty="0">
              <a:solidFill>
                <a:srgbClr val="000099"/>
              </a:solidFill>
            </a:endParaRPr>
          </a:p>
          <a:p>
            <a:pPr eaLnBrk="1" hangingPunct="1">
              <a:lnSpc>
                <a:spcPct val="90000"/>
              </a:lnSpc>
              <a:spcBef>
                <a:spcPct val="0"/>
              </a:spcBef>
              <a:buFontTx/>
              <a:buNone/>
            </a:pPr>
            <a:r>
              <a:rPr lang="zh-TW" altLang="en-US" sz="1800" dirty="0">
                <a:solidFill>
                  <a:srgbClr val="000099"/>
                </a:solidFill>
              </a:rPr>
              <a:t>        </a:t>
            </a:r>
            <a:r>
              <a:rPr lang="en-US" altLang="zh-TW" sz="1800" dirty="0">
                <a:solidFill>
                  <a:srgbClr val="000099"/>
                </a:solidFill>
              </a:rPr>
              <a:t>gcg2% ls filename</a:t>
            </a:r>
          </a:p>
          <a:p>
            <a:pPr eaLnBrk="1" hangingPunct="1">
              <a:lnSpc>
                <a:spcPct val="90000"/>
              </a:lnSpc>
              <a:spcBef>
                <a:spcPct val="0"/>
              </a:spcBef>
              <a:buFontTx/>
              <a:buNone/>
            </a:pPr>
            <a:r>
              <a:rPr lang="en-US" altLang="zh-TW" sz="1800" dirty="0">
                <a:solidFill>
                  <a:srgbClr val="000099"/>
                </a:solidFill>
              </a:rPr>
              <a:t>        gcg3% ls ROOT</a:t>
            </a:r>
          </a:p>
          <a:p>
            <a:pPr eaLnBrk="1" hangingPunct="1">
              <a:lnSpc>
                <a:spcPct val="90000"/>
              </a:lnSpc>
              <a:spcBef>
                <a:spcPct val="0"/>
              </a:spcBef>
              <a:buFontTx/>
              <a:buNone/>
            </a:pPr>
            <a:r>
              <a:rPr lang="en-US" altLang="zh-TW" sz="1800" dirty="0"/>
              <a:t> </a:t>
            </a:r>
          </a:p>
          <a:p>
            <a:pPr eaLnBrk="1" hangingPunct="1">
              <a:lnSpc>
                <a:spcPct val="90000"/>
              </a:lnSpc>
              <a:spcBef>
                <a:spcPct val="0"/>
              </a:spcBef>
              <a:buFontTx/>
              <a:buNone/>
            </a:pPr>
            <a:r>
              <a:rPr lang="en-US" altLang="zh-TW" sz="1800" dirty="0">
                <a:solidFill>
                  <a:srgbClr val="000099"/>
                </a:solidFill>
              </a:rPr>
              <a:t>ls -[</a:t>
            </a:r>
            <a:r>
              <a:rPr lang="zh-TW" altLang="en-US" sz="1800" dirty="0">
                <a:solidFill>
                  <a:srgbClr val="000099"/>
                </a:solidFill>
              </a:rPr>
              <a:t>參數</a:t>
            </a:r>
            <a:r>
              <a:rPr lang="en-US" altLang="zh-TW" sz="1800" dirty="0">
                <a:solidFill>
                  <a:srgbClr val="000099"/>
                </a:solidFill>
              </a:rPr>
              <a:t>]     </a:t>
            </a:r>
          </a:p>
          <a:p>
            <a:pPr eaLnBrk="1" hangingPunct="1">
              <a:lnSpc>
                <a:spcPct val="90000"/>
              </a:lnSpc>
              <a:spcBef>
                <a:spcPct val="0"/>
              </a:spcBef>
              <a:buFontTx/>
              <a:buNone/>
            </a:pPr>
            <a:r>
              <a:rPr lang="en-US" altLang="zh-TW" sz="1800" dirty="0"/>
              <a:t>        ls -l   </a:t>
            </a:r>
            <a:r>
              <a:rPr lang="zh-TW" altLang="en-US" sz="1800" dirty="0"/>
              <a:t>除了列出檔名外，並列出檔案屬性及擁有者、檔案大小及建立時間等資訊</a:t>
            </a:r>
          </a:p>
          <a:p>
            <a:pPr eaLnBrk="1" hangingPunct="1">
              <a:lnSpc>
                <a:spcPct val="90000"/>
              </a:lnSpc>
              <a:spcBef>
                <a:spcPct val="0"/>
              </a:spcBef>
              <a:buFontTx/>
              <a:buNone/>
            </a:pPr>
            <a:r>
              <a:rPr lang="zh-TW" altLang="en-US" sz="1800" dirty="0"/>
              <a:t>        </a:t>
            </a:r>
            <a:r>
              <a:rPr lang="en-US" altLang="zh-TW" sz="1800" dirty="0"/>
              <a:t>ls -a   </a:t>
            </a:r>
            <a:r>
              <a:rPr lang="zh-TW" altLang="en-US" sz="1800" dirty="0"/>
              <a:t>列出所有檔案，包括隱藏檔</a:t>
            </a:r>
          </a:p>
          <a:p>
            <a:pPr eaLnBrk="1" hangingPunct="1">
              <a:lnSpc>
                <a:spcPct val="90000"/>
              </a:lnSpc>
              <a:spcBef>
                <a:spcPct val="0"/>
              </a:spcBef>
              <a:buFontTx/>
              <a:buNone/>
            </a:pPr>
            <a:r>
              <a:rPr lang="zh-TW" altLang="en-US" sz="1800" dirty="0"/>
              <a:t>        </a:t>
            </a:r>
            <a:r>
              <a:rPr lang="en-US" altLang="zh-TW" sz="1800" dirty="0"/>
              <a:t>ls -R   </a:t>
            </a:r>
            <a:r>
              <a:rPr lang="zh-TW" altLang="en-US" sz="1800" dirty="0"/>
              <a:t>地列出所有子目錄內所有檔案</a:t>
            </a:r>
          </a:p>
          <a:p>
            <a:pPr eaLnBrk="1" hangingPunct="1">
              <a:lnSpc>
                <a:spcPct val="90000"/>
              </a:lnSpc>
              <a:spcBef>
                <a:spcPct val="0"/>
              </a:spcBef>
              <a:buFontTx/>
              <a:buNone/>
            </a:pPr>
            <a:endParaRPr lang="zh-TW" altLang="en-US" sz="1800" dirty="0">
              <a:solidFill>
                <a:srgbClr val="00FFFF"/>
              </a:solidFill>
            </a:endParaRPr>
          </a:p>
          <a:p>
            <a:pPr eaLnBrk="1" hangingPunct="1">
              <a:lnSpc>
                <a:spcPct val="90000"/>
              </a:lnSpc>
              <a:spcBef>
                <a:spcPct val="0"/>
              </a:spcBef>
              <a:buFontTx/>
              <a:buNone/>
            </a:pPr>
            <a:r>
              <a:rPr lang="en-US" altLang="zh-TW" sz="1800" dirty="0">
                <a:solidFill>
                  <a:srgbClr val="000099"/>
                </a:solidFill>
              </a:rPr>
              <a:t>ls -[</a:t>
            </a:r>
            <a:r>
              <a:rPr lang="zh-TW" altLang="en-US" sz="1800" dirty="0">
                <a:solidFill>
                  <a:srgbClr val="000099"/>
                </a:solidFill>
              </a:rPr>
              <a:t>參數</a:t>
            </a:r>
            <a:r>
              <a:rPr lang="en-US" altLang="zh-TW" sz="1800" dirty="0">
                <a:solidFill>
                  <a:srgbClr val="000099"/>
                </a:solidFill>
              </a:rPr>
              <a:t>] [filename </a:t>
            </a:r>
            <a:r>
              <a:rPr lang="zh-TW" altLang="en-US" sz="1800" dirty="0">
                <a:solidFill>
                  <a:srgbClr val="000099"/>
                </a:solidFill>
              </a:rPr>
              <a:t>萬用字元</a:t>
            </a:r>
            <a:r>
              <a:rPr lang="en-US" altLang="zh-TW" sz="1800" dirty="0">
                <a:solidFill>
                  <a:srgbClr val="000099"/>
                </a:solidFill>
              </a:rPr>
              <a:t>(wildcard)]</a:t>
            </a:r>
          </a:p>
          <a:p>
            <a:pPr eaLnBrk="1" hangingPunct="1">
              <a:lnSpc>
                <a:spcPct val="90000"/>
              </a:lnSpc>
              <a:spcBef>
                <a:spcPct val="0"/>
              </a:spcBef>
              <a:buFontTx/>
              <a:buNone/>
            </a:pPr>
            <a:r>
              <a:rPr lang="zh-TW" altLang="en-US" sz="1800" dirty="0"/>
              <a:t>萬用字元有三種：</a:t>
            </a:r>
          </a:p>
          <a:p>
            <a:pPr eaLnBrk="1" hangingPunct="1">
              <a:lnSpc>
                <a:spcPct val="90000"/>
              </a:lnSpc>
              <a:spcBef>
                <a:spcPct val="0"/>
              </a:spcBef>
              <a:buFontTx/>
              <a:buNone/>
            </a:pPr>
            <a:r>
              <a:rPr lang="zh-TW" altLang="en-US" sz="1800" dirty="0"/>
              <a:t>       *       代表任意長度的字串</a:t>
            </a:r>
          </a:p>
          <a:p>
            <a:pPr eaLnBrk="1" hangingPunct="1">
              <a:lnSpc>
                <a:spcPct val="90000"/>
              </a:lnSpc>
              <a:spcBef>
                <a:spcPct val="0"/>
              </a:spcBef>
              <a:buFontTx/>
              <a:buNone/>
            </a:pPr>
            <a:r>
              <a:rPr lang="zh-TW" altLang="en-US" sz="1800" dirty="0"/>
              <a:t>       </a:t>
            </a:r>
            <a:r>
              <a:rPr lang="en-US" altLang="zh-TW" sz="1800" dirty="0"/>
              <a:t>?       </a:t>
            </a:r>
            <a:r>
              <a:rPr lang="zh-TW" altLang="en-US" sz="1800" dirty="0"/>
              <a:t>代表任何的單一字元</a:t>
            </a:r>
          </a:p>
          <a:p>
            <a:pPr eaLnBrk="1" hangingPunct="1">
              <a:lnSpc>
                <a:spcPct val="90000"/>
              </a:lnSpc>
              <a:spcBef>
                <a:spcPct val="0"/>
              </a:spcBef>
              <a:buFontTx/>
              <a:buNone/>
            </a:pPr>
            <a:r>
              <a:rPr lang="zh-TW" altLang="en-US" sz="1800" dirty="0"/>
              <a:t>       </a:t>
            </a:r>
            <a:r>
              <a:rPr lang="en-US" altLang="zh-TW" sz="1800" dirty="0"/>
              <a:t>[...]   </a:t>
            </a:r>
            <a:r>
              <a:rPr lang="zh-TW" altLang="en-US" sz="1800" dirty="0"/>
              <a:t>代表區間內定義的任一字元</a:t>
            </a:r>
          </a:p>
          <a:p>
            <a:pPr eaLnBrk="1" hangingPunct="1">
              <a:lnSpc>
                <a:spcPct val="90000"/>
              </a:lnSpc>
              <a:spcBef>
                <a:spcPct val="0"/>
              </a:spcBef>
              <a:buFontTx/>
              <a:buNone/>
            </a:pPr>
            <a:r>
              <a:rPr lang="zh-TW" altLang="en-US" sz="1800" dirty="0"/>
              <a:t>                           </a:t>
            </a:r>
            <a:r>
              <a:rPr lang="en-US" altLang="zh-TW" sz="1800" dirty="0"/>
              <a:t>c*         </a:t>
            </a:r>
            <a:r>
              <a:rPr lang="zh-TW" altLang="en-US" sz="1800" dirty="0"/>
              <a:t>代表</a:t>
            </a:r>
            <a:r>
              <a:rPr lang="en-US" altLang="zh-TW" sz="1800" dirty="0"/>
              <a:t>cat </a:t>
            </a:r>
            <a:r>
              <a:rPr lang="zh-TW" altLang="en-US" sz="1800" dirty="0"/>
              <a:t>，</a:t>
            </a:r>
            <a:r>
              <a:rPr lang="en-US" altLang="zh-TW" sz="1800" dirty="0" err="1"/>
              <a:t>cp</a:t>
            </a:r>
            <a:r>
              <a:rPr lang="en-US" altLang="zh-TW" sz="1800" dirty="0"/>
              <a:t> </a:t>
            </a:r>
            <a:r>
              <a:rPr lang="zh-TW" altLang="en-US" sz="1800" dirty="0"/>
              <a:t>，</a:t>
            </a:r>
            <a:r>
              <a:rPr lang="en-US" altLang="zh-TW" sz="1800" dirty="0" err="1"/>
              <a:t>cal</a:t>
            </a:r>
            <a:r>
              <a:rPr lang="en-US" altLang="zh-TW" sz="1800" dirty="0"/>
              <a:t> ...</a:t>
            </a:r>
            <a:r>
              <a:rPr lang="zh-TW" altLang="en-US" sz="1800" dirty="0"/>
              <a:t>任意長度且開頭為</a:t>
            </a:r>
            <a:r>
              <a:rPr lang="en-US" altLang="zh-TW" sz="1800" dirty="0"/>
              <a:t>c </a:t>
            </a:r>
            <a:r>
              <a:rPr lang="zh-TW" altLang="en-US" sz="1800" dirty="0"/>
              <a:t>。</a:t>
            </a:r>
          </a:p>
          <a:p>
            <a:pPr eaLnBrk="1" hangingPunct="1">
              <a:lnSpc>
                <a:spcPct val="90000"/>
              </a:lnSpc>
              <a:spcBef>
                <a:spcPct val="0"/>
              </a:spcBef>
              <a:buFontTx/>
              <a:buNone/>
            </a:pPr>
            <a:r>
              <a:rPr lang="zh-TW" altLang="en-US" sz="1800" dirty="0"/>
              <a:t>                           </a:t>
            </a:r>
            <a:r>
              <a:rPr lang="en-US" altLang="zh-TW" sz="1800" dirty="0"/>
              <a:t>ca?        </a:t>
            </a:r>
            <a:r>
              <a:rPr lang="zh-TW" altLang="en-US" sz="1800" dirty="0"/>
              <a:t>代表</a:t>
            </a:r>
            <a:r>
              <a:rPr lang="en-US" altLang="zh-TW" sz="1800" dirty="0"/>
              <a:t>cat</a:t>
            </a:r>
            <a:r>
              <a:rPr lang="zh-TW" altLang="en-US" sz="1800" dirty="0"/>
              <a:t>，</a:t>
            </a:r>
            <a:r>
              <a:rPr lang="en-US" altLang="zh-TW" sz="1800" dirty="0" err="1"/>
              <a:t>cal</a:t>
            </a:r>
            <a:r>
              <a:rPr lang="en-US" altLang="zh-TW" sz="1800" dirty="0"/>
              <a:t> ...</a:t>
            </a:r>
            <a:r>
              <a:rPr lang="zh-TW" altLang="en-US" sz="1800" dirty="0"/>
              <a:t>三個字且前二字為 </a:t>
            </a:r>
            <a:r>
              <a:rPr lang="en-US" altLang="zh-TW" sz="1800" dirty="0"/>
              <a:t>ca</a:t>
            </a:r>
            <a:r>
              <a:rPr lang="zh-TW" altLang="en-US" sz="1800" dirty="0"/>
              <a:t>。</a:t>
            </a:r>
          </a:p>
          <a:p>
            <a:pPr eaLnBrk="1" hangingPunct="1">
              <a:lnSpc>
                <a:spcPct val="90000"/>
              </a:lnSpc>
              <a:spcBef>
                <a:spcPct val="0"/>
              </a:spcBef>
              <a:buFontTx/>
              <a:buNone/>
            </a:pPr>
            <a:r>
              <a:rPr lang="zh-TW" altLang="en-US" sz="1800" dirty="0"/>
              <a:t>                           </a:t>
            </a:r>
            <a:r>
              <a:rPr lang="en-US" altLang="zh-TW" sz="1800" dirty="0"/>
              <a:t>ca[a-z]  </a:t>
            </a:r>
            <a:r>
              <a:rPr lang="zh-TW" altLang="en-US" sz="1800" dirty="0"/>
              <a:t>代表</a:t>
            </a:r>
            <a:r>
              <a:rPr lang="en-US" altLang="zh-TW" sz="1800" dirty="0" err="1"/>
              <a:t>caa</a:t>
            </a:r>
            <a:r>
              <a:rPr lang="zh-TW" altLang="en-US" sz="1800" dirty="0"/>
              <a:t>，</a:t>
            </a:r>
            <a:r>
              <a:rPr lang="en-US" altLang="zh-TW" sz="1800" dirty="0"/>
              <a:t>cab</a:t>
            </a:r>
            <a:r>
              <a:rPr lang="zh-TW" altLang="en-US" sz="1800" dirty="0"/>
              <a:t>，</a:t>
            </a:r>
            <a:r>
              <a:rPr lang="en-US" altLang="zh-TW" sz="1800" dirty="0" err="1"/>
              <a:t>caz</a:t>
            </a:r>
            <a:r>
              <a:rPr lang="en-US" altLang="zh-TW" sz="1800" dirty="0"/>
              <a:t> ... </a:t>
            </a:r>
            <a:r>
              <a:rPr lang="zh-TW" altLang="en-US" sz="1800" dirty="0"/>
              <a:t>三個字且頭二字為 </a:t>
            </a:r>
            <a:r>
              <a:rPr lang="en-US" altLang="zh-TW" sz="1800" dirty="0"/>
              <a:t>ca </a:t>
            </a:r>
            <a:r>
              <a:rPr lang="zh-TW" altLang="en-US" sz="1800" dirty="0"/>
              <a:t>第三字為 </a:t>
            </a:r>
            <a:r>
              <a:rPr lang="en-US" altLang="zh-TW" sz="1800" dirty="0"/>
              <a:t>a-z</a:t>
            </a:r>
            <a:r>
              <a:rPr lang="zh-TW" altLang="en-US" sz="1800" dirty="0"/>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8195" name="Text Box 3"/>
          <p:cNvSpPr txBox="1">
            <a:spLocks noChangeArrowheads="1"/>
          </p:cNvSpPr>
          <p:nvPr/>
        </p:nvSpPr>
        <p:spPr bwMode="auto">
          <a:xfrm>
            <a:off x="465138" y="488950"/>
            <a:ext cx="821848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cat/file </a:t>
            </a:r>
          </a:p>
        </p:txBody>
      </p:sp>
      <p:sp>
        <p:nvSpPr>
          <p:cNvPr id="8196" name="Text Box 5"/>
          <p:cNvSpPr txBox="1">
            <a:spLocks noChangeArrowheads="1"/>
          </p:cNvSpPr>
          <p:nvPr/>
        </p:nvSpPr>
        <p:spPr bwMode="auto">
          <a:xfrm>
            <a:off x="250825" y="1601788"/>
            <a:ext cx="8424863"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000" dirty="0"/>
              <a:t>以上二個指令均為察看檔案內容的指令。</a:t>
            </a:r>
          </a:p>
          <a:p>
            <a:pPr eaLnBrk="1" hangingPunct="1">
              <a:spcBef>
                <a:spcPct val="0"/>
              </a:spcBef>
              <a:buFontTx/>
              <a:buNone/>
            </a:pPr>
            <a:endParaRPr lang="zh-TW" altLang="en-US" sz="2000" dirty="0"/>
          </a:p>
          <a:p>
            <a:pPr eaLnBrk="1" hangingPunct="1">
              <a:spcBef>
                <a:spcPct val="0"/>
              </a:spcBef>
              <a:buFontTx/>
              <a:buNone/>
            </a:pPr>
            <a:r>
              <a:rPr lang="zh-TW" altLang="en-US" sz="2000" dirty="0">
                <a:solidFill>
                  <a:srgbClr val="FF3300"/>
                </a:solidFill>
              </a:rPr>
              <a:t>■</a:t>
            </a:r>
            <a:r>
              <a:rPr lang="zh-TW" altLang="en-US" sz="2000" dirty="0"/>
              <a:t> </a:t>
            </a:r>
            <a:r>
              <a:rPr lang="en-US" altLang="zh-TW" sz="2000" dirty="0">
                <a:solidFill>
                  <a:srgbClr val="000099"/>
                </a:solidFill>
              </a:rPr>
              <a:t>cat [filename]</a:t>
            </a:r>
          </a:p>
          <a:p>
            <a:pPr eaLnBrk="1" hangingPunct="1">
              <a:spcBef>
                <a:spcPct val="0"/>
              </a:spcBef>
              <a:buFontTx/>
              <a:buNone/>
            </a:pPr>
            <a:r>
              <a:rPr lang="zh-TW" altLang="en-US" sz="2000" dirty="0"/>
              <a:t>是 </a:t>
            </a:r>
            <a:r>
              <a:rPr lang="en-US" altLang="zh-TW" sz="2000" dirty="0"/>
              <a:t>concatenate </a:t>
            </a:r>
            <a:r>
              <a:rPr lang="zh-TW" altLang="en-US" sz="2000" dirty="0"/>
              <a:t>，在字典上的意思是“連結</a:t>
            </a:r>
            <a:r>
              <a:rPr lang="en-US" altLang="zh-TW" sz="2000" dirty="0"/>
              <a:t>,</a:t>
            </a:r>
            <a:r>
              <a:rPr lang="zh-TW" altLang="en-US" sz="2000" dirty="0"/>
              <a:t>將</a:t>
            </a:r>
            <a:r>
              <a:rPr lang="en-US" altLang="zh-TW" sz="2000" dirty="0"/>
              <a:t>…</a:t>
            </a:r>
            <a:r>
              <a:rPr lang="zh-TW" altLang="en-US" sz="2000" dirty="0"/>
              <a:t>串成鎖狀”。就是把檔案的內容顯示出來的意思。 </a:t>
            </a:r>
          </a:p>
          <a:p>
            <a:pPr eaLnBrk="1" hangingPunct="1">
              <a:spcBef>
                <a:spcPct val="0"/>
              </a:spcBef>
              <a:buFontTx/>
              <a:buNone/>
            </a:pPr>
            <a:r>
              <a:rPr lang="zh-TW" altLang="en-US" sz="2000" dirty="0"/>
              <a:t>問題在於 </a:t>
            </a:r>
            <a:r>
              <a:rPr lang="en-US" altLang="zh-TW" sz="2000" dirty="0"/>
              <a:t>cat </a:t>
            </a:r>
            <a:r>
              <a:rPr lang="zh-TW" altLang="en-US" sz="2000" dirty="0"/>
              <a:t>它是不會停下來的，因此並不好用</a:t>
            </a:r>
            <a:r>
              <a:rPr lang="en-US" altLang="zh-TW" sz="2000" dirty="0"/>
              <a:t>( </a:t>
            </a:r>
            <a:r>
              <a:rPr lang="zh-TW" altLang="en-US" sz="2000" dirty="0"/>
              <a:t>試想如果一個螢幕二十四行，而一個檔案四百行，</a:t>
            </a:r>
            <a:r>
              <a:rPr lang="en-US" altLang="zh-TW" sz="2000" dirty="0"/>
              <a:t>cat </a:t>
            </a:r>
            <a:r>
              <a:rPr lang="zh-TW" altLang="en-US" sz="2000" dirty="0"/>
              <a:t>一出來將會劈哩啪啦不斷的捲上去，使用者很難據此得到他們所需的資訊。</a:t>
            </a:r>
          </a:p>
          <a:p>
            <a:pPr eaLnBrk="1" hangingPunct="1">
              <a:spcBef>
                <a:spcPct val="0"/>
              </a:spcBef>
              <a:buFontTx/>
              <a:buNone/>
            </a:pPr>
            <a:r>
              <a:rPr lang="en-US" altLang="zh-TW" sz="2000" dirty="0"/>
              <a:t>cat </a:t>
            </a:r>
            <a:r>
              <a:rPr lang="zh-TW" altLang="en-US" sz="2000" dirty="0"/>
              <a:t>可配合萬用字元使用。</a:t>
            </a:r>
          </a:p>
          <a:p>
            <a:pPr eaLnBrk="1" hangingPunct="1">
              <a:spcBef>
                <a:spcPct val="0"/>
              </a:spcBef>
              <a:buFontTx/>
              <a:buNone/>
            </a:pPr>
            <a:r>
              <a:rPr lang="zh-TW" altLang="en-US" sz="2000" dirty="0"/>
              <a:t>    </a:t>
            </a:r>
          </a:p>
          <a:p>
            <a:pPr eaLnBrk="1" hangingPunct="1">
              <a:spcBef>
                <a:spcPct val="0"/>
              </a:spcBef>
              <a:buFontTx/>
              <a:buNone/>
            </a:pPr>
            <a:r>
              <a:rPr lang="zh-TW" altLang="en-US" sz="2000" dirty="0">
                <a:solidFill>
                  <a:srgbClr val="FF3300"/>
                </a:solidFill>
              </a:rPr>
              <a:t>■ </a:t>
            </a:r>
            <a:r>
              <a:rPr lang="en-US" altLang="zh-TW" sz="2000" dirty="0">
                <a:solidFill>
                  <a:srgbClr val="000099"/>
                </a:solidFill>
              </a:rPr>
              <a:t>more [filename]</a:t>
            </a:r>
          </a:p>
          <a:p>
            <a:pPr eaLnBrk="1" hangingPunct="1">
              <a:spcBef>
                <a:spcPct val="0"/>
              </a:spcBef>
              <a:buFontTx/>
              <a:buNone/>
            </a:pPr>
            <a:r>
              <a:rPr lang="zh-TW" altLang="en-US" sz="2000" dirty="0"/>
              <a:t>可以將所觀察的檔案跟據終端機的形態一頁頁的顯示出來，</a:t>
            </a:r>
          </a:p>
          <a:p>
            <a:pPr eaLnBrk="1" hangingPunct="1">
              <a:spcBef>
                <a:spcPct val="0"/>
              </a:spcBef>
              <a:buFontTx/>
              <a:buNone/>
            </a:pPr>
            <a:r>
              <a:rPr lang="zh-TW" altLang="en-US" sz="2000" dirty="0"/>
              <a:t>再根據使用者的要求換頁或捲行。</a:t>
            </a:r>
          </a:p>
          <a:p>
            <a:pPr eaLnBrk="1" hangingPunct="1">
              <a:spcBef>
                <a:spcPct val="0"/>
              </a:spcBef>
              <a:buFontTx/>
              <a:buNone/>
            </a:pPr>
            <a:r>
              <a:rPr lang="zh-TW" altLang="en-US" sz="2000" dirty="0"/>
              <a:t>如果你在使用中覺得已經看到了所要看的部份，</a:t>
            </a:r>
          </a:p>
          <a:p>
            <a:pPr eaLnBrk="1" hangingPunct="1">
              <a:spcBef>
                <a:spcPct val="0"/>
              </a:spcBef>
              <a:buFontTx/>
              <a:buNone/>
            </a:pPr>
            <a:r>
              <a:rPr lang="zh-TW" altLang="en-US" sz="2000" dirty="0"/>
              <a:t>可以按 </a:t>
            </a:r>
            <a:r>
              <a:rPr lang="en-US" altLang="zh-TW" sz="2000" dirty="0"/>
              <a:t>'q‘ </a:t>
            </a:r>
            <a:r>
              <a:rPr lang="zh-TW" altLang="en-US" sz="2000" dirty="0"/>
              <a:t>離開 </a:t>
            </a:r>
            <a:r>
              <a:rPr lang="en-US" altLang="zh-TW" sz="2000" dirty="0"/>
              <a:t>more </a:t>
            </a:r>
            <a:r>
              <a:rPr lang="zh-TW" altLang="en-US" sz="2000" dirty="0"/>
              <a:t>的使用。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Line 2"/>
          <p:cNvSpPr>
            <a:spLocks noChangeShapeType="1"/>
          </p:cNvSpPr>
          <p:nvPr/>
        </p:nvSpPr>
        <p:spPr bwMode="auto">
          <a:xfrm>
            <a:off x="304800" y="998538"/>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9219" name="Text Box 3"/>
          <p:cNvSpPr txBox="1">
            <a:spLocks noChangeArrowheads="1"/>
          </p:cNvSpPr>
          <p:nvPr/>
        </p:nvSpPr>
        <p:spPr bwMode="auto">
          <a:xfrm>
            <a:off x="1112838" y="115888"/>
            <a:ext cx="69183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a:t>
            </a:r>
            <a:r>
              <a:rPr lang="en-US" altLang="zh-TW" sz="4600" b="1" dirty="0" err="1">
                <a:solidFill>
                  <a:srgbClr val="000099"/>
                </a:solidFill>
                <a:latin typeface="Arial" charset="0"/>
              </a:rPr>
              <a:t>cp</a:t>
            </a:r>
            <a:r>
              <a:rPr lang="en-US" altLang="zh-TW" sz="4600" b="1" dirty="0">
                <a:solidFill>
                  <a:srgbClr val="000099"/>
                </a:solidFill>
                <a:latin typeface="Arial" charset="0"/>
              </a:rPr>
              <a:t> </a:t>
            </a:r>
          </a:p>
        </p:txBody>
      </p:sp>
      <p:sp>
        <p:nvSpPr>
          <p:cNvPr id="9220" name="Text Box 4"/>
          <p:cNvSpPr txBox="1">
            <a:spLocks noChangeArrowheads="1"/>
          </p:cNvSpPr>
          <p:nvPr/>
        </p:nvSpPr>
        <p:spPr bwMode="auto">
          <a:xfrm>
            <a:off x="303213" y="1155700"/>
            <a:ext cx="858996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000" dirty="0">
                <a:solidFill>
                  <a:srgbClr val="000099"/>
                </a:solidFill>
              </a:rPr>
              <a:t>這個指令的意義是複製 </a:t>
            </a:r>
            <a:r>
              <a:rPr lang="en-US" altLang="zh-TW" sz="2000" dirty="0">
                <a:solidFill>
                  <a:srgbClr val="000099"/>
                </a:solidFill>
              </a:rPr>
              <a:t>("COPY")</a:t>
            </a:r>
            <a:r>
              <a:rPr lang="en-US" altLang="zh-TW" sz="2000" dirty="0"/>
              <a:t> ,</a:t>
            </a:r>
          </a:p>
          <a:p>
            <a:pPr eaLnBrk="1" hangingPunct="1">
              <a:spcBef>
                <a:spcPct val="0"/>
              </a:spcBef>
              <a:buFontTx/>
              <a:buNone/>
            </a:pPr>
            <a:r>
              <a:rPr lang="zh-TW" altLang="en-US" sz="2000" dirty="0"/>
              <a:t>也就是將一個或多個檔案複製成另一個檔案或者是將其複製到另一個目錄。</a:t>
            </a:r>
          </a:p>
          <a:p>
            <a:pPr eaLnBrk="1" hangingPunct="1">
              <a:spcBef>
                <a:spcPct val="0"/>
              </a:spcBef>
              <a:buFontTx/>
              <a:buNone/>
            </a:pPr>
            <a:r>
              <a:rPr lang="zh-TW" altLang="en-US" sz="2000" dirty="0"/>
              <a:t>    </a:t>
            </a:r>
          </a:p>
          <a:p>
            <a:pPr eaLnBrk="1" hangingPunct="1">
              <a:spcBef>
                <a:spcPct val="0"/>
              </a:spcBef>
              <a:buFontTx/>
              <a:buNone/>
            </a:pPr>
            <a:r>
              <a:rPr lang="zh-TW" altLang="en-US" sz="2000" dirty="0">
                <a:solidFill>
                  <a:srgbClr val="FF3300"/>
                </a:solidFill>
              </a:rPr>
              <a:t>■ </a:t>
            </a:r>
            <a:r>
              <a:rPr lang="en-US" altLang="zh-TW" sz="2000" dirty="0" err="1">
                <a:solidFill>
                  <a:srgbClr val="000099"/>
                </a:solidFill>
              </a:rPr>
              <a:t>cp</a:t>
            </a:r>
            <a:r>
              <a:rPr lang="en-US" altLang="zh-TW" sz="2000" dirty="0">
                <a:solidFill>
                  <a:srgbClr val="000099"/>
                </a:solidFill>
              </a:rPr>
              <a:t> </a:t>
            </a:r>
            <a:r>
              <a:rPr lang="zh-TW" altLang="en-US" sz="2000" dirty="0">
                <a:solidFill>
                  <a:srgbClr val="000099"/>
                </a:solidFill>
              </a:rPr>
              <a:t>的用法如下</a:t>
            </a:r>
            <a:r>
              <a:rPr lang="en-US" altLang="zh-TW" sz="2000" dirty="0">
                <a:solidFill>
                  <a:srgbClr val="000099"/>
                </a:solidFill>
              </a:rPr>
              <a:t>:    </a:t>
            </a:r>
          </a:p>
          <a:p>
            <a:pPr eaLnBrk="1" hangingPunct="1">
              <a:spcBef>
                <a:spcPct val="0"/>
              </a:spcBef>
              <a:buFontTx/>
              <a:buNone/>
            </a:pPr>
            <a:r>
              <a:rPr lang="en-US" altLang="zh-TW" sz="2000" dirty="0"/>
              <a:t>     	             </a:t>
            </a:r>
            <a:r>
              <a:rPr lang="en-US" altLang="zh-TW" sz="2000" dirty="0" err="1"/>
              <a:t>cp</a:t>
            </a:r>
            <a:r>
              <a:rPr lang="en-US" altLang="zh-TW" sz="2000" dirty="0"/>
              <a:t> f1 f2 : </a:t>
            </a:r>
            <a:r>
              <a:rPr lang="zh-TW" altLang="en-US" sz="2000" dirty="0"/>
              <a:t>將檔名為 </a:t>
            </a:r>
            <a:r>
              <a:rPr lang="en-US" altLang="zh-TW" sz="2000" dirty="0"/>
              <a:t>f1 </a:t>
            </a:r>
            <a:r>
              <a:rPr lang="zh-TW" altLang="en-US" sz="2000" dirty="0"/>
              <a:t>的檔案複製一份為檔名為 </a:t>
            </a:r>
            <a:r>
              <a:rPr lang="en-US" altLang="zh-TW" sz="2000" dirty="0"/>
              <a:t>f2 </a:t>
            </a:r>
            <a:r>
              <a:rPr lang="zh-TW" altLang="en-US" sz="2000" dirty="0"/>
              <a:t>的檔案。</a:t>
            </a:r>
          </a:p>
          <a:p>
            <a:pPr eaLnBrk="1" hangingPunct="1">
              <a:spcBef>
                <a:spcPct val="0"/>
              </a:spcBef>
              <a:buFontTx/>
              <a:buNone/>
            </a:pPr>
            <a:r>
              <a:rPr lang="zh-TW" altLang="en-US" sz="2000" dirty="0"/>
              <a:t>     	</a:t>
            </a:r>
            <a:r>
              <a:rPr lang="en-US" altLang="zh-TW" sz="2000" dirty="0" err="1"/>
              <a:t>cp</a:t>
            </a:r>
            <a:r>
              <a:rPr lang="en-US" altLang="zh-TW" sz="2000" dirty="0"/>
              <a:t> f1 f2 f3 ... </a:t>
            </a:r>
            <a:r>
              <a:rPr lang="en-US" altLang="zh-TW" sz="2000" dirty="0" err="1"/>
              <a:t>dir</a:t>
            </a:r>
            <a:r>
              <a:rPr lang="en-US" altLang="zh-TW" sz="2000" dirty="0"/>
              <a:t> :	</a:t>
            </a:r>
            <a:r>
              <a:rPr lang="zh-TW" altLang="en-US" sz="2000" dirty="0"/>
              <a:t>將檔案 </a:t>
            </a:r>
            <a:r>
              <a:rPr lang="en-US" altLang="zh-TW" sz="2000" dirty="0"/>
              <a:t>f1 f2 f3 ... </a:t>
            </a:r>
            <a:r>
              <a:rPr lang="zh-TW" altLang="en-US" sz="2000" dirty="0"/>
              <a:t>都以相同的檔名複製一</a:t>
            </a:r>
          </a:p>
          <a:p>
            <a:pPr eaLnBrk="1" hangingPunct="1">
              <a:spcBef>
                <a:spcPct val="0"/>
              </a:spcBef>
              <a:buFontTx/>
              <a:buNone/>
            </a:pPr>
            <a:r>
              <a:rPr lang="zh-TW" altLang="en-US" sz="2000" dirty="0"/>
              <a:t>                                           份放到目錄 </a:t>
            </a:r>
            <a:r>
              <a:rPr lang="en-US" altLang="zh-TW" sz="2000" dirty="0" err="1"/>
              <a:t>dir</a:t>
            </a:r>
            <a:r>
              <a:rPr lang="en-US" altLang="zh-TW" sz="2000" dirty="0"/>
              <a:t> </a:t>
            </a:r>
            <a:r>
              <a:rPr lang="zh-TW" altLang="en-US" sz="2000" dirty="0"/>
              <a:t>裡面。</a:t>
            </a:r>
          </a:p>
          <a:p>
            <a:pPr eaLnBrk="1" hangingPunct="1">
              <a:spcBef>
                <a:spcPct val="0"/>
              </a:spcBef>
              <a:buFontTx/>
              <a:buNone/>
            </a:pPr>
            <a:r>
              <a:rPr lang="zh-TW" altLang="en-US" sz="2000" dirty="0"/>
              <a:t>     	    </a:t>
            </a:r>
            <a:r>
              <a:rPr lang="en-US" altLang="zh-TW" sz="2000" dirty="0" err="1"/>
              <a:t>cp</a:t>
            </a:r>
            <a:r>
              <a:rPr lang="en-US" altLang="zh-TW" sz="2000" dirty="0"/>
              <a:t> -r dir1 dir2 : </a:t>
            </a:r>
            <a:r>
              <a:rPr lang="zh-TW" altLang="en-US" sz="2000" dirty="0"/>
              <a:t>將 </a:t>
            </a:r>
            <a:r>
              <a:rPr lang="en-US" altLang="zh-TW" sz="2000" dirty="0"/>
              <a:t>dir1 </a:t>
            </a:r>
            <a:r>
              <a:rPr lang="zh-TW" altLang="en-US" sz="2000" dirty="0"/>
              <a:t>的全部內容全部複製到 </a:t>
            </a:r>
            <a:r>
              <a:rPr lang="en-US" altLang="zh-TW" sz="2000" dirty="0"/>
              <a:t>dir2 </a:t>
            </a:r>
            <a:r>
              <a:rPr lang="zh-TW" altLang="en-US" sz="2000" dirty="0"/>
              <a:t>裡面。</a:t>
            </a:r>
          </a:p>
          <a:p>
            <a:pPr eaLnBrk="1" hangingPunct="1">
              <a:spcBef>
                <a:spcPct val="0"/>
              </a:spcBef>
              <a:buFontTx/>
              <a:buNone/>
            </a:pPr>
            <a:r>
              <a:rPr lang="zh-TW" altLang="en-US" sz="2000" dirty="0"/>
              <a:t>    </a:t>
            </a:r>
          </a:p>
          <a:p>
            <a:pPr eaLnBrk="1" hangingPunct="1">
              <a:spcBef>
                <a:spcPct val="0"/>
              </a:spcBef>
              <a:buFontTx/>
              <a:buNone/>
            </a:pPr>
            <a:r>
              <a:rPr lang="zh-TW" altLang="en-US" sz="2000" dirty="0">
                <a:solidFill>
                  <a:srgbClr val="FF3300"/>
                </a:solidFill>
              </a:rPr>
              <a:t>■ </a:t>
            </a:r>
            <a:r>
              <a:rPr lang="en-US" altLang="zh-TW" sz="2000" dirty="0" err="1">
                <a:solidFill>
                  <a:srgbClr val="000099"/>
                </a:solidFill>
              </a:rPr>
              <a:t>cp</a:t>
            </a:r>
            <a:r>
              <a:rPr lang="en-US" altLang="zh-TW" sz="2000" dirty="0">
                <a:solidFill>
                  <a:srgbClr val="000099"/>
                </a:solidFill>
              </a:rPr>
              <a:t> -[</a:t>
            </a:r>
            <a:r>
              <a:rPr lang="zh-TW" altLang="en-US" sz="2000" dirty="0">
                <a:solidFill>
                  <a:srgbClr val="000099"/>
                </a:solidFill>
              </a:rPr>
              <a:t>參數</a:t>
            </a:r>
            <a:r>
              <a:rPr lang="en-US" altLang="zh-TW" sz="2000" dirty="0">
                <a:solidFill>
                  <a:srgbClr val="000099"/>
                </a:solidFill>
              </a:rPr>
              <a:t>]:</a:t>
            </a:r>
          </a:p>
          <a:p>
            <a:pPr eaLnBrk="1" hangingPunct="1">
              <a:spcBef>
                <a:spcPct val="0"/>
              </a:spcBef>
              <a:buFontTx/>
              <a:buNone/>
            </a:pPr>
            <a:r>
              <a:rPr lang="en-US" altLang="zh-TW" sz="2000" dirty="0"/>
              <a:t>      -</a:t>
            </a:r>
            <a:r>
              <a:rPr lang="en-US" altLang="zh-TW" sz="2000" dirty="0" err="1"/>
              <a:t>i</a:t>
            </a:r>
            <a:r>
              <a:rPr lang="en-US" altLang="zh-TW" sz="2000" dirty="0"/>
              <a:t> : </a:t>
            </a:r>
            <a:r>
              <a:rPr lang="zh-TW" altLang="en-US" sz="2000" dirty="0"/>
              <a:t>此參數是當已有檔名為 </a:t>
            </a:r>
            <a:r>
              <a:rPr lang="en-US" altLang="zh-TW" sz="2000" dirty="0"/>
              <a:t>f2 </a:t>
            </a:r>
            <a:r>
              <a:rPr lang="zh-TW" altLang="en-US" sz="2000" dirty="0"/>
              <a:t>的檔案時，若逕自使用 </a:t>
            </a:r>
            <a:r>
              <a:rPr lang="en-US" altLang="zh-TW" sz="2000" dirty="0" err="1"/>
              <a:t>cp</a:t>
            </a:r>
            <a:r>
              <a:rPr lang="en-US" altLang="zh-TW" sz="2000" dirty="0"/>
              <a:t> </a:t>
            </a:r>
            <a:r>
              <a:rPr lang="zh-TW" altLang="en-US" sz="2000" dirty="0"/>
              <a:t>將會將原來 </a:t>
            </a:r>
            <a:r>
              <a:rPr lang="en-US" altLang="zh-TW" sz="2000" dirty="0"/>
              <a:t>f2</a:t>
            </a:r>
          </a:p>
          <a:p>
            <a:pPr eaLnBrk="1" hangingPunct="1">
              <a:spcBef>
                <a:spcPct val="0"/>
              </a:spcBef>
              <a:buFontTx/>
              <a:buNone/>
            </a:pPr>
            <a:r>
              <a:rPr lang="en-US" altLang="zh-TW" sz="2000" dirty="0"/>
              <a:t>           </a:t>
            </a:r>
            <a:r>
              <a:rPr lang="zh-TW" altLang="en-US" sz="2000" dirty="0"/>
              <a:t>的內容掩蓋過去，因此在要蓋過之前必須先詢問使用者一下。如使</a:t>
            </a:r>
          </a:p>
          <a:p>
            <a:pPr eaLnBrk="1" hangingPunct="1">
              <a:spcBef>
                <a:spcPct val="0"/>
              </a:spcBef>
              <a:buFontTx/>
              <a:buNone/>
            </a:pPr>
            <a:r>
              <a:rPr lang="zh-TW" altLang="en-US" sz="2000" dirty="0"/>
              <a:t>           用者的回答是</a:t>
            </a:r>
            <a:r>
              <a:rPr lang="en-US" altLang="zh-TW" sz="2000" dirty="0"/>
              <a:t>y(yes)</a:t>
            </a:r>
            <a:r>
              <a:rPr lang="zh-TW" altLang="en-US" sz="2000" dirty="0"/>
              <a:t>才執行複製的動作。</a:t>
            </a:r>
          </a:p>
          <a:p>
            <a:pPr eaLnBrk="1" hangingPunct="1">
              <a:spcBef>
                <a:spcPct val="0"/>
              </a:spcBef>
              <a:buFontTx/>
              <a:buNone/>
            </a:pPr>
            <a:r>
              <a:rPr lang="zh-TW" altLang="en-US" sz="2000" dirty="0"/>
              <a:t>              </a:t>
            </a:r>
          </a:p>
          <a:p>
            <a:pPr eaLnBrk="1" hangingPunct="1">
              <a:spcBef>
                <a:spcPct val="0"/>
              </a:spcBef>
              <a:buFontTx/>
              <a:buNone/>
            </a:pPr>
            <a:r>
              <a:rPr lang="zh-TW" altLang="en-US" sz="2000" dirty="0"/>
              <a:t>      </a:t>
            </a:r>
            <a:r>
              <a:rPr lang="en-US" altLang="zh-TW" sz="2000" dirty="0"/>
              <a:t>-r : </a:t>
            </a:r>
            <a:r>
              <a:rPr lang="zh-TW" altLang="en-US" sz="2000" dirty="0"/>
              <a:t>此參數是用來做遞迴複製用，可將一整顆子樹都複製到另一個</a:t>
            </a:r>
          </a:p>
          <a:p>
            <a:pPr eaLnBrk="1" hangingPunct="1">
              <a:spcBef>
                <a:spcPct val="0"/>
              </a:spcBef>
              <a:buFontTx/>
              <a:buNone/>
            </a:pPr>
            <a:r>
              <a:rPr lang="zh-TW" altLang="en-US" sz="2000" dirty="0"/>
              <a:t>           目錄中。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Line 2"/>
          <p:cNvSpPr>
            <a:spLocks noChangeShapeType="1"/>
          </p:cNvSpPr>
          <p:nvPr/>
        </p:nvSpPr>
        <p:spPr bwMode="auto">
          <a:xfrm>
            <a:off x="304800" y="9271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10243" name="Text Box 3"/>
          <p:cNvSpPr txBox="1">
            <a:spLocks noChangeArrowheads="1"/>
          </p:cNvSpPr>
          <p:nvPr/>
        </p:nvSpPr>
        <p:spPr bwMode="auto">
          <a:xfrm>
            <a:off x="1031875" y="44450"/>
            <a:ext cx="7080250"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mv </a:t>
            </a:r>
          </a:p>
        </p:txBody>
      </p:sp>
      <p:sp>
        <p:nvSpPr>
          <p:cNvPr id="10244" name="Text Box 4"/>
          <p:cNvSpPr txBox="1">
            <a:spLocks noChangeArrowheads="1"/>
          </p:cNvSpPr>
          <p:nvPr/>
        </p:nvSpPr>
        <p:spPr bwMode="auto">
          <a:xfrm>
            <a:off x="158750" y="1136650"/>
            <a:ext cx="8661400"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dirty="0">
                <a:solidFill>
                  <a:srgbClr val="000099"/>
                </a:solidFill>
              </a:rPr>
              <a:t>mv </a:t>
            </a:r>
            <a:r>
              <a:rPr lang="zh-TW" altLang="en-US" sz="2000" dirty="0">
                <a:solidFill>
                  <a:srgbClr val="000099"/>
                </a:solidFill>
              </a:rPr>
              <a:t>的意義為 </a:t>
            </a:r>
            <a:r>
              <a:rPr lang="en-US" altLang="zh-TW" sz="2000" dirty="0">
                <a:solidFill>
                  <a:srgbClr val="000099"/>
                </a:solidFill>
              </a:rPr>
              <a:t>move , </a:t>
            </a:r>
            <a:r>
              <a:rPr lang="zh-TW" altLang="en-US" sz="2000" dirty="0">
                <a:solidFill>
                  <a:srgbClr val="000099"/>
                </a:solidFill>
              </a:rPr>
              <a:t>主要是將一檔案改名或換至另一個目錄。</a:t>
            </a:r>
          </a:p>
          <a:p>
            <a:pPr eaLnBrk="1" hangingPunct="1">
              <a:spcBef>
                <a:spcPct val="0"/>
              </a:spcBef>
              <a:buFontTx/>
              <a:buNone/>
            </a:pPr>
            <a:r>
              <a:rPr lang="zh-TW" altLang="en-US" sz="2000" dirty="0"/>
              <a:t>如同 </a:t>
            </a:r>
            <a:r>
              <a:rPr lang="en-US" altLang="zh-TW" sz="2000" dirty="0" err="1"/>
              <a:t>cp</a:t>
            </a:r>
            <a:r>
              <a:rPr lang="en-US" altLang="zh-TW" sz="2000" dirty="0"/>
              <a:t> </a:t>
            </a:r>
            <a:r>
              <a:rPr lang="zh-TW" altLang="en-US" sz="2000" dirty="0"/>
              <a:t>，它也有三種格式</a:t>
            </a:r>
            <a:r>
              <a:rPr lang="en-US" altLang="zh-TW" sz="2000" dirty="0"/>
              <a:t>:</a:t>
            </a:r>
          </a:p>
          <a:p>
            <a:pPr eaLnBrk="1" hangingPunct="1">
              <a:spcBef>
                <a:spcPct val="0"/>
              </a:spcBef>
              <a:buFontTx/>
              <a:buNone/>
            </a:pPr>
            <a:r>
              <a:rPr lang="en-US" altLang="zh-TW" sz="2000" dirty="0"/>
              <a:t>    </a:t>
            </a:r>
          </a:p>
          <a:p>
            <a:pPr eaLnBrk="1" hangingPunct="1">
              <a:spcBef>
                <a:spcPct val="0"/>
              </a:spcBef>
              <a:buFontTx/>
              <a:buNone/>
            </a:pPr>
            <a:r>
              <a:rPr lang="en-US" altLang="zh-TW" sz="2000" dirty="0"/>
              <a:t>                  mv f1 f2 : </a:t>
            </a:r>
            <a:r>
              <a:rPr lang="zh-TW" altLang="en-US" sz="2000" dirty="0"/>
              <a:t>將檔名為 </a:t>
            </a:r>
            <a:r>
              <a:rPr lang="en-US" altLang="zh-TW" sz="2000" dirty="0"/>
              <a:t>f1 </a:t>
            </a:r>
            <a:r>
              <a:rPr lang="zh-TW" altLang="en-US" sz="2000" dirty="0"/>
              <a:t>的檔案變更成檔名為 </a:t>
            </a:r>
            <a:r>
              <a:rPr lang="en-US" altLang="zh-TW" sz="2000" dirty="0"/>
              <a:t>f2 </a:t>
            </a:r>
            <a:r>
              <a:rPr lang="zh-TW" altLang="en-US" sz="2000" dirty="0"/>
              <a:t>的檔案。</a:t>
            </a:r>
          </a:p>
          <a:p>
            <a:pPr eaLnBrk="1" hangingPunct="1">
              <a:spcBef>
                <a:spcPct val="0"/>
              </a:spcBef>
              <a:buFontTx/>
              <a:buNone/>
            </a:pPr>
            <a:r>
              <a:rPr lang="zh-TW" altLang="en-US" sz="2000" dirty="0"/>
              <a:t>            </a:t>
            </a:r>
            <a:r>
              <a:rPr lang="en-US" altLang="zh-TW" sz="2000" dirty="0"/>
              <a:t>mv dir1 dir2 : </a:t>
            </a:r>
            <a:r>
              <a:rPr lang="zh-TW" altLang="en-US" sz="2000" dirty="0"/>
              <a:t>將檔名為 </a:t>
            </a:r>
            <a:r>
              <a:rPr lang="en-US" altLang="zh-TW" sz="2000" dirty="0"/>
              <a:t>dir1 </a:t>
            </a:r>
            <a:r>
              <a:rPr lang="zh-TW" altLang="en-US" sz="2000" dirty="0"/>
              <a:t>的目錄變更成檔名為 </a:t>
            </a:r>
            <a:r>
              <a:rPr lang="en-US" altLang="zh-TW" sz="2000" dirty="0"/>
              <a:t>dir2 </a:t>
            </a:r>
            <a:r>
              <a:rPr lang="zh-TW" altLang="en-US" sz="2000" dirty="0"/>
              <a:t>的目錄。</a:t>
            </a:r>
          </a:p>
          <a:p>
            <a:pPr eaLnBrk="1" hangingPunct="1">
              <a:spcBef>
                <a:spcPct val="0"/>
              </a:spcBef>
              <a:buFontTx/>
              <a:buNone/>
            </a:pPr>
            <a:r>
              <a:rPr lang="zh-TW" altLang="en-US" sz="2000" dirty="0"/>
              <a:t>    </a:t>
            </a:r>
            <a:r>
              <a:rPr lang="en-US" altLang="zh-TW" sz="2000" dirty="0"/>
              <a:t>mv f1 f2 f3 ... </a:t>
            </a:r>
            <a:r>
              <a:rPr lang="en-US" altLang="zh-TW" sz="2000" dirty="0" err="1"/>
              <a:t>dir</a:t>
            </a:r>
            <a:r>
              <a:rPr lang="en-US" altLang="zh-TW" sz="2000" dirty="0"/>
              <a:t> : </a:t>
            </a:r>
            <a:r>
              <a:rPr lang="zh-TW" altLang="en-US" sz="2000" dirty="0"/>
              <a:t>將檔案 </a:t>
            </a:r>
            <a:r>
              <a:rPr lang="en-US" altLang="zh-TW" sz="2000" dirty="0"/>
              <a:t>f1 f2 f3 ... </a:t>
            </a:r>
            <a:r>
              <a:rPr lang="zh-TW" altLang="en-US" sz="2000" dirty="0"/>
              <a:t>都移至目錄 </a:t>
            </a:r>
            <a:r>
              <a:rPr lang="en-US" altLang="zh-TW" sz="2000" dirty="0" err="1"/>
              <a:t>dir</a:t>
            </a:r>
            <a:r>
              <a:rPr lang="en-US" altLang="zh-TW" sz="2000" dirty="0"/>
              <a:t> </a:t>
            </a:r>
            <a:r>
              <a:rPr lang="zh-TW" altLang="en-US" sz="2000" dirty="0"/>
              <a:t>裡面。</a:t>
            </a:r>
          </a:p>
          <a:p>
            <a:pPr eaLnBrk="1" hangingPunct="1">
              <a:spcBef>
                <a:spcPct val="0"/>
              </a:spcBef>
              <a:buFontTx/>
              <a:buNone/>
            </a:pPr>
            <a:r>
              <a:rPr lang="zh-TW" altLang="en-US" sz="2000" dirty="0"/>
              <a:t>    </a:t>
            </a:r>
          </a:p>
          <a:p>
            <a:pPr eaLnBrk="1" hangingPunct="1">
              <a:spcBef>
                <a:spcPct val="0"/>
              </a:spcBef>
              <a:buFontTx/>
              <a:buNone/>
            </a:pPr>
            <a:r>
              <a:rPr lang="zh-TW" altLang="en-US" sz="2000" dirty="0">
                <a:solidFill>
                  <a:srgbClr val="000099"/>
                </a:solidFill>
              </a:rPr>
              <a:t>■ </a:t>
            </a:r>
            <a:r>
              <a:rPr lang="en-US" altLang="zh-TW" sz="2000" dirty="0">
                <a:solidFill>
                  <a:srgbClr val="000099"/>
                </a:solidFill>
              </a:rPr>
              <a:t>mv-[</a:t>
            </a:r>
            <a:r>
              <a:rPr lang="zh-TW" altLang="en-US" sz="2000" dirty="0">
                <a:solidFill>
                  <a:srgbClr val="000099"/>
                </a:solidFill>
              </a:rPr>
              <a:t>參數</a:t>
            </a:r>
            <a:r>
              <a:rPr lang="en-US" altLang="zh-TW" sz="2000" dirty="0">
                <a:solidFill>
                  <a:srgbClr val="000099"/>
                </a:solidFill>
              </a:rPr>
              <a:t>]</a:t>
            </a:r>
          </a:p>
          <a:p>
            <a:pPr eaLnBrk="1" hangingPunct="1">
              <a:spcBef>
                <a:spcPct val="0"/>
              </a:spcBef>
              <a:buFontTx/>
              <a:buNone/>
            </a:pPr>
            <a:r>
              <a:rPr lang="en-US" altLang="zh-TW" sz="2000" dirty="0"/>
              <a:t>-</a:t>
            </a:r>
            <a:r>
              <a:rPr lang="en-US" altLang="zh-TW" sz="2000" dirty="0" err="1"/>
              <a:t>i</a:t>
            </a:r>
            <a:r>
              <a:rPr lang="zh-TW" altLang="en-US" sz="2000" dirty="0"/>
              <a:t>：此參數的意義與 </a:t>
            </a:r>
            <a:r>
              <a:rPr lang="en-US" altLang="zh-TW" sz="2000" dirty="0" err="1"/>
              <a:t>cp</a:t>
            </a:r>
            <a:r>
              <a:rPr lang="en-US" altLang="zh-TW" sz="2000" dirty="0"/>
              <a:t> </a:t>
            </a:r>
            <a:r>
              <a:rPr lang="zh-TW" altLang="en-US" sz="2000" dirty="0"/>
              <a:t>中的相同，均是 </a:t>
            </a:r>
            <a:r>
              <a:rPr lang="en-US" altLang="zh-TW" sz="2000" dirty="0"/>
              <a:t>interactive </a:t>
            </a:r>
            <a:r>
              <a:rPr lang="zh-TW" altLang="en-US" sz="2000" dirty="0"/>
              <a:t>詢問之意。</a:t>
            </a:r>
          </a:p>
          <a:p>
            <a:pPr eaLnBrk="1" hangingPunct="1">
              <a:spcBef>
                <a:spcPct val="0"/>
              </a:spcBef>
              <a:buFontTx/>
              <a:buNone/>
            </a:pPr>
            <a:r>
              <a:rPr lang="en-US" altLang="zh-TW" sz="2000" dirty="0"/>
              <a:t>-f</a:t>
            </a:r>
            <a:r>
              <a:rPr lang="zh-TW" altLang="en-US" sz="2000" dirty="0"/>
              <a:t>：此參數為強迫</a:t>
            </a:r>
            <a:r>
              <a:rPr lang="en-US" altLang="zh-TW" sz="2000" dirty="0"/>
              <a:t>( force ) , </a:t>
            </a:r>
            <a:r>
              <a:rPr lang="zh-TW" altLang="en-US" sz="2000" dirty="0"/>
              <a:t>就是不管有沒有同名的檔案，反正我就是要</a:t>
            </a:r>
          </a:p>
          <a:p>
            <a:pPr eaLnBrk="1" hangingPunct="1">
              <a:spcBef>
                <a:spcPct val="0"/>
              </a:spcBef>
              <a:buFontTx/>
              <a:buNone/>
            </a:pPr>
            <a:r>
              <a:rPr lang="zh-TW" altLang="en-US" sz="2000" dirty="0"/>
              <a:t>    搬過去，所有其他的參數遇到 </a:t>
            </a:r>
            <a:r>
              <a:rPr lang="en-US" altLang="zh-TW" sz="2000" dirty="0"/>
              <a:t>-f </a:t>
            </a:r>
            <a:r>
              <a:rPr lang="zh-TW" altLang="en-US" sz="2000" dirty="0"/>
              <a:t>均會失效。</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11267" name="Text Box 3"/>
          <p:cNvSpPr txBox="1">
            <a:spLocks noChangeArrowheads="1"/>
          </p:cNvSpPr>
          <p:nvPr/>
        </p:nvSpPr>
        <p:spPr bwMode="auto">
          <a:xfrm>
            <a:off x="1162050" y="488950"/>
            <a:ext cx="6819900"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a:t>
            </a:r>
            <a:r>
              <a:rPr lang="en-US" altLang="zh-TW" sz="4600" b="1" dirty="0" err="1">
                <a:solidFill>
                  <a:srgbClr val="000099"/>
                </a:solidFill>
                <a:latin typeface="Arial" charset="0"/>
              </a:rPr>
              <a:t>rm</a:t>
            </a:r>
            <a:endParaRPr lang="en-US" altLang="zh-TW" sz="4600" b="1" dirty="0">
              <a:solidFill>
                <a:srgbClr val="000099"/>
              </a:solidFill>
              <a:latin typeface="Arial" charset="0"/>
            </a:endParaRPr>
          </a:p>
        </p:txBody>
      </p:sp>
      <p:sp>
        <p:nvSpPr>
          <p:cNvPr id="11268" name="Text Box 4"/>
          <p:cNvSpPr txBox="1">
            <a:spLocks noChangeArrowheads="1"/>
          </p:cNvSpPr>
          <p:nvPr/>
        </p:nvSpPr>
        <p:spPr bwMode="auto">
          <a:xfrm>
            <a:off x="158750" y="1600200"/>
            <a:ext cx="8661400"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dirty="0" err="1">
                <a:solidFill>
                  <a:srgbClr val="000099"/>
                </a:solidFill>
              </a:rPr>
              <a:t>rm</a:t>
            </a:r>
            <a:r>
              <a:rPr lang="en-US" altLang="zh-TW" sz="2000" dirty="0">
                <a:solidFill>
                  <a:srgbClr val="000099"/>
                </a:solidFill>
              </a:rPr>
              <a:t> </a:t>
            </a:r>
            <a:r>
              <a:rPr lang="zh-TW" altLang="en-US" sz="2000" dirty="0">
                <a:solidFill>
                  <a:srgbClr val="000099"/>
                </a:solidFill>
              </a:rPr>
              <a:t>的意義是 </a:t>
            </a:r>
            <a:r>
              <a:rPr lang="en-US" altLang="zh-TW" sz="2000" dirty="0">
                <a:solidFill>
                  <a:srgbClr val="000099"/>
                </a:solidFill>
              </a:rPr>
              <a:t>remove </a:t>
            </a:r>
            <a:r>
              <a:rPr lang="zh-TW" altLang="en-US" sz="2000" dirty="0">
                <a:solidFill>
                  <a:srgbClr val="000099"/>
                </a:solidFill>
              </a:rPr>
              <a:t>，也就是用來殺掉一個檔案的指令。</a:t>
            </a:r>
          </a:p>
          <a:p>
            <a:pPr eaLnBrk="1" hangingPunct="1">
              <a:spcBef>
                <a:spcPct val="0"/>
              </a:spcBef>
              <a:buFontTx/>
              <a:buNone/>
            </a:pPr>
            <a:endParaRPr lang="zh-TW" altLang="en-US" sz="2000" dirty="0"/>
          </a:p>
          <a:p>
            <a:pPr eaLnBrk="1" hangingPunct="1">
              <a:spcBef>
                <a:spcPct val="0"/>
              </a:spcBef>
              <a:buFontTx/>
              <a:buNone/>
            </a:pPr>
            <a:r>
              <a:rPr lang="zh-TW" altLang="en-US" sz="2000" dirty="0"/>
              <a:t>在 </a:t>
            </a:r>
            <a:r>
              <a:rPr lang="en-US" altLang="zh-TW" sz="2000" dirty="0"/>
              <a:t>UNIX </a:t>
            </a:r>
            <a:r>
              <a:rPr lang="zh-TW" altLang="en-US" sz="2000" dirty="0"/>
              <a:t>中一個被殺掉的檔案除非是系統恰好有做備份，否則是無法像 </a:t>
            </a:r>
            <a:r>
              <a:rPr lang="en-US" altLang="zh-TW" sz="2000" dirty="0"/>
              <a:t>DOS </a:t>
            </a:r>
            <a:r>
              <a:rPr lang="zh-TW" altLang="en-US" sz="2000" dirty="0"/>
              <a:t>裡面一樣還能夠救回來的。所以在做 </a:t>
            </a:r>
            <a:r>
              <a:rPr lang="en-US" altLang="zh-TW" sz="2000" dirty="0" err="1"/>
              <a:t>rm</a:t>
            </a:r>
            <a:r>
              <a:rPr lang="en-US" altLang="zh-TW" sz="2000" dirty="0"/>
              <a:t> </a:t>
            </a:r>
            <a:r>
              <a:rPr lang="zh-TW" altLang="en-US" sz="2000" dirty="0"/>
              <a:t>動作的時要特別小心。</a:t>
            </a:r>
          </a:p>
          <a:p>
            <a:pPr eaLnBrk="1" hangingPunct="1">
              <a:spcBef>
                <a:spcPct val="0"/>
              </a:spcBef>
              <a:buFontTx/>
              <a:buNone/>
            </a:pPr>
            <a:r>
              <a:rPr lang="zh-TW" altLang="en-US" sz="2000" dirty="0"/>
              <a:t>    </a:t>
            </a:r>
          </a:p>
          <a:p>
            <a:pPr eaLnBrk="1" hangingPunct="1">
              <a:spcBef>
                <a:spcPct val="0"/>
              </a:spcBef>
              <a:buFontTx/>
              <a:buNone/>
            </a:pPr>
            <a:r>
              <a:rPr lang="zh-TW" altLang="en-US" sz="2000" dirty="0"/>
              <a:t>    			</a:t>
            </a:r>
            <a:r>
              <a:rPr lang="en-US" altLang="zh-TW" sz="2000" dirty="0" err="1"/>
              <a:t>rm</a:t>
            </a:r>
            <a:r>
              <a:rPr lang="en-US" altLang="zh-TW" sz="2000" dirty="0"/>
              <a:t> </a:t>
            </a:r>
            <a:r>
              <a:rPr lang="zh-TW" altLang="en-US" sz="2000" dirty="0"/>
              <a:t>的格式如下</a:t>
            </a:r>
            <a:r>
              <a:rPr lang="en-US" altLang="zh-TW" sz="2000" dirty="0"/>
              <a:t>:</a:t>
            </a:r>
          </a:p>
          <a:p>
            <a:pPr eaLnBrk="1" hangingPunct="1">
              <a:spcBef>
                <a:spcPct val="0"/>
              </a:spcBef>
              <a:buFontTx/>
              <a:buNone/>
            </a:pPr>
            <a:r>
              <a:rPr lang="en-US" altLang="zh-TW" sz="2000" dirty="0"/>
              <a:t>        			</a:t>
            </a:r>
            <a:r>
              <a:rPr lang="en-US" altLang="zh-TW" sz="2000" dirty="0" err="1">
                <a:solidFill>
                  <a:srgbClr val="000099"/>
                </a:solidFill>
              </a:rPr>
              <a:t>rm</a:t>
            </a:r>
            <a:r>
              <a:rPr lang="en-US" altLang="zh-TW" sz="2000" dirty="0">
                <a:solidFill>
                  <a:srgbClr val="000099"/>
                </a:solidFill>
              </a:rPr>
              <a:t>  f1 f2 f3</a:t>
            </a:r>
            <a:r>
              <a:rPr lang="en-US" altLang="zh-TW" sz="2000" dirty="0">
                <a:solidFill>
                  <a:srgbClr val="00FFFF"/>
                </a:solidFill>
              </a:rPr>
              <a:t> .....</a:t>
            </a:r>
          </a:p>
          <a:p>
            <a:pPr eaLnBrk="1" hangingPunct="1">
              <a:spcBef>
                <a:spcPct val="0"/>
              </a:spcBef>
              <a:buFontTx/>
              <a:buNone/>
            </a:pPr>
            <a:r>
              <a:rPr lang="en-US" altLang="zh-TW" sz="2000" dirty="0"/>
              <a:t>             </a:t>
            </a:r>
          </a:p>
          <a:p>
            <a:pPr eaLnBrk="1" hangingPunct="1">
              <a:spcBef>
                <a:spcPct val="0"/>
              </a:spcBef>
              <a:buFontTx/>
              <a:buNone/>
            </a:pPr>
            <a:r>
              <a:rPr lang="en-US" altLang="zh-TW" sz="2000" dirty="0">
                <a:solidFill>
                  <a:srgbClr val="FF3300"/>
                </a:solidFill>
              </a:rPr>
              <a:t>■ </a:t>
            </a:r>
            <a:r>
              <a:rPr lang="en-US" altLang="zh-TW" sz="2000" dirty="0" err="1">
                <a:solidFill>
                  <a:srgbClr val="000099"/>
                </a:solidFill>
              </a:rPr>
              <a:t>rm</a:t>
            </a:r>
            <a:r>
              <a:rPr lang="en-US" altLang="zh-TW" sz="2000" dirty="0">
                <a:solidFill>
                  <a:srgbClr val="000099"/>
                </a:solidFill>
              </a:rPr>
              <a:t>-[</a:t>
            </a:r>
            <a:r>
              <a:rPr lang="zh-TW" altLang="en-US" sz="2000" dirty="0">
                <a:solidFill>
                  <a:srgbClr val="000099"/>
                </a:solidFill>
              </a:rPr>
              <a:t>參數</a:t>
            </a:r>
            <a:r>
              <a:rPr lang="en-US" altLang="zh-TW" sz="2000" dirty="0">
                <a:solidFill>
                  <a:srgbClr val="000099"/>
                </a:solidFill>
              </a:rPr>
              <a:t>]  </a:t>
            </a:r>
          </a:p>
          <a:p>
            <a:pPr eaLnBrk="1" hangingPunct="1">
              <a:spcBef>
                <a:spcPct val="0"/>
              </a:spcBef>
              <a:buFontTx/>
              <a:buNone/>
            </a:pPr>
            <a:r>
              <a:rPr lang="en-US" altLang="zh-TW" sz="2000" dirty="0"/>
              <a:t>      -f : </a:t>
            </a:r>
            <a:r>
              <a:rPr lang="zh-TW" altLang="en-US" sz="2000" dirty="0"/>
              <a:t>將會使得系統在刪除時，不提出任何警告訊息。</a:t>
            </a:r>
          </a:p>
          <a:p>
            <a:pPr eaLnBrk="1" hangingPunct="1">
              <a:spcBef>
                <a:spcPct val="0"/>
              </a:spcBef>
              <a:buFontTx/>
              <a:buNone/>
            </a:pPr>
            <a:r>
              <a:rPr lang="zh-TW" altLang="en-US" sz="2000" dirty="0"/>
              <a:t>      </a:t>
            </a:r>
            <a:r>
              <a:rPr lang="en-US" altLang="zh-TW" sz="2000" dirty="0"/>
              <a:t>-</a:t>
            </a:r>
            <a:r>
              <a:rPr lang="en-US" altLang="zh-TW" sz="2000" dirty="0" err="1"/>
              <a:t>i</a:t>
            </a:r>
            <a:r>
              <a:rPr lang="en-US" altLang="zh-TW" sz="2000" dirty="0"/>
              <a:t> : </a:t>
            </a:r>
            <a:r>
              <a:rPr lang="zh-TW" altLang="en-US" sz="2000" dirty="0"/>
              <a:t>在除去檔案之前均會詢問是否真要除去。</a:t>
            </a:r>
          </a:p>
          <a:p>
            <a:pPr eaLnBrk="1" hangingPunct="1">
              <a:spcBef>
                <a:spcPct val="0"/>
              </a:spcBef>
              <a:buFontTx/>
              <a:buNone/>
            </a:pPr>
            <a:r>
              <a:rPr lang="zh-TW" altLang="en-US" sz="2000" dirty="0"/>
              <a:t>      </a:t>
            </a:r>
            <a:r>
              <a:rPr lang="en-US" altLang="zh-TW" sz="2000" dirty="0"/>
              <a:t>-r : </a:t>
            </a:r>
            <a:r>
              <a:rPr lang="zh-TW" altLang="en-US" sz="2000" dirty="0"/>
              <a:t>遞迴式的刪除。</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Line 2"/>
          <p:cNvSpPr>
            <a:spLocks noChangeShapeType="1"/>
          </p:cNvSpPr>
          <p:nvPr/>
        </p:nvSpPr>
        <p:spPr bwMode="auto">
          <a:xfrm>
            <a:off x="304800" y="11430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12291" name="Text Box 3"/>
          <p:cNvSpPr txBox="1">
            <a:spLocks noChangeArrowheads="1"/>
          </p:cNvSpPr>
          <p:nvPr/>
        </p:nvSpPr>
        <p:spPr bwMode="auto">
          <a:xfrm>
            <a:off x="268288" y="260350"/>
            <a:ext cx="8615362"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600" b="1" dirty="0">
                <a:solidFill>
                  <a:srgbClr val="000099"/>
                </a:solidFill>
              </a:rPr>
              <a:t>基本指令 </a:t>
            </a:r>
            <a:r>
              <a:rPr lang="en-US" altLang="zh-TW" sz="4600" b="1" dirty="0">
                <a:solidFill>
                  <a:srgbClr val="000099"/>
                </a:solidFill>
                <a:latin typeface="Arial" charset="0"/>
              </a:rPr>
              <a:t>– </a:t>
            </a:r>
            <a:r>
              <a:rPr lang="en-US" altLang="zh-TW" sz="3800" dirty="0" err="1">
                <a:solidFill>
                  <a:srgbClr val="000099"/>
                </a:solidFill>
                <a:latin typeface="Arial" charset="0"/>
              </a:rPr>
              <a:t>mkdir</a:t>
            </a:r>
            <a:r>
              <a:rPr lang="en-US" altLang="zh-TW" sz="3800" dirty="0">
                <a:solidFill>
                  <a:srgbClr val="000099"/>
                </a:solidFill>
                <a:latin typeface="Arial" charset="0"/>
              </a:rPr>
              <a:t>/</a:t>
            </a:r>
            <a:r>
              <a:rPr lang="en-US" altLang="zh-TW" sz="3800" dirty="0" err="1">
                <a:solidFill>
                  <a:srgbClr val="000099"/>
                </a:solidFill>
                <a:latin typeface="Arial" charset="0"/>
              </a:rPr>
              <a:t>rmdir</a:t>
            </a:r>
            <a:endParaRPr lang="en-US" altLang="zh-TW" sz="3800" dirty="0">
              <a:solidFill>
                <a:srgbClr val="000099"/>
              </a:solidFill>
              <a:latin typeface="Arial" charset="0"/>
            </a:endParaRPr>
          </a:p>
        </p:txBody>
      </p:sp>
      <p:sp>
        <p:nvSpPr>
          <p:cNvPr id="12292" name="Text Box 4"/>
          <p:cNvSpPr txBox="1">
            <a:spLocks noChangeArrowheads="1"/>
          </p:cNvSpPr>
          <p:nvPr/>
        </p:nvSpPr>
        <p:spPr bwMode="auto">
          <a:xfrm>
            <a:off x="158750" y="1397000"/>
            <a:ext cx="8810625"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dirty="0">
                <a:solidFill>
                  <a:srgbClr val="FF3300"/>
                </a:solidFill>
              </a:rPr>
              <a:t>■ </a:t>
            </a:r>
            <a:r>
              <a:rPr lang="en-US" altLang="zh-TW" sz="2000" dirty="0" err="1"/>
              <a:t>mkdir</a:t>
            </a:r>
            <a:r>
              <a:rPr lang="en-US" altLang="zh-TW" sz="2000" dirty="0"/>
              <a:t> </a:t>
            </a:r>
            <a:r>
              <a:rPr lang="zh-TW" altLang="en-US" sz="2000" dirty="0"/>
              <a:t>是一個讓使用者建立一個目錄的指令。</a:t>
            </a:r>
          </a:p>
          <a:p>
            <a:pPr eaLnBrk="1" hangingPunct="1">
              <a:spcBef>
                <a:spcPct val="0"/>
              </a:spcBef>
              <a:buFontTx/>
              <a:buNone/>
            </a:pPr>
            <a:r>
              <a:rPr lang="zh-TW" altLang="en-US" sz="2000" dirty="0"/>
              <a:t>你可以在一個目錄底下使用 </a:t>
            </a:r>
            <a:r>
              <a:rPr lang="en-US" altLang="zh-TW" sz="2000" dirty="0" err="1"/>
              <a:t>midir</a:t>
            </a:r>
            <a:r>
              <a:rPr lang="en-US" altLang="zh-TW" sz="2000" dirty="0"/>
              <a:t> </a:t>
            </a:r>
            <a:r>
              <a:rPr lang="zh-TW" altLang="en-US" sz="2000" dirty="0"/>
              <a:t>建立一個子目錄，使用的方法如下</a:t>
            </a:r>
            <a:r>
              <a:rPr lang="en-US" altLang="zh-TW" sz="2000" dirty="0"/>
              <a:t>:</a:t>
            </a:r>
          </a:p>
          <a:p>
            <a:pPr eaLnBrk="1" hangingPunct="1">
              <a:spcBef>
                <a:spcPct val="0"/>
              </a:spcBef>
              <a:buFontTx/>
              <a:buNone/>
            </a:pPr>
            <a:r>
              <a:rPr lang="en-US" altLang="zh-TW" sz="2000" dirty="0"/>
              <a:t>    </a:t>
            </a:r>
          </a:p>
          <a:p>
            <a:pPr eaLnBrk="1" hangingPunct="1">
              <a:spcBef>
                <a:spcPct val="0"/>
              </a:spcBef>
              <a:buFontTx/>
              <a:buNone/>
            </a:pPr>
            <a:r>
              <a:rPr lang="en-US" altLang="zh-TW" sz="2000" dirty="0"/>
              <a:t>    </a:t>
            </a:r>
            <a:r>
              <a:rPr lang="en-US" altLang="zh-TW" sz="2000" dirty="0" err="1">
                <a:solidFill>
                  <a:srgbClr val="000099"/>
                </a:solidFill>
              </a:rPr>
              <a:t>mkdir</a:t>
            </a:r>
            <a:r>
              <a:rPr lang="en-US" altLang="zh-TW" sz="2000" dirty="0">
                <a:solidFill>
                  <a:srgbClr val="000099"/>
                </a:solidFill>
              </a:rPr>
              <a:t> dirname1 [ dirname2 ... ]</a:t>
            </a:r>
          </a:p>
          <a:p>
            <a:pPr eaLnBrk="1" hangingPunct="1">
              <a:spcBef>
                <a:spcPct val="0"/>
              </a:spcBef>
              <a:buFontTx/>
              <a:buNone/>
            </a:pPr>
            <a:r>
              <a:rPr lang="en-US" altLang="zh-TW" sz="2000" dirty="0"/>
              <a:t>    </a:t>
            </a:r>
          </a:p>
          <a:p>
            <a:pPr eaLnBrk="1" hangingPunct="1">
              <a:spcBef>
                <a:spcPct val="0"/>
              </a:spcBef>
              <a:buFontTx/>
              <a:buNone/>
            </a:pPr>
            <a:r>
              <a:rPr lang="en-US" altLang="zh-TW" sz="2000" dirty="0"/>
              <a:t>    </a:t>
            </a:r>
            <a:r>
              <a:rPr lang="zh-TW" altLang="en-US" sz="2000" dirty="0"/>
              <a:t>如此你就可以建立一個或多個目錄 </a:t>
            </a:r>
          </a:p>
          <a:p>
            <a:pPr eaLnBrk="1" hangingPunct="1">
              <a:spcBef>
                <a:spcPct val="0"/>
              </a:spcBef>
              <a:buFontTx/>
              <a:buNone/>
            </a:pPr>
            <a:endParaRPr lang="zh-TW" altLang="en-US" sz="2000" dirty="0"/>
          </a:p>
          <a:p>
            <a:pPr eaLnBrk="1" hangingPunct="1">
              <a:spcBef>
                <a:spcPct val="0"/>
              </a:spcBef>
              <a:buFontTx/>
              <a:buNone/>
            </a:pPr>
            <a:endParaRPr lang="zh-TW" altLang="en-US" sz="2000" dirty="0"/>
          </a:p>
          <a:p>
            <a:pPr eaLnBrk="1" hangingPunct="1">
              <a:spcBef>
                <a:spcPct val="0"/>
              </a:spcBef>
              <a:buFontTx/>
              <a:buNone/>
            </a:pPr>
            <a:endParaRPr lang="zh-TW" altLang="en-US" sz="2000" dirty="0"/>
          </a:p>
          <a:p>
            <a:pPr eaLnBrk="1" hangingPunct="1">
              <a:spcBef>
                <a:spcPct val="0"/>
              </a:spcBef>
              <a:buFontTx/>
              <a:buNone/>
            </a:pPr>
            <a:r>
              <a:rPr lang="zh-TW" altLang="en-US" sz="2000" dirty="0">
                <a:solidFill>
                  <a:srgbClr val="FF3300"/>
                </a:solidFill>
              </a:rPr>
              <a:t>■ </a:t>
            </a:r>
            <a:r>
              <a:rPr lang="zh-TW" altLang="en-US" sz="2000" dirty="0"/>
              <a:t>相對於 </a:t>
            </a:r>
            <a:r>
              <a:rPr lang="en-US" altLang="zh-TW" sz="2000" dirty="0" err="1"/>
              <a:t>mkdir</a:t>
            </a:r>
            <a:r>
              <a:rPr lang="en-US" altLang="zh-TW" sz="2000" dirty="0"/>
              <a:t> </a:t>
            </a:r>
            <a:r>
              <a:rPr lang="zh-TW" altLang="en-US" sz="2000" dirty="0"/>
              <a:t>，</a:t>
            </a:r>
            <a:r>
              <a:rPr lang="en-US" altLang="zh-TW" sz="2000" dirty="0" err="1"/>
              <a:t>rmdir</a:t>
            </a:r>
            <a:r>
              <a:rPr lang="en-US" altLang="zh-TW" sz="2000" dirty="0"/>
              <a:t> </a:t>
            </a:r>
            <a:r>
              <a:rPr lang="zh-TW" altLang="en-US" sz="2000" dirty="0"/>
              <a:t>是用來將一個</a:t>
            </a:r>
            <a:r>
              <a:rPr lang="en-US" altLang="zh-TW" sz="2000" dirty="0"/>
              <a:t>"</a:t>
            </a:r>
            <a:r>
              <a:rPr lang="zh-TW" altLang="en-US" sz="2000" dirty="0"/>
              <a:t>空的</a:t>
            </a:r>
            <a:r>
              <a:rPr lang="en-US" altLang="zh-TW" sz="2000" dirty="0"/>
              <a:t>"</a:t>
            </a:r>
            <a:r>
              <a:rPr lang="zh-TW" altLang="en-US" sz="2000" dirty="0"/>
              <a:t>目錄殺掉的。如果一個目錄下面</a:t>
            </a:r>
          </a:p>
          <a:p>
            <a:pPr eaLnBrk="1" hangingPunct="1">
              <a:spcBef>
                <a:spcPct val="0"/>
              </a:spcBef>
              <a:buFontTx/>
              <a:buNone/>
            </a:pPr>
            <a:r>
              <a:rPr lang="zh-TW" altLang="en-US" sz="2000" dirty="0"/>
              <a:t>沒有任何檔案，你就可以用 </a:t>
            </a:r>
            <a:r>
              <a:rPr lang="en-US" altLang="zh-TW" sz="2000" dirty="0" err="1"/>
              <a:t>rmdir</a:t>
            </a:r>
            <a:r>
              <a:rPr lang="en-US" altLang="zh-TW" sz="2000" dirty="0"/>
              <a:t> </a:t>
            </a:r>
            <a:r>
              <a:rPr lang="zh-TW" altLang="en-US" sz="2000" dirty="0"/>
              <a:t>指令將其除去。</a:t>
            </a:r>
            <a:r>
              <a:rPr lang="en-US" altLang="zh-TW" sz="2000" dirty="0" err="1"/>
              <a:t>rmdir</a:t>
            </a:r>
            <a:r>
              <a:rPr lang="en-US" altLang="zh-TW" sz="2000" dirty="0"/>
              <a:t> </a:t>
            </a:r>
            <a:r>
              <a:rPr lang="zh-TW" altLang="en-US" sz="2000" dirty="0"/>
              <a:t>的使用法如下</a:t>
            </a:r>
            <a:r>
              <a:rPr lang="en-US" altLang="zh-TW" sz="2000" dirty="0"/>
              <a:t>:  </a:t>
            </a:r>
          </a:p>
          <a:p>
            <a:pPr eaLnBrk="1" hangingPunct="1">
              <a:spcBef>
                <a:spcPct val="0"/>
              </a:spcBef>
              <a:buFontTx/>
              <a:buNone/>
            </a:pPr>
            <a:r>
              <a:rPr lang="en-US" altLang="zh-TW" sz="2000" dirty="0"/>
              <a:t>    </a:t>
            </a:r>
          </a:p>
          <a:p>
            <a:pPr eaLnBrk="1" hangingPunct="1">
              <a:spcBef>
                <a:spcPct val="0"/>
              </a:spcBef>
              <a:buFontTx/>
              <a:buNone/>
            </a:pPr>
            <a:r>
              <a:rPr lang="en-US" altLang="zh-TW" sz="2000" dirty="0"/>
              <a:t>      </a:t>
            </a:r>
            <a:r>
              <a:rPr lang="en-US" altLang="zh-TW" sz="2000" dirty="0" err="1">
                <a:solidFill>
                  <a:srgbClr val="000099"/>
                </a:solidFill>
              </a:rPr>
              <a:t>rmdir</a:t>
            </a:r>
            <a:r>
              <a:rPr lang="en-US" altLang="zh-TW" sz="2000" dirty="0">
                <a:solidFill>
                  <a:srgbClr val="000099"/>
                </a:solidFill>
              </a:rPr>
              <a:t> dirname1 [ dirname2 .... ]  </a:t>
            </a:r>
          </a:p>
          <a:p>
            <a:pPr eaLnBrk="1" hangingPunct="1">
              <a:spcBef>
                <a:spcPct val="0"/>
              </a:spcBef>
              <a:buFontTx/>
              <a:buNone/>
            </a:pPr>
            <a:r>
              <a:rPr lang="en-US" altLang="zh-TW" sz="2000" dirty="0">
                <a:solidFill>
                  <a:srgbClr val="000099"/>
                </a:solidFill>
              </a:rPr>
              <a:t>      </a:t>
            </a:r>
          </a:p>
          <a:p>
            <a:pPr eaLnBrk="1" hangingPunct="1">
              <a:spcBef>
                <a:spcPct val="0"/>
              </a:spcBef>
              <a:buFontTx/>
              <a:buNone/>
            </a:pPr>
            <a:r>
              <a:rPr lang="en-US" altLang="zh-TW" sz="2000" dirty="0"/>
              <a:t>    </a:t>
            </a:r>
            <a:r>
              <a:rPr lang="zh-TW" altLang="en-US" sz="2000" dirty="0"/>
              <a:t>如果一個目錄底下有其他的檔案， </a:t>
            </a:r>
            <a:r>
              <a:rPr lang="en-US" altLang="zh-TW" sz="2000" dirty="0" err="1"/>
              <a:t>rmdir</a:t>
            </a:r>
            <a:r>
              <a:rPr lang="en-US" altLang="zh-TW" sz="2000" dirty="0"/>
              <a:t> </a:t>
            </a:r>
            <a:r>
              <a:rPr lang="zh-TW" altLang="en-US" sz="2000" dirty="0"/>
              <a:t>將無法將這個目錄殺掉，除非使用 </a:t>
            </a:r>
          </a:p>
          <a:p>
            <a:pPr eaLnBrk="1" hangingPunct="1">
              <a:spcBef>
                <a:spcPct val="0"/>
              </a:spcBef>
              <a:buFontTx/>
              <a:buNone/>
            </a:pPr>
            <a:r>
              <a:rPr lang="zh-TW" altLang="en-US" sz="2000" dirty="0"/>
              <a:t>    </a:t>
            </a:r>
            <a:r>
              <a:rPr lang="en-US" altLang="zh-TW" sz="2000" dirty="0" err="1"/>
              <a:t>rm</a:t>
            </a:r>
            <a:r>
              <a:rPr lang="en-US" altLang="zh-TW" sz="2000" dirty="0"/>
              <a:t> </a:t>
            </a:r>
            <a:r>
              <a:rPr lang="zh-TW" altLang="en-US" sz="2000" dirty="0"/>
              <a:t>指令的 </a:t>
            </a:r>
            <a:r>
              <a:rPr lang="en-US" altLang="zh-TW" sz="2000" dirty="0"/>
              <a:t>-r </a:t>
            </a:r>
            <a:r>
              <a:rPr lang="zh-TW" altLang="en-US" sz="2000" dirty="0"/>
              <a:t>選項。</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a:defRPr/>
            </a:pPr>
            <a:endParaRPr lang="zh-TW" altLang="en-US"/>
          </a:p>
        </p:txBody>
      </p:sp>
      <p:sp>
        <p:nvSpPr>
          <p:cNvPr id="13315" name="Text Box 3"/>
          <p:cNvSpPr txBox="1">
            <a:spLocks noChangeArrowheads="1"/>
          </p:cNvSpPr>
          <p:nvPr/>
        </p:nvSpPr>
        <p:spPr bwMode="auto">
          <a:xfrm>
            <a:off x="819150" y="485775"/>
            <a:ext cx="7500938"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dirty="0">
                <a:solidFill>
                  <a:srgbClr val="000099"/>
                </a:solidFill>
                <a:latin typeface="Arial" charset="0"/>
              </a:rPr>
              <a:t>GCG UNIX </a:t>
            </a:r>
            <a:r>
              <a:rPr lang="zh-TW" altLang="en-US" sz="4200" b="1" dirty="0">
                <a:solidFill>
                  <a:srgbClr val="000099"/>
                </a:solidFill>
              </a:rPr>
              <a:t>終端機常用控制鍵</a:t>
            </a:r>
            <a:endParaRPr lang="zh-TW" altLang="en-US" sz="7400" b="1" dirty="0">
              <a:solidFill>
                <a:srgbClr val="000099"/>
              </a:solidFill>
              <a:latin typeface="Arial" charset="0"/>
            </a:endParaRPr>
          </a:p>
        </p:txBody>
      </p:sp>
      <p:sp>
        <p:nvSpPr>
          <p:cNvPr id="13316" name="Text Box 4"/>
          <p:cNvSpPr txBox="1">
            <a:spLocks noChangeArrowheads="1"/>
          </p:cNvSpPr>
          <p:nvPr/>
        </p:nvSpPr>
        <p:spPr bwMode="auto">
          <a:xfrm>
            <a:off x="681038" y="1773238"/>
            <a:ext cx="778033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t>Ctrl-C     </a:t>
            </a:r>
            <a:r>
              <a:rPr lang="zh-TW" altLang="en-US" sz="2000"/>
              <a:t>中斷程式的執行。</a:t>
            </a:r>
          </a:p>
          <a:p>
            <a:pPr eaLnBrk="1" hangingPunct="1">
              <a:spcBef>
                <a:spcPct val="0"/>
              </a:spcBef>
              <a:buFontTx/>
              <a:buNone/>
            </a:pPr>
            <a:r>
              <a:rPr lang="en-US" altLang="zh-TW" sz="2000"/>
              <a:t>Ctrl-Z     </a:t>
            </a:r>
            <a:r>
              <a:rPr lang="zh-TW" altLang="en-US" sz="2000"/>
              <a:t>暫停程式的執行，稍後可下 </a:t>
            </a:r>
            <a:r>
              <a:rPr lang="en-US" altLang="zh-TW" sz="2000"/>
              <a:t>fg </a:t>
            </a:r>
            <a:r>
              <a:rPr lang="zh-TW" altLang="en-US" sz="2000"/>
              <a:t>或 </a:t>
            </a:r>
            <a:r>
              <a:rPr lang="en-US" altLang="zh-TW" sz="2000"/>
              <a:t>bg </a:t>
            </a:r>
            <a:r>
              <a:rPr lang="zh-TW" altLang="en-US" sz="2000"/>
              <a:t>指令繼續，若未下 </a:t>
            </a:r>
            <a:r>
              <a:rPr lang="en-US" altLang="zh-TW" sz="2000"/>
              <a:t>fg </a:t>
            </a:r>
            <a:r>
              <a:rPr lang="zh-TW" altLang="en-US" sz="2000"/>
              <a:t>或</a:t>
            </a:r>
          </a:p>
          <a:p>
            <a:pPr eaLnBrk="1" hangingPunct="1">
              <a:spcBef>
                <a:spcPct val="0"/>
              </a:spcBef>
              <a:buFontTx/>
              <a:buNone/>
            </a:pPr>
            <a:r>
              <a:rPr lang="zh-TW" altLang="en-US" sz="2000"/>
              <a:t>                </a:t>
            </a:r>
            <a:r>
              <a:rPr lang="en-US" altLang="zh-TW" sz="2000"/>
              <a:t>bg </a:t>
            </a:r>
            <a:r>
              <a:rPr lang="zh-TW" altLang="en-US" sz="2000"/>
              <a:t>指令繼續執行，該 </a:t>
            </a:r>
            <a:r>
              <a:rPr lang="en-US" altLang="zh-TW" sz="2000"/>
              <a:t>process </a:t>
            </a:r>
            <a:r>
              <a:rPr lang="zh-TW" altLang="en-US" sz="2000"/>
              <a:t>仍會留在系統內。</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1"/>
          <p:cNvSpPr>
            <a:spLocks noChangeArrowheads="1"/>
          </p:cNvSpPr>
          <p:nvPr/>
        </p:nvSpPr>
        <p:spPr bwMode="auto">
          <a:xfrm>
            <a:off x="611188" y="1731963"/>
            <a:ext cx="756126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fr-FR" altLang="zh-TW" sz="2000" b="1" dirty="0">
                <a:solidFill>
                  <a:srgbClr val="003300"/>
                </a:solidFill>
              </a:rPr>
              <a:t>Exercise 02-1 Linux </a:t>
            </a:r>
            <a:r>
              <a:rPr lang="fr-FR" altLang="zh-TW" sz="2000" b="1" dirty="0" smtClean="0">
                <a:solidFill>
                  <a:srgbClr val="003300"/>
                </a:solidFill>
              </a:rPr>
              <a:t>Commands</a:t>
            </a:r>
            <a:r>
              <a:rPr lang="zh-TW" altLang="en-US" sz="2000" b="1" dirty="0" smtClean="0">
                <a:solidFill>
                  <a:srgbClr val="003300"/>
                </a:solidFill>
              </a:rPr>
              <a:t> </a:t>
            </a:r>
            <a:r>
              <a:rPr lang="en-US" altLang="zh-TW" sz="2000" b="1" dirty="0" smtClean="0">
                <a:solidFill>
                  <a:srgbClr val="003300"/>
                </a:solidFill>
              </a:rPr>
              <a:t>(download file Ex from website)</a:t>
            </a:r>
          </a:p>
          <a:p>
            <a:pPr eaLnBrk="1" hangingPunct="1"/>
            <a:r>
              <a:rPr lang="en-US" altLang="zh-TW" sz="2000" b="1" dirty="0">
                <a:solidFill>
                  <a:srgbClr val="003300"/>
                </a:solidFill>
              </a:rPr>
              <a:t> </a:t>
            </a:r>
            <a:r>
              <a:rPr lang="en-US" altLang="zh-TW" sz="2000" b="1" dirty="0" smtClean="0">
                <a:solidFill>
                  <a:srgbClr val="003300"/>
                </a:solidFill>
              </a:rPr>
              <a:t>  - </a:t>
            </a:r>
            <a:r>
              <a:rPr lang="en-US" altLang="zh-TW" sz="2000" i="1" dirty="0" smtClean="0">
                <a:solidFill>
                  <a:srgbClr val="003300"/>
                </a:solidFill>
              </a:rPr>
              <a:t>learn how to use basic </a:t>
            </a:r>
            <a:r>
              <a:rPr lang="en-US" altLang="zh-TW" sz="2000" i="1" dirty="0" err="1" smtClean="0">
                <a:solidFill>
                  <a:srgbClr val="003300"/>
                </a:solidFill>
              </a:rPr>
              <a:t>linux</a:t>
            </a:r>
            <a:r>
              <a:rPr lang="en-US" altLang="zh-TW" sz="2000" i="1" dirty="0" smtClean="0">
                <a:solidFill>
                  <a:srgbClr val="003300"/>
                </a:solidFill>
              </a:rPr>
              <a:t> commands for file management</a:t>
            </a:r>
            <a:endParaRPr lang="fr-FR" altLang="zh-TW" sz="2000" b="1" dirty="0">
              <a:solidFill>
                <a:srgbClr val="003300"/>
              </a:solidFill>
            </a:endParaRPr>
          </a:p>
          <a:p>
            <a:pPr eaLnBrk="1" hangingPunct="1"/>
            <a:r>
              <a:rPr lang="fr-FR" altLang="zh-TW" sz="2000" dirty="0">
                <a:solidFill>
                  <a:srgbClr val="003300"/>
                </a:solidFill>
              </a:rPr>
              <a:t>Exercise 02-2 File Transfer via </a:t>
            </a:r>
            <a:r>
              <a:rPr lang="fr-FR" altLang="zh-TW" sz="2000" dirty="0" smtClean="0">
                <a:solidFill>
                  <a:srgbClr val="003300"/>
                </a:solidFill>
              </a:rPr>
              <a:t>FTP</a:t>
            </a:r>
          </a:p>
          <a:p>
            <a:pPr eaLnBrk="1" hangingPunct="1"/>
            <a:r>
              <a:rPr lang="zh-TW" altLang="en-US" sz="2000" b="1" dirty="0" smtClean="0">
                <a:solidFill>
                  <a:srgbClr val="003300"/>
                </a:solidFill>
              </a:rPr>
              <a:t>   </a:t>
            </a:r>
            <a:r>
              <a:rPr lang="en-US" altLang="zh-TW" sz="2000" b="1" dirty="0" smtClean="0">
                <a:solidFill>
                  <a:srgbClr val="003300"/>
                </a:solidFill>
              </a:rPr>
              <a:t>- </a:t>
            </a:r>
            <a:r>
              <a:rPr lang="en-US" altLang="zh-TW" sz="2000" i="1" dirty="0">
                <a:solidFill>
                  <a:srgbClr val="003300"/>
                </a:solidFill>
              </a:rPr>
              <a:t>learn how </a:t>
            </a:r>
            <a:r>
              <a:rPr lang="en-US" altLang="zh-TW" sz="2000" i="1" dirty="0" smtClean="0">
                <a:solidFill>
                  <a:srgbClr val="003300"/>
                </a:solidFill>
              </a:rPr>
              <a:t>import and export files to/from GCG</a:t>
            </a:r>
            <a:endParaRPr lang="fr-FR" altLang="zh-TW" sz="2000" dirty="0">
              <a:solidFill>
                <a:srgbClr val="003300"/>
              </a:solidFill>
            </a:endParaRPr>
          </a:p>
          <a:p>
            <a:pPr eaLnBrk="1" hangingPunct="1"/>
            <a:r>
              <a:rPr lang="fr-FR" altLang="zh-TW" sz="2000" dirty="0">
                <a:solidFill>
                  <a:srgbClr val="003300"/>
                </a:solidFill>
              </a:rPr>
              <a:t>Exercise 02-3 Sequence Manipulation in GCG UNIX</a:t>
            </a:r>
          </a:p>
          <a:p>
            <a:pPr eaLnBrk="1" hangingPunct="1"/>
            <a:r>
              <a:rPr lang="fr-FR" altLang="zh-TW" sz="2000" dirty="0">
                <a:solidFill>
                  <a:srgbClr val="003300"/>
                </a:solidFill>
              </a:rPr>
              <a:t>Exercise 02-4 Sequence Manipulation in GCG UNIX : </a:t>
            </a:r>
            <a:r>
              <a:rPr lang="fr-FR" altLang="zh-TW" sz="2000" dirty="0" smtClean="0">
                <a:solidFill>
                  <a:srgbClr val="003300"/>
                </a:solidFill>
              </a:rPr>
              <a:t>LEGUMAIN</a:t>
            </a:r>
            <a:endParaRPr lang="fr-FR" altLang="zh-TW" sz="2000" dirty="0">
              <a:solidFill>
                <a:srgbClr val="003300"/>
              </a:solidFill>
            </a:endParaRPr>
          </a:p>
        </p:txBody>
      </p:sp>
      <p:sp>
        <p:nvSpPr>
          <p:cNvPr id="16387" name="文字方塊 2"/>
          <p:cNvSpPr txBox="1">
            <a:spLocks noChangeArrowheads="1"/>
          </p:cNvSpPr>
          <p:nvPr/>
        </p:nvSpPr>
        <p:spPr bwMode="auto">
          <a:xfrm>
            <a:off x="611188" y="1125538"/>
            <a:ext cx="22844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en-US" altLang="zh-TW" sz="3200" b="1">
                <a:solidFill>
                  <a:srgbClr val="C00000"/>
                </a:solidFill>
              </a:rPr>
              <a:t>EXERCISE</a:t>
            </a:r>
            <a:endParaRPr lang="zh-TW" altLang="en-US" sz="3200" b="1">
              <a:solidFill>
                <a:srgbClr val="C00000"/>
              </a:solidFill>
            </a:endParaRPr>
          </a:p>
        </p:txBody>
      </p:sp>
      <p:sp>
        <p:nvSpPr>
          <p:cNvPr id="4" name="Oval 6">
            <a:hlinkClick r:id="rId2" action="ppaction://hlinkfile"/>
          </p:cNvPr>
          <p:cNvSpPr>
            <a:spLocks noChangeAspect="1" noChangeArrowheads="1"/>
          </p:cNvSpPr>
          <p:nvPr/>
        </p:nvSpPr>
        <p:spPr bwMode="auto">
          <a:xfrm>
            <a:off x="2877904" y="1264568"/>
            <a:ext cx="781050" cy="36036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sp>
        <p:nvSpPr>
          <p:cNvPr id="5" name="Text Box 7">
            <a:hlinkClick r:id="rId3" action="ppaction://hlinkfile"/>
          </p:cNvPr>
          <p:cNvSpPr txBox="1">
            <a:spLocks noChangeArrowheads="1"/>
          </p:cNvSpPr>
          <p:nvPr/>
        </p:nvSpPr>
        <p:spPr bwMode="auto">
          <a:xfrm>
            <a:off x="2879492" y="1340768"/>
            <a:ext cx="8143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1400" dirty="0">
                <a:solidFill>
                  <a:srgbClr val="FF0707"/>
                </a:solidFill>
                <a:latin typeface="Staccato222 BT" pitchFamily="66" charset="0"/>
              </a:rPr>
              <a:t>Download</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stretch>
            <a:fillRect/>
          </a:stretch>
        </p:blipFill>
        <p:spPr>
          <a:xfrm>
            <a:off x="995362" y="609600"/>
            <a:ext cx="7153275" cy="5638800"/>
          </a:xfrm>
          <a:prstGeom prst="rect">
            <a:avLst/>
          </a:prstGeom>
        </p:spPr>
      </p:pic>
      <p:sp>
        <p:nvSpPr>
          <p:cNvPr id="2" name="矩形 1"/>
          <p:cNvSpPr/>
          <p:nvPr/>
        </p:nvSpPr>
        <p:spPr>
          <a:xfrm>
            <a:off x="3275856" y="6251521"/>
            <a:ext cx="4323620" cy="461665"/>
          </a:xfrm>
          <a:prstGeom prst="rect">
            <a:avLst/>
          </a:prstGeom>
        </p:spPr>
        <p:txBody>
          <a:bodyPr wrap="none">
            <a:spAutoFit/>
          </a:bodyPr>
          <a:lstStyle/>
          <a:p>
            <a:r>
              <a:rPr lang="en-US" altLang="zh-TW" dirty="0"/>
              <a:t>http://pcman.ptt.cc/windows.html</a:t>
            </a:r>
            <a:endParaRPr lang="zh-TW" altLang="en-US" dirty="0"/>
          </a:p>
        </p:txBody>
      </p:sp>
      <p:sp>
        <p:nvSpPr>
          <p:cNvPr id="3" name="矩形 12">
            <a:hlinkClick r:id="rId3"/>
          </p:cNvPr>
          <p:cNvSpPr>
            <a:spLocks noChangeArrowheads="1"/>
          </p:cNvSpPr>
          <p:nvPr/>
        </p:nvSpPr>
        <p:spPr bwMode="auto">
          <a:xfrm>
            <a:off x="517550" y="116632"/>
            <a:ext cx="2344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zh-TW" altLang="en-US" sz="2000" dirty="0"/>
              <a:t>http://pcman.ptt.cc/</a:t>
            </a:r>
          </a:p>
        </p:txBody>
      </p:sp>
      <p:sp>
        <p:nvSpPr>
          <p:cNvPr id="5" name="矩形 4"/>
          <p:cNvSpPr/>
          <p:nvPr/>
        </p:nvSpPr>
        <p:spPr bwMode="auto">
          <a:xfrm>
            <a:off x="2123728" y="3238525"/>
            <a:ext cx="2808312" cy="2880320"/>
          </a:xfrm>
          <a:prstGeom prst="rect">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endParaRPr>
          </a:p>
        </p:txBody>
      </p:sp>
    </p:spTree>
    <p:extLst>
      <p:ext uri="{BB962C8B-B14F-4D97-AF65-F5344CB8AC3E}">
        <p14:creationId xmlns:p14="http://schemas.microsoft.com/office/powerpoint/2010/main" val="38235729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187624" y="394792"/>
            <a:ext cx="5971126" cy="6329556"/>
          </a:xfrm>
          <a:prstGeom prst="rect">
            <a:avLst/>
          </a:prstGeom>
        </p:spPr>
      </p:pic>
      <p:sp>
        <p:nvSpPr>
          <p:cNvPr id="3" name="矩形 2"/>
          <p:cNvSpPr/>
          <p:nvPr/>
        </p:nvSpPr>
        <p:spPr>
          <a:xfrm>
            <a:off x="107504" y="87015"/>
            <a:ext cx="2603598" cy="307777"/>
          </a:xfrm>
          <a:prstGeom prst="rect">
            <a:avLst/>
          </a:prstGeom>
        </p:spPr>
        <p:txBody>
          <a:bodyPr wrap="none">
            <a:spAutoFit/>
          </a:bodyPr>
          <a:lstStyle/>
          <a:p>
            <a:r>
              <a:rPr lang="en-US" altLang="zh-TW" sz="1400" i="1" dirty="0"/>
              <a:t>http://pcman.ptt.cc/windows.html</a:t>
            </a:r>
            <a:endParaRPr lang="zh-TW" altLang="en-US" sz="1400" i="1" dirty="0"/>
          </a:p>
        </p:txBody>
      </p:sp>
      <p:sp>
        <p:nvSpPr>
          <p:cNvPr id="4" name="矩形 3"/>
          <p:cNvSpPr/>
          <p:nvPr/>
        </p:nvSpPr>
        <p:spPr bwMode="auto">
          <a:xfrm>
            <a:off x="1547664" y="2996952"/>
            <a:ext cx="1800200" cy="216024"/>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endParaRPr>
          </a:p>
        </p:txBody>
      </p:sp>
    </p:spTree>
    <p:extLst>
      <p:ext uri="{BB962C8B-B14F-4D97-AF65-F5344CB8AC3E}">
        <p14:creationId xmlns:p14="http://schemas.microsoft.com/office/powerpoint/2010/main" val="40914565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115616" y="332656"/>
            <a:ext cx="6815995" cy="6165304"/>
          </a:xfrm>
          <a:prstGeom prst="rect">
            <a:avLst/>
          </a:prstGeom>
        </p:spPr>
      </p:pic>
    </p:spTree>
    <p:extLst>
      <p:ext uri="{BB962C8B-B14F-4D97-AF65-F5344CB8AC3E}">
        <p14:creationId xmlns:p14="http://schemas.microsoft.com/office/powerpoint/2010/main" val="1981499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rotWithShape="1">
          <a:blip r:embed="rId2"/>
          <a:srcRect l="20854" t="9152" r="43135" b="36732"/>
          <a:stretch/>
        </p:blipFill>
        <p:spPr>
          <a:xfrm>
            <a:off x="703383" y="589084"/>
            <a:ext cx="3824655" cy="3233073"/>
          </a:xfrm>
          <a:prstGeom prst="rect">
            <a:avLst/>
          </a:prstGeom>
          <a:ln>
            <a:noFill/>
          </a:ln>
          <a:effectLst>
            <a:softEdge rad="112500"/>
          </a:effectLst>
        </p:spPr>
      </p:pic>
      <p:cxnSp>
        <p:nvCxnSpPr>
          <p:cNvPr id="8" name="直線單箭頭接點 7"/>
          <p:cNvCxnSpPr/>
          <p:nvPr/>
        </p:nvCxnSpPr>
        <p:spPr>
          <a:xfrm>
            <a:off x="1617663" y="1073150"/>
            <a:ext cx="3173412"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4340" name="圖片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91088" y="669925"/>
            <a:ext cx="3635375"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p:cNvSpPr/>
          <p:nvPr/>
        </p:nvSpPr>
        <p:spPr>
          <a:xfrm>
            <a:off x="7675563" y="941388"/>
            <a:ext cx="782637" cy="20161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4342" name="圖片 11"/>
          <p:cNvPicPr>
            <a:picLocks noChangeAspect="1"/>
          </p:cNvPicPr>
          <p:nvPr/>
        </p:nvPicPr>
        <p:blipFill>
          <a:blip r:embed="rId4">
            <a:extLst>
              <a:ext uri="{28A0092B-C50C-407E-A947-70E740481C1C}">
                <a14:useLocalDpi xmlns:a14="http://schemas.microsoft.com/office/drawing/2010/main" val="0"/>
              </a:ext>
            </a:extLst>
          </a:blip>
          <a:srcRect b="61539"/>
          <a:stretch>
            <a:fillRect/>
          </a:stretch>
        </p:blipFill>
        <p:spPr bwMode="auto">
          <a:xfrm>
            <a:off x="361950" y="3444875"/>
            <a:ext cx="7205663" cy="310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p:cNvSpPr/>
          <p:nvPr/>
        </p:nvSpPr>
        <p:spPr>
          <a:xfrm>
            <a:off x="5153025" y="1679575"/>
            <a:ext cx="1300163" cy="1492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圖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5925" y="185738"/>
            <a:ext cx="3635375"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20725" y="1160463"/>
            <a:ext cx="1319213" cy="22066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5364" name="圖片 3"/>
          <p:cNvPicPr>
            <a:picLocks noChangeAspect="1"/>
          </p:cNvPicPr>
          <p:nvPr/>
        </p:nvPicPr>
        <p:blipFill>
          <a:blip r:embed="rId3">
            <a:extLst>
              <a:ext uri="{28A0092B-C50C-407E-A947-70E740481C1C}">
                <a14:useLocalDpi xmlns:a14="http://schemas.microsoft.com/office/drawing/2010/main" val="0"/>
              </a:ext>
            </a:extLst>
          </a:blip>
          <a:srcRect b="54048"/>
          <a:stretch>
            <a:fillRect/>
          </a:stretch>
        </p:blipFill>
        <p:spPr bwMode="auto">
          <a:xfrm>
            <a:off x="2667000" y="714375"/>
            <a:ext cx="5991225"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圖片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24338" y="2622550"/>
            <a:ext cx="4814887"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2"/>
          </p:cNvPr>
          <p:cNvSpPr/>
          <p:nvPr/>
        </p:nvSpPr>
        <p:spPr>
          <a:xfrm>
            <a:off x="292306" y="9836"/>
            <a:ext cx="3515321" cy="461665"/>
          </a:xfrm>
          <a:prstGeom prst="rect">
            <a:avLst/>
          </a:prstGeom>
        </p:spPr>
        <p:txBody>
          <a:bodyPr wrap="none">
            <a:spAutoFit/>
          </a:bodyPr>
          <a:lstStyle/>
          <a:p>
            <a:r>
              <a:rPr lang="zh-TW" altLang="en-US" i="1" dirty="0" smtClean="0"/>
              <a:t>https://filezilla-project.org/</a:t>
            </a:r>
            <a:endParaRPr lang="zh-TW" altLang="en-US" i="1" dirty="0"/>
          </a:p>
        </p:txBody>
      </p:sp>
      <p:sp>
        <p:nvSpPr>
          <p:cNvPr id="2" name="矩形 1">
            <a:hlinkClick r:id="rId3"/>
          </p:cNvPr>
          <p:cNvSpPr/>
          <p:nvPr/>
        </p:nvSpPr>
        <p:spPr>
          <a:xfrm>
            <a:off x="4572000" y="6309320"/>
            <a:ext cx="3541863" cy="276999"/>
          </a:xfrm>
          <a:prstGeom prst="rect">
            <a:avLst/>
          </a:prstGeom>
        </p:spPr>
        <p:txBody>
          <a:bodyPr wrap="square">
            <a:spAutoFit/>
          </a:bodyPr>
          <a:lstStyle/>
          <a:p>
            <a:r>
              <a:rPr lang="en-US" altLang="zh-TW" sz="1200" i="1" dirty="0"/>
              <a:t>https://filezilla-project.org/download.php?show_all=1</a:t>
            </a:r>
            <a:endParaRPr lang="zh-TW" altLang="en-US" sz="1200" i="1" dirty="0"/>
          </a:p>
        </p:txBody>
      </p:sp>
      <p:pic>
        <p:nvPicPr>
          <p:cNvPr id="5" name="圖片 4"/>
          <p:cNvPicPr>
            <a:picLocks noChangeAspect="1"/>
          </p:cNvPicPr>
          <p:nvPr/>
        </p:nvPicPr>
        <p:blipFill>
          <a:blip r:embed="rId4"/>
          <a:stretch>
            <a:fillRect/>
          </a:stretch>
        </p:blipFill>
        <p:spPr>
          <a:xfrm>
            <a:off x="630878" y="538160"/>
            <a:ext cx="7448705" cy="5772938"/>
          </a:xfrm>
          <a:prstGeom prst="rect">
            <a:avLst/>
          </a:prstGeom>
        </p:spPr>
      </p:pic>
      <p:sp>
        <p:nvSpPr>
          <p:cNvPr id="6" name="圓角矩形 5"/>
          <p:cNvSpPr/>
          <p:nvPr/>
        </p:nvSpPr>
        <p:spPr bwMode="auto">
          <a:xfrm>
            <a:off x="2267744" y="3933056"/>
            <a:ext cx="2087486" cy="792088"/>
          </a:xfrm>
          <a:prstGeom prst="roundRect">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endParaRPr>
          </a:p>
        </p:txBody>
      </p:sp>
    </p:spTree>
    <p:extLst>
      <p:ext uri="{BB962C8B-B14F-4D97-AF65-F5344CB8AC3E}">
        <p14:creationId xmlns:p14="http://schemas.microsoft.com/office/powerpoint/2010/main" val="21083283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a:blip r:embed="rId2"/>
          <a:stretch>
            <a:fillRect/>
          </a:stretch>
        </p:blipFill>
        <p:spPr>
          <a:xfrm>
            <a:off x="267435" y="116632"/>
            <a:ext cx="8784976" cy="6511632"/>
          </a:xfrm>
          <a:prstGeom prst="rect">
            <a:avLst/>
          </a:prstGeom>
        </p:spPr>
      </p:pic>
      <p:sp>
        <p:nvSpPr>
          <p:cNvPr id="4" name="矩形 3"/>
          <p:cNvSpPr/>
          <p:nvPr/>
        </p:nvSpPr>
        <p:spPr>
          <a:xfrm>
            <a:off x="2127739" y="4869160"/>
            <a:ext cx="2444261" cy="25497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5223805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614362" y="42862"/>
            <a:ext cx="7915275" cy="6772275"/>
          </a:xfrm>
          <a:prstGeom prst="rect">
            <a:avLst/>
          </a:prstGeom>
        </p:spPr>
      </p:pic>
    </p:spTree>
    <p:extLst>
      <p:ext uri="{BB962C8B-B14F-4D97-AF65-F5344CB8AC3E}">
        <p14:creationId xmlns:p14="http://schemas.microsoft.com/office/powerpoint/2010/main" val="39697072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668216" y="335608"/>
            <a:ext cx="7742725" cy="6221988"/>
          </a:xfrm>
          <a:prstGeom prst="rect">
            <a:avLst/>
          </a:prstGeom>
        </p:spPr>
      </p:pic>
    </p:spTree>
    <p:extLst>
      <p:ext uri="{BB962C8B-B14F-4D97-AF65-F5344CB8AC3E}">
        <p14:creationId xmlns:p14="http://schemas.microsoft.com/office/powerpoint/2010/main" val="32729789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48016" y="183173"/>
            <a:ext cx="5324475" cy="4838700"/>
          </a:xfrm>
          <a:prstGeom prst="rect">
            <a:avLst/>
          </a:prstGeom>
        </p:spPr>
      </p:pic>
      <p:sp>
        <p:nvSpPr>
          <p:cNvPr id="4" name="矩形 3"/>
          <p:cNvSpPr/>
          <p:nvPr/>
        </p:nvSpPr>
        <p:spPr>
          <a:xfrm>
            <a:off x="334110" y="3578469"/>
            <a:ext cx="1002322" cy="30398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7" name="圖片 6"/>
          <p:cNvPicPr>
            <a:picLocks noChangeAspect="1"/>
          </p:cNvPicPr>
          <p:nvPr/>
        </p:nvPicPr>
        <p:blipFill>
          <a:blip r:embed="rId3"/>
          <a:stretch>
            <a:fillRect/>
          </a:stretch>
        </p:blipFill>
        <p:spPr>
          <a:xfrm>
            <a:off x="2048606" y="456466"/>
            <a:ext cx="6981093" cy="6330525"/>
          </a:xfrm>
          <a:prstGeom prst="rect">
            <a:avLst/>
          </a:prstGeom>
        </p:spPr>
      </p:pic>
      <p:sp>
        <p:nvSpPr>
          <p:cNvPr id="5" name="矩形 4"/>
          <p:cNvSpPr/>
          <p:nvPr/>
        </p:nvSpPr>
        <p:spPr>
          <a:xfrm>
            <a:off x="2265486" y="1568783"/>
            <a:ext cx="1002322" cy="30398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8362904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39615" y="64789"/>
            <a:ext cx="8002465" cy="6683673"/>
          </a:xfrm>
          <a:prstGeom prst="rect">
            <a:avLst/>
          </a:prstGeom>
        </p:spPr>
      </p:pic>
    </p:spTree>
    <p:extLst>
      <p:ext uri="{BB962C8B-B14F-4D97-AF65-F5344CB8AC3E}">
        <p14:creationId xmlns:p14="http://schemas.microsoft.com/office/powerpoint/2010/main" val="11634360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143000" y="342900"/>
            <a:ext cx="7199313" cy="641350"/>
          </a:xfrm>
          <a:prstGeom prst="rect">
            <a:avLst/>
          </a:prstGeom>
          <a:noFill/>
          <a:ln w="9525">
            <a:noFill/>
            <a:miter lim="800000"/>
            <a:headEnd/>
            <a:tailEnd/>
          </a:ln>
          <a:effectLst/>
        </p:spPr>
        <p:txBody>
          <a:bodyPr wrap="none">
            <a:spAutoFit/>
          </a:bodyPr>
          <a:lstStyle/>
          <a:p>
            <a:pPr>
              <a:defRPr/>
            </a:pPr>
            <a:r>
              <a:rPr lang="en-US" altLang="zh-TW" sz="3600" b="1">
                <a:solidFill>
                  <a:srgbClr val="006600"/>
                </a:solidFill>
                <a:effectLst>
                  <a:outerShdw blurRad="38100" dist="38100" dir="2700000" algn="tl">
                    <a:srgbClr val="000000"/>
                  </a:outerShdw>
                </a:effectLst>
                <a:latin typeface="Arial Rounded MT Bold" pitchFamily="34" charset="0"/>
              </a:rPr>
              <a:t>Softwares &amp; Sequence Formats</a:t>
            </a:r>
          </a:p>
        </p:txBody>
      </p:sp>
      <p:sp>
        <p:nvSpPr>
          <p:cNvPr id="17411" name="Text Box 7"/>
          <p:cNvSpPr txBox="1">
            <a:spLocks noChangeArrowheads="1"/>
          </p:cNvSpPr>
          <p:nvPr/>
        </p:nvSpPr>
        <p:spPr bwMode="auto">
          <a:xfrm>
            <a:off x="457200" y="3457575"/>
            <a:ext cx="2024063"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lnSpc>
                <a:spcPct val="90000"/>
              </a:lnSpc>
            </a:pPr>
            <a:r>
              <a:rPr lang="en-US" altLang="zh-TW" sz="2000" b="1">
                <a:solidFill>
                  <a:srgbClr val="800000"/>
                </a:solidFill>
                <a:latin typeface="Arial" charset="0"/>
              </a:rPr>
              <a:t>WWW</a:t>
            </a:r>
          </a:p>
          <a:p>
            <a:pPr eaLnBrk="1" hangingPunct="1">
              <a:lnSpc>
                <a:spcPct val="90000"/>
              </a:lnSpc>
            </a:pPr>
            <a:r>
              <a:rPr lang="en-US" altLang="zh-TW" sz="2000" b="1">
                <a:solidFill>
                  <a:srgbClr val="800000"/>
                </a:solidFill>
                <a:latin typeface="Arial" charset="0"/>
              </a:rPr>
              <a:t>SeqWEB</a:t>
            </a:r>
          </a:p>
          <a:p>
            <a:pPr eaLnBrk="1" hangingPunct="1">
              <a:lnSpc>
                <a:spcPct val="90000"/>
              </a:lnSpc>
            </a:pPr>
            <a:endParaRPr lang="en-US" altLang="zh-TW" sz="2000" b="1">
              <a:solidFill>
                <a:srgbClr val="800000"/>
              </a:solidFill>
              <a:latin typeface="Arial" charset="0"/>
            </a:endParaRPr>
          </a:p>
          <a:p>
            <a:pPr eaLnBrk="1" hangingPunct="1">
              <a:lnSpc>
                <a:spcPct val="90000"/>
              </a:lnSpc>
            </a:pPr>
            <a:r>
              <a:rPr lang="en-US" altLang="zh-TW" sz="2000" b="1">
                <a:solidFill>
                  <a:srgbClr val="800000"/>
                </a:solidFill>
                <a:latin typeface="Arial" charset="0"/>
              </a:rPr>
              <a:t>GCG</a:t>
            </a:r>
          </a:p>
          <a:p>
            <a:pPr eaLnBrk="1" hangingPunct="1">
              <a:lnSpc>
                <a:spcPct val="90000"/>
              </a:lnSpc>
            </a:pPr>
            <a:endParaRPr lang="en-US" altLang="zh-TW" sz="2000" b="1">
              <a:solidFill>
                <a:srgbClr val="800000"/>
              </a:solidFill>
              <a:latin typeface="Arial" charset="0"/>
            </a:endParaRPr>
          </a:p>
          <a:p>
            <a:pPr eaLnBrk="1" hangingPunct="1">
              <a:lnSpc>
                <a:spcPct val="90000"/>
              </a:lnSpc>
            </a:pPr>
            <a:endParaRPr lang="en-US" altLang="zh-TW" sz="2000" b="1">
              <a:solidFill>
                <a:srgbClr val="800000"/>
              </a:solidFill>
              <a:latin typeface="Arial" charset="0"/>
            </a:endParaRPr>
          </a:p>
          <a:p>
            <a:pPr eaLnBrk="1" hangingPunct="1">
              <a:lnSpc>
                <a:spcPct val="90000"/>
              </a:lnSpc>
            </a:pPr>
            <a:endParaRPr lang="en-US" altLang="zh-TW" sz="2000" b="1">
              <a:solidFill>
                <a:srgbClr val="800000"/>
              </a:solidFill>
              <a:latin typeface="Arial" charset="0"/>
            </a:endParaRPr>
          </a:p>
          <a:p>
            <a:pPr eaLnBrk="1" hangingPunct="1">
              <a:lnSpc>
                <a:spcPct val="90000"/>
              </a:lnSpc>
            </a:pPr>
            <a:endParaRPr lang="en-US" altLang="zh-TW" sz="2000" b="1">
              <a:solidFill>
                <a:srgbClr val="800000"/>
              </a:solidFill>
              <a:latin typeface="Arial" charset="0"/>
            </a:endParaRPr>
          </a:p>
          <a:p>
            <a:pPr eaLnBrk="1" hangingPunct="1">
              <a:lnSpc>
                <a:spcPct val="90000"/>
              </a:lnSpc>
            </a:pPr>
            <a:endParaRPr lang="en-US" altLang="zh-TW" sz="2000" b="1">
              <a:solidFill>
                <a:srgbClr val="800000"/>
              </a:solidFill>
              <a:latin typeface="Arial" charset="0"/>
            </a:endParaRPr>
          </a:p>
          <a:p>
            <a:pPr eaLnBrk="1" hangingPunct="1">
              <a:lnSpc>
                <a:spcPct val="90000"/>
              </a:lnSpc>
            </a:pPr>
            <a:r>
              <a:rPr lang="en-US" altLang="zh-TW" sz="2000" b="1">
                <a:solidFill>
                  <a:srgbClr val="800000"/>
                </a:solidFill>
                <a:latin typeface="Arial" charset="0"/>
              </a:rPr>
              <a:t>VectorNTI</a:t>
            </a:r>
          </a:p>
          <a:p>
            <a:pPr eaLnBrk="1" hangingPunct="1">
              <a:lnSpc>
                <a:spcPct val="90000"/>
              </a:lnSpc>
            </a:pPr>
            <a:r>
              <a:rPr lang="en-US" altLang="zh-TW" sz="2000" b="1">
                <a:solidFill>
                  <a:srgbClr val="800000"/>
                </a:solidFill>
                <a:latin typeface="Arial" charset="0"/>
              </a:rPr>
              <a:t>CLC Genomics</a:t>
            </a:r>
            <a:endParaRPr lang="en-US" altLang="zh-TW" sz="2000">
              <a:latin typeface="Arial" charset="0"/>
            </a:endParaRPr>
          </a:p>
        </p:txBody>
      </p:sp>
      <p:sp>
        <p:nvSpPr>
          <p:cNvPr id="17412" name="Text Box 8"/>
          <p:cNvSpPr txBox="1">
            <a:spLocks noChangeArrowheads="1"/>
          </p:cNvSpPr>
          <p:nvPr/>
        </p:nvSpPr>
        <p:spPr bwMode="auto">
          <a:xfrm>
            <a:off x="2138363" y="3414713"/>
            <a:ext cx="685323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lnSpc>
                <a:spcPct val="90000"/>
              </a:lnSpc>
            </a:pPr>
            <a:r>
              <a:rPr lang="en-US" altLang="zh-TW" sz="2000">
                <a:solidFill>
                  <a:srgbClr val="000066"/>
                </a:solidFill>
                <a:latin typeface="Arial" charset="0"/>
              </a:rPr>
              <a:t>text file	      paste &amp; Copy</a:t>
            </a:r>
          </a:p>
          <a:p>
            <a:pPr eaLnBrk="1" hangingPunct="1">
              <a:lnSpc>
                <a:spcPct val="90000"/>
              </a:lnSpc>
            </a:pPr>
            <a:r>
              <a:rPr lang="en-US" altLang="zh-TW" sz="2000">
                <a:solidFill>
                  <a:srgbClr val="000066"/>
                </a:solidFill>
                <a:latin typeface="Arial" charset="0"/>
              </a:rPr>
              <a:t>text file	      paste &amp; copy</a:t>
            </a:r>
          </a:p>
          <a:p>
            <a:pPr eaLnBrk="1" hangingPunct="1">
              <a:lnSpc>
                <a:spcPct val="90000"/>
              </a:lnSpc>
            </a:pPr>
            <a:endParaRPr lang="en-US" altLang="zh-TW" sz="2000">
              <a:solidFill>
                <a:srgbClr val="000066"/>
              </a:solidFill>
              <a:latin typeface="Arial" charset="0"/>
            </a:endParaRPr>
          </a:p>
          <a:p>
            <a:pPr eaLnBrk="1" hangingPunct="1">
              <a:lnSpc>
                <a:spcPct val="90000"/>
              </a:lnSpc>
            </a:pPr>
            <a:r>
              <a:rPr lang="en-US" altLang="zh-TW" sz="2000">
                <a:solidFill>
                  <a:srgbClr val="000066"/>
                </a:solidFill>
                <a:latin typeface="Arial" charset="0"/>
              </a:rPr>
              <a:t>GCG file     FASTA	        </a:t>
            </a:r>
            <a:r>
              <a:rPr lang="en-US" altLang="zh-TW" sz="2000">
                <a:solidFill>
                  <a:srgbClr val="000066"/>
                </a:solidFill>
                <a:latin typeface="Arial" charset="0"/>
                <a:hlinkClick r:id="rId2" action="ppaction://hlinkfile"/>
              </a:rPr>
              <a:t>Multiple sequence file (msf) </a:t>
            </a:r>
            <a:r>
              <a:rPr lang="en-US" altLang="zh-TW" sz="2000">
                <a:solidFill>
                  <a:srgbClr val="000066"/>
                </a:solidFill>
                <a:latin typeface="Arial" charset="0"/>
              </a:rPr>
              <a:t>	      GenBANK	        </a:t>
            </a:r>
            <a:r>
              <a:rPr lang="en-US" altLang="zh-TW" sz="2000">
                <a:solidFill>
                  <a:srgbClr val="000066"/>
                </a:solidFill>
                <a:latin typeface="Arial" charset="0"/>
                <a:hlinkClick r:id="rId3" action="ppaction://hlinkfile"/>
              </a:rPr>
              <a:t>Rich sequence file (rsf) </a:t>
            </a:r>
            <a:endParaRPr lang="en-US" altLang="zh-TW" sz="2000">
              <a:solidFill>
                <a:srgbClr val="000066"/>
              </a:solidFill>
              <a:latin typeface="Arial" charset="0"/>
            </a:endParaRPr>
          </a:p>
          <a:p>
            <a:pPr eaLnBrk="1" hangingPunct="1">
              <a:lnSpc>
                <a:spcPct val="90000"/>
              </a:lnSpc>
            </a:pPr>
            <a:r>
              <a:rPr lang="en-US" altLang="zh-TW" sz="2000">
                <a:solidFill>
                  <a:srgbClr val="000066"/>
                </a:solidFill>
                <a:latin typeface="Arial" charset="0"/>
              </a:rPr>
              <a:t>                   EMBL                   </a:t>
            </a:r>
            <a:r>
              <a:rPr lang="en-US" altLang="zh-TW" sz="2000">
                <a:solidFill>
                  <a:srgbClr val="000066"/>
                </a:solidFill>
                <a:latin typeface="Arial" charset="0"/>
                <a:hlinkClick r:id="rId4" action="ppaction://hlinkfile"/>
              </a:rPr>
              <a:t>List files (lst)</a:t>
            </a:r>
            <a:endParaRPr lang="en-US" altLang="zh-TW" sz="2000">
              <a:solidFill>
                <a:srgbClr val="000066"/>
              </a:solidFill>
              <a:latin typeface="Arial" charset="0"/>
            </a:endParaRPr>
          </a:p>
          <a:p>
            <a:pPr eaLnBrk="1" hangingPunct="1">
              <a:lnSpc>
                <a:spcPct val="90000"/>
              </a:lnSpc>
            </a:pPr>
            <a:r>
              <a:rPr lang="en-US" altLang="zh-TW" sz="2000">
                <a:solidFill>
                  <a:srgbClr val="000066"/>
                </a:solidFill>
                <a:latin typeface="Arial" charset="0"/>
              </a:rPr>
              <a:t>                   Staden</a:t>
            </a:r>
          </a:p>
          <a:p>
            <a:pPr eaLnBrk="1" hangingPunct="1">
              <a:lnSpc>
                <a:spcPct val="90000"/>
              </a:lnSpc>
            </a:pPr>
            <a:r>
              <a:rPr lang="en-US" altLang="zh-TW" sz="2000">
                <a:solidFill>
                  <a:srgbClr val="000066"/>
                </a:solidFill>
                <a:latin typeface="Arial" charset="0"/>
              </a:rPr>
              <a:t>                   SwissProt</a:t>
            </a:r>
          </a:p>
        </p:txBody>
      </p:sp>
      <p:sp>
        <p:nvSpPr>
          <p:cNvPr id="17413" name="Text Box 13"/>
          <p:cNvSpPr txBox="1">
            <a:spLocks noChangeArrowheads="1"/>
          </p:cNvSpPr>
          <p:nvPr/>
        </p:nvSpPr>
        <p:spPr bwMode="auto">
          <a:xfrm>
            <a:off x="441325" y="2947988"/>
            <a:ext cx="1438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en-US" altLang="zh-TW" b="1">
                <a:solidFill>
                  <a:srgbClr val="660066"/>
                </a:solidFill>
                <a:latin typeface="Arial" charset="0"/>
              </a:rPr>
              <a:t>Program</a:t>
            </a:r>
          </a:p>
        </p:txBody>
      </p:sp>
      <p:sp>
        <p:nvSpPr>
          <p:cNvPr id="17414" name="Text Box 14"/>
          <p:cNvSpPr txBox="1">
            <a:spLocks noChangeArrowheads="1"/>
          </p:cNvSpPr>
          <p:nvPr/>
        </p:nvSpPr>
        <p:spPr bwMode="auto">
          <a:xfrm>
            <a:off x="2170113" y="2728913"/>
            <a:ext cx="274002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algn="ctr" eaLnBrk="1" hangingPunct="1">
              <a:lnSpc>
                <a:spcPct val="80000"/>
              </a:lnSpc>
            </a:pPr>
            <a:r>
              <a:rPr lang="en-US" altLang="zh-TW" b="1">
                <a:solidFill>
                  <a:srgbClr val="660066"/>
                </a:solidFill>
                <a:latin typeface="Arial" charset="0"/>
              </a:rPr>
              <a:t>Formats</a:t>
            </a:r>
          </a:p>
          <a:p>
            <a:pPr algn="ctr" eaLnBrk="1" hangingPunct="1">
              <a:lnSpc>
                <a:spcPct val="80000"/>
              </a:lnSpc>
            </a:pPr>
            <a:r>
              <a:rPr lang="en-US" altLang="zh-TW" b="1">
                <a:solidFill>
                  <a:srgbClr val="660066"/>
                </a:solidFill>
                <a:latin typeface="Arial" charset="0"/>
              </a:rPr>
              <a:t>Default      Accept</a:t>
            </a:r>
          </a:p>
        </p:txBody>
      </p:sp>
      <p:sp>
        <p:nvSpPr>
          <p:cNvPr id="17415" name="Text Box 17"/>
          <p:cNvSpPr txBox="1">
            <a:spLocks noChangeArrowheads="1"/>
          </p:cNvSpPr>
          <p:nvPr/>
        </p:nvSpPr>
        <p:spPr bwMode="auto">
          <a:xfrm>
            <a:off x="5486400" y="2947988"/>
            <a:ext cx="2824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新細明體" pitchFamily="18" charset="-120"/>
              </a:defRPr>
            </a:lvl1pPr>
            <a:lvl2pPr marL="742950" indent="-285750" eaLnBrk="0" hangingPunct="0">
              <a:defRPr sz="2400">
                <a:solidFill>
                  <a:schemeClr val="tx1"/>
                </a:solidFill>
                <a:latin typeface="Times New Roman" pitchFamily="18" charset="0"/>
                <a:ea typeface="新細明體" pitchFamily="18" charset="-120"/>
              </a:defRPr>
            </a:lvl2pPr>
            <a:lvl3pPr marL="1143000" indent="-228600" eaLnBrk="0" hangingPunct="0">
              <a:defRPr sz="2400">
                <a:solidFill>
                  <a:schemeClr val="tx1"/>
                </a:solidFill>
                <a:latin typeface="Times New Roman" pitchFamily="18" charset="0"/>
                <a:ea typeface="新細明體" pitchFamily="18" charset="-120"/>
              </a:defRPr>
            </a:lvl3pPr>
            <a:lvl4pPr marL="1600200" indent="-228600" eaLnBrk="0" hangingPunct="0">
              <a:defRPr sz="2400">
                <a:solidFill>
                  <a:schemeClr val="tx1"/>
                </a:solidFill>
                <a:latin typeface="Times New Roman" pitchFamily="18" charset="0"/>
                <a:ea typeface="新細明體" pitchFamily="18" charset="-120"/>
              </a:defRPr>
            </a:lvl4pPr>
            <a:lvl5pPr marL="2057400" indent="-228600" eaLnBrk="0" hangingPunct="0">
              <a:defRPr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sz="2400">
                <a:solidFill>
                  <a:schemeClr val="tx1"/>
                </a:solidFill>
                <a:latin typeface="Times New Roman" pitchFamily="18" charset="0"/>
                <a:ea typeface="新細明體" pitchFamily="18" charset="-120"/>
              </a:defRPr>
            </a:lvl9pPr>
          </a:lstStyle>
          <a:p>
            <a:pPr eaLnBrk="1" hangingPunct="1"/>
            <a:r>
              <a:rPr lang="en-US" altLang="zh-TW" b="1">
                <a:solidFill>
                  <a:srgbClr val="660066"/>
                </a:solidFill>
                <a:latin typeface="Arial" charset="0"/>
              </a:rPr>
              <a:t>Multiple sequence</a:t>
            </a:r>
          </a:p>
        </p:txBody>
      </p:sp>
      <p:pic>
        <p:nvPicPr>
          <p:cNvPr id="17416" name="Picture 22" descr="BD14867_">
            <a:hlinkClick r:id="rId5"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9613" y="4332288"/>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23" descr="BD14867_">
            <a:hlinkClick r:id="rId7"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00550" y="4287838"/>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24" descr="BD14867_">
            <a:hlinkClick r:id="rId8"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0913" y="4575175"/>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25" descr="BD14867_">
            <a:hlinkClick r:id="rId9"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6813" y="4575175"/>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26" descr="BD14867_">
            <a:hlinkClick r:id="rId10"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4663" y="48641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Picture 27" descr="BD14867_">
            <a:hlinkClick r:id="rId11" action="ppaction://hlinkfil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00563" y="48641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2" name="Picture 29" descr="Soft-i1">
            <a:hlinkClick r:id="rId12" action="ppaction://hlinkfile"/>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08175" y="1049338"/>
            <a:ext cx="4795838"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 Box 3"/>
          <p:cNvSpPr txBox="1">
            <a:spLocks noChangeArrowheads="1"/>
          </p:cNvSpPr>
          <p:nvPr/>
        </p:nvSpPr>
        <p:spPr bwMode="auto">
          <a:xfrm>
            <a:off x="1143000" y="342900"/>
            <a:ext cx="5556250" cy="641350"/>
          </a:xfrm>
          <a:prstGeom prst="rect">
            <a:avLst/>
          </a:prstGeom>
          <a:noFill/>
          <a:ln w="9525">
            <a:noFill/>
            <a:miter lim="800000"/>
            <a:headEnd/>
            <a:tailEnd/>
          </a:ln>
          <a:effectLst/>
        </p:spPr>
        <p:txBody>
          <a:bodyPr wrap="none">
            <a:spAutoFit/>
          </a:bodyPr>
          <a:lstStyle/>
          <a:p>
            <a:pPr>
              <a:defRPr/>
            </a:pPr>
            <a:r>
              <a:rPr lang="en-US" altLang="zh-TW" sz="3600" b="1">
                <a:solidFill>
                  <a:srgbClr val="006600"/>
                </a:solidFill>
                <a:effectLst>
                  <a:outerShdw blurRad="38100" dist="38100" dir="2700000" algn="tl">
                    <a:srgbClr val="000000"/>
                  </a:outerShdw>
                </a:effectLst>
                <a:latin typeface="Arial Rounded MT Bold" pitchFamily="34" charset="0"/>
              </a:rPr>
              <a:t>Importing and Exporting</a:t>
            </a:r>
          </a:p>
        </p:txBody>
      </p:sp>
      <p:sp>
        <p:nvSpPr>
          <p:cNvPr id="18435" name="Text Box 4"/>
          <p:cNvSpPr txBox="1">
            <a:spLocks noChangeArrowheads="1"/>
          </p:cNvSpPr>
          <p:nvPr/>
        </p:nvSpPr>
        <p:spPr bwMode="auto">
          <a:xfrm>
            <a:off x="1100138" y="1600200"/>
            <a:ext cx="72691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solidFill>
                  <a:srgbClr val="003300"/>
                </a:solidFill>
              </a:rPr>
              <a:t>You need a FTP program to transfer files between your PC and GCG.</a:t>
            </a:r>
          </a:p>
          <a:p>
            <a:pPr eaLnBrk="1" hangingPunct="1">
              <a:spcBef>
                <a:spcPct val="0"/>
              </a:spcBef>
              <a:buFontTx/>
              <a:buNone/>
            </a:pPr>
            <a:r>
              <a:rPr lang="en-US" altLang="zh-TW" sz="2000">
                <a:solidFill>
                  <a:srgbClr val="003300"/>
                </a:solidFill>
              </a:rPr>
              <a:t>The sequence file must be in “plain text” format.</a:t>
            </a:r>
          </a:p>
        </p:txBody>
      </p:sp>
      <p:sp>
        <p:nvSpPr>
          <p:cNvPr id="18436" name="Text Box 5"/>
          <p:cNvSpPr txBox="1">
            <a:spLocks noChangeArrowheads="1"/>
          </p:cNvSpPr>
          <p:nvPr/>
        </p:nvSpPr>
        <p:spPr bwMode="auto">
          <a:xfrm>
            <a:off x="228600" y="2438400"/>
            <a:ext cx="87630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just" eaLnBrk="1" hangingPunct="1">
              <a:lnSpc>
                <a:spcPct val="80000"/>
              </a:lnSpc>
              <a:spcBef>
                <a:spcPct val="0"/>
              </a:spcBef>
              <a:buFontTx/>
              <a:buNone/>
            </a:pPr>
            <a:r>
              <a:rPr lang="en-US" altLang="zh-TW" sz="2200" b="1">
                <a:solidFill>
                  <a:srgbClr val="002060"/>
                </a:solidFill>
              </a:rPr>
              <a:t>chopup:</a:t>
            </a:r>
            <a:r>
              <a:rPr lang="en-US" altLang="zh-TW" sz="2000">
                <a:solidFill>
                  <a:srgbClr val="002060"/>
                </a:solidFill>
              </a:rPr>
              <a:t> converts a non-GCG format sequence file containing lines longer than 511 characters and as long as 32,000 characterters into a new file containing no longer than 50 characters.</a:t>
            </a:r>
          </a:p>
          <a:p>
            <a:pPr algn="just" eaLnBrk="1" hangingPunct="1">
              <a:lnSpc>
                <a:spcPct val="80000"/>
              </a:lnSpc>
              <a:spcBef>
                <a:spcPct val="0"/>
              </a:spcBef>
              <a:buFontTx/>
              <a:buNone/>
            </a:pPr>
            <a:endParaRPr lang="en-US" altLang="zh-TW" sz="2200" b="1">
              <a:solidFill>
                <a:srgbClr val="002060"/>
              </a:solidFill>
            </a:endParaRPr>
          </a:p>
          <a:p>
            <a:pPr algn="just" eaLnBrk="1" hangingPunct="1">
              <a:lnSpc>
                <a:spcPct val="80000"/>
              </a:lnSpc>
              <a:spcBef>
                <a:spcPct val="0"/>
              </a:spcBef>
              <a:buFontTx/>
              <a:buNone/>
            </a:pPr>
            <a:r>
              <a:rPr lang="en-US" altLang="zh-TW" sz="2200" b="1">
                <a:solidFill>
                  <a:srgbClr val="002060"/>
                </a:solidFill>
              </a:rPr>
              <a:t>breakup:</a:t>
            </a:r>
            <a:r>
              <a:rPr lang="en-US" altLang="zh-TW" sz="2000">
                <a:solidFill>
                  <a:srgbClr val="002060"/>
                </a:solidFill>
              </a:rPr>
              <a:t> reads a non-GCG format sequence file containing more than 350,000 sequence characterters and writes it as a set of separate, shorter, overlapping sequence files than can be analyzed by GCG.</a:t>
            </a:r>
          </a:p>
          <a:p>
            <a:pPr algn="just" eaLnBrk="1" hangingPunct="1">
              <a:lnSpc>
                <a:spcPct val="80000"/>
              </a:lnSpc>
              <a:spcBef>
                <a:spcPct val="0"/>
              </a:spcBef>
              <a:buFontTx/>
              <a:buNone/>
            </a:pPr>
            <a:endParaRPr lang="en-US" altLang="zh-TW" sz="2200" b="1">
              <a:solidFill>
                <a:srgbClr val="002060"/>
              </a:solidFill>
            </a:endParaRPr>
          </a:p>
          <a:p>
            <a:pPr algn="just" eaLnBrk="1" hangingPunct="1">
              <a:lnSpc>
                <a:spcPct val="80000"/>
              </a:lnSpc>
              <a:spcBef>
                <a:spcPct val="0"/>
              </a:spcBef>
              <a:buFontTx/>
              <a:buNone/>
            </a:pPr>
            <a:r>
              <a:rPr lang="en-US" altLang="zh-TW" sz="2200" b="1">
                <a:solidFill>
                  <a:srgbClr val="002060"/>
                </a:solidFill>
              </a:rPr>
              <a:t>reformat:</a:t>
            </a:r>
            <a:r>
              <a:rPr lang="en-US" altLang="zh-TW" sz="2000">
                <a:solidFill>
                  <a:srgbClr val="002060"/>
                </a:solidFill>
              </a:rPr>
              <a:t> rewrites sequence files, scoring matrix files, or enzyme data files so than they can be read by GCG programs.</a:t>
            </a:r>
          </a:p>
          <a:p>
            <a:pPr algn="just" eaLnBrk="1" hangingPunct="1">
              <a:lnSpc>
                <a:spcPct val="80000"/>
              </a:lnSpc>
              <a:spcBef>
                <a:spcPct val="0"/>
              </a:spcBef>
              <a:buFontTx/>
              <a:buNone/>
            </a:pPr>
            <a:endParaRPr lang="en-US" altLang="zh-TW" sz="2000">
              <a:solidFill>
                <a:srgbClr val="002060"/>
              </a:solidFill>
            </a:endParaRPr>
          </a:p>
          <a:p>
            <a:pPr algn="just" eaLnBrk="1" hangingPunct="1">
              <a:lnSpc>
                <a:spcPct val="80000"/>
              </a:lnSpc>
              <a:spcBef>
                <a:spcPct val="0"/>
              </a:spcBef>
              <a:buFontTx/>
              <a:buNone/>
            </a:pPr>
            <a:r>
              <a:rPr lang="en-US" altLang="zh-TW" sz="2000" b="1">
                <a:solidFill>
                  <a:srgbClr val="002060"/>
                </a:solidFill>
              </a:rPr>
              <a:t>fromfasta:</a:t>
            </a:r>
            <a:r>
              <a:rPr lang="en-US" altLang="zh-TW" sz="2000">
                <a:solidFill>
                  <a:srgbClr val="002060"/>
                </a:solidFill>
              </a:rPr>
              <a:t> reformats one or more sequences from FastA format into single sequence files in GCG format.</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Text Box 1026"/>
          <p:cNvSpPr txBox="1">
            <a:spLocks noChangeArrowheads="1"/>
          </p:cNvSpPr>
          <p:nvPr/>
        </p:nvSpPr>
        <p:spPr bwMode="auto">
          <a:xfrm>
            <a:off x="1143000" y="342900"/>
            <a:ext cx="3205163" cy="646113"/>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Exercise 02-2</a:t>
            </a:r>
          </a:p>
        </p:txBody>
      </p:sp>
      <p:sp>
        <p:nvSpPr>
          <p:cNvPr id="19459" name="Text Box 1027"/>
          <p:cNvSpPr txBox="1">
            <a:spLocks noChangeArrowheads="1"/>
          </p:cNvSpPr>
          <p:nvPr/>
        </p:nvSpPr>
        <p:spPr bwMode="auto">
          <a:xfrm>
            <a:off x="1117600" y="1600200"/>
            <a:ext cx="5831725"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AutoNum type="alphaUcParenBoth"/>
            </a:pPr>
            <a:r>
              <a:rPr lang="en-US" altLang="zh-TW" sz="2200" dirty="0" smtClean="0">
                <a:solidFill>
                  <a:srgbClr val="002060"/>
                </a:solidFill>
              </a:rPr>
              <a:t>Download naq.txt      and psq.txt</a:t>
            </a:r>
          </a:p>
          <a:p>
            <a:pPr eaLnBrk="1" hangingPunct="1">
              <a:spcBef>
                <a:spcPct val="0"/>
              </a:spcBef>
              <a:buFontTx/>
              <a:buAutoNum type="alphaUcParenBoth"/>
            </a:pPr>
            <a:r>
              <a:rPr lang="en-US" altLang="zh-TW" sz="2200" dirty="0" smtClean="0">
                <a:solidFill>
                  <a:srgbClr val="002060"/>
                </a:solidFill>
              </a:rPr>
              <a:t>Transfer </a:t>
            </a:r>
            <a:r>
              <a:rPr lang="en-US" altLang="zh-TW" sz="2200" dirty="0">
                <a:solidFill>
                  <a:srgbClr val="002060"/>
                </a:solidFill>
              </a:rPr>
              <a:t>sequence files from your PC to GCG</a:t>
            </a:r>
          </a:p>
          <a:p>
            <a:pPr eaLnBrk="1" hangingPunct="1">
              <a:spcBef>
                <a:spcPct val="0"/>
              </a:spcBef>
              <a:buFontTx/>
              <a:buAutoNum type="alphaUcParenBoth"/>
            </a:pPr>
            <a:r>
              <a:rPr lang="en-US" altLang="zh-TW" sz="2200" dirty="0" err="1">
                <a:solidFill>
                  <a:srgbClr val="002060"/>
                </a:solidFill>
              </a:rPr>
              <a:t>Chopup</a:t>
            </a:r>
            <a:r>
              <a:rPr lang="en-US" altLang="zh-TW" sz="2200" dirty="0">
                <a:solidFill>
                  <a:srgbClr val="002060"/>
                </a:solidFill>
              </a:rPr>
              <a:t> the sequence</a:t>
            </a:r>
          </a:p>
          <a:p>
            <a:pPr eaLnBrk="1" hangingPunct="1">
              <a:spcBef>
                <a:spcPct val="0"/>
              </a:spcBef>
              <a:buFontTx/>
              <a:buAutoNum type="alphaUcParenBoth"/>
            </a:pPr>
            <a:r>
              <a:rPr lang="en-US" altLang="zh-TW" sz="2200" dirty="0">
                <a:solidFill>
                  <a:srgbClr val="002060"/>
                </a:solidFill>
              </a:rPr>
              <a:t>Reformat the sequence</a:t>
            </a:r>
          </a:p>
          <a:p>
            <a:pPr eaLnBrk="1" hangingPunct="1">
              <a:spcBef>
                <a:spcPct val="0"/>
              </a:spcBef>
              <a:buFontTx/>
              <a:buAutoNum type="alphaUcParenBoth"/>
            </a:pPr>
            <a:r>
              <a:rPr lang="en-US" altLang="zh-TW" sz="2200" dirty="0">
                <a:solidFill>
                  <a:srgbClr val="002060"/>
                </a:solidFill>
              </a:rPr>
              <a:t>Edit the sequence</a:t>
            </a:r>
          </a:p>
        </p:txBody>
      </p:sp>
      <p:sp>
        <p:nvSpPr>
          <p:cNvPr id="19460" name="Text Box 1028"/>
          <p:cNvSpPr txBox="1">
            <a:spLocks noChangeArrowheads="1"/>
          </p:cNvSpPr>
          <p:nvPr/>
        </p:nvSpPr>
        <p:spPr bwMode="auto">
          <a:xfrm>
            <a:off x="1490663" y="3516337"/>
            <a:ext cx="4958409" cy="2529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en-US" altLang="zh-TW" sz="2200" dirty="0">
                <a:solidFill>
                  <a:srgbClr val="800000"/>
                </a:solidFill>
                <a:latin typeface="Arial" charset="0"/>
              </a:rPr>
              <a:t>Create a folder “BIO” in your hard disk</a:t>
            </a:r>
          </a:p>
          <a:p>
            <a:pPr eaLnBrk="1" hangingPunct="1">
              <a:lnSpc>
                <a:spcPct val="90000"/>
              </a:lnSpc>
              <a:spcBef>
                <a:spcPct val="0"/>
              </a:spcBef>
              <a:buFontTx/>
              <a:buNone/>
            </a:pPr>
            <a:r>
              <a:rPr lang="en-US" altLang="zh-TW" sz="2200" dirty="0">
                <a:solidFill>
                  <a:srgbClr val="800000"/>
                </a:solidFill>
                <a:latin typeface="Arial" charset="0"/>
              </a:rPr>
              <a:t>Start </a:t>
            </a:r>
            <a:r>
              <a:rPr lang="en-US" altLang="zh-TW" sz="2200" dirty="0" err="1" smtClean="0">
                <a:solidFill>
                  <a:srgbClr val="800000"/>
                </a:solidFill>
                <a:latin typeface="Arial" charset="0"/>
              </a:rPr>
              <a:t>FileXilla</a:t>
            </a:r>
            <a:r>
              <a:rPr lang="en-US" altLang="zh-TW" sz="2200" dirty="0" smtClean="0">
                <a:solidFill>
                  <a:srgbClr val="800000"/>
                </a:solidFill>
                <a:latin typeface="Arial" charset="0"/>
              </a:rPr>
              <a:t> </a:t>
            </a:r>
            <a:r>
              <a:rPr lang="en-US" altLang="zh-TW" sz="2200" dirty="0">
                <a:solidFill>
                  <a:srgbClr val="800000"/>
                </a:solidFill>
                <a:latin typeface="Arial" charset="0"/>
              </a:rPr>
              <a:t>(ftp://bioinfo.nhri.org.tw)</a:t>
            </a:r>
          </a:p>
          <a:p>
            <a:pPr eaLnBrk="1" hangingPunct="1">
              <a:lnSpc>
                <a:spcPct val="90000"/>
              </a:lnSpc>
              <a:spcBef>
                <a:spcPct val="0"/>
              </a:spcBef>
              <a:buFontTx/>
              <a:buNone/>
            </a:pPr>
            <a:r>
              <a:rPr lang="en-US" altLang="zh-TW" sz="2200" dirty="0">
                <a:solidFill>
                  <a:srgbClr val="800000"/>
                </a:solidFill>
                <a:latin typeface="Arial" charset="0"/>
              </a:rPr>
              <a:t>Upload “naq.txt” &amp; “psq.txt” to GCG</a:t>
            </a:r>
          </a:p>
          <a:p>
            <a:pPr eaLnBrk="1" hangingPunct="1">
              <a:lnSpc>
                <a:spcPct val="90000"/>
              </a:lnSpc>
              <a:spcBef>
                <a:spcPct val="0"/>
              </a:spcBef>
              <a:buFontTx/>
              <a:buNone/>
            </a:pPr>
            <a:r>
              <a:rPr lang="en-US" altLang="zh-TW" sz="2200" dirty="0">
                <a:solidFill>
                  <a:srgbClr val="800000"/>
                </a:solidFill>
                <a:latin typeface="Arial" charset="0"/>
              </a:rPr>
              <a:t>Start </a:t>
            </a:r>
            <a:r>
              <a:rPr lang="en-US" altLang="zh-TW" sz="2200" dirty="0" err="1" smtClean="0">
                <a:solidFill>
                  <a:srgbClr val="800000"/>
                </a:solidFill>
                <a:latin typeface="Arial" charset="0"/>
              </a:rPr>
              <a:t>PCman</a:t>
            </a:r>
            <a:endParaRPr lang="en-US" altLang="zh-TW" sz="2200" dirty="0">
              <a:solidFill>
                <a:srgbClr val="800000"/>
              </a:solidFill>
              <a:latin typeface="Arial" charset="0"/>
            </a:endParaRPr>
          </a:p>
          <a:p>
            <a:pPr eaLnBrk="1" hangingPunct="1">
              <a:lnSpc>
                <a:spcPct val="90000"/>
              </a:lnSpc>
              <a:spcBef>
                <a:spcPct val="0"/>
              </a:spcBef>
              <a:buFontTx/>
              <a:buNone/>
            </a:pPr>
            <a:r>
              <a:rPr lang="en-US" altLang="zh-TW" sz="2200" dirty="0">
                <a:solidFill>
                  <a:srgbClr val="800000"/>
                </a:solidFill>
                <a:latin typeface="Arial" charset="0"/>
              </a:rPr>
              <a:t>Start GCG</a:t>
            </a:r>
          </a:p>
          <a:p>
            <a:pPr eaLnBrk="1" hangingPunct="1">
              <a:lnSpc>
                <a:spcPct val="90000"/>
              </a:lnSpc>
              <a:spcBef>
                <a:spcPct val="0"/>
              </a:spcBef>
              <a:buFontTx/>
              <a:buNone/>
            </a:pPr>
            <a:r>
              <a:rPr lang="en-US" altLang="zh-TW" sz="2200" dirty="0" err="1">
                <a:solidFill>
                  <a:srgbClr val="800000"/>
                </a:solidFill>
                <a:latin typeface="Arial" charset="0"/>
              </a:rPr>
              <a:t>Chopup</a:t>
            </a:r>
            <a:r>
              <a:rPr lang="en-US" altLang="zh-TW" sz="2200" dirty="0">
                <a:solidFill>
                  <a:srgbClr val="800000"/>
                </a:solidFill>
                <a:latin typeface="Arial" charset="0"/>
              </a:rPr>
              <a:t> “naq.txt” &amp; “psq.txt”</a:t>
            </a:r>
          </a:p>
          <a:p>
            <a:pPr eaLnBrk="1" hangingPunct="1">
              <a:lnSpc>
                <a:spcPct val="90000"/>
              </a:lnSpc>
              <a:spcBef>
                <a:spcPct val="0"/>
              </a:spcBef>
              <a:buFontTx/>
              <a:buNone/>
            </a:pPr>
            <a:r>
              <a:rPr lang="en-US" altLang="zh-TW" sz="2200" dirty="0">
                <a:solidFill>
                  <a:srgbClr val="800000"/>
                </a:solidFill>
                <a:latin typeface="Arial" charset="0"/>
              </a:rPr>
              <a:t>Reformat “naq.dat” or “psq.dat”</a:t>
            </a:r>
          </a:p>
          <a:p>
            <a:pPr eaLnBrk="1" hangingPunct="1">
              <a:lnSpc>
                <a:spcPct val="90000"/>
              </a:lnSpc>
              <a:spcBef>
                <a:spcPct val="0"/>
              </a:spcBef>
              <a:buFontTx/>
              <a:buNone/>
            </a:pPr>
            <a:r>
              <a:rPr lang="en-US" altLang="zh-TW" sz="2200" dirty="0">
                <a:solidFill>
                  <a:srgbClr val="800000"/>
                </a:solidFill>
                <a:latin typeface="Arial" charset="0"/>
              </a:rPr>
              <a:t>Cat “naq.txt” or “psq.txt”</a:t>
            </a:r>
          </a:p>
        </p:txBody>
      </p:sp>
      <p:sp>
        <p:nvSpPr>
          <p:cNvPr id="2" name="AutoShape 7" descr="「download」的圖片搜尋結果"/>
          <p:cNvSpPr>
            <a:spLocks noChangeAspect="1" noChangeArrowheads="1"/>
          </p:cNvSpPr>
          <p:nvPr/>
        </p:nvSpPr>
        <p:spPr bwMode="auto">
          <a:xfrm>
            <a:off x="168275" y="-1825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3" name="AutoShape 9" descr="「download」的圖片搜尋結果"/>
          <p:cNvSpPr>
            <a:spLocks noChangeAspect="1" noChangeArrowheads="1"/>
          </p:cNvSpPr>
          <p:nvPr/>
        </p:nvSpPr>
        <p:spPr bwMode="auto">
          <a:xfrm>
            <a:off x="320675" y="-301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pic>
        <p:nvPicPr>
          <p:cNvPr id="19467" name="Picture 11" descr="「download」的圖片搜尋結果">
            <a:hlinkClick r:id="rId2" action="ppaction://hlinkfile"/>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00940" y="1723825"/>
            <a:ext cx="203887" cy="24254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1" descr="「download」的圖片搜尋結果">
            <a:hlinkClick r:id="rId4" action="ppaction://hlinkfile"/>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1723825"/>
            <a:ext cx="203887" cy="24254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download」的圖片搜尋結果">
            <a:hlinkClick r:id="rId5" action="ppaction://hlinkfile"/>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548680"/>
            <a:ext cx="288032" cy="3426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1143000" y="342900"/>
            <a:ext cx="3205163" cy="646113"/>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Exercise 02-3</a:t>
            </a:r>
          </a:p>
        </p:txBody>
      </p:sp>
      <p:sp>
        <p:nvSpPr>
          <p:cNvPr id="55299" name="Text Box 3"/>
          <p:cNvSpPr txBox="1">
            <a:spLocks noChangeArrowheads="1"/>
          </p:cNvSpPr>
          <p:nvPr/>
        </p:nvSpPr>
        <p:spPr bwMode="auto">
          <a:xfrm>
            <a:off x="593725" y="1663700"/>
            <a:ext cx="8245475" cy="4275138"/>
          </a:xfrm>
          <a:prstGeom prst="rect">
            <a:avLst/>
          </a:prstGeom>
          <a:noFill/>
          <a:ln w="9525">
            <a:noFill/>
            <a:miter lim="800000"/>
            <a:headEnd/>
            <a:tailEnd/>
          </a:ln>
          <a:effectLst/>
        </p:spPr>
        <p:txBody>
          <a:bodyPr>
            <a:spAutoFit/>
          </a:bodyPr>
          <a:lstStyle/>
          <a:p>
            <a:pPr>
              <a:lnSpc>
                <a:spcPct val="90000"/>
              </a:lnSpc>
              <a:defRPr/>
            </a:pPr>
            <a:r>
              <a:rPr lang="en-US" altLang="zh-TW" sz="2000" dirty="0">
                <a:solidFill>
                  <a:srgbClr val="002060"/>
                </a:solidFill>
                <a:latin typeface="Arial" charset="0"/>
                <a:cs typeface="Arial" charset="0"/>
              </a:rPr>
              <a:t>        </a:t>
            </a:r>
            <a:r>
              <a:rPr lang="en-US" altLang="zh-TW" b="1" dirty="0">
                <a:solidFill>
                  <a:srgbClr val="002060"/>
                </a:solidFill>
                <a:effectLst>
                  <a:outerShdw blurRad="38100" dist="38100" dir="2700000" algn="tl">
                    <a:srgbClr val="000000"/>
                  </a:outerShdw>
                </a:effectLst>
                <a:latin typeface="Arial" charset="0"/>
                <a:cs typeface="Arial" charset="0"/>
              </a:rPr>
              <a:t>Sequence Manipulation in GCG UNIX</a:t>
            </a:r>
          </a:p>
          <a:p>
            <a:pPr>
              <a:lnSpc>
                <a:spcPct val="90000"/>
              </a:lnSpc>
              <a:defRPr/>
            </a:pPr>
            <a:endParaRPr lang="en-US" altLang="zh-TW" b="1" dirty="0">
              <a:solidFill>
                <a:srgbClr val="002060"/>
              </a:solidFill>
              <a:effectLst>
                <a:outerShdw blurRad="38100" dist="38100" dir="2700000" algn="tl">
                  <a:srgbClr val="000000"/>
                </a:outerShdw>
              </a:effectLst>
              <a:latin typeface="Arial" charset="0"/>
              <a:cs typeface="Arial" charset="0"/>
            </a:endParaRPr>
          </a:p>
          <a:p>
            <a:pPr>
              <a:lnSpc>
                <a:spcPct val="90000"/>
              </a:lnSpc>
              <a:defRPr/>
            </a:pPr>
            <a:r>
              <a:rPr lang="en-US" altLang="zh-TW" sz="2000" dirty="0">
                <a:solidFill>
                  <a:srgbClr val="002060"/>
                </a:solidFill>
                <a:latin typeface="Arial" charset="0"/>
                <a:cs typeface="Arial" charset="0"/>
              </a:rPr>
              <a:t>Use the database searching techniques you learned today to retrieve the reference sequence</a:t>
            </a:r>
          </a:p>
          <a:p>
            <a:pPr>
              <a:lnSpc>
                <a:spcPct val="90000"/>
              </a:lnSpc>
              <a:defRPr/>
            </a:pPr>
            <a:r>
              <a:rPr lang="en-US" altLang="zh-TW" sz="3200" b="1" dirty="0">
                <a:solidFill>
                  <a:srgbClr val="FF3300"/>
                </a:solidFill>
                <a:effectLst>
                  <a:outerShdw blurRad="38100" dist="38100" dir="2700000" algn="tl">
                    <a:srgbClr val="000000"/>
                  </a:outerShdw>
                </a:effectLst>
                <a:latin typeface="Arial" charset="0"/>
                <a:cs typeface="Arial" charset="0"/>
              </a:rPr>
              <a:t>Homo sapiens LEGUMAIN </a:t>
            </a:r>
          </a:p>
          <a:p>
            <a:pPr>
              <a:lnSpc>
                <a:spcPct val="90000"/>
              </a:lnSpc>
              <a:defRPr/>
            </a:pPr>
            <a:r>
              <a:rPr lang="en-US" altLang="zh-TW" sz="2000" dirty="0">
                <a:solidFill>
                  <a:srgbClr val="002060"/>
                </a:solidFill>
                <a:latin typeface="Arial" charset="0"/>
                <a:cs typeface="Arial" charset="0"/>
              </a:rPr>
              <a:t>and the amino acid sequence of</a:t>
            </a:r>
          </a:p>
          <a:p>
            <a:pPr>
              <a:lnSpc>
                <a:spcPct val="90000"/>
              </a:lnSpc>
              <a:defRPr/>
            </a:pPr>
            <a:r>
              <a:rPr lang="en-US" altLang="zh-TW" b="1" dirty="0">
                <a:solidFill>
                  <a:srgbClr val="FF3300"/>
                </a:solidFill>
                <a:effectLst>
                  <a:outerShdw blurRad="38100" dist="38100" dir="2700000" algn="tl">
                    <a:srgbClr val="000000"/>
                  </a:outerShdw>
                </a:effectLst>
                <a:latin typeface="Arial" charset="0"/>
              </a:rPr>
              <a:t>ALL LEGUMAIN</a:t>
            </a:r>
          </a:p>
          <a:p>
            <a:pPr>
              <a:lnSpc>
                <a:spcPct val="90000"/>
              </a:lnSpc>
              <a:defRPr/>
            </a:pPr>
            <a:endParaRPr lang="en-US" altLang="zh-TW" sz="2000" dirty="0">
              <a:latin typeface="Arial" charset="0"/>
              <a:cs typeface="Arial" charset="0"/>
            </a:endParaRPr>
          </a:p>
          <a:p>
            <a:pPr>
              <a:lnSpc>
                <a:spcPct val="90000"/>
              </a:lnSpc>
              <a:defRPr/>
            </a:pPr>
            <a:r>
              <a:rPr lang="en-US" altLang="zh-TW" sz="2000">
                <a:solidFill>
                  <a:srgbClr val="002060"/>
                </a:solidFill>
                <a:latin typeface="Arial" charset="0"/>
                <a:cs typeface="Arial" charset="0"/>
              </a:rPr>
              <a:t>From NCBI</a:t>
            </a:r>
            <a:endParaRPr lang="en-US" altLang="zh-TW" sz="2000" dirty="0">
              <a:solidFill>
                <a:srgbClr val="002060"/>
              </a:solidFill>
              <a:latin typeface="Arial" charset="0"/>
              <a:cs typeface="Arial" charset="0"/>
            </a:endParaRPr>
          </a:p>
          <a:p>
            <a:pPr>
              <a:lnSpc>
                <a:spcPct val="90000"/>
              </a:lnSpc>
              <a:defRPr/>
            </a:pPr>
            <a:r>
              <a:rPr lang="en-US" altLang="zh-TW" sz="2000" dirty="0">
                <a:solidFill>
                  <a:srgbClr val="002060"/>
                </a:solidFill>
                <a:latin typeface="Arial" charset="0"/>
                <a:cs typeface="Arial" charset="0"/>
              </a:rPr>
              <a:t>And then transfer the sequence(s) to </a:t>
            </a:r>
          </a:p>
          <a:p>
            <a:pPr>
              <a:lnSpc>
                <a:spcPct val="90000"/>
              </a:lnSpc>
              <a:defRPr/>
            </a:pPr>
            <a:r>
              <a:rPr lang="en-US" altLang="zh-TW" sz="2000" dirty="0">
                <a:solidFill>
                  <a:srgbClr val="002060"/>
                </a:solidFill>
                <a:latin typeface="Arial" charset="0"/>
                <a:cs typeface="Arial" charset="0"/>
              </a:rPr>
              <a:t>GCG Unix (in GCG format)</a:t>
            </a:r>
          </a:p>
          <a:p>
            <a:pPr>
              <a:lnSpc>
                <a:spcPct val="90000"/>
              </a:lnSpc>
              <a:defRPr/>
            </a:pPr>
            <a:endParaRPr lang="en-US" altLang="zh-TW" sz="2000" dirty="0">
              <a:latin typeface="Arial" charset="0"/>
              <a:cs typeface="Arial" charset="0"/>
            </a:endParaRPr>
          </a:p>
          <a:p>
            <a:pPr algn="r">
              <a:lnSpc>
                <a:spcPct val="90000"/>
              </a:lnSpc>
              <a:defRPr/>
            </a:pPr>
            <a:r>
              <a:rPr lang="en-US" altLang="zh-TW" dirty="0">
                <a:solidFill>
                  <a:srgbClr val="800000"/>
                </a:solidFill>
                <a:latin typeface="Arial" charset="0"/>
                <a:cs typeface="Arial" charset="0"/>
              </a:rPr>
              <a:t>There are many different ways to DO it.</a:t>
            </a:r>
          </a:p>
          <a:p>
            <a:pPr algn="r">
              <a:lnSpc>
                <a:spcPct val="90000"/>
              </a:lnSpc>
              <a:defRPr/>
            </a:pPr>
            <a:r>
              <a:rPr lang="en-US" altLang="zh-TW" dirty="0">
                <a:solidFill>
                  <a:srgbClr val="800000"/>
                </a:solidFill>
                <a:latin typeface="Arial" charset="0"/>
                <a:cs typeface="Arial" charset="0"/>
              </a:rPr>
              <a:t>You can have your lunch now if you can make it.</a:t>
            </a:r>
            <a:endParaRPr lang="zh-TW" altLang="en-US" dirty="0">
              <a:solidFill>
                <a:srgbClr val="800000"/>
              </a:solidFill>
              <a:latin typeface="Arial" charset="0"/>
              <a:cs typeface="Arial"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2"/>
          <p:cNvSpPr txBox="1">
            <a:spLocks noChangeArrowheads="1"/>
          </p:cNvSpPr>
          <p:nvPr/>
        </p:nvSpPr>
        <p:spPr bwMode="auto">
          <a:xfrm>
            <a:off x="1143000" y="342900"/>
            <a:ext cx="3822700" cy="641350"/>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ASSIGNMENT 1.</a:t>
            </a:r>
          </a:p>
        </p:txBody>
      </p:sp>
      <p:sp>
        <p:nvSpPr>
          <p:cNvPr id="21507" name="Text Box 3"/>
          <p:cNvSpPr txBox="1">
            <a:spLocks noChangeArrowheads="1"/>
          </p:cNvSpPr>
          <p:nvPr/>
        </p:nvSpPr>
        <p:spPr bwMode="auto">
          <a:xfrm>
            <a:off x="441325" y="1839913"/>
            <a:ext cx="85502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itchFamily="18" charset="0"/>
                <a:ea typeface="新細明體" pitchFamily="18" charset="-120"/>
              </a:defRPr>
            </a:lvl1pPr>
            <a:lvl2pPr marL="742950" indent="-285750" eaLnBrk="0" hangingPunct="0">
              <a:spcBef>
                <a:spcPct val="20000"/>
              </a:spcBef>
              <a:buChar char="–"/>
              <a:defRPr kumimoji="1" sz="2800">
                <a:solidFill>
                  <a:schemeClr val="tx1"/>
                </a:solidFill>
                <a:latin typeface="Times New Roman" pitchFamily="18" charset="0"/>
                <a:ea typeface="新細明體" pitchFamily="18" charset="-120"/>
              </a:defRPr>
            </a:lvl2pPr>
            <a:lvl3pPr marL="1143000" indent="-228600" eaLnBrk="0" hangingPunct="0">
              <a:spcBef>
                <a:spcPct val="20000"/>
              </a:spcBef>
              <a:buChar char="•"/>
              <a:defRPr kumimoji="1" sz="2400">
                <a:solidFill>
                  <a:schemeClr val="tx1"/>
                </a:solidFill>
                <a:latin typeface="Times New Roman" pitchFamily="18" charset="0"/>
                <a:ea typeface="新細明體" pitchFamily="18" charset="-120"/>
              </a:defRPr>
            </a:lvl3pPr>
            <a:lvl4pPr marL="1600200" indent="-228600" eaLnBrk="0" hangingPunct="0">
              <a:spcBef>
                <a:spcPct val="20000"/>
              </a:spcBef>
              <a:buChar char="–"/>
              <a:defRPr kumimoji="1" sz="2000">
                <a:solidFill>
                  <a:schemeClr val="tx1"/>
                </a:solidFill>
                <a:latin typeface="Times New Roman" pitchFamily="18" charset="0"/>
                <a:ea typeface="新細明體" pitchFamily="18" charset="-120"/>
              </a:defRPr>
            </a:lvl4pPr>
            <a:lvl5pPr marL="2057400" indent="-228600" eaLnBrk="0" hangingPunct="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dirty="0">
                <a:solidFill>
                  <a:srgbClr val="002060"/>
                </a:solidFill>
                <a:latin typeface="Arial" charset="0"/>
              </a:rPr>
              <a:t>Use the </a:t>
            </a:r>
            <a:r>
              <a:rPr lang="en-US" altLang="zh-TW" sz="2000" dirty="0" err="1">
                <a:solidFill>
                  <a:srgbClr val="002060"/>
                </a:solidFill>
                <a:latin typeface="Arial" charset="0"/>
              </a:rPr>
              <a:t>Entrez</a:t>
            </a:r>
            <a:r>
              <a:rPr lang="en-US" altLang="zh-TW" sz="2000" dirty="0">
                <a:solidFill>
                  <a:srgbClr val="002060"/>
                </a:solidFill>
                <a:latin typeface="Arial" charset="0"/>
              </a:rPr>
              <a:t> searching techniques you learned today to retrieve the</a:t>
            </a:r>
          </a:p>
          <a:p>
            <a:pPr eaLnBrk="1" hangingPunct="1">
              <a:spcBef>
                <a:spcPct val="0"/>
              </a:spcBef>
              <a:buFontTx/>
              <a:buNone/>
            </a:pPr>
            <a:r>
              <a:rPr lang="en-US" altLang="zh-TW" sz="2000" b="1" dirty="0">
                <a:solidFill>
                  <a:srgbClr val="002060"/>
                </a:solidFill>
                <a:latin typeface="Arial" charset="0"/>
              </a:rPr>
              <a:t>Reference sequence and </a:t>
            </a:r>
          </a:p>
          <a:p>
            <a:pPr eaLnBrk="1" hangingPunct="1">
              <a:spcBef>
                <a:spcPct val="0"/>
              </a:spcBef>
              <a:buFontTx/>
              <a:buNone/>
            </a:pPr>
            <a:r>
              <a:rPr lang="en-US" altLang="zh-TW" sz="2000" b="1" dirty="0">
                <a:solidFill>
                  <a:srgbClr val="002060"/>
                </a:solidFill>
                <a:latin typeface="Arial" charset="0"/>
              </a:rPr>
              <a:t>the corresponding amino acid sequences of </a:t>
            </a:r>
            <a:endParaRPr lang="en-US" altLang="zh-TW" sz="2000" dirty="0">
              <a:solidFill>
                <a:srgbClr val="002060"/>
              </a:solidFill>
              <a:latin typeface="Arial" charset="0"/>
            </a:endParaRPr>
          </a:p>
          <a:p>
            <a:pPr eaLnBrk="1" hangingPunct="1">
              <a:spcBef>
                <a:spcPct val="0"/>
              </a:spcBef>
              <a:buFontTx/>
              <a:buNone/>
            </a:pPr>
            <a:endParaRPr lang="en-US" altLang="zh-TW" sz="2000" b="1" dirty="0">
              <a:solidFill>
                <a:srgbClr val="FF3300"/>
              </a:solidFill>
              <a:latin typeface="Arial" charset="0"/>
              <a:cs typeface="Arial" charset="0"/>
            </a:endParaRPr>
          </a:p>
          <a:p>
            <a:pPr eaLnBrk="1" hangingPunct="1">
              <a:spcBef>
                <a:spcPct val="0"/>
              </a:spcBef>
              <a:buFontTx/>
              <a:buNone/>
            </a:pPr>
            <a:r>
              <a:rPr lang="en-US" altLang="zh-TW" sz="2200" b="1" dirty="0">
                <a:solidFill>
                  <a:srgbClr val="FF3300"/>
                </a:solidFill>
                <a:latin typeface="Arial" charset="0"/>
                <a:cs typeface="Arial" charset="0"/>
              </a:rPr>
              <a:t>All the subclasses of </a:t>
            </a:r>
            <a:r>
              <a:rPr lang="en-US" altLang="zh-TW" sz="2200" b="1" i="1" dirty="0">
                <a:solidFill>
                  <a:srgbClr val="FF3300"/>
                </a:solidFill>
                <a:latin typeface="Arial" charset="0"/>
                <a:cs typeface="Arial" charset="0"/>
              </a:rPr>
              <a:t>Homo sapiens</a:t>
            </a:r>
            <a:r>
              <a:rPr lang="en-US" altLang="zh-TW" sz="2200" b="1" dirty="0">
                <a:solidFill>
                  <a:srgbClr val="FF3300"/>
                </a:solidFill>
                <a:latin typeface="Arial" charset="0"/>
                <a:cs typeface="Arial" charset="0"/>
              </a:rPr>
              <a:t> </a:t>
            </a:r>
            <a:r>
              <a:rPr lang="en-US" altLang="zh-TW" sz="2200" b="1" dirty="0" err="1">
                <a:solidFill>
                  <a:srgbClr val="FF3300"/>
                </a:solidFill>
              </a:rPr>
              <a:t>cyclophilin</a:t>
            </a:r>
            <a:endParaRPr lang="en-US" altLang="zh-TW" sz="2200" b="1" dirty="0">
              <a:solidFill>
                <a:srgbClr val="FF3300"/>
              </a:solidFill>
            </a:endParaRPr>
          </a:p>
          <a:p>
            <a:pPr eaLnBrk="1" hangingPunct="1">
              <a:spcBef>
                <a:spcPct val="0"/>
              </a:spcBef>
              <a:buFontTx/>
              <a:buNone/>
            </a:pPr>
            <a:endParaRPr lang="en-US" altLang="zh-TW" sz="2200" b="1" dirty="0">
              <a:solidFill>
                <a:srgbClr val="002060"/>
              </a:solidFill>
              <a:latin typeface="Arial" charset="0"/>
              <a:cs typeface="Arial" charset="0"/>
            </a:endParaRPr>
          </a:p>
          <a:p>
            <a:pPr eaLnBrk="1" hangingPunct="1">
              <a:spcBef>
                <a:spcPct val="0"/>
              </a:spcBef>
              <a:buFontTx/>
              <a:buNone/>
            </a:pPr>
            <a:r>
              <a:rPr lang="en-US" altLang="zh-TW" sz="2000" dirty="0">
                <a:solidFill>
                  <a:srgbClr val="002060"/>
                </a:solidFill>
                <a:latin typeface="Arial" charset="0"/>
              </a:rPr>
              <a:t>Transfer the sequences  to GCG Unix,</a:t>
            </a:r>
          </a:p>
          <a:p>
            <a:pPr eaLnBrk="1" hangingPunct="1">
              <a:spcBef>
                <a:spcPct val="0"/>
              </a:spcBef>
              <a:buFontTx/>
              <a:buNone/>
            </a:pPr>
            <a:r>
              <a:rPr lang="en-US" altLang="zh-TW" sz="2000" dirty="0">
                <a:solidFill>
                  <a:srgbClr val="002060"/>
                </a:solidFill>
                <a:latin typeface="Arial" charset="0"/>
              </a:rPr>
              <a:t>Transform the sequences to GCG format</a:t>
            </a:r>
          </a:p>
          <a:p>
            <a:pPr eaLnBrk="1" hangingPunct="1">
              <a:spcBef>
                <a:spcPct val="0"/>
              </a:spcBef>
              <a:buFontTx/>
              <a:buNone/>
            </a:pPr>
            <a:endParaRPr lang="en-US" altLang="zh-TW" sz="2000" dirty="0">
              <a:solidFill>
                <a:srgbClr val="002060"/>
              </a:solidFill>
              <a:latin typeface="Arial" charset="0"/>
            </a:endParaRPr>
          </a:p>
          <a:p>
            <a:pPr eaLnBrk="1" hangingPunct="1">
              <a:spcBef>
                <a:spcPct val="0"/>
              </a:spcBef>
              <a:buFontTx/>
              <a:buNone/>
            </a:pPr>
            <a:r>
              <a:rPr lang="en-US" altLang="zh-TW" sz="2000" dirty="0">
                <a:solidFill>
                  <a:srgbClr val="002060"/>
                </a:solidFill>
                <a:latin typeface="Arial" charset="0"/>
              </a:rPr>
              <a:t>E-mail</a:t>
            </a:r>
          </a:p>
          <a:p>
            <a:pPr eaLnBrk="1" hangingPunct="1">
              <a:spcBef>
                <a:spcPct val="0"/>
              </a:spcBef>
              <a:buFontTx/>
              <a:buNone/>
            </a:pPr>
            <a:r>
              <a:rPr lang="en-US" altLang="zh-TW" sz="2000" dirty="0">
                <a:solidFill>
                  <a:srgbClr val="002060"/>
                </a:solidFill>
                <a:latin typeface="Arial" charset="0"/>
              </a:rPr>
              <a:t>1. The steps (including URL of WWW sites) you used and</a:t>
            </a:r>
          </a:p>
          <a:p>
            <a:pPr eaLnBrk="1" hangingPunct="1">
              <a:spcBef>
                <a:spcPct val="0"/>
              </a:spcBef>
              <a:buFontTx/>
              <a:buNone/>
            </a:pPr>
            <a:r>
              <a:rPr lang="en-US" altLang="zh-TW" sz="2000" dirty="0">
                <a:solidFill>
                  <a:srgbClr val="002060"/>
                </a:solidFill>
                <a:latin typeface="Arial" charset="0"/>
              </a:rPr>
              <a:t>2. The sequences in GCG format as attached file to </a:t>
            </a:r>
          </a:p>
          <a:p>
            <a:pPr eaLnBrk="1" hangingPunct="1">
              <a:spcBef>
                <a:spcPct val="0"/>
              </a:spcBef>
              <a:buFontTx/>
              <a:buNone/>
            </a:pPr>
            <a:r>
              <a:rPr lang="en-US" altLang="zh-TW" sz="2000" b="1" i="1" dirty="0">
                <a:solidFill>
                  <a:srgbClr val="FF3300"/>
                </a:solidFill>
                <a:latin typeface="Arial" charset="0"/>
              </a:rPr>
              <a:t>petang@mail.cgu.edu.tw</a:t>
            </a:r>
            <a:r>
              <a:rPr lang="en-US" altLang="zh-TW" sz="2000" dirty="0">
                <a:latin typeface="Arial" charset="0"/>
              </a:rPr>
              <a:t> </a:t>
            </a:r>
            <a:r>
              <a:rPr lang="en-US" altLang="zh-TW" sz="2000" dirty="0">
                <a:solidFill>
                  <a:srgbClr val="002060"/>
                </a:solidFill>
                <a:latin typeface="Arial" charset="0"/>
              </a:rPr>
              <a:t>before next Thursday 1200</a:t>
            </a:r>
          </a:p>
          <a:p>
            <a:pPr eaLnBrk="1" hangingPunct="1">
              <a:spcBef>
                <a:spcPct val="0"/>
              </a:spcBef>
              <a:buFontTx/>
              <a:buNone/>
            </a:pPr>
            <a:r>
              <a:rPr lang="en-US" altLang="zh-TW" sz="2000" dirty="0">
                <a:solidFill>
                  <a:srgbClr val="002060"/>
                </a:solidFill>
                <a:latin typeface="Arial" charset="0"/>
              </a:rPr>
              <a:t>****</a:t>
            </a:r>
            <a:r>
              <a:rPr lang="zh-TW" altLang="en-US" sz="2000" dirty="0">
                <a:solidFill>
                  <a:srgbClr val="002060"/>
                </a:solidFill>
                <a:latin typeface="Arial" charset="0"/>
              </a:rPr>
              <a:t>郵件主旨： </a:t>
            </a:r>
            <a:r>
              <a:rPr lang="en-US" altLang="zh-TW" sz="2000" smtClean="0">
                <a:solidFill>
                  <a:srgbClr val="002060"/>
                </a:solidFill>
                <a:latin typeface="Arial" charset="0"/>
              </a:rPr>
              <a:t>Bioinfo2016ASS1 – </a:t>
            </a:r>
            <a:r>
              <a:rPr lang="en-US" altLang="zh-TW" sz="2000" dirty="0">
                <a:solidFill>
                  <a:srgbClr val="002060"/>
                </a:solidFill>
                <a:latin typeface="Arial" charset="0"/>
              </a:rPr>
              <a:t>(</a:t>
            </a:r>
            <a:r>
              <a:rPr lang="zh-TW" altLang="en-US" sz="2000" dirty="0">
                <a:solidFill>
                  <a:srgbClr val="002060"/>
                </a:solidFill>
                <a:latin typeface="Arial" charset="0"/>
              </a:rPr>
              <a:t>學號)</a:t>
            </a:r>
            <a:endParaRPr lang="en-US" altLang="zh-TW" sz="2000" dirty="0">
              <a:solidFill>
                <a:srgbClr val="002060"/>
              </a:solidFill>
              <a:latin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1346</TotalTime>
  <Words>1696</Words>
  <Application>Microsoft Office PowerPoint</Application>
  <PresentationFormat>如螢幕大小 (4:3)</PresentationFormat>
  <Paragraphs>242</Paragraphs>
  <Slides>29</Slides>
  <Notes>0</Notes>
  <HiddenSlides>0</HiddenSlides>
  <MMClips>0</MMClips>
  <ScaleCrop>false</ScaleCrop>
  <HeadingPairs>
    <vt:vector size="8" baseType="variant">
      <vt:variant>
        <vt:lpstr>使用字型</vt:lpstr>
      </vt:variant>
      <vt:variant>
        <vt:i4>9</vt:i4>
      </vt:variant>
      <vt:variant>
        <vt:lpstr>佈景主題</vt:lpstr>
      </vt:variant>
      <vt:variant>
        <vt:i4>1</vt:i4>
      </vt:variant>
      <vt:variant>
        <vt:lpstr>內嵌 OLE 伺服程式</vt:lpstr>
      </vt:variant>
      <vt:variant>
        <vt:i4>1</vt:i4>
      </vt:variant>
      <vt:variant>
        <vt:lpstr>投影片標題</vt:lpstr>
      </vt:variant>
      <vt:variant>
        <vt:i4>29</vt:i4>
      </vt:variant>
    </vt:vector>
  </HeadingPairs>
  <TitlesOfParts>
    <vt:vector size="40" baseType="lpstr">
      <vt:lpstr>Staccato222 BT</vt:lpstr>
      <vt:lpstr>全真海報體</vt:lpstr>
      <vt:lpstr>細明體</vt:lpstr>
      <vt:lpstr>新細明體</vt:lpstr>
      <vt:lpstr>標楷體</vt:lpstr>
      <vt:lpstr>Arial</vt:lpstr>
      <vt:lpstr>Arial Rounded MT Bold</vt:lpstr>
      <vt:lpstr>Courier New</vt:lpstr>
      <vt:lpstr>Times New Roman</vt:lpstr>
      <vt:lpstr>預設簡報設計</vt:lpstr>
      <vt:lpstr>Image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PETANG</dc:creator>
  <cp:lastModifiedBy>Petrus Tang</cp:lastModifiedBy>
  <cp:revision>81</cp:revision>
  <cp:lastPrinted>2016-10-04T23:22:51Z</cp:lastPrinted>
  <dcterms:created xsi:type="dcterms:W3CDTF">2000-03-16T14:57:30Z</dcterms:created>
  <dcterms:modified xsi:type="dcterms:W3CDTF">2018-09-27T08:32:07Z</dcterms:modified>
</cp:coreProperties>
</file>