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Default Extension="jpg" ContentType="image/jpg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0693400" cy="7556500"/>
  <p:notesSz cx="10693400" cy="75565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/Relationships>
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/Relationships>
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
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/Relationships>
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/Relationships>
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.xml"/></Relationships>
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.xml"/></Relationships>
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.xml"/></Relationships>
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8.xml"/></Relationships>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2515"/>
            <a:ext cx="9089390" cy="15868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1640"/>
            <a:ext cx="7485379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021279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021279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4670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507100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021279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6.xml"/><Relationship Id="rId5" Type="http://schemas.openxmlformats.org/officeDocument/2006/relationships/slideLayout" Target="../slideLayouts/slideLayout7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774191" y="347472"/>
            <a:ext cx="9144000" cy="883919"/>
          </a:xfrm>
          <a:custGeom>
            <a:avLst/>
            <a:gdLst/>
            <a:ahLst/>
            <a:cxnLst/>
            <a:rect l="l" t="t" r="r" b="b"/>
            <a:pathLst>
              <a:path w="9144000" h="883919">
                <a:moveTo>
                  <a:pt x="0" y="0"/>
                </a:moveTo>
                <a:lnTo>
                  <a:pt x="9144000" y="0"/>
                </a:lnTo>
                <a:lnTo>
                  <a:pt x="9144000" y="883920"/>
                </a:lnTo>
                <a:lnTo>
                  <a:pt x="0" y="883920"/>
                </a:lnTo>
                <a:lnTo>
                  <a:pt x="0" y="0"/>
                </a:lnTo>
                <a:close/>
              </a:path>
            </a:pathLst>
          </a:custGeom>
          <a:solidFill>
            <a:srgbClr val="B0CCC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78483" y="588451"/>
            <a:ext cx="8536432" cy="4311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021279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81532" y="1559287"/>
            <a:ext cx="8530335" cy="17926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635756" y="7027545"/>
            <a:ext cx="3421887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34670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7699248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notesSlide" Target="../notesSlides/notesSlide1.xml"/><Relationship Id="rId5" Type="http://schemas.openxmlformats.org/officeDocument/2006/relationships/slide" Target="slide1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notesSlide" Target="../notesSlides/notesSlide2.xml"/><Relationship Id="rId6" Type="http://schemas.openxmlformats.org/officeDocument/2006/relationships/slide" Target="slide2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notesSlide" Target="../notesSlides/notesSlide3.xml"/><Relationship Id="rId4" Type="http://schemas.openxmlformats.org/officeDocument/2006/relationships/slide" Target="slide3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image" Target="../media/image8.png"/><Relationship Id="rId4" Type="http://schemas.openxmlformats.org/officeDocument/2006/relationships/notesSlide" Target="../notesSlides/notesSlide4.xml"/><Relationship Id="rId5" Type="http://schemas.openxmlformats.org/officeDocument/2006/relationships/slide" Target="slide4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hyperlink" Target="http://www.ncbi.nlm.nih.gov/staff/tao/URLAPI/new_view.html" TargetMode="External"/><Relationship Id="rId4" Type="http://schemas.openxmlformats.org/officeDocument/2006/relationships/notesSlide" Target="../notesSlides/notesSlide5.xml"/><Relationship Id="rId5" Type="http://schemas.openxmlformats.org/officeDocument/2006/relationships/slide" Target="slide5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Relationship Id="rId3" Type="http://schemas.openxmlformats.org/officeDocument/2006/relationships/notesSlide" Target="../notesSlides/notesSlide6.xml"/><Relationship Id="rId4" Type="http://schemas.openxmlformats.org/officeDocument/2006/relationships/slide" Target="slide6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notesSlide" Target="../notesSlides/notesSlide7.xml"/><Relationship Id="rId4" Type="http://schemas.openxmlformats.org/officeDocument/2006/relationships/slide" Target="slide7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hyperlink" Target="http://wrpmg5c.bioch.virginia.edu/fasta_www2/fasta_www.cgi?rm=shuffle" TargetMode="External"/><Relationship Id="rId4" Type="http://schemas.openxmlformats.org/officeDocument/2006/relationships/notesSlide" Target="../notesSlides/notesSlide8.xml"/><Relationship Id="rId5" Type="http://schemas.openxmlformats.org/officeDocument/2006/relationships/slide" Target="slide8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20"/>
              <a:t>S</a:t>
            </a:r>
            <a:r>
              <a:rPr dirty="0" spc="-20"/>
              <a:t>core,</a:t>
            </a:r>
            <a:r>
              <a:rPr dirty="0"/>
              <a:t> </a:t>
            </a:r>
            <a:r>
              <a:rPr dirty="0" spc="-20"/>
              <a:t>B</a:t>
            </a:r>
            <a:r>
              <a:rPr dirty="0" spc="-15"/>
              <a:t>it-score,</a:t>
            </a:r>
            <a:r>
              <a:rPr dirty="0"/>
              <a:t> </a:t>
            </a:r>
            <a:r>
              <a:rPr dirty="0" spc="-20"/>
              <a:t>P</a:t>
            </a:r>
            <a:r>
              <a:rPr dirty="0" spc="-15"/>
              <a:t>-value,</a:t>
            </a:r>
            <a:r>
              <a:rPr dirty="0"/>
              <a:t> </a:t>
            </a:r>
            <a:r>
              <a:rPr dirty="0" spc="-20"/>
              <a:t>E</a:t>
            </a:r>
            <a:r>
              <a:rPr dirty="0" spc="-20"/>
              <a:t>-value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81532" y="1406887"/>
            <a:ext cx="8395335" cy="11379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spc="-10" b="1">
                <a:latin typeface="Arial"/>
                <a:cs typeface="Arial"/>
              </a:rPr>
              <a:t>S</a:t>
            </a:r>
            <a:r>
              <a:rPr dirty="0" sz="2000" spc="-15" b="1">
                <a:latin typeface="Arial"/>
                <a:cs typeface="Arial"/>
              </a:rPr>
              <a:t>cor</a:t>
            </a:r>
            <a:r>
              <a:rPr dirty="0" sz="2000" spc="-5" b="1">
                <a:latin typeface="Arial"/>
                <a:cs typeface="Arial"/>
              </a:rPr>
              <a:t>e</a:t>
            </a:r>
            <a:r>
              <a:rPr dirty="0" sz="2000" spc="-10">
                <a:latin typeface="Arial"/>
                <a:cs typeface="Arial"/>
              </a:rPr>
              <a:t>:</a:t>
            </a:r>
            <a:r>
              <a:rPr dirty="0" sz="2000" spc="15">
                <a:latin typeface="Arial"/>
                <a:cs typeface="Arial"/>
              </a:rPr>
              <a:t> </a:t>
            </a:r>
            <a:r>
              <a:rPr dirty="0" sz="2000" spc="-15">
                <a:latin typeface="Arial"/>
                <a:cs typeface="Arial"/>
              </a:rPr>
              <a:t>A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5">
                <a:latin typeface="Arial"/>
                <a:cs typeface="Arial"/>
              </a:rPr>
              <a:t>nu</a:t>
            </a:r>
            <a:r>
              <a:rPr dirty="0" sz="2000" spc="-15">
                <a:latin typeface="Arial"/>
                <a:cs typeface="Arial"/>
              </a:rPr>
              <a:t>m</a:t>
            </a:r>
            <a:r>
              <a:rPr dirty="0" sz="2000" spc="-10">
                <a:latin typeface="Arial"/>
                <a:cs typeface="Arial"/>
              </a:rPr>
              <a:t>ber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5">
                <a:latin typeface="Arial"/>
                <a:cs typeface="Arial"/>
              </a:rPr>
              <a:t>used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to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5">
                <a:latin typeface="Arial"/>
                <a:cs typeface="Arial"/>
              </a:rPr>
              <a:t>assess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the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biological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relevance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of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5">
                <a:latin typeface="Arial"/>
                <a:cs typeface="Arial"/>
              </a:rPr>
              <a:t>a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finding.</a:t>
            </a:r>
            <a:endParaRPr sz="20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0"/>
              </a:spcBef>
            </a:pP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I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contex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o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f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sequenc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align</a:t>
            </a:r>
            <a:r>
              <a:rPr dirty="0" sz="1600" spc="-10">
                <a:solidFill>
                  <a:srgbClr val="4348AA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ents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,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scor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i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nu</a:t>
            </a:r>
            <a:r>
              <a:rPr dirty="0" sz="1600" spc="-10">
                <a:solidFill>
                  <a:srgbClr val="4348AA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erica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l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valu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tha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describe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overal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l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qualit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y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o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f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a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align</a:t>
            </a:r>
            <a:r>
              <a:rPr dirty="0" sz="1600" spc="-10">
                <a:solidFill>
                  <a:srgbClr val="4348AA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ent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.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4348AA"/>
                </a:solidFill>
                <a:latin typeface="Arial"/>
                <a:cs typeface="Arial"/>
              </a:rPr>
              <a:t>H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ighe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r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nu</a:t>
            </a:r>
            <a:r>
              <a:rPr dirty="0" sz="1600" spc="-10">
                <a:solidFill>
                  <a:srgbClr val="4348AA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ber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correspon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t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o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highe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r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si</a:t>
            </a:r>
            <a:r>
              <a:rPr dirty="0" sz="1600" spc="-10">
                <a:solidFill>
                  <a:srgbClr val="4348AA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ilarity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.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scor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scal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depend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o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scorin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g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syste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m</a:t>
            </a:r>
            <a:r>
              <a:rPr dirty="0" sz="16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use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(substitutio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4348AA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atrix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,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ga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p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penalty)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126991" y="2633472"/>
            <a:ext cx="1219200" cy="7467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1233932" y="3381884"/>
            <a:ext cx="873125" cy="2298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latin typeface="Arial"/>
                <a:cs typeface="Arial"/>
              </a:rPr>
              <a:t>E</a:t>
            </a:r>
            <a:r>
              <a:rPr dirty="0" sz="1600" spc="-5">
                <a:latin typeface="Arial"/>
                <a:cs typeface="Arial"/>
              </a:rPr>
              <a:t>xa</a:t>
            </a:r>
            <a:r>
              <a:rPr dirty="0" sz="1600" spc="-10">
                <a:latin typeface="Arial"/>
                <a:cs typeface="Arial"/>
              </a:rPr>
              <a:t>m</a:t>
            </a:r>
            <a:r>
              <a:rPr dirty="0" sz="1600" spc="-5">
                <a:latin typeface="Arial"/>
                <a:cs typeface="Arial"/>
              </a:rPr>
              <a:t>ple</a:t>
            </a:r>
            <a:r>
              <a:rPr dirty="0" sz="1600">
                <a:latin typeface="Arial"/>
                <a:cs typeface="Arial"/>
              </a:rPr>
              <a:t>: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383791" y="4904231"/>
            <a:ext cx="3276600" cy="21000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3486403" y="5280103"/>
            <a:ext cx="822325" cy="3879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70485" marR="5080" indent="-58419">
              <a:lnSpc>
                <a:spcPts val="1420"/>
              </a:lnSpc>
            </a:pPr>
            <a:r>
              <a:rPr dirty="0" sz="1200">
                <a:latin typeface="Arial"/>
                <a:cs typeface="Arial"/>
              </a:rPr>
              <a:t>Substitution matrix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20">
                <a:latin typeface="Arial"/>
                <a:cs typeface="Arial"/>
              </a:rPr>
              <a:t>(</a:t>
            </a:r>
            <a:r>
              <a:rPr dirty="0" sz="1200" spc="5">
                <a:latin typeface="Arial"/>
                <a:cs typeface="Arial"/>
              </a:rPr>
              <a:t>s</a:t>
            </a:r>
            <a:r>
              <a:rPr dirty="0" baseline="-20833" sz="1200" spc="7">
                <a:latin typeface="Arial"/>
                <a:cs typeface="Arial"/>
              </a:rPr>
              <a:t>i</a:t>
            </a:r>
            <a:r>
              <a:rPr dirty="0" baseline="-20833" sz="1200" spc="-22">
                <a:latin typeface="Arial"/>
                <a:cs typeface="Arial"/>
              </a:rPr>
              <a:t>j</a:t>
            </a:r>
            <a:r>
              <a:rPr dirty="0" sz="120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729732" y="5432503"/>
            <a:ext cx="1134110" cy="2076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 spc="-5">
                <a:latin typeface="Arial"/>
                <a:cs typeface="Arial"/>
              </a:rPr>
              <a:t>ga</a:t>
            </a:r>
            <a:r>
              <a:rPr dirty="0" sz="1200">
                <a:latin typeface="Arial"/>
                <a:cs typeface="Arial"/>
              </a:rPr>
              <a:t>p </a:t>
            </a:r>
            <a:r>
              <a:rPr dirty="0" sz="1200" spc="-5">
                <a:latin typeface="Arial"/>
                <a:cs typeface="Arial"/>
              </a:rPr>
              <a:t>penalt</a:t>
            </a:r>
            <a:r>
              <a:rPr dirty="0" sz="1200">
                <a:latin typeface="Arial"/>
                <a:cs typeface="Arial"/>
              </a:rPr>
              <a:t>y 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 spc="5">
                <a:latin typeface="Arial"/>
                <a:cs typeface="Arial"/>
              </a:rPr>
              <a:t>(</a:t>
            </a:r>
            <a:r>
              <a:rPr dirty="0" sz="1200">
                <a:latin typeface="Arial"/>
                <a:cs typeface="Arial"/>
              </a:rPr>
              <a:t>s</a:t>
            </a:r>
            <a:r>
              <a:rPr dirty="0" baseline="-20833" sz="1200" spc="30">
                <a:latin typeface="Arial"/>
                <a:cs typeface="Arial"/>
              </a:rPr>
              <a:t>i</a:t>
            </a:r>
            <a:r>
              <a:rPr dirty="0" baseline="-20833" sz="1200" spc="-22">
                <a:latin typeface="Arial"/>
                <a:cs typeface="Arial"/>
              </a:rPr>
              <a:t>-</a:t>
            </a:r>
            <a:r>
              <a:rPr dirty="0" sz="120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287907" y="3638260"/>
          <a:ext cx="7508875" cy="10661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0077"/>
                <a:gridCol w="365815"/>
                <a:gridCol w="365815"/>
                <a:gridCol w="365815"/>
                <a:gridCol w="365815"/>
                <a:gridCol w="365815"/>
                <a:gridCol w="365815"/>
                <a:gridCol w="365817"/>
                <a:gridCol w="365814"/>
                <a:gridCol w="365814"/>
                <a:gridCol w="365817"/>
                <a:gridCol w="365814"/>
                <a:gridCol w="365816"/>
                <a:gridCol w="365816"/>
                <a:gridCol w="365814"/>
                <a:gridCol w="365816"/>
                <a:gridCol w="365816"/>
                <a:gridCol w="365814"/>
                <a:gridCol w="365816"/>
                <a:gridCol w="583954"/>
              </a:tblGrid>
              <a:tr h="287527">
                <a:tc>
                  <a:txBody>
                    <a:bodyPr/>
                    <a:lstStyle/>
                    <a:p>
                      <a:pPr marL="349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R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L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A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S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V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-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E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T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D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M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W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T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P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L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T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L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R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Q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H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/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</a:tr>
              <a:tr h="243840">
                <a:tc>
                  <a:txBody>
                    <a:bodyPr/>
                    <a:lstStyle/>
                    <a:p>
                      <a:pPr marL="349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.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|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.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|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: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/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: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|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.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: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/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/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.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|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.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.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|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/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/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/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</a:tr>
              <a:tr h="245363">
                <a:tc>
                  <a:txBody>
                    <a:bodyPr/>
                    <a:lstStyle/>
                    <a:p>
                      <a:pPr marL="349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T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L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T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S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L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A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Q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T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T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L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-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-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K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A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H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L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G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T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b="1">
                          <a:latin typeface="Courier New"/>
                          <a:cs typeface="Courier New"/>
                        </a:rPr>
                        <a:t>H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/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</a:tr>
              <a:tr h="289051">
                <a:tc>
                  <a:txBody>
                    <a:bodyPr/>
                    <a:lstStyle/>
                    <a:p>
                      <a:pPr marL="349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-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1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+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4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+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0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+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4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+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1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-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4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+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2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+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5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-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1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+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2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-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4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-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1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-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1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-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1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-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2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+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4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-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2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-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1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Courier New"/>
                          <a:cs typeface="Courier New"/>
                        </a:rPr>
                        <a:t>+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8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Courier New"/>
                          <a:cs typeface="Courier New"/>
                        </a:rPr>
                        <a:t>=</a:t>
                      </a:r>
                      <a:r>
                        <a:rPr dirty="0" sz="1600" spc="-5">
                          <a:latin typeface="Courier New"/>
                          <a:cs typeface="Courier New"/>
                        </a:rPr>
                        <a:t> 1</a:t>
                      </a:r>
                      <a:r>
                        <a:rPr dirty="0" sz="1600">
                          <a:latin typeface="Courier New"/>
                          <a:cs typeface="Courier New"/>
                        </a:rPr>
                        <a:t>2</a:t>
                      </a:r>
                      <a:endParaRPr sz="1600">
                        <a:latin typeface="Courier New"/>
                        <a:cs typeface="Courier New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6836156" y="6034430"/>
            <a:ext cx="139065" cy="641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 spc="-5" b="1">
                <a:solidFill>
                  <a:srgbClr val="FF2941"/>
                </a:solidFill>
                <a:latin typeface="Arial"/>
                <a:cs typeface="Arial"/>
              </a:rPr>
              <a:t>-</a:t>
            </a:r>
            <a:r>
              <a:rPr dirty="0" sz="1000" b="1">
                <a:solidFill>
                  <a:srgbClr val="FF2941"/>
                </a:solidFill>
                <a:latin typeface="Arial"/>
                <a:cs typeface="Arial"/>
              </a:rPr>
              <a:t>4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dirty="0" sz="1000" spc="-5" b="1">
                <a:solidFill>
                  <a:srgbClr val="FF2941"/>
                </a:solidFill>
                <a:latin typeface="Arial"/>
                <a:cs typeface="Arial"/>
              </a:rPr>
              <a:t>-</a:t>
            </a:r>
            <a:r>
              <a:rPr dirty="0" sz="1000" b="1">
                <a:solidFill>
                  <a:srgbClr val="FF2941"/>
                </a:solidFill>
                <a:latin typeface="Arial"/>
                <a:cs typeface="Arial"/>
              </a:rPr>
              <a:t>1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dirty="0" sz="1000" b="1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729732" y="6034430"/>
            <a:ext cx="880110" cy="641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60000"/>
              </a:lnSpc>
            </a:pPr>
            <a:r>
              <a:rPr dirty="0" sz="1000" spc="-5" b="1">
                <a:solidFill>
                  <a:srgbClr val="2C53BC"/>
                </a:solidFill>
                <a:latin typeface="Arial"/>
                <a:cs typeface="Arial"/>
              </a:rPr>
              <a:t>ga</a:t>
            </a:r>
            <a:r>
              <a:rPr dirty="0" sz="1000" b="1">
                <a:solidFill>
                  <a:srgbClr val="2C53BC"/>
                </a:solidFill>
                <a:latin typeface="Arial"/>
                <a:cs typeface="Arial"/>
              </a:rPr>
              <a:t>p</a:t>
            </a:r>
            <a:r>
              <a:rPr dirty="0" sz="1000" spc="-5" b="1">
                <a:solidFill>
                  <a:srgbClr val="2C53BC"/>
                </a:solidFill>
                <a:latin typeface="Arial"/>
                <a:cs typeface="Arial"/>
              </a:rPr>
              <a:t> openin</a:t>
            </a:r>
            <a:r>
              <a:rPr dirty="0" sz="1000" b="1">
                <a:solidFill>
                  <a:srgbClr val="2C53BC"/>
                </a:solidFill>
                <a:latin typeface="Arial"/>
                <a:cs typeface="Arial"/>
              </a:rPr>
              <a:t>g</a:t>
            </a:r>
            <a:r>
              <a:rPr dirty="0" sz="1000" b="1">
                <a:solidFill>
                  <a:srgbClr val="2C53BC"/>
                </a:solidFill>
                <a:latin typeface="Arial"/>
                <a:cs typeface="Arial"/>
              </a:rPr>
              <a:t> </a:t>
            </a:r>
            <a:r>
              <a:rPr dirty="0" sz="1000" spc="-5" b="1">
                <a:solidFill>
                  <a:srgbClr val="2C53BC"/>
                </a:solidFill>
                <a:latin typeface="Arial"/>
                <a:cs typeface="Arial"/>
              </a:rPr>
              <a:t>ga</a:t>
            </a:r>
            <a:r>
              <a:rPr dirty="0" sz="1000" b="1">
                <a:solidFill>
                  <a:srgbClr val="2C53BC"/>
                </a:solidFill>
                <a:latin typeface="Arial"/>
                <a:cs typeface="Arial"/>
              </a:rPr>
              <a:t>p</a:t>
            </a:r>
            <a:r>
              <a:rPr dirty="0" sz="1000" spc="-5" b="1">
                <a:solidFill>
                  <a:srgbClr val="2C53BC"/>
                </a:solidFill>
                <a:latin typeface="Arial"/>
                <a:cs typeface="Arial"/>
              </a:rPr>
              <a:t> extensio</a:t>
            </a:r>
            <a:r>
              <a:rPr dirty="0" sz="1000" b="1">
                <a:solidFill>
                  <a:srgbClr val="2C53BC"/>
                </a:solidFill>
                <a:latin typeface="Arial"/>
                <a:cs typeface="Arial"/>
              </a:rPr>
              <a:t>n</a:t>
            </a:r>
            <a:r>
              <a:rPr dirty="0" sz="1000" b="1">
                <a:solidFill>
                  <a:srgbClr val="2C53BC"/>
                </a:solidFill>
                <a:latin typeface="Arial"/>
                <a:cs typeface="Arial"/>
              </a:rPr>
              <a:t> </a:t>
            </a:r>
            <a:r>
              <a:rPr dirty="0" sz="1000" spc="-5" b="1">
                <a:solidFill>
                  <a:srgbClr val="2C53BC"/>
                </a:solidFill>
                <a:latin typeface="Arial"/>
                <a:cs typeface="Arial"/>
              </a:rPr>
              <a:t>en</a:t>
            </a:r>
            <a:r>
              <a:rPr dirty="0" sz="1000" b="1">
                <a:solidFill>
                  <a:srgbClr val="2C53BC"/>
                </a:solidFill>
                <a:latin typeface="Arial"/>
                <a:cs typeface="Arial"/>
              </a:rPr>
              <a:t>d</a:t>
            </a:r>
            <a:r>
              <a:rPr dirty="0" sz="1000" spc="-5" b="1">
                <a:solidFill>
                  <a:srgbClr val="2C53BC"/>
                </a:solidFill>
                <a:latin typeface="Arial"/>
                <a:cs typeface="Arial"/>
              </a:rPr>
              <a:t> ga</a:t>
            </a:r>
            <a:r>
              <a:rPr dirty="0" sz="1000" b="1">
                <a:solidFill>
                  <a:srgbClr val="2C53BC"/>
                </a:solidFill>
                <a:latin typeface="Arial"/>
                <a:cs typeface="Arial"/>
              </a:rPr>
              <a:t>p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780287" y="353567"/>
            <a:ext cx="9131935" cy="6845934"/>
          </a:xfrm>
          <a:custGeom>
            <a:avLst/>
            <a:gdLst/>
            <a:ahLst/>
            <a:cxnLst/>
            <a:rect l="l" t="t" r="r" b="b"/>
            <a:pathLst>
              <a:path w="9131935" h="6845934">
                <a:moveTo>
                  <a:pt x="0" y="0"/>
                </a:moveTo>
                <a:lnTo>
                  <a:pt x="9131807" y="0"/>
                </a:lnTo>
                <a:lnTo>
                  <a:pt x="9131807" y="6845808"/>
                </a:lnTo>
                <a:lnTo>
                  <a:pt x="0" y="6845808"/>
                </a:lnTo>
                <a:lnTo>
                  <a:pt x="0" y="0"/>
                </a:lnTo>
                <a:close/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20"/>
              <a:t>S</a:t>
            </a:r>
            <a:r>
              <a:rPr dirty="0" spc="-20"/>
              <a:t>core,</a:t>
            </a:r>
            <a:r>
              <a:rPr dirty="0"/>
              <a:t> </a:t>
            </a:r>
            <a:r>
              <a:rPr dirty="0" spc="-20"/>
              <a:t>B</a:t>
            </a:r>
            <a:r>
              <a:rPr dirty="0" spc="-15"/>
              <a:t>it-score,</a:t>
            </a:r>
            <a:r>
              <a:rPr dirty="0"/>
              <a:t> </a:t>
            </a:r>
            <a:r>
              <a:rPr dirty="0" spc="-20"/>
              <a:t>P</a:t>
            </a:r>
            <a:r>
              <a:rPr dirty="0" spc="-15"/>
              <a:t>-value,</a:t>
            </a:r>
            <a:r>
              <a:rPr dirty="0"/>
              <a:t> </a:t>
            </a:r>
            <a:r>
              <a:rPr dirty="0" spc="-20"/>
              <a:t>E</a:t>
            </a:r>
            <a:r>
              <a:rPr dirty="0" spc="-20"/>
              <a:t>-value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81532" y="1406887"/>
            <a:ext cx="8395335" cy="11379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spc="-10" b="1">
                <a:latin typeface="Arial"/>
                <a:cs typeface="Arial"/>
              </a:rPr>
              <a:t>S</a:t>
            </a:r>
            <a:r>
              <a:rPr dirty="0" sz="2000" spc="-15" b="1">
                <a:latin typeface="Arial"/>
                <a:cs typeface="Arial"/>
              </a:rPr>
              <a:t>cor</a:t>
            </a:r>
            <a:r>
              <a:rPr dirty="0" sz="2000" spc="-5" b="1">
                <a:latin typeface="Arial"/>
                <a:cs typeface="Arial"/>
              </a:rPr>
              <a:t>e</a:t>
            </a:r>
            <a:r>
              <a:rPr dirty="0" sz="2000" spc="-10">
                <a:latin typeface="Arial"/>
                <a:cs typeface="Arial"/>
              </a:rPr>
              <a:t>:</a:t>
            </a:r>
            <a:r>
              <a:rPr dirty="0" sz="2000" spc="15">
                <a:latin typeface="Arial"/>
                <a:cs typeface="Arial"/>
              </a:rPr>
              <a:t> </a:t>
            </a:r>
            <a:r>
              <a:rPr dirty="0" sz="2000" spc="-15">
                <a:latin typeface="Arial"/>
                <a:cs typeface="Arial"/>
              </a:rPr>
              <a:t>A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5">
                <a:latin typeface="Arial"/>
                <a:cs typeface="Arial"/>
              </a:rPr>
              <a:t>nu</a:t>
            </a:r>
            <a:r>
              <a:rPr dirty="0" sz="2000" spc="-15">
                <a:latin typeface="Arial"/>
                <a:cs typeface="Arial"/>
              </a:rPr>
              <a:t>m</a:t>
            </a:r>
            <a:r>
              <a:rPr dirty="0" sz="2000" spc="-10">
                <a:latin typeface="Arial"/>
                <a:cs typeface="Arial"/>
              </a:rPr>
              <a:t>ber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5">
                <a:latin typeface="Arial"/>
                <a:cs typeface="Arial"/>
              </a:rPr>
              <a:t>used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to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5">
                <a:latin typeface="Arial"/>
                <a:cs typeface="Arial"/>
              </a:rPr>
              <a:t>assess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the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biological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relevance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of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5">
                <a:latin typeface="Arial"/>
                <a:cs typeface="Arial"/>
              </a:rPr>
              <a:t>a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finding.</a:t>
            </a:r>
            <a:endParaRPr sz="20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0"/>
              </a:spcBef>
            </a:pP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I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contex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o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f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sequenc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align</a:t>
            </a:r>
            <a:r>
              <a:rPr dirty="0" sz="1600" spc="-10">
                <a:solidFill>
                  <a:srgbClr val="4348AA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ents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,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scor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i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nu</a:t>
            </a:r>
            <a:r>
              <a:rPr dirty="0" sz="1600" spc="-10">
                <a:solidFill>
                  <a:srgbClr val="4348AA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erica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l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valu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tha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describe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overal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l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qualit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y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o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f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a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align</a:t>
            </a:r>
            <a:r>
              <a:rPr dirty="0" sz="1600" spc="-10">
                <a:solidFill>
                  <a:srgbClr val="4348AA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ent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.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4348AA"/>
                </a:solidFill>
                <a:latin typeface="Arial"/>
                <a:cs typeface="Arial"/>
              </a:rPr>
              <a:t>H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ighe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r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nu</a:t>
            </a:r>
            <a:r>
              <a:rPr dirty="0" sz="1600" spc="-10">
                <a:solidFill>
                  <a:srgbClr val="4348AA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ber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correspon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t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o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highe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r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si</a:t>
            </a:r>
            <a:r>
              <a:rPr dirty="0" sz="1600" spc="-10">
                <a:solidFill>
                  <a:srgbClr val="4348AA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ilarity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.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scor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scal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depend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o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scorin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g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syste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m</a:t>
            </a:r>
            <a:r>
              <a:rPr dirty="0" sz="16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use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(substitutio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4348AA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atrix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,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ga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p</a:t>
            </a:r>
            <a:r>
              <a:rPr dirty="0" sz="1600" spc="-5">
                <a:solidFill>
                  <a:srgbClr val="4348AA"/>
                </a:solidFill>
                <a:latin typeface="Arial"/>
                <a:cs typeface="Arial"/>
              </a:rPr>
              <a:t> penalty)</a:t>
            </a:r>
            <a:r>
              <a:rPr dirty="0" sz="1600">
                <a:solidFill>
                  <a:srgbClr val="4348AA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298192" y="3319271"/>
            <a:ext cx="4267200" cy="5212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145792" y="4767071"/>
            <a:ext cx="4267200" cy="10759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298192" y="4005072"/>
            <a:ext cx="4114800" cy="5608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1243075" y="2950696"/>
            <a:ext cx="970280" cy="190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-10" b="1">
                <a:latin typeface="Arial"/>
                <a:cs typeface="Arial"/>
              </a:rPr>
              <a:t>Gap</a:t>
            </a:r>
            <a:r>
              <a:rPr dirty="0" sz="1300" spc="-10" b="1">
                <a:latin typeface="Arial"/>
                <a:cs typeface="Arial"/>
              </a:rPr>
              <a:t> </a:t>
            </a:r>
            <a:r>
              <a:rPr dirty="0" sz="1300" spc="-10" b="1">
                <a:latin typeface="Arial"/>
                <a:cs typeface="Arial"/>
              </a:rPr>
              <a:t>penalty</a:t>
            </a:r>
            <a:endParaRPr sz="13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15132" y="2950696"/>
            <a:ext cx="832485" cy="190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-10" b="1">
                <a:latin typeface="Arial"/>
                <a:cs typeface="Arial"/>
              </a:rPr>
              <a:t>Alignment</a:t>
            </a:r>
            <a:endParaRPr sz="13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55611" y="2844016"/>
            <a:ext cx="768985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33020">
              <a:lnSpc>
                <a:spcPct val="100000"/>
              </a:lnSpc>
            </a:pPr>
            <a:r>
              <a:rPr dirty="0" sz="1300" spc="-10" b="1">
                <a:latin typeface="Arial"/>
                <a:cs typeface="Arial"/>
              </a:rPr>
              <a:t>Identity</a:t>
            </a:r>
            <a:r>
              <a:rPr dirty="0" sz="1300" spc="-10" b="1">
                <a:latin typeface="Arial"/>
                <a:cs typeface="Arial"/>
              </a:rPr>
              <a:t> </a:t>
            </a:r>
            <a:r>
              <a:rPr dirty="0" sz="1300" spc="-5" b="1">
                <a:latin typeface="Arial"/>
                <a:cs typeface="Arial"/>
              </a:rPr>
              <a:t>/</a:t>
            </a:r>
            <a:r>
              <a:rPr dirty="0" sz="1300" spc="-10" b="1">
                <a:latin typeface="Arial"/>
                <a:cs typeface="Arial"/>
              </a:rPr>
              <a:t> Similarity</a:t>
            </a:r>
            <a:endParaRPr sz="13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143492" y="2950696"/>
            <a:ext cx="484505" cy="190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-10" b="1">
                <a:latin typeface="Arial"/>
                <a:cs typeface="Arial"/>
              </a:rPr>
              <a:t>Score</a:t>
            </a:r>
            <a:endParaRPr sz="13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53972" y="3529816"/>
            <a:ext cx="117475" cy="190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-10">
                <a:latin typeface="Arial"/>
                <a:cs typeface="Arial"/>
              </a:rPr>
              <a:t>0</a:t>
            </a:r>
            <a:endParaRPr sz="13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53972" y="4291816"/>
            <a:ext cx="117475" cy="190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-10">
                <a:latin typeface="Arial"/>
                <a:cs typeface="Arial"/>
              </a:rPr>
              <a:t>5</a:t>
            </a:r>
            <a:endParaRPr sz="13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08252" y="5130016"/>
            <a:ext cx="208915" cy="190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-10">
                <a:latin typeface="Arial"/>
                <a:cs typeface="Arial"/>
              </a:rPr>
              <a:t>10</a:t>
            </a:r>
            <a:endParaRPr sz="13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140956" y="4139416"/>
            <a:ext cx="603885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81915">
              <a:lnSpc>
                <a:spcPct val="100000"/>
              </a:lnSpc>
            </a:pPr>
            <a:r>
              <a:rPr dirty="0" sz="1300" spc="-10">
                <a:latin typeface="Arial"/>
                <a:cs typeface="Arial"/>
              </a:rPr>
              <a:t>26/44 (59.1%)</a:t>
            </a:r>
            <a:endParaRPr sz="13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366252" y="4252192"/>
            <a:ext cx="438784" cy="190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-10">
                <a:latin typeface="Arial"/>
                <a:cs typeface="Arial"/>
              </a:rPr>
              <a:t>11/44</a:t>
            </a:r>
            <a:endParaRPr sz="13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366252" y="2950696"/>
            <a:ext cx="438150" cy="190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-10" b="1">
                <a:latin typeface="Arial"/>
                <a:cs typeface="Arial"/>
              </a:rPr>
              <a:t>Gaps</a:t>
            </a:r>
            <a:endParaRPr sz="13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234931" y="4252192"/>
            <a:ext cx="415290" cy="190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-10">
                <a:latin typeface="Arial"/>
                <a:cs typeface="Arial"/>
              </a:rPr>
              <a:t>S=67</a:t>
            </a:r>
            <a:endParaRPr sz="13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140956" y="3420088"/>
            <a:ext cx="603885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81915">
              <a:lnSpc>
                <a:spcPct val="100000"/>
              </a:lnSpc>
            </a:pPr>
            <a:r>
              <a:rPr dirty="0" sz="1300" spc="-10">
                <a:latin typeface="Arial"/>
                <a:cs typeface="Arial"/>
              </a:rPr>
              <a:t>27/50 (54.0%)</a:t>
            </a:r>
            <a:endParaRPr sz="13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366252" y="3535912"/>
            <a:ext cx="438784" cy="190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-10">
                <a:latin typeface="Arial"/>
                <a:cs typeface="Arial"/>
              </a:rPr>
              <a:t>23/50</a:t>
            </a:r>
            <a:endParaRPr sz="13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234931" y="3535912"/>
            <a:ext cx="507365" cy="190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-10">
                <a:latin typeface="Arial"/>
                <a:cs typeface="Arial"/>
              </a:rPr>
              <a:t>S=135</a:t>
            </a:r>
            <a:endParaRPr sz="13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140956" y="5020288"/>
            <a:ext cx="603885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81915">
              <a:lnSpc>
                <a:spcPct val="100000"/>
              </a:lnSpc>
            </a:pPr>
            <a:r>
              <a:rPr dirty="0" sz="1300" spc="-10">
                <a:latin typeface="Arial"/>
                <a:cs typeface="Arial"/>
              </a:rPr>
              <a:t>10/67 (14.9%)</a:t>
            </a:r>
            <a:endParaRPr sz="13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366252" y="5136112"/>
            <a:ext cx="438784" cy="190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-10">
                <a:latin typeface="Arial"/>
                <a:cs typeface="Arial"/>
              </a:rPr>
              <a:t>57/67</a:t>
            </a:r>
            <a:endParaRPr sz="13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234931" y="5136112"/>
            <a:ext cx="415290" cy="190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-10">
                <a:latin typeface="Arial"/>
                <a:cs typeface="Arial"/>
              </a:rPr>
              <a:t>S=50</a:t>
            </a:r>
            <a:endParaRPr sz="130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1004316" y="3244595"/>
            <a:ext cx="8763000" cy="0"/>
          </a:xfrm>
          <a:custGeom>
            <a:avLst/>
            <a:gdLst/>
            <a:ahLst/>
            <a:cxnLst/>
            <a:rect l="l" t="t" r="r" b="b"/>
            <a:pathLst>
              <a:path w="8763000" h="0">
                <a:moveTo>
                  <a:pt x="0" y="0"/>
                </a:moveTo>
                <a:lnTo>
                  <a:pt x="8762999" y="0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 txBox="1"/>
          <p:nvPr/>
        </p:nvSpPr>
        <p:spPr>
          <a:xfrm>
            <a:off x="1157732" y="5924808"/>
            <a:ext cx="8297545" cy="11595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dirty="0" sz="1400" spc="-10" b="1">
                <a:latin typeface="Arial"/>
                <a:cs typeface="Arial"/>
              </a:rPr>
              <a:t>O</a:t>
            </a:r>
            <a:r>
              <a:rPr dirty="0" sz="1400" spc="-10" b="1">
                <a:latin typeface="Arial"/>
                <a:cs typeface="Arial"/>
              </a:rPr>
              <a:t>bservation</a:t>
            </a:r>
            <a:r>
              <a:rPr dirty="0" sz="1400" spc="-5" b="1">
                <a:latin typeface="Arial"/>
                <a:cs typeface="Arial"/>
              </a:rPr>
              <a:t>s</a:t>
            </a:r>
            <a:r>
              <a:rPr dirty="0" sz="1400" spc="-5">
                <a:latin typeface="Arial"/>
                <a:cs typeface="Arial"/>
              </a:rPr>
              <a:t>:</a:t>
            </a:r>
            <a:r>
              <a:rPr dirty="0" sz="1400" spc="20">
                <a:latin typeface="Arial"/>
                <a:cs typeface="Arial"/>
              </a:rPr>
              <a:t> </a:t>
            </a:r>
            <a:r>
              <a:rPr dirty="0" sz="1400" spc="-5">
                <a:latin typeface="Arial"/>
                <a:cs typeface="Arial"/>
              </a:rPr>
              <a:t>If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gap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penalty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5">
                <a:latin typeface="Arial"/>
                <a:cs typeface="Arial"/>
              </a:rPr>
              <a:t>is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too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large,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gaps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are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avoided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and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sequences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can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not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be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properly</a:t>
            </a:r>
            <a:r>
              <a:rPr dirty="0" sz="1400" spc="-10">
                <a:latin typeface="Arial"/>
                <a:cs typeface="Arial"/>
              </a:rPr>
              <a:t> aligned.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5">
                <a:latin typeface="Arial"/>
                <a:cs typeface="Arial"/>
              </a:rPr>
              <a:t>If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gap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penalty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5">
                <a:latin typeface="Arial"/>
                <a:cs typeface="Arial"/>
              </a:rPr>
              <a:t>is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too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lo</a:t>
            </a:r>
            <a:r>
              <a:rPr dirty="0" sz="1400" spc="-10">
                <a:latin typeface="Arial"/>
                <a:cs typeface="Arial"/>
              </a:rPr>
              <a:t>w</a:t>
            </a:r>
            <a:r>
              <a:rPr dirty="0" sz="1400" spc="-5">
                <a:latin typeface="Arial"/>
                <a:cs typeface="Arial"/>
              </a:rPr>
              <a:t>,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gaps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are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inserted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every</a:t>
            </a:r>
            <a:r>
              <a:rPr dirty="0" sz="1400" spc="-10">
                <a:latin typeface="Arial"/>
                <a:cs typeface="Arial"/>
              </a:rPr>
              <a:t>w</a:t>
            </a:r>
            <a:r>
              <a:rPr dirty="0" sz="1400" spc="-10">
                <a:latin typeface="Arial"/>
                <a:cs typeface="Arial"/>
              </a:rPr>
              <a:t>here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to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prevent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5">
                <a:latin typeface="Arial"/>
                <a:cs typeface="Arial"/>
              </a:rPr>
              <a:t>is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10">
                <a:latin typeface="Arial"/>
                <a:cs typeface="Arial"/>
              </a:rPr>
              <a:t>atches.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This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does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not</a:t>
            </a:r>
            <a:r>
              <a:rPr dirty="0" sz="1400" spc="-10">
                <a:latin typeface="Arial"/>
                <a:cs typeface="Arial"/>
              </a:rPr>
              <a:t> produce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any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infor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10">
                <a:latin typeface="Arial"/>
                <a:cs typeface="Arial"/>
              </a:rPr>
              <a:t>ative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aligne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10">
                <a:latin typeface="Arial"/>
                <a:cs typeface="Arial"/>
              </a:rPr>
              <a:t>ent.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"best"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align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10">
                <a:latin typeface="Arial"/>
                <a:cs typeface="Arial"/>
              </a:rPr>
              <a:t>ent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5">
                <a:latin typeface="Arial"/>
                <a:cs typeface="Arial"/>
              </a:rPr>
              <a:t>is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obtained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for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an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inter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10">
                <a:latin typeface="Arial"/>
                <a:cs typeface="Arial"/>
              </a:rPr>
              <a:t>ediary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gap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penalty.</a:t>
            </a:r>
            <a:endParaRPr sz="1400">
              <a:latin typeface="Arial"/>
              <a:cs typeface="Arial"/>
            </a:endParaRPr>
          </a:p>
          <a:p>
            <a:pPr marL="12700" marR="162560">
              <a:lnSpc>
                <a:spcPts val="1660"/>
              </a:lnSpc>
              <a:spcBef>
                <a:spcPts val="910"/>
              </a:spcBef>
            </a:pPr>
            <a:r>
              <a:rPr dirty="0" sz="1400" spc="-10" b="1">
                <a:latin typeface="Arial"/>
                <a:cs typeface="Arial"/>
              </a:rPr>
              <a:t>R</a:t>
            </a:r>
            <a:r>
              <a:rPr dirty="0" sz="1400" spc="-10" b="1">
                <a:latin typeface="Arial"/>
                <a:cs typeface="Arial"/>
              </a:rPr>
              <a:t>e</a:t>
            </a:r>
            <a:r>
              <a:rPr dirty="0" sz="1400" spc="-10" b="1">
                <a:latin typeface="Arial"/>
                <a:cs typeface="Arial"/>
              </a:rPr>
              <a:t>m</a:t>
            </a:r>
            <a:r>
              <a:rPr dirty="0" sz="1400" spc="-10" b="1">
                <a:latin typeface="Arial"/>
                <a:cs typeface="Arial"/>
              </a:rPr>
              <a:t>ark</a:t>
            </a:r>
            <a:r>
              <a:rPr dirty="0" sz="1400" spc="-5">
                <a:latin typeface="Arial"/>
                <a:cs typeface="Arial"/>
              </a:rPr>
              <a:t>: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scores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of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these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different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align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10">
                <a:latin typeface="Arial"/>
                <a:cs typeface="Arial"/>
              </a:rPr>
              <a:t>ents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can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not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be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co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10">
                <a:latin typeface="Arial"/>
                <a:cs typeface="Arial"/>
              </a:rPr>
              <a:t>pared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(neither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used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to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select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best</a:t>
            </a:r>
            <a:r>
              <a:rPr dirty="0" sz="1400" spc="-10">
                <a:latin typeface="Arial"/>
                <a:cs typeface="Arial"/>
              </a:rPr>
              <a:t> align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10">
                <a:latin typeface="Arial"/>
                <a:cs typeface="Arial"/>
              </a:rPr>
              <a:t>ent)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because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their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scale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depends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on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gap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penalty.</a:t>
            </a:r>
            <a:endParaRPr sz="14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780287" y="353567"/>
            <a:ext cx="9131935" cy="6845934"/>
          </a:xfrm>
          <a:custGeom>
            <a:avLst/>
            <a:gdLst/>
            <a:ahLst/>
            <a:cxnLst/>
            <a:rect l="l" t="t" r="r" b="b"/>
            <a:pathLst>
              <a:path w="9131935" h="6845934">
                <a:moveTo>
                  <a:pt x="0" y="0"/>
                </a:moveTo>
                <a:lnTo>
                  <a:pt x="9131807" y="0"/>
                </a:lnTo>
                <a:lnTo>
                  <a:pt x="9131807" y="6845808"/>
                </a:lnTo>
                <a:lnTo>
                  <a:pt x="0" y="6845808"/>
                </a:lnTo>
                <a:lnTo>
                  <a:pt x="0" y="0"/>
                </a:lnTo>
                <a:close/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20"/>
              <a:t>S</a:t>
            </a:r>
            <a:r>
              <a:rPr dirty="0" spc="-20"/>
              <a:t>core,</a:t>
            </a:r>
            <a:r>
              <a:rPr dirty="0"/>
              <a:t> </a:t>
            </a:r>
            <a:r>
              <a:rPr dirty="0" spc="-20"/>
              <a:t>B</a:t>
            </a:r>
            <a:r>
              <a:rPr dirty="0" spc="-15"/>
              <a:t>it-score,</a:t>
            </a:r>
            <a:r>
              <a:rPr dirty="0"/>
              <a:t> </a:t>
            </a:r>
            <a:r>
              <a:rPr dirty="0" spc="-20"/>
              <a:t>P</a:t>
            </a:r>
            <a:r>
              <a:rPr dirty="0" spc="-15"/>
              <a:t>-value,</a:t>
            </a:r>
            <a:r>
              <a:rPr dirty="0"/>
              <a:t> </a:t>
            </a:r>
            <a:r>
              <a:rPr dirty="0" spc="-20"/>
              <a:t>E</a:t>
            </a:r>
            <a:r>
              <a:rPr dirty="0" spc="-20"/>
              <a:t>-value</a:t>
            </a:r>
          </a:p>
        </p:txBody>
      </p:sp>
      <p:sp>
        <p:nvSpPr>
          <p:cNvPr id="3" name="object 3"/>
          <p:cNvSpPr/>
          <p:nvPr/>
        </p:nvSpPr>
        <p:spPr>
          <a:xfrm>
            <a:off x="2602992" y="3072383"/>
            <a:ext cx="1578863" cy="6278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1081532" y="1455655"/>
            <a:ext cx="8455660" cy="52933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spc="-10" b="1">
                <a:latin typeface="Arial"/>
                <a:cs typeface="Arial"/>
              </a:rPr>
              <a:t>B</a:t>
            </a:r>
            <a:r>
              <a:rPr dirty="0" sz="2000" spc="-10" b="1">
                <a:latin typeface="Arial"/>
                <a:cs typeface="Arial"/>
              </a:rPr>
              <a:t>it-scor</a:t>
            </a:r>
            <a:r>
              <a:rPr dirty="0" sz="2000" spc="-20" b="1">
                <a:latin typeface="Arial"/>
                <a:cs typeface="Arial"/>
              </a:rPr>
              <a:t>e</a:t>
            </a:r>
            <a:r>
              <a:rPr dirty="0" sz="2000" spc="-10">
                <a:latin typeface="Arial"/>
                <a:cs typeface="Arial"/>
              </a:rPr>
              <a:t>: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5">
                <a:latin typeface="Arial"/>
                <a:cs typeface="Arial"/>
              </a:rPr>
              <a:t>A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log-scaled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version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of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5">
                <a:latin typeface="Arial"/>
                <a:cs typeface="Arial"/>
              </a:rPr>
              <a:t>a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score.</a:t>
            </a:r>
            <a:endParaRPr sz="2000">
              <a:latin typeface="Arial"/>
              <a:cs typeface="Arial"/>
            </a:endParaRPr>
          </a:p>
          <a:p>
            <a:pPr marL="12700" marR="58419">
              <a:lnSpc>
                <a:spcPct val="100400"/>
              </a:lnSpc>
              <a:spcBef>
                <a:spcPts val="990"/>
              </a:spcBef>
            </a:pP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I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contex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o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f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sequenc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align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ent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1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(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B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L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AS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T)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,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1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b="1">
                <a:solidFill>
                  <a:srgbClr val="353A8C"/>
                </a:solidFill>
                <a:latin typeface="Arial"/>
                <a:cs typeface="Arial"/>
              </a:rPr>
              <a:t>b</a:t>
            </a:r>
            <a:r>
              <a:rPr dirty="0" sz="1600" spc="-5" b="1">
                <a:solidFill>
                  <a:srgbClr val="353A8C"/>
                </a:solidFill>
                <a:latin typeface="Arial"/>
                <a:cs typeface="Arial"/>
              </a:rPr>
              <a:t>it-scor</a:t>
            </a:r>
            <a:r>
              <a:rPr dirty="0" sz="1600" b="1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10" b="1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b="1">
                <a:solidFill>
                  <a:srgbClr val="353A8C"/>
                </a:solidFill>
                <a:latin typeface="Arial"/>
                <a:cs typeface="Arial"/>
              </a:rPr>
              <a:t>S'</a:t>
            </a:r>
            <a:r>
              <a:rPr dirty="0" sz="1600" spc="20" b="1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i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nor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alize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scor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expresse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i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 spc="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5" i="1">
                <a:solidFill>
                  <a:srgbClr val="353A8C"/>
                </a:solidFill>
                <a:latin typeface="Arial"/>
                <a:cs typeface="Arial"/>
              </a:rPr>
              <a:t>b</a:t>
            </a:r>
            <a:r>
              <a:rPr dirty="0" sz="1600" spc="-5" i="1">
                <a:solidFill>
                  <a:srgbClr val="353A8C"/>
                </a:solidFill>
                <a:latin typeface="Arial"/>
                <a:cs typeface="Arial"/>
              </a:rPr>
              <a:t>it</a:t>
            </a:r>
            <a:r>
              <a:rPr dirty="0" sz="1600" i="1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 i="1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tha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let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yo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u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esti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at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agnitud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o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f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 </a:t>
            </a:r>
            <a:r>
              <a:rPr dirty="0" sz="1600" spc="10" i="1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 i="1">
                <a:solidFill>
                  <a:srgbClr val="353A8C"/>
                </a:solidFill>
                <a:latin typeface="Arial"/>
                <a:cs typeface="Arial"/>
              </a:rPr>
              <a:t>earc</a:t>
            </a:r>
            <a:r>
              <a:rPr dirty="0" sz="1600" i="1">
                <a:solidFill>
                  <a:srgbClr val="353A8C"/>
                </a:solidFill>
                <a:latin typeface="Arial"/>
                <a:cs typeface="Arial"/>
              </a:rPr>
              <a:t>h</a:t>
            </a:r>
            <a:r>
              <a:rPr dirty="0" sz="1600" spc="-5" i="1">
                <a:solidFill>
                  <a:srgbClr val="353A8C"/>
                </a:solidFill>
                <a:latin typeface="Arial"/>
                <a:cs typeface="Arial"/>
              </a:rPr>
              <a:t> spac</a:t>
            </a:r>
            <a:r>
              <a:rPr dirty="0" sz="1600" i="1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 i="1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yo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u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w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oul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hav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o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loo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k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throug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h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befor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yo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u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w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oul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expec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o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fin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a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scor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a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goo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a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o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r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bette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r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tha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thi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on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b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y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chance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.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lthshu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l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propose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o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follo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w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in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g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definition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: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2100">
              <a:latin typeface="Times New Roman"/>
              <a:cs typeface="Times New Roman"/>
            </a:endParaRPr>
          </a:p>
          <a:p>
            <a:pPr marL="3365500" marR="1423670">
              <a:lnSpc>
                <a:spcPts val="1420"/>
              </a:lnSpc>
            </a:pPr>
            <a:r>
              <a:rPr dirty="0" sz="1200" spc="-10" i="1">
                <a:latin typeface="Arial"/>
                <a:cs typeface="Arial"/>
              </a:rPr>
              <a:t>S</a:t>
            </a:r>
            <a:r>
              <a:rPr dirty="0" sz="1200" spc="-10" i="1">
                <a:latin typeface="Arial"/>
                <a:cs typeface="Arial"/>
              </a:rPr>
              <a:t> </a:t>
            </a:r>
            <a:r>
              <a:rPr dirty="0" sz="1200" spc="-5" i="1">
                <a:latin typeface="Arial"/>
                <a:cs typeface="Arial"/>
              </a:rPr>
              <a:t>i</a:t>
            </a:r>
            <a:r>
              <a:rPr dirty="0" sz="1200" i="1">
                <a:latin typeface="Arial"/>
                <a:cs typeface="Arial"/>
              </a:rPr>
              <a:t>s the</a:t>
            </a:r>
            <a:r>
              <a:rPr dirty="0" sz="1200" spc="-5" i="1">
                <a:latin typeface="Arial"/>
                <a:cs typeface="Arial"/>
              </a:rPr>
              <a:t> </a:t>
            </a:r>
            <a:r>
              <a:rPr dirty="0" sz="1200" i="1">
                <a:latin typeface="Arial"/>
                <a:cs typeface="Arial"/>
              </a:rPr>
              <a:t>raw</a:t>
            </a:r>
            <a:r>
              <a:rPr dirty="0" sz="1200" spc="-5" i="1">
                <a:latin typeface="Arial"/>
                <a:cs typeface="Arial"/>
              </a:rPr>
              <a:t> </a:t>
            </a:r>
            <a:r>
              <a:rPr dirty="0" sz="1200" i="1">
                <a:latin typeface="Arial"/>
                <a:cs typeface="Arial"/>
              </a:rPr>
              <a:t>score.</a:t>
            </a:r>
            <a:r>
              <a:rPr dirty="0" sz="1200" spc="-5" i="1">
                <a:latin typeface="Arial"/>
                <a:cs typeface="Arial"/>
              </a:rPr>
              <a:t> </a:t>
            </a:r>
            <a:r>
              <a:rPr dirty="0" sz="1200" i="1">
                <a:latin typeface="Arial"/>
                <a:cs typeface="Arial"/>
              </a:rPr>
              <a:t>Parameters</a:t>
            </a:r>
            <a:r>
              <a:rPr dirty="0" sz="1200" spc="-15" i="1">
                <a:latin typeface="Arial"/>
                <a:cs typeface="Arial"/>
              </a:rPr>
              <a:t> </a:t>
            </a:r>
            <a:r>
              <a:rPr dirty="0" sz="1200" i="1">
                <a:latin typeface="Arial"/>
                <a:cs typeface="Arial"/>
              </a:rPr>
              <a:t>λ</a:t>
            </a:r>
            <a:r>
              <a:rPr dirty="0" sz="1200" spc="10" i="1">
                <a:latin typeface="Arial"/>
                <a:cs typeface="Arial"/>
              </a:rPr>
              <a:t> </a:t>
            </a:r>
            <a:r>
              <a:rPr dirty="0" sz="1200" spc="-5" i="1">
                <a:latin typeface="Arial"/>
                <a:cs typeface="Arial"/>
              </a:rPr>
              <a:t>an</a:t>
            </a:r>
            <a:r>
              <a:rPr dirty="0" sz="1200" i="1">
                <a:latin typeface="Arial"/>
                <a:cs typeface="Arial"/>
              </a:rPr>
              <a:t>d </a:t>
            </a:r>
            <a:r>
              <a:rPr dirty="0" sz="1200" spc="-10" i="1">
                <a:latin typeface="Arial"/>
                <a:cs typeface="Arial"/>
              </a:rPr>
              <a:t>K</a:t>
            </a:r>
            <a:r>
              <a:rPr dirty="0" sz="1200" i="1">
                <a:latin typeface="Arial"/>
                <a:cs typeface="Arial"/>
              </a:rPr>
              <a:t> </a:t>
            </a:r>
            <a:r>
              <a:rPr dirty="0" sz="1200" spc="-5" i="1">
                <a:latin typeface="Arial"/>
                <a:cs typeface="Arial"/>
              </a:rPr>
              <a:t>depen</a:t>
            </a:r>
            <a:r>
              <a:rPr dirty="0" sz="1200" i="1">
                <a:latin typeface="Arial"/>
                <a:cs typeface="Arial"/>
              </a:rPr>
              <a:t>d </a:t>
            </a:r>
            <a:r>
              <a:rPr dirty="0" sz="1200" spc="-5" i="1">
                <a:latin typeface="Arial"/>
                <a:cs typeface="Arial"/>
              </a:rPr>
              <a:t>o</a:t>
            </a:r>
            <a:r>
              <a:rPr dirty="0" sz="1200" i="1">
                <a:latin typeface="Arial"/>
                <a:cs typeface="Arial"/>
              </a:rPr>
              <a:t>n the</a:t>
            </a:r>
            <a:r>
              <a:rPr dirty="0" sz="1200" i="1">
                <a:latin typeface="Arial"/>
                <a:cs typeface="Arial"/>
              </a:rPr>
              <a:t> substitution</a:t>
            </a:r>
            <a:r>
              <a:rPr dirty="0" sz="1200" spc="-5" i="1">
                <a:latin typeface="Arial"/>
                <a:cs typeface="Arial"/>
              </a:rPr>
              <a:t> </a:t>
            </a:r>
            <a:r>
              <a:rPr dirty="0" sz="1200" i="1">
                <a:latin typeface="Arial"/>
                <a:cs typeface="Arial"/>
              </a:rPr>
              <a:t>matrix</a:t>
            </a:r>
            <a:r>
              <a:rPr dirty="0" sz="1200" spc="-5" i="1">
                <a:latin typeface="Arial"/>
                <a:cs typeface="Arial"/>
              </a:rPr>
              <a:t> an</a:t>
            </a:r>
            <a:r>
              <a:rPr dirty="0" sz="1200" i="1">
                <a:latin typeface="Arial"/>
                <a:cs typeface="Arial"/>
              </a:rPr>
              <a:t>d </a:t>
            </a:r>
            <a:r>
              <a:rPr dirty="0" sz="1200" spc="-5" i="1">
                <a:latin typeface="Arial"/>
                <a:cs typeface="Arial"/>
              </a:rPr>
              <a:t>o</a:t>
            </a:r>
            <a:r>
              <a:rPr dirty="0" sz="1200" i="1">
                <a:latin typeface="Arial"/>
                <a:cs typeface="Arial"/>
              </a:rPr>
              <a:t>n the</a:t>
            </a:r>
            <a:r>
              <a:rPr dirty="0" sz="1200" spc="-5" i="1">
                <a:latin typeface="Arial"/>
                <a:cs typeface="Arial"/>
              </a:rPr>
              <a:t> ga</a:t>
            </a:r>
            <a:r>
              <a:rPr dirty="0" sz="1200" i="1">
                <a:latin typeface="Arial"/>
                <a:cs typeface="Arial"/>
              </a:rPr>
              <a:t>p </a:t>
            </a:r>
            <a:r>
              <a:rPr dirty="0" sz="1200" spc="-5" i="1">
                <a:latin typeface="Arial"/>
                <a:cs typeface="Arial"/>
              </a:rPr>
              <a:t>penaltie</a:t>
            </a:r>
            <a:r>
              <a:rPr dirty="0" sz="1200" i="1">
                <a:latin typeface="Arial"/>
                <a:cs typeface="Arial"/>
              </a:rPr>
              <a:t>s (Altchul).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450">
              <a:latin typeface="Times New Roman"/>
              <a:cs typeface="Times New Roman"/>
            </a:endParaRPr>
          </a:p>
          <a:p>
            <a:pPr marL="12700" marR="206375">
              <a:lnSpc>
                <a:spcPct val="100000"/>
              </a:lnSpc>
            </a:pPr>
            <a:r>
              <a:rPr dirty="0" sz="1400" spc="-5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x: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5">
                <a:solidFill>
                  <a:srgbClr val="353A8C"/>
                </a:solidFill>
                <a:latin typeface="Arial"/>
                <a:cs typeface="Arial"/>
              </a:rPr>
              <a:t>If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the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bit-score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5">
                <a:solidFill>
                  <a:srgbClr val="353A8C"/>
                </a:solidFill>
                <a:latin typeface="Arial"/>
                <a:cs typeface="Arial"/>
              </a:rPr>
              <a:t>is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30,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you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w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ould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have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to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score,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on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average,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about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5">
                <a:solidFill>
                  <a:srgbClr val="353A8C"/>
                </a:solidFill>
                <a:latin typeface="Arial"/>
                <a:cs typeface="Arial"/>
              </a:rPr>
              <a:t>2</a:t>
            </a:r>
            <a:r>
              <a:rPr dirty="0" baseline="24691" sz="1350" spc="7">
                <a:solidFill>
                  <a:srgbClr val="353A8C"/>
                </a:solidFill>
                <a:latin typeface="Arial"/>
                <a:cs typeface="Arial"/>
              </a:rPr>
              <a:t>30</a:t>
            </a:r>
            <a:r>
              <a:rPr dirty="0" baseline="24691" sz="1350" spc="-3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=</a:t>
            </a:r>
            <a:r>
              <a:rPr dirty="0" sz="1400" spc="1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1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billion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independent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seg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m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ent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 pairs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to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find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score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this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score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by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chance.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5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ach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additional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5">
                <a:solidFill>
                  <a:srgbClr val="353A8C"/>
                </a:solidFill>
                <a:latin typeface="Arial"/>
                <a:cs typeface="Arial"/>
              </a:rPr>
              <a:t>bit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doubles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the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size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of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the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search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space.</a:t>
            </a:r>
            <a:endParaRPr sz="1400">
              <a:latin typeface="Arial"/>
              <a:cs typeface="Arial"/>
            </a:endParaRPr>
          </a:p>
          <a:p>
            <a:pPr marL="12700" marR="19685">
              <a:lnSpc>
                <a:spcPct val="101299"/>
              </a:lnSpc>
              <a:spcBef>
                <a:spcPts val="925"/>
              </a:spcBef>
            </a:pPr>
            <a:r>
              <a:rPr dirty="0" sz="1600" spc="-5">
                <a:latin typeface="Arial"/>
                <a:cs typeface="Arial"/>
              </a:rPr>
              <a:t>Th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-5">
                <a:latin typeface="Arial"/>
                <a:cs typeface="Arial"/>
              </a:rPr>
              <a:t> bit-score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 i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 thu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</a:t>
            </a:r>
            <a:r>
              <a:rPr dirty="0" sz="1600" spc="-5">
                <a:latin typeface="Arial"/>
                <a:cs typeface="Arial"/>
              </a:rPr>
              <a:t> rescale</a:t>
            </a:r>
            <a:r>
              <a:rPr dirty="0" sz="1600">
                <a:latin typeface="Arial"/>
                <a:cs typeface="Arial"/>
              </a:rPr>
              <a:t>d</a:t>
            </a:r>
            <a:r>
              <a:rPr dirty="0" sz="1600" spc="-5">
                <a:latin typeface="Arial"/>
                <a:cs typeface="Arial"/>
              </a:rPr>
              <a:t> versio</a:t>
            </a:r>
            <a:r>
              <a:rPr dirty="0" sz="1600">
                <a:latin typeface="Arial"/>
                <a:cs typeface="Arial"/>
              </a:rPr>
              <a:t>n</a:t>
            </a:r>
            <a:r>
              <a:rPr dirty="0" sz="1600" spc="-5">
                <a:latin typeface="Arial"/>
                <a:cs typeface="Arial"/>
              </a:rPr>
              <a:t> o</a:t>
            </a:r>
            <a:r>
              <a:rPr dirty="0" sz="1600">
                <a:latin typeface="Arial"/>
                <a:cs typeface="Arial"/>
              </a:rPr>
              <a:t>f</a:t>
            </a:r>
            <a:r>
              <a:rPr dirty="0" sz="1600" spc="-5">
                <a:latin typeface="Arial"/>
                <a:cs typeface="Arial"/>
              </a:rPr>
              <a:t> th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-5">
                <a:latin typeface="Arial"/>
                <a:cs typeface="Arial"/>
              </a:rPr>
              <a:t> ra</a:t>
            </a:r>
            <a:r>
              <a:rPr dirty="0" sz="1600">
                <a:latin typeface="Arial"/>
                <a:cs typeface="Arial"/>
              </a:rPr>
              <a:t>w</a:t>
            </a:r>
            <a:r>
              <a:rPr dirty="0" sz="1600" spc="-1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align</a:t>
            </a:r>
            <a:r>
              <a:rPr dirty="0" sz="1600" spc="-10">
                <a:latin typeface="Arial"/>
                <a:cs typeface="Arial"/>
              </a:rPr>
              <a:t>m</a:t>
            </a:r>
            <a:r>
              <a:rPr dirty="0" sz="1600" spc="-5">
                <a:latin typeface="Arial"/>
                <a:cs typeface="Arial"/>
              </a:rPr>
              <a:t>en</a:t>
            </a:r>
            <a:r>
              <a:rPr dirty="0" sz="1600">
                <a:latin typeface="Arial"/>
                <a:cs typeface="Arial"/>
              </a:rPr>
              <a:t>t</a:t>
            </a:r>
            <a:r>
              <a:rPr dirty="0" sz="1600" spc="-5">
                <a:latin typeface="Arial"/>
                <a:cs typeface="Arial"/>
              </a:rPr>
              <a:t> scor</a:t>
            </a:r>
            <a:r>
              <a:rPr dirty="0" sz="1600">
                <a:latin typeface="Arial"/>
                <a:cs typeface="Arial"/>
              </a:rPr>
              <a:t>e</a:t>
            </a:r>
            <a:r>
              <a:rPr dirty="0" sz="1600" spc="-5">
                <a:latin typeface="Arial"/>
                <a:cs typeface="Arial"/>
              </a:rPr>
              <a:t> tha</a:t>
            </a:r>
            <a:r>
              <a:rPr dirty="0" sz="1600">
                <a:latin typeface="Arial"/>
                <a:cs typeface="Arial"/>
              </a:rPr>
              <a:t>t</a:t>
            </a:r>
            <a:r>
              <a:rPr dirty="0" sz="1600" spc="-5">
                <a:latin typeface="Arial"/>
                <a:cs typeface="Arial"/>
              </a:rPr>
              <a:t> i</a:t>
            </a:r>
            <a:r>
              <a:rPr dirty="0" sz="1600">
                <a:latin typeface="Arial"/>
                <a:cs typeface="Arial"/>
              </a:rPr>
              <a:t>s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5" i="1">
                <a:latin typeface="Arial"/>
                <a:cs typeface="Arial"/>
              </a:rPr>
              <a:t>i</a:t>
            </a:r>
            <a:r>
              <a:rPr dirty="0" sz="1600" spc="-5" i="1">
                <a:latin typeface="Arial"/>
                <a:cs typeface="Arial"/>
              </a:rPr>
              <a:t>ndependen</a:t>
            </a:r>
            <a:r>
              <a:rPr dirty="0" sz="1600" i="1">
                <a:latin typeface="Arial"/>
                <a:cs typeface="Arial"/>
              </a:rPr>
              <a:t>t</a:t>
            </a:r>
            <a:r>
              <a:rPr dirty="0" sz="1600" spc="-5" i="1">
                <a:latin typeface="Arial"/>
                <a:cs typeface="Arial"/>
              </a:rPr>
              <a:t> o</a:t>
            </a:r>
            <a:r>
              <a:rPr dirty="0" sz="1600" i="1">
                <a:latin typeface="Arial"/>
                <a:cs typeface="Arial"/>
              </a:rPr>
              <a:t>f</a:t>
            </a:r>
            <a:r>
              <a:rPr dirty="0" sz="1600" spc="-5" i="1">
                <a:latin typeface="Arial"/>
                <a:cs typeface="Arial"/>
              </a:rPr>
              <a:t> th</a:t>
            </a:r>
            <a:r>
              <a:rPr dirty="0" sz="1600" i="1">
                <a:latin typeface="Arial"/>
                <a:cs typeface="Arial"/>
              </a:rPr>
              <a:t>e</a:t>
            </a:r>
            <a:r>
              <a:rPr dirty="0" sz="1600" i="1">
                <a:latin typeface="Arial"/>
                <a:cs typeface="Arial"/>
              </a:rPr>
              <a:t> </a:t>
            </a:r>
            <a:r>
              <a:rPr dirty="0" sz="1600" spc="-5" i="1">
                <a:latin typeface="Arial"/>
                <a:cs typeface="Arial"/>
              </a:rPr>
              <a:t>siz</a:t>
            </a:r>
            <a:r>
              <a:rPr dirty="0" sz="1600" i="1">
                <a:latin typeface="Arial"/>
                <a:cs typeface="Arial"/>
              </a:rPr>
              <a:t>e</a:t>
            </a:r>
            <a:r>
              <a:rPr dirty="0" sz="1600" spc="-5" i="1">
                <a:latin typeface="Arial"/>
                <a:cs typeface="Arial"/>
              </a:rPr>
              <a:t> o</a:t>
            </a:r>
            <a:r>
              <a:rPr dirty="0" sz="1600" i="1">
                <a:latin typeface="Arial"/>
                <a:cs typeface="Arial"/>
              </a:rPr>
              <a:t>f</a:t>
            </a:r>
            <a:r>
              <a:rPr dirty="0" sz="1600" spc="-5" i="1">
                <a:latin typeface="Arial"/>
                <a:cs typeface="Arial"/>
              </a:rPr>
              <a:t> th</a:t>
            </a:r>
            <a:r>
              <a:rPr dirty="0" sz="1600" i="1">
                <a:latin typeface="Arial"/>
                <a:cs typeface="Arial"/>
              </a:rPr>
              <a:t>e</a:t>
            </a:r>
            <a:r>
              <a:rPr dirty="0" sz="1600" spc="-5" i="1">
                <a:latin typeface="Arial"/>
                <a:cs typeface="Arial"/>
              </a:rPr>
              <a:t> searc</a:t>
            </a:r>
            <a:r>
              <a:rPr dirty="0" sz="1600" i="1">
                <a:latin typeface="Arial"/>
                <a:cs typeface="Arial"/>
              </a:rPr>
              <a:t>h</a:t>
            </a:r>
            <a:r>
              <a:rPr dirty="0" sz="1600" spc="-5" i="1">
                <a:latin typeface="Arial"/>
                <a:cs typeface="Arial"/>
              </a:rPr>
              <a:t> space</a:t>
            </a:r>
            <a:r>
              <a:rPr dirty="0" sz="1600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Th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1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5" b="1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 b="1">
                <a:solidFill>
                  <a:srgbClr val="353A8C"/>
                </a:solidFill>
                <a:latin typeface="Arial"/>
                <a:cs typeface="Arial"/>
              </a:rPr>
              <a:t>iz</a:t>
            </a:r>
            <a:r>
              <a:rPr dirty="0" sz="1600" b="1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 b="1">
                <a:solidFill>
                  <a:srgbClr val="353A8C"/>
                </a:solidFill>
                <a:latin typeface="Arial"/>
                <a:cs typeface="Arial"/>
              </a:rPr>
              <a:t> o</a:t>
            </a:r>
            <a:r>
              <a:rPr dirty="0" sz="1600" b="1">
                <a:solidFill>
                  <a:srgbClr val="353A8C"/>
                </a:solidFill>
                <a:latin typeface="Arial"/>
                <a:cs typeface="Arial"/>
              </a:rPr>
              <a:t>f</a:t>
            </a:r>
            <a:r>
              <a:rPr dirty="0" sz="1600" spc="-5" b="1">
                <a:solidFill>
                  <a:srgbClr val="353A8C"/>
                </a:solidFill>
                <a:latin typeface="Arial"/>
                <a:cs typeface="Arial"/>
              </a:rPr>
              <a:t> th</a:t>
            </a:r>
            <a:r>
              <a:rPr dirty="0" sz="1600" b="1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 b="1">
                <a:solidFill>
                  <a:srgbClr val="353A8C"/>
                </a:solidFill>
                <a:latin typeface="Arial"/>
                <a:cs typeface="Arial"/>
              </a:rPr>
              <a:t> searc</a:t>
            </a:r>
            <a:r>
              <a:rPr dirty="0" sz="1600" b="1">
                <a:solidFill>
                  <a:srgbClr val="353A8C"/>
                </a:solidFill>
                <a:latin typeface="Arial"/>
                <a:cs typeface="Arial"/>
              </a:rPr>
              <a:t>h</a:t>
            </a:r>
            <a:r>
              <a:rPr dirty="0" sz="1600" spc="-10" b="1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353A8C"/>
                </a:solidFill>
                <a:latin typeface="Arial"/>
                <a:cs typeface="Arial"/>
              </a:rPr>
              <a:t>spac</a:t>
            </a:r>
            <a:r>
              <a:rPr dirty="0" sz="1600" b="1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 b="1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i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proportiona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l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o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produc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o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f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quer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y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sequenc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lengt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h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(</a:t>
            </a:r>
            <a:r>
              <a:rPr dirty="0" sz="1600" spc="-10" i="1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)</a:t>
            </a:r>
            <a:endParaRPr sz="1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*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u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m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o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f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l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g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o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f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q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u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c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i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b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(</a:t>
            </a:r>
            <a:r>
              <a:rPr dirty="0" sz="1600" i="1">
                <a:solidFill>
                  <a:srgbClr val="353A8C"/>
                </a:solidFill>
                <a:latin typeface="Arial"/>
                <a:cs typeface="Arial"/>
              </a:rPr>
              <a:t>m</a:t>
            </a:r>
            <a:r>
              <a:rPr dirty="0" sz="1600" spc="5">
                <a:solidFill>
                  <a:srgbClr val="353A8C"/>
                </a:solidFill>
                <a:latin typeface="Arial"/>
                <a:cs typeface="Arial"/>
              </a:rPr>
              <a:t>)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:</a:t>
            </a:r>
            <a:r>
              <a:rPr dirty="0" sz="1600" spc="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10" b="1" i="1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 spc="-5" b="1" i="1">
                <a:solidFill>
                  <a:srgbClr val="353A8C"/>
                </a:solidFill>
                <a:latin typeface="Arial"/>
                <a:cs typeface="Arial"/>
              </a:rPr>
              <a:t>=</a:t>
            </a:r>
            <a:r>
              <a:rPr dirty="0" sz="1600" spc="-5" b="1" i="1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 spc="-5" b="1" i="1">
                <a:solidFill>
                  <a:srgbClr val="353A8C"/>
                </a:solidFill>
                <a:latin typeface="Arial"/>
                <a:cs typeface="Arial"/>
              </a:rPr>
              <a:t>*</a:t>
            </a:r>
            <a:r>
              <a:rPr dirty="0" sz="1600" b="1" i="1">
                <a:solidFill>
                  <a:srgbClr val="353A8C"/>
                </a:solidFill>
                <a:latin typeface="Arial"/>
                <a:cs typeface="Arial"/>
              </a:rPr>
              <a:t>m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.</a:t>
            </a:r>
            <a:r>
              <a:rPr dirty="0" sz="1600" spc="1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i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z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o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f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r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c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p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c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i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h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o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b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i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b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y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u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l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i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p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l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y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i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g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b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y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c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o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f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f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i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c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i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i="1">
                <a:solidFill>
                  <a:srgbClr val="353A8C"/>
                </a:solidFill>
                <a:latin typeface="Arial"/>
                <a:cs typeface="Arial"/>
              </a:rPr>
              <a:t>K</a:t>
            </a:r>
            <a:r>
              <a:rPr dirty="0" sz="1600" spc="15" i="1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(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l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c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h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u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l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)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  <a:p>
            <a:pPr marL="12700" marR="38735">
              <a:lnSpc>
                <a:spcPct val="99500"/>
              </a:lnSpc>
              <a:spcBef>
                <a:spcPts val="855"/>
              </a:spcBef>
            </a:pPr>
            <a:r>
              <a:rPr dirty="0" sz="1400" spc="-5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x: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W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hen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searching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protein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databases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w</a:t>
            </a:r>
            <a:r>
              <a:rPr dirty="0" sz="1400" spc="-5">
                <a:solidFill>
                  <a:srgbClr val="353A8C"/>
                </a:solidFill>
                <a:latin typeface="Arial"/>
                <a:cs typeface="Arial"/>
              </a:rPr>
              <a:t>ith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protein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queries,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 i="1">
                <a:solidFill>
                  <a:srgbClr val="353A8C"/>
                </a:solidFill>
                <a:latin typeface="Arial"/>
                <a:cs typeface="Arial"/>
              </a:rPr>
              <a:t>K</a:t>
            </a:r>
            <a:r>
              <a:rPr dirty="0" sz="1400" spc="15" i="1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5">
                <a:solidFill>
                  <a:srgbClr val="353A8C"/>
                </a:solidFill>
                <a:latin typeface="Arial"/>
                <a:cs typeface="Arial"/>
              </a:rPr>
              <a:t>is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about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0.13.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Thus,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for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protein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of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length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 n=235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aa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w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hich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5">
                <a:solidFill>
                  <a:srgbClr val="353A8C"/>
                </a:solidFill>
                <a:latin typeface="Arial"/>
                <a:cs typeface="Arial"/>
              </a:rPr>
              <a:t>is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searched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against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database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of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size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m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=12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496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420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aa,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the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size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of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the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search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space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5">
                <a:solidFill>
                  <a:srgbClr val="353A8C"/>
                </a:solidFill>
                <a:latin typeface="Arial"/>
                <a:cs typeface="Arial"/>
              </a:rPr>
              <a:t>is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 equal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to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0.13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*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235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*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12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496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420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=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about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0.38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5">
                <a:solidFill>
                  <a:srgbClr val="353A8C"/>
                </a:solidFill>
                <a:latin typeface="Arial"/>
                <a:cs typeface="Arial"/>
              </a:rPr>
              <a:t>billion.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In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this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case,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5">
                <a:solidFill>
                  <a:srgbClr val="353A8C"/>
                </a:solidFill>
                <a:latin typeface="Arial"/>
                <a:cs typeface="Arial"/>
              </a:rPr>
              <a:t>bit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score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of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30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5">
                <a:solidFill>
                  <a:srgbClr val="353A8C"/>
                </a:solidFill>
                <a:latin typeface="Arial"/>
                <a:cs typeface="Arial"/>
              </a:rPr>
              <a:t>(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w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hich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corresponds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to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 space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of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2</a:t>
            </a:r>
            <a:r>
              <a:rPr dirty="0" baseline="24691" sz="1350">
                <a:solidFill>
                  <a:srgbClr val="353A8C"/>
                </a:solidFill>
                <a:latin typeface="Arial"/>
                <a:cs typeface="Arial"/>
              </a:rPr>
              <a:t>3</a:t>
            </a:r>
            <a:r>
              <a:rPr dirty="0" baseline="24691" sz="1350" spc="7">
                <a:solidFill>
                  <a:srgbClr val="353A8C"/>
                </a:solidFill>
                <a:latin typeface="Arial"/>
                <a:cs typeface="Arial"/>
              </a:rPr>
              <a:t>0</a:t>
            </a:r>
            <a:r>
              <a:rPr dirty="0" baseline="24691" sz="1350" spc="-22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=</a:t>
            </a:r>
            <a:r>
              <a:rPr dirty="0" sz="1400" spc="1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1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5">
                <a:solidFill>
                  <a:srgbClr val="353A8C"/>
                </a:solidFill>
                <a:latin typeface="Arial"/>
                <a:cs typeface="Arial"/>
              </a:rPr>
              <a:t>billion)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m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ay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have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occurred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by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chance</a:t>
            </a:r>
            <a:r>
              <a:rPr dirty="0" sz="14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400" spc="-10">
                <a:solidFill>
                  <a:srgbClr val="353A8C"/>
                </a:solidFill>
                <a:latin typeface="Arial"/>
                <a:cs typeface="Arial"/>
              </a:rPr>
              <a:t>alone.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80287" y="353567"/>
            <a:ext cx="9131935" cy="6845934"/>
          </a:xfrm>
          <a:custGeom>
            <a:avLst/>
            <a:gdLst/>
            <a:ahLst/>
            <a:cxnLst/>
            <a:rect l="l" t="t" r="r" b="b"/>
            <a:pathLst>
              <a:path w="9131935" h="6845934">
                <a:moveTo>
                  <a:pt x="0" y="0"/>
                </a:moveTo>
                <a:lnTo>
                  <a:pt x="9131807" y="0"/>
                </a:lnTo>
                <a:lnTo>
                  <a:pt x="9131807" y="6845808"/>
                </a:lnTo>
                <a:lnTo>
                  <a:pt x="0" y="6845808"/>
                </a:lnTo>
                <a:lnTo>
                  <a:pt x="0" y="0"/>
                </a:lnTo>
                <a:close/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20"/>
              <a:t>S</a:t>
            </a:r>
            <a:r>
              <a:rPr dirty="0" spc="-20"/>
              <a:t>core,</a:t>
            </a:r>
            <a:r>
              <a:rPr dirty="0"/>
              <a:t> </a:t>
            </a:r>
            <a:r>
              <a:rPr dirty="0" spc="-20"/>
              <a:t>B</a:t>
            </a:r>
            <a:r>
              <a:rPr dirty="0" spc="-15"/>
              <a:t>it-score,</a:t>
            </a:r>
            <a:r>
              <a:rPr dirty="0"/>
              <a:t> </a:t>
            </a:r>
            <a:r>
              <a:rPr dirty="0" spc="-20"/>
              <a:t>P</a:t>
            </a:r>
            <a:r>
              <a:rPr dirty="0" spc="-15"/>
              <a:t>-value,</a:t>
            </a:r>
            <a:r>
              <a:rPr dirty="0"/>
              <a:t> </a:t>
            </a:r>
            <a:r>
              <a:rPr dirty="0" spc="-20"/>
              <a:t>E</a:t>
            </a:r>
            <a:r>
              <a:rPr dirty="0" spc="-20"/>
              <a:t>-value</a:t>
            </a:r>
          </a:p>
        </p:txBody>
      </p:sp>
      <p:sp>
        <p:nvSpPr>
          <p:cNvPr id="3" name="object 3"/>
          <p:cNvSpPr/>
          <p:nvPr/>
        </p:nvSpPr>
        <p:spPr>
          <a:xfrm>
            <a:off x="3517391" y="2691384"/>
            <a:ext cx="2356104" cy="10850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917192" y="5452871"/>
            <a:ext cx="1252728" cy="12801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10" b="1">
                <a:latin typeface="Arial"/>
                <a:cs typeface="Arial"/>
              </a:rPr>
              <a:t>P</a:t>
            </a:r>
            <a:r>
              <a:rPr dirty="0" spc="-10" b="1">
                <a:latin typeface="Arial"/>
                <a:cs typeface="Arial"/>
              </a:rPr>
              <a:t>-valu</a:t>
            </a:r>
            <a:r>
              <a:rPr dirty="0" spc="-25" b="1">
                <a:latin typeface="Arial"/>
                <a:cs typeface="Arial"/>
              </a:rPr>
              <a:t>e</a:t>
            </a:r>
            <a:r>
              <a:rPr dirty="0" spc="-10"/>
              <a:t>:</a:t>
            </a:r>
            <a:r>
              <a:rPr dirty="0" spc="10"/>
              <a:t> </a:t>
            </a:r>
            <a:r>
              <a:rPr dirty="0" spc="-10"/>
              <a:t>P</a:t>
            </a:r>
            <a:r>
              <a:rPr dirty="0" spc="-10"/>
              <a:t>robability</a:t>
            </a:r>
            <a:r>
              <a:rPr dirty="0"/>
              <a:t> </a:t>
            </a:r>
            <a:r>
              <a:rPr dirty="0" spc="-10"/>
              <a:t>that</a:t>
            </a:r>
            <a:r>
              <a:rPr dirty="0"/>
              <a:t> </a:t>
            </a:r>
            <a:r>
              <a:rPr dirty="0" spc="-15"/>
              <a:t>an</a:t>
            </a:r>
            <a:r>
              <a:rPr dirty="0"/>
              <a:t> </a:t>
            </a:r>
            <a:r>
              <a:rPr dirty="0" spc="-10"/>
              <a:t>event</a:t>
            </a:r>
            <a:r>
              <a:rPr dirty="0"/>
              <a:t> </a:t>
            </a:r>
            <a:r>
              <a:rPr dirty="0" spc="-10"/>
              <a:t>occurs</a:t>
            </a:r>
            <a:r>
              <a:rPr dirty="0"/>
              <a:t> </a:t>
            </a:r>
            <a:r>
              <a:rPr dirty="0" spc="-15"/>
              <a:t>by</a:t>
            </a:r>
            <a:r>
              <a:rPr dirty="0"/>
              <a:t> </a:t>
            </a:r>
            <a:r>
              <a:rPr dirty="0" spc="-10"/>
              <a:t>chance.</a:t>
            </a:r>
          </a:p>
          <a:p>
            <a:pPr marL="12700" marR="528955">
              <a:lnSpc>
                <a:spcPct val="100000"/>
              </a:lnSpc>
              <a:spcBef>
                <a:spcPts val="1000"/>
              </a:spcBef>
            </a:pPr>
            <a:r>
              <a:rPr dirty="0" sz="1600" spc="-5">
                <a:solidFill>
                  <a:srgbClr val="353A8C"/>
                </a:solidFill>
              </a:rPr>
              <a:t>I</a:t>
            </a:r>
            <a:r>
              <a:rPr dirty="0" sz="1600">
                <a:solidFill>
                  <a:srgbClr val="353A8C"/>
                </a:solidFill>
              </a:rPr>
              <a:t>n</a:t>
            </a:r>
            <a:r>
              <a:rPr dirty="0" sz="1600" spc="-5">
                <a:solidFill>
                  <a:srgbClr val="353A8C"/>
                </a:solidFill>
              </a:rPr>
              <a:t> th</a:t>
            </a:r>
            <a:r>
              <a:rPr dirty="0" sz="1600">
                <a:solidFill>
                  <a:srgbClr val="353A8C"/>
                </a:solidFill>
              </a:rPr>
              <a:t>e</a:t>
            </a:r>
            <a:r>
              <a:rPr dirty="0" sz="1600" spc="-5">
                <a:solidFill>
                  <a:srgbClr val="353A8C"/>
                </a:solidFill>
              </a:rPr>
              <a:t> contex</a:t>
            </a:r>
            <a:r>
              <a:rPr dirty="0" sz="1600">
                <a:solidFill>
                  <a:srgbClr val="353A8C"/>
                </a:solidFill>
              </a:rPr>
              <a:t>t</a:t>
            </a:r>
            <a:r>
              <a:rPr dirty="0" sz="1600" spc="-5">
                <a:solidFill>
                  <a:srgbClr val="353A8C"/>
                </a:solidFill>
              </a:rPr>
              <a:t> o</a:t>
            </a:r>
            <a:r>
              <a:rPr dirty="0" sz="1600">
                <a:solidFill>
                  <a:srgbClr val="353A8C"/>
                </a:solidFill>
              </a:rPr>
              <a:t>f</a:t>
            </a:r>
            <a:r>
              <a:rPr dirty="0" sz="1600" spc="-5">
                <a:solidFill>
                  <a:srgbClr val="353A8C"/>
                </a:solidFill>
              </a:rPr>
              <a:t> sequenc</a:t>
            </a:r>
            <a:r>
              <a:rPr dirty="0" sz="1600">
                <a:solidFill>
                  <a:srgbClr val="353A8C"/>
                </a:solidFill>
              </a:rPr>
              <a:t>e</a:t>
            </a:r>
            <a:r>
              <a:rPr dirty="0" sz="1600" spc="-5">
                <a:solidFill>
                  <a:srgbClr val="353A8C"/>
                </a:solidFill>
              </a:rPr>
              <a:t> align</a:t>
            </a:r>
            <a:r>
              <a:rPr dirty="0" sz="1600" spc="-10">
                <a:solidFill>
                  <a:srgbClr val="353A8C"/>
                </a:solidFill>
              </a:rPr>
              <a:t>m</a:t>
            </a:r>
            <a:r>
              <a:rPr dirty="0" sz="1600" spc="-5">
                <a:solidFill>
                  <a:srgbClr val="353A8C"/>
                </a:solidFill>
              </a:rPr>
              <a:t>ents</a:t>
            </a:r>
            <a:r>
              <a:rPr dirty="0" sz="1600">
                <a:solidFill>
                  <a:srgbClr val="353A8C"/>
                </a:solidFill>
              </a:rPr>
              <a:t>,</a:t>
            </a:r>
            <a:r>
              <a:rPr dirty="0" sz="1600" spc="-5">
                <a:solidFill>
                  <a:srgbClr val="353A8C"/>
                </a:solidFill>
              </a:rPr>
              <a:t> th</a:t>
            </a:r>
            <a:r>
              <a:rPr dirty="0" sz="1600">
                <a:solidFill>
                  <a:srgbClr val="353A8C"/>
                </a:solidFill>
              </a:rPr>
              <a:t>e</a:t>
            </a:r>
            <a:r>
              <a:rPr dirty="0" sz="1600" spc="-10">
                <a:solidFill>
                  <a:srgbClr val="353A8C"/>
                </a:solidFill>
              </a:rPr>
              <a:t> </a:t>
            </a:r>
            <a:r>
              <a:rPr dirty="0" sz="1600" spc="-5" b="1" i="1">
                <a:solidFill>
                  <a:srgbClr val="353A8C"/>
                </a:solidFill>
                <a:latin typeface="Arial"/>
                <a:cs typeface="Arial"/>
              </a:rPr>
              <a:t>P-valu</a:t>
            </a:r>
            <a:r>
              <a:rPr dirty="0" sz="1600" b="1" i="1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 b="1" i="1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</a:rPr>
              <a:t>associate</a:t>
            </a:r>
            <a:r>
              <a:rPr dirty="0" sz="1600">
                <a:solidFill>
                  <a:srgbClr val="353A8C"/>
                </a:solidFill>
              </a:rPr>
              <a:t>d</a:t>
            </a:r>
            <a:r>
              <a:rPr dirty="0" sz="1600" spc="-5">
                <a:solidFill>
                  <a:srgbClr val="353A8C"/>
                </a:solidFill>
              </a:rPr>
              <a:t> t</a:t>
            </a:r>
            <a:r>
              <a:rPr dirty="0" sz="1600">
                <a:solidFill>
                  <a:srgbClr val="353A8C"/>
                </a:solidFill>
              </a:rPr>
              <a:t>o</a:t>
            </a:r>
            <a:r>
              <a:rPr dirty="0" sz="1600" spc="-5">
                <a:solidFill>
                  <a:srgbClr val="353A8C"/>
                </a:solidFill>
              </a:rPr>
              <a:t> </a:t>
            </a:r>
            <a:r>
              <a:rPr dirty="0" sz="1600">
                <a:solidFill>
                  <a:srgbClr val="353A8C"/>
                </a:solidFill>
              </a:rPr>
              <a:t>a</a:t>
            </a:r>
            <a:r>
              <a:rPr dirty="0" sz="1600" spc="-5">
                <a:solidFill>
                  <a:srgbClr val="353A8C"/>
                </a:solidFill>
              </a:rPr>
              <a:t> scor</a:t>
            </a:r>
            <a:r>
              <a:rPr dirty="0" sz="1600">
                <a:solidFill>
                  <a:srgbClr val="353A8C"/>
                </a:solidFill>
              </a:rPr>
              <a:t>e</a:t>
            </a:r>
            <a:r>
              <a:rPr dirty="0" sz="1600" spc="-5">
                <a:solidFill>
                  <a:srgbClr val="353A8C"/>
                </a:solidFill>
              </a:rPr>
              <a:t> </a:t>
            </a:r>
            <a:r>
              <a:rPr dirty="0" sz="1600">
                <a:solidFill>
                  <a:srgbClr val="353A8C"/>
                </a:solidFill>
              </a:rPr>
              <a:t>S</a:t>
            </a:r>
            <a:r>
              <a:rPr dirty="0" sz="1600" spc="-10">
                <a:solidFill>
                  <a:srgbClr val="353A8C"/>
                </a:solidFill>
              </a:rPr>
              <a:t> </a:t>
            </a:r>
            <a:r>
              <a:rPr dirty="0" sz="1600" spc="-5">
                <a:solidFill>
                  <a:srgbClr val="353A8C"/>
                </a:solidFill>
              </a:rPr>
              <a:t>i</a:t>
            </a:r>
            <a:r>
              <a:rPr dirty="0" sz="1600">
                <a:solidFill>
                  <a:srgbClr val="353A8C"/>
                </a:solidFill>
              </a:rPr>
              <a:t>s</a:t>
            </a:r>
            <a:r>
              <a:rPr dirty="0" sz="1600" spc="-5">
                <a:solidFill>
                  <a:srgbClr val="353A8C"/>
                </a:solidFill>
              </a:rPr>
              <a:t> th</a:t>
            </a:r>
            <a:r>
              <a:rPr dirty="0" sz="1600">
                <a:solidFill>
                  <a:srgbClr val="353A8C"/>
                </a:solidFill>
              </a:rPr>
              <a:t>e</a:t>
            </a:r>
            <a:r>
              <a:rPr dirty="0" sz="1600">
                <a:solidFill>
                  <a:srgbClr val="353A8C"/>
                </a:solidFill>
              </a:rPr>
              <a:t> </a:t>
            </a:r>
            <a:r>
              <a:rPr dirty="0" sz="1600" spc="-5">
                <a:solidFill>
                  <a:srgbClr val="353A8C"/>
                </a:solidFill>
              </a:rPr>
              <a:t>probabilit</a:t>
            </a:r>
            <a:r>
              <a:rPr dirty="0" sz="1600">
                <a:solidFill>
                  <a:srgbClr val="353A8C"/>
                </a:solidFill>
              </a:rPr>
              <a:t>y</a:t>
            </a:r>
            <a:r>
              <a:rPr dirty="0" sz="1600" spc="-5">
                <a:solidFill>
                  <a:srgbClr val="353A8C"/>
                </a:solidFill>
              </a:rPr>
              <a:t> t</a:t>
            </a:r>
            <a:r>
              <a:rPr dirty="0" sz="1600">
                <a:solidFill>
                  <a:srgbClr val="353A8C"/>
                </a:solidFill>
              </a:rPr>
              <a:t>o</a:t>
            </a:r>
            <a:r>
              <a:rPr dirty="0" sz="1600" spc="-5">
                <a:solidFill>
                  <a:srgbClr val="353A8C"/>
                </a:solidFill>
              </a:rPr>
              <a:t> obtai</a:t>
            </a:r>
            <a:r>
              <a:rPr dirty="0" sz="1600">
                <a:solidFill>
                  <a:srgbClr val="353A8C"/>
                </a:solidFill>
              </a:rPr>
              <a:t>n</a:t>
            </a:r>
            <a:r>
              <a:rPr dirty="0" sz="1600" spc="-5">
                <a:solidFill>
                  <a:srgbClr val="353A8C"/>
                </a:solidFill>
              </a:rPr>
              <a:t> b</a:t>
            </a:r>
            <a:r>
              <a:rPr dirty="0" sz="1600">
                <a:solidFill>
                  <a:srgbClr val="353A8C"/>
                </a:solidFill>
              </a:rPr>
              <a:t>y</a:t>
            </a:r>
            <a:r>
              <a:rPr dirty="0" sz="1600" spc="-5">
                <a:solidFill>
                  <a:srgbClr val="353A8C"/>
                </a:solidFill>
              </a:rPr>
              <a:t> chanc</a:t>
            </a:r>
            <a:r>
              <a:rPr dirty="0" sz="1600">
                <a:solidFill>
                  <a:srgbClr val="353A8C"/>
                </a:solidFill>
              </a:rPr>
              <a:t>e</a:t>
            </a:r>
            <a:r>
              <a:rPr dirty="0" sz="1600" spc="-5">
                <a:solidFill>
                  <a:srgbClr val="353A8C"/>
                </a:solidFill>
              </a:rPr>
              <a:t> </a:t>
            </a:r>
            <a:r>
              <a:rPr dirty="0" sz="1600">
                <a:solidFill>
                  <a:srgbClr val="353A8C"/>
                </a:solidFill>
              </a:rPr>
              <a:t>a</a:t>
            </a:r>
            <a:r>
              <a:rPr dirty="0" sz="1600" spc="-5">
                <a:solidFill>
                  <a:srgbClr val="353A8C"/>
                </a:solidFill>
              </a:rPr>
              <a:t> scor</a:t>
            </a:r>
            <a:r>
              <a:rPr dirty="0" sz="1600">
                <a:solidFill>
                  <a:srgbClr val="353A8C"/>
                </a:solidFill>
              </a:rPr>
              <a:t>e</a:t>
            </a:r>
            <a:r>
              <a:rPr dirty="0" sz="1600" spc="-5">
                <a:solidFill>
                  <a:srgbClr val="353A8C"/>
                </a:solidFill>
              </a:rPr>
              <a:t> </a:t>
            </a:r>
            <a:r>
              <a:rPr dirty="0" sz="1600">
                <a:solidFill>
                  <a:srgbClr val="353A8C"/>
                </a:solidFill>
              </a:rPr>
              <a:t>x</a:t>
            </a:r>
            <a:r>
              <a:rPr dirty="0" sz="1600" spc="-5">
                <a:solidFill>
                  <a:srgbClr val="353A8C"/>
                </a:solidFill>
              </a:rPr>
              <a:t> a</a:t>
            </a:r>
            <a:r>
              <a:rPr dirty="0" sz="1600">
                <a:solidFill>
                  <a:srgbClr val="353A8C"/>
                </a:solidFill>
              </a:rPr>
              <a:t>t</a:t>
            </a:r>
            <a:r>
              <a:rPr dirty="0" sz="1600" spc="-5">
                <a:solidFill>
                  <a:srgbClr val="353A8C"/>
                </a:solidFill>
              </a:rPr>
              <a:t> leas</a:t>
            </a:r>
            <a:r>
              <a:rPr dirty="0" sz="1600">
                <a:solidFill>
                  <a:srgbClr val="353A8C"/>
                </a:solidFill>
              </a:rPr>
              <a:t>t</a:t>
            </a:r>
            <a:r>
              <a:rPr dirty="0" sz="1600" spc="-5">
                <a:solidFill>
                  <a:srgbClr val="353A8C"/>
                </a:solidFill>
              </a:rPr>
              <a:t> equa</a:t>
            </a:r>
            <a:r>
              <a:rPr dirty="0" sz="1600">
                <a:solidFill>
                  <a:srgbClr val="353A8C"/>
                </a:solidFill>
              </a:rPr>
              <a:t>l</a:t>
            </a:r>
            <a:r>
              <a:rPr dirty="0" sz="1600" spc="-5">
                <a:solidFill>
                  <a:srgbClr val="353A8C"/>
                </a:solidFill>
              </a:rPr>
              <a:t> t</a:t>
            </a:r>
            <a:r>
              <a:rPr dirty="0" sz="1600">
                <a:solidFill>
                  <a:srgbClr val="353A8C"/>
                </a:solidFill>
              </a:rPr>
              <a:t>o</a:t>
            </a:r>
            <a:r>
              <a:rPr dirty="0" sz="1600" spc="-5">
                <a:solidFill>
                  <a:srgbClr val="353A8C"/>
                </a:solidFill>
              </a:rPr>
              <a:t> </a:t>
            </a:r>
            <a:r>
              <a:rPr dirty="0" sz="1600" spc="-10">
                <a:solidFill>
                  <a:srgbClr val="353A8C"/>
                </a:solidFill>
              </a:rPr>
              <a:t>S</a:t>
            </a:r>
            <a:r>
              <a:rPr dirty="0" sz="1600">
                <a:solidFill>
                  <a:srgbClr val="353A8C"/>
                </a:solidFill>
              </a:rPr>
              <a:t>: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ts val="1870"/>
              </a:lnSpc>
              <a:spcBef>
                <a:spcPts val="960"/>
              </a:spcBef>
            </a:pPr>
            <a:r>
              <a:rPr dirty="0" sz="1600" spc="-10" i="1">
                <a:solidFill>
                  <a:srgbClr val="353A8C"/>
                </a:solidFill>
                <a:latin typeface="Arial"/>
                <a:cs typeface="Arial"/>
              </a:rPr>
              <a:t>P</a:t>
            </a:r>
            <a:r>
              <a:rPr dirty="0" sz="1600" spc="-5" i="1">
                <a:solidFill>
                  <a:srgbClr val="353A8C"/>
                </a:solidFill>
                <a:latin typeface="Arial"/>
                <a:cs typeface="Arial"/>
              </a:rPr>
              <a:t>-</a:t>
            </a:r>
            <a:r>
              <a:rPr dirty="0" sz="1600" spc="-5" i="1">
                <a:solidFill>
                  <a:srgbClr val="353A8C"/>
                </a:solidFill>
                <a:latin typeface="Arial"/>
                <a:cs typeface="Arial"/>
              </a:rPr>
              <a:t>v</a:t>
            </a:r>
            <a:r>
              <a:rPr dirty="0" sz="1600" spc="-5" i="1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600" i="1">
                <a:solidFill>
                  <a:srgbClr val="353A8C"/>
                </a:solidFill>
                <a:latin typeface="Arial"/>
                <a:cs typeface="Arial"/>
              </a:rPr>
              <a:t>l</a:t>
            </a:r>
            <a:r>
              <a:rPr dirty="0" sz="1600" spc="-5" i="1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 i="1">
                <a:solidFill>
                  <a:srgbClr val="353A8C"/>
                </a:solidFill>
                <a:latin typeface="Arial"/>
                <a:cs typeface="Arial"/>
              </a:rPr>
              <a:t>(</a:t>
            </a:r>
            <a:r>
              <a:rPr dirty="0" sz="1600" spc="-10" i="1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i="1">
                <a:solidFill>
                  <a:srgbClr val="353A8C"/>
                </a:solidFill>
                <a:latin typeface="Arial"/>
                <a:cs typeface="Arial"/>
              </a:rPr>
              <a:t>)</a:t>
            </a:r>
            <a:r>
              <a:rPr dirty="0" sz="1600" spc="-5" i="1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i="1">
                <a:solidFill>
                  <a:srgbClr val="353A8C"/>
                </a:solidFill>
                <a:latin typeface="Arial"/>
                <a:cs typeface="Arial"/>
              </a:rPr>
              <a:t>=</a:t>
            </a:r>
            <a:r>
              <a:rPr dirty="0" sz="1600" spc="-5" i="1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10" i="1">
                <a:solidFill>
                  <a:srgbClr val="353A8C"/>
                </a:solidFill>
                <a:latin typeface="Arial"/>
                <a:cs typeface="Arial"/>
              </a:rPr>
              <a:t>P</a:t>
            </a:r>
            <a:r>
              <a:rPr dirty="0" sz="1600" spc="-5" i="1">
                <a:solidFill>
                  <a:srgbClr val="353A8C"/>
                </a:solidFill>
                <a:latin typeface="Arial"/>
                <a:cs typeface="Arial"/>
              </a:rPr>
              <a:t>(</a:t>
            </a:r>
            <a:r>
              <a:rPr dirty="0" sz="1600" i="1">
                <a:solidFill>
                  <a:srgbClr val="353A8C"/>
                </a:solidFill>
                <a:latin typeface="Arial"/>
                <a:cs typeface="Arial"/>
              </a:rPr>
              <a:t>x </a:t>
            </a:r>
            <a:r>
              <a:rPr dirty="0" sz="1600" i="1">
                <a:solidFill>
                  <a:srgbClr val="353A8C"/>
                </a:solidFill>
                <a:latin typeface="Arial"/>
                <a:cs typeface="Arial"/>
              </a:rPr>
              <a:t>≥</a:t>
            </a:r>
            <a:r>
              <a:rPr dirty="0" sz="1600" spc="10" i="1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10" i="1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i="1">
                <a:solidFill>
                  <a:srgbClr val="353A8C"/>
                </a:solidFill>
                <a:latin typeface="Arial"/>
                <a:cs typeface="Arial"/>
              </a:rPr>
              <a:t>)</a:t>
            </a:r>
            <a:endParaRPr sz="1600">
              <a:latin typeface="Arial"/>
              <a:cs typeface="Arial"/>
            </a:endParaRPr>
          </a:p>
          <a:p>
            <a:pPr marL="5118100">
              <a:lnSpc>
                <a:spcPts val="1390"/>
              </a:lnSpc>
            </a:pPr>
            <a:r>
              <a:rPr dirty="0" sz="1200" i="1">
                <a:latin typeface="Arial"/>
                <a:cs typeface="Arial"/>
              </a:rPr>
              <a:t>This</a:t>
            </a:r>
            <a:r>
              <a:rPr dirty="0" sz="1200" spc="-5" i="1">
                <a:latin typeface="Arial"/>
                <a:cs typeface="Arial"/>
              </a:rPr>
              <a:t> equatio</a:t>
            </a:r>
            <a:r>
              <a:rPr dirty="0" sz="1200" i="1">
                <a:latin typeface="Arial"/>
                <a:cs typeface="Arial"/>
              </a:rPr>
              <a:t>n </a:t>
            </a:r>
            <a:r>
              <a:rPr dirty="0" sz="1200" spc="-5" i="1">
                <a:latin typeface="Arial"/>
                <a:cs typeface="Arial"/>
              </a:rPr>
              <a:t>wa</a:t>
            </a:r>
            <a:r>
              <a:rPr dirty="0" sz="1200" i="1">
                <a:latin typeface="Arial"/>
                <a:cs typeface="Arial"/>
              </a:rPr>
              <a:t>s </a:t>
            </a:r>
            <a:r>
              <a:rPr dirty="0" sz="1200" spc="-5" i="1">
                <a:latin typeface="Arial"/>
                <a:cs typeface="Arial"/>
              </a:rPr>
              <a:t>derive</a:t>
            </a:r>
            <a:r>
              <a:rPr dirty="0" sz="1200" i="1">
                <a:latin typeface="Arial"/>
                <a:cs typeface="Arial"/>
              </a:rPr>
              <a:t>d from</a:t>
            </a:r>
            <a:r>
              <a:rPr dirty="0" sz="1200" spc="-5" i="1">
                <a:latin typeface="Arial"/>
                <a:cs typeface="Arial"/>
              </a:rPr>
              <a:t> </a:t>
            </a:r>
            <a:r>
              <a:rPr dirty="0" sz="1200" i="1">
                <a:latin typeface="Arial"/>
                <a:cs typeface="Arial"/>
              </a:rPr>
              <a:t>the</a:t>
            </a:r>
            <a:r>
              <a:rPr dirty="0" sz="1200" spc="-5" i="1">
                <a:latin typeface="Arial"/>
                <a:cs typeface="Arial"/>
              </a:rPr>
              <a:t> </a:t>
            </a:r>
            <a:r>
              <a:rPr dirty="0" sz="1200" i="1">
                <a:latin typeface="Arial"/>
                <a:cs typeface="Arial"/>
              </a:rPr>
              <a:t>EVD</a:t>
            </a:r>
            <a:endParaRPr sz="1200">
              <a:latin typeface="Arial"/>
              <a:cs typeface="Arial"/>
            </a:endParaRPr>
          </a:p>
          <a:p>
            <a:pPr marL="5118100" marR="114935">
              <a:lnSpc>
                <a:spcPts val="1420"/>
              </a:lnSpc>
              <a:spcBef>
                <a:spcPts val="60"/>
              </a:spcBef>
            </a:pPr>
            <a:r>
              <a:rPr dirty="0" sz="1200" i="1">
                <a:latin typeface="Arial"/>
                <a:cs typeface="Arial"/>
              </a:rPr>
              <a:t>score</a:t>
            </a:r>
            <a:r>
              <a:rPr dirty="0" sz="1200" spc="-5" i="1">
                <a:latin typeface="Arial"/>
                <a:cs typeface="Arial"/>
              </a:rPr>
              <a:t> distributio</a:t>
            </a:r>
            <a:r>
              <a:rPr dirty="0" sz="1200" i="1">
                <a:latin typeface="Arial"/>
                <a:cs typeface="Arial"/>
              </a:rPr>
              <a:t>n </a:t>
            </a:r>
            <a:r>
              <a:rPr dirty="0" sz="1200" spc="-5" i="1">
                <a:latin typeface="Arial"/>
                <a:cs typeface="Arial"/>
              </a:rPr>
              <a:t>obtaine</a:t>
            </a:r>
            <a:r>
              <a:rPr dirty="0" sz="1200" i="1">
                <a:latin typeface="Arial"/>
                <a:cs typeface="Arial"/>
              </a:rPr>
              <a:t>d from</a:t>
            </a:r>
            <a:r>
              <a:rPr dirty="0" sz="1200" spc="-5" i="1">
                <a:latin typeface="Arial"/>
                <a:cs typeface="Arial"/>
              </a:rPr>
              <a:t> al</a:t>
            </a:r>
            <a:r>
              <a:rPr dirty="0" sz="1200" i="1">
                <a:latin typeface="Arial"/>
                <a:cs typeface="Arial"/>
              </a:rPr>
              <a:t>l </a:t>
            </a:r>
            <a:r>
              <a:rPr dirty="0" sz="1200" spc="-5" i="1">
                <a:latin typeface="Arial"/>
                <a:cs typeface="Arial"/>
              </a:rPr>
              <a:t>pair</a:t>
            </a:r>
            <a:r>
              <a:rPr dirty="0" sz="1200" spc="-5" i="1">
                <a:latin typeface="Arial"/>
                <a:cs typeface="Arial"/>
              </a:rPr>
              <a:t> alignment</a:t>
            </a:r>
            <a:r>
              <a:rPr dirty="0" sz="1200" i="1">
                <a:latin typeface="Arial"/>
                <a:cs typeface="Arial"/>
              </a:rPr>
              <a:t>s (see</a:t>
            </a:r>
            <a:r>
              <a:rPr dirty="0" sz="1200" spc="-5" i="1">
                <a:latin typeface="Arial"/>
                <a:cs typeface="Arial"/>
              </a:rPr>
              <a:t> </a:t>
            </a:r>
            <a:r>
              <a:rPr dirty="0" sz="1200" i="1">
                <a:latin typeface="Arial"/>
                <a:cs typeface="Arial"/>
              </a:rPr>
              <a:t>course).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81532" y="4150086"/>
            <a:ext cx="8244840" cy="11379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</a:pPr>
            <a:r>
              <a:rPr dirty="0" sz="2000" spc="-10" b="1">
                <a:latin typeface="Arial"/>
                <a:cs typeface="Arial"/>
              </a:rPr>
              <a:t>E</a:t>
            </a:r>
            <a:r>
              <a:rPr dirty="0" sz="2000" spc="-10" b="1">
                <a:latin typeface="Arial"/>
                <a:cs typeface="Arial"/>
              </a:rPr>
              <a:t>-value</a:t>
            </a:r>
            <a:r>
              <a:rPr dirty="0" sz="2000" b="1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(</a:t>
            </a:r>
            <a:r>
              <a:rPr dirty="0" sz="2000" spc="-10">
                <a:latin typeface="Arial"/>
                <a:cs typeface="Arial"/>
              </a:rPr>
              <a:t>E</a:t>
            </a:r>
            <a:r>
              <a:rPr dirty="0" sz="2000" spc="-10">
                <a:latin typeface="Arial"/>
                <a:cs typeface="Arial"/>
              </a:rPr>
              <a:t>xpectation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value):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correction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of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the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10" i="1">
                <a:latin typeface="Arial"/>
                <a:cs typeface="Arial"/>
              </a:rPr>
              <a:t>p</a:t>
            </a:r>
            <a:r>
              <a:rPr dirty="0" sz="2000" spc="-10" i="1">
                <a:latin typeface="Arial"/>
                <a:cs typeface="Arial"/>
              </a:rPr>
              <a:t>-value</a:t>
            </a:r>
            <a:r>
              <a:rPr dirty="0" sz="2000" i="1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for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5">
                <a:latin typeface="Arial"/>
                <a:cs typeface="Arial"/>
              </a:rPr>
              <a:t>m</a:t>
            </a:r>
            <a:r>
              <a:rPr dirty="0" sz="2000" spc="-10">
                <a:latin typeface="Arial"/>
                <a:cs typeface="Arial"/>
              </a:rPr>
              <a:t>ultiple</a:t>
            </a:r>
            <a:r>
              <a:rPr dirty="0" sz="200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testing.</a:t>
            </a:r>
            <a:endParaRPr sz="2000">
              <a:latin typeface="Arial"/>
              <a:cs typeface="Arial"/>
            </a:endParaRPr>
          </a:p>
          <a:p>
            <a:pPr algn="just" marL="12700" marR="9525">
              <a:lnSpc>
                <a:spcPct val="100000"/>
              </a:lnSpc>
              <a:spcBef>
                <a:spcPts val="1000"/>
              </a:spcBef>
            </a:pP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I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contex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o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f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databas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searches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,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2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5" b="1" i="1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 b="1" i="1">
                <a:solidFill>
                  <a:srgbClr val="353A8C"/>
                </a:solidFill>
                <a:latin typeface="Arial"/>
                <a:cs typeface="Arial"/>
              </a:rPr>
              <a:t>-valu</a:t>
            </a:r>
            <a:r>
              <a:rPr dirty="0" sz="1600" b="1" i="1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15" b="1" i="1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353A8C"/>
                </a:solidFill>
                <a:latin typeface="Arial"/>
                <a:cs typeface="Arial"/>
              </a:rPr>
              <a:t>(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ssociate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o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scor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)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i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nu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be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r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o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f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distinc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align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ents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,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w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it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h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a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scor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equivalen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o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o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r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bette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r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tha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S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,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tha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ar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expecte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o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occu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r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i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n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 a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databas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searc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h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b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y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chance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.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lo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w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r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value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,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353A8C"/>
                </a:solidFill>
                <a:latin typeface="Arial"/>
                <a:cs typeface="Arial"/>
              </a:rPr>
              <a:t>m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or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significan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t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th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scor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e</a:t>
            </a:r>
            <a:r>
              <a:rPr dirty="0" sz="1600" spc="-5">
                <a:solidFill>
                  <a:srgbClr val="353A8C"/>
                </a:solidFill>
                <a:latin typeface="Arial"/>
                <a:cs typeface="Arial"/>
              </a:rPr>
              <a:t> is</a:t>
            </a:r>
            <a:r>
              <a:rPr dirty="0" sz="1600">
                <a:solidFill>
                  <a:srgbClr val="353A8C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24732" y="5815816"/>
            <a:ext cx="4706620" cy="5867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dirty="0" sz="1300" spc="-10" i="1">
                <a:latin typeface="Arial"/>
                <a:cs typeface="Arial"/>
              </a:rPr>
              <a:t>E-val</a:t>
            </a:r>
            <a:r>
              <a:rPr dirty="0" sz="1300" spc="-10" i="1">
                <a:latin typeface="Arial"/>
                <a:cs typeface="Arial"/>
              </a:rPr>
              <a:t> </a:t>
            </a:r>
            <a:r>
              <a:rPr dirty="0" sz="1300" spc="-10" i="1">
                <a:latin typeface="Arial"/>
                <a:cs typeface="Arial"/>
              </a:rPr>
              <a:t>(S)</a:t>
            </a:r>
            <a:r>
              <a:rPr dirty="0" sz="1300" spc="-10" i="1">
                <a:latin typeface="Arial"/>
                <a:cs typeface="Arial"/>
              </a:rPr>
              <a:t> </a:t>
            </a:r>
            <a:r>
              <a:rPr dirty="0" sz="1300" spc="-10" i="1">
                <a:latin typeface="Arial"/>
                <a:cs typeface="Arial"/>
              </a:rPr>
              <a:t>=</a:t>
            </a:r>
            <a:r>
              <a:rPr dirty="0" sz="1300" spc="-10" i="1">
                <a:latin typeface="Arial"/>
                <a:cs typeface="Arial"/>
              </a:rPr>
              <a:t> </a:t>
            </a:r>
            <a:r>
              <a:rPr dirty="0" sz="1300" spc="-10" i="1">
                <a:latin typeface="Arial"/>
                <a:cs typeface="Arial"/>
              </a:rPr>
              <a:t>P-val</a:t>
            </a:r>
            <a:r>
              <a:rPr dirty="0" sz="1300" spc="-10" i="1">
                <a:latin typeface="Arial"/>
                <a:cs typeface="Arial"/>
              </a:rPr>
              <a:t> </a:t>
            </a:r>
            <a:r>
              <a:rPr dirty="0" sz="1300" spc="-10" i="1">
                <a:latin typeface="Arial"/>
                <a:cs typeface="Arial"/>
              </a:rPr>
              <a:t>(S)</a:t>
            </a:r>
            <a:r>
              <a:rPr dirty="0" sz="1300" spc="-10" i="1">
                <a:latin typeface="Arial"/>
                <a:cs typeface="Arial"/>
              </a:rPr>
              <a:t> </a:t>
            </a:r>
            <a:r>
              <a:rPr dirty="0" sz="1300" spc="-5" i="1">
                <a:latin typeface="Arial"/>
                <a:cs typeface="Arial"/>
              </a:rPr>
              <a:t>*</a:t>
            </a:r>
            <a:r>
              <a:rPr dirty="0" sz="1300" spc="-5" i="1">
                <a:latin typeface="Arial"/>
                <a:cs typeface="Arial"/>
              </a:rPr>
              <a:t> </a:t>
            </a:r>
            <a:r>
              <a:rPr dirty="0" sz="1300" spc="-10" i="1">
                <a:latin typeface="Arial"/>
                <a:cs typeface="Arial"/>
              </a:rPr>
              <a:t>N</a:t>
            </a:r>
            <a:r>
              <a:rPr dirty="0" sz="1300" spc="-10" i="1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where</a:t>
            </a:r>
            <a:r>
              <a:rPr dirty="0" sz="1300" spc="25">
                <a:latin typeface="Arial"/>
                <a:cs typeface="Arial"/>
              </a:rPr>
              <a:t> </a:t>
            </a:r>
            <a:r>
              <a:rPr dirty="0" sz="1300" spc="-10" i="1">
                <a:latin typeface="Arial"/>
                <a:cs typeface="Arial"/>
              </a:rPr>
              <a:t>N</a:t>
            </a:r>
            <a:r>
              <a:rPr dirty="0" sz="1300" i="1">
                <a:latin typeface="Arial"/>
                <a:cs typeface="Arial"/>
              </a:rPr>
              <a:t> </a:t>
            </a:r>
            <a:r>
              <a:rPr dirty="0" sz="1300" spc="-5">
                <a:latin typeface="Arial"/>
                <a:cs typeface="Arial"/>
              </a:rPr>
              <a:t>is</a:t>
            </a:r>
            <a:r>
              <a:rPr dirty="0" sz="1300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the</a:t>
            </a:r>
            <a:r>
              <a:rPr dirty="0" sz="1300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size</a:t>
            </a:r>
            <a:r>
              <a:rPr dirty="0" sz="1300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of</a:t>
            </a:r>
            <a:r>
              <a:rPr dirty="0" sz="1300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the</a:t>
            </a:r>
            <a:r>
              <a:rPr dirty="0" sz="1300" spc="10">
                <a:latin typeface="Arial"/>
                <a:cs typeface="Arial"/>
              </a:rPr>
              <a:t> </a:t>
            </a:r>
            <a:r>
              <a:rPr dirty="0" sz="1300" spc="0" i="1">
                <a:latin typeface="Arial"/>
                <a:cs typeface="Arial"/>
              </a:rPr>
              <a:t>s</a:t>
            </a:r>
            <a:r>
              <a:rPr dirty="0" sz="1300" spc="-10" i="1">
                <a:latin typeface="Arial"/>
                <a:cs typeface="Arial"/>
              </a:rPr>
              <a:t>earch</a:t>
            </a:r>
            <a:r>
              <a:rPr dirty="0" sz="1300" i="1">
                <a:latin typeface="Arial"/>
                <a:cs typeface="Arial"/>
              </a:rPr>
              <a:t> </a:t>
            </a:r>
            <a:r>
              <a:rPr dirty="0" sz="1300" spc="-10" i="1">
                <a:latin typeface="Arial"/>
                <a:cs typeface="Arial"/>
              </a:rPr>
              <a:t>space</a:t>
            </a:r>
            <a:r>
              <a:rPr dirty="0" sz="1300" spc="-5" i="1">
                <a:latin typeface="Arial"/>
                <a:cs typeface="Arial"/>
              </a:rPr>
              <a:t> </a:t>
            </a:r>
            <a:r>
              <a:rPr dirty="0" sz="1300" spc="-5">
                <a:latin typeface="Arial"/>
                <a:cs typeface="Arial"/>
              </a:rPr>
              <a:t>(</a:t>
            </a:r>
            <a:r>
              <a:rPr dirty="0" sz="1300" spc="-10" i="1">
                <a:latin typeface="Arial"/>
                <a:cs typeface="Arial"/>
              </a:rPr>
              <a:t>N</a:t>
            </a:r>
            <a:r>
              <a:rPr dirty="0" sz="1300" i="1">
                <a:latin typeface="Arial"/>
                <a:cs typeface="Arial"/>
              </a:rPr>
              <a:t> </a:t>
            </a:r>
            <a:r>
              <a:rPr dirty="0" sz="1300" spc="-10" i="1">
                <a:latin typeface="Arial"/>
                <a:cs typeface="Arial"/>
              </a:rPr>
              <a:t>=</a:t>
            </a:r>
            <a:r>
              <a:rPr dirty="0" sz="1300" i="1">
                <a:latin typeface="Arial"/>
                <a:cs typeface="Arial"/>
              </a:rPr>
              <a:t> </a:t>
            </a:r>
            <a:r>
              <a:rPr dirty="0" sz="1300" spc="-10" i="1">
                <a:latin typeface="Arial"/>
                <a:cs typeface="Arial"/>
              </a:rPr>
              <a:t>n*m</a:t>
            </a:r>
            <a:r>
              <a:rPr dirty="0" sz="1300" i="1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where</a:t>
            </a:r>
            <a:r>
              <a:rPr dirty="0" sz="1300" spc="5">
                <a:latin typeface="Arial"/>
                <a:cs typeface="Arial"/>
              </a:rPr>
              <a:t> </a:t>
            </a:r>
            <a:r>
              <a:rPr dirty="0" sz="1300" spc="-10" i="1">
                <a:latin typeface="Arial"/>
                <a:cs typeface="Arial"/>
              </a:rPr>
              <a:t>n</a:t>
            </a:r>
            <a:r>
              <a:rPr dirty="0" sz="1300" spc="45" i="1">
                <a:latin typeface="Arial"/>
                <a:cs typeface="Arial"/>
              </a:rPr>
              <a:t> </a:t>
            </a:r>
            <a:r>
              <a:rPr dirty="0" sz="1300" spc="-5">
                <a:latin typeface="Arial"/>
                <a:cs typeface="Arial"/>
              </a:rPr>
              <a:t>is</a:t>
            </a:r>
            <a:r>
              <a:rPr dirty="0" sz="1300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the</a:t>
            </a:r>
            <a:r>
              <a:rPr dirty="0" sz="1300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length</a:t>
            </a:r>
            <a:r>
              <a:rPr dirty="0" sz="1300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of</a:t>
            </a:r>
            <a:r>
              <a:rPr dirty="0" sz="1300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the</a:t>
            </a:r>
            <a:r>
              <a:rPr dirty="0" sz="1300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query</a:t>
            </a:r>
            <a:r>
              <a:rPr dirty="0" sz="1300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sequence</a:t>
            </a:r>
            <a:r>
              <a:rPr dirty="0" sz="1300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and</a:t>
            </a:r>
            <a:r>
              <a:rPr dirty="0" sz="1300" spc="10">
                <a:latin typeface="Arial"/>
                <a:cs typeface="Arial"/>
              </a:rPr>
              <a:t> </a:t>
            </a:r>
            <a:r>
              <a:rPr dirty="0" sz="1300" spc="-15" i="1">
                <a:latin typeface="Arial"/>
                <a:cs typeface="Arial"/>
              </a:rPr>
              <a:t>m</a:t>
            </a:r>
            <a:r>
              <a:rPr dirty="0" sz="1300" spc="40" i="1">
                <a:latin typeface="Arial"/>
                <a:cs typeface="Arial"/>
              </a:rPr>
              <a:t> </a:t>
            </a:r>
            <a:r>
              <a:rPr dirty="0" sz="1300" spc="-5">
                <a:latin typeface="Arial"/>
                <a:cs typeface="Arial"/>
              </a:rPr>
              <a:t>is</a:t>
            </a:r>
            <a:r>
              <a:rPr dirty="0" sz="1300" spc="-10">
                <a:latin typeface="Arial"/>
                <a:cs typeface="Arial"/>
              </a:rPr>
              <a:t> the</a:t>
            </a:r>
            <a:r>
              <a:rPr dirty="0" sz="1300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length</a:t>
            </a:r>
            <a:r>
              <a:rPr dirty="0" sz="1300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of</a:t>
            </a:r>
            <a:r>
              <a:rPr dirty="0" sz="1300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the</a:t>
            </a:r>
            <a:r>
              <a:rPr dirty="0" sz="1300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database</a:t>
            </a:r>
            <a:r>
              <a:rPr dirty="0" sz="1300" spc="-15">
                <a:latin typeface="Arial"/>
                <a:cs typeface="Arial"/>
              </a:rPr>
              <a:t>)</a:t>
            </a:r>
            <a:r>
              <a:rPr dirty="0" sz="1300" spc="-5">
                <a:latin typeface="Arial"/>
                <a:cs typeface="Arial"/>
              </a:rPr>
              <a:t>.</a:t>
            </a:r>
            <a:endParaRPr sz="13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80287" y="353567"/>
            <a:ext cx="9131935" cy="6845934"/>
          </a:xfrm>
          <a:custGeom>
            <a:avLst/>
            <a:gdLst/>
            <a:ahLst/>
            <a:cxnLst/>
            <a:rect l="l" t="t" r="r" b="b"/>
            <a:pathLst>
              <a:path w="9131935" h="6845934">
                <a:moveTo>
                  <a:pt x="0" y="0"/>
                </a:moveTo>
                <a:lnTo>
                  <a:pt x="9131807" y="0"/>
                </a:lnTo>
                <a:lnTo>
                  <a:pt x="9131807" y="6845808"/>
                </a:lnTo>
                <a:lnTo>
                  <a:pt x="0" y="6845808"/>
                </a:lnTo>
                <a:lnTo>
                  <a:pt x="0" y="0"/>
                </a:lnTo>
                <a:close/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20"/>
              <a:t>S</a:t>
            </a:r>
            <a:r>
              <a:rPr dirty="0" spc="-20"/>
              <a:t>core,</a:t>
            </a:r>
            <a:r>
              <a:rPr dirty="0"/>
              <a:t> </a:t>
            </a:r>
            <a:r>
              <a:rPr dirty="0" spc="-20"/>
              <a:t>B</a:t>
            </a:r>
            <a:r>
              <a:rPr dirty="0" spc="-15"/>
              <a:t>it-score,</a:t>
            </a:r>
            <a:r>
              <a:rPr dirty="0"/>
              <a:t> </a:t>
            </a:r>
            <a:r>
              <a:rPr dirty="0" spc="-20"/>
              <a:t>P</a:t>
            </a:r>
            <a:r>
              <a:rPr dirty="0" spc="-15"/>
              <a:t>-value,</a:t>
            </a:r>
            <a:r>
              <a:rPr dirty="0"/>
              <a:t> </a:t>
            </a:r>
            <a:r>
              <a:rPr dirty="0" spc="-20"/>
              <a:t>E</a:t>
            </a:r>
            <a:r>
              <a:rPr dirty="0" spc="-15"/>
              <a:t>-value:</a:t>
            </a:r>
            <a:r>
              <a:rPr dirty="0"/>
              <a:t> </a:t>
            </a:r>
            <a:r>
              <a:rPr dirty="0" spc="-20"/>
              <a:t>exa</a:t>
            </a:r>
            <a:r>
              <a:rPr dirty="0" spc="-25"/>
              <a:t>m</a:t>
            </a:r>
            <a:r>
              <a:rPr dirty="0" spc="-20"/>
              <a:t>ple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450083" y="1409042"/>
            <a:ext cx="5337175" cy="3060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200" spc="-10" b="1">
                <a:latin typeface="Arial"/>
                <a:cs typeface="Arial"/>
              </a:rPr>
              <a:t>E</a:t>
            </a:r>
            <a:r>
              <a:rPr dirty="0" sz="2200" spc="-5" b="1">
                <a:latin typeface="Arial"/>
                <a:cs typeface="Arial"/>
              </a:rPr>
              <a:t>xa</a:t>
            </a:r>
            <a:r>
              <a:rPr dirty="0" sz="2200" spc="-10" b="1">
                <a:latin typeface="Arial"/>
                <a:cs typeface="Arial"/>
              </a:rPr>
              <a:t>m</a:t>
            </a:r>
            <a:r>
              <a:rPr dirty="0" sz="2200" spc="-5" b="1">
                <a:latin typeface="Arial"/>
                <a:cs typeface="Arial"/>
              </a:rPr>
              <a:t>ple</a:t>
            </a:r>
            <a:r>
              <a:rPr dirty="0" sz="2200" b="1">
                <a:latin typeface="Arial"/>
                <a:cs typeface="Arial"/>
              </a:rPr>
              <a:t>:</a:t>
            </a:r>
            <a:r>
              <a:rPr dirty="0" sz="2200" spc="-5" b="1">
                <a:latin typeface="Arial"/>
                <a:cs typeface="Arial"/>
              </a:rPr>
              <a:t> </a:t>
            </a:r>
            <a:r>
              <a:rPr dirty="0" sz="2200" spc="-10" b="1">
                <a:latin typeface="Arial"/>
                <a:cs typeface="Arial"/>
              </a:rPr>
              <a:t>B</a:t>
            </a:r>
            <a:r>
              <a:rPr dirty="0" sz="2200" spc="-5" b="1">
                <a:latin typeface="Arial"/>
                <a:cs typeface="Arial"/>
              </a:rPr>
              <a:t>L</a:t>
            </a:r>
            <a:r>
              <a:rPr dirty="0" sz="2200" spc="-10" b="1">
                <a:latin typeface="Arial"/>
                <a:cs typeface="Arial"/>
              </a:rPr>
              <a:t>AS</a:t>
            </a:r>
            <a:r>
              <a:rPr dirty="0" sz="2200" b="1">
                <a:latin typeface="Arial"/>
                <a:cs typeface="Arial"/>
              </a:rPr>
              <a:t>T</a:t>
            </a:r>
            <a:r>
              <a:rPr dirty="0" sz="2200" spc="-10" b="1">
                <a:latin typeface="Arial"/>
                <a:cs typeface="Arial"/>
              </a:rPr>
              <a:t> </a:t>
            </a:r>
            <a:r>
              <a:rPr dirty="0" sz="2200" b="1">
                <a:latin typeface="Arial"/>
                <a:cs typeface="Arial"/>
              </a:rPr>
              <a:t>-</a:t>
            </a:r>
            <a:r>
              <a:rPr dirty="0" sz="2200" spc="-5" b="1">
                <a:latin typeface="Arial"/>
                <a:cs typeface="Arial"/>
              </a:rPr>
              <a:t> </a:t>
            </a:r>
            <a:r>
              <a:rPr dirty="0" sz="2200" spc="-10" b="1">
                <a:latin typeface="Arial"/>
                <a:cs typeface="Arial"/>
              </a:rPr>
              <a:t>P</a:t>
            </a:r>
            <a:r>
              <a:rPr dirty="0" sz="2200" spc="-5" b="1">
                <a:latin typeface="Arial"/>
                <a:cs typeface="Arial"/>
              </a:rPr>
              <a:t>ho4</a:t>
            </a:r>
            <a:r>
              <a:rPr dirty="0" sz="2200" b="1">
                <a:latin typeface="Arial"/>
                <a:cs typeface="Arial"/>
              </a:rPr>
              <a:t>p</a:t>
            </a:r>
            <a:r>
              <a:rPr dirty="0" sz="2200" spc="-10" b="1">
                <a:latin typeface="Arial"/>
                <a:cs typeface="Arial"/>
              </a:rPr>
              <a:t> (</a:t>
            </a:r>
            <a:r>
              <a:rPr dirty="0" sz="2200" spc="-5" b="1" i="1">
                <a:latin typeface="Arial"/>
                <a:cs typeface="Arial"/>
              </a:rPr>
              <a:t>S</a:t>
            </a:r>
            <a:r>
              <a:rPr dirty="0" sz="2200" b="1" i="1">
                <a:latin typeface="Arial"/>
                <a:cs typeface="Arial"/>
              </a:rPr>
              <a:t>.</a:t>
            </a:r>
            <a:r>
              <a:rPr dirty="0" sz="2200" spc="-5" b="1" i="1">
                <a:latin typeface="Arial"/>
                <a:cs typeface="Arial"/>
              </a:rPr>
              <a:t> cerevisia</a:t>
            </a:r>
            <a:r>
              <a:rPr dirty="0" sz="2200" b="1" i="1">
                <a:latin typeface="Arial"/>
                <a:cs typeface="Arial"/>
              </a:rPr>
              <a:t>e</a:t>
            </a:r>
            <a:r>
              <a:rPr dirty="0" sz="2200" b="1">
                <a:latin typeface="Arial"/>
                <a:cs typeface="Arial"/>
              </a:rPr>
              <a:t>)</a:t>
            </a:r>
            <a:endParaRPr sz="2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50391" y="4014215"/>
            <a:ext cx="5047488" cy="24292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1078991" y="2100072"/>
            <a:ext cx="5715000" cy="1005840"/>
          </a:xfrm>
          <a:prstGeom prst="rect">
            <a:avLst/>
          </a:prstGeom>
          <a:solidFill>
            <a:srgbClr val="D8D9FF"/>
          </a:solidFill>
        </p:spPr>
        <p:txBody>
          <a:bodyPr wrap="square" lIns="0" tIns="0" rIns="0" bIns="0" rtlCol="0" vert="horz">
            <a:spAutoFit/>
          </a:bodyPr>
          <a:lstStyle/>
          <a:p>
            <a:pPr marL="91440" marR="280035">
              <a:lnSpc>
                <a:spcPct val="100000"/>
              </a:lnSpc>
            </a:pPr>
            <a:r>
              <a:rPr dirty="0" sz="1000" spc="-5">
                <a:latin typeface="Courier New"/>
                <a:cs typeface="Courier New"/>
              </a:rPr>
              <a:t>&gt;gi|259146228|emb|CAY79487.1</a:t>
            </a:r>
            <a:r>
              <a:rPr dirty="0" sz="1000">
                <a:latin typeface="Courier New"/>
                <a:cs typeface="Courier New"/>
              </a:rPr>
              <a:t>|</a:t>
            </a:r>
            <a:r>
              <a:rPr dirty="0" sz="1000" spc="-5">
                <a:latin typeface="Courier New"/>
                <a:cs typeface="Courier New"/>
              </a:rPr>
              <a:t> Pho4</a:t>
            </a:r>
            <a:r>
              <a:rPr dirty="0" sz="1000">
                <a:latin typeface="Courier New"/>
                <a:cs typeface="Courier New"/>
              </a:rPr>
              <a:t>p</a:t>
            </a:r>
            <a:r>
              <a:rPr dirty="0" sz="1000" spc="-5">
                <a:latin typeface="Courier New"/>
                <a:cs typeface="Courier New"/>
              </a:rPr>
              <a:t> [Saccharomyce</a:t>
            </a:r>
            <a:r>
              <a:rPr dirty="0" sz="1000">
                <a:latin typeface="Courier New"/>
                <a:cs typeface="Courier New"/>
              </a:rPr>
              <a:t>s</a:t>
            </a:r>
            <a:r>
              <a:rPr dirty="0" sz="1000" spc="-5">
                <a:latin typeface="Courier New"/>
                <a:cs typeface="Courier New"/>
              </a:rPr>
              <a:t> cerevisia</a:t>
            </a:r>
            <a:r>
              <a:rPr dirty="0" sz="1000">
                <a:latin typeface="Courier New"/>
                <a:cs typeface="Courier New"/>
              </a:rPr>
              <a:t>e</a:t>
            </a:r>
            <a:r>
              <a:rPr dirty="0" sz="1000" spc="-5">
                <a:latin typeface="Courier New"/>
                <a:cs typeface="Courier New"/>
              </a:rPr>
              <a:t> EC1118</a:t>
            </a:r>
            <a:r>
              <a:rPr dirty="0" sz="1000">
                <a:latin typeface="Courier New"/>
                <a:cs typeface="Courier New"/>
              </a:rPr>
              <a:t>]</a:t>
            </a:r>
            <a:r>
              <a:rPr dirty="0" sz="1000">
                <a:latin typeface="Courier New"/>
                <a:cs typeface="Courier New"/>
              </a:rPr>
              <a:t> </a:t>
            </a:r>
            <a:r>
              <a:rPr dirty="0" sz="1000" spc="-5">
                <a:latin typeface="Courier New"/>
                <a:cs typeface="Courier New"/>
              </a:rPr>
              <a:t>MGRTTSEGIHGFVDDLEPKSSILDKVGDFITVNTKRHDGREDFNEQNDELNSQEHHNSSENGNENENEQ</a:t>
            </a:r>
            <a:r>
              <a:rPr dirty="0" sz="1000">
                <a:latin typeface="Courier New"/>
                <a:cs typeface="Courier New"/>
              </a:rPr>
              <a:t>D</a:t>
            </a:r>
            <a:r>
              <a:rPr dirty="0" sz="1000">
                <a:latin typeface="Courier New"/>
                <a:cs typeface="Courier New"/>
              </a:rPr>
              <a:t> </a:t>
            </a:r>
            <a:r>
              <a:rPr dirty="0" sz="1000" spc="-5">
                <a:latin typeface="Courier New"/>
                <a:cs typeface="Courier New"/>
              </a:rPr>
              <a:t>SLALDDLDRAFELVEGMDMDWMMPSHAHHSPATTATIKPRLLYSPLIHTQSAVPVTISPNLVATATSTT</a:t>
            </a:r>
            <a:r>
              <a:rPr dirty="0" sz="1000">
                <a:latin typeface="Courier New"/>
                <a:cs typeface="Courier New"/>
              </a:rPr>
              <a:t>S</a:t>
            </a:r>
            <a:r>
              <a:rPr dirty="0" sz="1000">
                <a:latin typeface="Courier New"/>
                <a:cs typeface="Courier New"/>
              </a:rPr>
              <a:t> </a:t>
            </a:r>
            <a:r>
              <a:rPr dirty="0" sz="1000" spc="-5">
                <a:latin typeface="Courier New"/>
                <a:cs typeface="Courier New"/>
              </a:rPr>
              <a:t>ANKVTKNKSNSSPYLNKRRGKPGPDSATSLFELPDSVIPTPKPKPKPKQYPKVILPSNSTRRISPVTAK</a:t>
            </a:r>
            <a:r>
              <a:rPr dirty="0" sz="1000">
                <a:latin typeface="Courier New"/>
                <a:cs typeface="Courier New"/>
              </a:rPr>
              <a:t>T</a:t>
            </a:r>
            <a:r>
              <a:rPr dirty="0" sz="1000">
                <a:latin typeface="Courier New"/>
                <a:cs typeface="Courier New"/>
              </a:rPr>
              <a:t> </a:t>
            </a:r>
            <a:r>
              <a:rPr dirty="0" sz="1000" spc="-5">
                <a:latin typeface="Courier New"/>
                <a:cs typeface="Courier New"/>
              </a:rPr>
              <a:t>SSSAEGVVVASESPVIAPHGSSHSRSLSKRRSSGALVDDDKRESHKHAEQARRNRLAVALHELASLIPA</a:t>
            </a:r>
            <a:r>
              <a:rPr dirty="0" sz="1000">
                <a:latin typeface="Courier New"/>
                <a:cs typeface="Courier New"/>
              </a:rPr>
              <a:t>E</a:t>
            </a:r>
            <a:r>
              <a:rPr dirty="0" sz="1000">
                <a:latin typeface="Courier New"/>
                <a:cs typeface="Courier New"/>
              </a:rPr>
              <a:t> </a:t>
            </a:r>
            <a:r>
              <a:rPr dirty="0" sz="1000" spc="-5">
                <a:latin typeface="Courier New"/>
                <a:cs typeface="Courier New"/>
              </a:rPr>
              <a:t>WKQQNVSAAPSKATTVEAACRYIRHLQQNVS</a:t>
            </a:r>
            <a:r>
              <a:rPr dirty="0" sz="1000">
                <a:latin typeface="Courier New"/>
                <a:cs typeface="Courier New"/>
              </a:rPr>
              <a:t>T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77531" y="2370683"/>
            <a:ext cx="2017395" cy="4165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500" spc="-10">
                <a:latin typeface="Arial"/>
                <a:cs typeface="Arial"/>
              </a:rPr>
              <a:t>Que</a:t>
            </a:r>
            <a:r>
              <a:rPr dirty="0" sz="1500" spc="-5">
                <a:latin typeface="Arial"/>
                <a:cs typeface="Arial"/>
              </a:rPr>
              <a:t>r</a:t>
            </a:r>
            <a:r>
              <a:rPr dirty="0" sz="1500">
                <a:latin typeface="Arial"/>
                <a:cs typeface="Arial"/>
              </a:rPr>
              <a:t>y</a:t>
            </a:r>
            <a:r>
              <a:rPr dirty="0" sz="1500" spc="-10">
                <a:latin typeface="Arial"/>
                <a:cs typeface="Arial"/>
              </a:rPr>
              <a:t> </a:t>
            </a:r>
            <a:r>
              <a:rPr dirty="0" sz="1500" spc="-5">
                <a:latin typeface="Arial"/>
                <a:cs typeface="Arial"/>
              </a:rPr>
              <a:t>(i</a:t>
            </a:r>
            <a:r>
              <a:rPr dirty="0" sz="1500" spc="-10">
                <a:latin typeface="Arial"/>
                <a:cs typeface="Arial"/>
              </a:rPr>
              <a:t>npu</a:t>
            </a:r>
            <a:r>
              <a:rPr dirty="0" sz="1500" spc="-5">
                <a:latin typeface="Arial"/>
                <a:cs typeface="Arial"/>
              </a:rPr>
              <a:t>t</a:t>
            </a:r>
            <a:r>
              <a:rPr dirty="0" sz="1500">
                <a:latin typeface="Arial"/>
                <a:cs typeface="Arial"/>
              </a:rPr>
              <a:t>)</a:t>
            </a:r>
            <a:r>
              <a:rPr dirty="0" sz="1500" spc="-5">
                <a:latin typeface="Arial"/>
                <a:cs typeface="Arial"/>
              </a:rPr>
              <a:t> </a:t>
            </a:r>
            <a:r>
              <a:rPr dirty="0" sz="1500" spc="-10">
                <a:latin typeface="Arial"/>
                <a:cs typeface="Arial"/>
              </a:rPr>
              <a:t>sequenc</a:t>
            </a:r>
            <a:r>
              <a:rPr dirty="0" sz="1500">
                <a:latin typeface="Arial"/>
                <a:cs typeface="Arial"/>
              </a:rPr>
              <a:t>e</a:t>
            </a:r>
            <a:endParaRPr sz="15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300" spc="-10">
                <a:latin typeface="Arial"/>
                <a:cs typeface="Arial"/>
              </a:rPr>
              <a:t>(Pho4p</a:t>
            </a:r>
            <a:r>
              <a:rPr dirty="0" sz="1300" spc="-10">
                <a:latin typeface="Arial"/>
                <a:cs typeface="Arial"/>
              </a:rPr>
              <a:t> </a:t>
            </a:r>
            <a:r>
              <a:rPr dirty="0" sz="1300" spc="-10">
                <a:latin typeface="Arial"/>
                <a:cs typeface="Arial"/>
              </a:rPr>
              <a:t>from</a:t>
            </a:r>
            <a:r>
              <a:rPr dirty="0" sz="1300" spc="-10">
                <a:latin typeface="Arial"/>
                <a:cs typeface="Arial"/>
              </a:rPr>
              <a:t> </a:t>
            </a:r>
            <a:r>
              <a:rPr dirty="0" sz="1300" spc="-5" i="1">
                <a:latin typeface="Arial"/>
                <a:cs typeface="Arial"/>
              </a:rPr>
              <a:t>S</a:t>
            </a:r>
            <a:r>
              <a:rPr dirty="0" sz="1300" spc="-5" i="1">
                <a:latin typeface="Arial"/>
                <a:cs typeface="Arial"/>
              </a:rPr>
              <a:t>.</a:t>
            </a:r>
            <a:r>
              <a:rPr dirty="0" sz="1300" i="1">
                <a:latin typeface="Arial"/>
                <a:cs typeface="Arial"/>
              </a:rPr>
              <a:t> </a:t>
            </a:r>
            <a:r>
              <a:rPr dirty="0" sz="1300" spc="-10" i="1">
                <a:latin typeface="Arial"/>
                <a:cs typeface="Arial"/>
              </a:rPr>
              <a:t>cerevisia</a:t>
            </a:r>
            <a:r>
              <a:rPr dirty="0" sz="1300" spc="-15" i="1">
                <a:latin typeface="Arial"/>
                <a:cs typeface="Arial"/>
              </a:rPr>
              <a:t>e</a:t>
            </a:r>
            <a:r>
              <a:rPr dirty="0" sz="1300" spc="-5">
                <a:latin typeface="Arial"/>
                <a:cs typeface="Arial"/>
              </a:rPr>
              <a:t>)</a:t>
            </a:r>
            <a:endParaRPr sz="13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899915" y="3244595"/>
            <a:ext cx="0" cy="365760"/>
          </a:xfrm>
          <a:custGeom>
            <a:avLst/>
            <a:gdLst/>
            <a:ahLst/>
            <a:cxnLst/>
            <a:rect l="l" t="t" r="r" b="b"/>
            <a:pathLst>
              <a:path w="0" h="365760">
                <a:moveTo>
                  <a:pt x="0" y="0"/>
                </a:moveTo>
                <a:lnTo>
                  <a:pt x="0" y="365760"/>
                </a:lnTo>
              </a:path>
            </a:pathLst>
          </a:custGeom>
          <a:ln w="3962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3814571" y="3607308"/>
            <a:ext cx="173990" cy="173990"/>
          </a:xfrm>
          <a:custGeom>
            <a:avLst/>
            <a:gdLst/>
            <a:ahLst/>
            <a:cxnLst/>
            <a:rect l="l" t="t" r="r" b="b"/>
            <a:pathLst>
              <a:path w="173989" h="173989">
                <a:moveTo>
                  <a:pt x="173736" y="0"/>
                </a:moveTo>
                <a:lnTo>
                  <a:pt x="0" y="0"/>
                </a:lnTo>
                <a:lnTo>
                  <a:pt x="88391" y="173736"/>
                </a:lnTo>
                <a:lnTo>
                  <a:pt x="17373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1310132" y="3376523"/>
            <a:ext cx="7345045" cy="6750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500" spc="-10">
                <a:latin typeface="Arial"/>
                <a:cs typeface="Arial"/>
              </a:rPr>
              <a:t>BLAS</a:t>
            </a:r>
            <a:r>
              <a:rPr dirty="0" sz="1500">
                <a:latin typeface="Arial"/>
                <a:cs typeface="Arial"/>
              </a:rPr>
              <a:t>T</a:t>
            </a:r>
            <a:r>
              <a:rPr dirty="0" sz="1500" spc="-10">
                <a:latin typeface="Arial"/>
                <a:cs typeface="Arial"/>
              </a:rPr>
              <a:t> </a:t>
            </a:r>
            <a:r>
              <a:rPr dirty="0" sz="1500" spc="-5">
                <a:latin typeface="Arial"/>
                <a:cs typeface="Arial"/>
              </a:rPr>
              <a:t>(</a:t>
            </a:r>
            <a:r>
              <a:rPr dirty="0" sz="1500" spc="-10">
                <a:latin typeface="Arial"/>
                <a:cs typeface="Arial"/>
              </a:rPr>
              <a:t>de</a:t>
            </a:r>
            <a:r>
              <a:rPr dirty="0" sz="1500" spc="-5">
                <a:latin typeface="Arial"/>
                <a:cs typeface="Arial"/>
              </a:rPr>
              <a:t>f</a:t>
            </a:r>
            <a:r>
              <a:rPr dirty="0" sz="1500" spc="-10">
                <a:latin typeface="Arial"/>
                <a:cs typeface="Arial"/>
              </a:rPr>
              <a:t>au</a:t>
            </a:r>
            <a:r>
              <a:rPr dirty="0" sz="1500" spc="-5">
                <a:latin typeface="Arial"/>
                <a:cs typeface="Arial"/>
              </a:rPr>
              <a:t>l</a:t>
            </a:r>
            <a:r>
              <a:rPr dirty="0" sz="1500">
                <a:latin typeface="Arial"/>
                <a:cs typeface="Arial"/>
              </a:rPr>
              <a:t>t</a:t>
            </a:r>
            <a:r>
              <a:rPr dirty="0" sz="1500" spc="-5">
                <a:latin typeface="Arial"/>
                <a:cs typeface="Arial"/>
              </a:rPr>
              <a:t> </a:t>
            </a:r>
            <a:r>
              <a:rPr dirty="0" sz="1500" spc="-10">
                <a:latin typeface="Arial"/>
                <a:cs typeface="Arial"/>
              </a:rPr>
              <a:t>pa</a:t>
            </a:r>
            <a:r>
              <a:rPr dirty="0" sz="1500" spc="-5">
                <a:latin typeface="Arial"/>
                <a:cs typeface="Arial"/>
              </a:rPr>
              <a:t>r</a:t>
            </a:r>
            <a:r>
              <a:rPr dirty="0" sz="1500" spc="-10">
                <a:latin typeface="Arial"/>
                <a:cs typeface="Arial"/>
              </a:rPr>
              <a:t>ame</a:t>
            </a:r>
            <a:r>
              <a:rPr dirty="0" sz="1500" spc="-5">
                <a:latin typeface="Arial"/>
                <a:cs typeface="Arial"/>
              </a:rPr>
              <a:t>t</a:t>
            </a:r>
            <a:r>
              <a:rPr dirty="0" sz="1500" spc="-10">
                <a:latin typeface="Arial"/>
                <a:cs typeface="Arial"/>
              </a:rPr>
              <a:t>e</a:t>
            </a:r>
            <a:r>
              <a:rPr dirty="0" sz="1500" spc="-5">
                <a:latin typeface="Arial"/>
                <a:cs typeface="Arial"/>
              </a:rPr>
              <a:t>r</a:t>
            </a:r>
            <a:r>
              <a:rPr dirty="0" sz="1500" spc="-10">
                <a:latin typeface="Arial"/>
                <a:cs typeface="Arial"/>
              </a:rPr>
              <a:t>s</a:t>
            </a:r>
            <a:r>
              <a:rPr dirty="0" sz="1500">
                <a:latin typeface="Arial"/>
                <a:cs typeface="Arial"/>
              </a:rPr>
              <a:t>)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1550">
              <a:latin typeface="Times New Roman"/>
              <a:cs typeface="Times New Roman"/>
            </a:endParaRPr>
          </a:p>
          <a:p>
            <a:pPr algn="r" marR="5080">
              <a:lnSpc>
                <a:spcPct val="100000"/>
              </a:lnSpc>
            </a:pPr>
            <a:r>
              <a:rPr dirty="0" sz="1500" spc="-10">
                <a:latin typeface="Arial"/>
                <a:cs typeface="Arial"/>
              </a:rPr>
              <a:t>Resu</a:t>
            </a:r>
            <a:r>
              <a:rPr dirty="0" sz="1500" spc="-5">
                <a:latin typeface="Arial"/>
                <a:cs typeface="Arial"/>
              </a:rPr>
              <a:t>lt</a:t>
            </a:r>
            <a:r>
              <a:rPr dirty="0" sz="1500">
                <a:latin typeface="Arial"/>
                <a:cs typeface="Arial"/>
              </a:rPr>
              <a:t>s</a:t>
            </a:r>
            <a:r>
              <a:rPr dirty="0" sz="1500" spc="-10">
                <a:latin typeface="Arial"/>
                <a:cs typeface="Arial"/>
              </a:rPr>
              <a:t> </a:t>
            </a:r>
            <a:r>
              <a:rPr dirty="0" sz="1500" spc="-5">
                <a:latin typeface="Arial"/>
                <a:cs typeface="Arial"/>
              </a:rPr>
              <a:t>(</a:t>
            </a:r>
            <a:r>
              <a:rPr dirty="0" sz="1500" spc="-10">
                <a:latin typeface="Arial"/>
                <a:cs typeface="Arial"/>
              </a:rPr>
              <a:t>ou</a:t>
            </a:r>
            <a:r>
              <a:rPr dirty="0" sz="1500" spc="-5">
                <a:latin typeface="Arial"/>
                <a:cs typeface="Arial"/>
              </a:rPr>
              <a:t>t</a:t>
            </a:r>
            <a:r>
              <a:rPr dirty="0" sz="1500" spc="-10">
                <a:latin typeface="Arial"/>
                <a:cs typeface="Arial"/>
              </a:rPr>
              <a:t>pu</a:t>
            </a:r>
            <a:r>
              <a:rPr dirty="0" sz="1500" spc="-5">
                <a:latin typeface="Arial"/>
                <a:cs typeface="Arial"/>
              </a:rPr>
              <a:t>t</a:t>
            </a:r>
            <a:r>
              <a:rPr dirty="0" sz="1500">
                <a:latin typeface="Arial"/>
                <a:cs typeface="Arial"/>
              </a:rPr>
              <a:t>)</a:t>
            </a:r>
            <a:r>
              <a:rPr dirty="0" sz="1500" spc="-5">
                <a:latin typeface="Arial"/>
                <a:cs typeface="Arial"/>
              </a:rPr>
              <a:t> </a:t>
            </a:r>
            <a:r>
              <a:rPr dirty="0" sz="1500" spc="-10">
                <a:latin typeface="Arial"/>
                <a:cs typeface="Arial"/>
              </a:rPr>
              <a:t>o</a:t>
            </a:r>
            <a:r>
              <a:rPr dirty="0" sz="1500">
                <a:latin typeface="Arial"/>
                <a:cs typeface="Arial"/>
              </a:rPr>
              <a:t>f</a:t>
            </a:r>
            <a:r>
              <a:rPr dirty="0" sz="1500" spc="-5">
                <a:latin typeface="Arial"/>
                <a:cs typeface="Arial"/>
              </a:rPr>
              <a:t> </a:t>
            </a:r>
            <a:r>
              <a:rPr dirty="0" sz="1500" spc="-10">
                <a:latin typeface="Arial"/>
                <a:cs typeface="Arial"/>
              </a:rPr>
              <a:t>BLAS</a:t>
            </a:r>
            <a:r>
              <a:rPr dirty="0" sz="1500">
                <a:latin typeface="Arial"/>
                <a:cs typeface="Arial"/>
              </a:rPr>
              <a:t>T</a:t>
            </a:r>
            <a:endParaRPr sz="15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26591" y="6595871"/>
            <a:ext cx="5105400" cy="518159"/>
          </a:xfrm>
          <a:prstGeom prst="rect">
            <a:avLst/>
          </a:prstGeom>
          <a:solidFill>
            <a:srgbClr val="FFD1D6"/>
          </a:solidFill>
        </p:spPr>
        <p:txBody>
          <a:bodyPr wrap="square" lIns="0" tIns="0" rIns="0" bIns="0" rtlCol="0" vert="horz">
            <a:spAutoFit/>
          </a:bodyPr>
          <a:lstStyle/>
          <a:p>
            <a:pPr marL="91440">
              <a:lnSpc>
                <a:spcPct val="100000"/>
              </a:lnSpc>
            </a:pPr>
            <a:r>
              <a:rPr dirty="0" sz="1400" spc="-5" b="1">
                <a:latin typeface="Arial"/>
                <a:cs typeface="Arial"/>
              </a:rPr>
              <a:t>E</a:t>
            </a:r>
            <a:r>
              <a:rPr dirty="0" sz="1400" spc="-10" b="1">
                <a:latin typeface="Arial"/>
                <a:cs typeface="Arial"/>
              </a:rPr>
              <a:t>xplanation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of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O</a:t>
            </a:r>
            <a:r>
              <a:rPr dirty="0" sz="1400" spc="-10" b="1">
                <a:latin typeface="Arial"/>
                <a:cs typeface="Arial"/>
              </a:rPr>
              <a:t>utput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of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a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B</a:t>
            </a:r>
            <a:r>
              <a:rPr dirty="0" sz="1400" spc="-10" b="1">
                <a:latin typeface="Arial"/>
                <a:cs typeface="Arial"/>
              </a:rPr>
              <a:t>L</a:t>
            </a:r>
            <a:r>
              <a:rPr dirty="0" sz="1400" spc="-5" b="1">
                <a:latin typeface="Arial"/>
                <a:cs typeface="Arial"/>
              </a:rPr>
              <a:t>AS</a:t>
            </a:r>
            <a:r>
              <a:rPr dirty="0" sz="1400" spc="-10" b="1">
                <a:latin typeface="Arial"/>
                <a:cs typeface="Arial"/>
              </a:rPr>
              <a:t>T</a:t>
            </a:r>
            <a:r>
              <a:rPr dirty="0" sz="1400" b="1">
                <a:latin typeface="Arial"/>
                <a:cs typeface="Arial"/>
              </a:rPr>
              <a:t> </a:t>
            </a:r>
            <a:r>
              <a:rPr dirty="0" sz="1400" spc="-5" b="1">
                <a:latin typeface="Arial"/>
                <a:cs typeface="Arial"/>
              </a:rPr>
              <a:t>S</a:t>
            </a:r>
            <a:r>
              <a:rPr dirty="0" sz="1400" spc="-10" b="1">
                <a:latin typeface="Arial"/>
                <a:cs typeface="Arial"/>
              </a:rPr>
              <a:t>earch:</a:t>
            </a:r>
            <a:endParaRPr sz="1400">
              <a:latin typeface="Arial"/>
              <a:cs typeface="Arial"/>
            </a:endParaRPr>
          </a:p>
          <a:p>
            <a:pPr marL="91440">
              <a:lnSpc>
                <a:spcPct val="100000"/>
              </a:lnSpc>
            </a:pPr>
            <a:r>
              <a:rPr dirty="0" sz="1400" spc="-5">
                <a:latin typeface="Arial"/>
                <a:cs typeface="Arial"/>
                <a:hlinkClick r:id="rId3"/>
              </a:rPr>
              <a:t>http://</a:t>
            </a:r>
            <a:r>
              <a:rPr dirty="0" sz="1400" spc="-10">
                <a:latin typeface="Arial"/>
                <a:cs typeface="Arial"/>
                <a:hlinkClick r:id="rId3"/>
              </a:rPr>
              <a:t>www</a:t>
            </a:r>
            <a:r>
              <a:rPr dirty="0" sz="1400" spc="-10">
                <a:latin typeface="Arial"/>
                <a:cs typeface="Arial"/>
                <a:hlinkClick r:id="rId3"/>
              </a:rPr>
              <a:t>.ncbi.nl</a:t>
            </a:r>
            <a:r>
              <a:rPr dirty="0" sz="1400" spc="-10">
                <a:latin typeface="Arial"/>
                <a:cs typeface="Arial"/>
                <a:hlinkClick r:id="rId3"/>
              </a:rPr>
              <a:t>m</a:t>
            </a:r>
            <a:r>
              <a:rPr dirty="0" sz="1400" spc="-10">
                <a:latin typeface="Arial"/>
                <a:cs typeface="Arial"/>
                <a:hlinkClick r:id="rId3"/>
              </a:rPr>
              <a:t>.nih.gov/staff/tao/</a:t>
            </a:r>
            <a:r>
              <a:rPr dirty="0" sz="1400" spc="-10">
                <a:latin typeface="Arial"/>
                <a:cs typeface="Arial"/>
                <a:hlinkClick r:id="rId3"/>
              </a:rPr>
              <a:t>UR</a:t>
            </a:r>
            <a:r>
              <a:rPr dirty="0" sz="1400" spc="-10">
                <a:latin typeface="Arial"/>
                <a:cs typeface="Arial"/>
                <a:hlinkClick r:id="rId3"/>
              </a:rPr>
              <a:t>L</a:t>
            </a:r>
            <a:r>
              <a:rPr dirty="0" sz="1400" spc="-5">
                <a:latin typeface="Arial"/>
                <a:cs typeface="Arial"/>
                <a:hlinkClick r:id="rId3"/>
              </a:rPr>
              <a:t>AP</a:t>
            </a:r>
            <a:r>
              <a:rPr dirty="0" sz="1400" spc="-10">
                <a:latin typeface="Arial"/>
                <a:cs typeface="Arial"/>
                <a:hlinkClick r:id="rId3"/>
              </a:rPr>
              <a:t>I/ne</a:t>
            </a:r>
            <a:r>
              <a:rPr dirty="0" sz="1400" spc="-10">
                <a:latin typeface="Arial"/>
                <a:cs typeface="Arial"/>
                <a:hlinkClick r:id="rId3"/>
              </a:rPr>
              <a:t>w</a:t>
            </a:r>
            <a:r>
              <a:rPr dirty="0" sz="1400" spc="-10">
                <a:latin typeface="Arial"/>
                <a:cs typeface="Arial"/>
                <a:hlinkClick r:id="rId3"/>
              </a:rPr>
              <a:t>_vie</a:t>
            </a:r>
            <a:r>
              <a:rPr dirty="0" sz="1400" spc="-10">
                <a:latin typeface="Arial"/>
                <a:cs typeface="Arial"/>
                <a:hlinkClick r:id="rId3"/>
              </a:rPr>
              <a:t>w</a:t>
            </a:r>
            <a:r>
              <a:rPr dirty="0" sz="1400" spc="-10">
                <a:latin typeface="Arial"/>
                <a:cs typeface="Arial"/>
                <a:hlinkClick r:id="rId3"/>
              </a:rPr>
              <a:t>.ht</a:t>
            </a:r>
            <a:r>
              <a:rPr dirty="0" sz="1400" spc="-10">
                <a:latin typeface="Arial"/>
                <a:cs typeface="Arial"/>
                <a:hlinkClick r:id="rId3"/>
              </a:rPr>
              <a:t>m</a:t>
            </a:r>
            <a:r>
              <a:rPr dirty="0" sz="1400" spc="-5">
                <a:latin typeface="Arial"/>
                <a:cs typeface="Arial"/>
                <a:hlinkClick r:id="rId3"/>
              </a:rPr>
              <a:t>l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39332" y="4214881"/>
            <a:ext cx="3357245" cy="28632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01295" marR="60960" indent="-188595">
              <a:lnSpc>
                <a:spcPct val="100000"/>
              </a:lnSpc>
              <a:buClr>
                <a:srgbClr val="4348AA"/>
              </a:buClr>
              <a:buFont typeface="Wingdings"/>
              <a:buChar char=""/>
              <a:tabLst>
                <a:tab pos="201930" algn="l"/>
              </a:tabLst>
            </a:pPr>
            <a:r>
              <a:rPr dirty="0" sz="1400">
                <a:latin typeface="Arial"/>
                <a:cs typeface="Arial"/>
              </a:rPr>
              <a:t>T</a:t>
            </a:r>
            <a:r>
              <a:rPr dirty="0" sz="1400" spc="0">
                <a:latin typeface="Arial"/>
                <a:cs typeface="Arial"/>
              </a:rPr>
              <a:t>h</a:t>
            </a:r>
            <a:r>
              <a:rPr dirty="0" sz="1400" spc="-10">
                <a:latin typeface="Arial"/>
                <a:cs typeface="Arial"/>
              </a:rPr>
              <a:t>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top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seg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10">
                <a:latin typeface="Arial"/>
                <a:cs typeface="Arial"/>
              </a:rPr>
              <a:t>ent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displays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color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key</a:t>
            </a:r>
            <a:r>
              <a:rPr dirty="0" sz="1400" spc="-10">
                <a:latin typeface="Arial"/>
                <a:cs typeface="Arial"/>
              </a:rPr>
              <a:t> and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query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based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scale.</a:t>
            </a:r>
            <a:endParaRPr sz="1400">
              <a:latin typeface="Arial"/>
              <a:cs typeface="Arial"/>
            </a:endParaRPr>
          </a:p>
          <a:p>
            <a:pPr marL="201295" marR="192405" indent="-188595">
              <a:lnSpc>
                <a:spcPct val="99500"/>
              </a:lnSpc>
              <a:spcBef>
                <a:spcPts val="844"/>
              </a:spcBef>
              <a:buClr>
                <a:srgbClr val="4348AA"/>
              </a:buClr>
              <a:buFont typeface="Wingdings"/>
              <a:buChar char=""/>
              <a:tabLst>
                <a:tab pos="201930" algn="l"/>
              </a:tabLst>
            </a:pP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colored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bars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repre</a:t>
            </a:r>
            <a:r>
              <a:rPr dirty="0" sz="1400" spc="-5">
                <a:latin typeface="Arial"/>
                <a:cs typeface="Arial"/>
              </a:rPr>
              <a:t>s</a:t>
            </a:r>
            <a:r>
              <a:rPr dirty="0" sz="1400" spc="-10">
                <a:latin typeface="Arial"/>
                <a:cs typeface="Arial"/>
              </a:rPr>
              <a:t>ent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actual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H</a:t>
            </a:r>
            <a:r>
              <a:rPr dirty="0" sz="1400" spc="-5">
                <a:latin typeface="Arial"/>
                <a:cs typeface="Arial"/>
              </a:rPr>
              <a:t>S</a:t>
            </a:r>
            <a:r>
              <a:rPr dirty="0" sz="1400" spc="-5">
                <a:latin typeface="Arial"/>
                <a:cs typeface="Arial"/>
              </a:rPr>
              <a:t>P</a:t>
            </a:r>
            <a:r>
              <a:rPr dirty="0" sz="1400" spc="-10">
                <a:latin typeface="Arial"/>
                <a:cs typeface="Arial"/>
              </a:rPr>
              <a:t>s.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position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of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each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bar</a:t>
            </a:r>
            <a:r>
              <a:rPr dirty="0" sz="1400" spc="-10">
                <a:latin typeface="Arial"/>
                <a:cs typeface="Arial"/>
              </a:rPr>
              <a:t> indicates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region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of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query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 spc="-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H</a:t>
            </a:r>
            <a:r>
              <a:rPr dirty="0" sz="1400" spc="-5">
                <a:latin typeface="Arial"/>
                <a:cs typeface="Arial"/>
              </a:rPr>
              <a:t>S</a:t>
            </a:r>
            <a:r>
              <a:rPr dirty="0" sz="1400" spc="-10">
                <a:latin typeface="Arial"/>
                <a:cs typeface="Arial"/>
              </a:rPr>
              <a:t>P</a:t>
            </a:r>
            <a:r>
              <a:rPr dirty="0" sz="1400" spc="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covers.</a:t>
            </a:r>
            <a:endParaRPr sz="1400">
              <a:latin typeface="Arial"/>
              <a:cs typeface="Arial"/>
            </a:endParaRPr>
          </a:p>
          <a:p>
            <a:pPr marL="201295" marR="5080" indent="-188595">
              <a:lnSpc>
                <a:spcPct val="100000"/>
              </a:lnSpc>
              <a:spcBef>
                <a:spcPts val="840"/>
              </a:spcBef>
              <a:buClr>
                <a:srgbClr val="4348AA"/>
              </a:buClr>
              <a:buFont typeface="Wingdings"/>
              <a:buChar char=""/>
              <a:tabLst>
                <a:tab pos="201930" algn="l"/>
              </a:tabLst>
            </a:pP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thin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line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(see</a:t>
            </a:r>
            <a:r>
              <a:rPr dirty="0" sz="1400" spc="10">
                <a:latin typeface="Arial"/>
                <a:cs typeface="Arial"/>
              </a:rPr>
              <a:t> </a:t>
            </a:r>
            <a:r>
              <a:rPr dirty="0" sz="1400">
                <a:solidFill>
                  <a:srgbClr val="FF2941"/>
                </a:solidFill>
                <a:latin typeface="Arial"/>
                <a:cs typeface="Arial"/>
              </a:rPr>
              <a:t>*</a:t>
            </a:r>
            <a:r>
              <a:rPr dirty="0" sz="1400" spc="-5">
                <a:latin typeface="Arial"/>
                <a:cs typeface="Arial"/>
              </a:rPr>
              <a:t>)</a:t>
            </a:r>
            <a:r>
              <a:rPr dirty="0" sz="1400" spc="1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indicates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that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 spc="-5">
                <a:latin typeface="Arial"/>
                <a:cs typeface="Arial"/>
              </a:rPr>
              <a:t> t</a:t>
            </a:r>
            <a:r>
              <a:rPr dirty="0" sz="1400" spc="-10">
                <a:latin typeface="Arial"/>
                <a:cs typeface="Arial"/>
              </a:rPr>
              <a:t>w</a:t>
            </a:r>
            <a:r>
              <a:rPr dirty="0" sz="1400" spc="-10">
                <a:latin typeface="Arial"/>
                <a:cs typeface="Arial"/>
              </a:rPr>
              <a:t>o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H</a:t>
            </a:r>
            <a:r>
              <a:rPr dirty="0" sz="1400" spc="-5">
                <a:latin typeface="Arial"/>
                <a:cs typeface="Arial"/>
              </a:rPr>
              <a:t>S</a:t>
            </a:r>
            <a:r>
              <a:rPr dirty="0" sz="1400" spc="-5">
                <a:latin typeface="Arial"/>
                <a:cs typeface="Arial"/>
              </a:rPr>
              <a:t>P</a:t>
            </a:r>
            <a:r>
              <a:rPr dirty="0" sz="1400" spc="-10">
                <a:latin typeface="Arial"/>
                <a:cs typeface="Arial"/>
              </a:rPr>
              <a:t>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are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from</a:t>
            </a:r>
            <a:r>
              <a:rPr dirty="0" sz="1400" spc="5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sa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10">
                <a:latin typeface="Arial"/>
                <a:cs typeface="Arial"/>
              </a:rPr>
              <a:t>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sequence.</a:t>
            </a:r>
            <a:endParaRPr sz="1400">
              <a:latin typeface="Arial"/>
              <a:cs typeface="Arial"/>
            </a:endParaRPr>
          </a:p>
          <a:p>
            <a:pPr marL="201295" marR="123189" indent="-188595">
              <a:lnSpc>
                <a:spcPct val="100000"/>
              </a:lnSpc>
              <a:spcBef>
                <a:spcPts val="815"/>
              </a:spcBef>
              <a:buClr>
                <a:srgbClr val="4348AA"/>
              </a:buClr>
              <a:buFont typeface="Wingdings"/>
              <a:buChar char=""/>
              <a:tabLst>
                <a:tab pos="201930" algn="l"/>
              </a:tabLst>
            </a:pPr>
            <a:r>
              <a:rPr dirty="0" sz="1400" spc="-5">
                <a:latin typeface="Arial"/>
                <a:cs typeface="Arial"/>
              </a:rPr>
              <a:t>S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5">
                <a:latin typeface="Arial"/>
                <a:cs typeface="Arial"/>
              </a:rPr>
              <a:t>all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vertical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lines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(not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obtained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here)</a:t>
            </a:r>
            <a:r>
              <a:rPr dirty="0" sz="1400" spc="-10">
                <a:latin typeface="Arial"/>
                <a:cs typeface="Arial"/>
              </a:rPr>
              <a:t> indicate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breaks,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5">
                <a:latin typeface="Arial"/>
                <a:cs typeface="Arial"/>
              </a:rPr>
              <a:t>i.e.,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seg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10">
                <a:latin typeface="Arial"/>
                <a:cs typeface="Arial"/>
              </a:rPr>
              <a:t>ents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w</a:t>
            </a:r>
            <a:r>
              <a:rPr dirty="0" sz="1400" spc="-10">
                <a:latin typeface="Arial"/>
                <a:cs typeface="Arial"/>
              </a:rPr>
              <a:t>hich</a:t>
            </a:r>
            <a:r>
              <a:rPr dirty="0" sz="1400" spc="-10">
                <a:latin typeface="Arial"/>
                <a:cs typeface="Arial"/>
              </a:rPr>
              <a:t> are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not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connected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in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actual</a:t>
            </a:r>
            <a:r>
              <a:rPr dirty="0" sz="1400" spc="-5">
                <a:latin typeface="Arial"/>
                <a:cs typeface="Arial"/>
              </a:rPr>
              <a:t> ali</a:t>
            </a:r>
            <a:r>
              <a:rPr dirty="0" sz="1400" spc="-5">
                <a:latin typeface="Arial"/>
                <a:cs typeface="Arial"/>
              </a:rPr>
              <a:t>g</a:t>
            </a:r>
            <a:r>
              <a:rPr dirty="0" sz="1400" spc="5">
                <a:latin typeface="Arial"/>
                <a:cs typeface="Arial"/>
              </a:rPr>
              <a:t>n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10">
                <a:latin typeface="Arial"/>
                <a:cs typeface="Arial"/>
              </a:rPr>
              <a:t>ent.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57747" y="5412745"/>
            <a:ext cx="94615" cy="2025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0">
                <a:solidFill>
                  <a:srgbClr val="FF2941"/>
                </a:solidFill>
                <a:latin typeface="Arial"/>
                <a:cs typeface="Arial"/>
              </a:rPr>
              <a:t>*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780287" y="353567"/>
            <a:ext cx="9131935" cy="6845934"/>
          </a:xfrm>
          <a:custGeom>
            <a:avLst/>
            <a:gdLst/>
            <a:ahLst/>
            <a:cxnLst/>
            <a:rect l="l" t="t" r="r" b="b"/>
            <a:pathLst>
              <a:path w="9131935" h="6845934">
                <a:moveTo>
                  <a:pt x="0" y="0"/>
                </a:moveTo>
                <a:lnTo>
                  <a:pt x="9131807" y="0"/>
                </a:lnTo>
                <a:lnTo>
                  <a:pt x="9131807" y="6845808"/>
                </a:lnTo>
                <a:lnTo>
                  <a:pt x="0" y="6845808"/>
                </a:lnTo>
                <a:lnTo>
                  <a:pt x="0" y="0"/>
                </a:lnTo>
                <a:close/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20"/>
              <a:t>S</a:t>
            </a:r>
            <a:r>
              <a:rPr dirty="0" spc="-20"/>
              <a:t>core,</a:t>
            </a:r>
            <a:r>
              <a:rPr dirty="0"/>
              <a:t> </a:t>
            </a:r>
            <a:r>
              <a:rPr dirty="0" spc="-20"/>
              <a:t>B</a:t>
            </a:r>
            <a:r>
              <a:rPr dirty="0" spc="-15"/>
              <a:t>it-score,</a:t>
            </a:r>
            <a:r>
              <a:rPr dirty="0"/>
              <a:t> </a:t>
            </a:r>
            <a:r>
              <a:rPr dirty="0" spc="-20"/>
              <a:t>P</a:t>
            </a:r>
            <a:r>
              <a:rPr dirty="0" spc="-15"/>
              <a:t>-value,</a:t>
            </a:r>
            <a:r>
              <a:rPr dirty="0"/>
              <a:t> </a:t>
            </a:r>
            <a:r>
              <a:rPr dirty="0" spc="-20"/>
              <a:t>E</a:t>
            </a:r>
            <a:r>
              <a:rPr dirty="0" spc="-15"/>
              <a:t>-value:</a:t>
            </a:r>
            <a:r>
              <a:rPr dirty="0"/>
              <a:t> </a:t>
            </a:r>
            <a:r>
              <a:rPr dirty="0" spc="-20"/>
              <a:t>exa</a:t>
            </a:r>
            <a:r>
              <a:rPr dirty="0" spc="-25"/>
              <a:t>m</a:t>
            </a:r>
            <a:r>
              <a:rPr dirty="0" spc="-20"/>
              <a:t>ple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450083" y="1409042"/>
            <a:ext cx="6586220" cy="8896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200" spc="-10" b="1">
                <a:latin typeface="Arial"/>
                <a:cs typeface="Arial"/>
              </a:rPr>
              <a:t>E</a:t>
            </a:r>
            <a:r>
              <a:rPr dirty="0" sz="2200" spc="-5" b="1">
                <a:latin typeface="Arial"/>
                <a:cs typeface="Arial"/>
              </a:rPr>
              <a:t>xa</a:t>
            </a:r>
            <a:r>
              <a:rPr dirty="0" sz="2200" spc="-10" b="1">
                <a:latin typeface="Arial"/>
                <a:cs typeface="Arial"/>
              </a:rPr>
              <a:t>m</a:t>
            </a:r>
            <a:r>
              <a:rPr dirty="0" sz="2200" spc="-5" b="1">
                <a:latin typeface="Arial"/>
                <a:cs typeface="Arial"/>
              </a:rPr>
              <a:t>ple</a:t>
            </a:r>
            <a:r>
              <a:rPr dirty="0" sz="2200" b="1">
                <a:latin typeface="Arial"/>
                <a:cs typeface="Arial"/>
              </a:rPr>
              <a:t>:</a:t>
            </a:r>
            <a:r>
              <a:rPr dirty="0" sz="2200" spc="-5" b="1">
                <a:latin typeface="Arial"/>
                <a:cs typeface="Arial"/>
              </a:rPr>
              <a:t> </a:t>
            </a:r>
            <a:r>
              <a:rPr dirty="0" sz="2200" spc="-10" b="1">
                <a:latin typeface="Arial"/>
                <a:cs typeface="Arial"/>
              </a:rPr>
              <a:t>B</a:t>
            </a:r>
            <a:r>
              <a:rPr dirty="0" sz="2200" spc="-5" b="1">
                <a:latin typeface="Arial"/>
                <a:cs typeface="Arial"/>
              </a:rPr>
              <a:t>L</a:t>
            </a:r>
            <a:r>
              <a:rPr dirty="0" sz="2200" spc="-10" b="1">
                <a:latin typeface="Arial"/>
                <a:cs typeface="Arial"/>
              </a:rPr>
              <a:t>AS</a:t>
            </a:r>
            <a:r>
              <a:rPr dirty="0" sz="2200" b="1">
                <a:latin typeface="Arial"/>
                <a:cs typeface="Arial"/>
              </a:rPr>
              <a:t>T</a:t>
            </a:r>
            <a:r>
              <a:rPr dirty="0" sz="2200" spc="-10" b="1">
                <a:latin typeface="Arial"/>
                <a:cs typeface="Arial"/>
              </a:rPr>
              <a:t> </a:t>
            </a:r>
            <a:r>
              <a:rPr dirty="0" sz="2200" b="1">
                <a:latin typeface="Arial"/>
                <a:cs typeface="Arial"/>
              </a:rPr>
              <a:t>-</a:t>
            </a:r>
            <a:r>
              <a:rPr dirty="0" sz="2200" spc="-5" b="1">
                <a:latin typeface="Arial"/>
                <a:cs typeface="Arial"/>
              </a:rPr>
              <a:t> </a:t>
            </a:r>
            <a:r>
              <a:rPr dirty="0" sz="2200" spc="-10" b="1">
                <a:latin typeface="Arial"/>
                <a:cs typeface="Arial"/>
              </a:rPr>
              <a:t>P</a:t>
            </a:r>
            <a:r>
              <a:rPr dirty="0" sz="2200" spc="-5" b="1">
                <a:latin typeface="Arial"/>
                <a:cs typeface="Arial"/>
              </a:rPr>
              <a:t>ho4</a:t>
            </a:r>
            <a:r>
              <a:rPr dirty="0" sz="2200" b="1">
                <a:latin typeface="Arial"/>
                <a:cs typeface="Arial"/>
              </a:rPr>
              <a:t>p</a:t>
            </a:r>
            <a:r>
              <a:rPr dirty="0" sz="2200" spc="-10" b="1">
                <a:latin typeface="Arial"/>
                <a:cs typeface="Arial"/>
              </a:rPr>
              <a:t> (</a:t>
            </a:r>
            <a:r>
              <a:rPr dirty="0" sz="2200" spc="-5" b="1" i="1">
                <a:latin typeface="Arial"/>
                <a:cs typeface="Arial"/>
              </a:rPr>
              <a:t>S</a:t>
            </a:r>
            <a:r>
              <a:rPr dirty="0" sz="2200" b="1" i="1">
                <a:latin typeface="Arial"/>
                <a:cs typeface="Arial"/>
              </a:rPr>
              <a:t>.</a:t>
            </a:r>
            <a:r>
              <a:rPr dirty="0" sz="2200" spc="-5" b="1" i="1">
                <a:latin typeface="Arial"/>
                <a:cs typeface="Arial"/>
              </a:rPr>
              <a:t> cerevisia</a:t>
            </a:r>
            <a:r>
              <a:rPr dirty="0" sz="2200" b="1" i="1">
                <a:latin typeface="Arial"/>
                <a:cs typeface="Arial"/>
              </a:rPr>
              <a:t>e</a:t>
            </a:r>
            <a:r>
              <a:rPr dirty="0" sz="2200" b="1">
                <a:latin typeface="Arial"/>
                <a:cs typeface="Arial"/>
              </a:rPr>
              <a:t>)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2400">
              <a:latin typeface="Times New Roman"/>
              <a:cs typeface="Times New Roman"/>
            </a:endParaRPr>
          </a:p>
          <a:p>
            <a:pPr marL="4358640">
              <a:lnSpc>
                <a:spcPct val="100000"/>
              </a:lnSpc>
            </a:pPr>
            <a:r>
              <a:rPr dirty="0" sz="1500" spc="-10">
                <a:latin typeface="Arial"/>
                <a:cs typeface="Arial"/>
              </a:rPr>
              <a:t>Resu</a:t>
            </a:r>
            <a:r>
              <a:rPr dirty="0" sz="1500" spc="-5">
                <a:latin typeface="Arial"/>
                <a:cs typeface="Arial"/>
              </a:rPr>
              <a:t>lt</a:t>
            </a:r>
            <a:r>
              <a:rPr dirty="0" sz="1500">
                <a:latin typeface="Arial"/>
                <a:cs typeface="Arial"/>
              </a:rPr>
              <a:t>s</a:t>
            </a:r>
            <a:r>
              <a:rPr dirty="0" sz="1500" spc="-10">
                <a:latin typeface="Arial"/>
                <a:cs typeface="Arial"/>
              </a:rPr>
              <a:t> </a:t>
            </a:r>
            <a:r>
              <a:rPr dirty="0" sz="1500" spc="-5">
                <a:latin typeface="Arial"/>
                <a:cs typeface="Arial"/>
              </a:rPr>
              <a:t>(</a:t>
            </a:r>
            <a:r>
              <a:rPr dirty="0" sz="1500" spc="-10">
                <a:latin typeface="Arial"/>
                <a:cs typeface="Arial"/>
              </a:rPr>
              <a:t>ou</a:t>
            </a:r>
            <a:r>
              <a:rPr dirty="0" sz="1500" spc="-5">
                <a:latin typeface="Arial"/>
                <a:cs typeface="Arial"/>
              </a:rPr>
              <a:t>t</a:t>
            </a:r>
            <a:r>
              <a:rPr dirty="0" sz="1500" spc="-10">
                <a:latin typeface="Arial"/>
                <a:cs typeface="Arial"/>
              </a:rPr>
              <a:t>pu</a:t>
            </a:r>
            <a:r>
              <a:rPr dirty="0" sz="1500" spc="-5">
                <a:latin typeface="Arial"/>
                <a:cs typeface="Arial"/>
              </a:rPr>
              <a:t>t</a:t>
            </a:r>
            <a:r>
              <a:rPr dirty="0" sz="1500">
                <a:latin typeface="Arial"/>
                <a:cs typeface="Arial"/>
              </a:rPr>
              <a:t>)</a:t>
            </a:r>
            <a:r>
              <a:rPr dirty="0" sz="1500" spc="-5">
                <a:latin typeface="Arial"/>
                <a:cs typeface="Arial"/>
              </a:rPr>
              <a:t> </a:t>
            </a:r>
            <a:r>
              <a:rPr dirty="0" sz="1500" spc="-10">
                <a:latin typeface="Arial"/>
                <a:cs typeface="Arial"/>
              </a:rPr>
              <a:t>o</a:t>
            </a:r>
            <a:r>
              <a:rPr dirty="0" sz="1500">
                <a:latin typeface="Arial"/>
                <a:cs typeface="Arial"/>
              </a:rPr>
              <a:t>f</a:t>
            </a:r>
            <a:r>
              <a:rPr dirty="0" sz="1500" spc="-5">
                <a:latin typeface="Arial"/>
                <a:cs typeface="Arial"/>
              </a:rPr>
              <a:t> </a:t>
            </a:r>
            <a:r>
              <a:rPr dirty="0" sz="1500" spc="-10">
                <a:latin typeface="Arial"/>
                <a:cs typeface="Arial"/>
              </a:rPr>
              <a:t>BLAS</a:t>
            </a:r>
            <a:r>
              <a:rPr dirty="0" sz="1500">
                <a:latin typeface="Arial"/>
                <a:cs typeface="Arial"/>
              </a:rPr>
              <a:t>T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6592" y="5071871"/>
            <a:ext cx="8839200" cy="1999614"/>
          </a:xfrm>
          <a:prstGeom prst="rect">
            <a:avLst/>
          </a:prstGeom>
          <a:ln w="18287">
            <a:solidFill>
              <a:srgbClr val="AB210E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90805">
              <a:lnSpc>
                <a:spcPct val="100000"/>
              </a:lnSpc>
            </a:pPr>
            <a:r>
              <a:rPr dirty="0" sz="1300" spc="-10" b="1">
                <a:solidFill>
                  <a:srgbClr val="4348AA"/>
                </a:solidFill>
                <a:latin typeface="Arial"/>
                <a:cs typeface="Arial"/>
              </a:rPr>
              <a:t>Max</a:t>
            </a:r>
            <a:r>
              <a:rPr dirty="0" sz="1300" spc="-10" b="1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 b="1">
                <a:solidFill>
                  <a:srgbClr val="4348AA"/>
                </a:solidFill>
                <a:latin typeface="Arial"/>
                <a:cs typeface="Arial"/>
              </a:rPr>
              <a:t>score</a:t>
            </a:r>
            <a:r>
              <a:rPr dirty="0" sz="1300" spc="25" b="1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=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highest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alignment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score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(bit-score)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between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query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sequence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and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database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sequence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segment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.</a:t>
            </a:r>
            <a:endParaRPr sz="1300">
              <a:latin typeface="Arial"/>
              <a:cs typeface="Arial"/>
            </a:endParaRPr>
          </a:p>
          <a:p>
            <a:pPr marL="90805" marR="343535">
              <a:lnSpc>
                <a:spcPct val="100000"/>
              </a:lnSpc>
              <a:spcBef>
                <a:spcPts val="790"/>
              </a:spcBef>
            </a:pPr>
            <a:r>
              <a:rPr dirty="0" sz="1300" spc="-10" b="1">
                <a:solidFill>
                  <a:srgbClr val="4348AA"/>
                </a:solidFill>
                <a:latin typeface="Arial"/>
                <a:cs typeface="Arial"/>
              </a:rPr>
              <a:t>Total</a:t>
            </a:r>
            <a:r>
              <a:rPr dirty="0" sz="1300" spc="-10" b="1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 b="1">
                <a:solidFill>
                  <a:srgbClr val="4348AA"/>
                </a:solidFill>
                <a:latin typeface="Arial"/>
                <a:cs typeface="Arial"/>
              </a:rPr>
              <a:t>score</a:t>
            </a:r>
            <a:r>
              <a:rPr dirty="0" sz="1300" spc="25" b="1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=</a:t>
            </a:r>
            <a:r>
              <a:rPr dirty="0" sz="1300" spc="5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0">
                <a:solidFill>
                  <a:srgbClr val="4348AA"/>
                </a:solidFill>
                <a:latin typeface="Arial"/>
                <a:cs typeface="Arial"/>
              </a:rPr>
              <a:t>s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um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of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alignment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scores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of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all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segments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from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same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database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sequence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that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match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quary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sequence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(calculated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over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all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segments</a:t>
            </a:r>
            <a:r>
              <a:rPr dirty="0" sz="1300" spc="-20">
                <a:solidFill>
                  <a:srgbClr val="4348AA"/>
                </a:solidFill>
                <a:latin typeface="Arial"/>
                <a:cs typeface="Arial"/>
              </a:rPr>
              <a:t>)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.</a:t>
            </a:r>
            <a:r>
              <a:rPr dirty="0" sz="1300" spc="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This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score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is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different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from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max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score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if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several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parts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of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database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sequence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match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different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parts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of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query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sequence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(see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"</a:t>
            </a:r>
            <a:r>
              <a:rPr dirty="0" sz="1300" spc="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5">
                <a:solidFill>
                  <a:srgbClr val="FF2941"/>
                </a:solidFill>
                <a:latin typeface="Arial"/>
                <a:cs typeface="Arial"/>
              </a:rPr>
              <a:t>*</a:t>
            </a:r>
            <a:r>
              <a:rPr dirty="0" sz="1300" spc="35">
                <a:solidFill>
                  <a:srgbClr val="FF2941"/>
                </a:solidFill>
                <a:latin typeface="Arial"/>
                <a:cs typeface="Arial"/>
              </a:rPr>
              <a:t> 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"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in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example).</a:t>
            </a:r>
            <a:endParaRPr sz="1300">
              <a:latin typeface="Arial"/>
              <a:cs typeface="Arial"/>
            </a:endParaRPr>
          </a:p>
          <a:p>
            <a:pPr marL="90805" marR="301625">
              <a:lnSpc>
                <a:spcPct val="100000"/>
              </a:lnSpc>
              <a:spcBef>
                <a:spcPts val="790"/>
              </a:spcBef>
            </a:pPr>
            <a:r>
              <a:rPr dirty="0" sz="1300" spc="-10" b="1">
                <a:solidFill>
                  <a:srgbClr val="4348AA"/>
                </a:solidFill>
                <a:latin typeface="Arial"/>
                <a:cs typeface="Arial"/>
              </a:rPr>
              <a:t>Query</a:t>
            </a:r>
            <a:r>
              <a:rPr dirty="0" sz="1300" spc="-10" b="1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 b="1">
                <a:solidFill>
                  <a:srgbClr val="4348AA"/>
                </a:solidFill>
                <a:latin typeface="Arial"/>
                <a:cs typeface="Arial"/>
              </a:rPr>
              <a:t>coverage</a:t>
            </a:r>
            <a:r>
              <a:rPr dirty="0" sz="1300" spc="-10" b="1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=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percent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of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the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query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length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that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is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included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in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the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aligned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segments.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This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coverage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is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calculated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over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all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segments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(cf.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total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score).</a:t>
            </a:r>
            <a:endParaRPr sz="1300">
              <a:latin typeface="Arial"/>
              <a:cs typeface="Arial"/>
            </a:endParaRPr>
          </a:p>
          <a:p>
            <a:pPr marL="90805" marR="197485">
              <a:lnSpc>
                <a:spcPct val="100000"/>
              </a:lnSpc>
              <a:spcBef>
                <a:spcPts val="790"/>
              </a:spcBef>
            </a:pPr>
            <a:r>
              <a:rPr dirty="0" sz="1300" spc="-10" b="1">
                <a:solidFill>
                  <a:srgbClr val="4348AA"/>
                </a:solidFill>
                <a:latin typeface="Arial"/>
                <a:cs typeface="Arial"/>
              </a:rPr>
              <a:t>E-value</a:t>
            </a:r>
            <a:r>
              <a:rPr dirty="0" sz="1300" spc="25" b="1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=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number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of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alignments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expected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by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chance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with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a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particular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score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or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better.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expect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value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5">
                <a:solidFill>
                  <a:srgbClr val="4348AA"/>
                </a:solidFill>
                <a:latin typeface="Arial"/>
                <a:cs typeface="Arial"/>
              </a:rPr>
              <a:t>is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default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 sorting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metric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and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normally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gives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the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same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sorting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order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as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Max</a:t>
            </a:r>
            <a:r>
              <a:rPr dirty="0" sz="1300">
                <a:solidFill>
                  <a:srgbClr val="4348AA"/>
                </a:solidFill>
                <a:latin typeface="Arial"/>
                <a:cs typeface="Arial"/>
              </a:rPr>
              <a:t> </a:t>
            </a:r>
            <a:r>
              <a:rPr dirty="0" sz="1300" spc="-10">
                <a:solidFill>
                  <a:srgbClr val="4348AA"/>
                </a:solidFill>
                <a:latin typeface="Arial"/>
                <a:cs typeface="Arial"/>
              </a:rPr>
              <a:t>score.</a:t>
            </a:r>
            <a:endParaRPr sz="13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78992" y="2328672"/>
            <a:ext cx="8205216" cy="2438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6948931" y="4138681"/>
            <a:ext cx="94615" cy="2025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0">
                <a:solidFill>
                  <a:srgbClr val="FF2941"/>
                </a:solidFill>
                <a:latin typeface="Arial"/>
                <a:cs typeface="Arial"/>
              </a:rPr>
              <a:t>*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80287" y="353567"/>
            <a:ext cx="9131935" cy="6845934"/>
          </a:xfrm>
          <a:custGeom>
            <a:avLst/>
            <a:gdLst/>
            <a:ahLst/>
            <a:cxnLst/>
            <a:rect l="l" t="t" r="r" b="b"/>
            <a:pathLst>
              <a:path w="9131935" h="6845934">
                <a:moveTo>
                  <a:pt x="0" y="0"/>
                </a:moveTo>
                <a:lnTo>
                  <a:pt x="9131807" y="0"/>
                </a:lnTo>
                <a:lnTo>
                  <a:pt x="9131807" y="6845808"/>
                </a:lnTo>
                <a:lnTo>
                  <a:pt x="0" y="6845808"/>
                </a:lnTo>
                <a:lnTo>
                  <a:pt x="0" y="0"/>
                </a:lnTo>
                <a:close/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20"/>
              <a:t>S</a:t>
            </a:r>
            <a:r>
              <a:rPr dirty="0" spc="-20"/>
              <a:t>core,</a:t>
            </a:r>
            <a:r>
              <a:rPr dirty="0"/>
              <a:t> </a:t>
            </a:r>
            <a:r>
              <a:rPr dirty="0" spc="-20"/>
              <a:t>B</a:t>
            </a:r>
            <a:r>
              <a:rPr dirty="0" spc="-15"/>
              <a:t>it-score,</a:t>
            </a:r>
            <a:r>
              <a:rPr dirty="0"/>
              <a:t> </a:t>
            </a:r>
            <a:r>
              <a:rPr dirty="0" spc="-20"/>
              <a:t>P</a:t>
            </a:r>
            <a:r>
              <a:rPr dirty="0" spc="-15"/>
              <a:t>-value,</a:t>
            </a:r>
            <a:r>
              <a:rPr dirty="0"/>
              <a:t> </a:t>
            </a:r>
            <a:r>
              <a:rPr dirty="0" spc="-20"/>
              <a:t>E</a:t>
            </a:r>
            <a:r>
              <a:rPr dirty="0" spc="-15"/>
              <a:t>-value:</a:t>
            </a:r>
            <a:r>
              <a:rPr dirty="0"/>
              <a:t> </a:t>
            </a:r>
            <a:r>
              <a:rPr dirty="0" spc="-20"/>
              <a:t>exa</a:t>
            </a:r>
            <a:r>
              <a:rPr dirty="0" spc="-25"/>
              <a:t>m</a:t>
            </a:r>
            <a:r>
              <a:rPr dirty="0" spc="-20"/>
              <a:t>ple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450083" y="1409042"/>
            <a:ext cx="6586220" cy="9658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200" spc="-10" b="1">
                <a:latin typeface="Arial"/>
                <a:cs typeface="Arial"/>
              </a:rPr>
              <a:t>E</a:t>
            </a:r>
            <a:r>
              <a:rPr dirty="0" sz="2200" spc="-5" b="1">
                <a:latin typeface="Arial"/>
                <a:cs typeface="Arial"/>
              </a:rPr>
              <a:t>xa</a:t>
            </a:r>
            <a:r>
              <a:rPr dirty="0" sz="2200" spc="-10" b="1">
                <a:latin typeface="Arial"/>
                <a:cs typeface="Arial"/>
              </a:rPr>
              <a:t>m</a:t>
            </a:r>
            <a:r>
              <a:rPr dirty="0" sz="2200" spc="-5" b="1">
                <a:latin typeface="Arial"/>
                <a:cs typeface="Arial"/>
              </a:rPr>
              <a:t>ple</a:t>
            </a:r>
            <a:r>
              <a:rPr dirty="0" sz="2200" b="1">
                <a:latin typeface="Arial"/>
                <a:cs typeface="Arial"/>
              </a:rPr>
              <a:t>:</a:t>
            </a:r>
            <a:r>
              <a:rPr dirty="0" sz="2200" spc="-5" b="1">
                <a:latin typeface="Arial"/>
                <a:cs typeface="Arial"/>
              </a:rPr>
              <a:t> </a:t>
            </a:r>
            <a:r>
              <a:rPr dirty="0" sz="2200" spc="-10" b="1">
                <a:latin typeface="Arial"/>
                <a:cs typeface="Arial"/>
              </a:rPr>
              <a:t>B</a:t>
            </a:r>
            <a:r>
              <a:rPr dirty="0" sz="2200" spc="-5" b="1">
                <a:latin typeface="Arial"/>
                <a:cs typeface="Arial"/>
              </a:rPr>
              <a:t>L</a:t>
            </a:r>
            <a:r>
              <a:rPr dirty="0" sz="2200" spc="-10" b="1">
                <a:latin typeface="Arial"/>
                <a:cs typeface="Arial"/>
              </a:rPr>
              <a:t>AS</a:t>
            </a:r>
            <a:r>
              <a:rPr dirty="0" sz="2200" b="1">
                <a:latin typeface="Arial"/>
                <a:cs typeface="Arial"/>
              </a:rPr>
              <a:t>T</a:t>
            </a:r>
            <a:r>
              <a:rPr dirty="0" sz="2200" spc="-10" b="1">
                <a:latin typeface="Arial"/>
                <a:cs typeface="Arial"/>
              </a:rPr>
              <a:t> </a:t>
            </a:r>
            <a:r>
              <a:rPr dirty="0" sz="2200" b="1">
                <a:latin typeface="Arial"/>
                <a:cs typeface="Arial"/>
              </a:rPr>
              <a:t>-</a:t>
            </a:r>
            <a:r>
              <a:rPr dirty="0" sz="2200" spc="-5" b="1">
                <a:latin typeface="Arial"/>
                <a:cs typeface="Arial"/>
              </a:rPr>
              <a:t> </a:t>
            </a:r>
            <a:r>
              <a:rPr dirty="0" sz="2200" spc="-10" b="1">
                <a:latin typeface="Arial"/>
                <a:cs typeface="Arial"/>
              </a:rPr>
              <a:t>P</a:t>
            </a:r>
            <a:r>
              <a:rPr dirty="0" sz="2200" spc="-5" b="1">
                <a:latin typeface="Arial"/>
                <a:cs typeface="Arial"/>
              </a:rPr>
              <a:t>ho4</a:t>
            </a:r>
            <a:r>
              <a:rPr dirty="0" sz="2200" b="1">
                <a:latin typeface="Arial"/>
                <a:cs typeface="Arial"/>
              </a:rPr>
              <a:t>p</a:t>
            </a:r>
            <a:r>
              <a:rPr dirty="0" sz="2200" spc="-10" b="1">
                <a:latin typeface="Arial"/>
                <a:cs typeface="Arial"/>
              </a:rPr>
              <a:t> (</a:t>
            </a:r>
            <a:r>
              <a:rPr dirty="0" sz="2200" spc="-5" b="1" i="1">
                <a:latin typeface="Arial"/>
                <a:cs typeface="Arial"/>
              </a:rPr>
              <a:t>S</a:t>
            </a:r>
            <a:r>
              <a:rPr dirty="0" sz="2200" b="1" i="1">
                <a:latin typeface="Arial"/>
                <a:cs typeface="Arial"/>
              </a:rPr>
              <a:t>.</a:t>
            </a:r>
            <a:r>
              <a:rPr dirty="0" sz="2200" spc="-5" b="1" i="1">
                <a:latin typeface="Arial"/>
                <a:cs typeface="Arial"/>
              </a:rPr>
              <a:t> cerevisia</a:t>
            </a:r>
            <a:r>
              <a:rPr dirty="0" sz="2200" b="1" i="1">
                <a:latin typeface="Arial"/>
                <a:cs typeface="Arial"/>
              </a:rPr>
              <a:t>e</a:t>
            </a:r>
            <a:r>
              <a:rPr dirty="0" sz="2200" b="1">
                <a:latin typeface="Arial"/>
                <a:cs typeface="Arial"/>
              </a:rPr>
              <a:t>)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3"/>
              </a:spcBef>
            </a:pPr>
            <a:endParaRPr sz="2900">
              <a:latin typeface="Times New Roman"/>
              <a:cs typeface="Times New Roman"/>
            </a:endParaRPr>
          </a:p>
          <a:p>
            <a:pPr marL="4358640">
              <a:lnSpc>
                <a:spcPct val="100000"/>
              </a:lnSpc>
            </a:pPr>
            <a:r>
              <a:rPr dirty="0" sz="1500" spc="-10">
                <a:latin typeface="Arial"/>
                <a:cs typeface="Arial"/>
              </a:rPr>
              <a:t>Resu</a:t>
            </a:r>
            <a:r>
              <a:rPr dirty="0" sz="1500" spc="-5">
                <a:latin typeface="Arial"/>
                <a:cs typeface="Arial"/>
              </a:rPr>
              <a:t>lt</a:t>
            </a:r>
            <a:r>
              <a:rPr dirty="0" sz="1500">
                <a:latin typeface="Arial"/>
                <a:cs typeface="Arial"/>
              </a:rPr>
              <a:t>s</a:t>
            </a:r>
            <a:r>
              <a:rPr dirty="0" sz="1500" spc="-10">
                <a:latin typeface="Arial"/>
                <a:cs typeface="Arial"/>
              </a:rPr>
              <a:t> </a:t>
            </a:r>
            <a:r>
              <a:rPr dirty="0" sz="1500" spc="-5">
                <a:latin typeface="Arial"/>
                <a:cs typeface="Arial"/>
              </a:rPr>
              <a:t>(</a:t>
            </a:r>
            <a:r>
              <a:rPr dirty="0" sz="1500" spc="-10">
                <a:latin typeface="Arial"/>
                <a:cs typeface="Arial"/>
              </a:rPr>
              <a:t>ou</a:t>
            </a:r>
            <a:r>
              <a:rPr dirty="0" sz="1500" spc="-5">
                <a:latin typeface="Arial"/>
                <a:cs typeface="Arial"/>
              </a:rPr>
              <a:t>t</a:t>
            </a:r>
            <a:r>
              <a:rPr dirty="0" sz="1500" spc="-10">
                <a:latin typeface="Arial"/>
                <a:cs typeface="Arial"/>
              </a:rPr>
              <a:t>pu</a:t>
            </a:r>
            <a:r>
              <a:rPr dirty="0" sz="1500" spc="-5">
                <a:latin typeface="Arial"/>
                <a:cs typeface="Arial"/>
              </a:rPr>
              <a:t>t</a:t>
            </a:r>
            <a:r>
              <a:rPr dirty="0" sz="1500">
                <a:latin typeface="Arial"/>
                <a:cs typeface="Arial"/>
              </a:rPr>
              <a:t>)</a:t>
            </a:r>
            <a:r>
              <a:rPr dirty="0" sz="1500" spc="-5">
                <a:latin typeface="Arial"/>
                <a:cs typeface="Arial"/>
              </a:rPr>
              <a:t> </a:t>
            </a:r>
            <a:r>
              <a:rPr dirty="0" sz="1500" spc="-10">
                <a:latin typeface="Arial"/>
                <a:cs typeface="Arial"/>
              </a:rPr>
              <a:t>o</a:t>
            </a:r>
            <a:r>
              <a:rPr dirty="0" sz="1500">
                <a:latin typeface="Arial"/>
                <a:cs typeface="Arial"/>
              </a:rPr>
              <a:t>f</a:t>
            </a:r>
            <a:r>
              <a:rPr dirty="0" sz="1500" spc="-5">
                <a:latin typeface="Arial"/>
                <a:cs typeface="Arial"/>
              </a:rPr>
              <a:t> </a:t>
            </a:r>
            <a:r>
              <a:rPr dirty="0" sz="1500" spc="-10">
                <a:latin typeface="Arial"/>
                <a:cs typeface="Arial"/>
              </a:rPr>
              <a:t>BLAS</a:t>
            </a:r>
            <a:r>
              <a:rPr dirty="0" sz="1500">
                <a:latin typeface="Arial"/>
                <a:cs typeface="Arial"/>
              </a:rPr>
              <a:t>T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59991" y="3806952"/>
            <a:ext cx="7620000" cy="23317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1385316" y="2482595"/>
            <a:ext cx="1066800" cy="304800"/>
          </a:xfrm>
          <a:prstGeom prst="rect">
            <a:avLst/>
          </a:prstGeom>
          <a:solidFill>
            <a:srgbClr val="FFD1D6"/>
          </a:solidFill>
          <a:ln w="9143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152400">
              <a:lnSpc>
                <a:spcPct val="100000"/>
              </a:lnSpc>
            </a:pPr>
            <a:r>
              <a:rPr dirty="0" sz="1500" spc="-10">
                <a:latin typeface="Arial"/>
                <a:cs typeface="Arial"/>
              </a:rPr>
              <a:t>B</a:t>
            </a:r>
            <a:r>
              <a:rPr dirty="0" sz="1500" spc="-5">
                <a:latin typeface="Arial"/>
                <a:cs typeface="Arial"/>
              </a:rPr>
              <a:t>it-</a:t>
            </a:r>
            <a:r>
              <a:rPr dirty="0" sz="1500" spc="-10">
                <a:latin typeface="Arial"/>
                <a:cs typeface="Arial"/>
              </a:rPr>
              <a:t>sco</a:t>
            </a:r>
            <a:r>
              <a:rPr dirty="0" sz="1500" spc="-5">
                <a:latin typeface="Arial"/>
                <a:cs typeface="Arial"/>
              </a:rPr>
              <a:t>r</a:t>
            </a:r>
            <a:r>
              <a:rPr dirty="0" sz="1500">
                <a:latin typeface="Arial"/>
                <a:cs typeface="Arial"/>
              </a:rPr>
              <a:t>e</a:t>
            </a:r>
            <a:endParaRPr sz="15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47515" y="2482595"/>
            <a:ext cx="1066800" cy="304800"/>
          </a:xfrm>
          <a:prstGeom prst="rect">
            <a:avLst/>
          </a:prstGeom>
          <a:solidFill>
            <a:srgbClr val="FFD1D6"/>
          </a:solidFill>
          <a:ln w="9143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207010">
              <a:lnSpc>
                <a:spcPct val="100000"/>
              </a:lnSpc>
            </a:pPr>
            <a:r>
              <a:rPr dirty="0" sz="1500" spc="-10">
                <a:latin typeface="Arial"/>
                <a:cs typeface="Arial"/>
              </a:rPr>
              <a:t>E</a:t>
            </a:r>
            <a:r>
              <a:rPr dirty="0" sz="1500" spc="-5">
                <a:latin typeface="Arial"/>
                <a:cs typeface="Arial"/>
              </a:rPr>
              <a:t>-</a:t>
            </a:r>
            <a:r>
              <a:rPr dirty="0" sz="1500" spc="-10">
                <a:latin typeface="Arial"/>
                <a:cs typeface="Arial"/>
              </a:rPr>
              <a:t>va</a:t>
            </a:r>
            <a:r>
              <a:rPr dirty="0" sz="1500" spc="-5">
                <a:latin typeface="Arial"/>
                <a:cs typeface="Arial"/>
              </a:rPr>
              <a:t>l</a:t>
            </a:r>
            <a:r>
              <a:rPr dirty="0" sz="1500" spc="-10">
                <a:latin typeface="Arial"/>
                <a:cs typeface="Arial"/>
              </a:rPr>
              <a:t>u</a:t>
            </a:r>
            <a:r>
              <a:rPr dirty="0" sz="1500">
                <a:latin typeface="Arial"/>
                <a:cs typeface="Arial"/>
              </a:rPr>
              <a:t>e</a:t>
            </a:r>
            <a:endParaRPr sz="15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756916" y="3092195"/>
            <a:ext cx="1066800" cy="304800"/>
          </a:xfrm>
          <a:prstGeom prst="rect">
            <a:avLst/>
          </a:prstGeom>
          <a:solidFill>
            <a:srgbClr val="FFD1D6"/>
          </a:solidFill>
          <a:ln w="9143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45720">
              <a:lnSpc>
                <a:spcPct val="100000"/>
              </a:lnSpc>
            </a:pPr>
            <a:r>
              <a:rPr dirty="0" sz="1500" spc="-5">
                <a:latin typeface="Arial"/>
                <a:cs typeface="Arial"/>
              </a:rPr>
              <a:t>I</a:t>
            </a:r>
            <a:r>
              <a:rPr dirty="0" sz="1500" spc="-10">
                <a:latin typeface="Arial"/>
                <a:cs typeface="Arial"/>
              </a:rPr>
              <a:t>den</a:t>
            </a:r>
            <a:r>
              <a:rPr dirty="0" sz="1500" spc="-5">
                <a:latin typeface="Arial"/>
                <a:cs typeface="Arial"/>
              </a:rPr>
              <a:t>tit</a:t>
            </a:r>
            <a:r>
              <a:rPr dirty="0" sz="1500">
                <a:latin typeface="Arial"/>
                <a:cs typeface="Arial"/>
              </a:rPr>
              <a:t>y</a:t>
            </a:r>
            <a:r>
              <a:rPr dirty="0" sz="1500" spc="-10">
                <a:latin typeface="Arial"/>
                <a:cs typeface="Arial"/>
              </a:rPr>
              <a:t> </a:t>
            </a:r>
            <a:r>
              <a:rPr dirty="0" sz="1500" spc="-5">
                <a:latin typeface="Arial"/>
                <a:cs typeface="Arial"/>
              </a:rPr>
              <a:t>(</a:t>
            </a:r>
            <a:r>
              <a:rPr dirty="0" sz="1500" spc="-15">
                <a:latin typeface="Arial"/>
                <a:cs typeface="Arial"/>
              </a:rPr>
              <a:t>%</a:t>
            </a:r>
            <a:r>
              <a:rPr dirty="0" sz="1500">
                <a:latin typeface="Arial"/>
                <a:cs typeface="Arial"/>
              </a:rPr>
              <a:t>)</a:t>
            </a:r>
            <a:endParaRPr sz="15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842516" y="2787395"/>
            <a:ext cx="533400" cy="1066800"/>
          </a:xfrm>
          <a:custGeom>
            <a:avLst/>
            <a:gdLst/>
            <a:ahLst/>
            <a:cxnLst/>
            <a:rect l="l" t="t" r="r" b="b"/>
            <a:pathLst>
              <a:path w="533400" h="1066800">
                <a:moveTo>
                  <a:pt x="0" y="0"/>
                </a:moveTo>
                <a:lnTo>
                  <a:pt x="533399" y="1066800"/>
                </a:lnTo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5195315" y="3015995"/>
            <a:ext cx="2819400" cy="381000"/>
          </a:xfrm>
          <a:prstGeom prst="rect">
            <a:avLst/>
          </a:prstGeom>
          <a:solidFill>
            <a:srgbClr val="FFD1D6"/>
          </a:solidFill>
          <a:ln w="9143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1500" spc="-10">
                <a:latin typeface="Arial"/>
                <a:cs typeface="Arial"/>
              </a:rPr>
              <a:t>S</a:t>
            </a:r>
            <a:r>
              <a:rPr dirty="0" sz="1500" spc="-5">
                <a:latin typeface="Arial"/>
                <a:cs typeface="Arial"/>
              </a:rPr>
              <a:t>i</a:t>
            </a:r>
            <a:r>
              <a:rPr dirty="0" sz="1500" spc="-10">
                <a:latin typeface="Arial"/>
                <a:cs typeface="Arial"/>
              </a:rPr>
              <a:t>m</a:t>
            </a:r>
            <a:r>
              <a:rPr dirty="0" sz="1500" spc="-5">
                <a:latin typeface="Arial"/>
                <a:cs typeface="Arial"/>
              </a:rPr>
              <a:t>il</a:t>
            </a:r>
            <a:r>
              <a:rPr dirty="0" sz="1500" spc="-10">
                <a:latin typeface="Arial"/>
                <a:cs typeface="Arial"/>
              </a:rPr>
              <a:t>a</a:t>
            </a:r>
            <a:r>
              <a:rPr dirty="0" sz="1500" spc="-5">
                <a:latin typeface="Arial"/>
                <a:cs typeface="Arial"/>
              </a:rPr>
              <a:t>rit</a:t>
            </a:r>
            <a:r>
              <a:rPr dirty="0" sz="1500">
                <a:latin typeface="Arial"/>
                <a:cs typeface="Arial"/>
              </a:rPr>
              <a:t>y</a:t>
            </a:r>
            <a:r>
              <a:rPr dirty="0" sz="1500" spc="-10">
                <a:latin typeface="Arial"/>
                <a:cs typeface="Arial"/>
              </a:rPr>
              <a:t> </a:t>
            </a:r>
            <a:r>
              <a:rPr dirty="0" sz="1500" spc="-5">
                <a:latin typeface="Arial"/>
                <a:cs typeface="Arial"/>
              </a:rPr>
              <a:t>(</a:t>
            </a:r>
            <a:r>
              <a:rPr dirty="0" sz="1500" spc="-15">
                <a:latin typeface="Arial"/>
                <a:cs typeface="Arial"/>
              </a:rPr>
              <a:t>%</a:t>
            </a:r>
            <a:r>
              <a:rPr dirty="0" sz="1500">
                <a:latin typeface="Arial"/>
                <a:cs typeface="Arial"/>
              </a:rPr>
              <a:t>)</a:t>
            </a:r>
            <a:endParaRPr sz="1500">
              <a:latin typeface="Arial"/>
              <a:cs typeface="Arial"/>
            </a:endParaRPr>
          </a:p>
          <a:p>
            <a:pPr algn="ctr">
              <a:lnSpc>
                <a:spcPts val="1345"/>
              </a:lnSpc>
              <a:spcBef>
                <a:spcPts val="10"/>
              </a:spcBef>
            </a:pPr>
            <a:r>
              <a:rPr dirty="0" sz="1200">
                <a:latin typeface="Arial"/>
                <a:cs typeface="Arial"/>
              </a:rPr>
              <a:t>Positive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score</a:t>
            </a:r>
            <a:r>
              <a:rPr dirty="0" sz="1200" spc="-5">
                <a:latin typeface="Arial"/>
                <a:cs typeface="Arial"/>
              </a:rPr>
              <a:t> i</a:t>
            </a:r>
            <a:r>
              <a:rPr dirty="0" sz="1200">
                <a:latin typeface="Arial"/>
                <a:cs typeface="Arial"/>
              </a:rPr>
              <a:t>n the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substitution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matrix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243316" y="3092195"/>
            <a:ext cx="1066800" cy="304800"/>
          </a:xfrm>
          <a:prstGeom prst="rect">
            <a:avLst/>
          </a:prstGeom>
          <a:solidFill>
            <a:srgbClr val="FFD1D6"/>
          </a:solidFill>
          <a:ln w="9143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124460">
              <a:lnSpc>
                <a:spcPct val="100000"/>
              </a:lnSpc>
            </a:pPr>
            <a:r>
              <a:rPr dirty="0" sz="1500" spc="-10">
                <a:latin typeface="Arial"/>
                <a:cs typeface="Arial"/>
              </a:rPr>
              <a:t>Gap</a:t>
            </a:r>
            <a:r>
              <a:rPr dirty="0" sz="1500">
                <a:latin typeface="Arial"/>
                <a:cs typeface="Arial"/>
              </a:rPr>
              <a:t>s</a:t>
            </a:r>
            <a:r>
              <a:rPr dirty="0" sz="1500" spc="-10">
                <a:latin typeface="Arial"/>
                <a:cs typeface="Arial"/>
              </a:rPr>
              <a:t> </a:t>
            </a:r>
            <a:r>
              <a:rPr dirty="0" sz="1500" spc="-5">
                <a:latin typeface="Arial"/>
                <a:cs typeface="Arial"/>
              </a:rPr>
              <a:t>(</a:t>
            </a:r>
            <a:r>
              <a:rPr dirty="0" sz="1500" spc="-15">
                <a:latin typeface="Arial"/>
                <a:cs typeface="Arial"/>
              </a:rPr>
              <a:t>%</a:t>
            </a:r>
            <a:r>
              <a:rPr dirty="0" sz="1500">
                <a:latin typeface="Arial"/>
                <a:cs typeface="Arial"/>
              </a:rPr>
              <a:t>)</a:t>
            </a:r>
            <a:endParaRPr sz="15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604516" y="3396995"/>
            <a:ext cx="685800" cy="685800"/>
          </a:xfrm>
          <a:custGeom>
            <a:avLst/>
            <a:gdLst/>
            <a:ahLst/>
            <a:cxnLst/>
            <a:rect l="l" t="t" r="r" b="b"/>
            <a:pathLst>
              <a:path w="685800" h="685800">
                <a:moveTo>
                  <a:pt x="685799" y="0"/>
                </a:moveTo>
                <a:lnTo>
                  <a:pt x="0" y="685800"/>
                </a:lnTo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4280915" y="2787395"/>
            <a:ext cx="685800" cy="1066800"/>
          </a:xfrm>
          <a:custGeom>
            <a:avLst/>
            <a:gdLst/>
            <a:ahLst/>
            <a:cxnLst/>
            <a:rect l="l" t="t" r="r" b="b"/>
            <a:pathLst>
              <a:path w="685800" h="1066800">
                <a:moveTo>
                  <a:pt x="0" y="0"/>
                </a:moveTo>
                <a:lnTo>
                  <a:pt x="685799" y="1066800"/>
                </a:lnTo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5576315" y="3396995"/>
            <a:ext cx="990600" cy="685800"/>
          </a:xfrm>
          <a:custGeom>
            <a:avLst/>
            <a:gdLst/>
            <a:ahLst/>
            <a:cxnLst/>
            <a:rect l="l" t="t" r="r" b="b"/>
            <a:pathLst>
              <a:path w="990600" h="685800">
                <a:moveTo>
                  <a:pt x="990599" y="0"/>
                </a:moveTo>
                <a:lnTo>
                  <a:pt x="0" y="685800"/>
                </a:lnTo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7786116" y="3396995"/>
            <a:ext cx="1219200" cy="685800"/>
          </a:xfrm>
          <a:custGeom>
            <a:avLst/>
            <a:gdLst/>
            <a:ahLst/>
            <a:cxnLst/>
            <a:rect l="l" t="t" r="r" b="b"/>
            <a:pathLst>
              <a:path w="1219200" h="685800">
                <a:moveTo>
                  <a:pt x="1219199" y="0"/>
                </a:moveTo>
                <a:lnTo>
                  <a:pt x="0" y="685800"/>
                </a:lnTo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613916" y="3854195"/>
            <a:ext cx="2209800" cy="152400"/>
          </a:xfrm>
          <a:custGeom>
            <a:avLst/>
            <a:gdLst/>
            <a:ahLst/>
            <a:cxnLst/>
            <a:rect l="l" t="t" r="r" b="b"/>
            <a:pathLst>
              <a:path w="2209800" h="152400">
                <a:moveTo>
                  <a:pt x="0" y="0"/>
                </a:moveTo>
                <a:lnTo>
                  <a:pt x="2209799" y="0"/>
                </a:lnTo>
                <a:lnTo>
                  <a:pt x="2209799" y="152399"/>
                </a:lnTo>
                <a:lnTo>
                  <a:pt x="0" y="152399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4052315" y="3854195"/>
            <a:ext cx="1371600" cy="152400"/>
          </a:xfrm>
          <a:custGeom>
            <a:avLst/>
            <a:gdLst/>
            <a:ahLst/>
            <a:cxnLst/>
            <a:rect l="l" t="t" r="r" b="b"/>
            <a:pathLst>
              <a:path w="1371600" h="152400">
                <a:moveTo>
                  <a:pt x="0" y="0"/>
                </a:moveTo>
                <a:lnTo>
                  <a:pt x="1371599" y="0"/>
                </a:lnTo>
                <a:lnTo>
                  <a:pt x="1371599" y="152399"/>
                </a:lnTo>
                <a:lnTo>
                  <a:pt x="0" y="152399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537716" y="4021835"/>
            <a:ext cx="2438400" cy="152400"/>
          </a:xfrm>
          <a:custGeom>
            <a:avLst/>
            <a:gdLst/>
            <a:ahLst/>
            <a:cxnLst/>
            <a:rect l="l" t="t" r="r" b="b"/>
            <a:pathLst>
              <a:path w="2438400" h="152400">
                <a:moveTo>
                  <a:pt x="0" y="0"/>
                </a:moveTo>
                <a:lnTo>
                  <a:pt x="2438399" y="0"/>
                </a:lnTo>
                <a:lnTo>
                  <a:pt x="2438399" y="152399"/>
                </a:lnTo>
                <a:lnTo>
                  <a:pt x="0" y="152399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4128515" y="4021835"/>
            <a:ext cx="2286000" cy="152400"/>
          </a:xfrm>
          <a:custGeom>
            <a:avLst/>
            <a:gdLst/>
            <a:ahLst/>
            <a:cxnLst/>
            <a:rect l="l" t="t" r="r" b="b"/>
            <a:pathLst>
              <a:path w="2286000" h="152400">
                <a:moveTo>
                  <a:pt x="0" y="0"/>
                </a:moveTo>
                <a:lnTo>
                  <a:pt x="2285999" y="0"/>
                </a:lnTo>
                <a:lnTo>
                  <a:pt x="2285999" y="152399"/>
                </a:lnTo>
                <a:lnTo>
                  <a:pt x="0" y="152399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6566916" y="4021835"/>
            <a:ext cx="1828800" cy="152400"/>
          </a:xfrm>
          <a:custGeom>
            <a:avLst/>
            <a:gdLst/>
            <a:ahLst/>
            <a:cxnLst/>
            <a:rect l="l" t="t" r="r" b="b"/>
            <a:pathLst>
              <a:path w="1828800" h="152400">
                <a:moveTo>
                  <a:pt x="0" y="0"/>
                </a:moveTo>
                <a:lnTo>
                  <a:pt x="1828799" y="0"/>
                </a:lnTo>
                <a:lnTo>
                  <a:pt x="1828799" y="152399"/>
                </a:lnTo>
                <a:lnTo>
                  <a:pt x="0" y="152399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780287" y="353567"/>
            <a:ext cx="9131935" cy="6845934"/>
          </a:xfrm>
          <a:custGeom>
            <a:avLst/>
            <a:gdLst/>
            <a:ahLst/>
            <a:cxnLst/>
            <a:rect l="l" t="t" r="r" b="b"/>
            <a:pathLst>
              <a:path w="9131935" h="6845934">
                <a:moveTo>
                  <a:pt x="0" y="0"/>
                </a:moveTo>
                <a:lnTo>
                  <a:pt x="9131807" y="0"/>
                </a:lnTo>
                <a:lnTo>
                  <a:pt x="9131807" y="6845808"/>
                </a:lnTo>
                <a:lnTo>
                  <a:pt x="0" y="6845808"/>
                </a:lnTo>
                <a:lnTo>
                  <a:pt x="0" y="0"/>
                </a:lnTo>
                <a:close/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31391" y="2252471"/>
            <a:ext cx="6248400" cy="43647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309116" y="2406395"/>
            <a:ext cx="990600" cy="152400"/>
          </a:xfrm>
          <a:custGeom>
            <a:avLst/>
            <a:gdLst/>
            <a:ahLst/>
            <a:cxnLst/>
            <a:rect l="l" t="t" r="r" b="b"/>
            <a:pathLst>
              <a:path w="990600" h="152400">
                <a:moveTo>
                  <a:pt x="0" y="0"/>
                </a:moveTo>
                <a:lnTo>
                  <a:pt x="990599" y="0"/>
                </a:lnTo>
                <a:lnTo>
                  <a:pt x="990599" y="152399"/>
                </a:lnTo>
                <a:lnTo>
                  <a:pt x="0" y="152399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375916" y="2406395"/>
            <a:ext cx="1066800" cy="152400"/>
          </a:xfrm>
          <a:custGeom>
            <a:avLst/>
            <a:gdLst/>
            <a:ahLst/>
            <a:cxnLst/>
            <a:rect l="l" t="t" r="r" b="b"/>
            <a:pathLst>
              <a:path w="1066800" h="152400">
                <a:moveTo>
                  <a:pt x="0" y="0"/>
                </a:moveTo>
                <a:lnTo>
                  <a:pt x="1066799" y="0"/>
                </a:lnTo>
                <a:lnTo>
                  <a:pt x="1066799" y="152399"/>
                </a:lnTo>
                <a:lnTo>
                  <a:pt x="0" y="152399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470147" y="2406395"/>
            <a:ext cx="838200" cy="152400"/>
          </a:xfrm>
          <a:custGeom>
            <a:avLst/>
            <a:gdLst/>
            <a:ahLst/>
            <a:cxnLst/>
            <a:rect l="l" t="t" r="r" b="b"/>
            <a:pathLst>
              <a:path w="838200" h="152400">
                <a:moveTo>
                  <a:pt x="0" y="0"/>
                </a:moveTo>
                <a:lnTo>
                  <a:pt x="838199" y="0"/>
                </a:lnTo>
                <a:lnTo>
                  <a:pt x="838199" y="152399"/>
                </a:lnTo>
                <a:lnTo>
                  <a:pt x="0" y="152399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4341876" y="2406395"/>
            <a:ext cx="923925" cy="152400"/>
          </a:xfrm>
          <a:custGeom>
            <a:avLst/>
            <a:gdLst/>
            <a:ahLst/>
            <a:cxnLst/>
            <a:rect l="l" t="t" r="r" b="b"/>
            <a:pathLst>
              <a:path w="923925" h="152400">
                <a:moveTo>
                  <a:pt x="0" y="0"/>
                </a:moveTo>
                <a:lnTo>
                  <a:pt x="923543" y="0"/>
                </a:lnTo>
                <a:lnTo>
                  <a:pt x="923543" y="152399"/>
                </a:lnTo>
                <a:lnTo>
                  <a:pt x="0" y="152399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137916" y="2549651"/>
            <a:ext cx="1066800" cy="152400"/>
          </a:xfrm>
          <a:custGeom>
            <a:avLst/>
            <a:gdLst/>
            <a:ahLst/>
            <a:cxnLst/>
            <a:rect l="l" t="t" r="r" b="b"/>
            <a:pathLst>
              <a:path w="1066800" h="152400">
                <a:moveTo>
                  <a:pt x="0" y="0"/>
                </a:moveTo>
                <a:lnTo>
                  <a:pt x="1066799" y="0"/>
                </a:lnTo>
                <a:lnTo>
                  <a:pt x="1066799" y="152399"/>
                </a:lnTo>
                <a:lnTo>
                  <a:pt x="0" y="152399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219955" y="2549651"/>
            <a:ext cx="1066800" cy="152400"/>
          </a:xfrm>
          <a:custGeom>
            <a:avLst/>
            <a:gdLst/>
            <a:ahLst/>
            <a:cxnLst/>
            <a:rect l="l" t="t" r="r" b="b"/>
            <a:pathLst>
              <a:path w="1066800" h="152400">
                <a:moveTo>
                  <a:pt x="0" y="0"/>
                </a:moveTo>
                <a:lnTo>
                  <a:pt x="1066799" y="0"/>
                </a:lnTo>
                <a:lnTo>
                  <a:pt x="1066799" y="152399"/>
                </a:lnTo>
                <a:lnTo>
                  <a:pt x="0" y="152399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5500115" y="2543555"/>
            <a:ext cx="1905000" cy="158750"/>
          </a:xfrm>
          <a:custGeom>
            <a:avLst/>
            <a:gdLst/>
            <a:ahLst/>
            <a:cxnLst/>
            <a:rect l="l" t="t" r="r" b="b"/>
            <a:pathLst>
              <a:path w="1905000" h="158750">
                <a:moveTo>
                  <a:pt x="0" y="0"/>
                </a:moveTo>
                <a:lnTo>
                  <a:pt x="1904999" y="0"/>
                </a:lnTo>
                <a:lnTo>
                  <a:pt x="1904999" y="158495"/>
                </a:lnTo>
                <a:lnTo>
                  <a:pt x="0" y="158495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461516" y="2177795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0"/>
                </a:moveTo>
                <a:lnTo>
                  <a:pt x="228600" y="228599"/>
                </a:lnTo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2528316" y="2177795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0"/>
                </a:moveTo>
                <a:lnTo>
                  <a:pt x="228599" y="228599"/>
                </a:lnTo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3442715" y="2177795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0"/>
                </a:moveTo>
                <a:lnTo>
                  <a:pt x="228599" y="228599"/>
                </a:lnTo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4280915" y="2177795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0"/>
                </a:moveTo>
                <a:lnTo>
                  <a:pt x="228599" y="228599"/>
                </a:lnTo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3976115" y="2177795"/>
            <a:ext cx="914400" cy="381000"/>
          </a:xfrm>
          <a:custGeom>
            <a:avLst/>
            <a:gdLst/>
            <a:ahLst/>
            <a:cxnLst/>
            <a:rect l="l" t="t" r="r" b="b"/>
            <a:pathLst>
              <a:path w="914400" h="381000">
                <a:moveTo>
                  <a:pt x="0" y="380999"/>
                </a:moveTo>
                <a:lnTo>
                  <a:pt x="914399" y="0"/>
                </a:lnTo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4814315" y="2177795"/>
            <a:ext cx="914400" cy="381000"/>
          </a:xfrm>
          <a:custGeom>
            <a:avLst/>
            <a:gdLst/>
            <a:ahLst/>
            <a:cxnLst/>
            <a:rect l="l" t="t" r="r" b="b"/>
            <a:pathLst>
              <a:path w="914400" h="381000">
                <a:moveTo>
                  <a:pt x="0" y="380999"/>
                </a:moveTo>
                <a:lnTo>
                  <a:pt x="914399" y="0"/>
                </a:lnTo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2111755" y="1409042"/>
            <a:ext cx="6000115" cy="7600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765">
              <a:lnSpc>
                <a:spcPct val="100000"/>
              </a:lnSpc>
            </a:pPr>
            <a:r>
              <a:rPr dirty="0" sz="2200" spc="-10" b="1">
                <a:latin typeface="Arial"/>
                <a:cs typeface="Arial"/>
              </a:rPr>
              <a:t>E</a:t>
            </a:r>
            <a:r>
              <a:rPr dirty="0" sz="2200" spc="-5" b="1">
                <a:latin typeface="Arial"/>
                <a:cs typeface="Arial"/>
              </a:rPr>
              <a:t>xa</a:t>
            </a:r>
            <a:r>
              <a:rPr dirty="0" sz="2200" spc="-10" b="1">
                <a:latin typeface="Arial"/>
                <a:cs typeface="Arial"/>
              </a:rPr>
              <a:t>m</a:t>
            </a:r>
            <a:r>
              <a:rPr dirty="0" sz="2200" spc="-5" b="1">
                <a:latin typeface="Arial"/>
                <a:cs typeface="Arial"/>
              </a:rPr>
              <a:t>ple</a:t>
            </a:r>
            <a:r>
              <a:rPr dirty="0" sz="2200" b="1">
                <a:latin typeface="Arial"/>
                <a:cs typeface="Arial"/>
              </a:rPr>
              <a:t>:</a:t>
            </a:r>
            <a:r>
              <a:rPr dirty="0" sz="2200" spc="-5" b="1">
                <a:latin typeface="Arial"/>
                <a:cs typeface="Arial"/>
              </a:rPr>
              <a:t> F</a:t>
            </a:r>
            <a:r>
              <a:rPr dirty="0" sz="2200" spc="-10" b="1">
                <a:latin typeface="Arial"/>
                <a:cs typeface="Arial"/>
              </a:rPr>
              <a:t>AS</a:t>
            </a:r>
            <a:r>
              <a:rPr dirty="0" sz="2200" spc="-5" b="1">
                <a:latin typeface="Arial"/>
                <a:cs typeface="Arial"/>
              </a:rPr>
              <a:t>T</a:t>
            </a:r>
            <a:r>
              <a:rPr dirty="0" sz="2200" b="1">
                <a:latin typeface="Arial"/>
                <a:cs typeface="Arial"/>
              </a:rPr>
              <a:t>A</a:t>
            </a:r>
            <a:r>
              <a:rPr dirty="0" sz="2200" spc="-10" b="1">
                <a:latin typeface="Arial"/>
                <a:cs typeface="Arial"/>
              </a:rPr>
              <a:t> </a:t>
            </a:r>
            <a:r>
              <a:rPr dirty="0" sz="2200" b="1">
                <a:latin typeface="Arial"/>
                <a:cs typeface="Arial"/>
              </a:rPr>
              <a:t>-</a:t>
            </a:r>
            <a:r>
              <a:rPr dirty="0" sz="2200" spc="-5" b="1">
                <a:latin typeface="Arial"/>
                <a:cs typeface="Arial"/>
              </a:rPr>
              <a:t> </a:t>
            </a:r>
            <a:r>
              <a:rPr dirty="0" sz="2200" spc="-10" b="1">
                <a:latin typeface="Arial"/>
                <a:cs typeface="Arial"/>
              </a:rPr>
              <a:t>P</a:t>
            </a:r>
            <a:r>
              <a:rPr dirty="0" sz="2200" spc="-5" b="1">
                <a:latin typeface="Arial"/>
                <a:cs typeface="Arial"/>
              </a:rPr>
              <a:t>L</a:t>
            </a:r>
            <a:r>
              <a:rPr dirty="0" sz="2200" b="1">
                <a:latin typeface="Arial"/>
                <a:cs typeface="Arial"/>
              </a:rPr>
              <a:t>6</a:t>
            </a:r>
            <a:r>
              <a:rPr dirty="0" sz="2200" spc="-5" b="1">
                <a:latin typeface="Arial"/>
                <a:cs typeface="Arial"/>
              </a:rPr>
              <a:t> hu</a:t>
            </a:r>
            <a:r>
              <a:rPr dirty="0" sz="2200" spc="-10" b="1">
                <a:latin typeface="Arial"/>
                <a:cs typeface="Arial"/>
              </a:rPr>
              <a:t>m</a:t>
            </a:r>
            <a:r>
              <a:rPr dirty="0" sz="2200" spc="-5" b="1">
                <a:latin typeface="Arial"/>
                <a:cs typeface="Arial"/>
              </a:rPr>
              <a:t>a</a:t>
            </a:r>
            <a:r>
              <a:rPr dirty="0" sz="2200" b="1">
                <a:latin typeface="Arial"/>
                <a:cs typeface="Arial"/>
              </a:rPr>
              <a:t>n</a:t>
            </a:r>
            <a:r>
              <a:rPr dirty="0" sz="2200" spc="-10" b="1">
                <a:latin typeface="Arial"/>
                <a:cs typeface="Arial"/>
              </a:rPr>
              <a:t> </a:t>
            </a:r>
            <a:r>
              <a:rPr dirty="0" sz="2200" spc="-5" b="1">
                <a:latin typeface="Arial"/>
                <a:cs typeface="Arial"/>
              </a:rPr>
              <a:t>v</a:t>
            </a:r>
            <a:r>
              <a:rPr dirty="0" sz="2200" b="1">
                <a:latin typeface="Arial"/>
                <a:cs typeface="Arial"/>
              </a:rPr>
              <a:t>s</a:t>
            </a:r>
            <a:r>
              <a:rPr dirty="0" sz="2200" spc="-5" b="1">
                <a:latin typeface="Arial"/>
                <a:cs typeface="Arial"/>
              </a:rPr>
              <a:t> </a:t>
            </a:r>
            <a:r>
              <a:rPr dirty="0" sz="2200" spc="-10" b="1">
                <a:latin typeface="Arial"/>
                <a:cs typeface="Arial"/>
              </a:rPr>
              <a:t>P</a:t>
            </a:r>
            <a:r>
              <a:rPr dirty="0" sz="2200" spc="-5" b="1">
                <a:latin typeface="Arial"/>
                <a:cs typeface="Arial"/>
              </a:rPr>
              <a:t>L</a:t>
            </a:r>
            <a:r>
              <a:rPr dirty="0" sz="2200" b="1">
                <a:latin typeface="Arial"/>
                <a:cs typeface="Arial"/>
              </a:rPr>
              <a:t>6</a:t>
            </a:r>
            <a:r>
              <a:rPr dirty="0" sz="2200" spc="-5" b="1">
                <a:latin typeface="Arial"/>
                <a:cs typeface="Arial"/>
              </a:rPr>
              <a:t> </a:t>
            </a:r>
            <a:r>
              <a:rPr dirty="0" sz="2200" spc="-10" b="1">
                <a:latin typeface="Arial"/>
                <a:cs typeface="Arial"/>
              </a:rPr>
              <a:t>m</a:t>
            </a:r>
            <a:r>
              <a:rPr dirty="0" sz="2200" spc="-5" b="1">
                <a:latin typeface="Arial"/>
                <a:cs typeface="Arial"/>
              </a:rPr>
              <a:t>ous</a:t>
            </a:r>
            <a:r>
              <a:rPr dirty="0" sz="2200" b="1">
                <a:latin typeface="Arial"/>
                <a:cs typeface="Arial"/>
              </a:rPr>
              <a:t>e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926465" algn="l"/>
                <a:tab pos="1840864" algn="l"/>
                <a:tab pos="2602865" algn="l"/>
                <a:tab pos="3364865" algn="l"/>
                <a:tab pos="4431665" algn="l"/>
              </a:tabLst>
            </a:pPr>
            <a:r>
              <a:rPr dirty="0" sz="1200">
                <a:solidFill>
                  <a:srgbClr val="D42A3A"/>
                </a:solidFill>
                <a:latin typeface="Arial"/>
                <a:cs typeface="Arial"/>
              </a:rPr>
              <a:t>z-score	</a:t>
            </a:r>
            <a:r>
              <a:rPr dirty="0" sz="1200" spc="-5">
                <a:solidFill>
                  <a:srgbClr val="D42A3A"/>
                </a:solidFill>
                <a:latin typeface="Arial"/>
                <a:cs typeface="Arial"/>
              </a:rPr>
              <a:t>bit-scor</a:t>
            </a:r>
            <a:r>
              <a:rPr dirty="0" sz="1200">
                <a:solidFill>
                  <a:srgbClr val="D42A3A"/>
                </a:solidFill>
                <a:latin typeface="Arial"/>
                <a:cs typeface="Arial"/>
              </a:rPr>
              <a:t>e	</a:t>
            </a:r>
            <a:r>
              <a:rPr dirty="0" sz="1200">
                <a:solidFill>
                  <a:srgbClr val="D42A3A"/>
                </a:solidFill>
                <a:latin typeface="Arial"/>
                <a:cs typeface="Arial"/>
              </a:rPr>
              <a:t>E-value	</a:t>
            </a:r>
            <a:r>
              <a:rPr dirty="0" sz="1200">
                <a:solidFill>
                  <a:srgbClr val="D42A3A"/>
                </a:solidFill>
                <a:latin typeface="Arial"/>
                <a:cs typeface="Arial"/>
              </a:rPr>
              <a:t>Identity	</a:t>
            </a:r>
            <a:r>
              <a:rPr dirty="0" sz="1200">
                <a:solidFill>
                  <a:srgbClr val="D42A3A"/>
                </a:solidFill>
                <a:latin typeface="Arial"/>
                <a:cs typeface="Arial"/>
              </a:rPr>
              <a:t>Similarity	</a:t>
            </a:r>
            <a:r>
              <a:rPr dirty="0" sz="1200">
                <a:solidFill>
                  <a:srgbClr val="D42A3A"/>
                </a:solidFill>
                <a:latin typeface="Arial"/>
                <a:cs typeface="Arial"/>
              </a:rPr>
              <a:t>Overlap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20"/>
              <a:t>S</a:t>
            </a:r>
            <a:r>
              <a:rPr dirty="0" spc="-20"/>
              <a:t>core,</a:t>
            </a:r>
            <a:r>
              <a:rPr dirty="0"/>
              <a:t> </a:t>
            </a:r>
            <a:r>
              <a:rPr dirty="0" spc="-20"/>
              <a:t>B</a:t>
            </a:r>
            <a:r>
              <a:rPr dirty="0" spc="-15"/>
              <a:t>it-score,</a:t>
            </a:r>
            <a:r>
              <a:rPr dirty="0"/>
              <a:t> </a:t>
            </a:r>
            <a:r>
              <a:rPr dirty="0" spc="-20"/>
              <a:t>P</a:t>
            </a:r>
            <a:r>
              <a:rPr dirty="0" spc="-15"/>
              <a:t>-value,</a:t>
            </a:r>
            <a:r>
              <a:rPr dirty="0"/>
              <a:t> </a:t>
            </a:r>
            <a:r>
              <a:rPr dirty="0" spc="-20"/>
              <a:t>E</a:t>
            </a:r>
            <a:r>
              <a:rPr dirty="0" spc="-15"/>
              <a:t>-value:</a:t>
            </a:r>
            <a:r>
              <a:rPr dirty="0"/>
              <a:t> </a:t>
            </a:r>
            <a:r>
              <a:rPr dirty="0" spc="-20"/>
              <a:t>exa</a:t>
            </a:r>
            <a:r>
              <a:rPr dirty="0" spc="-25"/>
              <a:t>m</a:t>
            </a:r>
            <a:r>
              <a:rPr dirty="0" spc="-20"/>
              <a:t>ple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310132" y="6880304"/>
            <a:ext cx="7143115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5">
                <a:latin typeface="Arial"/>
                <a:cs typeface="Arial"/>
              </a:rPr>
              <a:t> progra</a:t>
            </a:r>
            <a:r>
              <a:rPr dirty="0" sz="1200">
                <a:latin typeface="Arial"/>
                <a:cs typeface="Arial"/>
              </a:rPr>
              <a:t>m </a:t>
            </a:r>
            <a:r>
              <a:rPr dirty="0" sz="1200" spc="-10">
                <a:latin typeface="Arial"/>
                <a:cs typeface="Arial"/>
              </a:rPr>
              <a:t>FASTA</a:t>
            </a:r>
            <a:r>
              <a:rPr dirty="0" sz="1200" spc="-5">
                <a:latin typeface="Arial"/>
                <a:cs typeface="Arial"/>
              </a:rPr>
              <a:t> wa</a:t>
            </a:r>
            <a:r>
              <a:rPr dirty="0" sz="1200">
                <a:latin typeface="Arial"/>
                <a:cs typeface="Arial"/>
              </a:rPr>
              <a:t>s run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5">
                <a:latin typeface="Arial"/>
                <a:cs typeface="Arial"/>
              </a:rPr>
              <a:t>a</a:t>
            </a:r>
            <a:r>
              <a:rPr dirty="0" sz="1200" spc="-5">
                <a:latin typeface="Arial"/>
                <a:cs typeface="Arial"/>
              </a:rPr>
              <a:t>t</a:t>
            </a:r>
            <a:r>
              <a:rPr dirty="0" sz="120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  <a:hlinkClick r:id="rId3"/>
              </a:rPr>
              <a:t>http://wrpmg5c.bioch.virginia.edu/fasta_www2/fasta_www.cgi?rm=shuffle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881115" y="2177795"/>
            <a:ext cx="914400" cy="381000"/>
          </a:xfrm>
          <a:custGeom>
            <a:avLst/>
            <a:gdLst/>
            <a:ahLst/>
            <a:cxnLst/>
            <a:rect l="l" t="t" r="r" b="b"/>
            <a:pathLst>
              <a:path w="914400" h="381000">
                <a:moveTo>
                  <a:pt x="0" y="380999"/>
                </a:moveTo>
                <a:lnTo>
                  <a:pt x="914399" y="0"/>
                </a:lnTo>
              </a:path>
            </a:pathLst>
          </a:custGeom>
          <a:ln w="9143">
            <a:solidFill>
              <a:srgbClr val="D42A3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7787131" y="2233681"/>
            <a:ext cx="1656080" cy="180276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99700"/>
              </a:lnSpc>
            </a:pPr>
            <a:r>
              <a:rPr dirty="0" sz="1400" spc="-5">
                <a:latin typeface="Arial"/>
                <a:cs typeface="Arial"/>
              </a:rPr>
              <a:t>NB</a:t>
            </a:r>
            <a:r>
              <a:rPr dirty="0" sz="1400" spc="-5">
                <a:latin typeface="Arial"/>
                <a:cs typeface="Arial"/>
              </a:rPr>
              <a:t>: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align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10">
                <a:latin typeface="Arial"/>
                <a:cs typeface="Arial"/>
              </a:rPr>
              <a:t>ent</a:t>
            </a:r>
            <a:r>
              <a:rPr dirty="0" sz="1400" spc="-10">
                <a:latin typeface="Arial"/>
                <a:cs typeface="Arial"/>
              </a:rPr>
              <a:t> statistics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are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here</a:t>
            </a:r>
            <a:r>
              <a:rPr dirty="0" sz="1400" spc="-10">
                <a:latin typeface="Arial"/>
                <a:cs typeface="Arial"/>
              </a:rPr>
              <a:t> co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10">
                <a:latin typeface="Arial"/>
                <a:cs typeface="Arial"/>
              </a:rPr>
              <a:t>puted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by</a:t>
            </a:r>
            <a:r>
              <a:rPr dirty="0" sz="1400" spc="-10">
                <a:latin typeface="Arial"/>
                <a:cs typeface="Arial"/>
              </a:rPr>
              <a:t> shuffling</a:t>
            </a:r>
            <a:r>
              <a:rPr dirty="0" sz="1400">
                <a:latin typeface="Arial"/>
                <a:cs typeface="Arial"/>
              </a:rPr>
              <a:t>  </a:t>
            </a:r>
            <a:r>
              <a:rPr dirty="0" sz="1400" spc="-10">
                <a:latin typeface="Arial"/>
                <a:cs typeface="Arial"/>
              </a:rPr>
              <a:t>the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second</a:t>
            </a:r>
            <a:r>
              <a:rPr dirty="0" sz="1400" spc="-10">
                <a:latin typeface="Arial"/>
                <a:cs typeface="Arial"/>
              </a:rPr>
              <a:t> sequence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10">
                <a:latin typeface="Arial"/>
                <a:cs typeface="Arial"/>
              </a:rPr>
              <a:t>any</a:t>
            </a:r>
            <a:r>
              <a:rPr dirty="0" sz="1400" spc="-5">
                <a:latin typeface="Arial"/>
                <a:cs typeface="Arial"/>
              </a:rPr>
              <a:t> ti</a:t>
            </a:r>
            <a:r>
              <a:rPr dirty="0" sz="1400" spc="-10">
                <a:latin typeface="Arial"/>
                <a:cs typeface="Arial"/>
              </a:rPr>
              <a:t>m</a:t>
            </a:r>
            <a:r>
              <a:rPr dirty="0" sz="1400" spc="-10">
                <a:latin typeface="Arial"/>
                <a:cs typeface="Arial"/>
              </a:rPr>
              <a:t>es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(here</a:t>
            </a:r>
            <a:r>
              <a:rPr dirty="0" sz="1400">
                <a:latin typeface="Arial"/>
                <a:cs typeface="Arial"/>
              </a:rPr>
              <a:t> </a:t>
            </a:r>
            <a:r>
              <a:rPr dirty="0" sz="1400" spc="-10">
                <a:latin typeface="Arial"/>
                <a:cs typeface="Arial"/>
              </a:rPr>
              <a:t>200).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35"/>
              </a:spcBef>
            </a:pPr>
            <a:r>
              <a:rPr dirty="0" sz="1400" spc="-10" b="1">
                <a:latin typeface="Arial"/>
                <a:cs typeface="Arial"/>
              </a:rPr>
              <a:t>Z-score</a:t>
            </a:r>
            <a:endParaRPr sz="14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197355" y="1991311"/>
            <a:ext cx="686435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D42A3A"/>
                </a:solidFill>
                <a:latin typeface="Arial"/>
                <a:cs typeface="Arial"/>
              </a:rPr>
              <a:t>row</a:t>
            </a:r>
            <a:r>
              <a:rPr dirty="0" sz="1200" spc="-5">
                <a:solidFill>
                  <a:srgbClr val="D42A3A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D42A3A"/>
                </a:solidFill>
                <a:latin typeface="Arial"/>
                <a:cs typeface="Arial"/>
              </a:rPr>
              <a:t>score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784592" y="4233671"/>
            <a:ext cx="1752600" cy="457200"/>
          </a:xfrm>
          <a:prstGeom prst="rect">
            <a:avLst/>
          </a:prstGeom>
          <a:solidFill>
            <a:srgbClr val="FFDFB9"/>
          </a:solidFill>
        </p:spPr>
        <p:txBody>
          <a:bodyPr wrap="square" lIns="0" tIns="0" rIns="0" bIns="0" rtlCol="0" vert="horz">
            <a:spAutoFit/>
          </a:bodyPr>
          <a:lstStyle/>
          <a:p>
            <a:pPr marL="29209">
              <a:lnSpc>
                <a:spcPct val="100000"/>
              </a:lnSpc>
            </a:pPr>
            <a:r>
              <a:rPr dirty="0" baseline="-33730" sz="2100" spc="-15" i="1">
                <a:latin typeface="Times New Roman"/>
                <a:cs typeface="Times New Roman"/>
              </a:rPr>
              <a:t>Z</a:t>
            </a:r>
            <a:r>
              <a:rPr dirty="0" baseline="-33730" sz="2100" spc="-37" i="1">
                <a:latin typeface="Times New Roman"/>
                <a:cs typeface="Times New Roman"/>
              </a:rPr>
              <a:t> </a:t>
            </a:r>
            <a:r>
              <a:rPr dirty="0" baseline="-33730" sz="2100" spc="270">
                <a:latin typeface="Symbol"/>
                <a:cs typeface="Symbol"/>
              </a:rPr>
              <a:t></a:t>
            </a:r>
            <a:r>
              <a:rPr dirty="0" baseline="-33730" sz="2100" spc="-104">
                <a:latin typeface="Times New Roman"/>
                <a:cs typeface="Times New Roman"/>
              </a:rPr>
              <a:t> </a:t>
            </a:r>
            <a:r>
              <a:rPr dirty="0" baseline="-33730" sz="2100" spc="-22" i="1">
                <a:latin typeface="Times New Roman"/>
                <a:cs typeface="Times New Roman"/>
              </a:rPr>
              <a:t>scor</a:t>
            </a:r>
            <a:r>
              <a:rPr dirty="0" baseline="-33730" sz="2100" spc="-15" i="1">
                <a:latin typeface="Times New Roman"/>
                <a:cs typeface="Times New Roman"/>
              </a:rPr>
              <a:t>e</a:t>
            </a:r>
            <a:r>
              <a:rPr dirty="0" baseline="-33730" sz="2100" spc="-67" i="1">
                <a:latin typeface="Times New Roman"/>
                <a:cs typeface="Times New Roman"/>
              </a:rPr>
              <a:t> </a:t>
            </a:r>
            <a:r>
              <a:rPr dirty="0" baseline="-33730" sz="2100" spc="-15">
                <a:latin typeface="Symbol"/>
                <a:cs typeface="Symbol"/>
              </a:rPr>
              <a:t></a:t>
            </a:r>
            <a:r>
              <a:rPr dirty="0" baseline="-33730" sz="2100" spc="150">
                <a:latin typeface="Times New Roman"/>
                <a:cs typeface="Times New Roman"/>
              </a:rPr>
              <a:t> </a:t>
            </a:r>
            <a:r>
              <a:rPr dirty="0" sz="1400" spc="-10" i="1" u="sng">
                <a:latin typeface="Times New Roman"/>
                <a:cs typeface="Times New Roman"/>
              </a:rPr>
              <a:t>S</a:t>
            </a:r>
            <a:r>
              <a:rPr dirty="0" sz="1400" spc="-65" i="1" u="sng">
                <a:latin typeface="Times New Roman"/>
                <a:cs typeface="Times New Roman"/>
              </a:rPr>
              <a:t> </a:t>
            </a:r>
            <a:r>
              <a:rPr dirty="0" sz="1400" spc="180" u="sng">
                <a:latin typeface="Symbol"/>
                <a:cs typeface="Symbol"/>
              </a:rPr>
              <a:t></a:t>
            </a:r>
            <a:r>
              <a:rPr dirty="0" sz="1400" spc="-75" u="sng">
                <a:latin typeface="Times New Roman"/>
                <a:cs typeface="Times New Roman"/>
              </a:rPr>
              <a:t> </a:t>
            </a:r>
            <a:r>
              <a:rPr dirty="0" sz="1400" spc="-15" i="1" u="sng">
                <a:latin typeface="Times New Roman"/>
                <a:cs typeface="Times New Roman"/>
              </a:rPr>
              <a:t>mean(S)</a:t>
            </a:r>
            <a:endParaRPr sz="1400">
              <a:latin typeface="Times New Roman"/>
              <a:cs typeface="Times New Roman"/>
            </a:endParaRPr>
          </a:p>
          <a:p>
            <a:pPr marL="949325">
              <a:lnSpc>
                <a:spcPct val="100000"/>
              </a:lnSpc>
              <a:spcBef>
                <a:spcPts val="265"/>
              </a:spcBef>
            </a:pPr>
            <a:r>
              <a:rPr dirty="0" sz="1400" spc="-10" i="1">
                <a:latin typeface="Times New Roman"/>
                <a:cs typeface="Times New Roman"/>
              </a:rPr>
              <a:t>st</a:t>
            </a:r>
            <a:r>
              <a:rPr dirty="0" sz="1400" spc="-5" i="1">
                <a:latin typeface="Times New Roman"/>
                <a:cs typeface="Times New Roman"/>
              </a:rPr>
              <a:t>.</a:t>
            </a:r>
            <a:r>
              <a:rPr dirty="0" sz="1400" spc="-5" i="1">
                <a:latin typeface="Times New Roman"/>
                <a:cs typeface="Times New Roman"/>
              </a:rPr>
              <a:t> </a:t>
            </a:r>
            <a:r>
              <a:rPr dirty="0" sz="1400" spc="-10" i="1">
                <a:latin typeface="Times New Roman"/>
                <a:cs typeface="Times New Roman"/>
              </a:rPr>
              <a:t>dev.(S)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80287" y="353567"/>
            <a:ext cx="9131935" cy="6845934"/>
          </a:xfrm>
          <a:custGeom>
            <a:avLst/>
            <a:gdLst/>
            <a:ahLst/>
            <a:cxnLst/>
            <a:rect l="l" t="t" r="r" b="b"/>
            <a:pathLst>
              <a:path w="9131935" h="6845934">
                <a:moveTo>
                  <a:pt x="0" y="0"/>
                </a:moveTo>
                <a:lnTo>
                  <a:pt x="9131807" y="0"/>
                </a:lnTo>
                <a:lnTo>
                  <a:pt x="9131807" y="6845808"/>
                </a:lnTo>
                <a:lnTo>
                  <a:pt x="0" y="6845808"/>
                </a:lnTo>
                <a:lnTo>
                  <a:pt x="0" y="0"/>
                </a:lnTo>
                <a:close/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Didier Gonze</dc:creator>
  <dc:title>stat_scores.ppt</dc:title>
  <dcterms:created xsi:type="dcterms:W3CDTF">2017-10-12T21:48:43Z</dcterms:created>
  <dcterms:modified xsi:type="dcterms:W3CDTF">2017-10-12T21:48:43Z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2014-11-10T00:00:00Z</vt:filetime>
  </property>
  <property fmtid="{D5CDD505-2E9C-101B-9397-08002B2CF9AE}" pid="3" name="LastSaved">
    <vt:filetime>2017-10-12T00:00:00Z</vt:filetime>
  </property>
</Properties>
</file>