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1" r:id="rId3"/>
    <p:sldId id="282" r:id="rId4"/>
    <p:sldId id="284" r:id="rId5"/>
    <p:sldId id="292" r:id="rId6"/>
    <p:sldId id="293" r:id="rId7"/>
    <p:sldId id="295" r:id="rId8"/>
    <p:sldId id="294" r:id="rId9"/>
    <p:sldId id="301" r:id="rId10"/>
    <p:sldId id="302" r:id="rId11"/>
    <p:sldId id="297" r:id="rId12"/>
    <p:sldId id="299" r:id="rId13"/>
    <p:sldId id="300" r:id="rId14"/>
    <p:sldId id="286" r:id="rId15"/>
    <p:sldId id="256" r:id="rId16"/>
    <p:sldId id="287" r:id="rId17"/>
    <p:sldId id="288" r:id="rId18"/>
    <p:sldId id="303" r:id="rId1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0000"/>
    <a:srgbClr val="000066"/>
    <a:srgbClr val="FF9966"/>
    <a:srgbClr val="800000"/>
    <a:srgbClr val="6600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5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5CDA6-8965-494E-B6B6-3CF9183585F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81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D463D-D4BF-498B-8412-226BBD94970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0459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38969-A214-446B-B559-4FF4EF8110A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57898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EB0C2-B523-4154-815C-939BF48C251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391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044A6-D6AC-4413-B00B-70F6895F6C6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58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25FE2-0058-4475-9B02-0A92BAA9207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170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CC18A-8258-4B9D-A464-6EF908ACF98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8350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9850D-6DA1-4A0F-A9C6-E43A992016D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117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77AE0-0F40-4075-9299-9B688176E5E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606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B352D-82B7-4EF4-85F6-9B03CE2457C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0852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31858-7DEB-4B84-B493-198CA509382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6746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9B5251-367E-4411-AB75-9D9A243FA5E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petang.cgu.edu.tw/bioinformatics/index.ht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translate.html" TargetMode="External"/><Relationship Id="rId13" Type="http://schemas.openxmlformats.org/officeDocument/2006/relationships/hyperlink" Target="appendix_vii.html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9.jpeg"/><Relationship Id="rId2" Type="http://schemas.openxmlformats.org/officeDocument/2006/relationships/hyperlink" Target="mapsort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reverse.html" TargetMode="External"/><Relationship Id="rId11" Type="http://schemas.openxmlformats.org/officeDocument/2006/relationships/hyperlink" Target="map.html" TargetMode="External"/><Relationship Id="rId5" Type="http://schemas.openxmlformats.org/officeDocument/2006/relationships/image" Target="../media/image5.png"/><Relationship Id="rId15" Type="http://schemas.openxmlformats.org/officeDocument/2006/relationships/hyperlink" Target="frames.GIF" TargetMode="External"/><Relationship Id="rId10" Type="http://schemas.openxmlformats.org/officeDocument/2006/relationships/image" Target="../media/image8.jpeg"/><Relationship Id="rId4" Type="http://schemas.openxmlformats.org/officeDocument/2006/relationships/hyperlink" Target="frames.html" TargetMode="External"/><Relationship Id="rId9" Type="http://schemas.openxmlformats.org/officeDocument/2006/relationships/image" Target="../media/image7.jpe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Translate-z18853.doc" TargetMode="External"/><Relationship Id="rId3" Type="http://schemas.openxmlformats.org/officeDocument/2006/relationships/image" Target="../media/image30.png"/><Relationship Id="rId7" Type="http://schemas.openxmlformats.org/officeDocument/2006/relationships/hyperlink" Target="mapplot.doc" TargetMode="External"/><Relationship Id="rId2" Type="http://schemas.openxmlformats.org/officeDocument/2006/relationships/hyperlink" Target="x03795.tx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p-x03795.doc" TargetMode="External"/><Relationship Id="rId5" Type="http://schemas.openxmlformats.org/officeDocument/2006/relationships/hyperlink" Target="reverse.html" TargetMode="External"/><Relationship Id="rId10" Type="http://schemas.openxmlformats.org/officeDocument/2006/relationships/hyperlink" Target="map-z18853.doc" TargetMode="External"/><Relationship Id="rId4" Type="http://schemas.openxmlformats.org/officeDocument/2006/relationships/hyperlink" Target="z18853.txt" TargetMode="External"/><Relationship Id="rId9" Type="http://schemas.openxmlformats.org/officeDocument/2006/relationships/hyperlink" Target="Frames.doc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bio.ncsu.edu/bioedit/bioedit.html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0" y="3789363"/>
            <a:ext cx="9144000" cy="3068637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zh-TW" sz="2400">
              <a:ea typeface="新細明體" charset="-120"/>
            </a:endParaRPr>
          </a:p>
        </p:txBody>
      </p:sp>
      <p:pic>
        <p:nvPicPr>
          <p:cNvPr id="14339" name="Picture 4" descr="crossing_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25538"/>
            <a:ext cx="18288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2133600" y="1201738"/>
            <a:ext cx="6705600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Bioinformatics</a:t>
            </a:r>
          </a:p>
          <a:p>
            <a:pPr>
              <a:lnSpc>
                <a:spcPct val="90000"/>
              </a:lnSpc>
              <a:defRPr/>
            </a:pPr>
            <a:endParaRPr lang="en-US" altLang="zh-TW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Lecture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 6 – Nucleic Acids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Sequence Analysis</a:t>
            </a:r>
            <a:endParaRPr lang="en-US" altLang="zh-TW" sz="36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  <p:grpSp>
        <p:nvGrpSpPr>
          <p:cNvPr id="14341" name="Group 7"/>
          <p:cNvGrpSpPr>
            <a:grpSpLocks/>
          </p:cNvGrpSpPr>
          <p:nvPr/>
        </p:nvGrpSpPr>
        <p:grpSpPr bwMode="auto">
          <a:xfrm>
            <a:off x="228600" y="3540125"/>
            <a:ext cx="8610600" cy="365125"/>
            <a:chOff x="192" y="2160"/>
            <a:chExt cx="4992" cy="230"/>
          </a:xfrm>
        </p:grpSpPr>
        <p:pic>
          <p:nvPicPr>
            <p:cNvPr id="14345" name="Picture 8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4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9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152400" y="4048125"/>
            <a:ext cx="5387975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Petrus Tang, Ph.D. (</a:t>
            </a:r>
            <a:r>
              <a:rPr lang="zh-TW" altLang="en-US" sz="1800">
                <a:latin typeface="Arial Rounded MT Bold" panose="020F0704030504030204" pitchFamily="34" charset="0"/>
              </a:rPr>
              <a:t>鄧致剛</a:t>
            </a:r>
            <a:r>
              <a:rPr lang="en-US" altLang="zh-TW" sz="1800" b="1">
                <a:latin typeface="Arial Rounded MT Bold" panose="020F0704030504030204" pitchFamily="34" charset="0"/>
              </a:rPr>
              <a:t>)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Graduate Institute of Basic Medical Sciences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and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Bioinformatics Center, Chang Gung University</a:t>
            </a:r>
            <a:r>
              <a:rPr lang="en-US" altLang="zh-TW" sz="1800" b="1" i="1">
                <a:latin typeface="Arial Rounded MT Bold" panose="020F0704030504030204" pitchFamily="34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petang@mail.cgu.edu.tw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EXT: </a:t>
            </a:r>
            <a:r>
              <a:rPr lang="en-US" altLang="zh-TW" sz="2000"/>
              <a:t>5136</a:t>
            </a:r>
            <a:endParaRPr lang="en-US" altLang="zh-TW" sz="1800" b="1" i="1">
              <a:latin typeface="Arial Rounded MT Bold" panose="020F0704030504030204" pitchFamily="34" charset="0"/>
            </a:endParaRPr>
          </a:p>
        </p:txBody>
      </p:sp>
      <p:sp>
        <p:nvSpPr>
          <p:cNvPr id="14343" name="Text Box 14"/>
          <p:cNvSpPr txBox="1">
            <a:spLocks noChangeArrowheads="1"/>
          </p:cNvSpPr>
          <p:nvPr/>
        </p:nvSpPr>
        <p:spPr bwMode="auto">
          <a:xfrm>
            <a:off x="6516688" y="4071938"/>
            <a:ext cx="203132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助教：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蔡智宇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5690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344" name="Text Box 5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571875" y="38100"/>
            <a:ext cx="5473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zh-TW" sz="2000" b="1" i="1"/>
              <a:t>http://petang.cgu.edu.tw/bioinformatics/index.htm</a:t>
            </a:r>
            <a:endParaRPr lang="en-US" altLang="zh-TW" sz="2000"/>
          </a:p>
        </p:txBody>
      </p:sp>
    </p:spTree>
    <p:extLst>
      <p:ext uri="{BB962C8B-B14F-4D97-AF65-F5344CB8AC3E}">
        <p14:creationId xmlns:p14="http://schemas.microsoft.com/office/powerpoint/2010/main" val="346893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6200" y="1935163"/>
            <a:ext cx="8907463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76200" y="2087563"/>
            <a:ext cx="8907463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381000" y="1935163"/>
            <a:ext cx="0" cy="315912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8763000" y="1935163"/>
            <a:ext cx="0" cy="315912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02" name="AutoShape 6"/>
          <p:cNvSpPr>
            <a:spLocks/>
          </p:cNvSpPr>
          <p:nvPr/>
        </p:nvSpPr>
        <p:spPr bwMode="auto">
          <a:xfrm rot="5400000">
            <a:off x="4416425" y="-2484437"/>
            <a:ext cx="228600" cy="8305800"/>
          </a:xfrm>
          <a:prstGeom prst="leftBrace">
            <a:avLst>
              <a:gd name="adj1" fmla="val 302778"/>
              <a:gd name="adj2" fmla="val 50000"/>
            </a:avLst>
          </a:prstGeom>
          <a:noFill/>
          <a:ln w="1905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078288" y="1233488"/>
            <a:ext cx="904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GENE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28416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45180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61944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1949450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5356225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3679825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089025" y="193516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7032625" y="1935163"/>
            <a:ext cx="17303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28416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45180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61944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1949450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5356225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3679825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8" name="Rectangle 22"/>
          <p:cNvSpPr>
            <a:spLocks noChangeArrowheads="1"/>
          </p:cNvSpPr>
          <p:nvPr/>
        </p:nvSpPr>
        <p:spPr bwMode="auto">
          <a:xfrm>
            <a:off x="1089025" y="208756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7032625" y="2087563"/>
            <a:ext cx="1730375" cy="163512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20" name="Oval 24"/>
          <p:cNvSpPr>
            <a:spLocks noChangeArrowheads="1"/>
          </p:cNvSpPr>
          <p:nvPr/>
        </p:nvSpPr>
        <p:spPr bwMode="auto">
          <a:xfrm>
            <a:off x="8305800" y="1935163"/>
            <a:ext cx="381000" cy="304800"/>
          </a:xfrm>
          <a:prstGeom prst="ellipse">
            <a:avLst/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/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19812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1</a:t>
            </a:r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auto">
          <a:xfrm>
            <a:off x="45720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3" name="Text Box 27"/>
          <p:cNvSpPr txBox="1">
            <a:spLocks noChangeArrowheads="1"/>
          </p:cNvSpPr>
          <p:nvPr/>
        </p:nvSpPr>
        <p:spPr bwMode="auto">
          <a:xfrm>
            <a:off x="54102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3</a:t>
            </a:r>
          </a:p>
        </p:txBody>
      </p:sp>
      <p:sp>
        <p:nvSpPr>
          <p:cNvPr id="29724" name="Text Box 28"/>
          <p:cNvSpPr txBox="1">
            <a:spLocks noChangeArrowheads="1"/>
          </p:cNvSpPr>
          <p:nvPr/>
        </p:nvSpPr>
        <p:spPr bwMode="auto">
          <a:xfrm>
            <a:off x="62484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5" name="Text Box 29"/>
          <p:cNvSpPr txBox="1">
            <a:spLocks noChangeArrowheads="1"/>
          </p:cNvSpPr>
          <p:nvPr/>
        </p:nvSpPr>
        <p:spPr bwMode="auto">
          <a:xfrm>
            <a:off x="70866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4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3722688" y="22082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2</a:t>
            </a:r>
          </a:p>
        </p:txBody>
      </p:sp>
      <p:sp>
        <p:nvSpPr>
          <p:cNvPr id="29727" name="Text Box 31"/>
          <p:cNvSpPr txBox="1">
            <a:spLocks noChangeArrowheads="1"/>
          </p:cNvSpPr>
          <p:nvPr/>
        </p:nvSpPr>
        <p:spPr bwMode="auto">
          <a:xfrm>
            <a:off x="28956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8" name="Text Box 32"/>
          <p:cNvSpPr txBox="1">
            <a:spLocks noChangeArrowheads="1"/>
          </p:cNvSpPr>
          <p:nvPr/>
        </p:nvSpPr>
        <p:spPr bwMode="auto">
          <a:xfrm>
            <a:off x="276225" y="2265363"/>
            <a:ext cx="9429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Promoter</a:t>
            </a:r>
          </a:p>
          <a:p>
            <a:pPr>
              <a:lnSpc>
                <a:spcPct val="8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Enhancer</a:t>
            </a:r>
          </a:p>
        </p:txBody>
      </p:sp>
      <p:sp>
        <p:nvSpPr>
          <p:cNvPr id="29729" name="Text Box 33"/>
          <p:cNvSpPr txBox="1">
            <a:spLocks noChangeArrowheads="1"/>
          </p:cNvSpPr>
          <p:nvPr/>
        </p:nvSpPr>
        <p:spPr bwMode="auto">
          <a:xfrm>
            <a:off x="228600" y="3138488"/>
            <a:ext cx="2201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mRNA transcript</a:t>
            </a:r>
          </a:p>
        </p:txBody>
      </p:sp>
      <p:sp>
        <p:nvSpPr>
          <p:cNvPr id="29730" name="Rectangle 34"/>
          <p:cNvSpPr>
            <a:spLocks noChangeArrowheads="1"/>
          </p:cNvSpPr>
          <p:nvPr/>
        </p:nvSpPr>
        <p:spPr bwMode="auto">
          <a:xfrm>
            <a:off x="1295400" y="3516313"/>
            <a:ext cx="7467600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29067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45831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62595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5421313" y="351631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5" name="Rectangle 39"/>
          <p:cNvSpPr>
            <a:spLocks noChangeArrowheads="1"/>
          </p:cNvSpPr>
          <p:nvPr/>
        </p:nvSpPr>
        <p:spPr bwMode="auto">
          <a:xfrm>
            <a:off x="3744913" y="351631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6" name="Rectangle 40"/>
          <p:cNvSpPr>
            <a:spLocks noChangeArrowheads="1"/>
          </p:cNvSpPr>
          <p:nvPr/>
        </p:nvSpPr>
        <p:spPr bwMode="auto">
          <a:xfrm>
            <a:off x="1154113" y="351631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7" name="Rectangle 41"/>
          <p:cNvSpPr>
            <a:spLocks noChangeArrowheads="1"/>
          </p:cNvSpPr>
          <p:nvPr/>
        </p:nvSpPr>
        <p:spPr bwMode="auto">
          <a:xfrm>
            <a:off x="7097713" y="3516313"/>
            <a:ext cx="1338262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8" name="Text Box 42"/>
          <p:cNvSpPr txBox="1">
            <a:spLocks noChangeArrowheads="1"/>
          </p:cNvSpPr>
          <p:nvPr/>
        </p:nvSpPr>
        <p:spPr bwMode="auto">
          <a:xfrm>
            <a:off x="20462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1</a:t>
            </a:r>
          </a:p>
        </p:txBody>
      </p:sp>
      <p:sp>
        <p:nvSpPr>
          <p:cNvPr id="29739" name="Text Box 43"/>
          <p:cNvSpPr txBox="1">
            <a:spLocks noChangeArrowheads="1"/>
          </p:cNvSpPr>
          <p:nvPr/>
        </p:nvSpPr>
        <p:spPr bwMode="auto">
          <a:xfrm>
            <a:off x="46370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0" name="Text Box 44"/>
          <p:cNvSpPr txBox="1">
            <a:spLocks noChangeArrowheads="1"/>
          </p:cNvSpPr>
          <p:nvPr/>
        </p:nvSpPr>
        <p:spPr bwMode="auto">
          <a:xfrm>
            <a:off x="54752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3</a:t>
            </a:r>
          </a:p>
        </p:txBody>
      </p:sp>
      <p:sp>
        <p:nvSpPr>
          <p:cNvPr id="29741" name="Text Box 45"/>
          <p:cNvSpPr txBox="1">
            <a:spLocks noChangeArrowheads="1"/>
          </p:cNvSpPr>
          <p:nvPr/>
        </p:nvSpPr>
        <p:spPr bwMode="auto">
          <a:xfrm>
            <a:off x="63134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2" name="Text Box 46"/>
          <p:cNvSpPr txBox="1">
            <a:spLocks noChangeArrowheads="1"/>
          </p:cNvSpPr>
          <p:nvPr/>
        </p:nvSpPr>
        <p:spPr bwMode="auto">
          <a:xfrm>
            <a:off x="71516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4</a:t>
            </a:r>
          </a:p>
        </p:txBody>
      </p:sp>
      <p:sp>
        <p:nvSpPr>
          <p:cNvPr id="29743" name="Text Box 47"/>
          <p:cNvSpPr txBox="1">
            <a:spLocks noChangeArrowheads="1"/>
          </p:cNvSpPr>
          <p:nvPr/>
        </p:nvSpPr>
        <p:spPr bwMode="auto">
          <a:xfrm>
            <a:off x="3787775" y="36687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2</a:t>
            </a:r>
          </a:p>
        </p:txBody>
      </p:sp>
      <p:sp>
        <p:nvSpPr>
          <p:cNvPr id="29744" name="Text Box 48"/>
          <p:cNvSpPr txBox="1">
            <a:spLocks noChangeArrowheads="1"/>
          </p:cNvSpPr>
          <p:nvPr/>
        </p:nvSpPr>
        <p:spPr bwMode="auto">
          <a:xfrm>
            <a:off x="29606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5" name="Oval 49"/>
          <p:cNvSpPr>
            <a:spLocks noChangeArrowheads="1"/>
          </p:cNvSpPr>
          <p:nvPr/>
        </p:nvSpPr>
        <p:spPr bwMode="auto">
          <a:xfrm>
            <a:off x="8305800" y="3440113"/>
            <a:ext cx="381000" cy="304800"/>
          </a:xfrm>
          <a:prstGeom prst="ellipse">
            <a:avLst/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/>
          </a:p>
        </p:txBody>
      </p:sp>
      <p:sp>
        <p:nvSpPr>
          <p:cNvPr id="29746" name="Text Box 50"/>
          <p:cNvSpPr txBox="1">
            <a:spLocks noChangeArrowheads="1"/>
          </p:cNvSpPr>
          <p:nvPr/>
        </p:nvSpPr>
        <p:spPr bwMode="auto">
          <a:xfrm>
            <a:off x="1042988" y="3644900"/>
            <a:ext cx="10191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5’-untranslated</a:t>
            </a:r>
          </a:p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region</a:t>
            </a:r>
          </a:p>
        </p:txBody>
      </p:sp>
      <p:sp>
        <p:nvSpPr>
          <p:cNvPr id="29747" name="Text Box 51"/>
          <p:cNvSpPr txBox="1">
            <a:spLocks noChangeArrowheads="1"/>
          </p:cNvSpPr>
          <p:nvPr/>
        </p:nvSpPr>
        <p:spPr bwMode="auto">
          <a:xfrm>
            <a:off x="838200" y="3440113"/>
            <a:ext cx="3540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5’</a:t>
            </a:r>
          </a:p>
        </p:txBody>
      </p:sp>
      <p:sp>
        <p:nvSpPr>
          <p:cNvPr id="29748" name="Text Box 52"/>
          <p:cNvSpPr txBox="1">
            <a:spLocks noChangeArrowheads="1"/>
          </p:cNvSpPr>
          <p:nvPr/>
        </p:nvSpPr>
        <p:spPr bwMode="auto">
          <a:xfrm>
            <a:off x="8789988" y="3440113"/>
            <a:ext cx="354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3’</a:t>
            </a:r>
          </a:p>
        </p:txBody>
      </p:sp>
      <p:sp>
        <p:nvSpPr>
          <p:cNvPr id="29749" name="Text Box 53"/>
          <p:cNvSpPr txBox="1">
            <a:spLocks noChangeArrowheads="1"/>
          </p:cNvSpPr>
          <p:nvPr/>
        </p:nvSpPr>
        <p:spPr bwMode="auto">
          <a:xfrm>
            <a:off x="7696200" y="2781300"/>
            <a:ext cx="1279525" cy="28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Poly(A) signal</a:t>
            </a:r>
          </a:p>
        </p:txBody>
      </p:sp>
      <p:sp>
        <p:nvSpPr>
          <p:cNvPr id="29750" name="Text Box 54"/>
          <p:cNvSpPr txBox="1">
            <a:spLocks noChangeArrowheads="1"/>
          </p:cNvSpPr>
          <p:nvPr/>
        </p:nvSpPr>
        <p:spPr bwMode="auto">
          <a:xfrm>
            <a:off x="7945438" y="3711575"/>
            <a:ext cx="10191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3’-untranslated</a:t>
            </a:r>
          </a:p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region</a:t>
            </a:r>
          </a:p>
        </p:txBody>
      </p:sp>
      <p:sp>
        <p:nvSpPr>
          <p:cNvPr id="29751" name="Text Box 55"/>
          <p:cNvSpPr txBox="1">
            <a:spLocks noChangeArrowheads="1"/>
          </p:cNvSpPr>
          <p:nvPr/>
        </p:nvSpPr>
        <p:spPr bwMode="auto">
          <a:xfrm>
            <a:off x="609600" y="4586288"/>
            <a:ext cx="2005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Mataure mRNA</a:t>
            </a:r>
          </a:p>
        </p:txBody>
      </p:sp>
      <p:sp>
        <p:nvSpPr>
          <p:cNvPr id="29752" name="Line 56"/>
          <p:cNvSpPr>
            <a:spLocks noChangeShapeType="1"/>
          </p:cNvSpPr>
          <p:nvPr/>
        </p:nvSpPr>
        <p:spPr bwMode="auto">
          <a:xfrm>
            <a:off x="4572000" y="2620963"/>
            <a:ext cx="0" cy="609600"/>
          </a:xfrm>
          <a:prstGeom prst="line">
            <a:avLst/>
          </a:prstGeom>
          <a:noFill/>
          <a:ln w="57150">
            <a:solidFill>
              <a:srgbClr val="6666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53" name="Line 57"/>
          <p:cNvSpPr>
            <a:spLocks noChangeShapeType="1"/>
          </p:cNvSpPr>
          <p:nvPr/>
        </p:nvSpPr>
        <p:spPr bwMode="auto">
          <a:xfrm>
            <a:off x="4572000" y="4144963"/>
            <a:ext cx="0" cy="685800"/>
          </a:xfrm>
          <a:prstGeom prst="line">
            <a:avLst/>
          </a:prstGeom>
          <a:noFill/>
          <a:ln w="57150">
            <a:solidFill>
              <a:srgbClr val="6666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54" name="Text Box 58"/>
          <p:cNvSpPr txBox="1">
            <a:spLocks noChangeArrowheads="1"/>
          </p:cNvSpPr>
          <p:nvPr/>
        </p:nvSpPr>
        <p:spPr bwMode="auto">
          <a:xfrm>
            <a:off x="4746625" y="2727325"/>
            <a:ext cx="1806575" cy="396875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FF00"/>
                </a:solidFill>
                <a:latin typeface="Arial" panose="020B0604020202020204" pitchFamily="34" charset="0"/>
              </a:rPr>
              <a:t>Transcription</a:t>
            </a: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4800600" y="4289425"/>
            <a:ext cx="1554163" cy="396875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FF00"/>
                </a:solidFill>
                <a:latin typeface="Arial" panose="020B0604020202020204" pitchFamily="34" charset="0"/>
              </a:rPr>
              <a:t>Processing</a:t>
            </a:r>
          </a:p>
        </p:txBody>
      </p:sp>
      <p:sp>
        <p:nvSpPr>
          <p:cNvPr id="29756" name="Text Box 60"/>
          <p:cNvSpPr txBox="1">
            <a:spLocks noChangeArrowheads="1"/>
          </p:cNvSpPr>
          <p:nvPr/>
        </p:nvSpPr>
        <p:spPr bwMode="auto">
          <a:xfrm>
            <a:off x="554038" y="228600"/>
            <a:ext cx="8034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>
                <a:solidFill>
                  <a:srgbClr val="003300"/>
                </a:solidFill>
                <a:latin typeface="Arial Rounded MT Bold" panose="020F0704030504030204" pitchFamily="34" charset="0"/>
              </a:rPr>
              <a:t>The Organization of an Eukaryotic Gene</a:t>
            </a:r>
          </a:p>
        </p:txBody>
      </p:sp>
      <p:sp>
        <p:nvSpPr>
          <p:cNvPr id="29757" name="AutoShape 61"/>
          <p:cNvSpPr>
            <a:spLocks noChangeAspect="1" noChangeArrowheads="1"/>
          </p:cNvSpPr>
          <p:nvPr/>
        </p:nvSpPr>
        <p:spPr bwMode="auto">
          <a:xfrm>
            <a:off x="7408863" y="3500438"/>
            <a:ext cx="187325" cy="1778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cxnSp>
        <p:nvCxnSpPr>
          <p:cNvPr id="29758" name="AutoShape 62"/>
          <p:cNvCxnSpPr>
            <a:cxnSpLocks noChangeShapeType="1"/>
            <a:stCxn id="29749" idx="2"/>
            <a:endCxn id="29745" idx="0"/>
          </p:cNvCxnSpPr>
          <p:nvPr/>
        </p:nvCxnSpPr>
        <p:spPr bwMode="auto">
          <a:xfrm rot="16200000" flipH="1">
            <a:off x="8228807" y="3172619"/>
            <a:ext cx="374650" cy="160337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59" name="AutoShape 63"/>
          <p:cNvCxnSpPr>
            <a:cxnSpLocks noChangeShapeType="1"/>
            <a:stCxn id="29749" idx="0"/>
            <a:endCxn id="29720" idx="4"/>
          </p:cNvCxnSpPr>
          <p:nvPr/>
        </p:nvCxnSpPr>
        <p:spPr bwMode="auto">
          <a:xfrm rot="16200000">
            <a:off x="8145463" y="2430463"/>
            <a:ext cx="541337" cy="160337"/>
          </a:xfrm>
          <a:prstGeom prst="bentConnector3">
            <a:avLst>
              <a:gd name="adj1" fmla="val 49852"/>
            </a:avLst>
          </a:prstGeom>
          <a:noFill/>
          <a:ln w="1905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760" name="Rectangle 64"/>
          <p:cNvSpPr>
            <a:spLocks noChangeArrowheads="1"/>
          </p:cNvSpPr>
          <p:nvPr/>
        </p:nvSpPr>
        <p:spPr bwMode="auto">
          <a:xfrm>
            <a:off x="1116013" y="3516313"/>
            <a:ext cx="1784350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29761" name="Group 65"/>
          <p:cNvGrpSpPr>
            <a:grpSpLocks/>
          </p:cNvGrpSpPr>
          <p:nvPr/>
        </p:nvGrpSpPr>
        <p:grpSpPr bwMode="auto">
          <a:xfrm>
            <a:off x="914400" y="5092700"/>
            <a:ext cx="7440613" cy="641350"/>
            <a:chOff x="576" y="3043"/>
            <a:chExt cx="4687" cy="404"/>
          </a:xfrm>
        </p:grpSpPr>
        <p:sp>
          <p:nvSpPr>
            <p:cNvPr id="29762" name="Rectangle 66"/>
            <p:cNvSpPr>
              <a:spLocks noChangeArrowheads="1"/>
            </p:cNvSpPr>
            <p:nvPr/>
          </p:nvSpPr>
          <p:spPr bwMode="auto">
            <a:xfrm>
              <a:off x="1141" y="3126"/>
              <a:ext cx="2965" cy="9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3" name="Rectangle 67"/>
            <p:cNvSpPr>
              <a:spLocks noChangeArrowheads="1"/>
            </p:cNvSpPr>
            <p:nvPr/>
          </p:nvSpPr>
          <p:spPr bwMode="auto">
            <a:xfrm>
              <a:off x="1269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4" name="Rectangle 68"/>
            <p:cNvSpPr>
              <a:spLocks noChangeArrowheads="1"/>
            </p:cNvSpPr>
            <p:nvPr/>
          </p:nvSpPr>
          <p:spPr bwMode="auto">
            <a:xfrm>
              <a:off x="2352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5" name="Rectangle 69"/>
            <p:cNvSpPr>
              <a:spLocks noChangeArrowheads="1"/>
            </p:cNvSpPr>
            <p:nvPr/>
          </p:nvSpPr>
          <p:spPr bwMode="auto">
            <a:xfrm>
              <a:off x="1824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6" name="Rectangle 70"/>
            <p:cNvSpPr>
              <a:spLocks noChangeArrowheads="1"/>
            </p:cNvSpPr>
            <p:nvPr/>
          </p:nvSpPr>
          <p:spPr bwMode="auto">
            <a:xfrm>
              <a:off x="2880" y="3126"/>
              <a:ext cx="1124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7" name="Text Box 71"/>
            <p:cNvSpPr txBox="1">
              <a:spLocks noChangeArrowheads="1"/>
            </p:cNvSpPr>
            <p:nvPr/>
          </p:nvSpPr>
          <p:spPr bwMode="auto">
            <a:xfrm>
              <a:off x="1289" y="3222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1</a:t>
              </a:r>
            </a:p>
          </p:txBody>
        </p:sp>
        <p:sp>
          <p:nvSpPr>
            <p:cNvPr id="29768" name="Text Box 72"/>
            <p:cNvSpPr txBox="1">
              <a:spLocks noChangeArrowheads="1"/>
            </p:cNvSpPr>
            <p:nvPr/>
          </p:nvSpPr>
          <p:spPr bwMode="auto">
            <a:xfrm>
              <a:off x="2345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3</a:t>
              </a:r>
            </a:p>
          </p:txBody>
        </p:sp>
        <p:sp>
          <p:nvSpPr>
            <p:cNvPr id="29769" name="Text Box 73"/>
            <p:cNvSpPr txBox="1">
              <a:spLocks noChangeArrowheads="1"/>
            </p:cNvSpPr>
            <p:nvPr/>
          </p:nvSpPr>
          <p:spPr bwMode="auto">
            <a:xfrm>
              <a:off x="2880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4</a:t>
              </a:r>
            </a:p>
          </p:txBody>
        </p:sp>
        <p:sp>
          <p:nvSpPr>
            <p:cNvPr id="29770" name="Text Box 74"/>
            <p:cNvSpPr txBox="1">
              <a:spLocks noChangeArrowheads="1"/>
            </p:cNvSpPr>
            <p:nvPr/>
          </p:nvSpPr>
          <p:spPr bwMode="auto">
            <a:xfrm>
              <a:off x="1824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2</a:t>
              </a:r>
            </a:p>
          </p:txBody>
        </p:sp>
        <p:sp>
          <p:nvSpPr>
            <p:cNvPr id="29771" name="Oval 75"/>
            <p:cNvSpPr>
              <a:spLocks noChangeAspect="1" noChangeArrowheads="1"/>
            </p:cNvSpPr>
            <p:nvPr/>
          </p:nvSpPr>
          <p:spPr bwMode="auto">
            <a:xfrm>
              <a:off x="3792" y="3091"/>
              <a:ext cx="218" cy="174"/>
            </a:xfrm>
            <a:prstGeom prst="ellipse">
              <a:avLst/>
            </a:prstGeom>
            <a:solidFill>
              <a:srgbClr val="99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TW" altLang="zh-TW"/>
            </a:p>
          </p:txBody>
        </p:sp>
        <p:sp>
          <p:nvSpPr>
            <p:cNvPr id="29772" name="Text Box 76"/>
            <p:cNvSpPr txBox="1">
              <a:spLocks noChangeArrowheads="1"/>
            </p:cNvSpPr>
            <p:nvPr/>
          </p:nvSpPr>
          <p:spPr bwMode="auto">
            <a:xfrm>
              <a:off x="5040" y="3071"/>
              <a:ext cx="22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3’</a:t>
              </a:r>
            </a:p>
          </p:txBody>
        </p:sp>
        <p:sp>
          <p:nvSpPr>
            <p:cNvPr id="29773" name="Text Box 77"/>
            <p:cNvSpPr txBox="1">
              <a:spLocks noChangeArrowheads="1"/>
            </p:cNvSpPr>
            <p:nvPr/>
          </p:nvSpPr>
          <p:spPr bwMode="auto">
            <a:xfrm>
              <a:off x="4090" y="3043"/>
              <a:ext cx="9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000"/>
                <a:t>(AAAAAA)n</a:t>
              </a:r>
            </a:p>
          </p:txBody>
        </p:sp>
        <p:sp>
          <p:nvSpPr>
            <p:cNvPr id="29774" name="Text Box 78"/>
            <p:cNvSpPr txBox="1">
              <a:spLocks noChangeArrowheads="1"/>
            </p:cNvSpPr>
            <p:nvPr/>
          </p:nvSpPr>
          <p:spPr bwMode="auto">
            <a:xfrm>
              <a:off x="576" y="3091"/>
              <a:ext cx="606" cy="1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zh-TW" sz="1400">
                  <a:solidFill>
                    <a:srgbClr val="990000"/>
                  </a:solidFill>
                  <a:latin typeface="Arial" panose="020B0604020202020204" pitchFamily="34" charset="0"/>
                </a:rPr>
                <a:t>7-mG cap</a:t>
              </a:r>
              <a:endParaRPr lang="en-US" altLang="zh-TW"/>
            </a:p>
          </p:txBody>
        </p:sp>
        <p:sp>
          <p:nvSpPr>
            <p:cNvPr id="29775" name="AutoShape 79"/>
            <p:cNvSpPr>
              <a:spLocks noChangeAspect="1" noChangeArrowheads="1"/>
            </p:cNvSpPr>
            <p:nvPr/>
          </p:nvSpPr>
          <p:spPr bwMode="auto">
            <a:xfrm>
              <a:off x="1407" y="3113"/>
              <a:ext cx="118" cy="112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76" name="AutoShape 80"/>
            <p:cNvSpPr>
              <a:spLocks noChangeAspect="1" noChangeArrowheads="1"/>
            </p:cNvSpPr>
            <p:nvPr/>
          </p:nvSpPr>
          <p:spPr bwMode="auto">
            <a:xfrm>
              <a:off x="3315" y="3113"/>
              <a:ext cx="118" cy="112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9777" name="AutoShape 81"/>
          <p:cNvSpPr>
            <a:spLocks noChangeAspect="1" noChangeArrowheads="1"/>
          </p:cNvSpPr>
          <p:nvPr/>
        </p:nvSpPr>
        <p:spPr bwMode="auto">
          <a:xfrm>
            <a:off x="2046288" y="3500438"/>
            <a:ext cx="187325" cy="1778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78" name="Text Box 82"/>
          <p:cNvSpPr txBox="1">
            <a:spLocks noChangeArrowheads="1"/>
          </p:cNvSpPr>
          <p:nvPr/>
        </p:nvSpPr>
        <p:spPr bwMode="auto">
          <a:xfrm>
            <a:off x="2125663" y="5013325"/>
            <a:ext cx="4302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000">
                <a:solidFill>
                  <a:schemeClr val="tx2"/>
                </a:solidFill>
                <a:latin typeface="Arial" panose="020B0604020202020204" pitchFamily="34" charset="0"/>
              </a:rPr>
              <a:t>start</a:t>
            </a:r>
          </a:p>
        </p:txBody>
      </p:sp>
      <p:sp>
        <p:nvSpPr>
          <p:cNvPr id="29779" name="Text Box 83"/>
          <p:cNvSpPr txBox="1">
            <a:spLocks noChangeArrowheads="1"/>
          </p:cNvSpPr>
          <p:nvPr/>
        </p:nvSpPr>
        <p:spPr bwMode="auto">
          <a:xfrm>
            <a:off x="5140325" y="4984750"/>
            <a:ext cx="4222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000">
                <a:solidFill>
                  <a:schemeClr val="tx2"/>
                </a:solidFill>
                <a:latin typeface="Arial" panose="020B0604020202020204" pitchFamily="34" charset="0"/>
              </a:rPr>
              <a:t>stop</a:t>
            </a:r>
          </a:p>
        </p:txBody>
      </p:sp>
      <p:sp>
        <p:nvSpPr>
          <p:cNvPr id="29780" name="Text Box 84"/>
          <p:cNvSpPr txBox="1">
            <a:spLocks noChangeArrowheads="1"/>
          </p:cNvSpPr>
          <p:nvPr/>
        </p:nvSpPr>
        <p:spPr bwMode="auto">
          <a:xfrm>
            <a:off x="735013" y="5137150"/>
            <a:ext cx="354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5’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28600" y="3101975"/>
            <a:ext cx="4127500" cy="7493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Find non-coding features </a:t>
            </a:r>
          </a:p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of interest in the sequence 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01713" y="152400"/>
            <a:ext cx="71135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TW" sz="4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Gene identification involves </a:t>
            </a:r>
          </a:p>
          <a:p>
            <a:pPr algn="ctr">
              <a:lnSpc>
                <a:spcPct val="80000"/>
              </a:lnSpc>
            </a:pPr>
            <a:r>
              <a:rPr lang="en-US" altLang="zh-TW" sz="4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4 main stages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38200" y="4572000"/>
            <a:ext cx="5870575" cy="457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Determine the exon-intron organization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71800" y="5870575"/>
            <a:ext cx="2687638" cy="457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Identify the gene </a:t>
            </a:r>
          </a:p>
        </p:txBody>
      </p:sp>
      <p:pic>
        <p:nvPicPr>
          <p:cNvPr id="30726" name="Picture 6" descr="BD14710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8051800" cy="1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524000" y="1981200"/>
            <a:ext cx="5172075" cy="7493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Find the putative coding region(s) </a:t>
            </a:r>
          </a:p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in the sequence 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607050" y="5794375"/>
            <a:ext cx="26225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motif, signal and pattern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Blast, FASTA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Functional studies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4343400" y="3048000"/>
            <a:ext cx="4311650" cy="133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CpG islands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Tandemly and dispersed repeats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Promoter regions (TATA box, cap signal,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CCAAT-box)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Transcription factors, Poly-A sites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6686550" y="4495800"/>
            <a:ext cx="2127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Branch point signal</a:t>
            </a:r>
          </a:p>
          <a:p>
            <a:r>
              <a:rPr lang="en-US" altLang="zh-TW" sz="1800">
                <a:latin typeface="Arial" panose="020B0604020202020204" pitchFamily="34" charset="0"/>
              </a:rPr>
              <a:t>CT(G,A)A(C,T)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838200" y="4967288"/>
            <a:ext cx="558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5’ and 3’ splice sites: </a:t>
            </a:r>
          </a:p>
          <a:p>
            <a:r>
              <a:rPr lang="en-US" altLang="zh-TW" sz="1800">
                <a:latin typeface="Arial" panose="020B0604020202020204" pitchFamily="34" charset="0"/>
              </a:rPr>
              <a:t>AG/GUAAGU--------------PyPyPyPyPyPyPyPy-CAG/G</a:t>
            </a: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6699250" y="2057400"/>
            <a:ext cx="2216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Open reading frame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04800" y="877888"/>
            <a:ext cx="36766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Sequence manipulation</a:t>
            </a: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ORF Searching</a:t>
            </a: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Mapping (restriction sites)</a:t>
            </a: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Mapping </a:t>
            </a: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(transcription factors)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191000" y="877888"/>
            <a:ext cx="16573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Reverse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Frames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Map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Translate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Map 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(-</a:t>
            </a:r>
            <a:r>
              <a:rPr lang="en-US" altLang="zh-TW" dirty="0" err="1">
                <a:solidFill>
                  <a:srgbClr val="003300"/>
                </a:solidFill>
                <a:latin typeface="Arial" panose="020B0604020202020204" pitchFamily="34" charset="0"/>
              </a:rPr>
              <a:t>minc</a:t>
            </a:r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)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(-</a:t>
            </a:r>
            <a:r>
              <a:rPr lang="en-US" altLang="zh-TW" dirty="0" err="1">
                <a:solidFill>
                  <a:srgbClr val="003300"/>
                </a:solidFill>
                <a:latin typeface="Arial" panose="020B0604020202020204" pitchFamily="34" charset="0"/>
              </a:rPr>
              <a:t>maxc</a:t>
            </a:r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)</a:t>
            </a:r>
          </a:p>
          <a:p>
            <a:r>
              <a:rPr lang="en-US" altLang="zh-TW" dirty="0" err="1">
                <a:solidFill>
                  <a:srgbClr val="003300"/>
                </a:solidFill>
                <a:latin typeface="Arial" panose="020B0604020202020204" pitchFamily="34" charset="0"/>
              </a:rPr>
              <a:t>Mapsort</a:t>
            </a:r>
            <a:endParaRPr lang="en-US" altLang="zh-TW" dirty="0">
              <a:solidFill>
                <a:srgbClr val="003300"/>
              </a:solidFill>
              <a:latin typeface="Arial" panose="020B0604020202020204" pitchFamily="34" charset="0"/>
            </a:endParaRP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(-exclude)</a:t>
            </a: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(-digest)</a:t>
            </a:r>
          </a:p>
          <a:p>
            <a:r>
              <a:rPr lang="en-US" altLang="zh-TW" dirty="0" err="1">
                <a:solidFill>
                  <a:srgbClr val="003300"/>
                </a:solidFill>
                <a:latin typeface="Arial" panose="020B0604020202020204" pitchFamily="34" charset="0"/>
              </a:rPr>
              <a:t>Mapplot</a:t>
            </a:r>
            <a:endParaRPr lang="en-US" altLang="zh-TW" dirty="0">
              <a:solidFill>
                <a:srgbClr val="003300"/>
              </a:solidFill>
              <a:latin typeface="Arial" panose="020B0604020202020204" pitchFamily="34" charset="0"/>
            </a:endParaRPr>
          </a:p>
          <a:p>
            <a:endParaRPr lang="en-US" altLang="zh-TW" dirty="0">
              <a:solidFill>
                <a:srgbClr val="003300"/>
              </a:solidFill>
              <a:latin typeface="Arial" panose="020B0604020202020204" pitchFamily="34" charset="0"/>
            </a:endParaRPr>
          </a:p>
          <a:p>
            <a:r>
              <a:rPr lang="en-US" altLang="zh-TW" dirty="0">
                <a:solidFill>
                  <a:srgbClr val="003300"/>
                </a:solidFill>
                <a:latin typeface="Arial" panose="020B0604020202020204" pitchFamily="34" charset="0"/>
              </a:rPr>
              <a:t>Map </a:t>
            </a:r>
            <a:r>
              <a:rPr lang="en-US" altLang="zh-TW" dirty="0" err="1">
                <a:solidFill>
                  <a:srgbClr val="003300"/>
                </a:solidFill>
                <a:latin typeface="Arial" panose="020B0604020202020204" pitchFamily="34" charset="0"/>
              </a:rPr>
              <a:t>tfsites</a:t>
            </a:r>
            <a:endParaRPr lang="en-US" altLang="zh-TW" dirty="0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572250" y="838200"/>
            <a:ext cx="4572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endParaRPr lang="en-US" altLang="zh-TW">
              <a:latin typeface="Arial" panose="020B0604020202020204" pitchFamily="34" charset="0"/>
            </a:endParaRPr>
          </a:p>
          <a:p>
            <a:r>
              <a:rPr lang="en-US" altLang="zh-TW">
                <a:latin typeface="Arial" panose="020B0604020202020204" pitchFamily="34" charset="0"/>
              </a:rPr>
              <a:t>+               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6361113" y="381000"/>
            <a:ext cx="877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GCG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308850" y="381000"/>
            <a:ext cx="145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SeqWEB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04800" y="381000"/>
            <a:ext cx="1468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Function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191000" y="381000"/>
            <a:ext cx="167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Command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7854950" y="838200"/>
            <a:ext cx="3619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/>
              <a:t>+</a:t>
            </a:r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/>
              <a:t>+</a:t>
            </a:r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228600" y="8382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 rot="-5400000">
            <a:off x="1028700" y="3467100"/>
            <a:ext cx="61722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 rot="-5400000">
            <a:off x="3238500" y="3467100"/>
            <a:ext cx="61722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228600" y="3810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>
            <a:off x="304800" y="65532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32783" name="Picture 15" descr="0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495675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4" name="Picture 16" descr="01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3414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5" name="Picture 17" descr="06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524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6" name="Picture 18" descr="REDBLUE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0272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7" name="Picture 19" descr="BWRAMP0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6180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8" name="Picture 20" descr="SUNBUMP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438" y="1666875"/>
            <a:ext cx="360362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9" name="Picture 21" descr="05">
            <a:hlinkClick r:id="rId13" action="ppaction://hlinkfile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300663"/>
            <a:ext cx="292100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0" name="Picture 22" descr="01">
            <a:hlinkClick r:id="rId15" action="ppaction://hlinkfil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3414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1" name="Picture 23" descr="SUNBUMP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638" y="2428875"/>
            <a:ext cx="360362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188640"/>
            <a:ext cx="164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REVERSE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548680"/>
            <a:ext cx="6750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/>
              <a:t>Reverse reverses and/or complements a sequence</a:t>
            </a:r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14" y="1010345"/>
            <a:ext cx="4133850" cy="28670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0264" y="2348880"/>
            <a:ext cx="4634573" cy="416852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91713" y="2545159"/>
            <a:ext cx="1005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5’-3’ -&gt; 3’-5’</a:t>
            </a:r>
            <a:endParaRPr lang="zh-TW" altLang="en-US" sz="1200" b="1" dirty="0"/>
          </a:p>
        </p:txBody>
      </p:sp>
      <p:sp>
        <p:nvSpPr>
          <p:cNvPr id="7" name="文字方塊 6"/>
          <p:cNvSpPr txBox="1"/>
          <p:nvPr/>
        </p:nvSpPr>
        <p:spPr>
          <a:xfrm>
            <a:off x="2558676" y="2924944"/>
            <a:ext cx="1005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>
                <a:solidFill>
                  <a:srgbClr val="CC3300"/>
                </a:solidFill>
              </a:rPr>
              <a:t>5’-3’ -&gt; 3’-5’</a:t>
            </a:r>
            <a:endParaRPr lang="zh-TW" altLang="en-US" sz="1200" b="1" dirty="0">
              <a:solidFill>
                <a:srgbClr val="CC33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026447" y="2719953"/>
            <a:ext cx="11572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A &lt;-&gt;T/G&lt;-&gt;C</a:t>
            </a:r>
            <a:endParaRPr lang="zh-TW" altLang="en-US" sz="1200" b="1" dirty="0"/>
          </a:p>
        </p:txBody>
      </p:sp>
      <p:sp>
        <p:nvSpPr>
          <p:cNvPr id="9" name="文字方塊 8"/>
          <p:cNvSpPr txBox="1"/>
          <p:nvPr/>
        </p:nvSpPr>
        <p:spPr>
          <a:xfrm>
            <a:off x="2483768" y="3068960"/>
            <a:ext cx="11572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>
                <a:solidFill>
                  <a:srgbClr val="CC3300"/>
                </a:solidFill>
              </a:rPr>
              <a:t>A &lt;-&gt;T/G&lt;-&gt;C</a:t>
            </a:r>
            <a:endParaRPr lang="zh-TW" altLang="en-US" sz="1200" b="1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21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188640"/>
            <a:ext cx="1484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FRAMES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650305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/>
              <a:t>Frames shows open reading frames for the six translation frames of a DNA sequence. Frames can superimpose the pattern of rare codon choices if you provide it with a codon frequency table. </a:t>
            </a:r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49" y="1573635"/>
            <a:ext cx="4962525" cy="21526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43608" y="1628800"/>
            <a:ext cx="36004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6" b="19143"/>
          <a:stretch/>
        </p:blipFill>
        <p:spPr>
          <a:xfrm>
            <a:off x="2123728" y="3786349"/>
            <a:ext cx="6192688" cy="290239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3457600"/>
            <a:ext cx="5162550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98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116632"/>
            <a:ext cx="3833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 - Restriction Enzymes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561454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/>
              <a:t>Map maps a DNA sequence and displays both strands of the mapped sequence with restriction enzyme cut points above the sequence and protein translations below. </a:t>
            </a:r>
            <a:endParaRPr lang="en-US" altLang="zh-TW" sz="1800" dirty="0" smtClean="0"/>
          </a:p>
          <a:p>
            <a:r>
              <a:rPr lang="en-US" altLang="zh-TW" sz="1800" dirty="0" smtClean="0">
                <a:solidFill>
                  <a:srgbClr val="CC3300"/>
                </a:solidFill>
              </a:rPr>
              <a:t>Map </a:t>
            </a:r>
            <a:r>
              <a:rPr lang="en-US" altLang="zh-TW" sz="1800" dirty="0">
                <a:solidFill>
                  <a:srgbClr val="CC3300"/>
                </a:solidFill>
              </a:rPr>
              <a:t>can also create a peptide map of an amino acid sequence.</a:t>
            </a:r>
            <a:endParaRPr lang="zh-TW" altLang="en-US" sz="1800" dirty="0">
              <a:solidFill>
                <a:srgbClr val="CC33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607046"/>
            <a:ext cx="4053687" cy="499030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688" y="1929606"/>
            <a:ext cx="4508852" cy="277348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8" name="向右箭號 7"/>
          <p:cNvSpPr/>
          <p:nvPr/>
        </p:nvSpPr>
        <p:spPr>
          <a:xfrm>
            <a:off x="3491880" y="3037595"/>
            <a:ext cx="985800" cy="247389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9553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827584" y="120969"/>
            <a:ext cx="4504502" cy="6525344"/>
            <a:chOff x="251520" y="332656"/>
            <a:chExt cx="4504502" cy="6525344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1520" y="332656"/>
              <a:ext cx="4504502" cy="4676031"/>
            </a:xfrm>
            <a:prstGeom prst="rect">
              <a:avLst/>
            </a:prstGeom>
          </p:spPr>
        </p:pic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9320" y="4732531"/>
              <a:ext cx="4168902" cy="2125469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7504" y="116632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109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360" y="105647"/>
            <a:ext cx="2261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TRANSLATE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7504" y="453482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/>
              <a:t>Translate translates nucleotide sequences into peptide sequences.</a:t>
            </a:r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822814"/>
            <a:ext cx="3790019" cy="595151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712" y="1078316"/>
            <a:ext cx="4174326" cy="204996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97523" y="2492896"/>
            <a:ext cx="1754597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9050" y="3501008"/>
            <a:ext cx="4729414" cy="2736304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8763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6330" y="116632"/>
            <a:ext cx="15873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TOFASTA</a:t>
            </a:r>
          </a:p>
        </p:txBody>
      </p:sp>
      <p:sp>
        <p:nvSpPr>
          <p:cNvPr id="5" name="矩形 4"/>
          <p:cNvSpPr/>
          <p:nvPr/>
        </p:nvSpPr>
        <p:spPr>
          <a:xfrm>
            <a:off x="176509" y="476672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 err="1" smtClean="0">
                <a:latin typeface="+mn-lt"/>
              </a:rPr>
              <a:t>tofasta</a:t>
            </a:r>
            <a:r>
              <a:rPr lang="zh-TW" altLang="en-US" sz="1800" dirty="0" smtClean="0">
                <a:latin typeface="+mn-lt"/>
              </a:rPr>
              <a:t> </a:t>
            </a:r>
            <a:r>
              <a:rPr lang="zh-TW" altLang="en-US" sz="1800" dirty="0">
                <a:latin typeface="+mn-lt"/>
              </a:rPr>
              <a:t>converts GCG sequence(s) into FastA format.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30" y="1206044"/>
            <a:ext cx="4124325" cy="206692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410" y="4797152"/>
            <a:ext cx="4319046" cy="832898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0655" y="1486327"/>
            <a:ext cx="4319046" cy="2498877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</p:pic>
      <p:sp>
        <p:nvSpPr>
          <p:cNvPr id="10" name="向下箭號 9"/>
          <p:cNvSpPr/>
          <p:nvPr/>
        </p:nvSpPr>
        <p:spPr>
          <a:xfrm>
            <a:off x="6228184" y="4221088"/>
            <a:ext cx="504056" cy="360040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0437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692696"/>
            <a:ext cx="5705475" cy="55340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7504" y="116632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528" y="3717032"/>
            <a:ext cx="4680520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23528" y="4191471"/>
            <a:ext cx="5040560" cy="2456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393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116632"/>
            <a:ext cx="1712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MAPSORT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0507" y="559487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 err="1"/>
              <a:t>MapSort</a:t>
            </a:r>
            <a:r>
              <a:rPr lang="en-US" altLang="zh-TW" sz="1800" dirty="0"/>
              <a:t> finds the coordinates of the restriction enzyme cuts in a DNA sequence and sorts the fragments of the resulting digest by size. </a:t>
            </a:r>
            <a:endParaRPr lang="en-US" altLang="zh-TW" sz="1800" dirty="0" smtClean="0"/>
          </a:p>
          <a:p>
            <a:r>
              <a:rPr lang="en-US" altLang="zh-TW" sz="1800" dirty="0" err="1" smtClean="0"/>
              <a:t>MapSort</a:t>
            </a:r>
            <a:r>
              <a:rPr lang="en-US" altLang="zh-TW" sz="1800" dirty="0" smtClean="0"/>
              <a:t> </a:t>
            </a:r>
            <a:r>
              <a:rPr lang="en-US" altLang="zh-TW" sz="1800" dirty="0"/>
              <a:t>can sort the fragments from single or multiple enzyme digests. </a:t>
            </a:r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628800"/>
            <a:ext cx="4032448" cy="214655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882" y="1482817"/>
            <a:ext cx="3973990" cy="530317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428" y="3891540"/>
            <a:ext cx="4015532" cy="2777820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</p:pic>
      <p:sp>
        <p:nvSpPr>
          <p:cNvPr id="7" name="矩形 6"/>
          <p:cNvSpPr/>
          <p:nvPr/>
        </p:nvSpPr>
        <p:spPr>
          <a:xfrm>
            <a:off x="251520" y="4221088"/>
            <a:ext cx="3816424" cy="1440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51520" y="6093296"/>
            <a:ext cx="3816424" cy="2160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251520" y="6453336"/>
            <a:ext cx="3816424" cy="1440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540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725144"/>
            <a:ext cx="6997419" cy="136815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7504" y="116632"/>
            <a:ext cx="6782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 – Transcription Factor Binding Sites (</a:t>
            </a:r>
            <a:r>
              <a:rPr lang="en-US" altLang="zh-TW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tfsites</a:t>
            </a:r>
            <a:r>
              <a:rPr lang="en-US" altLang="zh-TW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zh-TW" altLang="en-US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476672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dirty="0"/>
              <a:t>-DATa=enzyme.dat </a:t>
            </a:r>
            <a:endParaRPr lang="en-US" altLang="zh-TW" sz="1800" dirty="0" smtClean="0"/>
          </a:p>
          <a:p>
            <a:r>
              <a:rPr lang="en-US" altLang="zh-TW" sz="1800" dirty="0" smtClean="0"/>
              <a:t>names </a:t>
            </a:r>
            <a:r>
              <a:rPr lang="en-US" altLang="zh-TW" sz="1800" dirty="0"/>
              <a:t>file of restriction enzyme names and recognition sites </a:t>
            </a:r>
            <a:endParaRPr lang="zh-TW" altLang="en-US" sz="1800" dirty="0"/>
          </a:p>
        </p:txBody>
      </p:sp>
      <p:sp>
        <p:nvSpPr>
          <p:cNvPr id="6" name="矩形 5"/>
          <p:cNvSpPr/>
          <p:nvPr/>
        </p:nvSpPr>
        <p:spPr>
          <a:xfrm>
            <a:off x="395536" y="1412776"/>
            <a:ext cx="91450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/>
              <a:t>% </a:t>
            </a:r>
            <a:r>
              <a:rPr lang="zh-TW" altLang="en-US" dirty="0">
                <a:solidFill>
                  <a:srgbClr val="CC3300"/>
                </a:solidFill>
              </a:rPr>
              <a:t>fetch tfsites.dat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Fetch </a:t>
            </a:r>
            <a:r>
              <a:rPr lang="zh-TW" altLang="en-US" dirty="0"/>
              <a:t>copies GCG sequences or data files from the GCG database</a:t>
            </a:r>
          </a:p>
          <a:p>
            <a:r>
              <a:rPr lang="zh-TW" altLang="en-US" dirty="0"/>
              <a:t>into your directory or displays them on your terminal screen.</a:t>
            </a:r>
          </a:p>
          <a:p>
            <a:endParaRPr lang="zh-TW" altLang="en-US" dirty="0"/>
          </a:p>
          <a:p>
            <a:r>
              <a:rPr lang="zh-TW" altLang="en-US" dirty="0"/>
              <a:t> tfsites.dat</a:t>
            </a:r>
          </a:p>
          <a:p>
            <a:endParaRPr lang="zh-TW" altLang="en-US" dirty="0"/>
          </a:p>
          <a:p>
            <a:r>
              <a:rPr lang="zh-TW" altLang="en-US" dirty="0" smtClean="0"/>
              <a:t>% </a:t>
            </a:r>
            <a:r>
              <a:rPr lang="zh-TW" altLang="en-US" dirty="0">
                <a:solidFill>
                  <a:srgbClr val="CC3300"/>
                </a:solidFill>
              </a:rPr>
              <a:t>mv tfsites.dat enzyme</a:t>
            </a:r>
            <a:r>
              <a:rPr lang="zh-TW" altLang="en-US" dirty="0" smtClean="0">
                <a:solidFill>
                  <a:srgbClr val="CC3300"/>
                </a:solidFill>
              </a:rPr>
              <a:t>.dat</a:t>
            </a:r>
            <a:endParaRPr lang="en-US" altLang="zh-TW" dirty="0" smtClean="0">
              <a:solidFill>
                <a:srgbClr val="CC3300"/>
              </a:solidFill>
            </a:endParaRPr>
          </a:p>
          <a:p>
            <a:r>
              <a:rPr lang="zh-TW" altLang="en-US" dirty="0" smtClean="0"/>
              <a:t>% </a:t>
            </a:r>
            <a:r>
              <a:rPr lang="en-US" altLang="zh-TW" dirty="0" smtClean="0">
                <a:solidFill>
                  <a:srgbClr val="CC3300"/>
                </a:solidFill>
              </a:rPr>
              <a:t>map</a:t>
            </a:r>
            <a:endParaRPr lang="zh-TW" altLang="en-US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918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28600" y="990600"/>
            <a:ext cx="85344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Programs used in this exercise:</a:t>
            </a:r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(1)  Sequence manipulation – reverse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(3)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ORF Searching – frames    , map    , translate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(4)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Mapping (restriction sites)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– map (-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minc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, -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maxc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),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mapsort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(-exclude, -digest),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  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mapplot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,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plasmidmap</a:t>
            </a:r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(5)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Mapping (transcription factor)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– map(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tfsites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).</a:t>
            </a:r>
          </a:p>
          <a:p>
            <a:pPr eaLnBrk="0" hangingPunct="0"/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pPr eaLnBrk="0" hangingPunct="0"/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Sequences used in this exercise:</a:t>
            </a:r>
          </a:p>
          <a:p>
            <a:pPr eaLnBrk="0" hangingPunct="0"/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zh-TW" sz="2000" dirty="0" smtClean="0">
                <a:latin typeface="Arial" panose="020B0604020202020204" pitchFamily="34" charset="0"/>
                <a:ea typeface="細明體" panose="02020509000000000000" pitchFamily="49" charset="-120"/>
              </a:rPr>
              <a:t>fetch z18853 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</a:t>
            </a:r>
            <a:r>
              <a:rPr lang="en-US" altLang="zh-TW" sz="2000" i="1" dirty="0" err="1">
                <a:latin typeface="Arial" panose="020B0604020202020204" pitchFamily="34" charset="0"/>
                <a:ea typeface="細明體" panose="02020509000000000000" pitchFamily="49" charset="-120"/>
              </a:rPr>
              <a:t>C.elegans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mRNA for capping protein alpha subunit.)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cds:10-858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</a:rPr>
              <a:t>	</a:t>
            </a:r>
            <a:r>
              <a:rPr lang="en-US" altLang="zh-TW" sz="2000" dirty="0" smtClean="0">
                <a:latin typeface="Arial" panose="020B0604020202020204" pitchFamily="34" charset="0"/>
              </a:rPr>
              <a:t>fetch x03795 </a:t>
            </a:r>
            <a:r>
              <a:rPr lang="en-US" altLang="zh-TW" sz="2000" dirty="0">
                <a:latin typeface="Arial" panose="020B0604020202020204" pitchFamily="34" charset="0"/>
              </a:rPr>
              <a:t>(Human mRNA for platelet derived growth factor A-chain, PDGF-A) cds:388-1020.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</a:t>
            </a:r>
          </a:p>
        </p:txBody>
      </p:sp>
      <p:pic>
        <p:nvPicPr>
          <p:cNvPr id="34820" name="Picture 4" descr="BD10263_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7244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BD10263_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149725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362310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666633"/>
                </a:solidFill>
                <a:latin typeface="Arial" panose="020B0604020202020204" pitchFamily="34" charset="0"/>
              </a:rPr>
              <a:t>Exercise </a:t>
            </a:r>
            <a:r>
              <a:rPr lang="en-US" altLang="zh-TW" sz="3200" b="1" dirty="0" smtClean="0">
                <a:solidFill>
                  <a:srgbClr val="666633"/>
                </a:solidFill>
                <a:latin typeface="Arial" panose="020B0604020202020204" pitchFamily="34" charset="0"/>
              </a:rPr>
              <a:t>107-06-1</a:t>
            </a:r>
            <a:endParaRPr lang="en-US" altLang="zh-TW" sz="3200" b="1" dirty="0">
              <a:solidFill>
                <a:srgbClr val="666633"/>
              </a:solidFill>
              <a:latin typeface="Arial" panose="020B0604020202020204" pitchFamily="34" charset="0"/>
            </a:endParaRPr>
          </a:p>
        </p:txBody>
      </p:sp>
      <p:pic>
        <p:nvPicPr>
          <p:cNvPr id="34823" name="Picture 7" descr="BD10263_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716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BD10263_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989138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5" name="Picture 9" descr="BD10263_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8956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BD10263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2131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7" name="Picture 11" descr="BD10263_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8" name="Picture 12" descr="BD10263_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9" name="Picture 13" descr="BD10263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142633" y="4787860"/>
            <a:ext cx="73917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 i="1" dirty="0">
                <a:solidFill>
                  <a:srgbClr val="800000"/>
                </a:solidFill>
                <a:latin typeface="Arial" panose="020B0604020202020204" pitchFamily="34" charset="0"/>
              </a:rPr>
              <a:t>Assemble overlapping fragment sequences from a sequencing project.</a:t>
            </a: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457200" y="3598268"/>
            <a:ext cx="26670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2514600" y="3445868"/>
            <a:ext cx="12954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 flipH="1">
            <a:off x="3352800" y="3217268"/>
            <a:ext cx="2895600" cy="0"/>
          </a:xfrm>
          <a:prstGeom prst="line">
            <a:avLst/>
          </a:prstGeom>
          <a:noFill/>
          <a:ln w="12700">
            <a:solidFill>
              <a:srgbClr val="66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2667000" y="3826868"/>
            <a:ext cx="25146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 flipH="1">
            <a:off x="5562600" y="4055468"/>
            <a:ext cx="2971800" cy="0"/>
          </a:xfrm>
          <a:prstGeom prst="line">
            <a:avLst/>
          </a:prstGeom>
          <a:noFill/>
          <a:ln w="9525">
            <a:solidFill>
              <a:srgbClr val="66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2064" name="Group 16"/>
          <p:cNvGrpSpPr>
            <a:grpSpLocks/>
          </p:cNvGrpSpPr>
          <p:nvPr/>
        </p:nvGrpSpPr>
        <p:grpSpPr bwMode="auto">
          <a:xfrm>
            <a:off x="457200" y="4207868"/>
            <a:ext cx="8153400" cy="228600"/>
            <a:chOff x="288" y="3312"/>
            <a:chExt cx="5136" cy="144"/>
          </a:xfrm>
        </p:grpSpPr>
        <p:sp>
          <p:nvSpPr>
            <p:cNvPr id="2061" name="Line 13"/>
            <p:cNvSpPr>
              <a:spLocks noChangeShapeType="1"/>
            </p:cNvSpPr>
            <p:nvPr/>
          </p:nvSpPr>
          <p:spPr bwMode="auto">
            <a:xfrm>
              <a:off x="288" y="3456"/>
              <a:ext cx="5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62" name="Line 14"/>
            <p:cNvSpPr>
              <a:spLocks noChangeShapeType="1"/>
            </p:cNvSpPr>
            <p:nvPr/>
          </p:nvSpPr>
          <p:spPr bwMode="auto">
            <a:xfrm>
              <a:off x="288" y="33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63" name="Line 15"/>
            <p:cNvSpPr>
              <a:spLocks noChangeShapeType="1"/>
            </p:cNvSpPr>
            <p:nvPr/>
          </p:nvSpPr>
          <p:spPr bwMode="auto">
            <a:xfrm>
              <a:off x="5424" y="33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219200" y="3315693"/>
            <a:ext cx="10985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Contig 1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6477000" y="3750668"/>
            <a:ext cx="10985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Contig 2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3841750" y="4436468"/>
            <a:ext cx="14160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Consensus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2438400" y="36427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2286000" y="32617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228600" y="34141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8458200" y="38713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6180138" y="3064868"/>
            <a:ext cx="296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pic>
        <p:nvPicPr>
          <p:cNvPr id="37890" name="Picture 2" descr="http://www.mbio.ncsu.edu/bioedit/Banner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91681"/>
            <a:ext cx="66865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36537" y="1400770"/>
            <a:ext cx="86264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(1) Store fragment sequences;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(2) Recognize overlapping sequences and create aligned assemblies, called contigs;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(3) Display, edit and output the contigs for further analysis.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32656"/>
            <a:ext cx="6088782" cy="6361287"/>
          </a:xfrm>
          <a:prstGeom prst="rect">
            <a:avLst/>
          </a:prstGeom>
        </p:spPr>
      </p:pic>
      <p:sp>
        <p:nvSpPr>
          <p:cNvPr id="3" name="矩形 2">
            <a:hlinkClick r:id="rId3"/>
          </p:cNvPr>
          <p:cNvSpPr/>
          <p:nvPr/>
        </p:nvSpPr>
        <p:spPr>
          <a:xfrm>
            <a:off x="4572000" y="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800" i="1" dirty="0" smtClean="0"/>
              <a:t>http://www.mbio.ncsu.edu/bioedit/bioedit.html</a:t>
            </a:r>
            <a:endParaRPr lang="zh-TW" altLang="en-US" sz="1800" i="1" dirty="0"/>
          </a:p>
        </p:txBody>
      </p:sp>
      <p:sp>
        <p:nvSpPr>
          <p:cNvPr id="4" name="矩形 3"/>
          <p:cNvSpPr/>
          <p:nvPr/>
        </p:nvSpPr>
        <p:spPr>
          <a:xfrm>
            <a:off x="1475656" y="2348880"/>
            <a:ext cx="136815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6862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0"/>
            <a:ext cx="7863305" cy="68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913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6200" y="228600"/>
            <a:ext cx="1204176" cy="66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4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urfer" pitchFamily="2" charset="0"/>
              </a:rPr>
              <a:t>ASS3 </a:t>
            </a:r>
            <a:endParaRPr lang="en-US" altLang="zh-TW" sz="44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urfer" pitchFamily="2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00113" y="1052736"/>
            <a:ext cx="7991418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9144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3716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8288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2860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dirty="0">
                <a:ea typeface="細明體" panose="02020509000000000000" pitchFamily="49" charset="-120"/>
              </a:rPr>
              <a:t>Download </a:t>
            </a:r>
            <a:r>
              <a:rPr lang="en-US" altLang="zh-TW" sz="2000" dirty="0" smtClean="0">
                <a:ea typeface="細明體" panose="02020509000000000000" pitchFamily="49" charset="-120"/>
              </a:rPr>
              <a:t>Bioinfo2018_ASS3.exe </a:t>
            </a:r>
            <a:endParaRPr lang="en-US" altLang="zh-TW" sz="2000" dirty="0">
              <a:ea typeface="細明體" panose="02020509000000000000" pitchFamily="49" charset="-120"/>
            </a:endParaRPr>
          </a:p>
          <a:p>
            <a:r>
              <a:rPr lang="en-US" altLang="zh-TW" sz="2000" dirty="0">
                <a:ea typeface="細明體" panose="02020509000000000000" pitchFamily="49" charset="-120"/>
              </a:rPr>
              <a:t>Decompress the file</a:t>
            </a:r>
          </a:p>
          <a:p>
            <a:r>
              <a:rPr lang="en-US" altLang="zh-TW" sz="2000" dirty="0" smtClean="0"/>
              <a:t>-&gt; Seq01.txt - seq10.txt</a:t>
            </a:r>
          </a:p>
          <a:p>
            <a:endParaRPr lang="en-US" altLang="zh-TW" sz="2000" dirty="0"/>
          </a:p>
          <a:p>
            <a:r>
              <a:rPr lang="en-US" altLang="zh-TW" sz="2000" dirty="0" smtClean="0">
                <a:ea typeface="細明體" panose="02020509000000000000" pitchFamily="49" charset="-120"/>
              </a:rPr>
              <a:t>Use </a:t>
            </a:r>
            <a:r>
              <a:rPr lang="en-US" altLang="zh-TW" sz="2000" dirty="0" err="1" smtClean="0">
                <a:ea typeface="細明體" panose="02020509000000000000" pitchFamily="49" charset="-120"/>
              </a:rPr>
              <a:t>BioEdit</a:t>
            </a:r>
            <a:r>
              <a:rPr lang="en-US" altLang="zh-TW" sz="2000" dirty="0" smtClean="0">
                <a:ea typeface="細明體" panose="02020509000000000000" pitchFamily="49" charset="-120"/>
              </a:rPr>
              <a:t> to assembly the sequences (</a:t>
            </a:r>
            <a:r>
              <a:rPr lang="en-US" altLang="zh-TW" sz="2000" dirty="0"/>
              <a:t>Seq01.txt - </a:t>
            </a:r>
            <a:r>
              <a:rPr lang="en-US" altLang="zh-TW" sz="2000" dirty="0" smtClean="0"/>
              <a:t>seq10.txt)</a:t>
            </a:r>
            <a:r>
              <a:rPr lang="en-US" altLang="zh-TW" sz="2000" dirty="0" smtClean="0">
                <a:ea typeface="細明體" panose="02020509000000000000" pitchFamily="49" charset="-120"/>
              </a:rPr>
              <a:t>.</a:t>
            </a:r>
          </a:p>
          <a:p>
            <a:r>
              <a:rPr lang="en-US" altLang="zh-TW" sz="2000" i="1" dirty="0" smtClean="0">
                <a:ea typeface="細明體" panose="02020509000000000000" pitchFamily="49" charset="-120"/>
              </a:rPr>
              <a:t>Q1: What is the correct order of the assembled sequence?</a:t>
            </a:r>
          </a:p>
          <a:p>
            <a:r>
              <a:rPr lang="en-US" altLang="zh-TW" sz="2000" dirty="0" smtClean="0">
                <a:ea typeface="細明體" panose="02020509000000000000" pitchFamily="49" charset="-120"/>
              </a:rPr>
              <a:t>Transfer the assembled sequence to GCG</a:t>
            </a:r>
            <a:endParaRPr lang="en-US" altLang="zh-TW" sz="2000" dirty="0">
              <a:ea typeface="細明體" panose="02020509000000000000" pitchFamily="49" charset="-120"/>
            </a:endParaRP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Q2: Identity putative protein coding region</a:t>
            </a: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Q3: </a:t>
            </a:r>
            <a:r>
              <a:rPr lang="en-US" altLang="zh-TW" sz="2000" i="1" dirty="0">
                <a:ea typeface="細明體" panose="02020509000000000000" pitchFamily="49" charset="-120"/>
              </a:rPr>
              <a:t>Export the coding sequences (nucleotide and amino acid) </a:t>
            </a:r>
            <a:endParaRPr lang="en-US" altLang="zh-TW" sz="2000" i="1" dirty="0" smtClean="0">
              <a:ea typeface="細明體" panose="02020509000000000000" pitchFamily="49" charset="-120"/>
            </a:endParaRP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Q4: Is </a:t>
            </a:r>
            <a:r>
              <a:rPr lang="en-US" altLang="zh-TW" sz="2000" i="1" dirty="0">
                <a:ea typeface="細明體" panose="02020509000000000000" pitchFamily="49" charset="-120"/>
              </a:rPr>
              <a:t>there any potential regulatory elements upstream of the gene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?</a:t>
            </a: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Q5: What </a:t>
            </a:r>
            <a:r>
              <a:rPr lang="en-US" altLang="zh-TW" sz="2000" i="1" dirty="0">
                <a:ea typeface="細明體" panose="02020509000000000000" pitchFamily="49" charset="-120"/>
              </a:rPr>
              <a:t>is the 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identity and similarity </a:t>
            </a:r>
            <a:r>
              <a:rPr lang="en-US" altLang="zh-TW" sz="2000" i="1" dirty="0">
                <a:ea typeface="細明體" panose="02020509000000000000" pitchFamily="49" charset="-120"/>
              </a:rPr>
              <a:t>with the human 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homologues protein</a:t>
            </a:r>
            <a:r>
              <a:rPr lang="en-US" altLang="zh-TW" sz="2000" i="1" dirty="0">
                <a:ea typeface="細明體" panose="02020509000000000000" pitchFamily="49" charset="-120"/>
              </a:rPr>
              <a:t>?</a:t>
            </a:r>
          </a:p>
        </p:txBody>
      </p:sp>
      <p:sp>
        <p:nvSpPr>
          <p:cNvPr id="2" name="矩形 1"/>
          <p:cNvSpPr/>
          <p:nvPr/>
        </p:nvSpPr>
        <p:spPr>
          <a:xfrm>
            <a:off x="827584" y="4797152"/>
            <a:ext cx="77619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Arial" panose="020B0604020202020204" pitchFamily="34" charset="0"/>
              </a:rPr>
              <a:t>E-mail the ANSWER as attached pdf file (Bioinfo2018ASS3_</a:t>
            </a:r>
            <a:r>
              <a:rPr lang="zh-TW" altLang="en-US" dirty="0">
                <a:latin typeface="Arial" panose="020B0604020202020204" pitchFamily="34" charset="0"/>
              </a:rPr>
              <a:t>學</a:t>
            </a:r>
            <a:r>
              <a:rPr lang="zh-TW" altLang="en-US" dirty="0" smtClean="0">
                <a:latin typeface="Arial" panose="020B0604020202020204" pitchFamily="34" charset="0"/>
              </a:rPr>
              <a:t>號</a:t>
            </a:r>
            <a:r>
              <a:rPr lang="en-US" altLang="zh-TW" dirty="0" smtClean="0">
                <a:latin typeface="Arial" panose="020B0604020202020204" pitchFamily="34" charset="0"/>
              </a:rPr>
              <a:t>.pdf) to </a:t>
            </a:r>
            <a:endParaRPr lang="en-US" altLang="zh-TW" dirty="0">
              <a:latin typeface="Arial" panose="020B0604020202020204" pitchFamily="34" charset="0"/>
            </a:endParaRPr>
          </a:p>
          <a:p>
            <a:r>
              <a:rPr lang="en-US" altLang="zh-TW" dirty="0">
                <a:latin typeface="Arial" panose="020B0604020202020204" pitchFamily="34" charset="0"/>
              </a:rPr>
              <a:t>--petang@mail.cgu.edu.tw.  before 12</a:t>
            </a:r>
            <a:r>
              <a:rPr lang="en-US" altLang="zh-TW" dirty="0">
                <a:latin typeface="Arial" panose="020B0604020202020204" pitchFamily="34" charset="0"/>
                <a:sym typeface="Wingdings" panose="05000000000000000000" pitchFamily="2" charset="2"/>
              </a:rPr>
              <a:t>:00 </a:t>
            </a:r>
            <a:r>
              <a:rPr lang="en-US" altLang="zh-TW" dirty="0" smtClean="0">
                <a:latin typeface="Arial" panose="020B0604020202020204" pitchFamily="34" charset="0"/>
                <a:sym typeface="Wingdings" panose="05000000000000000000" pitchFamily="2" charset="2"/>
              </a:rPr>
              <a:t>25</a:t>
            </a:r>
            <a:r>
              <a:rPr lang="en-US" altLang="zh-TW" dirty="0" smtClean="0">
                <a:latin typeface="Arial" panose="020B0604020202020204" pitchFamily="34" charset="0"/>
              </a:rPr>
              <a:t>Oct 2018</a:t>
            </a:r>
            <a:endParaRPr lang="en-US" altLang="zh-TW" dirty="0">
              <a:latin typeface="Arial" panose="020B0604020202020204" pitchFamily="34" charset="0"/>
            </a:endParaRPr>
          </a:p>
          <a:p>
            <a:r>
              <a:rPr lang="en-US" altLang="zh-TW" dirty="0">
                <a:latin typeface="Arial" panose="020B0604020202020204" pitchFamily="34" charset="0"/>
              </a:rPr>
              <a:t>****</a:t>
            </a:r>
            <a:r>
              <a:rPr lang="zh-TW" altLang="en-US" dirty="0">
                <a:latin typeface="Arial" panose="020B0604020202020204" pitchFamily="34" charset="0"/>
              </a:rPr>
              <a:t>郵件主旨： </a:t>
            </a:r>
            <a:r>
              <a:rPr lang="en-US" altLang="zh-TW" dirty="0" smtClean="0">
                <a:latin typeface="Arial" panose="020B0604020202020204" pitchFamily="34" charset="0"/>
              </a:rPr>
              <a:t>Bioinfo2018ASS3_</a:t>
            </a:r>
            <a:r>
              <a:rPr lang="zh-TW" altLang="en-US" dirty="0" smtClean="0">
                <a:latin typeface="Arial" panose="020B0604020202020204" pitchFamily="34" charset="0"/>
              </a:rPr>
              <a:t>學號</a:t>
            </a:r>
            <a:endParaRPr lang="en-US" altLang="zh-TW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65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707</Words>
  <Application>Microsoft Office PowerPoint</Application>
  <PresentationFormat>如螢幕大小 (4:3)</PresentationFormat>
  <Paragraphs>204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8" baseType="lpstr">
      <vt:lpstr>Surfer</vt:lpstr>
      <vt:lpstr>全真海報體</vt:lpstr>
      <vt:lpstr>細明體</vt:lpstr>
      <vt:lpstr>新細明體</vt:lpstr>
      <vt:lpstr>標楷體</vt:lpstr>
      <vt:lpstr>Arial</vt:lpstr>
      <vt:lpstr>Arial Rounded MT Bold</vt:lpstr>
      <vt:lpstr>Times New Roman</vt:lpstr>
      <vt:lpstr>Wingdings</vt:lpstr>
      <vt:lpstr>預設簡報設計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CGU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Petrus Tang</cp:lastModifiedBy>
  <cp:revision>58</cp:revision>
  <dcterms:created xsi:type="dcterms:W3CDTF">2000-05-02T12:06:26Z</dcterms:created>
  <dcterms:modified xsi:type="dcterms:W3CDTF">2018-10-18T07:15:10Z</dcterms:modified>
</cp:coreProperties>
</file>