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9" r:id="rId2"/>
    <p:sldId id="324" r:id="rId3"/>
    <p:sldId id="325" r:id="rId4"/>
    <p:sldId id="326" r:id="rId5"/>
    <p:sldId id="310" r:id="rId6"/>
    <p:sldId id="263" r:id="rId7"/>
    <p:sldId id="257" r:id="rId8"/>
    <p:sldId id="282" r:id="rId9"/>
    <p:sldId id="283" r:id="rId10"/>
    <p:sldId id="288" r:id="rId11"/>
    <p:sldId id="289" r:id="rId12"/>
    <p:sldId id="317" r:id="rId13"/>
    <p:sldId id="287" r:id="rId14"/>
    <p:sldId id="318" r:id="rId15"/>
    <p:sldId id="290" r:id="rId16"/>
    <p:sldId id="312" r:id="rId17"/>
    <p:sldId id="294" r:id="rId18"/>
    <p:sldId id="295" r:id="rId19"/>
    <p:sldId id="313" r:id="rId20"/>
    <p:sldId id="316" r:id="rId21"/>
    <p:sldId id="315" r:id="rId22"/>
    <p:sldId id="286" r:id="rId23"/>
    <p:sldId id="277" r:id="rId24"/>
    <p:sldId id="291" r:id="rId25"/>
    <p:sldId id="292" r:id="rId26"/>
    <p:sldId id="322" r:id="rId27"/>
    <p:sldId id="320" r:id="rId28"/>
    <p:sldId id="321" r:id="rId29"/>
    <p:sldId id="256" r:id="rId30"/>
    <p:sldId id="297" r:id="rId31"/>
    <p:sldId id="298" r:id="rId32"/>
    <p:sldId id="260" r:id="rId33"/>
    <p:sldId id="302" r:id="rId34"/>
    <p:sldId id="301" r:id="rId35"/>
    <p:sldId id="272" r:id="rId36"/>
    <p:sldId id="323" r:id="rId37"/>
    <p:sldId id="266" r:id="rId38"/>
    <p:sldId id="303" r:id="rId39"/>
    <p:sldId id="308" r:id="rId4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177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E79A51-C9D5-4C6E-ACF6-166FEEE4E004}" type="datetimeFigureOut">
              <a:rPr lang="zh-TW" altLang="en-US" smtClean="0"/>
              <a:pPr/>
              <a:t>2018/10/25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7829-1FD5-4A17-9187-A544DD68F8E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bioinformatics.org/sms2/"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6" Type="http://schemas.openxmlformats.org/officeDocument/2006/relationships/hyperlink" Target="http://tw.expasy.org/" TargetMode="External"/><Relationship Id="rId5" Type="http://schemas.openxmlformats.org/officeDocument/2006/relationships/image" Target="../media/image12.png"/><Relationship Id="rId4" Type="http://schemas.openxmlformats.org/officeDocument/2006/relationships/hyperlink" Target="http://www.ebi.ac.uk/Tools/pfa/iprscan/" TargetMode="External"/><Relationship Id="rId9" Type="http://schemas.openxmlformats.org/officeDocument/2006/relationships/hyperlink" Target="http://www.uniprot.or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uniprot.org/" TargetMode="Externa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uniprot.org/uniprot/?query=p53&amp;sort=score" TargetMode="Externa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uniprot.org/uniprot/?query=p53&amp;sort=score" TargetMode="Externa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hyperlink" Target="https://www.uniprot.org/uniprot/P04637" TargetMode="External"/><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prosite.expasy.org/doc/PS00348" TargetMode="External"/><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prosite.expasy.org/PDOC00006" TargetMode="External"/><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prosite.expasy.org/PDOC00845" TargetMode="External"/><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hyperlink" Target="https://www.uniprot.org/uniprot/P04637" TargetMode="External"/></Relationships>
</file>

<file path=ppt/slides/_rels/slide23.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blast.ncbi.nlm.nih.gov/Blast.cgi?PAGE=Proteins" TargetMode="External"/><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www.ebi.ac.uk/interpro/about.html" TargetMode="External"/><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hyperlink" Target="http://www.ebi.ac.uk/interpro/search/sequence-search" TargetMode="External"/><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expasy.org/" TargetMode="Externa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sz="2400">
              <a:ea typeface="新細明體" charset="-120"/>
            </a:endParaRPr>
          </a:p>
        </p:txBody>
      </p:sp>
      <p:pic>
        <p:nvPicPr>
          <p:cNvPr id="14339"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830888" cy="2086725"/>
          </a:xfrm>
          <a:prstGeom prst="rect">
            <a:avLst/>
          </a:prstGeom>
          <a:noFill/>
          <a:ln w="9525">
            <a:noFill/>
            <a:miter lim="800000"/>
            <a:headEnd/>
            <a:tailEnd/>
          </a:ln>
          <a:effectLst/>
        </p:spPr>
        <p:txBody>
          <a:bodyPr wrap="square">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a:solidFill>
                  <a:srgbClr val="000066"/>
                </a:solidFill>
                <a:effectLst>
                  <a:outerShdw blurRad="38100" dist="38100" dir="2700000" algn="tl">
                    <a:srgbClr val="C0C0C0"/>
                  </a:outerShdw>
                </a:effectLst>
                <a:latin typeface="Arial Rounded MT Bold" pitchFamily="34" charset="0"/>
                <a:ea typeface="全真海報體" pitchFamily="49" charset="-120"/>
              </a:rPr>
              <a:t>Lecture </a:t>
            </a:r>
            <a:r>
              <a:rPr lang="en-US" altLang="zh-TW" sz="3600" b="1" i="1" smtClean="0">
                <a:solidFill>
                  <a:srgbClr val="000066"/>
                </a:solidFill>
                <a:effectLst>
                  <a:outerShdw blurRad="38100" dist="38100" dir="2700000" algn="tl">
                    <a:srgbClr val="C0C0C0"/>
                  </a:outerShdw>
                </a:effectLst>
                <a:latin typeface="Arial Rounded MT Bold" pitchFamily="34" charset="0"/>
                <a:ea typeface="全真海報體" pitchFamily="49" charset="-120"/>
              </a:rPr>
              <a:t> 7 </a:t>
            </a: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 </a:t>
            </a:r>
          </a:p>
          <a:p>
            <a:pPr>
              <a:lnSpc>
                <a:spcPct val="90000"/>
              </a:lnSpc>
              <a:defRPr/>
            </a:pPr>
            <a:r>
              <a:rPr lang="en-US" altLang="zh-TW" sz="36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Protein Sequence Analysis</a:t>
            </a:r>
            <a:endPar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4341" name="Group 7"/>
          <p:cNvGrpSpPr>
            <a:grpSpLocks/>
          </p:cNvGrpSpPr>
          <p:nvPr/>
        </p:nvGrpSpPr>
        <p:grpSpPr bwMode="auto">
          <a:xfrm>
            <a:off x="228600" y="3540125"/>
            <a:ext cx="8610600" cy="365125"/>
            <a:chOff x="192" y="2160"/>
            <a:chExt cx="4992" cy="230"/>
          </a:xfrm>
        </p:grpSpPr>
        <p:pic>
          <p:nvPicPr>
            <p:cNvPr id="14345"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6"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4342"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Graduate Institute of Basic Medical Sciences</a:t>
            </a:r>
          </a:p>
          <a:p>
            <a:pPr eaLnBrk="1" hangingPunct="1">
              <a:lnSpc>
                <a:spcPct val="110000"/>
              </a:lnSpc>
            </a:pPr>
            <a:r>
              <a:rPr lang="en-US" altLang="zh-TW" sz="1800" b="1">
                <a:latin typeface="Arial Rounded MT Bold" panose="020F0704030504030204" pitchFamily="34" charset="0"/>
              </a:rPr>
              <a:t>and</a:t>
            </a:r>
          </a:p>
          <a:p>
            <a:pPr eaLnBrk="1" hangingPunct="1">
              <a:lnSpc>
                <a:spcPct val="110000"/>
              </a:lnSpc>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petang@mail.cgu.edu.tw</a:t>
            </a:r>
          </a:p>
          <a:p>
            <a:pPr eaLnBrk="1" hangingPunct="1">
              <a:lnSpc>
                <a:spcPct val="110000"/>
              </a:lnSpc>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14343" name="Text Box 14"/>
          <p:cNvSpPr txBox="1">
            <a:spLocks noChangeArrowheads="1"/>
          </p:cNvSpPr>
          <p:nvPr/>
        </p:nvSpPr>
        <p:spPr bwMode="auto">
          <a:xfrm>
            <a:off x="6516688" y="4071938"/>
            <a:ext cx="20313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zh-TW" altLang="en-US" sz="1800" dirty="0">
                <a:latin typeface="標楷體" panose="03000509000000000000" pitchFamily="65" charset="-120"/>
                <a:ea typeface="標楷體" panose="03000509000000000000" pitchFamily="65" charset="-120"/>
              </a:rPr>
              <a:t>助教：</a:t>
            </a:r>
          </a:p>
          <a:p>
            <a:pPr eaLnBrk="1" hangingPunct="1">
              <a:lnSpc>
                <a:spcPct val="90000"/>
              </a:lnSpc>
            </a:pPr>
            <a:r>
              <a:rPr lang="zh-TW" altLang="en-US" sz="1800" dirty="0">
                <a:latin typeface="標楷體" panose="03000509000000000000" pitchFamily="65" charset="-120"/>
                <a:ea typeface="標楷體" panose="03000509000000000000" pitchFamily="65" charset="-120"/>
              </a:rPr>
              <a:t>蔡智宇</a:t>
            </a:r>
            <a:r>
              <a:rPr lang="en-US" altLang="zh-TW" sz="1800" dirty="0" smtClean="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分機</a:t>
            </a:r>
            <a:r>
              <a:rPr lang="en-US" altLang="zh-TW" sz="1800" dirty="0">
                <a:latin typeface="標楷體" panose="03000509000000000000" pitchFamily="65" charset="-120"/>
                <a:ea typeface="標楷體" panose="03000509000000000000" pitchFamily="65" charset="-120"/>
              </a:rPr>
              <a:t>5690</a:t>
            </a:r>
            <a:r>
              <a:rPr lang="en-US" altLang="zh-TW" sz="1800" dirty="0" smtClean="0">
                <a:latin typeface="標楷體" panose="03000509000000000000" pitchFamily="65" charset="-120"/>
                <a:ea typeface="標楷體" panose="03000509000000000000" pitchFamily="65" charset="-120"/>
              </a:rPr>
              <a:t>)</a:t>
            </a:r>
            <a:endParaRPr lang="en-US" altLang="zh-TW" sz="1800" dirty="0">
              <a:latin typeface="標楷體" panose="03000509000000000000" pitchFamily="65" charset="-120"/>
              <a:ea typeface="標楷體" panose="03000509000000000000" pitchFamily="65" charset="-120"/>
            </a:endParaRPr>
          </a:p>
        </p:txBody>
      </p:sp>
      <p:sp>
        <p:nvSpPr>
          <p:cNvPr id="14344"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spTree>
    <p:extLst>
      <p:ext uri="{BB962C8B-B14F-4D97-AF65-F5344CB8AC3E}">
        <p14:creationId xmlns:p14="http://schemas.microsoft.com/office/powerpoint/2010/main" val="2187745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79512" y="620688"/>
            <a:ext cx="8697044" cy="2544033"/>
          </a:xfrm>
          <a:prstGeom prst="rect">
            <a:avLst/>
          </a:prstGeom>
        </p:spPr>
      </p:pic>
      <p:sp>
        <p:nvSpPr>
          <p:cNvPr id="3" name="矩形 2">
            <a:hlinkClick r:id="rId3"/>
          </p:cNvPr>
          <p:cNvSpPr/>
          <p:nvPr/>
        </p:nvSpPr>
        <p:spPr>
          <a:xfrm>
            <a:off x="5076056" y="188640"/>
            <a:ext cx="3736536" cy="369332"/>
          </a:xfrm>
          <a:prstGeom prst="rect">
            <a:avLst/>
          </a:prstGeom>
        </p:spPr>
        <p:txBody>
          <a:bodyPr wrap="none">
            <a:spAutoFit/>
          </a:bodyPr>
          <a:lstStyle/>
          <a:p>
            <a:r>
              <a:rPr lang="zh-TW" altLang="en-US" dirty="0"/>
              <a:t>http://www.bioinformatics.org/sms2/</a:t>
            </a:r>
          </a:p>
        </p:txBody>
      </p:sp>
      <p:pic>
        <p:nvPicPr>
          <p:cNvPr id="4" name="圖片 3"/>
          <p:cNvPicPr>
            <a:picLocks noChangeAspect="1"/>
          </p:cNvPicPr>
          <p:nvPr/>
        </p:nvPicPr>
        <p:blipFill>
          <a:blip r:embed="rId4"/>
          <a:stretch>
            <a:fillRect/>
          </a:stretch>
        </p:blipFill>
        <p:spPr>
          <a:xfrm>
            <a:off x="1836228" y="3259080"/>
            <a:ext cx="6818878" cy="1898112"/>
          </a:xfrm>
          <a:prstGeom prst="rect">
            <a:avLst/>
          </a:prstGeom>
        </p:spPr>
      </p:pic>
      <p:sp>
        <p:nvSpPr>
          <p:cNvPr id="5" name="矩形 4"/>
          <p:cNvSpPr/>
          <p:nvPr/>
        </p:nvSpPr>
        <p:spPr>
          <a:xfrm>
            <a:off x="2411760" y="1720888"/>
            <a:ext cx="2160240" cy="19594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7" name="直線單箭頭接點 6"/>
          <p:cNvCxnSpPr/>
          <p:nvPr/>
        </p:nvCxnSpPr>
        <p:spPr>
          <a:xfrm>
            <a:off x="3419872" y="2060848"/>
            <a:ext cx="0" cy="110387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499993" y="4797152"/>
            <a:ext cx="81529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1273892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15616" y="404664"/>
            <a:ext cx="6840760" cy="6247269"/>
          </a:xfrm>
          <a:prstGeom prst="rect">
            <a:avLst/>
          </a:prstGeom>
          <a:ln w="28575">
            <a:solidFill>
              <a:schemeClr val="bg1">
                <a:lumMod val="75000"/>
              </a:schemeClr>
            </a:solidFill>
          </a:ln>
        </p:spPr>
      </p:pic>
      <p:sp>
        <p:nvSpPr>
          <p:cNvPr id="3" name="矩形 2"/>
          <p:cNvSpPr/>
          <p:nvPr/>
        </p:nvSpPr>
        <p:spPr>
          <a:xfrm>
            <a:off x="3332687" y="692697"/>
            <a:ext cx="1023289"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216773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79512" y="548680"/>
            <a:ext cx="8568952" cy="5696941"/>
          </a:xfrm>
          <a:prstGeom prst="rect">
            <a:avLst/>
          </a:prstGeom>
          <a:ln>
            <a:solidFill>
              <a:schemeClr val="bg1">
                <a:lumMod val="75000"/>
              </a:schemeClr>
            </a:solidFill>
          </a:ln>
        </p:spPr>
      </p:pic>
      <p:sp>
        <p:nvSpPr>
          <p:cNvPr id="3" name="矩形 2"/>
          <p:cNvSpPr/>
          <p:nvPr/>
        </p:nvSpPr>
        <p:spPr>
          <a:xfrm>
            <a:off x="179512" y="4581128"/>
            <a:ext cx="720080"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849506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14300" y="1309836"/>
            <a:ext cx="8915400" cy="5143500"/>
          </a:xfrm>
          <a:prstGeom prst="rect">
            <a:avLst/>
          </a:prstGeom>
        </p:spPr>
      </p:pic>
      <p:sp>
        <p:nvSpPr>
          <p:cNvPr id="3" name="文字方塊 2"/>
          <p:cNvSpPr txBox="1"/>
          <p:nvPr/>
        </p:nvSpPr>
        <p:spPr>
          <a:xfrm>
            <a:off x="251520" y="116632"/>
            <a:ext cx="5473101" cy="461665"/>
          </a:xfrm>
          <a:prstGeom prst="rect">
            <a:avLst/>
          </a:prstGeom>
          <a:noFill/>
        </p:spPr>
        <p:txBody>
          <a:bodyPr wrap="none" rtlCol="0">
            <a:spAutoFit/>
          </a:bodyPr>
          <a:lstStyle/>
          <a:p>
            <a:r>
              <a:rPr lang="en-US" altLang="zh-TW" sz="2400" b="1" dirty="0">
                <a:solidFill>
                  <a:srgbClr val="C00000"/>
                </a:solidFill>
                <a:effectLst>
                  <a:outerShdw blurRad="38100" dist="38100" dir="2700000" algn="tl">
                    <a:srgbClr val="000000">
                      <a:alpha val="43137"/>
                    </a:srgbClr>
                  </a:outerShdw>
                </a:effectLst>
              </a:rPr>
              <a:t>Why Proteomics: </a:t>
            </a:r>
            <a:r>
              <a:rPr lang="en-US" altLang="zh-TW" sz="2400" b="1" dirty="0" smtClean="0">
                <a:solidFill>
                  <a:srgbClr val="C00000"/>
                </a:solidFill>
                <a:effectLst>
                  <a:outerShdw blurRad="38100" dist="38100" dir="2700000" algn="tl">
                    <a:srgbClr val="000000">
                      <a:alpha val="43137"/>
                    </a:srgbClr>
                  </a:outerShdw>
                </a:effectLst>
              </a:rPr>
              <a:t>One-Gene-one-Protein?</a:t>
            </a:r>
            <a:endParaRPr lang="zh-TW" altLang="en-US" sz="2400" b="1" dirty="0">
              <a:solidFill>
                <a:srgbClr val="C00000"/>
              </a:solidFill>
              <a:effectLst>
                <a:outerShdw blurRad="38100" dist="38100" dir="2700000" algn="tl">
                  <a:srgbClr val="000000">
                    <a:alpha val="43137"/>
                  </a:srgbClr>
                </a:outerShdw>
              </a:effectLst>
            </a:endParaRPr>
          </a:p>
        </p:txBody>
      </p:sp>
      <p:sp>
        <p:nvSpPr>
          <p:cNvPr id="4" name="文字方塊 3"/>
          <p:cNvSpPr txBox="1"/>
          <p:nvPr/>
        </p:nvSpPr>
        <p:spPr>
          <a:xfrm>
            <a:off x="576177" y="1016732"/>
            <a:ext cx="827471" cy="369332"/>
          </a:xfrm>
          <a:prstGeom prst="rect">
            <a:avLst/>
          </a:prstGeom>
          <a:noFill/>
        </p:spPr>
        <p:txBody>
          <a:bodyPr wrap="none" rtlCol="0">
            <a:spAutoFit/>
          </a:bodyPr>
          <a:lstStyle/>
          <a:p>
            <a:r>
              <a:rPr lang="en-US" altLang="zh-TW" dirty="0" smtClean="0"/>
              <a:t>25,000</a:t>
            </a:r>
            <a:endParaRPr lang="zh-TW" altLang="en-US" dirty="0"/>
          </a:p>
        </p:txBody>
      </p:sp>
      <p:sp>
        <p:nvSpPr>
          <p:cNvPr id="5" name="文字方塊 4"/>
          <p:cNvSpPr txBox="1"/>
          <p:nvPr/>
        </p:nvSpPr>
        <p:spPr>
          <a:xfrm>
            <a:off x="3168465" y="1016732"/>
            <a:ext cx="944489" cy="369332"/>
          </a:xfrm>
          <a:prstGeom prst="rect">
            <a:avLst/>
          </a:prstGeom>
          <a:noFill/>
        </p:spPr>
        <p:txBody>
          <a:bodyPr wrap="none" rtlCol="0">
            <a:spAutoFit/>
          </a:bodyPr>
          <a:lstStyle/>
          <a:p>
            <a:r>
              <a:rPr lang="en-US" altLang="zh-TW" dirty="0" smtClean="0"/>
              <a:t>100,000</a:t>
            </a:r>
            <a:endParaRPr lang="zh-TW" altLang="en-US" dirty="0"/>
          </a:p>
        </p:txBody>
      </p:sp>
      <p:sp>
        <p:nvSpPr>
          <p:cNvPr id="6" name="文字方塊 5"/>
          <p:cNvSpPr txBox="1"/>
          <p:nvPr/>
        </p:nvSpPr>
        <p:spPr>
          <a:xfrm>
            <a:off x="6408825" y="1016732"/>
            <a:ext cx="1119217" cy="369332"/>
          </a:xfrm>
          <a:prstGeom prst="rect">
            <a:avLst/>
          </a:prstGeom>
          <a:noFill/>
        </p:spPr>
        <p:txBody>
          <a:bodyPr wrap="none" rtlCol="0">
            <a:spAutoFit/>
          </a:bodyPr>
          <a:lstStyle/>
          <a:p>
            <a:r>
              <a:rPr lang="en-US" altLang="zh-TW" dirty="0" smtClean="0"/>
              <a:t>1,000,000</a:t>
            </a:r>
            <a:endParaRPr lang="zh-TW" altLang="en-US" dirty="0"/>
          </a:p>
        </p:txBody>
      </p:sp>
    </p:spTree>
    <p:extLst>
      <p:ext uri="{BB962C8B-B14F-4D97-AF65-F5344CB8AC3E}">
        <p14:creationId xmlns:p14="http://schemas.microsoft.com/office/powerpoint/2010/main" val="12310751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hromosome-pair3"/>
          <p:cNvPicPr>
            <a:picLocks noChangeAspect="1" noChangeArrowheads="1"/>
          </p:cNvPicPr>
          <p:nvPr/>
        </p:nvPicPr>
        <p:blipFill>
          <a:blip r:embed="rId2" cstate="print"/>
          <a:srcRect/>
          <a:stretch>
            <a:fillRect/>
          </a:stretch>
        </p:blipFill>
        <p:spPr bwMode="auto">
          <a:xfrm>
            <a:off x="827088" y="260350"/>
            <a:ext cx="3194050" cy="2224088"/>
          </a:xfrm>
          <a:prstGeom prst="rect">
            <a:avLst/>
          </a:prstGeom>
          <a:noFill/>
        </p:spPr>
      </p:pic>
      <p:pic>
        <p:nvPicPr>
          <p:cNvPr id="26629" name="Picture 5" descr="mRNA-v5"/>
          <p:cNvPicPr>
            <a:picLocks noChangeAspect="1" noChangeArrowheads="1"/>
          </p:cNvPicPr>
          <p:nvPr/>
        </p:nvPicPr>
        <p:blipFill>
          <a:blip r:embed="rId3" cstate="print"/>
          <a:srcRect/>
          <a:stretch>
            <a:fillRect/>
          </a:stretch>
        </p:blipFill>
        <p:spPr bwMode="auto">
          <a:xfrm>
            <a:off x="577850" y="2427288"/>
            <a:ext cx="3676650" cy="1470025"/>
          </a:xfrm>
          <a:prstGeom prst="rect">
            <a:avLst/>
          </a:prstGeom>
          <a:noFill/>
        </p:spPr>
      </p:pic>
      <p:pic>
        <p:nvPicPr>
          <p:cNvPr id="26630" name="Picture 6" descr="protmol-aminoacid-v4"/>
          <p:cNvPicPr>
            <a:picLocks noChangeAspect="1" noChangeArrowheads="1"/>
          </p:cNvPicPr>
          <p:nvPr/>
        </p:nvPicPr>
        <p:blipFill>
          <a:blip r:embed="rId4" cstate="print"/>
          <a:srcRect/>
          <a:stretch>
            <a:fillRect/>
          </a:stretch>
        </p:blipFill>
        <p:spPr bwMode="auto">
          <a:xfrm>
            <a:off x="1871663" y="3824288"/>
            <a:ext cx="2382837" cy="2573337"/>
          </a:xfrm>
          <a:prstGeom prst="rect">
            <a:avLst/>
          </a:prstGeom>
          <a:noFill/>
        </p:spPr>
      </p:pic>
      <p:sp>
        <p:nvSpPr>
          <p:cNvPr id="26631" name="Rectangle 7"/>
          <p:cNvSpPr>
            <a:spLocks noChangeArrowheads="1"/>
          </p:cNvSpPr>
          <p:nvPr/>
        </p:nvSpPr>
        <p:spPr bwMode="auto">
          <a:xfrm>
            <a:off x="538163" y="333375"/>
            <a:ext cx="8137525" cy="6119813"/>
          </a:xfrm>
          <a:prstGeom prst="rect">
            <a:avLst/>
          </a:prstGeom>
          <a:noFill/>
          <a:ln w="57150" cmpd="thickThin">
            <a:solidFill>
              <a:schemeClr val="tx1"/>
            </a:solidFill>
            <a:miter lim="800000"/>
            <a:headEnd/>
            <a:tailEnd/>
          </a:ln>
          <a:effectLst/>
        </p:spPr>
        <p:txBody>
          <a:bodyPr wrap="none" anchor="ctr"/>
          <a:lstStyle/>
          <a:p>
            <a:endParaRPr lang="zh-TW" altLang="en-US"/>
          </a:p>
        </p:txBody>
      </p:sp>
      <p:sp>
        <p:nvSpPr>
          <p:cNvPr id="26634" name="Text Box 10"/>
          <p:cNvSpPr txBox="1">
            <a:spLocks noChangeArrowheads="1"/>
          </p:cNvSpPr>
          <p:nvPr/>
        </p:nvSpPr>
        <p:spPr bwMode="auto">
          <a:xfrm>
            <a:off x="6376988" y="1989138"/>
            <a:ext cx="2082800" cy="822325"/>
          </a:xfrm>
          <a:prstGeom prst="rect">
            <a:avLst/>
          </a:prstGeom>
          <a:noFill/>
          <a:ln w="9525">
            <a:noFill/>
            <a:miter lim="800000"/>
            <a:headEnd/>
            <a:tailEnd/>
          </a:ln>
          <a:effectLst/>
        </p:spPr>
        <p:txBody>
          <a:bodyPr wrap="none">
            <a:spAutoFit/>
          </a:bodyPr>
          <a:lstStyle/>
          <a:p>
            <a:pPr algn="ctr"/>
            <a:r>
              <a:rPr lang="en-US" altLang="zh-TW" sz="2400" b="1">
                <a:solidFill>
                  <a:srgbClr val="990033"/>
                </a:solidFill>
                <a:effectLst>
                  <a:outerShdw blurRad="38100" dist="38100" dir="2700000" algn="tl">
                    <a:srgbClr val="C0C0C0"/>
                  </a:outerShdw>
                </a:effectLst>
              </a:rPr>
              <a:t>PROTEIN </a:t>
            </a:r>
          </a:p>
          <a:p>
            <a:pPr algn="ctr"/>
            <a:r>
              <a:rPr lang="en-US" altLang="zh-TW" sz="2400" b="1">
                <a:solidFill>
                  <a:srgbClr val="990033"/>
                </a:solidFill>
                <a:effectLst>
                  <a:outerShdw blurRad="38100" dist="38100" dir="2700000" algn="tl">
                    <a:srgbClr val="C0C0C0"/>
                  </a:outerShdw>
                </a:effectLst>
              </a:rPr>
              <a:t>DATABASES</a:t>
            </a:r>
          </a:p>
        </p:txBody>
      </p:sp>
      <p:sp>
        <p:nvSpPr>
          <p:cNvPr id="26642" name="AutoShape 18"/>
          <p:cNvSpPr>
            <a:spLocks noChangeArrowheads="1"/>
          </p:cNvSpPr>
          <p:nvPr/>
        </p:nvSpPr>
        <p:spPr bwMode="auto">
          <a:xfrm>
            <a:off x="6721475" y="2971800"/>
            <a:ext cx="1728788" cy="2185988"/>
          </a:xfrm>
          <a:prstGeom prst="roundRect">
            <a:avLst>
              <a:gd name="adj" fmla="val 16667"/>
            </a:avLst>
          </a:prstGeom>
          <a:solidFill>
            <a:schemeClr val="tx1"/>
          </a:solidFill>
          <a:ln w="9525">
            <a:solidFill>
              <a:schemeClr val="tx1"/>
            </a:solidFill>
            <a:round/>
            <a:headEnd/>
            <a:tailEnd/>
          </a:ln>
          <a:effectLst/>
        </p:spPr>
        <p:txBody>
          <a:bodyPr wrap="none" anchor="ctr"/>
          <a:lstStyle/>
          <a:p>
            <a:endParaRPr lang="zh-TW" altLang="en-US"/>
          </a:p>
        </p:txBody>
      </p:sp>
      <p:sp>
        <p:nvSpPr>
          <p:cNvPr id="26644" name="AutoShape 20"/>
          <p:cNvSpPr>
            <a:spLocks noChangeArrowheads="1"/>
          </p:cNvSpPr>
          <p:nvPr/>
        </p:nvSpPr>
        <p:spPr bwMode="auto">
          <a:xfrm>
            <a:off x="5772150" y="4508500"/>
            <a:ext cx="24479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43" name="AutoShape 19"/>
          <p:cNvSpPr>
            <a:spLocks noChangeArrowheads="1"/>
          </p:cNvSpPr>
          <p:nvPr/>
        </p:nvSpPr>
        <p:spPr bwMode="auto">
          <a:xfrm>
            <a:off x="6457950" y="5157788"/>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5" name="Text Box 11"/>
          <p:cNvSpPr txBox="1">
            <a:spLocks noChangeArrowheads="1"/>
          </p:cNvSpPr>
          <p:nvPr/>
        </p:nvSpPr>
        <p:spPr bwMode="auto">
          <a:xfrm>
            <a:off x="6637338" y="3017838"/>
            <a:ext cx="1895475" cy="822325"/>
          </a:xfrm>
          <a:prstGeom prst="rect">
            <a:avLst/>
          </a:prstGeom>
          <a:noFill/>
          <a:ln w="9525">
            <a:noFill/>
            <a:miter lim="800000"/>
            <a:headEnd/>
            <a:tailEnd/>
          </a:ln>
          <a:effectLst/>
        </p:spPr>
        <p:txBody>
          <a:bodyPr wrap="none">
            <a:spAutoFit/>
          </a:bodyPr>
          <a:lstStyle/>
          <a:p>
            <a:pPr algn="ctr"/>
            <a:r>
              <a:rPr lang="en-US" altLang="zh-TW" sz="2400" b="1">
                <a:solidFill>
                  <a:srgbClr val="FF3300"/>
                </a:solidFill>
                <a:effectLst>
                  <a:outerShdw blurRad="38100" dist="38100" dir="2700000" algn="tl">
                    <a:srgbClr val="C0C0C0"/>
                  </a:outerShdw>
                </a:effectLst>
              </a:rPr>
              <a:t>PROTEIN </a:t>
            </a:r>
          </a:p>
          <a:p>
            <a:pPr algn="ctr"/>
            <a:r>
              <a:rPr lang="en-US" altLang="zh-TW" sz="2400" b="1">
                <a:solidFill>
                  <a:srgbClr val="FF3300"/>
                </a:solidFill>
                <a:effectLst>
                  <a:outerShdw blurRad="38100" dist="38100" dir="2700000" algn="tl">
                    <a:srgbClr val="C0C0C0"/>
                  </a:outerShdw>
                </a:effectLst>
              </a:rPr>
              <a:t>SEQUENCE</a:t>
            </a:r>
          </a:p>
        </p:txBody>
      </p:sp>
      <p:sp>
        <p:nvSpPr>
          <p:cNvPr id="26636" name="Text Box 12"/>
          <p:cNvSpPr txBox="1">
            <a:spLocks noChangeArrowheads="1"/>
          </p:cNvSpPr>
          <p:nvPr/>
        </p:nvSpPr>
        <p:spPr bwMode="auto">
          <a:xfrm>
            <a:off x="5770563" y="4603750"/>
            <a:ext cx="2451100"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MOTIF/DOMAIN</a:t>
            </a:r>
          </a:p>
        </p:txBody>
      </p:sp>
      <p:sp>
        <p:nvSpPr>
          <p:cNvPr id="26638" name="Text Box 14"/>
          <p:cNvSpPr txBox="1">
            <a:spLocks noChangeArrowheads="1"/>
          </p:cNvSpPr>
          <p:nvPr/>
        </p:nvSpPr>
        <p:spPr bwMode="auto">
          <a:xfrm>
            <a:off x="6426200" y="5253038"/>
            <a:ext cx="1334981" cy="461665"/>
          </a:xfrm>
          <a:prstGeom prst="rect">
            <a:avLst/>
          </a:prstGeom>
          <a:noFill/>
          <a:ln w="9525">
            <a:noFill/>
            <a:miter lim="800000"/>
            <a:headEnd/>
            <a:tailEnd/>
          </a:ln>
          <a:effectLst/>
        </p:spPr>
        <p:txBody>
          <a:bodyPr wrap="none">
            <a:spAutoFit/>
          </a:bodyPr>
          <a:lstStyle/>
          <a:p>
            <a:r>
              <a:rPr lang="en-US" altLang="zh-TW" sz="2400" b="1" dirty="0" smtClean="0">
                <a:effectLst>
                  <a:outerShdw blurRad="38100" dist="38100" dir="2700000" algn="tl">
                    <a:srgbClr val="C0C0C0"/>
                  </a:outerShdw>
                </a:effectLst>
              </a:rPr>
              <a:t>FOLDING</a:t>
            </a:r>
            <a:endParaRPr lang="en-US" altLang="zh-TW" sz="2400" b="1" dirty="0">
              <a:effectLst>
                <a:outerShdw blurRad="38100" dist="38100" dir="2700000" algn="tl">
                  <a:srgbClr val="C0C0C0"/>
                </a:outerShdw>
              </a:effectLst>
            </a:endParaRPr>
          </a:p>
        </p:txBody>
      </p:sp>
      <p:sp>
        <p:nvSpPr>
          <p:cNvPr id="26645" name="AutoShape 21"/>
          <p:cNvSpPr>
            <a:spLocks noChangeArrowheads="1"/>
          </p:cNvSpPr>
          <p:nvPr/>
        </p:nvSpPr>
        <p:spPr bwMode="auto">
          <a:xfrm>
            <a:off x="5562600" y="3860800"/>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7" name="Text Box 13"/>
          <p:cNvSpPr txBox="1">
            <a:spLocks noChangeArrowheads="1"/>
          </p:cNvSpPr>
          <p:nvPr/>
        </p:nvSpPr>
        <p:spPr bwMode="auto">
          <a:xfrm>
            <a:off x="5497513" y="3908425"/>
            <a:ext cx="2147887"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PROPERTIES</a:t>
            </a:r>
          </a:p>
        </p:txBody>
      </p:sp>
      <p:sp>
        <p:nvSpPr>
          <p:cNvPr id="26651" name="AutoShape 27"/>
          <p:cNvSpPr>
            <a:spLocks/>
          </p:cNvSpPr>
          <p:nvPr/>
        </p:nvSpPr>
        <p:spPr bwMode="auto">
          <a:xfrm>
            <a:off x="5199063" y="3068638"/>
            <a:ext cx="503237" cy="2736850"/>
          </a:xfrm>
          <a:prstGeom prst="leftBrace">
            <a:avLst>
              <a:gd name="adj1" fmla="val 45321"/>
              <a:gd name="adj2" fmla="val 50000"/>
            </a:avLst>
          </a:prstGeom>
          <a:noFill/>
          <a:ln w="9525">
            <a:solidFill>
              <a:schemeClr val="tx1"/>
            </a:solidFill>
            <a:round/>
            <a:headEnd/>
            <a:tailEnd/>
          </a:ln>
          <a:effectLst/>
        </p:spPr>
        <p:txBody>
          <a:bodyPr wrap="none" anchor="ctr"/>
          <a:lstStyle/>
          <a:p>
            <a:endParaRPr lang="zh-TW" altLang="en-US"/>
          </a:p>
        </p:txBody>
      </p:sp>
      <p:sp>
        <p:nvSpPr>
          <p:cNvPr id="26652" name="Text Box 28"/>
          <p:cNvSpPr txBox="1">
            <a:spLocks noChangeArrowheads="1"/>
          </p:cNvSpPr>
          <p:nvPr/>
        </p:nvSpPr>
        <p:spPr bwMode="auto">
          <a:xfrm>
            <a:off x="3995738" y="4167188"/>
            <a:ext cx="1231900" cy="457200"/>
          </a:xfrm>
          <a:prstGeom prst="rect">
            <a:avLst/>
          </a:prstGeom>
          <a:noFill/>
          <a:ln w="9525">
            <a:noFill/>
            <a:miter lim="800000"/>
            <a:headEnd/>
            <a:tailEnd/>
          </a:ln>
          <a:effectLst/>
        </p:spPr>
        <p:txBody>
          <a:bodyPr wrap="none">
            <a:spAutoFit/>
          </a:bodyPr>
          <a:lstStyle/>
          <a:p>
            <a:r>
              <a:rPr lang="en-US" altLang="zh-TW" sz="2400" b="1">
                <a:solidFill>
                  <a:srgbClr val="990033"/>
                </a:solidFill>
                <a:effectLst>
                  <a:outerShdw blurRad="38100" dist="38100" dir="2700000" algn="tl">
                    <a:srgbClr val="C0C0C0"/>
                  </a:outerShdw>
                </a:effectLst>
              </a:rPr>
              <a:t>TOOLS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2"/>
          </p:cNvPr>
          <p:cNvPicPr>
            <a:picLocks noChangeAspect="1" noChangeArrowheads="1"/>
          </p:cNvPicPr>
          <p:nvPr/>
        </p:nvPicPr>
        <p:blipFill>
          <a:blip r:embed="rId3" cstate="print"/>
          <a:srcRect/>
          <a:stretch>
            <a:fillRect/>
          </a:stretch>
        </p:blipFill>
        <p:spPr bwMode="auto">
          <a:xfrm>
            <a:off x="251520" y="2718219"/>
            <a:ext cx="6648450" cy="800100"/>
          </a:xfrm>
          <a:prstGeom prst="rect">
            <a:avLst/>
          </a:prstGeom>
          <a:noFill/>
          <a:ln w="9525">
            <a:solidFill>
              <a:schemeClr val="tx2"/>
            </a:solidFill>
            <a:miter lim="800000"/>
            <a:headEnd/>
            <a:tailEnd/>
          </a:ln>
        </p:spPr>
      </p:pic>
      <p:pic>
        <p:nvPicPr>
          <p:cNvPr id="5122" name="Picture 2">
            <a:hlinkClick r:id="rId4"/>
          </p:cNvPr>
          <p:cNvPicPr>
            <a:picLocks noChangeAspect="1" noChangeArrowheads="1"/>
          </p:cNvPicPr>
          <p:nvPr/>
        </p:nvPicPr>
        <p:blipFill>
          <a:blip r:embed="rId5" cstate="print"/>
          <a:srcRect/>
          <a:stretch>
            <a:fillRect/>
          </a:stretch>
        </p:blipFill>
        <p:spPr bwMode="auto">
          <a:xfrm>
            <a:off x="251520" y="3950367"/>
            <a:ext cx="3118259" cy="864096"/>
          </a:xfrm>
          <a:prstGeom prst="rect">
            <a:avLst/>
          </a:prstGeom>
          <a:noFill/>
          <a:ln w="9525">
            <a:noFill/>
            <a:miter lim="800000"/>
            <a:headEnd/>
            <a:tailEnd/>
          </a:ln>
        </p:spPr>
      </p:pic>
      <p:pic>
        <p:nvPicPr>
          <p:cNvPr id="5123" name="Picture 3">
            <a:hlinkClick r:id="rId6"/>
          </p:cNvPr>
          <p:cNvPicPr>
            <a:picLocks noChangeAspect="1" noChangeArrowheads="1"/>
          </p:cNvPicPr>
          <p:nvPr/>
        </p:nvPicPr>
        <p:blipFill>
          <a:blip r:embed="rId7" cstate="print"/>
          <a:srcRect/>
          <a:stretch>
            <a:fillRect/>
          </a:stretch>
        </p:blipFill>
        <p:spPr bwMode="auto">
          <a:xfrm>
            <a:off x="251520" y="5492152"/>
            <a:ext cx="5296796" cy="864096"/>
          </a:xfrm>
          <a:prstGeom prst="rect">
            <a:avLst/>
          </a:prstGeom>
          <a:noFill/>
          <a:ln w="9525">
            <a:noFill/>
            <a:miter lim="800000"/>
            <a:headEnd/>
            <a:tailEnd/>
          </a:ln>
        </p:spPr>
      </p:pic>
      <p:sp>
        <p:nvSpPr>
          <p:cNvPr id="8" name="矩形 7"/>
          <p:cNvSpPr/>
          <p:nvPr/>
        </p:nvSpPr>
        <p:spPr>
          <a:xfrm>
            <a:off x="251520" y="6264495"/>
            <a:ext cx="1743682" cy="307777"/>
          </a:xfrm>
          <a:prstGeom prst="rect">
            <a:avLst/>
          </a:prstGeom>
        </p:spPr>
        <p:txBody>
          <a:bodyPr wrap="none">
            <a:spAutoFit/>
          </a:bodyPr>
          <a:lstStyle/>
          <a:p>
            <a:r>
              <a:rPr lang="en-US" altLang="zh-TW" sz="1400" i="1" dirty="0" smtClean="0"/>
              <a:t>http://tw.expasy.org/</a:t>
            </a:r>
            <a:endParaRPr lang="zh-TW" altLang="en-US" sz="1400" i="1" dirty="0"/>
          </a:p>
        </p:txBody>
      </p:sp>
      <p:sp>
        <p:nvSpPr>
          <p:cNvPr id="9" name="矩形 8"/>
          <p:cNvSpPr/>
          <p:nvPr/>
        </p:nvSpPr>
        <p:spPr>
          <a:xfrm>
            <a:off x="251520" y="4578694"/>
            <a:ext cx="3152081" cy="307777"/>
          </a:xfrm>
          <a:prstGeom prst="rect">
            <a:avLst/>
          </a:prstGeom>
        </p:spPr>
        <p:txBody>
          <a:bodyPr wrap="none">
            <a:spAutoFit/>
          </a:bodyPr>
          <a:lstStyle/>
          <a:p>
            <a:r>
              <a:rPr lang="en-US" altLang="zh-TW" sz="1400" i="1" dirty="0" smtClean="0"/>
              <a:t>http://www.ebi.ac.uk/Tools/pfa/iprscan/</a:t>
            </a:r>
            <a:endParaRPr lang="zh-TW" altLang="en-US" sz="1400" i="1" dirty="0"/>
          </a:p>
        </p:txBody>
      </p:sp>
      <p:sp>
        <p:nvSpPr>
          <p:cNvPr id="10" name="矩形 9"/>
          <p:cNvSpPr/>
          <p:nvPr/>
        </p:nvSpPr>
        <p:spPr>
          <a:xfrm>
            <a:off x="251520" y="3518319"/>
            <a:ext cx="4572000" cy="307777"/>
          </a:xfrm>
          <a:prstGeom prst="rect">
            <a:avLst/>
          </a:prstGeom>
        </p:spPr>
        <p:txBody>
          <a:bodyPr>
            <a:spAutoFit/>
          </a:bodyPr>
          <a:lstStyle/>
          <a:p>
            <a:r>
              <a:rPr lang="en-US" altLang="zh-TW" sz="1400" i="1" dirty="0" smtClean="0"/>
              <a:t>http://www.ncbi.nlm.nih.gov/Structure/cdd/wrpsb.cgi</a:t>
            </a:r>
            <a:endParaRPr lang="zh-TW" altLang="en-US" sz="1400" i="1" dirty="0"/>
          </a:p>
        </p:txBody>
      </p:sp>
      <p:sp>
        <p:nvSpPr>
          <p:cNvPr id="11" name="文字方塊 10"/>
          <p:cNvSpPr txBox="1"/>
          <p:nvPr/>
        </p:nvSpPr>
        <p:spPr>
          <a:xfrm>
            <a:off x="251520" y="116632"/>
            <a:ext cx="5794535"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Sequence/Motif/Domain Databases</a:t>
            </a:r>
            <a:endParaRPr lang="zh-TW" altLang="en-US" sz="2400" b="1" dirty="0">
              <a:solidFill>
                <a:srgbClr val="C00000"/>
              </a:solidFill>
              <a:effectLst>
                <a:outerShdw blurRad="38100" dist="38100" dir="2700000" algn="tl">
                  <a:srgbClr val="000000">
                    <a:alpha val="43137"/>
                  </a:srgbClr>
                </a:outerShdw>
              </a:effectLst>
            </a:endParaRPr>
          </a:p>
        </p:txBody>
      </p:sp>
      <p:sp>
        <p:nvSpPr>
          <p:cNvPr id="12" name="文字方塊 11"/>
          <p:cNvSpPr txBox="1"/>
          <p:nvPr/>
        </p:nvSpPr>
        <p:spPr>
          <a:xfrm>
            <a:off x="251520" y="5102495"/>
            <a:ext cx="2955424"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Analysis Tools</a:t>
            </a:r>
            <a:endParaRPr lang="zh-TW" altLang="en-US" sz="2400" b="1" dirty="0">
              <a:solidFill>
                <a:srgbClr val="C00000"/>
              </a:solidFill>
              <a:effectLst>
                <a:outerShdw blurRad="38100" dist="38100" dir="2700000" algn="tl">
                  <a:srgbClr val="000000">
                    <a:alpha val="43137"/>
                  </a:srgbClr>
                </a:outerShdw>
              </a:effectLst>
            </a:endParaRPr>
          </a:p>
        </p:txBody>
      </p:sp>
      <p:pic>
        <p:nvPicPr>
          <p:cNvPr id="2050" name="Picture 2"/>
          <p:cNvPicPr>
            <a:picLocks noChangeAspect="1" noChangeArrowheads="1"/>
          </p:cNvPicPr>
          <p:nvPr/>
        </p:nvPicPr>
        <p:blipFill>
          <a:blip r:embed="rId8" cstate="print"/>
          <a:srcRect l="16148"/>
          <a:stretch>
            <a:fillRect/>
          </a:stretch>
        </p:blipFill>
        <p:spPr bwMode="auto">
          <a:xfrm>
            <a:off x="242155" y="716155"/>
            <a:ext cx="3043961" cy="1476374"/>
          </a:xfrm>
          <a:prstGeom prst="rect">
            <a:avLst/>
          </a:prstGeom>
          <a:noFill/>
          <a:ln w="9525">
            <a:solidFill>
              <a:schemeClr val="tx2">
                <a:lumMod val="20000"/>
                <a:lumOff val="80000"/>
              </a:schemeClr>
            </a:solidFill>
            <a:miter lim="800000"/>
            <a:headEnd/>
            <a:tailEnd/>
          </a:ln>
          <a:effectLst/>
        </p:spPr>
      </p:pic>
      <p:sp>
        <p:nvSpPr>
          <p:cNvPr id="15" name="矩形 14">
            <a:hlinkClick r:id="rId9"/>
          </p:cNvPr>
          <p:cNvSpPr/>
          <p:nvPr/>
        </p:nvSpPr>
        <p:spPr>
          <a:xfrm>
            <a:off x="214282" y="2192529"/>
            <a:ext cx="1997278" cy="307777"/>
          </a:xfrm>
          <a:prstGeom prst="rect">
            <a:avLst/>
          </a:prstGeom>
        </p:spPr>
        <p:txBody>
          <a:bodyPr wrap="none">
            <a:spAutoFit/>
          </a:bodyPr>
          <a:lstStyle/>
          <a:p>
            <a:r>
              <a:rPr lang="en-US" altLang="zh-TW" sz="1400" i="1" dirty="0" smtClean="0"/>
              <a:t>http://www.uniprot.org/</a:t>
            </a:r>
            <a:endParaRPr lang="zh-TW" altLang="en-US" sz="1400" i="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7046592" y="44624"/>
            <a:ext cx="1989904" cy="307777"/>
          </a:xfrm>
          <a:prstGeom prst="rect">
            <a:avLst/>
          </a:prstGeom>
        </p:spPr>
        <p:txBody>
          <a:bodyPr wrap="none">
            <a:spAutoFit/>
          </a:bodyPr>
          <a:lstStyle/>
          <a:p>
            <a:r>
              <a:rPr lang="zh-TW" altLang="en-US" sz="1400" i="1" dirty="0"/>
              <a:t>http://www.uniprot.org/</a:t>
            </a:r>
          </a:p>
        </p:txBody>
      </p:sp>
      <p:pic>
        <p:nvPicPr>
          <p:cNvPr id="4" name="圖片 3"/>
          <p:cNvPicPr>
            <a:picLocks noChangeAspect="1"/>
          </p:cNvPicPr>
          <p:nvPr/>
        </p:nvPicPr>
        <p:blipFill>
          <a:blip r:embed="rId3"/>
          <a:stretch>
            <a:fillRect/>
          </a:stretch>
        </p:blipFill>
        <p:spPr>
          <a:xfrm>
            <a:off x="328397" y="404664"/>
            <a:ext cx="8676456" cy="4750140"/>
          </a:xfrm>
          <a:prstGeom prst="rect">
            <a:avLst/>
          </a:prstGeom>
        </p:spPr>
      </p:pic>
      <p:sp>
        <p:nvSpPr>
          <p:cNvPr id="5" name="文字方塊 4"/>
          <p:cNvSpPr txBox="1"/>
          <p:nvPr/>
        </p:nvSpPr>
        <p:spPr>
          <a:xfrm>
            <a:off x="2843808" y="611396"/>
            <a:ext cx="540533" cy="369332"/>
          </a:xfrm>
          <a:prstGeom prst="rect">
            <a:avLst/>
          </a:prstGeom>
          <a:noFill/>
        </p:spPr>
        <p:txBody>
          <a:bodyPr wrap="none" rtlCol="0">
            <a:spAutoFit/>
          </a:bodyPr>
          <a:lstStyle/>
          <a:p>
            <a:r>
              <a:rPr lang="en-US" altLang="zh-TW" b="1" dirty="0" smtClean="0">
                <a:solidFill>
                  <a:srgbClr val="FF0000"/>
                </a:solidFill>
              </a:rPr>
              <a:t>p53</a:t>
            </a:r>
            <a:endParaRPr lang="zh-TW" altLang="en-US" b="1" dirty="0">
              <a:solidFill>
                <a:srgbClr val="FF0000"/>
              </a:solidFill>
            </a:endParaRPr>
          </a:p>
        </p:txBody>
      </p:sp>
      <p:pic>
        <p:nvPicPr>
          <p:cNvPr id="6" name="圖片 5"/>
          <p:cNvPicPr>
            <a:picLocks noChangeAspect="1"/>
          </p:cNvPicPr>
          <p:nvPr/>
        </p:nvPicPr>
        <p:blipFill rotWithShape="1">
          <a:blip r:embed="rId4"/>
          <a:srcRect l="1274" t="21921" b="46760"/>
          <a:stretch/>
        </p:blipFill>
        <p:spPr>
          <a:xfrm>
            <a:off x="467544" y="5305664"/>
            <a:ext cx="5580112" cy="1290785"/>
          </a:xfrm>
          <a:prstGeom prst="rect">
            <a:avLst/>
          </a:prstGeom>
        </p:spPr>
      </p:pic>
    </p:spTree>
    <p:extLst>
      <p:ext uri="{BB962C8B-B14F-4D97-AF65-F5344CB8AC3E}">
        <p14:creationId xmlns:p14="http://schemas.microsoft.com/office/powerpoint/2010/main" val="37518081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4211960" y="-5898"/>
            <a:ext cx="4932040" cy="338554"/>
          </a:xfrm>
          <a:prstGeom prst="rect">
            <a:avLst/>
          </a:prstGeom>
        </p:spPr>
        <p:txBody>
          <a:bodyPr wrap="square">
            <a:spAutoFit/>
          </a:bodyPr>
          <a:lstStyle/>
          <a:p>
            <a:r>
              <a:rPr lang="zh-TW" altLang="en-US" sz="1600" i="1" dirty="0"/>
              <a:t>http://www.uniprot.org/uniprot/?query=p53&amp;sort=score</a:t>
            </a:r>
          </a:p>
        </p:txBody>
      </p:sp>
      <p:pic>
        <p:nvPicPr>
          <p:cNvPr id="5" name="圖片 4"/>
          <p:cNvPicPr>
            <a:picLocks noChangeAspect="1"/>
          </p:cNvPicPr>
          <p:nvPr/>
        </p:nvPicPr>
        <p:blipFill>
          <a:blip r:embed="rId3"/>
          <a:stretch>
            <a:fillRect/>
          </a:stretch>
        </p:blipFill>
        <p:spPr>
          <a:xfrm>
            <a:off x="1691680" y="807552"/>
            <a:ext cx="6679654" cy="4662850"/>
          </a:xfrm>
          <a:prstGeom prst="rect">
            <a:avLst/>
          </a:prstGeom>
        </p:spPr>
      </p:pic>
      <p:pic>
        <p:nvPicPr>
          <p:cNvPr id="6" name="圖片 5"/>
          <p:cNvPicPr>
            <a:picLocks noChangeAspect="1"/>
          </p:cNvPicPr>
          <p:nvPr/>
        </p:nvPicPr>
        <p:blipFill>
          <a:blip r:embed="rId4"/>
          <a:stretch>
            <a:fillRect/>
          </a:stretch>
        </p:blipFill>
        <p:spPr>
          <a:xfrm>
            <a:off x="1691680" y="395664"/>
            <a:ext cx="2139754" cy="304321"/>
          </a:xfrm>
          <a:prstGeom prst="rect">
            <a:avLst/>
          </a:prstGeom>
        </p:spPr>
      </p:pic>
      <p:grpSp>
        <p:nvGrpSpPr>
          <p:cNvPr id="9" name="群組 8"/>
          <p:cNvGrpSpPr/>
          <p:nvPr/>
        </p:nvGrpSpPr>
        <p:grpSpPr>
          <a:xfrm>
            <a:off x="368558" y="116632"/>
            <a:ext cx="1190232" cy="6624736"/>
            <a:chOff x="368558" y="116632"/>
            <a:chExt cx="1190232" cy="6624736"/>
          </a:xfrm>
        </p:grpSpPr>
        <p:pic>
          <p:nvPicPr>
            <p:cNvPr id="7" name="圖片 6"/>
            <p:cNvPicPr>
              <a:picLocks noChangeAspect="1"/>
            </p:cNvPicPr>
            <p:nvPr/>
          </p:nvPicPr>
          <p:blipFill>
            <a:blip r:embed="rId5"/>
            <a:stretch>
              <a:fillRect/>
            </a:stretch>
          </p:blipFill>
          <p:spPr>
            <a:xfrm>
              <a:off x="368558" y="116632"/>
              <a:ext cx="1131454" cy="4040910"/>
            </a:xfrm>
            <a:prstGeom prst="rect">
              <a:avLst/>
            </a:prstGeom>
          </p:spPr>
        </p:pic>
        <p:pic>
          <p:nvPicPr>
            <p:cNvPr id="8" name="圖片 7"/>
            <p:cNvPicPr>
              <a:picLocks noChangeAspect="1"/>
            </p:cNvPicPr>
            <p:nvPr/>
          </p:nvPicPr>
          <p:blipFill>
            <a:blip r:embed="rId6"/>
            <a:stretch>
              <a:fillRect/>
            </a:stretch>
          </p:blipFill>
          <p:spPr>
            <a:xfrm>
              <a:off x="368558" y="4236004"/>
              <a:ext cx="1190232" cy="2505364"/>
            </a:xfrm>
            <a:prstGeom prst="rect">
              <a:avLst/>
            </a:prstGeom>
          </p:spPr>
        </p:pic>
      </p:grpSp>
    </p:spTree>
    <p:extLst>
      <p:ext uri="{BB962C8B-B14F-4D97-AF65-F5344CB8AC3E}">
        <p14:creationId xmlns:p14="http://schemas.microsoft.com/office/powerpoint/2010/main" val="36783037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139485"/>
            <a:ext cx="7634883" cy="6601883"/>
          </a:xfrm>
          <a:prstGeom prst="rect">
            <a:avLst/>
          </a:prstGeom>
        </p:spPr>
      </p:pic>
    </p:spTree>
    <p:extLst>
      <p:ext uri="{BB962C8B-B14F-4D97-AF65-F5344CB8AC3E}">
        <p14:creationId xmlns:p14="http://schemas.microsoft.com/office/powerpoint/2010/main" val="35175242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971600" y="116632"/>
            <a:ext cx="6847094" cy="6624736"/>
          </a:xfrm>
          <a:prstGeom prst="rect">
            <a:avLst/>
          </a:prstGeom>
        </p:spPr>
      </p:pic>
    </p:spTree>
    <p:extLst>
      <p:ext uri="{BB962C8B-B14F-4D97-AF65-F5344CB8AC3E}">
        <p14:creationId xmlns:p14="http://schemas.microsoft.com/office/powerpoint/2010/main" val="3106439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4211960" y="-5898"/>
            <a:ext cx="4932040" cy="338554"/>
          </a:xfrm>
          <a:prstGeom prst="rect">
            <a:avLst/>
          </a:prstGeom>
        </p:spPr>
        <p:txBody>
          <a:bodyPr wrap="square">
            <a:spAutoFit/>
          </a:bodyPr>
          <a:lstStyle/>
          <a:p>
            <a:r>
              <a:rPr lang="zh-TW" altLang="en-US" sz="1600" i="1" dirty="0"/>
              <a:t>http://www.uniprot.org/uniprot/?query=p53&amp;sort=score</a:t>
            </a:r>
          </a:p>
        </p:txBody>
      </p:sp>
      <p:pic>
        <p:nvPicPr>
          <p:cNvPr id="5" name="圖片 4"/>
          <p:cNvPicPr>
            <a:picLocks noChangeAspect="1"/>
          </p:cNvPicPr>
          <p:nvPr/>
        </p:nvPicPr>
        <p:blipFill>
          <a:blip r:embed="rId3"/>
          <a:stretch>
            <a:fillRect/>
          </a:stretch>
        </p:blipFill>
        <p:spPr>
          <a:xfrm>
            <a:off x="1691680" y="807552"/>
            <a:ext cx="6679654" cy="4662850"/>
          </a:xfrm>
          <a:prstGeom prst="rect">
            <a:avLst/>
          </a:prstGeom>
        </p:spPr>
      </p:pic>
      <p:pic>
        <p:nvPicPr>
          <p:cNvPr id="6" name="圖片 5"/>
          <p:cNvPicPr>
            <a:picLocks noChangeAspect="1"/>
          </p:cNvPicPr>
          <p:nvPr/>
        </p:nvPicPr>
        <p:blipFill>
          <a:blip r:embed="rId4"/>
          <a:stretch>
            <a:fillRect/>
          </a:stretch>
        </p:blipFill>
        <p:spPr>
          <a:xfrm>
            <a:off x="1691680" y="395664"/>
            <a:ext cx="2139754" cy="304321"/>
          </a:xfrm>
          <a:prstGeom prst="rect">
            <a:avLst/>
          </a:prstGeom>
        </p:spPr>
      </p:pic>
      <p:grpSp>
        <p:nvGrpSpPr>
          <p:cNvPr id="9" name="群組 8"/>
          <p:cNvGrpSpPr/>
          <p:nvPr/>
        </p:nvGrpSpPr>
        <p:grpSpPr>
          <a:xfrm>
            <a:off x="368558" y="116632"/>
            <a:ext cx="1190232" cy="6624736"/>
            <a:chOff x="368558" y="116632"/>
            <a:chExt cx="1190232" cy="6624736"/>
          </a:xfrm>
        </p:grpSpPr>
        <p:pic>
          <p:nvPicPr>
            <p:cNvPr id="7" name="圖片 6"/>
            <p:cNvPicPr>
              <a:picLocks noChangeAspect="1"/>
            </p:cNvPicPr>
            <p:nvPr/>
          </p:nvPicPr>
          <p:blipFill>
            <a:blip r:embed="rId5"/>
            <a:stretch>
              <a:fillRect/>
            </a:stretch>
          </p:blipFill>
          <p:spPr>
            <a:xfrm>
              <a:off x="368558" y="116632"/>
              <a:ext cx="1131454" cy="4040910"/>
            </a:xfrm>
            <a:prstGeom prst="rect">
              <a:avLst/>
            </a:prstGeom>
          </p:spPr>
        </p:pic>
        <p:pic>
          <p:nvPicPr>
            <p:cNvPr id="8" name="圖片 7"/>
            <p:cNvPicPr>
              <a:picLocks noChangeAspect="1"/>
            </p:cNvPicPr>
            <p:nvPr/>
          </p:nvPicPr>
          <p:blipFill>
            <a:blip r:embed="rId6"/>
            <a:stretch>
              <a:fillRect/>
            </a:stretch>
          </p:blipFill>
          <p:spPr>
            <a:xfrm>
              <a:off x="368558" y="4236004"/>
              <a:ext cx="1190232" cy="2505364"/>
            </a:xfrm>
            <a:prstGeom prst="rect">
              <a:avLst/>
            </a:prstGeom>
          </p:spPr>
        </p:pic>
      </p:grpSp>
      <p:sp>
        <p:nvSpPr>
          <p:cNvPr id="2" name="矩形 1"/>
          <p:cNvSpPr/>
          <p:nvPr/>
        </p:nvSpPr>
        <p:spPr>
          <a:xfrm>
            <a:off x="1907704" y="1412776"/>
            <a:ext cx="720080" cy="28803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0254963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251520" y="433920"/>
            <a:ext cx="8729165" cy="6137832"/>
          </a:xfrm>
          <a:prstGeom prst="rect">
            <a:avLst/>
          </a:prstGeom>
        </p:spPr>
      </p:pic>
      <p:sp>
        <p:nvSpPr>
          <p:cNvPr id="4" name="矩形 3">
            <a:hlinkClick r:id="rId3"/>
          </p:cNvPr>
          <p:cNvSpPr/>
          <p:nvPr/>
        </p:nvSpPr>
        <p:spPr>
          <a:xfrm>
            <a:off x="6178356" y="55657"/>
            <a:ext cx="2784480" cy="276999"/>
          </a:xfrm>
          <a:prstGeom prst="rect">
            <a:avLst/>
          </a:prstGeom>
        </p:spPr>
        <p:txBody>
          <a:bodyPr wrap="none">
            <a:spAutoFit/>
          </a:bodyPr>
          <a:lstStyle/>
          <a:p>
            <a:r>
              <a:rPr lang="zh-TW" altLang="en-US" sz="1200" i="1" dirty="0"/>
              <a:t>https://www.uniprot.org/uniprot/P04637</a:t>
            </a:r>
          </a:p>
        </p:txBody>
      </p:sp>
    </p:spTree>
    <p:extLst>
      <p:ext uri="{BB962C8B-B14F-4D97-AF65-F5344CB8AC3E}">
        <p14:creationId xmlns:p14="http://schemas.microsoft.com/office/powerpoint/2010/main" val="7327192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323528" y="980728"/>
            <a:ext cx="8553848" cy="4795339"/>
          </a:xfrm>
          <a:prstGeom prst="rect">
            <a:avLst/>
          </a:prstGeom>
        </p:spPr>
      </p:pic>
      <p:sp>
        <p:nvSpPr>
          <p:cNvPr id="3" name="文字方塊 2"/>
          <p:cNvSpPr txBox="1"/>
          <p:nvPr/>
        </p:nvSpPr>
        <p:spPr>
          <a:xfrm>
            <a:off x="1907704" y="332656"/>
            <a:ext cx="1623330" cy="369332"/>
          </a:xfrm>
          <a:prstGeom prst="rect">
            <a:avLst/>
          </a:prstGeom>
          <a:noFill/>
        </p:spPr>
        <p:txBody>
          <a:bodyPr wrap="none" rtlCol="0">
            <a:spAutoFit/>
          </a:bodyPr>
          <a:lstStyle/>
          <a:p>
            <a:r>
              <a:rPr lang="en-US" altLang="zh-TW" b="1" dirty="0" err="1" smtClean="0">
                <a:solidFill>
                  <a:srgbClr val="C00000"/>
                </a:solidFill>
              </a:rPr>
              <a:t>Ctr</a:t>
            </a:r>
            <a:r>
              <a:rPr lang="en-US" altLang="zh-TW" b="1" dirty="0">
                <a:solidFill>
                  <a:srgbClr val="C00000"/>
                </a:solidFill>
              </a:rPr>
              <a:t>-</a:t>
            </a:r>
            <a:r>
              <a:rPr lang="en-US" altLang="zh-TW" b="1" dirty="0" smtClean="0">
                <a:solidFill>
                  <a:srgbClr val="C00000"/>
                </a:solidFill>
              </a:rPr>
              <a:t>f -&gt; </a:t>
            </a:r>
            <a:r>
              <a:rPr lang="en-US" altLang="zh-TW" b="1" dirty="0" err="1" smtClean="0">
                <a:solidFill>
                  <a:srgbClr val="C00000"/>
                </a:solidFill>
              </a:rPr>
              <a:t>prosite</a:t>
            </a:r>
            <a:r>
              <a:rPr lang="en-US" altLang="zh-TW" b="1" dirty="0" smtClean="0">
                <a:solidFill>
                  <a:srgbClr val="C00000"/>
                </a:solidFill>
              </a:rPr>
              <a:t> </a:t>
            </a:r>
            <a:endParaRPr lang="zh-TW" altLang="en-US" b="1" dirty="0">
              <a:solidFill>
                <a:srgbClr val="C00000"/>
              </a:solidFill>
            </a:endParaRPr>
          </a:p>
        </p:txBody>
      </p:sp>
      <p:sp>
        <p:nvSpPr>
          <p:cNvPr id="4" name="矩形 3"/>
          <p:cNvSpPr/>
          <p:nvPr/>
        </p:nvSpPr>
        <p:spPr>
          <a:xfrm>
            <a:off x="2267744" y="4437112"/>
            <a:ext cx="2160240" cy="36004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861599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2"/>
          <a:srcRect b="32295"/>
          <a:stretch/>
        </p:blipFill>
        <p:spPr>
          <a:xfrm>
            <a:off x="2051720" y="351113"/>
            <a:ext cx="5472608" cy="4650333"/>
          </a:xfrm>
          <a:prstGeom prst="rect">
            <a:avLst/>
          </a:prstGeom>
        </p:spPr>
      </p:pic>
      <p:sp>
        <p:nvSpPr>
          <p:cNvPr id="4" name="矩形 3">
            <a:hlinkClick r:id="rId3"/>
          </p:cNvPr>
          <p:cNvSpPr/>
          <p:nvPr/>
        </p:nvSpPr>
        <p:spPr>
          <a:xfrm>
            <a:off x="6012160" y="55657"/>
            <a:ext cx="2689069" cy="276999"/>
          </a:xfrm>
          <a:prstGeom prst="rect">
            <a:avLst/>
          </a:prstGeom>
        </p:spPr>
        <p:txBody>
          <a:bodyPr wrap="none">
            <a:spAutoFit/>
          </a:bodyPr>
          <a:lstStyle/>
          <a:p>
            <a:r>
              <a:rPr lang="zh-TW" altLang="en-US" sz="1200" i="1" dirty="0"/>
              <a:t>https://prosite.expasy.org/doc/PS00348</a:t>
            </a:r>
          </a:p>
        </p:txBody>
      </p:sp>
      <p:pic>
        <p:nvPicPr>
          <p:cNvPr id="5" name="圖片 4"/>
          <p:cNvPicPr>
            <a:picLocks noChangeAspect="1"/>
          </p:cNvPicPr>
          <p:nvPr/>
        </p:nvPicPr>
        <p:blipFill>
          <a:blip r:embed="rId4"/>
          <a:stretch>
            <a:fillRect/>
          </a:stretch>
        </p:blipFill>
        <p:spPr>
          <a:xfrm>
            <a:off x="1475656" y="4251920"/>
            <a:ext cx="6800850" cy="2057400"/>
          </a:xfrm>
          <a:prstGeom prst="rect">
            <a:avLst/>
          </a:prstGeom>
        </p:spPr>
      </p:pic>
    </p:spTree>
    <p:extLst>
      <p:ext uri="{BB962C8B-B14F-4D97-AF65-F5344CB8AC3E}">
        <p14:creationId xmlns:p14="http://schemas.microsoft.com/office/powerpoint/2010/main" val="42945120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899592" y="332656"/>
            <a:ext cx="7555473" cy="6433373"/>
          </a:xfrm>
          <a:prstGeom prst="rect">
            <a:avLst/>
          </a:prstGeom>
        </p:spPr>
      </p:pic>
      <p:sp>
        <p:nvSpPr>
          <p:cNvPr id="3" name="矩形 2"/>
          <p:cNvSpPr/>
          <p:nvPr/>
        </p:nvSpPr>
        <p:spPr>
          <a:xfrm>
            <a:off x="251520" y="178767"/>
            <a:ext cx="2075761" cy="307777"/>
          </a:xfrm>
          <a:prstGeom prst="rect">
            <a:avLst/>
          </a:prstGeom>
        </p:spPr>
        <p:txBody>
          <a:bodyPr wrap="none">
            <a:spAutoFit/>
          </a:bodyPr>
          <a:lstStyle/>
          <a:p>
            <a:r>
              <a:rPr lang="en-US" altLang="zh-TW" sz="1400" i="1" dirty="0" smtClean="0"/>
              <a:t>http://prosite.expasy.org/</a:t>
            </a:r>
            <a:endParaRPr lang="zh-TW" altLang="en-US" sz="1400" i="1" dirty="0"/>
          </a:p>
        </p:txBody>
      </p:sp>
    </p:spTree>
    <p:extLst>
      <p:ext uri="{BB962C8B-B14F-4D97-AF65-F5344CB8AC3E}">
        <p14:creationId xmlns:p14="http://schemas.microsoft.com/office/powerpoint/2010/main" val="370246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1052736"/>
            <a:ext cx="8194265" cy="4072401"/>
          </a:xfrm>
          <a:prstGeom prst="rect">
            <a:avLst/>
          </a:prstGeom>
        </p:spPr>
      </p:pic>
      <p:sp>
        <p:nvSpPr>
          <p:cNvPr id="3" name="文字方塊 2"/>
          <p:cNvSpPr txBox="1"/>
          <p:nvPr/>
        </p:nvSpPr>
        <p:spPr>
          <a:xfrm>
            <a:off x="107504" y="1988840"/>
            <a:ext cx="1470274" cy="369332"/>
          </a:xfrm>
          <a:prstGeom prst="rect">
            <a:avLst/>
          </a:prstGeom>
          <a:noFill/>
        </p:spPr>
        <p:txBody>
          <a:bodyPr wrap="none" rtlCol="0">
            <a:spAutoFit/>
          </a:bodyPr>
          <a:lstStyle/>
          <a:p>
            <a:r>
              <a:rPr lang="en-US" altLang="zh-TW" b="1" dirty="0" smtClean="0">
                <a:solidFill>
                  <a:srgbClr val="FF0000"/>
                </a:solidFill>
              </a:rPr>
              <a:t>Casein kinase</a:t>
            </a:r>
            <a:endParaRPr lang="zh-TW" altLang="en-US" b="1" dirty="0">
              <a:solidFill>
                <a:srgbClr val="FF0000"/>
              </a:solidFill>
            </a:endParaRPr>
          </a:p>
        </p:txBody>
      </p:sp>
      <p:cxnSp>
        <p:nvCxnSpPr>
          <p:cNvPr id="5" name="直線單箭頭接點 4"/>
          <p:cNvCxnSpPr/>
          <p:nvPr/>
        </p:nvCxnSpPr>
        <p:spPr>
          <a:xfrm>
            <a:off x="683568" y="2276872"/>
            <a:ext cx="216024" cy="50405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95289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774410" y="0"/>
            <a:ext cx="7595179" cy="6858000"/>
          </a:xfrm>
          <a:prstGeom prst="rect">
            <a:avLst/>
          </a:prstGeom>
        </p:spPr>
      </p:pic>
      <p:sp>
        <p:nvSpPr>
          <p:cNvPr id="3" name="矩形 2">
            <a:hlinkClick r:id="rId3"/>
          </p:cNvPr>
          <p:cNvSpPr/>
          <p:nvPr/>
        </p:nvSpPr>
        <p:spPr>
          <a:xfrm>
            <a:off x="6444208" y="116632"/>
            <a:ext cx="2610523" cy="276999"/>
          </a:xfrm>
          <a:prstGeom prst="rect">
            <a:avLst/>
          </a:prstGeom>
        </p:spPr>
        <p:txBody>
          <a:bodyPr wrap="none">
            <a:spAutoFit/>
          </a:bodyPr>
          <a:lstStyle/>
          <a:p>
            <a:r>
              <a:rPr lang="zh-TW" altLang="en-US" sz="1200" i="1" dirty="0"/>
              <a:t>https://prosite.expasy.org/PDOC00006</a:t>
            </a:r>
          </a:p>
        </p:txBody>
      </p:sp>
      <p:sp>
        <p:nvSpPr>
          <p:cNvPr id="6" name="矩形 5"/>
          <p:cNvSpPr/>
          <p:nvPr/>
        </p:nvSpPr>
        <p:spPr>
          <a:xfrm>
            <a:off x="1187624" y="5949280"/>
            <a:ext cx="2664296" cy="36004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362919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43608" y="177688"/>
            <a:ext cx="7249615" cy="6680311"/>
          </a:xfrm>
          <a:prstGeom prst="rect">
            <a:avLst/>
          </a:prstGeom>
        </p:spPr>
      </p:pic>
      <p:sp>
        <p:nvSpPr>
          <p:cNvPr id="3" name="矩形 2">
            <a:hlinkClick r:id="rId3"/>
          </p:cNvPr>
          <p:cNvSpPr/>
          <p:nvPr/>
        </p:nvSpPr>
        <p:spPr>
          <a:xfrm>
            <a:off x="6533477" y="39188"/>
            <a:ext cx="2610523" cy="276999"/>
          </a:xfrm>
          <a:prstGeom prst="rect">
            <a:avLst/>
          </a:prstGeom>
        </p:spPr>
        <p:txBody>
          <a:bodyPr wrap="none">
            <a:spAutoFit/>
          </a:bodyPr>
          <a:lstStyle/>
          <a:p>
            <a:r>
              <a:rPr lang="zh-TW" altLang="en-US" sz="1200" i="1" dirty="0"/>
              <a:t>https://prosite.expasy.org/PDOC00845</a:t>
            </a:r>
          </a:p>
        </p:txBody>
      </p:sp>
      <p:sp>
        <p:nvSpPr>
          <p:cNvPr id="4" name="矩形 3"/>
          <p:cNvSpPr/>
          <p:nvPr/>
        </p:nvSpPr>
        <p:spPr>
          <a:xfrm>
            <a:off x="1403648" y="4581128"/>
            <a:ext cx="4248472" cy="93610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8694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899592" y="332656"/>
            <a:ext cx="7555473" cy="6433373"/>
          </a:xfrm>
          <a:prstGeom prst="rect">
            <a:avLst/>
          </a:prstGeom>
        </p:spPr>
      </p:pic>
      <p:sp>
        <p:nvSpPr>
          <p:cNvPr id="3" name="矩形 2"/>
          <p:cNvSpPr/>
          <p:nvPr/>
        </p:nvSpPr>
        <p:spPr>
          <a:xfrm>
            <a:off x="251520" y="178767"/>
            <a:ext cx="2075761" cy="307777"/>
          </a:xfrm>
          <a:prstGeom prst="rect">
            <a:avLst/>
          </a:prstGeom>
        </p:spPr>
        <p:txBody>
          <a:bodyPr wrap="none">
            <a:spAutoFit/>
          </a:bodyPr>
          <a:lstStyle/>
          <a:p>
            <a:r>
              <a:rPr lang="en-US" altLang="zh-TW" sz="1400" i="1" dirty="0" smtClean="0"/>
              <a:t>http://prosite.expasy.org/</a:t>
            </a:r>
            <a:endParaRPr lang="zh-TW" altLang="en-US" sz="1400" i="1" dirty="0"/>
          </a:p>
        </p:txBody>
      </p:sp>
      <p:sp>
        <p:nvSpPr>
          <p:cNvPr id="4" name="矩形 3"/>
          <p:cNvSpPr/>
          <p:nvPr/>
        </p:nvSpPr>
        <p:spPr>
          <a:xfrm>
            <a:off x="5652120" y="4581128"/>
            <a:ext cx="2520280" cy="93610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144529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群組 11"/>
          <p:cNvGrpSpPr/>
          <p:nvPr/>
        </p:nvGrpSpPr>
        <p:grpSpPr>
          <a:xfrm>
            <a:off x="179512" y="3645024"/>
            <a:ext cx="9042367" cy="3076911"/>
            <a:chOff x="179512" y="3664457"/>
            <a:chExt cx="9042367" cy="3076911"/>
          </a:xfrm>
        </p:grpSpPr>
        <p:pic>
          <p:nvPicPr>
            <p:cNvPr id="8" name="圖片 7"/>
            <p:cNvPicPr>
              <a:picLocks noChangeAspect="1"/>
            </p:cNvPicPr>
            <p:nvPr/>
          </p:nvPicPr>
          <p:blipFill rotWithShape="1">
            <a:blip r:embed="rId2"/>
            <a:srcRect t="63301"/>
            <a:stretch/>
          </p:blipFill>
          <p:spPr>
            <a:xfrm>
              <a:off x="179512" y="3664457"/>
              <a:ext cx="9042367" cy="3076911"/>
            </a:xfrm>
            <a:prstGeom prst="rect">
              <a:avLst/>
            </a:prstGeom>
          </p:spPr>
        </p:pic>
        <p:sp>
          <p:nvSpPr>
            <p:cNvPr id="7" name="矩形 6"/>
            <p:cNvSpPr/>
            <p:nvPr/>
          </p:nvSpPr>
          <p:spPr>
            <a:xfrm>
              <a:off x="467544" y="4437112"/>
              <a:ext cx="1356462" cy="276999"/>
            </a:xfrm>
            <a:prstGeom prst="rect">
              <a:avLst/>
            </a:prstGeom>
          </p:spPr>
          <p:txBody>
            <a:bodyPr wrap="none">
              <a:spAutoFit/>
            </a:bodyPr>
            <a:lstStyle/>
            <a:p>
              <a:r>
                <a:rPr lang="zh-TW" altLang="en-US" sz="1200" b="1" dirty="0">
                  <a:solidFill>
                    <a:srgbClr val="FF0000"/>
                  </a:solidFill>
                </a:rPr>
                <a:t>50  ,150 ,   2,4, MY</a:t>
              </a:r>
            </a:p>
          </p:txBody>
        </p:sp>
        <p:sp>
          <p:nvSpPr>
            <p:cNvPr id="9" name="矩形 8"/>
            <p:cNvSpPr/>
            <p:nvPr/>
          </p:nvSpPr>
          <p:spPr>
            <a:xfrm>
              <a:off x="2195736" y="4437112"/>
              <a:ext cx="1757212" cy="276999"/>
            </a:xfrm>
            <a:prstGeom prst="rect">
              <a:avLst/>
            </a:prstGeom>
          </p:spPr>
          <p:txBody>
            <a:bodyPr wrap="none">
              <a:spAutoFit/>
            </a:bodyPr>
            <a:lstStyle/>
            <a:p>
              <a:r>
                <a:rPr lang="zh-TW" altLang="en-US" sz="1200" b="1" dirty="0">
                  <a:solidFill>
                    <a:srgbClr val="FF0000"/>
                  </a:solidFill>
                </a:rPr>
                <a:t>300 ,400 ,   3,2, DOMAIN</a:t>
              </a:r>
            </a:p>
          </p:txBody>
        </p:sp>
        <p:sp>
          <p:nvSpPr>
            <p:cNvPr id="10" name="矩形 9"/>
            <p:cNvSpPr/>
            <p:nvPr/>
          </p:nvSpPr>
          <p:spPr>
            <a:xfrm>
              <a:off x="1187624" y="3872081"/>
              <a:ext cx="917239" cy="276999"/>
            </a:xfrm>
            <a:prstGeom prst="rect">
              <a:avLst/>
            </a:prstGeom>
          </p:spPr>
          <p:txBody>
            <a:bodyPr wrap="none">
              <a:spAutoFit/>
            </a:bodyPr>
            <a:lstStyle/>
            <a:p>
              <a:r>
                <a:rPr lang="zh-TW" altLang="en-US" sz="1200" b="1" dirty="0">
                  <a:solidFill>
                    <a:srgbClr val="FF0000"/>
                  </a:solidFill>
                </a:rPr>
                <a:t>100 ,200 , 1</a:t>
              </a:r>
            </a:p>
          </p:txBody>
        </p:sp>
        <p:sp>
          <p:nvSpPr>
            <p:cNvPr id="11" name="矩形 10"/>
            <p:cNvSpPr/>
            <p:nvPr/>
          </p:nvSpPr>
          <p:spPr>
            <a:xfrm>
              <a:off x="2225852" y="3872080"/>
              <a:ext cx="644728" cy="276999"/>
            </a:xfrm>
            <a:prstGeom prst="rect">
              <a:avLst/>
            </a:prstGeom>
          </p:spPr>
          <p:txBody>
            <a:bodyPr wrap="none">
              <a:spAutoFit/>
            </a:bodyPr>
            <a:lstStyle/>
            <a:p>
              <a:r>
                <a:rPr lang="zh-TW" altLang="en-US" sz="1200" b="1" dirty="0">
                  <a:solidFill>
                    <a:srgbClr val="FF0000"/>
                  </a:solidFill>
                </a:rPr>
                <a:t>320 ,  </a:t>
              </a:r>
              <a:r>
                <a:rPr lang="zh-TW" altLang="en-US" sz="1200" b="1" dirty="0" smtClean="0">
                  <a:solidFill>
                    <a:srgbClr val="FF0000"/>
                  </a:solidFill>
                </a:rPr>
                <a:t>1</a:t>
              </a:r>
              <a:endParaRPr lang="zh-TW" altLang="en-US" sz="1200" b="1" dirty="0">
                <a:solidFill>
                  <a:srgbClr val="FF0000"/>
                </a:solidFill>
              </a:endParaRPr>
            </a:p>
          </p:txBody>
        </p:sp>
      </p:grpSp>
      <p:grpSp>
        <p:nvGrpSpPr>
          <p:cNvPr id="29" name="群組 28"/>
          <p:cNvGrpSpPr/>
          <p:nvPr/>
        </p:nvGrpSpPr>
        <p:grpSpPr>
          <a:xfrm>
            <a:off x="373770" y="764704"/>
            <a:ext cx="1544010" cy="1138917"/>
            <a:chOff x="7380312" y="417875"/>
            <a:chExt cx="1544010" cy="1138917"/>
          </a:xfrm>
        </p:grpSpPr>
        <p:sp>
          <p:nvSpPr>
            <p:cNvPr id="14" name="矩形 13"/>
            <p:cNvSpPr/>
            <p:nvPr/>
          </p:nvSpPr>
          <p:spPr>
            <a:xfrm>
              <a:off x="7451367" y="847745"/>
              <a:ext cx="1426994" cy="276999"/>
            </a:xfrm>
            <a:prstGeom prst="rect">
              <a:avLst/>
            </a:prstGeom>
          </p:spPr>
          <p:txBody>
            <a:bodyPr wrap="none">
              <a:spAutoFit/>
            </a:bodyPr>
            <a:lstStyle/>
            <a:p>
              <a:r>
                <a:rPr lang="zh-TW" altLang="en-US" sz="1200" b="1" dirty="0">
                  <a:solidFill>
                    <a:srgbClr val="FF0000"/>
                  </a:solidFill>
                </a:rPr>
                <a:t>50  ,150 ,   2,4</a:t>
              </a:r>
              <a:r>
                <a:rPr lang="zh-TW" altLang="en-US" sz="1200" b="1" dirty="0" smtClean="0">
                  <a:solidFill>
                    <a:srgbClr val="FF0000"/>
                  </a:solidFill>
                </a:rPr>
                <a:t>,   </a:t>
              </a:r>
              <a:r>
                <a:rPr lang="zh-TW" altLang="en-US" sz="1200" b="1" dirty="0">
                  <a:solidFill>
                    <a:srgbClr val="FF0000"/>
                  </a:solidFill>
                </a:rPr>
                <a:t>MY</a:t>
              </a:r>
            </a:p>
          </p:txBody>
        </p:sp>
        <p:sp>
          <p:nvSpPr>
            <p:cNvPr id="15" name="文字方塊 14"/>
            <p:cNvSpPr txBox="1"/>
            <p:nvPr/>
          </p:nvSpPr>
          <p:spPr>
            <a:xfrm>
              <a:off x="7380312" y="1291394"/>
              <a:ext cx="466794" cy="261610"/>
            </a:xfrm>
            <a:prstGeom prst="rect">
              <a:avLst/>
            </a:prstGeom>
            <a:noFill/>
          </p:spPr>
          <p:txBody>
            <a:bodyPr wrap="none" rtlCol="0">
              <a:spAutoFit/>
            </a:bodyPr>
            <a:lstStyle/>
            <a:p>
              <a:r>
                <a:rPr lang="zh-TW" altLang="en-US" sz="1100" b="1" dirty="0"/>
                <a:t>起點</a:t>
              </a:r>
            </a:p>
          </p:txBody>
        </p:sp>
        <p:sp>
          <p:nvSpPr>
            <p:cNvPr id="16" name="文字方塊 15"/>
            <p:cNvSpPr txBox="1"/>
            <p:nvPr/>
          </p:nvSpPr>
          <p:spPr>
            <a:xfrm>
              <a:off x="7662804" y="431086"/>
              <a:ext cx="466794" cy="261610"/>
            </a:xfrm>
            <a:prstGeom prst="rect">
              <a:avLst/>
            </a:prstGeom>
            <a:noFill/>
          </p:spPr>
          <p:txBody>
            <a:bodyPr wrap="none" rtlCol="0">
              <a:spAutoFit/>
            </a:bodyPr>
            <a:lstStyle/>
            <a:p>
              <a:r>
                <a:rPr lang="zh-TW" altLang="en-US" sz="1100" b="1" dirty="0"/>
                <a:t>终點</a:t>
              </a:r>
            </a:p>
          </p:txBody>
        </p:sp>
        <p:sp>
          <p:nvSpPr>
            <p:cNvPr id="17" name="文字方塊 16"/>
            <p:cNvSpPr txBox="1"/>
            <p:nvPr/>
          </p:nvSpPr>
          <p:spPr>
            <a:xfrm>
              <a:off x="8028384" y="1291394"/>
              <a:ext cx="466794" cy="261610"/>
            </a:xfrm>
            <a:prstGeom prst="rect">
              <a:avLst/>
            </a:prstGeom>
            <a:noFill/>
          </p:spPr>
          <p:txBody>
            <a:bodyPr wrap="none" rtlCol="0">
              <a:spAutoFit/>
            </a:bodyPr>
            <a:lstStyle/>
            <a:p>
              <a:r>
                <a:rPr lang="zh-TW" altLang="en-US" sz="1100" b="1" dirty="0"/>
                <a:t>圖形</a:t>
              </a:r>
            </a:p>
          </p:txBody>
        </p:sp>
        <p:sp>
          <p:nvSpPr>
            <p:cNvPr id="18" name="文字方塊 17"/>
            <p:cNvSpPr txBox="1"/>
            <p:nvPr/>
          </p:nvSpPr>
          <p:spPr>
            <a:xfrm>
              <a:off x="8172400" y="417875"/>
              <a:ext cx="466794" cy="261610"/>
            </a:xfrm>
            <a:prstGeom prst="rect">
              <a:avLst/>
            </a:prstGeom>
            <a:noFill/>
          </p:spPr>
          <p:txBody>
            <a:bodyPr wrap="none" rtlCol="0">
              <a:spAutoFit/>
            </a:bodyPr>
            <a:lstStyle/>
            <a:p>
              <a:r>
                <a:rPr lang="zh-TW" altLang="en-US" sz="1100" b="1" dirty="0"/>
                <a:t>顏色</a:t>
              </a:r>
            </a:p>
          </p:txBody>
        </p:sp>
        <p:sp>
          <p:nvSpPr>
            <p:cNvPr id="19" name="文字方塊 18"/>
            <p:cNvSpPr txBox="1"/>
            <p:nvPr/>
          </p:nvSpPr>
          <p:spPr>
            <a:xfrm>
              <a:off x="8457528" y="1295182"/>
              <a:ext cx="466794" cy="261610"/>
            </a:xfrm>
            <a:prstGeom prst="rect">
              <a:avLst/>
            </a:prstGeom>
            <a:noFill/>
          </p:spPr>
          <p:txBody>
            <a:bodyPr wrap="none" rtlCol="0">
              <a:spAutoFit/>
            </a:bodyPr>
            <a:lstStyle/>
            <a:p>
              <a:r>
                <a:rPr lang="zh-TW" altLang="en-US" sz="1100" b="1" dirty="0"/>
                <a:t>文字</a:t>
              </a:r>
            </a:p>
          </p:txBody>
        </p:sp>
        <p:cxnSp>
          <p:nvCxnSpPr>
            <p:cNvPr id="24" name="直線單箭頭接點 23"/>
            <p:cNvCxnSpPr/>
            <p:nvPr/>
          </p:nvCxnSpPr>
          <p:spPr>
            <a:xfrm flipV="1">
              <a:off x="7613709" y="1052736"/>
              <a:ext cx="0" cy="216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p:cNvCxnSpPr/>
            <p:nvPr/>
          </p:nvCxnSpPr>
          <p:spPr>
            <a:xfrm flipV="1">
              <a:off x="8244408" y="1052736"/>
              <a:ext cx="0" cy="216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直線單箭頭接點 25"/>
            <p:cNvCxnSpPr/>
            <p:nvPr/>
          </p:nvCxnSpPr>
          <p:spPr>
            <a:xfrm flipV="1">
              <a:off x="8676456" y="1052736"/>
              <a:ext cx="0" cy="216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直線單箭頭接點 26"/>
            <p:cNvCxnSpPr/>
            <p:nvPr/>
          </p:nvCxnSpPr>
          <p:spPr>
            <a:xfrm>
              <a:off x="7884368" y="692696"/>
              <a:ext cx="0" cy="216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線單箭頭接點 27"/>
            <p:cNvCxnSpPr/>
            <p:nvPr/>
          </p:nvCxnSpPr>
          <p:spPr>
            <a:xfrm>
              <a:off x="8388424" y="692696"/>
              <a:ext cx="0" cy="2160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圖片 2"/>
          <p:cNvPicPr>
            <a:picLocks noChangeAspect="1"/>
          </p:cNvPicPr>
          <p:nvPr/>
        </p:nvPicPr>
        <p:blipFill rotWithShape="1">
          <a:blip r:embed="rId2"/>
          <a:srcRect b="37683"/>
          <a:stretch/>
        </p:blipFill>
        <p:spPr>
          <a:xfrm>
            <a:off x="2190868" y="143447"/>
            <a:ext cx="6785798" cy="3645593"/>
          </a:xfrm>
          <a:prstGeom prst="rect">
            <a:avLst/>
          </a:prstGeom>
        </p:spPr>
      </p:pic>
      <p:sp>
        <p:nvSpPr>
          <p:cNvPr id="5" name="矩形 4"/>
          <p:cNvSpPr/>
          <p:nvPr/>
        </p:nvSpPr>
        <p:spPr>
          <a:xfrm>
            <a:off x="2478900" y="1484784"/>
            <a:ext cx="1584176" cy="79208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2478900" y="836712"/>
            <a:ext cx="2808312" cy="57606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8308863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83768" y="720080"/>
            <a:ext cx="5860720" cy="6021288"/>
          </a:xfrm>
          <a:prstGeom prst="rect">
            <a:avLst/>
          </a:prstGeom>
        </p:spPr>
      </p:pic>
      <p:pic>
        <p:nvPicPr>
          <p:cNvPr id="3" name="圖片 2"/>
          <p:cNvPicPr>
            <a:picLocks noChangeAspect="1"/>
          </p:cNvPicPr>
          <p:nvPr/>
        </p:nvPicPr>
        <p:blipFill>
          <a:blip r:embed="rId3"/>
          <a:stretch>
            <a:fillRect/>
          </a:stretch>
        </p:blipFill>
        <p:spPr>
          <a:xfrm>
            <a:off x="395536" y="2290564"/>
            <a:ext cx="3179873" cy="720080"/>
          </a:xfrm>
          <a:prstGeom prst="rect">
            <a:avLst/>
          </a:prstGeom>
          <a:ln>
            <a:solidFill>
              <a:srgbClr val="FF0000"/>
            </a:solidFill>
          </a:ln>
        </p:spPr>
      </p:pic>
      <p:cxnSp>
        <p:nvCxnSpPr>
          <p:cNvPr id="5" name="直線單箭頭接點 4"/>
          <p:cNvCxnSpPr/>
          <p:nvPr/>
        </p:nvCxnSpPr>
        <p:spPr>
          <a:xfrm flipH="1">
            <a:off x="3635896" y="1714500"/>
            <a:ext cx="1080120" cy="50405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文字方塊 5"/>
          <p:cNvSpPr txBox="1"/>
          <p:nvPr/>
        </p:nvSpPr>
        <p:spPr>
          <a:xfrm>
            <a:off x="35496" y="3023374"/>
            <a:ext cx="2513830" cy="261610"/>
          </a:xfrm>
          <a:prstGeom prst="rect">
            <a:avLst/>
          </a:prstGeom>
          <a:noFill/>
        </p:spPr>
        <p:txBody>
          <a:bodyPr wrap="none" rtlCol="0">
            <a:spAutoFit/>
          </a:bodyPr>
          <a:lstStyle/>
          <a:p>
            <a:r>
              <a:rPr lang="en-US" altLang="zh-TW" sz="1100" b="1" dirty="0" smtClean="0">
                <a:solidFill>
                  <a:srgbClr val="C00000"/>
                </a:solidFill>
              </a:rPr>
              <a:t>4. Copy this sequence to your computer</a:t>
            </a:r>
            <a:endParaRPr lang="zh-TW" altLang="en-US" sz="1100" b="1" dirty="0">
              <a:solidFill>
                <a:srgbClr val="C00000"/>
              </a:solidFill>
            </a:endParaRPr>
          </a:p>
        </p:txBody>
      </p:sp>
      <p:sp>
        <p:nvSpPr>
          <p:cNvPr id="7" name="矩形 6">
            <a:hlinkClick r:id="rId4"/>
          </p:cNvPr>
          <p:cNvSpPr/>
          <p:nvPr/>
        </p:nvSpPr>
        <p:spPr>
          <a:xfrm>
            <a:off x="107504" y="243109"/>
            <a:ext cx="3976088" cy="338554"/>
          </a:xfrm>
          <a:prstGeom prst="rect">
            <a:avLst/>
          </a:prstGeom>
        </p:spPr>
        <p:txBody>
          <a:bodyPr wrap="none">
            <a:spAutoFit/>
          </a:bodyPr>
          <a:lstStyle/>
          <a:p>
            <a:r>
              <a:rPr lang="en-US" altLang="zh-TW" sz="1600" b="1" i="1" dirty="0" smtClean="0">
                <a:solidFill>
                  <a:srgbClr val="C00000"/>
                </a:solidFill>
              </a:rPr>
              <a:t>1. </a:t>
            </a:r>
            <a:r>
              <a:rPr lang="zh-TW" altLang="en-US" sz="1600" b="1" i="1" dirty="0" smtClean="0">
                <a:solidFill>
                  <a:srgbClr val="C00000"/>
                </a:solidFill>
              </a:rPr>
              <a:t>https</a:t>
            </a:r>
            <a:r>
              <a:rPr lang="zh-TW" altLang="en-US" sz="1600" b="1" i="1" dirty="0">
                <a:solidFill>
                  <a:srgbClr val="C00000"/>
                </a:solidFill>
              </a:rPr>
              <a:t>://www.uniprot.org/uniprot/P04637</a:t>
            </a:r>
          </a:p>
        </p:txBody>
      </p:sp>
      <p:sp>
        <p:nvSpPr>
          <p:cNvPr id="8" name="文字方塊 7"/>
          <p:cNvSpPr txBox="1"/>
          <p:nvPr/>
        </p:nvSpPr>
        <p:spPr>
          <a:xfrm>
            <a:off x="93181" y="498158"/>
            <a:ext cx="1488293" cy="338554"/>
          </a:xfrm>
          <a:prstGeom prst="rect">
            <a:avLst/>
          </a:prstGeom>
          <a:noFill/>
        </p:spPr>
        <p:txBody>
          <a:bodyPr wrap="none" rtlCol="0">
            <a:spAutoFit/>
          </a:bodyPr>
          <a:lstStyle/>
          <a:p>
            <a:r>
              <a:rPr lang="en-US" altLang="zh-TW" sz="1600" b="1" dirty="0" smtClean="0">
                <a:solidFill>
                  <a:srgbClr val="C00000"/>
                </a:solidFill>
              </a:rPr>
              <a:t>2. </a:t>
            </a:r>
            <a:r>
              <a:rPr lang="en-US" altLang="zh-TW" sz="1600" b="1" dirty="0" err="1" smtClean="0">
                <a:solidFill>
                  <a:srgbClr val="C00000"/>
                </a:solidFill>
              </a:rPr>
              <a:t>Ctr</a:t>
            </a:r>
            <a:r>
              <a:rPr lang="en-US" altLang="zh-TW" sz="1600" b="1" dirty="0" smtClean="0">
                <a:solidFill>
                  <a:srgbClr val="C00000"/>
                </a:solidFill>
              </a:rPr>
              <a:t>-f -&gt; </a:t>
            </a:r>
            <a:r>
              <a:rPr lang="en-US" altLang="zh-TW" sz="1600" b="1" dirty="0" err="1" smtClean="0">
                <a:solidFill>
                  <a:srgbClr val="C00000"/>
                </a:solidFill>
              </a:rPr>
              <a:t>fasta</a:t>
            </a:r>
            <a:r>
              <a:rPr lang="en-US" altLang="zh-TW" sz="1600" b="1" dirty="0" smtClean="0">
                <a:solidFill>
                  <a:srgbClr val="C00000"/>
                </a:solidFill>
              </a:rPr>
              <a:t> </a:t>
            </a:r>
            <a:endParaRPr lang="zh-TW" altLang="en-US" sz="1600" b="1" dirty="0">
              <a:solidFill>
                <a:srgbClr val="C00000"/>
              </a:solidFill>
            </a:endParaRPr>
          </a:p>
        </p:txBody>
      </p:sp>
      <p:sp>
        <p:nvSpPr>
          <p:cNvPr id="9" name="文字方塊 8"/>
          <p:cNvSpPr txBox="1"/>
          <p:nvPr/>
        </p:nvSpPr>
        <p:spPr>
          <a:xfrm>
            <a:off x="4571585" y="1268760"/>
            <a:ext cx="288862" cy="338554"/>
          </a:xfrm>
          <a:prstGeom prst="rect">
            <a:avLst/>
          </a:prstGeom>
          <a:noFill/>
        </p:spPr>
        <p:txBody>
          <a:bodyPr wrap="none" rtlCol="0">
            <a:spAutoFit/>
          </a:bodyPr>
          <a:lstStyle/>
          <a:p>
            <a:r>
              <a:rPr lang="en-US" altLang="zh-TW" sz="1600" b="1" dirty="0" smtClean="0">
                <a:solidFill>
                  <a:srgbClr val="C00000"/>
                </a:solidFill>
              </a:rPr>
              <a:t>3</a:t>
            </a:r>
            <a:endParaRPr lang="zh-TW" altLang="en-US" sz="1600" b="1" dirty="0">
              <a:solidFill>
                <a:srgbClr val="C00000"/>
              </a:solidFill>
            </a:endParaRPr>
          </a:p>
        </p:txBody>
      </p:sp>
    </p:spTree>
    <p:extLst>
      <p:ext uri="{BB962C8B-B14F-4D97-AF65-F5344CB8AC3E}">
        <p14:creationId xmlns:p14="http://schemas.microsoft.com/office/powerpoint/2010/main" val="39796429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734582"/>
            <a:chOff x="251520" y="3645024"/>
            <a:chExt cx="7128792" cy="1734582"/>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446550"/>
            </a:xfrm>
            <a:prstGeom prst="rect">
              <a:avLst/>
            </a:prstGeom>
          </p:spPr>
          <p:txBody>
            <a:bodyPr wrap="square">
              <a:spAutoFit/>
            </a:bodyPr>
            <a:lstStyle/>
            <a:p>
              <a:r>
                <a:rPr lang="en-US" altLang="zh-TW" sz="1100" dirty="0">
                  <a:latin typeface="Courier New" pitchFamily="49" charset="0"/>
                  <a:cs typeface="Courier New" pitchFamily="49" charset="0"/>
                </a:rPr>
                <a:t>&gt;sp|P04637|P53_HUMAN Cellular tumor antigen p53 OS=Homo sapiens GN=TP53 PE=1 SV=4</a:t>
              </a:r>
            </a:p>
            <a:p>
              <a:r>
                <a:rPr lang="en-US" altLang="zh-TW" sz="1100" dirty="0">
                  <a:latin typeface="Courier New" pitchFamily="49" charset="0"/>
                  <a:cs typeface="Courier New" pitchFamily="49" charset="0"/>
                </a:rPr>
                <a:t>MEEPQSDPSVEPPLSQETFSDLWKLLPENNVLSPLPSQAMDDLMLSPDDIEQWFTEDPGP</a:t>
              </a:r>
            </a:p>
            <a:p>
              <a:r>
                <a:rPr lang="en-US" altLang="zh-TW" sz="1100" dirty="0">
                  <a:latin typeface="Courier New" pitchFamily="49" charset="0"/>
                  <a:cs typeface="Courier New" pitchFamily="49" charset="0"/>
                </a:rPr>
                <a:t>DEAPRMPEAAPPVAPAPAAPTPAAPAPAPSWPLSSSVPSQKTYQGSYGFRLGFLHSGTAK</a:t>
              </a:r>
            </a:p>
            <a:p>
              <a:r>
                <a:rPr lang="en-US" altLang="zh-TW" sz="1100" dirty="0">
                  <a:latin typeface="Courier New" pitchFamily="49" charset="0"/>
                  <a:cs typeface="Courier New" pitchFamily="49" charset="0"/>
                </a:rPr>
                <a:t>SVTCTYSPALNKMFCQLAKTCPVQLWVDSTPPPGTRVRAMAIYKQSQHMTEVVRRCPHHE</a:t>
              </a:r>
            </a:p>
            <a:p>
              <a:r>
                <a:rPr lang="en-US" altLang="zh-TW" sz="1100" dirty="0">
                  <a:latin typeface="Courier New" pitchFamily="49" charset="0"/>
                  <a:cs typeface="Courier New" pitchFamily="49" charset="0"/>
                </a:rPr>
                <a:t>RCSDSDGLAPPQHLIRVEGNLRVEYLDDRNTFRHSVVVPYEPPEVGSDCTTIHYNYMCNS</a:t>
              </a:r>
            </a:p>
            <a:p>
              <a:r>
                <a:rPr lang="en-US" altLang="zh-TW" sz="1100" dirty="0">
                  <a:latin typeface="Courier New" pitchFamily="49" charset="0"/>
                  <a:cs typeface="Courier New" pitchFamily="49" charset="0"/>
                </a:rPr>
                <a:t>SCMGGMNRRPILTIITLEDSSGNLLGRNSFEVRVCACPGRDRRTEEENLRKKGEPHHELP</a:t>
              </a:r>
            </a:p>
            <a:p>
              <a:r>
                <a:rPr lang="en-US" altLang="zh-TW" sz="1100" dirty="0">
                  <a:latin typeface="Courier New" pitchFamily="49" charset="0"/>
                  <a:cs typeface="Courier New" pitchFamily="49" charset="0"/>
                </a:rPr>
                <a:t>PGSTKRALPNNTSSSPQPKKKPLDGEYFTLQIRGRERFEMFRELNEALELKDAQAGKEPG</a:t>
              </a:r>
            </a:p>
            <a:p>
              <a:r>
                <a:rPr lang="en-US" altLang="zh-TW" sz="1100" dirty="0">
                  <a:latin typeface="Courier New" pitchFamily="49" charset="0"/>
                  <a:cs typeface="Courier New" pitchFamily="49" charset="0"/>
                </a:rPr>
                <a:t>GSRAHSSHLKSKKGQSTSRHKKLMFKTEGPDSD</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
        <p:nvSpPr>
          <p:cNvPr id="2" name="文字方塊 1"/>
          <p:cNvSpPr txBox="1"/>
          <p:nvPr/>
        </p:nvSpPr>
        <p:spPr>
          <a:xfrm>
            <a:off x="904116" y="2852936"/>
            <a:ext cx="7590668" cy="584775"/>
          </a:xfrm>
          <a:prstGeom prst="rect">
            <a:avLst/>
          </a:prstGeom>
          <a:noFill/>
        </p:spPr>
        <p:txBody>
          <a:bodyPr wrap="none" rtlCol="0">
            <a:spAutoFit/>
          </a:bodyPr>
          <a:lstStyle/>
          <a:p>
            <a:r>
              <a:rPr lang="en-US" altLang="zh-TW" sz="3200" b="1" dirty="0" smtClean="0">
                <a:solidFill>
                  <a:srgbClr val="C00000"/>
                </a:solidFill>
              </a:rPr>
              <a:t>How to identify domains/motifs in protein?</a:t>
            </a:r>
            <a:endParaRPr lang="zh-TW" altLang="en-US" sz="3200" b="1" dirty="0">
              <a:solidFill>
                <a:srgbClr val="C00000"/>
              </a:solidFill>
            </a:endParaRPr>
          </a:p>
        </p:txBody>
      </p:sp>
      <p:sp>
        <p:nvSpPr>
          <p:cNvPr id="6" name="文字方塊 5"/>
          <p:cNvSpPr txBox="1"/>
          <p:nvPr/>
        </p:nvSpPr>
        <p:spPr>
          <a:xfrm>
            <a:off x="2627784" y="3448259"/>
            <a:ext cx="5052409" cy="923330"/>
          </a:xfrm>
          <a:prstGeom prst="rect">
            <a:avLst/>
          </a:prstGeom>
          <a:noFill/>
        </p:spPr>
        <p:txBody>
          <a:bodyPr wrap="none" rtlCol="0">
            <a:spAutoFit/>
          </a:bodyPr>
          <a:lstStyle/>
          <a:p>
            <a:pPr marL="342900" indent="-342900">
              <a:buAutoNum type="arabicPeriod"/>
            </a:pPr>
            <a:r>
              <a:rPr lang="en-US" altLang="zh-TW" b="1" dirty="0" err="1" smtClean="0">
                <a:solidFill>
                  <a:srgbClr val="C00000"/>
                </a:solidFill>
              </a:rPr>
              <a:t>Uniprot</a:t>
            </a:r>
            <a:r>
              <a:rPr lang="en-US" altLang="zh-TW" b="1" dirty="0" smtClean="0">
                <a:solidFill>
                  <a:srgbClr val="C00000"/>
                </a:solidFill>
              </a:rPr>
              <a:t> Protein Blast</a:t>
            </a:r>
          </a:p>
          <a:p>
            <a:pPr marL="342900" indent="-342900">
              <a:buAutoNum type="arabicPeriod"/>
            </a:pPr>
            <a:r>
              <a:rPr lang="en-US" altLang="zh-TW" b="1" dirty="0" smtClean="0">
                <a:solidFill>
                  <a:srgbClr val="C00000"/>
                </a:solidFill>
              </a:rPr>
              <a:t>NCBI </a:t>
            </a:r>
            <a:r>
              <a:rPr lang="en-US" altLang="zh-TW" b="1" dirty="0" err="1" smtClean="0">
                <a:solidFill>
                  <a:srgbClr val="C00000"/>
                </a:solidFill>
              </a:rPr>
              <a:t>Blastp</a:t>
            </a:r>
            <a:r>
              <a:rPr lang="en-US" altLang="zh-TW" b="1" dirty="0" smtClean="0">
                <a:solidFill>
                  <a:srgbClr val="C00000"/>
                </a:solidFill>
              </a:rPr>
              <a:t> (Conserved Domain Database-CCD)</a:t>
            </a:r>
          </a:p>
          <a:p>
            <a:pPr marL="342900" indent="-342900">
              <a:buAutoNum type="arabicPeriod"/>
            </a:pPr>
            <a:r>
              <a:rPr lang="en-US" altLang="zh-TW" b="1" dirty="0" err="1" smtClean="0">
                <a:solidFill>
                  <a:srgbClr val="C00000"/>
                </a:solidFill>
              </a:rPr>
              <a:t>Interpro</a:t>
            </a:r>
            <a:r>
              <a:rPr lang="en-US" altLang="zh-TW" b="1" dirty="0" smtClean="0">
                <a:solidFill>
                  <a:srgbClr val="C00000"/>
                </a:solidFill>
              </a:rPr>
              <a:t> domain/motif search</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51520" y="476672"/>
            <a:ext cx="8442970" cy="4203932"/>
          </a:xfrm>
          <a:prstGeom prst="rect">
            <a:avLst/>
          </a:prstGeom>
        </p:spPr>
      </p:pic>
      <p:pic>
        <p:nvPicPr>
          <p:cNvPr id="3" name="圖片 2"/>
          <p:cNvPicPr>
            <a:picLocks noChangeAspect="1"/>
          </p:cNvPicPr>
          <p:nvPr/>
        </p:nvPicPr>
        <p:blipFill>
          <a:blip r:embed="rId3"/>
          <a:stretch>
            <a:fillRect/>
          </a:stretch>
        </p:blipFill>
        <p:spPr>
          <a:xfrm>
            <a:off x="4283968" y="4941168"/>
            <a:ext cx="2814092" cy="1424205"/>
          </a:xfrm>
          <a:prstGeom prst="rect">
            <a:avLst/>
          </a:prstGeom>
        </p:spPr>
      </p:pic>
      <p:cxnSp>
        <p:nvCxnSpPr>
          <p:cNvPr id="5" name="直線單箭頭接點 4"/>
          <p:cNvCxnSpPr/>
          <p:nvPr/>
        </p:nvCxnSpPr>
        <p:spPr>
          <a:xfrm flipH="1">
            <a:off x="7236296" y="4581128"/>
            <a:ext cx="504056" cy="3600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文字方塊 5"/>
          <p:cNvSpPr txBox="1"/>
          <p:nvPr/>
        </p:nvSpPr>
        <p:spPr>
          <a:xfrm>
            <a:off x="160122" y="35332"/>
            <a:ext cx="2539670" cy="369332"/>
          </a:xfrm>
          <a:prstGeom prst="rect">
            <a:avLst/>
          </a:prstGeom>
          <a:noFill/>
        </p:spPr>
        <p:txBody>
          <a:bodyPr wrap="none" rtlCol="0">
            <a:spAutoFit/>
          </a:bodyPr>
          <a:lstStyle/>
          <a:p>
            <a:pPr marL="342900" indent="-342900">
              <a:buAutoNum type="arabicPeriod"/>
            </a:pPr>
            <a:r>
              <a:rPr lang="en-US" altLang="zh-TW" b="1" dirty="0" err="1" smtClean="0">
                <a:solidFill>
                  <a:srgbClr val="C00000"/>
                </a:solidFill>
              </a:rPr>
              <a:t>Uniprot</a:t>
            </a:r>
            <a:r>
              <a:rPr lang="en-US" altLang="zh-TW" b="1" dirty="0" smtClean="0">
                <a:solidFill>
                  <a:srgbClr val="C00000"/>
                </a:solidFill>
              </a:rPr>
              <a:t> Protein Blast</a:t>
            </a:r>
          </a:p>
        </p:txBody>
      </p:sp>
    </p:spTree>
    <p:extLst>
      <p:ext uri="{BB962C8B-B14F-4D97-AF65-F5344CB8AC3E}">
        <p14:creationId xmlns:p14="http://schemas.microsoft.com/office/powerpoint/2010/main" val="42462024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260648"/>
            <a:ext cx="7755657" cy="5922356"/>
          </a:xfrm>
          <a:prstGeom prst="rect">
            <a:avLst/>
          </a:prstGeom>
        </p:spPr>
      </p:pic>
    </p:spTree>
    <p:extLst>
      <p:ext uri="{BB962C8B-B14F-4D97-AF65-F5344CB8AC3E}">
        <p14:creationId xmlns:p14="http://schemas.microsoft.com/office/powerpoint/2010/main" val="2755060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179512" y="0"/>
            <a:ext cx="4936993" cy="369332"/>
          </a:xfrm>
          <a:prstGeom prst="rect">
            <a:avLst/>
          </a:prstGeom>
          <a:noFill/>
        </p:spPr>
        <p:txBody>
          <a:bodyPr wrap="none" rtlCol="0">
            <a:spAutoFit/>
          </a:bodyPr>
          <a:lstStyle/>
          <a:p>
            <a:r>
              <a:rPr lang="en-US" altLang="zh-TW" b="1" dirty="0" smtClean="0">
                <a:solidFill>
                  <a:srgbClr val="C00000"/>
                </a:solidFill>
              </a:rPr>
              <a:t>2. NCBI </a:t>
            </a:r>
            <a:r>
              <a:rPr lang="en-US" altLang="zh-TW" b="1" dirty="0" err="1" smtClean="0">
                <a:solidFill>
                  <a:srgbClr val="C00000"/>
                </a:solidFill>
              </a:rPr>
              <a:t>Blastp</a:t>
            </a:r>
            <a:r>
              <a:rPr lang="en-US" altLang="zh-TW" b="1" dirty="0" smtClean="0">
                <a:solidFill>
                  <a:srgbClr val="C00000"/>
                </a:solidFill>
              </a:rPr>
              <a:t> (Conserved Domain Database-CCD)</a:t>
            </a:r>
          </a:p>
        </p:txBody>
      </p:sp>
      <p:pic>
        <p:nvPicPr>
          <p:cNvPr id="5" name="圖片 4"/>
          <p:cNvPicPr>
            <a:picLocks noChangeAspect="1"/>
          </p:cNvPicPr>
          <p:nvPr/>
        </p:nvPicPr>
        <p:blipFill>
          <a:blip r:embed="rId2"/>
          <a:stretch>
            <a:fillRect/>
          </a:stretch>
        </p:blipFill>
        <p:spPr>
          <a:xfrm>
            <a:off x="216024" y="476672"/>
            <a:ext cx="8676456" cy="6050915"/>
          </a:xfrm>
          <a:prstGeom prst="rect">
            <a:avLst/>
          </a:prstGeom>
        </p:spPr>
      </p:pic>
      <p:sp>
        <p:nvSpPr>
          <p:cNvPr id="6" name="矩形 5"/>
          <p:cNvSpPr/>
          <p:nvPr/>
        </p:nvSpPr>
        <p:spPr>
          <a:xfrm>
            <a:off x="5940152" y="3212976"/>
            <a:ext cx="2736304" cy="13681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371094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43608" y="692696"/>
            <a:ext cx="7486031" cy="5945231"/>
          </a:xfrm>
          <a:prstGeom prst="rect">
            <a:avLst/>
          </a:prstGeom>
        </p:spPr>
      </p:pic>
      <p:sp>
        <p:nvSpPr>
          <p:cNvPr id="3" name="文字方塊 2"/>
          <p:cNvSpPr txBox="1"/>
          <p:nvPr/>
        </p:nvSpPr>
        <p:spPr>
          <a:xfrm>
            <a:off x="179512" y="0"/>
            <a:ext cx="4936993" cy="369332"/>
          </a:xfrm>
          <a:prstGeom prst="rect">
            <a:avLst/>
          </a:prstGeom>
          <a:noFill/>
        </p:spPr>
        <p:txBody>
          <a:bodyPr wrap="none" rtlCol="0">
            <a:spAutoFit/>
          </a:bodyPr>
          <a:lstStyle/>
          <a:p>
            <a:r>
              <a:rPr lang="en-US" altLang="zh-TW" b="1" dirty="0" smtClean="0">
                <a:solidFill>
                  <a:srgbClr val="C00000"/>
                </a:solidFill>
              </a:rPr>
              <a:t>2. NCBI </a:t>
            </a:r>
            <a:r>
              <a:rPr lang="en-US" altLang="zh-TW" b="1" dirty="0" err="1" smtClean="0">
                <a:solidFill>
                  <a:srgbClr val="C00000"/>
                </a:solidFill>
              </a:rPr>
              <a:t>Blastp</a:t>
            </a:r>
            <a:r>
              <a:rPr lang="en-US" altLang="zh-TW" b="1" dirty="0" smtClean="0">
                <a:solidFill>
                  <a:srgbClr val="C00000"/>
                </a:solidFill>
              </a:rPr>
              <a:t> (Conserved Domain Database-CCD)</a:t>
            </a:r>
          </a:p>
        </p:txBody>
      </p:sp>
      <p:sp>
        <p:nvSpPr>
          <p:cNvPr id="4" name="矩形 3">
            <a:hlinkClick r:id="rId3"/>
          </p:cNvPr>
          <p:cNvSpPr/>
          <p:nvPr/>
        </p:nvSpPr>
        <p:spPr>
          <a:xfrm>
            <a:off x="5001247" y="369332"/>
            <a:ext cx="3528392" cy="461665"/>
          </a:xfrm>
          <a:prstGeom prst="rect">
            <a:avLst/>
          </a:prstGeom>
        </p:spPr>
        <p:txBody>
          <a:bodyPr wrap="square">
            <a:spAutoFit/>
          </a:bodyPr>
          <a:lstStyle/>
          <a:p>
            <a:r>
              <a:rPr lang="zh-TW" altLang="en-US" sz="1200" i="1" dirty="0"/>
              <a:t>https://blast.ncbi.nlm.nih.gov/Blast.cgi?PAGE=Proteins</a:t>
            </a:r>
          </a:p>
        </p:txBody>
      </p:sp>
    </p:spTree>
    <p:extLst>
      <p:ext uri="{BB962C8B-B14F-4D97-AF65-F5344CB8AC3E}">
        <p14:creationId xmlns:p14="http://schemas.microsoft.com/office/powerpoint/2010/main" val="3014411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67544" y="332656"/>
            <a:ext cx="8388424" cy="6079916"/>
          </a:xfrm>
          <a:prstGeom prst="rect">
            <a:avLst/>
          </a:prstGeom>
        </p:spPr>
      </p:pic>
    </p:spTree>
    <p:extLst>
      <p:ext uri="{BB962C8B-B14F-4D97-AF65-F5344CB8AC3E}">
        <p14:creationId xmlns:p14="http://schemas.microsoft.com/office/powerpoint/2010/main" val="42853550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251520" y="96887"/>
            <a:ext cx="4248472" cy="307777"/>
          </a:xfrm>
          <a:prstGeom prst="rect">
            <a:avLst/>
          </a:prstGeom>
        </p:spPr>
        <p:txBody>
          <a:bodyPr wrap="square">
            <a:spAutoFit/>
          </a:bodyPr>
          <a:lstStyle/>
          <a:p>
            <a:r>
              <a:rPr lang="en-US" altLang="zh-TW" sz="1400" dirty="0" smtClean="0"/>
              <a:t>http://www.ncbi.nlm.nih.gov/Structure/cdd/cdd.shtml</a:t>
            </a:r>
            <a:endParaRPr lang="zh-TW" altLang="en-US" sz="1400" dirty="0"/>
          </a:p>
        </p:txBody>
      </p:sp>
      <p:pic>
        <p:nvPicPr>
          <p:cNvPr id="1026" name="Picture 2"/>
          <p:cNvPicPr>
            <a:picLocks noChangeAspect="1" noChangeArrowheads="1"/>
          </p:cNvPicPr>
          <p:nvPr/>
        </p:nvPicPr>
        <p:blipFill>
          <a:blip r:embed="rId3" cstate="print"/>
          <a:srcRect/>
          <a:stretch>
            <a:fillRect/>
          </a:stretch>
        </p:blipFill>
        <p:spPr bwMode="auto">
          <a:xfrm>
            <a:off x="273224" y="468335"/>
            <a:ext cx="6098976" cy="696111"/>
          </a:xfrm>
          <a:prstGeom prst="rect">
            <a:avLst/>
          </a:prstGeom>
          <a:noFill/>
          <a:ln w="9525">
            <a:solidFill>
              <a:schemeClr val="tx2"/>
            </a:solidFill>
            <a:miter lim="800000"/>
            <a:headEnd/>
            <a:tailEnd/>
          </a:ln>
        </p:spPr>
      </p:pic>
      <p:pic>
        <p:nvPicPr>
          <p:cNvPr id="7" name="Picture 6"/>
          <p:cNvPicPr>
            <a:picLocks noChangeAspect="1" noChangeArrowheads="1"/>
          </p:cNvPicPr>
          <p:nvPr/>
        </p:nvPicPr>
        <p:blipFill>
          <a:blip r:embed="rId4" cstate="print"/>
          <a:srcRect/>
          <a:stretch>
            <a:fillRect/>
          </a:stretch>
        </p:blipFill>
        <p:spPr bwMode="auto">
          <a:xfrm>
            <a:off x="6940929" y="0"/>
            <a:ext cx="2095567" cy="313754"/>
          </a:xfrm>
          <a:prstGeom prst="rect">
            <a:avLst/>
          </a:prstGeom>
          <a:noFill/>
          <a:ln w="9525">
            <a:noFill/>
            <a:miter lim="800000"/>
            <a:headEnd/>
            <a:tailEnd/>
          </a:ln>
        </p:spPr>
      </p:pic>
      <p:pic>
        <p:nvPicPr>
          <p:cNvPr id="3" name="圖片 2"/>
          <p:cNvPicPr>
            <a:picLocks noChangeAspect="1"/>
          </p:cNvPicPr>
          <p:nvPr/>
        </p:nvPicPr>
        <p:blipFill>
          <a:blip r:embed="rId5"/>
          <a:stretch>
            <a:fillRect/>
          </a:stretch>
        </p:blipFill>
        <p:spPr>
          <a:xfrm>
            <a:off x="273224" y="1234886"/>
            <a:ext cx="8137921" cy="5223833"/>
          </a:xfrm>
          <a:prstGeom prst="rect">
            <a:avLst/>
          </a:prstGeom>
        </p:spPr>
      </p:pic>
      <p:sp>
        <p:nvSpPr>
          <p:cNvPr id="5" name="橢圓 4"/>
          <p:cNvSpPr/>
          <p:nvPr/>
        </p:nvSpPr>
        <p:spPr>
          <a:xfrm>
            <a:off x="6012160" y="1234886"/>
            <a:ext cx="432048" cy="24989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43608" y="332656"/>
            <a:ext cx="6686550" cy="6362700"/>
          </a:xfrm>
          <a:prstGeom prst="rect">
            <a:avLst/>
          </a:prstGeom>
        </p:spPr>
      </p:pic>
    </p:spTree>
    <p:extLst>
      <p:ext uri="{BB962C8B-B14F-4D97-AF65-F5344CB8AC3E}">
        <p14:creationId xmlns:p14="http://schemas.microsoft.com/office/powerpoint/2010/main" val="30642310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827584" y="332656"/>
            <a:ext cx="7735838" cy="6143165"/>
          </a:xfrm>
          <a:prstGeom prst="rect">
            <a:avLst/>
          </a:prstGeom>
        </p:spPr>
      </p:pic>
    </p:spTree>
    <p:extLst>
      <p:ext uri="{BB962C8B-B14F-4D97-AF65-F5344CB8AC3E}">
        <p14:creationId xmlns:p14="http://schemas.microsoft.com/office/powerpoint/2010/main" val="15021228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44016" y="580165"/>
            <a:ext cx="8748464" cy="38569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67544" y="332656"/>
            <a:ext cx="7458075" cy="6286500"/>
          </a:xfrm>
          <a:prstGeom prst="rect">
            <a:avLst/>
          </a:prstGeom>
        </p:spPr>
      </p:pic>
      <p:sp>
        <p:nvSpPr>
          <p:cNvPr id="3" name="矩形 2">
            <a:hlinkClick r:id="rId3"/>
          </p:cNvPr>
          <p:cNvSpPr/>
          <p:nvPr/>
        </p:nvSpPr>
        <p:spPr>
          <a:xfrm>
            <a:off x="4962342" y="0"/>
            <a:ext cx="3728393" cy="338554"/>
          </a:xfrm>
          <a:prstGeom prst="rect">
            <a:avLst/>
          </a:prstGeom>
        </p:spPr>
        <p:txBody>
          <a:bodyPr wrap="none">
            <a:spAutoFit/>
          </a:bodyPr>
          <a:lstStyle/>
          <a:p>
            <a:r>
              <a:rPr lang="zh-TW" altLang="en-US" sz="1600" i="1" dirty="0"/>
              <a:t>http://www.ebi.ac.uk/interpro/about.html</a:t>
            </a:r>
          </a:p>
        </p:txBody>
      </p:sp>
      <p:pic>
        <p:nvPicPr>
          <p:cNvPr id="4" name="Picture 2"/>
          <p:cNvPicPr>
            <a:picLocks noChangeAspect="1" noChangeArrowheads="1"/>
          </p:cNvPicPr>
          <p:nvPr/>
        </p:nvPicPr>
        <p:blipFill>
          <a:blip r:embed="rId4" cstate="print"/>
          <a:srcRect/>
          <a:stretch>
            <a:fillRect/>
          </a:stretch>
        </p:blipFill>
        <p:spPr bwMode="auto">
          <a:xfrm>
            <a:off x="444461" y="44624"/>
            <a:ext cx="3551475" cy="864096"/>
          </a:xfrm>
          <a:prstGeom prst="rect">
            <a:avLst/>
          </a:prstGeom>
          <a:noFill/>
          <a:ln w="9525">
            <a:noFill/>
            <a:miter lim="800000"/>
            <a:headEnd/>
            <a:tailEnd/>
          </a:ln>
        </p:spPr>
      </p:pic>
    </p:spTree>
    <p:extLst>
      <p:ext uri="{BB962C8B-B14F-4D97-AF65-F5344CB8AC3E}">
        <p14:creationId xmlns:p14="http://schemas.microsoft.com/office/powerpoint/2010/main" val="37412930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stretch>
            <a:fillRect/>
          </a:stretch>
        </p:blipFill>
        <p:spPr>
          <a:xfrm>
            <a:off x="323528" y="764704"/>
            <a:ext cx="8569255" cy="5248570"/>
          </a:xfrm>
          <a:prstGeom prst="rect">
            <a:avLst/>
          </a:prstGeom>
        </p:spPr>
      </p:pic>
      <p:sp>
        <p:nvSpPr>
          <p:cNvPr id="5" name="矩形 4">
            <a:hlinkClick r:id="rId3"/>
          </p:cNvPr>
          <p:cNvSpPr/>
          <p:nvPr/>
        </p:nvSpPr>
        <p:spPr>
          <a:xfrm>
            <a:off x="5238934" y="332656"/>
            <a:ext cx="3653849" cy="276999"/>
          </a:xfrm>
          <a:prstGeom prst="rect">
            <a:avLst/>
          </a:prstGeom>
        </p:spPr>
        <p:txBody>
          <a:bodyPr wrap="square">
            <a:spAutoFit/>
          </a:bodyPr>
          <a:lstStyle/>
          <a:p>
            <a:r>
              <a:rPr lang="zh-TW" altLang="en-US" sz="1200" i="1" dirty="0"/>
              <a:t>http://www.ebi.ac.uk/interpro/search/sequence-search</a:t>
            </a:r>
          </a:p>
        </p:txBody>
      </p:sp>
      <p:pic>
        <p:nvPicPr>
          <p:cNvPr id="6" name="圖片 5"/>
          <p:cNvPicPr>
            <a:picLocks noChangeAspect="1"/>
          </p:cNvPicPr>
          <p:nvPr/>
        </p:nvPicPr>
        <p:blipFill>
          <a:blip r:embed="rId4"/>
          <a:stretch>
            <a:fillRect/>
          </a:stretch>
        </p:blipFill>
        <p:spPr>
          <a:xfrm>
            <a:off x="611561" y="4430542"/>
            <a:ext cx="3744416" cy="798073"/>
          </a:xfrm>
          <a:prstGeom prst="rect">
            <a:avLst/>
          </a:prstGeom>
        </p:spPr>
      </p:pic>
    </p:spTree>
    <p:extLst>
      <p:ext uri="{BB962C8B-B14F-4D97-AF65-F5344CB8AC3E}">
        <p14:creationId xmlns:p14="http://schemas.microsoft.com/office/powerpoint/2010/main" val="36018506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2"/>
          <a:stretch>
            <a:fillRect/>
          </a:stretch>
        </p:blipFill>
        <p:spPr>
          <a:xfrm>
            <a:off x="1187624" y="332656"/>
            <a:ext cx="6473805" cy="6217171"/>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734582"/>
            <a:chOff x="251520" y="3645024"/>
            <a:chExt cx="7128792" cy="1734582"/>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446550"/>
            </a:xfrm>
            <a:prstGeom prst="rect">
              <a:avLst/>
            </a:prstGeom>
          </p:spPr>
          <p:txBody>
            <a:bodyPr wrap="square">
              <a:spAutoFit/>
            </a:bodyPr>
            <a:lstStyle/>
            <a:p>
              <a:r>
                <a:rPr lang="en-US" altLang="zh-TW" sz="1100" dirty="0">
                  <a:latin typeface="Courier New" pitchFamily="49" charset="0"/>
                  <a:cs typeface="Courier New" pitchFamily="49" charset="0"/>
                </a:rPr>
                <a:t>&gt;sp|P04637|P53_HUMAN Cellular tumor antigen p53 OS=Homo sapiens GN=TP53 PE=1 SV=4</a:t>
              </a:r>
            </a:p>
            <a:p>
              <a:r>
                <a:rPr lang="en-US" altLang="zh-TW" sz="1100" dirty="0">
                  <a:latin typeface="Courier New" pitchFamily="49" charset="0"/>
                  <a:cs typeface="Courier New" pitchFamily="49" charset="0"/>
                </a:rPr>
                <a:t>MEEPQSDPSVEPPLSQETFSDLWKLLPENNVLSPLPSQAMDDLMLSPDDIEQWFTEDPGP</a:t>
              </a:r>
            </a:p>
            <a:p>
              <a:r>
                <a:rPr lang="en-US" altLang="zh-TW" sz="1100" dirty="0">
                  <a:latin typeface="Courier New" pitchFamily="49" charset="0"/>
                  <a:cs typeface="Courier New" pitchFamily="49" charset="0"/>
                </a:rPr>
                <a:t>DEAPRMPEAAPPVAPAPAAPTPAAPAPAPSWPLSSSVPSQKTYQGSYGFRLGFLHSGTAK</a:t>
              </a:r>
            </a:p>
            <a:p>
              <a:r>
                <a:rPr lang="en-US" altLang="zh-TW" sz="1100" dirty="0">
                  <a:latin typeface="Courier New" pitchFamily="49" charset="0"/>
                  <a:cs typeface="Courier New" pitchFamily="49" charset="0"/>
                </a:rPr>
                <a:t>SVTCTYSPALNKMFCQLAKTCPVQLWVDSTPPPGTRVRAMAIYKQSQHMTEVVRRCPHHE</a:t>
              </a:r>
            </a:p>
            <a:p>
              <a:r>
                <a:rPr lang="en-US" altLang="zh-TW" sz="1100" dirty="0">
                  <a:latin typeface="Courier New" pitchFamily="49" charset="0"/>
                  <a:cs typeface="Courier New" pitchFamily="49" charset="0"/>
                </a:rPr>
                <a:t>RCSDSDGLAPPQHLIRVEGNLRVEYLDDRNTFRHSVVVPYEPPEVGSDCTTIHYNYMCNS</a:t>
              </a:r>
            </a:p>
            <a:p>
              <a:r>
                <a:rPr lang="en-US" altLang="zh-TW" sz="1100" dirty="0">
                  <a:latin typeface="Courier New" pitchFamily="49" charset="0"/>
                  <a:cs typeface="Courier New" pitchFamily="49" charset="0"/>
                </a:rPr>
                <a:t>SCMGGMNRRPILTIITLEDSSGNLLGRNSFEVRVCACPGRDRRTEEENLRKKGEPHHELP</a:t>
              </a:r>
            </a:p>
            <a:p>
              <a:r>
                <a:rPr lang="en-US" altLang="zh-TW" sz="1100" dirty="0">
                  <a:latin typeface="Courier New" pitchFamily="49" charset="0"/>
                  <a:cs typeface="Courier New" pitchFamily="49" charset="0"/>
                </a:rPr>
                <a:t>PGSTKRALPNNTSSSPQPKKKPLDGEYFTLQIRGRERFEMFRELNEALELKDAQAGKEPG</a:t>
              </a:r>
            </a:p>
            <a:p>
              <a:r>
                <a:rPr lang="en-US" altLang="zh-TW" sz="1100" dirty="0">
                  <a:latin typeface="Courier New" pitchFamily="49" charset="0"/>
                  <a:cs typeface="Courier New" pitchFamily="49" charset="0"/>
                </a:rPr>
                <a:t>GSRAHSSHLKSKKGQSTSRHKKLMFKTEGPDSD</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
        <p:nvSpPr>
          <p:cNvPr id="2" name="文字方塊 1"/>
          <p:cNvSpPr txBox="1"/>
          <p:nvPr/>
        </p:nvSpPr>
        <p:spPr>
          <a:xfrm>
            <a:off x="1115616" y="3140968"/>
            <a:ext cx="6937284" cy="873957"/>
          </a:xfrm>
          <a:prstGeom prst="rect">
            <a:avLst/>
          </a:prstGeom>
          <a:noFill/>
        </p:spPr>
        <p:txBody>
          <a:bodyPr wrap="none" rtlCol="0">
            <a:spAutoFit/>
          </a:bodyPr>
          <a:lstStyle/>
          <a:p>
            <a:pPr algn="ctr">
              <a:lnSpc>
                <a:spcPts val="3000"/>
              </a:lnSpc>
            </a:pPr>
            <a:r>
              <a:rPr lang="en-US" altLang="zh-TW" sz="3200" b="1" dirty="0" smtClean="0">
                <a:solidFill>
                  <a:srgbClr val="C00000"/>
                </a:solidFill>
              </a:rPr>
              <a:t>How to </a:t>
            </a:r>
            <a:r>
              <a:rPr lang="en-US" altLang="zh-TW" sz="3200" b="1" dirty="0" smtClean="0">
                <a:solidFill>
                  <a:srgbClr val="C00000"/>
                </a:solidFill>
              </a:rPr>
              <a:t>identify </a:t>
            </a:r>
          </a:p>
          <a:p>
            <a:pPr algn="ctr">
              <a:lnSpc>
                <a:spcPts val="3000"/>
              </a:lnSpc>
            </a:pPr>
            <a:r>
              <a:rPr lang="en-US" altLang="zh-TW" sz="3200" b="1" dirty="0" smtClean="0">
                <a:solidFill>
                  <a:srgbClr val="C00000"/>
                </a:solidFill>
              </a:rPr>
              <a:t>post-translational modifications (PTM)?</a:t>
            </a:r>
            <a:endParaRPr lang="zh-TW" altLang="en-US" sz="3200" b="1" dirty="0">
              <a:solidFill>
                <a:srgbClr val="C00000"/>
              </a:solidFill>
            </a:endParaRPr>
          </a:p>
        </p:txBody>
      </p:sp>
    </p:spTree>
    <p:extLst>
      <p:ext uri="{BB962C8B-B14F-4D97-AF65-F5344CB8AC3E}">
        <p14:creationId xmlns:p14="http://schemas.microsoft.com/office/powerpoint/2010/main" val="11826330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2" name="Text Box 8"/>
          <p:cNvSpPr txBox="1">
            <a:spLocks noChangeArrowheads="1"/>
          </p:cNvSpPr>
          <p:nvPr/>
        </p:nvSpPr>
        <p:spPr bwMode="auto">
          <a:xfrm>
            <a:off x="395288" y="236538"/>
            <a:ext cx="7397750" cy="531812"/>
          </a:xfrm>
          <a:prstGeom prst="rect">
            <a:avLst/>
          </a:prstGeom>
          <a:noFill/>
          <a:ln w="9525">
            <a:noFill/>
            <a:miter lim="800000"/>
            <a:headEnd/>
            <a:tailEnd/>
          </a:ln>
          <a:effectLst/>
        </p:spPr>
        <p:txBody>
          <a:bodyPr wrap="none">
            <a:spAutoFit/>
          </a:bodyPr>
          <a:lstStyle/>
          <a:p>
            <a:pPr>
              <a:lnSpc>
                <a:spcPct val="80000"/>
              </a:lnSpc>
            </a:pPr>
            <a:r>
              <a:rPr lang="en-US" altLang="zh-TW" sz="3600" b="1" dirty="0">
                <a:solidFill>
                  <a:srgbClr val="003300"/>
                </a:solidFill>
                <a:effectLst>
                  <a:outerShdw blurRad="38100" dist="38100" dir="2700000" algn="tl">
                    <a:srgbClr val="C0C0C0"/>
                  </a:outerShdw>
                </a:effectLst>
              </a:rPr>
              <a:t>Protein Sequence Analysis Tools</a:t>
            </a:r>
          </a:p>
        </p:txBody>
      </p:sp>
      <p:pic>
        <p:nvPicPr>
          <p:cNvPr id="10" name="Picture 3">
            <a:hlinkClick r:id="rId2"/>
          </p:cNvPr>
          <p:cNvPicPr>
            <a:picLocks noChangeAspect="1" noChangeArrowheads="1"/>
          </p:cNvPicPr>
          <p:nvPr/>
        </p:nvPicPr>
        <p:blipFill>
          <a:blip r:embed="rId3" cstate="print"/>
          <a:srcRect/>
          <a:stretch>
            <a:fillRect/>
          </a:stretch>
        </p:blipFill>
        <p:spPr bwMode="auto">
          <a:xfrm>
            <a:off x="500034" y="714356"/>
            <a:ext cx="5296796" cy="864096"/>
          </a:xfrm>
          <a:prstGeom prst="rect">
            <a:avLst/>
          </a:prstGeom>
          <a:noFill/>
          <a:ln w="9525">
            <a:noFill/>
            <a:miter lim="800000"/>
            <a:headEnd/>
            <a:tailEnd/>
          </a:ln>
        </p:spPr>
      </p:pic>
      <p:sp>
        <p:nvSpPr>
          <p:cNvPr id="13" name="矩形 12">
            <a:hlinkClick r:id="rId2"/>
          </p:cNvPr>
          <p:cNvSpPr/>
          <p:nvPr/>
        </p:nvSpPr>
        <p:spPr>
          <a:xfrm>
            <a:off x="7203341" y="82649"/>
            <a:ext cx="1940659" cy="307777"/>
          </a:xfrm>
          <a:prstGeom prst="rect">
            <a:avLst/>
          </a:prstGeom>
        </p:spPr>
        <p:txBody>
          <a:bodyPr wrap="none">
            <a:spAutoFit/>
          </a:bodyPr>
          <a:lstStyle/>
          <a:p>
            <a:r>
              <a:rPr lang="en-US" altLang="zh-TW" sz="1400" i="1" dirty="0" smtClean="0"/>
              <a:t>http://www.expasy.org/</a:t>
            </a:r>
            <a:endParaRPr lang="zh-TW" altLang="en-US" sz="1400" i="1" dirty="0"/>
          </a:p>
        </p:txBody>
      </p:sp>
      <p:sp>
        <p:nvSpPr>
          <p:cNvPr id="14" name="矩形 13"/>
          <p:cNvSpPr/>
          <p:nvPr/>
        </p:nvSpPr>
        <p:spPr>
          <a:xfrm>
            <a:off x="2143108" y="1714488"/>
            <a:ext cx="6357982" cy="1323439"/>
          </a:xfrm>
          <a:prstGeom prst="rect">
            <a:avLst/>
          </a:prstGeom>
        </p:spPr>
        <p:txBody>
          <a:bodyPr wrap="square">
            <a:spAutoFit/>
          </a:bodyPr>
          <a:lstStyle/>
          <a:p>
            <a:r>
              <a:rPr lang="en-US" altLang="zh-TW" sz="1600" b="1" dirty="0" err="1" smtClean="0"/>
              <a:t>ExPASy</a:t>
            </a:r>
            <a:r>
              <a:rPr lang="en-US" altLang="zh-TW" sz="1600" b="1" dirty="0" smtClean="0"/>
              <a:t> Molecular Biology Server</a:t>
            </a:r>
          </a:p>
          <a:p>
            <a:r>
              <a:rPr lang="en-US" altLang="zh-TW" sz="1600" b="1" dirty="0" smtClean="0"/>
              <a:t>Ex</a:t>
            </a:r>
            <a:r>
              <a:rPr lang="en-US" altLang="zh-TW" sz="1600" dirty="0" smtClean="0"/>
              <a:t>pert </a:t>
            </a:r>
            <a:r>
              <a:rPr lang="en-US" altLang="zh-TW" sz="1600" b="1" dirty="0" smtClean="0"/>
              <a:t>P</a:t>
            </a:r>
            <a:r>
              <a:rPr lang="en-US" altLang="zh-TW" sz="1600" dirty="0" smtClean="0"/>
              <a:t>rotein </a:t>
            </a:r>
            <a:r>
              <a:rPr lang="en-US" altLang="zh-TW" sz="1600" b="1" dirty="0" smtClean="0"/>
              <a:t>A</a:t>
            </a:r>
            <a:r>
              <a:rPr lang="en-US" altLang="zh-TW" sz="1600" dirty="0" smtClean="0"/>
              <a:t>nalysis </a:t>
            </a:r>
            <a:r>
              <a:rPr lang="en-US" altLang="zh-TW" sz="1600" b="1" dirty="0" smtClean="0"/>
              <a:t>Sy</a:t>
            </a:r>
            <a:r>
              <a:rPr lang="en-US" altLang="zh-TW" sz="1600" dirty="0" smtClean="0"/>
              <a:t>stem is the new SIB Bioinformatics Resource Portal which provides access to scientific databases and software tools in different areas of life sciences including proteomics, genomics, phylogeny, systems biology, population genetics, </a:t>
            </a:r>
            <a:r>
              <a:rPr lang="en-US" altLang="zh-TW" sz="1600" dirty="0" err="1" smtClean="0"/>
              <a:t>transcriptomics</a:t>
            </a:r>
            <a:r>
              <a:rPr lang="en-US" altLang="zh-TW" sz="1600" dirty="0" smtClean="0"/>
              <a:t> etc</a:t>
            </a:r>
            <a:endParaRPr lang="en-US" altLang="zh-TW" sz="1600" dirty="0"/>
          </a:p>
        </p:txBody>
      </p:sp>
      <p:pic>
        <p:nvPicPr>
          <p:cNvPr id="3074" name="Picture 2"/>
          <p:cNvPicPr>
            <a:picLocks noChangeAspect="1" noChangeArrowheads="1"/>
          </p:cNvPicPr>
          <p:nvPr/>
        </p:nvPicPr>
        <p:blipFill>
          <a:blip r:embed="rId4" cstate="print"/>
          <a:srcRect/>
          <a:stretch>
            <a:fillRect/>
          </a:stretch>
        </p:blipFill>
        <p:spPr bwMode="auto">
          <a:xfrm>
            <a:off x="500033" y="1714488"/>
            <a:ext cx="1572199" cy="4643470"/>
          </a:xfrm>
          <a:prstGeom prst="rect">
            <a:avLst/>
          </a:prstGeom>
          <a:noFill/>
          <a:ln w="9525">
            <a:noFill/>
            <a:miter lim="800000"/>
            <a:headEnd/>
            <a:tailEnd/>
          </a:ln>
          <a:effectLst/>
        </p:spPr>
      </p:pic>
      <p:sp>
        <p:nvSpPr>
          <p:cNvPr id="3" name="矩形 2"/>
          <p:cNvSpPr/>
          <p:nvPr/>
        </p:nvSpPr>
        <p:spPr>
          <a:xfrm>
            <a:off x="395288" y="2132856"/>
            <a:ext cx="1747820" cy="36724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7503" y="103067"/>
            <a:ext cx="3420461" cy="6169617"/>
          </a:xfrm>
          <a:prstGeom prst="rect">
            <a:avLst/>
          </a:prstGeom>
        </p:spPr>
      </p:pic>
      <p:pic>
        <p:nvPicPr>
          <p:cNvPr id="3" name="圖片 2"/>
          <p:cNvPicPr>
            <a:picLocks noChangeAspect="1"/>
          </p:cNvPicPr>
          <p:nvPr/>
        </p:nvPicPr>
        <p:blipFill>
          <a:blip r:embed="rId3"/>
          <a:stretch>
            <a:fillRect/>
          </a:stretch>
        </p:blipFill>
        <p:spPr>
          <a:xfrm>
            <a:off x="3059832" y="103067"/>
            <a:ext cx="3372511" cy="6165622"/>
          </a:xfrm>
          <a:prstGeom prst="rect">
            <a:avLst/>
          </a:prstGeom>
        </p:spPr>
      </p:pic>
      <p:pic>
        <p:nvPicPr>
          <p:cNvPr id="4" name="圖片 3"/>
          <p:cNvPicPr>
            <a:picLocks noChangeAspect="1"/>
          </p:cNvPicPr>
          <p:nvPr/>
        </p:nvPicPr>
        <p:blipFill>
          <a:blip r:embed="rId4"/>
          <a:stretch>
            <a:fillRect/>
          </a:stretch>
        </p:blipFill>
        <p:spPr>
          <a:xfrm>
            <a:off x="5877429" y="107062"/>
            <a:ext cx="3292594" cy="6161627"/>
          </a:xfrm>
          <a:prstGeom prst="rect">
            <a:avLst/>
          </a:prstGeom>
        </p:spPr>
      </p:pic>
    </p:spTree>
    <p:extLst>
      <p:ext uri="{BB962C8B-B14F-4D97-AF65-F5344CB8AC3E}">
        <p14:creationId xmlns:p14="http://schemas.microsoft.com/office/powerpoint/2010/main" val="7675477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Text Box 6"/>
          <p:cNvSpPr txBox="1">
            <a:spLocks noChangeArrowheads="1"/>
          </p:cNvSpPr>
          <p:nvPr/>
        </p:nvSpPr>
        <p:spPr bwMode="auto">
          <a:xfrm>
            <a:off x="395288" y="1125538"/>
            <a:ext cx="6804683" cy="584775"/>
          </a:xfrm>
          <a:prstGeom prst="rect">
            <a:avLst/>
          </a:prstGeom>
          <a:noFill/>
          <a:ln w="9525">
            <a:noFill/>
            <a:miter lim="800000"/>
            <a:headEnd/>
            <a:tailEnd/>
          </a:ln>
          <a:effectLst/>
        </p:spPr>
        <p:txBody>
          <a:bodyPr wrap="none">
            <a:spAutoFit/>
          </a:bodyPr>
          <a:lstStyle/>
          <a:p>
            <a:r>
              <a:rPr lang="en-US" altLang="zh-TW" sz="3200" dirty="0"/>
              <a:t>Download the file </a:t>
            </a:r>
            <a:r>
              <a:rPr lang="en-US" altLang="zh-TW" sz="3200" dirty="0" err="1" smtClean="0"/>
              <a:t>ex.fasta</a:t>
            </a:r>
            <a:r>
              <a:rPr lang="en-US" altLang="zh-TW" sz="3200" dirty="0" smtClean="0"/>
              <a:t> from website</a:t>
            </a:r>
            <a:endParaRPr lang="en-US" altLang="zh-TW" sz="3200" dirty="0"/>
          </a:p>
        </p:txBody>
      </p:sp>
      <p:sp>
        <p:nvSpPr>
          <p:cNvPr id="53255" name="Text Box 7"/>
          <p:cNvSpPr txBox="1">
            <a:spLocks noChangeArrowheads="1"/>
          </p:cNvSpPr>
          <p:nvPr/>
        </p:nvSpPr>
        <p:spPr bwMode="auto">
          <a:xfrm>
            <a:off x="468313" y="1731580"/>
            <a:ext cx="8424862" cy="3785652"/>
          </a:xfrm>
          <a:prstGeom prst="rect">
            <a:avLst/>
          </a:prstGeom>
          <a:noFill/>
          <a:ln w="9525">
            <a:noFill/>
            <a:miter lim="800000"/>
            <a:headEnd/>
            <a:tailEnd/>
          </a:ln>
          <a:effectLst/>
        </p:spPr>
        <p:txBody>
          <a:bodyPr>
            <a:spAutoFit/>
          </a:bodyPr>
          <a:lstStyle/>
          <a:p>
            <a:pPr marL="342900" indent="-342900">
              <a:buFontTx/>
              <a:buAutoNum type="arabicPeriod"/>
            </a:pPr>
            <a:r>
              <a:rPr lang="en-US" altLang="zh-TW" sz="2400" dirty="0"/>
              <a:t>Assemble the fragments</a:t>
            </a:r>
          </a:p>
          <a:p>
            <a:pPr marL="342900" indent="-342900"/>
            <a:r>
              <a:rPr lang="en-US" altLang="zh-TW" sz="2400" dirty="0"/>
              <a:t>2. How many potential reading frames are there?</a:t>
            </a:r>
          </a:p>
          <a:p>
            <a:pPr marL="342900" indent="-342900"/>
            <a:r>
              <a:rPr lang="en-US" altLang="zh-TW" sz="2400" dirty="0"/>
              <a:t>3. Give the </a:t>
            </a:r>
            <a:r>
              <a:rPr lang="en-US" altLang="zh-TW" sz="2400" dirty="0" smtClean="0"/>
              <a:t>potential names </a:t>
            </a:r>
            <a:r>
              <a:rPr lang="en-US" altLang="zh-TW" sz="2400" dirty="0"/>
              <a:t>of these genes?</a:t>
            </a:r>
          </a:p>
          <a:p>
            <a:pPr marL="342900" indent="-342900"/>
            <a:r>
              <a:rPr lang="en-US" altLang="zh-TW" sz="2400" dirty="0"/>
              <a:t>4. The identity and similarity of </a:t>
            </a:r>
            <a:r>
              <a:rPr lang="en-US" altLang="zh-TW" sz="2400" dirty="0" smtClean="0"/>
              <a:t>these proteins </a:t>
            </a:r>
            <a:r>
              <a:rPr lang="en-US" altLang="zh-TW" sz="2400" dirty="0"/>
              <a:t>with H. </a:t>
            </a:r>
            <a:r>
              <a:rPr lang="en-US" altLang="zh-TW" sz="2400" dirty="0" smtClean="0"/>
              <a:t>sapiens </a:t>
            </a:r>
            <a:r>
              <a:rPr lang="en-US" altLang="zh-TW" sz="2400" dirty="0" err="1" smtClean="0"/>
              <a:t>homlogues</a:t>
            </a:r>
            <a:r>
              <a:rPr lang="en-US" altLang="zh-TW" sz="2400" dirty="0" smtClean="0"/>
              <a:t>?</a:t>
            </a:r>
            <a:endParaRPr lang="en-US" altLang="zh-TW" sz="2400" dirty="0"/>
          </a:p>
          <a:p>
            <a:pPr marL="342900" indent="-342900"/>
            <a:r>
              <a:rPr lang="en-US" altLang="zh-TW" sz="2400" dirty="0" smtClean="0"/>
              <a:t>5</a:t>
            </a:r>
            <a:r>
              <a:rPr lang="en-US" altLang="zh-TW" sz="2400" dirty="0"/>
              <a:t>. MW, </a:t>
            </a:r>
            <a:r>
              <a:rPr lang="en-US" altLang="zh-TW" sz="2400" dirty="0" err="1"/>
              <a:t>pI</a:t>
            </a:r>
            <a:r>
              <a:rPr lang="en-US" altLang="zh-TW" sz="2400" dirty="0"/>
              <a:t> and potential post-translational modification sites of </a:t>
            </a:r>
            <a:r>
              <a:rPr lang="en-US" altLang="zh-TW" sz="2400" dirty="0" smtClean="0"/>
              <a:t>the proteins.</a:t>
            </a:r>
          </a:p>
          <a:p>
            <a:pPr marL="342900" indent="-342900"/>
            <a:r>
              <a:rPr lang="en-US" altLang="zh-TW" sz="2400" dirty="0" smtClean="0"/>
              <a:t>6. Any </a:t>
            </a:r>
            <a:r>
              <a:rPr lang="en-US" altLang="zh-TW" sz="2400" dirty="0" smtClean="0"/>
              <a:t>motifs/domains </a:t>
            </a:r>
            <a:r>
              <a:rPr lang="en-US" altLang="zh-TW" sz="2400" dirty="0" smtClean="0"/>
              <a:t>present in the proteins?</a:t>
            </a:r>
          </a:p>
          <a:p>
            <a:pPr marL="342900" indent="-342900"/>
            <a:r>
              <a:rPr lang="en-US" altLang="zh-TW" sz="2400" dirty="0" smtClean="0"/>
              <a:t>7. Pick one protein and use  </a:t>
            </a:r>
            <a:r>
              <a:rPr lang="en-US" altLang="zh-TW" sz="2400" dirty="0" err="1" smtClean="0"/>
              <a:t>ProSite</a:t>
            </a:r>
            <a:r>
              <a:rPr lang="en-US" altLang="zh-TW" sz="2400" dirty="0" smtClean="0"/>
              <a:t> My Domains Image Creator to draw the motif structure.</a:t>
            </a:r>
            <a:endParaRPr lang="en-US" altLang="zh-TW" sz="2400" dirty="0"/>
          </a:p>
        </p:txBody>
      </p:sp>
      <p:sp>
        <p:nvSpPr>
          <p:cNvPr id="53257" name="Text Box 9"/>
          <p:cNvSpPr txBox="1">
            <a:spLocks noChangeArrowheads="1"/>
          </p:cNvSpPr>
          <p:nvPr/>
        </p:nvSpPr>
        <p:spPr bwMode="auto">
          <a:xfrm>
            <a:off x="404813" y="333375"/>
            <a:ext cx="3951287" cy="641350"/>
          </a:xfrm>
          <a:prstGeom prst="rect">
            <a:avLst/>
          </a:prstGeom>
          <a:noFill/>
          <a:ln w="9525">
            <a:noFill/>
            <a:miter lim="800000"/>
            <a:headEnd/>
            <a:tailEnd/>
          </a:ln>
          <a:effectLst/>
        </p:spPr>
        <p:txBody>
          <a:bodyPr wrap="none">
            <a:spAutoFit/>
          </a:bodyPr>
          <a:lstStyle/>
          <a:p>
            <a:r>
              <a:rPr lang="en-US" altLang="zh-TW" sz="3600" b="1">
                <a:solidFill>
                  <a:srgbClr val="006600"/>
                </a:solidFill>
                <a:effectLst>
                  <a:outerShdw blurRad="38100" dist="38100" dir="2700000" algn="tl">
                    <a:srgbClr val="C0C0C0"/>
                  </a:outerShdw>
                </a:effectLst>
                <a:latin typeface="Arial Rounded MT Bold" pitchFamily="34" charset="0"/>
              </a:rPr>
              <a:t>ASSIGNMENT 03</a:t>
            </a:r>
          </a:p>
        </p:txBody>
      </p:sp>
      <p:sp>
        <p:nvSpPr>
          <p:cNvPr id="53258" name="Text Box 10"/>
          <p:cNvSpPr txBox="1">
            <a:spLocks noChangeArrowheads="1"/>
          </p:cNvSpPr>
          <p:nvPr/>
        </p:nvSpPr>
        <p:spPr bwMode="auto">
          <a:xfrm>
            <a:off x="2392221" y="5661248"/>
            <a:ext cx="5400675" cy="915987"/>
          </a:xfrm>
          <a:prstGeom prst="rect">
            <a:avLst/>
          </a:prstGeom>
          <a:noFill/>
          <a:ln w="9525">
            <a:noFill/>
            <a:miter lim="800000"/>
            <a:headEnd/>
            <a:tailEnd/>
          </a:ln>
          <a:effectLst/>
        </p:spPr>
        <p:txBody>
          <a:bodyPr>
            <a:spAutoFit/>
          </a:bodyPr>
          <a:lstStyle/>
          <a:p>
            <a:pPr algn="ctr"/>
            <a:r>
              <a:rPr lang="en-US" altLang="zh-TW" sz="1800" b="1" dirty="0">
                <a:solidFill>
                  <a:srgbClr val="C00000"/>
                </a:solidFill>
              </a:rPr>
              <a:t>E-mail the ANSWER as attached </a:t>
            </a:r>
            <a:r>
              <a:rPr lang="en-US" altLang="zh-TW" sz="1800" b="1" dirty="0" smtClean="0">
                <a:solidFill>
                  <a:srgbClr val="C00000"/>
                </a:solidFill>
              </a:rPr>
              <a:t>pdf file </a:t>
            </a:r>
            <a:r>
              <a:rPr lang="en-US" altLang="zh-TW" sz="1800" b="1" dirty="0">
                <a:solidFill>
                  <a:srgbClr val="C00000"/>
                </a:solidFill>
              </a:rPr>
              <a:t>to </a:t>
            </a:r>
          </a:p>
          <a:p>
            <a:pPr algn="ctr"/>
            <a:r>
              <a:rPr lang="en-US" altLang="zh-TW" sz="1800" b="1" dirty="0" smtClean="0">
                <a:solidFill>
                  <a:srgbClr val="C00000"/>
                </a:solidFill>
              </a:rPr>
              <a:t>petang@mail.cgu.edu.tw</a:t>
            </a:r>
            <a:r>
              <a:rPr lang="en-US" altLang="zh-TW" sz="1800" b="1" dirty="0">
                <a:solidFill>
                  <a:srgbClr val="C00000"/>
                </a:solidFill>
              </a:rPr>
              <a:t>.  </a:t>
            </a:r>
            <a:r>
              <a:rPr lang="en-US" altLang="zh-TW" sz="1800" b="1" dirty="0" smtClean="0">
                <a:solidFill>
                  <a:srgbClr val="C00000"/>
                </a:solidFill>
              </a:rPr>
              <a:t>Before 8 Nov 2018</a:t>
            </a:r>
            <a:endParaRPr lang="en-US" altLang="zh-TW" sz="1800" b="1" dirty="0">
              <a:solidFill>
                <a:srgbClr val="C00000"/>
              </a:solidFill>
            </a:endParaRPr>
          </a:p>
          <a:p>
            <a:pPr algn="ctr"/>
            <a:r>
              <a:rPr lang="en-US" altLang="zh-TW" sz="1800" b="1" dirty="0">
                <a:solidFill>
                  <a:srgbClr val="C00000"/>
                </a:solidFill>
              </a:rPr>
              <a:t>****</a:t>
            </a:r>
            <a:r>
              <a:rPr lang="zh-TW" altLang="en-US" sz="1800" b="1" dirty="0">
                <a:solidFill>
                  <a:srgbClr val="C00000"/>
                </a:solidFill>
              </a:rPr>
              <a:t>郵件主旨： </a:t>
            </a:r>
            <a:r>
              <a:rPr lang="en-US" altLang="zh-TW" sz="1800" b="1" dirty="0" smtClean="0">
                <a:solidFill>
                  <a:srgbClr val="C00000"/>
                </a:solidFill>
              </a:rPr>
              <a:t>Bioinfo2018ASS4 _</a:t>
            </a:r>
            <a:r>
              <a:rPr lang="zh-TW" altLang="en-US" sz="1800" b="1" dirty="0" smtClean="0">
                <a:solidFill>
                  <a:srgbClr val="C00000"/>
                </a:solidFill>
              </a:rPr>
              <a:t>學號</a:t>
            </a:r>
            <a:endParaRPr lang="en-US" altLang="zh-TW" sz="1800" b="1" dirty="0">
              <a:solidFill>
                <a:srgbClr val="C00000"/>
              </a:solidFill>
            </a:endParaRPr>
          </a:p>
        </p:txBody>
      </p:sp>
    </p:spTree>
    <p:extLst>
      <p:ext uri="{BB962C8B-B14F-4D97-AF65-F5344CB8AC3E}">
        <p14:creationId xmlns:p14="http://schemas.microsoft.com/office/powerpoint/2010/main" val="197155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691</TotalTime>
  <Words>721</Words>
  <Application>Microsoft Office PowerPoint</Application>
  <PresentationFormat>如螢幕大小 (4:3)</PresentationFormat>
  <Paragraphs>107</Paragraphs>
  <Slides>39</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39</vt:i4>
      </vt:variant>
    </vt:vector>
  </HeadingPairs>
  <TitlesOfParts>
    <vt:vector size="48" baseType="lpstr">
      <vt:lpstr>全真海報體</vt:lpstr>
      <vt:lpstr>新細明體</vt:lpstr>
      <vt:lpstr>標楷體</vt:lpstr>
      <vt:lpstr>Arial</vt:lpstr>
      <vt:lpstr>Arial Rounded MT Bold</vt:lpstr>
      <vt:lpstr>Calibri</vt:lpstr>
      <vt:lpstr>Courier New</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CGBC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PETANG</dc:creator>
  <cp:lastModifiedBy>Petrus Tang</cp:lastModifiedBy>
  <cp:revision>42</cp:revision>
  <dcterms:created xsi:type="dcterms:W3CDTF">2011-11-03T22:44:02Z</dcterms:created>
  <dcterms:modified xsi:type="dcterms:W3CDTF">2018-10-25T08:55:00Z</dcterms:modified>
</cp:coreProperties>
</file>