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7" r:id="rId2"/>
    <p:sldId id="278" r:id="rId3"/>
    <p:sldId id="289" r:id="rId4"/>
    <p:sldId id="294" r:id="rId5"/>
    <p:sldId id="298" r:id="rId6"/>
    <p:sldId id="299" r:id="rId7"/>
    <p:sldId id="295" r:id="rId8"/>
    <p:sldId id="300" r:id="rId9"/>
    <p:sldId id="301" r:id="rId10"/>
    <p:sldId id="296" r:id="rId11"/>
    <p:sldId id="297" r:id="rId12"/>
    <p:sldId id="279" r:id="rId13"/>
    <p:sldId id="268" r:id="rId14"/>
    <p:sldId id="269" r:id="rId15"/>
    <p:sldId id="275" r:id="rId16"/>
    <p:sldId id="285" r:id="rId17"/>
    <p:sldId id="286" r:id="rId1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003399"/>
    <a:srgbClr val="660066"/>
    <a:srgbClr val="FFFF00"/>
    <a:srgbClr val="006600"/>
    <a:srgbClr val="003300"/>
    <a:srgbClr val="FFFF99"/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56" autoAdjust="0"/>
    <p:restoredTop sz="94697" autoAdjust="0"/>
  </p:normalViewPr>
  <p:slideViewPr>
    <p:cSldViewPr>
      <p:cViewPr varScale="1">
        <p:scale>
          <a:sx n="66" d="100"/>
          <a:sy n="66" d="100"/>
        </p:scale>
        <p:origin x="-1290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713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 descr="Large confetti"/>
          <p:cNvSpPr>
            <a:spLocks noChangeArrowheads="1"/>
          </p:cNvSpPr>
          <p:nvPr/>
        </p:nvSpPr>
        <p:spPr bwMode="ltGray">
          <a:xfrm>
            <a:off x="484188" y="1549400"/>
            <a:ext cx="8158162" cy="1689100"/>
          </a:xfrm>
          <a:prstGeom prst="rect">
            <a:avLst/>
          </a:prstGeom>
          <a:pattFill prst="lgConfetti">
            <a:fgClr>
              <a:schemeClr val="accent2">
                <a:alpha val="50000"/>
              </a:schemeClr>
            </a:fgClr>
            <a:bgClr>
              <a:schemeClr val="folHlink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5" name="AutoShape 5"/>
          <p:cNvSpPr>
            <a:spLocks noChangeArrowheads="1"/>
          </p:cNvSpPr>
          <p:nvPr/>
        </p:nvSpPr>
        <p:spPr bwMode="ltGray">
          <a:xfrm>
            <a:off x="228600" y="3206750"/>
            <a:ext cx="8686800" cy="77788"/>
          </a:xfrm>
          <a:prstGeom prst="roundRect">
            <a:avLst>
              <a:gd name="adj" fmla="val 50000"/>
            </a:avLst>
          </a:prstGeom>
          <a:solidFill>
            <a:schemeClr val="bg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6" name="AutoShape 57"/>
          <p:cNvSpPr>
            <a:spLocks noChangeArrowheads="1"/>
          </p:cNvSpPr>
          <p:nvPr/>
        </p:nvSpPr>
        <p:spPr bwMode="ltGray">
          <a:xfrm>
            <a:off x="228600" y="1482725"/>
            <a:ext cx="8686800" cy="77788"/>
          </a:xfrm>
          <a:prstGeom prst="roundRect">
            <a:avLst>
              <a:gd name="adj" fmla="val 50000"/>
            </a:avLst>
          </a:prstGeom>
          <a:solidFill>
            <a:schemeClr val="bg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7" name="AutoShape 58"/>
          <p:cNvSpPr>
            <a:spLocks noChangeArrowheads="1"/>
          </p:cNvSpPr>
          <p:nvPr/>
        </p:nvSpPr>
        <p:spPr bwMode="ltGray">
          <a:xfrm>
            <a:off x="8623300" y="1246188"/>
            <a:ext cx="77788" cy="2235200"/>
          </a:xfrm>
          <a:prstGeom prst="roundRect">
            <a:avLst>
              <a:gd name="adj" fmla="val 50000"/>
            </a:avLst>
          </a:prstGeom>
          <a:solidFill>
            <a:schemeClr val="bg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8" name="AutoShape 59"/>
          <p:cNvSpPr>
            <a:spLocks noChangeArrowheads="1"/>
          </p:cNvSpPr>
          <p:nvPr/>
        </p:nvSpPr>
        <p:spPr bwMode="ltGray">
          <a:xfrm>
            <a:off x="434975" y="1252538"/>
            <a:ext cx="77788" cy="2235200"/>
          </a:xfrm>
          <a:prstGeom prst="roundRect">
            <a:avLst>
              <a:gd name="adj" fmla="val 50000"/>
            </a:avLst>
          </a:prstGeom>
          <a:solidFill>
            <a:schemeClr val="bg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9" name="AutoShape 61"/>
          <p:cNvSpPr>
            <a:spLocks noChangeArrowheads="1"/>
          </p:cNvSpPr>
          <p:nvPr/>
        </p:nvSpPr>
        <p:spPr bwMode="ltGray">
          <a:xfrm>
            <a:off x="2830513" y="5783263"/>
            <a:ext cx="3481387" cy="77787"/>
          </a:xfrm>
          <a:prstGeom prst="roundRect">
            <a:avLst>
              <a:gd name="adj" fmla="val 50000"/>
            </a:avLst>
          </a:prstGeom>
          <a:solidFill>
            <a:schemeClr val="bg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0" name="Rectangle 62" descr="Large confetti"/>
          <p:cNvSpPr>
            <a:spLocks noChangeArrowheads="1"/>
          </p:cNvSpPr>
          <p:nvPr/>
        </p:nvSpPr>
        <p:spPr bwMode="ltGray">
          <a:xfrm>
            <a:off x="4095750" y="5734050"/>
            <a:ext cx="949325" cy="176213"/>
          </a:xfrm>
          <a:prstGeom prst="rect">
            <a:avLst/>
          </a:prstGeom>
          <a:pattFill prst="lgConfetti">
            <a:fgClr>
              <a:schemeClr val="accent2"/>
            </a:fgClr>
            <a:bgClr>
              <a:schemeClr val="folHlink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3135" name="Rectangle 63" descr="Large confetti"/>
          <p:cNvSpPr>
            <a:spLocks noGrp="1" noChangeArrowheads="1"/>
          </p:cNvSpPr>
          <p:nvPr>
            <p:ph type="ctrTitle"/>
          </p:nvPr>
        </p:nvSpPr>
        <p:spPr>
          <a:xfrm>
            <a:off x="685800" y="1752600"/>
            <a:ext cx="7772400" cy="1143000"/>
          </a:xfrm>
          <a:pattFill prst="lgConfetti">
            <a:fgClr>
              <a:schemeClr val="accent2"/>
            </a:fgClr>
            <a:bgClr>
              <a:schemeClr val="folHlink"/>
            </a:bgClr>
          </a:pattFill>
        </p:spPr>
        <p:txBody>
          <a:bodyPr anchor="ctr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136" name="Rectangle 64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7465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11" name="Rectangle 6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2" name="Rectangle 6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3" name="Rectangle 6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noFill/>
        </p:spPr>
        <p:txBody>
          <a:bodyPr anchor="b" anchorCtr="0"/>
          <a:lstStyle>
            <a:lvl1pPr>
              <a:defRPr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16CCD11B-3FE2-42FF-849E-9F2B7BF344E5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6C4FAC6-7672-4671-8E79-499ED07F5106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C955A607-A7D4-454B-9438-7D62F2437B6D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85800" y="1905000"/>
            <a:ext cx="3810000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3810000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C13D4BB-2DA9-4D5D-B72E-B7A09ECB4978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0D29F52-69F2-40E8-9BE8-C05640066AE6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CA22B4B-2A6D-404E-8DED-9C0C246740DB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12E9F7B-B079-4222-AFA7-DB90DBF3E827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1D9D2D35-E9BD-47F7-ABF6-BA6868292690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EAA6B66-BCBB-4AC1-B0FC-F53A784BA463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B8C4E70-947A-428B-8D88-461A62C68A02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821488" y="284163"/>
            <a:ext cx="2044700" cy="5811837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85800" y="284163"/>
            <a:ext cx="5983288" cy="5811837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B9DC1FA-53E8-429E-A656-448DC591E979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58" descr="Large confetti"/>
          <p:cNvSpPr>
            <a:spLocks noGrp="1" noChangeArrowheads="1"/>
          </p:cNvSpPr>
          <p:nvPr>
            <p:ph type="title"/>
          </p:nvPr>
        </p:nvSpPr>
        <p:spPr bwMode="auto">
          <a:xfrm>
            <a:off x="1093788" y="284163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Rectangle 59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05000"/>
            <a:ext cx="777240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2108" name="Rectangle 6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400" smtClean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2109" name="Rectangle 6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kumimoji="0" sz="1400" smtClean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2114" name="Rectangle 66"/>
          <p:cNvSpPr>
            <a:spLocks noChangeArrowheads="1"/>
          </p:cNvSpPr>
          <p:nvPr/>
        </p:nvSpPr>
        <p:spPr bwMode="auto">
          <a:xfrm>
            <a:off x="0" y="1512888"/>
            <a:ext cx="8458200" cy="87312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2115" name="Rectangle 67" descr="Large confetti"/>
          <p:cNvSpPr>
            <a:spLocks noChangeArrowheads="1"/>
          </p:cNvSpPr>
          <p:nvPr/>
        </p:nvSpPr>
        <p:spPr bwMode="ltGray">
          <a:xfrm>
            <a:off x="247650" y="0"/>
            <a:ext cx="793750" cy="1841500"/>
          </a:xfrm>
          <a:prstGeom prst="rect">
            <a:avLst/>
          </a:prstGeom>
          <a:pattFill prst="lgConfetti">
            <a:fgClr>
              <a:schemeClr val="accent2"/>
            </a:fgClr>
            <a:bgClr>
              <a:schemeClr val="folHlink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2116" name="Rectangle 68"/>
          <p:cNvSpPr>
            <a:spLocks noChangeArrowheads="1"/>
          </p:cNvSpPr>
          <p:nvPr/>
        </p:nvSpPr>
        <p:spPr bwMode="auto">
          <a:xfrm>
            <a:off x="7067550" y="6553200"/>
            <a:ext cx="2076450" cy="79375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2110" name="Rectangle 62" descr="Large confetti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216900" y="6248400"/>
            <a:ext cx="533400" cy="609600"/>
          </a:xfrm>
          <a:prstGeom prst="rect">
            <a:avLst/>
          </a:prstGeom>
          <a:pattFill prst="lgConfetti">
            <a:fgClr>
              <a:schemeClr val="accent2"/>
            </a:fgClr>
            <a:bgClr>
              <a:schemeClr val="folHlink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>
            <a:lvl1pPr algn="r">
              <a:defRPr kumimoji="0" sz="1400" smtClean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97B7A998-3ACD-44DE-811D-D39B923D8719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charset="-120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charset="-120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SzPct val="85000"/>
        <a:buBlip>
          <a:blip r:embed="rId13"/>
        </a:buBlip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0000"/>
        <a:buFont typeface="Wingdings" pitchFamily="2" charset="2"/>
        <a:buChar char="n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SzPct val="70000"/>
        <a:buFont typeface="Wingdings" pitchFamily="2" charset="2"/>
        <a:buChar char="n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SzPct val="70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cbi.nlm.nih.gov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ncbi.nlm.nih.gov/entrez/query.fcgi?db=Structure" TargetMode="External"/><Relationship Id="rId13" Type="http://schemas.openxmlformats.org/officeDocument/2006/relationships/hyperlink" Target="http://www.ncbi.nlm.nih.gov/entrez/query.fcgi?db=books" TargetMode="External"/><Relationship Id="rId18" Type="http://schemas.openxmlformats.org/officeDocument/2006/relationships/hyperlink" Target="http://www.ncbi.nlm.nih.gov/entrez/query.fcgi?db=cdd" TargetMode="External"/><Relationship Id="rId3" Type="http://schemas.openxmlformats.org/officeDocument/2006/relationships/image" Target="../media/image4.png"/><Relationship Id="rId21" Type="http://schemas.openxmlformats.org/officeDocument/2006/relationships/image" Target="../media/image6.png"/><Relationship Id="rId7" Type="http://schemas.openxmlformats.org/officeDocument/2006/relationships/hyperlink" Target="http://www.ncbi.nlm.nih.gov/entrez/query.fcgi?db=Protein" TargetMode="External"/><Relationship Id="rId12" Type="http://schemas.openxmlformats.org/officeDocument/2006/relationships/hyperlink" Target="http://www.ncbi.nlm.nih.gov/entrez/query.fcgi?db=Taxonomy" TargetMode="External"/><Relationship Id="rId17" Type="http://schemas.openxmlformats.org/officeDocument/2006/relationships/hyperlink" Target="http://www.ncbi.nlm.nih.gov/entrez/query.fcgi?db=snp" TargetMode="External"/><Relationship Id="rId2" Type="http://schemas.openxmlformats.org/officeDocument/2006/relationships/hyperlink" Target="http://www.ncbi.nlm.nih.gov/entrez/" TargetMode="External"/><Relationship Id="rId16" Type="http://schemas.openxmlformats.org/officeDocument/2006/relationships/hyperlink" Target="http://www.ncbi.nlm.nih.gov/entrez/query.fcgi?db=unists" TargetMode="External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ncbi.nlm.nih.gov/entrez/query.fcgi?db=Nucleotide" TargetMode="External"/><Relationship Id="rId11" Type="http://schemas.openxmlformats.org/officeDocument/2006/relationships/hyperlink" Target="http://www.ncbi.nlm.nih.gov/entrez/query.fcgi?db=OMIM" TargetMode="External"/><Relationship Id="rId5" Type="http://schemas.openxmlformats.org/officeDocument/2006/relationships/hyperlink" Target="http://www.ncbi.nlm.nih.gov/entrez/query.fcgi?db=PubMed" TargetMode="External"/><Relationship Id="rId15" Type="http://schemas.openxmlformats.org/officeDocument/2006/relationships/hyperlink" Target="http://www.ncbi.nlm.nih.gov/entrez/query.fcgi?db=Domains" TargetMode="External"/><Relationship Id="rId10" Type="http://schemas.openxmlformats.org/officeDocument/2006/relationships/hyperlink" Target="http://www.ncbi.nlm.nih.gov/entrez/query.fcgi?db=Popset" TargetMode="External"/><Relationship Id="rId19" Type="http://schemas.openxmlformats.org/officeDocument/2006/relationships/hyperlink" Target="http://www.ncbi.nlm.nih.gov/" TargetMode="External"/><Relationship Id="rId4" Type="http://schemas.openxmlformats.org/officeDocument/2006/relationships/hyperlink" Target="http://www.ncbi.nlm.nih.gov/Entrez/index.html" TargetMode="External"/><Relationship Id="rId9" Type="http://schemas.openxmlformats.org/officeDocument/2006/relationships/hyperlink" Target="http://www.ncbi.nlm.nih.gov/entrez/query.fcgi?db=Genome" TargetMode="External"/><Relationship Id="rId14" Type="http://schemas.openxmlformats.org/officeDocument/2006/relationships/hyperlink" Target="http://www.ncbi.nlm.nih.gov/entrez/query.fcgi?db=geo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ncbi.nlm.nih.gov/Entrez/index.html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cbi.nlm.nih.gov/sites/gquery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bi.ac.uk/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niprot.org/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genbank-01.htm" TargetMode="External"/><Relationship Id="rId13" Type="http://schemas.openxmlformats.org/officeDocument/2006/relationships/image" Target="../media/image15.jpeg"/><Relationship Id="rId3" Type="http://schemas.openxmlformats.org/officeDocument/2006/relationships/hyperlink" Target="rsf.htm" TargetMode="External"/><Relationship Id="rId7" Type="http://schemas.openxmlformats.org/officeDocument/2006/relationships/hyperlink" Target="fasta.htm" TargetMode="External"/><Relationship Id="rId12" Type="http://schemas.openxmlformats.org/officeDocument/2006/relationships/hyperlink" Target="Trace.abi" TargetMode="External"/><Relationship Id="rId2" Type="http://schemas.openxmlformats.org/officeDocument/2006/relationships/hyperlink" Target="msf.htm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11" Type="http://schemas.openxmlformats.org/officeDocument/2006/relationships/hyperlink" Target="EMBL%20feature_table.htm" TargetMode="External"/><Relationship Id="rId5" Type="http://schemas.openxmlformats.org/officeDocument/2006/relationships/hyperlink" Target="GCG.txt" TargetMode="External"/><Relationship Id="rId10" Type="http://schemas.openxmlformats.org/officeDocument/2006/relationships/hyperlink" Target="embl.htm" TargetMode="External"/><Relationship Id="rId4" Type="http://schemas.openxmlformats.org/officeDocument/2006/relationships/hyperlink" Target="list.htm" TargetMode="External"/><Relationship Id="rId9" Type="http://schemas.openxmlformats.org/officeDocument/2006/relationships/hyperlink" Target="genbank-02.htm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../../90/Lecture90-03/exercise03.html" TargetMode="Externa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1182688" y="3632200"/>
            <a:ext cx="7732712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lnSpc>
                <a:spcPct val="90000"/>
              </a:lnSpc>
              <a:defRPr/>
            </a:pPr>
            <a:r>
              <a:rPr lang="en-US" altLang="zh-TW" sz="4800" b="1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taccato222 BT" pitchFamily="66" charset="0"/>
                <a:ea typeface="Arial Unicode MS" pitchFamily="34" charset="-120"/>
                <a:cs typeface="Arial Unicode MS" pitchFamily="34" charset="-120"/>
              </a:rPr>
              <a:t>Sequence Retrieving, Manipulation </a:t>
            </a:r>
          </a:p>
          <a:p>
            <a:pPr algn="ctr">
              <a:lnSpc>
                <a:spcPct val="90000"/>
              </a:lnSpc>
              <a:defRPr/>
            </a:pPr>
            <a:r>
              <a:rPr lang="en-US" altLang="zh-TW" sz="4800" b="1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taccato222 BT" pitchFamily="66" charset="0"/>
                <a:ea typeface="Arial Unicode MS" pitchFamily="34" charset="-120"/>
                <a:cs typeface="Arial Unicode MS" pitchFamily="34" charset="-120"/>
              </a:rPr>
              <a:t>and Management</a:t>
            </a:r>
          </a:p>
        </p:txBody>
      </p:sp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423863" y="865188"/>
            <a:ext cx="8491537" cy="969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en-US" altLang="zh-TW" sz="7200" b="1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BIOINFORMATICS</a:t>
            </a:r>
          </a:p>
        </p:txBody>
      </p:sp>
      <p:sp>
        <p:nvSpPr>
          <p:cNvPr id="13316" name="Text Box 6"/>
          <p:cNvSpPr txBox="1">
            <a:spLocks noChangeArrowheads="1"/>
          </p:cNvSpPr>
          <p:nvPr/>
        </p:nvSpPr>
        <p:spPr bwMode="auto">
          <a:xfrm>
            <a:off x="304800" y="2590800"/>
            <a:ext cx="3100388" cy="118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7200">
                <a:latin typeface="Staccato222 BT" pitchFamily="66" charset="0"/>
              </a:rPr>
              <a:t>Lecture 3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 Box 2"/>
          <p:cNvSpPr txBox="1">
            <a:spLocks noChangeArrowheads="1"/>
          </p:cNvSpPr>
          <p:nvPr/>
        </p:nvSpPr>
        <p:spPr bwMode="auto">
          <a:xfrm>
            <a:off x="1143000" y="260350"/>
            <a:ext cx="6208713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  <a:defRPr/>
            </a:pPr>
            <a:r>
              <a:rPr lang="en-US" altLang="zh-TW" sz="3600" b="1">
                <a:solidFill>
                  <a:srgbClr val="00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A Sequence Retrieving and</a:t>
            </a:r>
          </a:p>
          <a:p>
            <a:pPr>
              <a:lnSpc>
                <a:spcPct val="80000"/>
              </a:lnSpc>
              <a:defRPr/>
            </a:pPr>
            <a:r>
              <a:rPr lang="en-US" altLang="zh-TW" sz="3600" b="1">
                <a:solidFill>
                  <a:srgbClr val="00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Manipulation Network</a:t>
            </a:r>
          </a:p>
        </p:txBody>
      </p:sp>
      <p:sp>
        <p:nvSpPr>
          <p:cNvPr id="47124" name="Text Box 20"/>
          <p:cNvSpPr txBox="1">
            <a:spLocks noChangeArrowheads="1"/>
          </p:cNvSpPr>
          <p:nvPr/>
        </p:nvSpPr>
        <p:spPr bwMode="auto">
          <a:xfrm>
            <a:off x="4356100" y="1916113"/>
            <a:ext cx="3357563" cy="87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  <a:defRPr/>
            </a:pPr>
            <a:r>
              <a:rPr lang="en-US" altLang="zh-TW" sz="1600" b="1">
                <a:effectLst>
                  <a:outerShdw blurRad="38100" dist="38100" dir="2700000" algn="tl">
                    <a:srgbClr val="000000"/>
                  </a:outerShdw>
                </a:effectLst>
                <a:latin typeface="Courier New" pitchFamily="49" charset="0"/>
              </a:rPr>
              <a:t>DNA		</a:t>
            </a:r>
            <a:r>
              <a:rPr lang="en-US" altLang="zh-TW" sz="1400" b="1">
                <a:effectLst>
                  <a:outerShdw blurRad="38100" dist="38100" dir="2700000" algn="tl">
                    <a:srgbClr val="000000"/>
                  </a:outerShdw>
                </a:effectLst>
              </a:rPr>
              <a:t>Protein</a:t>
            </a:r>
          </a:p>
          <a:p>
            <a:pPr>
              <a:lnSpc>
                <a:spcPct val="80000"/>
              </a:lnSpc>
              <a:defRPr/>
            </a:pPr>
            <a:r>
              <a:rPr lang="en-US" altLang="zh-TW" sz="1600" b="1">
                <a:latin typeface="Courier New" pitchFamily="49" charset="0"/>
              </a:rPr>
              <a:t>NCBI-GenBANK	PIR</a:t>
            </a:r>
          </a:p>
          <a:p>
            <a:pPr>
              <a:lnSpc>
                <a:spcPct val="80000"/>
              </a:lnSpc>
              <a:defRPr/>
            </a:pPr>
            <a:r>
              <a:rPr lang="en-US" altLang="zh-TW" sz="1600" b="1">
                <a:latin typeface="Courier New" pitchFamily="49" charset="0"/>
              </a:rPr>
              <a:t>DDBJ		SWISSPROT</a:t>
            </a:r>
          </a:p>
          <a:p>
            <a:pPr>
              <a:lnSpc>
                <a:spcPct val="80000"/>
              </a:lnSpc>
              <a:defRPr/>
            </a:pPr>
            <a:r>
              <a:rPr lang="en-US" altLang="zh-TW" sz="1600" b="1">
                <a:latin typeface="Courier New" pitchFamily="49" charset="0"/>
              </a:rPr>
              <a:t>EBI-EMBL	EXPASY, PDB</a:t>
            </a:r>
          </a:p>
        </p:txBody>
      </p:sp>
      <p:sp>
        <p:nvSpPr>
          <p:cNvPr id="14340" name="Text Box 21"/>
          <p:cNvSpPr txBox="1">
            <a:spLocks noChangeArrowheads="1"/>
          </p:cNvSpPr>
          <p:nvPr/>
        </p:nvSpPr>
        <p:spPr bwMode="auto">
          <a:xfrm>
            <a:off x="7667625" y="3203575"/>
            <a:ext cx="1406525" cy="87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zh-TW" sz="1600" b="1">
                <a:solidFill>
                  <a:srgbClr val="FF3300"/>
                </a:solidFill>
                <a:latin typeface="Courier New" pitchFamily="49" charset="0"/>
              </a:rPr>
              <a:t>GCG</a:t>
            </a:r>
          </a:p>
          <a:p>
            <a:pPr>
              <a:lnSpc>
                <a:spcPct val="80000"/>
              </a:lnSpc>
            </a:pPr>
            <a:r>
              <a:rPr lang="en-US" altLang="zh-TW" sz="1600" b="1">
                <a:solidFill>
                  <a:srgbClr val="FF3300"/>
                </a:solidFill>
                <a:latin typeface="Courier New" pitchFamily="49" charset="0"/>
              </a:rPr>
              <a:t>SeqWEB</a:t>
            </a:r>
          </a:p>
          <a:p>
            <a:pPr>
              <a:lnSpc>
                <a:spcPct val="80000"/>
              </a:lnSpc>
            </a:pPr>
            <a:r>
              <a:rPr lang="en-US" altLang="zh-TW" sz="1600" b="1">
                <a:solidFill>
                  <a:srgbClr val="FF3300"/>
                </a:solidFill>
                <a:latin typeface="Courier New" pitchFamily="49" charset="0"/>
              </a:rPr>
              <a:t>Vector NTI</a:t>
            </a:r>
          </a:p>
          <a:p>
            <a:pPr>
              <a:lnSpc>
                <a:spcPct val="80000"/>
              </a:lnSpc>
            </a:pPr>
            <a:r>
              <a:rPr lang="en-US" altLang="zh-TW" sz="1600" b="1">
                <a:solidFill>
                  <a:srgbClr val="FF3300"/>
                </a:solidFill>
                <a:latin typeface="Courier New" pitchFamily="49" charset="0"/>
              </a:rPr>
              <a:t>GenoMAX</a:t>
            </a:r>
          </a:p>
        </p:txBody>
      </p:sp>
      <p:sp>
        <p:nvSpPr>
          <p:cNvPr id="14341" name="Text Box 22"/>
          <p:cNvSpPr txBox="1">
            <a:spLocks noChangeArrowheads="1"/>
          </p:cNvSpPr>
          <p:nvPr/>
        </p:nvSpPr>
        <p:spPr bwMode="auto">
          <a:xfrm>
            <a:off x="414338" y="3644900"/>
            <a:ext cx="917575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zh-TW" sz="1600" b="1">
                <a:solidFill>
                  <a:srgbClr val="800000"/>
                </a:solidFill>
                <a:latin typeface="Courier New" pitchFamily="49" charset="0"/>
              </a:rPr>
              <a:t>Entrez</a:t>
            </a:r>
          </a:p>
          <a:p>
            <a:pPr>
              <a:lnSpc>
                <a:spcPct val="80000"/>
              </a:lnSpc>
            </a:pPr>
            <a:r>
              <a:rPr lang="en-US" altLang="zh-TW" sz="1600" b="1">
                <a:solidFill>
                  <a:srgbClr val="800000"/>
                </a:solidFill>
                <a:latin typeface="Courier New" pitchFamily="49" charset="0"/>
              </a:rPr>
              <a:t>SRS</a:t>
            </a:r>
          </a:p>
        </p:txBody>
      </p:sp>
      <p:sp>
        <p:nvSpPr>
          <p:cNvPr id="14342" name="Text Box 24"/>
          <p:cNvSpPr txBox="1">
            <a:spLocks noChangeArrowheads="1"/>
          </p:cNvSpPr>
          <p:nvPr/>
        </p:nvSpPr>
        <p:spPr bwMode="auto">
          <a:xfrm>
            <a:off x="1239838" y="6021388"/>
            <a:ext cx="2628900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zh-TW" sz="1600" b="1">
                <a:solidFill>
                  <a:srgbClr val="660066"/>
                </a:solidFill>
                <a:latin typeface="Courier New" pitchFamily="49" charset="0"/>
              </a:rPr>
              <a:t>Sequnece, Pdb, Image</a:t>
            </a:r>
          </a:p>
        </p:txBody>
      </p:sp>
      <p:cxnSp>
        <p:nvCxnSpPr>
          <p:cNvPr id="14343" name="AutoShape 34"/>
          <p:cNvCxnSpPr>
            <a:cxnSpLocks noChangeShapeType="1"/>
            <a:stCxn id="14355" idx="3"/>
            <a:endCxn id="47123" idx="0"/>
          </p:cNvCxnSpPr>
          <p:nvPr/>
        </p:nvCxnSpPr>
        <p:spPr bwMode="auto">
          <a:xfrm flipV="1">
            <a:off x="4395788" y="3284538"/>
            <a:ext cx="1863725" cy="2359025"/>
          </a:xfrm>
          <a:prstGeom prst="bentConnector4">
            <a:avLst>
              <a:gd name="adj1" fmla="val 10477"/>
              <a:gd name="adj2" fmla="val 109690"/>
            </a:avLst>
          </a:prstGeom>
          <a:noFill/>
          <a:ln w="28575">
            <a:solidFill>
              <a:schemeClr val="tx1"/>
            </a:solidFill>
            <a:miter lim="800000"/>
            <a:headEnd/>
            <a:tailEnd type="triangle" w="lg" len="lg"/>
          </a:ln>
        </p:spPr>
      </p:cxnSp>
      <p:cxnSp>
        <p:nvCxnSpPr>
          <p:cNvPr id="14344" name="AutoShape 36"/>
          <p:cNvCxnSpPr>
            <a:cxnSpLocks noChangeShapeType="1"/>
            <a:stCxn id="47122" idx="0"/>
            <a:endCxn id="47123" idx="2"/>
          </p:cNvCxnSpPr>
          <p:nvPr/>
        </p:nvCxnSpPr>
        <p:spPr bwMode="auto">
          <a:xfrm rot="5400000" flipH="1">
            <a:off x="6393657" y="3912394"/>
            <a:ext cx="1047750" cy="1316037"/>
          </a:xfrm>
          <a:prstGeom prst="bentConnector3">
            <a:avLst>
              <a:gd name="adj1" fmla="val 50000"/>
            </a:avLst>
          </a:prstGeom>
          <a:noFill/>
          <a:ln w="28575">
            <a:solidFill>
              <a:schemeClr val="tx1"/>
            </a:solidFill>
            <a:miter lim="800000"/>
            <a:headEnd/>
            <a:tailEnd type="triangle" w="lg" len="lg"/>
          </a:ln>
        </p:spPr>
      </p:cxnSp>
      <p:sp>
        <p:nvSpPr>
          <p:cNvPr id="14345" name="Text Box 25"/>
          <p:cNvSpPr txBox="1">
            <a:spLocks noChangeArrowheads="1"/>
          </p:cNvSpPr>
          <p:nvPr/>
        </p:nvSpPr>
        <p:spPr bwMode="auto">
          <a:xfrm>
            <a:off x="5289550" y="5029200"/>
            <a:ext cx="1039813" cy="1068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zh-TW" sz="1600" b="1">
                <a:solidFill>
                  <a:srgbClr val="006600"/>
                </a:solidFill>
                <a:latin typeface="Courier New" pitchFamily="49" charset="0"/>
              </a:rPr>
              <a:t>GenBANK</a:t>
            </a:r>
          </a:p>
          <a:p>
            <a:pPr>
              <a:lnSpc>
                <a:spcPct val="80000"/>
              </a:lnSpc>
            </a:pPr>
            <a:r>
              <a:rPr lang="en-US" altLang="zh-TW" sz="1600" b="1">
                <a:solidFill>
                  <a:srgbClr val="006600"/>
                </a:solidFill>
                <a:latin typeface="Courier New" pitchFamily="49" charset="0"/>
              </a:rPr>
              <a:t>GCG</a:t>
            </a:r>
          </a:p>
          <a:p>
            <a:pPr>
              <a:lnSpc>
                <a:spcPct val="80000"/>
              </a:lnSpc>
            </a:pPr>
            <a:r>
              <a:rPr lang="en-US" altLang="zh-TW" sz="1600" b="1">
                <a:solidFill>
                  <a:srgbClr val="006600"/>
                </a:solidFill>
                <a:latin typeface="Courier New" pitchFamily="49" charset="0"/>
              </a:rPr>
              <a:t>FASTA</a:t>
            </a:r>
          </a:p>
          <a:p>
            <a:pPr>
              <a:lnSpc>
                <a:spcPct val="80000"/>
              </a:lnSpc>
            </a:pPr>
            <a:r>
              <a:rPr lang="en-US" altLang="zh-TW" sz="1600" b="1">
                <a:solidFill>
                  <a:srgbClr val="006600"/>
                </a:solidFill>
                <a:latin typeface="Courier New" pitchFamily="49" charset="0"/>
              </a:rPr>
              <a:t>Staden</a:t>
            </a:r>
          </a:p>
          <a:p>
            <a:pPr>
              <a:lnSpc>
                <a:spcPct val="80000"/>
              </a:lnSpc>
            </a:pPr>
            <a:r>
              <a:rPr lang="en-US" altLang="zh-TW" sz="1600" b="1">
                <a:solidFill>
                  <a:srgbClr val="006600"/>
                </a:solidFill>
                <a:latin typeface="Courier New" pitchFamily="49" charset="0"/>
              </a:rPr>
              <a:t>Image</a:t>
            </a:r>
          </a:p>
        </p:txBody>
      </p:sp>
      <p:sp>
        <p:nvSpPr>
          <p:cNvPr id="14346" name="Text Box 37"/>
          <p:cNvSpPr txBox="1">
            <a:spLocks noChangeArrowheads="1"/>
          </p:cNvSpPr>
          <p:nvPr/>
        </p:nvSpPr>
        <p:spPr bwMode="auto">
          <a:xfrm>
            <a:off x="7019925" y="5876925"/>
            <a:ext cx="1284288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zh-TW" sz="1600" b="1">
                <a:solidFill>
                  <a:srgbClr val="006600"/>
                </a:solidFill>
                <a:latin typeface="Courier New" pitchFamily="49" charset="0"/>
              </a:rPr>
              <a:t>Sequence</a:t>
            </a:r>
          </a:p>
          <a:p>
            <a:pPr>
              <a:lnSpc>
                <a:spcPct val="80000"/>
              </a:lnSpc>
            </a:pPr>
            <a:r>
              <a:rPr lang="en-US" altLang="zh-TW" sz="1600" b="1">
                <a:solidFill>
                  <a:srgbClr val="006600"/>
                </a:solidFill>
                <a:latin typeface="Courier New" pitchFamily="49" charset="0"/>
              </a:rPr>
              <a:t>Converter</a:t>
            </a:r>
          </a:p>
        </p:txBody>
      </p:sp>
      <p:grpSp>
        <p:nvGrpSpPr>
          <p:cNvPr id="14347" name="Group 54"/>
          <p:cNvGrpSpPr>
            <a:grpSpLocks/>
          </p:cNvGrpSpPr>
          <p:nvPr/>
        </p:nvGrpSpPr>
        <p:grpSpPr bwMode="auto">
          <a:xfrm>
            <a:off x="827088" y="1873250"/>
            <a:ext cx="3455987" cy="823913"/>
            <a:chOff x="699" y="1180"/>
            <a:chExt cx="2177" cy="519"/>
          </a:xfrm>
        </p:grpSpPr>
        <p:sp>
          <p:nvSpPr>
            <p:cNvPr id="47118" name="Text Box 14"/>
            <p:cNvSpPr txBox="1">
              <a:spLocks noChangeArrowheads="1"/>
            </p:cNvSpPr>
            <p:nvPr/>
          </p:nvSpPr>
          <p:spPr bwMode="auto">
            <a:xfrm>
              <a:off x="735" y="1180"/>
              <a:ext cx="2104" cy="5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zh-TW" sz="48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 Rounded MT Bold" pitchFamily="34" charset="0"/>
                </a:rPr>
                <a:t>Databases</a:t>
              </a:r>
            </a:p>
          </p:txBody>
        </p:sp>
        <p:sp>
          <p:nvSpPr>
            <p:cNvPr id="14363" name="AutoShape 47"/>
            <p:cNvSpPr>
              <a:spLocks noChangeArrowheads="1"/>
            </p:cNvSpPr>
            <p:nvPr/>
          </p:nvSpPr>
          <p:spPr bwMode="auto">
            <a:xfrm>
              <a:off x="699" y="1212"/>
              <a:ext cx="2177" cy="454"/>
            </a:xfrm>
            <a:prstGeom prst="roundRect">
              <a:avLst>
                <a:gd name="adj" fmla="val 16667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TW" altLang="en-US"/>
            </a:p>
          </p:txBody>
        </p:sp>
      </p:grpSp>
      <p:grpSp>
        <p:nvGrpSpPr>
          <p:cNvPr id="14348" name="Group 55"/>
          <p:cNvGrpSpPr>
            <a:grpSpLocks/>
          </p:cNvGrpSpPr>
          <p:nvPr/>
        </p:nvGrpSpPr>
        <p:grpSpPr bwMode="auto">
          <a:xfrm>
            <a:off x="4786313" y="3284538"/>
            <a:ext cx="2944812" cy="762000"/>
            <a:chOff x="3015" y="2150"/>
            <a:chExt cx="1855" cy="480"/>
          </a:xfrm>
        </p:grpSpPr>
        <p:sp>
          <p:nvSpPr>
            <p:cNvPr id="47123" name="Text Box 19"/>
            <p:cNvSpPr txBox="1">
              <a:spLocks noChangeArrowheads="1"/>
            </p:cNvSpPr>
            <p:nvPr/>
          </p:nvSpPr>
          <p:spPr bwMode="auto">
            <a:xfrm>
              <a:off x="3015" y="2150"/>
              <a:ext cx="1855" cy="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zh-TW" sz="4400" b="1">
                  <a:solidFill>
                    <a:srgbClr val="FF33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 Rounded MT Bold" pitchFamily="34" charset="0"/>
                </a:rPr>
                <a:t>Softwares</a:t>
              </a:r>
            </a:p>
          </p:txBody>
        </p:sp>
        <p:sp>
          <p:nvSpPr>
            <p:cNvPr id="14361" name="AutoShape 48"/>
            <p:cNvSpPr>
              <a:spLocks noChangeArrowheads="1"/>
            </p:cNvSpPr>
            <p:nvPr/>
          </p:nvSpPr>
          <p:spPr bwMode="auto">
            <a:xfrm>
              <a:off x="3036" y="2163"/>
              <a:ext cx="1815" cy="454"/>
            </a:xfrm>
            <a:prstGeom prst="roundRect">
              <a:avLst>
                <a:gd name="adj" fmla="val 16667"/>
              </a:avLst>
            </a:prstGeom>
            <a:noFill/>
            <a:ln w="9525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TW" altLang="en-US"/>
            </a:p>
          </p:txBody>
        </p:sp>
      </p:grpSp>
      <p:grpSp>
        <p:nvGrpSpPr>
          <p:cNvPr id="14349" name="Group 56"/>
          <p:cNvGrpSpPr>
            <a:grpSpLocks/>
          </p:cNvGrpSpPr>
          <p:nvPr/>
        </p:nvGrpSpPr>
        <p:grpSpPr bwMode="auto">
          <a:xfrm>
            <a:off x="6257925" y="5094288"/>
            <a:ext cx="2635250" cy="823912"/>
            <a:chOff x="3490" y="3209"/>
            <a:chExt cx="1660" cy="519"/>
          </a:xfrm>
        </p:grpSpPr>
        <p:sp>
          <p:nvSpPr>
            <p:cNvPr id="47122" name="Text Box 18"/>
            <p:cNvSpPr txBox="1">
              <a:spLocks noChangeArrowheads="1"/>
            </p:cNvSpPr>
            <p:nvPr/>
          </p:nvSpPr>
          <p:spPr bwMode="auto">
            <a:xfrm>
              <a:off x="3490" y="3209"/>
              <a:ext cx="1660" cy="5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zh-TW" sz="4800" b="1">
                  <a:solidFill>
                    <a:srgbClr val="0066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 Rounded MT Bold" pitchFamily="34" charset="0"/>
                </a:rPr>
                <a:t>Formats</a:t>
              </a:r>
            </a:p>
          </p:txBody>
        </p:sp>
        <p:sp>
          <p:nvSpPr>
            <p:cNvPr id="14359" name="AutoShape 49"/>
            <p:cNvSpPr>
              <a:spLocks noChangeArrowheads="1"/>
            </p:cNvSpPr>
            <p:nvPr/>
          </p:nvSpPr>
          <p:spPr bwMode="auto">
            <a:xfrm>
              <a:off x="3527" y="3242"/>
              <a:ext cx="1587" cy="454"/>
            </a:xfrm>
            <a:prstGeom prst="roundRect">
              <a:avLst>
                <a:gd name="adj" fmla="val 16667"/>
              </a:avLst>
            </a:prstGeom>
            <a:noFill/>
            <a:ln w="9525">
              <a:solidFill>
                <a:srgbClr val="00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TW" altLang="en-US"/>
            </a:p>
          </p:txBody>
        </p:sp>
      </p:grpSp>
      <p:grpSp>
        <p:nvGrpSpPr>
          <p:cNvPr id="14350" name="Group 57"/>
          <p:cNvGrpSpPr>
            <a:grpSpLocks/>
          </p:cNvGrpSpPr>
          <p:nvPr/>
        </p:nvGrpSpPr>
        <p:grpSpPr bwMode="auto">
          <a:xfrm>
            <a:off x="1295400" y="3213100"/>
            <a:ext cx="2519363" cy="1295400"/>
            <a:chOff x="635" y="2115"/>
            <a:chExt cx="1587" cy="816"/>
          </a:xfrm>
        </p:grpSpPr>
        <p:sp>
          <p:nvSpPr>
            <p:cNvPr id="47121" name="Text Box 17"/>
            <p:cNvSpPr txBox="1">
              <a:spLocks noChangeArrowheads="1"/>
            </p:cNvSpPr>
            <p:nvPr/>
          </p:nvSpPr>
          <p:spPr bwMode="auto">
            <a:xfrm>
              <a:off x="644" y="2195"/>
              <a:ext cx="1568" cy="7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lnSpc>
                  <a:spcPct val="70000"/>
                </a:lnSpc>
                <a:defRPr/>
              </a:pPr>
              <a:r>
                <a:rPr lang="en-US" altLang="zh-TW" sz="4800" b="1">
                  <a:solidFill>
                    <a:srgbClr val="80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 Rounded MT Bold" pitchFamily="34" charset="0"/>
                </a:rPr>
                <a:t>Retrival</a:t>
              </a:r>
            </a:p>
            <a:p>
              <a:pPr>
                <a:lnSpc>
                  <a:spcPct val="70000"/>
                </a:lnSpc>
                <a:defRPr/>
              </a:pPr>
              <a:r>
                <a:rPr lang="en-US" altLang="zh-TW" sz="4800" b="1">
                  <a:solidFill>
                    <a:srgbClr val="80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 Rounded MT Bold" pitchFamily="34" charset="0"/>
                </a:rPr>
                <a:t>System</a:t>
              </a:r>
            </a:p>
          </p:txBody>
        </p:sp>
        <p:sp>
          <p:nvSpPr>
            <p:cNvPr id="14357" name="AutoShape 50"/>
            <p:cNvSpPr>
              <a:spLocks noChangeArrowheads="1"/>
            </p:cNvSpPr>
            <p:nvPr/>
          </p:nvSpPr>
          <p:spPr bwMode="auto">
            <a:xfrm>
              <a:off x="635" y="2115"/>
              <a:ext cx="1587" cy="816"/>
            </a:xfrm>
            <a:prstGeom prst="roundRect">
              <a:avLst>
                <a:gd name="adj" fmla="val 16667"/>
              </a:avLst>
            </a:prstGeom>
            <a:noFill/>
            <a:ln w="9525">
              <a:solidFill>
                <a:srgbClr val="8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TW" altLang="en-US"/>
            </a:p>
          </p:txBody>
        </p:sp>
      </p:grpSp>
      <p:grpSp>
        <p:nvGrpSpPr>
          <p:cNvPr id="14351" name="Group 58"/>
          <p:cNvGrpSpPr>
            <a:grpSpLocks/>
          </p:cNvGrpSpPr>
          <p:nvPr/>
        </p:nvGrpSpPr>
        <p:grpSpPr bwMode="auto">
          <a:xfrm>
            <a:off x="714375" y="5229225"/>
            <a:ext cx="3681413" cy="825500"/>
            <a:chOff x="561" y="3067"/>
            <a:chExt cx="2319" cy="520"/>
          </a:xfrm>
        </p:grpSpPr>
        <p:sp>
          <p:nvSpPr>
            <p:cNvPr id="47127" name="Text Box 23"/>
            <p:cNvSpPr txBox="1">
              <a:spLocks noChangeArrowheads="1"/>
            </p:cNvSpPr>
            <p:nvPr/>
          </p:nvSpPr>
          <p:spPr bwMode="auto">
            <a:xfrm>
              <a:off x="587" y="3067"/>
              <a:ext cx="2268" cy="5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zh-TW" sz="4800" b="1">
                  <a:solidFill>
                    <a:srgbClr val="660066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 Rounded MT Bold" pitchFamily="34" charset="0"/>
                </a:rPr>
                <a:t>Information</a:t>
              </a:r>
            </a:p>
          </p:txBody>
        </p:sp>
        <p:sp>
          <p:nvSpPr>
            <p:cNvPr id="14355" name="AutoShape 51"/>
            <p:cNvSpPr>
              <a:spLocks noChangeArrowheads="1"/>
            </p:cNvSpPr>
            <p:nvPr/>
          </p:nvSpPr>
          <p:spPr bwMode="auto">
            <a:xfrm>
              <a:off x="561" y="3109"/>
              <a:ext cx="2319" cy="437"/>
            </a:xfrm>
            <a:prstGeom prst="roundRect">
              <a:avLst>
                <a:gd name="adj" fmla="val 16667"/>
              </a:avLst>
            </a:prstGeom>
            <a:noFill/>
            <a:ln w="9525">
              <a:solidFill>
                <a:srgbClr val="660066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TW" altLang="en-US"/>
            </a:p>
          </p:txBody>
        </p:sp>
      </p:grpSp>
      <p:cxnSp>
        <p:nvCxnSpPr>
          <p:cNvPr id="14352" name="AutoShape 59"/>
          <p:cNvCxnSpPr>
            <a:cxnSpLocks noChangeShapeType="1"/>
            <a:stCxn id="47118" idx="2"/>
            <a:endCxn id="14357" idx="0"/>
          </p:cNvCxnSpPr>
          <p:nvPr/>
        </p:nvCxnSpPr>
        <p:spPr bwMode="auto">
          <a:xfrm>
            <a:off x="2554288" y="2697163"/>
            <a:ext cx="1587" cy="515937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lg"/>
          </a:ln>
        </p:spPr>
      </p:cxnSp>
      <p:cxnSp>
        <p:nvCxnSpPr>
          <p:cNvPr id="14353" name="AutoShape 60"/>
          <p:cNvCxnSpPr>
            <a:cxnSpLocks noChangeShapeType="1"/>
            <a:stCxn id="14357" idx="2"/>
            <a:endCxn id="47127" idx="0"/>
          </p:cNvCxnSpPr>
          <p:nvPr/>
        </p:nvCxnSpPr>
        <p:spPr bwMode="auto">
          <a:xfrm>
            <a:off x="2555875" y="4508500"/>
            <a:ext cx="0" cy="720725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lg"/>
          </a:ln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813" y="1700213"/>
            <a:ext cx="4321175" cy="409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Text Box 5"/>
          <p:cNvSpPr txBox="1">
            <a:spLocks noChangeArrowheads="1"/>
          </p:cNvSpPr>
          <p:nvPr/>
        </p:nvSpPr>
        <p:spPr bwMode="auto">
          <a:xfrm>
            <a:off x="4787900" y="3284538"/>
            <a:ext cx="4535488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zh-TW" sz="2000"/>
              <a:t>IAM: International Advisory Meeting </a:t>
            </a:r>
          </a:p>
          <a:p>
            <a:pPr>
              <a:lnSpc>
                <a:spcPct val="80000"/>
              </a:lnSpc>
            </a:pPr>
            <a:r>
              <a:rPr lang="en-US" altLang="zh-TW" sz="2000"/>
              <a:t>ICM: International Collaborative Meeting </a:t>
            </a:r>
            <a:endParaRPr lang="zh-TW" altLang="en-US" sz="2000"/>
          </a:p>
        </p:txBody>
      </p:sp>
      <p:sp>
        <p:nvSpPr>
          <p:cNvPr id="15364" name="Text Box 6"/>
          <p:cNvSpPr txBox="1">
            <a:spLocks noChangeArrowheads="1"/>
          </p:cNvSpPr>
          <p:nvPr/>
        </p:nvSpPr>
        <p:spPr bwMode="auto">
          <a:xfrm>
            <a:off x="1116013" y="188913"/>
            <a:ext cx="6965950" cy="124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70000"/>
              </a:lnSpc>
            </a:pPr>
            <a:r>
              <a:rPr lang="en-US" altLang="zh-TW" sz="3600" b="1">
                <a:solidFill>
                  <a:srgbClr val="003300"/>
                </a:solidFill>
                <a:latin typeface="Arial" charset="0"/>
              </a:rPr>
              <a:t>GenBank/EMBL/DDBJ</a:t>
            </a:r>
          </a:p>
          <a:p>
            <a:pPr>
              <a:lnSpc>
                <a:spcPct val="70000"/>
              </a:lnSpc>
            </a:pPr>
            <a:r>
              <a:rPr lang="en-US" altLang="zh-TW" sz="3600" b="1">
                <a:solidFill>
                  <a:srgbClr val="003300"/>
                </a:solidFill>
                <a:latin typeface="Arial" charset="0"/>
              </a:rPr>
              <a:t>International </a:t>
            </a:r>
          </a:p>
          <a:p>
            <a:pPr>
              <a:lnSpc>
                <a:spcPct val="70000"/>
              </a:lnSpc>
            </a:pPr>
            <a:r>
              <a:rPr lang="en-US" altLang="zh-TW" sz="3600" b="1">
                <a:solidFill>
                  <a:srgbClr val="003300"/>
                </a:solidFill>
                <a:latin typeface="Arial" charset="0"/>
              </a:rPr>
              <a:t>Nucleotide Sequence Database</a:t>
            </a:r>
            <a:endParaRPr lang="zh-TW" altLang="en-US" sz="3600" b="1">
              <a:solidFill>
                <a:srgbClr val="003300"/>
              </a:solidFill>
              <a:latin typeface="Arial" charset="0"/>
            </a:endParaRPr>
          </a:p>
        </p:txBody>
      </p:sp>
      <p:sp>
        <p:nvSpPr>
          <p:cNvPr id="15365" name="Text Box 7"/>
          <p:cNvSpPr txBox="1">
            <a:spLocks noChangeArrowheads="1"/>
          </p:cNvSpPr>
          <p:nvPr/>
        </p:nvSpPr>
        <p:spPr bwMode="auto">
          <a:xfrm>
            <a:off x="5724525" y="4437063"/>
            <a:ext cx="3095625" cy="140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zh-TW" sz="1800" b="1"/>
              <a:t>EMBL:</a:t>
            </a:r>
            <a:r>
              <a:rPr lang="en-US" altLang="zh-TW" sz="1800"/>
              <a:t> </a:t>
            </a:r>
          </a:p>
          <a:p>
            <a:pPr>
              <a:lnSpc>
                <a:spcPct val="80000"/>
              </a:lnSpc>
            </a:pPr>
            <a:r>
              <a:rPr lang="en-US" altLang="zh-TW" sz="1800"/>
              <a:t>European Molecular Biology </a:t>
            </a:r>
          </a:p>
          <a:p>
            <a:pPr>
              <a:lnSpc>
                <a:spcPct val="80000"/>
              </a:lnSpc>
            </a:pPr>
            <a:r>
              <a:rPr lang="en-US" altLang="zh-TW" sz="1800"/>
              <a:t>    Laboratory</a:t>
            </a:r>
          </a:p>
          <a:p>
            <a:pPr>
              <a:lnSpc>
                <a:spcPct val="80000"/>
              </a:lnSpc>
            </a:pPr>
            <a:r>
              <a:rPr lang="en-US" altLang="zh-TW" sz="1800" b="1"/>
              <a:t>EBI: </a:t>
            </a:r>
          </a:p>
          <a:p>
            <a:pPr>
              <a:lnSpc>
                <a:spcPct val="80000"/>
              </a:lnSpc>
            </a:pPr>
            <a:r>
              <a:rPr lang="en-US" altLang="zh-TW" sz="1800"/>
              <a:t>European Bioinformatics </a:t>
            </a:r>
          </a:p>
          <a:p>
            <a:pPr>
              <a:lnSpc>
                <a:spcPct val="80000"/>
              </a:lnSpc>
            </a:pPr>
            <a:r>
              <a:rPr lang="en-US" altLang="zh-TW" sz="1800"/>
              <a:t>    Institute</a:t>
            </a:r>
            <a:endParaRPr lang="zh-TW" altLang="en-US" sz="1800"/>
          </a:p>
        </p:txBody>
      </p:sp>
      <p:sp>
        <p:nvSpPr>
          <p:cNvPr id="15366" name="Text Box 8"/>
          <p:cNvSpPr txBox="1">
            <a:spLocks noChangeArrowheads="1"/>
          </p:cNvSpPr>
          <p:nvPr/>
        </p:nvSpPr>
        <p:spPr bwMode="auto">
          <a:xfrm>
            <a:off x="4572000" y="1757363"/>
            <a:ext cx="4032250" cy="96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zh-TW" sz="1800" b="1"/>
              <a:t>DDBJ:</a:t>
            </a:r>
            <a:r>
              <a:rPr lang="en-US" altLang="zh-TW" sz="1800"/>
              <a:t> DNA Data Bank of Japan</a:t>
            </a:r>
          </a:p>
          <a:p>
            <a:pPr>
              <a:lnSpc>
                <a:spcPct val="80000"/>
              </a:lnSpc>
            </a:pPr>
            <a:r>
              <a:rPr lang="en-US" altLang="zh-TW" sz="1800" b="1"/>
              <a:t>CIB:</a:t>
            </a:r>
            <a:r>
              <a:rPr lang="en-US" altLang="zh-TW" sz="1800"/>
              <a:t> Center for Information Biology and  </a:t>
            </a:r>
          </a:p>
          <a:p>
            <a:pPr>
              <a:lnSpc>
                <a:spcPct val="80000"/>
              </a:lnSpc>
            </a:pPr>
            <a:r>
              <a:rPr lang="en-US" altLang="zh-TW" sz="1800"/>
              <a:t>               DNA Data Bank of Japan</a:t>
            </a:r>
          </a:p>
          <a:p>
            <a:pPr>
              <a:lnSpc>
                <a:spcPct val="80000"/>
              </a:lnSpc>
            </a:pPr>
            <a:r>
              <a:rPr lang="en-US" altLang="zh-TW" sz="1800" b="1"/>
              <a:t>NIG:</a:t>
            </a:r>
            <a:r>
              <a:rPr lang="en-US" altLang="zh-TW" sz="1800"/>
              <a:t> National Institute of Genetics</a:t>
            </a:r>
            <a:endParaRPr lang="zh-TW" altLang="en-US" sz="1800"/>
          </a:p>
        </p:txBody>
      </p:sp>
      <p:sp>
        <p:nvSpPr>
          <p:cNvPr id="15367" name="Text Box 9"/>
          <p:cNvSpPr txBox="1">
            <a:spLocks noChangeArrowheads="1"/>
          </p:cNvSpPr>
          <p:nvPr/>
        </p:nvSpPr>
        <p:spPr bwMode="auto">
          <a:xfrm>
            <a:off x="36513" y="5340350"/>
            <a:ext cx="4535487" cy="96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zh-TW" sz="1800" b="1"/>
              <a:t>NCBI:</a:t>
            </a:r>
            <a:r>
              <a:rPr lang="en-US" altLang="zh-TW" sz="1800"/>
              <a:t> </a:t>
            </a:r>
          </a:p>
          <a:p>
            <a:pPr>
              <a:lnSpc>
                <a:spcPct val="80000"/>
              </a:lnSpc>
            </a:pPr>
            <a:r>
              <a:rPr lang="en-US" altLang="zh-TW" sz="1800"/>
              <a:t>National Center for Biotechnology Information</a:t>
            </a:r>
          </a:p>
          <a:p>
            <a:pPr>
              <a:lnSpc>
                <a:spcPct val="80000"/>
              </a:lnSpc>
            </a:pPr>
            <a:r>
              <a:rPr lang="en-US" altLang="zh-TW" sz="1800" b="1"/>
              <a:t>NLM: </a:t>
            </a:r>
          </a:p>
          <a:p>
            <a:pPr>
              <a:lnSpc>
                <a:spcPct val="80000"/>
              </a:lnSpc>
            </a:pPr>
            <a:r>
              <a:rPr lang="en-US" altLang="zh-TW" sz="1800"/>
              <a:t>National Library of Medicine</a:t>
            </a:r>
            <a:endParaRPr lang="zh-TW" altLang="en-US" sz="1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 l="833" t="14854" r="11653" b="8469"/>
          <a:stretch>
            <a:fillRect/>
          </a:stretch>
        </p:blipFill>
        <p:spPr bwMode="auto">
          <a:xfrm>
            <a:off x="250825" y="476250"/>
            <a:ext cx="8328025" cy="547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矩形 2">
            <a:hlinkClick r:id="rId3"/>
          </p:cNvPr>
          <p:cNvSpPr>
            <a:spLocks noChangeArrowheads="1"/>
          </p:cNvSpPr>
          <p:nvPr/>
        </p:nvSpPr>
        <p:spPr bwMode="auto">
          <a:xfrm>
            <a:off x="250825" y="34925"/>
            <a:ext cx="30067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/>
              <a:t>http://www.ncbi.nlm.nih.gov/</a:t>
            </a:r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 descr="entrezhome30-8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4425" y="260350"/>
            <a:ext cx="7921625" cy="903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Text Box 6"/>
          <p:cNvSpPr txBox="1">
            <a:spLocks noChangeArrowheads="1"/>
          </p:cNvSpPr>
          <p:nvPr/>
        </p:nvSpPr>
        <p:spPr bwMode="auto">
          <a:xfrm>
            <a:off x="158750" y="1620838"/>
            <a:ext cx="8734425" cy="5145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zh-TW" sz="1800"/>
              <a:t>                </a:t>
            </a:r>
            <a:r>
              <a:rPr lang="en-US" altLang="zh-TW" sz="2800" b="1" i="1">
                <a:hlinkClick r:id="rId4"/>
              </a:rPr>
              <a:t>Entrez</a:t>
            </a:r>
            <a:r>
              <a:rPr lang="en-US" altLang="zh-TW" sz="2000" i="1"/>
              <a:t> is the text-based search and retrieval system used at NCBI for the major databases, including PubMed, Nucleotide and Protein Sequences, Protein Structures, Complete Genomes, Taxonomy, and others. </a:t>
            </a:r>
          </a:p>
          <a:p>
            <a:pPr>
              <a:lnSpc>
                <a:spcPct val="90000"/>
              </a:lnSpc>
            </a:pPr>
            <a:endParaRPr lang="en-US" altLang="zh-TW" sz="2000" i="1"/>
          </a:p>
          <a:p>
            <a:pPr>
              <a:lnSpc>
                <a:spcPct val="90000"/>
              </a:lnSpc>
            </a:pPr>
            <a:r>
              <a:rPr lang="en-US" altLang="zh-TW" sz="2000">
                <a:hlinkClick r:id="rId5"/>
              </a:rPr>
              <a:t>PubMed</a:t>
            </a:r>
            <a:r>
              <a:rPr lang="en-US" altLang="zh-TW" sz="2000"/>
              <a:t>: The biomedical literature (PubMed) </a:t>
            </a:r>
          </a:p>
          <a:p>
            <a:pPr>
              <a:lnSpc>
                <a:spcPct val="90000"/>
              </a:lnSpc>
            </a:pPr>
            <a:r>
              <a:rPr lang="en-US" altLang="zh-TW" sz="2000">
                <a:hlinkClick r:id="rId6"/>
              </a:rPr>
              <a:t>Nucleotide</a:t>
            </a:r>
            <a:r>
              <a:rPr lang="en-US" altLang="zh-TW" sz="2000"/>
              <a:t> sequence database (Genbank) </a:t>
            </a:r>
          </a:p>
          <a:p>
            <a:pPr>
              <a:lnSpc>
                <a:spcPct val="90000"/>
              </a:lnSpc>
            </a:pPr>
            <a:r>
              <a:rPr lang="en-US" altLang="zh-TW" sz="2000">
                <a:hlinkClick r:id="rId7"/>
              </a:rPr>
              <a:t>Protein</a:t>
            </a:r>
            <a:r>
              <a:rPr lang="en-US" altLang="zh-TW" sz="2000"/>
              <a:t> sequence database </a:t>
            </a:r>
          </a:p>
          <a:p>
            <a:pPr>
              <a:lnSpc>
                <a:spcPct val="90000"/>
              </a:lnSpc>
            </a:pPr>
            <a:r>
              <a:rPr lang="en-US" altLang="zh-TW" sz="2000">
                <a:hlinkClick r:id="rId8"/>
              </a:rPr>
              <a:t>Structure</a:t>
            </a:r>
            <a:r>
              <a:rPr lang="en-US" altLang="zh-TW" sz="2000"/>
              <a:t>: three-dimensional macromolecular structures </a:t>
            </a:r>
          </a:p>
          <a:p>
            <a:pPr>
              <a:lnSpc>
                <a:spcPct val="90000"/>
              </a:lnSpc>
            </a:pPr>
            <a:r>
              <a:rPr lang="en-US" altLang="zh-TW" sz="2000">
                <a:hlinkClick r:id="rId9"/>
              </a:rPr>
              <a:t>Genome</a:t>
            </a:r>
            <a:r>
              <a:rPr lang="en-US" altLang="zh-TW" sz="2000"/>
              <a:t>: complete genome assemblies </a:t>
            </a:r>
          </a:p>
          <a:p>
            <a:pPr>
              <a:lnSpc>
                <a:spcPct val="90000"/>
              </a:lnSpc>
            </a:pPr>
            <a:r>
              <a:rPr lang="en-US" altLang="zh-TW" sz="2000">
                <a:hlinkClick r:id="rId10"/>
              </a:rPr>
              <a:t>PopSet</a:t>
            </a:r>
            <a:r>
              <a:rPr lang="en-US" altLang="zh-TW" sz="2000"/>
              <a:t>: population study data sets</a:t>
            </a:r>
          </a:p>
          <a:p>
            <a:pPr>
              <a:lnSpc>
                <a:spcPct val="90000"/>
              </a:lnSpc>
            </a:pPr>
            <a:r>
              <a:rPr lang="en-US" altLang="zh-TW" sz="2000">
                <a:hlinkClick r:id="rId11"/>
              </a:rPr>
              <a:t>OMIM</a:t>
            </a:r>
            <a:r>
              <a:rPr lang="en-US" altLang="zh-TW" sz="2000"/>
              <a:t>: Online Mendelian Inheritance in Man </a:t>
            </a:r>
          </a:p>
          <a:p>
            <a:pPr>
              <a:lnSpc>
                <a:spcPct val="90000"/>
              </a:lnSpc>
            </a:pPr>
            <a:r>
              <a:rPr lang="en-US" altLang="zh-TW" sz="2000">
                <a:hlinkClick r:id="rId12"/>
              </a:rPr>
              <a:t>Taxonomy</a:t>
            </a:r>
            <a:r>
              <a:rPr lang="en-US" altLang="zh-TW" sz="2000"/>
              <a:t>: organisms in GenBank  </a:t>
            </a:r>
          </a:p>
          <a:p>
            <a:pPr>
              <a:lnSpc>
                <a:spcPct val="90000"/>
              </a:lnSpc>
            </a:pPr>
            <a:r>
              <a:rPr lang="en-US" altLang="zh-TW" sz="2000">
                <a:hlinkClick r:id="rId13"/>
              </a:rPr>
              <a:t>Books</a:t>
            </a:r>
            <a:r>
              <a:rPr lang="en-US" altLang="zh-TW" sz="2000"/>
              <a:t>: online books  </a:t>
            </a:r>
          </a:p>
          <a:p>
            <a:pPr>
              <a:lnSpc>
                <a:spcPct val="90000"/>
              </a:lnSpc>
            </a:pPr>
            <a:r>
              <a:rPr lang="en-US" altLang="zh-TW" sz="2000">
                <a:hlinkClick r:id="rId14"/>
              </a:rPr>
              <a:t>ProbeSet</a:t>
            </a:r>
            <a:r>
              <a:rPr lang="en-US" altLang="zh-TW" sz="2000"/>
              <a:t>: gene expression and microarray datasets </a:t>
            </a:r>
          </a:p>
          <a:p>
            <a:pPr>
              <a:lnSpc>
                <a:spcPct val="90000"/>
              </a:lnSpc>
            </a:pPr>
            <a:r>
              <a:rPr lang="en-US" altLang="zh-TW" sz="2000">
                <a:hlinkClick r:id="rId15"/>
              </a:rPr>
              <a:t>3D Domains</a:t>
            </a:r>
            <a:r>
              <a:rPr lang="en-US" altLang="zh-TW" sz="2000"/>
              <a:t>: domains from Entrez Structure </a:t>
            </a:r>
          </a:p>
          <a:p>
            <a:pPr>
              <a:lnSpc>
                <a:spcPct val="90000"/>
              </a:lnSpc>
            </a:pPr>
            <a:r>
              <a:rPr lang="en-US" altLang="zh-TW" sz="2000">
                <a:hlinkClick r:id="rId16"/>
              </a:rPr>
              <a:t>UniSTS</a:t>
            </a:r>
            <a:r>
              <a:rPr lang="en-US" altLang="zh-TW" sz="2000"/>
              <a:t>: markers and mapping data </a:t>
            </a:r>
          </a:p>
          <a:p>
            <a:pPr>
              <a:lnSpc>
                <a:spcPct val="90000"/>
              </a:lnSpc>
            </a:pPr>
            <a:r>
              <a:rPr lang="en-US" altLang="zh-TW" sz="2000">
                <a:hlinkClick r:id="rId17"/>
              </a:rPr>
              <a:t>SNP</a:t>
            </a:r>
            <a:r>
              <a:rPr lang="en-US" altLang="zh-TW" sz="2000"/>
              <a:t>: single nucleotide polymorphisms </a:t>
            </a:r>
          </a:p>
          <a:p>
            <a:pPr>
              <a:lnSpc>
                <a:spcPct val="90000"/>
              </a:lnSpc>
            </a:pPr>
            <a:r>
              <a:rPr lang="en-US" altLang="zh-TW" sz="2000">
                <a:hlinkClick r:id="rId18"/>
              </a:rPr>
              <a:t>CDD</a:t>
            </a:r>
            <a:r>
              <a:rPr lang="en-US" altLang="zh-TW" sz="2000"/>
              <a:t>: conserved domains</a:t>
            </a:r>
            <a:endParaRPr lang="zh-TW" altLang="en-US" sz="2000"/>
          </a:p>
        </p:txBody>
      </p:sp>
      <p:sp>
        <p:nvSpPr>
          <p:cNvPr id="17412" name="Text Box 7"/>
          <p:cNvSpPr txBox="1">
            <a:spLocks noChangeArrowheads="1"/>
          </p:cNvSpPr>
          <p:nvPr/>
        </p:nvSpPr>
        <p:spPr bwMode="auto">
          <a:xfrm>
            <a:off x="1023938" y="1052513"/>
            <a:ext cx="3511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1800" i="1"/>
              <a:t>http://www.ncbi.nlm.nih.gov/Entrez/</a:t>
            </a:r>
            <a:endParaRPr lang="zh-TW" altLang="en-US" sz="1800" i="1"/>
          </a:p>
        </p:txBody>
      </p:sp>
      <p:pic>
        <p:nvPicPr>
          <p:cNvPr id="17413" name="Picture 8" descr="NCBI">
            <a:hlinkClick r:id="rId19"/>
          </p:cNvPr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7451725" y="476250"/>
            <a:ext cx="148590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7414" name="Group 13"/>
          <p:cNvGrpSpPr>
            <a:grpSpLocks/>
          </p:cNvGrpSpPr>
          <p:nvPr/>
        </p:nvGrpSpPr>
        <p:grpSpPr bwMode="auto">
          <a:xfrm>
            <a:off x="6192838" y="2852738"/>
            <a:ext cx="2843212" cy="3024187"/>
            <a:chOff x="3901" y="1797"/>
            <a:chExt cx="1791" cy="1905"/>
          </a:xfrm>
        </p:grpSpPr>
        <p:sp>
          <p:nvSpPr>
            <p:cNvPr id="17415" name="Text Box 9"/>
            <p:cNvSpPr txBox="1">
              <a:spLocks noChangeArrowheads="1"/>
            </p:cNvSpPr>
            <p:nvPr/>
          </p:nvSpPr>
          <p:spPr bwMode="auto">
            <a:xfrm>
              <a:off x="3930" y="3452"/>
              <a:ext cx="1733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altLang="zh-TW" sz="2000" b="1">
                  <a:latin typeface="Arial" charset="0"/>
                </a:rPr>
                <a:t>Database Interlinking</a:t>
              </a:r>
              <a:endParaRPr lang="zh-TW" altLang="en-US" sz="2000" b="1">
                <a:latin typeface="Arial" charset="0"/>
              </a:endParaRPr>
            </a:p>
          </p:txBody>
        </p:sp>
        <p:pic>
          <p:nvPicPr>
            <p:cNvPr id="17416" name="Picture 12" descr="image map of Entrez databases"/>
            <p:cNvPicPr>
              <a:picLocks noChangeAspect="1" noChangeArrowheads="1"/>
            </p:cNvPicPr>
            <p:nvPr/>
          </p:nvPicPr>
          <p:blipFill>
            <a:blip r:embed="rId21" cstate="print"/>
            <a:srcRect/>
            <a:stretch>
              <a:fillRect/>
            </a:stretch>
          </p:blipFill>
          <p:spPr bwMode="auto">
            <a:xfrm>
              <a:off x="3901" y="1797"/>
              <a:ext cx="1791" cy="1691"/>
            </a:xfrm>
            <a:prstGeom prst="rect">
              <a:avLst/>
            </a:prstGeom>
            <a:noFill/>
            <a:ln w="9525">
              <a:solidFill>
                <a:srgbClr val="FFFF99"/>
              </a:solidFill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4" name="Group 6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22" y="0"/>
            <a:chExt cx="5670" cy="5018"/>
          </a:xfrm>
        </p:grpSpPr>
        <p:pic>
          <p:nvPicPr>
            <p:cNvPr id="18436" name="Picture 4"/>
            <p:cNvPicPr>
              <a:picLocks noChangeAspect="1" noChangeArrowheads="1"/>
            </p:cNvPicPr>
            <p:nvPr/>
          </p:nvPicPr>
          <p:blipFill>
            <a:blip r:embed="rId2" cstate="print"/>
            <a:srcRect l="2946" t="19489" r="4768" b="9027"/>
            <a:stretch>
              <a:fillRect/>
            </a:stretch>
          </p:blipFill>
          <p:spPr bwMode="auto">
            <a:xfrm>
              <a:off x="22" y="0"/>
              <a:ext cx="5670" cy="32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437" name="Picture 5"/>
            <p:cNvPicPr>
              <a:picLocks noChangeAspect="1" noChangeArrowheads="1"/>
            </p:cNvPicPr>
            <p:nvPr/>
          </p:nvPicPr>
          <p:blipFill>
            <a:blip r:embed="rId3" cstate="print"/>
            <a:srcRect l="2962" t="55121" r="4753" b="7466"/>
            <a:stretch>
              <a:fillRect/>
            </a:stretch>
          </p:blipFill>
          <p:spPr bwMode="auto">
            <a:xfrm>
              <a:off x="22" y="3294"/>
              <a:ext cx="5670" cy="17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8435" name="Text Box 7">
            <a:hlinkClick r:id="rId4"/>
          </p:cNvPr>
          <p:cNvSpPr txBox="1">
            <a:spLocks noChangeArrowheads="1"/>
          </p:cNvSpPr>
          <p:nvPr/>
        </p:nvSpPr>
        <p:spPr bwMode="auto">
          <a:xfrm>
            <a:off x="4413250" y="61913"/>
            <a:ext cx="4622800" cy="25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60000"/>
              </a:lnSpc>
            </a:pPr>
            <a:r>
              <a:rPr lang="en-US" altLang="zh-TW" sz="1800" b="1" i="1"/>
              <a:t>http://www.ncbi.nlm.nih.gov/Entrez/index.html</a:t>
            </a:r>
            <a:endParaRPr lang="zh-TW" altLang="en-US" sz="1800" b="1" i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print"/>
          <a:srcRect l="1781" t="17654" r="3502" b="9776"/>
          <a:stretch>
            <a:fillRect/>
          </a:stretch>
        </p:blipFill>
        <p:spPr bwMode="auto">
          <a:xfrm>
            <a:off x="179388" y="620713"/>
            <a:ext cx="8785225" cy="504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矩形 4">
            <a:hlinkClick r:id="rId3"/>
          </p:cNvPr>
          <p:cNvSpPr>
            <a:spLocks noChangeArrowheads="1"/>
          </p:cNvSpPr>
          <p:nvPr/>
        </p:nvSpPr>
        <p:spPr bwMode="auto">
          <a:xfrm>
            <a:off x="179388" y="115888"/>
            <a:ext cx="41624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/>
              <a:t>http://www.ncbi.nlm.nih.gov/sites/gquery</a:t>
            </a:r>
            <a:endParaRPr lang="zh-TW" altLang="en-US"/>
          </a:p>
        </p:txBody>
      </p:sp>
      <p:sp>
        <p:nvSpPr>
          <p:cNvPr id="19460" name="橢圓 3"/>
          <p:cNvSpPr>
            <a:spLocks noChangeArrowheads="1"/>
          </p:cNvSpPr>
          <p:nvPr/>
        </p:nvSpPr>
        <p:spPr bwMode="auto">
          <a:xfrm>
            <a:off x="5292725" y="1700213"/>
            <a:ext cx="358775" cy="215900"/>
          </a:xfrm>
          <a:prstGeom prst="ellipse">
            <a:avLst/>
          </a:prstGeom>
          <a:noFill/>
          <a:ln w="9525" algn="ctr">
            <a:solidFill>
              <a:srgbClr val="FF3300"/>
            </a:solidFill>
            <a:round/>
            <a:headEnd/>
            <a:tailEnd/>
          </a:ln>
        </p:spPr>
        <p:txBody>
          <a:bodyPr wrap="none"/>
          <a:lstStyle/>
          <a:p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/>
          <a:srcRect t="14650" r="1956" b="15480"/>
          <a:stretch>
            <a:fillRect/>
          </a:stretch>
        </p:blipFill>
        <p:spPr bwMode="auto">
          <a:xfrm>
            <a:off x="250825" y="765175"/>
            <a:ext cx="8488363" cy="4535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/>
          <a:srcRect l="916" t="14638" r="1202" b="7301"/>
          <a:stretch>
            <a:fillRect/>
          </a:stretch>
        </p:blipFill>
        <p:spPr bwMode="auto">
          <a:xfrm>
            <a:off x="179388" y="908050"/>
            <a:ext cx="8428037" cy="504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/>
          <a:srcRect l="591" t="15750" r="57475" b="10226"/>
          <a:stretch>
            <a:fillRect/>
          </a:stretch>
        </p:blipFill>
        <p:spPr bwMode="auto">
          <a:xfrm>
            <a:off x="2195513" y="476250"/>
            <a:ext cx="4786312" cy="633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矩形 2">
            <a:hlinkClick r:id="rId3"/>
          </p:cNvPr>
          <p:cNvSpPr>
            <a:spLocks noChangeArrowheads="1"/>
          </p:cNvSpPr>
          <p:nvPr/>
        </p:nvSpPr>
        <p:spPr bwMode="auto">
          <a:xfrm>
            <a:off x="3419475" y="34925"/>
            <a:ext cx="22891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/>
              <a:t>http://www.ebi.ac.uk/</a:t>
            </a:r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 cstate="print"/>
          <a:srcRect l="591" t="14961" r="40938" b="11014"/>
          <a:stretch>
            <a:fillRect/>
          </a:stretch>
        </p:blipFill>
        <p:spPr bwMode="auto">
          <a:xfrm>
            <a:off x="1366838" y="692150"/>
            <a:ext cx="6445250" cy="612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矩形 2">
            <a:hlinkClick r:id="rId3"/>
          </p:cNvPr>
          <p:cNvSpPr>
            <a:spLocks noChangeArrowheads="1"/>
          </p:cNvSpPr>
          <p:nvPr/>
        </p:nvSpPr>
        <p:spPr bwMode="auto">
          <a:xfrm>
            <a:off x="1403350" y="188913"/>
            <a:ext cx="251618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/>
              <a:t>http://www.uniprot.org/</a:t>
            </a:r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 Box 2"/>
          <p:cNvSpPr txBox="1">
            <a:spLocks noChangeArrowheads="1"/>
          </p:cNvSpPr>
          <p:nvPr/>
        </p:nvSpPr>
        <p:spPr bwMode="auto">
          <a:xfrm>
            <a:off x="1143000" y="342900"/>
            <a:ext cx="719931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TW" sz="3600" b="1">
                <a:solidFill>
                  <a:srgbClr val="00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Softwares &amp; Sequence Formats</a:t>
            </a:r>
          </a:p>
        </p:txBody>
      </p:sp>
      <p:sp>
        <p:nvSpPr>
          <p:cNvPr id="24579" name="Text Box 7"/>
          <p:cNvSpPr txBox="1">
            <a:spLocks noChangeArrowheads="1"/>
          </p:cNvSpPr>
          <p:nvPr/>
        </p:nvSpPr>
        <p:spPr bwMode="auto">
          <a:xfrm>
            <a:off x="457200" y="3457575"/>
            <a:ext cx="2024063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zh-TW" sz="2000" b="1">
                <a:solidFill>
                  <a:srgbClr val="800000"/>
                </a:solidFill>
                <a:latin typeface="Arial" charset="0"/>
              </a:rPr>
              <a:t>WWW</a:t>
            </a:r>
          </a:p>
          <a:p>
            <a:pPr>
              <a:lnSpc>
                <a:spcPct val="90000"/>
              </a:lnSpc>
            </a:pPr>
            <a:r>
              <a:rPr lang="en-US" altLang="zh-TW" sz="2000" b="1">
                <a:solidFill>
                  <a:srgbClr val="800000"/>
                </a:solidFill>
                <a:latin typeface="Arial" charset="0"/>
              </a:rPr>
              <a:t>SeqWEB</a:t>
            </a:r>
          </a:p>
          <a:p>
            <a:pPr>
              <a:lnSpc>
                <a:spcPct val="90000"/>
              </a:lnSpc>
            </a:pPr>
            <a:endParaRPr lang="en-US" altLang="zh-TW" sz="2000" b="1">
              <a:solidFill>
                <a:srgbClr val="800000"/>
              </a:solidFill>
              <a:latin typeface="Arial" charset="0"/>
            </a:endParaRPr>
          </a:p>
          <a:p>
            <a:pPr>
              <a:lnSpc>
                <a:spcPct val="90000"/>
              </a:lnSpc>
            </a:pPr>
            <a:r>
              <a:rPr lang="en-US" altLang="zh-TW" sz="2000" b="1">
                <a:solidFill>
                  <a:srgbClr val="800000"/>
                </a:solidFill>
                <a:latin typeface="Arial" charset="0"/>
              </a:rPr>
              <a:t>GCG</a:t>
            </a:r>
          </a:p>
          <a:p>
            <a:pPr>
              <a:lnSpc>
                <a:spcPct val="90000"/>
              </a:lnSpc>
            </a:pPr>
            <a:endParaRPr lang="en-US" altLang="zh-TW" sz="2000" b="1">
              <a:solidFill>
                <a:srgbClr val="800000"/>
              </a:solidFill>
              <a:latin typeface="Arial" charset="0"/>
            </a:endParaRPr>
          </a:p>
          <a:p>
            <a:pPr>
              <a:lnSpc>
                <a:spcPct val="90000"/>
              </a:lnSpc>
            </a:pPr>
            <a:endParaRPr lang="en-US" altLang="zh-TW" sz="2000" b="1">
              <a:solidFill>
                <a:srgbClr val="800000"/>
              </a:solidFill>
              <a:latin typeface="Arial" charset="0"/>
            </a:endParaRPr>
          </a:p>
          <a:p>
            <a:pPr>
              <a:lnSpc>
                <a:spcPct val="90000"/>
              </a:lnSpc>
            </a:pPr>
            <a:endParaRPr lang="en-US" altLang="zh-TW" sz="2000" b="1">
              <a:solidFill>
                <a:srgbClr val="800000"/>
              </a:solidFill>
              <a:latin typeface="Arial" charset="0"/>
            </a:endParaRPr>
          </a:p>
          <a:p>
            <a:pPr>
              <a:lnSpc>
                <a:spcPct val="90000"/>
              </a:lnSpc>
            </a:pPr>
            <a:endParaRPr lang="en-US" altLang="zh-TW" sz="2000" b="1">
              <a:solidFill>
                <a:srgbClr val="800000"/>
              </a:solidFill>
              <a:latin typeface="Arial" charset="0"/>
            </a:endParaRPr>
          </a:p>
          <a:p>
            <a:pPr>
              <a:lnSpc>
                <a:spcPct val="90000"/>
              </a:lnSpc>
            </a:pPr>
            <a:endParaRPr lang="en-US" altLang="zh-TW" sz="2000" b="1">
              <a:solidFill>
                <a:srgbClr val="800000"/>
              </a:solidFill>
              <a:latin typeface="Arial" charset="0"/>
            </a:endParaRPr>
          </a:p>
          <a:p>
            <a:pPr>
              <a:lnSpc>
                <a:spcPct val="90000"/>
              </a:lnSpc>
            </a:pPr>
            <a:r>
              <a:rPr lang="en-US" altLang="zh-TW" sz="2000" b="1">
                <a:solidFill>
                  <a:srgbClr val="800000"/>
                </a:solidFill>
                <a:latin typeface="Arial" charset="0"/>
              </a:rPr>
              <a:t>VectorNTI</a:t>
            </a:r>
          </a:p>
          <a:p>
            <a:pPr>
              <a:lnSpc>
                <a:spcPct val="90000"/>
              </a:lnSpc>
            </a:pPr>
            <a:r>
              <a:rPr lang="en-US" altLang="zh-TW" sz="2000" b="1">
                <a:solidFill>
                  <a:srgbClr val="800000"/>
                </a:solidFill>
                <a:latin typeface="Arial" charset="0"/>
              </a:rPr>
              <a:t>CLC Genomics</a:t>
            </a:r>
            <a:endParaRPr lang="en-US" altLang="zh-TW" sz="2000">
              <a:latin typeface="Arial" charset="0"/>
            </a:endParaRPr>
          </a:p>
        </p:txBody>
      </p:sp>
      <p:sp>
        <p:nvSpPr>
          <p:cNvPr id="24580" name="Text Box 8"/>
          <p:cNvSpPr txBox="1">
            <a:spLocks noChangeArrowheads="1"/>
          </p:cNvSpPr>
          <p:nvPr/>
        </p:nvSpPr>
        <p:spPr bwMode="auto">
          <a:xfrm>
            <a:off x="2138363" y="3414713"/>
            <a:ext cx="6853237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zh-TW" sz="2000">
                <a:solidFill>
                  <a:srgbClr val="000066"/>
                </a:solidFill>
                <a:latin typeface="Arial" charset="0"/>
              </a:rPr>
              <a:t>text file	      paste &amp; Copy</a:t>
            </a:r>
          </a:p>
          <a:p>
            <a:pPr>
              <a:lnSpc>
                <a:spcPct val="90000"/>
              </a:lnSpc>
            </a:pPr>
            <a:r>
              <a:rPr lang="en-US" altLang="zh-TW" sz="2000">
                <a:solidFill>
                  <a:srgbClr val="000066"/>
                </a:solidFill>
                <a:latin typeface="Arial" charset="0"/>
              </a:rPr>
              <a:t>text file	      paste &amp; copy</a:t>
            </a:r>
          </a:p>
          <a:p>
            <a:pPr>
              <a:lnSpc>
                <a:spcPct val="90000"/>
              </a:lnSpc>
            </a:pPr>
            <a:endParaRPr lang="en-US" altLang="zh-TW" sz="2000">
              <a:solidFill>
                <a:srgbClr val="000066"/>
              </a:solidFill>
              <a:latin typeface="Arial" charset="0"/>
            </a:endParaRPr>
          </a:p>
          <a:p>
            <a:pPr>
              <a:lnSpc>
                <a:spcPct val="90000"/>
              </a:lnSpc>
            </a:pPr>
            <a:r>
              <a:rPr lang="en-US" altLang="zh-TW" sz="2000">
                <a:solidFill>
                  <a:srgbClr val="000066"/>
                </a:solidFill>
                <a:latin typeface="Arial" charset="0"/>
              </a:rPr>
              <a:t>GCG file     FASTA	        </a:t>
            </a:r>
            <a:r>
              <a:rPr lang="en-US" altLang="zh-TW" sz="2000">
                <a:solidFill>
                  <a:srgbClr val="000066"/>
                </a:solidFill>
                <a:latin typeface="Arial" charset="0"/>
                <a:hlinkClick r:id="rId2" action="ppaction://hlinkfile"/>
              </a:rPr>
              <a:t>Multiple sequence file (msf) </a:t>
            </a:r>
            <a:r>
              <a:rPr lang="en-US" altLang="zh-TW" sz="2000">
                <a:solidFill>
                  <a:srgbClr val="000066"/>
                </a:solidFill>
                <a:latin typeface="Arial" charset="0"/>
              </a:rPr>
              <a:t>	      GenBANK	        </a:t>
            </a:r>
            <a:r>
              <a:rPr lang="en-US" altLang="zh-TW" sz="2000">
                <a:solidFill>
                  <a:srgbClr val="000066"/>
                </a:solidFill>
                <a:latin typeface="Arial" charset="0"/>
                <a:hlinkClick r:id="rId3" action="ppaction://hlinkfile"/>
              </a:rPr>
              <a:t>Rich sequence file (rsf) </a:t>
            </a:r>
            <a:endParaRPr lang="en-US" altLang="zh-TW" sz="2000">
              <a:solidFill>
                <a:srgbClr val="000066"/>
              </a:solidFill>
              <a:latin typeface="Arial" charset="0"/>
            </a:endParaRPr>
          </a:p>
          <a:p>
            <a:pPr>
              <a:lnSpc>
                <a:spcPct val="90000"/>
              </a:lnSpc>
            </a:pPr>
            <a:r>
              <a:rPr lang="en-US" altLang="zh-TW" sz="2000">
                <a:solidFill>
                  <a:srgbClr val="000066"/>
                </a:solidFill>
                <a:latin typeface="Arial" charset="0"/>
              </a:rPr>
              <a:t>                   EMBL                   </a:t>
            </a:r>
            <a:r>
              <a:rPr lang="en-US" altLang="zh-TW" sz="2000">
                <a:solidFill>
                  <a:srgbClr val="000066"/>
                </a:solidFill>
                <a:latin typeface="Arial" charset="0"/>
                <a:hlinkClick r:id="rId4" action="ppaction://hlinkfile"/>
              </a:rPr>
              <a:t>List files (lst)</a:t>
            </a:r>
            <a:endParaRPr lang="en-US" altLang="zh-TW" sz="2000">
              <a:solidFill>
                <a:srgbClr val="000066"/>
              </a:solidFill>
              <a:latin typeface="Arial" charset="0"/>
            </a:endParaRPr>
          </a:p>
          <a:p>
            <a:pPr>
              <a:lnSpc>
                <a:spcPct val="90000"/>
              </a:lnSpc>
            </a:pPr>
            <a:r>
              <a:rPr lang="en-US" altLang="zh-TW" sz="2000">
                <a:solidFill>
                  <a:srgbClr val="000066"/>
                </a:solidFill>
                <a:latin typeface="Arial" charset="0"/>
              </a:rPr>
              <a:t>                   Staden</a:t>
            </a:r>
          </a:p>
          <a:p>
            <a:pPr>
              <a:lnSpc>
                <a:spcPct val="90000"/>
              </a:lnSpc>
            </a:pPr>
            <a:r>
              <a:rPr lang="en-US" altLang="zh-TW" sz="2000">
                <a:solidFill>
                  <a:srgbClr val="000066"/>
                </a:solidFill>
                <a:latin typeface="Arial" charset="0"/>
              </a:rPr>
              <a:t>                   SwissProt</a:t>
            </a:r>
          </a:p>
        </p:txBody>
      </p:sp>
      <p:sp>
        <p:nvSpPr>
          <p:cNvPr id="24581" name="Text Box 13"/>
          <p:cNvSpPr txBox="1">
            <a:spLocks noChangeArrowheads="1"/>
          </p:cNvSpPr>
          <p:nvPr/>
        </p:nvSpPr>
        <p:spPr bwMode="auto">
          <a:xfrm>
            <a:off x="441325" y="2947988"/>
            <a:ext cx="14382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b="1">
                <a:solidFill>
                  <a:srgbClr val="660066"/>
                </a:solidFill>
                <a:latin typeface="Arial" charset="0"/>
              </a:rPr>
              <a:t>Program</a:t>
            </a:r>
          </a:p>
        </p:txBody>
      </p:sp>
      <p:sp>
        <p:nvSpPr>
          <p:cNvPr id="24582" name="Text Box 14"/>
          <p:cNvSpPr txBox="1">
            <a:spLocks noChangeArrowheads="1"/>
          </p:cNvSpPr>
          <p:nvPr/>
        </p:nvSpPr>
        <p:spPr bwMode="auto">
          <a:xfrm>
            <a:off x="2170113" y="2728913"/>
            <a:ext cx="2740025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US" altLang="zh-TW" b="1">
                <a:solidFill>
                  <a:srgbClr val="660066"/>
                </a:solidFill>
                <a:latin typeface="Arial" charset="0"/>
              </a:rPr>
              <a:t>Formats</a:t>
            </a:r>
          </a:p>
          <a:p>
            <a:pPr algn="ctr">
              <a:lnSpc>
                <a:spcPct val="80000"/>
              </a:lnSpc>
            </a:pPr>
            <a:r>
              <a:rPr lang="en-US" altLang="zh-TW" b="1">
                <a:solidFill>
                  <a:srgbClr val="660066"/>
                </a:solidFill>
                <a:latin typeface="Arial" charset="0"/>
              </a:rPr>
              <a:t>Default      Accept</a:t>
            </a:r>
          </a:p>
        </p:txBody>
      </p:sp>
      <p:sp>
        <p:nvSpPr>
          <p:cNvPr id="24583" name="Text Box 17"/>
          <p:cNvSpPr txBox="1">
            <a:spLocks noChangeArrowheads="1"/>
          </p:cNvSpPr>
          <p:nvPr/>
        </p:nvSpPr>
        <p:spPr bwMode="auto">
          <a:xfrm>
            <a:off x="5486400" y="2947988"/>
            <a:ext cx="28241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b="1">
                <a:solidFill>
                  <a:srgbClr val="660066"/>
                </a:solidFill>
                <a:latin typeface="Arial" charset="0"/>
              </a:rPr>
              <a:t>Multiple sequence</a:t>
            </a:r>
          </a:p>
        </p:txBody>
      </p:sp>
      <p:pic>
        <p:nvPicPr>
          <p:cNvPr id="24584" name="Picture 22" descr="BD14867_">
            <a:hlinkClick r:id="rId5" action="ppaction://hlinkfile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79613" y="4332288"/>
            <a:ext cx="171450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5" name="Picture 23" descr="BD14867_">
            <a:hlinkClick r:id="rId7" action="ppaction://hlinkfile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00550" y="4287838"/>
            <a:ext cx="171450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6" name="Picture 24" descr="BD14867_">
            <a:hlinkClick r:id="rId8" action="ppaction://hlinkfile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60913" y="4575175"/>
            <a:ext cx="171450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7" name="Picture 25" descr="BD14867_">
            <a:hlinkClick r:id="rId9" action="ppaction://hlinkfile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76813" y="4575175"/>
            <a:ext cx="171450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8" name="Picture 26" descr="BD14867_">
            <a:hlinkClick r:id="rId10" action="ppaction://hlinkfile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84663" y="4864100"/>
            <a:ext cx="171450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9" name="Picture 27" descr="BD14867_">
            <a:hlinkClick r:id="rId11" action="ppaction://hlinkfile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00563" y="4864100"/>
            <a:ext cx="171450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90" name="Picture 29" descr="Soft-i1">
            <a:hlinkClick r:id="rId12" action="ppaction://hlinkfile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908175" y="1049338"/>
            <a:ext cx="4795838" cy="1512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2"/>
          <p:cNvSpPr txBox="1">
            <a:spLocks noChangeArrowheads="1"/>
          </p:cNvSpPr>
          <p:nvPr/>
        </p:nvSpPr>
        <p:spPr bwMode="auto">
          <a:xfrm>
            <a:off x="1143000" y="342900"/>
            <a:ext cx="63420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TW" sz="3600" b="1">
                <a:solidFill>
                  <a:srgbClr val="00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Retrieve Sequences in GCG</a:t>
            </a:r>
          </a:p>
        </p:txBody>
      </p:sp>
      <p:sp>
        <p:nvSpPr>
          <p:cNvPr id="35843" name="Text Box 3"/>
          <p:cNvSpPr txBox="1">
            <a:spLocks noChangeArrowheads="1"/>
          </p:cNvSpPr>
          <p:nvPr/>
        </p:nvSpPr>
        <p:spPr bwMode="auto">
          <a:xfrm>
            <a:off x="1066800" y="1928813"/>
            <a:ext cx="7608888" cy="179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  <a:defRPr/>
            </a:pPr>
            <a:r>
              <a:rPr lang="en-US" altLang="zh-TW" sz="2800" b="1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Fetch</a:t>
            </a:r>
          </a:p>
          <a:p>
            <a:pPr>
              <a:lnSpc>
                <a:spcPct val="90000"/>
              </a:lnSpc>
              <a:defRPr/>
            </a:pPr>
            <a:r>
              <a:rPr lang="en-US" altLang="zh-TW"/>
              <a:t>Copies GCG sequences or data files from the GCG database</a:t>
            </a:r>
          </a:p>
          <a:p>
            <a:pPr>
              <a:lnSpc>
                <a:spcPct val="90000"/>
              </a:lnSpc>
              <a:defRPr/>
            </a:pPr>
            <a:r>
              <a:rPr lang="en-US" altLang="zh-TW"/>
              <a:t>Into your directory or displays them on your terminal screen.</a:t>
            </a:r>
          </a:p>
          <a:p>
            <a:pPr>
              <a:lnSpc>
                <a:spcPct val="90000"/>
              </a:lnSpc>
              <a:defRPr/>
            </a:pPr>
            <a:r>
              <a:rPr lang="en-US" altLang="zh-TW"/>
              <a:t>Syntax: % fetch [-Infile=]database:acession number</a:t>
            </a:r>
          </a:p>
          <a:p>
            <a:pPr>
              <a:lnSpc>
                <a:spcPct val="90000"/>
              </a:lnSpc>
              <a:defRPr/>
            </a:pPr>
            <a:r>
              <a:rPr lang="en-US" altLang="zh-TW"/>
              <a:t>Example: </a:t>
            </a:r>
            <a:r>
              <a:rPr lang="en-US" altLang="zh-TW" u="sng"/>
              <a:t>fetch gb:l10131</a:t>
            </a:r>
          </a:p>
        </p:txBody>
      </p:sp>
      <p:sp>
        <p:nvSpPr>
          <p:cNvPr id="35844" name="Text Box 4"/>
          <p:cNvSpPr txBox="1">
            <a:spLocks noChangeArrowheads="1"/>
          </p:cNvSpPr>
          <p:nvPr/>
        </p:nvSpPr>
        <p:spPr bwMode="auto">
          <a:xfrm>
            <a:off x="1066800" y="4100513"/>
            <a:ext cx="7543800" cy="146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90000"/>
              </a:lnSpc>
              <a:defRPr/>
            </a:pPr>
            <a:r>
              <a:rPr lang="en-US" altLang="zh-TW" sz="2800" b="1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SeqEd</a:t>
            </a:r>
          </a:p>
          <a:p>
            <a:pPr algn="just">
              <a:lnSpc>
                <a:spcPct val="90000"/>
              </a:lnSpc>
              <a:defRPr/>
            </a:pPr>
            <a:r>
              <a:rPr lang="en-US" altLang="zh-TW"/>
              <a:t>An interactive editor for entering and modifying sequences and for assembling parts of existing sequences into new genetic constructs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Text Box 3"/>
          <p:cNvSpPr txBox="1">
            <a:spLocks noChangeArrowheads="1"/>
          </p:cNvSpPr>
          <p:nvPr/>
        </p:nvSpPr>
        <p:spPr bwMode="auto">
          <a:xfrm>
            <a:off x="1143000" y="342900"/>
            <a:ext cx="55562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TW" sz="3600" b="1">
                <a:solidFill>
                  <a:srgbClr val="00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Importing and Exporting</a:t>
            </a:r>
          </a:p>
        </p:txBody>
      </p:sp>
      <p:sp>
        <p:nvSpPr>
          <p:cNvPr id="26627" name="Text Box 4"/>
          <p:cNvSpPr txBox="1">
            <a:spLocks noChangeArrowheads="1"/>
          </p:cNvSpPr>
          <p:nvPr/>
        </p:nvSpPr>
        <p:spPr bwMode="auto">
          <a:xfrm>
            <a:off x="1100138" y="1600200"/>
            <a:ext cx="726916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2000">
                <a:solidFill>
                  <a:srgbClr val="003300"/>
                </a:solidFill>
              </a:rPr>
              <a:t>You need a FTP program to transfer files between your PC and GCG.</a:t>
            </a:r>
          </a:p>
          <a:p>
            <a:r>
              <a:rPr lang="en-US" altLang="zh-TW" sz="2000">
                <a:solidFill>
                  <a:srgbClr val="003300"/>
                </a:solidFill>
              </a:rPr>
              <a:t>The sequence file must be in “plain text” format.</a:t>
            </a:r>
          </a:p>
        </p:txBody>
      </p:sp>
      <p:sp>
        <p:nvSpPr>
          <p:cNvPr id="26628" name="Text Box 5"/>
          <p:cNvSpPr txBox="1">
            <a:spLocks noChangeArrowheads="1"/>
          </p:cNvSpPr>
          <p:nvPr/>
        </p:nvSpPr>
        <p:spPr bwMode="auto">
          <a:xfrm>
            <a:off x="228600" y="2438400"/>
            <a:ext cx="8763000" cy="3589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80000"/>
              </a:lnSpc>
            </a:pPr>
            <a:r>
              <a:rPr lang="en-US" altLang="zh-TW" b="1">
                <a:solidFill>
                  <a:srgbClr val="800000"/>
                </a:solidFill>
              </a:rPr>
              <a:t>chopup:</a:t>
            </a:r>
            <a:r>
              <a:rPr lang="en-US" altLang="zh-TW" sz="2000"/>
              <a:t> converts a non-GCG format sequence file containing lines longer than 511 characters and as long as 32,000 characterters into a new file containing no longer than 50 characters.</a:t>
            </a:r>
          </a:p>
          <a:p>
            <a:pPr algn="just">
              <a:lnSpc>
                <a:spcPct val="80000"/>
              </a:lnSpc>
            </a:pPr>
            <a:endParaRPr lang="en-US" altLang="zh-TW" b="1">
              <a:solidFill>
                <a:srgbClr val="800000"/>
              </a:solidFill>
            </a:endParaRPr>
          </a:p>
          <a:p>
            <a:pPr algn="just">
              <a:lnSpc>
                <a:spcPct val="80000"/>
              </a:lnSpc>
            </a:pPr>
            <a:r>
              <a:rPr lang="en-US" altLang="zh-TW" b="1">
                <a:solidFill>
                  <a:srgbClr val="800000"/>
                </a:solidFill>
              </a:rPr>
              <a:t>breakup:</a:t>
            </a:r>
            <a:r>
              <a:rPr lang="en-US" altLang="zh-TW" sz="2000"/>
              <a:t> reads a non-GCG format sequence file containing more than 350,000 sequence characterters and writes it as a set of separate, shorter, overlapping sequence files than can be analyzed by GCG.</a:t>
            </a:r>
          </a:p>
          <a:p>
            <a:pPr algn="just">
              <a:lnSpc>
                <a:spcPct val="80000"/>
              </a:lnSpc>
            </a:pPr>
            <a:endParaRPr lang="en-US" altLang="zh-TW" b="1">
              <a:solidFill>
                <a:srgbClr val="800000"/>
              </a:solidFill>
            </a:endParaRPr>
          </a:p>
          <a:p>
            <a:pPr algn="just">
              <a:lnSpc>
                <a:spcPct val="80000"/>
              </a:lnSpc>
            </a:pPr>
            <a:r>
              <a:rPr lang="en-US" altLang="zh-TW" b="1">
                <a:solidFill>
                  <a:srgbClr val="800000"/>
                </a:solidFill>
              </a:rPr>
              <a:t>reformat:</a:t>
            </a:r>
            <a:r>
              <a:rPr lang="en-US" altLang="zh-TW" sz="2000"/>
              <a:t> rewrites sequence files, scoring matrix files, or enzyme data files so than they can be read by GCG programs.</a:t>
            </a:r>
          </a:p>
          <a:p>
            <a:pPr algn="just">
              <a:lnSpc>
                <a:spcPct val="80000"/>
              </a:lnSpc>
            </a:pPr>
            <a:endParaRPr lang="en-US" altLang="zh-TW" sz="2000"/>
          </a:p>
          <a:p>
            <a:pPr algn="just">
              <a:lnSpc>
                <a:spcPct val="80000"/>
              </a:lnSpc>
            </a:pPr>
            <a:r>
              <a:rPr lang="en-US" altLang="zh-TW" sz="2000" b="1">
                <a:solidFill>
                  <a:srgbClr val="800000"/>
                </a:solidFill>
              </a:rPr>
              <a:t>fromfasta:</a:t>
            </a:r>
            <a:r>
              <a:rPr lang="en-US" altLang="zh-TW" sz="2000"/>
              <a:t> reformats one or more sequences from FastA format into single sequence files in GCG format.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 Box 1026"/>
          <p:cNvSpPr txBox="1">
            <a:spLocks noChangeArrowheads="1"/>
          </p:cNvSpPr>
          <p:nvPr/>
        </p:nvSpPr>
        <p:spPr bwMode="auto">
          <a:xfrm>
            <a:off x="1143000" y="342900"/>
            <a:ext cx="320516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TW" sz="36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Exercise 03-1</a:t>
            </a:r>
          </a:p>
        </p:txBody>
      </p:sp>
      <p:sp>
        <p:nvSpPr>
          <p:cNvPr id="27651" name="Text Box 1027"/>
          <p:cNvSpPr txBox="1">
            <a:spLocks noChangeArrowheads="1"/>
          </p:cNvSpPr>
          <p:nvPr/>
        </p:nvSpPr>
        <p:spPr bwMode="auto">
          <a:xfrm>
            <a:off x="1117600" y="1600200"/>
            <a:ext cx="6251575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457200" indent="-457200">
              <a:buFontTx/>
              <a:buAutoNum type="alphaUcParenBoth"/>
            </a:pPr>
            <a:r>
              <a:rPr lang="en-US" altLang="zh-TW"/>
              <a:t>Transfer sequence files from your PC to GCG</a:t>
            </a:r>
          </a:p>
          <a:p>
            <a:pPr marL="457200" indent="-457200">
              <a:buFontTx/>
              <a:buAutoNum type="alphaUcParenBoth"/>
            </a:pPr>
            <a:r>
              <a:rPr lang="en-US" altLang="zh-TW"/>
              <a:t>Chopup the sequence</a:t>
            </a:r>
          </a:p>
          <a:p>
            <a:pPr marL="457200" indent="-457200">
              <a:buFontTx/>
              <a:buAutoNum type="alphaUcParenBoth"/>
            </a:pPr>
            <a:r>
              <a:rPr lang="en-US" altLang="zh-TW"/>
              <a:t>Reformat the sequence</a:t>
            </a:r>
          </a:p>
          <a:p>
            <a:pPr marL="457200" indent="-457200">
              <a:buFontTx/>
              <a:buAutoNum type="alphaUcParenBoth"/>
            </a:pPr>
            <a:r>
              <a:rPr lang="en-US" altLang="zh-TW"/>
              <a:t>Edit the sequence</a:t>
            </a:r>
          </a:p>
        </p:txBody>
      </p:sp>
      <p:sp>
        <p:nvSpPr>
          <p:cNvPr id="27652" name="Text Box 1028"/>
          <p:cNvSpPr txBox="1">
            <a:spLocks noChangeArrowheads="1"/>
          </p:cNvSpPr>
          <p:nvPr/>
        </p:nvSpPr>
        <p:spPr bwMode="auto">
          <a:xfrm>
            <a:off x="1490663" y="3200400"/>
            <a:ext cx="5335587" cy="272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457200" indent="-457200">
              <a:lnSpc>
                <a:spcPct val="90000"/>
              </a:lnSpc>
            </a:pPr>
            <a:r>
              <a:rPr lang="en-US" altLang="zh-TW">
                <a:solidFill>
                  <a:srgbClr val="800000"/>
                </a:solidFill>
                <a:latin typeface="Arial" charset="0"/>
              </a:rPr>
              <a:t>Create a folder “BIO” in your hard disk</a:t>
            </a:r>
          </a:p>
          <a:p>
            <a:pPr marL="457200" indent="-457200">
              <a:lnSpc>
                <a:spcPct val="90000"/>
              </a:lnSpc>
            </a:pPr>
            <a:r>
              <a:rPr lang="en-US" altLang="zh-TW">
                <a:solidFill>
                  <a:srgbClr val="800000"/>
                </a:solidFill>
                <a:latin typeface="Arial" charset="0"/>
              </a:rPr>
              <a:t>Start WsFTP (ftp://bioinfo.nhri.org.tw)</a:t>
            </a:r>
          </a:p>
          <a:p>
            <a:pPr marL="457200" indent="-457200">
              <a:lnSpc>
                <a:spcPct val="90000"/>
              </a:lnSpc>
            </a:pPr>
            <a:r>
              <a:rPr lang="en-US" altLang="zh-TW">
                <a:solidFill>
                  <a:srgbClr val="800000"/>
                </a:solidFill>
                <a:latin typeface="Arial" charset="0"/>
              </a:rPr>
              <a:t>Upload “naq.txt” &amp; “psq.txt” to GCG</a:t>
            </a:r>
          </a:p>
          <a:p>
            <a:pPr marL="457200" indent="-457200">
              <a:lnSpc>
                <a:spcPct val="90000"/>
              </a:lnSpc>
            </a:pPr>
            <a:r>
              <a:rPr lang="en-US" altLang="zh-TW">
                <a:solidFill>
                  <a:srgbClr val="800000"/>
                </a:solidFill>
                <a:latin typeface="Arial" charset="0"/>
              </a:rPr>
              <a:t>Start Netterm</a:t>
            </a:r>
          </a:p>
          <a:p>
            <a:pPr marL="457200" indent="-457200">
              <a:lnSpc>
                <a:spcPct val="90000"/>
              </a:lnSpc>
            </a:pPr>
            <a:r>
              <a:rPr lang="en-US" altLang="zh-TW">
                <a:solidFill>
                  <a:srgbClr val="800000"/>
                </a:solidFill>
                <a:latin typeface="Arial" charset="0"/>
              </a:rPr>
              <a:t>Start GCG</a:t>
            </a:r>
          </a:p>
          <a:p>
            <a:pPr marL="457200" indent="-457200">
              <a:lnSpc>
                <a:spcPct val="90000"/>
              </a:lnSpc>
            </a:pPr>
            <a:r>
              <a:rPr lang="en-US" altLang="zh-TW">
                <a:solidFill>
                  <a:srgbClr val="800000"/>
                </a:solidFill>
                <a:latin typeface="Arial" charset="0"/>
              </a:rPr>
              <a:t>Chopup “naq.txt” &amp; “psq.txt”</a:t>
            </a:r>
          </a:p>
          <a:p>
            <a:pPr marL="457200" indent="-457200">
              <a:lnSpc>
                <a:spcPct val="90000"/>
              </a:lnSpc>
            </a:pPr>
            <a:r>
              <a:rPr lang="en-US" altLang="zh-TW">
                <a:solidFill>
                  <a:srgbClr val="800000"/>
                </a:solidFill>
                <a:latin typeface="Arial" charset="0"/>
              </a:rPr>
              <a:t>Reformat “naq.dat” or “psq.dat”</a:t>
            </a:r>
          </a:p>
          <a:p>
            <a:pPr marL="457200" indent="-457200">
              <a:lnSpc>
                <a:spcPct val="90000"/>
              </a:lnSpc>
            </a:pPr>
            <a:r>
              <a:rPr lang="en-US" altLang="zh-TW">
                <a:solidFill>
                  <a:srgbClr val="800000"/>
                </a:solidFill>
                <a:latin typeface="Arial" charset="0"/>
              </a:rPr>
              <a:t>Cat “naq.txt” or “psq.txt”</a:t>
            </a:r>
          </a:p>
        </p:txBody>
      </p:sp>
      <p:pic>
        <p:nvPicPr>
          <p:cNvPr id="27653" name="Picture 1029" descr="BD14867_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81800" y="6477000"/>
            <a:ext cx="171450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ext Box 2"/>
          <p:cNvSpPr txBox="1">
            <a:spLocks noChangeArrowheads="1"/>
          </p:cNvSpPr>
          <p:nvPr/>
        </p:nvSpPr>
        <p:spPr bwMode="auto">
          <a:xfrm>
            <a:off x="1143000" y="342900"/>
            <a:ext cx="31940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TW" sz="3600" b="1">
                <a:solidFill>
                  <a:srgbClr val="00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Exercise 03-3</a:t>
            </a:r>
          </a:p>
        </p:txBody>
      </p:sp>
      <p:sp>
        <p:nvSpPr>
          <p:cNvPr id="55299" name="Text Box 3"/>
          <p:cNvSpPr txBox="1">
            <a:spLocks noChangeArrowheads="1"/>
          </p:cNvSpPr>
          <p:nvPr/>
        </p:nvSpPr>
        <p:spPr bwMode="auto">
          <a:xfrm>
            <a:off x="593725" y="1663700"/>
            <a:ext cx="8245475" cy="464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90000"/>
              </a:lnSpc>
              <a:defRPr/>
            </a:pPr>
            <a:r>
              <a:rPr lang="en-US" altLang="zh-TW" sz="2000">
                <a:latin typeface="Arial" charset="0"/>
                <a:cs typeface="Arial" charset="0"/>
              </a:rPr>
              <a:t>        </a:t>
            </a:r>
            <a:r>
              <a:rPr lang="en-US" altLang="zh-TW" b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Sequence Manipulation in GCG UNIX</a:t>
            </a:r>
          </a:p>
          <a:p>
            <a:pPr>
              <a:lnSpc>
                <a:spcPct val="90000"/>
              </a:lnSpc>
              <a:defRPr/>
            </a:pPr>
            <a:endParaRPr lang="en-US" altLang="zh-TW" b="1"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pPr>
              <a:lnSpc>
                <a:spcPct val="90000"/>
              </a:lnSpc>
              <a:defRPr/>
            </a:pPr>
            <a:r>
              <a:rPr lang="en-US" altLang="zh-TW" sz="2000">
                <a:latin typeface="Arial" charset="0"/>
                <a:cs typeface="Arial" charset="0"/>
              </a:rPr>
              <a:t>Use the database searching techniques you learned today to retrieve the reference sequence</a:t>
            </a:r>
          </a:p>
          <a:p>
            <a:pPr>
              <a:lnSpc>
                <a:spcPct val="90000"/>
              </a:lnSpc>
              <a:defRPr/>
            </a:pPr>
            <a:r>
              <a:rPr lang="en-US" altLang="zh-TW" sz="32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Homo sapiens LEGUMAIN </a:t>
            </a:r>
          </a:p>
          <a:p>
            <a:pPr>
              <a:lnSpc>
                <a:spcPct val="90000"/>
              </a:lnSpc>
              <a:defRPr/>
            </a:pPr>
            <a:r>
              <a:rPr lang="en-US" altLang="zh-TW" sz="2000">
                <a:latin typeface="Arial" charset="0"/>
                <a:cs typeface="Arial" charset="0"/>
              </a:rPr>
              <a:t>and the amino acid sequence of</a:t>
            </a:r>
          </a:p>
          <a:p>
            <a:pPr>
              <a:lnSpc>
                <a:spcPct val="90000"/>
              </a:lnSpc>
              <a:defRPr/>
            </a:pPr>
            <a:r>
              <a:rPr lang="en-US" altLang="zh-TW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ALL LEGUMAIN</a:t>
            </a:r>
          </a:p>
          <a:p>
            <a:pPr>
              <a:lnSpc>
                <a:spcPct val="90000"/>
              </a:lnSpc>
              <a:defRPr/>
            </a:pPr>
            <a:endParaRPr lang="en-US" altLang="zh-TW" sz="2000">
              <a:latin typeface="Arial" charset="0"/>
              <a:cs typeface="Arial" charset="0"/>
            </a:endParaRPr>
          </a:p>
          <a:p>
            <a:pPr>
              <a:lnSpc>
                <a:spcPct val="90000"/>
              </a:lnSpc>
              <a:defRPr/>
            </a:pPr>
            <a:r>
              <a:rPr lang="en-US" altLang="zh-TW" sz="2000">
                <a:latin typeface="Arial" charset="0"/>
                <a:cs typeface="Arial" charset="0"/>
              </a:rPr>
              <a:t>From NCBI and EMBL</a:t>
            </a:r>
          </a:p>
          <a:p>
            <a:pPr>
              <a:lnSpc>
                <a:spcPct val="90000"/>
              </a:lnSpc>
              <a:defRPr/>
            </a:pPr>
            <a:r>
              <a:rPr lang="en-US" altLang="zh-TW" sz="2000">
                <a:latin typeface="Arial" charset="0"/>
                <a:cs typeface="Arial" charset="0"/>
              </a:rPr>
              <a:t>And then transfer the sequence(s) to </a:t>
            </a:r>
          </a:p>
          <a:p>
            <a:pPr>
              <a:lnSpc>
                <a:spcPct val="90000"/>
              </a:lnSpc>
              <a:defRPr/>
            </a:pPr>
            <a:r>
              <a:rPr lang="en-US" altLang="zh-TW" sz="2000">
                <a:latin typeface="Arial" charset="0"/>
                <a:cs typeface="Arial" charset="0"/>
              </a:rPr>
              <a:t>1. SeqWEB and </a:t>
            </a:r>
          </a:p>
          <a:p>
            <a:pPr>
              <a:lnSpc>
                <a:spcPct val="90000"/>
              </a:lnSpc>
              <a:defRPr/>
            </a:pPr>
            <a:r>
              <a:rPr lang="en-US" altLang="zh-TW" sz="2000">
                <a:latin typeface="Arial" charset="0"/>
                <a:cs typeface="Arial" charset="0"/>
              </a:rPr>
              <a:t>2. GCG Unix (in GCG format)</a:t>
            </a:r>
          </a:p>
          <a:p>
            <a:pPr>
              <a:lnSpc>
                <a:spcPct val="90000"/>
              </a:lnSpc>
              <a:defRPr/>
            </a:pPr>
            <a:endParaRPr lang="en-US" altLang="zh-TW" sz="2000">
              <a:latin typeface="Arial" charset="0"/>
              <a:cs typeface="Arial" charset="0"/>
            </a:endParaRPr>
          </a:p>
          <a:p>
            <a:pPr algn="r">
              <a:lnSpc>
                <a:spcPct val="90000"/>
              </a:lnSpc>
              <a:defRPr/>
            </a:pPr>
            <a:r>
              <a:rPr lang="en-US" altLang="zh-TW">
                <a:solidFill>
                  <a:srgbClr val="800000"/>
                </a:solidFill>
                <a:latin typeface="Arial" charset="0"/>
                <a:cs typeface="Arial" charset="0"/>
              </a:rPr>
              <a:t>There are many different ways to DO it.</a:t>
            </a:r>
          </a:p>
          <a:p>
            <a:pPr algn="r">
              <a:lnSpc>
                <a:spcPct val="90000"/>
              </a:lnSpc>
              <a:defRPr/>
            </a:pPr>
            <a:r>
              <a:rPr lang="en-US" altLang="zh-TW">
                <a:solidFill>
                  <a:srgbClr val="800000"/>
                </a:solidFill>
                <a:latin typeface="Arial" charset="0"/>
                <a:cs typeface="Arial" charset="0"/>
              </a:rPr>
              <a:t>You can have your lunch now if you can make it.</a:t>
            </a:r>
            <a:endParaRPr lang="zh-TW" altLang="en-US">
              <a:solidFill>
                <a:srgbClr val="800000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ext Box 2"/>
          <p:cNvSpPr txBox="1">
            <a:spLocks noChangeArrowheads="1"/>
          </p:cNvSpPr>
          <p:nvPr/>
        </p:nvSpPr>
        <p:spPr bwMode="auto">
          <a:xfrm>
            <a:off x="1143000" y="342900"/>
            <a:ext cx="38227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TW" sz="3600" b="1">
                <a:solidFill>
                  <a:srgbClr val="00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ASSIGNMENT 1.</a:t>
            </a:r>
          </a:p>
        </p:txBody>
      </p:sp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441325" y="1839913"/>
            <a:ext cx="8550275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/>
            <a:r>
              <a:rPr lang="en-US" altLang="zh-TW" sz="2000">
                <a:latin typeface="Arial" charset="0"/>
              </a:rPr>
              <a:t>Use the Entrez searching techniques you learned today to retrieve the</a:t>
            </a:r>
          </a:p>
          <a:p>
            <a:pPr marL="457200" indent="-457200"/>
            <a:r>
              <a:rPr lang="en-US" altLang="zh-TW" sz="2000" b="1">
                <a:latin typeface="Arial" charset="0"/>
              </a:rPr>
              <a:t>Reference sequence and </a:t>
            </a:r>
          </a:p>
          <a:p>
            <a:pPr marL="457200" indent="-457200"/>
            <a:r>
              <a:rPr lang="en-US" altLang="zh-TW" sz="2000" b="1">
                <a:latin typeface="Arial" charset="0"/>
              </a:rPr>
              <a:t>the corresponding amino acid sequences of </a:t>
            </a:r>
            <a:endParaRPr lang="en-US" altLang="zh-TW" sz="2000">
              <a:latin typeface="Arial" charset="0"/>
            </a:endParaRPr>
          </a:p>
          <a:p>
            <a:pPr marL="457200" indent="-457200"/>
            <a:endParaRPr lang="en-US" altLang="zh-TW" sz="2000" b="1">
              <a:solidFill>
                <a:srgbClr val="FF3300"/>
              </a:solidFill>
              <a:latin typeface="Arial" charset="0"/>
              <a:cs typeface="Arial" charset="0"/>
            </a:endParaRPr>
          </a:p>
          <a:p>
            <a:pPr marL="457200" indent="-457200"/>
            <a:r>
              <a:rPr lang="en-US" altLang="zh-TW" b="1">
                <a:solidFill>
                  <a:srgbClr val="FF3300"/>
                </a:solidFill>
                <a:latin typeface="Arial" charset="0"/>
                <a:cs typeface="Arial" charset="0"/>
              </a:rPr>
              <a:t>All the subclasses of </a:t>
            </a:r>
            <a:r>
              <a:rPr lang="en-US" altLang="zh-TW" b="1" i="1">
                <a:solidFill>
                  <a:srgbClr val="FF3300"/>
                </a:solidFill>
                <a:latin typeface="Arial" charset="0"/>
                <a:cs typeface="Arial" charset="0"/>
              </a:rPr>
              <a:t>Homo sapiens</a:t>
            </a:r>
            <a:r>
              <a:rPr lang="en-US" altLang="zh-TW" b="1">
                <a:solidFill>
                  <a:srgbClr val="FF3300"/>
                </a:solidFill>
                <a:latin typeface="Arial" charset="0"/>
                <a:cs typeface="Arial" charset="0"/>
              </a:rPr>
              <a:t> </a:t>
            </a:r>
            <a:r>
              <a:rPr lang="en-US" altLang="zh-TW" b="1">
                <a:solidFill>
                  <a:srgbClr val="FF3300"/>
                </a:solidFill>
              </a:rPr>
              <a:t>cyclophilin</a:t>
            </a:r>
          </a:p>
          <a:p>
            <a:pPr marL="457200" indent="-457200"/>
            <a:endParaRPr lang="en-US" altLang="zh-TW" b="1">
              <a:solidFill>
                <a:srgbClr val="FF3300"/>
              </a:solidFill>
              <a:latin typeface="Arial" charset="0"/>
              <a:cs typeface="Arial" charset="0"/>
            </a:endParaRPr>
          </a:p>
          <a:p>
            <a:pPr marL="457200" indent="-457200"/>
            <a:r>
              <a:rPr lang="en-US" altLang="zh-TW" sz="2000">
                <a:latin typeface="Arial" charset="0"/>
              </a:rPr>
              <a:t>Transfer the sequences  to GCG Unix,</a:t>
            </a:r>
          </a:p>
          <a:p>
            <a:pPr marL="457200" indent="-457200"/>
            <a:r>
              <a:rPr lang="en-US" altLang="zh-TW" sz="2000">
                <a:latin typeface="Arial" charset="0"/>
              </a:rPr>
              <a:t>Transform the sequences to GCG format</a:t>
            </a:r>
          </a:p>
          <a:p>
            <a:pPr marL="457200" indent="-457200"/>
            <a:endParaRPr lang="en-US" altLang="zh-TW" sz="2000">
              <a:latin typeface="Arial" charset="0"/>
            </a:endParaRPr>
          </a:p>
          <a:p>
            <a:pPr marL="457200" indent="-457200"/>
            <a:r>
              <a:rPr lang="en-US" altLang="zh-TW" sz="2000">
                <a:latin typeface="Arial" charset="0"/>
              </a:rPr>
              <a:t>E-mail</a:t>
            </a:r>
          </a:p>
          <a:p>
            <a:pPr marL="457200" indent="-457200"/>
            <a:r>
              <a:rPr lang="en-US" altLang="zh-TW" sz="2000">
                <a:latin typeface="Arial" charset="0"/>
              </a:rPr>
              <a:t>1. The steps (including URL of WWW sites) you used and</a:t>
            </a:r>
          </a:p>
          <a:p>
            <a:pPr marL="457200" indent="-457200"/>
            <a:r>
              <a:rPr lang="en-US" altLang="zh-TW" sz="2000">
                <a:latin typeface="Arial" charset="0"/>
              </a:rPr>
              <a:t>2. The sequences in GCG format as attached file to </a:t>
            </a:r>
          </a:p>
          <a:p>
            <a:pPr marL="457200" indent="-457200"/>
            <a:r>
              <a:rPr lang="en-US" altLang="zh-TW" sz="2000" b="1" i="1">
                <a:solidFill>
                  <a:srgbClr val="FF3300"/>
                </a:solidFill>
                <a:latin typeface="Arial" charset="0"/>
              </a:rPr>
              <a:t>petang@mail.cgu.edu.tw</a:t>
            </a:r>
            <a:r>
              <a:rPr lang="en-US" altLang="zh-TW" sz="2000">
                <a:latin typeface="Arial" charset="0"/>
              </a:rPr>
              <a:t> before next Thursday 1200</a:t>
            </a:r>
          </a:p>
          <a:p>
            <a:pPr marL="457200" indent="-457200"/>
            <a:r>
              <a:rPr lang="en-US" altLang="zh-TW" sz="2000">
                <a:latin typeface="Arial" charset="0"/>
              </a:rPr>
              <a:t>****</a:t>
            </a:r>
            <a:r>
              <a:rPr lang="zh-TW" altLang="en-US" sz="2000">
                <a:latin typeface="Arial" charset="0"/>
              </a:rPr>
              <a:t>郵件主旨： </a:t>
            </a:r>
            <a:r>
              <a:rPr lang="en-US" altLang="zh-TW" sz="2000">
                <a:latin typeface="Arial" charset="0"/>
              </a:rPr>
              <a:t>ASS1 bioinfo – (</a:t>
            </a:r>
            <a:r>
              <a:rPr lang="zh-TW" altLang="en-US" sz="2000">
                <a:latin typeface="Arial" charset="0"/>
              </a:rPr>
              <a:t>學號)</a:t>
            </a:r>
            <a:endParaRPr lang="en-US" altLang="zh-TW" sz="2000">
              <a:latin typeface="Arial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Ricepaper">
  <a:themeElements>
    <a:clrScheme name="Ricepaper 2">
      <a:dk1>
        <a:srgbClr val="00264C"/>
      </a:dk1>
      <a:lt1>
        <a:srgbClr val="FFFFE9"/>
      </a:lt1>
      <a:dk2>
        <a:srgbClr val="333333"/>
      </a:dk2>
      <a:lt2>
        <a:srgbClr val="333333"/>
      </a:lt2>
      <a:accent1>
        <a:srgbClr val="78C0B2"/>
      </a:accent1>
      <a:accent2>
        <a:srgbClr val="262D4C"/>
      </a:accent2>
      <a:accent3>
        <a:srgbClr val="FFFFF2"/>
      </a:accent3>
      <a:accent4>
        <a:srgbClr val="001F40"/>
      </a:accent4>
      <a:accent5>
        <a:srgbClr val="BEDCD5"/>
      </a:accent5>
      <a:accent6>
        <a:srgbClr val="212844"/>
      </a:accent6>
      <a:hlink>
        <a:srgbClr val="598BBD"/>
      </a:hlink>
      <a:folHlink>
        <a:srgbClr val="4D4D4D"/>
      </a:folHlink>
    </a:clrScheme>
    <a:fontScheme name="Ricepaper">
      <a:majorFont>
        <a:latin typeface="Times New Roman"/>
        <a:ea typeface="新細明體"/>
        <a:cs typeface=""/>
      </a:majorFont>
      <a:minorFont>
        <a:latin typeface="Times New Roman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新細明體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新細明體" charset="-120"/>
          </a:defRPr>
        </a:defPPr>
      </a:lstStyle>
    </a:lnDef>
  </a:objectDefaults>
  <a:extraClrSchemeLst>
    <a:extraClrScheme>
      <a:clrScheme name="Ricepaper 1">
        <a:dk1>
          <a:srgbClr val="9D9475"/>
        </a:dk1>
        <a:lt1>
          <a:srgbClr val="333333"/>
        </a:lt1>
        <a:dk2>
          <a:srgbClr val="333300"/>
        </a:dk2>
        <a:lt2>
          <a:srgbClr val="333333"/>
        </a:lt2>
        <a:accent1>
          <a:srgbClr val="B3C39F"/>
        </a:accent1>
        <a:accent2>
          <a:srgbClr val="DCD9CE"/>
        </a:accent2>
        <a:accent3>
          <a:srgbClr val="ADADAA"/>
        </a:accent3>
        <a:accent4>
          <a:srgbClr val="2A2A2A"/>
        </a:accent4>
        <a:accent5>
          <a:srgbClr val="D6DECD"/>
        </a:accent5>
        <a:accent6>
          <a:srgbClr val="C7C4BA"/>
        </a:accent6>
        <a:hlink>
          <a:srgbClr val="CC9900"/>
        </a:hlink>
        <a:folHlink>
          <a:srgbClr val="ADA68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cepaper 2">
        <a:dk1>
          <a:srgbClr val="00264C"/>
        </a:dk1>
        <a:lt1>
          <a:srgbClr val="FFFFE9"/>
        </a:lt1>
        <a:dk2>
          <a:srgbClr val="333333"/>
        </a:dk2>
        <a:lt2>
          <a:srgbClr val="333333"/>
        </a:lt2>
        <a:accent1>
          <a:srgbClr val="78C0B2"/>
        </a:accent1>
        <a:accent2>
          <a:srgbClr val="262D4C"/>
        </a:accent2>
        <a:accent3>
          <a:srgbClr val="FFFFF2"/>
        </a:accent3>
        <a:accent4>
          <a:srgbClr val="001F40"/>
        </a:accent4>
        <a:accent5>
          <a:srgbClr val="BEDCD5"/>
        </a:accent5>
        <a:accent6>
          <a:srgbClr val="212844"/>
        </a:accent6>
        <a:hlink>
          <a:srgbClr val="598BBD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icepaper 3">
        <a:dk1>
          <a:srgbClr val="000000"/>
        </a:dk1>
        <a:lt1>
          <a:srgbClr val="F8F8F8"/>
        </a:lt1>
        <a:dk2>
          <a:srgbClr val="333333"/>
        </a:dk2>
        <a:lt2>
          <a:srgbClr val="5F5F5F"/>
        </a:lt2>
        <a:accent1>
          <a:srgbClr val="DDDDDD"/>
        </a:accent1>
        <a:accent2>
          <a:srgbClr val="808080"/>
        </a:accent2>
        <a:accent3>
          <a:srgbClr val="FBFBFB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5F5F5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icepaper 4">
        <a:dk1>
          <a:srgbClr val="00264C"/>
        </a:dk1>
        <a:lt1>
          <a:srgbClr val="FFFFFF"/>
        </a:lt1>
        <a:dk2>
          <a:srgbClr val="333333"/>
        </a:dk2>
        <a:lt2>
          <a:srgbClr val="2E697E"/>
        </a:lt2>
        <a:accent1>
          <a:srgbClr val="BAC8AA"/>
        </a:accent1>
        <a:accent2>
          <a:srgbClr val="6E9883"/>
        </a:accent2>
        <a:accent3>
          <a:srgbClr val="FFFFFF"/>
        </a:accent3>
        <a:accent4>
          <a:srgbClr val="001F40"/>
        </a:accent4>
        <a:accent5>
          <a:srgbClr val="D9E0D2"/>
        </a:accent5>
        <a:accent6>
          <a:srgbClr val="638976"/>
        </a:accent6>
        <a:hlink>
          <a:srgbClr val="CC9900"/>
        </a:hlink>
        <a:folHlink>
          <a:srgbClr val="7DAEC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icepaper 5">
        <a:dk1>
          <a:srgbClr val="20374E"/>
        </a:dk1>
        <a:lt1>
          <a:srgbClr val="DCE4D2"/>
        </a:lt1>
        <a:dk2>
          <a:srgbClr val="333333"/>
        </a:dk2>
        <a:lt2>
          <a:srgbClr val="524C46"/>
        </a:lt2>
        <a:accent1>
          <a:srgbClr val="C9C491"/>
        </a:accent1>
        <a:accent2>
          <a:srgbClr val="8A776A"/>
        </a:accent2>
        <a:accent3>
          <a:srgbClr val="EBEFE5"/>
        </a:accent3>
        <a:accent4>
          <a:srgbClr val="1A2D41"/>
        </a:accent4>
        <a:accent5>
          <a:srgbClr val="E1DEC7"/>
        </a:accent5>
        <a:accent6>
          <a:srgbClr val="7D6B5F"/>
        </a:accent6>
        <a:hlink>
          <a:srgbClr val="67895F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Designs\Ricepaper.pot</Template>
  <TotalTime>818</TotalTime>
  <Words>626</Words>
  <Application>Microsoft Office PowerPoint</Application>
  <PresentationFormat>如螢幕大小 (4:3)</PresentationFormat>
  <Paragraphs>156</Paragraphs>
  <Slides>17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17</vt:i4>
      </vt:variant>
    </vt:vector>
  </HeadingPairs>
  <TitlesOfParts>
    <vt:vector size="27" baseType="lpstr">
      <vt:lpstr>Times New Roman</vt:lpstr>
      <vt:lpstr>新細明體</vt:lpstr>
      <vt:lpstr>Arial</vt:lpstr>
      <vt:lpstr>Wingdings</vt:lpstr>
      <vt:lpstr>Calibri</vt:lpstr>
      <vt:lpstr>Staccato222 BT</vt:lpstr>
      <vt:lpstr>Arial Unicode MS</vt:lpstr>
      <vt:lpstr>Arial Rounded MT Bold</vt:lpstr>
      <vt:lpstr>Courier New</vt:lpstr>
      <vt:lpstr>Ricepaper</vt:lpstr>
      <vt:lpstr>投影片 1</vt:lpstr>
      <vt:lpstr>投影片 2</vt:lpstr>
      <vt:lpstr>投影片 3</vt:lpstr>
      <vt:lpstr>投影片 4</vt:lpstr>
      <vt:lpstr>投影片 5</vt:lpstr>
      <vt:lpstr>投影片 6</vt:lpstr>
      <vt:lpstr>投影片 7</vt:lpstr>
      <vt:lpstr>投影片 8</vt:lpstr>
      <vt:lpstr>投影片 9</vt:lpstr>
      <vt:lpstr>投影片 10</vt:lpstr>
      <vt:lpstr>投影片 11</vt:lpstr>
      <vt:lpstr>投影片 12</vt:lpstr>
      <vt:lpstr>投影片 13</vt:lpstr>
      <vt:lpstr>投影片 14</vt:lpstr>
      <vt:lpstr>投影片 15</vt:lpstr>
      <vt:lpstr>投影片 16</vt:lpstr>
      <vt:lpstr>投影片 17</vt:lpstr>
    </vt:vector>
  </TitlesOfParts>
  <Company>CGU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PETANG</dc:creator>
  <cp:lastModifiedBy>PETANG</cp:lastModifiedBy>
  <cp:revision>87</cp:revision>
  <cp:lastPrinted>1601-01-01T00:00:00Z</cp:lastPrinted>
  <dcterms:created xsi:type="dcterms:W3CDTF">2000-03-04T11:50:35Z</dcterms:created>
  <dcterms:modified xsi:type="dcterms:W3CDTF">2013-10-10T15:49:35Z</dcterms:modified>
</cp:coreProperties>
</file>