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306" r:id="rId2"/>
    <p:sldId id="285" r:id="rId3"/>
    <p:sldId id="286" r:id="rId4"/>
    <p:sldId id="303" r:id="rId5"/>
    <p:sldId id="289" r:id="rId6"/>
    <p:sldId id="287" r:id="rId7"/>
    <p:sldId id="309" r:id="rId8"/>
    <p:sldId id="310" r:id="rId9"/>
    <p:sldId id="288" r:id="rId10"/>
    <p:sldId id="291" r:id="rId11"/>
    <p:sldId id="302" r:id="rId12"/>
    <p:sldId id="292" r:id="rId13"/>
    <p:sldId id="290" r:id="rId14"/>
    <p:sldId id="293" r:id="rId15"/>
    <p:sldId id="294" r:id="rId16"/>
    <p:sldId id="295" r:id="rId17"/>
    <p:sldId id="296" r:id="rId18"/>
    <p:sldId id="297" r:id="rId19"/>
    <p:sldId id="298" r:id="rId20"/>
    <p:sldId id="299" r:id="rId21"/>
    <p:sldId id="271" r:id="rId22"/>
    <p:sldId id="267" r:id="rId23"/>
    <p:sldId id="264" r:id="rId24"/>
    <p:sldId id="283" r:id="rId25"/>
    <p:sldId id="281" r:id="rId26"/>
    <p:sldId id="260" r:id="rId27"/>
    <p:sldId id="276" r:id="rId28"/>
    <p:sldId id="307" r:id="rId29"/>
    <p:sldId id="282" r:id="rId30"/>
    <p:sldId id="274" r:id="rId31"/>
    <p:sldId id="275" r:id="rId32"/>
  </p:sldIdLst>
  <p:sldSz cx="9144000" cy="6858000" type="screen4x3"/>
  <p:notesSz cx="6858000" cy="9144000"/>
  <p:defaultTextStyle>
    <a:defPPr>
      <a:defRPr lang="zh-TW"/>
    </a:defPPr>
    <a:lvl1pPr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5pPr>
    <a:lvl6pPr marL="2286000" algn="l" defTabSz="914400" rtl="0" eaLnBrk="1" latinLnBrk="0" hangingPunct="1">
      <a:defRPr sz="2400" kern="1200">
        <a:solidFill>
          <a:schemeClr val="tx1"/>
        </a:solidFill>
        <a:latin typeface="Times New Roman" panose="02020603050405020304" pitchFamily="18" charset="0"/>
        <a:ea typeface="新細明體" panose="02020500000000000000" pitchFamily="18" charset="-120"/>
        <a:cs typeface="+mn-cs"/>
      </a:defRPr>
    </a:lvl6pPr>
    <a:lvl7pPr marL="2743200" algn="l" defTabSz="914400" rtl="0" eaLnBrk="1" latinLnBrk="0" hangingPunct="1">
      <a:defRPr sz="2400" kern="1200">
        <a:solidFill>
          <a:schemeClr val="tx1"/>
        </a:solidFill>
        <a:latin typeface="Times New Roman" panose="02020603050405020304" pitchFamily="18" charset="0"/>
        <a:ea typeface="新細明體" panose="02020500000000000000" pitchFamily="18" charset="-120"/>
        <a:cs typeface="+mn-cs"/>
      </a:defRPr>
    </a:lvl7pPr>
    <a:lvl8pPr marL="3200400" algn="l" defTabSz="914400" rtl="0" eaLnBrk="1" latinLnBrk="0" hangingPunct="1">
      <a:defRPr sz="2400" kern="1200">
        <a:solidFill>
          <a:schemeClr val="tx1"/>
        </a:solidFill>
        <a:latin typeface="Times New Roman" panose="02020603050405020304" pitchFamily="18" charset="0"/>
        <a:ea typeface="新細明體" panose="02020500000000000000" pitchFamily="18" charset="-120"/>
        <a:cs typeface="+mn-cs"/>
      </a:defRPr>
    </a:lvl8pPr>
    <a:lvl9pPr marL="3657600" algn="l" defTabSz="914400" rtl="0" eaLnBrk="1" latinLnBrk="0" hangingPunct="1">
      <a:defRPr sz="2400" kern="1200">
        <a:solidFill>
          <a:schemeClr val="tx1"/>
        </a:solidFill>
        <a:latin typeface="Times New Roman" panose="02020603050405020304" pitchFamily="18"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92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FF00"/>
    <a:srgbClr val="99FF99"/>
    <a:srgbClr val="006600"/>
    <a:srgbClr val="FF6600"/>
    <a:srgbClr val="003300"/>
    <a:srgbClr val="00679A"/>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60" autoAdjust="0"/>
    <p:restoredTop sz="94660"/>
  </p:normalViewPr>
  <p:slideViewPr>
    <p:cSldViewPr>
      <p:cViewPr varScale="1">
        <p:scale>
          <a:sx n="129" d="100"/>
          <a:sy n="129" d="100"/>
        </p:scale>
        <p:origin x="390" y="120"/>
      </p:cViewPr>
      <p:guideLst>
        <p:guide orient="horz" pos="2160"/>
        <p:guide pos="2925"/>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40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1" Type="http://schemas.openxmlformats.org/officeDocument/2006/relationships/slide" Target="slides/slide1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43DDE2-4271-44B2-AE08-D7D45B9B8040}" type="datetimeFigureOut">
              <a:rPr lang="zh-TW" altLang="en-US" smtClean="0"/>
              <a:t>2017/10/12</a:t>
            </a:fld>
            <a:endParaRPr lang="zh-TW" altLang="en-US"/>
          </a:p>
        </p:txBody>
      </p:sp>
      <p:sp>
        <p:nvSpPr>
          <p:cNvPr id="4" name="投影片圖像版面配置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110B40-3B0F-4E28-BAEF-0BA30824AA62}" type="slidenum">
              <a:rPr lang="zh-TW" altLang="en-US" smtClean="0"/>
              <a:t>‹#›</a:t>
            </a:fld>
            <a:endParaRPr lang="zh-TW" altLang="en-US"/>
          </a:p>
        </p:txBody>
      </p:sp>
    </p:spTree>
    <p:extLst>
      <p:ext uri="{BB962C8B-B14F-4D97-AF65-F5344CB8AC3E}">
        <p14:creationId xmlns:p14="http://schemas.microsoft.com/office/powerpoint/2010/main" val="1270061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1970294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631586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960F6875-2390-481A-916D-13DD51F3F134}" type="slidenum">
              <a:rPr lang="en-US" altLang="zh-TW"/>
              <a:pPr/>
              <a:t>‹#›</a:t>
            </a:fld>
            <a:endParaRPr lang="en-US" altLang="zh-TW"/>
          </a:p>
        </p:txBody>
      </p:sp>
    </p:spTree>
    <p:extLst>
      <p:ext uri="{BB962C8B-B14F-4D97-AF65-F5344CB8AC3E}">
        <p14:creationId xmlns:p14="http://schemas.microsoft.com/office/powerpoint/2010/main" val="3145386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36836488-78A3-4958-A928-EBADCD55EE57}" type="slidenum">
              <a:rPr lang="en-US" altLang="zh-TW"/>
              <a:pPr/>
              <a:t>‹#›</a:t>
            </a:fld>
            <a:endParaRPr lang="en-US" altLang="zh-TW"/>
          </a:p>
        </p:txBody>
      </p:sp>
    </p:spTree>
    <p:extLst>
      <p:ext uri="{BB962C8B-B14F-4D97-AF65-F5344CB8AC3E}">
        <p14:creationId xmlns:p14="http://schemas.microsoft.com/office/powerpoint/2010/main" val="4229530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0A7236D7-EB6C-46D5-BCA8-B32F731887AE}" type="slidenum">
              <a:rPr lang="en-US" altLang="zh-TW"/>
              <a:pPr/>
              <a:t>‹#›</a:t>
            </a:fld>
            <a:endParaRPr lang="en-US" altLang="zh-TW"/>
          </a:p>
        </p:txBody>
      </p:sp>
    </p:spTree>
    <p:extLst>
      <p:ext uri="{BB962C8B-B14F-4D97-AF65-F5344CB8AC3E}">
        <p14:creationId xmlns:p14="http://schemas.microsoft.com/office/powerpoint/2010/main" val="3973729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fld id="{41839AC8-87D6-4413-9E76-370F723F21D8}" type="slidenum">
              <a:rPr lang="en-US" altLang="zh-TW"/>
              <a:pPr/>
              <a:t>‹#›</a:t>
            </a:fld>
            <a:endParaRPr lang="en-US" altLang="zh-TW"/>
          </a:p>
        </p:txBody>
      </p:sp>
    </p:spTree>
    <p:extLst>
      <p:ext uri="{BB962C8B-B14F-4D97-AF65-F5344CB8AC3E}">
        <p14:creationId xmlns:p14="http://schemas.microsoft.com/office/powerpoint/2010/main" val="3663511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fld id="{B9534EFB-8E41-421B-A9DC-43A0B202268D}" type="slidenum">
              <a:rPr lang="en-US" altLang="zh-TW"/>
              <a:pPr/>
              <a:t>‹#›</a:t>
            </a:fld>
            <a:endParaRPr lang="en-US" altLang="zh-TW"/>
          </a:p>
        </p:txBody>
      </p:sp>
    </p:spTree>
    <p:extLst>
      <p:ext uri="{BB962C8B-B14F-4D97-AF65-F5344CB8AC3E}">
        <p14:creationId xmlns:p14="http://schemas.microsoft.com/office/powerpoint/2010/main" val="611405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fld id="{12A296E4-48A6-4CB2-A34A-CCC7E2400B8A}" type="slidenum">
              <a:rPr lang="en-US" altLang="zh-TW"/>
              <a:pPr/>
              <a:t>‹#›</a:t>
            </a:fld>
            <a:endParaRPr lang="en-US" altLang="zh-TW"/>
          </a:p>
        </p:txBody>
      </p:sp>
    </p:spTree>
    <p:extLst>
      <p:ext uri="{BB962C8B-B14F-4D97-AF65-F5344CB8AC3E}">
        <p14:creationId xmlns:p14="http://schemas.microsoft.com/office/powerpoint/2010/main" val="308432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fld id="{80DE4343-53D7-4CB1-968B-3AC149678CFC}" type="slidenum">
              <a:rPr lang="en-US" altLang="zh-TW"/>
              <a:pPr/>
              <a:t>‹#›</a:t>
            </a:fld>
            <a:endParaRPr lang="en-US" altLang="zh-TW"/>
          </a:p>
        </p:txBody>
      </p:sp>
    </p:spTree>
    <p:extLst>
      <p:ext uri="{BB962C8B-B14F-4D97-AF65-F5344CB8AC3E}">
        <p14:creationId xmlns:p14="http://schemas.microsoft.com/office/powerpoint/2010/main" val="2772196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fld id="{0510B07D-FF02-4FEA-92A6-CF7CD2B400A1}" type="slidenum">
              <a:rPr lang="en-US" altLang="zh-TW"/>
              <a:pPr/>
              <a:t>‹#›</a:t>
            </a:fld>
            <a:endParaRPr lang="en-US" altLang="zh-TW"/>
          </a:p>
        </p:txBody>
      </p:sp>
    </p:spTree>
    <p:extLst>
      <p:ext uri="{BB962C8B-B14F-4D97-AF65-F5344CB8AC3E}">
        <p14:creationId xmlns:p14="http://schemas.microsoft.com/office/powerpoint/2010/main" val="1501105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fld id="{C415135D-90B1-4F63-9BBD-62E8CA689D9A}" type="slidenum">
              <a:rPr lang="en-US" altLang="zh-TW"/>
              <a:pPr/>
              <a:t>‹#›</a:t>
            </a:fld>
            <a:endParaRPr lang="en-US" altLang="zh-TW"/>
          </a:p>
        </p:txBody>
      </p:sp>
    </p:spTree>
    <p:extLst>
      <p:ext uri="{BB962C8B-B14F-4D97-AF65-F5344CB8AC3E}">
        <p14:creationId xmlns:p14="http://schemas.microsoft.com/office/powerpoint/2010/main" val="1661613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CECD1131-0B24-426E-A730-E704E98C7544}" type="slidenum">
              <a:rPr lang="en-US" altLang="zh-TW"/>
              <a:pPr/>
              <a:t>‹#›</a:t>
            </a:fld>
            <a:endParaRPr lang="en-US" altLang="zh-TW"/>
          </a:p>
        </p:txBody>
      </p:sp>
    </p:spTree>
    <p:extLst>
      <p:ext uri="{BB962C8B-B14F-4D97-AF65-F5344CB8AC3E}">
        <p14:creationId xmlns:p14="http://schemas.microsoft.com/office/powerpoint/2010/main" val="2387737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FAA11790-5106-4CC1-ABD0-2798F804F5CD}" type="slidenum">
              <a:rPr lang="en-US" altLang="zh-TW"/>
              <a:pPr/>
              <a:t>‹#›</a:t>
            </a:fld>
            <a:endParaRPr lang="en-US" altLang="zh-TW"/>
          </a:p>
        </p:txBody>
      </p:sp>
    </p:spTree>
    <p:extLst>
      <p:ext uri="{BB962C8B-B14F-4D97-AF65-F5344CB8AC3E}">
        <p14:creationId xmlns:p14="http://schemas.microsoft.com/office/powerpoint/2010/main" val="2746690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1" sz="1400"/>
            </a:lvl1pPr>
          </a:lstStyle>
          <a:p>
            <a:pPr>
              <a:defRPr/>
            </a:pPr>
            <a:endParaRPr lang="en-US" altLang="zh-TW"/>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kumimoji="1" sz="1400"/>
            </a:lvl1pPr>
          </a:lstStyle>
          <a:p>
            <a:pPr>
              <a:defRPr/>
            </a:pPr>
            <a:endParaRPr lang="en-US" altLang="zh-TW"/>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1" sz="1400"/>
            </a:lvl1pPr>
          </a:lstStyle>
          <a:p>
            <a:fld id="{51ED1E79-D9EE-444A-8B05-34F11246E886}"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hyperlink" Target="http://petang.cgu.edu.tw/bioinformatics/index.ht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hyperlink" Target="framealign.html" TargetMode="External"/><Relationship Id="rId3" Type="http://schemas.openxmlformats.org/officeDocument/2006/relationships/image" Target="../media/image9.png"/><Relationship Id="rId7" Type="http://schemas.openxmlformats.org/officeDocument/2006/relationships/hyperlink" Target="gap.html" TargetMode="External"/><Relationship Id="rId2" Type="http://schemas.openxmlformats.org/officeDocument/2006/relationships/hyperlink" Target="bestfit.html" TargetMode="External"/><Relationship Id="rId1" Type="http://schemas.openxmlformats.org/officeDocument/2006/relationships/slideLayout" Target="../slideLayouts/slideLayout7.xml"/><Relationship Id="rId6" Type="http://schemas.openxmlformats.org/officeDocument/2006/relationships/hyperlink" Target="gapshow.html" TargetMode="External"/><Relationship Id="rId5" Type="http://schemas.openxmlformats.org/officeDocument/2006/relationships/hyperlink" Target="dotplot.html" TargetMode="External"/><Relationship Id="rId4" Type="http://schemas.openxmlformats.org/officeDocument/2006/relationships/hyperlink" Target="compare.html" TargetMode="External"/><Relationship Id="rId9" Type="http://schemas.openxmlformats.org/officeDocument/2006/relationships/hyperlink" Target="profilegap.html"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answer-1.txt"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hyperlink" Target="plotsimilarity.html" TargetMode="External"/><Relationship Id="rId3" Type="http://schemas.openxmlformats.org/officeDocument/2006/relationships/image" Target="../media/image9.png"/><Relationship Id="rId7" Type="http://schemas.openxmlformats.org/officeDocument/2006/relationships/hyperlink" Target="pileup.html" TargetMode="External"/><Relationship Id="rId12" Type="http://schemas.openxmlformats.org/officeDocument/2006/relationships/hyperlink" Target="profilemake.html" TargetMode="External"/><Relationship Id="rId2" Type="http://schemas.openxmlformats.org/officeDocument/2006/relationships/hyperlink" Target="meme.html" TargetMode="External"/><Relationship Id="rId1" Type="http://schemas.openxmlformats.org/officeDocument/2006/relationships/slideLayout" Target="../slideLayouts/slideLayout7.xml"/><Relationship Id="rId6" Type="http://schemas.openxmlformats.org/officeDocument/2006/relationships/hyperlink" Target="overlap.html" TargetMode="External"/><Relationship Id="rId11" Type="http://schemas.openxmlformats.org/officeDocument/2006/relationships/hyperlink" Target="profilegap.html" TargetMode="External"/><Relationship Id="rId5" Type="http://schemas.openxmlformats.org/officeDocument/2006/relationships/hyperlink" Target="olddistances.html" TargetMode="External"/><Relationship Id="rId10" Type="http://schemas.openxmlformats.org/officeDocument/2006/relationships/hyperlink" Target="prettybox.html" TargetMode="External"/><Relationship Id="rId4" Type="http://schemas.openxmlformats.org/officeDocument/2006/relationships/hyperlink" Target="nooverlap.html" TargetMode="External"/><Relationship Id="rId9" Type="http://schemas.openxmlformats.org/officeDocument/2006/relationships/hyperlink" Target="pretty.html"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www.psc.edu/biomed/genedoc/" TargetMode="External"/><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hyperlink" Target="ftp://ftp.psc.edu/biomed/genedoc/gd322602.exe" TargetMode="External"/><Relationship Id="rId4" Type="http://schemas.openxmlformats.org/officeDocument/2006/relationships/hyperlink" Target="exercise92-05/list.msf" TargetMode="External"/></Relationships>
</file>

<file path=ppt/slides/_rels/slide19.xml.rels><?xml version="1.0" encoding="UTF-8" standalone="yes"?>
<Relationships xmlns="http://schemas.openxmlformats.org/package/2006/relationships"><Relationship Id="rId2" Type="http://schemas.openxmlformats.org/officeDocument/2006/relationships/hyperlink" Target="exercise92-05/answer-2-1.txt"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hyperlink" Target="exercise92-05/answer-3.txt"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91-2/91-2-05/Blast-inter.txt" TargetMode="External"/><Relationship Id="rId1" Type="http://schemas.openxmlformats.org/officeDocument/2006/relationships/slideLayout" Target="../slideLayouts/slideLayout7.xml"/><Relationship Id="rId4" Type="http://schemas.openxmlformats.org/officeDocument/2006/relationships/hyperlink" Target="../../91-2/91-2-05/Fasta-inter.txt"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91-2/91-2-05/tfasta.html" TargetMode="External"/><Relationship Id="rId2" Type="http://schemas.openxmlformats.org/officeDocument/2006/relationships/hyperlink" Target="../../91-2/91-2-05/fasta.html" TargetMode="External"/><Relationship Id="rId1" Type="http://schemas.openxmlformats.org/officeDocument/2006/relationships/slideLayout" Target="../slideLayouts/slideLayout7.xml"/><Relationship Id="rId4" Type="http://schemas.openxmlformats.org/officeDocument/2006/relationships/hyperlink" Target="../../91-2/91-2-05/tfastx.html"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90/Lecture90-04/fastx.html" TargetMode="External"/><Relationship Id="rId13" Type="http://schemas.openxmlformats.org/officeDocument/2006/relationships/hyperlink" Target="../../90/Lecture90-04/netblast.html" TargetMode="External"/><Relationship Id="rId18" Type="http://schemas.openxmlformats.org/officeDocument/2006/relationships/hyperlink" Target="../../90/Lecture90-04/tfasta.html" TargetMode="External"/><Relationship Id="rId3" Type="http://schemas.openxmlformats.org/officeDocument/2006/relationships/image" Target="../media/image9.png"/><Relationship Id="rId7" Type="http://schemas.openxmlformats.org/officeDocument/2006/relationships/hyperlink" Target="../../90/Lecture90-04/fasta.html" TargetMode="External"/><Relationship Id="rId12" Type="http://schemas.openxmlformats.org/officeDocument/2006/relationships/hyperlink" Target="../../90/Lecture90-04/motifsearch.html" TargetMode="External"/><Relationship Id="rId17" Type="http://schemas.openxmlformats.org/officeDocument/2006/relationships/hyperlink" Target="../../90/Lecture90-04/ssearch.html" TargetMode="External"/><Relationship Id="rId2" Type="http://schemas.openxmlformats.org/officeDocument/2006/relationships/hyperlink" Target="../../90/Lecture90-04/lookup.html" TargetMode="External"/><Relationship Id="rId16" Type="http://schemas.openxmlformats.org/officeDocument/2006/relationships/hyperlink" Target="../../90/Lecture90-04/segments.html" TargetMode="External"/><Relationship Id="rId20" Type="http://schemas.openxmlformats.org/officeDocument/2006/relationships/hyperlink" Target="../../90/Lecture90-04/wordsearch.html" TargetMode="External"/><Relationship Id="rId1" Type="http://schemas.openxmlformats.org/officeDocument/2006/relationships/slideLayout" Target="../slideLayouts/slideLayout7.xml"/><Relationship Id="rId6" Type="http://schemas.openxmlformats.org/officeDocument/2006/relationships/hyperlink" Target="../../90/Lecture90-04/blast.html" TargetMode="External"/><Relationship Id="rId11" Type="http://schemas.openxmlformats.org/officeDocument/2006/relationships/hyperlink" Target="../../90/Lecture90-04/motifs.html" TargetMode="External"/><Relationship Id="rId5" Type="http://schemas.openxmlformats.org/officeDocument/2006/relationships/hyperlink" Target="../../90/Lecture90-04/stringsearch.html" TargetMode="External"/><Relationship Id="rId15" Type="http://schemas.openxmlformats.org/officeDocument/2006/relationships/hyperlink" Target="../../90/Lecture90-04/profilesearch.html" TargetMode="External"/><Relationship Id="rId10" Type="http://schemas.openxmlformats.org/officeDocument/2006/relationships/hyperlink" Target="../../90/Lecture90-04/framesearch.html" TargetMode="External"/><Relationship Id="rId19" Type="http://schemas.openxmlformats.org/officeDocument/2006/relationships/hyperlink" Target="../../90/Lecture90-04/tfastx.html" TargetMode="External"/><Relationship Id="rId4" Type="http://schemas.openxmlformats.org/officeDocument/2006/relationships/hyperlink" Target="../../90/Lecture90-04/names.html" TargetMode="External"/><Relationship Id="rId9" Type="http://schemas.openxmlformats.org/officeDocument/2006/relationships/hyperlink" Target="../../90/Lecture90-04/findpatterns.html" TargetMode="External"/><Relationship Id="rId14" Type="http://schemas.openxmlformats.org/officeDocument/2006/relationships/hyperlink" Target="../../90/Lecture90-04/profilesegments.html"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www.ncbi.nlm.nih.gov/BLAST/" TargetMode="External"/><Relationship Id="rId2" Type="http://schemas.openxmlformats.org/officeDocument/2006/relationships/hyperlink" Target="exercise92-05/cdk2.txt"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hyperlink" Target="../../91-2/91-2-05/Ex91-04/cdk2-psq.fasta"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hyperlink" Target="exercise92-05/vatpase.txt"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defRPr/>
            </a:pPr>
            <a:endParaRPr lang="zh-TW" altLang="zh-TW">
              <a:ea typeface="新細明體" charset="-120"/>
            </a:endParaRPr>
          </a:p>
        </p:txBody>
      </p:sp>
      <p:pic>
        <p:nvPicPr>
          <p:cNvPr id="2051" name="Picture 4" descr="crossing_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25538"/>
            <a:ext cx="1828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397" name="Text Box 5"/>
          <p:cNvSpPr txBox="1">
            <a:spLocks noChangeArrowheads="1"/>
          </p:cNvSpPr>
          <p:nvPr/>
        </p:nvSpPr>
        <p:spPr bwMode="auto">
          <a:xfrm>
            <a:off x="2133599" y="1201738"/>
            <a:ext cx="6911975" cy="1920526"/>
          </a:xfrm>
          <a:prstGeom prst="rect">
            <a:avLst/>
          </a:prstGeom>
          <a:noFill/>
          <a:ln w="9525">
            <a:noFill/>
            <a:miter lim="800000"/>
            <a:headEnd/>
            <a:tailEnd/>
          </a:ln>
          <a:effectLst/>
        </p:spPr>
        <p:txBody>
          <a:bodyPr wrap="square">
            <a:spAutoFit/>
          </a:bodyPr>
          <a:lstStyle/>
          <a:p>
            <a:pPr>
              <a:lnSpc>
                <a:spcPct val="90000"/>
              </a:lnSpc>
              <a:defRPr/>
            </a:pPr>
            <a:r>
              <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rPr>
              <a:t>Bioinformatics</a:t>
            </a:r>
          </a:p>
          <a:p>
            <a:pPr>
              <a:lnSpc>
                <a:spcPct val="90000"/>
              </a:lnSpc>
              <a:defRPr/>
            </a:pPr>
            <a:r>
              <a:rPr lang="en-US" altLang="zh-TW" sz="32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Lecture  4 </a:t>
            </a:r>
            <a:r>
              <a:rPr lang="en-US" altLang="zh-TW" sz="32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 </a:t>
            </a:r>
            <a:r>
              <a:rPr lang="en-US" altLang="zh-TW" sz="32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Comparing </a:t>
            </a:r>
          </a:p>
          <a:p>
            <a:pPr>
              <a:lnSpc>
                <a:spcPct val="90000"/>
              </a:lnSpc>
              <a:defRPr/>
            </a:pPr>
            <a:r>
              <a:rPr lang="en-US" altLang="zh-TW" sz="32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Sequences </a:t>
            </a:r>
            <a:r>
              <a:rPr lang="en-US" altLang="zh-TW" sz="32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&amp; Multiple Sequence Alignment</a:t>
            </a:r>
          </a:p>
        </p:txBody>
      </p:sp>
      <p:grpSp>
        <p:nvGrpSpPr>
          <p:cNvPr id="2053" name="Group 7"/>
          <p:cNvGrpSpPr>
            <a:grpSpLocks/>
          </p:cNvGrpSpPr>
          <p:nvPr/>
        </p:nvGrpSpPr>
        <p:grpSpPr bwMode="auto">
          <a:xfrm>
            <a:off x="228600" y="3540125"/>
            <a:ext cx="8610600" cy="365125"/>
            <a:chOff x="192" y="2160"/>
            <a:chExt cx="4992" cy="230"/>
          </a:xfrm>
        </p:grpSpPr>
        <p:pic>
          <p:nvPicPr>
            <p:cNvPr id="2057" name="Picture 8"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058" name="Picture 9"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054" name="Text Box 10"/>
          <p:cNvSpPr txBox="1">
            <a:spLocks noChangeArrowheads="1"/>
          </p:cNvSpPr>
          <p:nvPr/>
        </p:nvSpPr>
        <p:spPr bwMode="auto">
          <a:xfrm>
            <a:off x="152400" y="4048125"/>
            <a:ext cx="538797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110000"/>
              </a:lnSpc>
              <a:spcBef>
                <a:spcPct val="0"/>
              </a:spcBef>
              <a:buFontTx/>
              <a:buNone/>
            </a:pPr>
            <a:r>
              <a:rPr lang="en-US" altLang="zh-TW" sz="1800" b="1">
                <a:latin typeface="Arial Rounded MT Bold" panose="020F0704030504030204" pitchFamily="34" charset="0"/>
              </a:rPr>
              <a:t>Petrus Tang, Ph.D. (</a:t>
            </a:r>
            <a:r>
              <a:rPr lang="zh-TW" altLang="en-US" sz="1800">
                <a:latin typeface="Arial Rounded MT Bold" panose="020F0704030504030204" pitchFamily="34" charset="0"/>
              </a:rPr>
              <a:t>鄧致剛</a:t>
            </a:r>
            <a:r>
              <a:rPr lang="en-US" altLang="zh-TW" sz="1800" b="1">
                <a:latin typeface="Arial Rounded MT Bold" panose="020F0704030504030204" pitchFamily="34" charset="0"/>
              </a:rPr>
              <a:t>)</a:t>
            </a:r>
          </a:p>
          <a:p>
            <a:pPr eaLnBrk="1" hangingPunct="1">
              <a:lnSpc>
                <a:spcPct val="110000"/>
              </a:lnSpc>
              <a:spcBef>
                <a:spcPct val="0"/>
              </a:spcBef>
              <a:buFontTx/>
              <a:buNone/>
            </a:pPr>
            <a:r>
              <a:rPr lang="en-US" altLang="zh-TW" sz="1800" b="1">
                <a:latin typeface="Arial Rounded MT Bold" panose="020F0704030504030204" pitchFamily="34" charset="0"/>
              </a:rPr>
              <a:t>Graduate Institute of Basic Medical Sciences</a:t>
            </a:r>
          </a:p>
          <a:p>
            <a:pPr eaLnBrk="1" hangingPunct="1">
              <a:lnSpc>
                <a:spcPct val="110000"/>
              </a:lnSpc>
              <a:spcBef>
                <a:spcPct val="0"/>
              </a:spcBef>
              <a:buFontTx/>
              <a:buNone/>
            </a:pPr>
            <a:r>
              <a:rPr lang="en-US" altLang="zh-TW" sz="1800" b="1">
                <a:latin typeface="Arial Rounded MT Bold" panose="020F0704030504030204" pitchFamily="34" charset="0"/>
              </a:rPr>
              <a:t>and</a:t>
            </a:r>
          </a:p>
          <a:p>
            <a:pPr eaLnBrk="1" hangingPunct="1">
              <a:lnSpc>
                <a:spcPct val="110000"/>
              </a:lnSpc>
              <a:spcBef>
                <a:spcPct val="0"/>
              </a:spcBef>
              <a:buFontTx/>
              <a:buNone/>
            </a:pPr>
            <a:r>
              <a:rPr lang="en-US" altLang="zh-TW" sz="1800" b="1">
                <a:latin typeface="Arial Rounded MT Bold" panose="020F0704030504030204" pitchFamily="34" charset="0"/>
              </a:rPr>
              <a:t>Bioinformatics Center, Chang Gung University</a:t>
            </a:r>
            <a:r>
              <a:rPr lang="en-US" altLang="zh-TW" sz="1800" b="1" i="1">
                <a:latin typeface="Arial Rounded MT Bold" panose="020F0704030504030204" pitchFamily="34" charset="0"/>
              </a:rPr>
              <a:t>.</a:t>
            </a:r>
          </a:p>
          <a:p>
            <a:pPr eaLnBrk="1" hangingPunct="1">
              <a:lnSpc>
                <a:spcPct val="110000"/>
              </a:lnSpc>
              <a:spcBef>
                <a:spcPct val="0"/>
              </a:spcBef>
              <a:buFontTx/>
              <a:buNone/>
            </a:pPr>
            <a:r>
              <a:rPr lang="en-US" altLang="zh-TW" sz="1800" b="1">
                <a:latin typeface="Arial Rounded MT Bold" panose="020F0704030504030204" pitchFamily="34" charset="0"/>
              </a:rPr>
              <a:t>petang@mail.cgu.edu.tw</a:t>
            </a:r>
          </a:p>
          <a:p>
            <a:pPr eaLnBrk="1" hangingPunct="1">
              <a:lnSpc>
                <a:spcPct val="110000"/>
              </a:lnSpc>
              <a:spcBef>
                <a:spcPct val="0"/>
              </a:spcBef>
              <a:buFontTx/>
              <a:buNone/>
            </a:pPr>
            <a:r>
              <a:rPr lang="en-US" altLang="zh-TW" sz="1800" b="1">
                <a:latin typeface="Arial Rounded MT Bold" panose="020F0704030504030204" pitchFamily="34" charset="0"/>
              </a:rPr>
              <a:t>EXT: </a:t>
            </a:r>
            <a:r>
              <a:rPr lang="en-US" altLang="zh-TW" sz="2000"/>
              <a:t>5136</a:t>
            </a:r>
            <a:endParaRPr lang="en-US" altLang="zh-TW" sz="1800" b="1" i="1">
              <a:latin typeface="Arial Rounded MT Bold" panose="020F0704030504030204" pitchFamily="34" charset="0"/>
            </a:endParaRPr>
          </a:p>
        </p:txBody>
      </p:sp>
      <p:sp>
        <p:nvSpPr>
          <p:cNvPr id="2055" name="Text Box 14"/>
          <p:cNvSpPr txBox="1">
            <a:spLocks noChangeArrowheads="1"/>
          </p:cNvSpPr>
          <p:nvPr/>
        </p:nvSpPr>
        <p:spPr bwMode="auto">
          <a:xfrm>
            <a:off x="6516688" y="4071938"/>
            <a:ext cx="20320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zh-TW" altLang="en-US" sz="1800">
                <a:latin typeface="標楷體" panose="03000509000000000000" pitchFamily="65" charset="-120"/>
                <a:ea typeface="標楷體" panose="03000509000000000000" pitchFamily="65" charset="-120"/>
              </a:rPr>
              <a:t>助教：</a:t>
            </a:r>
          </a:p>
          <a:p>
            <a:pPr eaLnBrk="1" hangingPunct="1">
              <a:lnSpc>
                <a:spcPct val="90000"/>
              </a:lnSpc>
              <a:spcBef>
                <a:spcPct val="0"/>
              </a:spcBef>
              <a:buFontTx/>
              <a:buNone/>
            </a:pPr>
            <a:r>
              <a:rPr lang="zh-TW" altLang="en-US" sz="1800">
                <a:latin typeface="標楷體" panose="03000509000000000000" pitchFamily="65" charset="-120"/>
                <a:ea typeface="標楷體" panose="03000509000000000000" pitchFamily="65" charset="-120"/>
              </a:rPr>
              <a:t>蔡智宇</a:t>
            </a:r>
            <a:r>
              <a:rPr lang="en-US" altLang="zh-TW" sz="1800">
                <a:latin typeface="標楷體" panose="03000509000000000000" pitchFamily="65" charset="-120"/>
                <a:ea typeface="標楷體" panose="03000509000000000000" pitchFamily="65" charset="-120"/>
              </a:rPr>
              <a:t>(</a:t>
            </a:r>
            <a:r>
              <a:rPr lang="zh-TW" altLang="en-US" sz="1800">
                <a:latin typeface="標楷體" panose="03000509000000000000" pitchFamily="65" charset="-120"/>
                <a:ea typeface="標楷體" panose="03000509000000000000" pitchFamily="65" charset="-120"/>
              </a:rPr>
              <a:t>分機</a:t>
            </a:r>
            <a:r>
              <a:rPr lang="en-US" altLang="zh-TW" sz="1800">
                <a:latin typeface="標楷體" panose="03000509000000000000" pitchFamily="65" charset="-120"/>
                <a:ea typeface="標楷體" panose="03000509000000000000" pitchFamily="65" charset="-120"/>
              </a:rPr>
              <a:t>5690)</a:t>
            </a:r>
          </a:p>
        </p:txBody>
      </p:sp>
      <p:sp>
        <p:nvSpPr>
          <p:cNvPr id="2056" name="Text Box 5">
            <a:hlinkClick r:id="rId4"/>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2000" b="1" i="1"/>
              <a:t>http://petang.cgu.edu.tw/bioinformatics/index.htm</a:t>
            </a:r>
            <a:endParaRPr lang="en-US" altLang="zh-TW" sz="20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365125" y="457200"/>
            <a:ext cx="8489950" cy="1165225"/>
          </a:xfrm>
          <a:prstGeom prst="rect">
            <a:avLst/>
          </a:prstGeom>
          <a:noFill/>
          <a:ln w="9525">
            <a:noFill/>
            <a:miter lim="800000"/>
            <a:headEnd/>
            <a:tailEnd/>
          </a:ln>
          <a:effectLst/>
        </p:spPr>
        <p:txBody>
          <a:bodyPr>
            <a:spAutoFit/>
          </a:bodyPr>
          <a:lstStyle/>
          <a:p>
            <a:pPr algn="ctr">
              <a:lnSpc>
                <a:spcPct val="80000"/>
              </a:lnSpc>
              <a:defRPr/>
            </a:pPr>
            <a:r>
              <a:rPr kumimoji="1" lang="en-US" altLang="zh-TW" sz="4400" b="1">
                <a:solidFill>
                  <a:srgbClr val="800000"/>
                </a:solidFill>
                <a:effectLst>
                  <a:outerShdw blurRad="38100" dist="38100" dir="2700000" algn="tl">
                    <a:srgbClr val="000000"/>
                  </a:outerShdw>
                </a:effectLst>
                <a:latin typeface="Arial Rounded MT Bold" pitchFamily="34" charset="0"/>
              </a:rPr>
              <a:t>Comparing Sequences and Multiple Sequence Alignment</a:t>
            </a:r>
          </a:p>
        </p:txBody>
      </p:sp>
      <p:sp>
        <p:nvSpPr>
          <p:cNvPr id="22531" name="Text Box 3"/>
          <p:cNvSpPr txBox="1">
            <a:spLocks noChangeArrowheads="1"/>
          </p:cNvSpPr>
          <p:nvPr/>
        </p:nvSpPr>
        <p:spPr bwMode="auto">
          <a:xfrm>
            <a:off x="781050" y="1989138"/>
            <a:ext cx="7658100"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spcBef>
                <a:spcPct val="0"/>
              </a:spcBef>
              <a:buFontTx/>
              <a:buNone/>
            </a:pPr>
            <a:r>
              <a:rPr lang="en-US" altLang="zh-TW" sz="2400">
                <a:solidFill>
                  <a:srgbClr val="000066"/>
                </a:solidFill>
                <a:latin typeface="Arial" panose="020B0604020202020204" pitchFamily="34" charset="0"/>
              </a:rPr>
              <a:t>Comparison of your "query" </a:t>
            </a:r>
            <a:r>
              <a:rPr lang="en-US" altLang="zh-TW" sz="2400" u="sng">
                <a:solidFill>
                  <a:srgbClr val="000066"/>
                </a:solidFill>
                <a:latin typeface="Arial" panose="020B0604020202020204" pitchFamily="34" charset="0"/>
              </a:rPr>
              <a:t>DNA</a:t>
            </a:r>
            <a:r>
              <a:rPr lang="en-US" altLang="zh-TW" sz="2400">
                <a:solidFill>
                  <a:srgbClr val="000066"/>
                </a:solidFill>
                <a:latin typeface="Arial" panose="020B0604020202020204" pitchFamily="34" charset="0"/>
              </a:rPr>
              <a:t>, </a:t>
            </a:r>
            <a:r>
              <a:rPr lang="en-US" altLang="zh-TW" sz="2400" u="sng">
                <a:solidFill>
                  <a:srgbClr val="000066"/>
                </a:solidFill>
                <a:latin typeface="Arial" panose="020B0604020202020204" pitchFamily="34" charset="0"/>
              </a:rPr>
              <a:t>RNA</a:t>
            </a:r>
            <a:r>
              <a:rPr lang="en-US" altLang="zh-TW" sz="2400">
                <a:solidFill>
                  <a:srgbClr val="000066"/>
                </a:solidFill>
                <a:latin typeface="Arial" panose="020B0604020202020204" pitchFamily="34" charset="0"/>
              </a:rPr>
              <a:t>, or </a:t>
            </a:r>
            <a:r>
              <a:rPr lang="en-US" altLang="zh-TW" sz="2400" u="sng">
                <a:solidFill>
                  <a:srgbClr val="000066"/>
                </a:solidFill>
                <a:latin typeface="Arial" panose="020B0604020202020204" pitchFamily="34" charset="0"/>
              </a:rPr>
              <a:t>Amino acid</a:t>
            </a:r>
            <a:r>
              <a:rPr lang="en-US" altLang="zh-TW" sz="2400">
                <a:solidFill>
                  <a:srgbClr val="000066"/>
                </a:solidFill>
                <a:latin typeface="Arial" panose="020B0604020202020204" pitchFamily="34" charset="0"/>
              </a:rPr>
              <a:t> sequence to a known sequence or database</a:t>
            </a:r>
          </a:p>
          <a:p>
            <a:pPr algn="ctr" eaLnBrk="1" hangingPunct="1">
              <a:lnSpc>
                <a:spcPct val="90000"/>
              </a:lnSpc>
              <a:spcBef>
                <a:spcPct val="0"/>
              </a:spcBef>
              <a:buFontTx/>
              <a:buNone/>
            </a:pPr>
            <a:endParaRPr lang="en-US" altLang="zh-TW" sz="2400">
              <a:solidFill>
                <a:srgbClr val="000066"/>
              </a:solidFill>
              <a:latin typeface="Arial" panose="020B0604020202020204" pitchFamily="34" charset="0"/>
            </a:endParaRPr>
          </a:p>
          <a:p>
            <a:pPr algn="ctr" eaLnBrk="1" hangingPunct="1">
              <a:lnSpc>
                <a:spcPct val="90000"/>
              </a:lnSpc>
              <a:spcBef>
                <a:spcPct val="0"/>
              </a:spcBef>
              <a:buFontTx/>
              <a:buNone/>
            </a:pPr>
            <a:endParaRPr lang="en-US" altLang="zh-TW" sz="2400">
              <a:solidFill>
                <a:srgbClr val="000066"/>
              </a:solidFill>
              <a:latin typeface="Arial" panose="020B0604020202020204" pitchFamily="34" charset="0"/>
            </a:endParaRPr>
          </a:p>
          <a:p>
            <a:pPr algn="ctr" eaLnBrk="1" hangingPunct="1">
              <a:lnSpc>
                <a:spcPct val="90000"/>
              </a:lnSpc>
              <a:spcBef>
                <a:spcPct val="0"/>
              </a:spcBef>
              <a:buFontTx/>
              <a:buNone/>
            </a:pPr>
            <a:endParaRPr lang="en-US" altLang="zh-TW" sz="2400">
              <a:solidFill>
                <a:srgbClr val="000066"/>
              </a:solidFill>
              <a:latin typeface="Arial" panose="020B0604020202020204" pitchFamily="34" charset="0"/>
            </a:endParaRPr>
          </a:p>
          <a:p>
            <a:pPr algn="ctr" eaLnBrk="1" hangingPunct="1">
              <a:lnSpc>
                <a:spcPct val="90000"/>
              </a:lnSpc>
              <a:spcBef>
                <a:spcPct val="0"/>
              </a:spcBef>
              <a:buFontTx/>
              <a:buNone/>
            </a:pPr>
            <a:endParaRPr lang="en-US" altLang="zh-TW" sz="2400">
              <a:solidFill>
                <a:srgbClr val="000066"/>
              </a:solidFill>
              <a:latin typeface="Arial" panose="020B0604020202020204" pitchFamily="34" charset="0"/>
            </a:endParaRPr>
          </a:p>
          <a:p>
            <a:pPr algn="ctr" eaLnBrk="1" hangingPunct="1">
              <a:lnSpc>
                <a:spcPct val="90000"/>
              </a:lnSpc>
              <a:spcBef>
                <a:spcPct val="0"/>
              </a:spcBef>
              <a:buFontTx/>
              <a:buNone/>
            </a:pPr>
            <a:r>
              <a:rPr lang="en-US" altLang="zh-TW" sz="2400">
                <a:solidFill>
                  <a:srgbClr val="000066"/>
                </a:solidFill>
                <a:latin typeface="Arial" panose="020B0604020202020204" pitchFamily="34" charset="0"/>
              </a:rPr>
              <a:t>Create an alignment of 2 or more sequences indicating matches</a:t>
            </a:r>
          </a:p>
        </p:txBody>
      </p:sp>
      <p:sp>
        <p:nvSpPr>
          <p:cNvPr id="22532" name="Line 4"/>
          <p:cNvSpPr>
            <a:spLocks noChangeShapeType="1"/>
          </p:cNvSpPr>
          <p:nvPr/>
        </p:nvSpPr>
        <p:spPr bwMode="auto">
          <a:xfrm>
            <a:off x="228600" y="1676400"/>
            <a:ext cx="8763000" cy="0"/>
          </a:xfrm>
          <a:prstGeom prst="line">
            <a:avLst/>
          </a:prstGeom>
          <a:noFill/>
          <a:ln w="9525">
            <a:solidFill>
              <a:srgbClr val="003300"/>
            </a:solidFill>
            <a:round/>
            <a:headEnd/>
            <a:tailEnd/>
          </a:ln>
          <a:effectLst>
            <a:prstShdw prst="shdw17" dist="17961" dir="2700000">
              <a:srgbClr val="001F00"/>
            </a:prstShdw>
          </a:effectLst>
          <a:extLst>
            <a:ext uri="{909E8E84-426E-40DD-AFC4-6F175D3DCCD1}">
              <a14:hiddenFill xmlns:a14="http://schemas.microsoft.com/office/drawing/2010/main">
                <a:noFill/>
              </a14:hiddenFill>
            </a:ext>
          </a:extLst>
        </p:spPr>
        <p:txBody>
          <a:bodyPr/>
          <a:lstStyle/>
          <a:p>
            <a:endParaRPr lang="zh-TW" altLang="en-US"/>
          </a:p>
        </p:txBody>
      </p:sp>
      <p:sp>
        <p:nvSpPr>
          <p:cNvPr id="36869" name="AutoShape 5"/>
          <p:cNvSpPr>
            <a:spLocks noChangeArrowheads="1"/>
          </p:cNvSpPr>
          <p:nvPr/>
        </p:nvSpPr>
        <p:spPr bwMode="auto">
          <a:xfrm rot="5400000">
            <a:off x="4122737" y="2478088"/>
            <a:ext cx="976313" cy="173513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zh-TW"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277813" y="228600"/>
            <a:ext cx="8489950" cy="1165225"/>
          </a:xfrm>
          <a:prstGeom prst="rect">
            <a:avLst/>
          </a:prstGeom>
          <a:noFill/>
          <a:ln w="9525">
            <a:noFill/>
            <a:miter lim="800000"/>
            <a:headEnd/>
            <a:tailEnd/>
          </a:ln>
          <a:effectLst/>
        </p:spPr>
        <p:txBody>
          <a:bodyPr>
            <a:spAutoFit/>
          </a:bodyPr>
          <a:lstStyle/>
          <a:p>
            <a:pPr algn="ctr">
              <a:lnSpc>
                <a:spcPct val="80000"/>
              </a:lnSpc>
              <a:defRPr/>
            </a:pPr>
            <a:r>
              <a:rPr kumimoji="1" lang="en-US" altLang="zh-TW" sz="4400" b="1">
                <a:solidFill>
                  <a:srgbClr val="003300"/>
                </a:solidFill>
                <a:effectLst>
                  <a:outerShdw blurRad="38100" dist="38100" dir="2700000" algn="tl">
                    <a:srgbClr val="000000"/>
                  </a:outerShdw>
                </a:effectLst>
                <a:latin typeface="Arial Rounded MT Bold" pitchFamily="34" charset="0"/>
              </a:rPr>
              <a:t>Comparing Sequences and Multiple Sequence Alignment</a:t>
            </a:r>
          </a:p>
        </p:txBody>
      </p:sp>
      <p:sp>
        <p:nvSpPr>
          <p:cNvPr id="23555" name="Text Box 3"/>
          <p:cNvSpPr txBox="1">
            <a:spLocks noChangeArrowheads="1"/>
          </p:cNvSpPr>
          <p:nvPr/>
        </p:nvSpPr>
        <p:spPr bwMode="auto">
          <a:xfrm>
            <a:off x="381000" y="1600200"/>
            <a:ext cx="3282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000066"/>
                </a:solidFill>
                <a:latin typeface="Arial" panose="020B0604020202020204" pitchFamily="34" charset="0"/>
              </a:rPr>
              <a:t>Pairwise Comparsion</a:t>
            </a:r>
          </a:p>
        </p:txBody>
      </p:sp>
      <p:sp>
        <p:nvSpPr>
          <p:cNvPr id="23556" name="Text Box 4"/>
          <p:cNvSpPr txBox="1">
            <a:spLocks noChangeArrowheads="1"/>
          </p:cNvSpPr>
          <p:nvPr/>
        </p:nvSpPr>
        <p:spPr bwMode="auto">
          <a:xfrm>
            <a:off x="381000" y="3200400"/>
            <a:ext cx="44307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000066"/>
                </a:solidFill>
                <a:latin typeface="Arial" panose="020B0604020202020204" pitchFamily="34" charset="0"/>
              </a:rPr>
              <a:t>Multiple Sequence Alignment</a:t>
            </a:r>
          </a:p>
        </p:txBody>
      </p:sp>
      <p:sp>
        <p:nvSpPr>
          <p:cNvPr id="23557" name="Text Box 5"/>
          <p:cNvSpPr txBox="1">
            <a:spLocks noChangeArrowheads="1"/>
          </p:cNvSpPr>
          <p:nvPr/>
        </p:nvSpPr>
        <p:spPr bwMode="auto">
          <a:xfrm>
            <a:off x="825500" y="2074863"/>
            <a:ext cx="7396163" cy="75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1600">
                <a:latin typeface="Courier New" panose="02070309020205020404" pitchFamily="49" charset="0"/>
              </a:rPr>
              <a:t> 137 AGACCAACCTGGCCAACATGGTGAAATCCCATCTCTAC.AAAAATACAAA 185</a:t>
            </a:r>
          </a:p>
          <a:p>
            <a:pPr eaLnBrk="1" hangingPunct="1">
              <a:lnSpc>
                <a:spcPct val="90000"/>
              </a:lnSpc>
              <a:spcBef>
                <a:spcPct val="0"/>
              </a:spcBef>
              <a:buFontTx/>
              <a:buNone/>
            </a:pPr>
            <a:r>
              <a:rPr lang="en-US" altLang="zh-TW" sz="1600">
                <a:latin typeface="Courier New" panose="02070309020205020404" pitchFamily="49" charset="0"/>
              </a:rPr>
              <a:t>     |||||| |||||||||||||||||||  ||||||||||  ||||||||||</a:t>
            </a:r>
          </a:p>
          <a:p>
            <a:pPr eaLnBrk="1" hangingPunct="1">
              <a:lnSpc>
                <a:spcPct val="90000"/>
              </a:lnSpc>
              <a:spcBef>
                <a:spcPct val="0"/>
              </a:spcBef>
              <a:buFontTx/>
              <a:buNone/>
            </a:pPr>
            <a:r>
              <a:rPr lang="en-US" altLang="zh-TW" sz="1600">
                <a:latin typeface="Courier New" panose="02070309020205020404" pitchFamily="49" charset="0"/>
              </a:rPr>
              <a:t>   1 AGACCAGCCTGGCCAACATGGTGAAACTCCATCTCTACTGAAAATACAAA 50</a:t>
            </a:r>
          </a:p>
        </p:txBody>
      </p:sp>
      <p:sp>
        <p:nvSpPr>
          <p:cNvPr id="23558" name="Text Box 6"/>
          <p:cNvSpPr txBox="1">
            <a:spLocks noChangeArrowheads="1"/>
          </p:cNvSpPr>
          <p:nvPr/>
        </p:nvSpPr>
        <p:spPr bwMode="auto">
          <a:xfrm>
            <a:off x="641350" y="3616325"/>
            <a:ext cx="7762875" cy="274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1600">
                <a:latin typeface="Courier New" panose="02070309020205020404" pitchFamily="49" charset="0"/>
              </a:rPr>
              <a:t>        1                                                   50</a:t>
            </a:r>
          </a:p>
          <a:p>
            <a:pPr eaLnBrk="1" hangingPunct="1">
              <a:lnSpc>
                <a:spcPct val="90000"/>
              </a:lnSpc>
              <a:spcBef>
                <a:spcPct val="0"/>
              </a:spcBef>
              <a:buFontTx/>
              <a:buNone/>
            </a:pPr>
            <a:r>
              <a:rPr lang="en-US" altLang="zh-TW" sz="1600">
                <a:latin typeface="Courier New" panose="02070309020205020404" pitchFamily="49" charset="0"/>
              </a:rPr>
              <a:t>S11448  ~~~~~~~~~~ ~~~~~~~~~~ ~~~~~~MTFD GAIGIDLGTT YSCVGVWQNE</a:t>
            </a:r>
          </a:p>
          <a:p>
            <a:pPr eaLnBrk="1" hangingPunct="1">
              <a:lnSpc>
                <a:spcPct val="90000"/>
              </a:lnSpc>
              <a:spcBef>
                <a:spcPct val="0"/>
              </a:spcBef>
              <a:buFontTx/>
              <a:buNone/>
            </a:pPr>
            <a:r>
              <a:rPr lang="en-US" altLang="zh-TW" sz="1600">
                <a:latin typeface="Courier New" panose="02070309020205020404" pitchFamily="49" charset="0"/>
              </a:rPr>
              <a:t>S06443  ~~~~~~~~~~ ~~~~~~~~~~ ~~~~~~MTFD GAIGIDLGTT YSCVGVWQNE</a:t>
            </a:r>
          </a:p>
          <a:p>
            <a:pPr eaLnBrk="1" hangingPunct="1">
              <a:lnSpc>
                <a:spcPct val="90000"/>
              </a:lnSpc>
              <a:spcBef>
                <a:spcPct val="0"/>
              </a:spcBef>
              <a:buFontTx/>
              <a:buNone/>
            </a:pPr>
            <a:r>
              <a:rPr lang="en-US" altLang="zh-TW" sz="1600">
                <a:latin typeface="Courier New" panose="02070309020205020404" pitchFamily="49" charset="0"/>
              </a:rPr>
              <a:t>A25398  ~~~~~~~~~~ ~~~~~~~~~~ ~~~~~~MTYE GAIGIDLGTT YSCVGVWQNE</a:t>
            </a:r>
          </a:p>
          <a:p>
            <a:pPr eaLnBrk="1" hangingPunct="1">
              <a:lnSpc>
                <a:spcPct val="90000"/>
              </a:lnSpc>
              <a:spcBef>
                <a:spcPct val="0"/>
              </a:spcBef>
              <a:buFontTx/>
              <a:buNone/>
            </a:pPr>
            <a:r>
              <a:rPr lang="en-US" altLang="zh-TW" sz="1600">
                <a:latin typeface="Courier New" panose="02070309020205020404" pitchFamily="49" charset="0"/>
              </a:rPr>
              <a:t>S06158  ~~~~~~~~~~ ~~~~~~~~~~ ~~~~~~MTYE GAIGIDLGTT YSCVGVWQNE</a:t>
            </a:r>
          </a:p>
          <a:p>
            <a:pPr eaLnBrk="1" hangingPunct="1">
              <a:lnSpc>
                <a:spcPct val="90000"/>
              </a:lnSpc>
              <a:spcBef>
                <a:spcPct val="0"/>
              </a:spcBef>
              <a:buFontTx/>
              <a:buNone/>
            </a:pPr>
            <a:r>
              <a:rPr lang="en-US" altLang="zh-TW" sz="1600">
                <a:latin typeface="Courier New" panose="02070309020205020404" pitchFamily="49" charset="0"/>
              </a:rPr>
              <a:t>S42164  ~~~~~~~~~~ ~~~~~~~~~~ ~~~~~~~~MS KAVGIDLGTT YSCVAHFAND</a:t>
            </a:r>
          </a:p>
          <a:p>
            <a:pPr eaLnBrk="1" hangingPunct="1">
              <a:lnSpc>
                <a:spcPct val="90000"/>
              </a:lnSpc>
              <a:spcBef>
                <a:spcPct val="0"/>
              </a:spcBef>
              <a:buFontTx/>
              <a:buNone/>
            </a:pPr>
            <a:r>
              <a:rPr lang="en-US" altLang="zh-TW" sz="1600">
                <a:latin typeface="Courier New" panose="02070309020205020404" pitchFamily="49" charset="0"/>
              </a:rPr>
              <a:t>S20139  ~~~~~~~~~~ ~~~~~~~~~~ ~~~~~~~~MS KAVGIDLGTT YSCVAHFSND</a:t>
            </a:r>
          </a:p>
          <a:p>
            <a:pPr eaLnBrk="1" hangingPunct="1">
              <a:lnSpc>
                <a:spcPct val="90000"/>
              </a:lnSpc>
              <a:spcBef>
                <a:spcPct val="0"/>
              </a:spcBef>
              <a:buFontTx/>
              <a:buNone/>
            </a:pPr>
            <a:r>
              <a:rPr lang="en-US" altLang="zh-TW" sz="1600">
                <a:latin typeface="Courier New" panose="02070309020205020404" pitchFamily="49" charset="0"/>
              </a:rPr>
              <a:t>B36590  ~~~~~~~~~~ ~~~~~~~~~~ ~~~~~~~~MS KAVGIDLGTT YSCVAHFAND</a:t>
            </a:r>
          </a:p>
          <a:p>
            <a:pPr eaLnBrk="1" hangingPunct="1">
              <a:lnSpc>
                <a:spcPct val="90000"/>
              </a:lnSpc>
              <a:spcBef>
                <a:spcPct val="0"/>
              </a:spcBef>
              <a:buFontTx/>
              <a:buNone/>
            </a:pPr>
            <a:r>
              <a:rPr lang="en-US" altLang="zh-TW" sz="1600">
                <a:latin typeface="Courier New" panose="02070309020205020404" pitchFamily="49" charset="0"/>
              </a:rPr>
              <a:t>A25089  ~~~~~~~~~~ ~~~~~~~~~~ ~~~~MAKSEG PAIGIDLGTT YSCVGLWQHD</a:t>
            </a:r>
          </a:p>
          <a:p>
            <a:pPr eaLnBrk="1" hangingPunct="1">
              <a:lnSpc>
                <a:spcPct val="90000"/>
              </a:lnSpc>
              <a:spcBef>
                <a:spcPct val="0"/>
              </a:spcBef>
              <a:buFontTx/>
              <a:buNone/>
            </a:pPr>
            <a:r>
              <a:rPr lang="en-US" altLang="zh-TW" sz="1600">
                <a:latin typeface="Courier New" panose="02070309020205020404" pitchFamily="49" charset="0"/>
              </a:rPr>
              <a:t>S03250  ~~~~~~~~~~ ~~~~~~~~~~ ~~~MAGKGEG PAIGIDLGTT YSCVGVWQHD</a:t>
            </a:r>
          </a:p>
          <a:p>
            <a:pPr eaLnBrk="1" hangingPunct="1">
              <a:lnSpc>
                <a:spcPct val="90000"/>
              </a:lnSpc>
              <a:spcBef>
                <a:spcPct val="0"/>
              </a:spcBef>
              <a:buFontTx/>
              <a:buNone/>
            </a:pPr>
            <a:r>
              <a:rPr lang="en-US" altLang="zh-TW" sz="1600">
                <a:latin typeface="Courier New" panose="02070309020205020404" pitchFamily="49" charset="0"/>
              </a:rPr>
              <a:t>A27077  ~~~~~~~~~~ ~~~~~~~~~~ ~~~~~~MSKG PAVGIDLGTT YSCVGVFQHG</a:t>
            </a:r>
          </a:p>
          <a:p>
            <a:pPr eaLnBrk="1" hangingPunct="1">
              <a:lnSpc>
                <a:spcPct val="90000"/>
              </a:lnSpc>
              <a:spcBef>
                <a:spcPct val="0"/>
              </a:spcBef>
              <a:buFontTx/>
              <a:buNone/>
            </a:pPr>
            <a:r>
              <a:rPr lang="en-US" altLang="zh-TW" sz="1600">
                <a:latin typeface="Courier New" panose="02070309020205020404" pitchFamily="49" charset="0"/>
              </a:rPr>
              <a:t>S07197  ~~~~~~~~~~ ~~~~~~~~~~ ~~~~~~MSKG PAVGIDLGTT YSCVGVFQHG</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4"/>
          <p:cNvSpPr txBox="1">
            <a:spLocks noChangeArrowheads="1"/>
          </p:cNvSpPr>
          <p:nvPr/>
        </p:nvSpPr>
        <p:spPr bwMode="auto">
          <a:xfrm>
            <a:off x="376238" y="201613"/>
            <a:ext cx="6026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3600" b="1">
                <a:latin typeface="Arial" panose="020B0604020202020204" pitchFamily="34" charset="0"/>
              </a:rPr>
              <a:t>Why Compare sequences?</a:t>
            </a:r>
            <a:endParaRPr kumimoji="0" lang="en-US" altLang="zh-TW" sz="3600">
              <a:latin typeface="Arial" panose="020B0604020202020204" pitchFamily="34" charset="0"/>
            </a:endParaRPr>
          </a:p>
        </p:txBody>
      </p:sp>
      <p:sp>
        <p:nvSpPr>
          <p:cNvPr id="24579" name="Text Box 6"/>
          <p:cNvSpPr txBox="1">
            <a:spLocks noChangeArrowheads="1"/>
          </p:cNvSpPr>
          <p:nvPr/>
        </p:nvSpPr>
        <p:spPr bwMode="auto">
          <a:xfrm>
            <a:off x="395288" y="989013"/>
            <a:ext cx="8497887"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2000" b="1" dirty="0">
                <a:latin typeface="Arial" panose="020B0604020202020204" pitchFamily="34" charset="0"/>
              </a:rPr>
              <a:t>Comparing two sequences of the same type</a:t>
            </a:r>
            <a:r>
              <a:rPr kumimoji="0" lang="en-US" altLang="zh-TW" sz="1800" dirty="0">
                <a:latin typeface="Arial" panose="020B0604020202020204" pitchFamily="34" charset="0"/>
              </a:rPr>
              <a:t> </a:t>
            </a:r>
            <a:endParaRPr kumimoji="0" lang="en-US" altLang="zh-TW" sz="1800" dirty="0" smtClean="0">
              <a:latin typeface="Arial" panose="020B0604020202020204" pitchFamily="34" charset="0"/>
            </a:endParaRPr>
          </a:p>
          <a:p>
            <a:pPr eaLnBrk="1" hangingPunct="1">
              <a:spcBef>
                <a:spcPct val="0"/>
              </a:spcBef>
              <a:buFontTx/>
              <a:buNone/>
            </a:pPr>
            <a:r>
              <a:rPr kumimoji="0" lang="en-US" altLang="zh-TW" sz="1800" b="1" dirty="0" smtClean="0">
                <a:latin typeface="Arial" panose="020B0604020202020204" pitchFamily="34" charset="0"/>
              </a:rPr>
              <a:t>(</a:t>
            </a:r>
            <a:r>
              <a:rPr kumimoji="0" lang="en-US" altLang="zh-TW" sz="1800" b="1" dirty="0">
                <a:latin typeface="Arial" panose="020B0604020202020204" pitchFamily="34" charset="0"/>
              </a:rPr>
              <a:t>e.g. genomic </a:t>
            </a:r>
            <a:r>
              <a:rPr kumimoji="0" lang="en-US" altLang="zh-TW" sz="1800" b="1" i="1" dirty="0">
                <a:latin typeface="Arial" panose="020B0604020202020204" pitchFamily="34" charset="0"/>
              </a:rPr>
              <a:t>vs</a:t>
            </a:r>
            <a:r>
              <a:rPr kumimoji="0" lang="en-US" altLang="zh-TW" sz="1800" b="1" dirty="0">
                <a:latin typeface="Arial" panose="020B0604020202020204" pitchFamily="34" charset="0"/>
              </a:rPr>
              <a:t>. </a:t>
            </a:r>
            <a:r>
              <a:rPr kumimoji="0" lang="en-US" altLang="zh-TW" sz="1800" b="1" dirty="0" smtClean="0">
                <a:latin typeface="Arial" panose="020B0604020202020204" pitchFamily="34" charset="0"/>
              </a:rPr>
              <a:t>genomic, mRNA </a:t>
            </a:r>
            <a:r>
              <a:rPr kumimoji="0" lang="en-US" altLang="zh-TW" sz="1800" b="1" i="1" dirty="0" smtClean="0">
                <a:latin typeface="Arial" panose="020B0604020202020204" pitchFamily="34" charset="0"/>
              </a:rPr>
              <a:t>vs</a:t>
            </a:r>
            <a:r>
              <a:rPr kumimoji="0" lang="en-US" altLang="zh-TW" sz="1800" b="1" dirty="0" smtClean="0">
                <a:latin typeface="Arial" panose="020B0604020202020204" pitchFamily="34" charset="0"/>
              </a:rPr>
              <a:t>. mRNA, protein </a:t>
            </a:r>
            <a:r>
              <a:rPr kumimoji="0" lang="en-US" altLang="zh-TW" sz="1800" b="1" i="1" dirty="0" smtClean="0">
                <a:latin typeface="Arial" panose="020B0604020202020204" pitchFamily="34" charset="0"/>
              </a:rPr>
              <a:t>vs.</a:t>
            </a:r>
            <a:r>
              <a:rPr kumimoji="0" lang="en-US" altLang="zh-TW" sz="1800" b="1" dirty="0" smtClean="0">
                <a:latin typeface="Arial" panose="020B0604020202020204" pitchFamily="34" charset="0"/>
              </a:rPr>
              <a:t> protein)</a:t>
            </a:r>
            <a:endParaRPr kumimoji="0" lang="en-US" altLang="zh-TW" sz="1800" dirty="0">
              <a:latin typeface="Arial" panose="020B0604020202020204" pitchFamily="34" charset="0"/>
            </a:endParaRPr>
          </a:p>
          <a:p>
            <a:pPr eaLnBrk="1" hangingPunct="1">
              <a:spcBef>
                <a:spcPct val="0"/>
              </a:spcBef>
              <a:buFontTx/>
              <a:buNone/>
            </a:pPr>
            <a:r>
              <a:rPr kumimoji="0" lang="en-US" altLang="zh-TW" sz="1800" dirty="0">
                <a:latin typeface="Arial" panose="020B0604020202020204" pitchFamily="34" charset="0"/>
              </a:rPr>
              <a:t>Shows you how similar sequences are. </a:t>
            </a:r>
          </a:p>
          <a:p>
            <a:pPr eaLnBrk="1" hangingPunct="1">
              <a:spcBef>
                <a:spcPct val="0"/>
              </a:spcBef>
              <a:buFontTx/>
              <a:buNone/>
            </a:pPr>
            <a:r>
              <a:rPr kumimoji="0" lang="en-US" altLang="zh-TW" sz="1800" dirty="0">
                <a:latin typeface="Arial" panose="020B0604020202020204" pitchFamily="34" charset="0"/>
              </a:rPr>
              <a:t>Highlight regions of similarity or difference. </a:t>
            </a:r>
          </a:p>
          <a:p>
            <a:pPr eaLnBrk="1" hangingPunct="1">
              <a:spcBef>
                <a:spcPct val="0"/>
              </a:spcBef>
              <a:buFontTx/>
              <a:buNone/>
            </a:pPr>
            <a:r>
              <a:rPr kumimoji="0" lang="en-US" altLang="zh-TW" sz="1800" dirty="0">
                <a:latin typeface="Arial" panose="020B0604020202020204" pitchFamily="34" charset="0"/>
              </a:rPr>
              <a:t>Find best region of similarity. </a:t>
            </a:r>
          </a:p>
          <a:p>
            <a:pPr eaLnBrk="1" hangingPunct="1">
              <a:spcBef>
                <a:spcPct val="0"/>
              </a:spcBef>
              <a:buFontTx/>
              <a:buNone/>
            </a:pPr>
            <a:r>
              <a:rPr kumimoji="0" lang="en-US" altLang="zh-TW" sz="1800" dirty="0">
                <a:latin typeface="Arial" panose="020B0604020202020204" pitchFamily="34" charset="0"/>
              </a:rPr>
              <a:t>Look for overlaps. </a:t>
            </a:r>
          </a:p>
          <a:p>
            <a:pPr eaLnBrk="1" hangingPunct="1">
              <a:spcBef>
                <a:spcPct val="0"/>
              </a:spcBef>
              <a:buFontTx/>
              <a:buNone/>
            </a:pPr>
            <a:r>
              <a:rPr kumimoji="0" lang="en-US" altLang="zh-TW" sz="1800" dirty="0">
                <a:latin typeface="Arial" panose="020B0604020202020204" pitchFamily="34" charset="0"/>
              </a:rPr>
              <a:t>Often more exacting alignments than database scanning programs. </a:t>
            </a:r>
          </a:p>
          <a:p>
            <a:pPr eaLnBrk="1" hangingPunct="1">
              <a:spcBef>
                <a:spcPct val="0"/>
              </a:spcBef>
              <a:buFontTx/>
              <a:buNone/>
            </a:pPr>
            <a:endParaRPr kumimoji="0" lang="en-US" altLang="zh-TW" sz="1800" dirty="0">
              <a:latin typeface="Arial" panose="020B0604020202020204" pitchFamily="34" charset="0"/>
            </a:endParaRPr>
          </a:p>
          <a:p>
            <a:pPr eaLnBrk="1" hangingPunct="1">
              <a:spcBef>
                <a:spcPct val="0"/>
              </a:spcBef>
              <a:buFontTx/>
              <a:buNone/>
            </a:pPr>
            <a:r>
              <a:rPr kumimoji="0" lang="en-US" altLang="zh-TW" sz="2000" b="1" dirty="0">
                <a:latin typeface="Arial" panose="020B0604020202020204" pitchFamily="34" charset="0"/>
              </a:rPr>
              <a:t>Comparing genomic vs. EST or genomic vs. protein:</a:t>
            </a:r>
            <a:r>
              <a:rPr kumimoji="0" lang="en-US" altLang="zh-TW" sz="1800" dirty="0">
                <a:latin typeface="Arial" panose="020B0604020202020204" pitchFamily="34" charset="0"/>
              </a:rPr>
              <a:t> </a:t>
            </a:r>
          </a:p>
          <a:p>
            <a:pPr eaLnBrk="1" hangingPunct="1">
              <a:spcBef>
                <a:spcPct val="0"/>
              </a:spcBef>
              <a:buFontTx/>
              <a:buNone/>
            </a:pPr>
            <a:r>
              <a:rPr kumimoji="0" lang="en-US" altLang="zh-TW" sz="1800" dirty="0">
                <a:latin typeface="Arial" panose="020B0604020202020204" pitchFamily="34" charset="0"/>
              </a:rPr>
              <a:t>Reveal coding regions </a:t>
            </a:r>
          </a:p>
          <a:p>
            <a:pPr eaLnBrk="1" hangingPunct="1">
              <a:spcBef>
                <a:spcPct val="0"/>
              </a:spcBef>
              <a:buFontTx/>
              <a:buNone/>
            </a:pPr>
            <a:r>
              <a:rPr kumimoji="0" lang="en-US" altLang="zh-TW" sz="1800" dirty="0">
                <a:latin typeface="Arial" panose="020B0604020202020204" pitchFamily="34" charset="0"/>
              </a:rPr>
              <a:t>Reinforce gene predictive methods </a:t>
            </a:r>
          </a:p>
          <a:p>
            <a:pPr eaLnBrk="1" hangingPunct="1">
              <a:spcBef>
                <a:spcPct val="0"/>
              </a:spcBef>
              <a:buFontTx/>
              <a:buNone/>
            </a:pPr>
            <a:r>
              <a:rPr kumimoji="0" lang="en-US" altLang="zh-TW" sz="1800" dirty="0">
                <a:latin typeface="Arial" panose="020B0604020202020204" pitchFamily="34" charset="0"/>
              </a:rPr>
              <a:t>Many programs have been written to do pairwise comparisons, some of the major types are discussed below: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sp>
        <p:nvSpPr>
          <p:cNvPr id="40963" name="Text Box 3"/>
          <p:cNvSpPr txBox="1">
            <a:spLocks noChangeArrowheads="1"/>
          </p:cNvSpPr>
          <p:nvPr/>
        </p:nvSpPr>
        <p:spPr bwMode="auto">
          <a:xfrm>
            <a:off x="1339850" y="3657600"/>
            <a:ext cx="6465888" cy="1066800"/>
          </a:xfrm>
          <a:prstGeom prst="rect">
            <a:avLst/>
          </a:prstGeom>
          <a:noFill/>
          <a:ln w="9525">
            <a:noFill/>
            <a:miter lim="800000"/>
            <a:headEnd/>
            <a:tailEnd/>
          </a:ln>
          <a:effectLst/>
        </p:spPr>
        <p:txBody>
          <a:bodyPr wrap="none">
            <a:spAutoFit/>
          </a:bodyPr>
          <a:lstStyle/>
          <a:p>
            <a:pPr algn="ctr">
              <a:defRPr/>
            </a:pPr>
            <a:r>
              <a:rPr kumimoji="1" lang="en-US" altLang="zh-TW" b="1" dirty="0">
                <a:solidFill>
                  <a:srgbClr val="000066"/>
                </a:solidFill>
                <a:effectLst>
                  <a:outerShdw blurRad="38100" dist="38100" dir="2700000" algn="tl">
                    <a:srgbClr val="000000"/>
                  </a:outerShdw>
                </a:effectLst>
                <a:latin typeface="Arial" charset="0"/>
              </a:rPr>
              <a:t>Identity, Similarity and Homology</a:t>
            </a:r>
            <a:r>
              <a:rPr kumimoji="1" lang="en-US" altLang="zh-TW" sz="2000" dirty="0">
                <a:latin typeface="Arial" charset="0"/>
              </a:rPr>
              <a:t/>
            </a:r>
            <a:br>
              <a:rPr kumimoji="1" lang="en-US" altLang="zh-TW" sz="2000" dirty="0">
                <a:latin typeface="Arial" charset="0"/>
              </a:rPr>
            </a:br>
            <a:r>
              <a:rPr kumimoji="1" lang="en-US" altLang="zh-TW" sz="2000" dirty="0">
                <a:latin typeface="Arial" charset="0"/>
              </a:rPr>
              <a:t>Identity and</a:t>
            </a:r>
            <a:r>
              <a:rPr kumimoji="1" lang="en-US" altLang="zh-TW" sz="2000" b="1" dirty="0">
                <a:effectLst>
                  <a:outerShdw blurRad="38100" dist="38100" dir="2700000" algn="tl">
                    <a:srgbClr val="FFFFFF"/>
                  </a:outerShdw>
                </a:effectLst>
                <a:latin typeface="Arial" charset="0"/>
              </a:rPr>
              <a:t> </a:t>
            </a:r>
            <a:r>
              <a:rPr kumimoji="1" lang="en-US" altLang="zh-TW" sz="2000" dirty="0">
                <a:latin typeface="Arial" charset="0"/>
              </a:rPr>
              <a:t>Similarity is a measurable property</a:t>
            </a:r>
            <a:br>
              <a:rPr kumimoji="1" lang="en-US" altLang="zh-TW" sz="2000" dirty="0">
                <a:latin typeface="Arial" charset="0"/>
              </a:rPr>
            </a:br>
            <a:r>
              <a:rPr kumimoji="1" lang="en-US" altLang="zh-TW" sz="2000" dirty="0">
                <a:latin typeface="Arial" charset="0"/>
              </a:rPr>
              <a:t>Homology implies functional or evolutionary relatedness</a:t>
            </a:r>
          </a:p>
        </p:txBody>
      </p:sp>
      <p:sp>
        <p:nvSpPr>
          <p:cNvPr id="27652" name="Text Box 4"/>
          <p:cNvSpPr txBox="1">
            <a:spLocks noChangeArrowheads="1"/>
          </p:cNvSpPr>
          <p:nvPr/>
        </p:nvSpPr>
        <p:spPr bwMode="auto">
          <a:xfrm>
            <a:off x="1585913" y="2743200"/>
            <a:ext cx="5972175" cy="406400"/>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a:solidFill>
                  <a:srgbClr val="800000"/>
                </a:solidFill>
                <a:latin typeface="Arial" panose="020B0604020202020204" pitchFamily="34" charset="0"/>
              </a:rPr>
              <a:t>Percent Similarity:94.251      Percent Identity: 89.22</a:t>
            </a:r>
          </a:p>
        </p:txBody>
      </p:sp>
      <p:grpSp>
        <p:nvGrpSpPr>
          <p:cNvPr id="27653" name="Group 5"/>
          <p:cNvGrpSpPr>
            <a:grpSpLocks/>
          </p:cNvGrpSpPr>
          <p:nvPr/>
        </p:nvGrpSpPr>
        <p:grpSpPr bwMode="auto">
          <a:xfrm>
            <a:off x="2819400" y="1447800"/>
            <a:ext cx="3505200" cy="1295400"/>
            <a:chOff x="1728" y="912"/>
            <a:chExt cx="2208" cy="816"/>
          </a:xfrm>
        </p:grpSpPr>
        <p:sp>
          <p:nvSpPr>
            <p:cNvPr id="27654" name="Text Box 6"/>
            <p:cNvSpPr txBox="1">
              <a:spLocks noChangeArrowheads="1"/>
            </p:cNvSpPr>
            <p:nvPr/>
          </p:nvSpPr>
          <p:spPr bwMode="auto">
            <a:xfrm>
              <a:off x="1728" y="912"/>
              <a:ext cx="767" cy="288"/>
            </a:xfrm>
            <a:prstGeom prst="rect">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FFFF59"/>
                  </a:solidFill>
                  <a:latin typeface="Arial" panose="020B0604020202020204" pitchFamily="34" charset="0"/>
                </a:rPr>
                <a:t>BestFit</a:t>
              </a:r>
            </a:p>
          </p:txBody>
        </p:sp>
        <p:sp>
          <p:nvSpPr>
            <p:cNvPr id="27655" name="Text Box 7"/>
            <p:cNvSpPr txBox="1">
              <a:spLocks noChangeArrowheads="1"/>
            </p:cNvSpPr>
            <p:nvPr/>
          </p:nvSpPr>
          <p:spPr bwMode="auto">
            <a:xfrm>
              <a:off x="3404" y="912"/>
              <a:ext cx="532" cy="288"/>
            </a:xfrm>
            <a:prstGeom prst="rect">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FFFF59"/>
                  </a:solidFill>
                  <a:latin typeface="Arial" panose="020B0604020202020204" pitchFamily="34" charset="0"/>
                </a:rPr>
                <a:t>GAP</a:t>
              </a:r>
            </a:p>
          </p:txBody>
        </p:sp>
        <p:cxnSp>
          <p:nvCxnSpPr>
            <p:cNvPr id="27656" name="AutoShape 8"/>
            <p:cNvCxnSpPr>
              <a:cxnSpLocks noChangeShapeType="1"/>
              <a:stCxn id="27654" idx="2"/>
              <a:endCxn id="27652" idx="0"/>
            </p:cNvCxnSpPr>
            <p:nvPr/>
          </p:nvCxnSpPr>
          <p:spPr bwMode="auto">
            <a:xfrm rot="16200000" flipH="1">
              <a:off x="2237" y="1075"/>
              <a:ext cx="528" cy="777"/>
            </a:xfrm>
            <a:prstGeom prst="bentConnector3">
              <a:avLst>
                <a:gd name="adj1" fmla="val 50000"/>
              </a:avLst>
            </a:prstGeom>
            <a:noFill/>
            <a:ln w="19050">
              <a:solidFill>
                <a:srgbClr val="000066"/>
              </a:solidFill>
              <a:miter lim="800000"/>
              <a:headEnd/>
              <a:tailEnd type="triangle" w="med" len="med"/>
            </a:ln>
            <a:extLst>
              <a:ext uri="{909E8E84-426E-40DD-AFC4-6F175D3DCCD1}">
                <a14:hiddenFill xmlns:a14="http://schemas.microsoft.com/office/drawing/2010/main">
                  <a:noFill/>
                </a14:hiddenFill>
              </a:ext>
            </a:extLst>
          </p:spPr>
        </p:cxnSp>
        <p:cxnSp>
          <p:nvCxnSpPr>
            <p:cNvPr id="27657" name="AutoShape 9"/>
            <p:cNvCxnSpPr>
              <a:cxnSpLocks noChangeShapeType="1"/>
              <a:stCxn id="27655" idx="2"/>
              <a:endCxn id="27652" idx="0"/>
            </p:cNvCxnSpPr>
            <p:nvPr/>
          </p:nvCxnSpPr>
          <p:spPr bwMode="auto">
            <a:xfrm rot="5400000">
              <a:off x="3016" y="1073"/>
              <a:ext cx="528" cy="781"/>
            </a:xfrm>
            <a:prstGeom prst="bentConnector3">
              <a:avLst>
                <a:gd name="adj1" fmla="val 50000"/>
              </a:avLst>
            </a:prstGeom>
            <a:noFill/>
            <a:ln w="9525">
              <a:solidFill>
                <a:srgbClr val="000066"/>
              </a:solidFill>
              <a:miter lim="800000"/>
              <a:headEnd/>
              <a:tailEnd type="triangle" w="med" len="med"/>
            </a:ln>
            <a:extLst>
              <a:ext uri="{909E8E84-426E-40DD-AFC4-6F175D3DCCD1}">
                <a14:hiddenFill xmlns:a14="http://schemas.microsoft.com/office/drawing/2010/main">
                  <a:noFill/>
                </a14:hiddenFill>
              </a:ext>
            </a:extLst>
          </p:spPr>
        </p:cxn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sp>
        <p:nvSpPr>
          <p:cNvPr id="26627" name="Text Box 3"/>
          <p:cNvSpPr txBox="1">
            <a:spLocks noChangeArrowheads="1"/>
          </p:cNvSpPr>
          <p:nvPr/>
        </p:nvSpPr>
        <p:spPr bwMode="auto">
          <a:xfrm>
            <a:off x="561975" y="1371600"/>
            <a:ext cx="4924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800000"/>
                </a:solidFill>
                <a:latin typeface="Arial" panose="020B0604020202020204" pitchFamily="34" charset="0"/>
              </a:rPr>
              <a:t>Nucleotide sequence alignments</a:t>
            </a:r>
          </a:p>
        </p:txBody>
      </p:sp>
      <p:sp>
        <p:nvSpPr>
          <p:cNvPr id="26628" name="Text Box 4"/>
          <p:cNvSpPr txBox="1">
            <a:spLocks noChangeArrowheads="1"/>
          </p:cNvSpPr>
          <p:nvPr/>
        </p:nvSpPr>
        <p:spPr bwMode="auto">
          <a:xfrm>
            <a:off x="495300" y="5507038"/>
            <a:ext cx="735965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1800">
                <a:latin typeface="Arial" panose="020B0604020202020204" pitchFamily="34" charset="0"/>
              </a:rPr>
              <a:t>Residues with shared chemical properties can substitute for each other</a:t>
            </a:r>
          </a:p>
          <a:p>
            <a:pPr eaLnBrk="1" hangingPunct="1">
              <a:lnSpc>
                <a:spcPct val="80000"/>
              </a:lnSpc>
              <a:spcBef>
                <a:spcPct val="0"/>
              </a:spcBef>
              <a:buFontTx/>
              <a:buNone/>
            </a:pPr>
            <a:r>
              <a:rPr lang="en-US" altLang="zh-TW" sz="1800">
                <a:latin typeface="Arial" panose="020B0604020202020204" pitchFamily="34" charset="0"/>
              </a:rPr>
              <a:t>Size, charge, hydrophobicity, polarity</a:t>
            </a:r>
          </a:p>
          <a:p>
            <a:pPr eaLnBrk="1" hangingPunct="1">
              <a:lnSpc>
                <a:spcPct val="80000"/>
              </a:lnSpc>
              <a:spcBef>
                <a:spcPct val="0"/>
              </a:spcBef>
              <a:buFontTx/>
              <a:buNone/>
            </a:pPr>
            <a:r>
              <a:rPr lang="en-US" altLang="zh-TW" sz="1800">
                <a:latin typeface="Arial" panose="020B0604020202020204" pitchFamily="34" charset="0"/>
              </a:rPr>
              <a:t>scored less than a match, but better than a mismatch</a:t>
            </a:r>
          </a:p>
          <a:p>
            <a:pPr eaLnBrk="1" hangingPunct="1">
              <a:lnSpc>
                <a:spcPct val="80000"/>
              </a:lnSpc>
              <a:spcBef>
                <a:spcPct val="0"/>
              </a:spcBef>
              <a:buFontTx/>
              <a:buNone/>
            </a:pPr>
            <a:r>
              <a:rPr lang="en-US" altLang="zh-TW" sz="1800">
                <a:latin typeface="Arial" panose="020B0604020202020204" pitchFamily="34" charset="0"/>
              </a:rPr>
              <a:t>Conservative changes scored as better than non-conservative</a:t>
            </a:r>
            <a:endParaRPr lang="en-US" altLang="zh-TW" sz="1800"/>
          </a:p>
        </p:txBody>
      </p:sp>
      <p:grpSp>
        <p:nvGrpSpPr>
          <p:cNvPr id="26629" name="Group 5"/>
          <p:cNvGrpSpPr>
            <a:grpSpLocks/>
          </p:cNvGrpSpPr>
          <p:nvPr/>
        </p:nvGrpSpPr>
        <p:grpSpPr bwMode="auto">
          <a:xfrm>
            <a:off x="873125" y="1844675"/>
            <a:ext cx="7396163" cy="1271588"/>
            <a:chOff x="550" y="1162"/>
            <a:chExt cx="4659" cy="801"/>
          </a:xfrm>
        </p:grpSpPr>
        <p:sp>
          <p:nvSpPr>
            <p:cNvPr id="26637" name="Text Box 6"/>
            <p:cNvSpPr txBox="1">
              <a:spLocks noChangeArrowheads="1"/>
            </p:cNvSpPr>
            <p:nvPr/>
          </p:nvSpPr>
          <p:spPr bwMode="auto">
            <a:xfrm>
              <a:off x="550" y="1488"/>
              <a:ext cx="4659" cy="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1600">
                  <a:latin typeface="Courier New" panose="02070309020205020404" pitchFamily="49" charset="0"/>
                </a:rPr>
                <a:t> 137 AGACCAACCTGGCCAACATGGTGAAATCCCATCTCTAC.AAAAATACAAA 185</a:t>
              </a:r>
            </a:p>
            <a:p>
              <a:pPr eaLnBrk="1" hangingPunct="1">
                <a:lnSpc>
                  <a:spcPct val="90000"/>
                </a:lnSpc>
                <a:spcBef>
                  <a:spcPct val="0"/>
                </a:spcBef>
                <a:buFontTx/>
                <a:buNone/>
              </a:pPr>
              <a:r>
                <a:rPr lang="en-US" altLang="zh-TW" sz="1600">
                  <a:latin typeface="Courier New" panose="02070309020205020404" pitchFamily="49" charset="0"/>
                </a:rPr>
                <a:t>     |||||| |||||||||||||||||||  ||||||||||  ||||||||||</a:t>
              </a:r>
            </a:p>
            <a:p>
              <a:pPr eaLnBrk="1" hangingPunct="1">
                <a:lnSpc>
                  <a:spcPct val="90000"/>
                </a:lnSpc>
                <a:spcBef>
                  <a:spcPct val="0"/>
                </a:spcBef>
                <a:buFontTx/>
                <a:buNone/>
              </a:pPr>
              <a:r>
                <a:rPr lang="en-US" altLang="zh-TW" sz="1600">
                  <a:latin typeface="Courier New" panose="02070309020205020404" pitchFamily="49" charset="0"/>
                </a:rPr>
                <a:t>   1 AGACCAGCCTGGCCAACATGGTGAAACTCCATCTCTACTGAAAATACAAA 50</a:t>
              </a:r>
            </a:p>
          </p:txBody>
        </p:sp>
        <p:sp>
          <p:nvSpPr>
            <p:cNvPr id="26638" name="Rectangle 7"/>
            <p:cNvSpPr>
              <a:spLocks noChangeArrowheads="1"/>
            </p:cNvSpPr>
            <p:nvPr/>
          </p:nvSpPr>
          <p:spPr bwMode="auto">
            <a:xfrm>
              <a:off x="1680" y="1258"/>
              <a:ext cx="514" cy="168"/>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0"/>
                </a:spcBef>
                <a:buFontTx/>
                <a:buNone/>
              </a:pPr>
              <a:r>
                <a:rPr lang="en-US" altLang="zh-TW" sz="1800">
                  <a:solidFill>
                    <a:srgbClr val="FF0000"/>
                  </a:solidFill>
                  <a:latin typeface="Arial" panose="020B0604020202020204" pitchFamily="34" charset="0"/>
                </a:rPr>
                <a:t>match</a:t>
              </a:r>
            </a:p>
          </p:txBody>
        </p:sp>
        <p:sp>
          <p:nvSpPr>
            <p:cNvPr id="26639" name="Rectangle 8"/>
            <p:cNvSpPr>
              <a:spLocks noChangeArrowheads="1"/>
            </p:cNvSpPr>
            <p:nvPr/>
          </p:nvSpPr>
          <p:spPr bwMode="auto">
            <a:xfrm>
              <a:off x="2640" y="1162"/>
              <a:ext cx="738" cy="168"/>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0"/>
                </a:spcBef>
                <a:buFontTx/>
                <a:buNone/>
              </a:pPr>
              <a:r>
                <a:rPr lang="en-US" altLang="zh-TW" sz="1800">
                  <a:solidFill>
                    <a:srgbClr val="FF0000"/>
                  </a:solidFill>
                  <a:latin typeface="Arial" panose="020B0604020202020204" pitchFamily="34" charset="0"/>
                </a:rPr>
                <a:t>mismatch</a:t>
              </a:r>
            </a:p>
          </p:txBody>
        </p:sp>
        <p:sp>
          <p:nvSpPr>
            <p:cNvPr id="26640" name="Rectangle 9"/>
            <p:cNvSpPr>
              <a:spLocks noChangeArrowheads="1"/>
            </p:cNvSpPr>
            <p:nvPr/>
          </p:nvSpPr>
          <p:spPr bwMode="auto">
            <a:xfrm>
              <a:off x="3888" y="1162"/>
              <a:ext cx="362" cy="168"/>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0"/>
                </a:spcBef>
                <a:buFontTx/>
                <a:buNone/>
              </a:pPr>
              <a:r>
                <a:rPr lang="en-US" altLang="zh-TW" sz="1800">
                  <a:solidFill>
                    <a:srgbClr val="FF0000"/>
                  </a:solidFill>
                  <a:latin typeface="Arial" panose="020B0604020202020204" pitchFamily="34" charset="0"/>
                </a:rPr>
                <a:t>gap</a:t>
              </a:r>
            </a:p>
          </p:txBody>
        </p:sp>
        <p:sp>
          <p:nvSpPr>
            <p:cNvPr id="26641" name="Line 10"/>
            <p:cNvSpPr>
              <a:spLocks noChangeShapeType="1"/>
            </p:cNvSpPr>
            <p:nvPr/>
          </p:nvSpPr>
          <p:spPr bwMode="auto">
            <a:xfrm flipH="1">
              <a:off x="1824" y="1440"/>
              <a:ext cx="96" cy="96"/>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42" name="Line 11"/>
            <p:cNvSpPr>
              <a:spLocks noChangeShapeType="1"/>
            </p:cNvSpPr>
            <p:nvPr/>
          </p:nvSpPr>
          <p:spPr bwMode="auto">
            <a:xfrm>
              <a:off x="3024" y="1344"/>
              <a:ext cx="0" cy="192"/>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43" name="Line 12"/>
            <p:cNvSpPr>
              <a:spLocks noChangeShapeType="1"/>
            </p:cNvSpPr>
            <p:nvPr/>
          </p:nvSpPr>
          <p:spPr bwMode="auto">
            <a:xfrm flipH="1">
              <a:off x="3984" y="1344"/>
              <a:ext cx="96" cy="24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26630" name="Text Box 13"/>
          <p:cNvSpPr txBox="1">
            <a:spLocks noChangeArrowheads="1"/>
          </p:cNvSpPr>
          <p:nvPr/>
        </p:nvSpPr>
        <p:spPr bwMode="auto">
          <a:xfrm>
            <a:off x="561975" y="3276600"/>
            <a:ext cx="4416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800000"/>
                </a:solidFill>
                <a:latin typeface="Arial" panose="020B0604020202020204" pitchFamily="34" charset="0"/>
              </a:rPr>
              <a:t>Protein sequence alignments</a:t>
            </a:r>
          </a:p>
        </p:txBody>
      </p:sp>
      <p:sp>
        <p:nvSpPr>
          <p:cNvPr id="26631" name="Rectangle 14"/>
          <p:cNvSpPr>
            <a:spLocks noChangeArrowheads="1"/>
          </p:cNvSpPr>
          <p:nvPr/>
        </p:nvSpPr>
        <p:spPr bwMode="auto">
          <a:xfrm>
            <a:off x="4187825" y="3738563"/>
            <a:ext cx="2517775" cy="376237"/>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1800">
                <a:solidFill>
                  <a:srgbClr val="FF0000"/>
                </a:solidFill>
                <a:latin typeface="Arial" panose="020B0604020202020204" pitchFamily="34" charset="0"/>
              </a:rPr>
              <a:t>Conserved substitution</a:t>
            </a:r>
          </a:p>
        </p:txBody>
      </p:sp>
      <p:sp>
        <p:nvSpPr>
          <p:cNvPr id="26632" name="Text Box 15"/>
          <p:cNvSpPr txBox="1">
            <a:spLocks noChangeArrowheads="1"/>
          </p:cNvSpPr>
          <p:nvPr/>
        </p:nvSpPr>
        <p:spPr bwMode="auto">
          <a:xfrm>
            <a:off x="669925" y="4041775"/>
            <a:ext cx="794861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lang="en-US" altLang="zh-TW" sz="1400">
              <a:latin typeface="Courier New" panose="02070309020205020404" pitchFamily="49" charset="0"/>
            </a:endParaRPr>
          </a:p>
          <a:p>
            <a:pPr eaLnBrk="1" hangingPunct="1">
              <a:spcBef>
                <a:spcPct val="0"/>
              </a:spcBef>
              <a:buFontTx/>
              <a:buNone/>
            </a:pPr>
            <a:r>
              <a:rPr lang="en-US" altLang="zh-TW" sz="1400">
                <a:latin typeface="Courier New" panose="02070309020205020404" pitchFamily="49" charset="0"/>
              </a:rPr>
              <a:t>                     10        20        30        40        50        60</a:t>
            </a:r>
          </a:p>
          <a:p>
            <a:pPr eaLnBrk="1" hangingPunct="1">
              <a:spcBef>
                <a:spcPct val="0"/>
              </a:spcBef>
              <a:buFontTx/>
              <a:buNone/>
            </a:pPr>
            <a:r>
              <a:rPr lang="en-US" altLang="zh-TW" sz="1400">
                <a:latin typeface="Courier New" panose="02070309020205020404" pitchFamily="49" charset="0"/>
              </a:rPr>
              <a:t>ggamma.pep   MGHFTEEDKATITSLWGKVNVEDAGGETLGRLLVVYPWTQRFFDSFGNLSSASAIMGNPK</a:t>
            </a:r>
          </a:p>
          <a:p>
            <a:pPr eaLnBrk="1" hangingPunct="1">
              <a:spcBef>
                <a:spcPct val="0"/>
              </a:spcBef>
              <a:buFontTx/>
              <a:buNone/>
            </a:pPr>
            <a:r>
              <a:rPr lang="en-US" altLang="zh-TW" sz="1400">
                <a:latin typeface="Courier New" panose="02070309020205020404" pitchFamily="49" charset="0"/>
              </a:rPr>
              <a:t>             |||||||||||||||||:|||::|||||:|||||:|||||||||||||||||||||||||</a:t>
            </a:r>
          </a:p>
          <a:p>
            <a:pPr eaLnBrk="1" hangingPunct="1">
              <a:spcBef>
                <a:spcPct val="0"/>
              </a:spcBef>
              <a:buFontTx/>
              <a:buNone/>
            </a:pPr>
            <a:r>
              <a:rPr lang="en-US" altLang="zh-TW" sz="1400">
                <a:latin typeface="Courier New" panose="02070309020205020404" pitchFamily="49" charset="0"/>
              </a:rPr>
              <a:t>HGCZG        MGHFTEEDKATITSLWGHVNVDEAGGETIGRLLVLYPWTQRFFDSFGNLSSASAIMGNPK</a:t>
            </a:r>
          </a:p>
          <a:p>
            <a:pPr eaLnBrk="1" hangingPunct="1">
              <a:spcBef>
                <a:spcPct val="0"/>
              </a:spcBef>
              <a:buFontTx/>
              <a:buNone/>
            </a:pPr>
            <a:r>
              <a:rPr lang="en-US" altLang="zh-TW" sz="1400">
                <a:latin typeface="Courier New" panose="02070309020205020404" pitchFamily="49" charset="0"/>
              </a:rPr>
              <a:t>                     10        20        30        40        50        60</a:t>
            </a:r>
          </a:p>
        </p:txBody>
      </p:sp>
      <p:sp>
        <p:nvSpPr>
          <p:cNvPr id="26633" name="Line 16"/>
          <p:cNvSpPr>
            <a:spLocks noChangeShapeType="1"/>
          </p:cNvSpPr>
          <p:nvPr/>
        </p:nvSpPr>
        <p:spPr bwMode="auto">
          <a:xfrm flipH="1" flipV="1">
            <a:off x="4343400" y="4114800"/>
            <a:ext cx="228600" cy="38100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34" name="Line 17"/>
          <p:cNvSpPr>
            <a:spLocks noChangeShapeType="1"/>
          </p:cNvSpPr>
          <p:nvPr/>
        </p:nvSpPr>
        <p:spPr bwMode="auto">
          <a:xfrm flipH="1" flipV="1">
            <a:off x="3733800" y="3962400"/>
            <a:ext cx="304800" cy="60960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35" name="Line 18"/>
          <p:cNvSpPr>
            <a:spLocks noChangeShapeType="1"/>
          </p:cNvSpPr>
          <p:nvPr/>
        </p:nvSpPr>
        <p:spPr bwMode="auto">
          <a:xfrm flipV="1">
            <a:off x="3733800" y="3886200"/>
            <a:ext cx="457200" cy="7620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36" name="Line 19"/>
          <p:cNvSpPr>
            <a:spLocks noChangeShapeType="1"/>
          </p:cNvSpPr>
          <p:nvPr/>
        </p:nvSpPr>
        <p:spPr bwMode="auto">
          <a:xfrm flipH="1">
            <a:off x="5791200" y="4114800"/>
            <a:ext cx="685800" cy="45720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object 3"/>
          <p:cNvSpPr txBox="1"/>
          <p:nvPr/>
        </p:nvSpPr>
        <p:spPr>
          <a:xfrm>
            <a:off x="924826" y="1052736"/>
            <a:ext cx="7178909" cy="1010085"/>
          </a:xfrm>
          <a:prstGeom prst="rect">
            <a:avLst/>
          </a:prstGeom>
        </p:spPr>
        <p:txBody>
          <a:bodyPr vert="horz" wrap="square" lIns="0" tIns="0" rIns="0" bIns="0" rtlCol="0">
            <a:spAutoFit/>
          </a:bodyPr>
          <a:lstStyle/>
          <a:p>
            <a:pPr marL="10860"/>
            <a:r>
              <a:rPr sz="1710" b="1" spc="-9" dirty="0">
                <a:latin typeface="Arial"/>
                <a:cs typeface="Arial"/>
              </a:rPr>
              <a:t>S</a:t>
            </a:r>
            <a:r>
              <a:rPr sz="1710" b="1" spc="-13" dirty="0">
                <a:latin typeface="Arial"/>
                <a:cs typeface="Arial"/>
              </a:rPr>
              <a:t>cor</a:t>
            </a:r>
            <a:r>
              <a:rPr sz="1710" b="1" spc="-4" dirty="0">
                <a:latin typeface="Arial"/>
                <a:cs typeface="Arial"/>
              </a:rPr>
              <a:t>e</a:t>
            </a:r>
            <a:r>
              <a:rPr sz="1710" spc="-9" dirty="0">
                <a:latin typeface="Arial"/>
                <a:cs typeface="Arial"/>
              </a:rPr>
              <a:t>:</a:t>
            </a:r>
            <a:r>
              <a:rPr sz="1710" spc="13" dirty="0">
                <a:latin typeface="Arial"/>
                <a:cs typeface="Arial"/>
              </a:rPr>
              <a:t> </a:t>
            </a:r>
            <a:r>
              <a:rPr sz="1710" spc="-13" dirty="0">
                <a:latin typeface="Arial"/>
                <a:cs typeface="Arial"/>
              </a:rPr>
              <a:t>A</a:t>
            </a:r>
            <a:r>
              <a:rPr sz="1710" spc="4" dirty="0">
                <a:latin typeface="Arial"/>
                <a:cs typeface="Arial"/>
              </a:rPr>
              <a:t> </a:t>
            </a:r>
            <a:r>
              <a:rPr sz="1710" spc="-13" dirty="0">
                <a:latin typeface="Arial"/>
                <a:cs typeface="Arial"/>
              </a:rPr>
              <a:t>num</a:t>
            </a:r>
            <a:r>
              <a:rPr sz="1710" spc="-9" dirty="0">
                <a:latin typeface="Arial"/>
                <a:cs typeface="Arial"/>
              </a:rPr>
              <a:t>ber</a:t>
            </a:r>
            <a:r>
              <a:rPr sz="1710" dirty="0">
                <a:latin typeface="Arial"/>
                <a:cs typeface="Arial"/>
              </a:rPr>
              <a:t> </a:t>
            </a:r>
            <a:r>
              <a:rPr sz="1710" spc="-13" dirty="0">
                <a:latin typeface="Arial"/>
                <a:cs typeface="Arial"/>
              </a:rPr>
              <a:t>used</a:t>
            </a:r>
            <a:r>
              <a:rPr sz="1710" dirty="0">
                <a:latin typeface="Arial"/>
                <a:cs typeface="Arial"/>
              </a:rPr>
              <a:t> </a:t>
            </a:r>
            <a:r>
              <a:rPr sz="1710" spc="-9" dirty="0">
                <a:latin typeface="Arial"/>
                <a:cs typeface="Arial"/>
              </a:rPr>
              <a:t>to</a:t>
            </a:r>
            <a:r>
              <a:rPr sz="1710" dirty="0">
                <a:latin typeface="Arial"/>
                <a:cs typeface="Arial"/>
              </a:rPr>
              <a:t> </a:t>
            </a:r>
            <a:r>
              <a:rPr sz="1710" spc="-13" dirty="0">
                <a:latin typeface="Arial"/>
                <a:cs typeface="Arial"/>
              </a:rPr>
              <a:t>assess</a:t>
            </a:r>
            <a:r>
              <a:rPr sz="1710" dirty="0">
                <a:latin typeface="Arial"/>
                <a:cs typeface="Arial"/>
              </a:rPr>
              <a:t> </a:t>
            </a:r>
            <a:r>
              <a:rPr sz="1710" spc="-9" dirty="0">
                <a:latin typeface="Arial"/>
                <a:cs typeface="Arial"/>
              </a:rPr>
              <a:t>the</a:t>
            </a:r>
            <a:r>
              <a:rPr sz="1710" dirty="0">
                <a:latin typeface="Arial"/>
                <a:cs typeface="Arial"/>
              </a:rPr>
              <a:t> </a:t>
            </a:r>
            <a:r>
              <a:rPr sz="1710" spc="-9" dirty="0">
                <a:latin typeface="Arial"/>
                <a:cs typeface="Arial"/>
              </a:rPr>
              <a:t>biological</a:t>
            </a:r>
            <a:r>
              <a:rPr sz="1710" dirty="0">
                <a:latin typeface="Arial"/>
                <a:cs typeface="Arial"/>
              </a:rPr>
              <a:t> </a:t>
            </a:r>
            <a:r>
              <a:rPr sz="1710" spc="-9" dirty="0">
                <a:latin typeface="Arial"/>
                <a:cs typeface="Arial"/>
              </a:rPr>
              <a:t>relevance</a:t>
            </a:r>
            <a:r>
              <a:rPr sz="1710" dirty="0">
                <a:latin typeface="Arial"/>
                <a:cs typeface="Arial"/>
              </a:rPr>
              <a:t> </a:t>
            </a:r>
            <a:r>
              <a:rPr sz="1710" spc="-9" dirty="0">
                <a:latin typeface="Arial"/>
                <a:cs typeface="Arial"/>
              </a:rPr>
              <a:t>of</a:t>
            </a:r>
            <a:r>
              <a:rPr sz="1710" dirty="0">
                <a:latin typeface="Arial"/>
                <a:cs typeface="Arial"/>
              </a:rPr>
              <a:t> </a:t>
            </a:r>
            <a:r>
              <a:rPr sz="1710" spc="-13" dirty="0">
                <a:latin typeface="Arial"/>
                <a:cs typeface="Arial"/>
              </a:rPr>
              <a:t>a</a:t>
            </a:r>
            <a:r>
              <a:rPr sz="1710" dirty="0">
                <a:latin typeface="Arial"/>
                <a:cs typeface="Arial"/>
              </a:rPr>
              <a:t> </a:t>
            </a:r>
            <a:r>
              <a:rPr sz="1710" spc="-9" dirty="0">
                <a:latin typeface="Arial"/>
                <a:cs typeface="Arial"/>
              </a:rPr>
              <a:t>finding.</a:t>
            </a:r>
            <a:endParaRPr sz="1710" dirty="0">
              <a:latin typeface="Arial"/>
              <a:cs typeface="Arial"/>
            </a:endParaRPr>
          </a:p>
          <a:p>
            <a:pPr marL="10860" marR="4344">
              <a:spcBef>
                <a:spcPts val="855"/>
              </a:spcBef>
            </a:pPr>
            <a:r>
              <a:rPr sz="1368" spc="-4" dirty="0">
                <a:solidFill>
                  <a:srgbClr val="4348AA"/>
                </a:solidFill>
                <a:latin typeface="Arial"/>
                <a:cs typeface="Arial"/>
              </a:rPr>
              <a:t>I</a:t>
            </a:r>
            <a:r>
              <a:rPr sz="1368" dirty="0">
                <a:solidFill>
                  <a:srgbClr val="4348AA"/>
                </a:solidFill>
                <a:latin typeface="Arial"/>
                <a:cs typeface="Arial"/>
              </a:rPr>
              <a:t>n</a:t>
            </a:r>
            <a:r>
              <a:rPr sz="1368" spc="-4" dirty="0">
                <a:solidFill>
                  <a:srgbClr val="4348AA"/>
                </a:solidFill>
                <a:latin typeface="Arial"/>
                <a:cs typeface="Arial"/>
              </a:rPr>
              <a:t> th</a:t>
            </a:r>
            <a:r>
              <a:rPr sz="1368" dirty="0">
                <a:solidFill>
                  <a:srgbClr val="4348AA"/>
                </a:solidFill>
                <a:latin typeface="Arial"/>
                <a:cs typeface="Arial"/>
              </a:rPr>
              <a:t>e</a:t>
            </a:r>
            <a:r>
              <a:rPr sz="1368" spc="-4" dirty="0">
                <a:solidFill>
                  <a:srgbClr val="4348AA"/>
                </a:solidFill>
                <a:latin typeface="Arial"/>
                <a:cs typeface="Arial"/>
              </a:rPr>
              <a:t> contex</a:t>
            </a:r>
            <a:r>
              <a:rPr sz="1368" dirty="0">
                <a:solidFill>
                  <a:srgbClr val="4348AA"/>
                </a:solidFill>
                <a:latin typeface="Arial"/>
                <a:cs typeface="Arial"/>
              </a:rPr>
              <a:t>t</a:t>
            </a:r>
            <a:r>
              <a:rPr sz="1368" spc="-4" dirty="0">
                <a:solidFill>
                  <a:srgbClr val="4348AA"/>
                </a:solidFill>
                <a:latin typeface="Arial"/>
                <a:cs typeface="Arial"/>
              </a:rPr>
              <a:t> o</a:t>
            </a:r>
            <a:r>
              <a:rPr sz="1368" dirty="0">
                <a:solidFill>
                  <a:srgbClr val="4348AA"/>
                </a:solidFill>
                <a:latin typeface="Arial"/>
                <a:cs typeface="Arial"/>
              </a:rPr>
              <a:t>f</a:t>
            </a:r>
            <a:r>
              <a:rPr sz="1368" spc="-4" dirty="0">
                <a:solidFill>
                  <a:srgbClr val="4348AA"/>
                </a:solidFill>
                <a:latin typeface="Arial"/>
                <a:cs typeface="Arial"/>
              </a:rPr>
              <a:t> sequenc</a:t>
            </a:r>
            <a:r>
              <a:rPr sz="1368" dirty="0">
                <a:solidFill>
                  <a:srgbClr val="4348AA"/>
                </a:solidFill>
                <a:latin typeface="Arial"/>
                <a:cs typeface="Arial"/>
              </a:rPr>
              <a:t>e</a:t>
            </a:r>
            <a:r>
              <a:rPr sz="1368" spc="-4" dirty="0">
                <a:solidFill>
                  <a:srgbClr val="4348AA"/>
                </a:solidFill>
                <a:latin typeface="Arial"/>
                <a:cs typeface="Arial"/>
              </a:rPr>
              <a:t> align</a:t>
            </a:r>
            <a:r>
              <a:rPr sz="1368" spc="-9" dirty="0">
                <a:solidFill>
                  <a:srgbClr val="4348AA"/>
                </a:solidFill>
                <a:latin typeface="Arial"/>
                <a:cs typeface="Arial"/>
              </a:rPr>
              <a:t>m</a:t>
            </a:r>
            <a:r>
              <a:rPr sz="1368" spc="-4" dirty="0">
                <a:solidFill>
                  <a:srgbClr val="4348AA"/>
                </a:solidFill>
                <a:latin typeface="Arial"/>
                <a:cs typeface="Arial"/>
              </a:rPr>
              <a:t>ents</a:t>
            </a:r>
            <a:r>
              <a:rPr sz="1368" dirty="0">
                <a:solidFill>
                  <a:srgbClr val="4348AA"/>
                </a:solidFill>
                <a:latin typeface="Arial"/>
                <a:cs typeface="Arial"/>
              </a:rPr>
              <a:t>,</a:t>
            </a:r>
            <a:r>
              <a:rPr sz="1368" spc="-4" dirty="0">
                <a:solidFill>
                  <a:srgbClr val="4348AA"/>
                </a:solidFill>
                <a:latin typeface="Arial"/>
                <a:cs typeface="Arial"/>
              </a:rPr>
              <a:t> </a:t>
            </a:r>
            <a:r>
              <a:rPr sz="1368" dirty="0">
                <a:solidFill>
                  <a:srgbClr val="4348AA"/>
                </a:solidFill>
                <a:latin typeface="Arial"/>
                <a:cs typeface="Arial"/>
              </a:rPr>
              <a:t>a</a:t>
            </a:r>
            <a:r>
              <a:rPr sz="1368" spc="-4" dirty="0">
                <a:solidFill>
                  <a:srgbClr val="4348AA"/>
                </a:solidFill>
                <a:latin typeface="Arial"/>
                <a:cs typeface="Arial"/>
              </a:rPr>
              <a:t> scor</a:t>
            </a:r>
            <a:r>
              <a:rPr sz="1368" dirty="0">
                <a:solidFill>
                  <a:srgbClr val="4348AA"/>
                </a:solidFill>
                <a:latin typeface="Arial"/>
                <a:cs typeface="Arial"/>
              </a:rPr>
              <a:t>e</a:t>
            </a:r>
            <a:r>
              <a:rPr sz="1368" spc="-4" dirty="0">
                <a:solidFill>
                  <a:srgbClr val="4348AA"/>
                </a:solidFill>
                <a:latin typeface="Arial"/>
                <a:cs typeface="Arial"/>
              </a:rPr>
              <a:t> i</a:t>
            </a:r>
            <a:r>
              <a:rPr sz="1368" dirty="0">
                <a:solidFill>
                  <a:srgbClr val="4348AA"/>
                </a:solidFill>
                <a:latin typeface="Arial"/>
                <a:cs typeface="Arial"/>
              </a:rPr>
              <a:t>s</a:t>
            </a:r>
            <a:r>
              <a:rPr sz="1368" spc="-4" dirty="0">
                <a:solidFill>
                  <a:srgbClr val="4348AA"/>
                </a:solidFill>
                <a:latin typeface="Arial"/>
                <a:cs typeface="Arial"/>
              </a:rPr>
              <a:t> </a:t>
            </a:r>
            <a:r>
              <a:rPr sz="1368" dirty="0">
                <a:solidFill>
                  <a:srgbClr val="4348AA"/>
                </a:solidFill>
                <a:latin typeface="Arial"/>
                <a:cs typeface="Arial"/>
              </a:rPr>
              <a:t>a</a:t>
            </a:r>
            <a:r>
              <a:rPr sz="1368" spc="-4" dirty="0">
                <a:solidFill>
                  <a:srgbClr val="4348AA"/>
                </a:solidFill>
                <a:latin typeface="Arial"/>
                <a:cs typeface="Arial"/>
              </a:rPr>
              <a:t> nu</a:t>
            </a:r>
            <a:r>
              <a:rPr sz="1368" spc="-9" dirty="0">
                <a:solidFill>
                  <a:srgbClr val="4348AA"/>
                </a:solidFill>
                <a:latin typeface="Arial"/>
                <a:cs typeface="Arial"/>
              </a:rPr>
              <a:t>m</a:t>
            </a:r>
            <a:r>
              <a:rPr sz="1368" spc="-4" dirty="0">
                <a:solidFill>
                  <a:srgbClr val="4348AA"/>
                </a:solidFill>
                <a:latin typeface="Arial"/>
                <a:cs typeface="Arial"/>
              </a:rPr>
              <a:t>erica</a:t>
            </a:r>
            <a:r>
              <a:rPr sz="1368" dirty="0">
                <a:solidFill>
                  <a:srgbClr val="4348AA"/>
                </a:solidFill>
                <a:latin typeface="Arial"/>
                <a:cs typeface="Arial"/>
              </a:rPr>
              <a:t>l</a:t>
            </a:r>
            <a:r>
              <a:rPr sz="1368" spc="-4" dirty="0">
                <a:solidFill>
                  <a:srgbClr val="4348AA"/>
                </a:solidFill>
                <a:latin typeface="Arial"/>
                <a:cs typeface="Arial"/>
              </a:rPr>
              <a:t> valu</a:t>
            </a:r>
            <a:r>
              <a:rPr sz="1368" dirty="0">
                <a:solidFill>
                  <a:srgbClr val="4348AA"/>
                </a:solidFill>
                <a:latin typeface="Arial"/>
                <a:cs typeface="Arial"/>
              </a:rPr>
              <a:t>e</a:t>
            </a:r>
            <a:r>
              <a:rPr sz="1368" spc="-4" dirty="0">
                <a:solidFill>
                  <a:srgbClr val="4348AA"/>
                </a:solidFill>
                <a:latin typeface="Arial"/>
                <a:cs typeface="Arial"/>
              </a:rPr>
              <a:t> tha</a:t>
            </a:r>
            <a:r>
              <a:rPr sz="1368" dirty="0">
                <a:solidFill>
                  <a:srgbClr val="4348AA"/>
                </a:solidFill>
                <a:latin typeface="Arial"/>
                <a:cs typeface="Arial"/>
              </a:rPr>
              <a:t>t</a:t>
            </a:r>
            <a:r>
              <a:rPr sz="1368" spc="-4" dirty="0">
                <a:solidFill>
                  <a:srgbClr val="4348AA"/>
                </a:solidFill>
                <a:latin typeface="Arial"/>
                <a:cs typeface="Arial"/>
              </a:rPr>
              <a:t> describe</a:t>
            </a:r>
            <a:r>
              <a:rPr sz="1368" dirty="0">
                <a:solidFill>
                  <a:srgbClr val="4348AA"/>
                </a:solidFill>
                <a:latin typeface="Arial"/>
                <a:cs typeface="Arial"/>
              </a:rPr>
              <a:t>s</a:t>
            </a:r>
            <a:r>
              <a:rPr sz="1368" spc="-4" dirty="0">
                <a:solidFill>
                  <a:srgbClr val="4348AA"/>
                </a:solidFill>
                <a:latin typeface="Arial"/>
                <a:cs typeface="Arial"/>
              </a:rPr>
              <a:t> th</a:t>
            </a:r>
            <a:r>
              <a:rPr sz="1368" dirty="0">
                <a:solidFill>
                  <a:srgbClr val="4348AA"/>
                </a:solidFill>
                <a:latin typeface="Arial"/>
                <a:cs typeface="Arial"/>
              </a:rPr>
              <a:t>e</a:t>
            </a:r>
            <a:r>
              <a:rPr sz="1368" spc="-4" dirty="0">
                <a:solidFill>
                  <a:srgbClr val="4348AA"/>
                </a:solidFill>
                <a:latin typeface="Arial"/>
                <a:cs typeface="Arial"/>
              </a:rPr>
              <a:t> overal</a:t>
            </a:r>
            <a:r>
              <a:rPr sz="1368" dirty="0">
                <a:solidFill>
                  <a:srgbClr val="4348AA"/>
                </a:solidFill>
                <a:latin typeface="Arial"/>
                <a:cs typeface="Arial"/>
              </a:rPr>
              <a:t>l </a:t>
            </a:r>
            <a:r>
              <a:rPr sz="1368" spc="-4" dirty="0">
                <a:solidFill>
                  <a:srgbClr val="4348AA"/>
                </a:solidFill>
                <a:latin typeface="Arial"/>
                <a:cs typeface="Arial"/>
              </a:rPr>
              <a:t>qualit</a:t>
            </a:r>
            <a:r>
              <a:rPr sz="1368" dirty="0">
                <a:solidFill>
                  <a:srgbClr val="4348AA"/>
                </a:solidFill>
                <a:latin typeface="Arial"/>
                <a:cs typeface="Arial"/>
              </a:rPr>
              <a:t>y</a:t>
            </a:r>
            <a:r>
              <a:rPr sz="1368" spc="-4" dirty="0">
                <a:solidFill>
                  <a:srgbClr val="4348AA"/>
                </a:solidFill>
                <a:latin typeface="Arial"/>
                <a:cs typeface="Arial"/>
              </a:rPr>
              <a:t> o</a:t>
            </a:r>
            <a:r>
              <a:rPr sz="1368" dirty="0">
                <a:solidFill>
                  <a:srgbClr val="4348AA"/>
                </a:solidFill>
                <a:latin typeface="Arial"/>
                <a:cs typeface="Arial"/>
              </a:rPr>
              <a:t>f</a:t>
            </a:r>
            <a:r>
              <a:rPr sz="1368" spc="-4" dirty="0">
                <a:solidFill>
                  <a:srgbClr val="4348AA"/>
                </a:solidFill>
                <a:latin typeface="Arial"/>
                <a:cs typeface="Arial"/>
              </a:rPr>
              <a:t> a</a:t>
            </a:r>
            <a:r>
              <a:rPr sz="1368" dirty="0">
                <a:solidFill>
                  <a:srgbClr val="4348AA"/>
                </a:solidFill>
                <a:latin typeface="Arial"/>
                <a:cs typeface="Arial"/>
              </a:rPr>
              <a:t>n</a:t>
            </a:r>
            <a:r>
              <a:rPr sz="1368" spc="-4" dirty="0">
                <a:solidFill>
                  <a:srgbClr val="4348AA"/>
                </a:solidFill>
                <a:latin typeface="Arial"/>
                <a:cs typeface="Arial"/>
              </a:rPr>
              <a:t> align</a:t>
            </a:r>
            <a:r>
              <a:rPr sz="1368" spc="-9" dirty="0">
                <a:solidFill>
                  <a:srgbClr val="4348AA"/>
                </a:solidFill>
                <a:latin typeface="Arial"/>
                <a:cs typeface="Arial"/>
              </a:rPr>
              <a:t>m</a:t>
            </a:r>
            <a:r>
              <a:rPr sz="1368" spc="-4" dirty="0">
                <a:solidFill>
                  <a:srgbClr val="4348AA"/>
                </a:solidFill>
                <a:latin typeface="Arial"/>
                <a:cs typeface="Arial"/>
              </a:rPr>
              <a:t>ent</a:t>
            </a:r>
            <a:r>
              <a:rPr sz="1368" dirty="0">
                <a:solidFill>
                  <a:srgbClr val="4348AA"/>
                </a:solidFill>
                <a:latin typeface="Arial"/>
                <a:cs typeface="Arial"/>
              </a:rPr>
              <a:t>.</a:t>
            </a:r>
            <a:r>
              <a:rPr sz="1368" spc="-4" dirty="0">
                <a:solidFill>
                  <a:srgbClr val="4348AA"/>
                </a:solidFill>
                <a:latin typeface="Arial"/>
                <a:cs typeface="Arial"/>
              </a:rPr>
              <a:t> </a:t>
            </a:r>
            <a:r>
              <a:rPr sz="1368" spc="-9" dirty="0">
                <a:solidFill>
                  <a:srgbClr val="4348AA"/>
                </a:solidFill>
                <a:latin typeface="Arial"/>
                <a:cs typeface="Arial"/>
              </a:rPr>
              <a:t>H</a:t>
            </a:r>
            <a:r>
              <a:rPr sz="1368" spc="-4" dirty="0">
                <a:solidFill>
                  <a:srgbClr val="4348AA"/>
                </a:solidFill>
                <a:latin typeface="Arial"/>
                <a:cs typeface="Arial"/>
              </a:rPr>
              <a:t>ighe</a:t>
            </a:r>
            <a:r>
              <a:rPr sz="1368" dirty="0">
                <a:solidFill>
                  <a:srgbClr val="4348AA"/>
                </a:solidFill>
                <a:latin typeface="Arial"/>
                <a:cs typeface="Arial"/>
              </a:rPr>
              <a:t>r</a:t>
            </a:r>
            <a:r>
              <a:rPr sz="1368" spc="-4" dirty="0">
                <a:solidFill>
                  <a:srgbClr val="4348AA"/>
                </a:solidFill>
                <a:latin typeface="Arial"/>
                <a:cs typeface="Arial"/>
              </a:rPr>
              <a:t> nu</a:t>
            </a:r>
            <a:r>
              <a:rPr sz="1368" spc="-9" dirty="0">
                <a:solidFill>
                  <a:srgbClr val="4348AA"/>
                </a:solidFill>
                <a:latin typeface="Arial"/>
                <a:cs typeface="Arial"/>
              </a:rPr>
              <a:t>m</a:t>
            </a:r>
            <a:r>
              <a:rPr sz="1368" spc="-4" dirty="0">
                <a:solidFill>
                  <a:srgbClr val="4348AA"/>
                </a:solidFill>
                <a:latin typeface="Arial"/>
                <a:cs typeface="Arial"/>
              </a:rPr>
              <a:t>ber</a:t>
            </a:r>
            <a:r>
              <a:rPr sz="1368" dirty="0">
                <a:solidFill>
                  <a:srgbClr val="4348AA"/>
                </a:solidFill>
                <a:latin typeface="Arial"/>
                <a:cs typeface="Arial"/>
              </a:rPr>
              <a:t>s</a:t>
            </a:r>
            <a:r>
              <a:rPr sz="1368" spc="-4" dirty="0">
                <a:solidFill>
                  <a:srgbClr val="4348AA"/>
                </a:solidFill>
                <a:latin typeface="Arial"/>
                <a:cs typeface="Arial"/>
              </a:rPr>
              <a:t> correspon</a:t>
            </a:r>
            <a:r>
              <a:rPr sz="1368" dirty="0">
                <a:solidFill>
                  <a:srgbClr val="4348AA"/>
                </a:solidFill>
                <a:latin typeface="Arial"/>
                <a:cs typeface="Arial"/>
              </a:rPr>
              <a:t>d</a:t>
            </a:r>
            <a:r>
              <a:rPr sz="1368" spc="-4" dirty="0">
                <a:solidFill>
                  <a:srgbClr val="4348AA"/>
                </a:solidFill>
                <a:latin typeface="Arial"/>
                <a:cs typeface="Arial"/>
              </a:rPr>
              <a:t> t</a:t>
            </a:r>
            <a:r>
              <a:rPr sz="1368" dirty="0">
                <a:solidFill>
                  <a:srgbClr val="4348AA"/>
                </a:solidFill>
                <a:latin typeface="Arial"/>
                <a:cs typeface="Arial"/>
              </a:rPr>
              <a:t>o</a:t>
            </a:r>
            <a:r>
              <a:rPr sz="1368" spc="-4" dirty="0">
                <a:solidFill>
                  <a:srgbClr val="4348AA"/>
                </a:solidFill>
                <a:latin typeface="Arial"/>
                <a:cs typeface="Arial"/>
              </a:rPr>
              <a:t> highe</a:t>
            </a:r>
            <a:r>
              <a:rPr sz="1368" dirty="0">
                <a:solidFill>
                  <a:srgbClr val="4348AA"/>
                </a:solidFill>
                <a:latin typeface="Arial"/>
                <a:cs typeface="Arial"/>
              </a:rPr>
              <a:t>r</a:t>
            </a:r>
            <a:r>
              <a:rPr sz="1368" spc="-4" dirty="0">
                <a:solidFill>
                  <a:srgbClr val="4348AA"/>
                </a:solidFill>
                <a:latin typeface="Arial"/>
                <a:cs typeface="Arial"/>
              </a:rPr>
              <a:t> si</a:t>
            </a:r>
            <a:r>
              <a:rPr sz="1368" spc="-9" dirty="0">
                <a:solidFill>
                  <a:srgbClr val="4348AA"/>
                </a:solidFill>
                <a:latin typeface="Arial"/>
                <a:cs typeface="Arial"/>
              </a:rPr>
              <a:t>m</a:t>
            </a:r>
            <a:r>
              <a:rPr sz="1368" spc="-4" dirty="0">
                <a:solidFill>
                  <a:srgbClr val="4348AA"/>
                </a:solidFill>
                <a:latin typeface="Arial"/>
                <a:cs typeface="Arial"/>
              </a:rPr>
              <a:t>ilarity</a:t>
            </a:r>
            <a:r>
              <a:rPr sz="1368" dirty="0">
                <a:solidFill>
                  <a:srgbClr val="4348AA"/>
                </a:solidFill>
                <a:latin typeface="Arial"/>
                <a:cs typeface="Arial"/>
              </a:rPr>
              <a:t>.</a:t>
            </a:r>
            <a:r>
              <a:rPr sz="1368" spc="-4" dirty="0">
                <a:solidFill>
                  <a:srgbClr val="4348AA"/>
                </a:solidFill>
                <a:latin typeface="Arial"/>
                <a:cs typeface="Arial"/>
              </a:rPr>
              <a:t> </a:t>
            </a:r>
            <a:r>
              <a:rPr sz="1368" spc="-4" dirty="0">
                <a:solidFill>
                  <a:srgbClr val="4348AA"/>
                </a:solidFill>
                <a:latin typeface="Arial"/>
                <a:cs typeface="Arial"/>
              </a:rPr>
              <a:t>Th</a:t>
            </a:r>
            <a:r>
              <a:rPr sz="1368" dirty="0">
                <a:solidFill>
                  <a:srgbClr val="4348AA"/>
                </a:solidFill>
                <a:latin typeface="Arial"/>
                <a:cs typeface="Arial"/>
              </a:rPr>
              <a:t>e</a:t>
            </a:r>
            <a:r>
              <a:rPr sz="1368" spc="-4" dirty="0">
                <a:solidFill>
                  <a:srgbClr val="4348AA"/>
                </a:solidFill>
                <a:latin typeface="Arial"/>
                <a:cs typeface="Arial"/>
              </a:rPr>
              <a:t> scor</a:t>
            </a:r>
            <a:r>
              <a:rPr sz="1368" dirty="0">
                <a:solidFill>
                  <a:srgbClr val="4348AA"/>
                </a:solidFill>
                <a:latin typeface="Arial"/>
                <a:cs typeface="Arial"/>
              </a:rPr>
              <a:t>e</a:t>
            </a:r>
            <a:r>
              <a:rPr sz="1368" spc="-4" dirty="0">
                <a:solidFill>
                  <a:srgbClr val="4348AA"/>
                </a:solidFill>
                <a:latin typeface="Arial"/>
                <a:cs typeface="Arial"/>
              </a:rPr>
              <a:t> scal</a:t>
            </a:r>
            <a:r>
              <a:rPr sz="1368" dirty="0">
                <a:solidFill>
                  <a:srgbClr val="4348AA"/>
                </a:solidFill>
                <a:latin typeface="Arial"/>
                <a:cs typeface="Arial"/>
              </a:rPr>
              <a:t>e </a:t>
            </a:r>
            <a:r>
              <a:rPr sz="1368" spc="-4" dirty="0">
                <a:solidFill>
                  <a:srgbClr val="4348AA"/>
                </a:solidFill>
                <a:latin typeface="Arial"/>
                <a:cs typeface="Arial"/>
              </a:rPr>
              <a:t>depend</a:t>
            </a:r>
            <a:r>
              <a:rPr sz="1368" dirty="0">
                <a:solidFill>
                  <a:srgbClr val="4348AA"/>
                </a:solidFill>
                <a:latin typeface="Arial"/>
                <a:cs typeface="Arial"/>
              </a:rPr>
              <a:t>s</a:t>
            </a:r>
            <a:r>
              <a:rPr sz="1368" spc="-4" dirty="0">
                <a:solidFill>
                  <a:srgbClr val="4348AA"/>
                </a:solidFill>
                <a:latin typeface="Arial"/>
                <a:cs typeface="Arial"/>
              </a:rPr>
              <a:t> o</a:t>
            </a:r>
            <a:r>
              <a:rPr sz="1368" dirty="0">
                <a:solidFill>
                  <a:srgbClr val="4348AA"/>
                </a:solidFill>
                <a:latin typeface="Arial"/>
                <a:cs typeface="Arial"/>
              </a:rPr>
              <a:t>n</a:t>
            </a:r>
            <a:r>
              <a:rPr sz="1368" spc="-4" dirty="0">
                <a:solidFill>
                  <a:srgbClr val="4348AA"/>
                </a:solidFill>
                <a:latin typeface="Arial"/>
                <a:cs typeface="Arial"/>
              </a:rPr>
              <a:t> th</a:t>
            </a:r>
            <a:r>
              <a:rPr sz="1368" dirty="0">
                <a:solidFill>
                  <a:srgbClr val="4348AA"/>
                </a:solidFill>
                <a:latin typeface="Arial"/>
                <a:cs typeface="Arial"/>
              </a:rPr>
              <a:t>e</a:t>
            </a:r>
            <a:r>
              <a:rPr sz="1368" spc="-4" dirty="0">
                <a:solidFill>
                  <a:srgbClr val="4348AA"/>
                </a:solidFill>
                <a:latin typeface="Arial"/>
                <a:cs typeface="Arial"/>
              </a:rPr>
              <a:t> scorin</a:t>
            </a:r>
            <a:r>
              <a:rPr sz="1368" dirty="0">
                <a:solidFill>
                  <a:srgbClr val="4348AA"/>
                </a:solidFill>
                <a:latin typeface="Arial"/>
                <a:cs typeface="Arial"/>
              </a:rPr>
              <a:t>g</a:t>
            </a:r>
            <a:r>
              <a:rPr sz="1368" spc="-4" dirty="0">
                <a:solidFill>
                  <a:srgbClr val="4348AA"/>
                </a:solidFill>
                <a:latin typeface="Arial"/>
                <a:cs typeface="Arial"/>
              </a:rPr>
              <a:t> syste</a:t>
            </a:r>
            <a:r>
              <a:rPr sz="1368" dirty="0">
                <a:solidFill>
                  <a:srgbClr val="4348AA"/>
                </a:solidFill>
                <a:latin typeface="Arial"/>
                <a:cs typeface="Arial"/>
              </a:rPr>
              <a:t>m</a:t>
            </a:r>
            <a:r>
              <a:rPr sz="1368" spc="-9" dirty="0">
                <a:solidFill>
                  <a:srgbClr val="4348AA"/>
                </a:solidFill>
                <a:latin typeface="Arial"/>
                <a:cs typeface="Arial"/>
              </a:rPr>
              <a:t> </a:t>
            </a:r>
            <a:r>
              <a:rPr sz="1368" spc="-4" dirty="0">
                <a:solidFill>
                  <a:srgbClr val="4348AA"/>
                </a:solidFill>
                <a:latin typeface="Arial"/>
                <a:cs typeface="Arial"/>
              </a:rPr>
              <a:t>use</a:t>
            </a:r>
            <a:r>
              <a:rPr sz="1368" dirty="0">
                <a:solidFill>
                  <a:srgbClr val="4348AA"/>
                </a:solidFill>
                <a:latin typeface="Arial"/>
                <a:cs typeface="Arial"/>
              </a:rPr>
              <a:t>d</a:t>
            </a:r>
            <a:r>
              <a:rPr sz="1368" spc="-4" dirty="0">
                <a:solidFill>
                  <a:srgbClr val="4348AA"/>
                </a:solidFill>
                <a:latin typeface="Arial"/>
                <a:cs typeface="Arial"/>
              </a:rPr>
              <a:t> (substitutio</a:t>
            </a:r>
            <a:r>
              <a:rPr sz="1368" dirty="0">
                <a:solidFill>
                  <a:srgbClr val="4348AA"/>
                </a:solidFill>
                <a:latin typeface="Arial"/>
                <a:cs typeface="Arial"/>
              </a:rPr>
              <a:t>n</a:t>
            </a:r>
            <a:r>
              <a:rPr sz="1368" spc="-4" dirty="0">
                <a:solidFill>
                  <a:srgbClr val="4348AA"/>
                </a:solidFill>
                <a:latin typeface="Arial"/>
                <a:cs typeface="Arial"/>
              </a:rPr>
              <a:t> </a:t>
            </a:r>
            <a:r>
              <a:rPr sz="1368" spc="-9" dirty="0">
                <a:solidFill>
                  <a:srgbClr val="4348AA"/>
                </a:solidFill>
                <a:latin typeface="Arial"/>
                <a:cs typeface="Arial"/>
              </a:rPr>
              <a:t>m</a:t>
            </a:r>
            <a:r>
              <a:rPr sz="1368" spc="-4" dirty="0">
                <a:solidFill>
                  <a:srgbClr val="4348AA"/>
                </a:solidFill>
                <a:latin typeface="Arial"/>
                <a:cs typeface="Arial"/>
              </a:rPr>
              <a:t>atrix</a:t>
            </a:r>
            <a:r>
              <a:rPr sz="1368" dirty="0">
                <a:solidFill>
                  <a:srgbClr val="4348AA"/>
                </a:solidFill>
                <a:latin typeface="Arial"/>
                <a:cs typeface="Arial"/>
              </a:rPr>
              <a:t>,</a:t>
            </a:r>
            <a:r>
              <a:rPr sz="1368" spc="-4" dirty="0">
                <a:solidFill>
                  <a:srgbClr val="4348AA"/>
                </a:solidFill>
                <a:latin typeface="Arial"/>
                <a:cs typeface="Arial"/>
              </a:rPr>
              <a:t> ga</a:t>
            </a:r>
            <a:r>
              <a:rPr sz="1368" dirty="0">
                <a:solidFill>
                  <a:srgbClr val="4348AA"/>
                </a:solidFill>
                <a:latin typeface="Arial"/>
                <a:cs typeface="Arial"/>
              </a:rPr>
              <a:t>p</a:t>
            </a:r>
            <a:r>
              <a:rPr sz="1368" spc="-4" dirty="0">
                <a:solidFill>
                  <a:srgbClr val="4348AA"/>
                </a:solidFill>
                <a:latin typeface="Arial"/>
                <a:cs typeface="Arial"/>
              </a:rPr>
              <a:t> penalty)</a:t>
            </a:r>
            <a:r>
              <a:rPr sz="1368" dirty="0">
                <a:solidFill>
                  <a:srgbClr val="4348AA"/>
                </a:solidFill>
                <a:latin typeface="Arial"/>
                <a:cs typeface="Arial"/>
              </a:rPr>
              <a:t>.</a:t>
            </a:r>
            <a:endParaRPr sz="1368" dirty="0">
              <a:latin typeface="Arial"/>
              <a:cs typeface="Arial"/>
            </a:endParaRPr>
          </a:p>
        </p:txBody>
      </p:sp>
      <p:sp>
        <p:nvSpPr>
          <p:cNvPr id="4" name="object 4"/>
          <p:cNvSpPr/>
          <p:nvPr/>
        </p:nvSpPr>
        <p:spPr>
          <a:xfrm>
            <a:off x="3529019" y="2101598"/>
            <a:ext cx="1042546" cy="638559"/>
          </a:xfrm>
          <a:prstGeom prst="rect">
            <a:avLst/>
          </a:prstGeom>
          <a:blipFill>
            <a:blip r:embed="rId3" cstate="print"/>
            <a:stretch>
              <a:fillRect/>
            </a:stretch>
          </a:blipFill>
        </p:spPr>
        <p:txBody>
          <a:bodyPr wrap="square" lIns="0" tIns="0" rIns="0" bIns="0" rtlCol="0"/>
          <a:lstStyle/>
          <a:p>
            <a:endParaRPr sz="2052"/>
          </a:p>
        </p:txBody>
      </p:sp>
      <p:sp>
        <p:nvSpPr>
          <p:cNvPr id="6" name="object 6"/>
          <p:cNvSpPr txBox="1"/>
          <p:nvPr/>
        </p:nvSpPr>
        <p:spPr>
          <a:xfrm>
            <a:off x="1055144" y="2741570"/>
            <a:ext cx="746615" cy="210507"/>
          </a:xfrm>
          <a:prstGeom prst="rect">
            <a:avLst/>
          </a:prstGeom>
        </p:spPr>
        <p:txBody>
          <a:bodyPr vert="horz" wrap="square" lIns="0" tIns="0" rIns="0" bIns="0" rtlCol="0">
            <a:spAutoFit/>
          </a:bodyPr>
          <a:lstStyle/>
          <a:p>
            <a:pPr marL="10860"/>
            <a:r>
              <a:rPr sz="1368" spc="-9" dirty="0">
                <a:latin typeface="Arial"/>
                <a:cs typeface="Arial"/>
              </a:rPr>
              <a:t>E</a:t>
            </a:r>
            <a:r>
              <a:rPr sz="1368" spc="-4" dirty="0">
                <a:latin typeface="Arial"/>
                <a:cs typeface="Arial"/>
              </a:rPr>
              <a:t>xa</a:t>
            </a:r>
            <a:r>
              <a:rPr sz="1368" spc="-9" dirty="0">
                <a:latin typeface="Arial"/>
                <a:cs typeface="Arial"/>
              </a:rPr>
              <a:t>m</a:t>
            </a:r>
            <a:r>
              <a:rPr sz="1368" spc="-4" dirty="0">
                <a:latin typeface="Arial"/>
                <a:cs typeface="Arial"/>
              </a:rPr>
              <a:t>ple</a:t>
            </a:r>
            <a:r>
              <a:rPr sz="1368" dirty="0">
                <a:latin typeface="Arial"/>
                <a:cs typeface="Arial"/>
              </a:rPr>
              <a:t>:</a:t>
            </a:r>
            <a:endParaRPr sz="1368">
              <a:latin typeface="Arial"/>
              <a:cs typeface="Arial"/>
            </a:endParaRPr>
          </a:p>
        </p:txBody>
      </p:sp>
      <p:sp>
        <p:nvSpPr>
          <p:cNvPr id="7" name="object 7"/>
          <p:cNvSpPr/>
          <p:nvPr/>
        </p:nvSpPr>
        <p:spPr>
          <a:xfrm>
            <a:off x="1183289" y="4043339"/>
            <a:ext cx="2801843" cy="1795786"/>
          </a:xfrm>
          <a:prstGeom prst="rect">
            <a:avLst/>
          </a:prstGeom>
          <a:blipFill>
            <a:blip r:embed="rId4" cstate="print"/>
            <a:stretch>
              <a:fillRect/>
            </a:stretch>
          </a:blipFill>
        </p:spPr>
        <p:txBody>
          <a:bodyPr wrap="square" lIns="0" tIns="0" rIns="0" bIns="0" rtlCol="0"/>
          <a:lstStyle/>
          <a:p>
            <a:endParaRPr sz="2052"/>
          </a:p>
        </p:txBody>
      </p:sp>
      <p:sp>
        <p:nvSpPr>
          <p:cNvPr id="8" name="object 8"/>
          <p:cNvSpPr txBox="1"/>
          <p:nvPr/>
        </p:nvSpPr>
        <p:spPr>
          <a:xfrm>
            <a:off x="2981248" y="4364750"/>
            <a:ext cx="703176" cy="307777"/>
          </a:xfrm>
          <a:prstGeom prst="rect">
            <a:avLst/>
          </a:prstGeom>
        </p:spPr>
        <p:txBody>
          <a:bodyPr vert="horz" wrap="square" lIns="0" tIns="0" rIns="0" bIns="0" rtlCol="0">
            <a:spAutoFit/>
          </a:bodyPr>
          <a:lstStyle/>
          <a:p>
            <a:pPr marL="60272" marR="4344" indent="-49954">
              <a:lnSpc>
                <a:spcPts val="1214"/>
              </a:lnSpc>
            </a:pPr>
            <a:r>
              <a:rPr sz="1026" dirty="0">
                <a:latin typeface="Arial"/>
                <a:cs typeface="Arial"/>
              </a:rPr>
              <a:t>Substitution matrix</a:t>
            </a:r>
            <a:r>
              <a:rPr sz="1026" spc="-4" dirty="0">
                <a:latin typeface="Arial"/>
                <a:cs typeface="Arial"/>
              </a:rPr>
              <a:t> </a:t>
            </a:r>
            <a:r>
              <a:rPr sz="1026" spc="17" dirty="0">
                <a:latin typeface="Arial"/>
                <a:cs typeface="Arial"/>
              </a:rPr>
              <a:t>(</a:t>
            </a:r>
            <a:r>
              <a:rPr sz="1026" spc="4" dirty="0">
                <a:latin typeface="Arial"/>
                <a:cs typeface="Arial"/>
              </a:rPr>
              <a:t>s</a:t>
            </a:r>
            <a:r>
              <a:rPr sz="1026" spc="6" baseline="-20833" dirty="0">
                <a:latin typeface="Arial"/>
                <a:cs typeface="Arial"/>
              </a:rPr>
              <a:t>i</a:t>
            </a:r>
            <a:r>
              <a:rPr sz="1026" spc="-19" baseline="-20833" dirty="0">
                <a:latin typeface="Arial"/>
                <a:cs typeface="Arial"/>
              </a:rPr>
              <a:t>j</a:t>
            </a:r>
            <a:r>
              <a:rPr sz="1026" dirty="0">
                <a:latin typeface="Arial"/>
                <a:cs typeface="Arial"/>
              </a:rPr>
              <a:t>)</a:t>
            </a:r>
            <a:endParaRPr sz="1026">
              <a:latin typeface="Arial"/>
              <a:cs typeface="Arial"/>
            </a:endParaRPr>
          </a:p>
        </p:txBody>
      </p:sp>
      <p:sp>
        <p:nvSpPr>
          <p:cNvPr id="9" name="object 9"/>
          <p:cNvSpPr txBox="1"/>
          <p:nvPr/>
        </p:nvSpPr>
        <p:spPr>
          <a:xfrm>
            <a:off x="4899533" y="4495068"/>
            <a:ext cx="969785" cy="157864"/>
          </a:xfrm>
          <a:prstGeom prst="rect">
            <a:avLst/>
          </a:prstGeom>
        </p:spPr>
        <p:txBody>
          <a:bodyPr vert="horz" wrap="square" lIns="0" tIns="0" rIns="0" bIns="0" rtlCol="0">
            <a:spAutoFit/>
          </a:bodyPr>
          <a:lstStyle/>
          <a:p>
            <a:pPr marL="10860"/>
            <a:r>
              <a:rPr sz="1026" spc="-4" dirty="0">
                <a:latin typeface="Arial"/>
                <a:cs typeface="Arial"/>
              </a:rPr>
              <a:t>ga</a:t>
            </a:r>
            <a:r>
              <a:rPr sz="1026" dirty="0">
                <a:latin typeface="Arial"/>
                <a:cs typeface="Arial"/>
              </a:rPr>
              <a:t>p </a:t>
            </a:r>
            <a:r>
              <a:rPr sz="1026" spc="-4" dirty="0">
                <a:latin typeface="Arial"/>
                <a:cs typeface="Arial"/>
              </a:rPr>
              <a:t>penalt</a:t>
            </a:r>
            <a:r>
              <a:rPr sz="1026" dirty="0">
                <a:latin typeface="Arial"/>
                <a:cs typeface="Arial"/>
              </a:rPr>
              <a:t>y </a:t>
            </a:r>
            <a:r>
              <a:rPr sz="1026" spc="-9" dirty="0">
                <a:latin typeface="Arial"/>
                <a:cs typeface="Arial"/>
              </a:rPr>
              <a:t> </a:t>
            </a:r>
            <a:r>
              <a:rPr sz="1026" spc="4" dirty="0">
                <a:latin typeface="Arial"/>
                <a:cs typeface="Arial"/>
              </a:rPr>
              <a:t>(</a:t>
            </a:r>
            <a:r>
              <a:rPr sz="1026" dirty="0">
                <a:latin typeface="Arial"/>
                <a:cs typeface="Arial"/>
              </a:rPr>
              <a:t>s</a:t>
            </a:r>
            <a:r>
              <a:rPr sz="1026" spc="26" baseline="-20833" dirty="0">
                <a:latin typeface="Arial"/>
                <a:cs typeface="Arial"/>
              </a:rPr>
              <a:t>i</a:t>
            </a:r>
            <a:r>
              <a:rPr sz="1026" spc="-19" baseline="-20833" dirty="0">
                <a:latin typeface="Arial"/>
                <a:cs typeface="Arial"/>
              </a:rPr>
              <a:t>-</a:t>
            </a:r>
            <a:r>
              <a:rPr sz="1026" dirty="0">
                <a:latin typeface="Arial"/>
                <a:cs typeface="Arial"/>
              </a:rPr>
              <a:t>)</a:t>
            </a:r>
            <a:endParaRPr sz="1026">
              <a:latin typeface="Arial"/>
              <a:cs typeface="Arial"/>
            </a:endParaRPr>
          </a:p>
        </p:txBody>
      </p:sp>
      <p:graphicFrame>
        <p:nvGraphicFramePr>
          <p:cNvPr id="5" name="object 5"/>
          <p:cNvGraphicFramePr>
            <a:graphicFrameLocks noGrp="1"/>
          </p:cNvGraphicFramePr>
          <p:nvPr>
            <p:extLst>
              <p:ext uri="{D42A27DB-BD31-4B8C-83A1-F6EECF244321}">
                <p14:modId xmlns:p14="http://schemas.microsoft.com/office/powerpoint/2010/main" val="4227265101"/>
              </p:ext>
            </p:extLst>
          </p:nvPr>
        </p:nvGraphicFramePr>
        <p:xfrm>
          <a:off x="1101299" y="2960799"/>
          <a:ext cx="6420747" cy="919756"/>
        </p:xfrm>
        <a:graphic>
          <a:graphicData uri="http://schemas.openxmlformats.org/drawingml/2006/table">
            <a:tbl>
              <a:tblPr firstRow="1" bandRow="1">
                <a:tableStyleId>{2D5ABB26-0587-4C30-8999-92F81FD0307C}</a:tableStyleId>
              </a:tblPr>
              <a:tblGrid>
                <a:gridCol w="290802"/>
                <a:gridCol w="312811"/>
                <a:gridCol w="312811"/>
                <a:gridCol w="312811"/>
                <a:gridCol w="312811"/>
                <a:gridCol w="312811"/>
                <a:gridCol w="312811"/>
                <a:gridCol w="312813"/>
                <a:gridCol w="312810"/>
                <a:gridCol w="312810"/>
                <a:gridCol w="312813"/>
                <a:gridCol w="312810"/>
                <a:gridCol w="312812"/>
                <a:gridCol w="312812"/>
                <a:gridCol w="312810"/>
                <a:gridCol w="312812"/>
                <a:gridCol w="312812"/>
                <a:gridCol w="312810"/>
                <a:gridCol w="312812"/>
                <a:gridCol w="499343"/>
              </a:tblGrid>
              <a:tr h="245866">
                <a:tc>
                  <a:txBody>
                    <a:bodyPr/>
                    <a:lstStyle/>
                    <a:p>
                      <a:pPr marL="34925">
                        <a:lnSpc>
                          <a:spcPct val="100000"/>
                        </a:lnSpc>
                      </a:pPr>
                      <a:r>
                        <a:rPr sz="1400" b="1" dirty="0">
                          <a:latin typeface="Courier New"/>
                          <a:cs typeface="Courier New"/>
                        </a:rPr>
                        <a:t>R</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S</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V</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E</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D</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M</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W</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P</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R</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Q</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H</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r>
              <a:tr h="208509">
                <a:tc>
                  <a:txBody>
                    <a:bodyPr/>
                    <a:lstStyle/>
                    <a:p>
                      <a:pPr marL="349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r>
              <a:tr h="209812">
                <a:tc>
                  <a:txBody>
                    <a:bodyPr/>
                    <a:lstStyle/>
                    <a:p>
                      <a:pPr marL="349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S</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Q</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K</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H</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G</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H</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r>
              <a:tr h="247170">
                <a:tc>
                  <a:txBody>
                    <a:bodyPr/>
                    <a:lstStyle/>
                    <a:p>
                      <a:pPr marL="349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0</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2</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5</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2</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2</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2</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8</a:t>
                      </a:r>
                      <a:endParaRPr sz="1400">
                        <a:latin typeface="Courier New"/>
                        <a:cs typeface="Courier New"/>
                      </a:endParaRPr>
                    </a:p>
                  </a:txBody>
                  <a:tcPr marL="0" marR="0" marT="0" marB="0"/>
                </a:tc>
                <a:tc>
                  <a:txBody>
                    <a:bodyPr/>
                    <a:lstStyle/>
                    <a:p>
                      <a:pPr marL="60325">
                        <a:lnSpc>
                          <a:spcPct val="100000"/>
                        </a:lnSpc>
                      </a:pPr>
                      <a:r>
                        <a:rPr sz="1400" dirty="0">
                          <a:latin typeface="Courier New"/>
                          <a:cs typeface="Courier New"/>
                        </a:rPr>
                        <a:t>=</a:t>
                      </a:r>
                      <a:r>
                        <a:rPr sz="1400" spc="-5" dirty="0">
                          <a:latin typeface="Courier New"/>
                          <a:cs typeface="Courier New"/>
                        </a:rPr>
                        <a:t> 1</a:t>
                      </a:r>
                      <a:r>
                        <a:rPr sz="1400" dirty="0">
                          <a:latin typeface="Courier New"/>
                          <a:cs typeface="Courier New"/>
                        </a:rPr>
                        <a:t>2</a:t>
                      </a:r>
                      <a:endParaRPr sz="1400">
                        <a:latin typeface="Courier New"/>
                        <a:cs typeface="Courier New"/>
                      </a:endParaRPr>
                    </a:p>
                  </a:txBody>
                  <a:tcPr marL="0" marR="0" marT="0" marB="0"/>
                </a:tc>
              </a:tr>
            </a:tbl>
          </a:graphicData>
        </a:graphic>
      </p:graphicFrame>
      <p:sp>
        <p:nvSpPr>
          <p:cNvPr id="10" name="object 10"/>
          <p:cNvSpPr txBox="1"/>
          <p:nvPr/>
        </p:nvSpPr>
        <p:spPr>
          <a:xfrm>
            <a:off x="5845645" y="5009780"/>
            <a:ext cx="118915" cy="548612"/>
          </a:xfrm>
          <a:prstGeom prst="rect">
            <a:avLst/>
          </a:prstGeom>
        </p:spPr>
        <p:txBody>
          <a:bodyPr vert="horz" wrap="square" lIns="0" tIns="0" rIns="0" bIns="0" rtlCol="0">
            <a:spAutoFit/>
          </a:bodyPr>
          <a:lstStyle/>
          <a:p>
            <a:pPr marL="10860"/>
            <a:r>
              <a:rPr sz="855" b="1" spc="-4" dirty="0">
                <a:solidFill>
                  <a:srgbClr val="FF2941"/>
                </a:solidFill>
                <a:latin typeface="Arial"/>
                <a:cs typeface="Arial"/>
              </a:rPr>
              <a:t>-</a:t>
            </a:r>
            <a:r>
              <a:rPr sz="855" b="1" dirty="0">
                <a:solidFill>
                  <a:srgbClr val="FF2941"/>
                </a:solidFill>
                <a:latin typeface="Arial"/>
                <a:cs typeface="Arial"/>
              </a:rPr>
              <a:t>4</a:t>
            </a:r>
            <a:endParaRPr sz="855">
              <a:latin typeface="Arial"/>
              <a:cs typeface="Arial"/>
            </a:endParaRPr>
          </a:p>
          <a:p>
            <a:pPr marL="10860">
              <a:spcBef>
                <a:spcPts val="616"/>
              </a:spcBef>
            </a:pPr>
            <a:r>
              <a:rPr sz="855" b="1" spc="-4" dirty="0">
                <a:solidFill>
                  <a:srgbClr val="FF2941"/>
                </a:solidFill>
                <a:latin typeface="Arial"/>
                <a:cs typeface="Arial"/>
              </a:rPr>
              <a:t>-</a:t>
            </a:r>
            <a:r>
              <a:rPr sz="855" b="1" dirty="0">
                <a:solidFill>
                  <a:srgbClr val="FF2941"/>
                </a:solidFill>
                <a:latin typeface="Arial"/>
                <a:cs typeface="Arial"/>
              </a:rPr>
              <a:t>1</a:t>
            </a:r>
            <a:endParaRPr sz="855">
              <a:latin typeface="Arial"/>
              <a:cs typeface="Arial"/>
            </a:endParaRPr>
          </a:p>
          <a:p>
            <a:pPr marL="10860">
              <a:spcBef>
                <a:spcPts val="616"/>
              </a:spcBef>
            </a:pPr>
            <a:r>
              <a:rPr sz="855" b="1" dirty="0">
                <a:latin typeface="Arial"/>
                <a:cs typeface="Arial"/>
              </a:rPr>
              <a:t>0</a:t>
            </a:r>
            <a:endParaRPr sz="855">
              <a:latin typeface="Arial"/>
              <a:cs typeface="Arial"/>
            </a:endParaRPr>
          </a:p>
        </p:txBody>
      </p:sp>
      <p:sp>
        <p:nvSpPr>
          <p:cNvPr id="11" name="object 11"/>
          <p:cNvSpPr txBox="1"/>
          <p:nvPr/>
        </p:nvSpPr>
        <p:spPr>
          <a:xfrm>
            <a:off x="4899533" y="5009780"/>
            <a:ext cx="752588" cy="631520"/>
          </a:xfrm>
          <a:prstGeom prst="rect">
            <a:avLst/>
          </a:prstGeom>
        </p:spPr>
        <p:txBody>
          <a:bodyPr vert="horz" wrap="square" lIns="0" tIns="0" rIns="0" bIns="0" rtlCol="0">
            <a:spAutoFit/>
          </a:bodyPr>
          <a:lstStyle/>
          <a:p>
            <a:pPr marL="10860" marR="4344">
              <a:lnSpc>
                <a:spcPct val="160000"/>
              </a:lnSpc>
            </a:pPr>
            <a:r>
              <a:rPr sz="855" b="1" spc="-4" dirty="0">
                <a:solidFill>
                  <a:srgbClr val="2C53BC"/>
                </a:solidFill>
                <a:latin typeface="Arial"/>
                <a:cs typeface="Arial"/>
              </a:rPr>
              <a:t>ga</a:t>
            </a:r>
            <a:r>
              <a:rPr sz="855" b="1" dirty="0">
                <a:solidFill>
                  <a:srgbClr val="2C53BC"/>
                </a:solidFill>
                <a:latin typeface="Arial"/>
                <a:cs typeface="Arial"/>
              </a:rPr>
              <a:t>p</a:t>
            </a:r>
            <a:r>
              <a:rPr sz="855" b="1" spc="-4" dirty="0">
                <a:solidFill>
                  <a:srgbClr val="2C53BC"/>
                </a:solidFill>
                <a:latin typeface="Arial"/>
                <a:cs typeface="Arial"/>
              </a:rPr>
              <a:t> openin</a:t>
            </a:r>
            <a:r>
              <a:rPr sz="855" b="1" dirty="0">
                <a:solidFill>
                  <a:srgbClr val="2C53BC"/>
                </a:solidFill>
                <a:latin typeface="Arial"/>
                <a:cs typeface="Arial"/>
              </a:rPr>
              <a:t>g </a:t>
            </a:r>
            <a:r>
              <a:rPr sz="855" b="1" spc="-4" dirty="0">
                <a:solidFill>
                  <a:srgbClr val="2C53BC"/>
                </a:solidFill>
                <a:latin typeface="Arial"/>
                <a:cs typeface="Arial"/>
              </a:rPr>
              <a:t>ga</a:t>
            </a:r>
            <a:r>
              <a:rPr sz="855" b="1" dirty="0">
                <a:solidFill>
                  <a:srgbClr val="2C53BC"/>
                </a:solidFill>
                <a:latin typeface="Arial"/>
                <a:cs typeface="Arial"/>
              </a:rPr>
              <a:t>p</a:t>
            </a:r>
            <a:r>
              <a:rPr sz="855" b="1" spc="-4" dirty="0">
                <a:solidFill>
                  <a:srgbClr val="2C53BC"/>
                </a:solidFill>
                <a:latin typeface="Arial"/>
                <a:cs typeface="Arial"/>
              </a:rPr>
              <a:t> extensio</a:t>
            </a:r>
            <a:r>
              <a:rPr sz="855" b="1" dirty="0">
                <a:solidFill>
                  <a:srgbClr val="2C53BC"/>
                </a:solidFill>
                <a:latin typeface="Arial"/>
                <a:cs typeface="Arial"/>
              </a:rPr>
              <a:t>n </a:t>
            </a:r>
            <a:r>
              <a:rPr sz="855" b="1" spc="-4" dirty="0">
                <a:solidFill>
                  <a:srgbClr val="2C53BC"/>
                </a:solidFill>
                <a:latin typeface="Arial"/>
                <a:cs typeface="Arial"/>
              </a:rPr>
              <a:t>en</a:t>
            </a:r>
            <a:r>
              <a:rPr sz="855" b="1" dirty="0">
                <a:solidFill>
                  <a:srgbClr val="2C53BC"/>
                </a:solidFill>
                <a:latin typeface="Arial"/>
                <a:cs typeface="Arial"/>
              </a:rPr>
              <a:t>d</a:t>
            </a:r>
            <a:r>
              <a:rPr sz="855" b="1" spc="-4" dirty="0">
                <a:solidFill>
                  <a:srgbClr val="2C53BC"/>
                </a:solidFill>
                <a:latin typeface="Arial"/>
                <a:cs typeface="Arial"/>
              </a:rPr>
              <a:t> ga</a:t>
            </a:r>
            <a:r>
              <a:rPr sz="855" b="1" dirty="0">
                <a:solidFill>
                  <a:srgbClr val="2C53BC"/>
                </a:solidFill>
                <a:latin typeface="Arial"/>
                <a:cs typeface="Arial"/>
              </a:rPr>
              <a:t>p</a:t>
            </a:r>
            <a:endParaRPr sz="855">
              <a:latin typeface="Arial"/>
              <a:cs typeface="Arial"/>
            </a:endParaRPr>
          </a:p>
        </p:txBody>
      </p:sp>
      <p:sp>
        <p:nvSpPr>
          <p:cNvPr id="14" name="Text Box 3"/>
          <p:cNvSpPr txBox="1">
            <a:spLocks noChangeArrowheads="1"/>
          </p:cNvSpPr>
          <p:nvPr/>
        </p:nvSpPr>
        <p:spPr bwMode="auto">
          <a:xfrm>
            <a:off x="2324796" y="188640"/>
            <a:ext cx="4493538" cy="646331"/>
          </a:xfrm>
          <a:prstGeom prst="rect">
            <a:avLst/>
          </a:prstGeom>
          <a:noFill/>
          <a:ln w="9525">
            <a:noFill/>
            <a:miter lim="800000"/>
            <a:headEnd/>
            <a:tailEnd/>
          </a:ln>
          <a:effectLst/>
        </p:spPr>
        <p:txBody>
          <a:bodyPr wrap="none">
            <a:spAutoFit/>
          </a:bodyPr>
          <a:lstStyle/>
          <a:p>
            <a:pPr algn="ctr">
              <a:defRPr/>
            </a:pPr>
            <a:r>
              <a:rPr kumimoji="1" lang="en-US" altLang="zh-TW" sz="3600" b="1" dirty="0" smtClean="0">
                <a:solidFill>
                  <a:srgbClr val="000066"/>
                </a:solidFill>
                <a:effectLst>
                  <a:outerShdw blurRad="38100" dist="38100" dir="2700000" algn="tl">
                    <a:srgbClr val="000000"/>
                  </a:outerShdw>
                </a:effectLst>
                <a:latin typeface="Arial" charset="0"/>
              </a:rPr>
              <a:t>Identity &amp; Similarity</a:t>
            </a:r>
            <a:endParaRPr kumimoji="1" lang="en-US" altLang="zh-TW" sz="3200" dirty="0">
              <a:latin typeface="Arial" charset="0"/>
            </a:endParaRPr>
          </a:p>
        </p:txBody>
      </p:sp>
    </p:spTree>
    <p:extLst>
      <p:ext uri="{BB962C8B-B14F-4D97-AF65-F5344CB8AC3E}">
        <p14:creationId xmlns:p14="http://schemas.microsoft.com/office/powerpoint/2010/main" val="1697818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object 4"/>
          <p:cNvSpPr/>
          <p:nvPr/>
        </p:nvSpPr>
        <p:spPr>
          <a:xfrm>
            <a:off x="1965200" y="1963186"/>
            <a:ext cx="3648912" cy="445689"/>
          </a:xfrm>
          <a:prstGeom prst="rect">
            <a:avLst/>
          </a:prstGeom>
          <a:blipFill>
            <a:blip r:embed="rId3" cstate="print"/>
            <a:stretch>
              <a:fillRect/>
            </a:stretch>
          </a:blipFill>
        </p:spPr>
        <p:txBody>
          <a:bodyPr wrap="square" lIns="0" tIns="0" rIns="0" bIns="0" rtlCol="0"/>
          <a:lstStyle/>
          <a:p>
            <a:endParaRPr sz="2052"/>
          </a:p>
        </p:txBody>
      </p:sp>
      <p:sp>
        <p:nvSpPr>
          <p:cNvPr id="5" name="object 5"/>
          <p:cNvSpPr/>
          <p:nvPr/>
        </p:nvSpPr>
        <p:spPr>
          <a:xfrm>
            <a:off x="1834882" y="3201210"/>
            <a:ext cx="3648912" cy="920047"/>
          </a:xfrm>
          <a:prstGeom prst="rect">
            <a:avLst/>
          </a:prstGeom>
          <a:blipFill>
            <a:blip r:embed="rId4" cstate="print"/>
            <a:stretch>
              <a:fillRect/>
            </a:stretch>
          </a:blipFill>
        </p:spPr>
        <p:txBody>
          <a:bodyPr wrap="square" lIns="0" tIns="0" rIns="0" bIns="0" rtlCol="0"/>
          <a:lstStyle/>
          <a:p>
            <a:endParaRPr sz="2052"/>
          </a:p>
        </p:txBody>
      </p:sp>
      <p:sp>
        <p:nvSpPr>
          <p:cNvPr id="6" name="object 6"/>
          <p:cNvSpPr/>
          <p:nvPr/>
        </p:nvSpPr>
        <p:spPr>
          <a:xfrm>
            <a:off x="1965200" y="2549620"/>
            <a:ext cx="3518594" cy="479570"/>
          </a:xfrm>
          <a:prstGeom prst="rect">
            <a:avLst/>
          </a:prstGeom>
          <a:blipFill>
            <a:blip r:embed="rId5" cstate="print"/>
            <a:stretch>
              <a:fillRect/>
            </a:stretch>
          </a:blipFill>
        </p:spPr>
        <p:txBody>
          <a:bodyPr wrap="square" lIns="0" tIns="0" rIns="0" bIns="0" rtlCol="0"/>
          <a:lstStyle/>
          <a:p>
            <a:endParaRPr sz="2052"/>
          </a:p>
        </p:txBody>
      </p:sp>
      <p:sp>
        <p:nvSpPr>
          <p:cNvPr id="7" name="object 7"/>
          <p:cNvSpPr txBox="1"/>
          <p:nvPr/>
        </p:nvSpPr>
        <p:spPr>
          <a:xfrm>
            <a:off x="1062962" y="1648016"/>
            <a:ext cx="829693" cy="171137"/>
          </a:xfrm>
          <a:prstGeom prst="rect">
            <a:avLst/>
          </a:prstGeom>
        </p:spPr>
        <p:txBody>
          <a:bodyPr vert="horz" wrap="square" lIns="0" tIns="0" rIns="0" bIns="0" rtlCol="0">
            <a:spAutoFit/>
          </a:bodyPr>
          <a:lstStyle/>
          <a:p>
            <a:pPr marL="10860"/>
            <a:r>
              <a:rPr sz="1112" b="1" spc="-9" dirty="0">
                <a:latin typeface="Arial"/>
                <a:cs typeface="Arial"/>
              </a:rPr>
              <a:t>Gap penalty</a:t>
            </a:r>
            <a:endParaRPr sz="1112">
              <a:latin typeface="Arial"/>
              <a:cs typeface="Arial"/>
            </a:endParaRPr>
          </a:p>
        </p:txBody>
      </p:sp>
      <p:sp>
        <p:nvSpPr>
          <p:cNvPr id="8" name="object 8"/>
          <p:cNvSpPr txBox="1"/>
          <p:nvPr/>
        </p:nvSpPr>
        <p:spPr>
          <a:xfrm>
            <a:off x="2749282" y="1648016"/>
            <a:ext cx="711864" cy="171137"/>
          </a:xfrm>
          <a:prstGeom prst="rect">
            <a:avLst/>
          </a:prstGeom>
        </p:spPr>
        <p:txBody>
          <a:bodyPr vert="horz" wrap="square" lIns="0" tIns="0" rIns="0" bIns="0" rtlCol="0">
            <a:spAutoFit/>
          </a:bodyPr>
          <a:lstStyle/>
          <a:p>
            <a:pPr marL="10860"/>
            <a:r>
              <a:rPr sz="1112" b="1" spc="-9" dirty="0">
                <a:latin typeface="Arial"/>
                <a:cs typeface="Arial"/>
              </a:rPr>
              <a:t>Alignment</a:t>
            </a:r>
            <a:endParaRPr sz="1112">
              <a:latin typeface="Arial"/>
              <a:cs typeface="Arial"/>
            </a:endParaRPr>
          </a:p>
        </p:txBody>
      </p:sp>
      <p:sp>
        <p:nvSpPr>
          <p:cNvPr id="9" name="object 9"/>
          <p:cNvSpPr txBox="1"/>
          <p:nvPr/>
        </p:nvSpPr>
        <p:spPr>
          <a:xfrm>
            <a:off x="6033302" y="1556792"/>
            <a:ext cx="657564" cy="342273"/>
          </a:xfrm>
          <a:prstGeom prst="rect">
            <a:avLst/>
          </a:prstGeom>
        </p:spPr>
        <p:txBody>
          <a:bodyPr vert="horz" wrap="square" lIns="0" tIns="0" rIns="0" bIns="0" rtlCol="0">
            <a:spAutoFit/>
          </a:bodyPr>
          <a:lstStyle/>
          <a:p>
            <a:pPr marL="10860" marR="4344" indent="28235"/>
            <a:r>
              <a:rPr sz="1112" b="1" spc="-9" dirty="0">
                <a:latin typeface="Arial"/>
                <a:cs typeface="Arial"/>
              </a:rPr>
              <a:t>Identity </a:t>
            </a:r>
            <a:r>
              <a:rPr sz="1112" b="1" spc="-4" dirty="0">
                <a:latin typeface="Arial"/>
                <a:cs typeface="Arial"/>
              </a:rPr>
              <a:t>/</a:t>
            </a:r>
            <a:r>
              <a:rPr sz="1112" b="1" spc="-9" dirty="0">
                <a:latin typeface="Arial"/>
                <a:cs typeface="Arial"/>
              </a:rPr>
              <a:t> Similarity</a:t>
            </a:r>
            <a:endParaRPr sz="1112">
              <a:latin typeface="Arial"/>
              <a:cs typeface="Arial"/>
            </a:endParaRPr>
          </a:p>
        </p:txBody>
      </p:sp>
      <p:sp>
        <p:nvSpPr>
          <p:cNvPr id="10" name="object 10"/>
          <p:cNvSpPr txBox="1"/>
          <p:nvPr/>
        </p:nvSpPr>
        <p:spPr>
          <a:xfrm>
            <a:off x="7818663" y="1648016"/>
            <a:ext cx="414304" cy="171137"/>
          </a:xfrm>
          <a:prstGeom prst="rect">
            <a:avLst/>
          </a:prstGeom>
        </p:spPr>
        <p:txBody>
          <a:bodyPr vert="horz" wrap="square" lIns="0" tIns="0" rIns="0" bIns="0" rtlCol="0">
            <a:spAutoFit/>
          </a:bodyPr>
          <a:lstStyle/>
          <a:p>
            <a:pPr marL="10860"/>
            <a:r>
              <a:rPr sz="1112" b="1" spc="-9" dirty="0">
                <a:latin typeface="Arial"/>
                <a:cs typeface="Arial"/>
              </a:rPr>
              <a:t>Score</a:t>
            </a:r>
            <a:endParaRPr sz="1112">
              <a:latin typeface="Arial"/>
              <a:cs typeface="Arial"/>
            </a:endParaRPr>
          </a:p>
        </p:txBody>
      </p:sp>
      <p:sp>
        <p:nvSpPr>
          <p:cNvPr id="11" name="object 11"/>
          <p:cNvSpPr txBox="1"/>
          <p:nvPr/>
        </p:nvSpPr>
        <p:spPr>
          <a:xfrm>
            <a:off x="1328812" y="2143225"/>
            <a:ext cx="100454" cy="171137"/>
          </a:xfrm>
          <a:prstGeom prst="rect">
            <a:avLst/>
          </a:prstGeom>
        </p:spPr>
        <p:txBody>
          <a:bodyPr vert="horz" wrap="square" lIns="0" tIns="0" rIns="0" bIns="0" rtlCol="0">
            <a:spAutoFit/>
          </a:bodyPr>
          <a:lstStyle/>
          <a:p>
            <a:pPr marL="10860"/>
            <a:r>
              <a:rPr sz="1112" spc="-9" dirty="0">
                <a:latin typeface="Arial"/>
                <a:cs typeface="Arial"/>
              </a:rPr>
              <a:t>0</a:t>
            </a:r>
            <a:endParaRPr sz="1112">
              <a:latin typeface="Arial"/>
              <a:cs typeface="Arial"/>
            </a:endParaRPr>
          </a:p>
        </p:txBody>
      </p:sp>
      <p:sp>
        <p:nvSpPr>
          <p:cNvPr id="12" name="object 12"/>
          <p:cNvSpPr txBox="1"/>
          <p:nvPr/>
        </p:nvSpPr>
        <p:spPr>
          <a:xfrm>
            <a:off x="1328812" y="2794816"/>
            <a:ext cx="100454" cy="171137"/>
          </a:xfrm>
          <a:prstGeom prst="rect">
            <a:avLst/>
          </a:prstGeom>
        </p:spPr>
        <p:txBody>
          <a:bodyPr vert="horz" wrap="square" lIns="0" tIns="0" rIns="0" bIns="0" rtlCol="0">
            <a:spAutoFit/>
          </a:bodyPr>
          <a:lstStyle/>
          <a:p>
            <a:pPr marL="10860"/>
            <a:r>
              <a:rPr sz="1112" spc="-9" dirty="0">
                <a:latin typeface="Arial"/>
                <a:cs typeface="Arial"/>
              </a:rPr>
              <a:t>5</a:t>
            </a:r>
            <a:endParaRPr sz="1112">
              <a:latin typeface="Arial"/>
              <a:cs typeface="Arial"/>
            </a:endParaRPr>
          </a:p>
        </p:txBody>
      </p:sp>
      <p:sp>
        <p:nvSpPr>
          <p:cNvPr id="13" name="object 13"/>
          <p:cNvSpPr txBox="1"/>
          <p:nvPr/>
        </p:nvSpPr>
        <p:spPr>
          <a:xfrm>
            <a:off x="1289717" y="3511567"/>
            <a:ext cx="178645" cy="171137"/>
          </a:xfrm>
          <a:prstGeom prst="rect">
            <a:avLst/>
          </a:prstGeom>
        </p:spPr>
        <p:txBody>
          <a:bodyPr vert="horz" wrap="square" lIns="0" tIns="0" rIns="0" bIns="0" rtlCol="0">
            <a:spAutoFit/>
          </a:bodyPr>
          <a:lstStyle/>
          <a:p>
            <a:pPr marL="10860"/>
            <a:r>
              <a:rPr sz="1112" spc="-9" dirty="0">
                <a:latin typeface="Arial"/>
                <a:cs typeface="Arial"/>
              </a:rPr>
              <a:t>10</a:t>
            </a:r>
            <a:endParaRPr sz="1112">
              <a:latin typeface="Arial"/>
              <a:cs typeface="Arial"/>
            </a:endParaRPr>
          </a:p>
        </p:txBody>
      </p:sp>
      <p:sp>
        <p:nvSpPr>
          <p:cNvPr id="14" name="object 14"/>
          <p:cNvSpPr txBox="1"/>
          <p:nvPr/>
        </p:nvSpPr>
        <p:spPr>
          <a:xfrm>
            <a:off x="6106281" y="2664498"/>
            <a:ext cx="516386" cy="342273"/>
          </a:xfrm>
          <a:prstGeom prst="rect">
            <a:avLst/>
          </a:prstGeom>
        </p:spPr>
        <p:txBody>
          <a:bodyPr vert="horz" wrap="square" lIns="0" tIns="0" rIns="0" bIns="0" rtlCol="0">
            <a:spAutoFit/>
          </a:bodyPr>
          <a:lstStyle/>
          <a:p>
            <a:pPr marL="10860" marR="4344" indent="70046"/>
            <a:r>
              <a:rPr sz="1112" spc="-9" dirty="0">
                <a:latin typeface="Arial"/>
                <a:cs typeface="Arial"/>
              </a:rPr>
              <a:t>26/44 (59.1%)</a:t>
            </a:r>
            <a:endParaRPr sz="1112">
              <a:latin typeface="Arial"/>
              <a:cs typeface="Arial"/>
            </a:endParaRPr>
          </a:p>
        </p:txBody>
      </p:sp>
      <p:sp>
        <p:nvSpPr>
          <p:cNvPr id="15" name="object 15"/>
          <p:cNvSpPr txBox="1"/>
          <p:nvPr/>
        </p:nvSpPr>
        <p:spPr>
          <a:xfrm>
            <a:off x="7154040" y="2760934"/>
            <a:ext cx="375207" cy="171137"/>
          </a:xfrm>
          <a:prstGeom prst="rect">
            <a:avLst/>
          </a:prstGeom>
        </p:spPr>
        <p:txBody>
          <a:bodyPr vert="horz" wrap="square" lIns="0" tIns="0" rIns="0" bIns="0" rtlCol="0">
            <a:spAutoFit/>
          </a:bodyPr>
          <a:lstStyle/>
          <a:p>
            <a:pPr marL="10860"/>
            <a:r>
              <a:rPr sz="1112" spc="-9" dirty="0">
                <a:latin typeface="Arial"/>
                <a:cs typeface="Arial"/>
              </a:rPr>
              <a:t>11/44</a:t>
            </a:r>
            <a:endParaRPr sz="1112">
              <a:latin typeface="Arial"/>
              <a:cs typeface="Arial"/>
            </a:endParaRPr>
          </a:p>
        </p:txBody>
      </p:sp>
      <p:sp>
        <p:nvSpPr>
          <p:cNvPr id="16" name="object 16"/>
          <p:cNvSpPr txBox="1"/>
          <p:nvPr/>
        </p:nvSpPr>
        <p:spPr>
          <a:xfrm>
            <a:off x="7154040" y="1648016"/>
            <a:ext cx="374665" cy="171137"/>
          </a:xfrm>
          <a:prstGeom prst="rect">
            <a:avLst/>
          </a:prstGeom>
        </p:spPr>
        <p:txBody>
          <a:bodyPr vert="horz" wrap="square" lIns="0" tIns="0" rIns="0" bIns="0" rtlCol="0">
            <a:spAutoFit/>
          </a:bodyPr>
          <a:lstStyle/>
          <a:p>
            <a:pPr marL="10860"/>
            <a:r>
              <a:rPr sz="1112" b="1" spc="-9" dirty="0">
                <a:latin typeface="Arial"/>
                <a:cs typeface="Arial"/>
              </a:rPr>
              <a:t>Gaps</a:t>
            </a:r>
            <a:endParaRPr sz="1112">
              <a:latin typeface="Arial"/>
              <a:cs typeface="Arial"/>
            </a:endParaRPr>
          </a:p>
        </p:txBody>
      </p:sp>
      <p:sp>
        <p:nvSpPr>
          <p:cNvPr id="17" name="object 17"/>
          <p:cNvSpPr txBox="1"/>
          <p:nvPr/>
        </p:nvSpPr>
        <p:spPr>
          <a:xfrm>
            <a:off x="7896853" y="2760934"/>
            <a:ext cx="355117" cy="171137"/>
          </a:xfrm>
          <a:prstGeom prst="rect">
            <a:avLst/>
          </a:prstGeom>
        </p:spPr>
        <p:txBody>
          <a:bodyPr vert="horz" wrap="square" lIns="0" tIns="0" rIns="0" bIns="0" rtlCol="0">
            <a:spAutoFit/>
          </a:bodyPr>
          <a:lstStyle/>
          <a:p>
            <a:pPr marL="10860"/>
            <a:r>
              <a:rPr sz="1112" spc="-9" dirty="0">
                <a:latin typeface="Arial"/>
                <a:cs typeface="Arial"/>
              </a:rPr>
              <a:t>S=67</a:t>
            </a:r>
            <a:endParaRPr sz="1112">
              <a:latin typeface="Arial"/>
              <a:cs typeface="Arial"/>
            </a:endParaRPr>
          </a:p>
        </p:txBody>
      </p:sp>
      <p:sp>
        <p:nvSpPr>
          <p:cNvPr id="18" name="object 18"/>
          <p:cNvSpPr txBox="1"/>
          <p:nvPr/>
        </p:nvSpPr>
        <p:spPr>
          <a:xfrm>
            <a:off x="6106281" y="2049396"/>
            <a:ext cx="516386" cy="342273"/>
          </a:xfrm>
          <a:prstGeom prst="rect">
            <a:avLst/>
          </a:prstGeom>
        </p:spPr>
        <p:txBody>
          <a:bodyPr vert="horz" wrap="square" lIns="0" tIns="0" rIns="0" bIns="0" rtlCol="0">
            <a:spAutoFit/>
          </a:bodyPr>
          <a:lstStyle/>
          <a:p>
            <a:pPr marL="10860" marR="4344" indent="70046"/>
            <a:r>
              <a:rPr sz="1112" spc="-9" dirty="0">
                <a:latin typeface="Arial"/>
                <a:cs typeface="Arial"/>
              </a:rPr>
              <a:t>27/50 (54.0%)</a:t>
            </a:r>
            <a:endParaRPr sz="1112">
              <a:latin typeface="Arial"/>
              <a:cs typeface="Arial"/>
            </a:endParaRPr>
          </a:p>
        </p:txBody>
      </p:sp>
      <p:sp>
        <p:nvSpPr>
          <p:cNvPr id="19" name="object 19"/>
          <p:cNvSpPr txBox="1"/>
          <p:nvPr/>
        </p:nvSpPr>
        <p:spPr>
          <a:xfrm>
            <a:off x="7154040" y="2148438"/>
            <a:ext cx="375207" cy="171137"/>
          </a:xfrm>
          <a:prstGeom prst="rect">
            <a:avLst/>
          </a:prstGeom>
        </p:spPr>
        <p:txBody>
          <a:bodyPr vert="horz" wrap="square" lIns="0" tIns="0" rIns="0" bIns="0" rtlCol="0">
            <a:spAutoFit/>
          </a:bodyPr>
          <a:lstStyle/>
          <a:p>
            <a:pPr marL="10860"/>
            <a:r>
              <a:rPr sz="1112" spc="-9" dirty="0">
                <a:latin typeface="Arial"/>
                <a:cs typeface="Arial"/>
              </a:rPr>
              <a:t>23/50</a:t>
            </a:r>
            <a:endParaRPr sz="1112">
              <a:latin typeface="Arial"/>
              <a:cs typeface="Arial"/>
            </a:endParaRPr>
          </a:p>
        </p:txBody>
      </p:sp>
      <p:sp>
        <p:nvSpPr>
          <p:cNvPr id="20" name="object 20"/>
          <p:cNvSpPr txBox="1"/>
          <p:nvPr/>
        </p:nvSpPr>
        <p:spPr>
          <a:xfrm>
            <a:off x="7896854" y="2148438"/>
            <a:ext cx="433851" cy="171137"/>
          </a:xfrm>
          <a:prstGeom prst="rect">
            <a:avLst/>
          </a:prstGeom>
        </p:spPr>
        <p:txBody>
          <a:bodyPr vert="horz" wrap="square" lIns="0" tIns="0" rIns="0" bIns="0" rtlCol="0">
            <a:spAutoFit/>
          </a:bodyPr>
          <a:lstStyle/>
          <a:p>
            <a:pPr marL="10860"/>
            <a:r>
              <a:rPr sz="1112" spc="-9" dirty="0">
                <a:latin typeface="Arial"/>
                <a:cs typeface="Arial"/>
              </a:rPr>
              <a:t>S=135</a:t>
            </a:r>
            <a:endParaRPr sz="1112">
              <a:latin typeface="Arial"/>
              <a:cs typeface="Arial"/>
            </a:endParaRPr>
          </a:p>
        </p:txBody>
      </p:sp>
      <p:sp>
        <p:nvSpPr>
          <p:cNvPr id="21" name="object 21"/>
          <p:cNvSpPr txBox="1"/>
          <p:nvPr/>
        </p:nvSpPr>
        <p:spPr>
          <a:xfrm>
            <a:off x="6106281" y="3417738"/>
            <a:ext cx="516386" cy="342273"/>
          </a:xfrm>
          <a:prstGeom prst="rect">
            <a:avLst/>
          </a:prstGeom>
        </p:spPr>
        <p:txBody>
          <a:bodyPr vert="horz" wrap="square" lIns="0" tIns="0" rIns="0" bIns="0" rtlCol="0">
            <a:spAutoFit/>
          </a:bodyPr>
          <a:lstStyle/>
          <a:p>
            <a:pPr marL="10860" marR="4344" indent="70046"/>
            <a:r>
              <a:rPr sz="1112" spc="-9" dirty="0">
                <a:latin typeface="Arial"/>
                <a:cs typeface="Arial"/>
              </a:rPr>
              <a:t>10/67 (14.9%)</a:t>
            </a:r>
            <a:endParaRPr sz="1112">
              <a:latin typeface="Arial"/>
              <a:cs typeface="Arial"/>
            </a:endParaRPr>
          </a:p>
        </p:txBody>
      </p:sp>
      <p:sp>
        <p:nvSpPr>
          <p:cNvPr id="22" name="object 22"/>
          <p:cNvSpPr txBox="1"/>
          <p:nvPr/>
        </p:nvSpPr>
        <p:spPr>
          <a:xfrm>
            <a:off x="7154040" y="3516780"/>
            <a:ext cx="375207" cy="171137"/>
          </a:xfrm>
          <a:prstGeom prst="rect">
            <a:avLst/>
          </a:prstGeom>
        </p:spPr>
        <p:txBody>
          <a:bodyPr vert="horz" wrap="square" lIns="0" tIns="0" rIns="0" bIns="0" rtlCol="0">
            <a:spAutoFit/>
          </a:bodyPr>
          <a:lstStyle/>
          <a:p>
            <a:pPr marL="10860"/>
            <a:r>
              <a:rPr sz="1112" spc="-9" dirty="0">
                <a:latin typeface="Arial"/>
                <a:cs typeface="Arial"/>
              </a:rPr>
              <a:t>57/67</a:t>
            </a:r>
            <a:endParaRPr sz="1112">
              <a:latin typeface="Arial"/>
              <a:cs typeface="Arial"/>
            </a:endParaRPr>
          </a:p>
        </p:txBody>
      </p:sp>
      <p:sp>
        <p:nvSpPr>
          <p:cNvPr id="23" name="object 23"/>
          <p:cNvSpPr txBox="1"/>
          <p:nvPr/>
        </p:nvSpPr>
        <p:spPr>
          <a:xfrm>
            <a:off x="7896853" y="3516780"/>
            <a:ext cx="355117" cy="171137"/>
          </a:xfrm>
          <a:prstGeom prst="rect">
            <a:avLst/>
          </a:prstGeom>
        </p:spPr>
        <p:txBody>
          <a:bodyPr vert="horz" wrap="square" lIns="0" tIns="0" rIns="0" bIns="0" rtlCol="0">
            <a:spAutoFit/>
          </a:bodyPr>
          <a:lstStyle/>
          <a:p>
            <a:pPr marL="10860"/>
            <a:r>
              <a:rPr sz="1112" spc="-9" dirty="0">
                <a:latin typeface="Arial"/>
                <a:cs typeface="Arial"/>
              </a:rPr>
              <a:t>S=50</a:t>
            </a:r>
            <a:endParaRPr sz="1112">
              <a:latin typeface="Arial"/>
              <a:cs typeface="Arial"/>
            </a:endParaRPr>
          </a:p>
        </p:txBody>
      </p:sp>
      <p:sp>
        <p:nvSpPr>
          <p:cNvPr id="24" name="object 24"/>
          <p:cNvSpPr/>
          <p:nvPr/>
        </p:nvSpPr>
        <p:spPr>
          <a:xfrm>
            <a:off x="858797" y="1899330"/>
            <a:ext cx="7493302" cy="0"/>
          </a:xfrm>
          <a:custGeom>
            <a:avLst/>
            <a:gdLst/>
            <a:ahLst/>
            <a:cxnLst/>
            <a:rect l="l" t="t" r="r" b="b"/>
            <a:pathLst>
              <a:path w="8763000">
                <a:moveTo>
                  <a:pt x="0" y="0"/>
                </a:moveTo>
                <a:lnTo>
                  <a:pt x="8762999" y="0"/>
                </a:lnTo>
              </a:path>
            </a:pathLst>
          </a:custGeom>
          <a:ln w="9143">
            <a:solidFill>
              <a:srgbClr val="000000"/>
            </a:solidFill>
          </a:ln>
        </p:spPr>
        <p:txBody>
          <a:bodyPr wrap="square" lIns="0" tIns="0" rIns="0" bIns="0" rtlCol="0"/>
          <a:lstStyle/>
          <a:p>
            <a:endParaRPr sz="2052"/>
          </a:p>
        </p:txBody>
      </p:sp>
      <p:sp>
        <p:nvSpPr>
          <p:cNvPr id="25" name="object 25"/>
          <p:cNvSpPr txBox="1"/>
          <p:nvPr/>
        </p:nvSpPr>
        <p:spPr>
          <a:xfrm>
            <a:off x="989985" y="4191199"/>
            <a:ext cx="7095288" cy="1014317"/>
          </a:xfrm>
          <a:prstGeom prst="rect">
            <a:avLst/>
          </a:prstGeom>
        </p:spPr>
        <p:txBody>
          <a:bodyPr vert="horz" wrap="square" lIns="0" tIns="0" rIns="0" bIns="0" rtlCol="0">
            <a:spAutoFit/>
          </a:bodyPr>
          <a:lstStyle/>
          <a:p>
            <a:pPr marL="10860" marR="4344"/>
            <a:r>
              <a:rPr sz="1197" b="1" spc="-9" dirty="0">
                <a:latin typeface="Arial"/>
                <a:cs typeface="Arial"/>
              </a:rPr>
              <a:t>Observation</a:t>
            </a:r>
            <a:r>
              <a:rPr sz="1197" b="1" spc="-4" dirty="0">
                <a:latin typeface="Arial"/>
                <a:cs typeface="Arial"/>
              </a:rPr>
              <a:t>s</a:t>
            </a:r>
            <a:r>
              <a:rPr sz="1197" spc="-4" dirty="0">
                <a:latin typeface="Arial"/>
                <a:cs typeface="Arial"/>
              </a:rPr>
              <a:t>:</a:t>
            </a:r>
            <a:r>
              <a:rPr sz="1197" spc="17" dirty="0">
                <a:latin typeface="Arial"/>
                <a:cs typeface="Arial"/>
              </a:rPr>
              <a:t> </a:t>
            </a:r>
            <a:r>
              <a:rPr sz="1197" spc="-4" dirty="0">
                <a:latin typeface="Arial"/>
                <a:cs typeface="Arial"/>
              </a:rPr>
              <a:t>If</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gap</a:t>
            </a:r>
            <a:r>
              <a:rPr sz="1197" dirty="0">
                <a:latin typeface="Arial"/>
                <a:cs typeface="Arial"/>
              </a:rPr>
              <a:t> </a:t>
            </a:r>
            <a:r>
              <a:rPr sz="1197" spc="-9" dirty="0">
                <a:latin typeface="Arial"/>
                <a:cs typeface="Arial"/>
              </a:rPr>
              <a:t>penalty</a:t>
            </a:r>
            <a:r>
              <a:rPr sz="1197" dirty="0">
                <a:latin typeface="Arial"/>
                <a:cs typeface="Arial"/>
              </a:rPr>
              <a:t> </a:t>
            </a:r>
            <a:r>
              <a:rPr sz="1197" spc="-4" dirty="0">
                <a:latin typeface="Arial"/>
                <a:cs typeface="Arial"/>
              </a:rPr>
              <a:t>is</a:t>
            </a:r>
            <a:r>
              <a:rPr sz="1197" dirty="0">
                <a:latin typeface="Arial"/>
                <a:cs typeface="Arial"/>
              </a:rPr>
              <a:t> </a:t>
            </a:r>
            <a:r>
              <a:rPr sz="1197" spc="-9" dirty="0">
                <a:latin typeface="Arial"/>
                <a:cs typeface="Arial"/>
              </a:rPr>
              <a:t>too</a:t>
            </a:r>
            <a:r>
              <a:rPr sz="1197" dirty="0">
                <a:latin typeface="Arial"/>
                <a:cs typeface="Arial"/>
              </a:rPr>
              <a:t> </a:t>
            </a:r>
            <a:r>
              <a:rPr sz="1197" spc="-9" dirty="0">
                <a:latin typeface="Arial"/>
                <a:cs typeface="Arial"/>
              </a:rPr>
              <a:t>large,</a:t>
            </a:r>
            <a:r>
              <a:rPr sz="1197" dirty="0">
                <a:latin typeface="Arial"/>
                <a:cs typeface="Arial"/>
              </a:rPr>
              <a:t> </a:t>
            </a:r>
            <a:r>
              <a:rPr sz="1197" spc="-9" dirty="0">
                <a:latin typeface="Arial"/>
                <a:cs typeface="Arial"/>
              </a:rPr>
              <a:t>gaps</a:t>
            </a:r>
            <a:r>
              <a:rPr sz="1197" dirty="0">
                <a:latin typeface="Arial"/>
                <a:cs typeface="Arial"/>
              </a:rPr>
              <a:t> </a:t>
            </a:r>
            <a:r>
              <a:rPr sz="1197" spc="-9" dirty="0">
                <a:latin typeface="Arial"/>
                <a:cs typeface="Arial"/>
              </a:rPr>
              <a:t>are</a:t>
            </a:r>
            <a:r>
              <a:rPr sz="1197" dirty="0">
                <a:latin typeface="Arial"/>
                <a:cs typeface="Arial"/>
              </a:rPr>
              <a:t> </a:t>
            </a:r>
            <a:r>
              <a:rPr sz="1197" spc="-9" dirty="0">
                <a:latin typeface="Arial"/>
                <a:cs typeface="Arial"/>
              </a:rPr>
              <a:t>avoided</a:t>
            </a:r>
            <a:r>
              <a:rPr sz="1197" dirty="0">
                <a:latin typeface="Arial"/>
                <a:cs typeface="Arial"/>
              </a:rPr>
              <a:t> </a:t>
            </a:r>
            <a:r>
              <a:rPr sz="1197" spc="-9" dirty="0">
                <a:latin typeface="Arial"/>
                <a:cs typeface="Arial"/>
              </a:rPr>
              <a:t>and</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sequences</a:t>
            </a:r>
            <a:r>
              <a:rPr sz="1197" dirty="0">
                <a:latin typeface="Arial"/>
                <a:cs typeface="Arial"/>
              </a:rPr>
              <a:t> </a:t>
            </a:r>
            <a:r>
              <a:rPr sz="1197" spc="-9" dirty="0">
                <a:latin typeface="Arial"/>
                <a:cs typeface="Arial"/>
              </a:rPr>
              <a:t>can</a:t>
            </a:r>
            <a:r>
              <a:rPr sz="1197" dirty="0">
                <a:latin typeface="Arial"/>
                <a:cs typeface="Arial"/>
              </a:rPr>
              <a:t> </a:t>
            </a:r>
            <a:r>
              <a:rPr sz="1197" spc="-9" dirty="0">
                <a:latin typeface="Arial"/>
                <a:cs typeface="Arial"/>
              </a:rPr>
              <a:t>not</a:t>
            </a:r>
            <a:r>
              <a:rPr sz="1197" dirty="0">
                <a:latin typeface="Arial"/>
                <a:cs typeface="Arial"/>
              </a:rPr>
              <a:t> </a:t>
            </a:r>
            <a:r>
              <a:rPr sz="1197" spc="-9" dirty="0">
                <a:latin typeface="Arial"/>
                <a:cs typeface="Arial"/>
              </a:rPr>
              <a:t>be</a:t>
            </a:r>
            <a:r>
              <a:rPr sz="1197" dirty="0">
                <a:latin typeface="Arial"/>
                <a:cs typeface="Arial"/>
              </a:rPr>
              <a:t> </a:t>
            </a:r>
            <a:r>
              <a:rPr sz="1197" spc="-9" dirty="0">
                <a:latin typeface="Arial"/>
                <a:cs typeface="Arial"/>
              </a:rPr>
              <a:t>properly aligned.</a:t>
            </a:r>
            <a:r>
              <a:rPr sz="1197" dirty="0">
                <a:latin typeface="Arial"/>
                <a:cs typeface="Arial"/>
              </a:rPr>
              <a:t> </a:t>
            </a:r>
            <a:r>
              <a:rPr sz="1197" spc="-4" dirty="0">
                <a:latin typeface="Arial"/>
                <a:cs typeface="Arial"/>
              </a:rPr>
              <a:t>If</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gap</a:t>
            </a:r>
            <a:r>
              <a:rPr sz="1197" dirty="0">
                <a:latin typeface="Arial"/>
                <a:cs typeface="Arial"/>
              </a:rPr>
              <a:t> </a:t>
            </a:r>
            <a:r>
              <a:rPr sz="1197" spc="-9" dirty="0">
                <a:latin typeface="Arial"/>
                <a:cs typeface="Arial"/>
              </a:rPr>
              <a:t>penalty</a:t>
            </a:r>
            <a:r>
              <a:rPr sz="1197" dirty="0">
                <a:latin typeface="Arial"/>
                <a:cs typeface="Arial"/>
              </a:rPr>
              <a:t> </a:t>
            </a:r>
            <a:r>
              <a:rPr sz="1197" spc="-4" dirty="0">
                <a:latin typeface="Arial"/>
                <a:cs typeface="Arial"/>
              </a:rPr>
              <a:t>is</a:t>
            </a:r>
            <a:r>
              <a:rPr sz="1197" dirty="0">
                <a:latin typeface="Arial"/>
                <a:cs typeface="Arial"/>
              </a:rPr>
              <a:t> </a:t>
            </a:r>
            <a:r>
              <a:rPr sz="1197" spc="-9" dirty="0">
                <a:latin typeface="Arial"/>
                <a:cs typeface="Arial"/>
              </a:rPr>
              <a:t>too</a:t>
            </a:r>
            <a:r>
              <a:rPr sz="1197" dirty="0">
                <a:latin typeface="Arial"/>
                <a:cs typeface="Arial"/>
              </a:rPr>
              <a:t> </a:t>
            </a:r>
            <a:r>
              <a:rPr sz="1197" spc="-9" dirty="0">
                <a:latin typeface="Arial"/>
                <a:cs typeface="Arial"/>
              </a:rPr>
              <a:t>low</a:t>
            </a:r>
            <a:r>
              <a:rPr sz="1197" spc="-4" dirty="0">
                <a:latin typeface="Arial"/>
                <a:cs typeface="Arial"/>
              </a:rPr>
              <a:t>,</a:t>
            </a:r>
            <a:r>
              <a:rPr sz="1197" dirty="0">
                <a:latin typeface="Arial"/>
                <a:cs typeface="Arial"/>
              </a:rPr>
              <a:t> </a:t>
            </a:r>
            <a:r>
              <a:rPr sz="1197" spc="-9" dirty="0">
                <a:latin typeface="Arial"/>
                <a:cs typeface="Arial"/>
              </a:rPr>
              <a:t>gaps</a:t>
            </a:r>
            <a:r>
              <a:rPr sz="1197" dirty="0">
                <a:latin typeface="Arial"/>
                <a:cs typeface="Arial"/>
              </a:rPr>
              <a:t> </a:t>
            </a:r>
            <a:r>
              <a:rPr sz="1197" spc="-9" dirty="0">
                <a:latin typeface="Arial"/>
                <a:cs typeface="Arial"/>
              </a:rPr>
              <a:t>are</a:t>
            </a:r>
            <a:r>
              <a:rPr sz="1197" dirty="0">
                <a:latin typeface="Arial"/>
                <a:cs typeface="Arial"/>
              </a:rPr>
              <a:t> </a:t>
            </a:r>
            <a:r>
              <a:rPr sz="1197" spc="-9" dirty="0">
                <a:latin typeface="Arial"/>
                <a:cs typeface="Arial"/>
              </a:rPr>
              <a:t>inserted</a:t>
            </a:r>
            <a:r>
              <a:rPr sz="1197" dirty="0">
                <a:latin typeface="Arial"/>
                <a:cs typeface="Arial"/>
              </a:rPr>
              <a:t> </a:t>
            </a:r>
            <a:r>
              <a:rPr sz="1197" spc="-9" dirty="0">
                <a:latin typeface="Arial"/>
                <a:cs typeface="Arial"/>
              </a:rPr>
              <a:t>everywhere</a:t>
            </a:r>
            <a:r>
              <a:rPr sz="1197" dirty="0">
                <a:latin typeface="Arial"/>
                <a:cs typeface="Arial"/>
              </a:rPr>
              <a:t> </a:t>
            </a:r>
            <a:r>
              <a:rPr sz="1197" spc="-9" dirty="0">
                <a:latin typeface="Arial"/>
                <a:cs typeface="Arial"/>
              </a:rPr>
              <a:t>to</a:t>
            </a:r>
            <a:r>
              <a:rPr sz="1197" dirty="0">
                <a:latin typeface="Arial"/>
                <a:cs typeface="Arial"/>
              </a:rPr>
              <a:t> </a:t>
            </a:r>
            <a:r>
              <a:rPr sz="1197" spc="-9" dirty="0">
                <a:latin typeface="Arial"/>
                <a:cs typeface="Arial"/>
              </a:rPr>
              <a:t>prevent</a:t>
            </a:r>
            <a:r>
              <a:rPr sz="1197" dirty="0">
                <a:latin typeface="Arial"/>
                <a:cs typeface="Arial"/>
              </a:rPr>
              <a:t> </a:t>
            </a:r>
            <a:r>
              <a:rPr sz="1197" spc="-9" dirty="0">
                <a:latin typeface="Arial"/>
                <a:cs typeface="Arial"/>
              </a:rPr>
              <a:t>m</a:t>
            </a:r>
            <a:r>
              <a:rPr sz="1197" spc="-4" dirty="0">
                <a:latin typeface="Arial"/>
                <a:cs typeface="Arial"/>
              </a:rPr>
              <a:t>is</a:t>
            </a:r>
            <a:r>
              <a:rPr sz="1197" spc="-9" dirty="0">
                <a:latin typeface="Arial"/>
                <a:cs typeface="Arial"/>
              </a:rPr>
              <a:t>matches.</a:t>
            </a:r>
            <a:r>
              <a:rPr sz="1197" dirty="0">
                <a:latin typeface="Arial"/>
                <a:cs typeface="Arial"/>
              </a:rPr>
              <a:t> </a:t>
            </a:r>
            <a:r>
              <a:rPr sz="1197" spc="-9" dirty="0">
                <a:latin typeface="Arial"/>
                <a:cs typeface="Arial"/>
              </a:rPr>
              <a:t>This</a:t>
            </a:r>
            <a:r>
              <a:rPr sz="1197" dirty="0">
                <a:latin typeface="Arial"/>
                <a:cs typeface="Arial"/>
              </a:rPr>
              <a:t> </a:t>
            </a:r>
            <a:r>
              <a:rPr sz="1197" spc="-9" dirty="0">
                <a:latin typeface="Arial"/>
                <a:cs typeface="Arial"/>
              </a:rPr>
              <a:t>does</a:t>
            </a:r>
            <a:r>
              <a:rPr sz="1197" dirty="0">
                <a:latin typeface="Arial"/>
                <a:cs typeface="Arial"/>
              </a:rPr>
              <a:t> </a:t>
            </a:r>
            <a:r>
              <a:rPr sz="1197" spc="-9" dirty="0">
                <a:latin typeface="Arial"/>
                <a:cs typeface="Arial"/>
              </a:rPr>
              <a:t>not produce</a:t>
            </a:r>
            <a:r>
              <a:rPr sz="1197" dirty="0">
                <a:latin typeface="Arial"/>
                <a:cs typeface="Arial"/>
              </a:rPr>
              <a:t> </a:t>
            </a:r>
            <a:r>
              <a:rPr sz="1197" spc="-9" dirty="0">
                <a:latin typeface="Arial"/>
                <a:cs typeface="Arial"/>
              </a:rPr>
              <a:t>any</a:t>
            </a:r>
            <a:r>
              <a:rPr sz="1197" dirty="0">
                <a:latin typeface="Arial"/>
                <a:cs typeface="Arial"/>
              </a:rPr>
              <a:t> </a:t>
            </a:r>
            <a:r>
              <a:rPr sz="1197" spc="-9" dirty="0">
                <a:latin typeface="Arial"/>
                <a:cs typeface="Arial"/>
              </a:rPr>
              <a:t>informative</a:t>
            </a:r>
            <a:r>
              <a:rPr sz="1197" dirty="0">
                <a:latin typeface="Arial"/>
                <a:cs typeface="Arial"/>
              </a:rPr>
              <a:t> </a:t>
            </a:r>
            <a:r>
              <a:rPr sz="1197" spc="-9" dirty="0">
                <a:latin typeface="Arial"/>
                <a:cs typeface="Arial"/>
              </a:rPr>
              <a:t>alignement.</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"best"</a:t>
            </a:r>
            <a:r>
              <a:rPr sz="1197" dirty="0">
                <a:latin typeface="Arial"/>
                <a:cs typeface="Arial"/>
              </a:rPr>
              <a:t> </a:t>
            </a:r>
            <a:r>
              <a:rPr sz="1197" spc="-9" dirty="0">
                <a:latin typeface="Arial"/>
                <a:cs typeface="Arial"/>
              </a:rPr>
              <a:t>alignment</a:t>
            </a:r>
            <a:r>
              <a:rPr sz="1197" dirty="0">
                <a:latin typeface="Arial"/>
                <a:cs typeface="Arial"/>
              </a:rPr>
              <a:t> </a:t>
            </a:r>
            <a:r>
              <a:rPr sz="1197" spc="-4" dirty="0">
                <a:latin typeface="Arial"/>
                <a:cs typeface="Arial"/>
              </a:rPr>
              <a:t>is</a:t>
            </a:r>
            <a:r>
              <a:rPr sz="1197" dirty="0">
                <a:latin typeface="Arial"/>
                <a:cs typeface="Arial"/>
              </a:rPr>
              <a:t> </a:t>
            </a:r>
            <a:r>
              <a:rPr sz="1197" spc="-9" dirty="0">
                <a:latin typeface="Arial"/>
                <a:cs typeface="Arial"/>
              </a:rPr>
              <a:t>obtained</a:t>
            </a:r>
            <a:r>
              <a:rPr sz="1197" dirty="0">
                <a:latin typeface="Arial"/>
                <a:cs typeface="Arial"/>
              </a:rPr>
              <a:t> </a:t>
            </a:r>
            <a:r>
              <a:rPr sz="1197" spc="-9" dirty="0">
                <a:latin typeface="Arial"/>
                <a:cs typeface="Arial"/>
              </a:rPr>
              <a:t>for</a:t>
            </a:r>
            <a:r>
              <a:rPr sz="1197" dirty="0">
                <a:latin typeface="Arial"/>
                <a:cs typeface="Arial"/>
              </a:rPr>
              <a:t> </a:t>
            </a:r>
            <a:r>
              <a:rPr sz="1197" spc="-9" dirty="0">
                <a:latin typeface="Arial"/>
                <a:cs typeface="Arial"/>
              </a:rPr>
              <a:t>an</a:t>
            </a:r>
            <a:r>
              <a:rPr sz="1197" dirty="0">
                <a:latin typeface="Arial"/>
                <a:cs typeface="Arial"/>
              </a:rPr>
              <a:t> </a:t>
            </a:r>
            <a:r>
              <a:rPr sz="1197" spc="-9" dirty="0">
                <a:latin typeface="Arial"/>
                <a:cs typeface="Arial"/>
              </a:rPr>
              <a:t>intermediary</a:t>
            </a:r>
            <a:r>
              <a:rPr sz="1197" dirty="0">
                <a:latin typeface="Arial"/>
                <a:cs typeface="Arial"/>
              </a:rPr>
              <a:t> </a:t>
            </a:r>
            <a:r>
              <a:rPr sz="1197" spc="-9" dirty="0">
                <a:latin typeface="Arial"/>
                <a:cs typeface="Arial"/>
              </a:rPr>
              <a:t>gap</a:t>
            </a:r>
            <a:r>
              <a:rPr sz="1197" dirty="0">
                <a:latin typeface="Arial"/>
                <a:cs typeface="Arial"/>
              </a:rPr>
              <a:t> </a:t>
            </a:r>
            <a:r>
              <a:rPr sz="1197" spc="-9" dirty="0">
                <a:latin typeface="Arial"/>
                <a:cs typeface="Arial"/>
              </a:rPr>
              <a:t>penalty.</a:t>
            </a:r>
            <a:endParaRPr sz="1197">
              <a:latin typeface="Arial"/>
              <a:cs typeface="Arial"/>
            </a:endParaRPr>
          </a:p>
          <a:p>
            <a:pPr marL="10860" marR="139005">
              <a:lnSpc>
                <a:spcPts val="1419"/>
              </a:lnSpc>
              <a:spcBef>
                <a:spcPts val="778"/>
              </a:spcBef>
            </a:pPr>
            <a:r>
              <a:rPr sz="1197" b="1" spc="-9" dirty="0">
                <a:latin typeface="Arial"/>
                <a:cs typeface="Arial"/>
              </a:rPr>
              <a:t>Remark</a:t>
            </a:r>
            <a:r>
              <a:rPr sz="1197" spc="-4" dirty="0">
                <a:latin typeface="Arial"/>
                <a:cs typeface="Arial"/>
              </a:rPr>
              <a:t>:</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scores</a:t>
            </a:r>
            <a:r>
              <a:rPr sz="1197" dirty="0">
                <a:latin typeface="Arial"/>
                <a:cs typeface="Arial"/>
              </a:rPr>
              <a:t> </a:t>
            </a:r>
            <a:r>
              <a:rPr sz="1197" spc="-9" dirty="0">
                <a:latin typeface="Arial"/>
                <a:cs typeface="Arial"/>
              </a:rPr>
              <a:t>of</a:t>
            </a:r>
            <a:r>
              <a:rPr sz="1197" dirty="0">
                <a:latin typeface="Arial"/>
                <a:cs typeface="Arial"/>
              </a:rPr>
              <a:t> </a:t>
            </a:r>
            <a:r>
              <a:rPr sz="1197" spc="-9" dirty="0">
                <a:latin typeface="Arial"/>
                <a:cs typeface="Arial"/>
              </a:rPr>
              <a:t>these</a:t>
            </a:r>
            <a:r>
              <a:rPr sz="1197" dirty="0">
                <a:latin typeface="Arial"/>
                <a:cs typeface="Arial"/>
              </a:rPr>
              <a:t> </a:t>
            </a:r>
            <a:r>
              <a:rPr sz="1197" spc="-9" dirty="0">
                <a:latin typeface="Arial"/>
                <a:cs typeface="Arial"/>
              </a:rPr>
              <a:t>different</a:t>
            </a:r>
            <a:r>
              <a:rPr sz="1197" dirty="0">
                <a:latin typeface="Arial"/>
                <a:cs typeface="Arial"/>
              </a:rPr>
              <a:t> </a:t>
            </a:r>
            <a:r>
              <a:rPr sz="1197" spc="-9" dirty="0">
                <a:latin typeface="Arial"/>
                <a:cs typeface="Arial"/>
              </a:rPr>
              <a:t>alignments</a:t>
            </a:r>
            <a:r>
              <a:rPr sz="1197" dirty="0">
                <a:latin typeface="Arial"/>
                <a:cs typeface="Arial"/>
              </a:rPr>
              <a:t> </a:t>
            </a:r>
            <a:r>
              <a:rPr sz="1197" spc="-9" dirty="0">
                <a:latin typeface="Arial"/>
                <a:cs typeface="Arial"/>
              </a:rPr>
              <a:t>can</a:t>
            </a:r>
            <a:r>
              <a:rPr sz="1197" dirty="0">
                <a:latin typeface="Arial"/>
                <a:cs typeface="Arial"/>
              </a:rPr>
              <a:t> </a:t>
            </a:r>
            <a:r>
              <a:rPr sz="1197" spc="-9" dirty="0">
                <a:latin typeface="Arial"/>
                <a:cs typeface="Arial"/>
              </a:rPr>
              <a:t>not</a:t>
            </a:r>
            <a:r>
              <a:rPr sz="1197" dirty="0">
                <a:latin typeface="Arial"/>
                <a:cs typeface="Arial"/>
              </a:rPr>
              <a:t> </a:t>
            </a:r>
            <a:r>
              <a:rPr sz="1197" spc="-9" dirty="0">
                <a:latin typeface="Arial"/>
                <a:cs typeface="Arial"/>
              </a:rPr>
              <a:t>be</a:t>
            </a:r>
            <a:r>
              <a:rPr sz="1197" dirty="0">
                <a:latin typeface="Arial"/>
                <a:cs typeface="Arial"/>
              </a:rPr>
              <a:t> </a:t>
            </a:r>
            <a:r>
              <a:rPr sz="1197" spc="-9" dirty="0">
                <a:latin typeface="Arial"/>
                <a:cs typeface="Arial"/>
              </a:rPr>
              <a:t>compared</a:t>
            </a:r>
            <a:r>
              <a:rPr sz="1197" dirty="0">
                <a:latin typeface="Arial"/>
                <a:cs typeface="Arial"/>
              </a:rPr>
              <a:t> </a:t>
            </a:r>
            <a:r>
              <a:rPr sz="1197" spc="-9" dirty="0">
                <a:latin typeface="Arial"/>
                <a:cs typeface="Arial"/>
              </a:rPr>
              <a:t>(neither</a:t>
            </a:r>
            <a:r>
              <a:rPr sz="1197" dirty="0">
                <a:latin typeface="Arial"/>
                <a:cs typeface="Arial"/>
              </a:rPr>
              <a:t> </a:t>
            </a:r>
            <a:r>
              <a:rPr sz="1197" spc="-9" dirty="0">
                <a:latin typeface="Arial"/>
                <a:cs typeface="Arial"/>
              </a:rPr>
              <a:t>used</a:t>
            </a:r>
            <a:r>
              <a:rPr sz="1197" dirty="0">
                <a:latin typeface="Arial"/>
                <a:cs typeface="Arial"/>
              </a:rPr>
              <a:t> </a:t>
            </a:r>
            <a:r>
              <a:rPr sz="1197" spc="-9" dirty="0">
                <a:latin typeface="Arial"/>
                <a:cs typeface="Arial"/>
              </a:rPr>
              <a:t>to</a:t>
            </a:r>
            <a:r>
              <a:rPr sz="1197" dirty="0">
                <a:latin typeface="Arial"/>
                <a:cs typeface="Arial"/>
              </a:rPr>
              <a:t> </a:t>
            </a:r>
            <a:r>
              <a:rPr sz="1197" spc="-9" dirty="0">
                <a:latin typeface="Arial"/>
                <a:cs typeface="Arial"/>
              </a:rPr>
              <a:t>select</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best alignment)</a:t>
            </a:r>
            <a:r>
              <a:rPr sz="1197" dirty="0">
                <a:latin typeface="Arial"/>
                <a:cs typeface="Arial"/>
              </a:rPr>
              <a:t> </a:t>
            </a:r>
            <a:r>
              <a:rPr sz="1197" spc="-9" dirty="0">
                <a:latin typeface="Arial"/>
                <a:cs typeface="Arial"/>
              </a:rPr>
              <a:t>because</a:t>
            </a:r>
            <a:r>
              <a:rPr sz="1197" dirty="0">
                <a:latin typeface="Arial"/>
                <a:cs typeface="Arial"/>
              </a:rPr>
              <a:t> </a:t>
            </a:r>
            <a:r>
              <a:rPr sz="1197" spc="-9" dirty="0">
                <a:latin typeface="Arial"/>
                <a:cs typeface="Arial"/>
              </a:rPr>
              <a:t>their</a:t>
            </a:r>
            <a:r>
              <a:rPr sz="1197" dirty="0">
                <a:latin typeface="Arial"/>
                <a:cs typeface="Arial"/>
              </a:rPr>
              <a:t> </a:t>
            </a:r>
            <a:r>
              <a:rPr sz="1197" spc="-9" dirty="0">
                <a:latin typeface="Arial"/>
                <a:cs typeface="Arial"/>
              </a:rPr>
              <a:t>scale</a:t>
            </a:r>
            <a:r>
              <a:rPr sz="1197" dirty="0">
                <a:latin typeface="Arial"/>
                <a:cs typeface="Arial"/>
              </a:rPr>
              <a:t> </a:t>
            </a:r>
            <a:r>
              <a:rPr sz="1197" spc="-9" dirty="0">
                <a:latin typeface="Arial"/>
                <a:cs typeface="Arial"/>
              </a:rPr>
              <a:t>depends</a:t>
            </a:r>
            <a:r>
              <a:rPr sz="1197" dirty="0">
                <a:latin typeface="Arial"/>
                <a:cs typeface="Arial"/>
              </a:rPr>
              <a:t> </a:t>
            </a:r>
            <a:r>
              <a:rPr sz="1197" spc="-9" dirty="0">
                <a:latin typeface="Arial"/>
                <a:cs typeface="Arial"/>
              </a:rPr>
              <a:t>on</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gap</a:t>
            </a:r>
            <a:r>
              <a:rPr sz="1197" dirty="0">
                <a:latin typeface="Arial"/>
                <a:cs typeface="Arial"/>
              </a:rPr>
              <a:t> </a:t>
            </a:r>
            <a:r>
              <a:rPr sz="1197" spc="-9" dirty="0">
                <a:latin typeface="Arial"/>
                <a:cs typeface="Arial"/>
              </a:rPr>
              <a:t>penalty.</a:t>
            </a:r>
            <a:endParaRPr sz="1197">
              <a:latin typeface="Arial"/>
              <a:cs typeface="Arial"/>
            </a:endParaRPr>
          </a:p>
        </p:txBody>
      </p:sp>
      <p:sp>
        <p:nvSpPr>
          <p:cNvPr id="28" name="Text Box 3"/>
          <p:cNvSpPr txBox="1">
            <a:spLocks noChangeArrowheads="1"/>
          </p:cNvSpPr>
          <p:nvPr/>
        </p:nvSpPr>
        <p:spPr bwMode="auto">
          <a:xfrm>
            <a:off x="3145535" y="188640"/>
            <a:ext cx="2852063" cy="646331"/>
          </a:xfrm>
          <a:prstGeom prst="rect">
            <a:avLst/>
          </a:prstGeom>
          <a:noFill/>
          <a:ln w="9525">
            <a:noFill/>
            <a:miter lim="800000"/>
            <a:headEnd/>
            <a:tailEnd/>
          </a:ln>
          <a:effectLst/>
        </p:spPr>
        <p:txBody>
          <a:bodyPr wrap="none">
            <a:spAutoFit/>
          </a:bodyPr>
          <a:lstStyle/>
          <a:p>
            <a:pPr algn="ctr">
              <a:defRPr/>
            </a:pPr>
            <a:r>
              <a:rPr kumimoji="1" lang="en-US" altLang="zh-TW" sz="3600" b="1" dirty="0" smtClean="0">
                <a:solidFill>
                  <a:srgbClr val="000066"/>
                </a:solidFill>
                <a:effectLst>
                  <a:outerShdw blurRad="38100" dist="38100" dir="2700000" algn="tl">
                    <a:srgbClr val="000000"/>
                  </a:outerShdw>
                </a:effectLst>
                <a:latin typeface="Arial" charset="0"/>
              </a:rPr>
              <a:t>Gap Penalty</a:t>
            </a:r>
            <a:endParaRPr kumimoji="1" lang="en-US" altLang="zh-TW" sz="3200" dirty="0">
              <a:latin typeface="Arial" charset="0"/>
            </a:endParaRPr>
          </a:p>
        </p:txBody>
      </p:sp>
    </p:spTree>
    <p:extLst>
      <p:ext uri="{BB962C8B-B14F-4D97-AF65-F5344CB8AC3E}">
        <p14:creationId xmlns:p14="http://schemas.microsoft.com/office/powerpoint/2010/main" val="4156691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4183063" y="3370263"/>
            <a:ext cx="850900"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lang="en-US" altLang="zh-TW" sz="5400">
                <a:solidFill>
                  <a:srgbClr val="FF0000"/>
                </a:solidFill>
                <a:latin typeface="Comic Sans MS" panose="030F0702030302020204" pitchFamily="66" charset="0"/>
              </a:rPr>
              <a:t>vs</a:t>
            </a:r>
          </a:p>
        </p:txBody>
      </p:sp>
      <p:sp>
        <p:nvSpPr>
          <p:cNvPr id="39939" name="Text Box 3"/>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grpSp>
        <p:nvGrpSpPr>
          <p:cNvPr id="28676" name="Group 4"/>
          <p:cNvGrpSpPr>
            <a:grpSpLocks/>
          </p:cNvGrpSpPr>
          <p:nvPr/>
        </p:nvGrpSpPr>
        <p:grpSpPr bwMode="auto">
          <a:xfrm>
            <a:off x="682625" y="1295400"/>
            <a:ext cx="7851775" cy="1252538"/>
            <a:chOff x="430" y="1035"/>
            <a:chExt cx="4946" cy="789"/>
          </a:xfrm>
        </p:grpSpPr>
        <p:sp>
          <p:nvSpPr>
            <p:cNvPr id="28693" name="Text Box 5"/>
            <p:cNvSpPr txBox="1">
              <a:spLocks noChangeArrowheads="1"/>
            </p:cNvSpPr>
            <p:nvPr/>
          </p:nvSpPr>
          <p:spPr bwMode="auto">
            <a:xfrm>
              <a:off x="430" y="1398"/>
              <a:ext cx="494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80000"/>
                </a:lnSpc>
                <a:spcBef>
                  <a:spcPct val="0"/>
                </a:spcBef>
                <a:buFontTx/>
                <a:buNone/>
              </a:pPr>
              <a:r>
                <a:rPr lang="en-US" altLang="zh-TW" sz="2400" b="1">
                  <a:latin typeface="Courier New" panose="02070309020205020404" pitchFamily="49" charset="0"/>
                </a:rPr>
                <a:t>compares regions within two sequences and </a:t>
              </a:r>
            </a:p>
            <a:p>
              <a:pPr algn="ctr" eaLnBrk="1" hangingPunct="1">
                <a:lnSpc>
                  <a:spcPct val="80000"/>
                </a:lnSpc>
                <a:spcBef>
                  <a:spcPct val="0"/>
                </a:spcBef>
                <a:buFontTx/>
                <a:buNone/>
              </a:pPr>
              <a:r>
                <a:rPr lang="en-US" altLang="zh-TW" sz="2400" b="1">
                  <a:latin typeface="Courier New" panose="02070309020205020404" pitchFamily="49" charset="0"/>
                </a:rPr>
                <a:t>can return several matches </a:t>
              </a:r>
            </a:p>
          </p:txBody>
        </p:sp>
        <p:sp>
          <p:nvSpPr>
            <p:cNvPr id="39942" name="Text Box 6"/>
            <p:cNvSpPr txBox="1">
              <a:spLocks noChangeArrowheads="1"/>
            </p:cNvSpPr>
            <p:nvPr/>
          </p:nvSpPr>
          <p:spPr bwMode="auto">
            <a:xfrm>
              <a:off x="1716" y="1035"/>
              <a:ext cx="2375" cy="335"/>
            </a:xfrm>
            <a:prstGeom prst="rect">
              <a:avLst/>
            </a:prstGeom>
            <a:solidFill>
              <a:srgbClr val="000066"/>
            </a:solidFill>
            <a:ln w="9525">
              <a:noFill/>
              <a:miter lim="800000"/>
              <a:headEnd/>
              <a:tailEnd/>
            </a:ln>
            <a:effectLst>
              <a:prstShdw prst="shdw17" dist="17961" dir="2700000">
                <a:srgbClr val="000066">
                  <a:gamma/>
                  <a:shade val="60000"/>
                  <a:invGamma/>
                </a:srgbClr>
              </a:prstShdw>
            </a:effectLst>
          </p:spPr>
          <p:txBody>
            <a:bodyPr wrap="none">
              <a:spAutoFit/>
            </a:bodyPr>
            <a:lstStyle/>
            <a:p>
              <a:pPr>
                <a:lnSpc>
                  <a:spcPct val="80000"/>
                </a:lnSpc>
                <a:defRPr/>
              </a:pPr>
              <a:r>
                <a:rPr kumimoji="1" lang="en-US" altLang="zh-TW" sz="3600" b="1">
                  <a:solidFill>
                    <a:schemeClr val="folHlink"/>
                  </a:solidFill>
                  <a:effectLst>
                    <a:outerShdw blurRad="38100" dist="38100" dir="2700000" algn="tl">
                      <a:srgbClr val="000000"/>
                    </a:outerShdw>
                  </a:effectLst>
                  <a:latin typeface="Arial Rounded MT Bold" pitchFamily="34" charset="0"/>
                </a:rPr>
                <a:t>Local Alignment</a:t>
              </a:r>
            </a:p>
          </p:txBody>
        </p:sp>
        <p:sp>
          <p:nvSpPr>
            <p:cNvPr id="28695" name="Text Box 7"/>
            <p:cNvSpPr txBox="1">
              <a:spLocks noChangeArrowheads="1"/>
            </p:cNvSpPr>
            <p:nvPr/>
          </p:nvSpPr>
          <p:spPr bwMode="auto">
            <a:xfrm>
              <a:off x="4128" y="1058"/>
              <a:ext cx="71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a:solidFill>
                    <a:srgbClr val="800000"/>
                  </a:solidFill>
                  <a:latin typeface="Arial" panose="020B0604020202020204" pitchFamily="34" charset="0"/>
                </a:rPr>
                <a:t>BestFit</a:t>
              </a:r>
            </a:p>
          </p:txBody>
        </p:sp>
      </p:grpSp>
      <p:grpSp>
        <p:nvGrpSpPr>
          <p:cNvPr id="28677" name="Group 8"/>
          <p:cNvGrpSpPr>
            <a:grpSpLocks/>
          </p:cNvGrpSpPr>
          <p:nvPr/>
        </p:nvGrpSpPr>
        <p:grpSpPr bwMode="auto">
          <a:xfrm>
            <a:off x="2235200" y="4267200"/>
            <a:ext cx="5221288" cy="993775"/>
            <a:chOff x="1408" y="2592"/>
            <a:chExt cx="3289" cy="626"/>
          </a:xfrm>
        </p:grpSpPr>
        <p:sp>
          <p:nvSpPr>
            <p:cNvPr id="28690" name="Text Box 9"/>
            <p:cNvSpPr txBox="1">
              <a:spLocks noChangeArrowheads="1"/>
            </p:cNvSpPr>
            <p:nvPr/>
          </p:nvSpPr>
          <p:spPr bwMode="auto">
            <a:xfrm>
              <a:off x="1408" y="2976"/>
              <a:ext cx="2991"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b="1">
                  <a:latin typeface="Courier New" panose="02070309020205020404" pitchFamily="49" charset="0"/>
                </a:rPr>
                <a:t>compare entire sequences </a:t>
              </a:r>
            </a:p>
          </p:txBody>
        </p:sp>
        <p:sp>
          <p:nvSpPr>
            <p:cNvPr id="39946" name="Text Box 10"/>
            <p:cNvSpPr txBox="1">
              <a:spLocks noChangeArrowheads="1"/>
            </p:cNvSpPr>
            <p:nvPr/>
          </p:nvSpPr>
          <p:spPr bwMode="auto">
            <a:xfrm>
              <a:off x="1645" y="2592"/>
              <a:ext cx="2516" cy="335"/>
            </a:xfrm>
            <a:prstGeom prst="rect">
              <a:avLst/>
            </a:prstGeom>
            <a:solidFill>
              <a:srgbClr val="000066"/>
            </a:solidFill>
            <a:ln w="9525">
              <a:noFill/>
              <a:miter lim="800000"/>
              <a:headEnd/>
              <a:tailEnd/>
            </a:ln>
            <a:effectLst>
              <a:prstShdw prst="shdw17" dist="17961" dir="2700000">
                <a:srgbClr val="000066">
                  <a:gamma/>
                  <a:shade val="60000"/>
                  <a:invGamma/>
                </a:srgbClr>
              </a:prstShdw>
            </a:effectLst>
          </p:spPr>
          <p:txBody>
            <a:bodyPr wrap="none">
              <a:spAutoFit/>
            </a:bodyPr>
            <a:lstStyle/>
            <a:p>
              <a:pPr>
                <a:lnSpc>
                  <a:spcPct val="80000"/>
                </a:lnSpc>
                <a:defRPr/>
              </a:pPr>
              <a:r>
                <a:rPr kumimoji="1" lang="en-US" altLang="zh-TW" sz="3600" b="1">
                  <a:solidFill>
                    <a:schemeClr val="folHlink"/>
                  </a:solidFill>
                  <a:effectLst>
                    <a:outerShdw blurRad="38100" dist="38100" dir="2700000" algn="tl">
                      <a:srgbClr val="000000"/>
                    </a:outerShdw>
                  </a:effectLst>
                  <a:latin typeface="Arial Rounded MT Bold" pitchFamily="34" charset="0"/>
                </a:rPr>
                <a:t>Global Alignment</a:t>
              </a:r>
            </a:p>
          </p:txBody>
        </p:sp>
        <p:sp>
          <p:nvSpPr>
            <p:cNvPr id="28692" name="Text Box 11"/>
            <p:cNvSpPr txBox="1">
              <a:spLocks noChangeArrowheads="1"/>
            </p:cNvSpPr>
            <p:nvPr/>
          </p:nvSpPr>
          <p:spPr bwMode="auto">
            <a:xfrm>
              <a:off x="4176" y="2615"/>
              <a:ext cx="521"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a:solidFill>
                    <a:srgbClr val="800000"/>
                  </a:solidFill>
                  <a:latin typeface="Arial" panose="020B0604020202020204" pitchFamily="34" charset="0"/>
                </a:rPr>
                <a:t>GAP</a:t>
              </a:r>
            </a:p>
          </p:txBody>
        </p:sp>
      </p:grpSp>
      <p:grpSp>
        <p:nvGrpSpPr>
          <p:cNvPr id="28678" name="Group 12"/>
          <p:cNvGrpSpPr>
            <a:grpSpLocks/>
          </p:cNvGrpSpPr>
          <p:nvPr/>
        </p:nvGrpSpPr>
        <p:grpSpPr bwMode="auto">
          <a:xfrm>
            <a:off x="2362200" y="5334000"/>
            <a:ext cx="4419600" cy="457200"/>
            <a:chOff x="1488" y="1632"/>
            <a:chExt cx="2784" cy="288"/>
          </a:xfrm>
        </p:grpSpPr>
        <p:sp>
          <p:nvSpPr>
            <p:cNvPr id="28686" name="Line 13"/>
            <p:cNvSpPr>
              <a:spLocks noChangeShapeType="1"/>
            </p:cNvSpPr>
            <p:nvPr/>
          </p:nvSpPr>
          <p:spPr bwMode="auto">
            <a:xfrm>
              <a:off x="1488" y="1632"/>
              <a:ext cx="2784" cy="0"/>
            </a:xfrm>
            <a:prstGeom prst="line">
              <a:avLst/>
            </a:prstGeom>
            <a:noFill/>
            <a:ln w="12700">
              <a:solidFill>
                <a:srgbClr val="009900"/>
              </a:solidFill>
              <a:round/>
              <a:headEnd/>
              <a:tailEnd/>
            </a:ln>
            <a:effectLst>
              <a:prstShdw prst="shdw17" dist="17961" dir="2700000">
                <a:srgbClr val="005C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8687" name="Line 14"/>
            <p:cNvSpPr>
              <a:spLocks noChangeShapeType="1"/>
            </p:cNvSpPr>
            <p:nvPr/>
          </p:nvSpPr>
          <p:spPr bwMode="auto">
            <a:xfrm>
              <a:off x="1680" y="1920"/>
              <a:ext cx="2256" cy="0"/>
            </a:xfrm>
            <a:prstGeom prst="line">
              <a:avLst/>
            </a:prstGeom>
            <a:noFill/>
            <a:ln w="12700">
              <a:solidFill>
                <a:srgbClr val="009900"/>
              </a:solidFill>
              <a:round/>
              <a:headEnd/>
              <a:tailEnd/>
            </a:ln>
            <a:effectLst>
              <a:prstShdw prst="shdw17" dist="17961" dir="2700000">
                <a:srgbClr val="005C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8688" name="Line 15"/>
            <p:cNvSpPr>
              <a:spLocks noChangeShapeType="1"/>
            </p:cNvSpPr>
            <p:nvPr/>
          </p:nvSpPr>
          <p:spPr bwMode="auto">
            <a:xfrm>
              <a:off x="1488" y="1632"/>
              <a:ext cx="240" cy="288"/>
            </a:xfrm>
            <a:prstGeom prst="line">
              <a:avLst/>
            </a:prstGeom>
            <a:noFill/>
            <a:ln w="9525">
              <a:solidFill>
                <a:srgbClr val="0099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8689" name="Line 16"/>
            <p:cNvSpPr>
              <a:spLocks noChangeShapeType="1"/>
            </p:cNvSpPr>
            <p:nvPr/>
          </p:nvSpPr>
          <p:spPr bwMode="auto">
            <a:xfrm flipH="1">
              <a:off x="3888" y="1632"/>
              <a:ext cx="336" cy="288"/>
            </a:xfrm>
            <a:prstGeom prst="line">
              <a:avLst/>
            </a:prstGeom>
            <a:noFill/>
            <a:ln w="9525">
              <a:solidFill>
                <a:srgbClr val="009900"/>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28679" name="Group 17"/>
          <p:cNvGrpSpPr>
            <a:grpSpLocks/>
          </p:cNvGrpSpPr>
          <p:nvPr/>
        </p:nvGrpSpPr>
        <p:grpSpPr bwMode="auto">
          <a:xfrm>
            <a:off x="2362200" y="2590800"/>
            <a:ext cx="4419600" cy="457200"/>
            <a:chOff x="1488" y="3216"/>
            <a:chExt cx="2784" cy="288"/>
          </a:xfrm>
        </p:grpSpPr>
        <p:sp>
          <p:nvSpPr>
            <p:cNvPr id="28682" name="Line 18"/>
            <p:cNvSpPr>
              <a:spLocks noChangeShapeType="1"/>
            </p:cNvSpPr>
            <p:nvPr/>
          </p:nvSpPr>
          <p:spPr bwMode="auto">
            <a:xfrm>
              <a:off x="1488" y="3216"/>
              <a:ext cx="2784" cy="0"/>
            </a:xfrm>
            <a:prstGeom prst="line">
              <a:avLst/>
            </a:prstGeom>
            <a:noFill/>
            <a:ln w="12700">
              <a:solidFill>
                <a:srgbClr val="009900"/>
              </a:solidFill>
              <a:round/>
              <a:headEnd/>
              <a:tailEnd/>
            </a:ln>
            <a:effectLst>
              <a:prstShdw prst="shdw17" dist="17961" dir="2700000">
                <a:srgbClr val="005C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8683" name="Line 19"/>
            <p:cNvSpPr>
              <a:spLocks noChangeShapeType="1"/>
            </p:cNvSpPr>
            <p:nvPr/>
          </p:nvSpPr>
          <p:spPr bwMode="auto">
            <a:xfrm>
              <a:off x="1680" y="3504"/>
              <a:ext cx="2256" cy="0"/>
            </a:xfrm>
            <a:prstGeom prst="line">
              <a:avLst/>
            </a:prstGeom>
            <a:noFill/>
            <a:ln w="12700">
              <a:solidFill>
                <a:srgbClr val="009900"/>
              </a:solidFill>
              <a:round/>
              <a:headEnd/>
              <a:tailEnd/>
            </a:ln>
            <a:effectLst>
              <a:prstShdw prst="shdw17" dist="17961" dir="2700000">
                <a:srgbClr val="005C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8684" name="Line 20"/>
            <p:cNvSpPr>
              <a:spLocks noChangeShapeType="1"/>
            </p:cNvSpPr>
            <p:nvPr/>
          </p:nvSpPr>
          <p:spPr bwMode="auto">
            <a:xfrm>
              <a:off x="1920" y="3216"/>
              <a:ext cx="240" cy="288"/>
            </a:xfrm>
            <a:prstGeom prst="line">
              <a:avLst/>
            </a:prstGeom>
            <a:noFill/>
            <a:ln w="9525">
              <a:solidFill>
                <a:srgbClr val="0099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8685" name="Line 21"/>
            <p:cNvSpPr>
              <a:spLocks noChangeShapeType="1"/>
            </p:cNvSpPr>
            <p:nvPr/>
          </p:nvSpPr>
          <p:spPr bwMode="auto">
            <a:xfrm flipH="1">
              <a:off x="2352" y="3216"/>
              <a:ext cx="336" cy="288"/>
            </a:xfrm>
            <a:prstGeom prst="line">
              <a:avLst/>
            </a:prstGeom>
            <a:noFill/>
            <a:ln w="9525">
              <a:solidFill>
                <a:srgbClr val="009900"/>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28680" name="Text Box 22"/>
          <p:cNvSpPr txBox="1">
            <a:spLocks noChangeArrowheads="1"/>
          </p:cNvSpPr>
          <p:nvPr/>
        </p:nvSpPr>
        <p:spPr bwMode="auto">
          <a:xfrm>
            <a:off x="873125" y="2647950"/>
            <a:ext cx="879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660066"/>
                </a:solidFill>
                <a:latin typeface="Staccato222 BT" pitchFamily="66" charset="0"/>
              </a:rPr>
              <a:t>BLAST</a:t>
            </a:r>
          </a:p>
        </p:txBody>
      </p:sp>
      <p:sp>
        <p:nvSpPr>
          <p:cNvPr id="28681" name="Text Box 23"/>
          <p:cNvSpPr txBox="1">
            <a:spLocks noChangeArrowheads="1"/>
          </p:cNvSpPr>
          <p:nvPr/>
        </p:nvSpPr>
        <p:spPr bwMode="auto">
          <a:xfrm>
            <a:off x="873125" y="5715000"/>
            <a:ext cx="879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660066"/>
                </a:solidFill>
                <a:latin typeface="Staccato222 BT" pitchFamily="66" charset="0"/>
              </a:rPr>
              <a:t>FASTA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258763" y="1219200"/>
            <a:ext cx="8626475" cy="491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b="1" dirty="0">
                <a:latin typeface="Arial" panose="020B0604020202020204" pitchFamily="34" charset="0"/>
              </a:rPr>
              <a:t>1.	</a:t>
            </a:r>
            <a:r>
              <a:rPr lang="en-US" altLang="zh-TW" sz="2000" b="1" u="sng" dirty="0" err="1">
                <a:solidFill>
                  <a:srgbClr val="FF0000"/>
                </a:solidFill>
                <a:latin typeface="Arial" panose="020B0604020202020204" pitchFamily="34" charset="0"/>
              </a:rPr>
              <a:t>BestFit</a:t>
            </a:r>
            <a:r>
              <a:rPr lang="en-US" altLang="zh-TW" sz="2000" b="1" dirty="0">
                <a:solidFill>
                  <a:srgbClr val="FF0000"/>
                </a:solidFill>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Make an optimal alignment of the best segment of similarity between two 	sequences by inserting gaps to maximize the number of matches using the</a:t>
            </a:r>
            <a:r>
              <a:rPr lang="en-US" altLang="zh-TW" sz="1600" i="1" dirty="0">
                <a:latin typeface="Arial" panose="020B0604020202020204" pitchFamily="34" charset="0"/>
              </a:rPr>
              <a:t> local 	homology </a:t>
            </a:r>
            <a:r>
              <a:rPr lang="en-US" altLang="zh-TW" sz="1600" dirty="0">
                <a:latin typeface="Arial" panose="020B0604020202020204" pitchFamily="34" charset="0"/>
              </a:rPr>
              <a:t>algorithm of Smith and Waterman. </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2.	Compare:</a:t>
            </a:r>
          </a:p>
          <a:p>
            <a:pPr eaLnBrk="1" hangingPunct="1">
              <a:spcBef>
                <a:spcPct val="0"/>
              </a:spcBef>
              <a:buFontTx/>
              <a:buNone/>
            </a:pPr>
            <a:r>
              <a:rPr lang="en-US" altLang="zh-TW" sz="1600" dirty="0">
                <a:latin typeface="Arial" panose="020B0604020202020204" pitchFamily="34" charset="0"/>
              </a:rPr>
              <a:t>		Compare two protein or nucleic acid sequences</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3. 	</a:t>
            </a:r>
            <a:r>
              <a:rPr lang="en-US" altLang="zh-TW" sz="2000" b="1" dirty="0" err="1">
                <a:latin typeface="Arial" panose="020B0604020202020204" pitchFamily="34" charset="0"/>
              </a:rPr>
              <a:t>DotPlot</a:t>
            </a:r>
            <a:r>
              <a:rPr lang="en-US" altLang="zh-TW" sz="2000" dirty="0">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Make a dot-plot with the output file from Compare.</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4. 	</a:t>
            </a:r>
            <a:r>
              <a:rPr lang="en-US" altLang="zh-TW" sz="2000" b="1" u="sng" dirty="0">
                <a:solidFill>
                  <a:srgbClr val="FF0000"/>
                </a:solidFill>
                <a:latin typeface="Arial" panose="020B0604020202020204" pitchFamily="34" charset="0"/>
              </a:rPr>
              <a:t>Gap</a:t>
            </a:r>
            <a:r>
              <a:rPr lang="en-US" altLang="zh-TW" sz="2000" b="1" dirty="0">
                <a:solidFill>
                  <a:srgbClr val="FF0000"/>
                </a:solidFill>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Alignment of two sequences which has maximum base matches and minimum gap 	by using the algorithm of Needleman and </a:t>
            </a:r>
            <a:r>
              <a:rPr lang="en-US" altLang="zh-TW" sz="1600" dirty="0" err="1">
                <a:latin typeface="Arial" panose="020B0604020202020204" pitchFamily="34" charset="0"/>
              </a:rPr>
              <a:t>Wunsch</a:t>
            </a:r>
            <a:r>
              <a:rPr lang="en-US" altLang="zh-TW" sz="1600" dirty="0">
                <a:latin typeface="Arial" panose="020B0604020202020204" pitchFamily="34" charset="0"/>
              </a:rPr>
              <a:t>.</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5. 	</a:t>
            </a:r>
            <a:r>
              <a:rPr lang="en-US" altLang="zh-TW" sz="2000" b="1" dirty="0" err="1">
                <a:latin typeface="Arial" panose="020B0604020202020204" pitchFamily="34" charset="0"/>
              </a:rPr>
              <a:t>GapShow</a:t>
            </a:r>
            <a:r>
              <a:rPr lang="en-US" altLang="zh-TW" sz="2000" b="1" dirty="0">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Graphic of alignment   (use Gap or </a:t>
            </a:r>
            <a:r>
              <a:rPr lang="en-US" altLang="zh-TW" sz="1600" dirty="0" err="1">
                <a:latin typeface="Arial" panose="020B0604020202020204" pitchFamily="34" charset="0"/>
              </a:rPr>
              <a:t>Bestfit</a:t>
            </a:r>
            <a:r>
              <a:rPr lang="en-US" altLang="zh-TW" sz="1600" dirty="0">
                <a:latin typeface="Arial" panose="020B0604020202020204" pitchFamily="34" charset="0"/>
              </a:rPr>
              <a:t> first)</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6. 	</a:t>
            </a:r>
            <a:r>
              <a:rPr lang="en-US" altLang="zh-TW" sz="2000" b="1" u="sng" dirty="0" err="1">
                <a:latin typeface="Arial" panose="020B0604020202020204" pitchFamily="34" charset="0"/>
              </a:rPr>
              <a:t>FrameAlign</a:t>
            </a:r>
            <a:r>
              <a:rPr lang="en-US" altLang="zh-TW" sz="2000" b="1" dirty="0">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Create an optimal alignment between a protein sequence and the codons in 3 	reading frames on a nucleotide sequence</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7. 	</a:t>
            </a:r>
            <a:r>
              <a:rPr lang="en-US" altLang="zh-TW" sz="2000" b="1" dirty="0" err="1">
                <a:latin typeface="Arial" panose="020B0604020202020204" pitchFamily="34" charset="0"/>
              </a:rPr>
              <a:t>ProfileGap</a:t>
            </a:r>
            <a:r>
              <a:rPr lang="en-US" altLang="zh-TW" sz="2000" b="1" dirty="0">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Make an optimal alignment between a profile and one or more sequences</a:t>
            </a:r>
          </a:p>
        </p:txBody>
      </p:sp>
      <p:sp>
        <p:nvSpPr>
          <p:cNvPr id="43011" name="Text Box 3"/>
          <p:cNvSpPr txBox="1">
            <a:spLocks noChangeArrowheads="1"/>
          </p:cNvSpPr>
          <p:nvPr/>
        </p:nvSpPr>
        <p:spPr bwMode="auto">
          <a:xfrm>
            <a:off x="1524000" y="304800"/>
            <a:ext cx="6096000" cy="628650"/>
          </a:xfrm>
          <a:prstGeom prst="rect">
            <a:avLst/>
          </a:prstGeom>
          <a:noFill/>
          <a:ln w="9525">
            <a:noFill/>
            <a:miter lim="800000"/>
            <a:headEnd/>
            <a:tailEnd/>
          </a:ln>
          <a:effectLst/>
        </p:spPr>
        <p:txBody>
          <a:bodyPr>
            <a:spAutoFit/>
          </a:bodyPr>
          <a:lstStyle/>
          <a:p>
            <a:pPr algn="ctr">
              <a:lnSpc>
                <a:spcPct val="80000"/>
              </a:lnSpc>
              <a:defRPr/>
            </a:pPr>
            <a:r>
              <a:rPr kumimoji="1" lang="en-US" altLang="zh-TW" sz="4400" b="1" u="sng">
                <a:solidFill>
                  <a:srgbClr val="003300"/>
                </a:solidFill>
                <a:effectLst>
                  <a:outerShdw blurRad="38100" dist="38100" dir="2700000" algn="tl">
                    <a:srgbClr val="000000"/>
                  </a:outerShdw>
                </a:effectLst>
                <a:latin typeface="Arial Rounded MT Bold" pitchFamily="34" charset="0"/>
              </a:rPr>
              <a:t>Pairwise Comparsion</a:t>
            </a:r>
          </a:p>
        </p:txBody>
      </p:sp>
      <p:pic>
        <p:nvPicPr>
          <p:cNvPr id="29700" name="Picture 4" descr="BD10263_">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12954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5" descr="BD10263_">
            <a:hlinkClick r:id="rId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0100" y="23749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6" descr="BD10263_">
            <a:hlinkClick r:id="rId5"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29083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7" descr="BD10263_">
            <a:hlinkClick r:id="rId6"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42799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BD10263_">
            <a:hlinkClick r:id="rId7"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34290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BD10263_">
            <a:hlinkClick r:id="rId8"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48133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BD10263_">
            <a:hlinkClick r:id="rId9"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55753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sp>
        <p:nvSpPr>
          <p:cNvPr id="30723" name="Text Box 20"/>
          <p:cNvSpPr txBox="1">
            <a:spLocks noChangeArrowheads="1"/>
          </p:cNvSpPr>
          <p:nvPr/>
        </p:nvSpPr>
        <p:spPr bwMode="auto">
          <a:xfrm>
            <a:off x="250825" y="1289050"/>
            <a:ext cx="8424863"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kumimoji="0" lang="en-US" altLang="zh-TW" sz="2000">
                <a:latin typeface="Arial" panose="020B0604020202020204" pitchFamily="34" charset="0"/>
              </a:rPr>
              <a:t>There are three variations on the theme of sequence comparison. </a:t>
            </a:r>
          </a:p>
          <a:p>
            <a:pPr algn="ctr" eaLnBrk="1" hangingPunct="1">
              <a:spcBef>
                <a:spcPct val="0"/>
              </a:spcBef>
              <a:buFontTx/>
              <a:buNone/>
            </a:pPr>
            <a:endParaRPr kumimoji="0" lang="en-US" altLang="zh-TW" sz="2000">
              <a:latin typeface="Arial" panose="020B0604020202020204" pitchFamily="34" charset="0"/>
            </a:endParaRPr>
          </a:p>
          <a:p>
            <a:pPr algn="ctr" eaLnBrk="1" hangingPunct="1">
              <a:spcBef>
                <a:spcPct val="0"/>
              </a:spcBef>
              <a:buFontTx/>
              <a:buNone/>
            </a:pPr>
            <a:r>
              <a:rPr kumimoji="0" lang="en-US" altLang="zh-TW" sz="2000">
                <a:latin typeface="Arial" panose="020B0604020202020204" pitchFamily="34" charset="0"/>
              </a:rPr>
              <a:t>The </a:t>
            </a:r>
            <a:r>
              <a:rPr kumimoji="0" lang="en-US" altLang="zh-TW" sz="2000" b="1">
                <a:solidFill>
                  <a:srgbClr val="FF6600"/>
                </a:solidFill>
                <a:latin typeface="Arial" panose="020B0604020202020204" pitchFamily="34" charset="0"/>
              </a:rPr>
              <a:t>BEST</a:t>
            </a:r>
            <a:r>
              <a:rPr kumimoji="0" lang="en-US" altLang="zh-TW" sz="2000" b="1">
                <a:latin typeface="Arial" panose="020B0604020202020204" pitchFamily="34" charset="0"/>
              </a:rPr>
              <a:t> </a:t>
            </a:r>
            <a:r>
              <a:rPr kumimoji="0" lang="en-US" altLang="zh-TW" sz="2000">
                <a:latin typeface="Arial" panose="020B0604020202020204" pitchFamily="34" charset="0"/>
              </a:rPr>
              <a:t>region of similarity between two sequences, </a:t>
            </a:r>
          </a:p>
          <a:p>
            <a:pPr algn="ctr" eaLnBrk="1" hangingPunct="1">
              <a:spcBef>
                <a:spcPct val="0"/>
              </a:spcBef>
              <a:buFontTx/>
              <a:buNone/>
            </a:pPr>
            <a:r>
              <a:rPr kumimoji="0" lang="en-US" altLang="zh-TW" sz="2000">
                <a:latin typeface="Arial" panose="020B0604020202020204" pitchFamily="34" charset="0"/>
              </a:rPr>
              <a:t>The best </a:t>
            </a:r>
            <a:r>
              <a:rPr kumimoji="0" lang="en-US" altLang="zh-TW" sz="2000" b="1">
                <a:solidFill>
                  <a:srgbClr val="FF6600"/>
                </a:solidFill>
                <a:latin typeface="Arial" panose="020B0604020202020204" pitchFamily="34" charset="0"/>
              </a:rPr>
              <a:t>OVERALL</a:t>
            </a:r>
            <a:r>
              <a:rPr kumimoji="0" lang="en-US" altLang="zh-TW" sz="2000">
                <a:latin typeface="Arial" panose="020B0604020202020204" pitchFamily="34" charset="0"/>
              </a:rPr>
              <a:t> alignment of two sequences, or</a:t>
            </a:r>
          </a:p>
          <a:p>
            <a:pPr algn="ctr" eaLnBrk="1" hangingPunct="1">
              <a:spcBef>
                <a:spcPct val="0"/>
              </a:spcBef>
              <a:buFontTx/>
              <a:buNone/>
            </a:pPr>
            <a:r>
              <a:rPr kumimoji="0" lang="en-US" altLang="zh-TW" sz="2000" b="1">
                <a:solidFill>
                  <a:srgbClr val="FF6600"/>
                </a:solidFill>
                <a:latin typeface="Arial" panose="020B0604020202020204" pitchFamily="34" charset="0"/>
              </a:rPr>
              <a:t>ALL</a:t>
            </a:r>
            <a:r>
              <a:rPr kumimoji="0" lang="en-US" altLang="zh-TW" sz="2000">
                <a:latin typeface="Arial" panose="020B0604020202020204" pitchFamily="34" charset="0"/>
              </a:rPr>
              <a:t> regions of similarity between them.</a:t>
            </a:r>
          </a:p>
        </p:txBody>
      </p:sp>
      <p:sp>
        <p:nvSpPr>
          <p:cNvPr id="30724" name="Text Box 21"/>
          <p:cNvSpPr txBox="1">
            <a:spLocks noChangeArrowheads="1"/>
          </p:cNvSpPr>
          <p:nvPr/>
        </p:nvSpPr>
        <p:spPr bwMode="auto">
          <a:xfrm>
            <a:off x="295275" y="3213100"/>
            <a:ext cx="8696325"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2400" b="1">
                <a:latin typeface="Arial" panose="020B0604020202020204" pitchFamily="34" charset="0"/>
              </a:rPr>
              <a:t>bestfit </a:t>
            </a:r>
            <a:r>
              <a:rPr kumimoji="0" lang="en-US" altLang="zh-TW" sz="1800">
                <a:latin typeface="Arial" panose="020B0604020202020204" pitchFamily="34" charset="0"/>
              </a:rPr>
              <a:t>– </a:t>
            </a:r>
          </a:p>
          <a:p>
            <a:pPr eaLnBrk="1" hangingPunct="1">
              <a:spcBef>
                <a:spcPct val="0"/>
              </a:spcBef>
              <a:buFontTx/>
              <a:buNone/>
            </a:pPr>
            <a:r>
              <a:rPr kumimoji="0" lang="en-US" altLang="zh-TW" sz="1800">
                <a:latin typeface="Arial" panose="020B0604020202020204" pitchFamily="34" charset="0"/>
              </a:rPr>
              <a:t>finds the best single region of similarity &amp; displays it. </a:t>
            </a:r>
          </a:p>
          <a:p>
            <a:pPr eaLnBrk="1" hangingPunct="1">
              <a:spcBef>
                <a:spcPct val="0"/>
              </a:spcBef>
              <a:buFontTx/>
              <a:buNone/>
            </a:pPr>
            <a:endParaRPr kumimoji="0" lang="en-US" altLang="zh-TW" sz="1800">
              <a:latin typeface="Arial" panose="020B0604020202020204" pitchFamily="34" charset="0"/>
            </a:endParaRPr>
          </a:p>
          <a:p>
            <a:pPr eaLnBrk="1" hangingPunct="1">
              <a:spcBef>
                <a:spcPct val="0"/>
              </a:spcBef>
              <a:buFontTx/>
              <a:buNone/>
            </a:pPr>
            <a:r>
              <a:rPr kumimoji="0" lang="en-US" altLang="zh-TW" sz="2400" b="1">
                <a:latin typeface="Arial" panose="020B0604020202020204" pitchFamily="34" charset="0"/>
              </a:rPr>
              <a:t>gap</a:t>
            </a:r>
            <a:r>
              <a:rPr kumimoji="0" lang="en-US" altLang="zh-TW" sz="1800">
                <a:latin typeface="Arial" panose="020B0604020202020204" pitchFamily="34" charset="0"/>
              </a:rPr>
              <a:t> – </a:t>
            </a:r>
          </a:p>
          <a:p>
            <a:pPr eaLnBrk="1" hangingPunct="1">
              <a:spcBef>
                <a:spcPct val="0"/>
              </a:spcBef>
              <a:buFontTx/>
              <a:buNone/>
            </a:pPr>
            <a:r>
              <a:rPr kumimoji="0" lang="en-US" altLang="zh-TW" sz="1800">
                <a:latin typeface="Arial" panose="020B0604020202020204" pitchFamily="34" charset="0"/>
              </a:rPr>
              <a:t>aligns two sequences over their entire length &amp; displays it. </a:t>
            </a:r>
          </a:p>
          <a:p>
            <a:pPr eaLnBrk="1" hangingPunct="1">
              <a:spcBef>
                <a:spcPct val="0"/>
              </a:spcBef>
              <a:buFontTx/>
              <a:buNone/>
            </a:pPr>
            <a:endParaRPr kumimoji="0" lang="en-US" altLang="zh-TW" sz="1800">
              <a:latin typeface="Arial" panose="020B0604020202020204" pitchFamily="34" charset="0"/>
            </a:endParaRPr>
          </a:p>
          <a:p>
            <a:pPr eaLnBrk="1" hangingPunct="1">
              <a:spcBef>
                <a:spcPct val="0"/>
              </a:spcBef>
              <a:buFontTx/>
              <a:buNone/>
            </a:pPr>
            <a:r>
              <a:rPr kumimoji="0" lang="en-US" altLang="zh-TW" sz="2400" b="1">
                <a:latin typeface="Arial" panose="020B0604020202020204" pitchFamily="34" charset="0"/>
              </a:rPr>
              <a:t>compare</a:t>
            </a:r>
            <a:r>
              <a:rPr kumimoji="0" lang="en-US" altLang="zh-TW" sz="1800">
                <a:latin typeface="Arial" panose="020B0604020202020204" pitchFamily="34" charset="0"/>
              </a:rPr>
              <a:t> - finds all regions of potential homology &amp; displays them. </a:t>
            </a:r>
          </a:p>
          <a:p>
            <a:pPr eaLnBrk="1" hangingPunct="1">
              <a:spcBef>
                <a:spcPct val="0"/>
              </a:spcBef>
              <a:buFontTx/>
              <a:buNone/>
            </a:pPr>
            <a:endParaRPr kumimoji="0" lang="en-US" altLang="zh-TW" sz="1800">
              <a:latin typeface="Arial" panose="020B0604020202020204" pitchFamily="34" charset="0"/>
            </a:endParaRPr>
          </a:p>
          <a:p>
            <a:pPr eaLnBrk="1" hangingPunct="1">
              <a:spcBef>
                <a:spcPct val="0"/>
              </a:spcBef>
              <a:buFontTx/>
              <a:buNone/>
            </a:pPr>
            <a:r>
              <a:rPr kumimoji="0" lang="en-US" altLang="zh-TW" sz="1800" b="1">
                <a:latin typeface="Arial" panose="020B0604020202020204" pitchFamily="34" charset="0"/>
              </a:rPr>
              <a:t>NB:</a:t>
            </a:r>
            <a:r>
              <a:rPr kumimoji="0" lang="en-US" altLang="zh-TW" sz="1800">
                <a:latin typeface="Arial" panose="020B0604020202020204" pitchFamily="34" charset="0"/>
              </a:rPr>
              <a:t> Be careful when using these programes; it is possible to align one sequence with </a:t>
            </a:r>
            <a:r>
              <a:rPr kumimoji="0" lang="en-US" altLang="zh-TW" sz="1800" i="1">
                <a:latin typeface="Arial" panose="020B0604020202020204" pitchFamily="34" charset="0"/>
              </a:rPr>
              <a:t>any</a:t>
            </a:r>
            <a:r>
              <a:rPr kumimoji="0" lang="en-US" altLang="zh-TW" sz="1800">
                <a:latin typeface="Arial" panose="020B0604020202020204" pitchFamily="34" charset="0"/>
              </a:rPr>
              <a:t> other, if you really want to. False alignments, and the research you plan using them, may have no biological significance!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449263" y="1143000"/>
            <a:ext cx="824547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lvl="1" algn="just" eaLnBrk="1" hangingPunct="1">
              <a:lnSpc>
                <a:spcPct val="90000"/>
              </a:lnSpc>
              <a:spcBef>
                <a:spcPct val="0"/>
              </a:spcBef>
              <a:buFontTx/>
              <a:buNone/>
            </a:pPr>
            <a:r>
              <a:rPr lang="en-US" altLang="zh-TW" sz="2000" b="1">
                <a:solidFill>
                  <a:srgbClr val="800000"/>
                </a:solidFill>
                <a:latin typeface="Arial" panose="020B0604020202020204" pitchFamily="34" charset="0"/>
              </a:rPr>
              <a:t>FrameAlign </a:t>
            </a:r>
            <a:r>
              <a:rPr lang="en-US" altLang="zh-TW" sz="2000">
                <a:latin typeface="Arial" panose="020B0604020202020204" pitchFamily="34" charset="0"/>
              </a:rPr>
              <a:t>creates an optimal alignment of the best segment of similarity (local alignment) between a protein sequence and the codons in all possible reading frames on a single strand of a nucleotide sequence. Optimal alignments may include reading frame shifts. </a:t>
            </a:r>
          </a:p>
        </p:txBody>
      </p:sp>
      <p:sp>
        <p:nvSpPr>
          <p:cNvPr id="44035" name="Text Box 3"/>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grpSp>
        <p:nvGrpSpPr>
          <p:cNvPr id="31748" name="Group 4"/>
          <p:cNvGrpSpPr>
            <a:grpSpLocks/>
          </p:cNvGrpSpPr>
          <p:nvPr/>
        </p:nvGrpSpPr>
        <p:grpSpPr bwMode="auto">
          <a:xfrm>
            <a:off x="908050" y="2792413"/>
            <a:ext cx="7327900" cy="2573337"/>
            <a:chOff x="528" y="1759"/>
            <a:chExt cx="4616" cy="1621"/>
          </a:xfrm>
        </p:grpSpPr>
        <p:sp>
          <p:nvSpPr>
            <p:cNvPr id="31750" name="Text Box 5"/>
            <p:cNvSpPr txBox="1">
              <a:spLocks noChangeArrowheads="1"/>
            </p:cNvSpPr>
            <p:nvPr/>
          </p:nvSpPr>
          <p:spPr bwMode="auto">
            <a:xfrm>
              <a:off x="615" y="1759"/>
              <a:ext cx="4529"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000">
                  <a:solidFill>
                    <a:srgbClr val="800000"/>
                  </a:solidFill>
                  <a:latin typeface="Arial" panose="020B0604020202020204" pitchFamily="34" charset="0"/>
                </a:rPr>
                <a:t>Query:Nucleotide sequence              Against:Protein sequence</a:t>
              </a:r>
            </a:p>
          </p:txBody>
        </p:sp>
        <p:sp>
          <p:nvSpPr>
            <p:cNvPr id="31751" name="Text Box 6"/>
            <p:cNvSpPr txBox="1">
              <a:spLocks noChangeArrowheads="1"/>
            </p:cNvSpPr>
            <p:nvPr/>
          </p:nvSpPr>
          <p:spPr bwMode="auto">
            <a:xfrm>
              <a:off x="528" y="2038"/>
              <a:ext cx="4337" cy="1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endParaRPr lang="en-US" altLang="zh-TW" sz="1400">
                <a:latin typeface="Courier New" panose="02070309020205020404" pitchFamily="49" charset="0"/>
              </a:endParaRPr>
            </a:p>
            <a:p>
              <a:pPr eaLnBrk="1" hangingPunct="1">
                <a:lnSpc>
                  <a:spcPct val="80000"/>
                </a:lnSpc>
                <a:spcBef>
                  <a:spcPct val="0"/>
                </a:spcBef>
                <a:buFontTx/>
                <a:buNone/>
              </a:pPr>
              <a:r>
                <a:rPr lang="en-US" altLang="zh-TW" sz="1400">
                  <a:latin typeface="Courier New" panose="02070309020205020404" pitchFamily="49" charset="0"/>
                </a:rPr>
                <a:t>       3 </a:t>
              </a:r>
              <a:r>
                <a:rPr lang="en-US" altLang="zh-TW" sz="1400">
                  <a:solidFill>
                    <a:srgbClr val="000066"/>
                  </a:solidFill>
                  <a:latin typeface="Courier New" panose="02070309020205020404" pitchFamily="49" charset="0"/>
                </a:rPr>
                <a:t>GAAATCAAGAAGGCCATCAAGGAGGAATCTGAAGGCAAAATGAAGGGAAT</a:t>
              </a:r>
              <a:r>
                <a:rPr lang="en-US" altLang="zh-TW" sz="1400">
                  <a:latin typeface="Courier New" panose="02070309020205020404" pitchFamily="49" charset="0"/>
                </a:rPr>
                <a:t> 52</a:t>
              </a:r>
            </a:p>
            <a:p>
              <a:pPr eaLnBrk="1" hangingPunct="1">
                <a:lnSpc>
                  <a:spcPct val="80000"/>
                </a:lnSpc>
                <a:spcBef>
                  <a:spcPct val="0"/>
                </a:spcBef>
                <a:buFontTx/>
                <a:buNone/>
              </a:pPr>
              <a:r>
                <a:rPr lang="en-US" altLang="zh-TW" sz="1400">
                  <a:latin typeface="Courier New" panose="02070309020205020404" pitchFamily="49" charset="0"/>
                </a:rPr>
                <a:t>         |||||||||||||||||||||||||||||||||||||||:::||||||||</a:t>
              </a:r>
            </a:p>
            <a:p>
              <a:pPr eaLnBrk="1" hangingPunct="1">
                <a:lnSpc>
                  <a:spcPct val="80000"/>
                </a:lnSpc>
                <a:spcBef>
                  <a:spcPct val="0"/>
                </a:spcBef>
                <a:buFontTx/>
                <a:buNone/>
              </a:pPr>
              <a:r>
                <a:rPr lang="en-US" altLang="zh-TW" sz="1400">
                  <a:latin typeface="Courier New" panose="02070309020205020404" pitchFamily="49" charset="0"/>
                </a:rPr>
                <a:t>     261 GluIleLysLysAlaIleLysGluGluSerGluGlyLysLeuLysGlyIl 277</a:t>
              </a:r>
            </a:p>
            <a:p>
              <a:pPr eaLnBrk="1" hangingPunct="1">
                <a:lnSpc>
                  <a:spcPct val="80000"/>
                </a:lnSpc>
                <a:spcBef>
                  <a:spcPct val="0"/>
                </a:spcBef>
                <a:buFontTx/>
                <a:buNone/>
              </a:pPr>
              <a:r>
                <a:rPr lang="en-US" altLang="zh-TW" sz="1400">
                  <a:latin typeface="Courier New" panose="02070309020205020404" pitchFamily="49" charset="0"/>
                </a:rPr>
                <a:t>                  .         .         .         .         .</a:t>
              </a:r>
            </a:p>
            <a:p>
              <a:pPr eaLnBrk="1" hangingPunct="1">
                <a:lnSpc>
                  <a:spcPct val="80000"/>
                </a:lnSpc>
                <a:spcBef>
                  <a:spcPct val="0"/>
                </a:spcBef>
                <a:buFontTx/>
                <a:buNone/>
              </a:pPr>
              <a:r>
                <a:rPr lang="en-US" altLang="zh-TW" sz="1400">
                  <a:latin typeface="Courier New" panose="02070309020205020404" pitchFamily="49" charset="0"/>
                </a:rPr>
                <a:t>      53 </a:t>
              </a:r>
              <a:r>
                <a:rPr lang="en-US" altLang="zh-TW" sz="1400">
                  <a:solidFill>
                    <a:srgbClr val="000066"/>
                  </a:solidFill>
                  <a:latin typeface="Courier New" panose="02070309020205020404" pitchFamily="49" charset="0"/>
                </a:rPr>
                <a:t>TTTGGGATACTCTGAGGATGATGTTGTGTCTACCGACTTTGTTGGTGACA</a:t>
              </a:r>
              <a:r>
                <a:rPr lang="en-US" altLang="zh-TW" sz="1400">
                  <a:latin typeface="Courier New" panose="02070309020205020404" pitchFamily="49" charset="0"/>
                </a:rPr>
                <a:t> 102</a:t>
              </a:r>
            </a:p>
            <a:p>
              <a:pPr eaLnBrk="1" hangingPunct="1">
                <a:lnSpc>
                  <a:spcPct val="80000"/>
                </a:lnSpc>
                <a:spcBef>
                  <a:spcPct val="0"/>
                </a:spcBef>
                <a:buFontTx/>
                <a:buNone/>
              </a:pPr>
              <a:r>
                <a:rPr lang="en-US" altLang="zh-TW" sz="1400">
                  <a:latin typeface="Courier New" panose="02070309020205020404" pitchFamily="49" charset="0"/>
                </a:rPr>
                <a:t>         ||||||||||...|||||||||||||||||||||||||||||||||||||</a:t>
              </a:r>
            </a:p>
            <a:p>
              <a:pPr eaLnBrk="1" hangingPunct="1">
                <a:lnSpc>
                  <a:spcPct val="80000"/>
                </a:lnSpc>
                <a:spcBef>
                  <a:spcPct val="0"/>
                </a:spcBef>
                <a:buFontTx/>
                <a:buNone/>
              </a:pPr>
              <a:r>
                <a:rPr lang="en-US" altLang="zh-TW" sz="1400">
                  <a:latin typeface="Courier New" panose="02070309020205020404" pitchFamily="49" charset="0"/>
                </a:rPr>
                <a:t>     278 eLeuGlyTyrThrGluAspAspValValSerThrAspPheValGlyAspA 294</a:t>
              </a:r>
            </a:p>
            <a:p>
              <a:pPr eaLnBrk="1" hangingPunct="1">
                <a:lnSpc>
                  <a:spcPct val="80000"/>
                </a:lnSpc>
                <a:spcBef>
                  <a:spcPct val="0"/>
                </a:spcBef>
                <a:buFontTx/>
                <a:buNone/>
              </a:pPr>
              <a:r>
                <a:rPr lang="en-US" altLang="zh-TW" sz="1400">
                  <a:latin typeface="Courier New" panose="02070309020205020404" pitchFamily="49" charset="0"/>
                </a:rPr>
                <a:t>                  .         .         .         .         .</a:t>
              </a:r>
            </a:p>
            <a:p>
              <a:pPr eaLnBrk="1" hangingPunct="1">
                <a:lnSpc>
                  <a:spcPct val="80000"/>
                </a:lnSpc>
                <a:spcBef>
                  <a:spcPct val="0"/>
                </a:spcBef>
                <a:buFontTx/>
                <a:buNone/>
              </a:pPr>
              <a:r>
                <a:rPr lang="en-US" altLang="zh-TW" sz="1400">
                  <a:latin typeface="Courier New" panose="02070309020205020404" pitchFamily="49" charset="0"/>
                </a:rPr>
                <a:t>     103 </a:t>
              </a:r>
              <a:r>
                <a:rPr lang="en-US" altLang="zh-TW" sz="1400">
                  <a:solidFill>
                    <a:srgbClr val="000066"/>
                  </a:solidFill>
                  <a:latin typeface="Courier New" panose="02070309020205020404" pitchFamily="49" charset="0"/>
                </a:rPr>
                <a:t>ACAGGTCAAGCATTTTCGATGCCAAGGCTGGATTGCATTGCATTGAGCGA</a:t>
              </a:r>
              <a:r>
                <a:rPr lang="en-US" altLang="zh-TW" sz="1400">
                  <a:latin typeface="Courier New" panose="02070309020205020404" pitchFamily="49" charset="0"/>
                </a:rPr>
                <a:t> 152</a:t>
              </a:r>
            </a:p>
            <a:p>
              <a:pPr eaLnBrk="1" hangingPunct="1">
                <a:lnSpc>
                  <a:spcPct val="80000"/>
                </a:lnSpc>
                <a:spcBef>
                  <a:spcPct val="0"/>
                </a:spcBef>
                <a:buFontTx/>
                <a:buNone/>
              </a:pPr>
              <a:r>
                <a:rPr lang="en-US" altLang="zh-TW" sz="1400">
                  <a:latin typeface="Courier New" panose="02070309020205020404" pitchFamily="49" charset="0"/>
                </a:rPr>
                <a:t>         ||||||||||||||||||||||||||||||||    ||||||||||||||</a:t>
              </a:r>
            </a:p>
            <a:p>
              <a:pPr eaLnBrk="1" hangingPunct="1">
                <a:lnSpc>
                  <a:spcPct val="80000"/>
                </a:lnSpc>
                <a:spcBef>
                  <a:spcPct val="0"/>
                </a:spcBef>
                <a:buFontTx/>
                <a:buNone/>
              </a:pPr>
              <a:r>
                <a:rPr lang="en-US" altLang="zh-TW" sz="1400">
                  <a:latin typeface="Courier New" panose="02070309020205020404" pitchFamily="49" charset="0"/>
                </a:rPr>
                <a:t>     295 snArgSerSerIlePheAspAlaLysAlaGly....IleAlaLeuSerAs 309</a:t>
              </a:r>
            </a:p>
          </p:txBody>
        </p:sp>
      </p:grpSp>
      <p:sp>
        <p:nvSpPr>
          <p:cNvPr id="31749" name="Text Box 7"/>
          <p:cNvSpPr txBox="1">
            <a:spLocks noChangeArrowheads="1"/>
          </p:cNvSpPr>
          <p:nvPr/>
        </p:nvSpPr>
        <p:spPr bwMode="auto">
          <a:xfrm>
            <a:off x="266700" y="5486400"/>
            <a:ext cx="8610600"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spcBef>
                <a:spcPct val="0"/>
              </a:spcBef>
              <a:buFontTx/>
              <a:buNone/>
            </a:pPr>
            <a:r>
              <a:rPr lang="en-US" altLang="zh-TW" sz="1800">
                <a:solidFill>
                  <a:srgbClr val="000000"/>
                </a:solidFill>
                <a:latin typeface="Arial" panose="020B0604020202020204" pitchFamily="34" charset="0"/>
              </a:rPr>
              <a:t>FrameAlign always finds an alignment for any protein and nucleotide sequences you compare, even if there is no significant similarity between them. You must evaluate the results critically to decide if the segment shown is not just a random region of relative similarity</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3124200" y="609600"/>
            <a:ext cx="35702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3600" b="1" dirty="0">
                <a:solidFill>
                  <a:srgbClr val="800000"/>
                </a:solidFill>
                <a:latin typeface="Arial" panose="020B0604020202020204" pitchFamily="34" charset="0"/>
              </a:rPr>
              <a:t>EXERCISE </a:t>
            </a:r>
            <a:r>
              <a:rPr lang="en-US" altLang="zh-TW" sz="3600" b="1" dirty="0" smtClean="0">
                <a:solidFill>
                  <a:srgbClr val="800000"/>
                </a:solidFill>
                <a:latin typeface="Arial" panose="020B0604020202020204" pitchFamily="34" charset="0"/>
              </a:rPr>
              <a:t>04-1</a:t>
            </a:r>
            <a:endParaRPr lang="en-US" altLang="zh-TW" sz="3600" b="1" dirty="0">
              <a:solidFill>
                <a:srgbClr val="800000"/>
              </a:solidFill>
              <a:latin typeface="Arial" panose="020B0604020202020204" pitchFamily="34" charset="0"/>
            </a:endParaRPr>
          </a:p>
        </p:txBody>
      </p:sp>
      <p:sp>
        <p:nvSpPr>
          <p:cNvPr id="41987" name="Text Box 3"/>
          <p:cNvSpPr txBox="1">
            <a:spLocks noChangeArrowheads="1"/>
          </p:cNvSpPr>
          <p:nvPr/>
        </p:nvSpPr>
        <p:spPr bwMode="auto">
          <a:xfrm>
            <a:off x="228600" y="1658938"/>
            <a:ext cx="7477125" cy="3416300"/>
          </a:xfrm>
          <a:prstGeom prst="rect">
            <a:avLst/>
          </a:prstGeom>
          <a:noFill/>
          <a:ln w="9525">
            <a:noFill/>
            <a:miter lim="800000"/>
            <a:headEnd/>
            <a:tailEnd/>
          </a:ln>
          <a:effectLst/>
        </p:spPr>
        <p:txBody>
          <a:bodyPr wrap="none">
            <a:spAutoFit/>
          </a:bodyPr>
          <a:lstStyle/>
          <a:p>
            <a:pPr>
              <a:defRPr/>
            </a:pPr>
            <a:r>
              <a:rPr kumimoji="1" lang="en-US" altLang="zh-TW" b="1" dirty="0" err="1">
                <a:effectLst>
                  <a:outerShdw blurRad="38100" dist="38100" dir="2700000" algn="tl">
                    <a:srgbClr val="FFFFFF"/>
                  </a:outerShdw>
                </a:effectLst>
                <a:latin typeface="Arial" charset="0"/>
              </a:rPr>
              <a:t>BestFit</a:t>
            </a:r>
            <a:r>
              <a:rPr kumimoji="1" lang="en-US" altLang="zh-TW" b="1" dirty="0">
                <a:effectLst>
                  <a:outerShdw blurRad="38100" dist="38100" dir="2700000" algn="tl">
                    <a:srgbClr val="FFFFFF"/>
                  </a:outerShdw>
                </a:effectLst>
                <a:latin typeface="Arial" charset="0"/>
              </a:rPr>
              <a:t> and GAP</a:t>
            </a:r>
          </a:p>
          <a:p>
            <a:pPr>
              <a:defRPr/>
            </a:pPr>
            <a:r>
              <a:rPr kumimoji="1" lang="en-US" altLang="zh-TW" sz="1800" dirty="0">
                <a:latin typeface="Arial" charset="0"/>
              </a:rPr>
              <a:t>FETCH the following sequences in GCG:</a:t>
            </a:r>
          </a:p>
          <a:p>
            <a:pPr>
              <a:defRPr/>
            </a:pPr>
            <a:r>
              <a:rPr kumimoji="1" lang="en-US" altLang="zh-TW" sz="1800" dirty="0">
                <a:latin typeface="Arial" charset="0"/>
              </a:rPr>
              <a:t>fetch k02938 (</a:t>
            </a:r>
            <a:r>
              <a:rPr kumimoji="1" lang="en-US" altLang="zh-TW" sz="1800" dirty="0" err="1">
                <a:latin typeface="Arial" charset="0"/>
              </a:rPr>
              <a:t>Xenopus</a:t>
            </a:r>
            <a:r>
              <a:rPr kumimoji="1" lang="en-US" altLang="zh-TW" sz="1800" dirty="0">
                <a:latin typeface="Arial" charset="0"/>
              </a:rPr>
              <a:t> 5S RNA gene transcription factor TFIIIA mRNA)</a:t>
            </a:r>
          </a:p>
          <a:p>
            <a:pPr>
              <a:defRPr/>
            </a:pPr>
            <a:r>
              <a:rPr kumimoji="1" lang="en-US" altLang="zh-TW" sz="1800" dirty="0">
                <a:latin typeface="Arial" charset="0"/>
              </a:rPr>
              <a:t>fetch x15785 (</a:t>
            </a:r>
            <a:r>
              <a:rPr kumimoji="1" lang="en-US" altLang="zh-TW" sz="1800" dirty="0" err="1">
                <a:latin typeface="Arial" charset="0"/>
              </a:rPr>
              <a:t>Xenopus</a:t>
            </a:r>
            <a:r>
              <a:rPr kumimoji="1" lang="en-US" altLang="zh-TW" sz="1800" dirty="0">
                <a:latin typeface="Arial" charset="0"/>
              </a:rPr>
              <a:t> TFIIIA gene 5' region)</a:t>
            </a:r>
          </a:p>
          <a:p>
            <a:pPr>
              <a:defRPr/>
            </a:pPr>
            <a:endParaRPr kumimoji="1" lang="en-US" altLang="zh-TW" sz="1800" dirty="0">
              <a:latin typeface="Arial" charset="0"/>
            </a:endParaRPr>
          </a:p>
          <a:p>
            <a:pPr>
              <a:defRPr/>
            </a:pPr>
            <a:r>
              <a:rPr kumimoji="1" lang="en-US" altLang="zh-TW" sz="2000" dirty="0">
                <a:latin typeface="Arial" charset="0"/>
              </a:rPr>
              <a:t>Perform </a:t>
            </a:r>
          </a:p>
          <a:p>
            <a:pPr>
              <a:defRPr/>
            </a:pPr>
            <a:r>
              <a:rPr kumimoji="1" lang="en-US" altLang="zh-TW" sz="2000" dirty="0">
                <a:latin typeface="Arial" charset="0"/>
              </a:rPr>
              <a:t>(A)</a:t>
            </a:r>
            <a:r>
              <a:rPr kumimoji="1" lang="en-US" altLang="zh-TW" sz="2000" dirty="0" err="1">
                <a:latin typeface="Arial" charset="0"/>
              </a:rPr>
              <a:t>bestfit</a:t>
            </a:r>
            <a:r>
              <a:rPr kumimoji="1" lang="en-US" altLang="zh-TW" sz="2000" dirty="0">
                <a:latin typeface="Arial" charset="0"/>
              </a:rPr>
              <a:t>-call the output display file </a:t>
            </a:r>
            <a:r>
              <a:rPr kumimoji="1" lang="en-US" altLang="zh-TW" sz="2000" dirty="0" err="1">
                <a:latin typeface="Arial" charset="0"/>
              </a:rPr>
              <a:t>best.pair</a:t>
            </a:r>
            <a:endParaRPr kumimoji="1" lang="en-US" altLang="zh-TW" sz="2000" dirty="0">
              <a:latin typeface="Arial" charset="0"/>
            </a:endParaRPr>
          </a:p>
          <a:p>
            <a:pPr>
              <a:defRPr/>
            </a:pPr>
            <a:r>
              <a:rPr kumimoji="1" lang="en-US" altLang="zh-TW" sz="2000" dirty="0">
                <a:latin typeface="Arial" charset="0"/>
              </a:rPr>
              <a:t>(B)gap-call the output display file </a:t>
            </a:r>
            <a:r>
              <a:rPr kumimoji="1" lang="en-US" altLang="zh-TW" sz="2000" dirty="0" err="1">
                <a:latin typeface="Arial" charset="0"/>
              </a:rPr>
              <a:t>gap.pair</a:t>
            </a:r>
            <a:endParaRPr kumimoji="1" lang="en-US" altLang="zh-TW" sz="2000" dirty="0">
              <a:latin typeface="Arial" charset="0"/>
            </a:endParaRPr>
          </a:p>
          <a:p>
            <a:pPr>
              <a:defRPr/>
            </a:pPr>
            <a:r>
              <a:rPr kumimoji="1" lang="en-US" altLang="zh-TW" sz="2000" dirty="0">
                <a:latin typeface="Arial" charset="0"/>
              </a:rPr>
              <a:t>--&gt;cat </a:t>
            </a:r>
            <a:r>
              <a:rPr kumimoji="1" lang="en-US" altLang="zh-TW" sz="2000" dirty="0" err="1">
                <a:latin typeface="Arial" charset="0"/>
              </a:rPr>
              <a:t>best.pair</a:t>
            </a:r>
            <a:endParaRPr kumimoji="1" lang="en-US" altLang="zh-TW" sz="2000" dirty="0">
              <a:latin typeface="Arial" charset="0"/>
            </a:endParaRPr>
          </a:p>
          <a:p>
            <a:pPr>
              <a:defRPr/>
            </a:pPr>
            <a:r>
              <a:rPr kumimoji="1" lang="en-US" altLang="zh-TW" sz="2000" dirty="0">
                <a:latin typeface="Arial" charset="0"/>
              </a:rPr>
              <a:t>--&gt;cat </a:t>
            </a:r>
            <a:r>
              <a:rPr kumimoji="1" lang="en-US" altLang="zh-TW" sz="2000" dirty="0" err="1">
                <a:latin typeface="Arial" charset="0"/>
              </a:rPr>
              <a:t>gap.pair</a:t>
            </a:r>
            <a:endParaRPr kumimoji="1" lang="en-US" altLang="zh-TW" sz="2000" dirty="0">
              <a:latin typeface="Arial" charset="0"/>
            </a:endParaRPr>
          </a:p>
          <a:p>
            <a:pPr>
              <a:defRPr/>
            </a:pPr>
            <a:r>
              <a:rPr kumimoji="1" lang="en-US" altLang="zh-TW" sz="2000" dirty="0">
                <a:latin typeface="Arial" charset="0"/>
              </a:rPr>
              <a:t>--&gt;Compare the results</a:t>
            </a:r>
          </a:p>
        </p:txBody>
      </p:sp>
      <p:sp>
        <p:nvSpPr>
          <p:cNvPr id="32772" name="Text Box 4">
            <a:hlinkClick r:id="rId2" action="ppaction://hlinkfile"/>
          </p:cNvPr>
          <p:cNvSpPr txBox="1">
            <a:spLocks noChangeArrowheads="1"/>
          </p:cNvSpPr>
          <p:nvPr/>
        </p:nvSpPr>
        <p:spPr bwMode="auto">
          <a:xfrm>
            <a:off x="3048000" y="4800600"/>
            <a:ext cx="13160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b="1">
                <a:solidFill>
                  <a:srgbClr val="FF0000"/>
                </a:solidFill>
                <a:latin typeface="Brush Script MT" panose="03060802040406070304" pitchFamily="66" charset="0"/>
              </a:rPr>
              <a:t>ANSWER</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430213" y="2286000"/>
            <a:ext cx="8321675" cy="2597634"/>
          </a:xfrm>
          <a:prstGeom prst="rect">
            <a:avLst/>
          </a:prstGeom>
          <a:noFill/>
          <a:ln w="9525">
            <a:noFill/>
            <a:miter lim="800000"/>
            <a:headEnd/>
            <a:tailEnd/>
          </a:ln>
          <a:effectLst/>
        </p:spPr>
        <p:txBody>
          <a:bodyPr>
            <a:spAutoFit/>
          </a:bodyPr>
          <a:lstStyle/>
          <a:p>
            <a:pPr>
              <a:lnSpc>
                <a:spcPct val="110000"/>
              </a:lnSpc>
              <a:defRPr/>
            </a:pPr>
            <a:r>
              <a:rPr kumimoji="1" lang="en-US" altLang="zh-TW" sz="2800" b="1" dirty="0">
                <a:solidFill>
                  <a:srgbClr val="000099"/>
                </a:solidFill>
                <a:effectLst>
                  <a:outerShdw blurRad="38100" dist="38100" dir="2700000" algn="tl">
                    <a:srgbClr val="000000"/>
                  </a:outerShdw>
                </a:effectLst>
                <a:latin typeface="Arial" charset="0"/>
              </a:rPr>
              <a:t>Uses</a:t>
            </a:r>
          </a:p>
          <a:p>
            <a:pPr>
              <a:lnSpc>
                <a:spcPct val="110000"/>
              </a:lnSpc>
              <a:defRPr/>
            </a:pPr>
            <a:r>
              <a:rPr kumimoji="1" lang="en-US" altLang="zh-TW" dirty="0">
                <a:solidFill>
                  <a:srgbClr val="000099"/>
                </a:solidFill>
                <a:latin typeface="Arial" charset="0"/>
              </a:rPr>
              <a:t>	</a:t>
            </a:r>
            <a:r>
              <a:rPr lang="en-US" altLang="zh-TW" dirty="0" smtClean="0">
                <a:solidFill>
                  <a:srgbClr val="000099"/>
                </a:solidFill>
                <a:latin typeface="Arial" panose="020B0604020202020204" pitchFamily="34" charset="0"/>
              </a:rPr>
              <a:t>Select appropriate </a:t>
            </a:r>
            <a:r>
              <a:rPr lang="en-US" altLang="zh-TW" dirty="0">
                <a:solidFill>
                  <a:srgbClr val="000099"/>
                </a:solidFill>
                <a:latin typeface="Arial" panose="020B0604020202020204" pitchFamily="34" charset="0"/>
              </a:rPr>
              <a:t>primers for a gene </a:t>
            </a:r>
            <a:r>
              <a:rPr lang="en-US" altLang="zh-TW" dirty="0" smtClean="0">
                <a:solidFill>
                  <a:srgbClr val="000099"/>
                </a:solidFill>
                <a:latin typeface="Arial" panose="020B0604020202020204" pitchFamily="34" charset="0"/>
              </a:rPr>
              <a:t>family</a:t>
            </a:r>
            <a:endParaRPr lang="en-US" altLang="zh-TW" dirty="0">
              <a:solidFill>
                <a:srgbClr val="000099"/>
              </a:solidFill>
              <a:latin typeface="Arial" panose="020B0604020202020204" pitchFamily="34" charset="0"/>
            </a:endParaRPr>
          </a:p>
          <a:p>
            <a:pPr>
              <a:lnSpc>
                <a:spcPct val="110000"/>
              </a:lnSpc>
              <a:defRPr/>
            </a:pPr>
            <a:r>
              <a:rPr kumimoji="1" lang="en-US" altLang="zh-TW" dirty="0">
                <a:solidFill>
                  <a:srgbClr val="000099"/>
                </a:solidFill>
                <a:latin typeface="Arial" charset="0"/>
              </a:rPr>
              <a:t>	</a:t>
            </a:r>
            <a:r>
              <a:rPr kumimoji="1" lang="en-US" altLang="zh-TW" dirty="0" smtClean="0">
                <a:solidFill>
                  <a:srgbClr val="000099"/>
                </a:solidFill>
                <a:latin typeface="Arial" charset="0"/>
              </a:rPr>
              <a:t>Identify </a:t>
            </a:r>
            <a:r>
              <a:rPr kumimoji="1" lang="en-US" altLang="zh-TW" dirty="0">
                <a:solidFill>
                  <a:srgbClr val="000099"/>
                </a:solidFill>
                <a:latin typeface="Arial" charset="0"/>
              </a:rPr>
              <a:t>conserved regions and motifs</a:t>
            </a:r>
          </a:p>
          <a:p>
            <a:pPr>
              <a:lnSpc>
                <a:spcPct val="110000"/>
              </a:lnSpc>
              <a:defRPr/>
            </a:pPr>
            <a:r>
              <a:rPr kumimoji="1" lang="en-US" altLang="zh-TW" dirty="0">
                <a:solidFill>
                  <a:srgbClr val="000099"/>
                </a:solidFill>
                <a:latin typeface="Arial" charset="0"/>
              </a:rPr>
              <a:t>	Identify gene families</a:t>
            </a:r>
          </a:p>
          <a:p>
            <a:pPr>
              <a:lnSpc>
                <a:spcPct val="110000"/>
              </a:lnSpc>
              <a:defRPr/>
            </a:pPr>
            <a:r>
              <a:rPr kumimoji="1" lang="en-US" altLang="zh-TW" dirty="0">
                <a:solidFill>
                  <a:srgbClr val="000099"/>
                </a:solidFill>
                <a:latin typeface="Arial" charset="0"/>
              </a:rPr>
              <a:t> 	Generates a consensus sequence</a:t>
            </a:r>
          </a:p>
          <a:p>
            <a:pPr>
              <a:lnSpc>
                <a:spcPct val="110000"/>
              </a:lnSpc>
              <a:defRPr/>
            </a:pPr>
            <a:r>
              <a:rPr kumimoji="1" lang="en-US" altLang="zh-TW" dirty="0">
                <a:solidFill>
                  <a:srgbClr val="000099"/>
                </a:solidFill>
                <a:latin typeface="Arial" charset="0"/>
              </a:rPr>
              <a:t> 	First step to the study of phylogenetic relationships</a:t>
            </a:r>
          </a:p>
        </p:txBody>
      </p:sp>
      <p:grpSp>
        <p:nvGrpSpPr>
          <p:cNvPr id="33795" name="Group 3"/>
          <p:cNvGrpSpPr>
            <a:grpSpLocks/>
          </p:cNvGrpSpPr>
          <p:nvPr/>
        </p:nvGrpSpPr>
        <p:grpSpPr bwMode="auto">
          <a:xfrm>
            <a:off x="361950" y="304800"/>
            <a:ext cx="8458200" cy="1143000"/>
            <a:chOff x="228" y="96"/>
            <a:chExt cx="5328" cy="720"/>
          </a:xfrm>
        </p:grpSpPr>
        <p:sp>
          <p:nvSpPr>
            <p:cNvPr id="45060" name="Text Box 4"/>
            <p:cNvSpPr txBox="1">
              <a:spLocks noChangeArrowheads="1"/>
            </p:cNvSpPr>
            <p:nvPr/>
          </p:nvSpPr>
          <p:spPr bwMode="auto">
            <a:xfrm>
              <a:off x="228" y="96"/>
              <a:ext cx="5328" cy="396"/>
            </a:xfrm>
            <a:prstGeom prst="rect">
              <a:avLst/>
            </a:prstGeom>
            <a:noFill/>
            <a:ln w="9525">
              <a:noFill/>
              <a:miter lim="800000"/>
              <a:headEnd/>
              <a:tailEnd/>
            </a:ln>
            <a:effectLst/>
          </p:spPr>
          <p:txBody>
            <a:bodyPr>
              <a:spAutoFit/>
            </a:bodyPr>
            <a:lstStyle/>
            <a:p>
              <a:pPr algn="ctr">
                <a:lnSpc>
                  <a:spcPct val="80000"/>
                </a:lnSpc>
                <a:defRPr/>
              </a:pPr>
              <a:r>
                <a:rPr kumimoji="1" lang="en-US" altLang="zh-TW" sz="4400" b="1" u="sng">
                  <a:solidFill>
                    <a:srgbClr val="800000"/>
                  </a:solidFill>
                  <a:effectLst>
                    <a:outerShdw blurRad="38100" dist="38100" dir="2700000" algn="tl">
                      <a:srgbClr val="000000"/>
                    </a:outerShdw>
                  </a:effectLst>
                  <a:latin typeface="Arial Rounded MT Bold" pitchFamily="34" charset="0"/>
                </a:rPr>
                <a:t>Multiple Sequence Alignment</a:t>
              </a:r>
            </a:p>
          </p:txBody>
        </p:sp>
        <p:sp>
          <p:nvSpPr>
            <p:cNvPr id="33802" name="Rectangle 5"/>
            <p:cNvSpPr>
              <a:spLocks noChangeArrowheads="1"/>
            </p:cNvSpPr>
            <p:nvPr/>
          </p:nvSpPr>
          <p:spPr bwMode="auto">
            <a:xfrm>
              <a:off x="730" y="528"/>
              <a:ext cx="432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a:solidFill>
                    <a:srgbClr val="800000"/>
                  </a:solidFill>
                  <a:latin typeface="Arial" panose="020B0604020202020204" pitchFamily="34" charset="0"/>
                </a:rPr>
                <a:t>Compare three or more sequences to each other.</a:t>
              </a:r>
            </a:p>
          </p:txBody>
        </p:sp>
      </p:grpSp>
      <p:sp>
        <p:nvSpPr>
          <p:cNvPr id="33796" name="Rectangle 6"/>
          <p:cNvSpPr>
            <a:spLocks noChangeArrowheads="1"/>
          </p:cNvSpPr>
          <p:nvPr/>
        </p:nvSpPr>
        <p:spPr bwMode="auto">
          <a:xfrm>
            <a:off x="361950" y="5486400"/>
            <a:ext cx="8458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50000"/>
              </a:spcBef>
              <a:buFontTx/>
              <a:buNone/>
            </a:pPr>
            <a:r>
              <a:rPr lang="en-US" altLang="zh-TW" sz="2000">
                <a:latin typeface="Arial" panose="020B0604020202020204" pitchFamily="34" charset="0"/>
              </a:rPr>
              <a:t>Programs trade sensitivity and alignment quality for computational speed</a:t>
            </a:r>
          </a:p>
          <a:p>
            <a:pPr algn="ctr" eaLnBrk="1" hangingPunct="1">
              <a:lnSpc>
                <a:spcPct val="60000"/>
              </a:lnSpc>
              <a:spcBef>
                <a:spcPct val="50000"/>
              </a:spcBef>
              <a:buFontTx/>
              <a:buNone/>
            </a:pPr>
            <a:r>
              <a:rPr lang="en-US" altLang="zh-TW" sz="2000">
                <a:latin typeface="Arial" panose="020B0604020202020204" pitchFamily="34" charset="0"/>
              </a:rPr>
              <a:t>Use of more than one program is advised </a:t>
            </a:r>
          </a:p>
        </p:txBody>
      </p:sp>
      <p:pic>
        <p:nvPicPr>
          <p:cNvPr id="33797" name="Picture 7"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2868613"/>
            <a:ext cx="1793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8"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276600"/>
            <a:ext cx="1793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9" name="Picture 9"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706813"/>
            <a:ext cx="1793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10"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4087813"/>
            <a:ext cx="1793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4260" y="4473749"/>
            <a:ext cx="1793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152400" y="990600"/>
            <a:ext cx="8915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2000" b="1" dirty="0">
                <a:latin typeface="Arial" panose="020B0604020202020204" pitchFamily="34" charset="0"/>
              </a:rPr>
              <a:t>1.	MEME:</a:t>
            </a:r>
          </a:p>
          <a:p>
            <a:pPr eaLnBrk="1" hangingPunct="1">
              <a:lnSpc>
                <a:spcPct val="90000"/>
              </a:lnSpc>
              <a:spcBef>
                <a:spcPct val="0"/>
              </a:spcBef>
              <a:buFontTx/>
              <a:buNone/>
            </a:pPr>
            <a:r>
              <a:rPr lang="en-US" altLang="zh-TW" sz="1600" dirty="0">
                <a:latin typeface="Arial" panose="020B0604020202020204" pitchFamily="34" charset="0"/>
              </a:rPr>
              <a:t>		Find conserved motifs in a group of unaligned sequences similarity between two 	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2.  	</a:t>
            </a:r>
            <a:r>
              <a:rPr lang="en-US" altLang="zh-TW" sz="2000" b="1" dirty="0" err="1">
                <a:latin typeface="Arial" panose="020B0604020202020204" pitchFamily="34" charset="0"/>
              </a:rPr>
              <a:t>NoOverlap</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Identify the places where a group of nucleotide sequences do not share any common 	subsequences.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3.  	</a:t>
            </a:r>
            <a:r>
              <a:rPr lang="en-US" altLang="zh-TW" sz="2000" b="1" dirty="0" err="1">
                <a:latin typeface="Arial" panose="020B0604020202020204" pitchFamily="34" charset="0"/>
              </a:rPr>
              <a:t>OldDistances</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Make a table of the pairwise similarities within a group of aligned 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4.  	Overlap:</a:t>
            </a:r>
          </a:p>
          <a:p>
            <a:pPr eaLnBrk="1" hangingPunct="1">
              <a:lnSpc>
                <a:spcPct val="90000"/>
              </a:lnSpc>
              <a:spcBef>
                <a:spcPct val="0"/>
              </a:spcBef>
              <a:buFontTx/>
              <a:buNone/>
            </a:pPr>
            <a:r>
              <a:rPr lang="en-US" altLang="zh-TW" sz="1600" dirty="0">
                <a:latin typeface="Arial" panose="020B0604020202020204" pitchFamily="34" charset="0"/>
              </a:rPr>
              <a:t>		Compare two sets of DNA sequences to each other echo in both orientations.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5.  	</a:t>
            </a:r>
            <a:r>
              <a:rPr lang="en-US" altLang="zh-TW" sz="2000" b="1" u="sng" dirty="0" err="1">
                <a:solidFill>
                  <a:srgbClr val="FF0000"/>
                </a:solidFill>
                <a:latin typeface="Arial" panose="020B0604020202020204" pitchFamily="34" charset="0"/>
              </a:rPr>
              <a:t>PileUp</a:t>
            </a:r>
            <a:r>
              <a:rPr lang="en-US" altLang="zh-TW" sz="2000" b="1" dirty="0">
                <a:solidFill>
                  <a:srgbClr val="FF0000"/>
                </a:solidFill>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Create a multiple sequence alignment from a group of related 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6.  	</a:t>
            </a:r>
            <a:r>
              <a:rPr lang="en-US" altLang="zh-TW" sz="2000" b="1" dirty="0" err="1">
                <a:latin typeface="Arial" panose="020B0604020202020204" pitchFamily="34" charset="0"/>
              </a:rPr>
              <a:t>PlotSimilarity</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Plot the running average of the similarity among multiple sequence alignment.</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7.  	Pretty:</a:t>
            </a:r>
          </a:p>
          <a:p>
            <a:pPr eaLnBrk="1" hangingPunct="1">
              <a:lnSpc>
                <a:spcPct val="90000"/>
              </a:lnSpc>
              <a:spcBef>
                <a:spcPct val="0"/>
              </a:spcBef>
              <a:buFontTx/>
              <a:buNone/>
            </a:pPr>
            <a:r>
              <a:rPr lang="en-US" altLang="zh-TW" sz="1600" dirty="0">
                <a:latin typeface="Arial" panose="020B0604020202020204" pitchFamily="34" charset="0"/>
              </a:rPr>
              <a:t>		Display multiple sequence alignments and calculates a consensus sequence.</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8.  	</a:t>
            </a:r>
            <a:r>
              <a:rPr lang="en-US" altLang="zh-TW" sz="2000" b="1" dirty="0" err="1">
                <a:latin typeface="Arial" panose="020B0604020202020204" pitchFamily="34" charset="0"/>
              </a:rPr>
              <a:t>PrettyBox</a:t>
            </a:r>
            <a:r>
              <a:rPr lang="en-US" altLang="zh-TW" sz="2000" b="1" dirty="0">
                <a:latin typeface="Arial" panose="020B0604020202020204" pitchFamily="34" charset="0"/>
              </a:rPr>
              <a:t> :</a:t>
            </a:r>
          </a:p>
          <a:p>
            <a:pPr eaLnBrk="1" hangingPunct="1">
              <a:lnSpc>
                <a:spcPct val="90000"/>
              </a:lnSpc>
              <a:spcBef>
                <a:spcPct val="0"/>
              </a:spcBef>
              <a:buFontTx/>
              <a:buNone/>
            </a:pPr>
            <a:r>
              <a:rPr lang="en-US" altLang="zh-TW" sz="1600" dirty="0">
                <a:latin typeface="Arial" panose="020B0604020202020204" pitchFamily="34" charset="0"/>
              </a:rPr>
              <a:t>		Display multiple sequence alignments in PostScript format.</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9.  	</a:t>
            </a:r>
            <a:r>
              <a:rPr lang="en-US" altLang="zh-TW" sz="2000" b="1" dirty="0" err="1">
                <a:latin typeface="Arial" panose="020B0604020202020204" pitchFamily="34" charset="0"/>
              </a:rPr>
              <a:t>ProfileGap</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Make an optimal alignment between a profile and one or more 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10.	</a:t>
            </a:r>
            <a:r>
              <a:rPr lang="en-US" altLang="zh-TW" sz="2000" b="1" dirty="0" err="1">
                <a:latin typeface="Arial" panose="020B0604020202020204" pitchFamily="34" charset="0"/>
              </a:rPr>
              <a:t>ProfileMake</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Create a position-specific scoring table, called a profile.</a:t>
            </a:r>
          </a:p>
        </p:txBody>
      </p:sp>
      <p:sp>
        <p:nvSpPr>
          <p:cNvPr id="46083" name="Text Box 3"/>
          <p:cNvSpPr txBox="1">
            <a:spLocks noChangeArrowheads="1"/>
          </p:cNvSpPr>
          <p:nvPr/>
        </p:nvSpPr>
        <p:spPr bwMode="auto">
          <a:xfrm>
            <a:off x="381000" y="152400"/>
            <a:ext cx="8458200" cy="628650"/>
          </a:xfrm>
          <a:prstGeom prst="rect">
            <a:avLst/>
          </a:prstGeom>
          <a:noFill/>
          <a:ln w="9525">
            <a:noFill/>
            <a:miter lim="800000"/>
            <a:headEnd/>
            <a:tailEnd/>
          </a:ln>
          <a:effectLst/>
        </p:spPr>
        <p:txBody>
          <a:bodyPr>
            <a:spAutoFit/>
          </a:bodyPr>
          <a:lstStyle/>
          <a:p>
            <a:pPr algn="ctr">
              <a:lnSpc>
                <a:spcPct val="80000"/>
              </a:lnSpc>
              <a:defRPr/>
            </a:pPr>
            <a:r>
              <a:rPr kumimoji="1" lang="en-US" altLang="zh-TW" sz="4400" b="1" u="sng">
                <a:solidFill>
                  <a:srgbClr val="003300"/>
                </a:solidFill>
                <a:effectLst>
                  <a:outerShdw blurRad="38100" dist="38100" dir="2700000" algn="tl">
                    <a:srgbClr val="000000"/>
                  </a:outerShdw>
                </a:effectLst>
                <a:latin typeface="Arial Rounded MT Bold" pitchFamily="34" charset="0"/>
              </a:rPr>
              <a:t>Multiple Sequence Alignment</a:t>
            </a:r>
          </a:p>
        </p:txBody>
      </p:sp>
      <p:pic>
        <p:nvPicPr>
          <p:cNvPr id="34820" name="Picture 4" descr="BD10263_">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6700" y="10668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5" descr="BD10263_">
            <a:hlinkClick r:id="rId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7526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6" descr="BD10263_">
            <a:hlinkClick r:id="rId5"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5146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3" name="Picture 7" descr="BD10263_">
            <a:hlinkClick r:id="rId6"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5300" y="29845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4" name="Picture 8" descr="BD10263_">
            <a:hlinkClick r:id="rId7"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35179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5" name="Picture 9" descr="BD10263_">
            <a:hlinkClick r:id="rId8"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39624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6" name="Picture 10" descr="BD10263_">
            <a:hlinkClick r:id="rId9"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44323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7" name="Picture 11" descr="BD10263_">
            <a:hlinkClick r:id="rId10"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49530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8" name="Picture 12" descr="BD10263_">
            <a:hlinkClick r:id="rId11"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54864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9" name="Picture 13" descr="BD10263_">
            <a:hlinkClick r:id="rId1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00" y="59436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844550" y="1538288"/>
            <a:ext cx="7762875" cy="449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1600">
                <a:latin typeface="Courier New" panose="02070309020205020404" pitchFamily="49" charset="0"/>
              </a:rPr>
              <a:t>        1                                                   50</a:t>
            </a:r>
          </a:p>
          <a:p>
            <a:pPr eaLnBrk="1" hangingPunct="1">
              <a:spcBef>
                <a:spcPct val="0"/>
              </a:spcBef>
              <a:buFontTx/>
              <a:buNone/>
            </a:pPr>
            <a:r>
              <a:rPr lang="en-US" altLang="zh-TW" sz="1600">
                <a:latin typeface="Courier New" panose="02070309020205020404" pitchFamily="49" charset="0"/>
              </a:rPr>
              <a:t>S11448  ~~~~~~~~~~ ~~~~~~~~~~ ~~~~~~MTFD GAIGIDLGTT YSCVGVWQNE</a:t>
            </a:r>
          </a:p>
          <a:p>
            <a:pPr eaLnBrk="1" hangingPunct="1">
              <a:spcBef>
                <a:spcPct val="0"/>
              </a:spcBef>
              <a:buFontTx/>
              <a:buNone/>
            </a:pPr>
            <a:r>
              <a:rPr lang="en-US" altLang="zh-TW" sz="1600">
                <a:latin typeface="Courier New" panose="02070309020205020404" pitchFamily="49" charset="0"/>
              </a:rPr>
              <a:t>S06443  ~~~~~~~~~~ ~~~~~~~~~~ ~~~~~~MTFD GAIGIDLGTT YSCVGVWQNE</a:t>
            </a:r>
          </a:p>
          <a:p>
            <a:pPr eaLnBrk="1" hangingPunct="1">
              <a:spcBef>
                <a:spcPct val="0"/>
              </a:spcBef>
              <a:buFontTx/>
              <a:buNone/>
            </a:pPr>
            <a:r>
              <a:rPr lang="en-US" altLang="zh-TW" sz="1600">
                <a:latin typeface="Courier New" panose="02070309020205020404" pitchFamily="49" charset="0"/>
              </a:rPr>
              <a:t>A25398  ~~~~~~~~~~ ~~~~~~~~~~ ~~~~~~MTYE GAIGIDLGTT YSCVGVWQNE</a:t>
            </a:r>
          </a:p>
          <a:p>
            <a:pPr eaLnBrk="1" hangingPunct="1">
              <a:spcBef>
                <a:spcPct val="0"/>
              </a:spcBef>
              <a:buFontTx/>
              <a:buNone/>
            </a:pPr>
            <a:r>
              <a:rPr lang="en-US" altLang="zh-TW" sz="1600">
                <a:latin typeface="Courier New" panose="02070309020205020404" pitchFamily="49" charset="0"/>
              </a:rPr>
              <a:t>S06158  ~~~~~~~~~~ ~~~~~~~~~~ ~~~~~~MTYE GAIGIDLGTT YSCVGVWQNE</a:t>
            </a:r>
          </a:p>
          <a:p>
            <a:pPr eaLnBrk="1" hangingPunct="1">
              <a:spcBef>
                <a:spcPct val="0"/>
              </a:spcBef>
              <a:buFontTx/>
              <a:buNone/>
            </a:pPr>
            <a:r>
              <a:rPr lang="en-US" altLang="zh-TW" sz="1600">
                <a:latin typeface="Courier New" panose="02070309020205020404" pitchFamily="49" charset="0"/>
              </a:rPr>
              <a:t>S42164  ~~~~~~~~~~ ~~~~~~~~~~ ~~~~~~~~MS KAVGIDLGTT YSCVAHFAND</a:t>
            </a:r>
          </a:p>
          <a:p>
            <a:pPr eaLnBrk="1" hangingPunct="1">
              <a:spcBef>
                <a:spcPct val="0"/>
              </a:spcBef>
              <a:buFontTx/>
              <a:buNone/>
            </a:pPr>
            <a:r>
              <a:rPr lang="en-US" altLang="zh-TW" sz="1600">
                <a:latin typeface="Courier New" panose="02070309020205020404" pitchFamily="49" charset="0"/>
              </a:rPr>
              <a:t>S20139  ~~~~~~~~~~ ~~~~~~~~~~ ~~~~~~~~MS KAVGIDLGTT YSCVAHFSND</a:t>
            </a:r>
          </a:p>
          <a:p>
            <a:pPr eaLnBrk="1" hangingPunct="1">
              <a:spcBef>
                <a:spcPct val="0"/>
              </a:spcBef>
              <a:buFontTx/>
              <a:buNone/>
            </a:pPr>
            <a:r>
              <a:rPr lang="en-US" altLang="zh-TW" sz="1600">
                <a:latin typeface="Courier New" panose="02070309020205020404" pitchFamily="49" charset="0"/>
              </a:rPr>
              <a:t>B36590  ~~~~~~~~~~ ~~~~~~~~~~ ~~~~~~~~MS KAVGIDLGTT YSCVAHFAND</a:t>
            </a:r>
          </a:p>
          <a:p>
            <a:pPr eaLnBrk="1" hangingPunct="1">
              <a:spcBef>
                <a:spcPct val="0"/>
              </a:spcBef>
              <a:buFontTx/>
              <a:buNone/>
            </a:pPr>
            <a:r>
              <a:rPr lang="en-US" altLang="zh-TW" sz="1600">
                <a:latin typeface="Courier New" panose="02070309020205020404" pitchFamily="49" charset="0"/>
              </a:rPr>
              <a:t>A25089  ~~~~~~~~~~ ~~~~~~~~~~ ~~~~MAKSEG PAIGIDLGTT YSCVGLWQHD</a:t>
            </a:r>
          </a:p>
          <a:p>
            <a:pPr eaLnBrk="1" hangingPunct="1">
              <a:spcBef>
                <a:spcPct val="0"/>
              </a:spcBef>
              <a:buFontTx/>
              <a:buNone/>
            </a:pPr>
            <a:r>
              <a:rPr lang="en-US" altLang="zh-TW" sz="1600">
                <a:latin typeface="Courier New" panose="02070309020205020404" pitchFamily="49" charset="0"/>
              </a:rPr>
              <a:t>S03250  ~~~~~~~~~~ ~~~~~~~~~~ ~~~MAGKGEG PAIGIDLGTT YSCVGVWQHD</a:t>
            </a:r>
          </a:p>
          <a:p>
            <a:pPr eaLnBrk="1" hangingPunct="1">
              <a:spcBef>
                <a:spcPct val="0"/>
              </a:spcBef>
              <a:buFontTx/>
              <a:buNone/>
            </a:pPr>
            <a:r>
              <a:rPr lang="en-US" altLang="zh-TW" sz="1600">
                <a:latin typeface="Courier New" panose="02070309020205020404" pitchFamily="49" charset="0"/>
              </a:rPr>
              <a:t>A27077  ~~~~~~~~~~ ~~~~~~~~~~ ~~~~~~MSKG PAVGIDLGTT YSCVGVFQHG</a:t>
            </a:r>
          </a:p>
          <a:p>
            <a:pPr eaLnBrk="1" hangingPunct="1">
              <a:spcBef>
                <a:spcPct val="0"/>
              </a:spcBef>
              <a:buFontTx/>
              <a:buNone/>
            </a:pPr>
            <a:r>
              <a:rPr lang="en-US" altLang="zh-TW" sz="1600">
                <a:latin typeface="Courier New" panose="02070309020205020404" pitchFamily="49" charset="0"/>
              </a:rPr>
              <a:t>S07197  ~~~~~~~~~~ ~~~~~~~~~~ ~~~~~~MSKG PAVGIDLGTT YSCVGVFQHG</a:t>
            </a:r>
          </a:p>
          <a:p>
            <a:pPr eaLnBrk="1" hangingPunct="1">
              <a:spcBef>
                <a:spcPct val="0"/>
              </a:spcBef>
              <a:buFontTx/>
              <a:buNone/>
            </a:pPr>
            <a:r>
              <a:rPr lang="en-US" altLang="zh-TW" sz="1600">
                <a:latin typeface="Courier New" panose="02070309020205020404" pitchFamily="49" charset="0"/>
              </a:rPr>
              <a:t>A25646  ~~~~~~~~~~ ~~~~~~~~~~ ~~~~~MSGKG PAIGIDLGTT YSCVGVFQHG</a:t>
            </a:r>
          </a:p>
          <a:p>
            <a:pPr eaLnBrk="1" hangingPunct="1">
              <a:spcBef>
                <a:spcPct val="0"/>
              </a:spcBef>
              <a:buFontTx/>
              <a:buNone/>
            </a:pPr>
            <a:r>
              <a:rPr lang="en-US" altLang="zh-TW" sz="1600">
                <a:latin typeface="Courier New" panose="02070309020205020404" pitchFamily="49" charset="0"/>
              </a:rPr>
              <a:t>S10859  ~~~~~~~~~~ ~~~~~~~~~~ ~~~~~MSARG PAIGIDLGTT YSCVGVFQHG</a:t>
            </a:r>
          </a:p>
          <a:p>
            <a:pPr eaLnBrk="1" hangingPunct="1">
              <a:spcBef>
                <a:spcPct val="0"/>
              </a:spcBef>
              <a:buFontTx/>
              <a:buNone/>
            </a:pPr>
            <a:r>
              <a:rPr lang="en-US" altLang="zh-TW" sz="1600">
                <a:latin typeface="Courier New" panose="02070309020205020404" pitchFamily="49" charset="0"/>
              </a:rPr>
              <a:t>A29160  ~~~~~~~~~~ ~~~~~~~~~~ ~~~~~~MAKA AAVGIDLGTT YSCVGVFQHG</a:t>
            </a:r>
          </a:p>
          <a:p>
            <a:pPr eaLnBrk="1" hangingPunct="1">
              <a:spcBef>
                <a:spcPct val="0"/>
              </a:spcBef>
              <a:buFontTx/>
              <a:buNone/>
            </a:pPr>
            <a:r>
              <a:rPr lang="en-US" altLang="zh-TW" sz="1600">
                <a:latin typeface="Courier New" panose="02070309020205020404" pitchFamily="49" charset="0"/>
              </a:rPr>
              <a:t>JH0095  ~~~~~~~~~~ ~~~~~~~~~~ ~~~~~~MAKN TAIGIDLGTT YSCVGVFQHG</a:t>
            </a:r>
          </a:p>
          <a:p>
            <a:pPr eaLnBrk="1" hangingPunct="1">
              <a:spcBef>
                <a:spcPct val="0"/>
              </a:spcBef>
              <a:buFontTx/>
              <a:buNone/>
            </a:pPr>
            <a:r>
              <a:rPr lang="en-US" altLang="zh-TW" sz="1600">
                <a:latin typeface="Courier New" panose="02070309020205020404" pitchFamily="49" charset="0"/>
              </a:rPr>
              <a:t>A03310  ~~~~~~~~~~ ~~~~~~~~~~ ~~~~~MATKG VAVGIDLGTT YSCVGVFQHG</a:t>
            </a:r>
          </a:p>
          <a:p>
            <a:pPr eaLnBrk="1" hangingPunct="1">
              <a:spcBef>
                <a:spcPct val="0"/>
              </a:spcBef>
              <a:buFontTx/>
              <a:buNone/>
            </a:pPr>
            <a:r>
              <a:rPr lang="en-US" altLang="zh-TW" sz="1600">
                <a:latin typeface="Courier New" panose="02070309020205020404" pitchFamily="49" charset="0"/>
              </a:rPr>
              <a:t>JT0285  ~~~~~~~~~~ ~~~~~~~~~~ ~~~~~~MSKH NAVGIDLGTT YSCVGVFMHG</a:t>
            </a:r>
          </a:p>
        </p:txBody>
      </p:sp>
      <p:sp>
        <p:nvSpPr>
          <p:cNvPr id="47107" name="Text Box 3"/>
          <p:cNvSpPr txBox="1">
            <a:spLocks noChangeArrowheads="1"/>
          </p:cNvSpPr>
          <p:nvPr/>
        </p:nvSpPr>
        <p:spPr bwMode="auto">
          <a:xfrm>
            <a:off x="727075" y="136525"/>
            <a:ext cx="2016125" cy="701675"/>
          </a:xfrm>
          <a:prstGeom prst="rect">
            <a:avLst/>
          </a:prstGeom>
          <a:noFill/>
          <a:ln w="9525">
            <a:noFill/>
            <a:miter lim="800000"/>
            <a:headEnd/>
            <a:tailEnd/>
          </a:ln>
          <a:effectLst/>
        </p:spPr>
        <p:txBody>
          <a:bodyPr wrap="none">
            <a:spAutoFit/>
          </a:bodyPr>
          <a:lstStyle/>
          <a:p>
            <a:pPr>
              <a:defRPr/>
            </a:pPr>
            <a:r>
              <a:rPr kumimoji="1" lang="en-US" altLang="zh-TW" sz="4000" b="1">
                <a:solidFill>
                  <a:srgbClr val="000066"/>
                </a:solidFill>
                <a:effectLst>
                  <a:outerShdw blurRad="38100" dist="38100" dir="2700000" algn="tl">
                    <a:srgbClr val="000000"/>
                  </a:outerShdw>
                </a:effectLst>
                <a:latin typeface="Arial" charset="0"/>
              </a:rPr>
              <a:t>PILEUP</a:t>
            </a:r>
          </a:p>
        </p:txBody>
      </p:sp>
      <p:sp>
        <p:nvSpPr>
          <p:cNvPr id="35844" name="Text Box 4"/>
          <p:cNvSpPr txBox="1">
            <a:spLocks noChangeArrowheads="1"/>
          </p:cNvSpPr>
          <p:nvPr/>
        </p:nvSpPr>
        <p:spPr bwMode="auto">
          <a:xfrm>
            <a:off x="2768600" y="228600"/>
            <a:ext cx="5959475"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lvl="1" algn="just" eaLnBrk="1" hangingPunct="1">
              <a:lnSpc>
                <a:spcPct val="80000"/>
              </a:lnSpc>
              <a:spcBef>
                <a:spcPct val="0"/>
              </a:spcBef>
              <a:buFontTx/>
              <a:buNone/>
            </a:pPr>
            <a:r>
              <a:rPr lang="en-US" altLang="zh-TW" sz="2000">
                <a:solidFill>
                  <a:schemeClr val="accent2"/>
                </a:solidFill>
                <a:latin typeface="Arial" panose="020B0604020202020204" pitchFamily="34" charset="0"/>
              </a:rPr>
              <a:t>PileUp creates a multiple sequence alignment from a group of related sequences  by using a simplification of the progressive alignment method of Feng and Doolittle.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1252538" y="228600"/>
            <a:ext cx="6672262" cy="701675"/>
          </a:xfrm>
          <a:prstGeom prst="rect">
            <a:avLst/>
          </a:prstGeom>
          <a:noFill/>
          <a:ln w="9525">
            <a:noFill/>
            <a:miter lim="800000"/>
            <a:headEnd/>
            <a:tailEnd/>
          </a:ln>
          <a:effectLst/>
        </p:spPr>
        <p:txBody>
          <a:bodyPr wrap="none">
            <a:spAutoFit/>
          </a:bodyPr>
          <a:lstStyle/>
          <a:p>
            <a:pPr>
              <a:defRPr/>
            </a:pPr>
            <a:r>
              <a:rPr kumimoji="1" lang="en-US" altLang="zh-TW" sz="4000" b="1">
                <a:solidFill>
                  <a:srgbClr val="000066"/>
                </a:solidFill>
                <a:effectLst>
                  <a:outerShdw blurRad="38100" dist="38100" dir="2700000" algn="tl">
                    <a:srgbClr val="000000"/>
                  </a:outerShdw>
                </a:effectLst>
                <a:latin typeface="Arial" charset="0"/>
              </a:rPr>
              <a:t>Sequence Files for PILEUP</a:t>
            </a:r>
          </a:p>
        </p:txBody>
      </p:sp>
      <p:sp>
        <p:nvSpPr>
          <p:cNvPr id="36867" name="Text Box 3"/>
          <p:cNvSpPr txBox="1">
            <a:spLocks noChangeArrowheads="1"/>
          </p:cNvSpPr>
          <p:nvPr/>
        </p:nvSpPr>
        <p:spPr bwMode="auto">
          <a:xfrm>
            <a:off x="296863" y="1050925"/>
            <a:ext cx="42751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2000">
                <a:latin typeface="Arial" panose="020B0604020202020204" pitchFamily="34" charset="0"/>
              </a:rPr>
              <a:t>gcg 1% pileup</a:t>
            </a:r>
          </a:p>
          <a:p>
            <a:pPr eaLnBrk="1" hangingPunct="1">
              <a:lnSpc>
                <a:spcPct val="90000"/>
              </a:lnSpc>
              <a:spcBef>
                <a:spcPct val="0"/>
              </a:spcBef>
              <a:buFontTx/>
              <a:buNone/>
            </a:pPr>
            <a:r>
              <a:rPr lang="en-US" altLang="zh-TW" sz="2000">
                <a:latin typeface="Arial" panose="020B0604020202020204" pitchFamily="34" charset="0"/>
              </a:rPr>
              <a:t>gcg 2% Pileup of what sequences ? </a:t>
            </a:r>
          </a:p>
        </p:txBody>
      </p:sp>
      <p:sp>
        <p:nvSpPr>
          <p:cNvPr id="36868" name="Text Box 5"/>
          <p:cNvSpPr txBox="1">
            <a:spLocks noChangeArrowheads="1"/>
          </p:cNvSpPr>
          <p:nvPr/>
        </p:nvSpPr>
        <p:spPr bwMode="auto">
          <a:xfrm>
            <a:off x="2373313" y="1812925"/>
            <a:ext cx="558323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AutoNum type="arabicParenBoth"/>
            </a:pPr>
            <a:r>
              <a:rPr lang="en-US" altLang="zh-TW" sz="2000">
                <a:latin typeface="Arial" panose="020B0604020202020204" pitchFamily="34" charset="0"/>
              </a:rPr>
              <a:t>Use wild cards</a:t>
            </a:r>
          </a:p>
          <a:p>
            <a:pPr eaLnBrk="1" hangingPunct="1">
              <a:spcBef>
                <a:spcPct val="0"/>
              </a:spcBef>
              <a:buFontTx/>
              <a:buNone/>
            </a:pPr>
            <a:r>
              <a:rPr lang="en-US" altLang="zh-TW" sz="2000">
                <a:latin typeface="Arial" panose="020B0604020202020204" pitchFamily="34" charset="0"/>
              </a:rPr>
              <a:t>Ex:mouse.psq, rat.psq, human.psq, chicken.psq</a:t>
            </a:r>
          </a:p>
          <a:p>
            <a:pPr eaLnBrk="1" hangingPunct="1">
              <a:spcBef>
                <a:spcPct val="0"/>
              </a:spcBef>
              <a:buFont typeface="Wingdings" panose="05000000000000000000" pitchFamily="2" charset="2"/>
              <a:buChar char="à"/>
            </a:pPr>
            <a:r>
              <a:rPr lang="en-US" altLang="zh-TW" sz="2000">
                <a:latin typeface="Arial" panose="020B0604020202020204" pitchFamily="34" charset="0"/>
                <a:sym typeface="Wingdings" panose="05000000000000000000" pitchFamily="2" charset="2"/>
              </a:rPr>
              <a:t>*.psq</a:t>
            </a:r>
          </a:p>
          <a:p>
            <a:pPr eaLnBrk="1" hangingPunct="1">
              <a:spcBef>
                <a:spcPct val="0"/>
              </a:spcBef>
              <a:buFont typeface="Wingdings" panose="05000000000000000000" pitchFamily="2" charset="2"/>
              <a:buNone/>
            </a:pPr>
            <a:r>
              <a:rPr lang="en-US" altLang="zh-TW" sz="2000">
                <a:latin typeface="Arial" panose="020B0604020202020204" pitchFamily="34" charset="0"/>
              </a:rPr>
              <a:t>Ex:pkc.mouse, pkc.rat, pkc.human, pkc.chicken</a:t>
            </a:r>
          </a:p>
          <a:p>
            <a:pPr eaLnBrk="1" hangingPunct="1">
              <a:spcBef>
                <a:spcPct val="0"/>
              </a:spcBef>
              <a:buFont typeface="Wingdings" panose="05000000000000000000" pitchFamily="2" charset="2"/>
              <a:buChar char="à"/>
            </a:pPr>
            <a:r>
              <a:rPr lang="en-US" altLang="zh-TW" sz="2000">
                <a:latin typeface="Arial" panose="020B0604020202020204" pitchFamily="34" charset="0"/>
                <a:sym typeface="Wingdings" panose="05000000000000000000" pitchFamily="2" charset="2"/>
              </a:rPr>
              <a:t>pkc.*</a:t>
            </a:r>
            <a:endParaRPr lang="en-US" altLang="zh-TW" sz="2000">
              <a:latin typeface="Arial" panose="020B0604020202020204"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827088" y="1960444"/>
            <a:ext cx="5786437"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b="1" dirty="0">
                <a:solidFill>
                  <a:srgbClr val="000066"/>
                </a:solidFill>
                <a:latin typeface="Arial" panose="020B0604020202020204" pitchFamily="34" charset="0"/>
              </a:rPr>
              <a:t>Done by hand with a word processor</a:t>
            </a:r>
          </a:p>
          <a:p>
            <a:pPr eaLnBrk="1" hangingPunct="1">
              <a:lnSpc>
                <a:spcPct val="80000"/>
              </a:lnSpc>
              <a:spcBef>
                <a:spcPct val="0"/>
              </a:spcBef>
              <a:buFontTx/>
              <a:buNone/>
            </a:pPr>
            <a:r>
              <a:rPr lang="en-US" altLang="zh-TW" sz="2000" dirty="0"/>
              <a:t>Transfer *.pair or *.</a:t>
            </a:r>
            <a:r>
              <a:rPr lang="en-US" altLang="zh-TW" sz="2000" dirty="0" err="1"/>
              <a:t>msf</a:t>
            </a:r>
            <a:r>
              <a:rPr lang="en-US" altLang="zh-TW" sz="2000" dirty="0"/>
              <a:t> files to PC</a:t>
            </a:r>
          </a:p>
          <a:p>
            <a:pPr eaLnBrk="1" hangingPunct="1">
              <a:lnSpc>
                <a:spcPct val="80000"/>
              </a:lnSpc>
              <a:spcBef>
                <a:spcPct val="0"/>
              </a:spcBef>
              <a:buFontTx/>
              <a:buNone/>
            </a:pPr>
            <a:r>
              <a:rPr lang="en-US" altLang="zh-TW" sz="2000" dirty="0"/>
              <a:t>Set font to Courier or other fixed spacing font</a:t>
            </a:r>
          </a:p>
          <a:p>
            <a:pPr eaLnBrk="1" hangingPunct="1">
              <a:lnSpc>
                <a:spcPct val="80000"/>
              </a:lnSpc>
              <a:spcBef>
                <a:spcPct val="0"/>
              </a:spcBef>
              <a:buFontTx/>
              <a:buNone/>
            </a:pPr>
            <a:r>
              <a:rPr lang="en-US" altLang="zh-TW" sz="2000" dirty="0"/>
              <a:t>Use shaded boxes to highlight important domains</a:t>
            </a:r>
          </a:p>
          <a:p>
            <a:pPr eaLnBrk="1" hangingPunct="1">
              <a:lnSpc>
                <a:spcPct val="80000"/>
              </a:lnSpc>
              <a:spcBef>
                <a:spcPct val="0"/>
              </a:spcBef>
              <a:buFontTx/>
              <a:buNone/>
            </a:pPr>
            <a:r>
              <a:rPr lang="en-US" altLang="zh-TW" sz="2000" dirty="0"/>
              <a:t>Use color sparingly, red for the most important feature </a:t>
            </a:r>
          </a:p>
        </p:txBody>
      </p:sp>
      <p:sp>
        <p:nvSpPr>
          <p:cNvPr id="37891" name="Text Box 3"/>
          <p:cNvSpPr txBox="1">
            <a:spLocks noChangeArrowheads="1"/>
          </p:cNvSpPr>
          <p:nvPr/>
        </p:nvSpPr>
        <p:spPr bwMode="auto">
          <a:xfrm>
            <a:off x="609600" y="152400"/>
            <a:ext cx="7924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lang="en-US" altLang="zh-TW" sz="3600" b="1" u="sng">
                <a:solidFill>
                  <a:srgbClr val="800000"/>
                </a:solidFill>
                <a:latin typeface="Arial" panose="020B0604020202020204" pitchFamily="34" charset="0"/>
              </a:rPr>
              <a:t>Preparing an Alignment as a Figure</a:t>
            </a:r>
          </a:p>
        </p:txBody>
      </p:sp>
      <p:sp>
        <p:nvSpPr>
          <p:cNvPr id="37893" name="Text Box 5"/>
          <p:cNvSpPr txBox="1">
            <a:spLocks noChangeArrowheads="1"/>
          </p:cNvSpPr>
          <p:nvPr/>
        </p:nvSpPr>
        <p:spPr bwMode="auto">
          <a:xfrm>
            <a:off x="919163" y="1143000"/>
            <a:ext cx="2217737"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b="1">
                <a:solidFill>
                  <a:srgbClr val="000066"/>
                </a:solidFill>
                <a:latin typeface="Arial" panose="020B0604020202020204" pitchFamily="34" charset="0"/>
              </a:rPr>
              <a:t>SeqWEB</a:t>
            </a:r>
            <a:endParaRPr lang="en-US" altLang="zh-TW" sz="2000"/>
          </a:p>
          <a:p>
            <a:pPr eaLnBrk="1" hangingPunct="1">
              <a:lnSpc>
                <a:spcPct val="80000"/>
              </a:lnSpc>
              <a:spcBef>
                <a:spcPct val="0"/>
              </a:spcBef>
              <a:buFontTx/>
              <a:buNone/>
            </a:pPr>
            <a:r>
              <a:rPr lang="en-US" altLang="zh-TW" sz="2000"/>
              <a:t>Save as html format</a:t>
            </a:r>
          </a:p>
        </p:txBody>
      </p:sp>
      <p:grpSp>
        <p:nvGrpSpPr>
          <p:cNvPr id="37894" name="Group 11"/>
          <p:cNvGrpSpPr>
            <a:grpSpLocks/>
          </p:cNvGrpSpPr>
          <p:nvPr/>
        </p:nvGrpSpPr>
        <p:grpSpPr bwMode="auto">
          <a:xfrm>
            <a:off x="827088" y="3717032"/>
            <a:ext cx="3733800" cy="647700"/>
            <a:chOff x="521" y="3067"/>
            <a:chExt cx="2352" cy="408"/>
          </a:xfrm>
        </p:grpSpPr>
        <p:sp>
          <p:nvSpPr>
            <p:cNvPr id="37898" name="Text Box 6"/>
            <p:cNvSpPr txBox="1">
              <a:spLocks noChangeArrowheads="1"/>
            </p:cNvSpPr>
            <p:nvPr/>
          </p:nvSpPr>
          <p:spPr bwMode="auto">
            <a:xfrm>
              <a:off x="624" y="3072"/>
              <a:ext cx="2249"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b="1" u="sng">
                  <a:solidFill>
                    <a:srgbClr val="FF0000"/>
                  </a:solidFill>
                  <a:latin typeface="Arial" panose="020B0604020202020204" pitchFamily="34" charset="0"/>
                </a:rPr>
                <a:t>GenDoc</a:t>
              </a:r>
              <a:endParaRPr lang="en-US" altLang="zh-TW" sz="2000" u="sng">
                <a:solidFill>
                  <a:srgbClr val="FF0000"/>
                </a:solidFill>
              </a:endParaRPr>
            </a:p>
            <a:p>
              <a:pPr eaLnBrk="1" hangingPunct="1">
                <a:lnSpc>
                  <a:spcPct val="80000"/>
                </a:lnSpc>
                <a:spcBef>
                  <a:spcPct val="0"/>
                </a:spcBef>
                <a:buFontTx/>
                <a:buNone/>
              </a:pPr>
              <a:r>
                <a:rPr lang="en-US" altLang="zh-TW" sz="2000">
                  <a:solidFill>
                    <a:srgbClr val="FF0000"/>
                  </a:solidFill>
                </a:rPr>
                <a:t>A free msf file viewer and editor.</a:t>
              </a:r>
            </a:p>
          </p:txBody>
        </p:sp>
        <p:sp>
          <p:nvSpPr>
            <p:cNvPr id="37899" name="Rectangle 7">
              <a:hlinkClick r:id="rId3"/>
            </p:cNvPr>
            <p:cNvSpPr>
              <a:spLocks noChangeArrowheads="1"/>
            </p:cNvSpPr>
            <p:nvPr/>
          </p:nvSpPr>
          <p:spPr bwMode="auto">
            <a:xfrm>
              <a:off x="521" y="3067"/>
              <a:ext cx="2314" cy="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pSp>
      <p:sp>
        <p:nvSpPr>
          <p:cNvPr id="37895" name="Text Box 10">
            <a:hlinkClick r:id="rId4" action="ppaction://hlinkfile"/>
          </p:cNvPr>
          <p:cNvSpPr txBox="1">
            <a:spLocks noChangeArrowheads="1"/>
          </p:cNvSpPr>
          <p:nvPr/>
        </p:nvSpPr>
        <p:spPr bwMode="auto">
          <a:xfrm>
            <a:off x="971550" y="4364732"/>
            <a:ext cx="17208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200" b="1">
                <a:latin typeface="Arial" panose="020B0604020202020204" pitchFamily="34" charset="0"/>
              </a:rPr>
              <a:t>Download pileup.msf</a:t>
            </a:r>
          </a:p>
        </p:txBody>
      </p:sp>
      <p:sp>
        <p:nvSpPr>
          <p:cNvPr id="37896" name="Text Box 12">
            <a:hlinkClick r:id="rId5"/>
          </p:cNvPr>
          <p:cNvSpPr txBox="1">
            <a:spLocks noChangeArrowheads="1"/>
          </p:cNvSpPr>
          <p:nvPr/>
        </p:nvSpPr>
        <p:spPr bwMode="auto">
          <a:xfrm>
            <a:off x="971550" y="4701282"/>
            <a:ext cx="3197225"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200" b="1">
                <a:latin typeface="Arial" panose="020B0604020202020204" pitchFamily="34" charset="0"/>
              </a:rPr>
              <a:t>Download and decompress gd322602.exe</a:t>
            </a:r>
          </a:p>
        </p:txBody>
      </p:sp>
      <p:graphicFrame>
        <p:nvGraphicFramePr>
          <p:cNvPr id="37897" name="Object 13"/>
          <p:cNvGraphicFramePr>
            <a:graphicFrameLocks noChangeAspect="1"/>
          </p:cNvGraphicFramePr>
          <p:nvPr>
            <p:extLst>
              <p:ext uri="{D42A27DB-BD31-4B8C-83A1-F6EECF244321}">
                <p14:modId xmlns:p14="http://schemas.microsoft.com/office/powerpoint/2010/main" val="2579770326"/>
              </p:ext>
            </p:extLst>
          </p:nvPr>
        </p:nvGraphicFramePr>
        <p:xfrm>
          <a:off x="5148064" y="3422731"/>
          <a:ext cx="3697287" cy="1779587"/>
        </p:xfrm>
        <a:graphic>
          <a:graphicData uri="http://schemas.openxmlformats.org/presentationml/2006/ole">
            <mc:AlternateContent xmlns:mc="http://schemas.openxmlformats.org/markup-compatibility/2006">
              <mc:Choice xmlns:v="urn:schemas-microsoft-com:vml" Requires="v">
                <p:oleObj spid="_x0000_s37918" name="Image" r:id="rId6" imgW="9479703" imgH="4561948" progId="Photoshop.Image.7">
                  <p:embed/>
                </p:oleObj>
              </mc:Choice>
              <mc:Fallback>
                <p:oleObj name="Image" r:id="rId6" imgW="9479703" imgH="4561948" progId="Photoshop.Image.7">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48064" y="3422731"/>
                        <a:ext cx="3697287" cy="1779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3067050" y="120650"/>
            <a:ext cx="35702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3600" b="1" dirty="0">
                <a:solidFill>
                  <a:srgbClr val="800000"/>
                </a:solidFill>
                <a:latin typeface="Arial" panose="020B0604020202020204" pitchFamily="34" charset="0"/>
              </a:rPr>
              <a:t>EXERCISE </a:t>
            </a:r>
            <a:r>
              <a:rPr lang="en-US" altLang="zh-TW" sz="3600" b="1" dirty="0" smtClean="0">
                <a:solidFill>
                  <a:srgbClr val="800000"/>
                </a:solidFill>
                <a:latin typeface="Arial" panose="020B0604020202020204" pitchFamily="34" charset="0"/>
              </a:rPr>
              <a:t>04-2</a:t>
            </a:r>
            <a:endParaRPr lang="en-US" altLang="zh-TW" sz="3600" b="1" dirty="0">
              <a:solidFill>
                <a:srgbClr val="800000"/>
              </a:solidFill>
              <a:latin typeface="Arial" panose="020B0604020202020204" pitchFamily="34" charset="0"/>
            </a:endParaRPr>
          </a:p>
        </p:txBody>
      </p:sp>
      <p:sp>
        <p:nvSpPr>
          <p:cNvPr id="38915" name="Text Box 3"/>
          <p:cNvSpPr txBox="1">
            <a:spLocks noChangeArrowheads="1"/>
          </p:cNvSpPr>
          <p:nvPr/>
        </p:nvSpPr>
        <p:spPr bwMode="auto">
          <a:xfrm>
            <a:off x="1752600" y="638175"/>
            <a:ext cx="5525872" cy="3231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dirty="0" err="1">
                <a:latin typeface="Arial" panose="020B0604020202020204" pitchFamily="34" charset="0"/>
              </a:rPr>
              <a:t>PileUP</a:t>
            </a:r>
            <a:endParaRPr lang="en-US" altLang="zh-TW" sz="2400" b="1"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"fetch" the following sequences:</a:t>
            </a:r>
          </a:p>
          <a:p>
            <a:pPr eaLnBrk="1" hangingPunct="1">
              <a:spcBef>
                <a:spcPct val="0"/>
              </a:spcBef>
              <a:buFontTx/>
              <a:buNone/>
            </a:pPr>
            <a:r>
              <a:rPr lang="en-US" altLang="zh-TW" sz="2000" dirty="0" err="1">
                <a:latin typeface="Arial" panose="020B0604020202020204" pitchFamily="34" charset="0"/>
              </a:rPr>
              <a:t>capzb_chick</a:t>
            </a:r>
            <a:endParaRPr lang="en-US" altLang="zh-TW" sz="2000" dirty="0">
              <a:latin typeface="Arial" panose="020B0604020202020204" pitchFamily="34" charset="0"/>
            </a:endParaRPr>
          </a:p>
          <a:p>
            <a:pPr eaLnBrk="1" hangingPunct="1">
              <a:spcBef>
                <a:spcPct val="0"/>
              </a:spcBef>
              <a:buFontTx/>
              <a:buNone/>
            </a:pPr>
            <a:r>
              <a:rPr lang="en-US" altLang="zh-TW" sz="2000" dirty="0" err="1">
                <a:latin typeface="Arial" panose="020B0604020202020204" pitchFamily="34" charset="0"/>
              </a:rPr>
              <a:t>capzb_mouse</a:t>
            </a:r>
            <a:endParaRPr lang="en-US" altLang="zh-TW" sz="2000" dirty="0">
              <a:latin typeface="Arial" panose="020B0604020202020204" pitchFamily="34" charset="0"/>
            </a:endParaRPr>
          </a:p>
          <a:p>
            <a:pPr eaLnBrk="1" hangingPunct="1">
              <a:spcBef>
                <a:spcPct val="0"/>
              </a:spcBef>
              <a:buFontTx/>
              <a:buNone/>
            </a:pPr>
            <a:r>
              <a:rPr lang="en-US" altLang="zh-TW" sz="2000" dirty="0" err="1">
                <a:latin typeface="Arial" panose="020B0604020202020204" pitchFamily="34" charset="0"/>
              </a:rPr>
              <a:t>capzb_human</a:t>
            </a:r>
            <a:endParaRPr lang="en-US" altLang="zh-TW" sz="2000" dirty="0">
              <a:latin typeface="Arial" panose="020B0604020202020204" pitchFamily="34" charset="0"/>
            </a:endParaRPr>
          </a:p>
          <a:p>
            <a:pPr eaLnBrk="1" hangingPunct="1">
              <a:spcBef>
                <a:spcPct val="0"/>
              </a:spcBef>
              <a:buFontTx/>
              <a:buNone/>
            </a:pPr>
            <a:r>
              <a:rPr lang="en-US" altLang="zh-TW" sz="2000" dirty="0" err="1">
                <a:latin typeface="Arial" panose="020B0604020202020204" pitchFamily="34" charset="0"/>
              </a:rPr>
              <a:t>capzb_caeel</a:t>
            </a:r>
            <a:endParaRPr lang="en-US" altLang="zh-TW" sz="2000"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--&gt;Perform pileup capzb_*.*</a:t>
            </a:r>
          </a:p>
          <a:p>
            <a:pPr eaLnBrk="1" hangingPunct="1">
              <a:spcBef>
                <a:spcPct val="0"/>
              </a:spcBef>
              <a:buFontTx/>
              <a:buNone/>
            </a:pPr>
            <a:r>
              <a:rPr lang="en-US" altLang="zh-TW" sz="2000" dirty="0">
                <a:latin typeface="Arial" panose="020B0604020202020204" pitchFamily="34" charset="0"/>
              </a:rPr>
              <a:t>--&gt;call the output display file </a:t>
            </a:r>
            <a:r>
              <a:rPr lang="en-US" altLang="zh-TW" sz="2000" dirty="0" err="1" smtClean="0">
                <a:latin typeface="Arial" panose="020B0604020202020204" pitchFamily="34" charset="0"/>
              </a:rPr>
              <a:t>fetch.msf</a:t>
            </a:r>
            <a:endParaRPr lang="en-US" altLang="zh-TW" sz="2000" dirty="0" smtClean="0">
              <a:latin typeface="Arial" panose="020B0604020202020204" pitchFamily="34" charset="0"/>
            </a:endParaRPr>
          </a:p>
          <a:p>
            <a:pPr eaLnBrk="1" hangingPunct="1">
              <a:spcBef>
                <a:spcPct val="0"/>
              </a:spcBef>
              <a:buFontTx/>
              <a:buNone/>
            </a:pPr>
            <a:r>
              <a:rPr lang="en-US" altLang="zh-TW" sz="2000" dirty="0" smtClean="0">
                <a:latin typeface="Arial" panose="020B0604020202020204" pitchFamily="34" charset="0"/>
              </a:rPr>
              <a:t>-</a:t>
            </a:r>
            <a:r>
              <a:rPr lang="en-US" altLang="zh-TW" sz="2000" dirty="0" smtClean="0">
                <a:latin typeface="Arial" panose="020B0604020202020204" pitchFamily="34" charset="0"/>
                <a:sym typeface="Wingdings" panose="05000000000000000000" pitchFamily="2" charset="2"/>
              </a:rPr>
              <a:t>cat </a:t>
            </a:r>
            <a:r>
              <a:rPr lang="en-US" altLang="zh-TW" sz="2000" dirty="0" err="1" smtClean="0">
                <a:latin typeface="Arial" panose="020B0604020202020204" pitchFamily="34" charset="0"/>
                <a:sym typeface="Wingdings" panose="05000000000000000000" pitchFamily="2" charset="2"/>
              </a:rPr>
              <a:t>fetch.msf</a:t>
            </a:r>
            <a:endParaRPr lang="en-US" altLang="zh-TW" sz="2000" dirty="0" smtClean="0">
              <a:latin typeface="Arial" panose="020B0604020202020204" pitchFamily="34" charset="0"/>
              <a:sym typeface="Wingdings" panose="05000000000000000000" pitchFamily="2" charset="2"/>
            </a:endParaRPr>
          </a:p>
          <a:p>
            <a:pPr eaLnBrk="1" hangingPunct="1">
              <a:spcBef>
                <a:spcPct val="0"/>
              </a:spcBef>
              <a:buFontTx/>
              <a:buNone/>
            </a:pPr>
            <a:r>
              <a:rPr lang="en-US" altLang="zh-TW" sz="2000" dirty="0" smtClean="0">
                <a:latin typeface="Arial" panose="020B0604020202020204" pitchFamily="34" charset="0"/>
                <a:sym typeface="Wingdings" panose="05000000000000000000" pitchFamily="2" charset="2"/>
              </a:rPr>
              <a:t>Download </a:t>
            </a:r>
            <a:r>
              <a:rPr lang="en-US" altLang="zh-TW" sz="2000" dirty="0" err="1" smtClean="0">
                <a:latin typeface="Arial" panose="020B0604020202020204" pitchFamily="34" charset="0"/>
                <a:sym typeface="Wingdings" panose="05000000000000000000" pitchFamily="2" charset="2"/>
              </a:rPr>
              <a:t>fetch.msf</a:t>
            </a:r>
            <a:r>
              <a:rPr lang="en-US" altLang="zh-TW" sz="2000" dirty="0" smtClean="0">
                <a:latin typeface="Arial" panose="020B0604020202020204" pitchFamily="34" charset="0"/>
                <a:sym typeface="Wingdings" panose="05000000000000000000" pitchFamily="2" charset="2"/>
              </a:rPr>
              <a:t> to PC &amp; open with </a:t>
            </a:r>
            <a:r>
              <a:rPr lang="en-US" altLang="zh-TW" sz="2000" dirty="0" err="1" smtClean="0">
                <a:latin typeface="Arial" panose="020B0604020202020204" pitchFamily="34" charset="0"/>
                <a:sym typeface="Wingdings" panose="05000000000000000000" pitchFamily="2" charset="2"/>
              </a:rPr>
              <a:t>Gendoc</a:t>
            </a:r>
            <a:endParaRPr lang="en-US" altLang="zh-TW" sz="2000" dirty="0" smtClean="0">
              <a:latin typeface="Arial" panose="020B0604020202020204" pitchFamily="34" charset="0"/>
              <a:sym typeface="Wingdings" panose="05000000000000000000" pitchFamily="2" charset="2"/>
            </a:endParaRPr>
          </a:p>
        </p:txBody>
      </p:sp>
      <p:sp>
        <p:nvSpPr>
          <p:cNvPr id="38916" name="Text Box 4">
            <a:hlinkClick r:id="rId2" action="ppaction://hlinkfile"/>
          </p:cNvPr>
          <p:cNvSpPr txBox="1">
            <a:spLocks noChangeArrowheads="1"/>
          </p:cNvSpPr>
          <p:nvPr/>
        </p:nvSpPr>
        <p:spPr bwMode="auto">
          <a:xfrm>
            <a:off x="6300788" y="2852738"/>
            <a:ext cx="13160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b="1">
                <a:solidFill>
                  <a:srgbClr val="FF0000"/>
                </a:solidFill>
                <a:latin typeface="Brush Script MT" panose="03060802040406070304" pitchFamily="66" charset="0"/>
              </a:rPr>
              <a:t>ANSWER</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3124200" y="120650"/>
            <a:ext cx="35702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3600" b="1" dirty="0">
                <a:solidFill>
                  <a:srgbClr val="800000"/>
                </a:solidFill>
                <a:latin typeface="Arial" panose="020B0604020202020204" pitchFamily="34" charset="0"/>
              </a:rPr>
              <a:t>EXERCISE </a:t>
            </a:r>
            <a:r>
              <a:rPr lang="en-US" altLang="zh-TW" sz="3600" b="1" dirty="0" smtClean="0">
                <a:solidFill>
                  <a:srgbClr val="800000"/>
                </a:solidFill>
                <a:latin typeface="Arial" panose="020B0604020202020204" pitchFamily="34" charset="0"/>
              </a:rPr>
              <a:t>04-3</a:t>
            </a:r>
            <a:endParaRPr lang="en-US" altLang="zh-TW" sz="3600" b="1" dirty="0">
              <a:solidFill>
                <a:srgbClr val="800000"/>
              </a:solidFill>
              <a:latin typeface="Arial" panose="020B0604020202020204" pitchFamily="34" charset="0"/>
            </a:endParaRPr>
          </a:p>
        </p:txBody>
      </p:sp>
      <p:sp>
        <p:nvSpPr>
          <p:cNvPr id="39939" name="Text Box 3"/>
          <p:cNvSpPr txBox="1">
            <a:spLocks noChangeArrowheads="1"/>
          </p:cNvSpPr>
          <p:nvPr/>
        </p:nvSpPr>
        <p:spPr bwMode="auto">
          <a:xfrm>
            <a:off x="317500" y="866775"/>
            <a:ext cx="4879862"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dirty="0">
                <a:latin typeface="Arial" panose="020B0604020202020204" pitchFamily="34" charset="0"/>
              </a:rPr>
              <a:t>Pretty and </a:t>
            </a:r>
            <a:r>
              <a:rPr lang="en-US" altLang="zh-TW" sz="2400" b="1" dirty="0" err="1">
                <a:latin typeface="Arial" panose="020B0604020202020204" pitchFamily="34" charset="0"/>
              </a:rPr>
              <a:t>Prettybox</a:t>
            </a:r>
            <a:endParaRPr lang="en-US" altLang="zh-TW" sz="2400" b="1"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(A)Use "Pretty" to display *.</a:t>
            </a:r>
            <a:r>
              <a:rPr lang="en-US" altLang="zh-TW" sz="2000" dirty="0" err="1">
                <a:latin typeface="Arial" panose="020B0604020202020204" pitchFamily="34" charset="0"/>
              </a:rPr>
              <a:t>msf</a:t>
            </a:r>
            <a:r>
              <a:rPr lang="en-US" altLang="zh-TW" sz="2000" dirty="0">
                <a:latin typeface="Arial" panose="020B0604020202020204" pitchFamily="34" charset="0"/>
              </a:rPr>
              <a:t> files</a:t>
            </a:r>
          </a:p>
          <a:p>
            <a:pPr eaLnBrk="1" hangingPunct="1">
              <a:spcBef>
                <a:spcPct val="0"/>
              </a:spcBef>
              <a:buFontTx/>
              <a:buNone/>
            </a:pPr>
            <a:r>
              <a:rPr lang="en-US" altLang="zh-TW" sz="2000" dirty="0">
                <a:latin typeface="Arial" panose="020B0604020202020204" pitchFamily="34" charset="0"/>
              </a:rPr>
              <a:t>--&gt;pretty </a:t>
            </a:r>
            <a:r>
              <a:rPr lang="en-US" altLang="zh-TW" sz="2000" dirty="0" err="1">
                <a:latin typeface="Arial" panose="020B0604020202020204" pitchFamily="34" charset="0"/>
              </a:rPr>
              <a:t>fetch.msf</a:t>
            </a:r>
            <a:r>
              <a:rPr lang="en-US" altLang="zh-TW" sz="2000" dirty="0">
                <a:latin typeface="Arial" panose="020B0604020202020204" pitchFamily="34" charset="0"/>
              </a:rPr>
              <a:t>{*}</a:t>
            </a:r>
          </a:p>
          <a:p>
            <a:pPr eaLnBrk="1" hangingPunct="1">
              <a:spcBef>
                <a:spcPct val="0"/>
              </a:spcBef>
              <a:buFontTx/>
              <a:buNone/>
            </a:pPr>
            <a:r>
              <a:rPr lang="en-US" altLang="zh-TW" sz="2000" dirty="0">
                <a:latin typeface="Arial" panose="020B0604020202020204" pitchFamily="34" charset="0"/>
              </a:rPr>
              <a:t>--&gt;call the output display file </a:t>
            </a:r>
            <a:r>
              <a:rPr lang="en-US" altLang="zh-TW" sz="2000" dirty="0" err="1">
                <a:latin typeface="Arial" panose="020B0604020202020204" pitchFamily="34" charset="0"/>
              </a:rPr>
              <a:t>fetch.pretty</a:t>
            </a:r>
            <a:endParaRPr lang="en-US" altLang="zh-TW" sz="2000"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--&gt;cat </a:t>
            </a:r>
            <a:r>
              <a:rPr lang="en-US" altLang="zh-TW" sz="2000" dirty="0" err="1">
                <a:latin typeface="Arial" panose="020B0604020202020204" pitchFamily="34" charset="0"/>
              </a:rPr>
              <a:t>fetch.pretty</a:t>
            </a:r>
            <a:endParaRPr lang="en-US" altLang="zh-TW" sz="2000" dirty="0">
              <a:latin typeface="Arial" panose="020B0604020202020204" pitchFamily="34" charset="0"/>
            </a:endParaRPr>
          </a:p>
          <a:p>
            <a:pPr eaLnBrk="1" hangingPunct="1">
              <a:spcBef>
                <a:spcPct val="0"/>
              </a:spcBef>
              <a:buFontTx/>
              <a:buNone/>
            </a:pPr>
            <a:endParaRPr lang="en-US" altLang="zh-TW" sz="2000"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(B)Use "</a:t>
            </a:r>
            <a:r>
              <a:rPr lang="en-US" altLang="zh-TW" sz="2000" dirty="0" err="1">
                <a:latin typeface="Arial" panose="020B0604020202020204" pitchFamily="34" charset="0"/>
              </a:rPr>
              <a:t>Prettybox</a:t>
            </a:r>
            <a:r>
              <a:rPr lang="en-US" altLang="zh-TW" sz="2000" dirty="0">
                <a:latin typeface="Arial" panose="020B0604020202020204" pitchFamily="34" charset="0"/>
              </a:rPr>
              <a:t>" to display pretty result</a:t>
            </a:r>
          </a:p>
          <a:p>
            <a:pPr eaLnBrk="1" hangingPunct="1">
              <a:spcBef>
                <a:spcPct val="0"/>
              </a:spcBef>
              <a:buFontTx/>
              <a:buNone/>
            </a:pPr>
            <a:r>
              <a:rPr lang="en-US" altLang="zh-TW" sz="2000" dirty="0">
                <a:latin typeface="Arial" panose="020B0604020202020204" pitchFamily="34" charset="0"/>
              </a:rPr>
              <a:t>--&gt;</a:t>
            </a:r>
            <a:r>
              <a:rPr lang="en-US" altLang="zh-TW" sz="2000" dirty="0" err="1">
                <a:latin typeface="Arial" panose="020B0604020202020204" pitchFamily="34" charset="0"/>
              </a:rPr>
              <a:t>prettybox</a:t>
            </a:r>
            <a:r>
              <a:rPr lang="en-US" altLang="zh-TW" sz="2000" dirty="0">
                <a:latin typeface="Arial" panose="020B0604020202020204" pitchFamily="34" charset="0"/>
              </a:rPr>
              <a:t> </a:t>
            </a:r>
            <a:r>
              <a:rPr lang="en-US" altLang="zh-TW" sz="2000" dirty="0" err="1">
                <a:latin typeface="Arial" panose="020B0604020202020204" pitchFamily="34" charset="0"/>
              </a:rPr>
              <a:t>fetch.msf</a:t>
            </a:r>
            <a:r>
              <a:rPr lang="en-US" altLang="zh-TW" sz="2000" dirty="0">
                <a:latin typeface="Arial" panose="020B0604020202020204" pitchFamily="34" charset="0"/>
              </a:rPr>
              <a:t>{*}</a:t>
            </a:r>
          </a:p>
          <a:p>
            <a:pPr eaLnBrk="1" hangingPunct="1">
              <a:spcBef>
                <a:spcPct val="0"/>
              </a:spcBef>
              <a:buFontTx/>
              <a:buNone/>
            </a:pPr>
            <a:r>
              <a:rPr lang="en-US" altLang="zh-TW" sz="2000" dirty="0">
                <a:latin typeface="Arial" panose="020B0604020202020204" pitchFamily="34" charset="0"/>
              </a:rPr>
              <a:t>--&gt;call the output display file fetch.ps</a:t>
            </a:r>
          </a:p>
          <a:p>
            <a:pPr eaLnBrk="1" hangingPunct="1">
              <a:spcBef>
                <a:spcPct val="0"/>
              </a:spcBef>
              <a:buFontTx/>
              <a:buNone/>
            </a:pPr>
            <a:r>
              <a:rPr lang="en-US" altLang="zh-TW" sz="2000" dirty="0">
                <a:latin typeface="Arial" panose="020B0604020202020204" pitchFamily="34" charset="0"/>
              </a:rPr>
              <a:t>--&gt;use FTP to transfer file to you PC</a:t>
            </a:r>
          </a:p>
          <a:p>
            <a:pPr eaLnBrk="1" hangingPunct="1">
              <a:spcBef>
                <a:spcPct val="0"/>
              </a:spcBef>
              <a:buFontTx/>
              <a:buNone/>
            </a:pPr>
            <a:endParaRPr lang="en-US" altLang="zh-TW" sz="2000"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(C) </a:t>
            </a:r>
            <a:r>
              <a:rPr lang="en-US" altLang="zh-TW" sz="2000" dirty="0" err="1">
                <a:latin typeface="Arial" panose="020B0604020202020204" pitchFamily="34" charset="0"/>
              </a:rPr>
              <a:t>Msf</a:t>
            </a:r>
            <a:r>
              <a:rPr lang="en-US" altLang="zh-TW" sz="2000" dirty="0">
                <a:latin typeface="Arial" panose="020B0604020202020204" pitchFamily="34" charset="0"/>
              </a:rPr>
              <a:t> file viewers</a:t>
            </a:r>
          </a:p>
          <a:p>
            <a:pPr eaLnBrk="1" hangingPunct="1">
              <a:spcBef>
                <a:spcPct val="0"/>
              </a:spcBef>
              <a:buFontTx/>
              <a:buNone/>
            </a:pPr>
            <a:r>
              <a:rPr lang="en-US" altLang="zh-TW" sz="2000" dirty="0">
                <a:latin typeface="Arial" panose="020B0604020202020204" pitchFamily="34" charset="0"/>
              </a:rPr>
              <a:t>1. </a:t>
            </a:r>
            <a:r>
              <a:rPr lang="en-US" altLang="zh-TW" sz="2000" dirty="0" smtClean="0">
                <a:latin typeface="Arial" panose="020B0604020202020204" pitchFamily="34" charset="0"/>
              </a:rPr>
              <a:t>MS-Word</a:t>
            </a:r>
            <a:endParaRPr lang="en-US" altLang="zh-TW" sz="2000"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sym typeface="Wingdings" panose="05000000000000000000" pitchFamily="2" charset="2"/>
              </a:rPr>
              <a:t>2. </a:t>
            </a:r>
            <a:r>
              <a:rPr lang="en-US" altLang="zh-TW" sz="2000" dirty="0" err="1" smtClean="0">
                <a:latin typeface="Arial" panose="020B0604020202020204" pitchFamily="34" charset="0"/>
                <a:sym typeface="Wingdings" panose="05000000000000000000" pitchFamily="2" charset="2"/>
              </a:rPr>
              <a:t>GenDoc</a:t>
            </a:r>
            <a:r>
              <a:rPr lang="en-US" altLang="zh-TW" sz="2000" dirty="0" smtClean="0">
                <a:latin typeface="Arial" panose="020B0604020202020204" pitchFamily="34" charset="0"/>
                <a:sym typeface="Wingdings" panose="05000000000000000000" pitchFamily="2" charset="2"/>
              </a:rPr>
              <a:t>  </a:t>
            </a:r>
            <a:endParaRPr lang="en-US" altLang="zh-TW" sz="2000" dirty="0">
              <a:latin typeface="Arial" panose="020B0604020202020204" pitchFamily="34" charset="0"/>
            </a:endParaRPr>
          </a:p>
        </p:txBody>
      </p:sp>
      <p:sp>
        <p:nvSpPr>
          <p:cNvPr id="39940" name="Text Box 4">
            <a:hlinkClick r:id="rId2" action="ppaction://hlinkfile"/>
          </p:cNvPr>
          <p:cNvSpPr txBox="1">
            <a:spLocks noChangeArrowheads="1"/>
          </p:cNvSpPr>
          <p:nvPr/>
        </p:nvSpPr>
        <p:spPr bwMode="auto">
          <a:xfrm>
            <a:off x="7308850" y="3429000"/>
            <a:ext cx="13160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b="1">
                <a:solidFill>
                  <a:srgbClr val="FF0000"/>
                </a:solidFill>
                <a:latin typeface="Brush Script MT" panose="03060802040406070304" pitchFamily="66" charset="0"/>
              </a:rPr>
              <a:t>ANSWER</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152400" y="771525"/>
            <a:ext cx="883920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a:solidFill>
                  <a:srgbClr val="003300"/>
                </a:solidFill>
                <a:latin typeface="Arial Rounded MT Bold" panose="020F0704030504030204" pitchFamily="34" charset="0"/>
              </a:rPr>
              <a:t>Why do people suggest that translated sequences be used to search for relatives in databanks? </a:t>
            </a:r>
          </a:p>
        </p:txBody>
      </p:sp>
      <p:sp>
        <p:nvSpPr>
          <p:cNvPr id="40963" name="Text Box 3"/>
          <p:cNvSpPr txBox="1">
            <a:spLocks noChangeArrowheads="1"/>
          </p:cNvSpPr>
          <p:nvPr/>
        </p:nvSpPr>
        <p:spPr bwMode="auto">
          <a:xfrm>
            <a:off x="895350" y="76200"/>
            <a:ext cx="73533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lang="en-US" altLang="zh-TW" sz="4400">
                <a:solidFill>
                  <a:srgbClr val="000066"/>
                </a:solidFill>
                <a:latin typeface="Arial Rounded MT Bold" panose="020F0704030504030204" pitchFamily="34" charset="0"/>
              </a:rPr>
              <a:t>DNA vs Protein Sequence</a:t>
            </a:r>
          </a:p>
        </p:txBody>
      </p:sp>
      <p:sp>
        <p:nvSpPr>
          <p:cNvPr id="40964" name="Text Box 4"/>
          <p:cNvSpPr txBox="1">
            <a:spLocks noChangeArrowheads="1"/>
          </p:cNvSpPr>
          <p:nvPr/>
        </p:nvSpPr>
        <p:spPr bwMode="auto">
          <a:xfrm>
            <a:off x="182563" y="1673225"/>
            <a:ext cx="8778875" cy="220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just" eaLnBrk="1" hangingPunct="1">
              <a:lnSpc>
                <a:spcPct val="110000"/>
              </a:lnSpc>
              <a:spcBef>
                <a:spcPct val="0"/>
              </a:spcBef>
              <a:buFontTx/>
              <a:buNone/>
            </a:pPr>
            <a:r>
              <a:rPr kumimoji="0" lang="en-US" altLang="zh-TW" sz="1800">
                <a:latin typeface="Arial" panose="020B0604020202020204" pitchFamily="34" charset="0"/>
              </a:rPr>
              <a:t>DNA is composed of only four kinds of units -A, G, C and T- and even if gaps were not allowed, it would be anticipated that, on the average, </a:t>
            </a:r>
            <a:r>
              <a:rPr kumimoji="0" lang="en-US" altLang="zh-TW" sz="1800">
                <a:solidFill>
                  <a:srgbClr val="FF6600"/>
                </a:solidFill>
                <a:latin typeface="Arial" panose="020B0604020202020204" pitchFamily="34" charset="0"/>
              </a:rPr>
              <a:t>25% of the residues of any two aligned sequences would be identical</a:t>
            </a:r>
            <a:r>
              <a:rPr kumimoji="0" lang="en-US" altLang="zh-TW" sz="1800">
                <a:latin typeface="Arial" panose="020B0604020202020204" pitchFamily="34" charset="0"/>
              </a:rPr>
              <a:t>. In fact, there would be a dispersion around the mean expectation, and a predictable fraction of random cases would be as much as 35% identical. Once we decide to allow </a:t>
            </a:r>
            <a:r>
              <a:rPr kumimoji="0" lang="en-US" altLang="zh-TW" sz="1800">
                <a:solidFill>
                  <a:srgbClr val="FF6600"/>
                </a:solidFill>
                <a:latin typeface="Arial" panose="020B0604020202020204" pitchFamily="34" charset="0"/>
              </a:rPr>
              <a:t>gaps</a:t>
            </a:r>
            <a:r>
              <a:rPr kumimoji="0" lang="en-US" altLang="zh-TW" sz="1800">
                <a:latin typeface="Arial" panose="020B0604020202020204" pitchFamily="34" charset="0"/>
              </a:rPr>
              <a:t> in the sequences, then the range of chance similarities between two unrelated sequences can exceed 50%, thereby obscuring any genuine relationships that may exist.</a:t>
            </a:r>
          </a:p>
        </p:txBody>
      </p:sp>
      <p:sp>
        <p:nvSpPr>
          <p:cNvPr id="40965" name="Text Box 7"/>
          <p:cNvSpPr txBox="1">
            <a:spLocks noChangeArrowheads="1"/>
          </p:cNvSpPr>
          <p:nvPr/>
        </p:nvSpPr>
        <p:spPr bwMode="auto">
          <a:xfrm>
            <a:off x="908050" y="4348163"/>
            <a:ext cx="3613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1800" b="1">
                <a:solidFill>
                  <a:srgbClr val="800000"/>
                </a:solidFill>
                <a:latin typeface="Arial" panose="020B0604020202020204" pitchFamily="34" charset="0"/>
              </a:rPr>
              <a:t>Nucleotide sequence alignment</a:t>
            </a:r>
          </a:p>
        </p:txBody>
      </p:sp>
      <p:grpSp>
        <p:nvGrpSpPr>
          <p:cNvPr id="40966" name="Group 8"/>
          <p:cNvGrpSpPr>
            <a:grpSpLocks/>
          </p:cNvGrpSpPr>
          <p:nvPr/>
        </p:nvGrpSpPr>
        <p:grpSpPr bwMode="auto">
          <a:xfrm>
            <a:off x="873125" y="4748213"/>
            <a:ext cx="7396163" cy="1271587"/>
            <a:chOff x="550" y="1162"/>
            <a:chExt cx="4659" cy="801"/>
          </a:xfrm>
        </p:grpSpPr>
        <p:sp>
          <p:nvSpPr>
            <p:cNvPr id="40967" name="Text Box 9"/>
            <p:cNvSpPr txBox="1">
              <a:spLocks noChangeArrowheads="1"/>
            </p:cNvSpPr>
            <p:nvPr/>
          </p:nvSpPr>
          <p:spPr bwMode="auto">
            <a:xfrm>
              <a:off x="550" y="1488"/>
              <a:ext cx="4659" cy="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1600">
                  <a:latin typeface="Courier New" panose="02070309020205020404" pitchFamily="49" charset="0"/>
                </a:rPr>
                <a:t> 137 AGACCAACCTGGCCAACATGGTGAAATCCCATCTCTAC.AAAAATACAAA 185</a:t>
              </a:r>
            </a:p>
            <a:p>
              <a:pPr eaLnBrk="1" hangingPunct="1">
                <a:lnSpc>
                  <a:spcPct val="90000"/>
                </a:lnSpc>
                <a:spcBef>
                  <a:spcPct val="0"/>
                </a:spcBef>
                <a:buFontTx/>
                <a:buNone/>
              </a:pPr>
              <a:r>
                <a:rPr lang="en-US" altLang="zh-TW" sz="1600">
                  <a:latin typeface="Courier New" panose="02070309020205020404" pitchFamily="49" charset="0"/>
                </a:rPr>
                <a:t>     |||||| |||||||||||||||||||  ||||||||||  ||||||||||</a:t>
              </a:r>
            </a:p>
            <a:p>
              <a:pPr eaLnBrk="1" hangingPunct="1">
                <a:lnSpc>
                  <a:spcPct val="90000"/>
                </a:lnSpc>
                <a:spcBef>
                  <a:spcPct val="0"/>
                </a:spcBef>
                <a:buFontTx/>
                <a:buNone/>
              </a:pPr>
              <a:r>
                <a:rPr lang="en-US" altLang="zh-TW" sz="1600">
                  <a:latin typeface="Courier New" panose="02070309020205020404" pitchFamily="49" charset="0"/>
                </a:rPr>
                <a:t>   1 AGACCAGCCTGGCCAACATGGTGAAACTCCATCTCTACTGAAAATACAAA 50</a:t>
              </a:r>
            </a:p>
          </p:txBody>
        </p:sp>
        <p:sp>
          <p:nvSpPr>
            <p:cNvPr id="40968" name="Rectangle 10"/>
            <p:cNvSpPr>
              <a:spLocks noChangeArrowheads="1"/>
            </p:cNvSpPr>
            <p:nvPr/>
          </p:nvSpPr>
          <p:spPr bwMode="auto">
            <a:xfrm>
              <a:off x="1680" y="1258"/>
              <a:ext cx="514" cy="168"/>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0"/>
                </a:spcBef>
                <a:buFontTx/>
                <a:buNone/>
              </a:pPr>
              <a:r>
                <a:rPr lang="en-US" altLang="zh-TW" sz="1800">
                  <a:solidFill>
                    <a:srgbClr val="FF0000"/>
                  </a:solidFill>
                  <a:latin typeface="Arial" panose="020B0604020202020204" pitchFamily="34" charset="0"/>
                </a:rPr>
                <a:t>match</a:t>
              </a:r>
            </a:p>
          </p:txBody>
        </p:sp>
        <p:sp>
          <p:nvSpPr>
            <p:cNvPr id="40969" name="Rectangle 11"/>
            <p:cNvSpPr>
              <a:spLocks noChangeArrowheads="1"/>
            </p:cNvSpPr>
            <p:nvPr/>
          </p:nvSpPr>
          <p:spPr bwMode="auto">
            <a:xfrm>
              <a:off x="2640" y="1162"/>
              <a:ext cx="738" cy="168"/>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0"/>
                </a:spcBef>
                <a:buFontTx/>
                <a:buNone/>
              </a:pPr>
              <a:r>
                <a:rPr lang="en-US" altLang="zh-TW" sz="1800">
                  <a:solidFill>
                    <a:srgbClr val="FF0000"/>
                  </a:solidFill>
                  <a:latin typeface="Arial" panose="020B0604020202020204" pitchFamily="34" charset="0"/>
                </a:rPr>
                <a:t>mismatch</a:t>
              </a:r>
            </a:p>
          </p:txBody>
        </p:sp>
        <p:sp>
          <p:nvSpPr>
            <p:cNvPr id="40970" name="Rectangle 12"/>
            <p:cNvSpPr>
              <a:spLocks noChangeArrowheads="1"/>
            </p:cNvSpPr>
            <p:nvPr/>
          </p:nvSpPr>
          <p:spPr bwMode="auto">
            <a:xfrm>
              <a:off x="3888" y="1162"/>
              <a:ext cx="362" cy="168"/>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0"/>
                </a:spcBef>
                <a:buFontTx/>
                <a:buNone/>
              </a:pPr>
              <a:r>
                <a:rPr lang="en-US" altLang="zh-TW" sz="1800">
                  <a:solidFill>
                    <a:srgbClr val="FF0000"/>
                  </a:solidFill>
                  <a:latin typeface="Arial" panose="020B0604020202020204" pitchFamily="34" charset="0"/>
                </a:rPr>
                <a:t>gap</a:t>
              </a:r>
            </a:p>
          </p:txBody>
        </p:sp>
        <p:sp>
          <p:nvSpPr>
            <p:cNvPr id="40971" name="Line 13"/>
            <p:cNvSpPr>
              <a:spLocks noChangeShapeType="1"/>
            </p:cNvSpPr>
            <p:nvPr/>
          </p:nvSpPr>
          <p:spPr bwMode="auto">
            <a:xfrm flipH="1">
              <a:off x="1824" y="1440"/>
              <a:ext cx="96" cy="96"/>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0972" name="Line 14"/>
            <p:cNvSpPr>
              <a:spLocks noChangeShapeType="1"/>
            </p:cNvSpPr>
            <p:nvPr/>
          </p:nvSpPr>
          <p:spPr bwMode="auto">
            <a:xfrm>
              <a:off x="3024" y="1344"/>
              <a:ext cx="0" cy="192"/>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40973" name="Line 15"/>
            <p:cNvSpPr>
              <a:spLocks noChangeShapeType="1"/>
            </p:cNvSpPr>
            <p:nvPr/>
          </p:nvSpPr>
          <p:spPr bwMode="auto">
            <a:xfrm flipH="1">
              <a:off x="3984" y="1344"/>
              <a:ext cx="96" cy="24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152400" y="771525"/>
            <a:ext cx="883920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a:solidFill>
                  <a:srgbClr val="003300"/>
                </a:solidFill>
                <a:latin typeface="Arial Rounded MT Bold" panose="020F0704030504030204" pitchFamily="34" charset="0"/>
              </a:rPr>
              <a:t>Why do people suggest that translated sequences be used to search for relatives in databanks? </a:t>
            </a:r>
          </a:p>
        </p:txBody>
      </p:sp>
      <p:sp>
        <p:nvSpPr>
          <p:cNvPr id="41987" name="Text Box 3"/>
          <p:cNvSpPr txBox="1">
            <a:spLocks noChangeArrowheads="1"/>
          </p:cNvSpPr>
          <p:nvPr/>
        </p:nvSpPr>
        <p:spPr bwMode="auto">
          <a:xfrm>
            <a:off x="895350" y="76200"/>
            <a:ext cx="73533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lang="en-US" altLang="zh-TW" sz="4400">
                <a:solidFill>
                  <a:srgbClr val="000066"/>
                </a:solidFill>
                <a:latin typeface="Arial Rounded MT Bold" panose="020F0704030504030204" pitchFamily="34" charset="0"/>
              </a:rPr>
              <a:t>Why Protein Sequence</a:t>
            </a:r>
          </a:p>
        </p:txBody>
      </p:sp>
      <p:sp>
        <p:nvSpPr>
          <p:cNvPr id="41988" name="Text Box 4"/>
          <p:cNvSpPr txBox="1">
            <a:spLocks noChangeArrowheads="1"/>
          </p:cNvSpPr>
          <p:nvPr/>
        </p:nvSpPr>
        <p:spPr bwMode="auto">
          <a:xfrm>
            <a:off x="182563" y="1600200"/>
            <a:ext cx="8778875"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just" eaLnBrk="1" hangingPunct="1">
              <a:lnSpc>
                <a:spcPct val="110000"/>
              </a:lnSpc>
              <a:spcBef>
                <a:spcPct val="0"/>
              </a:spcBef>
              <a:buFontTx/>
              <a:buNone/>
            </a:pPr>
            <a:r>
              <a:rPr kumimoji="0" lang="en-US" altLang="zh-TW" sz="1800">
                <a:latin typeface="Arial" panose="020B0604020202020204" pitchFamily="34" charset="0"/>
              </a:rPr>
              <a:t>Protein sequences are composed of a </a:t>
            </a:r>
            <a:r>
              <a:rPr kumimoji="0" lang="en-US" altLang="zh-TW" sz="1800">
                <a:solidFill>
                  <a:srgbClr val="FF5A27"/>
                </a:solidFill>
                <a:latin typeface="Arial" panose="020B0604020202020204" pitchFamily="34" charset="0"/>
              </a:rPr>
              <a:t>20 aa</a:t>
            </a:r>
            <a:r>
              <a:rPr kumimoji="0" lang="en-US" altLang="zh-TW" sz="1800">
                <a:latin typeface="Arial" panose="020B0604020202020204" pitchFamily="34" charset="0"/>
              </a:rPr>
              <a:t> alphabet determined by </a:t>
            </a:r>
            <a:r>
              <a:rPr kumimoji="0" lang="en-US" altLang="zh-TW" sz="1800">
                <a:solidFill>
                  <a:srgbClr val="FF5A27"/>
                </a:solidFill>
                <a:latin typeface="Arial" panose="020B0604020202020204" pitchFamily="34" charset="0"/>
              </a:rPr>
              <a:t>61 degenerate</a:t>
            </a:r>
            <a:r>
              <a:rPr kumimoji="0" lang="en-US" altLang="zh-TW" sz="1800">
                <a:latin typeface="Arial" panose="020B0604020202020204" pitchFamily="34" charset="0"/>
              </a:rPr>
              <a:t> </a:t>
            </a:r>
            <a:r>
              <a:rPr kumimoji="0" lang="en-US" altLang="zh-TW" sz="1800">
                <a:solidFill>
                  <a:srgbClr val="FF5A27"/>
                </a:solidFill>
                <a:latin typeface="Arial" panose="020B0604020202020204" pitchFamily="34" charset="0"/>
              </a:rPr>
              <a:t>codons</a:t>
            </a:r>
            <a:r>
              <a:rPr kumimoji="0" lang="en-US" altLang="zh-TW" sz="1800">
                <a:latin typeface="Arial" panose="020B0604020202020204" pitchFamily="34" charset="0"/>
              </a:rPr>
              <a:t>. When the DNA sequences are translated into 21 different types of codons (20 aa and a terminator), the information is sharpened up considerably. The 'wrong-frame' information is discarded, and third-base degeneracies are consolidated. All in all, the signal-to-noise ratio is greatly improved for the specific purpose of identifying protein relatives. It is accepted that convergence phenomena in aa sequences are very rare and thus aa similarity almost always means homology. Furthermore, aa sequences may still show a similarity derived from common folding patterns and function of the proteins, even while their coding DNA sequences might have strongly diverged due to other selective pressures existent at the genome level (e.g., G+C pressure, preferential usage of synonymous codons, etc.). Protein evolution is governed by the constraint of maintaining a characteristic fold which enables some function. Thus, it is possible to infer relationships between proteins that last shared a common ancestor 1-2.5 billion years ago by conducting protein searches, doubling the lookback time obtained performing DNA database searches.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5"/>
          <p:cNvSpPr txBox="1">
            <a:spLocks noChangeArrowheads="1"/>
          </p:cNvSpPr>
          <p:nvPr/>
        </p:nvSpPr>
        <p:spPr bwMode="auto">
          <a:xfrm>
            <a:off x="1905000" y="76200"/>
            <a:ext cx="521335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4800" b="1">
                <a:solidFill>
                  <a:srgbClr val="000066"/>
                </a:solidFill>
                <a:latin typeface="Arial Rounded MT Bold" panose="020F0704030504030204" pitchFamily="34" charset="0"/>
              </a:rPr>
              <a:t>BLAST vs FASTA</a:t>
            </a:r>
          </a:p>
        </p:txBody>
      </p:sp>
      <p:sp>
        <p:nvSpPr>
          <p:cNvPr id="43011" name="Text Box 6"/>
          <p:cNvSpPr txBox="1">
            <a:spLocks noChangeArrowheads="1"/>
          </p:cNvSpPr>
          <p:nvPr/>
        </p:nvSpPr>
        <p:spPr bwMode="auto">
          <a:xfrm>
            <a:off x="136525" y="838200"/>
            <a:ext cx="8702675" cy="531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just" eaLnBrk="1" hangingPunct="1">
              <a:lnSpc>
                <a:spcPct val="90000"/>
              </a:lnSpc>
              <a:spcBef>
                <a:spcPct val="0"/>
              </a:spcBef>
              <a:buFontTx/>
              <a:buNone/>
            </a:pPr>
            <a:r>
              <a:rPr kumimoji="0" lang="en-US" altLang="zh-TW" sz="2000" b="1" i="1">
                <a:solidFill>
                  <a:srgbClr val="FF3300"/>
                </a:solidFill>
                <a:latin typeface="Arial" panose="020B0604020202020204" pitchFamily="34" charset="0"/>
              </a:rPr>
              <a:t>FASTA - a sensitive search engine</a:t>
            </a:r>
            <a:r>
              <a:rPr kumimoji="0" lang="en-US" altLang="zh-TW" sz="2000" b="1">
                <a:solidFill>
                  <a:srgbClr val="006600"/>
                </a:solidFill>
                <a:latin typeface="Arial" panose="020B0604020202020204" pitchFamily="34" charset="0"/>
              </a:rPr>
              <a:t> </a:t>
            </a:r>
          </a:p>
          <a:p>
            <a:pPr algn="just" eaLnBrk="1" hangingPunct="1">
              <a:lnSpc>
                <a:spcPct val="90000"/>
              </a:lnSpc>
              <a:spcBef>
                <a:spcPct val="0"/>
              </a:spcBef>
              <a:buFontTx/>
              <a:buNone/>
            </a:pPr>
            <a:r>
              <a:rPr kumimoji="0" lang="en-US" altLang="zh-TW" sz="2000">
                <a:latin typeface="Arial" panose="020B0604020202020204" pitchFamily="34" charset="0"/>
              </a:rPr>
              <a:t>The early personal computers had insufficient memory and were too slow to carry out a database scan using a rigorous searching method (dynamic programming). Accordingly, Wilbur and Lipman [(1983) Proc. Nat. Acad. Sci. 80, 726-730] developed a fast procedure for DNA scans that in concept searches for the most significant diagonals in a dot plot. FASTA only shows the top scoring region, it does not locate all high scoring alignments between two sequences. As a consequence, FASTA may not directly identify repeats or multiple domains that are shared between two proteins</a:t>
            </a:r>
          </a:p>
          <a:p>
            <a:pPr algn="just" eaLnBrk="1" hangingPunct="1">
              <a:lnSpc>
                <a:spcPct val="90000"/>
              </a:lnSpc>
              <a:spcBef>
                <a:spcPct val="0"/>
              </a:spcBef>
              <a:buFontTx/>
              <a:buNone/>
            </a:pPr>
            <a:endParaRPr kumimoji="0" lang="en-US" altLang="zh-TW" sz="2000" b="1">
              <a:solidFill>
                <a:srgbClr val="006600"/>
              </a:solidFill>
              <a:latin typeface="Arial" panose="020B0604020202020204" pitchFamily="34" charset="0"/>
            </a:endParaRPr>
          </a:p>
          <a:p>
            <a:pPr algn="just" eaLnBrk="1" hangingPunct="1">
              <a:lnSpc>
                <a:spcPct val="90000"/>
              </a:lnSpc>
              <a:spcBef>
                <a:spcPct val="0"/>
              </a:spcBef>
              <a:buFontTx/>
              <a:buNone/>
            </a:pPr>
            <a:r>
              <a:rPr kumimoji="0" lang="en-US" altLang="zh-TW" sz="2000" b="1" i="1">
                <a:solidFill>
                  <a:srgbClr val="FF3300"/>
                </a:solidFill>
                <a:latin typeface="Arial" panose="020B0604020202020204" pitchFamily="34" charset="0"/>
              </a:rPr>
              <a:t>BLAST - a faster alternative</a:t>
            </a:r>
          </a:p>
          <a:p>
            <a:pPr algn="just" eaLnBrk="1" hangingPunct="1">
              <a:lnSpc>
                <a:spcPct val="90000"/>
              </a:lnSpc>
              <a:spcBef>
                <a:spcPct val="0"/>
              </a:spcBef>
              <a:buFontTx/>
              <a:buNone/>
            </a:pPr>
            <a:r>
              <a:rPr kumimoji="0" lang="en-US" altLang="zh-TW" sz="2000">
                <a:latin typeface="Arial" panose="020B0604020202020204" pitchFamily="34" charset="0"/>
              </a:rPr>
              <a:t>BLAST (Basic Local Alignment Search Tool) is a heuristic method to find the highest scoring locally optimal alignments between a query sequence and a database. Previous versions of BLAST did not allow gapped alignments, but BLAST2 (from the HGMP-RC telnet and www menus) does. A gapped BLAST search allows gaps (deletions and insertions) to be introduced into the alignments that are returned. Allowing gaps means that similar regions are not broken into several segments. The scoring of these gapped alignments tends to reflect biological relationships more closely. </a:t>
            </a:r>
          </a:p>
        </p:txBody>
      </p:sp>
      <p:pic>
        <p:nvPicPr>
          <p:cNvPr id="43012" name="Picture 7" descr="BD10263_">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4100" y="36576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8" descr="BD10263_">
            <a:hlinkClick r:id="rId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2300" y="9144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5"/>
          <p:cNvSpPr>
            <a:spLocks noChangeArrowheads="1"/>
          </p:cNvSpPr>
          <p:nvPr/>
        </p:nvSpPr>
        <p:spPr bwMode="auto">
          <a:xfrm>
            <a:off x="0" y="-4492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aphicFrame>
        <p:nvGraphicFramePr>
          <p:cNvPr id="30845" name="Group 125"/>
          <p:cNvGraphicFramePr>
            <a:graphicFrameLocks noGrp="1"/>
          </p:cNvGraphicFramePr>
          <p:nvPr/>
        </p:nvGraphicFramePr>
        <p:xfrm>
          <a:off x="393700" y="944563"/>
          <a:ext cx="8497888" cy="5510213"/>
        </p:xfrm>
        <a:graphic>
          <a:graphicData uri="http://schemas.openxmlformats.org/drawingml/2006/table">
            <a:tbl>
              <a:tblPr/>
              <a:tblGrid>
                <a:gridCol w="1512888"/>
                <a:gridCol w="1944687"/>
                <a:gridCol w="5040313"/>
              </a:tblGrid>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cs typeface="Arial" charset="0"/>
                        </a:rPr>
                        <a:t>Program</a:t>
                      </a:r>
                      <a:endPar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cs typeface="Arial" charset="0"/>
                        </a:rPr>
                        <a:t>QUERY</a:t>
                      </a:r>
                      <a:endPar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rPr>
                        <a:t>Database</a:t>
                      </a: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blastp</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amino acid sequence</a:t>
                      </a: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protein sequence database.</a:t>
                      </a: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79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blastn</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nucleotide sequence</a:t>
                      </a: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nucleotide sequence database.</a:t>
                      </a:r>
                    </a:p>
                    <a:p>
                      <a:pPr marL="0" marR="0" lvl="0" indent="0" algn="l" defTabSz="914400" rtl="0" eaLnBrk="1" fontAlgn="base" latinLnBrk="0" hangingPunct="1">
                        <a:lnSpc>
                          <a:spcPct val="90000"/>
                        </a:lnSpc>
                        <a:spcBef>
                          <a:spcPct val="0"/>
                        </a:spcBef>
                        <a:spcAft>
                          <a:spcPct val="0"/>
                        </a:spcAft>
                        <a:buClrTx/>
                        <a:buSzTx/>
                        <a:buFontTx/>
                        <a:buNone/>
                        <a:tabLst/>
                      </a:pP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2223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blastx</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nucleotide sequence translated in all reading frames</a:t>
                      </a: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protein sequence database</a:t>
                      </a:r>
                    </a:p>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(use this option to find potential translation products of an unknown nucleotide sequence)</a:t>
                      </a:r>
                    </a:p>
                    <a:p>
                      <a:pPr marL="0" marR="0" lvl="0" indent="0" algn="l" defTabSz="914400" rtl="0" eaLnBrk="1" fontAlgn="base" latinLnBrk="0" hangingPunct="1">
                        <a:lnSpc>
                          <a:spcPct val="90000"/>
                        </a:lnSpc>
                        <a:spcBef>
                          <a:spcPct val="0"/>
                        </a:spcBef>
                        <a:spcAft>
                          <a:spcPct val="0"/>
                        </a:spcAft>
                        <a:buClrTx/>
                        <a:buSzTx/>
                        <a:buFontTx/>
                        <a:buNone/>
                        <a:tabLst/>
                      </a:pP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950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tblastn</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amino acid sequence</a:t>
                      </a: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nucleotide sequence database translated in all reading frames</a:t>
                      </a: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52241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tblastx</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six-frame translations </a:t>
                      </a:r>
                    </a:p>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of a nucleotide sequence </a:t>
                      </a: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six-frame translations of a nucleotide sequence database. </a:t>
                      </a:r>
                    </a:p>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(tblastx program cannot be used with the nr database on the BLAST Web page because it is computationally intensive)</a:t>
                      </a: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4065" name="Rectangle 81"/>
          <p:cNvSpPr>
            <a:spLocks noChangeArrowheads="1"/>
          </p:cNvSpPr>
          <p:nvPr/>
        </p:nvSpPr>
        <p:spPr bwMode="auto">
          <a:xfrm>
            <a:off x="0" y="6667500"/>
            <a:ext cx="18415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1200">
                <a:solidFill>
                  <a:srgbClr val="008080"/>
                </a:solidFill>
                <a:latin typeface="Arial" panose="020B0604020202020204" pitchFamily="34" charset="0"/>
                <a:cs typeface="Arial" panose="020B0604020202020204" pitchFamily="34" charset="0"/>
              </a:rPr>
              <a:t/>
            </a:r>
            <a:br>
              <a:rPr lang="en-US" altLang="zh-TW" sz="1200">
                <a:solidFill>
                  <a:srgbClr val="008080"/>
                </a:solidFill>
                <a:latin typeface="Arial" panose="020B0604020202020204" pitchFamily="34" charset="0"/>
                <a:cs typeface="Arial" panose="020B0604020202020204" pitchFamily="34" charset="0"/>
              </a:rPr>
            </a:br>
            <a:endParaRPr lang="en-US" altLang="zh-TW" sz="2400"/>
          </a:p>
        </p:txBody>
      </p:sp>
      <p:sp>
        <p:nvSpPr>
          <p:cNvPr id="30846" name="Text Box 126"/>
          <p:cNvSpPr txBox="1">
            <a:spLocks noChangeArrowheads="1"/>
          </p:cNvSpPr>
          <p:nvPr/>
        </p:nvSpPr>
        <p:spPr bwMode="auto">
          <a:xfrm>
            <a:off x="250825" y="285750"/>
            <a:ext cx="4222750" cy="641350"/>
          </a:xfrm>
          <a:prstGeom prst="rect">
            <a:avLst/>
          </a:prstGeom>
          <a:noFill/>
          <a:ln w="9525">
            <a:noFill/>
            <a:miter lim="800000"/>
            <a:headEnd/>
            <a:tailEnd/>
          </a:ln>
          <a:effectLst/>
        </p:spPr>
        <p:txBody>
          <a:bodyPr wrap="none">
            <a:spAutoFit/>
          </a:bodyPr>
          <a:lstStyle/>
          <a:p>
            <a:pPr>
              <a:defRPr/>
            </a:pPr>
            <a:r>
              <a:rPr lang="en-US" altLang="zh-TW" sz="3600" b="1">
                <a:effectLst>
                  <a:outerShdw blurRad="38100" dist="38100" dir="2700000" algn="tl">
                    <a:srgbClr val="FFFFFF"/>
                  </a:outerShdw>
                </a:effectLst>
                <a:latin typeface="Arial" charset="0"/>
              </a:rPr>
              <a:t>The BLAST Family</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
          <p:cNvSpPr txBox="1">
            <a:spLocks noChangeArrowheads="1"/>
          </p:cNvSpPr>
          <p:nvPr/>
        </p:nvSpPr>
        <p:spPr bwMode="auto">
          <a:xfrm>
            <a:off x="1219200" y="120650"/>
            <a:ext cx="70659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3600" b="1">
                <a:solidFill>
                  <a:srgbClr val="000066"/>
                </a:solidFill>
                <a:latin typeface="Arial Rounded MT Bold" panose="020F0704030504030204" pitchFamily="34" charset="0"/>
              </a:rPr>
              <a:t>The FASTA Family of Programs</a:t>
            </a:r>
          </a:p>
        </p:txBody>
      </p:sp>
      <p:sp>
        <p:nvSpPr>
          <p:cNvPr id="45059" name="Text Box 6">
            <a:hlinkClick r:id="rId2" action="ppaction://hlinkfile"/>
          </p:cNvPr>
          <p:cNvSpPr txBox="1">
            <a:spLocks noChangeArrowheads="1"/>
          </p:cNvSpPr>
          <p:nvPr/>
        </p:nvSpPr>
        <p:spPr bwMode="auto">
          <a:xfrm>
            <a:off x="342900" y="990600"/>
            <a:ext cx="86106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lvl="2" algn="just" eaLnBrk="1" hangingPunct="1">
              <a:spcBef>
                <a:spcPct val="0"/>
              </a:spcBef>
              <a:buFontTx/>
              <a:buNone/>
            </a:pPr>
            <a:r>
              <a:rPr kumimoji="0" lang="en-US" altLang="zh-TW" sz="2000" b="1">
                <a:solidFill>
                  <a:srgbClr val="FF3300"/>
                </a:solidFill>
                <a:latin typeface="Arial" panose="020B0604020202020204" pitchFamily="34" charset="0"/>
              </a:rPr>
              <a:t>FastA : </a:t>
            </a:r>
            <a:r>
              <a:rPr kumimoji="0" lang="en-US" altLang="zh-TW" sz="2000">
                <a:latin typeface="Arial" panose="020B0604020202020204" pitchFamily="34" charset="0"/>
              </a:rPr>
              <a:t>uses the method of Pearson and Lipman (Proc. Natl. Acad. Sci. USA 85; 2444-2448 (1988)) to search for similarities between one sequence (the</a:t>
            </a:r>
            <a:r>
              <a:rPr kumimoji="0" lang="en-US" altLang="zh-TW" sz="2000" i="1">
                <a:latin typeface="Arial" panose="020B0604020202020204" pitchFamily="34" charset="0"/>
              </a:rPr>
              <a:t> query</a:t>
            </a:r>
            <a:r>
              <a:rPr kumimoji="0" lang="en-US" altLang="zh-TW" sz="2000">
                <a:latin typeface="Arial" panose="020B0604020202020204" pitchFamily="34" charset="0"/>
              </a:rPr>
              <a:t>) and any group of sequences of the same type (nucleic acid or protein) as the query sequence. </a:t>
            </a:r>
          </a:p>
        </p:txBody>
      </p:sp>
      <p:sp>
        <p:nvSpPr>
          <p:cNvPr id="45060" name="Text Box 7">
            <a:hlinkClick r:id="rId3" action="ppaction://hlinkfile"/>
          </p:cNvPr>
          <p:cNvSpPr txBox="1">
            <a:spLocks noChangeArrowheads="1"/>
          </p:cNvSpPr>
          <p:nvPr/>
        </p:nvSpPr>
        <p:spPr bwMode="auto">
          <a:xfrm>
            <a:off x="342900" y="2667000"/>
            <a:ext cx="86106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lvl="1" algn="just" eaLnBrk="1" hangingPunct="1">
              <a:spcBef>
                <a:spcPct val="0"/>
              </a:spcBef>
              <a:buFontTx/>
              <a:buNone/>
            </a:pPr>
            <a:r>
              <a:rPr kumimoji="0" lang="en-US" altLang="zh-TW" sz="2000" b="1">
                <a:solidFill>
                  <a:srgbClr val="FF3300"/>
                </a:solidFill>
                <a:latin typeface="Arial" panose="020B0604020202020204" pitchFamily="34" charset="0"/>
              </a:rPr>
              <a:t>TFastA</a:t>
            </a:r>
            <a:r>
              <a:rPr kumimoji="0" lang="en-US" altLang="zh-TW" sz="2000">
                <a:latin typeface="Arial" panose="020B0604020202020204" pitchFamily="34" charset="0"/>
              </a:rPr>
              <a:t> </a:t>
            </a:r>
            <a:r>
              <a:rPr kumimoji="0" lang="en-US" altLang="zh-TW" sz="2000" b="1">
                <a:solidFill>
                  <a:srgbClr val="FF3300"/>
                </a:solidFill>
                <a:latin typeface="Arial" panose="020B0604020202020204" pitchFamily="34" charset="0"/>
              </a:rPr>
              <a:t>:</a:t>
            </a:r>
            <a:r>
              <a:rPr kumimoji="0" lang="en-US" altLang="zh-TW" sz="2000">
                <a:latin typeface="Arial" panose="020B0604020202020204" pitchFamily="34" charset="0"/>
              </a:rPr>
              <a:t> treats each of the six reading frames of a </a:t>
            </a:r>
            <a:r>
              <a:rPr kumimoji="0" lang="en-US" altLang="zh-TW" sz="2000">
                <a:solidFill>
                  <a:srgbClr val="FF3300"/>
                </a:solidFill>
                <a:latin typeface="Arial" panose="020B0604020202020204" pitchFamily="34" charset="0"/>
              </a:rPr>
              <a:t>query nucleotide sequence</a:t>
            </a:r>
            <a:r>
              <a:rPr kumimoji="0" lang="en-US" altLang="zh-TW" sz="2000">
                <a:latin typeface="Arial" panose="020B0604020202020204" pitchFamily="34" charset="0"/>
              </a:rPr>
              <a:t> as a separate sequence, resulting in three separate alignments for each strand. </a:t>
            </a:r>
          </a:p>
        </p:txBody>
      </p:sp>
      <p:sp>
        <p:nvSpPr>
          <p:cNvPr id="45061" name="Text Box 8">
            <a:hlinkClick r:id="rId4" action="ppaction://hlinkfile"/>
          </p:cNvPr>
          <p:cNvSpPr txBox="1">
            <a:spLocks noChangeArrowheads="1"/>
          </p:cNvSpPr>
          <p:nvPr/>
        </p:nvSpPr>
        <p:spPr bwMode="auto">
          <a:xfrm>
            <a:off x="342900" y="3962400"/>
            <a:ext cx="86106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lvl="1" algn="just" eaLnBrk="1" hangingPunct="1">
              <a:spcBef>
                <a:spcPct val="0"/>
              </a:spcBef>
              <a:buFontTx/>
              <a:buNone/>
            </a:pPr>
            <a:r>
              <a:rPr kumimoji="0" lang="en-US" altLang="zh-TW" sz="2000" b="1">
                <a:solidFill>
                  <a:srgbClr val="FF3300"/>
                </a:solidFill>
                <a:latin typeface="Arial" panose="020B0604020202020204" pitchFamily="34" charset="0"/>
              </a:rPr>
              <a:t>TFastX :</a:t>
            </a:r>
            <a:r>
              <a:rPr kumimoji="0" lang="en-US" altLang="zh-TW" sz="2000">
                <a:latin typeface="Arial" panose="020B0604020202020204" pitchFamily="34" charset="0"/>
              </a:rPr>
              <a:t> compares the </a:t>
            </a:r>
            <a:r>
              <a:rPr kumimoji="0" lang="en-US" altLang="zh-TW" sz="2000">
                <a:solidFill>
                  <a:srgbClr val="FF3300"/>
                </a:solidFill>
                <a:latin typeface="Arial" panose="020B0604020202020204" pitchFamily="34" charset="0"/>
              </a:rPr>
              <a:t>protein query sequence</a:t>
            </a:r>
            <a:r>
              <a:rPr kumimoji="0" lang="en-US" altLang="zh-TW" sz="2000">
                <a:latin typeface="Arial" panose="020B0604020202020204" pitchFamily="34" charset="0"/>
              </a:rPr>
              <a:t> to only one translated protein per strand of the nucleotide sequence, resulting in one alignment per strand.</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3"/>
          <p:cNvSpPr txBox="1">
            <a:spLocks noChangeArrowheads="1"/>
          </p:cNvSpPr>
          <p:nvPr/>
        </p:nvSpPr>
        <p:spPr bwMode="auto">
          <a:xfrm>
            <a:off x="636588" y="762000"/>
            <a:ext cx="7870825"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600" b="1" dirty="0">
                <a:solidFill>
                  <a:srgbClr val="FF5A27"/>
                </a:solidFill>
                <a:latin typeface="Arial" panose="020B0604020202020204" pitchFamily="34" charset="0"/>
              </a:rPr>
              <a:t>Reference Searching</a:t>
            </a:r>
            <a:r>
              <a:rPr kumimoji="0" lang="en-US" altLang="zh-TW" sz="1600" b="1" dirty="0">
                <a:latin typeface="Arial" panose="020B0604020202020204" pitchFamily="34" charset="0"/>
              </a:rPr>
              <a:t> </a:t>
            </a:r>
          </a:p>
          <a:p>
            <a:pPr eaLnBrk="1" hangingPunct="1">
              <a:spcBef>
                <a:spcPct val="0"/>
              </a:spcBef>
              <a:buFontTx/>
              <a:buNone/>
            </a:pPr>
            <a:r>
              <a:rPr kumimoji="0" lang="en-US" altLang="zh-TW" sz="1400" dirty="0">
                <a:latin typeface="Arial" panose="020B0604020202020204" pitchFamily="34" charset="0"/>
              </a:rPr>
              <a:t>    1. </a:t>
            </a:r>
            <a:r>
              <a:rPr kumimoji="0" lang="en-US" altLang="zh-TW" sz="1400" u="sng" dirty="0" err="1">
                <a:latin typeface="Arial" panose="020B0604020202020204" pitchFamily="34" charset="0"/>
              </a:rPr>
              <a:t>LookUp</a:t>
            </a:r>
            <a:r>
              <a:rPr kumimoji="0" lang="en-US" altLang="zh-TW" sz="1400" dirty="0">
                <a:latin typeface="Arial" panose="020B0604020202020204" pitchFamily="34" charset="0"/>
              </a:rPr>
              <a:t> - Identifies sequences in sequence database  (name, accession number,   </a:t>
            </a:r>
          </a:p>
          <a:p>
            <a:pPr eaLnBrk="1" hangingPunct="1">
              <a:spcBef>
                <a:spcPct val="0"/>
              </a:spcBef>
              <a:buFontTx/>
              <a:buNone/>
            </a:pPr>
            <a:r>
              <a:rPr kumimoji="0" lang="en-US" altLang="zh-TW" sz="1400" dirty="0">
                <a:latin typeface="Arial" panose="020B0604020202020204" pitchFamily="34" charset="0"/>
              </a:rPr>
              <a:t>                       author, et al..)</a:t>
            </a:r>
          </a:p>
          <a:p>
            <a:pPr eaLnBrk="1" hangingPunct="1">
              <a:spcBef>
                <a:spcPct val="0"/>
              </a:spcBef>
              <a:buFontTx/>
              <a:buNone/>
            </a:pPr>
            <a:r>
              <a:rPr kumimoji="0" lang="en-US" altLang="zh-TW" sz="1400" dirty="0">
                <a:latin typeface="Arial" panose="020B0604020202020204" pitchFamily="34" charset="0"/>
              </a:rPr>
              <a:t>    2. </a:t>
            </a:r>
            <a:r>
              <a:rPr kumimoji="0" lang="en-US" altLang="zh-TW" sz="1400" u="sng" dirty="0">
                <a:latin typeface="Arial" panose="020B0604020202020204" pitchFamily="34" charset="0"/>
              </a:rPr>
              <a:t>Names</a:t>
            </a:r>
            <a:r>
              <a:rPr kumimoji="0" lang="en-US" altLang="zh-TW" sz="1400" dirty="0">
                <a:latin typeface="Arial" panose="020B0604020202020204" pitchFamily="34" charset="0"/>
              </a:rPr>
              <a:t> - Identifies sequences entries by name.</a:t>
            </a:r>
          </a:p>
          <a:p>
            <a:pPr eaLnBrk="1" hangingPunct="1">
              <a:spcBef>
                <a:spcPct val="0"/>
              </a:spcBef>
              <a:buFontTx/>
              <a:buNone/>
            </a:pPr>
            <a:r>
              <a:rPr kumimoji="0" lang="en-US" altLang="zh-TW" sz="1400" dirty="0">
                <a:latin typeface="Arial" panose="020B0604020202020204" pitchFamily="34" charset="0"/>
              </a:rPr>
              <a:t>    3. </a:t>
            </a:r>
            <a:r>
              <a:rPr kumimoji="0" lang="en-US" altLang="zh-TW" sz="1400" u="sng" dirty="0" err="1">
                <a:latin typeface="Arial" panose="020B0604020202020204" pitchFamily="34" charset="0"/>
              </a:rPr>
              <a:t>StringSearch</a:t>
            </a:r>
            <a:r>
              <a:rPr kumimoji="0" lang="en-US" altLang="zh-TW" sz="1400" dirty="0">
                <a:latin typeface="Arial" panose="020B0604020202020204" pitchFamily="34" charset="0"/>
              </a:rPr>
              <a:t> - Identifies sequences by character patterns. </a:t>
            </a:r>
          </a:p>
          <a:p>
            <a:pPr eaLnBrk="1" hangingPunct="1">
              <a:spcBef>
                <a:spcPct val="0"/>
              </a:spcBef>
              <a:buFontTx/>
              <a:buNone/>
            </a:pPr>
            <a:endParaRPr kumimoji="0" lang="en-US" altLang="zh-TW" sz="1600" b="1" dirty="0">
              <a:solidFill>
                <a:srgbClr val="FF5A27"/>
              </a:solidFill>
              <a:latin typeface="Arial" panose="020B0604020202020204" pitchFamily="34" charset="0"/>
            </a:endParaRPr>
          </a:p>
          <a:p>
            <a:pPr eaLnBrk="1" hangingPunct="1">
              <a:spcBef>
                <a:spcPct val="0"/>
              </a:spcBef>
              <a:buFontTx/>
              <a:buNone/>
            </a:pPr>
            <a:r>
              <a:rPr kumimoji="0" lang="en-US" altLang="zh-TW" sz="1600" b="1" dirty="0">
                <a:solidFill>
                  <a:srgbClr val="FF5A27"/>
                </a:solidFill>
                <a:latin typeface="Arial" panose="020B0604020202020204" pitchFamily="34" charset="0"/>
              </a:rPr>
              <a:t>Sequence Searching </a:t>
            </a:r>
          </a:p>
          <a:p>
            <a:pPr eaLnBrk="1" hangingPunct="1">
              <a:spcBef>
                <a:spcPct val="0"/>
              </a:spcBef>
              <a:buFontTx/>
              <a:buNone/>
            </a:pPr>
            <a:r>
              <a:rPr kumimoji="0" lang="en-US" altLang="zh-TW" sz="1400" dirty="0">
                <a:latin typeface="Arial" panose="020B0604020202020204" pitchFamily="34" charset="0"/>
              </a:rPr>
              <a:t>    1.  </a:t>
            </a:r>
            <a:r>
              <a:rPr kumimoji="0" lang="en-US" altLang="zh-TW" sz="1400" u="sng" dirty="0">
                <a:solidFill>
                  <a:srgbClr val="FF0000"/>
                </a:solidFill>
                <a:latin typeface="Arial" panose="020B0604020202020204" pitchFamily="34" charset="0"/>
              </a:rPr>
              <a:t>BLAST</a:t>
            </a:r>
            <a:r>
              <a:rPr kumimoji="0" lang="en-US" altLang="zh-TW" sz="1400" dirty="0">
                <a:latin typeface="Arial" panose="020B0604020202020204" pitchFamily="34" charset="0"/>
              </a:rPr>
              <a:t> - Finds sequences in a database that are similar to a query sequence (ver.2.0)</a:t>
            </a:r>
          </a:p>
          <a:p>
            <a:pPr eaLnBrk="1" hangingPunct="1">
              <a:spcBef>
                <a:spcPct val="0"/>
              </a:spcBef>
              <a:buFontTx/>
              <a:buNone/>
            </a:pPr>
            <a:r>
              <a:rPr kumimoji="0" lang="en-US" altLang="zh-TW" sz="1400" dirty="0">
                <a:latin typeface="Arial" panose="020B0604020202020204" pitchFamily="34" charset="0"/>
              </a:rPr>
              <a:t>    2.  </a:t>
            </a:r>
            <a:r>
              <a:rPr kumimoji="0" lang="en-US" altLang="zh-TW" sz="1400" u="sng" dirty="0" err="1">
                <a:latin typeface="Arial" panose="020B0604020202020204" pitchFamily="34" charset="0"/>
              </a:rPr>
              <a:t>FastA</a:t>
            </a:r>
            <a:r>
              <a:rPr kumimoji="0" lang="en-US" altLang="zh-TW" sz="1400" dirty="0">
                <a:latin typeface="Arial" panose="020B0604020202020204" pitchFamily="34" charset="0"/>
              </a:rPr>
              <a:t> - Search for similarity sequences of the same type</a:t>
            </a:r>
          </a:p>
          <a:p>
            <a:pPr eaLnBrk="1" hangingPunct="1">
              <a:spcBef>
                <a:spcPct val="0"/>
              </a:spcBef>
              <a:buFontTx/>
              <a:buNone/>
            </a:pPr>
            <a:r>
              <a:rPr kumimoji="0" lang="en-US" altLang="zh-TW" sz="1400" dirty="0">
                <a:latin typeface="Arial" panose="020B0604020202020204" pitchFamily="34" charset="0"/>
              </a:rPr>
              <a:t>    3.  </a:t>
            </a:r>
            <a:r>
              <a:rPr kumimoji="0" lang="en-US" altLang="zh-TW" sz="1400" u="sng" dirty="0" err="1">
                <a:latin typeface="Arial" panose="020B0604020202020204" pitchFamily="34" charset="0"/>
              </a:rPr>
              <a:t>FastX</a:t>
            </a:r>
            <a:r>
              <a:rPr kumimoji="0" lang="en-US" altLang="zh-TW" sz="1400" u="sng" dirty="0">
                <a:latin typeface="Arial" panose="020B0604020202020204" pitchFamily="34" charset="0"/>
              </a:rPr>
              <a:t> </a:t>
            </a:r>
            <a:r>
              <a:rPr kumimoji="0" lang="en-US" altLang="zh-TW" sz="1400" dirty="0">
                <a:latin typeface="Arial" panose="020B0604020202020204" pitchFamily="34" charset="0"/>
              </a:rPr>
              <a:t> - Search for similarity sequences between a nucleotide sequence and protein       </a:t>
            </a:r>
          </a:p>
          <a:p>
            <a:pPr eaLnBrk="1" hangingPunct="1">
              <a:spcBef>
                <a:spcPct val="0"/>
              </a:spcBef>
              <a:buFontTx/>
              <a:buNone/>
            </a:pPr>
            <a:r>
              <a:rPr kumimoji="0" lang="en-US" altLang="zh-TW" sz="1400" dirty="0">
                <a:latin typeface="Arial" panose="020B0604020202020204" pitchFamily="34" charset="0"/>
              </a:rPr>
              <a:t>                       database, taking frameshifts into account.</a:t>
            </a:r>
          </a:p>
          <a:p>
            <a:pPr eaLnBrk="1" hangingPunct="1">
              <a:spcBef>
                <a:spcPct val="0"/>
              </a:spcBef>
              <a:buFontTx/>
              <a:buNone/>
            </a:pPr>
            <a:r>
              <a:rPr kumimoji="0" lang="en-US" altLang="zh-TW" sz="1400" dirty="0">
                <a:latin typeface="Arial" panose="020B0604020202020204" pitchFamily="34" charset="0"/>
              </a:rPr>
              <a:t>    4.  </a:t>
            </a:r>
            <a:r>
              <a:rPr kumimoji="0" lang="en-US" altLang="zh-TW" sz="1400" u="sng" dirty="0" err="1">
                <a:latin typeface="Arial" panose="020B0604020202020204" pitchFamily="34" charset="0"/>
              </a:rPr>
              <a:t>FindPatterns</a:t>
            </a:r>
            <a:r>
              <a:rPr kumimoji="0" lang="en-US" altLang="zh-TW" sz="1400" dirty="0">
                <a:latin typeface="Arial" panose="020B0604020202020204" pitchFamily="34" charset="0"/>
              </a:rPr>
              <a:t> - Identifies sequences with short sequence pattern</a:t>
            </a:r>
          </a:p>
          <a:p>
            <a:pPr eaLnBrk="1" hangingPunct="1">
              <a:spcBef>
                <a:spcPct val="0"/>
              </a:spcBef>
              <a:buFontTx/>
              <a:buNone/>
            </a:pPr>
            <a:r>
              <a:rPr kumimoji="0" lang="en-US" altLang="zh-TW" sz="1400" dirty="0">
                <a:latin typeface="Arial" panose="020B0604020202020204" pitchFamily="34" charset="0"/>
              </a:rPr>
              <a:t>    5.  </a:t>
            </a:r>
            <a:r>
              <a:rPr kumimoji="0" lang="en-US" altLang="zh-TW" sz="1400" dirty="0" err="1">
                <a:latin typeface="Arial" panose="020B0604020202020204" pitchFamily="34" charset="0"/>
              </a:rPr>
              <a:t>FrameSearch</a:t>
            </a:r>
            <a:r>
              <a:rPr kumimoji="0" lang="en-US" altLang="zh-TW" sz="1400" dirty="0">
                <a:latin typeface="Arial" panose="020B0604020202020204" pitchFamily="34" charset="0"/>
              </a:rPr>
              <a:t>  - Search protein sequences for similarity to nucleotide query sequences, or        </a:t>
            </a:r>
          </a:p>
          <a:p>
            <a:pPr eaLnBrk="1" hangingPunct="1">
              <a:spcBef>
                <a:spcPct val="0"/>
              </a:spcBef>
              <a:buFontTx/>
              <a:buNone/>
            </a:pPr>
            <a:r>
              <a:rPr kumimoji="0" lang="en-US" altLang="zh-TW" sz="1400" dirty="0">
                <a:latin typeface="Arial" panose="020B0604020202020204" pitchFamily="34" charset="0"/>
              </a:rPr>
              <a:t>                                   nucleotide sequences for similarity to protein query sequences.</a:t>
            </a:r>
          </a:p>
          <a:p>
            <a:pPr eaLnBrk="1" hangingPunct="1">
              <a:spcBef>
                <a:spcPct val="0"/>
              </a:spcBef>
              <a:buFontTx/>
              <a:buNone/>
            </a:pPr>
            <a:r>
              <a:rPr kumimoji="0" lang="en-US" altLang="zh-TW" sz="1400" dirty="0">
                <a:latin typeface="Arial" panose="020B0604020202020204" pitchFamily="34" charset="0"/>
              </a:rPr>
              <a:t>    6.  </a:t>
            </a:r>
            <a:r>
              <a:rPr kumimoji="0" lang="en-US" altLang="zh-TW" sz="1400" u="sng" dirty="0">
                <a:latin typeface="Arial" panose="020B0604020202020204" pitchFamily="34" charset="0"/>
              </a:rPr>
              <a:t>Motifs</a:t>
            </a:r>
            <a:r>
              <a:rPr kumimoji="0" lang="en-US" altLang="zh-TW" sz="1400" dirty="0">
                <a:latin typeface="Arial" panose="020B0604020202020204" pitchFamily="34" charset="0"/>
              </a:rPr>
              <a:t> - Search through proteins for the patterns defined in the PROSITE.</a:t>
            </a:r>
          </a:p>
          <a:p>
            <a:pPr eaLnBrk="1" hangingPunct="1">
              <a:spcBef>
                <a:spcPct val="0"/>
              </a:spcBef>
              <a:buFontTx/>
              <a:buNone/>
            </a:pPr>
            <a:r>
              <a:rPr kumimoji="0" lang="en-US" altLang="zh-TW" sz="1400" dirty="0">
                <a:latin typeface="Arial" panose="020B0604020202020204" pitchFamily="34" charset="0"/>
              </a:rPr>
              <a:t>    7.  </a:t>
            </a:r>
            <a:r>
              <a:rPr kumimoji="0" lang="en-US" altLang="zh-TW" sz="1400" u="sng" dirty="0" err="1">
                <a:latin typeface="Arial" panose="020B0604020202020204" pitchFamily="34" charset="0"/>
              </a:rPr>
              <a:t>MotifSearch</a:t>
            </a:r>
            <a:r>
              <a:rPr kumimoji="0" lang="en-US" altLang="zh-TW" sz="1400" dirty="0">
                <a:latin typeface="Arial" panose="020B0604020202020204" pitchFamily="34" charset="0"/>
              </a:rPr>
              <a:t>  - Use a set of profiles search a database for new sequences.</a:t>
            </a:r>
          </a:p>
          <a:p>
            <a:pPr eaLnBrk="1" hangingPunct="1">
              <a:spcBef>
                <a:spcPct val="0"/>
              </a:spcBef>
              <a:buFontTx/>
              <a:buNone/>
            </a:pPr>
            <a:r>
              <a:rPr kumimoji="0" lang="en-US" altLang="zh-TW" sz="1400" dirty="0">
                <a:latin typeface="Arial" panose="020B0604020202020204" pitchFamily="34" charset="0"/>
              </a:rPr>
              <a:t>    8.  </a:t>
            </a:r>
            <a:r>
              <a:rPr kumimoji="0" lang="en-US" altLang="zh-TW" sz="1400" dirty="0" err="1">
                <a:latin typeface="Arial" panose="020B0604020202020204" pitchFamily="34" charset="0"/>
              </a:rPr>
              <a:t>NetBLAST</a:t>
            </a:r>
            <a:r>
              <a:rPr kumimoji="0" lang="en-US" altLang="zh-TW" sz="1400" dirty="0">
                <a:latin typeface="Arial" panose="020B0604020202020204" pitchFamily="34" charset="0"/>
              </a:rPr>
              <a:t> - Search database maintained at NCBI</a:t>
            </a:r>
          </a:p>
          <a:p>
            <a:pPr eaLnBrk="1" hangingPunct="1">
              <a:spcBef>
                <a:spcPct val="0"/>
              </a:spcBef>
              <a:buFontTx/>
              <a:buNone/>
            </a:pPr>
            <a:r>
              <a:rPr kumimoji="0" lang="en-US" altLang="zh-TW" sz="1400" dirty="0">
                <a:latin typeface="Arial" panose="020B0604020202020204" pitchFamily="34" charset="0"/>
              </a:rPr>
              <a:t>    9.  </a:t>
            </a:r>
            <a:r>
              <a:rPr kumimoji="0" lang="en-US" altLang="zh-TW" sz="1400" dirty="0" err="1">
                <a:latin typeface="Arial" panose="020B0604020202020204" pitchFamily="34" charset="0"/>
              </a:rPr>
              <a:t>ProfileSegments</a:t>
            </a:r>
            <a:r>
              <a:rPr kumimoji="0" lang="en-US" altLang="zh-TW" sz="1400" dirty="0">
                <a:latin typeface="Arial" panose="020B0604020202020204" pitchFamily="34" charset="0"/>
              </a:rPr>
              <a:t> - Make optimal alignments found by </a:t>
            </a:r>
            <a:r>
              <a:rPr kumimoji="0" lang="en-US" altLang="zh-TW" sz="1400" dirty="0" err="1">
                <a:latin typeface="Arial" panose="020B0604020202020204" pitchFamily="34" charset="0"/>
              </a:rPr>
              <a:t>ProfileSearch</a:t>
            </a:r>
            <a:r>
              <a:rPr kumimoji="0" lang="en-US" altLang="zh-TW" sz="1400" dirty="0">
                <a:latin typeface="Arial" panose="020B0604020202020204" pitchFamily="34" charset="0"/>
              </a:rPr>
              <a:t>.</a:t>
            </a:r>
          </a:p>
          <a:p>
            <a:pPr eaLnBrk="1" hangingPunct="1">
              <a:spcBef>
                <a:spcPct val="0"/>
              </a:spcBef>
              <a:buFontTx/>
              <a:buNone/>
            </a:pPr>
            <a:r>
              <a:rPr kumimoji="0" lang="en-US" altLang="zh-TW" sz="1400" dirty="0">
                <a:latin typeface="Arial" panose="020B0604020202020204" pitchFamily="34" charset="0"/>
              </a:rPr>
              <a:t>   10. </a:t>
            </a:r>
            <a:r>
              <a:rPr kumimoji="0" lang="en-US" altLang="zh-TW" sz="1400" u="sng" dirty="0" err="1">
                <a:latin typeface="Arial" panose="020B0604020202020204" pitchFamily="34" charset="0"/>
              </a:rPr>
              <a:t>ProfileSearch</a:t>
            </a:r>
            <a:r>
              <a:rPr kumimoji="0" lang="en-US" altLang="zh-TW" sz="1400" dirty="0">
                <a:latin typeface="Arial" panose="020B0604020202020204" pitchFamily="34" charset="0"/>
              </a:rPr>
              <a:t> - Use a profile to search the database for new sequence.</a:t>
            </a:r>
          </a:p>
          <a:p>
            <a:pPr eaLnBrk="1" hangingPunct="1">
              <a:spcBef>
                <a:spcPct val="0"/>
              </a:spcBef>
              <a:buFontTx/>
              <a:buNone/>
            </a:pPr>
            <a:r>
              <a:rPr kumimoji="0" lang="en-US" altLang="zh-TW" sz="1400" dirty="0">
                <a:latin typeface="Arial" panose="020B0604020202020204" pitchFamily="34" charset="0"/>
              </a:rPr>
              <a:t>   11. Segments - Aligns and displays the segments found by </a:t>
            </a:r>
            <a:r>
              <a:rPr kumimoji="0" lang="en-US" altLang="zh-TW" sz="1400" dirty="0" err="1">
                <a:latin typeface="Arial" panose="020B0604020202020204" pitchFamily="34" charset="0"/>
              </a:rPr>
              <a:t>WordSearch</a:t>
            </a:r>
            <a:r>
              <a:rPr kumimoji="0" lang="en-US" altLang="zh-TW" sz="1400" dirty="0">
                <a:latin typeface="Arial" panose="020B0604020202020204" pitchFamily="34" charset="0"/>
              </a:rPr>
              <a:t>.</a:t>
            </a:r>
          </a:p>
          <a:p>
            <a:pPr eaLnBrk="1" hangingPunct="1">
              <a:spcBef>
                <a:spcPct val="0"/>
              </a:spcBef>
              <a:buFontTx/>
              <a:buNone/>
            </a:pPr>
            <a:r>
              <a:rPr kumimoji="0" lang="en-US" altLang="zh-TW" sz="1400" dirty="0">
                <a:latin typeface="Arial" panose="020B0604020202020204" pitchFamily="34" charset="0"/>
              </a:rPr>
              <a:t>   12. </a:t>
            </a:r>
            <a:r>
              <a:rPr kumimoji="0" lang="en-US" altLang="zh-TW" sz="1400" u="sng" dirty="0" err="1">
                <a:latin typeface="Arial" panose="020B0604020202020204" pitchFamily="34" charset="0"/>
              </a:rPr>
              <a:t>Ssearch</a:t>
            </a:r>
            <a:r>
              <a:rPr kumimoji="0" lang="en-US" altLang="zh-TW" sz="1400" dirty="0">
                <a:latin typeface="Arial" panose="020B0604020202020204" pitchFamily="34" charset="0"/>
              </a:rPr>
              <a:t> - Does a rigorous Smith-Waterman search for similarity</a:t>
            </a:r>
          </a:p>
          <a:p>
            <a:pPr eaLnBrk="1" hangingPunct="1">
              <a:spcBef>
                <a:spcPct val="0"/>
              </a:spcBef>
              <a:buFontTx/>
              <a:buNone/>
            </a:pPr>
            <a:r>
              <a:rPr kumimoji="0" lang="en-US" altLang="zh-TW" sz="1400" dirty="0">
                <a:latin typeface="Arial" panose="020B0604020202020204" pitchFamily="34" charset="0"/>
              </a:rPr>
              <a:t>   13. </a:t>
            </a:r>
            <a:r>
              <a:rPr kumimoji="0" lang="en-US" altLang="zh-TW" sz="1400" u="sng" dirty="0" err="1">
                <a:latin typeface="Arial" panose="020B0604020202020204" pitchFamily="34" charset="0"/>
              </a:rPr>
              <a:t>TFastA</a:t>
            </a:r>
            <a:r>
              <a:rPr kumimoji="0" lang="en-US" altLang="zh-TW" sz="1400" dirty="0">
                <a:latin typeface="Arial" panose="020B0604020202020204" pitchFamily="34" charset="0"/>
              </a:rPr>
              <a:t> - Search for similarity sequences between a protein sequence and nucleotide </a:t>
            </a:r>
          </a:p>
          <a:p>
            <a:pPr eaLnBrk="1" hangingPunct="1">
              <a:spcBef>
                <a:spcPct val="0"/>
              </a:spcBef>
              <a:buFontTx/>
              <a:buNone/>
            </a:pPr>
            <a:r>
              <a:rPr kumimoji="0" lang="en-US" altLang="zh-TW" sz="1400" dirty="0">
                <a:latin typeface="Arial" panose="020B0604020202020204" pitchFamily="34" charset="0"/>
              </a:rPr>
              <a:t>                        database</a:t>
            </a:r>
          </a:p>
          <a:p>
            <a:pPr eaLnBrk="1" hangingPunct="1">
              <a:spcBef>
                <a:spcPct val="0"/>
              </a:spcBef>
              <a:buFontTx/>
              <a:buNone/>
            </a:pPr>
            <a:r>
              <a:rPr kumimoji="0" lang="en-US" altLang="zh-TW" sz="1400" dirty="0">
                <a:latin typeface="Arial" panose="020B0604020202020204" pitchFamily="34" charset="0"/>
              </a:rPr>
              <a:t>   14. </a:t>
            </a:r>
            <a:r>
              <a:rPr kumimoji="0" lang="en-US" altLang="zh-TW" sz="1400" u="sng" dirty="0" err="1">
                <a:latin typeface="Arial" panose="020B0604020202020204" pitchFamily="34" charset="0"/>
              </a:rPr>
              <a:t>TFastX</a:t>
            </a:r>
            <a:r>
              <a:rPr kumimoji="0" lang="en-US" altLang="zh-TW" sz="1400" dirty="0">
                <a:latin typeface="Arial" panose="020B0604020202020204" pitchFamily="34" charset="0"/>
              </a:rPr>
              <a:t> - Search for similarity sequences between a protein sequence and nucleotide </a:t>
            </a:r>
          </a:p>
          <a:p>
            <a:pPr eaLnBrk="1" hangingPunct="1">
              <a:spcBef>
                <a:spcPct val="0"/>
              </a:spcBef>
              <a:buFontTx/>
              <a:buNone/>
            </a:pPr>
            <a:r>
              <a:rPr kumimoji="0" lang="en-US" altLang="zh-TW" sz="1400" dirty="0">
                <a:latin typeface="Arial" panose="020B0604020202020204" pitchFamily="34" charset="0"/>
              </a:rPr>
              <a:t>                        database, taking frameshifts into account.</a:t>
            </a:r>
          </a:p>
          <a:p>
            <a:pPr eaLnBrk="1" hangingPunct="1">
              <a:spcBef>
                <a:spcPct val="0"/>
              </a:spcBef>
              <a:buFontTx/>
              <a:buNone/>
            </a:pPr>
            <a:r>
              <a:rPr kumimoji="0" lang="en-US" altLang="zh-TW" sz="1400" dirty="0">
                <a:latin typeface="Arial" panose="020B0604020202020204" pitchFamily="34" charset="0"/>
              </a:rPr>
              <a:t>   15. </a:t>
            </a:r>
            <a:r>
              <a:rPr kumimoji="0" lang="en-US" altLang="zh-TW" sz="1400" dirty="0" err="1">
                <a:latin typeface="Arial" panose="020B0604020202020204" pitchFamily="34" charset="0"/>
              </a:rPr>
              <a:t>WordSearch</a:t>
            </a:r>
            <a:r>
              <a:rPr kumimoji="0" lang="en-US" altLang="zh-TW" sz="1400" dirty="0">
                <a:latin typeface="Arial" panose="020B0604020202020204" pitchFamily="34" charset="0"/>
              </a:rPr>
              <a:t> - Identifies sequences in the database that share large numbers of common </a:t>
            </a:r>
          </a:p>
          <a:p>
            <a:pPr eaLnBrk="1" hangingPunct="1">
              <a:spcBef>
                <a:spcPct val="0"/>
              </a:spcBef>
              <a:buFontTx/>
              <a:buNone/>
            </a:pPr>
            <a:r>
              <a:rPr kumimoji="0" lang="en-US" altLang="zh-TW" sz="1400" dirty="0">
                <a:latin typeface="Arial" panose="020B0604020202020204" pitchFamily="34" charset="0"/>
              </a:rPr>
              <a:t>                                words</a:t>
            </a:r>
          </a:p>
        </p:txBody>
      </p:sp>
      <p:pic>
        <p:nvPicPr>
          <p:cNvPr id="46083" name="Picture 4" descr="BD10263_">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10477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5" descr="BD10263_">
            <a:hlinkClick r:id="rId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15049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6" descr="BD10263_">
            <a:hlinkClick r:id="rId5"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17335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7" descr="BD10263_">
            <a:hlinkClick r:id="rId6"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24193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7" name="Picture 8" descr="BD10263_">
            <a:hlinkClick r:id="rId7"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26479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8" name="Picture 9" descr="BD10263_">
            <a:hlinkClick r:id="rId8"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28765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9" name="Picture 10" descr="BD10263_">
            <a:hlinkClick r:id="rId9"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32575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0" name="Picture 11" descr="BD10263_">
            <a:hlinkClick r:id="rId10"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34861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1" name="Picture 12" descr="BD10263_">
            <a:hlinkClick r:id="rId11"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38671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2" name="Picture 13" descr="BD10263_">
            <a:hlinkClick r:id="rId1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0957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3" name="Picture 14" descr="BD10263_">
            <a:hlinkClick r:id="rId13"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3243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4" name="Picture 15" descr="BD10263_">
            <a:hlinkClick r:id="rId1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5529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5" name="Picture 16" descr="BD10263_">
            <a:hlinkClick r:id="rId15"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7815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6" name="Picture 17" descr="BD10263_">
            <a:hlinkClick r:id="rId16"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9530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7" name="Picture 18" descr="BD10263_">
            <a:hlinkClick r:id="rId17"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51816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8" name="Picture 19" descr="BD10263_">
            <a:hlinkClick r:id="rId18"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54102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9" name="Picture 20" descr="BD10263_">
            <a:hlinkClick r:id="rId19"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57912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100" name="Picture 21" descr="BD10263_">
            <a:hlinkClick r:id="rId20"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62484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101" name="Text Box 2"/>
          <p:cNvSpPr txBox="1">
            <a:spLocks noChangeArrowheads="1"/>
          </p:cNvSpPr>
          <p:nvPr/>
        </p:nvSpPr>
        <p:spPr bwMode="auto">
          <a:xfrm>
            <a:off x="1066800" y="152400"/>
            <a:ext cx="6934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3600">
                <a:solidFill>
                  <a:srgbClr val="000066"/>
                </a:solidFill>
                <a:latin typeface="Arial Rounded MT Bold" panose="020F0704030504030204" pitchFamily="34" charset="0"/>
              </a:rPr>
              <a:t>SEARCHING in SeqWEB/GCG</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4"/>
          <p:cNvSpPr txBox="1">
            <a:spLocks noChangeArrowheads="1"/>
          </p:cNvSpPr>
          <p:nvPr/>
        </p:nvSpPr>
        <p:spPr bwMode="auto">
          <a:xfrm>
            <a:off x="895350" y="76200"/>
            <a:ext cx="73533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lang="en-US" altLang="zh-TW" sz="4400">
                <a:solidFill>
                  <a:srgbClr val="000066"/>
                </a:solidFill>
                <a:latin typeface="Arial Rounded MT Bold" panose="020F0704030504030204" pitchFamily="34" charset="0"/>
              </a:rPr>
              <a:t>NCBI Blast vs GCG Blast</a:t>
            </a:r>
          </a:p>
        </p:txBody>
      </p:sp>
      <p:grpSp>
        <p:nvGrpSpPr>
          <p:cNvPr id="47107" name="Group 14"/>
          <p:cNvGrpSpPr>
            <a:grpSpLocks/>
          </p:cNvGrpSpPr>
          <p:nvPr/>
        </p:nvGrpSpPr>
        <p:grpSpPr bwMode="auto">
          <a:xfrm>
            <a:off x="4894263" y="2276475"/>
            <a:ext cx="3781425" cy="4248150"/>
            <a:chOff x="2925" y="1026"/>
            <a:chExt cx="2382" cy="2676"/>
          </a:xfrm>
        </p:grpSpPr>
        <p:sp>
          <p:nvSpPr>
            <p:cNvPr id="47117" name="Text Box 6"/>
            <p:cNvSpPr txBox="1">
              <a:spLocks noChangeArrowheads="1"/>
            </p:cNvSpPr>
            <p:nvPr/>
          </p:nvSpPr>
          <p:spPr bwMode="auto">
            <a:xfrm>
              <a:off x="2992" y="1435"/>
              <a:ext cx="2315" cy="1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kumimoji="0" lang="en-US" altLang="zh-TW" sz="2400">
                  <a:solidFill>
                    <a:srgbClr val="003300"/>
                  </a:solidFill>
                  <a:latin typeface="Arial" panose="020B0604020202020204" pitchFamily="34" charset="0"/>
                </a:rPr>
                <a:t>Unix system</a:t>
              </a:r>
            </a:p>
            <a:p>
              <a:pPr algn="ctr" eaLnBrk="1" hangingPunct="1">
                <a:spcBef>
                  <a:spcPct val="0"/>
                </a:spcBef>
                <a:buFontTx/>
                <a:buNone/>
              </a:pPr>
              <a:r>
                <a:rPr kumimoji="0" lang="en-US" altLang="zh-TW" sz="2400">
                  <a:solidFill>
                    <a:srgbClr val="003300"/>
                  </a:solidFill>
                  <a:latin typeface="Arial" panose="020B0604020202020204" pitchFamily="34" charset="0"/>
                </a:rPr>
                <a:t>Smaller database</a:t>
              </a:r>
            </a:p>
            <a:p>
              <a:pPr algn="ctr" eaLnBrk="1" hangingPunct="1">
                <a:spcBef>
                  <a:spcPct val="0"/>
                </a:spcBef>
                <a:buFontTx/>
                <a:buNone/>
              </a:pPr>
              <a:r>
                <a:rPr kumimoji="0" lang="en-US" altLang="zh-TW" sz="2400">
                  <a:solidFill>
                    <a:srgbClr val="003300"/>
                  </a:solidFill>
                  <a:latin typeface="Arial" panose="020B0604020202020204" pitchFamily="34" charset="0"/>
                </a:rPr>
                <a:t>Data not interlinked</a:t>
              </a:r>
            </a:p>
            <a:p>
              <a:pPr algn="ctr" eaLnBrk="1" hangingPunct="1">
                <a:spcBef>
                  <a:spcPct val="0"/>
                </a:spcBef>
                <a:buFontTx/>
                <a:buNone/>
              </a:pPr>
              <a:endParaRPr kumimoji="0" lang="en-US" altLang="zh-TW" sz="2400">
                <a:solidFill>
                  <a:srgbClr val="003300"/>
                </a:solidFill>
                <a:latin typeface="Arial" panose="020B0604020202020204" pitchFamily="34" charset="0"/>
              </a:endParaRPr>
            </a:p>
            <a:p>
              <a:pPr algn="ctr" eaLnBrk="1" hangingPunct="1">
                <a:spcBef>
                  <a:spcPct val="0"/>
                </a:spcBef>
                <a:buFontTx/>
                <a:buNone/>
              </a:pPr>
              <a:r>
                <a:rPr kumimoji="0" lang="en-US" altLang="zh-TW" sz="2400">
                  <a:solidFill>
                    <a:srgbClr val="003300"/>
                  </a:solidFill>
                  <a:latin typeface="Arial" panose="020B0604020202020204" pitchFamily="34" charset="0"/>
                </a:rPr>
                <a:t>Built your own database</a:t>
              </a:r>
            </a:p>
            <a:p>
              <a:pPr algn="ctr" eaLnBrk="1" hangingPunct="1">
                <a:spcBef>
                  <a:spcPct val="0"/>
                </a:spcBef>
                <a:buFontTx/>
                <a:buNone/>
              </a:pPr>
              <a:r>
                <a:rPr kumimoji="0" lang="en-US" altLang="zh-TW" sz="2400">
                  <a:solidFill>
                    <a:srgbClr val="003300"/>
                  </a:solidFill>
                  <a:latin typeface="Arial" panose="020B0604020202020204" pitchFamily="34" charset="0"/>
                </a:rPr>
                <a:t>Fast</a:t>
              </a:r>
            </a:p>
            <a:p>
              <a:pPr algn="ctr" eaLnBrk="1" hangingPunct="1">
                <a:spcBef>
                  <a:spcPct val="0"/>
                </a:spcBef>
                <a:buFontTx/>
                <a:buNone/>
              </a:pPr>
              <a:r>
                <a:rPr kumimoji="0" lang="en-US" altLang="zh-TW" sz="2400">
                  <a:solidFill>
                    <a:srgbClr val="003300"/>
                  </a:solidFill>
                  <a:latin typeface="Arial" panose="020B0604020202020204" pitchFamily="34" charset="0"/>
                </a:rPr>
                <a:t>Support multiple search</a:t>
              </a:r>
            </a:p>
            <a:p>
              <a:pPr algn="ctr" eaLnBrk="1" hangingPunct="1">
                <a:spcBef>
                  <a:spcPct val="0"/>
                </a:spcBef>
                <a:buFontTx/>
                <a:buNone/>
              </a:pPr>
              <a:r>
                <a:rPr kumimoji="0" lang="en-US" altLang="zh-TW" sz="2400">
                  <a:solidFill>
                    <a:srgbClr val="003300"/>
                  </a:solidFill>
                  <a:latin typeface="Arial" panose="020B0604020202020204" pitchFamily="34" charset="0"/>
                </a:rPr>
                <a:t>Output file easier to parse</a:t>
              </a:r>
            </a:p>
          </p:txBody>
        </p:sp>
        <p:sp>
          <p:nvSpPr>
            <p:cNvPr id="23561" name="Text Box 9"/>
            <p:cNvSpPr txBox="1">
              <a:spLocks noChangeArrowheads="1"/>
            </p:cNvSpPr>
            <p:nvPr/>
          </p:nvSpPr>
          <p:spPr bwMode="auto">
            <a:xfrm>
              <a:off x="3105" y="1026"/>
              <a:ext cx="2089" cy="480"/>
            </a:xfrm>
            <a:prstGeom prst="rect">
              <a:avLst/>
            </a:prstGeom>
            <a:noFill/>
            <a:ln w="9525">
              <a:noFill/>
              <a:miter lim="800000"/>
              <a:headEnd/>
              <a:tailEnd/>
            </a:ln>
            <a:effectLst/>
          </p:spPr>
          <p:txBody>
            <a:bodyPr>
              <a:spAutoFit/>
            </a:bodyPr>
            <a:lstStyle/>
            <a:p>
              <a:pPr algn="ctr">
                <a:defRPr/>
              </a:pPr>
              <a:r>
                <a:rPr kumimoji="1" lang="en-US" altLang="zh-TW" sz="4400" b="1">
                  <a:solidFill>
                    <a:srgbClr val="003300"/>
                  </a:solidFill>
                  <a:effectLst>
                    <a:outerShdw blurRad="38100" dist="38100" dir="2700000" algn="tl">
                      <a:srgbClr val="000000"/>
                    </a:outerShdw>
                  </a:effectLst>
                  <a:latin typeface="Arial Rounded MT Bold" pitchFamily="34" charset="0"/>
                </a:rPr>
                <a:t>GCG Blast</a:t>
              </a:r>
            </a:p>
          </p:txBody>
        </p:sp>
        <p:sp>
          <p:nvSpPr>
            <p:cNvPr id="47119" name="AutoShape 11"/>
            <p:cNvSpPr>
              <a:spLocks noChangeArrowheads="1"/>
            </p:cNvSpPr>
            <p:nvPr/>
          </p:nvSpPr>
          <p:spPr bwMode="auto">
            <a:xfrm>
              <a:off x="2925" y="1026"/>
              <a:ext cx="2358" cy="2676"/>
            </a:xfrm>
            <a:prstGeom prst="roundRect">
              <a:avLst>
                <a:gd name="adj" fmla="val 16667"/>
              </a:avLst>
            </a:prstGeom>
            <a:noFill/>
            <a:ln w="38100">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pSp>
      <p:sp>
        <p:nvSpPr>
          <p:cNvPr id="47108" name="Text Box 5"/>
          <p:cNvSpPr txBox="1">
            <a:spLocks noChangeArrowheads="1"/>
          </p:cNvSpPr>
          <p:nvPr/>
        </p:nvSpPr>
        <p:spPr bwMode="auto">
          <a:xfrm>
            <a:off x="1001713" y="3451225"/>
            <a:ext cx="2678112"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kumimoji="0" lang="en-US" altLang="zh-TW" sz="2400">
                <a:latin typeface="Arial" panose="020B0604020202020204" pitchFamily="34" charset="0"/>
              </a:rPr>
              <a:t>WWW system</a:t>
            </a:r>
          </a:p>
          <a:p>
            <a:pPr algn="ctr" eaLnBrk="1" hangingPunct="1">
              <a:spcBef>
                <a:spcPct val="0"/>
              </a:spcBef>
              <a:buFontTx/>
              <a:buNone/>
            </a:pPr>
            <a:r>
              <a:rPr kumimoji="0" lang="en-US" altLang="zh-TW" sz="2400">
                <a:latin typeface="Arial" panose="020B0604020202020204" pitchFamily="34" charset="0"/>
              </a:rPr>
              <a:t>Larger database</a:t>
            </a:r>
          </a:p>
          <a:p>
            <a:pPr algn="ctr" eaLnBrk="1" hangingPunct="1">
              <a:spcBef>
                <a:spcPct val="0"/>
              </a:spcBef>
              <a:buFontTx/>
              <a:buNone/>
            </a:pPr>
            <a:r>
              <a:rPr kumimoji="0" lang="en-US" altLang="zh-TW" sz="2400">
                <a:latin typeface="Arial" panose="020B0604020202020204" pitchFamily="34" charset="0"/>
              </a:rPr>
              <a:t>Interlinked Data</a:t>
            </a:r>
          </a:p>
          <a:p>
            <a:pPr algn="ctr" eaLnBrk="1" hangingPunct="1">
              <a:spcBef>
                <a:spcPct val="0"/>
              </a:spcBef>
              <a:buFontTx/>
              <a:buNone/>
            </a:pPr>
            <a:endParaRPr kumimoji="0" lang="en-US" altLang="zh-TW" sz="2400">
              <a:latin typeface="Arial" panose="020B0604020202020204" pitchFamily="34" charset="0"/>
            </a:endParaRPr>
          </a:p>
          <a:p>
            <a:pPr algn="ctr" eaLnBrk="1" hangingPunct="1">
              <a:spcBef>
                <a:spcPct val="0"/>
              </a:spcBef>
              <a:buFontTx/>
              <a:buNone/>
            </a:pPr>
            <a:r>
              <a:rPr kumimoji="0" lang="en-US" altLang="zh-TW" sz="2400">
                <a:latin typeface="Arial" panose="020B0604020202020204" pitchFamily="34" charset="0"/>
              </a:rPr>
              <a:t>Slow</a:t>
            </a:r>
          </a:p>
          <a:p>
            <a:pPr algn="ctr" eaLnBrk="1" hangingPunct="1">
              <a:spcBef>
                <a:spcPct val="0"/>
              </a:spcBef>
              <a:buFontTx/>
              <a:buNone/>
            </a:pPr>
            <a:r>
              <a:rPr kumimoji="0" lang="en-US" altLang="zh-TW" sz="2400">
                <a:latin typeface="Arial" panose="020B0604020202020204" pitchFamily="34" charset="0"/>
              </a:rPr>
              <a:t>Single search only</a:t>
            </a:r>
          </a:p>
        </p:txBody>
      </p:sp>
      <p:sp>
        <p:nvSpPr>
          <p:cNvPr id="23562" name="Text Box 10"/>
          <p:cNvSpPr txBox="1">
            <a:spLocks noChangeArrowheads="1"/>
          </p:cNvSpPr>
          <p:nvPr/>
        </p:nvSpPr>
        <p:spPr bwMode="auto">
          <a:xfrm>
            <a:off x="719138" y="2276475"/>
            <a:ext cx="3240087" cy="762000"/>
          </a:xfrm>
          <a:prstGeom prst="rect">
            <a:avLst/>
          </a:prstGeom>
          <a:noFill/>
          <a:ln w="9525">
            <a:noFill/>
            <a:miter lim="800000"/>
            <a:headEnd/>
            <a:tailEnd/>
          </a:ln>
          <a:effectLst/>
        </p:spPr>
        <p:txBody>
          <a:bodyPr>
            <a:spAutoFit/>
          </a:bodyPr>
          <a:lstStyle/>
          <a:p>
            <a:pPr algn="ctr">
              <a:defRPr/>
            </a:pPr>
            <a:r>
              <a:rPr kumimoji="1" lang="en-US" altLang="zh-TW" sz="4400" b="1">
                <a:effectLst>
                  <a:outerShdw blurRad="38100" dist="38100" dir="2700000" algn="tl">
                    <a:srgbClr val="FFFFFF"/>
                  </a:outerShdw>
                </a:effectLst>
                <a:latin typeface="Arial Rounded MT Bold" pitchFamily="34" charset="0"/>
              </a:rPr>
              <a:t>NCBI Blast</a:t>
            </a:r>
          </a:p>
        </p:txBody>
      </p:sp>
      <p:sp>
        <p:nvSpPr>
          <p:cNvPr id="47110" name="AutoShape 12"/>
          <p:cNvSpPr>
            <a:spLocks noChangeArrowheads="1"/>
          </p:cNvSpPr>
          <p:nvPr/>
        </p:nvSpPr>
        <p:spPr bwMode="auto">
          <a:xfrm>
            <a:off x="468313" y="2276475"/>
            <a:ext cx="3743325" cy="4248150"/>
          </a:xfrm>
          <a:prstGeom prst="roundRect">
            <a:avLst>
              <a:gd name="adj" fmla="val 16667"/>
            </a:avLst>
          </a:prstGeom>
          <a:noFill/>
          <a:ln w="38100">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sp>
        <p:nvSpPr>
          <p:cNvPr id="47111" name="Text Box 16">
            <a:hlinkClick r:id="rId2" action="ppaction://hlinkfile"/>
          </p:cNvPr>
          <p:cNvSpPr txBox="1">
            <a:spLocks noChangeArrowheads="1"/>
          </p:cNvSpPr>
          <p:nvPr/>
        </p:nvSpPr>
        <p:spPr bwMode="auto">
          <a:xfrm>
            <a:off x="2941638" y="765175"/>
            <a:ext cx="340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400" b="1">
                <a:latin typeface="Arial" panose="020B0604020202020204" pitchFamily="34" charset="0"/>
              </a:rPr>
              <a:t>Download CDK2 amino acid sequence</a:t>
            </a:r>
          </a:p>
        </p:txBody>
      </p:sp>
      <p:cxnSp>
        <p:nvCxnSpPr>
          <p:cNvPr id="47112" name="AutoShape 18"/>
          <p:cNvCxnSpPr>
            <a:cxnSpLocks noChangeShapeType="1"/>
            <a:stCxn id="47111" idx="1"/>
            <a:endCxn id="47110" idx="0"/>
          </p:cNvCxnSpPr>
          <p:nvPr/>
        </p:nvCxnSpPr>
        <p:spPr bwMode="auto">
          <a:xfrm rot="10800000" flipV="1">
            <a:off x="2339975" y="917575"/>
            <a:ext cx="601663" cy="1339850"/>
          </a:xfrm>
          <a:prstGeom prst="bentConnector2">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47113" name="AutoShape 19"/>
          <p:cNvCxnSpPr>
            <a:cxnSpLocks noChangeShapeType="1"/>
            <a:stCxn id="47111" idx="3"/>
            <a:endCxn id="47119" idx="0"/>
          </p:cNvCxnSpPr>
          <p:nvPr/>
        </p:nvCxnSpPr>
        <p:spPr bwMode="auto">
          <a:xfrm>
            <a:off x="6345238" y="917575"/>
            <a:ext cx="420687" cy="1339850"/>
          </a:xfrm>
          <a:prstGeom prst="bentConnector2">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47114" name="Text Box 20"/>
          <p:cNvSpPr txBox="1">
            <a:spLocks noChangeArrowheads="1"/>
          </p:cNvSpPr>
          <p:nvPr/>
        </p:nvSpPr>
        <p:spPr bwMode="auto">
          <a:xfrm>
            <a:off x="6804025" y="1125538"/>
            <a:ext cx="157003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400"/>
              <a:t>Upload to GCG</a:t>
            </a:r>
          </a:p>
          <a:p>
            <a:pPr eaLnBrk="1" hangingPunct="1">
              <a:spcBef>
                <a:spcPct val="0"/>
              </a:spcBef>
              <a:buFontTx/>
              <a:buNone/>
            </a:pPr>
            <a:r>
              <a:rPr kumimoji="0" lang="en-US" altLang="zh-TW" sz="1400"/>
              <a:t>Reformat</a:t>
            </a:r>
          </a:p>
          <a:p>
            <a:pPr eaLnBrk="1" hangingPunct="1">
              <a:spcBef>
                <a:spcPct val="0"/>
              </a:spcBef>
              <a:buFontTx/>
              <a:buNone/>
            </a:pPr>
            <a:r>
              <a:rPr kumimoji="0" lang="en-US" altLang="zh-TW" sz="1400" b="1"/>
              <a:t>GCG&gt; blast -BAT</a:t>
            </a:r>
          </a:p>
        </p:txBody>
      </p:sp>
      <p:sp>
        <p:nvSpPr>
          <p:cNvPr id="47115" name="Text Box 21"/>
          <p:cNvSpPr txBox="1">
            <a:spLocks noChangeArrowheads="1"/>
          </p:cNvSpPr>
          <p:nvPr/>
        </p:nvSpPr>
        <p:spPr bwMode="auto">
          <a:xfrm>
            <a:off x="1095375" y="1125538"/>
            <a:ext cx="11731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400"/>
              <a:t>Copy &amp; Paste</a:t>
            </a:r>
            <a:endParaRPr kumimoji="0" lang="en-US" altLang="zh-TW" sz="1400" b="1"/>
          </a:p>
        </p:txBody>
      </p:sp>
      <p:sp>
        <p:nvSpPr>
          <p:cNvPr id="47116" name="Text Box 22">
            <a:hlinkClick r:id="rId3"/>
          </p:cNvPr>
          <p:cNvSpPr txBox="1">
            <a:spLocks noChangeArrowheads="1"/>
          </p:cNvSpPr>
          <p:nvPr/>
        </p:nvSpPr>
        <p:spPr bwMode="auto">
          <a:xfrm>
            <a:off x="900113" y="2827338"/>
            <a:ext cx="29083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400"/>
              <a:t>http://www.ncbi.nlm.nih.gov/BLAST/</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3"/>
          <p:cNvSpPr txBox="1">
            <a:spLocks noChangeArrowheads="1"/>
          </p:cNvSpPr>
          <p:nvPr/>
        </p:nvSpPr>
        <p:spPr bwMode="auto">
          <a:xfrm>
            <a:off x="2483768" y="948742"/>
            <a:ext cx="3685624" cy="680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kumimoji="0" lang="en-US" altLang="zh-TW" sz="5400" b="1" dirty="0" smtClean="0">
                <a:solidFill>
                  <a:srgbClr val="006600"/>
                </a:solidFill>
                <a:latin typeface="Arial Rounded MT Bold" panose="020F0704030504030204" pitchFamily="34" charset="0"/>
              </a:rPr>
              <a:t>GCG Blast</a:t>
            </a:r>
            <a:endParaRPr kumimoji="0" lang="en-US" altLang="zh-TW" sz="5400" b="1" dirty="0">
              <a:solidFill>
                <a:srgbClr val="006600"/>
              </a:solidFill>
              <a:latin typeface="Arial Rounded MT Bold" panose="020F0704030504030204" pitchFamily="34" charset="0"/>
            </a:endParaRPr>
          </a:p>
        </p:txBody>
      </p:sp>
      <p:sp>
        <p:nvSpPr>
          <p:cNvPr id="49158" name="Line 4"/>
          <p:cNvSpPr>
            <a:spLocks noChangeShapeType="1"/>
          </p:cNvSpPr>
          <p:nvPr/>
        </p:nvSpPr>
        <p:spPr bwMode="auto">
          <a:xfrm>
            <a:off x="228600" y="838200"/>
            <a:ext cx="8763000" cy="0"/>
          </a:xfrm>
          <a:prstGeom prst="line">
            <a:avLst/>
          </a:prstGeom>
          <a:noFill/>
          <a:ln w="9525">
            <a:solidFill>
              <a:srgbClr val="006600"/>
            </a:solidFill>
            <a:round/>
            <a:headEnd/>
            <a:tailEnd/>
          </a:ln>
          <a:effectLst>
            <a:prstShdw prst="shdw17" dist="17961" dir="2700000">
              <a:srgbClr val="003D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 name="文字方塊 1"/>
          <p:cNvSpPr txBox="1"/>
          <p:nvPr/>
        </p:nvSpPr>
        <p:spPr>
          <a:xfrm>
            <a:off x="107504" y="1556792"/>
            <a:ext cx="4448654" cy="3701013"/>
          </a:xfrm>
          <a:prstGeom prst="rect">
            <a:avLst/>
          </a:prstGeom>
          <a:noFill/>
        </p:spPr>
        <p:txBody>
          <a:bodyPr wrap="none" rtlCol="0">
            <a:spAutoFit/>
          </a:bodyPr>
          <a:lstStyle/>
          <a:p>
            <a:r>
              <a:rPr lang="en-US" altLang="zh-TW" sz="1200" dirty="0">
                <a:latin typeface="Courier New" panose="02070309020205020404" pitchFamily="49" charset="0"/>
                <a:cs typeface="Courier New" panose="02070309020205020404" pitchFamily="49" charset="0"/>
              </a:rPr>
              <a:t>v8803: </a:t>
            </a:r>
            <a:r>
              <a:rPr lang="en-US" altLang="zh-TW" sz="1200" dirty="0" err="1">
                <a:latin typeface="Courier New" panose="02070309020205020404" pitchFamily="49" charset="0"/>
                <a:cs typeface="Courier New" panose="02070309020205020404" pitchFamily="49" charset="0"/>
              </a:rPr>
              <a:t>petang</a:t>
            </a:r>
            <a:r>
              <a:rPr lang="en-US" altLang="zh-TW" sz="1200" dirty="0">
                <a:latin typeface="Courier New" panose="02070309020205020404" pitchFamily="49" charset="0"/>
                <a:cs typeface="Courier New" panose="02070309020205020404" pitchFamily="49" charset="0"/>
              </a:rPr>
              <a:t> [users/</a:t>
            </a:r>
            <a:r>
              <a:rPr lang="en-US" altLang="zh-TW" sz="1200" dirty="0" err="1">
                <a:latin typeface="Courier New" panose="02070309020205020404" pitchFamily="49" charset="0"/>
                <a:cs typeface="Courier New" panose="02070309020205020404" pitchFamily="49" charset="0"/>
              </a:rPr>
              <a:t>petang</a:t>
            </a:r>
            <a:r>
              <a:rPr lang="en-US" altLang="zh-TW" sz="1200" dirty="0">
                <a:latin typeface="Courier New" panose="02070309020205020404" pitchFamily="49" charset="0"/>
                <a:cs typeface="Courier New" panose="02070309020205020404" pitchFamily="49" charset="0"/>
              </a:rPr>
              <a:t>]&gt;</a:t>
            </a:r>
            <a:r>
              <a:rPr lang="en-US" altLang="zh-TW" sz="1200" b="1" dirty="0" smtClean="0">
                <a:solidFill>
                  <a:srgbClr val="FF0000"/>
                </a:solidFill>
                <a:latin typeface="Courier New" panose="02070309020205020404" pitchFamily="49" charset="0"/>
                <a:cs typeface="Courier New" panose="02070309020205020404" pitchFamily="49" charset="0"/>
              </a:rPr>
              <a:t>blast </a:t>
            </a:r>
            <a:r>
              <a:rPr lang="en-US" altLang="zh-TW" sz="1200" b="1" dirty="0">
                <a:solidFill>
                  <a:srgbClr val="FF0000"/>
                </a:solidFill>
                <a:latin typeface="Courier New" panose="02070309020205020404" pitchFamily="49" charset="0"/>
                <a:cs typeface="Courier New" panose="02070309020205020404" pitchFamily="49" charset="0"/>
              </a:rPr>
              <a:t>-BAT</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BLAST searches one or more nucleic acid or protein databases</a:t>
            </a:r>
          </a:p>
          <a:p>
            <a:r>
              <a:rPr lang="en-US" altLang="zh-TW" sz="800" dirty="0">
                <a:latin typeface="Courier New" panose="02070309020205020404" pitchFamily="49" charset="0"/>
                <a:cs typeface="Courier New" panose="02070309020205020404" pitchFamily="49" charset="0"/>
              </a:rPr>
              <a:t>for sequences similar to one or more query sequences of any</a:t>
            </a:r>
          </a:p>
          <a:p>
            <a:r>
              <a:rPr lang="en-US" altLang="zh-TW" sz="800" dirty="0">
                <a:latin typeface="Courier New" panose="02070309020205020404" pitchFamily="49" charset="0"/>
                <a:cs typeface="Courier New" panose="02070309020205020404" pitchFamily="49" charset="0"/>
              </a:rPr>
              <a:t>type. BLAST can produce gapped alignments for the matches it</a:t>
            </a:r>
          </a:p>
          <a:p>
            <a:r>
              <a:rPr lang="en-US" altLang="zh-TW" sz="800" dirty="0">
                <a:latin typeface="Courier New" panose="02070309020205020404" pitchFamily="49" charset="0"/>
                <a:cs typeface="Courier New" panose="02070309020205020404" pitchFamily="49" charset="0"/>
              </a:rPr>
              <a:t>finds.</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BLAST with what query sequence(s) ? x15785.gb_ov</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Begin (* 1 *) ?</a:t>
            </a:r>
          </a:p>
          <a:p>
            <a:r>
              <a:rPr lang="en-US" altLang="zh-TW" sz="800" dirty="0">
                <a:latin typeface="Courier New" panose="02070309020205020404" pitchFamily="49" charset="0"/>
                <a:cs typeface="Courier New" panose="02070309020205020404" pitchFamily="49" charset="0"/>
              </a:rPr>
              <a:t>                End (*   515 *) ?</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Search for query in what sequence database:</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1) </a:t>
            </a:r>
            <a:r>
              <a:rPr lang="en-US" altLang="zh-TW" sz="800" dirty="0" err="1">
                <a:latin typeface="Courier New" panose="02070309020205020404" pitchFamily="49" charset="0"/>
                <a:cs typeface="Courier New" panose="02070309020205020404" pitchFamily="49" charset="0"/>
              </a:rPr>
              <a:t>uniprot</a:t>
            </a:r>
            <a:r>
              <a:rPr lang="en-US" altLang="zh-TW" sz="800" dirty="0">
                <a:latin typeface="Courier New" panose="02070309020205020404" pitchFamily="49" charset="0"/>
                <a:cs typeface="Courier New" panose="02070309020205020404" pitchFamily="49" charset="0"/>
              </a:rPr>
              <a:t>   p </a:t>
            </a:r>
            <a:r>
              <a:rPr lang="en-US" altLang="zh-TW" sz="800" dirty="0" err="1">
                <a:latin typeface="Courier New" panose="02070309020205020404" pitchFamily="49" charset="0"/>
                <a:cs typeface="Courier New" panose="02070309020205020404" pitchFamily="49" charset="0"/>
              </a:rPr>
              <a:t>uniprot</a:t>
            </a:r>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2)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n </a:t>
            </a:r>
            <a:r>
              <a:rPr lang="en-US" altLang="zh-TW" sz="800" dirty="0" err="1">
                <a:latin typeface="Courier New" panose="02070309020205020404" pitchFamily="49" charset="0"/>
                <a:cs typeface="Courier New" panose="02070309020205020404" pitchFamily="49" charset="0"/>
              </a:rPr>
              <a:t>GenBank</a:t>
            </a:r>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3) </a:t>
            </a:r>
            <a:r>
              <a:rPr lang="en-US" altLang="zh-TW" sz="800" dirty="0" err="1">
                <a:latin typeface="Courier New" panose="02070309020205020404" pitchFamily="49" charset="0"/>
                <a:cs typeface="Courier New" panose="02070309020205020404" pitchFamily="49" charset="0"/>
              </a:rPr>
              <a:t>genpept</a:t>
            </a:r>
            <a:r>
              <a:rPr lang="en-US" altLang="zh-TW" sz="800" dirty="0">
                <a:latin typeface="Courier New" panose="02070309020205020404" pitchFamily="49" charset="0"/>
                <a:cs typeface="Courier New" panose="02070309020205020404" pitchFamily="49" charset="0"/>
              </a:rPr>
              <a:t>   p </a:t>
            </a:r>
            <a:r>
              <a:rPr lang="en-US" altLang="zh-TW" sz="800" dirty="0" err="1">
                <a:latin typeface="Courier New" panose="02070309020205020404" pitchFamily="49" charset="0"/>
                <a:cs typeface="Courier New" panose="02070309020205020404" pitchFamily="49" charset="0"/>
              </a:rPr>
              <a:t>GenPept</a:t>
            </a:r>
            <a:r>
              <a:rPr lang="en-US" altLang="zh-TW" sz="800" dirty="0">
                <a:latin typeface="Courier New" panose="02070309020205020404" pitchFamily="49" charset="0"/>
                <a:cs typeface="Courier New" panose="02070309020205020404" pitchFamily="49" charset="0"/>
              </a:rPr>
              <a:t> (Translated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a:t>
            </a:r>
          </a:p>
          <a:p>
            <a:r>
              <a:rPr lang="en-US" altLang="zh-TW" sz="800" dirty="0">
                <a:latin typeface="Courier New" panose="02070309020205020404" pitchFamily="49" charset="0"/>
                <a:cs typeface="Courier New" panose="02070309020205020404" pitchFamily="49" charset="0"/>
              </a:rPr>
              <a:t>   4) </a:t>
            </a:r>
            <a:r>
              <a:rPr lang="en-US" altLang="zh-TW" sz="800" dirty="0" err="1">
                <a:latin typeface="Courier New" panose="02070309020205020404" pitchFamily="49" charset="0"/>
                <a:cs typeface="Courier New" panose="02070309020205020404" pitchFamily="49" charset="0"/>
              </a:rPr>
              <a:t>htg</a:t>
            </a:r>
            <a:r>
              <a:rPr lang="en-US" altLang="zh-TW" sz="800" dirty="0">
                <a:latin typeface="Courier New" panose="02070309020205020404" pitchFamily="49" charset="0"/>
                <a:cs typeface="Courier New" panose="02070309020205020404" pitchFamily="49" charset="0"/>
              </a:rPr>
              <a:t>       n High Throughput Genomes (HTG from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5) </a:t>
            </a:r>
            <a:r>
              <a:rPr lang="en-US" altLang="zh-TW" sz="800" dirty="0" err="1">
                <a:latin typeface="Courier New" panose="02070309020205020404" pitchFamily="49" charset="0"/>
                <a:cs typeface="Courier New" panose="02070309020205020404" pitchFamily="49" charset="0"/>
              </a:rPr>
              <a:t>rs_rna</a:t>
            </a:r>
            <a:r>
              <a:rPr lang="en-US" altLang="zh-TW" sz="800" dirty="0">
                <a:latin typeface="Courier New" panose="02070309020205020404" pitchFamily="49" charset="0"/>
                <a:cs typeface="Courier New" panose="02070309020205020404" pitchFamily="49" charset="0"/>
              </a:rPr>
              <a:t>    n </a:t>
            </a:r>
            <a:r>
              <a:rPr lang="en-US" altLang="zh-TW" sz="800" dirty="0" err="1">
                <a:latin typeface="Courier New" panose="02070309020205020404" pitchFamily="49" charset="0"/>
                <a:cs typeface="Courier New" panose="02070309020205020404" pitchFamily="49" charset="0"/>
              </a:rPr>
              <a:t>Refseq</a:t>
            </a:r>
            <a:r>
              <a:rPr lang="en-US" altLang="zh-TW" sz="800" dirty="0">
                <a:latin typeface="Courier New" panose="02070309020205020404" pitchFamily="49" charset="0"/>
                <a:cs typeface="Courier New" panose="02070309020205020404" pitchFamily="49" charset="0"/>
              </a:rPr>
              <a:t> RNA</a:t>
            </a:r>
          </a:p>
          <a:p>
            <a:r>
              <a:rPr lang="en-US" altLang="zh-TW" sz="800" dirty="0">
                <a:latin typeface="Courier New" panose="02070309020205020404" pitchFamily="49" charset="0"/>
                <a:cs typeface="Courier New" panose="02070309020205020404" pitchFamily="49" charset="0"/>
              </a:rPr>
              <a:t>   6) </a:t>
            </a:r>
            <a:r>
              <a:rPr lang="en-US" altLang="zh-TW" sz="800" dirty="0" err="1">
                <a:latin typeface="Courier New" panose="02070309020205020404" pitchFamily="49" charset="0"/>
                <a:cs typeface="Courier New" panose="02070309020205020404" pitchFamily="49" charset="0"/>
              </a:rPr>
              <a:t>rs_prot</a:t>
            </a:r>
            <a:r>
              <a:rPr lang="en-US" altLang="zh-TW" sz="800" dirty="0">
                <a:latin typeface="Courier New" panose="02070309020205020404" pitchFamily="49" charset="0"/>
                <a:cs typeface="Courier New" panose="02070309020205020404" pitchFamily="49" charset="0"/>
              </a:rPr>
              <a:t>   p </a:t>
            </a:r>
            <a:r>
              <a:rPr lang="en-US" altLang="zh-TW" sz="800" dirty="0" err="1">
                <a:latin typeface="Courier New" panose="02070309020205020404" pitchFamily="49" charset="0"/>
                <a:cs typeface="Courier New" panose="02070309020205020404" pitchFamily="49" charset="0"/>
              </a:rPr>
              <a:t>Refseq</a:t>
            </a:r>
            <a:r>
              <a:rPr lang="en-US" altLang="zh-TW" sz="800" dirty="0">
                <a:latin typeface="Courier New" panose="02070309020205020404" pitchFamily="49" charset="0"/>
                <a:cs typeface="Courier New" panose="02070309020205020404" pitchFamily="49" charset="0"/>
              </a:rPr>
              <a:t> </a:t>
            </a:r>
            <a:r>
              <a:rPr lang="en-US" altLang="zh-TW" sz="800" dirty="0" err="1">
                <a:latin typeface="Courier New" panose="02070309020205020404" pitchFamily="49" charset="0"/>
                <a:cs typeface="Courier New" panose="02070309020205020404" pitchFamily="49" charset="0"/>
              </a:rPr>
              <a:t>Prot</a:t>
            </a:r>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7) </a:t>
            </a:r>
            <a:r>
              <a:rPr lang="en-US" altLang="zh-TW" sz="800" dirty="0" err="1">
                <a:latin typeface="Courier New" panose="02070309020205020404" pitchFamily="49" charset="0"/>
                <a:cs typeface="Courier New" panose="02070309020205020404" pitchFamily="49" charset="0"/>
              </a:rPr>
              <a:t>est_human</a:t>
            </a:r>
            <a:r>
              <a:rPr lang="en-US" altLang="zh-TW" sz="800" dirty="0">
                <a:latin typeface="Courier New" panose="02070309020205020404" pitchFamily="49" charset="0"/>
                <a:cs typeface="Courier New" panose="02070309020205020404" pitchFamily="49" charset="0"/>
              </a:rPr>
              <a:t> n Human Expressed Sequence Tags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8) </a:t>
            </a:r>
            <a:r>
              <a:rPr lang="en-US" altLang="zh-TW" sz="800" dirty="0" err="1">
                <a:latin typeface="Courier New" panose="02070309020205020404" pitchFamily="49" charset="0"/>
                <a:cs typeface="Courier New" panose="02070309020205020404" pitchFamily="49" charset="0"/>
              </a:rPr>
              <a:t>est_mouse</a:t>
            </a:r>
            <a:r>
              <a:rPr lang="en-US" altLang="zh-TW" sz="800" dirty="0">
                <a:latin typeface="Courier New" panose="02070309020205020404" pitchFamily="49" charset="0"/>
                <a:cs typeface="Courier New" panose="02070309020205020404" pitchFamily="49" charset="0"/>
              </a:rPr>
              <a:t> n Mouse Expressed Sequence Tags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9) </a:t>
            </a:r>
            <a:r>
              <a:rPr lang="en-US" altLang="zh-TW" sz="800" dirty="0" err="1">
                <a:latin typeface="Courier New" panose="02070309020205020404" pitchFamily="49" charset="0"/>
                <a:cs typeface="Courier New" panose="02070309020205020404" pitchFamily="49" charset="0"/>
              </a:rPr>
              <a:t>est_other</a:t>
            </a:r>
            <a:r>
              <a:rPr lang="en-US" altLang="zh-TW" sz="800" dirty="0">
                <a:latin typeface="Courier New" panose="02070309020205020404" pitchFamily="49" charset="0"/>
                <a:cs typeface="Courier New" panose="02070309020205020404" pitchFamily="49" charset="0"/>
              </a:rPr>
              <a:t> n All Other Expressed Sequence Tags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10) </a:t>
            </a:r>
            <a:r>
              <a:rPr lang="en-US" altLang="zh-TW" sz="800" dirty="0" err="1">
                <a:latin typeface="Courier New" panose="02070309020205020404" pitchFamily="49" charset="0"/>
                <a:cs typeface="Courier New" panose="02070309020205020404" pitchFamily="49" charset="0"/>
              </a:rPr>
              <a:t>gss</a:t>
            </a:r>
            <a:r>
              <a:rPr lang="en-US" altLang="zh-TW" sz="800" dirty="0">
                <a:latin typeface="Courier New" panose="02070309020205020404" pitchFamily="49" charset="0"/>
                <a:cs typeface="Courier New" panose="02070309020205020404" pitchFamily="49" charset="0"/>
              </a:rPr>
              <a:t>       n Genome Survey Sequences (GSS from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11) </a:t>
            </a:r>
            <a:r>
              <a:rPr lang="en-US" altLang="zh-TW" sz="800" dirty="0" err="1">
                <a:latin typeface="Courier New" panose="02070309020205020404" pitchFamily="49" charset="0"/>
                <a:cs typeface="Courier New" panose="02070309020205020404" pitchFamily="49" charset="0"/>
              </a:rPr>
              <a:t>htc</a:t>
            </a:r>
            <a:r>
              <a:rPr lang="en-US" altLang="zh-TW" sz="800" dirty="0">
                <a:latin typeface="Courier New" panose="02070309020205020404" pitchFamily="49" charset="0"/>
                <a:cs typeface="Courier New" panose="02070309020205020404" pitchFamily="49" charset="0"/>
              </a:rPr>
              <a:t>       n HTC</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Please choose one (* 1 *):  2</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a:t>
            </a:r>
            <a:endParaRPr lang="zh-TW" altLang="en-US" sz="800" dirty="0">
              <a:latin typeface="Courier New" panose="02070309020205020404" pitchFamily="49" charset="0"/>
              <a:cs typeface="Courier New" panose="02070309020205020404" pitchFamily="49" charset="0"/>
            </a:endParaRPr>
          </a:p>
        </p:txBody>
      </p:sp>
      <p:sp>
        <p:nvSpPr>
          <p:cNvPr id="15" name="Text Box 3"/>
          <p:cNvSpPr txBox="1">
            <a:spLocks noChangeArrowheads="1"/>
          </p:cNvSpPr>
          <p:nvPr/>
        </p:nvSpPr>
        <p:spPr bwMode="auto">
          <a:xfrm>
            <a:off x="2139950" y="280988"/>
            <a:ext cx="4213013" cy="61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kumimoji="0" lang="en-US" altLang="zh-TW" sz="4800" b="1" dirty="0">
                <a:solidFill>
                  <a:srgbClr val="663300"/>
                </a:solidFill>
                <a:latin typeface="Arial Rounded MT Bold" panose="020F0704030504030204" pitchFamily="34" charset="0"/>
              </a:rPr>
              <a:t>Exercise </a:t>
            </a:r>
            <a:r>
              <a:rPr kumimoji="0" lang="en-US" altLang="zh-TW" sz="4800" b="1" dirty="0" smtClean="0">
                <a:solidFill>
                  <a:srgbClr val="663300"/>
                </a:solidFill>
                <a:latin typeface="Arial Rounded MT Bold" panose="020F0704030504030204" pitchFamily="34" charset="0"/>
              </a:rPr>
              <a:t>04-4</a:t>
            </a:r>
            <a:endParaRPr kumimoji="0" lang="en-US" altLang="zh-TW" sz="4800" b="1" dirty="0">
              <a:solidFill>
                <a:srgbClr val="663300"/>
              </a:solidFill>
              <a:latin typeface="Arial Rounded MT Bold" panose="020F0704030504030204" pitchFamily="34" charset="0"/>
            </a:endParaRPr>
          </a:p>
        </p:txBody>
      </p:sp>
      <p:sp>
        <p:nvSpPr>
          <p:cNvPr id="6" name="文字方塊 5"/>
          <p:cNvSpPr txBox="1"/>
          <p:nvPr/>
        </p:nvSpPr>
        <p:spPr>
          <a:xfrm>
            <a:off x="4695740" y="1556792"/>
            <a:ext cx="4265911" cy="2308324"/>
          </a:xfrm>
          <a:prstGeom prst="rect">
            <a:avLst/>
          </a:prstGeom>
          <a:noFill/>
        </p:spPr>
        <p:txBody>
          <a:bodyPr wrap="none" rtlCol="0">
            <a:spAutoFit/>
          </a:bodyPr>
          <a:lstStyle/>
          <a:p>
            <a:r>
              <a:rPr lang="en-US" altLang="zh-TW" sz="800" dirty="0" smtClean="0">
                <a:latin typeface="Courier New" panose="02070309020205020404" pitchFamily="49" charset="0"/>
                <a:cs typeface="Courier New" panose="02070309020205020404" pitchFamily="49" charset="0"/>
              </a:rPr>
              <a:t>Ignore </a:t>
            </a:r>
            <a:r>
              <a:rPr lang="en-US" altLang="zh-TW" sz="800" dirty="0">
                <a:latin typeface="Courier New" panose="02070309020205020404" pitchFamily="49" charset="0"/>
                <a:cs typeface="Courier New" panose="02070309020205020404" pitchFamily="49" charset="0"/>
              </a:rPr>
              <a:t>hits expected to occur by chance more than (* 10.0 *) times?</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Limit the number of sequences in my output to (* 500 *) ? 10</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What should I call the output file (* x15785.blastn *) ?</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 blast will run as a batch or at job.</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 blast was submitted using the command:</a:t>
            </a:r>
          </a:p>
          <a:p>
            <a:r>
              <a:rPr lang="en-US" altLang="zh-TW" sz="800" dirty="0">
                <a:latin typeface="Courier New" panose="02070309020205020404" pitchFamily="49" charset="0"/>
                <a:cs typeface="Courier New" panose="02070309020205020404" pitchFamily="49" charset="0"/>
              </a:rPr>
              <a:t>    "  at now  "</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v8803: </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 [users/</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]&gt; ls</a:t>
            </a:r>
          </a:p>
          <a:p>
            <a:r>
              <a:rPr lang="en-US" altLang="zh-TW" sz="800" dirty="0">
                <a:latin typeface="Courier New" panose="02070309020205020404" pitchFamily="49" charset="0"/>
                <a:cs typeface="Courier New" panose="02070309020205020404" pitchFamily="49" charset="0"/>
              </a:rPr>
              <a:t>blast_21760_1         blast_21760_1.init     x15785.gb_ov</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v8803: </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 [users/</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]&gt;ls</a:t>
            </a:r>
          </a:p>
          <a:p>
            <a:r>
              <a:rPr lang="en-US" altLang="zh-TW" sz="800" dirty="0">
                <a:latin typeface="Courier New" panose="02070309020205020404" pitchFamily="49" charset="0"/>
                <a:cs typeface="Courier New" panose="02070309020205020404" pitchFamily="49" charset="0"/>
              </a:rPr>
              <a:t>x15785.blastn     x15785.gb_ov</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v8803: </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 [users/</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]&gt;more x15785.blastn</a:t>
            </a:r>
            <a:endParaRPr lang="zh-TW" altLang="en-US" sz="800" dirty="0">
              <a:latin typeface="Courier New" panose="02070309020205020404" pitchFamily="49" charset="0"/>
              <a:cs typeface="Courier New" panose="02070309020205020404" pitchFamily="49" charset="0"/>
            </a:endParaRPr>
          </a:p>
        </p:txBody>
      </p:sp>
      <p:sp>
        <p:nvSpPr>
          <p:cNvPr id="3" name="矩形 2"/>
          <p:cNvSpPr/>
          <p:nvPr/>
        </p:nvSpPr>
        <p:spPr bwMode="auto">
          <a:xfrm>
            <a:off x="107504" y="1556792"/>
            <a:ext cx="4416721" cy="5112568"/>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800" b="0" i="0" u="none" strike="noStrike" cap="none" normalizeH="0" baseline="0" smtClean="0">
              <a:ln>
                <a:noFill/>
              </a:ln>
              <a:solidFill>
                <a:schemeClr val="tx1"/>
              </a:solidFill>
              <a:effectLst/>
              <a:latin typeface="Courier New" panose="02070309020205020404" pitchFamily="49" charset="0"/>
              <a:cs typeface="Courier New" panose="02070309020205020404" pitchFamily="49" charset="0"/>
            </a:endParaRPr>
          </a:p>
        </p:txBody>
      </p:sp>
      <p:sp>
        <p:nvSpPr>
          <p:cNvPr id="8" name="矩形 7"/>
          <p:cNvSpPr/>
          <p:nvPr/>
        </p:nvSpPr>
        <p:spPr bwMode="auto">
          <a:xfrm>
            <a:off x="4619775" y="1556792"/>
            <a:ext cx="4416721" cy="5112568"/>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800" b="0" i="0" u="none" strike="noStrike" cap="none" normalizeH="0" baseline="0" smtClean="0">
              <a:ln>
                <a:noFill/>
              </a:ln>
              <a:solidFill>
                <a:schemeClr val="tx1"/>
              </a:solidFill>
              <a:effectLst/>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12129623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152400" y="1050925"/>
            <a:ext cx="8915400"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AutoNum type="arabicParenBoth"/>
            </a:pPr>
            <a:r>
              <a:rPr kumimoji="0" lang="en-US" altLang="zh-TW" sz="2000">
                <a:latin typeface="Arial" panose="020B0604020202020204" pitchFamily="34" charset="0"/>
              </a:rPr>
              <a:t>What is cdk2? </a:t>
            </a:r>
          </a:p>
          <a:p>
            <a:pPr eaLnBrk="1" hangingPunct="1">
              <a:spcBef>
                <a:spcPct val="0"/>
              </a:spcBef>
              <a:buFontTx/>
              <a:buNone/>
            </a:pPr>
            <a:r>
              <a:rPr kumimoji="0" lang="en-US" altLang="zh-TW" sz="1600">
                <a:latin typeface="Arial" panose="020B0604020202020204" pitchFamily="34" charset="0"/>
              </a:rPr>
              <a:t>    	</a:t>
            </a:r>
            <a:r>
              <a:rPr kumimoji="0" lang="en-US" altLang="zh-TW" sz="1600">
                <a:solidFill>
                  <a:schemeClr val="accent2"/>
                </a:solidFill>
                <a:latin typeface="Arial" panose="020B0604020202020204" pitchFamily="34" charset="0"/>
              </a:rPr>
              <a:t>-search UNIGENE, OMIM…..</a:t>
            </a:r>
          </a:p>
          <a:p>
            <a:pPr eaLnBrk="1" hangingPunct="1">
              <a:spcBef>
                <a:spcPct val="0"/>
              </a:spcBef>
              <a:buFontTx/>
              <a:buNone/>
            </a:pPr>
            <a:endParaRPr kumimoji="0" lang="en-US" altLang="zh-TW" sz="1600">
              <a:latin typeface="Arial" panose="020B0604020202020204" pitchFamily="34" charset="0"/>
            </a:endParaRPr>
          </a:p>
          <a:p>
            <a:pPr eaLnBrk="1" hangingPunct="1">
              <a:spcBef>
                <a:spcPct val="0"/>
              </a:spcBef>
              <a:buFontTx/>
              <a:buNone/>
            </a:pPr>
            <a:r>
              <a:rPr kumimoji="0" lang="en-US" altLang="zh-TW" sz="2000">
                <a:latin typeface="Arial" panose="020B0604020202020204" pitchFamily="34" charset="0"/>
              </a:rPr>
              <a:t>(2) How many cdk2 proteins already discovered in different organisms?</a:t>
            </a:r>
          </a:p>
          <a:p>
            <a:pPr eaLnBrk="1" hangingPunct="1">
              <a:spcBef>
                <a:spcPct val="0"/>
              </a:spcBef>
              <a:buFontTx/>
              <a:buNone/>
            </a:pPr>
            <a:r>
              <a:rPr kumimoji="0" lang="en-US" altLang="zh-TW" sz="2000">
                <a:latin typeface="Arial" panose="020B0604020202020204" pitchFamily="34" charset="0"/>
              </a:rPr>
              <a:t>	</a:t>
            </a:r>
            <a:r>
              <a:rPr kumimoji="0" lang="en-US" altLang="zh-TW" sz="1600">
                <a:solidFill>
                  <a:schemeClr val="accent2"/>
                </a:solidFill>
                <a:latin typeface="Arial" panose="020B0604020202020204" pitchFamily="34" charset="0"/>
              </a:rPr>
              <a:t>-try ENTREZ protein, </a:t>
            </a:r>
          </a:p>
          <a:p>
            <a:pPr eaLnBrk="1" hangingPunct="1">
              <a:spcBef>
                <a:spcPct val="0"/>
              </a:spcBef>
              <a:buFontTx/>
              <a:buNone/>
            </a:pPr>
            <a:r>
              <a:rPr kumimoji="0" lang="en-US" altLang="zh-TW" sz="1600">
                <a:solidFill>
                  <a:schemeClr val="accent2"/>
                </a:solidFill>
                <a:latin typeface="Arial" panose="020B0604020202020204" pitchFamily="34" charset="0"/>
              </a:rPr>
              <a:t>	-start search protein for “cdk2”, then “cyclin dependent kinase 2”</a:t>
            </a:r>
          </a:p>
          <a:p>
            <a:pPr eaLnBrk="1" hangingPunct="1">
              <a:spcBef>
                <a:spcPct val="0"/>
              </a:spcBef>
              <a:buFontTx/>
              <a:buNone/>
            </a:pPr>
            <a:r>
              <a:rPr kumimoji="0" lang="en-US" altLang="zh-TW" sz="1600">
                <a:solidFill>
                  <a:schemeClr val="accent2"/>
                </a:solidFill>
                <a:latin typeface="Arial" panose="020B0604020202020204" pitchFamily="34" charset="0"/>
              </a:rPr>
              <a:t>	-search again with the same keywords but limit to “protein name”.</a:t>
            </a:r>
          </a:p>
          <a:p>
            <a:pPr eaLnBrk="1" hangingPunct="1">
              <a:spcBef>
                <a:spcPct val="0"/>
              </a:spcBef>
              <a:buFontTx/>
              <a:buNone/>
            </a:pPr>
            <a:r>
              <a:rPr kumimoji="0" lang="en-US" altLang="zh-TW" sz="1600">
                <a:solidFill>
                  <a:schemeClr val="accent2"/>
                </a:solidFill>
                <a:latin typeface="Arial" panose="020B0604020202020204" pitchFamily="34" charset="0"/>
              </a:rPr>
              <a:t>	</a:t>
            </a:r>
          </a:p>
          <a:p>
            <a:pPr eaLnBrk="1" hangingPunct="1">
              <a:spcBef>
                <a:spcPct val="0"/>
              </a:spcBef>
              <a:buFontTx/>
              <a:buNone/>
            </a:pPr>
            <a:r>
              <a:rPr kumimoji="0" lang="en-US" altLang="zh-TW" sz="2000">
                <a:latin typeface="Arial" panose="020B0604020202020204" pitchFamily="34" charset="0"/>
              </a:rPr>
              <a:t>(3) Display &amp; Save the sequences in NCBI</a:t>
            </a:r>
          </a:p>
          <a:p>
            <a:pPr eaLnBrk="1" hangingPunct="1">
              <a:spcBef>
                <a:spcPct val="0"/>
              </a:spcBef>
              <a:buFontTx/>
              <a:buNone/>
            </a:pPr>
            <a:r>
              <a:rPr kumimoji="0" lang="en-US" altLang="zh-TW" sz="2000">
                <a:latin typeface="Arial" panose="020B0604020202020204" pitchFamily="34" charset="0"/>
              </a:rPr>
              <a:t>	</a:t>
            </a:r>
            <a:r>
              <a:rPr kumimoji="0" lang="en-US" altLang="zh-TW" sz="1600">
                <a:solidFill>
                  <a:schemeClr val="accent2"/>
                </a:solidFill>
                <a:latin typeface="Arial" panose="020B0604020202020204" pitchFamily="34" charset="0"/>
              </a:rPr>
              <a:t>-DISPLAY the “cdk2” sequences (limit to protein name) in fasta format (xx sequences)</a:t>
            </a:r>
          </a:p>
          <a:p>
            <a:pPr eaLnBrk="1" hangingPunct="1">
              <a:spcBef>
                <a:spcPct val="0"/>
              </a:spcBef>
              <a:buFontTx/>
              <a:buNone/>
            </a:pPr>
            <a:r>
              <a:rPr kumimoji="0" lang="en-US" altLang="zh-TW" sz="1600">
                <a:solidFill>
                  <a:schemeClr val="accent2"/>
                </a:solidFill>
                <a:latin typeface="Arial" panose="020B0604020202020204" pitchFamily="34" charset="0"/>
              </a:rPr>
              <a:t>	-SAVE ALL THE SEQUENCES in FASTA with the file name </a:t>
            </a:r>
            <a:r>
              <a:rPr kumimoji="0" lang="en-US" altLang="zh-TW" sz="1600" u="sng">
                <a:solidFill>
                  <a:schemeClr val="accent2"/>
                </a:solidFill>
                <a:latin typeface="Arial" panose="020B0604020202020204" pitchFamily="34" charset="0"/>
              </a:rPr>
              <a:t>cdk2-psq.fasta</a:t>
            </a:r>
          </a:p>
          <a:p>
            <a:pPr eaLnBrk="1" hangingPunct="1">
              <a:spcBef>
                <a:spcPct val="0"/>
              </a:spcBef>
              <a:buFontTx/>
              <a:buNone/>
            </a:pPr>
            <a:r>
              <a:rPr kumimoji="0" lang="en-US" altLang="zh-TW" sz="1600">
                <a:solidFill>
                  <a:schemeClr val="accent2"/>
                </a:solidFill>
                <a:latin typeface="Arial" panose="020B0604020202020204" pitchFamily="34" charset="0"/>
              </a:rPr>
              <a:t>	-Upload cdk2.txt and cdk2-psq.fasta to GCG</a:t>
            </a:r>
          </a:p>
          <a:p>
            <a:pPr eaLnBrk="1" hangingPunct="1">
              <a:spcBef>
                <a:spcPct val="0"/>
              </a:spcBef>
              <a:buFontTx/>
              <a:buNone/>
            </a:pPr>
            <a:r>
              <a:rPr kumimoji="0" lang="en-US" altLang="zh-TW" sz="1600">
                <a:solidFill>
                  <a:schemeClr val="accent2"/>
                </a:solidFill>
                <a:latin typeface="Arial" panose="020B0604020202020204" pitchFamily="34" charset="0"/>
              </a:rPr>
              <a:t>	-Change to GCG format </a:t>
            </a:r>
          </a:p>
          <a:p>
            <a:pPr eaLnBrk="1" hangingPunct="1">
              <a:spcBef>
                <a:spcPct val="0"/>
              </a:spcBef>
              <a:buFontTx/>
              <a:buNone/>
            </a:pPr>
            <a:r>
              <a:rPr kumimoji="0" lang="en-US" altLang="zh-TW" sz="1600">
                <a:solidFill>
                  <a:schemeClr val="accent2"/>
                </a:solidFill>
                <a:latin typeface="Arial" panose="020B0604020202020204" pitchFamily="34" charset="0"/>
              </a:rPr>
              <a:t>	   cdk2.txt and </a:t>
            </a:r>
          </a:p>
          <a:p>
            <a:pPr eaLnBrk="1" hangingPunct="1">
              <a:spcBef>
                <a:spcPct val="0"/>
              </a:spcBef>
              <a:buFontTx/>
              <a:buNone/>
            </a:pPr>
            <a:r>
              <a:rPr kumimoji="0" lang="en-US" altLang="zh-TW" sz="1600">
                <a:solidFill>
                  <a:schemeClr val="accent2"/>
                </a:solidFill>
                <a:latin typeface="Arial" panose="020B0604020202020204" pitchFamily="34" charset="0"/>
              </a:rPr>
              <a:t>	   cdk2-psq.fasta </a:t>
            </a:r>
            <a:r>
              <a:rPr kumimoji="0" lang="en-US" altLang="zh-TW" sz="1600">
                <a:solidFill>
                  <a:srgbClr val="FF3300"/>
                </a:solidFill>
                <a:latin typeface="Arial" panose="020B0604020202020204" pitchFamily="34" charset="0"/>
              </a:rPr>
              <a:t>(ALL SEQUENCES IN THE FILE WILL BE REFORMATED)</a:t>
            </a:r>
            <a:r>
              <a:rPr kumimoji="0" lang="en-US" altLang="zh-TW" sz="1600">
                <a:solidFill>
                  <a:schemeClr val="accent2"/>
                </a:solidFill>
                <a:latin typeface="Arial" panose="020B0604020202020204" pitchFamily="34" charset="0"/>
              </a:rPr>
              <a:t> </a:t>
            </a:r>
          </a:p>
        </p:txBody>
      </p:sp>
      <p:sp>
        <p:nvSpPr>
          <p:cNvPr id="48131" name="Text Box 3"/>
          <p:cNvSpPr txBox="1">
            <a:spLocks noChangeArrowheads="1"/>
          </p:cNvSpPr>
          <p:nvPr/>
        </p:nvSpPr>
        <p:spPr bwMode="auto">
          <a:xfrm>
            <a:off x="2139950" y="280988"/>
            <a:ext cx="4213013" cy="61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kumimoji="0" lang="en-US" altLang="zh-TW" sz="4800" b="1" dirty="0">
                <a:solidFill>
                  <a:srgbClr val="663300"/>
                </a:solidFill>
                <a:latin typeface="Arial Rounded MT Bold" panose="020F0704030504030204" pitchFamily="34" charset="0"/>
              </a:rPr>
              <a:t>Exercise </a:t>
            </a:r>
            <a:r>
              <a:rPr kumimoji="0" lang="en-US" altLang="zh-TW" sz="4800" b="1" dirty="0" smtClean="0">
                <a:solidFill>
                  <a:srgbClr val="663300"/>
                </a:solidFill>
                <a:latin typeface="Arial Rounded MT Bold" panose="020F0704030504030204" pitchFamily="34" charset="0"/>
              </a:rPr>
              <a:t>04-5</a:t>
            </a:r>
            <a:endParaRPr kumimoji="0" lang="en-US" altLang="zh-TW" sz="4800" b="1" dirty="0">
              <a:solidFill>
                <a:srgbClr val="663300"/>
              </a:solidFill>
              <a:latin typeface="Arial Rounded MT Bold" panose="020F0704030504030204"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3"/>
          <p:cNvSpPr txBox="1">
            <a:spLocks noChangeArrowheads="1"/>
          </p:cNvSpPr>
          <p:nvPr/>
        </p:nvSpPr>
        <p:spPr bwMode="auto">
          <a:xfrm>
            <a:off x="304800" y="228600"/>
            <a:ext cx="8667750" cy="66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kumimoji="0" lang="en-US" altLang="zh-TW" sz="5400" b="1">
                <a:solidFill>
                  <a:srgbClr val="006600"/>
                </a:solidFill>
                <a:latin typeface="Arial Rounded MT Bold" panose="020F0704030504030204" pitchFamily="34" charset="0"/>
              </a:rPr>
              <a:t>Build Your Own Database</a:t>
            </a:r>
          </a:p>
        </p:txBody>
      </p:sp>
      <p:sp>
        <p:nvSpPr>
          <p:cNvPr id="49155" name="Text Box 29"/>
          <p:cNvSpPr txBox="1">
            <a:spLocks noChangeArrowheads="1"/>
          </p:cNvSpPr>
          <p:nvPr/>
        </p:nvSpPr>
        <p:spPr bwMode="auto">
          <a:xfrm>
            <a:off x="639763" y="990600"/>
            <a:ext cx="8016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800" b="1" dirty="0" smtClean="0">
                <a:solidFill>
                  <a:srgbClr val="FF3300"/>
                </a:solidFill>
                <a:latin typeface="Arial" panose="020B0604020202020204" pitchFamily="34" charset="0"/>
              </a:rPr>
              <a:t>Search for human cdk2 proteins in NCBI</a:t>
            </a:r>
          </a:p>
          <a:p>
            <a:pPr eaLnBrk="1" hangingPunct="1">
              <a:spcBef>
                <a:spcPct val="0"/>
              </a:spcBef>
              <a:buFontTx/>
              <a:buNone/>
            </a:pPr>
            <a:r>
              <a:rPr kumimoji="0" lang="en-US" altLang="zh-TW" sz="1800" b="1" dirty="0" smtClean="0">
                <a:solidFill>
                  <a:srgbClr val="FF3300"/>
                </a:solidFill>
                <a:latin typeface="Arial" panose="020B0604020202020204" pitchFamily="34" charset="0"/>
              </a:rPr>
              <a:t>Transfer to GCG and change to GCG format</a:t>
            </a:r>
            <a:endParaRPr kumimoji="0" lang="en-US" altLang="zh-TW" sz="1800" dirty="0">
              <a:solidFill>
                <a:srgbClr val="FF3300"/>
              </a:solidFill>
              <a:latin typeface="Arial" panose="020B0604020202020204" pitchFamily="34" charset="0"/>
            </a:endParaRPr>
          </a:p>
        </p:txBody>
      </p:sp>
      <p:sp>
        <p:nvSpPr>
          <p:cNvPr id="49156" name="Rectangle 30"/>
          <p:cNvSpPr>
            <a:spLocks noChangeArrowheads="1"/>
          </p:cNvSpPr>
          <p:nvPr/>
        </p:nvSpPr>
        <p:spPr bwMode="auto">
          <a:xfrm>
            <a:off x="685800" y="990600"/>
            <a:ext cx="7924800" cy="7620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sp>
        <p:nvSpPr>
          <p:cNvPr id="49157" name="Rectangle 31">
            <a:hlinkClick r:id="rId2" action="ppaction://hlinkfile"/>
          </p:cNvPr>
          <p:cNvSpPr>
            <a:spLocks noChangeArrowheads="1"/>
          </p:cNvSpPr>
          <p:nvPr/>
        </p:nvSpPr>
        <p:spPr bwMode="auto">
          <a:xfrm>
            <a:off x="4114800" y="1951038"/>
            <a:ext cx="1371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sp>
        <p:nvSpPr>
          <p:cNvPr id="49158" name="Line 4"/>
          <p:cNvSpPr>
            <a:spLocks noChangeShapeType="1"/>
          </p:cNvSpPr>
          <p:nvPr/>
        </p:nvSpPr>
        <p:spPr bwMode="auto">
          <a:xfrm>
            <a:off x="228600" y="838200"/>
            <a:ext cx="8763000" cy="0"/>
          </a:xfrm>
          <a:prstGeom prst="line">
            <a:avLst/>
          </a:prstGeom>
          <a:noFill/>
          <a:ln w="9525">
            <a:solidFill>
              <a:srgbClr val="006600"/>
            </a:solidFill>
            <a:round/>
            <a:headEnd/>
            <a:tailEnd/>
          </a:ln>
          <a:effectLst>
            <a:prstShdw prst="shdw17" dist="17961" dir="2700000">
              <a:srgbClr val="003D00"/>
            </a:prstShdw>
          </a:effectLst>
          <a:extLst>
            <a:ext uri="{909E8E84-426E-40DD-AFC4-6F175D3DCCD1}">
              <a14:hiddenFill xmlns:a14="http://schemas.microsoft.com/office/drawing/2010/main">
                <a:noFill/>
              </a14:hiddenFill>
            </a:ext>
          </a:extLst>
        </p:spPr>
        <p:txBody>
          <a:bodyPr/>
          <a:lstStyle/>
          <a:p>
            <a:endParaRPr lang="zh-TW" altLang="en-US"/>
          </a:p>
        </p:txBody>
      </p:sp>
      <p:sp>
        <p:nvSpPr>
          <p:cNvPr id="49159" name="Text Box 17"/>
          <p:cNvSpPr txBox="1">
            <a:spLocks noChangeArrowheads="1"/>
          </p:cNvSpPr>
          <p:nvPr/>
        </p:nvSpPr>
        <p:spPr bwMode="auto">
          <a:xfrm>
            <a:off x="639763" y="1981200"/>
            <a:ext cx="801687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800" b="1" dirty="0" err="1">
                <a:solidFill>
                  <a:srgbClr val="FF3300"/>
                </a:solidFill>
                <a:latin typeface="Arial" panose="020B0604020202020204" pitchFamily="34" charset="0"/>
              </a:rPr>
              <a:t>formatdb</a:t>
            </a:r>
            <a:r>
              <a:rPr kumimoji="0" lang="en-US" altLang="zh-TW" sz="1800" b="1" dirty="0">
                <a:solidFill>
                  <a:srgbClr val="FF3300"/>
                </a:solidFill>
                <a:latin typeface="Arial" panose="020B0604020202020204" pitchFamily="34" charset="0"/>
              </a:rPr>
              <a:t>+</a:t>
            </a:r>
            <a:r>
              <a:rPr kumimoji="0" lang="en-US" altLang="zh-TW" sz="1800" dirty="0">
                <a:latin typeface="Arial" panose="020B0604020202020204" pitchFamily="34" charset="0"/>
              </a:rPr>
              <a:t> combines any set of GCG sequences into a database that you can search with BLAST.</a:t>
            </a:r>
          </a:p>
          <a:p>
            <a:pPr eaLnBrk="1" hangingPunct="1">
              <a:spcBef>
                <a:spcPct val="0"/>
              </a:spcBef>
              <a:buFontTx/>
              <a:buNone/>
            </a:pPr>
            <a:endParaRPr kumimoji="0" lang="en-US" altLang="zh-TW" sz="1800" dirty="0">
              <a:latin typeface="Arial" panose="020B0604020202020204" pitchFamily="34" charset="0"/>
            </a:endParaRPr>
          </a:p>
          <a:p>
            <a:pPr eaLnBrk="1" hangingPunct="1">
              <a:spcBef>
                <a:spcPct val="0"/>
              </a:spcBef>
              <a:buFontTx/>
              <a:buNone/>
            </a:pPr>
            <a:r>
              <a:rPr kumimoji="0" lang="en-US" altLang="zh-TW" sz="1800" dirty="0" err="1">
                <a:latin typeface="Arial" panose="020B0604020202020204" pitchFamily="34" charset="0"/>
              </a:rPr>
              <a:t>formatdb</a:t>
            </a:r>
            <a:r>
              <a:rPr kumimoji="0" lang="en-US" altLang="zh-TW" sz="1800" dirty="0">
                <a:latin typeface="Arial" panose="020B0604020202020204" pitchFamily="34" charset="0"/>
              </a:rPr>
              <a:t>+ of what input sequence(s) ?  </a:t>
            </a:r>
            <a:r>
              <a:rPr kumimoji="0" lang="en-US" altLang="zh-TW" sz="1800" dirty="0">
                <a:solidFill>
                  <a:srgbClr val="FF3300"/>
                </a:solidFill>
                <a:latin typeface="Arial" panose="020B0604020202020204" pitchFamily="34" charset="0"/>
              </a:rPr>
              <a:t>*.pep</a:t>
            </a:r>
          </a:p>
          <a:p>
            <a:pPr eaLnBrk="1" hangingPunct="1">
              <a:spcBef>
                <a:spcPct val="0"/>
              </a:spcBef>
              <a:buFontTx/>
              <a:buNone/>
            </a:pPr>
            <a:r>
              <a:rPr kumimoji="0" lang="en-US" altLang="zh-TW" sz="1800" dirty="0">
                <a:latin typeface="Arial" panose="020B0604020202020204" pitchFamily="34" charset="0"/>
              </a:rPr>
              <a:t>What should I call the database ?  </a:t>
            </a:r>
            <a:r>
              <a:rPr kumimoji="0" lang="en-US" altLang="zh-TW" sz="1800" dirty="0">
                <a:solidFill>
                  <a:srgbClr val="FF3300"/>
                </a:solidFill>
                <a:latin typeface="Arial" panose="020B0604020202020204" pitchFamily="34" charset="0"/>
              </a:rPr>
              <a:t>cdk2psq</a:t>
            </a:r>
          </a:p>
        </p:txBody>
      </p:sp>
      <p:sp>
        <p:nvSpPr>
          <p:cNvPr id="49160" name="Rectangle 18"/>
          <p:cNvSpPr>
            <a:spLocks noChangeArrowheads="1"/>
          </p:cNvSpPr>
          <p:nvPr/>
        </p:nvSpPr>
        <p:spPr bwMode="auto">
          <a:xfrm>
            <a:off x="655638" y="2016125"/>
            <a:ext cx="7924800" cy="148907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sp>
        <p:nvSpPr>
          <p:cNvPr id="49161" name="Rectangle 19">
            <a:hlinkClick r:id="rId2" action="ppaction://hlinkfile"/>
          </p:cNvPr>
          <p:cNvSpPr>
            <a:spLocks noChangeArrowheads="1"/>
          </p:cNvSpPr>
          <p:nvPr/>
        </p:nvSpPr>
        <p:spPr bwMode="auto">
          <a:xfrm>
            <a:off x="3962400" y="2255838"/>
            <a:ext cx="1371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pSp>
        <p:nvGrpSpPr>
          <p:cNvPr id="49162" name="Group 27"/>
          <p:cNvGrpSpPr>
            <a:grpSpLocks/>
          </p:cNvGrpSpPr>
          <p:nvPr/>
        </p:nvGrpSpPr>
        <p:grpSpPr bwMode="auto">
          <a:xfrm>
            <a:off x="669925" y="3581400"/>
            <a:ext cx="8016875" cy="2895600"/>
            <a:chOff x="422" y="2016"/>
            <a:chExt cx="5050" cy="1824"/>
          </a:xfrm>
        </p:grpSpPr>
        <p:sp>
          <p:nvSpPr>
            <p:cNvPr id="49163" name="Text Box 21"/>
            <p:cNvSpPr txBox="1">
              <a:spLocks noChangeArrowheads="1"/>
            </p:cNvSpPr>
            <p:nvPr/>
          </p:nvSpPr>
          <p:spPr bwMode="auto">
            <a:xfrm>
              <a:off x="2630" y="3033"/>
              <a:ext cx="11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zh-TW" sz="2000"/>
            </a:p>
          </p:txBody>
        </p:sp>
        <p:sp>
          <p:nvSpPr>
            <p:cNvPr id="49164" name="Text Box 24"/>
            <p:cNvSpPr txBox="1">
              <a:spLocks noChangeArrowheads="1"/>
            </p:cNvSpPr>
            <p:nvPr/>
          </p:nvSpPr>
          <p:spPr bwMode="auto">
            <a:xfrm>
              <a:off x="422" y="2016"/>
              <a:ext cx="5050" cy="1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800" b="1" u="sng" dirty="0">
                  <a:latin typeface="Arial" panose="020B0604020202020204" pitchFamily="34" charset="0"/>
                </a:rPr>
                <a:t>Change xp132341 to </a:t>
              </a:r>
              <a:r>
                <a:rPr kumimoji="0" lang="en-US" altLang="zh-TW" sz="1800" b="1" u="sng" dirty="0" err="1">
                  <a:latin typeface="Arial" panose="020B0604020202020204" pitchFamily="34" charset="0"/>
                </a:rPr>
                <a:t>gcg</a:t>
              </a:r>
              <a:r>
                <a:rPr kumimoji="0" lang="en-US" altLang="zh-TW" sz="1800" b="1" u="sng" dirty="0">
                  <a:latin typeface="Arial" panose="020B0604020202020204" pitchFamily="34" charset="0"/>
                </a:rPr>
                <a:t> format</a:t>
              </a:r>
            </a:p>
            <a:p>
              <a:pPr eaLnBrk="1" hangingPunct="1">
                <a:spcBef>
                  <a:spcPct val="0"/>
                </a:spcBef>
                <a:buFontTx/>
                <a:buNone/>
              </a:pPr>
              <a:endParaRPr kumimoji="0" lang="en-US" altLang="zh-TW" sz="1800" b="1" u="sng" dirty="0">
                <a:latin typeface="Arial" panose="020B0604020202020204" pitchFamily="34" charset="0"/>
              </a:endParaRPr>
            </a:p>
            <a:p>
              <a:pPr eaLnBrk="1" hangingPunct="1">
                <a:spcBef>
                  <a:spcPct val="0"/>
                </a:spcBef>
                <a:buFontTx/>
                <a:buNone/>
              </a:pPr>
              <a:r>
                <a:rPr kumimoji="0" lang="en-US" altLang="zh-TW" sz="1800" b="1" dirty="0">
                  <a:solidFill>
                    <a:srgbClr val="FF3300"/>
                  </a:solidFill>
                  <a:latin typeface="Arial" panose="020B0604020202020204" pitchFamily="34" charset="0"/>
                </a:rPr>
                <a:t>blast -BAT -IN2=cdk2psq</a:t>
              </a:r>
            </a:p>
            <a:p>
              <a:pPr eaLnBrk="1" hangingPunct="1">
                <a:spcBef>
                  <a:spcPct val="0"/>
                </a:spcBef>
                <a:buFontTx/>
                <a:buNone/>
              </a:pPr>
              <a:endParaRPr kumimoji="0" lang="en-US" altLang="zh-TW" sz="1800" dirty="0">
                <a:latin typeface="Arial" panose="020B0604020202020204" pitchFamily="34" charset="0"/>
              </a:endParaRPr>
            </a:p>
            <a:p>
              <a:pPr eaLnBrk="1" hangingPunct="1">
                <a:spcBef>
                  <a:spcPct val="0"/>
                </a:spcBef>
                <a:buFontTx/>
                <a:buNone/>
              </a:pPr>
              <a:r>
                <a:rPr kumimoji="0" lang="en-US" altLang="zh-TW" sz="1800" dirty="0">
                  <a:latin typeface="Arial" panose="020B0604020202020204" pitchFamily="34" charset="0"/>
                </a:rPr>
                <a:t>BLAST searches one or more nucleic acid or protein databases</a:t>
              </a:r>
            </a:p>
            <a:p>
              <a:pPr eaLnBrk="1" hangingPunct="1">
                <a:spcBef>
                  <a:spcPct val="0"/>
                </a:spcBef>
                <a:buFontTx/>
                <a:buNone/>
              </a:pPr>
              <a:r>
                <a:rPr kumimoji="0" lang="en-US" altLang="zh-TW" sz="1800" dirty="0">
                  <a:latin typeface="Arial" panose="020B0604020202020204" pitchFamily="34" charset="0"/>
                </a:rPr>
                <a:t>for sequences similar to one or more query sequences of any</a:t>
              </a:r>
            </a:p>
            <a:p>
              <a:pPr eaLnBrk="1" hangingPunct="1">
                <a:spcBef>
                  <a:spcPct val="0"/>
                </a:spcBef>
                <a:buFontTx/>
                <a:buNone/>
              </a:pPr>
              <a:r>
                <a:rPr kumimoji="0" lang="en-US" altLang="zh-TW" sz="1800" dirty="0">
                  <a:latin typeface="Arial" panose="020B0604020202020204" pitchFamily="34" charset="0"/>
                </a:rPr>
                <a:t>type. BLAST can produce gapped alignments for the matches it</a:t>
              </a:r>
            </a:p>
            <a:p>
              <a:pPr eaLnBrk="1" hangingPunct="1">
                <a:spcBef>
                  <a:spcPct val="0"/>
                </a:spcBef>
                <a:buFontTx/>
                <a:buNone/>
              </a:pPr>
              <a:r>
                <a:rPr kumimoji="0" lang="en-US" altLang="zh-TW" sz="1800" dirty="0">
                  <a:latin typeface="Arial" panose="020B0604020202020204" pitchFamily="34" charset="0"/>
                </a:rPr>
                <a:t>finds.</a:t>
              </a:r>
            </a:p>
            <a:p>
              <a:pPr eaLnBrk="1" hangingPunct="1">
                <a:spcBef>
                  <a:spcPct val="0"/>
                </a:spcBef>
                <a:buFontTx/>
                <a:buNone/>
              </a:pPr>
              <a:r>
                <a:rPr kumimoji="0" lang="en-US" altLang="zh-TW" sz="1800" dirty="0" smtClean="0">
                  <a:latin typeface="Arial" panose="020B0604020202020204" pitchFamily="34" charset="0"/>
                </a:rPr>
                <a:t>Blast </a:t>
              </a:r>
              <a:r>
                <a:rPr kumimoji="0" lang="en-US" altLang="zh-TW" sz="1800" dirty="0">
                  <a:latin typeface="Arial" panose="020B0604020202020204" pitchFamily="34" charset="0"/>
                </a:rPr>
                <a:t>with what query sequence(s) ?</a:t>
              </a:r>
              <a:r>
                <a:rPr kumimoji="0" lang="en-US" altLang="zh-TW" sz="1800" b="1" dirty="0">
                  <a:solidFill>
                    <a:srgbClr val="FF3300"/>
                  </a:solidFill>
                  <a:latin typeface="Arial" panose="020B0604020202020204" pitchFamily="34" charset="0"/>
                </a:rPr>
                <a:t> </a:t>
              </a:r>
              <a:r>
                <a:rPr kumimoji="0" lang="en-US" altLang="zh-TW" sz="1800" b="1" dirty="0" smtClean="0">
                  <a:solidFill>
                    <a:srgbClr val="FF3300"/>
                  </a:solidFill>
                  <a:latin typeface="Arial" panose="020B0604020202020204" pitchFamily="34" charset="0"/>
                </a:rPr>
                <a:t>“just pick one of the </a:t>
              </a:r>
              <a:r>
                <a:rPr kumimoji="0" lang="en-US" altLang="zh-TW" sz="1800" b="1" dirty="0" err="1" smtClean="0">
                  <a:solidFill>
                    <a:srgbClr val="FF3300"/>
                  </a:solidFill>
                  <a:latin typeface="Arial" panose="020B0604020202020204" pitchFamily="34" charset="0"/>
                </a:rPr>
                <a:t>cdks</a:t>
              </a:r>
              <a:r>
                <a:rPr kumimoji="0" lang="en-US" altLang="zh-TW" sz="1800" b="1" dirty="0" smtClean="0">
                  <a:solidFill>
                    <a:srgbClr val="FF3300"/>
                  </a:solidFill>
                  <a:latin typeface="Arial" panose="020B0604020202020204" pitchFamily="34" charset="0"/>
                </a:rPr>
                <a:t> sequences that you uploaded”</a:t>
              </a:r>
              <a:endParaRPr kumimoji="0" lang="en-US" altLang="zh-TW" sz="1800" dirty="0">
                <a:latin typeface="Arial" panose="020B0604020202020204" pitchFamily="34" charset="0"/>
              </a:endParaRPr>
            </a:p>
          </p:txBody>
        </p:sp>
        <p:sp>
          <p:nvSpPr>
            <p:cNvPr id="49165" name="Rectangle 25"/>
            <p:cNvSpPr>
              <a:spLocks noChangeArrowheads="1"/>
            </p:cNvSpPr>
            <p:nvPr/>
          </p:nvSpPr>
          <p:spPr bwMode="auto">
            <a:xfrm>
              <a:off x="432" y="2038"/>
              <a:ext cx="4992" cy="1802"/>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 Box 3"/>
          <p:cNvSpPr txBox="1">
            <a:spLocks noChangeArrowheads="1"/>
          </p:cNvSpPr>
          <p:nvPr/>
        </p:nvSpPr>
        <p:spPr bwMode="auto">
          <a:xfrm>
            <a:off x="1143000" y="342900"/>
            <a:ext cx="3988592" cy="646331"/>
          </a:xfrm>
          <a:prstGeom prst="rect">
            <a:avLst/>
          </a:prstGeom>
          <a:noFill/>
          <a:ln w="9525">
            <a:noFill/>
            <a:miter lim="800000"/>
            <a:headEnd/>
            <a:tailEnd/>
          </a:ln>
          <a:effectLst/>
        </p:spPr>
        <p:txBody>
          <a:bodyPr wrap="none">
            <a:spAutoFit/>
          </a:bodyPr>
          <a:lstStyle/>
          <a:p>
            <a:pPr>
              <a:defRPr/>
            </a:pPr>
            <a:r>
              <a:rPr kumimoji="1" lang="en-US" altLang="zh-TW" sz="3600" b="1" dirty="0">
                <a:solidFill>
                  <a:srgbClr val="006600"/>
                </a:solidFill>
                <a:effectLst>
                  <a:outerShdw blurRad="38100" dist="38100" dir="2700000" algn="tl">
                    <a:srgbClr val="000000"/>
                  </a:outerShdw>
                </a:effectLst>
                <a:latin typeface="Arial Rounded MT Bold" pitchFamily="34" charset="0"/>
              </a:rPr>
              <a:t>ASSIGNMENT </a:t>
            </a:r>
            <a:r>
              <a:rPr kumimoji="1" lang="en-US" altLang="zh-TW" sz="3600" b="1" dirty="0" smtClean="0">
                <a:solidFill>
                  <a:srgbClr val="006600"/>
                </a:solidFill>
                <a:effectLst>
                  <a:outerShdw blurRad="38100" dist="38100" dir="2700000" algn="tl">
                    <a:srgbClr val="000000"/>
                  </a:outerShdw>
                </a:effectLst>
                <a:latin typeface="Arial Rounded MT Bold" pitchFamily="34" charset="0"/>
              </a:rPr>
              <a:t>01</a:t>
            </a:r>
            <a:endParaRPr kumimoji="1" lang="en-US" altLang="zh-TW" sz="3600" b="1" dirty="0">
              <a:solidFill>
                <a:srgbClr val="006600"/>
              </a:solidFill>
              <a:effectLst>
                <a:outerShdw blurRad="38100" dist="38100" dir="2700000" algn="tl">
                  <a:srgbClr val="000000"/>
                </a:outerShdw>
              </a:effectLst>
              <a:latin typeface="Arial Rounded MT Bold" pitchFamily="34" charset="0"/>
            </a:endParaRPr>
          </a:p>
        </p:txBody>
      </p:sp>
      <p:grpSp>
        <p:nvGrpSpPr>
          <p:cNvPr id="50179" name="Group 6"/>
          <p:cNvGrpSpPr>
            <a:grpSpLocks/>
          </p:cNvGrpSpPr>
          <p:nvPr/>
        </p:nvGrpSpPr>
        <p:grpSpPr bwMode="auto">
          <a:xfrm>
            <a:off x="441325" y="1143000"/>
            <a:ext cx="8550275" cy="4664075"/>
            <a:chOff x="278" y="720"/>
            <a:chExt cx="5386" cy="2938"/>
          </a:xfrm>
        </p:grpSpPr>
        <p:sp>
          <p:nvSpPr>
            <p:cNvPr id="50180" name="Text Box 4"/>
            <p:cNvSpPr txBox="1">
              <a:spLocks noChangeArrowheads="1"/>
            </p:cNvSpPr>
            <p:nvPr/>
          </p:nvSpPr>
          <p:spPr bwMode="auto">
            <a:xfrm>
              <a:off x="278" y="720"/>
              <a:ext cx="5386" cy="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dirty="0">
                  <a:latin typeface="Arial" panose="020B0604020202020204" pitchFamily="34" charset="0"/>
                </a:rPr>
                <a:t>Use the database searching techniques you learned today to retrieve the</a:t>
              </a:r>
            </a:p>
            <a:p>
              <a:pPr eaLnBrk="1" hangingPunct="1">
                <a:spcBef>
                  <a:spcPct val="0"/>
                </a:spcBef>
                <a:buFontTx/>
                <a:buNone/>
              </a:pPr>
              <a:r>
                <a:rPr lang="en-US" altLang="zh-TW" sz="2000" b="1" dirty="0">
                  <a:latin typeface="Arial" panose="020B0604020202020204" pitchFamily="34" charset="0"/>
                </a:rPr>
                <a:t>amino acid sequences</a:t>
              </a:r>
              <a:r>
                <a:rPr lang="en-US" altLang="zh-TW" sz="2000" dirty="0">
                  <a:latin typeface="Arial" panose="020B0604020202020204" pitchFamily="34" charset="0"/>
                </a:rPr>
                <a:t> of</a:t>
              </a:r>
            </a:p>
            <a:p>
              <a:pPr eaLnBrk="1" hangingPunct="1">
                <a:spcBef>
                  <a:spcPct val="0"/>
                </a:spcBef>
                <a:buFontTx/>
                <a:buNone/>
              </a:pPr>
              <a:endParaRPr lang="en-US" altLang="zh-TW" sz="2000" b="1" dirty="0">
                <a:solidFill>
                  <a:srgbClr val="FF3300"/>
                </a:solidFill>
                <a:latin typeface="Arial" panose="020B0604020202020204" pitchFamily="34" charset="0"/>
                <a:cs typeface="Arial" panose="020B0604020202020204" pitchFamily="34" charset="0"/>
              </a:endParaRPr>
            </a:p>
            <a:p>
              <a:pPr eaLnBrk="1" hangingPunct="1">
                <a:spcBef>
                  <a:spcPct val="0"/>
                </a:spcBef>
                <a:buFontTx/>
                <a:buNone/>
              </a:pPr>
              <a:r>
                <a:rPr lang="en-US" altLang="zh-TW" sz="2000" b="1" dirty="0">
                  <a:solidFill>
                    <a:srgbClr val="FF3300"/>
                  </a:solidFill>
                  <a:latin typeface="Arial" panose="020B0604020202020204" pitchFamily="34" charset="0"/>
                  <a:cs typeface="Arial" panose="020B0604020202020204" pitchFamily="34" charset="0"/>
                </a:rPr>
                <a:t>Human (Homo sapiens) Vacuolar ATP synthase</a:t>
              </a:r>
            </a:p>
            <a:p>
              <a:pPr eaLnBrk="1" hangingPunct="1">
                <a:spcBef>
                  <a:spcPct val="0"/>
                </a:spcBef>
                <a:buFontTx/>
                <a:buNone/>
              </a:pPr>
              <a:endParaRPr lang="en-US" altLang="zh-TW" sz="2000" b="1" dirty="0">
                <a:solidFill>
                  <a:srgbClr val="FF3300"/>
                </a:solidFill>
                <a:latin typeface="Arial" panose="020B0604020202020204" pitchFamily="34" charset="0"/>
                <a:cs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Question:</a:t>
              </a:r>
            </a:p>
            <a:p>
              <a:pPr eaLnBrk="1" hangingPunct="1">
                <a:spcBef>
                  <a:spcPct val="0"/>
                </a:spcBef>
                <a:buFontTx/>
                <a:buAutoNum type="arabicParenBoth"/>
              </a:pPr>
              <a:r>
                <a:rPr lang="en-US" altLang="zh-TW" sz="2000" dirty="0">
                  <a:latin typeface="Arial" panose="020B0604020202020204" pitchFamily="34" charset="0"/>
                </a:rPr>
                <a:t>How many human </a:t>
              </a:r>
              <a:r>
                <a:rPr lang="en-US" altLang="zh-TW" sz="2000" dirty="0">
                  <a:solidFill>
                    <a:schemeClr val="accent2"/>
                  </a:solidFill>
                  <a:latin typeface="Arial" panose="020B0604020202020204" pitchFamily="34" charset="0"/>
                </a:rPr>
                <a:t>V-ATP synthase</a:t>
              </a:r>
              <a:r>
                <a:rPr lang="en-US" altLang="zh-TW" sz="2000" dirty="0">
                  <a:latin typeface="Arial" panose="020B0604020202020204" pitchFamily="34" charset="0"/>
                </a:rPr>
                <a:t> deposited in NCBI</a:t>
              </a:r>
            </a:p>
            <a:p>
              <a:pPr eaLnBrk="1" hangingPunct="1">
                <a:spcBef>
                  <a:spcPct val="0"/>
                </a:spcBef>
                <a:buFontTx/>
                <a:buAutoNum type="arabicParenBoth" startAt="2"/>
              </a:pPr>
              <a:r>
                <a:rPr lang="en-US" altLang="zh-TW" sz="2000" dirty="0">
                  <a:latin typeface="Arial" panose="020B0604020202020204" pitchFamily="34" charset="0"/>
                </a:rPr>
                <a:t>Built a V-ATP synthase  database in GCG</a:t>
              </a:r>
            </a:p>
            <a:p>
              <a:pPr eaLnBrk="1" hangingPunct="1">
                <a:spcBef>
                  <a:spcPct val="0"/>
                </a:spcBef>
                <a:buFontTx/>
                <a:buNone/>
              </a:pPr>
              <a:r>
                <a:rPr lang="en-US" altLang="zh-TW" sz="2000" dirty="0">
                  <a:latin typeface="Arial" panose="020B0604020202020204" pitchFamily="34" charset="0"/>
                </a:rPr>
                <a:t>	</a:t>
              </a:r>
              <a:r>
                <a:rPr lang="en-US" altLang="zh-TW" sz="2000" dirty="0">
                  <a:latin typeface="Arial" panose="020B0604020202020204" pitchFamily="34" charset="0"/>
                  <a:sym typeface="Wingdings" panose="05000000000000000000" pitchFamily="2" charset="2"/>
                </a:rPr>
                <a:t> download this sequence </a:t>
              </a:r>
            </a:p>
            <a:p>
              <a:pPr eaLnBrk="1" hangingPunct="1">
                <a:spcBef>
                  <a:spcPct val="0"/>
                </a:spcBef>
                <a:buFontTx/>
                <a:buNone/>
              </a:pPr>
              <a:r>
                <a:rPr lang="en-US" altLang="zh-TW" sz="2000" dirty="0">
                  <a:latin typeface="Arial" panose="020B0604020202020204" pitchFamily="34" charset="0"/>
                  <a:sym typeface="Wingdings" panose="05000000000000000000" pitchFamily="2" charset="2"/>
                </a:rPr>
                <a:t>	 TELL ME WHICH SEQUENCE IN YOUR DATABASE </a:t>
              </a:r>
            </a:p>
            <a:p>
              <a:pPr eaLnBrk="1" hangingPunct="1">
                <a:spcBef>
                  <a:spcPct val="0"/>
                </a:spcBef>
                <a:buFontTx/>
                <a:buNone/>
              </a:pPr>
              <a:r>
                <a:rPr lang="en-US" altLang="zh-TW" sz="2000" dirty="0">
                  <a:latin typeface="Arial" panose="020B0604020202020204" pitchFamily="34" charset="0"/>
                  <a:sym typeface="Wingdings" panose="05000000000000000000" pitchFamily="2" charset="2"/>
                </a:rPr>
                <a:t>	     MATCHES BEST</a:t>
              </a:r>
            </a:p>
            <a:p>
              <a:pPr eaLnBrk="1" hangingPunct="1">
                <a:spcBef>
                  <a:spcPct val="0"/>
                </a:spcBef>
                <a:buFontTx/>
                <a:buNone/>
              </a:pPr>
              <a:endParaRPr lang="en-US" altLang="zh-TW" sz="2000"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E-mail the ANSWER as attached files to </a:t>
              </a:r>
            </a:p>
            <a:p>
              <a:pPr eaLnBrk="1" hangingPunct="1">
                <a:spcBef>
                  <a:spcPct val="0"/>
                </a:spcBef>
                <a:buFontTx/>
                <a:buNone/>
              </a:pPr>
              <a:r>
                <a:rPr lang="en-US" altLang="zh-TW" sz="2000" dirty="0">
                  <a:latin typeface="Arial" panose="020B0604020202020204" pitchFamily="34" charset="0"/>
                </a:rPr>
                <a:t>--petang@mail.cgu.edu.tw.  before 12</a:t>
              </a:r>
              <a:r>
                <a:rPr lang="en-US" altLang="zh-TW" sz="2000" dirty="0">
                  <a:latin typeface="Arial" panose="020B0604020202020204" pitchFamily="34" charset="0"/>
                  <a:sym typeface="Wingdings" panose="05000000000000000000" pitchFamily="2" charset="2"/>
                </a:rPr>
                <a:t>:00 </a:t>
              </a:r>
              <a:r>
                <a:rPr lang="en-US" altLang="zh-TW" sz="2000" dirty="0" smtClean="0">
                  <a:latin typeface="Arial" panose="020B0604020202020204" pitchFamily="34" charset="0"/>
                  <a:sym typeface="Wingdings" panose="05000000000000000000" pitchFamily="2" charset="2"/>
                </a:rPr>
                <a:t>19</a:t>
              </a:r>
              <a:r>
                <a:rPr lang="en-US" altLang="zh-TW" sz="2000" dirty="0" smtClean="0">
                  <a:latin typeface="Arial" panose="020B0604020202020204" pitchFamily="34" charset="0"/>
                </a:rPr>
                <a:t> Oct 2017</a:t>
              </a:r>
              <a:endParaRPr lang="en-US" altLang="zh-TW" sz="2000"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a:t>
              </a:r>
              <a:r>
                <a:rPr lang="zh-TW" altLang="en-US" sz="2000" dirty="0">
                  <a:latin typeface="Arial" panose="020B0604020202020204" pitchFamily="34" charset="0"/>
                </a:rPr>
                <a:t>郵件主旨： </a:t>
              </a:r>
              <a:r>
                <a:rPr lang="en-US" altLang="zh-TW" sz="2000" dirty="0" smtClean="0">
                  <a:latin typeface="Arial" panose="020B0604020202020204" pitchFamily="34" charset="0"/>
                </a:rPr>
                <a:t>ASS01 </a:t>
              </a:r>
              <a:r>
                <a:rPr lang="en-US" altLang="zh-TW" sz="2000" dirty="0" err="1">
                  <a:latin typeface="Arial" panose="020B0604020202020204" pitchFamily="34" charset="0"/>
                </a:rPr>
                <a:t>bioinfo</a:t>
              </a:r>
              <a:r>
                <a:rPr lang="en-US" altLang="zh-TW" sz="2000" dirty="0">
                  <a:latin typeface="Arial" panose="020B0604020202020204" pitchFamily="34" charset="0"/>
                </a:rPr>
                <a:t> – (</a:t>
              </a:r>
              <a:r>
                <a:rPr lang="zh-TW" altLang="en-US" sz="2000" dirty="0">
                  <a:latin typeface="Arial" panose="020B0604020202020204" pitchFamily="34" charset="0"/>
                </a:rPr>
                <a:t>學號</a:t>
              </a:r>
              <a:r>
                <a:rPr lang="en-US" altLang="zh-TW" sz="2000" dirty="0">
                  <a:latin typeface="Arial" panose="020B0604020202020204" pitchFamily="34" charset="0"/>
                </a:rPr>
                <a:t>)</a:t>
              </a:r>
            </a:p>
          </p:txBody>
        </p:sp>
        <p:sp>
          <p:nvSpPr>
            <p:cNvPr id="50181" name="Text Box 5">
              <a:hlinkClick r:id="rId2" action="ppaction://hlinkfile"/>
            </p:cNvPr>
            <p:cNvSpPr txBox="1">
              <a:spLocks noChangeArrowheads="1"/>
            </p:cNvSpPr>
            <p:nvPr/>
          </p:nvSpPr>
          <p:spPr bwMode="auto">
            <a:xfrm>
              <a:off x="2536" y="2246"/>
              <a:ext cx="106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dirty="0">
                  <a:solidFill>
                    <a:schemeClr val="accent2"/>
                  </a:solidFill>
                  <a:latin typeface="Arial" panose="020B0604020202020204" pitchFamily="34" charset="0"/>
                  <a:sym typeface="Wingdings" panose="05000000000000000000" pitchFamily="2" charset="2"/>
                </a:rPr>
                <a:t>[ vatpase.txt ]</a:t>
              </a:r>
              <a:endParaRPr kumimoji="0" lang="en-US" altLang="zh-TW" sz="2400" dirty="0">
                <a:solidFill>
                  <a:schemeClr val="accent2"/>
                </a:solidFill>
              </a:endParaRPr>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1360</TotalTime>
  <Words>3047</Words>
  <Application>Microsoft Office PowerPoint</Application>
  <PresentationFormat>如螢幕大小 (4:3)</PresentationFormat>
  <Paragraphs>541</Paragraphs>
  <Slides>31</Slides>
  <Notes>2</Notes>
  <HiddenSlides>0</HiddenSlides>
  <MMClips>0</MMClips>
  <ScaleCrop>false</ScaleCrop>
  <HeadingPairs>
    <vt:vector size="8" baseType="variant">
      <vt:variant>
        <vt:lpstr>使用字型</vt:lpstr>
      </vt:variant>
      <vt:variant>
        <vt:i4>12</vt:i4>
      </vt:variant>
      <vt:variant>
        <vt:lpstr>佈景主題</vt:lpstr>
      </vt:variant>
      <vt:variant>
        <vt:i4>1</vt:i4>
      </vt:variant>
      <vt:variant>
        <vt:lpstr>內嵌 OLE 伺服程式</vt:lpstr>
      </vt:variant>
      <vt:variant>
        <vt:i4>1</vt:i4>
      </vt:variant>
      <vt:variant>
        <vt:lpstr>投影片標題</vt:lpstr>
      </vt:variant>
      <vt:variant>
        <vt:i4>31</vt:i4>
      </vt:variant>
    </vt:vector>
  </HeadingPairs>
  <TitlesOfParts>
    <vt:vector size="45" baseType="lpstr">
      <vt:lpstr>全真海報體</vt:lpstr>
      <vt:lpstr>新細明體</vt:lpstr>
      <vt:lpstr>標楷體</vt:lpstr>
      <vt:lpstr>Arial</vt:lpstr>
      <vt:lpstr>Arial Rounded MT Bold</vt:lpstr>
      <vt:lpstr>Brush Script MT</vt:lpstr>
      <vt:lpstr>Calibri</vt:lpstr>
      <vt:lpstr>Comic Sans MS</vt:lpstr>
      <vt:lpstr>Courier New</vt:lpstr>
      <vt:lpstr>Staccato222 BT</vt:lpstr>
      <vt:lpstr>Times New Roman</vt:lpstr>
      <vt:lpstr>Wingdings</vt:lpstr>
      <vt:lpstr>預設簡報設計</vt:lpstr>
      <vt:lpstr>Image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PETANG</dc:creator>
  <cp:lastModifiedBy>PETANG</cp:lastModifiedBy>
  <cp:revision>85</cp:revision>
  <dcterms:created xsi:type="dcterms:W3CDTF">2000-03-16T14:57:30Z</dcterms:created>
  <dcterms:modified xsi:type="dcterms:W3CDTF">2017-10-12T13:57:53Z</dcterms:modified>
</cp:coreProperties>
</file>