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1" r:id="rId3"/>
    <p:sldId id="282" r:id="rId4"/>
    <p:sldId id="284" r:id="rId5"/>
    <p:sldId id="289" r:id="rId6"/>
    <p:sldId id="285" r:id="rId7"/>
    <p:sldId id="286" r:id="rId8"/>
    <p:sldId id="256" r:id="rId9"/>
    <p:sldId id="287" r:id="rId10"/>
    <p:sldId id="288" r:id="rId11"/>
    <p:sldId id="275" r:id="rId12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FF0000"/>
    <a:srgbClr val="FF9966"/>
    <a:srgbClr val="800000"/>
    <a:srgbClr val="660033"/>
    <a:srgbClr val="008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5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5CDA6-8965-494E-B6B6-3CF9183585F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81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D463D-D4BF-498B-8412-226BBD94970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60459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938969-A214-446B-B559-4FF4EF8110A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57898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EB0C2-B523-4154-815C-939BF48C251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3915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1044A6-D6AC-4413-B00B-70F6895F6C6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358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25FE2-0058-4475-9B02-0A92BAA9207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11701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CC18A-8258-4B9D-A464-6EF908ACF98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98350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D9850D-6DA1-4A0F-A9C6-E43A992016D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117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77AE0-0F40-4075-9299-9B688176E5E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6606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B352D-82B7-4EF4-85F6-9B03CE2457C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0852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31858-7DEB-4B84-B493-198CA509382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76746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9B5251-367E-4411-AB75-9D9A243FA5E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新細明體" panose="02020500000000000000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petang.cgu.edu.tw/bioinformatics/index.ht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translate.html" TargetMode="External"/><Relationship Id="rId13" Type="http://schemas.openxmlformats.org/officeDocument/2006/relationships/hyperlink" Target="appendix_vii.html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9.jpeg"/><Relationship Id="rId2" Type="http://schemas.openxmlformats.org/officeDocument/2006/relationships/hyperlink" Target="mapsort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reverse.html" TargetMode="External"/><Relationship Id="rId11" Type="http://schemas.openxmlformats.org/officeDocument/2006/relationships/hyperlink" Target="map.html" TargetMode="External"/><Relationship Id="rId5" Type="http://schemas.openxmlformats.org/officeDocument/2006/relationships/image" Target="../media/image5.png"/><Relationship Id="rId15" Type="http://schemas.openxmlformats.org/officeDocument/2006/relationships/hyperlink" Target="frames.GIF" TargetMode="External"/><Relationship Id="rId10" Type="http://schemas.openxmlformats.org/officeDocument/2006/relationships/image" Target="../media/image8.jpeg"/><Relationship Id="rId4" Type="http://schemas.openxmlformats.org/officeDocument/2006/relationships/hyperlink" Target="frames.html" TargetMode="External"/><Relationship Id="rId9" Type="http://schemas.openxmlformats.org/officeDocument/2006/relationships/image" Target="../media/image7.jpeg"/><Relationship Id="rId1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Translate-z18853.doc" TargetMode="External"/><Relationship Id="rId3" Type="http://schemas.openxmlformats.org/officeDocument/2006/relationships/image" Target="../media/image12.png"/><Relationship Id="rId7" Type="http://schemas.openxmlformats.org/officeDocument/2006/relationships/hyperlink" Target="mapplot.doc" TargetMode="External"/><Relationship Id="rId2" Type="http://schemas.openxmlformats.org/officeDocument/2006/relationships/hyperlink" Target="x03795.tx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p-x03795.doc" TargetMode="External"/><Relationship Id="rId5" Type="http://schemas.openxmlformats.org/officeDocument/2006/relationships/hyperlink" Target="reverse.html" TargetMode="External"/><Relationship Id="rId10" Type="http://schemas.openxmlformats.org/officeDocument/2006/relationships/hyperlink" Target="map-z18853.doc" TargetMode="External"/><Relationship Id="rId4" Type="http://schemas.openxmlformats.org/officeDocument/2006/relationships/hyperlink" Target="z18853.txt" TargetMode="External"/><Relationship Id="rId9" Type="http://schemas.openxmlformats.org/officeDocument/2006/relationships/hyperlink" Target="Frames.doc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bio.ncsu.edu/bioedit/bioedit.htm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8" name="Rectangle 6"/>
          <p:cNvSpPr>
            <a:spLocks noChangeArrowheads="1"/>
          </p:cNvSpPr>
          <p:nvPr/>
        </p:nvSpPr>
        <p:spPr bwMode="auto">
          <a:xfrm>
            <a:off x="0" y="3789363"/>
            <a:ext cx="9144000" cy="3068637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zh-TW" sz="2400">
              <a:ea typeface="新細明體" charset="-120"/>
            </a:endParaRPr>
          </a:p>
        </p:txBody>
      </p:sp>
      <p:pic>
        <p:nvPicPr>
          <p:cNvPr id="14339" name="Picture 4" descr="crossing_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25538"/>
            <a:ext cx="18288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2133600" y="1201738"/>
            <a:ext cx="6705600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Bioinformatics</a:t>
            </a:r>
          </a:p>
          <a:p>
            <a:pPr>
              <a:lnSpc>
                <a:spcPct val="90000"/>
              </a:lnSpc>
              <a:defRPr/>
            </a:pPr>
            <a:endParaRPr lang="en-US" altLang="zh-TW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3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Lecture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6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–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Nucleic Acids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Sequence Analysis</a:t>
            </a:r>
            <a:endParaRPr lang="en-US" altLang="zh-TW" sz="36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</p:txBody>
      </p:sp>
      <p:grpSp>
        <p:nvGrpSpPr>
          <p:cNvPr id="14341" name="Group 7"/>
          <p:cNvGrpSpPr>
            <a:grpSpLocks/>
          </p:cNvGrpSpPr>
          <p:nvPr/>
        </p:nvGrpSpPr>
        <p:grpSpPr bwMode="auto">
          <a:xfrm>
            <a:off x="228600" y="3540125"/>
            <a:ext cx="8610600" cy="365125"/>
            <a:chOff x="192" y="2160"/>
            <a:chExt cx="4992" cy="230"/>
          </a:xfrm>
        </p:grpSpPr>
        <p:pic>
          <p:nvPicPr>
            <p:cNvPr id="14345" name="Picture 8" descr="lette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4" y="2160"/>
              <a:ext cx="2520" cy="230"/>
            </a:xfrm>
            <a:prstGeom prst="rect">
              <a:avLst/>
            </a:prstGeom>
            <a:solidFill>
              <a:srgbClr val="515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9" descr="lette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2160"/>
              <a:ext cx="2520" cy="230"/>
            </a:xfrm>
            <a:prstGeom prst="rect">
              <a:avLst/>
            </a:prstGeom>
            <a:solidFill>
              <a:srgbClr val="515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152400" y="4048125"/>
            <a:ext cx="5387975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Petrus Tang, Ph.D. (</a:t>
            </a:r>
            <a:r>
              <a:rPr lang="zh-TW" altLang="en-US" sz="1800">
                <a:latin typeface="Arial Rounded MT Bold" panose="020F0704030504030204" pitchFamily="34" charset="0"/>
              </a:rPr>
              <a:t>鄧致剛</a:t>
            </a:r>
            <a:r>
              <a:rPr lang="en-US" altLang="zh-TW" sz="1800" b="1">
                <a:latin typeface="Arial Rounded MT Bold" panose="020F0704030504030204" pitchFamily="34" charset="0"/>
              </a:rPr>
              <a:t>)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Graduate Institute of Basic Medical Sciences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and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Bioinformatics Center, Chang Gung University</a:t>
            </a:r>
            <a:r>
              <a:rPr lang="en-US" altLang="zh-TW" sz="1800" b="1" i="1">
                <a:latin typeface="Arial Rounded MT Bold" panose="020F0704030504030204" pitchFamily="34" charset="0"/>
              </a:rPr>
              <a:t>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petang@mail.cgu.edu.tw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EXT: </a:t>
            </a:r>
            <a:r>
              <a:rPr lang="en-US" altLang="zh-TW" sz="2000"/>
              <a:t>5136</a:t>
            </a:r>
            <a:endParaRPr lang="en-US" altLang="zh-TW" sz="1800" b="1" i="1">
              <a:latin typeface="Arial Rounded MT Bold" panose="020F0704030504030204" pitchFamily="34" charset="0"/>
            </a:endParaRPr>
          </a:p>
        </p:txBody>
      </p:sp>
      <p:sp>
        <p:nvSpPr>
          <p:cNvPr id="14343" name="Text Box 14"/>
          <p:cNvSpPr txBox="1">
            <a:spLocks noChangeArrowheads="1"/>
          </p:cNvSpPr>
          <p:nvPr/>
        </p:nvSpPr>
        <p:spPr bwMode="auto">
          <a:xfrm>
            <a:off x="6516688" y="4071938"/>
            <a:ext cx="203132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助教：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蔡智宇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5690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344" name="Text Box 5">
            <a:hlinkClick r:id="rId4"/>
          </p:cNvPr>
          <p:cNvSpPr txBox="1">
            <a:spLocks noChangeArrowheads="1"/>
          </p:cNvSpPr>
          <p:nvPr/>
        </p:nvSpPr>
        <p:spPr bwMode="auto">
          <a:xfrm>
            <a:off x="3571875" y="38100"/>
            <a:ext cx="5473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zh-TW" sz="2000" b="1" i="1"/>
              <a:t>http://petang.cgu.edu.tw/bioinformatics/index.htm</a:t>
            </a:r>
            <a:endParaRPr lang="en-US" altLang="zh-TW" sz="2000"/>
          </a:p>
        </p:txBody>
      </p:sp>
    </p:spTree>
    <p:extLst>
      <p:ext uri="{BB962C8B-B14F-4D97-AF65-F5344CB8AC3E}">
        <p14:creationId xmlns:p14="http://schemas.microsoft.com/office/powerpoint/2010/main" val="346893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6200" y="1935163"/>
            <a:ext cx="8907463" cy="1524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76200" y="2087563"/>
            <a:ext cx="8907463" cy="1524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381000" y="1935163"/>
            <a:ext cx="0" cy="315912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>
            <a:off x="8763000" y="1935163"/>
            <a:ext cx="0" cy="315912"/>
          </a:xfrm>
          <a:prstGeom prst="line">
            <a:avLst/>
          </a:prstGeom>
          <a:noFill/>
          <a:ln w="3810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02" name="AutoShape 6"/>
          <p:cNvSpPr>
            <a:spLocks/>
          </p:cNvSpPr>
          <p:nvPr/>
        </p:nvSpPr>
        <p:spPr bwMode="auto">
          <a:xfrm rot="5400000">
            <a:off x="4416425" y="-2484437"/>
            <a:ext cx="228600" cy="8305800"/>
          </a:xfrm>
          <a:prstGeom prst="leftBrace">
            <a:avLst>
              <a:gd name="adj1" fmla="val 302778"/>
              <a:gd name="adj2" fmla="val 50000"/>
            </a:avLst>
          </a:prstGeom>
          <a:noFill/>
          <a:ln w="19050">
            <a:solidFill>
              <a:srgbClr val="99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4078288" y="1233488"/>
            <a:ext cx="904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990000"/>
                </a:solidFill>
                <a:latin typeface="Arial" panose="020B0604020202020204" pitchFamily="34" charset="0"/>
              </a:rPr>
              <a:t>GENE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2841625" y="19351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4518025" y="19351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6194425" y="19351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1949450" y="19351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5356225" y="19351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3679825" y="19351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1089025" y="1935163"/>
            <a:ext cx="892175" cy="1524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7032625" y="1935163"/>
            <a:ext cx="17303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2841625" y="20875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4518025" y="20875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6194425" y="208756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1949450" y="20875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5356225" y="20875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7" name="Rectangle 21"/>
          <p:cNvSpPr>
            <a:spLocks noChangeArrowheads="1"/>
          </p:cNvSpPr>
          <p:nvPr/>
        </p:nvSpPr>
        <p:spPr bwMode="auto">
          <a:xfrm>
            <a:off x="3679825" y="208756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8" name="Rectangle 22"/>
          <p:cNvSpPr>
            <a:spLocks noChangeArrowheads="1"/>
          </p:cNvSpPr>
          <p:nvPr/>
        </p:nvSpPr>
        <p:spPr bwMode="auto">
          <a:xfrm>
            <a:off x="1089025" y="2087563"/>
            <a:ext cx="892175" cy="1524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7032625" y="2087563"/>
            <a:ext cx="1730375" cy="163512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20" name="Oval 24"/>
          <p:cNvSpPr>
            <a:spLocks noChangeArrowheads="1"/>
          </p:cNvSpPr>
          <p:nvPr/>
        </p:nvSpPr>
        <p:spPr bwMode="auto">
          <a:xfrm>
            <a:off x="8305800" y="1935163"/>
            <a:ext cx="381000" cy="304800"/>
          </a:xfrm>
          <a:prstGeom prst="ellipse">
            <a:avLst/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zh-TW"/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auto">
          <a:xfrm>
            <a:off x="1981200" y="22082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1</a:t>
            </a:r>
          </a:p>
        </p:txBody>
      </p:sp>
      <p:sp>
        <p:nvSpPr>
          <p:cNvPr id="29722" name="Text Box 26"/>
          <p:cNvSpPr txBox="1">
            <a:spLocks noChangeArrowheads="1"/>
          </p:cNvSpPr>
          <p:nvPr/>
        </p:nvSpPr>
        <p:spPr bwMode="auto">
          <a:xfrm>
            <a:off x="4572000" y="2208213"/>
            <a:ext cx="760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23" name="Text Box 27"/>
          <p:cNvSpPr txBox="1">
            <a:spLocks noChangeArrowheads="1"/>
          </p:cNvSpPr>
          <p:nvPr/>
        </p:nvSpPr>
        <p:spPr bwMode="auto">
          <a:xfrm>
            <a:off x="5410200" y="22082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3</a:t>
            </a:r>
          </a:p>
        </p:txBody>
      </p:sp>
      <p:sp>
        <p:nvSpPr>
          <p:cNvPr id="29724" name="Text Box 28"/>
          <p:cNvSpPr txBox="1">
            <a:spLocks noChangeArrowheads="1"/>
          </p:cNvSpPr>
          <p:nvPr/>
        </p:nvSpPr>
        <p:spPr bwMode="auto">
          <a:xfrm>
            <a:off x="6248400" y="2208213"/>
            <a:ext cx="760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25" name="Text Box 29"/>
          <p:cNvSpPr txBox="1">
            <a:spLocks noChangeArrowheads="1"/>
          </p:cNvSpPr>
          <p:nvPr/>
        </p:nvSpPr>
        <p:spPr bwMode="auto">
          <a:xfrm>
            <a:off x="7086600" y="22082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4</a:t>
            </a:r>
          </a:p>
        </p:txBody>
      </p:sp>
      <p:sp>
        <p:nvSpPr>
          <p:cNvPr id="29726" name="Text Box 30"/>
          <p:cNvSpPr txBox="1">
            <a:spLocks noChangeArrowheads="1"/>
          </p:cNvSpPr>
          <p:nvPr/>
        </p:nvSpPr>
        <p:spPr bwMode="auto">
          <a:xfrm>
            <a:off x="3722688" y="22082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2</a:t>
            </a:r>
          </a:p>
        </p:txBody>
      </p:sp>
      <p:sp>
        <p:nvSpPr>
          <p:cNvPr id="29727" name="Text Box 31"/>
          <p:cNvSpPr txBox="1">
            <a:spLocks noChangeArrowheads="1"/>
          </p:cNvSpPr>
          <p:nvPr/>
        </p:nvSpPr>
        <p:spPr bwMode="auto">
          <a:xfrm>
            <a:off x="2895600" y="2208213"/>
            <a:ext cx="760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28" name="Text Box 32"/>
          <p:cNvSpPr txBox="1">
            <a:spLocks noChangeArrowheads="1"/>
          </p:cNvSpPr>
          <p:nvPr/>
        </p:nvSpPr>
        <p:spPr bwMode="auto">
          <a:xfrm>
            <a:off x="276225" y="2265363"/>
            <a:ext cx="9429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400">
                <a:solidFill>
                  <a:srgbClr val="990000"/>
                </a:solidFill>
                <a:latin typeface="Arial" panose="020B0604020202020204" pitchFamily="34" charset="0"/>
              </a:rPr>
              <a:t>Promoter</a:t>
            </a:r>
          </a:p>
          <a:p>
            <a:pPr>
              <a:lnSpc>
                <a:spcPct val="80000"/>
              </a:lnSpc>
            </a:pPr>
            <a:r>
              <a:rPr lang="en-US" altLang="zh-TW" sz="1400">
                <a:solidFill>
                  <a:srgbClr val="990000"/>
                </a:solidFill>
                <a:latin typeface="Arial" panose="020B0604020202020204" pitchFamily="34" charset="0"/>
              </a:rPr>
              <a:t>Enhancer</a:t>
            </a:r>
          </a:p>
        </p:txBody>
      </p:sp>
      <p:sp>
        <p:nvSpPr>
          <p:cNvPr id="29729" name="Text Box 33"/>
          <p:cNvSpPr txBox="1">
            <a:spLocks noChangeArrowheads="1"/>
          </p:cNvSpPr>
          <p:nvPr/>
        </p:nvSpPr>
        <p:spPr bwMode="auto">
          <a:xfrm>
            <a:off x="228600" y="3138488"/>
            <a:ext cx="2201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990000"/>
                </a:solidFill>
                <a:latin typeface="Arial" panose="020B0604020202020204" pitchFamily="34" charset="0"/>
              </a:rPr>
              <a:t>mRNA transcript</a:t>
            </a:r>
          </a:p>
        </p:txBody>
      </p:sp>
      <p:sp>
        <p:nvSpPr>
          <p:cNvPr id="29730" name="Rectangle 34"/>
          <p:cNvSpPr>
            <a:spLocks noChangeArrowheads="1"/>
          </p:cNvSpPr>
          <p:nvPr/>
        </p:nvSpPr>
        <p:spPr bwMode="auto">
          <a:xfrm>
            <a:off x="1295400" y="3516313"/>
            <a:ext cx="7467600" cy="1524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2906713" y="351631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4583113" y="351631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6259513" y="3516313"/>
            <a:ext cx="892175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5421313" y="351631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5" name="Rectangle 39"/>
          <p:cNvSpPr>
            <a:spLocks noChangeArrowheads="1"/>
          </p:cNvSpPr>
          <p:nvPr/>
        </p:nvSpPr>
        <p:spPr bwMode="auto">
          <a:xfrm>
            <a:off x="3744913" y="3516313"/>
            <a:ext cx="892175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6" name="Rectangle 40"/>
          <p:cNvSpPr>
            <a:spLocks noChangeArrowheads="1"/>
          </p:cNvSpPr>
          <p:nvPr/>
        </p:nvSpPr>
        <p:spPr bwMode="auto">
          <a:xfrm>
            <a:off x="1154113" y="3516313"/>
            <a:ext cx="892175" cy="15240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7" name="Rectangle 41"/>
          <p:cNvSpPr>
            <a:spLocks noChangeArrowheads="1"/>
          </p:cNvSpPr>
          <p:nvPr/>
        </p:nvSpPr>
        <p:spPr bwMode="auto">
          <a:xfrm>
            <a:off x="7097713" y="3516313"/>
            <a:ext cx="1338262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38" name="Text Box 42"/>
          <p:cNvSpPr txBox="1">
            <a:spLocks noChangeArrowheads="1"/>
          </p:cNvSpPr>
          <p:nvPr/>
        </p:nvSpPr>
        <p:spPr bwMode="auto">
          <a:xfrm>
            <a:off x="2046288" y="36687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1</a:t>
            </a:r>
          </a:p>
        </p:txBody>
      </p:sp>
      <p:sp>
        <p:nvSpPr>
          <p:cNvPr id="29739" name="Text Box 43"/>
          <p:cNvSpPr txBox="1">
            <a:spLocks noChangeArrowheads="1"/>
          </p:cNvSpPr>
          <p:nvPr/>
        </p:nvSpPr>
        <p:spPr bwMode="auto">
          <a:xfrm>
            <a:off x="4637088" y="3668713"/>
            <a:ext cx="7604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40" name="Text Box 44"/>
          <p:cNvSpPr txBox="1">
            <a:spLocks noChangeArrowheads="1"/>
          </p:cNvSpPr>
          <p:nvPr/>
        </p:nvSpPr>
        <p:spPr bwMode="auto">
          <a:xfrm>
            <a:off x="5475288" y="36687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3</a:t>
            </a:r>
          </a:p>
        </p:txBody>
      </p:sp>
      <p:sp>
        <p:nvSpPr>
          <p:cNvPr id="29741" name="Text Box 45"/>
          <p:cNvSpPr txBox="1">
            <a:spLocks noChangeArrowheads="1"/>
          </p:cNvSpPr>
          <p:nvPr/>
        </p:nvSpPr>
        <p:spPr bwMode="auto">
          <a:xfrm>
            <a:off x="6313488" y="3668713"/>
            <a:ext cx="7604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42" name="Text Box 46"/>
          <p:cNvSpPr txBox="1">
            <a:spLocks noChangeArrowheads="1"/>
          </p:cNvSpPr>
          <p:nvPr/>
        </p:nvSpPr>
        <p:spPr bwMode="auto">
          <a:xfrm>
            <a:off x="7151688" y="3668713"/>
            <a:ext cx="8493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4</a:t>
            </a:r>
          </a:p>
        </p:txBody>
      </p:sp>
      <p:sp>
        <p:nvSpPr>
          <p:cNvPr id="29743" name="Text Box 47"/>
          <p:cNvSpPr txBox="1">
            <a:spLocks noChangeArrowheads="1"/>
          </p:cNvSpPr>
          <p:nvPr/>
        </p:nvSpPr>
        <p:spPr bwMode="auto">
          <a:xfrm>
            <a:off x="3787775" y="3668713"/>
            <a:ext cx="849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Exon 2</a:t>
            </a:r>
          </a:p>
        </p:txBody>
      </p:sp>
      <p:sp>
        <p:nvSpPr>
          <p:cNvPr id="29744" name="Text Box 48"/>
          <p:cNvSpPr txBox="1">
            <a:spLocks noChangeArrowheads="1"/>
          </p:cNvSpPr>
          <p:nvPr/>
        </p:nvSpPr>
        <p:spPr bwMode="auto">
          <a:xfrm>
            <a:off x="2960688" y="3668713"/>
            <a:ext cx="7604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rgbClr val="000066"/>
                </a:solidFill>
                <a:latin typeface="Arial" panose="020B0604020202020204" pitchFamily="34" charset="0"/>
              </a:rPr>
              <a:t>Intron</a:t>
            </a:r>
          </a:p>
        </p:txBody>
      </p:sp>
      <p:sp>
        <p:nvSpPr>
          <p:cNvPr id="29745" name="Oval 49"/>
          <p:cNvSpPr>
            <a:spLocks noChangeArrowheads="1"/>
          </p:cNvSpPr>
          <p:nvPr/>
        </p:nvSpPr>
        <p:spPr bwMode="auto">
          <a:xfrm>
            <a:off x="8305800" y="3440113"/>
            <a:ext cx="381000" cy="304800"/>
          </a:xfrm>
          <a:prstGeom prst="ellipse">
            <a:avLst/>
          </a:prstGeom>
          <a:solidFill>
            <a:srgbClr val="99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zh-TW"/>
          </a:p>
        </p:txBody>
      </p:sp>
      <p:sp>
        <p:nvSpPr>
          <p:cNvPr id="29746" name="Text Box 50"/>
          <p:cNvSpPr txBox="1">
            <a:spLocks noChangeArrowheads="1"/>
          </p:cNvSpPr>
          <p:nvPr/>
        </p:nvSpPr>
        <p:spPr bwMode="auto">
          <a:xfrm>
            <a:off x="1042988" y="3644900"/>
            <a:ext cx="10191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5’-untranslated</a:t>
            </a:r>
          </a:p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region</a:t>
            </a:r>
          </a:p>
        </p:txBody>
      </p:sp>
      <p:sp>
        <p:nvSpPr>
          <p:cNvPr id="29747" name="Text Box 51"/>
          <p:cNvSpPr txBox="1">
            <a:spLocks noChangeArrowheads="1"/>
          </p:cNvSpPr>
          <p:nvPr/>
        </p:nvSpPr>
        <p:spPr bwMode="auto">
          <a:xfrm>
            <a:off x="838200" y="3440113"/>
            <a:ext cx="3540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5’</a:t>
            </a:r>
          </a:p>
        </p:txBody>
      </p:sp>
      <p:sp>
        <p:nvSpPr>
          <p:cNvPr id="29748" name="Text Box 52"/>
          <p:cNvSpPr txBox="1">
            <a:spLocks noChangeArrowheads="1"/>
          </p:cNvSpPr>
          <p:nvPr/>
        </p:nvSpPr>
        <p:spPr bwMode="auto">
          <a:xfrm>
            <a:off x="8789988" y="3440113"/>
            <a:ext cx="354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3’</a:t>
            </a:r>
          </a:p>
        </p:txBody>
      </p:sp>
      <p:sp>
        <p:nvSpPr>
          <p:cNvPr id="29749" name="Text Box 53"/>
          <p:cNvSpPr txBox="1">
            <a:spLocks noChangeArrowheads="1"/>
          </p:cNvSpPr>
          <p:nvPr/>
        </p:nvSpPr>
        <p:spPr bwMode="auto">
          <a:xfrm>
            <a:off x="7696200" y="2781300"/>
            <a:ext cx="1279525" cy="28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400">
                <a:solidFill>
                  <a:srgbClr val="990000"/>
                </a:solidFill>
                <a:latin typeface="Arial" panose="020B0604020202020204" pitchFamily="34" charset="0"/>
              </a:rPr>
              <a:t>Poly(A) signal</a:t>
            </a:r>
          </a:p>
        </p:txBody>
      </p:sp>
      <p:sp>
        <p:nvSpPr>
          <p:cNvPr id="29750" name="Text Box 54"/>
          <p:cNvSpPr txBox="1">
            <a:spLocks noChangeArrowheads="1"/>
          </p:cNvSpPr>
          <p:nvPr/>
        </p:nvSpPr>
        <p:spPr bwMode="auto">
          <a:xfrm>
            <a:off x="7945438" y="3711575"/>
            <a:ext cx="10191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3’-untranslated</a:t>
            </a:r>
          </a:p>
          <a:p>
            <a:pPr algn="ctr">
              <a:lnSpc>
                <a:spcPct val="90000"/>
              </a:lnSpc>
            </a:pPr>
            <a:r>
              <a:rPr lang="en-US" altLang="zh-TW" sz="1000">
                <a:solidFill>
                  <a:srgbClr val="990000"/>
                </a:solidFill>
                <a:latin typeface="Arial" panose="020B0604020202020204" pitchFamily="34" charset="0"/>
              </a:rPr>
              <a:t>region</a:t>
            </a:r>
          </a:p>
        </p:txBody>
      </p:sp>
      <p:sp>
        <p:nvSpPr>
          <p:cNvPr id="29751" name="Text Box 55"/>
          <p:cNvSpPr txBox="1">
            <a:spLocks noChangeArrowheads="1"/>
          </p:cNvSpPr>
          <p:nvPr/>
        </p:nvSpPr>
        <p:spPr bwMode="auto">
          <a:xfrm>
            <a:off x="609600" y="4586288"/>
            <a:ext cx="2005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990000"/>
                </a:solidFill>
                <a:latin typeface="Arial" panose="020B0604020202020204" pitchFamily="34" charset="0"/>
              </a:rPr>
              <a:t>Mataure mRNA</a:t>
            </a:r>
          </a:p>
        </p:txBody>
      </p:sp>
      <p:sp>
        <p:nvSpPr>
          <p:cNvPr id="29752" name="Line 56"/>
          <p:cNvSpPr>
            <a:spLocks noChangeShapeType="1"/>
          </p:cNvSpPr>
          <p:nvPr/>
        </p:nvSpPr>
        <p:spPr bwMode="auto">
          <a:xfrm>
            <a:off x="4572000" y="2620963"/>
            <a:ext cx="0" cy="609600"/>
          </a:xfrm>
          <a:prstGeom prst="line">
            <a:avLst/>
          </a:prstGeom>
          <a:noFill/>
          <a:ln w="57150">
            <a:solidFill>
              <a:srgbClr val="6666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53" name="Line 57"/>
          <p:cNvSpPr>
            <a:spLocks noChangeShapeType="1"/>
          </p:cNvSpPr>
          <p:nvPr/>
        </p:nvSpPr>
        <p:spPr bwMode="auto">
          <a:xfrm>
            <a:off x="4572000" y="4144963"/>
            <a:ext cx="0" cy="685800"/>
          </a:xfrm>
          <a:prstGeom prst="line">
            <a:avLst/>
          </a:prstGeom>
          <a:noFill/>
          <a:ln w="57150">
            <a:solidFill>
              <a:srgbClr val="6666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9754" name="Text Box 58"/>
          <p:cNvSpPr txBox="1">
            <a:spLocks noChangeArrowheads="1"/>
          </p:cNvSpPr>
          <p:nvPr/>
        </p:nvSpPr>
        <p:spPr bwMode="auto">
          <a:xfrm>
            <a:off x="4746625" y="2727325"/>
            <a:ext cx="1806575" cy="396875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FF00"/>
                </a:solidFill>
                <a:latin typeface="Arial" panose="020B0604020202020204" pitchFamily="34" charset="0"/>
              </a:rPr>
              <a:t>Transcription</a:t>
            </a:r>
          </a:p>
        </p:txBody>
      </p:sp>
      <p:sp>
        <p:nvSpPr>
          <p:cNvPr id="29755" name="Text Box 59"/>
          <p:cNvSpPr txBox="1">
            <a:spLocks noChangeArrowheads="1"/>
          </p:cNvSpPr>
          <p:nvPr/>
        </p:nvSpPr>
        <p:spPr bwMode="auto">
          <a:xfrm>
            <a:off x="4800600" y="4289425"/>
            <a:ext cx="1554163" cy="396875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FF00"/>
                </a:solidFill>
                <a:latin typeface="Arial" panose="020B0604020202020204" pitchFamily="34" charset="0"/>
              </a:rPr>
              <a:t>Processing</a:t>
            </a:r>
          </a:p>
        </p:txBody>
      </p:sp>
      <p:sp>
        <p:nvSpPr>
          <p:cNvPr id="29756" name="Text Box 60"/>
          <p:cNvSpPr txBox="1">
            <a:spLocks noChangeArrowheads="1"/>
          </p:cNvSpPr>
          <p:nvPr/>
        </p:nvSpPr>
        <p:spPr bwMode="auto">
          <a:xfrm>
            <a:off x="554038" y="228600"/>
            <a:ext cx="8034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200">
                <a:solidFill>
                  <a:srgbClr val="003300"/>
                </a:solidFill>
                <a:latin typeface="Arial Rounded MT Bold" panose="020F0704030504030204" pitchFamily="34" charset="0"/>
              </a:rPr>
              <a:t>The Organization of an Eukaryotic Gene</a:t>
            </a:r>
          </a:p>
        </p:txBody>
      </p:sp>
      <p:sp>
        <p:nvSpPr>
          <p:cNvPr id="29757" name="AutoShape 61"/>
          <p:cNvSpPr>
            <a:spLocks noChangeAspect="1" noChangeArrowheads="1"/>
          </p:cNvSpPr>
          <p:nvPr/>
        </p:nvSpPr>
        <p:spPr bwMode="auto">
          <a:xfrm>
            <a:off x="7408863" y="3500438"/>
            <a:ext cx="187325" cy="17780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cxnSp>
        <p:nvCxnSpPr>
          <p:cNvPr id="29758" name="AutoShape 62"/>
          <p:cNvCxnSpPr>
            <a:cxnSpLocks noChangeShapeType="1"/>
            <a:stCxn id="29749" idx="2"/>
            <a:endCxn id="29745" idx="0"/>
          </p:cNvCxnSpPr>
          <p:nvPr/>
        </p:nvCxnSpPr>
        <p:spPr bwMode="auto">
          <a:xfrm rot="16200000" flipH="1">
            <a:off x="8228807" y="3172619"/>
            <a:ext cx="374650" cy="160337"/>
          </a:xfrm>
          <a:prstGeom prst="bentConnector3">
            <a:avLst>
              <a:gd name="adj1" fmla="val 50000"/>
            </a:avLst>
          </a:prstGeom>
          <a:noFill/>
          <a:ln w="1905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759" name="AutoShape 63"/>
          <p:cNvCxnSpPr>
            <a:cxnSpLocks noChangeShapeType="1"/>
            <a:stCxn id="29749" idx="0"/>
            <a:endCxn id="29720" idx="4"/>
          </p:cNvCxnSpPr>
          <p:nvPr/>
        </p:nvCxnSpPr>
        <p:spPr bwMode="auto">
          <a:xfrm rot="16200000">
            <a:off x="8145463" y="2430463"/>
            <a:ext cx="541337" cy="160337"/>
          </a:xfrm>
          <a:prstGeom prst="bentConnector3">
            <a:avLst>
              <a:gd name="adj1" fmla="val 49852"/>
            </a:avLst>
          </a:prstGeom>
          <a:noFill/>
          <a:ln w="1905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9760" name="Rectangle 64"/>
          <p:cNvSpPr>
            <a:spLocks noChangeArrowheads="1"/>
          </p:cNvSpPr>
          <p:nvPr/>
        </p:nvSpPr>
        <p:spPr bwMode="auto">
          <a:xfrm>
            <a:off x="1116013" y="3516313"/>
            <a:ext cx="1784350" cy="152400"/>
          </a:xfrm>
          <a:prstGeom prst="rect">
            <a:avLst/>
          </a:prstGeom>
          <a:solidFill>
            <a:srgbClr val="00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29761" name="Group 65"/>
          <p:cNvGrpSpPr>
            <a:grpSpLocks/>
          </p:cNvGrpSpPr>
          <p:nvPr/>
        </p:nvGrpSpPr>
        <p:grpSpPr bwMode="auto">
          <a:xfrm>
            <a:off x="914400" y="5092700"/>
            <a:ext cx="7440613" cy="641350"/>
            <a:chOff x="576" y="3043"/>
            <a:chExt cx="4687" cy="404"/>
          </a:xfrm>
        </p:grpSpPr>
        <p:sp>
          <p:nvSpPr>
            <p:cNvPr id="29762" name="Rectangle 66"/>
            <p:cNvSpPr>
              <a:spLocks noChangeArrowheads="1"/>
            </p:cNvSpPr>
            <p:nvPr/>
          </p:nvSpPr>
          <p:spPr bwMode="auto">
            <a:xfrm>
              <a:off x="1141" y="3126"/>
              <a:ext cx="2965" cy="96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3" name="Rectangle 67"/>
            <p:cNvSpPr>
              <a:spLocks noChangeArrowheads="1"/>
            </p:cNvSpPr>
            <p:nvPr/>
          </p:nvSpPr>
          <p:spPr bwMode="auto">
            <a:xfrm>
              <a:off x="1269" y="3126"/>
              <a:ext cx="562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4" name="Rectangle 68"/>
            <p:cNvSpPr>
              <a:spLocks noChangeArrowheads="1"/>
            </p:cNvSpPr>
            <p:nvPr/>
          </p:nvSpPr>
          <p:spPr bwMode="auto">
            <a:xfrm>
              <a:off x="2352" y="3126"/>
              <a:ext cx="562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5" name="Rectangle 69"/>
            <p:cNvSpPr>
              <a:spLocks noChangeArrowheads="1"/>
            </p:cNvSpPr>
            <p:nvPr/>
          </p:nvSpPr>
          <p:spPr bwMode="auto">
            <a:xfrm>
              <a:off x="1824" y="3126"/>
              <a:ext cx="562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6" name="Rectangle 70"/>
            <p:cNvSpPr>
              <a:spLocks noChangeArrowheads="1"/>
            </p:cNvSpPr>
            <p:nvPr/>
          </p:nvSpPr>
          <p:spPr bwMode="auto">
            <a:xfrm>
              <a:off x="2880" y="3126"/>
              <a:ext cx="1124" cy="96"/>
            </a:xfrm>
            <a:prstGeom prst="rect">
              <a:avLst/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67" name="Text Box 71"/>
            <p:cNvSpPr txBox="1">
              <a:spLocks noChangeArrowheads="1"/>
            </p:cNvSpPr>
            <p:nvPr/>
          </p:nvSpPr>
          <p:spPr bwMode="auto">
            <a:xfrm>
              <a:off x="1289" y="3222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1</a:t>
              </a:r>
            </a:p>
          </p:txBody>
        </p:sp>
        <p:sp>
          <p:nvSpPr>
            <p:cNvPr id="29768" name="Text Box 72"/>
            <p:cNvSpPr txBox="1">
              <a:spLocks noChangeArrowheads="1"/>
            </p:cNvSpPr>
            <p:nvPr/>
          </p:nvSpPr>
          <p:spPr bwMode="auto">
            <a:xfrm>
              <a:off x="2345" y="3235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3</a:t>
              </a:r>
            </a:p>
          </p:txBody>
        </p:sp>
        <p:sp>
          <p:nvSpPr>
            <p:cNvPr id="29769" name="Text Box 73"/>
            <p:cNvSpPr txBox="1">
              <a:spLocks noChangeArrowheads="1"/>
            </p:cNvSpPr>
            <p:nvPr/>
          </p:nvSpPr>
          <p:spPr bwMode="auto">
            <a:xfrm>
              <a:off x="2880" y="3235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4</a:t>
              </a:r>
            </a:p>
          </p:txBody>
        </p:sp>
        <p:sp>
          <p:nvSpPr>
            <p:cNvPr id="29770" name="Text Box 74"/>
            <p:cNvSpPr txBox="1">
              <a:spLocks noChangeArrowheads="1"/>
            </p:cNvSpPr>
            <p:nvPr/>
          </p:nvSpPr>
          <p:spPr bwMode="auto">
            <a:xfrm>
              <a:off x="1824" y="3235"/>
              <a:ext cx="53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Exon 2</a:t>
              </a:r>
            </a:p>
          </p:txBody>
        </p:sp>
        <p:sp>
          <p:nvSpPr>
            <p:cNvPr id="29771" name="Oval 75"/>
            <p:cNvSpPr>
              <a:spLocks noChangeAspect="1" noChangeArrowheads="1"/>
            </p:cNvSpPr>
            <p:nvPr/>
          </p:nvSpPr>
          <p:spPr bwMode="auto">
            <a:xfrm>
              <a:off x="3792" y="3091"/>
              <a:ext cx="218" cy="174"/>
            </a:xfrm>
            <a:prstGeom prst="ellipse">
              <a:avLst/>
            </a:prstGeom>
            <a:solidFill>
              <a:srgbClr val="99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TW" altLang="zh-TW"/>
            </a:p>
          </p:txBody>
        </p:sp>
        <p:sp>
          <p:nvSpPr>
            <p:cNvPr id="29772" name="Text Box 76"/>
            <p:cNvSpPr txBox="1">
              <a:spLocks noChangeArrowheads="1"/>
            </p:cNvSpPr>
            <p:nvPr/>
          </p:nvSpPr>
          <p:spPr bwMode="auto">
            <a:xfrm>
              <a:off x="5040" y="3071"/>
              <a:ext cx="22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600" b="1">
                  <a:latin typeface="Arial" panose="020B0604020202020204" pitchFamily="34" charset="0"/>
                </a:rPr>
                <a:t>3’</a:t>
              </a:r>
            </a:p>
          </p:txBody>
        </p:sp>
        <p:sp>
          <p:nvSpPr>
            <p:cNvPr id="29773" name="Text Box 77"/>
            <p:cNvSpPr txBox="1">
              <a:spLocks noChangeArrowheads="1"/>
            </p:cNvSpPr>
            <p:nvPr/>
          </p:nvSpPr>
          <p:spPr bwMode="auto">
            <a:xfrm>
              <a:off x="4090" y="3043"/>
              <a:ext cx="99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000"/>
                <a:t>(AAAAAA)n</a:t>
              </a:r>
            </a:p>
          </p:txBody>
        </p:sp>
        <p:sp>
          <p:nvSpPr>
            <p:cNvPr id="29774" name="Text Box 78"/>
            <p:cNvSpPr txBox="1">
              <a:spLocks noChangeArrowheads="1"/>
            </p:cNvSpPr>
            <p:nvPr/>
          </p:nvSpPr>
          <p:spPr bwMode="auto">
            <a:xfrm>
              <a:off x="576" y="3091"/>
              <a:ext cx="606" cy="1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en-US" altLang="zh-TW" sz="1400">
                  <a:solidFill>
                    <a:srgbClr val="990000"/>
                  </a:solidFill>
                  <a:latin typeface="Arial" panose="020B0604020202020204" pitchFamily="34" charset="0"/>
                </a:rPr>
                <a:t>7-mG cap</a:t>
              </a:r>
              <a:endParaRPr lang="en-US" altLang="zh-TW"/>
            </a:p>
          </p:txBody>
        </p:sp>
        <p:sp>
          <p:nvSpPr>
            <p:cNvPr id="29775" name="AutoShape 79"/>
            <p:cNvSpPr>
              <a:spLocks noChangeAspect="1" noChangeArrowheads="1"/>
            </p:cNvSpPr>
            <p:nvPr/>
          </p:nvSpPr>
          <p:spPr bwMode="auto">
            <a:xfrm>
              <a:off x="1407" y="3113"/>
              <a:ext cx="118" cy="112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76" name="AutoShape 80"/>
            <p:cNvSpPr>
              <a:spLocks noChangeAspect="1" noChangeArrowheads="1"/>
            </p:cNvSpPr>
            <p:nvPr/>
          </p:nvSpPr>
          <p:spPr bwMode="auto">
            <a:xfrm>
              <a:off x="3315" y="3113"/>
              <a:ext cx="118" cy="112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29777" name="AutoShape 81"/>
          <p:cNvSpPr>
            <a:spLocks noChangeAspect="1" noChangeArrowheads="1"/>
          </p:cNvSpPr>
          <p:nvPr/>
        </p:nvSpPr>
        <p:spPr bwMode="auto">
          <a:xfrm>
            <a:off x="2046288" y="3500438"/>
            <a:ext cx="187325" cy="17780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78" name="Text Box 82"/>
          <p:cNvSpPr txBox="1">
            <a:spLocks noChangeArrowheads="1"/>
          </p:cNvSpPr>
          <p:nvPr/>
        </p:nvSpPr>
        <p:spPr bwMode="auto">
          <a:xfrm>
            <a:off x="2125663" y="5013325"/>
            <a:ext cx="4302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000">
                <a:solidFill>
                  <a:schemeClr val="tx2"/>
                </a:solidFill>
                <a:latin typeface="Arial" panose="020B0604020202020204" pitchFamily="34" charset="0"/>
              </a:rPr>
              <a:t>start</a:t>
            </a:r>
          </a:p>
        </p:txBody>
      </p:sp>
      <p:sp>
        <p:nvSpPr>
          <p:cNvPr id="29779" name="Text Box 83"/>
          <p:cNvSpPr txBox="1">
            <a:spLocks noChangeArrowheads="1"/>
          </p:cNvSpPr>
          <p:nvPr/>
        </p:nvSpPr>
        <p:spPr bwMode="auto">
          <a:xfrm>
            <a:off x="5140325" y="4984750"/>
            <a:ext cx="4222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000">
                <a:solidFill>
                  <a:schemeClr val="tx2"/>
                </a:solidFill>
                <a:latin typeface="Arial" panose="020B0604020202020204" pitchFamily="34" charset="0"/>
              </a:rPr>
              <a:t>stop</a:t>
            </a:r>
          </a:p>
        </p:txBody>
      </p:sp>
      <p:sp>
        <p:nvSpPr>
          <p:cNvPr id="29780" name="Text Box 84"/>
          <p:cNvSpPr txBox="1">
            <a:spLocks noChangeArrowheads="1"/>
          </p:cNvSpPr>
          <p:nvPr/>
        </p:nvSpPr>
        <p:spPr bwMode="auto">
          <a:xfrm>
            <a:off x="735013" y="5137150"/>
            <a:ext cx="354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latin typeface="Arial" panose="020B0604020202020204" pitchFamily="34" charset="0"/>
              </a:rPr>
              <a:t>5’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28600" y="3101975"/>
            <a:ext cx="4127500" cy="7493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Find non-coding features </a:t>
            </a:r>
          </a:p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of interest in the sequence 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01713" y="152400"/>
            <a:ext cx="71135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TW" sz="4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Gene identification involves </a:t>
            </a:r>
          </a:p>
          <a:p>
            <a:pPr algn="ctr">
              <a:lnSpc>
                <a:spcPct val="80000"/>
              </a:lnSpc>
            </a:pPr>
            <a:r>
              <a:rPr lang="en-US" altLang="zh-TW" sz="40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anose="020F0704030504030204" pitchFamily="34" charset="0"/>
              </a:rPr>
              <a:t>4 main stages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838200" y="4572000"/>
            <a:ext cx="5870575" cy="4572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Determine the exon-intron organization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71800" y="5870575"/>
            <a:ext cx="2687638" cy="4572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Identify the gene </a:t>
            </a:r>
          </a:p>
        </p:txBody>
      </p:sp>
      <p:pic>
        <p:nvPicPr>
          <p:cNvPr id="30726" name="Picture 6" descr="BD14710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200"/>
            <a:ext cx="8051800" cy="13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524000" y="1981200"/>
            <a:ext cx="5172075" cy="7493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Find the putative coding region(s) </a:t>
            </a:r>
          </a:p>
          <a:p>
            <a:pPr algn="ctr">
              <a:lnSpc>
                <a:spcPct val="90000"/>
              </a:lnSpc>
            </a:pPr>
            <a:r>
              <a:rPr lang="en-US" altLang="zh-TW" b="1">
                <a:solidFill>
                  <a:srgbClr val="003300"/>
                </a:solidFill>
                <a:latin typeface="Arial" panose="020B0604020202020204" pitchFamily="34" charset="0"/>
              </a:rPr>
              <a:t>in the sequence 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5607050" y="5794375"/>
            <a:ext cx="262255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motif, signal and pattern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Blast, FASTA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Functional studies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4343400" y="3048000"/>
            <a:ext cx="4311650" cy="133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CpG islands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Tandemly and dispersed repeats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Promoter regions (TATA box, cap signal,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CCAAT-box)</a:t>
            </a:r>
          </a:p>
          <a:p>
            <a:pPr>
              <a:lnSpc>
                <a:spcPct val="90000"/>
              </a:lnSpc>
            </a:pPr>
            <a:r>
              <a:rPr lang="en-US" altLang="zh-TW" sz="1800">
                <a:latin typeface="Arial" panose="020B0604020202020204" pitchFamily="34" charset="0"/>
              </a:rPr>
              <a:t>Transcription factors, Poly-A sites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6686550" y="4495800"/>
            <a:ext cx="2127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panose="020B0604020202020204" pitchFamily="34" charset="0"/>
              </a:rPr>
              <a:t>Branch point signal</a:t>
            </a:r>
          </a:p>
          <a:p>
            <a:r>
              <a:rPr lang="en-US" altLang="zh-TW" sz="1800">
                <a:latin typeface="Arial" panose="020B0604020202020204" pitchFamily="34" charset="0"/>
              </a:rPr>
              <a:t>CT(G,A)A(C,T)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838200" y="4967288"/>
            <a:ext cx="558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panose="020B0604020202020204" pitchFamily="34" charset="0"/>
              </a:rPr>
              <a:t>5’ and 3’ splice sites: </a:t>
            </a:r>
          </a:p>
          <a:p>
            <a:r>
              <a:rPr lang="en-US" altLang="zh-TW" sz="1800">
                <a:latin typeface="Arial" panose="020B0604020202020204" pitchFamily="34" charset="0"/>
              </a:rPr>
              <a:t>AG/GUAAGU--------------PyPyPyPyPyPyPyPy-CAG/G</a:t>
            </a: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6699250" y="2057400"/>
            <a:ext cx="2216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latin typeface="Arial" panose="020B0604020202020204" pitchFamily="34" charset="0"/>
              </a:rPr>
              <a:t>Open reading frame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04800" y="877888"/>
            <a:ext cx="367665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Sequence manipulation</a:t>
            </a: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ORF Searching</a:t>
            </a: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Mapping (restriction sites)</a:t>
            </a: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en-US" altLang="zh-TW">
              <a:solidFill>
                <a:srgbClr val="800000"/>
              </a:solidFill>
              <a:latin typeface="Arial" panose="020B0604020202020204" pitchFamily="34" charset="0"/>
            </a:endParaRP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Mapping </a:t>
            </a:r>
          </a:p>
          <a:p>
            <a:r>
              <a:rPr lang="en-US" altLang="zh-TW">
                <a:solidFill>
                  <a:srgbClr val="800000"/>
                </a:solidFill>
                <a:latin typeface="Arial" panose="020B0604020202020204" pitchFamily="34" charset="0"/>
              </a:rPr>
              <a:t>(transcription factors)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4191000" y="877888"/>
            <a:ext cx="16573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Reverse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Frames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Map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Translate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Map 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(-minc)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(-maxc)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Mapsort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(-exclude)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(-digest)</a:t>
            </a: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Mapplot</a:t>
            </a:r>
          </a:p>
          <a:p>
            <a:endParaRPr lang="en-US" altLang="zh-TW">
              <a:solidFill>
                <a:srgbClr val="003300"/>
              </a:solidFill>
              <a:latin typeface="Arial" panose="020B0604020202020204" pitchFamily="34" charset="0"/>
            </a:endParaRPr>
          </a:p>
          <a:p>
            <a:r>
              <a:rPr lang="en-US" altLang="zh-TW">
                <a:solidFill>
                  <a:srgbClr val="003300"/>
                </a:solidFill>
                <a:latin typeface="Arial" panose="020B0604020202020204" pitchFamily="34" charset="0"/>
              </a:rPr>
              <a:t>Map tfsites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6572250" y="838200"/>
            <a:ext cx="45720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endParaRPr lang="en-US" altLang="zh-TW">
              <a:latin typeface="Arial" panose="020B0604020202020204" pitchFamily="34" charset="0"/>
            </a:endParaRPr>
          </a:p>
          <a:p>
            <a:r>
              <a:rPr lang="en-US" altLang="zh-TW">
                <a:latin typeface="Arial" panose="020B0604020202020204" pitchFamily="34" charset="0"/>
              </a:rPr>
              <a:t>+               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6361113" y="381000"/>
            <a:ext cx="877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GCG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7308850" y="381000"/>
            <a:ext cx="145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SeqWEB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04800" y="381000"/>
            <a:ext cx="1468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Function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4191000" y="381000"/>
            <a:ext cx="167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000066"/>
                </a:solidFill>
                <a:latin typeface="Arial" panose="020B0604020202020204" pitchFamily="34" charset="0"/>
              </a:rPr>
              <a:t>Command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7854950" y="838200"/>
            <a:ext cx="3619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/>
              <a:t>+</a:t>
            </a:r>
            <a:endParaRPr lang="en-US" altLang="zh-TW">
              <a:latin typeface="Arial" panose="020B0604020202020204" pitchFamily="34" charset="0"/>
            </a:endParaRPr>
          </a:p>
          <a:p>
            <a:pPr algn="ctr"/>
            <a:r>
              <a:rPr lang="en-US" altLang="zh-TW"/>
              <a:t>+</a:t>
            </a:r>
            <a:endParaRPr lang="en-US" altLang="zh-TW">
              <a:latin typeface="Arial" panose="020B0604020202020204" pitchFamily="34" charset="0"/>
            </a:endParaRP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-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-</a:t>
            </a: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+</a:t>
            </a:r>
          </a:p>
          <a:p>
            <a:pPr algn="ctr"/>
            <a:endParaRPr lang="en-US" altLang="zh-TW">
              <a:latin typeface="Arial" panose="020B0604020202020204" pitchFamily="34" charset="0"/>
            </a:endParaRPr>
          </a:p>
          <a:p>
            <a:pPr algn="ctr"/>
            <a:r>
              <a:rPr lang="en-US" altLang="zh-TW">
                <a:latin typeface="Arial" panose="020B0604020202020204" pitchFamily="34" charset="0"/>
              </a:rPr>
              <a:t>-</a:t>
            </a:r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>
            <a:off x="228600" y="838200"/>
            <a:ext cx="86106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79" name="Line 11"/>
          <p:cNvSpPr>
            <a:spLocks noChangeShapeType="1"/>
          </p:cNvSpPr>
          <p:nvPr/>
        </p:nvSpPr>
        <p:spPr bwMode="auto">
          <a:xfrm rot="-5400000">
            <a:off x="1028700" y="3467100"/>
            <a:ext cx="61722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 rot="-5400000">
            <a:off x="3238500" y="3467100"/>
            <a:ext cx="61722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>
            <a:off x="228600" y="381000"/>
            <a:ext cx="86106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2782" name="Line 14"/>
          <p:cNvSpPr>
            <a:spLocks noChangeShapeType="1"/>
          </p:cNvSpPr>
          <p:nvPr/>
        </p:nvSpPr>
        <p:spPr bwMode="auto">
          <a:xfrm>
            <a:off x="304800" y="6553200"/>
            <a:ext cx="8610600" cy="0"/>
          </a:xfrm>
          <a:prstGeom prst="line">
            <a:avLst/>
          </a:prstGeom>
          <a:noFill/>
          <a:ln w="12700">
            <a:solidFill>
              <a:srgbClr val="666633"/>
            </a:solidFill>
            <a:round/>
            <a:headEnd/>
            <a:tailEnd/>
          </a:ln>
          <a:effectLst>
            <a:prstShdw prst="shdw17" dist="17961" dir="2700000">
              <a:srgbClr val="666633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32783" name="Picture 15" descr="02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495675"/>
            <a:ext cx="360363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4" name="Picture 16" descr="01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3414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5" name="Picture 17" descr="06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14400"/>
            <a:ext cx="3524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6" name="Picture 18" descr="REDBLUE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0272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7" name="Picture 19" descr="BWRAMP0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6180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8" name="Picture 20" descr="SUNBUMP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438" y="1666875"/>
            <a:ext cx="360362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9" name="Picture 21" descr="05">
            <a:hlinkClick r:id="rId13" action="ppaction://hlinkfile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300663"/>
            <a:ext cx="292100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0" name="Picture 22" descr="01">
            <a:hlinkClick r:id="rId15" action="ppaction://hlinkfil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341438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1" name="Picture 23" descr="SUNBUMP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638" y="2428875"/>
            <a:ext cx="360362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755576" y="404664"/>
            <a:ext cx="7572650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 enzymes for MAP:</a:t>
            </a:r>
          </a:p>
          <a:p>
            <a:endParaRPr lang="en-US" altLang="zh-TW" dirty="0" smtClean="0"/>
          </a:p>
          <a:p>
            <a:r>
              <a:rPr lang="en-US" altLang="zh-TW" sz="2000" dirty="0" smtClean="0"/>
              <a:t>Type "*" to select all enzymes.</a:t>
            </a:r>
          </a:p>
          <a:p>
            <a:r>
              <a:rPr lang="en-US" altLang="zh-TW" sz="2000" dirty="0" smtClean="0"/>
              <a:t>Type "**" to select all enzymes including </a:t>
            </a:r>
            <a:r>
              <a:rPr lang="en-US" altLang="zh-TW" sz="2000" dirty="0" err="1" smtClean="0"/>
              <a:t>isoschizomers</a:t>
            </a:r>
            <a:r>
              <a:rPr lang="en-US" altLang="zh-TW" sz="2000" dirty="0" smtClean="0"/>
              <a:t>.</a:t>
            </a:r>
          </a:p>
          <a:p>
            <a:r>
              <a:rPr lang="en-US" altLang="zh-TW" sz="2000" dirty="0" smtClean="0"/>
              <a:t>Type individual names like "</a:t>
            </a:r>
            <a:r>
              <a:rPr lang="en-US" altLang="zh-TW" sz="2000" dirty="0" err="1" smtClean="0"/>
              <a:t>AluI</a:t>
            </a:r>
            <a:r>
              <a:rPr lang="en-US" altLang="zh-TW" sz="2000" dirty="0" smtClean="0"/>
              <a:t>" to select specific enzymes.</a:t>
            </a:r>
          </a:p>
          <a:p>
            <a:r>
              <a:rPr lang="en-US" altLang="zh-TW" sz="2000" dirty="0" smtClean="0"/>
              <a:t>Type "?" to see this message and all available enzymes.</a:t>
            </a:r>
          </a:p>
          <a:p>
            <a:r>
              <a:rPr lang="en-US" altLang="zh-TW" sz="2000" dirty="0" smtClean="0"/>
              <a:t>Type "??" to see the available enzymes AND their recognition sites.</a:t>
            </a:r>
          </a:p>
          <a:p>
            <a:r>
              <a:rPr lang="en-US" altLang="zh-TW" sz="2000" dirty="0" smtClean="0"/>
              <a:t>Type "?A*" to see what enzymes start with "A."</a:t>
            </a:r>
          </a:p>
          <a:p>
            <a:r>
              <a:rPr lang="en-US" altLang="zh-TW" sz="2000" dirty="0" smtClean="0"/>
              <a:t>Type "A*" to select all enzymes starting with "A."</a:t>
            </a:r>
          </a:p>
          <a:p>
            <a:r>
              <a:rPr lang="en-US" altLang="zh-TW" sz="2000" dirty="0" smtClean="0"/>
              <a:t>Type parts of names like "Al*" to select all enzymes starting with "AL."</a:t>
            </a:r>
          </a:p>
          <a:p>
            <a:r>
              <a:rPr lang="en-US" altLang="zh-TW" sz="2000" dirty="0" smtClean="0"/>
              <a:t>Type "~A*" to unselect all selected enzymes starting with "A."</a:t>
            </a:r>
          </a:p>
          <a:p>
            <a:r>
              <a:rPr lang="en-US" altLang="zh-TW" sz="2000" dirty="0" smtClean="0"/>
              <a:t>Type "/*" to see what enzymes you have selected so far.</a:t>
            </a:r>
          </a:p>
          <a:p>
            <a:r>
              <a:rPr lang="en-US" altLang="zh-TW" sz="2000" dirty="0" smtClean="0"/>
              <a:t>Type "#" to select no enzymes at all.</a:t>
            </a:r>
          </a:p>
          <a:p>
            <a:endParaRPr lang="en-US" altLang="zh-TW" sz="2000" dirty="0" smtClean="0"/>
          </a:p>
          <a:p>
            <a:r>
              <a:rPr lang="en-US" altLang="zh-TW" sz="2000" dirty="0" smtClean="0"/>
              <a:t>Press &lt;Return&gt; after each selection.</a:t>
            </a:r>
          </a:p>
          <a:p>
            <a:r>
              <a:rPr lang="en-US" altLang="zh-TW" sz="2000" dirty="0" smtClean="0"/>
              <a:t>Press &lt;Return&gt; and nothing else to end your selections.</a:t>
            </a:r>
          </a:p>
          <a:p>
            <a:r>
              <a:rPr lang="en-US" altLang="zh-TW" sz="2000" dirty="0" smtClean="0"/>
              <a:t>Spaces are allowed; upper and lower case are equivalent.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764703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36525" y="417513"/>
            <a:ext cx="8474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b="1">
                <a:latin typeface="Arial" panose="020B0604020202020204" pitchFamily="34" charset="0"/>
              </a:rPr>
              <a:t>What to do next?</a:t>
            </a:r>
          </a:p>
          <a:p>
            <a:r>
              <a:rPr lang="en-US" altLang="zh-TW">
                <a:latin typeface="Arial" panose="020B0604020202020204" pitchFamily="34" charset="0"/>
              </a:rPr>
              <a:t>The predictions by these programs is just that: </a:t>
            </a:r>
            <a:r>
              <a:rPr lang="en-US" altLang="zh-TW" b="1" i="1">
                <a:solidFill>
                  <a:srgbClr val="CC3300"/>
                </a:solidFill>
                <a:latin typeface="Arial" panose="020B0604020202020204" pitchFamily="34" charset="0"/>
              </a:rPr>
              <a:t>a prediction</a:t>
            </a:r>
            <a:r>
              <a:rPr lang="en-US" altLang="zh-TW" b="1">
                <a:latin typeface="Arial" panose="020B0604020202020204" pitchFamily="34" charset="0"/>
              </a:rPr>
              <a:t>.</a:t>
            </a:r>
            <a:r>
              <a:rPr lang="en-US" altLang="zh-TW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1600200" y="5272088"/>
            <a:ext cx="5867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>
              <a:spcBef>
                <a:spcPct val="50000"/>
              </a:spcBef>
            </a:pPr>
            <a:r>
              <a:rPr lang="en-US" altLang="zh-TW" sz="2800" b="1">
                <a:solidFill>
                  <a:srgbClr val="000066"/>
                </a:solidFill>
                <a:latin typeface="Copperplate Gothic Bold" panose="020E0705020206020404" pitchFamily="34" charset="0"/>
                <a:ea typeface="Batang" panose="02030600000101010101" pitchFamily="18" charset="-127"/>
              </a:rPr>
              <a:t>NEVER TRUST A COMPUTER! </a:t>
            </a:r>
          </a:p>
        </p:txBody>
      </p:sp>
      <p:pic>
        <p:nvPicPr>
          <p:cNvPr id="33796" name="Picture 4" descr="BS00580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913" y="1693863"/>
            <a:ext cx="4117975" cy="346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28600" y="990600"/>
            <a:ext cx="85344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048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Programs used in this exercise:</a:t>
            </a:r>
            <a:endParaRPr lang="en-US" altLang="zh-TW" sz="2000" dirty="0">
              <a:latin typeface="Arial" panose="020B0604020202020204" pitchFamily="34" charset="0"/>
              <a:ea typeface="細明體" panose="02020509000000000000" pitchFamily="49" charset="-120"/>
            </a:endParaRPr>
          </a:p>
          <a:p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(1)  Sequence manipulation – reverse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(3)</a:t>
            </a:r>
            <a:r>
              <a:rPr lang="en-US" altLang="zh-TW" sz="2000" dirty="0">
                <a:latin typeface="Arial" panose="020B0604020202020204" pitchFamily="34" charset="0"/>
                <a:cs typeface="Times New Roman" panose="02020603050405020304" pitchFamily="18" charset="0"/>
              </a:rPr>
              <a:t>  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ORF Searching – frames    , map    , translate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(4)</a:t>
            </a:r>
            <a:r>
              <a:rPr lang="en-US" altLang="zh-TW" sz="2000" dirty="0">
                <a:latin typeface="Arial" panose="020B0604020202020204" pitchFamily="34" charset="0"/>
                <a:cs typeface="Times New Roman" panose="02020603050405020304" pitchFamily="18" charset="0"/>
              </a:rPr>
              <a:t>  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Mapping (restriction sites)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      – map (-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minc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, -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maxc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), 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mapsort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(-exclude, -digest),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         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mapplot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, 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plasmidmap</a:t>
            </a:r>
            <a:endParaRPr lang="en-US" altLang="zh-TW" sz="2000" dirty="0">
              <a:latin typeface="Arial" panose="020B0604020202020204" pitchFamily="34" charset="0"/>
              <a:ea typeface="細明體" panose="02020509000000000000" pitchFamily="49" charset="-120"/>
            </a:endParaRP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(5)</a:t>
            </a:r>
            <a:r>
              <a:rPr lang="en-US" altLang="zh-TW" sz="2000" dirty="0">
                <a:latin typeface="Arial" panose="020B0604020202020204" pitchFamily="34" charset="0"/>
                <a:cs typeface="Times New Roman" panose="02020603050405020304" pitchFamily="18" charset="0"/>
              </a:rPr>
              <a:t>  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Mapping (transcription factor)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      – map(</a:t>
            </a:r>
            <a:r>
              <a:rPr lang="en-US" altLang="zh-TW" sz="2000" dirty="0" err="1">
                <a:latin typeface="Arial" panose="020B0604020202020204" pitchFamily="34" charset="0"/>
                <a:ea typeface="細明體" panose="02020509000000000000" pitchFamily="49" charset="-120"/>
              </a:rPr>
              <a:t>tfsites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).</a:t>
            </a:r>
          </a:p>
          <a:p>
            <a:pPr eaLnBrk="0" hangingPunct="0"/>
            <a:endParaRPr lang="en-US" altLang="zh-TW" sz="2000" dirty="0">
              <a:latin typeface="Arial" panose="020B0604020202020204" pitchFamily="34" charset="0"/>
              <a:ea typeface="細明體" panose="02020509000000000000" pitchFamily="49" charset="-120"/>
            </a:endParaRPr>
          </a:p>
          <a:p>
            <a:pPr eaLnBrk="0" hangingPunct="0"/>
            <a:r>
              <a:rPr lang="en-US" altLang="zh-TW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Sequences used in this exercise:</a:t>
            </a:r>
          </a:p>
          <a:p>
            <a:pPr eaLnBrk="0" hangingPunct="0"/>
            <a:r>
              <a:rPr lang="en-US" altLang="zh-TW" sz="20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zh-TW" sz="2000" dirty="0" smtClean="0">
                <a:latin typeface="Arial" panose="020B0604020202020204" pitchFamily="34" charset="0"/>
                <a:ea typeface="細明體" panose="02020509000000000000" pitchFamily="49" charset="-120"/>
              </a:rPr>
              <a:t>fetch z18853 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(</a:t>
            </a:r>
            <a:r>
              <a:rPr lang="en-US" altLang="zh-TW" sz="2000" i="1" dirty="0" err="1">
                <a:latin typeface="Arial" panose="020B0604020202020204" pitchFamily="34" charset="0"/>
                <a:ea typeface="細明體" panose="02020509000000000000" pitchFamily="49" charset="-120"/>
              </a:rPr>
              <a:t>C.elegans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mRNA for capping protein alpha subunit.) 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cds:10-858</a:t>
            </a:r>
          </a:p>
          <a:p>
            <a:pPr eaLnBrk="0" hangingPunct="0"/>
            <a:r>
              <a:rPr lang="en-US" altLang="zh-TW" sz="2000" dirty="0">
                <a:latin typeface="Arial" panose="020B0604020202020204" pitchFamily="34" charset="0"/>
              </a:rPr>
              <a:t>	</a:t>
            </a:r>
            <a:r>
              <a:rPr lang="en-US" altLang="zh-TW" sz="2000" dirty="0" smtClean="0">
                <a:latin typeface="Arial" panose="020B0604020202020204" pitchFamily="34" charset="0"/>
              </a:rPr>
              <a:t>fetch x03795 </a:t>
            </a:r>
            <a:r>
              <a:rPr lang="en-US" altLang="zh-TW" sz="2000" dirty="0">
                <a:latin typeface="Arial" panose="020B0604020202020204" pitchFamily="34" charset="0"/>
              </a:rPr>
              <a:t>(Human mRNA for platelet derived growth factor A-chain, PDGF-A) cds:388-1020.</a:t>
            </a:r>
            <a:r>
              <a:rPr lang="en-US" altLang="zh-TW" sz="2000" dirty="0">
                <a:latin typeface="Arial" panose="020B0604020202020204" pitchFamily="34" charset="0"/>
                <a:ea typeface="細明體" panose="02020509000000000000" pitchFamily="49" charset="-120"/>
              </a:rPr>
              <a:t> </a:t>
            </a:r>
          </a:p>
        </p:txBody>
      </p:sp>
      <p:pic>
        <p:nvPicPr>
          <p:cNvPr id="34820" name="Picture 4" descr="BD10263_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7244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 descr="BD10263_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149725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228600" y="228600"/>
            <a:ext cx="362310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666633"/>
                </a:solidFill>
                <a:latin typeface="Arial" panose="020B0604020202020204" pitchFamily="34" charset="0"/>
              </a:rPr>
              <a:t>Exercise </a:t>
            </a:r>
            <a:r>
              <a:rPr lang="en-US" altLang="zh-TW" sz="3200" b="1" dirty="0" smtClean="0">
                <a:solidFill>
                  <a:srgbClr val="666633"/>
                </a:solidFill>
                <a:latin typeface="Arial" panose="020B0604020202020204" pitchFamily="34" charset="0"/>
              </a:rPr>
              <a:t>105-06-1</a:t>
            </a:r>
            <a:endParaRPr lang="en-US" altLang="zh-TW" sz="3200" b="1" dirty="0">
              <a:solidFill>
                <a:srgbClr val="666633"/>
              </a:solidFill>
              <a:latin typeface="Arial" panose="020B0604020202020204" pitchFamily="34" charset="0"/>
            </a:endParaRPr>
          </a:p>
        </p:txBody>
      </p:sp>
      <p:pic>
        <p:nvPicPr>
          <p:cNvPr id="34823" name="Picture 7" descr="BD10263_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716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BD10263_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989138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5" name="Picture 9" descr="BD10263_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8956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6" name="Picture 10" descr="BD10263_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213100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7" name="Picture 11" descr="BD10263_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63" y="1700213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8" name="Picture 12" descr="BD10263_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1700213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9" name="Picture 13" descr="BD10263_">
            <a:hlinkClick r:id="rId8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700213"/>
            <a:ext cx="215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142633" y="4787860"/>
            <a:ext cx="73917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 i="1" dirty="0">
                <a:solidFill>
                  <a:srgbClr val="800000"/>
                </a:solidFill>
                <a:latin typeface="Arial" panose="020B0604020202020204" pitchFamily="34" charset="0"/>
              </a:rPr>
              <a:t>Assemble overlapping fragment sequences from a sequencing project.</a:t>
            </a: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457200" y="3598268"/>
            <a:ext cx="2667000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2514600" y="3445868"/>
            <a:ext cx="1295400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 flipH="1">
            <a:off x="3352800" y="3217268"/>
            <a:ext cx="2895600" cy="0"/>
          </a:xfrm>
          <a:prstGeom prst="line">
            <a:avLst/>
          </a:prstGeom>
          <a:noFill/>
          <a:ln w="12700">
            <a:solidFill>
              <a:srgbClr val="6600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2667000" y="3826868"/>
            <a:ext cx="2514600" cy="0"/>
          </a:xfrm>
          <a:prstGeom prst="line">
            <a:avLst/>
          </a:prstGeom>
          <a:noFill/>
          <a:ln w="12700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 flipH="1">
            <a:off x="5562600" y="4055468"/>
            <a:ext cx="2971800" cy="0"/>
          </a:xfrm>
          <a:prstGeom prst="line">
            <a:avLst/>
          </a:prstGeom>
          <a:noFill/>
          <a:ln w="9525">
            <a:solidFill>
              <a:srgbClr val="6600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2064" name="Group 16"/>
          <p:cNvGrpSpPr>
            <a:grpSpLocks/>
          </p:cNvGrpSpPr>
          <p:nvPr/>
        </p:nvGrpSpPr>
        <p:grpSpPr bwMode="auto">
          <a:xfrm>
            <a:off x="457200" y="4207868"/>
            <a:ext cx="8153400" cy="228600"/>
            <a:chOff x="288" y="3312"/>
            <a:chExt cx="5136" cy="144"/>
          </a:xfrm>
        </p:grpSpPr>
        <p:sp>
          <p:nvSpPr>
            <p:cNvPr id="2061" name="Line 13"/>
            <p:cNvSpPr>
              <a:spLocks noChangeShapeType="1"/>
            </p:cNvSpPr>
            <p:nvPr/>
          </p:nvSpPr>
          <p:spPr bwMode="auto">
            <a:xfrm>
              <a:off x="288" y="3456"/>
              <a:ext cx="51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62" name="Line 14"/>
            <p:cNvSpPr>
              <a:spLocks noChangeShapeType="1"/>
            </p:cNvSpPr>
            <p:nvPr/>
          </p:nvSpPr>
          <p:spPr bwMode="auto">
            <a:xfrm>
              <a:off x="288" y="331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063" name="Line 15"/>
            <p:cNvSpPr>
              <a:spLocks noChangeShapeType="1"/>
            </p:cNvSpPr>
            <p:nvPr/>
          </p:nvSpPr>
          <p:spPr bwMode="auto">
            <a:xfrm>
              <a:off x="5424" y="3312"/>
              <a:ext cx="0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219200" y="3315693"/>
            <a:ext cx="10985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 b="1">
                <a:solidFill>
                  <a:srgbClr val="008000"/>
                </a:solidFill>
                <a:latin typeface="Arial" panose="020B0604020202020204" pitchFamily="34" charset="0"/>
              </a:rPr>
              <a:t>Contig 1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6477000" y="3750668"/>
            <a:ext cx="10985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 b="1">
                <a:solidFill>
                  <a:srgbClr val="008000"/>
                </a:solidFill>
                <a:latin typeface="Arial" panose="020B0604020202020204" pitchFamily="34" charset="0"/>
              </a:rPr>
              <a:t>Contig 2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3841750" y="4436468"/>
            <a:ext cx="14160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TW" sz="1800" b="1">
                <a:solidFill>
                  <a:srgbClr val="008000"/>
                </a:solidFill>
                <a:latin typeface="Arial" panose="020B0604020202020204" pitchFamily="34" charset="0"/>
              </a:rPr>
              <a:t>Consensus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2438400" y="36427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2286000" y="32617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228600" y="34141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8458200" y="3871318"/>
            <a:ext cx="296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6180138" y="3064868"/>
            <a:ext cx="2968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 b="1">
                <a:solidFill>
                  <a:schemeClr val="tx2"/>
                </a:solidFill>
                <a:latin typeface="Arial" panose="020B0604020202020204" pitchFamily="34" charset="0"/>
              </a:rPr>
              <a:t>5</a:t>
            </a:r>
          </a:p>
        </p:txBody>
      </p:sp>
      <p:pic>
        <p:nvPicPr>
          <p:cNvPr id="37890" name="Picture 2" descr="http://www.mbio.ncsu.edu/bioedit/Banner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91681"/>
            <a:ext cx="66865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36537" y="1400770"/>
            <a:ext cx="86264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accent2"/>
                </a:solidFill>
                <a:latin typeface="Arial" panose="020B0604020202020204" pitchFamily="34" charset="0"/>
              </a:rPr>
              <a:t>(1) Store fragment sequences;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accent2"/>
                </a:solidFill>
                <a:latin typeface="Arial" panose="020B0604020202020204" pitchFamily="34" charset="0"/>
              </a:rPr>
              <a:t>(2) Recognize overlapping sequences and create aligned assemblies, called contigs;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zh-TW" sz="2000" dirty="0">
                <a:solidFill>
                  <a:schemeClr val="accent2"/>
                </a:solidFill>
                <a:latin typeface="Arial" panose="020B0604020202020204" pitchFamily="34" charset="0"/>
              </a:rPr>
              <a:t>(3) Display, edit and output the contigs for further analysis.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32656"/>
            <a:ext cx="6088782" cy="6361287"/>
          </a:xfrm>
          <a:prstGeom prst="rect">
            <a:avLst/>
          </a:prstGeom>
        </p:spPr>
      </p:pic>
      <p:sp>
        <p:nvSpPr>
          <p:cNvPr id="3" name="矩形 2">
            <a:hlinkClick r:id="rId3"/>
          </p:cNvPr>
          <p:cNvSpPr/>
          <p:nvPr/>
        </p:nvSpPr>
        <p:spPr>
          <a:xfrm>
            <a:off x="4572000" y="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800" i="1" dirty="0" smtClean="0"/>
              <a:t>http://www.mbio.ncsu.edu/bioedit/bioedit.html</a:t>
            </a:r>
            <a:endParaRPr lang="zh-TW" altLang="en-US" sz="1800" i="1" dirty="0"/>
          </a:p>
        </p:txBody>
      </p:sp>
      <p:sp>
        <p:nvSpPr>
          <p:cNvPr id="4" name="矩形 3"/>
          <p:cNvSpPr/>
          <p:nvPr/>
        </p:nvSpPr>
        <p:spPr>
          <a:xfrm>
            <a:off x="1475656" y="2348880"/>
            <a:ext cx="1368152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6862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0"/>
            <a:ext cx="7863305" cy="682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91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76200" y="228600"/>
            <a:ext cx="3528530" cy="66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44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urfer" pitchFamily="2" charset="0"/>
              </a:rPr>
              <a:t>Exercise </a:t>
            </a:r>
            <a:r>
              <a:rPr lang="en-US" altLang="zh-TW" sz="44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urfer" pitchFamily="2" charset="0"/>
              </a:rPr>
              <a:t>105-06-2 </a:t>
            </a:r>
            <a:endParaRPr lang="en-US" altLang="zh-TW" sz="44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Surfer" pitchFamily="2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00113" y="1249363"/>
            <a:ext cx="7192995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9144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3716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8288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2860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en-US" altLang="zh-TW" sz="2000" dirty="0">
                <a:ea typeface="細明體" panose="02020509000000000000" pitchFamily="49" charset="-120"/>
              </a:rPr>
              <a:t>Download </a:t>
            </a:r>
            <a:r>
              <a:rPr lang="en-US" altLang="zh-TW" sz="2000" dirty="0" smtClean="0">
                <a:ea typeface="細明體" panose="02020509000000000000" pitchFamily="49" charset="-120"/>
              </a:rPr>
              <a:t>EX105_6Seq.exe </a:t>
            </a:r>
            <a:endParaRPr lang="en-US" altLang="zh-TW" sz="2000" dirty="0">
              <a:ea typeface="細明體" panose="02020509000000000000" pitchFamily="49" charset="-120"/>
            </a:endParaRPr>
          </a:p>
          <a:p>
            <a:r>
              <a:rPr lang="en-US" altLang="zh-TW" sz="2000" dirty="0">
                <a:ea typeface="細明體" panose="02020509000000000000" pitchFamily="49" charset="-120"/>
              </a:rPr>
              <a:t>Decompress the file</a:t>
            </a:r>
          </a:p>
          <a:p>
            <a:r>
              <a:rPr lang="en-US" altLang="zh-TW" sz="2000" dirty="0" smtClean="0"/>
              <a:t>-&gt; Seq01.txt - seq10.txt</a:t>
            </a:r>
          </a:p>
          <a:p>
            <a:endParaRPr lang="en-US" altLang="zh-TW" sz="2000" dirty="0"/>
          </a:p>
          <a:p>
            <a:r>
              <a:rPr lang="en-US" altLang="zh-TW" sz="2000" dirty="0" smtClean="0">
                <a:ea typeface="細明體" panose="02020509000000000000" pitchFamily="49" charset="-120"/>
              </a:rPr>
              <a:t>Use </a:t>
            </a:r>
            <a:r>
              <a:rPr lang="en-US" altLang="zh-TW" sz="2000" dirty="0" err="1" smtClean="0">
                <a:ea typeface="細明體" panose="02020509000000000000" pitchFamily="49" charset="-120"/>
              </a:rPr>
              <a:t>BioEdit</a:t>
            </a:r>
            <a:r>
              <a:rPr lang="en-US" altLang="zh-TW" sz="2000" dirty="0" smtClean="0">
                <a:ea typeface="細明體" panose="02020509000000000000" pitchFamily="49" charset="-120"/>
              </a:rPr>
              <a:t> to assembly the sequences.</a:t>
            </a:r>
          </a:p>
          <a:p>
            <a:r>
              <a:rPr lang="en-US" altLang="zh-TW" sz="2000" i="1" dirty="0" smtClean="0">
                <a:ea typeface="細明體" panose="02020509000000000000" pitchFamily="49" charset="-120"/>
              </a:rPr>
              <a:t>Q1: </a:t>
            </a:r>
            <a:r>
              <a:rPr lang="en-US" altLang="zh-TW" sz="2000" i="1" dirty="0" smtClean="0">
                <a:ea typeface="細明體" panose="02020509000000000000" pitchFamily="49" charset="-120"/>
              </a:rPr>
              <a:t>What is the correct order of the assembled sequence?</a:t>
            </a:r>
            <a:endParaRPr lang="en-US" altLang="zh-TW" sz="2000" i="1" dirty="0" smtClean="0">
              <a:ea typeface="細明體" panose="02020509000000000000" pitchFamily="49" charset="-120"/>
            </a:endParaRPr>
          </a:p>
          <a:p>
            <a:r>
              <a:rPr lang="en-US" altLang="zh-TW" sz="2000" dirty="0" smtClean="0">
                <a:ea typeface="細明體" panose="02020509000000000000" pitchFamily="49" charset="-120"/>
              </a:rPr>
              <a:t>Transfer the assembled sequence to GCG</a:t>
            </a:r>
            <a:endParaRPr lang="en-US" altLang="zh-TW" sz="2000" dirty="0">
              <a:ea typeface="細明體" panose="02020509000000000000" pitchFamily="49" charset="-120"/>
            </a:endParaRP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Q2: Identity putative protein coding region</a:t>
            </a: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Q3: Is </a:t>
            </a:r>
            <a:r>
              <a:rPr lang="en-US" altLang="zh-TW" sz="2000" i="1" dirty="0">
                <a:ea typeface="細明體" panose="02020509000000000000" pitchFamily="49" charset="-120"/>
              </a:rPr>
              <a:t>there any potential regulatory elements upstream of the gene?</a:t>
            </a: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Q4: </a:t>
            </a:r>
            <a:r>
              <a:rPr lang="en-US" altLang="zh-TW" sz="2000" i="1" dirty="0" smtClean="0">
                <a:ea typeface="細明體" panose="02020509000000000000" pitchFamily="49" charset="-120"/>
              </a:rPr>
              <a:t>Export the amino acid sequence </a:t>
            </a:r>
            <a:endParaRPr lang="en-US" altLang="zh-TW" sz="2000" i="1" dirty="0" smtClean="0">
              <a:ea typeface="細明體" panose="02020509000000000000" pitchFamily="49" charset="-120"/>
            </a:endParaRPr>
          </a:p>
          <a:p>
            <a:pPr marL="0" indent="0"/>
            <a:r>
              <a:rPr lang="en-US" altLang="zh-TW" sz="2000" i="1" dirty="0" smtClean="0">
                <a:ea typeface="細明體" panose="02020509000000000000" pitchFamily="49" charset="-120"/>
              </a:rPr>
              <a:t>Q5: What </a:t>
            </a:r>
            <a:r>
              <a:rPr lang="en-US" altLang="zh-TW" sz="2000" i="1" dirty="0">
                <a:ea typeface="細明體" panose="02020509000000000000" pitchFamily="49" charset="-120"/>
              </a:rPr>
              <a:t>is the identity with the human </a:t>
            </a:r>
            <a:r>
              <a:rPr lang="en-US" altLang="zh-TW" sz="2000" i="1" dirty="0" smtClean="0">
                <a:ea typeface="細明體" panose="02020509000000000000" pitchFamily="49" charset="-120"/>
              </a:rPr>
              <a:t>homologues protein</a:t>
            </a:r>
            <a:r>
              <a:rPr lang="en-US" altLang="zh-TW" sz="2000" i="1" dirty="0">
                <a:ea typeface="細明體" panose="02020509000000000000" pitchFamily="49" charset="-12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624</Words>
  <Application>Microsoft Office PowerPoint</Application>
  <PresentationFormat>如螢幕大小 (4:3)</PresentationFormat>
  <Paragraphs>189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5" baseType="lpstr">
      <vt:lpstr>Times New Roman</vt:lpstr>
      <vt:lpstr>新細明體</vt:lpstr>
      <vt:lpstr>Comic Sans MS</vt:lpstr>
      <vt:lpstr>Arial</vt:lpstr>
      <vt:lpstr>Arial Rounded MT Bold</vt:lpstr>
      <vt:lpstr>Copperplate Gothic Bold</vt:lpstr>
      <vt:lpstr>Batang</vt:lpstr>
      <vt:lpstr>細明體</vt:lpstr>
      <vt:lpstr>Courier New</vt:lpstr>
      <vt:lpstr>Surfer</vt:lpstr>
      <vt:lpstr>Staccato222 BT</vt:lpstr>
      <vt:lpstr>Wingdings</vt:lpstr>
      <vt:lpstr>華康海報體W12(P)</vt:lpstr>
      <vt:lpstr>預設簡報設計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CGU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PETANG</dc:creator>
  <cp:lastModifiedBy>Petrus Tang</cp:lastModifiedBy>
  <cp:revision>49</cp:revision>
  <dcterms:created xsi:type="dcterms:W3CDTF">2000-05-02T12:06:26Z</dcterms:created>
  <dcterms:modified xsi:type="dcterms:W3CDTF">2016-10-27T08:08:49Z</dcterms:modified>
</cp:coreProperties>
</file>