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Default Extension="png" ContentType="image/png"/>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Masters/slideMaster7.xml" ContentType="application/vnd.openxmlformats-officedocument.presentationml.slideMaster+xml"/>
  <Override PartName="/ppt/theme/theme9.xml" ContentType="application/vnd.openxmlformats-officedocument.theme+xml"/>
  <Override PartName="/ppt/slideMasters/slideMaster5.xml" ContentType="application/vnd.openxmlformats-officedocument.presentationml.slideMaster+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 id="2147483651" r:id="rId3"/>
    <p:sldMasterId id="2147483652" r:id="rId4"/>
    <p:sldMasterId id="2147483653" r:id="rId5"/>
    <p:sldMasterId id="2147483766" r:id="rId6"/>
    <p:sldMasterId id="2147483846" r:id="rId7"/>
  </p:sldMasterIdLst>
  <p:notesMasterIdLst>
    <p:notesMasterId r:id="rId75"/>
  </p:notesMasterIdLst>
  <p:handoutMasterIdLst>
    <p:handoutMasterId r:id="rId76"/>
  </p:handoutMasterIdLst>
  <p:sldIdLst>
    <p:sldId id="256" r:id="rId8"/>
    <p:sldId id="296" r:id="rId9"/>
    <p:sldId id="280" r:id="rId10"/>
    <p:sldId id="272" r:id="rId11"/>
    <p:sldId id="263" r:id="rId12"/>
    <p:sldId id="279" r:id="rId13"/>
    <p:sldId id="276" r:id="rId14"/>
    <p:sldId id="286" r:id="rId15"/>
    <p:sldId id="281" r:id="rId16"/>
    <p:sldId id="270" r:id="rId17"/>
    <p:sldId id="293" r:id="rId18"/>
    <p:sldId id="291" r:id="rId19"/>
    <p:sldId id="282" r:id="rId20"/>
    <p:sldId id="294" r:id="rId21"/>
    <p:sldId id="285" r:id="rId22"/>
    <p:sldId id="289" r:id="rId23"/>
    <p:sldId id="290" r:id="rId24"/>
    <p:sldId id="283" r:id="rId25"/>
    <p:sldId id="295" r:id="rId26"/>
    <p:sldId id="297" r:id="rId27"/>
    <p:sldId id="298" r:id="rId28"/>
    <p:sldId id="300" r:id="rId29"/>
    <p:sldId id="299" r:id="rId30"/>
    <p:sldId id="305" r:id="rId31"/>
    <p:sldId id="302" r:id="rId32"/>
    <p:sldId id="306" r:id="rId33"/>
    <p:sldId id="304" r:id="rId34"/>
    <p:sldId id="307" r:id="rId35"/>
    <p:sldId id="311" r:id="rId36"/>
    <p:sldId id="308" r:id="rId37"/>
    <p:sldId id="312" r:id="rId38"/>
    <p:sldId id="313" r:id="rId39"/>
    <p:sldId id="314" r:id="rId40"/>
    <p:sldId id="337" r:id="rId41"/>
    <p:sldId id="309" r:id="rId42"/>
    <p:sldId id="310" r:id="rId43"/>
    <p:sldId id="315" r:id="rId44"/>
    <p:sldId id="354" r:id="rId45"/>
    <p:sldId id="340" r:id="rId46"/>
    <p:sldId id="341" r:id="rId47"/>
    <p:sldId id="342" r:id="rId48"/>
    <p:sldId id="343" r:id="rId49"/>
    <p:sldId id="344" r:id="rId50"/>
    <p:sldId id="345" r:id="rId51"/>
    <p:sldId id="346" r:id="rId52"/>
    <p:sldId id="347" r:id="rId53"/>
    <p:sldId id="348" r:id="rId54"/>
    <p:sldId id="349" r:id="rId55"/>
    <p:sldId id="350" r:id="rId56"/>
    <p:sldId id="351" r:id="rId57"/>
    <p:sldId id="352" r:id="rId58"/>
    <p:sldId id="353" r:id="rId59"/>
    <p:sldId id="301" r:id="rId60"/>
    <p:sldId id="317" r:id="rId61"/>
    <p:sldId id="338" r:id="rId62"/>
    <p:sldId id="316" r:id="rId63"/>
    <p:sldId id="320" r:id="rId64"/>
    <p:sldId id="321" r:id="rId65"/>
    <p:sldId id="322" r:id="rId66"/>
    <p:sldId id="335" r:id="rId67"/>
    <p:sldId id="339" r:id="rId68"/>
    <p:sldId id="323" r:id="rId69"/>
    <p:sldId id="324" r:id="rId70"/>
    <p:sldId id="332" r:id="rId71"/>
    <p:sldId id="329" r:id="rId72"/>
    <p:sldId id="336" r:id="rId73"/>
    <p:sldId id="331" r:id="rId74"/>
  </p:sldIdLst>
  <p:sldSz cx="9144000" cy="6858000" type="screen4x3"/>
  <p:notesSz cx="6858000" cy="9144000"/>
  <p:defaultTextStyle>
    <a:defPPr>
      <a:defRPr lang="zh-TW"/>
    </a:defPPr>
    <a:lvl1pPr algn="l" rtl="0" fontAlgn="base">
      <a:spcBef>
        <a:spcPct val="0"/>
      </a:spcBef>
      <a:spcAft>
        <a:spcPct val="0"/>
      </a:spcAft>
      <a:defRPr kumimoji="1" sz="800" b="1" kern="1200">
        <a:solidFill>
          <a:schemeClr val="tx1"/>
        </a:solidFill>
        <a:latin typeface="Arial" pitchFamily="34" charset="0"/>
        <a:ea typeface="Arial Unicode MS" pitchFamily="34" charset="-120"/>
        <a:cs typeface="Arial Unicode MS" pitchFamily="34" charset="-120"/>
      </a:defRPr>
    </a:lvl1pPr>
    <a:lvl2pPr marL="457200" algn="l" rtl="0" fontAlgn="base">
      <a:spcBef>
        <a:spcPct val="0"/>
      </a:spcBef>
      <a:spcAft>
        <a:spcPct val="0"/>
      </a:spcAft>
      <a:defRPr kumimoji="1" sz="800" b="1" kern="1200">
        <a:solidFill>
          <a:schemeClr val="tx1"/>
        </a:solidFill>
        <a:latin typeface="Arial" pitchFamily="34" charset="0"/>
        <a:ea typeface="Arial Unicode MS" pitchFamily="34" charset="-120"/>
        <a:cs typeface="Arial Unicode MS" pitchFamily="34" charset="-120"/>
      </a:defRPr>
    </a:lvl2pPr>
    <a:lvl3pPr marL="914400" algn="l" rtl="0" fontAlgn="base">
      <a:spcBef>
        <a:spcPct val="0"/>
      </a:spcBef>
      <a:spcAft>
        <a:spcPct val="0"/>
      </a:spcAft>
      <a:defRPr kumimoji="1" sz="800" b="1" kern="1200">
        <a:solidFill>
          <a:schemeClr val="tx1"/>
        </a:solidFill>
        <a:latin typeface="Arial" pitchFamily="34" charset="0"/>
        <a:ea typeface="Arial Unicode MS" pitchFamily="34" charset="-120"/>
        <a:cs typeface="Arial Unicode MS" pitchFamily="34" charset="-120"/>
      </a:defRPr>
    </a:lvl3pPr>
    <a:lvl4pPr marL="1371600" algn="l" rtl="0" fontAlgn="base">
      <a:spcBef>
        <a:spcPct val="0"/>
      </a:spcBef>
      <a:spcAft>
        <a:spcPct val="0"/>
      </a:spcAft>
      <a:defRPr kumimoji="1" sz="800" b="1" kern="1200">
        <a:solidFill>
          <a:schemeClr val="tx1"/>
        </a:solidFill>
        <a:latin typeface="Arial" pitchFamily="34" charset="0"/>
        <a:ea typeface="Arial Unicode MS" pitchFamily="34" charset="-120"/>
        <a:cs typeface="Arial Unicode MS" pitchFamily="34" charset="-120"/>
      </a:defRPr>
    </a:lvl4pPr>
    <a:lvl5pPr marL="1828800" algn="l" rtl="0" fontAlgn="base">
      <a:spcBef>
        <a:spcPct val="0"/>
      </a:spcBef>
      <a:spcAft>
        <a:spcPct val="0"/>
      </a:spcAft>
      <a:defRPr kumimoji="1" sz="800" b="1" kern="1200">
        <a:solidFill>
          <a:schemeClr val="tx1"/>
        </a:solidFill>
        <a:latin typeface="Arial" pitchFamily="34" charset="0"/>
        <a:ea typeface="Arial Unicode MS" pitchFamily="34" charset="-120"/>
        <a:cs typeface="Arial Unicode MS" pitchFamily="34" charset="-120"/>
      </a:defRPr>
    </a:lvl5pPr>
    <a:lvl6pPr marL="2286000" algn="l" defTabSz="914400" rtl="0" eaLnBrk="1" latinLnBrk="0" hangingPunct="1">
      <a:defRPr kumimoji="1" sz="800" b="1" kern="1200">
        <a:solidFill>
          <a:schemeClr val="tx1"/>
        </a:solidFill>
        <a:latin typeface="Arial" pitchFamily="34" charset="0"/>
        <a:ea typeface="Arial Unicode MS" pitchFamily="34" charset="-120"/>
        <a:cs typeface="Arial Unicode MS" pitchFamily="34" charset="-120"/>
      </a:defRPr>
    </a:lvl6pPr>
    <a:lvl7pPr marL="2743200" algn="l" defTabSz="914400" rtl="0" eaLnBrk="1" latinLnBrk="0" hangingPunct="1">
      <a:defRPr kumimoji="1" sz="800" b="1" kern="1200">
        <a:solidFill>
          <a:schemeClr val="tx1"/>
        </a:solidFill>
        <a:latin typeface="Arial" pitchFamily="34" charset="0"/>
        <a:ea typeface="Arial Unicode MS" pitchFamily="34" charset="-120"/>
        <a:cs typeface="Arial Unicode MS" pitchFamily="34" charset="-120"/>
      </a:defRPr>
    </a:lvl7pPr>
    <a:lvl8pPr marL="3200400" algn="l" defTabSz="914400" rtl="0" eaLnBrk="1" latinLnBrk="0" hangingPunct="1">
      <a:defRPr kumimoji="1" sz="800" b="1" kern="1200">
        <a:solidFill>
          <a:schemeClr val="tx1"/>
        </a:solidFill>
        <a:latin typeface="Arial" pitchFamily="34" charset="0"/>
        <a:ea typeface="Arial Unicode MS" pitchFamily="34" charset="-120"/>
        <a:cs typeface="Arial Unicode MS" pitchFamily="34" charset="-120"/>
      </a:defRPr>
    </a:lvl8pPr>
    <a:lvl9pPr marL="3657600" algn="l" defTabSz="914400" rtl="0" eaLnBrk="1" latinLnBrk="0" hangingPunct="1">
      <a:defRPr kumimoji="1" sz="800" b="1" kern="1200">
        <a:solidFill>
          <a:schemeClr val="tx1"/>
        </a:solidFill>
        <a:latin typeface="Arial" pitchFamily="34" charset="0"/>
        <a:ea typeface="Arial Unicode MS" pitchFamily="34" charset="-120"/>
        <a:cs typeface="Arial Unicode MS" pitchFamily="34" charset="-12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006600"/>
    <a:srgbClr val="FF0066"/>
    <a:srgbClr val="FF33CC"/>
    <a:srgbClr val="5F5F5F"/>
    <a:srgbClr val="808080"/>
    <a:srgbClr val="A50021"/>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600" autoAdjust="0"/>
    <p:restoredTop sz="94660" autoAdjust="0"/>
  </p:normalViewPr>
  <p:slideViewPr>
    <p:cSldViewPr showGuides="1">
      <p:cViewPr varScale="1">
        <p:scale>
          <a:sx n="69" d="100"/>
          <a:sy n="69" d="100"/>
        </p:scale>
        <p:origin x="-1374"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6336"/>
    </p:cViewPr>
  </p:sorterViewPr>
  <p:gridSpacing cx="73737788" cy="7373778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openxmlformats.org/officeDocument/2006/relationships/slide" Target="slides/slide56.xml"/><Relationship Id="rId68" Type="http://schemas.openxmlformats.org/officeDocument/2006/relationships/slide" Target="slides/slide61.xml"/><Relationship Id="rId76" Type="http://schemas.openxmlformats.org/officeDocument/2006/relationships/handoutMaster" Target="handoutMasters/handoutMaster1.xml"/><Relationship Id="rId7" Type="http://schemas.openxmlformats.org/officeDocument/2006/relationships/slideMaster" Target="slideMasters/slideMaster7.xml"/><Relationship Id="rId71" Type="http://schemas.openxmlformats.org/officeDocument/2006/relationships/slide" Target="slides/slide64.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slide" Target="slides/slide67.xml"/><Relationship Id="rId79"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4.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image" Target="../media/image70.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image" Target="../media/image70.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8.png"/></Relationships>
</file>

<file path=ppt/drawings/_rels/vmlDrawing5.v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image" Target="../media/image70.png"/></Relationships>
</file>

<file path=ppt/drawings/_rels/vmlDrawing6.v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image" Target="../media/image70.png"/></Relationships>
</file>

<file path=ppt/drawings/_rels/vmlDrawing7.v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image" Target="../media/image70.png"/></Relationships>
</file>

<file path=ppt/drawings/_rels/vmlDrawing8.v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image" Target="../media/image70.png"/></Relationships>
</file>

<file path=ppt/drawings/_rels/vmlDrawing9.v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image" Target="../media/image70.png"/></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image" Target="../media/image70.png"/></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image" Target="../media/image7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charset="0"/>
                <a:ea typeface="新細明體" charset="-120"/>
              </a:defRPr>
            </a:lvl1pPr>
          </a:lstStyle>
          <a:p>
            <a:pPr>
              <a:defRPr/>
            </a:pPr>
            <a:endParaRPr lang="en-US" altLang="zh-TW"/>
          </a:p>
        </p:txBody>
      </p:sp>
      <p:sp>
        <p:nvSpPr>
          <p:cNvPr id="1331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charset="0"/>
                <a:ea typeface="新細明體" charset="-120"/>
              </a:defRPr>
            </a:lvl1pPr>
          </a:lstStyle>
          <a:p>
            <a:pPr>
              <a:defRPr/>
            </a:pPr>
            <a:endParaRPr lang="en-US" altLang="zh-TW"/>
          </a:p>
        </p:txBody>
      </p:sp>
      <p:sp>
        <p:nvSpPr>
          <p:cNvPr id="1331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charset="0"/>
                <a:ea typeface="新細明體" charset="-120"/>
              </a:defRPr>
            </a:lvl1pPr>
          </a:lstStyle>
          <a:p>
            <a:pPr>
              <a:defRPr/>
            </a:pPr>
            <a:endParaRPr lang="en-US" altLang="zh-TW"/>
          </a:p>
        </p:txBody>
      </p:sp>
      <p:sp>
        <p:nvSpPr>
          <p:cNvPr id="1331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charset="0"/>
                <a:ea typeface="新細明體" charset="-120"/>
              </a:defRPr>
            </a:lvl1pPr>
          </a:lstStyle>
          <a:p>
            <a:pPr>
              <a:defRPr/>
            </a:pPr>
            <a:fld id="{45EF0354-99E4-438E-9DFE-52D7A3B4F62E}"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73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charset="0"/>
                <a:ea typeface="新細明體" charset="-120"/>
              </a:defRPr>
            </a:lvl1pPr>
          </a:lstStyle>
          <a:p>
            <a:pPr>
              <a:defRPr/>
            </a:pPr>
            <a:endParaRPr lang="en-US" altLang="zh-TW"/>
          </a:p>
        </p:txBody>
      </p:sp>
      <p:sp>
        <p:nvSpPr>
          <p:cNvPr id="573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charset="0"/>
                <a:ea typeface="新細明體" charset="-120"/>
              </a:defRPr>
            </a:lvl1pPr>
          </a:lstStyle>
          <a:p>
            <a:pPr>
              <a:defRPr/>
            </a:pPr>
            <a:endParaRPr lang="en-US" altLang="zh-TW"/>
          </a:p>
        </p:txBody>
      </p:sp>
      <p:sp>
        <p:nvSpPr>
          <p:cNvPr id="7578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73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573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charset="0"/>
                <a:ea typeface="新細明體" charset="-120"/>
              </a:defRPr>
            </a:lvl1pPr>
          </a:lstStyle>
          <a:p>
            <a:pPr>
              <a:defRPr/>
            </a:pPr>
            <a:endParaRPr lang="en-US" altLang="zh-TW"/>
          </a:p>
        </p:txBody>
      </p:sp>
      <p:sp>
        <p:nvSpPr>
          <p:cNvPr id="573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charset="0"/>
                <a:ea typeface="新細明體" charset="-120"/>
              </a:defRPr>
            </a:lvl1pPr>
          </a:lstStyle>
          <a:p>
            <a:pPr>
              <a:defRPr/>
            </a:pPr>
            <a:fld id="{954EC1BF-FF46-4E56-99C1-2C3229CAFE35}"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新細明體"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D7A541B4-79F2-4D88-9F52-8F132746293C}" type="slidenum">
              <a:rPr lang="en-US" altLang="zh-TW" smtClean="0">
                <a:latin typeface="Arial" pitchFamily="34" charset="0"/>
                <a:ea typeface="新細明體" pitchFamily="18" charset="-120"/>
              </a:rPr>
              <a:pPr/>
              <a:t>12</a:t>
            </a:fld>
            <a:endParaRPr lang="en-US" altLang="zh-TW" smtClean="0">
              <a:latin typeface="Arial" pitchFamily="34" charset="0"/>
              <a:ea typeface="新細明體" pitchFamily="18" charset="-120"/>
            </a:endParaRPr>
          </a:p>
        </p:txBody>
      </p:sp>
      <p:sp>
        <p:nvSpPr>
          <p:cNvPr id="76803" name="Rectangle 2"/>
          <p:cNvSpPr>
            <a:spLocks noRot="1" noChangeArrowheads="1" noTextEdit="1"/>
          </p:cNvSpPr>
          <p:nvPr>
            <p:ph type="sldImg"/>
          </p:nvPr>
        </p:nvSpPr>
        <p:spPr>
          <a:ln/>
        </p:spPr>
      </p:sp>
      <p:sp>
        <p:nvSpPr>
          <p:cNvPr id="76804" name="Rectangle 3"/>
          <p:cNvSpPr>
            <a:spLocks noGrp="1" noChangeArrowheads="1"/>
          </p:cNvSpPr>
          <p:nvPr>
            <p:ph type="body" idx="1"/>
          </p:nvPr>
        </p:nvSpPr>
        <p:spPr>
          <a:xfrm>
            <a:off x="914400" y="4343400"/>
            <a:ext cx="5029200" cy="4114800"/>
          </a:xfrm>
          <a:noFill/>
          <a:ln/>
        </p:spPr>
        <p:txBody>
          <a:bodyPr/>
          <a:lstStyle/>
          <a:p>
            <a:pPr eaLnBrk="1" hangingPunct="1"/>
            <a:endParaRPr lang="zh-TW" altLang="zh-TW" smtClean="0">
              <a:latin typeface="Arial" pitchFamily="34" charset="0"/>
              <a:ea typeface="新細明體" pitchFamily="18" charset="-12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E9D05677-F7AB-4236-AC70-A896BCD24C91}" type="slidenum">
              <a:rPr lang="en-US" altLang="zh-TW" smtClean="0">
                <a:latin typeface="Arial" pitchFamily="34" charset="0"/>
                <a:ea typeface="新細明體" pitchFamily="18" charset="-120"/>
              </a:rPr>
              <a:pPr/>
              <a:t>19</a:t>
            </a:fld>
            <a:endParaRPr lang="en-US" altLang="zh-TW" smtClean="0">
              <a:latin typeface="Arial" pitchFamily="34" charset="0"/>
              <a:ea typeface="新細明體" pitchFamily="18" charset="-120"/>
            </a:endParaRPr>
          </a:p>
        </p:txBody>
      </p:sp>
      <p:sp>
        <p:nvSpPr>
          <p:cNvPr id="77827" name="Rectangle 2"/>
          <p:cNvSpPr>
            <a:spLocks noRo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zh-TW" altLang="zh-TW" smtClean="0">
              <a:latin typeface="Arial" pitchFamily="34" charset="0"/>
              <a:ea typeface="新細明體" pitchFamily="18" charset="-12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40758BA7-F38C-450E-8749-D342D98E3780}" type="slidenum">
              <a:rPr lang="en-US" altLang="zh-TW"/>
              <a:pPr>
                <a:defRPr/>
              </a:pPr>
              <a:t>‹#›</a:t>
            </a:fld>
            <a:endParaRPr lang="en-US" altLang="zh-TW"/>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4FB99123-CDEE-40AE-B94F-D3BAF15491D9}" type="slidenum">
              <a:rPr lang="en-US" altLang="zh-TW"/>
              <a:pPr>
                <a:defRPr/>
              </a:pPr>
              <a:t>‹#›</a:t>
            </a:fld>
            <a:endParaRPr lang="en-US" altLang="zh-TW"/>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650A353C-30B4-4A46-8816-1A532FA51E4D}" type="slidenum">
              <a:rPr lang="en-US" altLang="zh-TW"/>
              <a:pPr>
                <a:defRPr/>
              </a:pPr>
              <a:t>‹#›</a:t>
            </a:fld>
            <a:endParaRPr lang="en-US" altLang="zh-TW"/>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18504F27-DCA3-45F2-8F10-A6E9A81F6339}" type="slidenum">
              <a:rPr lang="en-US" altLang="zh-TW"/>
              <a:pPr>
                <a:defRPr/>
              </a:pPr>
              <a:t>‹#›</a:t>
            </a:fld>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A142AED3-C229-49F1-A639-77EECA5846B9}" type="slidenum">
              <a:rPr lang="en-US" altLang="zh-TW"/>
              <a:pPr>
                <a:defRPr/>
              </a:pPr>
              <a:t>‹#›</a:t>
            </a:fld>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A94FF0B4-0E8A-459E-BE15-B5F1DC439D27}" type="slidenum">
              <a:rPr lang="en-US" altLang="zh-TW"/>
              <a:pPr>
                <a:defRPr/>
              </a:pPr>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146CE2A2-00CC-4D3C-AB79-CEA6D325B752}" type="slidenum">
              <a:rPr lang="en-US" altLang="zh-TW"/>
              <a:pPr>
                <a:defRPr/>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91546BF5-E239-45B7-8A82-335E1B453B0F}" type="slidenum">
              <a:rPr lang="en-US" altLang="zh-TW"/>
              <a:pPr>
                <a:defRPr/>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E60B86C6-5C49-4596-B56C-F3BFFDBB78E9}" type="slidenum">
              <a:rPr lang="en-US" altLang="zh-TW"/>
              <a:pPr>
                <a:defRPr/>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BF792F99-1274-480D-9A09-94D2D53E9B02}" type="slidenum">
              <a:rPr lang="en-US" altLang="zh-TW"/>
              <a:pPr>
                <a:defRPr/>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9CAD93B-DBCC-4B16-BE1D-B9DE5303F6EE}" type="slidenum">
              <a:rPr lang="en-US" altLang="zh-TW"/>
              <a:pPr>
                <a:defRPr/>
              </a:pPr>
              <a:t>‹#›</a:t>
            </a:fld>
            <a:endParaRPr lang="en-US" altLang="zh-TW"/>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70EF014A-4FE7-4A3C-98DE-E5EF90751205}" type="slidenum">
              <a:rPr lang="en-US" altLang="zh-TW"/>
              <a:pPr>
                <a:defRPr/>
              </a:pPr>
              <a:t>‹#›</a:t>
            </a:fld>
            <a:endParaRPr lang="en-US" altLang="zh-TW"/>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a:defRPr/>
            </a:pPr>
            <a:endParaRPr lang="zh-TW" altLang="en-US">
              <a:latin typeface="Arial" charset="0"/>
            </a:endParaRPr>
          </a:p>
        </p:txBody>
      </p:sp>
      <p:sp>
        <p:nvSpPr>
          <p:cNvPr id="4301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en-US" altLang="zh-TW"/>
              <a:t>Click to edit Master title style</a:t>
            </a:r>
          </a:p>
        </p:txBody>
      </p:sp>
      <p:sp>
        <p:nvSpPr>
          <p:cNvPr id="4301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en-US" altLang="zh-TW"/>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endParaRPr lang="en-US" altLang="zh-TW"/>
          </a:p>
        </p:txBody>
      </p:sp>
      <p:sp>
        <p:nvSpPr>
          <p:cNvPr id="6" name="Rectangle 6"/>
          <p:cNvSpPr>
            <a:spLocks noGrp="1" noChangeArrowheads="1"/>
          </p:cNvSpPr>
          <p:nvPr>
            <p:ph type="sldNum" sz="quarter" idx="11"/>
          </p:nvPr>
        </p:nvSpPr>
        <p:spPr/>
        <p:txBody>
          <a:bodyPr/>
          <a:lstStyle>
            <a:lvl1pPr>
              <a:defRPr/>
            </a:lvl1pPr>
          </a:lstStyle>
          <a:p>
            <a:pPr>
              <a:defRPr/>
            </a:pPr>
            <a:fld id="{57BC623E-2800-49D2-BAD3-98811D0218F6}" type="slidenum">
              <a:rPr lang="en-US" altLang="zh-TW"/>
              <a:pPr>
                <a:defRPr/>
              </a:pPr>
              <a:t>‹#›</a:t>
            </a:fld>
            <a:endParaRPr lang="en-US" altLang="zh-TW"/>
          </a:p>
        </p:txBody>
      </p:sp>
      <p:sp>
        <p:nvSpPr>
          <p:cNvPr id="7" name="Rectangle 7"/>
          <p:cNvSpPr>
            <a:spLocks noGrp="1" noChangeArrowheads="1"/>
          </p:cNvSpPr>
          <p:nvPr>
            <p:ph type="dt" sz="quarter" idx="12"/>
          </p:nvPr>
        </p:nvSpPr>
        <p:spPr/>
        <p:txBody>
          <a:bodyPr/>
          <a:lstStyle>
            <a:lvl1pPr>
              <a:defRPr/>
            </a:lvl1pPr>
          </a:lstStyle>
          <a:p>
            <a:pPr>
              <a:defRPr/>
            </a:pPr>
            <a:endParaRPr lang="en-US" altLang="zh-TW"/>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78974922-B98B-4677-8660-B92CAD3799ED}" type="slidenum">
              <a:rPr lang="en-US" altLang="zh-TW"/>
              <a:pPr>
                <a:defRPr/>
              </a:pPr>
              <a:t>‹#›</a:t>
            </a:fld>
            <a:endParaRPr lang="en-US" altLang="zh-TW"/>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7AD72593-D336-461A-862F-AB1D78AA4332}" type="slidenum">
              <a:rPr lang="en-US" altLang="zh-TW"/>
              <a:pPr>
                <a:defRPr/>
              </a:pPr>
              <a:t>‹#›</a:t>
            </a:fld>
            <a:endParaRPr lang="en-US" altLang="zh-TW"/>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7CA1E798-5D3E-4421-B9F3-1881535BF73E}" type="slidenum">
              <a:rPr lang="en-US" altLang="zh-TW"/>
              <a:pPr>
                <a:defRPr/>
              </a:pPr>
              <a:t>‹#›</a:t>
            </a:fld>
            <a:endParaRPr lang="en-US" altLang="zh-TW"/>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C0C61E6D-3B32-4CBD-840E-0C92028BC85D}" type="slidenum">
              <a:rPr lang="en-US" altLang="zh-TW"/>
              <a:pPr>
                <a:defRPr/>
              </a:pPr>
              <a:t>‹#›</a:t>
            </a:fld>
            <a:endParaRPr lang="en-US" altLang="zh-TW"/>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C06E5991-4D88-4FCA-80E1-88B55221968D}" type="slidenum">
              <a:rPr lang="en-US" altLang="zh-TW"/>
              <a:pPr>
                <a:defRPr/>
              </a:pPr>
              <a:t>‹#›</a:t>
            </a:fld>
            <a:endParaRPr lang="en-US" altLang="zh-TW"/>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835BA36E-42FB-4CE6-B8D2-FBAE56407662}" type="slidenum">
              <a:rPr lang="en-US" altLang="zh-TW"/>
              <a:pPr>
                <a:defRPr/>
              </a:pPr>
              <a:t>‹#›</a:t>
            </a:fld>
            <a:endParaRPr lang="en-US" altLang="zh-TW"/>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57AD206D-AB98-44A3-A788-E0CF0E39AE9F}" type="slidenum">
              <a:rPr lang="en-US" altLang="zh-TW"/>
              <a:pPr>
                <a:defRPr/>
              </a:pPr>
              <a:t>‹#›</a:t>
            </a:fld>
            <a:endParaRPr lang="en-US" altLang="zh-TW"/>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F780AF76-7A9E-4624-A68B-0CEFB41C077B}" type="slidenum">
              <a:rPr lang="en-US" altLang="zh-TW"/>
              <a:pPr>
                <a:defRPr/>
              </a:pPr>
              <a:t>‹#›</a:t>
            </a:fld>
            <a:endParaRPr lang="en-US" altLang="zh-TW"/>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D8328A17-F0F2-4E09-A16A-3A347BDF2D44}" type="slidenum">
              <a:rPr lang="en-US" altLang="zh-TW"/>
              <a:pPr>
                <a:defRPr/>
              </a:pPr>
              <a:t>‹#›</a:t>
            </a:fld>
            <a:endParaRPr lang="en-US" altLang="zh-TW"/>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92100"/>
            <a:ext cx="2057400" cy="57277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92100"/>
            <a:ext cx="6019800" cy="57277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C1DE5C2D-EFAA-45F4-A5AD-A0405A5AB824}" type="slidenum">
              <a:rPr lang="en-US" altLang="zh-TW"/>
              <a:pPr>
                <a:defRPr/>
              </a:pPr>
              <a:t>‹#›</a:t>
            </a:fld>
            <a:endParaRPr lang="en-US" altLang="zh-TW"/>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5B961FAE-3789-4D40-A521-7A5D5187A46B}" type="slidenum">
              <a:rPr lang="en-US" altLang="en-US"/>
              <a:pPr>
                <a:defRPr/>
              </a:pPr>
              <a:t>‹#›</a:t>
            </a:fld>
            <a:endParaRPr lang="en-US"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0CC7FC76-7CFB-4D63-BC7F-32384C6A6BD2}" type="slidenum">
              <a:rPr lang="en-US" altLang="en-US"/>
              <a:pPr>
                <a:defRPr/>
              </a:pPr>
              <a:t>‹#›</a:t>
            </a:fld>
            <a:endParaRPr lang="en-US"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62E0AAE4-0415-483F-A121-0A3814388403}" type="slidenum">
              <a:rPr lang="en-US" altLang="en-US"/>
              <a:pPr>
                <a:defRPr/>
              </a:pPr>
              <a:t>‹#›</a:t>
            </a:fld>
            <a:endParaRPr lang="en-US"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035050" y="1676400"/>
            <a:ext cx="3787775"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975225" y="1676400"/>
            <a:ext cx="3787775"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5EE46AB1-5C67-424A-8622-DF5F48E518B4}" type="slidenum">
              <a:rPr lang="en-US" altLang="en-US"/>
              <a:pPr>
                <a:defRPr/>
              </a:pPr>
              <a:t>‹#›</a:t>
            </a:fld>
            <a:endParaRPr lang="en-US"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7"/>
          <p:cNvSpPr>
            <a:spLocks noGrp="1" noChangeArrowheads="1"/>
          </p:cNvSpPr>
          <p:nvPr>
            <p:ph type="sldNum" sz="quarter" idx="12"/>
          </p:nvPr>
        </p:nvSpPr>
        <p:spPr>
          <a:ln/>
        </p:spPr>
        <p:txBody>
          <a:bodyPr/>
          <a:lstStyle>
            <a:lvl1pPr>
              <a:defRPr/>
            </a:lvl1pPr>
          </a:lstStyle>
          <a:p>
            <a:pPr>
              <a:defRPr/>
            </a:pPr>
            <a:fld id="{11BD1524-D13E-476E-97A0-F778158B322E}" type="slidenum">
              <a:rPr lang="en-US" altLang="en-US"/>
              <a:pPr>
                <a:defRPr/>
              </a:pPr>
              <a:t>‹#›</a:t>
            </a:fld>
            <a:endParaRPr lang="en-US"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7"/>
          <p:cNvSpPr>
            <a:spLocks noGrp="1" noChangeArrowheads="1"/>
          </p:cNvSpPr>
          <p:nvPr>
            <p:ph type="sldNum" sz="quarter" idx="12"/>
          </p:nvPr>
        </p:nvSpPr>
        <p:spPr>
          <a:ln/>
        </p:spPr>
        <p:txBody>
          <a:bodyPr/>
          <a:lstStyle>
            <a:lvl1pPr>
              <a:defRPr/>
            </a:lvl1pPr>
          </a:lstStyle>
          <a:p>
            <a:pPr>
              <a:defRPr/>
            </a:pPr>
            <a:fld id="{3DF9D62C-8D09-4F3E-89A3-FC6D136D5F52}" type="slidenum">
              <a:rPr lang="en-US" altLang="en-US"/>
              <a:pPr>
                <a:defRPr/>
              </a:pPr>
              <a:t>‹#›</a:t>
            </a:fld>
            <a:endParaRPr lang="en-US"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7"/>
          <p:cNvSpPr>
            <a:spLocks noGrp="1" noChangeArrowheads="1"/>
          </p:cNvSpPr>
          <p:nvPr>
            <p:ph type="sldNum" sz="quarter" idx="12"/>
          </p:nvPr>
        </p:nvSpPr>
        <p:spPr>
          <a:ln/>
        </p:spPr>
        <p:txBody>
          <a:bodyPr/>
          <a:lstStyle>
            <a:lvl1pPr>
              <a:defRPr/>
            </a:lvl1pPr>
          </a:lstStyle>
          <a:p>
            <a:pPr>
              <a:defRPr/>
            </a:pPr>
            <a:fld id="{E9674714-8E52-4623-9B5A-FBBA4EF7FF3C}" type="slidenum">
              <a:rPr lang="en-US" altLang="en-US"/>
              <a:pPr>
                <a:defRPr/>
              </a:pPr>
              <a:t>‹#›</a:t>
            </a:fld>
            <a:endParaRPr lang="en-US"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F2C39658-3638-4545-A04F-6DDF2EF1911C}" type="slidenum">
              <a:rPr lang="en-US" altLang="en-US"/>
              <a:pPr>
                <a:defRPr/>
              </a:pPr>
              <a:t>‹#›</a:t>
            </a:fld>
            <a:endParaRPr lang="en-US"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5516C52F-351D-44EB-B828-FF5AD41A7CD9}" type="slidenum">
              <a:rPr lang="en-US" altLang="en-US"/>
              <a:pPr>
                <a:defRPr/>
              </a:pPr>
              <a:t>‹#›</a:t>
            </a:fld>
            <a:endParaRPr lang="en-US"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B3DE89DD-B3B8-4CB7-BCF2-22C3556ADB8B}" type="slidenum">
              <a:rPr lang="en-US" altLang="en-US"/>
              <a:pPr>
                <a:defRPr/>
              </a:pPr>
              <a:t>‹#›</a:t>
            </a:fld>
            <a:endParaRPr lang="en-US"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67500" y="266700"/>
            <a:ext cx="2095500" cy="55245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381000" y="266700"/>
            <a:ext cx="6134100" cy="55245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9B31F48E-3AAC-4C99-9767-D0AF16548635}" type="slidenum">
              <a:rPr lang="en-US" altLang="en-US"/>
              <a:pPr>
                <a:defRPr/>
              </a:pPr>
              <a:t>‹#›</a:t>
            </a:fld>
            <a:endParaRPr lang="en-US"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3A82C414-57C2-4E62-AE36-B1FBCC3FEBD7}" type="slidenum">
              <a:rPr lang="en-US" altLang="zh-TW"/>
              <a:pPr>
                <a:defRPr/>
              </a:pPr>
              <a:t>‹#›</a:t>
            </a:fld>
            <a:endParaRPr lang="en-US" altLang="zh-TW"/>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24FF1789-E42C-4A22-A71F-69E5F41B2D1E}" type="slidenum">
              <a:rPr lang="en-US" altLang="zh-TW"/>
              <a:pPr>
                <a:defRPr/>
              </a:pPr>
              <a:t>‹#›</a:t>
            </a:fld>
            <a:endParaRPr lang="en-US" altLang="zh-TW"/>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B1F1F6D9-E0F6-408E-8FB0-E35D7DFEB7F9}" type="slidenum">
              <a:rPr lang="en-US" altLang="zh-TW"/>
              <a:pPr>
                <a:defRPr/>
              </a:pPr>
              <a:t>‹#›</a:t>
            </a:fld>
            <a:endParaRPr lang="en-US" altLang="zh-TW"/>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EDB1595A-3622-4FA9-8A82-7F4AA0B9A887}" type="slidenum">
              <a:rPr lang="en-US" altLang="zh-TW"/>
              <a:pPr>
                <a:defRPr/>
              </a:pPr>
              <a:t>‹#›</a:t>
            </a:fld>
            <a:endParaRPr lang="en-US" altLang="zh-TW"/>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9D574473-92F6-4878-89D3-6601B42D896E}" type="slidenum">
              <a:rPr lang="en-US" altLang="zh-TW"/>
              <a:pPr>
                <a:defRPr/>
              </a:pPr>
              <a:t>‹#›</a:t>
            </a:fld>
            <a:endParaRPr lang="en-US" altLang="zh-TW"/>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F18A92BB-D0A7-41EA-91BA-3535C1651C9E}" type="slidenum">
              <a:rPr lang="en-US" altLang="zh-TW"/>
              <a:pPr>
                <a:defRPr/>
              </a:pPr>
              <a:t>‹#›</a:t>
            </a:fld>
            <a:endParaRPr lang="en-US" altLang="zh-TW"/>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5E554729-879A-491F-BF8A-32532433D706}" type="slidenum">
              <a:rPr lang="en-US" altLang="zh-TW"/>
              <a:pPr>
                <a:defRPr/>
              </a:pPr>
              <a:t>‹#›</a:t>
            </a:fld>
            <a:endParaRPr lang="en-US" altLang="zh-TW"/>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CE2F9F69-5049-4BCF-8402-30B4C3C4C1F8}" type="slidenum">
              <a:rPr lang="en-US" altLang="zh-TW"/>
              <a:pPr>
                <a:defRPr/>
              </a:pPr>
              <a:t>‹#›</a:t>
            </a:fld>
            <a:endParaRPr lang="en-US" altLang="zh-TW"/>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632158ED-9AED-456E-94AF-B9567E608C5F}" type="slidenum">
              <a:rPr lang="en-US" altLang="zh-TW"/>
              <a:pPr>
                <a:defRPr/>
              </a:pPr>
              <a:t>‹#›</a:t>
            </a:fld>
            <a:endParaRPr lang="en-US" altLang="zh-TW"/>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5997BB28-D609-4CB5-8392-6A112ED336D2}" type="slidenum">
              <a:rPr lang="en-US" altLang="zh-TW"/>
              <a:pPr>
                <a:defRPr/>
              </a:pPr>
              <a:t>‹#›</a:t>
            </a:fld>
            <a:endParaRPr lang="en-US" altLang="zh-TW"/>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278494A1-C8BB-4B46-84C0-6DDA484F504B}" type="slidenum">
              <a:rPr lang="en-US" altLang="zh-TW"/>
              <a:pPr>
                <a:defRPr/>
              </a:pPr>
              <a:t>‹#›</a:t>
            </a:fld>
            <a:endParaRPr lang="en-US" altLang="zh-TW"/>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14284EAA-8D1D-41EC-BABA-B6FB4D5A0BE0}" type="slidenum">
              <a:rPr lang="en-US" altLang="zh-TW"/>
              <a:pPr>
                <a:defRPr/>
              </a:pPr>
              <a:t>‹#›</a:t>
            </a:fld>
            <a:endParaRPr lang="en-US" altLang="zh-TW"/>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10E6D7DA-5E6A-4503-AE2E-12032F130AC0}" type="slidenum">
              <a:rPr lang="en-US" altLang="zh-TW"/>
              <a:pPr>
                <a:defRPr/>
              </a:pPr>
              <a:t>‹#›</a:t>
            </a:fld>
            <a:endParaRPr lang="en-US" altLang="zh-TW"/>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061DCF32-76BA-4919-AC9D-5286AE715914}" type="slidenum">
              <a:rPr lang="en-US" altLang="zh-TW"/>
              <a:pPr>
                <a:defRPr/>
              </a:pPr>
              <a:t>‹#›</a:t>
            </a:fld>
            <a:endParaRPr lang="en-US" altLang="zh-TW"/>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B3C18FA0-2A8D-4C9F-A378-CCF6EE6A25A0}" type="slidenum">
              <a:rPr lang="en-US" altLang="zh-TW"/>
              <a:pPr>
                <a:defRPr/>
              </a:pPr>
              <a:t>‹#›</a:t>
            </a:fld>
            <a:endParaRPr lang="en-US" altLang="zh-TW"/>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046F60FC-470A-4430-A227-778587A9DF44}" type="slidenum">
              <a:rPr lang="en-US" altLang="zh-TW"/>
              <a:pPr>
                <a:defRPr/>
              </a:pPr>
              <a:t>‹#›</a:t>
            </a:fld>
            <a:endParaRPr lang="en-US" altLang="zh-TW"/>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DEFC6F3D-0649-4A2C-9ED6-D8CA52B3271A}" type="slidenum">
              <a:rPr lang="en-US" altLang="zh-TW"/>
              <a:pPr>
                <a:defRPr/>
              </a:pPr>
              <a:t>‹#›</a:t>
            </a:fld>
            <a:endParaRPr lang="en-US" altLang="zh-TW"/>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E0F61EC9-4525-457D-8EFA-A17164F796E8}" type="slidenum">
              <a:rPr lang="en-US" altLang="zh-TW"/>
              <a:pPr>
                <a:defRPr/>
              </a:pPr>
              <a:t>‹#›</a:t>
            </a:fld>
            <a:endParaRPr lang="en-US" altLang="zh-TW"/>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6762B926-3C97-43E8-9EB1-913897669E82}" type="slidenum">
              <a:rPr lang="en-US" altLang="zh-TW"/>
              <a:pPr>
                <a:defRPr/>
              </a:pPr>
              <a:t>‹#›</a:t>
            </a:fld>
            <a:endParaRPr lang="en-US" altLang="zh-TW"/>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3AF6EC2E-970F-48FC-BAA3-9C8411B5F1AA}" type="slidenum">
              <a:rPr lang="en-US" altLang="zh-TW"/>
              <a:pPr>
                <a:defRPr/>
              </a:pPr>
              <a:t>‹#›</a:t>
            </a:fld>
            <a:endParaRPr lang="en-US" altLang="zh-TW"/>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E9652A38-9FD2-43B3-BE95-742EEA08EB41}" type="slidenum">
              <a:rPr lang="en-US" altLang="zh-TW"/>
              <a:pPr>
                <a:defRPr/>
              </a:pPr>
              <a:t>‹#›</a:t>
            </a:fld>
            <a:endParaRPr lang="en-US" altLang="zh-TW"/>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318EB6A0-24BF-4E17-AA5F-790FAB756BAA}" type="slidenum">
              <a:rPr lang="en-US" altLang="zh-TW"/>
              <a:pPr>
                <a:defRPr/>
              </a:pPr>
              <a:t>‹#›</a:t>
            </a:fld>
            <a:endParaRPr lang="en-US" altLang="zh-TW"/>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5190D1E4-6DE0-4F27-BD9B-FB8B9FD11681}" type="slidenum">
              <a:rPr lang="zh-TW" altLang="en-US"/>
              <a:pPr>
                <a:defRPr/>
              </a:pPr>
              <a:t>‹#›</a:t>
            </a:fld>
            <a:endParaRPr lang="zh-TW"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455C9797-B487-419E-B7DB-AB16EB299663}" type="slidenum">
              <a:rPr lang="zh-TW" altLang="en-US"/>
              <a:pPr>
                <a:defRPr/>
              </a:pPr>
              <a:t>‹#›</a:t>
            </a:fld>
            <a:endParaRPr lang="zh-TW"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1"/>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9A468061-4529-4BA4-9000-F2E4F9C49371}" type="slidenum">
              <a:rPr lang="zh-TW" altLang="en-US"/>
              <a:pPr>
                <a:defRPr/>
              </a:pPr>
              <a:t>‹#›</a:t>
            </a:fld>
            <a:endParaRPr lang="zh-TW" alt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6130B6B1-AED9-49AF-9D75-EDF8B9664CA2}" type="slidenum">
              <a:rPr lang="zh-TW" altLang="en-US"/>
              <a:pPr>
                <a:defRPr/>
              </a:pPr>
              <a:t>‹#›</a:t>
            </a:fld>
            <a:endParaRPr lang="zh-TW" alt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pPr>
              <a:defRPr/>
            </a:pPr>
            <a:fld id="{EF036C4B-F95E-46D4-9F0C-785703FCA58C}" type="slidenum">
              <a:rPr lang="zh-TW" altLang="en-US"/>
              <a:pPr>
                <a:defRPr/>
              </a:pPr>
              <a:t>‹#›</a:t>
            </a:fld>
            <a:endParaRPr lang="zh-TW" alt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endParaRPr lang="zh-TW" altLang="en-US"/>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pPr>
              <a:defRPr/>
            </a:pPr>
            <a:fld id="{5B068348-4DBF-40AB-BDDD-5B0FAF6C3B9B}" type="slidenum">
              <a:rPr lang="zh-TW" altLang="en-US"/>
              <a:pPr>
                <a:defRPr/>
              </a:pPr>
              <a:t>‹#›</a:t>
            </a:fld>
            <a:endParaRPr lang="zh-TW"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pPr>
              <a:defRPr/>
            </a:pPr>
            <a:fld id="{FC2C8B83-AD2C-4EA2-BF46-974C74422277}" type="slidenum">
              <a:rPr lang="zh-TW" altLang="en-US"/>
              <a:pPr>
                <a:defRPr/>
              </a:pPr>
              <a:t>‹#›</a:t>
            </a:fld>
            <a:endParaRPr lang="zh-TW" alt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2" y="273049"/>
            <a:ext cx="3008313" cy="1162051"/>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38657981-1811-4CAE-BC7F-B23A37D1E3B5}" type="slidenum">
              <a:rPr lang="zh-TW" altLang="en-US"/>
              <a:pPr>
                <a:defRPr/>
              </a:pPr>
              <a:t>‹#›</a:t>
            </a:fld>
            <a:endParaRPr lang="zh-TW" alt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9"/>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8CC74D8B-75A7-46FE-8933-1747FA322F0D}" type="slidenum">
              <a:rPr lang="zh-TW" altLang="en-US"/>
              <a:pPr>
                <a:defRPr/>
              </a:pPr>
              <a:t>‹#›</a:t>
            </a:fld>
            <a:endParaRPr lang="zh-TW" alt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EE55E804-B2B4-4AFE-98FD-DCE5CA124884}" type="slidenum">
              <a:rPr lang="zh-TW" altLang="en-US"/>
              <a:pPr>
                <a:defRPr/>
              </a:pPr>
              <a:t>‹#›</a:t>
            </a:fld>
            <a:endParaRPr lang="zh-TW" altLang="en-US"/>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D8E17383-B592-4B60-A4BB-B01C5DE1DC32}" type="slidenum">
              <a:rPr lang="zh-TW" altLang="en-US"/>
              <a:pPr>
                <a:defRPr/>
              </a:pPr>
              <a:t>‹#›</a:t>
            </a:fld>
            <a:endParaRPr lang="zh-TW" alt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5E23CC7C-6D56-4870-BE28-97FB2CD6FDB5}" type="datetimeFigureOut">
              <a:rPr lang="zh-TW" altLang="en-US" sz="1200" kern="1200">
                <a:solidFill>
                  <a:prstClr val="black">
                    <a:tint val="75000"/>
                  </a:prstClr>
                </a:solidFill>
                <a:latin typeface="Calibri"/>
                <a:ea typeface="新細明體"/>
                <a:cs typeface="+mn-cs"/>
              </a:rPr>
              <a:pPr algn="l" rtl="0"/>
              <a:t>2008/12/5</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2DA015FD-E906-46E3-85E9-8B222BA1533E}"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2.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229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Arial" charset="0"/>
                <a:ea typeface="+mn-ea"/>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atin typeface="Arial" charset="0"/>
                <a:ea typeface="+mn-ea"/>
              </a:defRPr>
            </a:lvl1pPr>
          </a:lstStyle>
          <a:p>
            <a:pPr>
              <a:defRPr/>
            </a:pPr>
            <a:endParaRPr lang="en-US" altLang="zh-TW"/>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atin typeface="Arial" charset="0"/>
                <a:ea typeface="+mn-ea"/>
              </a:defRPr>
            </a:lvl1pPr>
          </a:lstStyle>
          <a:p>
            <a:pPr>
              <a:defRPr/>
            </a:pPr>
            <a:fld id="{E5919A5C-9A59-4236-82D5-E5366D28B578}"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Lst>
  <p:hf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新細明體" charset="-120"/>
        </a:defRPr>
      </a:lvl2pPr>
      <a:lvl3pPr algn="ctr" rtl="0" eaLnBrk="0" fontAlgn="base" hangingPunct="0">
        <a:spcBef>
          <a:spcPct val="0"/>
        </a:spcBef>
        <a:spcAft>
          <a:spcPct val="0"/>
        </a:spcAft>
        <a:defRPr kumimoji="1" sz="4400">
          <a:solidFill>
            <a:schemeClr val="tx2"/>
          </a:solidFill>
          <a:latin typeface="Arial" charset="0"/>
          <a:ea typeface="新細明體" charset="-120"/>
        </a:defRPr>
      </a:lvl3pPr>
      <a:lvl4pPr algn="ctr" rtl="0" eaLnBrk="0" fontAlgn="base" hangingPunct="0">
        <a:spcBef>
          <a:spcPct val="0"/>
        </a:spcBef>
        <a:spcAft>
          <a:spcPct val="0"/>
        </a:spcAft>
        <a:defRPr kumimoji="1" sz="4400">
          <a:solidFill>
            <a:schemeClr val="tx2"/>
          </a:solidFill>
          <a:latin typeface="Arial" charset="0"/>
          <a:ea typeface="新細明體" charset="-120"/>
        </a:defRPr>
      </a:lvl4pPr>
      <a:lvl5pPr algn="ctr" rtl="0" eaLnBrk="0" fontAlgn="base" hangingPunct="0">
        <a:spcBef>
          <a:spcPct val="0"/>
        </a:spcBef>
        <a:spcAft>
          <a:spcPct val="0"/>
        </a:spcAft>
        <a:defRPr kumimoji="1" sz="4400">
          <a:solidFill>
            <a:schemeClr val="tx2"/>
          </a:solidFill>
          <a:latin typeface="Arial" charset="0"/>
          <a:ea typeface="新細明體" charset="-120"/>
        </a:defRPr>
      </a:lvl5pPr>
      <a:lvl6pPr marL="457200" algn="ctr" rtl="0" fontAlgn="base">
        <a:spcBef>
          <a:spcPct val="0"/>
        </a:spcBef>
        <a:spcAft>
          <a:spcPct val="0"/>
        </a:spcAft>
        <a:defRPr kumimoji="1" sz="4400">
          <a:solidFill>
            <a:schemeClr val="tx2"/>
          </a:solidFill>
          <a:latin typeface="Arial" charset="0"/>
          <a:ea typeface="新細明體" charset="-120"/>
        </a:defRPr>
      </a:lvl6pPr>
      <a:lvl7pPr marL="914400" algn="ctr" rtl="0" fontAlgn="base">
        <a:spcBef>
          <a:spcPct val="0"/>
        </a:spcBef>
        <a:spcAft>
          <a:spcPct val="0"/>
        </a:spcAft>
        <a:defRPr kumimoji="1" sz="4400">
          <a:solidFill>
            <a:schemeClr val="tx2"/>
          </a:solidFill>
          <a:latin typeface="Arial" charset="0"/>
          <a:ea typeface="新細明體" charset="-120"/>
        </a:defRPr>
      </a:lvl7pPr>
      <a:lvl8pPr marL="1371600" algn="ctr" rtl="0" fontAlgn="base">
        <a:spcBef>
          <a:spcPct val="0"/>
        </a:spcBef>
        <a:spcAft>
          <a:spcPct val="0"/>
        </a:spcAft>
        <a:defRPr kumimoji="1" sz="4400">
          <a:solidFill>
            <a:schemeClr val="tx2"/>
          </a:solidFill>
          <a:latin typeface="Arial" charset="0"/>
          <a:ea typeface="新細明體" charset="-120"/>
        </a:defRPr>
      </a:lvl8pPr>
      <a:lvl9pPr marL="1828800" algn="ctr" rtl="0" fontAlgn="base">
        <a:spcBef>
          <a:spcPct val="0"/>
        </a:spcBef>
        <a:spcAft>
          <a:spcPct val="0"/>
        </a:spcAft>
        <a:defRPr kumimoji="1" sz="4400">
          <a:solidFill>
            <a:schemeClr val="tx2"/>
          </a:solidFill>
          <a:latin typeface="Arial" charset="0"/>
          <a:ea typeface="新細明體"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p>
        </p:txBody>
      </p:sp>
      <p:sp>
        <p:nvSpPr>
          <p:cNvPr id="4198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p>
        </p:txBody>
      </p:sp>
      <p:sp>
        <p:nvSpPr>
          <p:cNvPr id="4198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b="0">
                <a:effectLst>
                  <a:outerShdw blurRad="38100" dist="38100" dir="2700000" algn="tl">
                    <a:srgbClr val="000000"/>
                  </a:outerShdw>
                </a:effectLst>
                <a:latin typeface="Arial" charset="0"/>
                <a:ea typeface="+mn-ea"/>
              </a:defRPr>
            </a:lvl1pPr>
          </a:lstStyle>
          <a:p>
            <a:pPr>
              <a:defRPr/>
            </a:pPr>
            <a:endParaRPr lang="en-US" altLang="zh-TW"/>
          </a:p>
        </p:txBody>
      </p:sp>
      <p:sp>
        <p:nvSpPr>
          <p:cNvPr id="4198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kumimoji="0" sz="1400" b="0">
                <a:effectLst>
                  <a:outerShdw blurRad="38100" dist="38100" dir="2700000" algn="tl">
                    <a:srgbClr val="000000"/>
                  </a:outerShdw>
                </a:effectLst>
                <a:latin typeface="Arial" charset="0"/>
                <a:ea typeface="+mn-ea"/>
              </a:defRPr>
            </a:lvl1pPr>
          </a:lstStyle>
          <a:p>
            <a:pPr>
              <a:defRPr/>
            </a:pPr>
            <a:endParaRPr lang="en-US" altLang="zh-TW"/>
          </a:p>
        </p:txBody>
      </p:sp>
      <p:sp>
        <p:nvSpPr>
          <p:cNvPr id="4199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b="0">
                <a:effectLst>
                  <a:outerShdw blurRad="38100" dist="38100" dir="2700000" algn="tl">
                    <a:srgbClr val="000000"/>
                  </a:outerShdw>
                </a:effectLst>
                <a:latin typeface="Arial" charset="0"/>
                <a:ea typeface="+mn-ea"/>
              </a:defRPr>
            </a:lvl1pPr>
          </a:lstStyle>
          <a:p>
            <a:pPr>
              <a:defRPr/>
            </a:pPr>
            <a:fld id="{6300FF71-DCBC-4FD9-A80B-9DBA226C4C61}" type="slidenum">
              <a:rPr lang="en-US" altLang="zh-TW"/>
              <a:pPr>
                <a:defRPr/>
              </a:pPr>
              <a:t>‹#›</a:t>
            </a:fld>
            <a:endParaRPr lang="en-US" altLang="zh-TW"/>
          </a:p>
        </p:txBody>
      </p:sp>
    </p:spTree>
  </p:cSld>
  <p:clrMap bg1="dk2" tx1="lt1" bg2="dk1" tx2="lt2" accent1="accent1" accent2="accent2" accent3="accent3" accent4="accent4" accent5="accent5" accent6="accent6" hlink="hlink" folHlink="folHlink"/>
  <p:sldLayoutIdLst>
    <p:sldLayoutId id="2147483845"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hf hdr="0" ftr="0" dt="0"/>
  <p:txStyles>
    <p:titleStyle>
      <a:lvl1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ea typeface="新細明體" charset="-120"/>
        </a:defRPr>
      </a:lvl2pPr>
      <a:lvl3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ea typeface="新細明體" charset="-120"/>
        </a:defRPr>
      </a:lvl3pPr>
      <a:lvl4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ea typeface="新細明體" charset="-120"/>
        </a:defRPr>
      </a:lvl4pPr>
      <a:lvl5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ea typeface="新細明體" charset="-120"/>
        </a:defRPr>
      </a:lvl5pPr>
      <a:lvl6pPr marL="457200" algn="l" rtl="0" fontAlgn="base">
        <a:spcBef>
          <a:spcPct val="0"/>
        </a:spcBef>
        <a:spcAft>
          <a:spcPct val="0"/>
        </a:spcAft>
        <a:defRPr kumimoji="1" sz="4400">
          <a:solidFill>
            <a:schemeClr val="tx2"/>
          </a:solidFill>
          <a:effectLst>
            <a:outerShdw blurRad="38100" dist="38100" dir="2700000" algn="tl">
              <a:srgbClr val="000000"/>
            </a:outerShdw>
          </a:effectLst>
          <a:latin typeface="Tahoma" pitchFamily="34" charset="0"/>
          <a:ea typeface="新細明體" charset="-120"/>
        </a:defRPr>
      </a:lvl6pPr>
      <a:lvl7pPr marL="914400" algn="l" rtl="0" fontAlgn="base">
        <a:spcBef>
          <a:spcPct val="0"/>
        </a:spcBef>
        <a:spcAft>
          <a:spcPct val="0"/>
        </a:spcAft>
        <a:defRPr kumimoji="1" sz="4400">
          <a:solidFill>
            <a:schemeClr val="tx2"/>
          </a:solidFill>
          <a:effectLst>
            <a:outerShdw blurRad="38100" dist="38100" dir="2700000" algn="tl">
              <a:srgbClr val="000000"/>
            </a:outerShdw>
          </a:effectLst>
          <a:latin typeface="Tahoma" pitchFamily="34" charset="0"/>
          <a:ea typeface="新細明體" charset="-120"/>
        </a:defRPr>
      </a:lvl7pPr>
      <a:lvl8pPr marL="1371600" algn="l" rtl="0" fontAlgn="base">
        <a:spcBef>
          <a:spcPct val="0"/>
        </a:spcBef>
        <a:spcAft>
          <a:spcPct val="0"/>
        </a:spcAft>
        <a:defRPr kumimoji="1" sz="4400">
          <a:solidFill>
            <a:schemeClr val="tx2"/>
          </a:solidFill>
          <a:effectLst>
            <a:outerShdw blurRad="38100" dist="38100" dir="2700000" algn="tl">
              <a:srgbClr val="000000"/>
            </a:outerShdw>
          </a:effectLst>
          <a:latin typeface="Tahoma" pitchFamily="34" charset="0"/>
          <a:ea typeface="新細明體" charset="-120"/>
        </a:defRPr>
      </a:lvl8pPr>
      <a:lvl9pPr marL="1828800" algn="l" rtl="0" fontAlgn="base">
        <a:spcBef>
          <a:spcPct val="0"/>
        </a:spcBef>
        <a:spcAft>
          <a:spcPct val="0"/>
        </a:spcAft>
        <a:defRPr kumimoji="1" sz="4400">
          <a:solidFill>
            <a:schemeClr val="tx2"/>
          </a:solidFill>
          <a:effectLst>
            <a:outerShdw blurRad="38100" dist="38100" dir="2700000" algn="tl">
              <a:srgbClr val="000000"/>
            </a:outerShdw>
          </a:effectLst>
          <a:latin typeface="Tahoma" pitchFamily="34" charset="0"/>
          <a:ea typeface="新細明體" charset="-120"/>
        </a:defRPr>
      </a:lvl9pPr>
    </p:titleStyle>
    <p:bodyStyle>
      <a:lvl1pPr marL="342900" indent="-342900" algn="l" rtl="0" eaLnBrk="0" fontAlgn="base" hangingPunct="0">
        <a:spcBef>
          <a:spcPct val="20000"/>
        </a:spcBef>
        <a:spcAft>
          <a:spcPct val="0"/>
        </a:spcAft>
        <a:buClr>
          <a:schemeClr val="hlink"/>
        </a:buClr>
        <a:buSzPct val="120000"/>
        <a:buChar char="•"/>
        <a:defRPr kumimoji="1"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kumimoji="1" sz="2800">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spcBef>
          <a:spcPct val="20000"/>
        </a:spcBef>
        <a:spcAft>
          <a:spcPct val="0"/>
        </a:spcAft>
        <a:buClr>
          <a:schemeClr val="hlink"/>
        </a:buClr>
        <a:buSzPct val="120000"/>
        <a:buChar char="•"/>
        <a:defRPr kumimoji="1" sz="2400">
          <a:solidFill>
            <a:schemeClr val="tx1"/>
          </a:solidFill>
          <a:effectLst>
            <a:outerShdw blurRad="38100" dist="38100" dir="2700000" algn="tl">
              <a:srgbClr val="000000"/>
            </a:outerShdw>
          </a:effectLst>
          <a:latin typeface="+mn-lt"/>
          <a:ea typeface="+mn-ea"/>
        </a:defRPr>
      </a:lvl3pPr>
      <a:lvl4pPr marL="1600200" indent="-228600" algn="l" rtl="0" eaLnBrk="0" fontAlgn="base" hangingPunct="0">
        <a:spcBef>
          <a:spcPct val="20000"/>
        </a:spcBef>
        <a:spcAft>
          <a:spcPct val="0"/>
        </a:spcAft>
        <a:buFont typeface="Tahoma" pitchFamily="34" charset="0"/>
        <a:buChar char="–"/>
        <a:defRPr kumimoji="1" sz="2000">
          <a:solidFill>
            <a:schemeClr val="tx1"/>
          </a:solidFill>
          <a:effectLst>
            <a:outerShdw blurRad="38100" dist="38100" dir="2700000" algn="tl">
              <a:srgbClr val="000000"/>
            </a:outerShdw>
          </a:effectLst>
          <a:latin typeface="+mn-lt"/>
          <a:ea typeface="+mn-ea"/>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kumimoji="1" sz="2000">
          <a:solidFill>
            <a:schemeClr val="tx1"/>
          </a:solidFill>
          <a:effectLst>
            <a:outerShdw blurRad="38100" dist="38100" dir="2700000" algn="tl">
              <a:srgbClr val="000000"/>
            </a:outerShdw>
          </a:effectLst>
          <a:latin typeface="+mn-lt"/>
          <a:ea typeface="+mn-ea"/>
        </a:defRPr>
      </a:lvl5pPr>
      <a:lvl6pPr marL="2514600" indent="-228600" algn="l" rtl="0" fontAlgn="base">
        <a:spcBef>
          <a:spcPct val="20000"/>
        </a:spcBef>
        <a:spcAft>
          <a:spcPct val="0"/>
        </a:spcAft>
        <a:buClr>
          <a:schemeClr val="hlink"/>
        </a:buClr>
        <a:buSzPct val="80000"/>
        <a:buFont typeface="Wingdings" pitchFamily="2" charset="2"/>
        <a:buChar char="v"/>
        <a:defRPr kumimoji="1" sz="2000">
          <a:solidFill>
            <a:schemeClr val="tx1"/>
          </a:solidFill>
          <a:effectLst>
            <a:outerShdw blurRad="38100" dist="38100" dir="2700000" algn="tl">
              <a:srgbClr val="000000"/>
            </a:outerShdw>
          </a:effectLst>
          <a:latin typeface="+mn-lt"/>
          <a:ea typeface="+mn-ea"/>
        </a:defRPr>
      </a:lvl6pPr>
      <a:lvl7pPr marL="2971800" indent="-228600" algn="l" rtl="0" fontAlgn="base">
        <a:spcBef>
          <a:spcPct val="20000"/>
        </a:spcBef>
        <a:spcAft>
          <a:spcPct val="0"/>
        </a:spcAft>
        <a:buClr>
          <a:schemeClr val="hlink"/>
        </a:buClr>
        <a:buSzPct val="80000"/>
        <a:buFont typeface="Wingdings" pitchFamily="2" charset="2"/>
        <a:buChar char="v"/>
        <a:defRPr kumimoji="1" sz="2000">
          <a:solidFill>
            <a:schemeClr val="tx1"/>
          </a:solidFill>
          <a:effectLst>
            <a:outerShdw blurRad="38100" dist="38100" dir="2700000" algn="tl">
              <a:srgbClr val="000000"/>
            </a:outerShdw>
          </a:effectLst>
          <a:latin typeface="+mn-lt"/>
          <a:ea typeface="+mn-ea"/>
        </a:defRPr>
      </a:lvl7pPr>
      <a:lvl8pPr marL="3429000" indent="-228600" algn="l" rtl="0" fontAlgn="base">
        <a:spcBef>
          <a:spcPct val="20000"/>
        </a:spcBef>
        <a:spcAft>
          <a:spcPct val="0"/>
        </a:spcAft>
        <a:buClr>
          <a:schemeClr val="hlink"/>
        </a:buClr>
        <a:buSzPct val="80000"/>
        <a:buFont typeface="Wingdings" pitchFamily="2" charset="2"/>
        <a:buChar char="v"/>
        <a:defRPr kumimoji="1" sz="2000">
          <a:solidFill>
            <a:schemeClr val="tx1"/>
          </a:solidFill>
          <a:effectLst>
            <a:outerShdw blurRad="38100" dist="38100" dir="2700000" algn="tl">
              <a:srgbClr val="000000"/>
            </a:outerShdw>
          </a:effectLst>
          <a:latin typeface="+mn-lt"/>
          <a:ea typeface="+mn-ea"/>
        </a:defRPr>
      </a:lvl8pPr>
      <a:lvl9pPr marL="3886200" indent="-228600" algn="l" rtl="0" fontAlgn="base">
        <a:spcBef>
          <a:spcPct val="20000"/>
        </a:spcBef>
        <a:spcAft>
          <a:spcPct val="0"/>
        </a:spcAft>
        <a:buClr>
          <a:schemeClr val="hlink"/>
        </a:buClr>
        <a:buSzPct val="80000"/>
        <a:buFont typeface="Wingdings" pitchFamily="2" charset="2"/>
        <a:buChar char="v"/>
        <a:defRPr kumimoji="1" sz="2000">
          <a:solidFill>
            <a:schemeClr val="tx1"/>
          </a:solidFill>
          <a:effectLst>
            <a:outerShdw blurRad="38100" dist="38100" dir="2700000" algn="tl">
              <a:srgbClr val="000000"/>
            </a:outerShdw>
          </a:effectLst>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48130" name="Line 2"/>
          <p:cNvSpPr>
            <a:spLocks noChangeShapeType="1"/>
          </p:cNvSpPr>
          <p:nvPr/>
        </p:nvSpPr>
        <p:spPr bwMode="auto">
          <a:xfrm>
            <a:off x="0" y="1371600"/>
            <a:ext cx="8026400" cy="0"/>
          </a:xfrm>
          <a:prstGeom prst="line">
            <a:avLst/>
          </a:prstGeom>
          <a:noFill/>
          <a:ln w="50800">
            <a:solidFill>
              <a:schemeClr val="accent2"/>
            </a:solidFill>
            <a:round/>
            <a:headEnd type="none" w="sm" len="sm"/>
            <a:tailEnd type="none" w="sm" len="sm"/>
          </a:ln>
          <a:effectLst/>
        </p:spPr>
        <p:txBody>
          <a:bodyPr wrap="none" anchor="ctr"/>
          <a:lstStyle/>
          <a:p>
            <a:pPr>
              <a:defRPr/>
            </a:pPr>
            <a:endParaRPr lang="zh-TW" altLang="en-US">
              <a:latin typeface="Arial" charset="0"/>
            </a:endParaRPr>
          </a:p>
        </p:txBody>
      </p:sp>
      <p:sp>
        <p:nvSpPr>
          <p:cNvPr id="14339" name="Rectangle 3"/>
          <p:cNvSpPr>
            <a:spLocks noGrp="1" noChangeArrowheads="1"/>
          </p:cNvSpPr>
          <p:nvPr>
            <p:ph type="title"/>
          </p:nvPr>
        </p:nvSpPr>
        <p:spPr bwMode="auto">
          <a:xfrm>
            <a:off x="381000" y="266700"/>
            <a:ext cx="7772400" cy="1104900"/>
          </a:xfrm>
          <a:prstGeom prst="rect">
            <a:avLst/>
          </a:prstGeom>
          <a:noFill/>
          <a:ln w="9525">
            <a:noFill/>
            <a:miter lim="800000"/>
            <a:headEnd/>
            <a:tailEnd/>
          </a:ln>
        </p:spPr>
        <p:txBody>
          <a:bodyPr vert="horz" wrap="square" lIns="92075" tIns="46038" rIns="92075" bIns="46038" numCol="1" anchor="b" anchorCtr="0" compatLnSpc="1">
            <a:prstTxWarp prst="textNoShape">
              <a:avLst/>
            </a:prstTxWarp>
          </a:bodyPr>
          <a:lstStyle/>
          <a:p>
            <a:pPr lvl="0"/>
            <a:r>
              <a:rPr lang="en-US" altLang="en-US" smtClean="0"/>
              <a:t>Click to edit Master title style</a:t>
            </a:r>
          </a:p>
        </p:txBody>
      </p:sp>
      <p:sp>
        <p:nvSpPr>
          <p:cNvPr id="14340" name="Rectangle 4"/>
          <p:cNvSpPr>
            <a:spLocks noGrp="1" noChangeArrowheads="1"/>
          </p:cNvSpPr>
          <p:nvPr>
            <p:ph type="body" idx="1"/>
          </p:nvPr>
        </p:nvSpPr>
        <p:spPr bwMode="auto">
          <a:xfrm>
            <a:off x="1035050" y="1676400"/>
            <a:ext cx="7727950" cy="4114800"/>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8133" name="Rectangle 5"/>
          <p:cNvSpPr>
            <a:spLocks noGrp="1" noChangeArrowheads="1"/>
          </p:cNvSpPr>
          <p:nvPr>
            <p:ph type="dt" sz="half" idx="2"/>
          </p:nvPr>
        </p:nvSpPr>
        <p:spPr bwMode="auto">
          <a:xfrm>
            <a:off x="381000" y="61722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eaLnBrk="0" hangingPunct="0">
              <a:defRPr kumimoji="0" sz="1400" b="0">
                <a:latin typeface="+mn-lt"/>
                <a:ea typeface="+mn-ea"/>
              </a:defRPr>
            </a:lvl1pPr>
          </a:lstStyle>
          <a:p>
            <a:pPr>
              <a:defRPr/>
            </a:pPr>
            <a:endParaRPr lang="en-US" altLang="en-US"/>
          </a:p>
        </p:txBody>
      </p:sp>
      <p:sp>
        <p:nvSpPr>
          <p:cNvPr id="48134" name="Rectangle 6"/>
          <p:cNvSpPr>
            <a:spLocks noGrp="1" noChangeArrowheads="1"/>
          </p:cNvSpPr>
          <p:nvPr>
            <p:ph type="ftr" sz="quarter" idx="3"/>
          </p:nvPr>
        </p:nvSpPr>
        <p:spPr bwMode="auto">
          <a:xfrm>
            <a:off x="3124200" y="6172200"/>
            <a:ext cx="28956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ctr" eaLnBrk="0" hangingPunct="0">
              <a:defRPr kumimoji="0" sz="1400" b="0">
                <a:latin typeface="+mn-lt"/>
                <a:ea typeface="+mn-ea"/>
              </a:defRPr>
            </a:lvl1pPr>
          </a:lstStyle>
          <a:p>
            <a:pPr>
              <a:defRPr/>
            </a:pPr>
            <a:endParaRPr lang="en-US" altLang="en-US"/>
          </a:p>
        </p:txBody>
      </p:sp>
      <p:sp>
        <p:nvSpPr>
          <p:cNvPr id="48135" name="Rectangle 7"/>
          <p:cNvSpPr>
            <a:spLocks noGrp="1" noChangeArrowheads="1"/>
          </p:cNvSpPr>
          <p:nvPr>
            <p:ph type="sldNum" sz="quarter" idx="4"/>
          </p:nvPr>
        </p:nvSpPr>
        <p:spPr bwMode="auto">
          <a:xfrm>
            <a:off x="6858000" y="61722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eaLnBrk="0" hangingPunct="0">
              <a:defRPr kumimoji="0" sz="1400" b="0">
                <a:latin typeface="+mn-lt"/>
                <a:ea typeface="+mn-ea"/>
              </a:defRPr>
            </a:lvl1pPr>
          </a:lstStyle>
          <a:p>
            <a:pPr>
              <a:defRPr/>
            </a:pPr>
            <a:fld id="{2D029578-4872-4E6A-A4E4-F43C0602E15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Lst>
  <p:hf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新細明體" charset="-120"/>
        </a:defRPr>
      </a:lvl2pPr>
      <a:lvl3pPr algn="ctr" rtl="0" eaLnBrk="0" fontAlgn="base" hangingPunct="0">
        <a:spcBef>
          <a:spcPct val="0"/>
        </a:spcBef>
        <a:spcAft>
          <a:spcPct val="0"/>
        </a:spcAft>
        <a:defRPr kumimoji="1" sz="4400">
          <a:solidFill>
            <a:schemeClr val="tx2"/>
          </a:solidFill>
          <a:latin typeface="Times" charset="0"/>
          <a:ea typeface="新細明體" charset="-120"/>
        </a:defRPr>
      </a:lvl3pPr>
      <a:lvl4pPr algn="ctr" rtl="0" eaLnBrk="0" fontAlgn="base" hangingPunct="0">
        <a:spcBef>
          <a:spcPct val="0"/>
        </a:spcBef>
        <a:spcAft>
          <a:spcPct val="0"/>
        </a:spcAft>
        <a:defRPr kumimoji="1" sz="4400">
          <a:solidFill>
            <a:schemeClr val="tx2"/>
          </a:solidFill>
          <a:latin typeface="Times" charset="0"/>
          <a:ea typeface="新細明體" charset="-120"/>
        </a:defRPr>
      </a:lvl4pPr>
      <a:lvl5pPr algn="ctr" rtl="0" eaLnBrk="0" fontAlgn="base" hangingPunct="0">
        <a:spcBef>
          <a:spcPct val="0"/>
        </a:spcBef>
        <a:spcAft>
          <a:spcPct val="0"/>
        </a:spcAft>
        <a:defRPr kumimoji="1" sz="4400">
          <a:solidFill>
            <a:schemeClr val="tx2"/>
          </a:solidFill>
          <a:latin typeface="Times" charset="0"/>
          <a:ea typeface="新細明體" charset="-120"/>
        </a:defRPr>
      </a:lvl5pPr>
      <a:lvl6pPr marL="457200" algn="ctr" rtl="0" fontAlgn="base">
        <a:spcBef>
          <a:spcPct val="0"/>
        </a:spcBef>
        <a:spcAft>
          <a:spcPct val="0"/>
        </a:spcAft>
        <a:defRPr kumimoji="1" sz="4400">
          <a:solidFill>
            <a:schemeClr val="tx2"/>
          </a:solidFill>
          <a:latin typeface="Times" charset="0"/>
          <a:ea typeface="新細明體" charset="-120"/>
        </a:defRPr>
      </a:lvl6pPr>
      <a:lvl7pPr marL="914400" algn="ctr" rtl="0" fontAlgn="base">
        <a:spcBef>
          <a:spcPct val="0"/>
        </a:spcBef>
        <a:spcAft>
          <a:spcPct val="0"/>
        </a:spcAft>
        <a:defRPr kumimoji="1" sz="4400">
          <a:solidFill>
            <a:schemeClr val="tx2"/>
          </a:solidFill>
          <a:latin typeface="Times" charset="0"/>
          <a:ea typeface="新細明體" charset="-120"/>
        </a:defRPr>
      </a:lvl7pPr>
      <a:lvl8pPr marL="1371600" algn="ctr" rtl="0" fontAlgn="base">
        <a:spcBef>
          <a:spcPct val="0"/>
        </a:spcBef>
        <a:spcAft>
          <a:spcPct val="0"/>
        </a:spcAft>
        <a:defRPr kumimoji="1" sz="4400">
          <a:solidFill>
            <a:schemeClr val="tx2"/>
          </a:solidFill>
          <a:latin typeface="Times" charset="0"/>
          <a:ea typeface="新細明體" charset="-120"/>
        </a:defRPr>
      </a:lvl8pPr>
      <a:lvl9pPr marL="1828800" algn="ctr" rtl="0" fontAlgn="base">
        <a:spcBef>
          <a:spcPct val="0"/>
        </a:spcBef>
        <a:spcAft>
          <a:spcPct val="0"/>
        </a:spcAft>
        <a:defRPr kumimoji="1" sz="4400">
          <a:solidFill>
            <a:schemeClr val="tx2"/>
          </a:solidFill>
          <a:latin typeface="Times" charset="0"/>
          <a:ea typeface="新細明體"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p>
        </p:txBody>
      </p:sp>
      <p:sp>
        <p:nvSpPr>
          <p:cNvPr id="15363"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p>
        </p:txBody>
      </p:sp>
      <p:sp>
        <p:nvSpPr>
          <p:cNvPr id="5325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kumimoji="0" sz="1400" b="0">
                <a:latin typeface="+mn-lt"/>
                <a:ea typeface="+mn-ea"/>
              </a:defRPr>
            </a:lvl1pPr>
          </a:lstStyle>
          <a:p>
            <a:pPr>
              <a:defRPr/>
            </a:pPr>
            <a:endParaRPr lang="en-US" altLang="zh-TW"/>
          </a:p>
        </p:txBody>
      </p:sp>
      <p:sp>
        <p:nvSpPr>
          <p:cNvPr id="5325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kumimoji="0" sz="1400" b="0">
                <a:latin typeface="+mn-lt"/>
                <a:ea typeface="+mn-ea"/>
              </a:defRPr>
            </a:lvl1pPr>
          </a:lstStyle>
          <a:p>
            <a:pPr>
              <a:defRPr/>
            </a:pPr>
            <a:endParaRPr lang="en-US" altLang="zh-TW"/>
          </a:p>
        </p:txBody>
      </p:sp>
      <p:sp>
        <p:nvSpPr>
          <p:cNvPr id="53254"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kumimoji="0" sz="1400" b="0">
                <a:latin typeface="+mn-lt"/>
                <a:ea typeface="+mn-ea"/>
              </a:defRPr>
            </a:lvl1pPr>
          </a:lstStyle>
          <a:p>
            <a:pPr>
              <a:defRPr/>
            </a:pPr>
            <a:fld id="{9ED73693-0480-4FE7-87A8-81D3F8A209AE}"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hf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charset="-120"/>
        </a:defRPr>
      </a:lvl5pPr>
      <a:lvl6pPr marL="457200" algn="ctr" rtl="0" fontAlgn="base">
        <a:spcBef>
          <a:spcPct val="0"/>
        </a:spcBef>
        <a:spcAft>
          <a:spcPct val="0"/>
        </a:spcAft>
        <a:defRPr kumimoji="1" sz="4400">
          <a:solidFill>
            <a:schemeClr val="tx2"/>
          </a:solidFill>
          <a:latin typeface="Times New Roman" pitchFamily="18" charset="0"/>
          <a:ea typeface="新細明體" charset="-120"/>
        </a:defRPr>
      </a:lvl6pPr>
      <a:lvl7pPr marL="914400" algn="ctr" rtl="0" fontAlgn="base">
        <a:spcBef>
          <a:spcPct val="0"/>
        </a:spcBef>
        <a:spcAft>
          <a:spcPct val="0"/>
        </a:spcAft>
        <a:defRPr kumimoji="1" sz="4400">
          <a:solidFill>
            <a:schemeClr val="tx2"/>
          </a:solidFill>
          <a:latin typeface="Times New Roman" pitchFamily="18" charset="0"/>
          <a:ea typeface="新細明體" charset="-120"/>
        </a:defRPr>
      </a:lvl7pPr>
      <a:lvl8pPr marL="1371600" algn="ctr" rtl="0" fontAlgn="base">
        <a:spcBef>
          <a:spcPct val="0"/>
        </a:spcBef>
        <a:spcAft>
          <a:spcPct val="0"/>
        </a:spcAft>
        <a:defRPr kumimoji="1" sz="4400">
          <a:solidFill>
            <a:schemeClr val="tx2"/>
          </a:solidFill>
          <a:latin typeface="Times New Roman" pitchFamily="18" charset="0"/>
          <a:ea typeface="新細明體" charset="-120"/>
        </a:defRPr>
      </a:lvl8pPr>
      <a:lvl9pPr marL="1828800" algn="ctr" rtl="0" fontAlgn="base">
        <a:spcBef>
          <a:spcPct val="0"/>
        </a:spcBef>
        <a:spcAft>
          <a:spcPct val="0"/>
        </a:spcAft>
        <a:defRPr kumimoji="1" sz="4400">
          <a:solidFill>
            <a:schemeClr val="tx2"/>
          </a:solidFill>
          <a:latin typeface="Times New Roman" pitchFamily="18" charset="0"/>
          <a:ea typeface="新細明體"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p>
        </p:txBody>
      </p:sp>
      <p:sp>
        <p:nvSpPr>
          <p:cNvPr id="1638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p>
        </p:txBody>
      </p:sp>
      <p:sp>
        <p:nvSpPr>
          <p:cNvPr id="7373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400" b="0">
                <a:latin typeface="+mn-lt"/>
                <a:ea typeface="+mn-ea"/>
              </a:defRPr>
            </a:lvl1pPr>
          </a:lstStyle>
          <a:p>
            <a:pPr>
              <a:defRPr/>
            </a:pPr>
            <a:endParaRPr lang="en-US" altLang="zh-TW"/>
          </a:p>
        </p:txBody>
      </p:sp>
      <p:sp>
        <p:nvSpPr>
          <p:cNvPr id="7373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kumimoji="0" sz="1400" b="0">
                <a:latin typeface="+mn-lt"/>
                <a:ea typeface="+mn-ea"/>
              </a:defRPr>
            </a:lvl1pPr>
          </a:lstStyle>
          <a:p>
            <a:pPr>
              <a:defRPr/>
            </a:pPr>
            <a:endParaRPr lang="en-US" altLang="zh-TW"/>
          </a:p>
        </p:txBody>
      </p:sp>
      <p:sp>
        <p:nvSpPr>
          <p:cNvPr id="73734"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400" b="0">
                <a:latin typeface="+mn-lt"/>
                <a:ea typeface="+mn-ea"/>
              </a:defRPr>
            </a:lvl1pPr>
          </a:lstStyle>
          <a:p>
            <a:pPr>
              <a:defRPr/>
            </a:pPr>
            <a:fld id="{6EBECB9A-FB70-443B-AEF6-C4616F307598}"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Lst>
  <p:hf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charset="-120"/>
        </a:defRPr>
      </a:lvl5pPr>
      <a:lvl6pPr marL="457200" algn="ctr" rtl="0" fontAlgn="base">
        <a:spcBef>
          <a:spcPct val="0"/>
        </a:spcBef>
        <a:spcAft>
          <a:spcPct val="0"/>
        </a:spcAft>
        <a:defRPr kumimoji="1" sz="4400">
          <a:solidFill>
            <a:schemeClr val="tx2"/>
          </a:solidFill>
          <a:latin typeface="Times New Roman" pitchFamily="18" charset="0"/>
          <a:ea typeface="新細明體" charset="-120"/>
        </a:defRPr>
      </a:lvl6pPr>
      <a:lvl7pPr marL="914400" algn="ctr" rtl="0" fontAlgn="base">
        <a:spcBef>
          <a:spcPct val="0"/>
        </a:spcBef>
        <a:spcAft>
          <a:spcPct val="0"/>
        </a:spcAft>
        <a:defRPr kumimoji="1" sz="4400">
          <a:solidFill>
            <a:schemeClr val="tx2"/>
          </a:solidFill>
          <a:latin typeface="Times New Roman" pitchFamily="18" charset="0"/>
          <a:ea typeface="新細明體" charset="-120"/>
        </a:defRPr>
      </a:lvl7pPr>
      <a:lvl8pPr marL="1371600" algn="ctr" rtl="0" fontAlgn="base">
        <a:spcBef>
          <a:spcPct val="0"/>
        </a:spcBef>
        <a:spcAft>
          <a:spcPct val="0"/>
        </a:spcAft>
        <a:defRPr kumimoji="1" sz="4400">
          <a:solidFill>
            <a:schemeClr val="tx2"/>
          </a:solidFill>
          <a:latin typeface="Times New Roman" pitchFamily="18" charset="0"/>
          <a:ea typeface="新細明體" charset="-120"/>
        </a:defRPr>
      </a:lvl8pPr>
      <a:lvl9pPr marL="1828800" algn="ctr" rtl="0" fontAlgn="base">
        <a:spcBef>
          <a:spcPct val="0"/>
        </a:spcBef>
        <a:spcAft>
          <a:spcPct val="0"/>
        </a:spcAft>
        <a:defRPr kumimoji="1" sz="4400">
          <a:solidFill>
            <a:schemeClr val="tx2"/>
          </a:solidFill>
          <a:latin typeface="Times New Roman" pitchFamily="18" charset="0"/>
          <a:ea typeface="新細明體"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7410"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7411"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prstClr val="black">
                    <a:tint val="75000"/>
                  </a:prstClr>
                </a:solidFill>
                <a:latin typeface="Calibri"/>
                <a:ea typeface="新細明體"/>
                <a:cs typeface="+mn-cs"/>
              </a:defRPr>
            </a:lvl1pPr>
          </a:lstStyle>
          <a:p>
            <a:pPr>
              <a:defRPr/>
            </a:pPr>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smtClean="0">
                <a:solidFill>
                  <a:prstClr val="black">
                    <a:tint val="75000"/>
                  </a:prstClr>
                </a:solidFill>
                <a:latin typeface="Calibri"/>
                <a:ea typeface="新細明體"/>
                <a:cs typeface="+mn-cs"/>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prstClr val="black">
                    <a:tint val="75000"/>
                  </a:prstClr>
                </a:solidFill>
                <a:latin typeface="Calibri"/>
                <a:ea typeface="新細明體"/>
                <a:cs typeface="+mn-cs"/>
              </a:defRPr>
            </a:lvl1pPr>
          </a:lstStyle>
          <a:p>
            <a:pPr>
              <a:defRPr/>
            </a:pPr>
            <a:fld id="{F1602096-4CE2-4FF6-B174-4EEB2E5939E8}"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ea typeface="新細明體" pitchFamily="18" charset="-120"/>
        </a:defRPr>
      </a:lvl2pPr>
      <a:lvl3pPr algn="ctr" rtl="0" fontAlgn="base">
        <a:spcBef>
          <a:spcPct val="0"/>
        </a:spcBef>
        <a:spcAft>
          <a:spcPct val="0"/>
        </a:spcAft>
        <a:defRPr sz="4400">
          <a:solidFill>
            <a:schemeClr val="tx1"/>
          </a:solidFill>
          <a:latin typeface="Calibri" pitchFamily="34" charset="0"/>
          <a:ea typeface="新細明體" pitchFamily="18" charset="-120"/>
        </a:defRPr>
      </a:lvl3pPr>
      <a:lvl4pPr algn="ctr" rtl="0" fontAlgn="base">
        <a:spcBef>
          <a:spcPct val="0"/>
        </a:spcBef>
        <a:spcAft>
          <a:spcPct val="0"/>
        </a:spcAft>
        <a:defRPr sz="4400">
          <a:solidFill>
            <a:schemeClr val="tx1"/>
          </a:solidFill>
          <a:latin typeface="Calibri" pitchFamily="34" charset="0"/>
          <a:ea typeface="新細明體" pitchFamily="18" charset="-120"/>
        </a:defRPr>
      </a:lvl4pPr>
      <a:lvl5pPr algn="ctr" rtl="0" fontAlgn="base">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5E23CC7C-6D56-4870-BE28-97FB2CD6FDB5}" type="datetimeFigureOut">
              <a:rPr lang="zh-TW" altLang="en-US" kern="1200">
                <a:solidFill>
                  <a:prstClr val="black">
                    <a:tint val="75000"/>
                  </a:prstClr>
                </a:solidFill>
                <a:latin typeface="Calibri"/>
                <a:ea typeface="新細明體"/>
                <a:cs typeface="+mn-cs"/>
              </a:rPr>
              <a:pPr rtl="0"/>
              <a:t>2008/12/5</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2DA015FD-E906-46E3-85E9-8B222BA1533E}" type="slidenum">
              <a:rPr lang="zh-TW" altLang="en-US" kern="120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847" r:id="rId1"/>
    <p:sldLayoutId id="2147483848" r:id="rId2"/>
    <p:sldLayoutId id="2147483849" r:id="rId3"/>
    <p:sldLayoutId id="2147483850" r:id="rId4"/>
    <p:sldLayoutId id="2147483851" r:id="rId5"/>
    <p:sldLayoutId id="2147483852" r:id="rId6"/>
    <p:sldLayoutId id="2147483853" r:id="rId7"/>
    <p:sldLayoutId id="2147483854" r:id="rId8"/>
    <p:sldLayoutId id="2147483855" r:id="rId9"/>
    <p:sldLayoutId id="2147483856" r:id="rId10"/>
    <p:sldLayoutId id="214748385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image" Target="../media/image15.png"/><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9.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28.wmf"/></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hyperlink" Target="http://www.dina.dk/~sestoft/bsa/Match7Applet.html"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www.dina.dk/~sestoft/bsa/Match7Applet.html" TargetMode="External"/><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8" Type="http://schemas.openxmlformats.org/officeDocument/2006/relationships/image" Target="../media/image54.gif"/><Relationship Id="rId3" Type="http://schemas.openxmlformats.org/officeDocument/2006/relationships/image" Target="../media/image49.jpeg"/><Relationship Id="rId7" Type="http://schemas.openxmlformats.org/officeDocument/2006/relationships/image" Target="../media/image53.gif"/><Relationship Id="rId2" Type="http://schemas.openxmlformats.org/officeDocument/2006/relationships/image" Target="../media/image48.png"/><Relationship Id="rId1" Type="http://schemas.openxmlformats.org/officeDocument/2006/relationships/slideLayout" Target="../slideLayouts/slideLayout68.xml"/><Relationship Id="rId6" Type="http://schemas.openxmlformats.org/officeDocument/2006/relationships/image" Target="../media/image52.gif"/><Relationship Id="rId5" Type="http://schemas.openxmlformats.org/officeDocument/2006/relationships/image" Target="../media/image51.gif"/><Relationship Id="rId4" Type="http://schemas.openxmlformats.org/officeDocument/2006/relationships/image" Target="../media/image50.gif"/></Relationships>
</file>

<file path=ppt/slides/_rels/slide3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63.xml"/></Relationships>
</file>

<file path=ppt/slides/_rels/slide4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63.xml"/></Relationships>
</file>

<file path=ppt/slides/_rels/slide4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63.xml"/></Relationships>
</file>

<file path=ppt/slides/_rels/slide4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63.xml"/></Relationships>
</file>

<file path=ppt/slides/_rels/slide4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63.xml"/></Relationships>
</file>

<file path=ppt/slides/_rels/slide4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63.xml"/></Relationships>
</file>

<file path=ppt/slides/_rels/slide4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63.xml"/></Relationships>
</file>

<file path=ppt/slides/_rels/slide4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63.xml"/></Relationships>
</file>

<file path=ppt/slides/_rels/slide4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63.xml"/></Relationships>
</file>

<file path=ppt/slides/_rels/slide4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63.xml"/></Relationships>
</file>

<file path=ppt/slides/_rels/slide49.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63.xml"/></Relationships>
</file>

<file path=ppt/slides/_rels/slide50.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63.xml"/></Relationships>
</file>

<file path=ppt/slides/_rels/slide51.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63.xml"/></Relationships>
</file>

<file path=ppt/slides/_rels/slide52.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63.xml"/></Relationships>
</file>

<file path=ppt/slides/_rels/slide5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oleObject" Target="../embeddings/oleObject6.bin"/><Relationship Id="rId3" Type="http://schemas.openxmlformats.org/officeDocument/2006/relationships/image" Target="../media/image72.png"/><Relationship Id="rId7" Type="http://schemas.openxmlformats.org/officeDocument/2006/relationships/image" Target="../media/image76.png"/><Relationship Id="rId12" Type="http://schemas.openxmlformats.org/officeDocument/2006/relationships/oleObject" Target="../embeddings/oleObject5.bin"/><Relationship Id="rId17" Type="http://schemas.openxmlformats.org/officeDocument/2006/relationships/oleObject" Target="../embeddings/oleObject10.bin"/><Relationship Id="rId2" Type="http://schemas.openxmlformats.org/officeDocument/2006/relationships/slideLayout" Target="../slideLayouts/slideLayout7.xml"/><Relationship Id="rId16" Type="http://schemas.openxmlformats.org/officeDocument/2006/relationships/oleObject" Target="../embeddings/oleObject9.bin"/><Relationship Id="rId1" Type="http://schemas.openxmlformats.org/officeDocument/2006/relationships/vmlDrawing" Target="../drawings/vmlDrawing2.vml"/><Relationship Id="rId6" Type="http://schemas.openxmlformats.org/officeDocument/2006/relationships/image" Target="../media/image75.png"/><Relationship Id="rId11" Type="http://schemas.openxmlformats.org/officeDocument/2006/relationships/oleObject" Target="../embeddings/oleObject4.bin"/><Relationship Id="rId5" Type="http://schemas.openxmlformats.org/officeDocument/2006/relationships/image" Target="../media/image74.png"/><Relationship Id="rId15" Type="http://schemas.openxmlformats.org/officeDocument/2006/relationships/oleObject" Target="../embeddings/oleObject8.bin"/><Relationship Id="rId10" Type="http://schemas.openxmlformats.org/officeDocument/2006/relationships/oleObject" Target="../embeddings/oleObject3.bin"/><Relationship Id="rId4" Type="http://schemas.openxmlformats.org/officeDocument/2006/relationships/image" Target="../media/image73.png"/><Relationship Id="rId9" Type="http://schemas.openxmlformats.org/officeDocument/2006/relationships/oleObject" Target="../embeddings/oleObject2.bin"/><Relationship Id="rId14" Type="http://schemas.openxmlformats.org/officeDocument/2006/relationships/oleObject" Target="../embeddings/oleObject7.bin"/></Relationships>
</file>

<file path=ppt/slides/_rels/slide55.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oleObject" Target="../embeddings/oleObject18.bin"/><Relationship Id="rId18" Type="http://schemas.openxmlformats.org/officeDocument/2006/relationships/oleObject" Target="../embeddings/oleObject21.bin"/><Relationship Id="rId3" Type="http://schemas.openxmlformats.org/officeDocument/2006/relationships/oleObject" Target="../embeddings/oleObject11.bin"/><Relationship Id="rId7" Type="http://schemas.openxmlformats.org/officeDocument/2006/relationships/image" Target="../media/image73.png"/><Relationship Id="rId12" Type="http://schemas.openxmlformats.org/officeDocument/2006/relationships/oleObject" Target="../embeddings/oleObject17.bin"/><Relationship Id="rId17" Type="http://schemas.openxmlformats.org/officeDocument/2006/relationships/image" Target="../media/image77.png"/><Relationship Id="rId2" Type="http://schemas.openxmlformats.org/officeDocument/2006/relationships/slideLayout" Target="../slideLayouts/slideLayout7.xml"/><Relationship Id="rId16" Type="http://schemas.openxmlformats.org/officeDocument/2006/relationships/image" Target="../media/image76.png"/><Relationship Id="rId1" Type="http://schemas.openxmlformats.org/officeDocument/2006/relationships/vmlDrawing" Target="../drawings/vmlDrawing3.vml"/><Relationship Id="rId6" Type="http://schemas.openxmlformats.org/officeDocument/2006/relationships/oleObject" Target="../embeddings/oleObject14.bin"/><Relationship Id="rId11" Type="http://schemas.openxmlformats.org/officeDocument/2006/relationships/oleObject" Target="../embeddings/oleObject16.bin"/><Relationship Id="rId5" Type="http://schemas.openxmlformats.org/officeDocument/2006/relationships/oleObject" Target="../embeddings/oleObject13.bin"/><Relationship Id="rId15" Type="http://schemas.openxmlformats.org/officeDocument/2006/relationships/oleObject" Target="../embeddings/oleObject20.bin"/><Relationship Id="rId10" Type="http://schemas.openxmlformats.org/officeDocument/2006/relationships/oleObject" Target="../embeddings/oleObject15.bin"/><Relationship Id="rId19" Type="http://schemas.openxmlformats.org/officeDocument/2006/relationships/oleObject" Target="../embeddings/oleObject22.bin"/><Relationship Id="rId4" Type="http://schemas.openxmlformats.org/officeDocument/2006/relationships/oleObject" Target="../embeddings/oleObject12.bin"/><Relationship Id="rId9" Type="http://schemas.openxmlformats.org/officeDocument/2006/relationships/image" Target="../media/image75.png"/><Relationship Id="rId14" Type="http://schemas.openxmlformats.org/officeDocument/2006/relationships/oleObject" Target="../embeddings/oleObject19.bin"/></Relationships>
</file>

<file path=ppt/slides/_rels/slide56.xml.rels><?xml version="1.0" encoding="UTF-8" standalone="yes"?>
<Relationships xmlns="http://schemas.openxmlformats.org/package/2006/relationships"><Relationship Id="rId8" Type="http://schemas.openxmlformats.org/officeDocument/2006/relationships/hyperlink" Target="http://evolution.genetics.washington.edu/phylip/progs.data.cont.html" TargetMode="External"/><Relationship Id="rId13" Type="http://schemas.openxmlformats.org/officeDocument/2006/relationships/hyperlink" Target="http://evolution.genetics.washington.edu/phylip/progs.algs.move.html" TargetMode="External"/><Relationship Id="rId3" Type="http://schemas.openxmlformats.org/officeDocument/2006/relationships/hyperlink" Target="http://evolution.genetics.washington.edu/phylip/progs.data.dna.html" TargetMode="External"/><Relationship Id="rId7" Type="http://schemas.openxmlformats.org/officeDocument/2006/relationships/hyperlink" Target="http://evolution.genetics.washington.edu/phylip/progs.data.gene.html" TargetMode="External"/><Relationship Id="rId12" Type="http://schemas.openxmlformats.org/officeDocument/2006/relationships/hyperlink" Target="http://evolution.genetics.washington.edu/phylip/progs.algs.bandb.html" TargetMode="External"/><Relationship Id="rId17" Type="http://schemas.openxmlformats.org/officeDocument/2006/relationships/image" Target="../media/image79.jpeg"/><Relationship Id="rId2" Type="http://schemas.openxmlformats.org/officeDocument/2006/relationships/slideLayout" Target="../slideLayouts/slideLayout7.xml"/><Relationship Id="rId16" Type="http://schemas.openxmlformats.org/officeDocument/2006/relationships/oleObject" Target="../embeddings/oleObject23.bin"/><Relationship Id="rId1" Type="http://schemas.openxmlformats.org/officeDocument/2006/relationships/vmlDrawing" Target="../drawings/vmlDrawing4.vml"/><Relationship Id="rId6" Type="http://schemas.openxmlformats.org/officeDocument/2006/relationships/hyperlink" Target="http://evolution.genetics.washington.edu/phylip/progs.data.dist.html" TargetMode="External"/><Relationship Id="rId11" Type="http://schemas.openxmlformats.org/officeDocument/2006/relationships/hyperlink" Target="http://evolution.genetics.washington.edu/phylip/progs.algs.heur.html" TargetMode="External"/><Relationship Id="rId5" Type="http://schemas.openxmlformats.org/officeDocument/2006/relationships/hyperlink" Target="http://evolution.genetics.washington.edu/phylip/progs.data.rest.html" TargetMode="External"/><Relationship Id="rId15" Type="http://schemas.openxmlformats.org/officeDocument/2006/relationships/hyperlink" Target="http://evolution.genetics.washington.edu/phylip/progs.algs.data.html" TargetMode="External"/><Relationship Id="rId10" Type="http://schemas.openxmlformats.org/officeDocument/2006/relationships/hyperlink" Target="http://evolution.genetics.washington.edu/phylip/progs.data.tree.html" TargetMode="External"/><Relationship Id="rId4" Type="http://schemas.openxmlformats.org/officeDocument/2006/relationships/hyperlink" Target="http://evolution.genetics.washington.edu/phylip/progs.data.prot.html" TargetMode="External"/><Relationship Id="rId9" Type="http://schemas.openxmlformats.org/officeDocument/2006/relationships/hyperlink" Target="http://evolution.genetics.washington.edu/phylip/progs.data.disc.html" TargetMode="External"/><Relationship Id="rId14" Type="http://schemas.openxmlformats.org/officeDocument/2006/relationships/hyperlink" Target="http://evolution.genetics.washington.edu/phylip/progs.algs.tree.html" TargetMode="External"/></Relationships>
</file>

<file path=ppt/slides/_rels/slide57.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oleObject" Target="../embeddings/oleObject29.bin"/><Relationship Id="rId18" Type="http://schemas.openxmlformats.org/officeDocument/2006/relationships/oleObject" Target="../embeddings/oleObject34.bin"/><Relationship Id="rId3" Type="http://schemas.openxmlformats.org/officeDocument/2006/relationships/oleObject" Target="../embeddings/oleObject24.bin"/><Relationship Id="rId21" Type="http://schemas.openxmlformats.org/officeDocument/2006/relationships/image" Target="../media/image81.png"/><Relationship Id="rId7" Type="http://schemas.openxmlformats.org/officeDocument/2006/relationships/image" Target="../media/image74.png"/><Relationship Id="rId12" Type="http://schemas.openxmlformats.org/officeDocument/2006/relationships/oleObject" Target="../embeddings/oleObject28.bin"/><Relationship Id="rId17" Type="http://schemas.openxmlformats.org/officeDocument/2006/relationships/oleObject" Target="../embeddings/oleObject33.bin"/><Relationship Id="rId2" Type="http://schemas.openxmlformats.org/officeDocument/2006/relationships/slideLayout" Target="../slideLayouts/slideLayout7.xml"/><Relationship Id="rId16" Type="http://schemas.openxmlformats.org/officeDocument/2006/relationships/oleObject" Target="../embeddings/oleObject32.bin"/><Relationship Id="rId20" Type="http://schemas.openxmlformats.org/officeDocument/2006/relationships/image" Target="../media/image80.png"/><Relationship Id="rId1" Type="http://schemas.openxmlformats.org/officeDocument/2006/relationships/vmlDrawing" Target="../drawings/vmlDrawing5.vml"/><Relationship Id="rId6" Type="http://schemas.openxmlformats.org/officeDocument/2006/relationships/image" Target="../media/image73.png"/><Relationship Id="rId11" Type="http://schemas.openxmlformats.org/officeDocument/2006/relationships/oleObject" Target="../embeddings/oleObject27.bin"/><Relationship Id="rId5" Type="http://schemas.openxmlformats.org/officeDocument/2006/relationships/oleObject" Target="../embeddings/oleObject26.bin"/><Relationship Id="rId15" Type="http://schemas.openxmlformats.org/officeDocument/2006/relationships/oleObject" Target="../embeddings/oleObject31.bin"/><Relationship Id="rId10" Type="http://schemas.openxmlformats.org/officeDocument/2006/relationships/image" Target="../media/image77.png"/><Relationship Id="rId19" Type="http://schemas.openxmlformats.org/officeDocument/2006/relationships/oleObject" Target="../embeddings/oleObject35.bin"/><Relationship Id="rId4" Type="http://schemas.openxmlformats.org/officeDocument/2006/relationships/oleObject" Target="../embeddings/oleObject25.bin"/><Relationship Id="rId9" Type="http://schemas.openxmlformats.org/officeDocument/2006/relationships/image" Target="../media/image76.png"/><Relationship Id="rId14" Type="http://schemas.openxmlformats.org/officeDocument/2006/relationships/oleObject" Target="../embeddings/oleObject30.bin"/><Relationship Id="rId22" Type="http://schemas.openxmlformats.org/officeDocument/2006/relationships/image" Target="../media/image82.png"/></Relationships>
</file>

<file path=ppt/slides/_rels/slide58.xml.rels><?xml version="1.0" encoding="UTF-8" standalone="yes"?>
<Relationships xmlns="http://schemas.openxmlformats.org/package/2006/relationships"><Relationship Id="rId8" Type="http://schemas.openxmlformats.org/officeDocument/2006/relationships/oleObject" Target="../embeddings/oleObject38.bin"/><Relationship Id="rId13" Type="http://schemas.openxmlformats.org/officeDocument/2006/relationships/oleObject" Target="../embeddings/oleObject43.bin"/><Relationship Id="rId18" Type="http://schemas.openxmlformats.org/officeDocument/2006/relationships/oleObject" Target="../embeddings/oleObject46.bin"/><Relationship Id="rId3" Type="http://schemas.openxmlformats.org/officeDocument/2006/relationships/oleObject" Target="../embeddings/oleObject36.bin"/><Relationship Id="rId21" Type="http://schemas.openxmlformats.org/officeDocument/2006/relationships/image" Target="../media/image84.png"/><Relationship Id="rId7" Type="http://schemas.openxmlformats.org/officeDocument/2006/relationships/image" Target="../media/image75.png"/><Relationship Id="rId12" Type="http://schemas.openxmlformats.org/officeDocument/2006/relationships/oleObject" Target="../embeddings/oleObject42.bin"/><Relationship Id="rId17" Type="http://schemas.openxmlformats.org/officeDocument/2006/relationships/oleObject" Target="../embeddings/oleObject45.bin"/><Relationship Id="rId2" Type="http://schemas.openxmlformats.org/officeDocument/2006/relationships/slideLayout" Target="../slideLayouts/slideLayout7.xml"/><Relationship Id="rId16" Type="http://schemas.openxmlformats.org/officeDocument/2006/relationships/oleObject" Target="../embeddings/oleObject44.bin"/><Relationship Id="rId20" Type="http://schemas.openxmlformats.org/officeDocument/2006/relationships/image" Target="../media/image83.png"/><Relationship Id="rId1" Type="http://schemas.openxmlformats.org/officeDocument/2006/relationships/vmlDrawing" Target="../drawings/vmlDrawing6.vml"/><Relationship Id="rId6" Type="http://schemas.openxmlformats.org/officeDocument/2006/relationships/image" Target="../media/image74.png"/><Relationship Id="rId11" Type="http://schemas.openxmlformats.org/officeDocument/2006/relationships/oleObject" Target="../embeddings/oleObject41.bin"/><Relationship Id="rId5" Type="http://schemas.openxmlformats.org/officeDocument/2006/relationships/image" Target="../media/image73.png"/><Relationship Id="rId15" Type="http://schemas.openxmlformats.org/officeDocument/2006/relationships/image" Target="../media/image77.png"/><Relationship Id="rId10" Type="http://schemas.openxmlformats.org/officeDocument/2006/relationships/oleObject" Target="../embeddings/oleObject40.bin"/><Relationship Id="rId19" Type="http://schemas.openxmlformats.org/officeDocument/2006/relationships/oleObject" Target="../embeddings/oleObject47.bin"/><Relationship Id="rId4" Type="http://schemas.openxmlformats.org/officeDocument/2006/relationships/oleObject" Target="../embeddings/oleObject37.bin"/><Relationship Id="rId9" Type="http://schemas.openxmlformats.org/officeDocument/2006/relationships/oleObject" Target="../embeddings/oleObject39.bin"/><Relationship Id="rId14" Type="http://schemas.openxmlformats.org/officeDocument/2006/relationships/image" Target="../media/image76.png"/></Relationships>
</file>

<file path=ppt/slides/_rels/slide59.xml.rels><?xml version="1.0" encoding="UTF-8" standalone="yes"?>
<Relationships xmlns="http://schemas.openxmlformats.org/package/2006/relationships"><Relationship Id="rId8" Type="http://schemas.openxmlformats.org/officeDocument/2006/relationships/oleObject" Target="../embeddings/oleObject50.bin"/><Relationship Id="rId13" Type="http://schemas.openxmlformats.org/officeDocument/2006/relationships/oleObject" Target="../embeddings/oleObject55.bin"/><Relationship Id="rId18" Type="http://schemas.openxmlformats.org/officeDocument/2006/relationships/oleObject" Target="../embeddings/oleObject58.bin"/><Relationship Id="rId3" Type="http://schemas.openxmlformats.org/officeDocument/2006/relationships/oleObject" Target="../embeddings/oleObject48.bin"/><Relationship Id="rId21" Type="http://schemas.openxmlformats.org/officeDocument/2006/relationships/image" Target="../media/image86.png"/><Relationship Id="rId7" Type="http://schemas.openxmlformats.org/officeDocument/2006/relationships/image" Target="../media/image75.png"/><Relationship Id="rId12" Type="http://schemas.openxmlformats.org/officeDocument/2006/relationships/oleObject" Target="../embeddings/oleObject54.bin"/><Relationship Id="rId17" Type="http://schemas.openxmlformats.org/officeDocument/2006/relationships/oleObject" Target="../embeddings/oleObject57.bin"/><Relationship Id="rId2" Type="http://schemas.openxmlformats.org/officeDocument/2006/relationships/slideLayout" Target="../slideLayouts/slideLayout7.xml"/><Relationship Id="rId16" Type="http://schemas.openxmlformats.org/officeDocument/2006/relationships/oleObject" Target="../embeddings/oleObject56.bin"/><Relationship Id="rId20" Type="http://schemas.openxmlformats.org/officeDocument/2006/relationships/image" Target="../media/image85.png"/><Relationship Id="rId1" Type="http://schemas.openxmlformats.org/officeDocument/2006/relationships/vmlDrawing" Target="../drawings/vmlDrawing7.vml"/><Relationship Id="rId6" Type="http://schemas.openxmlformats.org/officeDocument/2006/relationships/image" Target="../media/image74.png"/><Relationship Id="rId11" Type="http://schemas.openxmlformats.org/officeDocument/2006/relationships/oleObject" Target="../embeddings/oleObject53.bin"/><Relationship Id="rId5" Type="http://schemas.openxmlformats.org/officeDocument/2006/relationships/image" Target="../media/image73.png"/><Relationship Id="rId15" Type="http://schemas.openxmlformats.org/officeDocument/2006/relationships/image" Target="../media/image77.png"/><Relationship Id="rId10" Type="http://schemas.openxmlformats.org/officeDocument/2006/relationships/oleObject" Target="../embeddings/oleObject52.bin"/><Relationship Id="rId19" Type="http://schemas.openxmlformats.org/officeDocument/2006/relationships/oleObject" Target="../embeddings/oleObject59.bin"/><Relationship Id="rId4" Type="http://schemas.openxmlformats.org/officeDocument/2006/relationships/oleObject" Target="../embeddings/oleObject49.bin"/><Relationship Id="rId9" Type="http://schemas.openxmlformats.org/officeDocument/2006/relationships/oleObject" Target="../embeddings/oleObject51.bin"/><Relationship Id="rId14" Type="http://schemas.openxmlformats.org/officeDocument/2006/relationships/image" Target="../media/image76.png"/><Relationship Id="rId22" Type="http://schemas.openxmlformats.org/officeDocument/2006/relationships/image" Target="../media/image87.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oleObject" Target="../embeddings/oleObject65.bin"/><Relationship Id="rId18" Type="http://schemas.openxmlformats.org/officeDocument/2006/relationships/oleObject" Target="../embeddings/oleObject70.bin"/><Relationship Id="rId3" Type="http://schemas.openxmlformats.org/officeDocument/2006/relationships/oleObject" Target="../embeddings/oleObject60.bin"/><Relationship Id="rId21" Type="http://schemas.openxmlformats.org/officeDocument/2006/relationships/image" Target="../media/image81.png"/><Relationship Id="rId7" Type="http://schemas.openxmlformats.org/officeDocument/2006/relationships/image" Target="../media/image74.png"/><Relationship Id="rId12" Type="http://schemas.openxmlformats.org/officeDocument/2006/relationships/oleObject" Target="../embeddings/oleObject64.bin"/><Relationship Id="rId17" Type="http://schemas.openxmlformats.org/officeDocument/2006/relationships/oleObject" Target="../embeddings/oleObject69.bin"/><Relationship Id="rId2" Type="http://schemas.openxmlformats.org/officeDocument/2006/relationships/slideLayout" Target="../slideLayouts/slideLayout7.xml"/><Relationship Id="rId16" Type="http://schemas.openxmlformats.org/officeDocument/2006/relationships/oleObject" Target="../embeddings/oleObject68.bin"/><Relationship Id="rId20" Type="http://schemas.openxmlformats.org/officeDocument/2006/relationships/image" Target="../media/image80.png"/><Relationship Id="rId1" Type="http://schemas.openxmlformats.org/officeDocument/2006/relationships/vmlDrawing" Target="../drawings/vmlDrawing8.vml"/><Relationship Id="rId6" Type="http://schemas.openxmlformats.org/officeDocument/2006/relationships/image" Target="../media/image73.png"/><Relationship Id="rId11" Type="http://schemas.openxmlformats.org/officeDocument/2006/relationships/oleObject" Target="../embeddings/oleObject63.bin"/><Relationship Id="rId5" Type="http://schemas.openxmlformats.org/officeDocument/2006/relationships/oleObject" Target="../embeddings/oleObject62.bin"/><Relationship Id="rId15" Type="http://schemas.openxmlformats.org/officeDocument/2006/relationships/oleObject" Target="../embeddings/oleObject67.bin"/><Relationship Id="rId10" Type="http://schemas.openxmlformats.org/officeDocument/2006/relationships/image" Target="../media/image77.png"/><Relationship Id="rId19" Type="http://schemas.openxmlformats.org/officeDocument/2006/relationships/oleObject" Target="../embeddings/oleObject71.bin"/><Relationship Id="rId4" Type="http://schemas.openxmlformats.org/officeDocument/2006/relationships/oleObject" Target="../embeddings/oleObject61.bin"/><Relationship Id="rId9" Type="http://schemas.openxmlformats.org/officeDocument/2006/relationships/image" Target="../media/image76.png"/><Relationship Id="rId14" Type="http://schemas.openxmlformats.org/officeDocument/2006/relationships/oleObject" Target="../embeddings/oleObject66.bin"/><Relationship Id="rId22" Type="http://schemas.openxmlformats.org/officeDocument/2006/relationships/image" Target="../media/image82.png"/></Relationships>
</file>

<file path=ppt/slides/_rels/slide62.xml.rels><?xml version="1.0" encoding="UTF-8" standalone="yes"?>
<Relationships xmlns="http://schemas.openxmlformats.org/package/2006/relationships"><Relationship Id="rId8" Type="http://schemas.openxmlformats.org/officeDocument/2006/relationships/oleObject" Target="../embeddings/oleObject74.bin"/><Relationship Id="rId13" Type="http://schemas.openxmlformats.org/officeDocument/2006/relationships/image" Target="../media/image77.png"/><Relationship Id="rId18" Type="http://schemas.openxmlformats.org/officeDocument/2006/relationships/oleObject" Target="../embeddings/oleObject82.bin"/><Relationship Id="rId3" Type="http://schemas.openxmlformats.org/officeDocument/2006/relationships/image" Target="../media/image73.png"/><Relationship Id="rId21" Type="http://schemas.openxmlformats.org/officeDocument/2006/relationships/image" Target="../media/image89.png"/><Relationship Id="rId7" Type="http://schemas.openxmlformats.org/officeDocument/2006/relationships/oleObject" Target="../embeddings/oleObject73.bin"/><Relationship Id="rId12" Type="http://schemas.openxmlformats.org/officeDocument/2006/relationships/image" Target="../media/image76.png"/><Relationship Id="rId17" Type="http://schemas.openxmlformats.org/officeDocument/2006/relationships/oleObject" Target="../embeddings/oleObject81.bin"/><Relationship Id="rId2" Type="http://schemas.openxmlformats.org/officeDocument/2006/relationships/slideLayout" Target="../slideLayouts/slideLayout7.xml"/><Relationship Id="rId16" Type="http://schemas.openxmlformats.org/officeDocument/2006/relationships/oleObject" Target="../embeddings/oleObject80.bin"/><Relationship Id="rId20" Type="http://schemas.openxmlformats.org/officeDocument/2006/relationships/image" Target="../media/image88.png"/><Relationship Id="rId1" Type="http://schemas.openxmlformats.org/officeDocument/2006/relationships/vmlDrawing" Target="../drawings/vmlDrawing9.vml"/><Relationship Id="rId6" Type="http://schemas.openxmlformats.org/officeDocument/2006/relationships/oleObject" Target="../embeddings/oleObject72.bin"/><Relationship Id="rId11" Type="http://schemas.openxmlformats.org/officeDocument/2006/relationships/oleObject" Target="../embeddings/oleObject77.bin"/><Relationship Id="rId5" Type="http://schemas.openxmlformats.org/officeDocument/2006/relationships/image" Target="../media/image75.png"/><Relationship Id="rId15" Type="http://schemas.openxmlformats.org/officeDocument/2006/relationships/oleObject" Target="../embeddings/oleObject79.bin"/><Relationship Id="rId10" Type="http://schemas.openxmlformats.org/officeDocument/2006/relationships/oleObject" Target="../embeddings/oleObject76.bin"/><Relationship Id="rId19" Type="http://schemas.openxmlformats.org/officeDocument/2006/relationships/oleObject" Target="../embeddings/oleObject83.bin"/><Relationship Id="rId4" Type="http://schemas.openxmlformats.org/officeDocument/2006/relationships/image" Target="../media/image74.png"/><Relationship Id="rId9" Type="http://schemas.openxmlformats.org/officeDocument/2006/relationships/oleObject" Target="../embeddings/oleObject75.bin"/><Relationship Id="rId14" Type="http://schemas.openxmlformats.org/officeDocument/2006/relationships/oleObject" Target="../embeddings/oleObject78.bin"/></Relationships>
</file>

<file path=ppt/slides/_rels/slide63.xml.rels><?xml version="1.0" encoding="UTF-8" standalone="yes"?>
<Relationships xmlns="http://schemas.openxmlformats.org/package/2006/relationships"><Relationship Id="rId8" Type="http://schemas.openxmlformats.org/officeDocument/2006/relationships/oleObject" Target="../embeddings/oleObject86.bin"/><Relationship Id="rId13" Type="http://schemas.openxmlformats.org/officeDocument/2006/relationships/image" Target="../media/image77.png"/><Relationship Id="rId18" Type="http://schemas.openxmlformats.org/officeDocument/2006/relationships/oleObject" Target="../embeddings/oleObject94.bin"/><Relationship Id="rId3" Type="http://schemas.openxmlformats.org/officeDocument/2006/relationships/image" Target="../media/image73.png"/><Relationship Id="rId7" Type="http://schemas.openxmlformats.org/officeDocument/2006/relationships/oleObject" Target="../embeddings/oleObject85.bin"/><Relationship Id="rId12" Type="http://schemas.openxmlformats.org/officeDocument/2006/relationships/image" Target="../media/image76.png"/><Relationship Id="rId17" Type="http://schemas.openxmlformats.org/officeDocument/2006/relationships/oleObject" Target="../embeddings/oleObject93.bin"/><Relationship Id="rId2" Type="http://schemas.openxmlformats.org/officeDocument/2006/relationships/slideLayout" Target="../slideLayouts/slideLayout7.xml"/><Relationship Id="rId16" Type="http://schemas.openxmlformats.org/officeDocument/2006/relationships/oleObject" Target="../embeddings/oleObject92.bin"/><Relationship Id="rId20" Type="http://schemas.openxmlformats.org/officeDocument/2006/relationships/image" Target="../media/image90.png"/><Relationship Id="rId1" Type="http://schemas.openxmlformats.org/officeDocument/2006/relationships/vmlDrawing" Target="../drawings/vmlDrawing10.vml"/><Relationship Id="rId6" Type="http://schemas.openxmlformats.org/officeDocument/2006/relationships/oleObject" Target="../embeddings/oleObject84.bin"/><Relationship Id="rId11" Type="http://schemas.openxmlformats.org/officeDocument/2006/relationships/oleObject" Target="../embeddings/oleObject89.bin"/><Relationship Id="rId5" Type="http://schemas.openxmlformats.org/officeDocument/2006/relationships/image" Target="../media/image75.png"/><Relationship Id="rId15" Type="http://schemas.openxmlformats.org/officeDocument/2006/relationships/oleObject" Target="../embeddings/oleObject91.bin"/><Relationship Id="rId10" Type="http://schemas.openxmlformats.org/officeDocument/2006/relationships/oleObject" Target="../embeddings/oleObject88.bin"/><Relationship Id="rId19" Type="http://schemas.openxmlformats.org/officeDocument/2006/relationships/oleObject" Target="../embeddings/oleObject95.bin"/><Relationship Id="rId4" Type="http://schemas.openxmlformats.org/officeDocument/2006/relationships/image" Target="../media/image74.png"/><Relationship Id="rId9" Type="http://schemas.openxmlformats.org/officeDocument/2006/relationships/oleObject" Target="../embeddings/oleObject87.bin"/><Relationship Id="rId14" Type="http://schemas.openxmlformats.org/officeDocument/2006/relationships/oleObject" Target="../embeddings/oleObject90.bin"/></Relationships>
</file>

<file path=ppt/slides/_rels/slide64.xml.rels><?xml version="1.0" encoding="UTF-8" standalone="yes"?>
<Relationships xmlns="http://schemas.openxmlformats.org/package/2006/relationships"><Relationship Id="rId8" Type="http://schemas.openxmlformats.org/officeDocument/2006/relationships/oleObject" Target="../embeddings/oleObject98.bin"/><Relationship Id="rId13" Type="http://schemas.openxmlformats.org/officeDocument/2006/relationships/oleObject" Target="../embeddings/oleObject103.bin"/><Relationship Id="rId18" Type="http://schemas.openxmlformats.org/officeDocument/2006/relationships/oleObject" Target="../embeddings/oleObject106.bin"/><Relationship Id="rId3" Type="http://schemas.openxmlformats.org/officeDocument/2006/relationships/oleObject" Target="../embeddings/oleObject96.bin"/><Relationship Id="rId21" Type="http://schemas.openxmlformats.org/officeDocument/2006/relationships/image" Target="../media/image87.png"/><Relationship Id="rId7" Type="http://schemas.openxmlformats.org/officeDocument/2006/relationships/image" Target="../media/image75.png"/><Relationship Id="rId12" Type="http://schemas.openxmlformats.org/officeDocument/2006/relationships/oleObject" Target="../embeddings/oleObject102.bin"/><Relationship Id="rId17" Type="http://schemas.openxmlformats.org/officeDocument/2006/relationships/oleObject" Target="../embeddings/oleObject105.bin"/><Relationship Id="rId2" Type="http://schemas.openxmlformats.org/officeDocument/2006/relationships/slideLayout" Target="../slideLayouts/slideLayout7.xml"/><Relationship Id="rId16" Type="http://schemas.openxmlformats.org/officeDocument/2006/relationships/oleObject" Target="../embeddings/oleObject104.bin"/><Relationship Id="rId20" Type="http://schemas.openxmlformats.org/officeDocument/2006/relationships/image" Target="../media/image86.png"/><Relationship Id="rId1" Type="http://schemas.openxmlformats.org/officeDocument/2006/relationships/vmlDrawing" Target="../drawings/vmlDrawing11.vml"/><Relationship Id="rId6" Type="http://schemas.openxmlformats.org/officeDocument/2006/relationships/image" Target="../media/image74.png"/><Relationship Id="rId11" Type="http://schemas.openxmlformats.org/officeDocument/2006/relationships/oleObject" Target="../embeddings/oleObject101.bin"/><Relationship Id="rId5" Type="http://schemas.openxmlformats.org/officeDocument/2006/relationships/image" Target="../media/image73.png"/><Relationship Id="rId15" Type="http://schemas.openxmlformats.org/officeDocument/2006/relationships/image" Target="../media/image77.png"/><Relationship Id="rId10" Type="http://schemas.openxmlformats.org/officeDocument/2006/relationships/oleObject" Target="../embeddings/oleObject100.bin"/><Relationship Id="rId19" Type="http://schemas.openxmlformats.org/officeDocument/2006/relationships/oleObject" Target="../embeddings/oleObject107.bin"/><Relationship Id="rId4" Type="http://schemas.openxmlformats.org/officeDocument/2006/relationships/oleObject" Target="../embeddings/oleObject97.bin"/><Relationship Id="rId9" Type="http://schemas.openxmlformats.org/officeDocument/2006/relationships/oleObject" Target="../embeddings/oleObject99.bin"/><Relationship Id="rId14" Type="http://schemas.openxmlformats.org/officeDocument/2006/relationships/image" Target="../media/image76.png"/><Relationship Id="rId22" Type="http://schemas.openxmlformats.org/officeDocument/2006/relationships/image" Target="../media/image85.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multigene"/>
          <p:cNvPicPr>
            <a:picLocks noChangeAspect="1" noChangeArrowheads="1"/>
          </p:cNvPicPr>
          <p:nvPr/>
        </p:nvPicPr>
        <p:blipFill>
          <a:blip r:embed="rId2">
            <a:lum bright="70000" contrast="-70000"/>
          </a:blip>
          <a:srcRect/>
          <a:stretch>
            <a:fillRect/>
          </a:stretch>
        </p:blipFill>
        <p:spPr bwMode="auto">
          <a:xfrm>
            <a:off x="0" y="0"/>
            <a:ext cx="9144000" cy="6858000"/>
          </a:xfrm>
          <a:prstGeom prst="rect">
            <a:avLst/>
          </a:prstGeom>
          <a:noFill/>
          <a:ln w="9525">
            <a:noFill/>
            <a:miter lim="800000"/>
            <a:headEnd/>
            <a:tailEnd/>
          </a:ln>
        </p:spPr>
      </p:pic>
      <p:sp>
        <p:nvSpPr>
          <p:cNvPr id="2050" name="Rectangle 2"/>
          <p:cNvSpPr>
            <a:spLocks noGrp="1" noChangeArrowheads="1"/>
          </p:cNvSpPr>
          <p:nvPr>
            <p:ph type="ctrTitle"/>
          </p:nvPr>
        </p:nvSpPr>
        <p:spPr>
          <a:xfrm>
            <a:off x="685800" y="1958975"/>
            <a:ext cx="7772400" cy="1470025"/>
          </a:xfrm>
        </p:spPr>
        <p:txBody>
          <a:bodyPr anchor="t"/>
          <a:lstStyle/>
          <a:p>
            <a:pPr eaLnBrk="1" hangingPunct="1">
              <a:defRPr/>
            </a:pPr>
            <a:r>
              <a:rPr lang="en-US" altLang="zh-TW" b="1" smtClean="0">
                <a:solidFill>
                  <a:schemeClr val="accent2"/>
                </a:solidFill>
                <a:effectLst>
                  <a:outerShdw blurRad="38100" dist="38100" dir="2700000" algn="tl">
                    <a:srgbClr val="C0C0C0"/>
                  </a:outerShdw>
                </a:effectLst>
              </a:rPr>
              <a:t>Phylogenetic Analysis</a:t>
            </a:r>
          </a:p>
        </p:txBody>
      </p:sp>
      <p:grpSp>
        <p:nvGrpSpPr>
          <p:cNvPr id="19460" name="Group 7"/>
          <p:cNvGrpSpPr>
            <a:grpSpLocks/>
          </p:cNvGrpSpPr>
          <p:nvPr/>
        </p:nvGrpSpPr>
        <p:grpSpPr bwMode="auto">
          <a:xfrm>
            <a:off x="5646738" y="5589588"/>
            <a:ext cx="2778125" cy="749300"/>
            <a:chOff x="2880" y="3329"/>
            <a:chExt cx="1750" cy="472"/>
          </a:xfrm>
        </p:grpSpPr>
        <p:grpSp>
          <p:nvGrpSpPr>
            <p:cNvPr id="19462" name="Group 8"/>
            <p:cNvGrpSpPr>
              <a:grpSpLocks/>
            </p:cNvGrpSpPr>
            <p:nvPr/>
          </p:nvGrpSpPr>
          <p:grpSpPr bwMode="auto">
            <a:xfrm>
              <a:off x="2880" y="3329"/>
              <a:ext cx="1750" cy="192"/>
              <a:chOff x="2880" y="3203"/>
              <a:chExt cx="1750" cy="192"/>
            </a:xfrm>
          </p:grpSpPr>
          <p:sp>
            <p:nvSpPr>
              <p:cNvPr id="19466" name="Text Box 9"/>
              <p:cNvSpPr txBox="1">
                <a:spLocks noChangeArrowheads="1"/>
              </p:cNvSpPr>
              <p:nvPr/>
            </p:nvSpPr>
            <p:spPr bwMode="auto">
              <a:xfrm>
                <a:off x="2880" y="3203"/>
                <a:ext cx="750" cy="192"/>
              </a:xfrm>
              <a:prstGeom prst="rect">
                <a:avLst/>
              </a:prstGeom>
              <a:noFill/>
              <a:ln w="9525">
                <a:noFill/>
                <a:miter lim="800000"/>
                <a:headEnd/>
                <a:tailEnd/>
              </a:ln>
            </p:spPr>
            <p:txBody>
              <a:bodyPr wrap="none">
                <a:spAutoFit/>
              </a:bodyPr>
              <a:lstStyle/>
              <a:p>
                <a:r>
                  <a:rPr lang="en-US" altLang="zh-TW" sz="1400" i="1">
                    <a:solidFill>
                      <a:srgbClr val="008000"/>
                    </a:solidFill>
                    <a:latin typeface="Times New Roman" pitchFamily="18" charset="0"/>
                    <a:ea typeface="新細明體" pitchFamily="18" charset="-120"/>
                  </a:rPr>
                  <a:t>Shin, Jyh-wei</a:t>
                </a:r>
              </a:p>
            </p:txBody>
          </p:sp>
          <p:sp>
            <p:nvSpPr>
              <p:cNvPr id="19467" name="Text Box 10"/>
              <p:cNvSpPr txBox="1">
                <a:spLocks noChangeArrowheads="1"/>
              </p:cNvSpPr>
              <p:nvPr/>
            </p:nvSpPr>
            <p:spPr bwMode="auto">
              <a:xfrm>
                <a:off x="3696" y="3241"/>
                <a:ext cx="934" cy="154"/>
              </a:xfrm>
              <a:prstGeom prst="rect">
                <a:avLst/>
              </a:prstGeom>
              <a:noFill/>
              <a:ln w="9525">
                <a:noFill/>
                <a:miter lim="800000"/>
                <a:headEnd/>
                <a:tailEnd/>
              </a:ln>
            </p:spPr>
            <p:txBody>
              <a:bodyPr wrap="none">
                <a:spAutoFit/>
              </a:bodyPr>
              <a:lstStyle/>
              <a:p>
                <a:r>
                  <a:rPr lang="en-US" altLang="zh-TW" sz="1000" i="1">
                    <a:solidFill>
                      <a:srgbClr val="008000"/>
                    </a:solidFill>
                    <a:latin typeface="Times New Roman" pitchFamily="18" charset="0"/>
                    <a:ea typeface="新細明體" pitchFamily="18" charset="-120"/>
                  </a:rPr>
                  <a:t>hippo@mail.ncku.edu.tw</a:t>
                </a:r>
              </a:p>
            </p:txBody>
          </p:sp>
        </p:grpSp>
        <p:sp>
          <p:nvSpPr>
            <p:cNvPr id="19463" name="Text Box 11"/>
            <p:cNvSpPr txBox="1">
              <a:spLocks noChangeArrowheads="1"/>
            </p:cNvSpPr>
            <p:nvPr/>
          </p:nvSpPr>
          <p:spPr bwMode="auto">
            <a:xfrm>
              <a:off x="2880" y="3471"/>
              <a:ext cx="1092" cy="144"/>
            </a:xfrm>
            <a:prstGeom prst="rect">
              <a:avLst/>
            </a:prstGeom>
            <a:noFill/>
            <a:ln w="9525">
              <a:noFill/>
              <a:miter lim="800000"/>
              <a:headEnd/>
              <a:tailEnd/>
            </a:ln>
          </p:spPr>
          <p:txBody>
            <a:bodyPr wrap="none">
              <a:spAutoFit/>
            </a:bodyPr>
            <a:lstStyle/>
            <a:p>
              <a:r>
                <a:rPr lang="en-US" altLang="zh-TW" sz="900" i="1">
                  <a:solidFill>
                    <a:srgbClr val="A50021"/>
                  </a:solidFill>
                  <a:latin typeface="Times New Roman" pitchFamily="18" charset="0"/>
                  <a:ea typeface="新細明體" pitchFamily="18" charset="-120"/>
                </a:rPr>
                <a:t>Systems Parasitology Laboratory</a:t>
              </a:r>
            </a:p>
          </p:txBody>
        </p:sp>
        <p:sp>
          <p:nvSpPr>
            <p:cNvPr id="19464" name="Text Box 12"/>
            <p:cNvSpPr txBox="1">
              <a:spLocks noChangeArrowheads="1"/>
            </p:cNvSpPr>
            <p:nvPr/>
          </p:nvSpPr>
          <p:spPr bwMode="auto">
            <a:xfrm>
              <a:off x="2880" y="3564"/>
              <a:ext cx="1674" cy="144"/>
            </a:xfrm>
            <a:prstGeom prst="rect">
              <a:avLst/>
            </a:prstGeom>
            <a:noFill/>
            <a:ln w="9525">
              <a:noFill/>
              <a:miter lim="800000"/>
              <a:headEnd/>
              <a:tailEnd/>
            </a:ln>
          </p:spPr>
          <p:txBody>
            <a:bodyPr wrap="none">
              <a:spAutoFit/>
            </a:bodyPr>
            <a:lstStyle/>
            <a:p>
              <a:r>
                <a:rPr lang="en-US" altLang="zh-TW" sz="900" i="1">
                  <a:solidFill>
                    <a:srgbClr val="A50021"/>
                  </a:solidFill>
                  <a:latin typeface="Times New Roman" pitchFamily="18" charset="0"/>
                  <a:ea typeface="新細明體" pitchFamily="18" charset="-120"/>
                </a:rPr>
                <a:t>Microarray Center and Departement of Parasitology</a:t>
              </a:r>
            </a:p>
          </p:txBody>
        </p:sp>
        <p:sp>
          <p:nvSpPr>
            <p:cNvPr id="19465" name="Text Box 13"/>
            <p:cNvSpPr txBox="1">
              <a:spLocks noChangeArrowheads="1"/>
            </p:cNvSpPr>
            <p:nvPr/>
          </p:nvSpPr>
          <p:spPr bwMode="auto">
            <a:xfrm>
              <a:off x="2880" y="3657"/>
              <a:ext cx="1746" cy="144"/>
            </a:xfrm>
            <a:prstGeom prst="rect">
              <a:avLst/>
            </a:prstGeom>
            <a:noFill/>
            <a:ln w="9525">
              <a:noFill/>
              <a:miter lim="800000"/>
              <a:headEnd/>
              <a:tailEnd/>
            </a:ln>
          </p:spPr>
          <p:txBody>
            <a:bodyPr wrap="none">
              <a:spAutoFit/>
            </a:bodyPr>
            <a:lstStyle/>
            <a:p>
              <a:r>
                <a:rPr lang="en-US" altLang="zh-TW" sz="900" i="1">
                  <a:solidFill>
                    <a:srgbClr val="A50021"/>
                  </a:solidFill>
                  <a:latin typeface="Times New Roman" pitchFamily="18" charset="0"/>
                  <a:ea typeface="新細明體" pitchFamily="18" charset="-120"/>
                </a:rPr>
                <a:t>College of Medicine, National Chung Kung UNiversity</a:t>
              </a:r>
            </a:p>
          </p:txBody>
        </p:sp>
      </p:grpSp>
      <p:sp>
        <p:nvSpPr>
          <p:cNvPr id="11" name="投影片編號版面配置區 10"/>
          <p:cNvSpPr>
            <a:spLocks noGrp="1"/>
          </p:cNvSpPr>
          <p:nvPr>
            <p:ph type="sldNum" sz="quarter" idx="12"/>
          </p:nvPr>
        </p:nvSpPr>
        <p:spPr/>
        <p:txBody>
          <a:bodyPr/>
          <a:lstStyle/>
          <a:p>
            <a:pPr>
              <a:defRPr/>
            </a:pPr>
            <a:fld id="{880C4E54-4CA8-446A-923C-A950948FB2B0}" type="slidenum">
              <a:rPr lang="en-US" altLang="zh-TW" smtClean="0"/>
              <a:pPr>
                <a:defRPr/>
              </a:pPr>
              <a:t>1</a:t>
            </a:fld>
            <a:endParaRPr lang="en-US" altLang="zh-TW"/>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14"/>
          <p:cNvSpPr>
            <a:spLocks noChangeArrowheads="1"/>
          </p:cNvSpPr>
          <p:nvPr/>
        </p:nvSpPr>
        <p:spPr bwMode="auto">
          <a:xfrm>
            <a:off x="869950" y="765175"/>
            <a:ext cx="2808288" cy="625475"/>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pPr algn="ctr"/>
            <a:r>
              <a:rPr lang="en-US" altLang="zh-TW" sz="2400">
                <a:solidFill>
                  <a:srgbClr val="333399"/>
                </a:solidFill>
                <a:ea typeface="新細明體" pitchFamily="18" charset="-120"/>
              </a:rPr>
              <a:t>Nature Selection</a:t>
            </a:r>
          </a:p>
        </p:txBody>
      </p:sp>
      <p:grpSp>
        <p:nvGrpSpPr>
          <p:cNvPr id="20483" name="Group 17"/>
          <p:cNvGrpSpPr>
            <a:grpSpLocks/>
          </p:cNvGrpSpPr>
          <p:nvPr/>
        </p:nvGrpSpPr>
        <p:grpSpPr bwMode="auto">
          <a:xfrm>
            <a:off x="869950" y="76200"/>
            <a:ext cx="7402513" cy="6705600"/>
            <a:chOff x="609" y="48"/>
            <a:chExt cx="4663" cy="4224"/>
          </a:xfrm>
        </p:grpSpPr>
        <p:grpSp>
          <p:nvGrpSpPr>
            <p:cNvPr id="20485" name="Group 12"/>
            <p:cNvGrpSpPr>
              <a:grpSpLocks/>
            </p:cNvGrpSpPr>
            <p:nvPr/>
          </p:nvGrpSpPr>
          <p:grpSpPr bwMode="auto">
            <a:xfrm>
              <a:off x="609" y="48"/>
              <a:ext cx="4542" cy="4224"/>
              <a:chOff x="924" y="0"/>
              <a:chExt cx="4542" cy="4224"/>
            </a:xfrm>
          </p:grpSpPr>
          <p:pic>
            <p:nvPicPr>
              <p:cNvPr id="20487" name="Picture 5" descr="MI-063-0165"/>
              <p:cNvPicPr>
                <a:picLocks noChangeAspect="1" noChangeArrowheads="1"/>
              </p:cNvPicPr>
              <p:nvPr/>
            </p:nvPicPr>
            <p:blipFill>
              <a:blip r:embed="rId2"/>
              <a:srcRect/>
              <a:stretch>
                <a:fillRect/>
              </a:stretch>
            </p:blipFill>
            <p:spPr bwMode="auto">
              <a:xfrm>
                <a:off x="924" y="1525"/>
                <a:ext cx="3912" cy="2699"/>
              </a:xfrm>
              <a:prstGeom prst="rect">
                <a:avLst/>
              </a:prstGeom>
              <a:solidFill>
                <a:srgbClr val="FFFFCC"/>
              </a:solidFill>
              <a:ln w="9525">
                <a:noFill/>
                <a:miter lim="800000"/>
                <a:headEnd/>
                <a:tailEnd/>
              </a:ln>
            </p:spPr>
          </p:pic>
          <p:sp>
            <p:nvSpPr>
              <p:cNvPr id="20488" name="AutoShape 11"/>
              <p:cNvSpPr>
                <a:spLocks noChangeArrowheads="1"/>
              </p:cNvSpPr>
              <p:nvPr/>
            </p:nvSpPr>
            <p:spPr bwMode="auto">
              <a:xfrm>
                <a:off x="3243" y="0"/>
                <a:ext cx="2223" cy="1480"/>
              </a:xfrm>
              <a:prstGeom prst="cloudCallout">
                <a:avLst>
                  <a:gd name="adj1" fmla="val -60301"/>
                  <a:gd name="adj2" fmla="val 65606"/>
                </a:avLst>
              </a:prstGeom>
              <a:solidFill>
                <a:srgbClr val="FFFFCC"/>
              </a:solidFill>
              <a:ln w="9525">
                <a:noFill/>
                <a:round/>
                <a:headEnd/>
                <a:tailEnd/>
              </a:ln>
              <a:effectLst>
                <a:prstShdw prst="shdw17" dist="17961" dir="13500000">
                  <a:srgbClr val="99997A"/>
                </a:prstShdw>
              </a:effectLst>
            </p:spPr>
            <p:txBody>
              <a:bodyPr/>
              <a:lstStyle/>
              <a:p>
                <a:pPr>
                  <a:lnSpc>
                    <a:spcPct val="110000"/>
                  </a:lnSpc>
                </a:pPr>
                <a:r>
                  <a:rPr lang="en-US" altLang="zh-TW" sz="1000">
                    <a:solidFill>
                      <a:srgbClr val="990033"/>
                    </a:solidFill>
                    <a:ea typeface="新細明體" pitchFamily="18" charset="-120"/>
                  </a:rPr>
                  <a:t>Can we doubt … that individuals having any advantage, however slight, over others, would have the best chance of surviving and proceeding their kind? On the other hand, we may feel sure that any variation in the least degree injurious would be rigidly destroyed variations, I call Nature Selection.</a:t>
                </a:r>
              </a:p>
              <a:p>
                <a:pPr algn="ctr">
                  <a:lnSpc>
                    <a:spcPct val="110000"/>
                  </a:lnSpc>
                </a:pPr>
                <a:endParaRPr lang="en-US" altLang="zh-TW" sz="1000">
                  <a:solidFill>
                    <a:srgbClr val="990033"/>
                  </a:solidFill>
                  <a:ea typeface="新細明體" pitchFamily="18" charset="-120"/>
                </a:endParaRPr>
              </a:p>
            </p:txBody>
          </p:sp>
        </p:grpSp>
        <p:pic>
          <p:nvPicPr>
            <p:cNvPr id="20486" name="Picture 16" descr="darwin"/>
            <p:cNvPicPr>
              <a:picLocks noChangeAspect="1" noChangeArrowheads="1"/>
            </p:cNvPicPr>
            <p:nvPr/>
          </p:nvPicPr>
          <p:blipFill>
            <a:blip r:embed="rId3"/>
            <a:srcRect/>
            <a:stretch>
              <a:fillRect/>
            </a:stretch>
          </p:blipFill>
          <p:spPr bwMode="auto">
            <a:xfrm>
              <a:off x="4740" y="309"/>
              <a:ext cx="532" cy="737"/>
            </a:xfrm>
            <a:prstGeom prst="rect">
              <a:avLst/>
            </a:prstGeom>
            <a:noFill/>
            <a:ln w="9525">
              <a:noFill/>
              <a:miter lim="800000"/>
              <a:headEnd/>
              <a:tailEnd/>
            </a:ln>
          </p:spPr>
        </p:pic>
      </p:grpSp>
      <p:sp>
        <p:nvSpPr>
          <p:cNvPr id="8" name="投影片編號版面配置區 7"/>
          <p:cNvSpPr>
            <a:spLocks noGrp="1"/>
          </p:cNvSpPr>
          <p:nvPr>
            <p:ph type="sldNum" sz="quarter" idx="12"/>
          </p:nvPr>
        </p:nvSpPr>
        <p:spPr/>
        <p:txBody>
          <a:bodyPr/>
          <a:lstStyle/>
          <a:p>
            <a:pPr>
              <a:defRPr/>
            </a:pPr>
            <a:fld id="{7A948D0D-D6EF-4873-B677-8F9AC2083812}" type="slidenum">
              <a:rPr lang="en-US" altLang="zh-TW" smtClean="0"/>
              <a:pPr>
                <a:defRPr/>
              </a:pPr>
              <a:t>2</a:t>
            </a:fld>
            <a:endParaRPr lang="en-US" altLang="zh-TW"/>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2" descr="Tree-of-Life-Guadalupe2"/>
          <p:cNvPicPr>
            <a:picLocks noChangeAspect="1" noChangeArrowheads="1"/>
          </p:cNvPicPr>
          <p:nvPr/>
        </p:nvPicPr>
        <p:blipFill>
          <a:blip r:embed="rId2"/>
          <a:srcRect/>
          <a:stretch>
            <a:fillRect/>
          </a:stretch>
        </p:blipFill>
        <p:spPr bwMode="auto">
          <a:xfrm>
            <a:off x="5148263" y="1125538"/>
            <a:ext cx="3384550" cy="4824412"/>
          </a:xfrm>
          <a:prstGeom prst="rect">
            <a:avLst/>
          </a:prstGeom>
          <a:noFill/>
          <a:ln w="9525">
            <a:noFill/>
            <a:miter lim="800000"/>
            <a:headEnd/>
            <a:tailEnd/>
          </a:ln>
        </p:spPr>
      </p:pic>
      <p:sp>
        <p:nvSpPr>
          <p:cNvPr id="21507" name="AutoShape 5"/>
          <p:cNvSpPr>
            <a:spLocks noChangeArrowheads="1"/>
          </p:cNvSpPr>
          <p:nvPr/>
        </p:nvSpPr>
        <p:spPr bwMode="auto">
          <a:xfrm>
            <a:off x="611188" y="333375"/>
            <a:ext cx="4968875"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GB" altLang="en-US" sz="2400">
                <a:solidFill>
                  <a:srgbClr val="003300"/>
                </a:solidFill>
                <a:ea typeface="新細明體" pitchFamily="18" charset="-120"/>
              </a:rPr>
              <a:t>Phylogenetic systematics</a:t>
            </a:r>
            <a:endParaRPr lang="en-US" altLang="zh-TW" sz="2400">
              <a:solidFill>
                <a:srgbClr val="003300"/>
              </a:solidFill>
              <a:ea typeface="新細明體" pitchFamily="18" charset="-120"/>
            </a:endParaRPr>
          </a:p>
        </p:txBody>
      </p:sp>
      <p:sp>
        <p:nvSpPr>
          <p:cNvPr id="21508" name="Rectangle 7"/>
          <p:cNvSpPr>
            <a:spLocks noChangeArrowheads="1"/>
          </p:cNvSpPr>
          <p:nvPr/>
        </p:nvSpPr>
        <p:spPr bwMode="auto">
          <a:xfrm>
            <a:off x="611188" y="1222375"/>
            <a:ext cx="4321175" cy="4630738"/>
          </a:xfrm>
          <a:prstGeom prst="rect">
            <a:avLst/>
          </a:prstGeom>
          <a:noFill/>
          <a:ln w="9525">
            <a:noFill/>
            <a:miter lim="800000"/>
            <a:headEnd/>
            <a:tailEnd/>
          </a:ln>
        </p:spPr>
        <p:txBody>
          <a:bodyPr>
            <a:spAutoFit/>
          </a:bodyPr>
          <a:lstStyle/>
          <a:p>
            <a:pPr>
              <a:lnSpc>
                <a:spcPct val="150000"/>
              </a:lnSpc>
            </a:pPr>
            <a:r>
              <a:rPr lang="en-US" altLang="en-GB" sz="1800">
                <a:solidFill>
                  <a:srgbClr val="A50021"/>
                </a:solidFill>
                <a:ea typeface="新細明體" pitchFamily="18" charset="-120"/>
              </a:rPr>
              <a:t>The identification and analysis of homologies is central to phylogenetic systematics</a:t>
            </a:r>
          </a:p>
          <a:p>
            <a:pPr marL="722313" lvl="1" indent="-265113">
              <a:lnSpc>
                <a:spcPct val="150000"/>
              </a:lnSpc>
              <a:buFontTx/>
              <a:buChar char="•"/>
            </a:pPr>
            <a:r>
              <a:rPr lang="en-GB" altLang="en-GB" sz="1600">
                <a:solidFill>
                  <a:srgbClr val="000066"/>
                </a:solidFill>
                <a:ea typeface="新細明體" pitchFamily="18" charset="-120"/>
              </a:rPr>
              <a:t>Sees homology as evidence of common ancestry</a:t>
            </a:r>
          </a:p>
          <a:p>
            <a:pPr marL="722313" lvl="1" indent="-265113">
              <a:lnSpc>
                <a:spcPct val="150000"/>
              </a:lnSpc>
              <a:buFontTx/>
              <a:buChar char="•"/>
            </a:pPr>
            <a:r>
              <a:rPr lang="en-GB" altLang="en-GB" sz="1600">
                <a:solidFill>
                  <a:srgbClr val="000066"/>
                </a:solidFill>
                <a:ea typeface="新細明體" pitchFamily="18" charset="-120"/>
              </a:rPr>
              <a:t>Uses tree diagrams to portray relationships based upon recency of common ancestry</a:t>
            </a:r>
          </a:p>
          <a:p>
            <a:pPr marL="722313" lvl="1" indent="-265113">
              <a:lnSpc>
                <a:spcPct val="150000"/>
              </a:lnSpc>
              <a:buFontTx/>
              <a:buChar char="•"/>
            </a:pPr>
            <a:r>
              <a:rPr lang="en-GB" altLang="en-GB" sz="1600">
                <a:solidFill>
                  <a:srgbClr val="000066"/>
                </a:solidFill>
                <a:ea typeface="新細明體" pitchFamily="18" charset="-120"/>
              </a:rPr>
              <a:t>Monophyletic groups (clades) - contain species which are more closely related to each other than to any outside of the group</a:t>
            </a:r>
          </a:p>
        </p:txBody>
      </p:sp>
      <p:sp>
        <p:nvSpPr>
          <p:cNvPr id="5" name="投影片編號版面配置區 4"/>
          <p:cNvSpPr>
            <a:spLocks noGrp="1"/>
          </p:cNvSpPr>
          <p:nvPr>
            <p:ph type="sldNum" sz="quarter" idx="12"/>
          </p:nvPr>
        </p:nvSpPr>
        <p:spPr/>
        <p:txBody>
          <a:bodyPr/>
          <a:lstStyle/>
          <a:p>
            <a:pPr>
              <a:defRPr/>
            </a:pPr>
            <a:fld id="{CBBE77EB-2DC7-414E-902A-C63FF2673FF5}" type="slidenum">
              <a:rPr lang="en-US" altLang="zh-TW" smtClean="0"/>
              <a:pPr>
                <a:defRPr/>
              </a:pPr>
              <a:t>3</a:t>
            </a:fld>
            <a:endParaRPr lang="en-US" altLang="zh-TW"/>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28" name="AutoShape 28"/>
          <p:cNvSpPr>
            <a:spLocks noChangeArrowheads="1"/>
          </p:cNvSpPr>
          <p:nvPr/>
        </p:nvSpPr>
        <p:spPr bwMode="auto">
          <a:xfrm>
            <a:off x="1331913" y="1628775"/>
            <a:ext cx="3529012" cy="4464050"/>
          </a:xfrm>
          <a:prstGeom prst="roundRect">
            <a:avLst>
              <a:gd name="adj" fmla="val 6111"/>
            </a:avLst>
          </a:prstGeom>
          <a:solidFill>
            <a:srgbClr val="FFFFCC"/>
          </a:solidFill>
          <a:ln w="57150" cmpd="thinThick">
            <a:solidFill>
              <a:srgbClr val="FF9900"/>
            </a:solidFill>
            <a:round/>
            <a:headEnd/>
            <a:tailEnd/>
          </a:ln>
        </p:spPr>
        <p:txBody>
          <a:bodyPr wrap="none" anchor="ctr"/>
          <a:lstStyle/>
          <a:p>
            <a:pPr>
              <a:lnSpc>
                <a:spcPct val="160000"/>
              </a:lnSpc>
            </a:pPr>
            <a:r>
              <a:rPr lang="en-GB" altLang="zh-TW" sz="1800">
                <a:solidFill>
                  <a:srgbClr val="990033"/>
                </a:solidFill>
                <a:latin typeface="Lucida Handwriting" pitchFamily="66" charset="0"/>
                <a:ea typeface="新細明體" pitchFamily="18" charset="-120"/>
              </a:rPr>
              <a:t>Dear Thomas,</a:t>
            </a:r>
            <a:endParaRPr lang="en-US" altLang="zh-TW" sz="1800">
              <a:solidFill>
                <a:srgbClr val="000099"/>
              </a:solidFill>
              <a:latin typeface="Lucida Handwriting" pitchFamily="66" charset="0"/>
              <a:ea typeface="新細明體" pitchFamily="18" charset="-120"/>
            </a:endParaRPr>
          </a:p>
          <a:p>
            <a:pPr>
              <a:lnSpc>
                <a:spcPct val="160000"/>
              </a:lnSpc>
            </a:pPr>
            <a:endParaRPr lang="en-US" altLang="zh-TW" sz="1400">
              <a:solidFill>
                <a:srgbClr val="000099"/>
              </a:solidFill>
              <a:latin typeface="Lucida Handwriting" pitchFamily="66" charset="0"/>
              <a:ea typeface="新細明體" pitchFamily="18" charset="-120"/>
            </a:endParaRPr>
          </a:p>
          <a:p>
            <a:pPr>
              <a:lnSpc>
                <a:spcPct val="160000"/>
              </a:lnSpc>
            </a:pPr>
            <a:r>
              <a:rPr lang="en-US" altLang="zh-TW" sz="1400">
                <a:solidFill>
                  <a:srgbClr val="000099"/>
                </a:solidFill>
                <a:latin typeface="Lucida Handwriting" pitchFamily="66" charset="0"/>
                <a:ea typeface="新細明體" pitchFamily="18" charset="-120"/>
              </a:rPr>
              <a:t>The time will come I believe,</a:t>
            </a:r>
          </a:p>
          <a:p>
            <a:pPr>
              <a:lnSpc>
                <a:spcPct val="160000"/>
              </a:lnSpc>
            </a:pPr>
            <a:r>
              <a:rPr lang="en-US" altLang="zh-TW" sz="1400">
                <a:solidFill>
                  <a:srgbClr val="000099"/>
                </a:solidFill>
                <a:latin typeface="Lucida Handwriting" pitchFamily="66" charset="0"/>
                <a:ea typeface="新細明體" pitchFamily="18" charset="-120"/>
              </a:rPr>
              <a:t>though I shall not live to</a:t>
            </a:r>
          </a:p>
          <a:p>
            <a:pPr>
              <a:lnSpc>
                <a:spcPct val="160000"/>
              </a:lnSpc>
            </a:pPr>
            <a:r>
              <a:rPr lang="en-US" altLang="zh-TW" sz="1400">
                <a:solidFill>
                  <a:srgbClr val="000099"/>
                </a:solidFill>
                <a:latin typeface="Lucida Handwriting" pitchFamily="66" charset="0"/>
                <a:ea typeface="新細明體" pitchFamily="18" charset="-120"/>
              </a:rPr>
              <a:t>see it, when we shall have </a:t>
            </a:r>
          </a:p>
          <a:p>
            <a:pPr>
              <a:lnSpc>
                <a:spcPct val="160000"/>
              </a:lnSpc>
            </a:pPr>
            <a:r>
              <a:rPr lang="en-US" altLang="zh-TW" sz="1400">
                <a:solidFill>
                  <a:srgbClr val="000099"/>
                </a:solidFill>
                <a:latin typeface="Lucida Handwriting" pitchFamily="66" charset="0"/>
                <a:ea typeface="新細明體" pitchFamily="18" charset="-120"/>
              </a:rPr>
              <a:t>fairly  true genealogical </a:t>
            </a:r>
          </a:p>
          <a:p>
            <a:pPr>
              <a:lnSpc>
                <a:spcPct val="160000"/>
              </a:lnSpc>
            </a:pPr>
            <a:r>
              <a:rPr lang="en-US" altLang="zh-TW" sz="1400">
                <a:solidFill>
                  <a:srgbClr val="000099"/>
                </a:solidFill>
                <a:latin typeface="Lucida Handwriting" pitchFamily="66" charset="0"/>
                <a:ea typeface="新細明體" pitchFamily="18" charset="-120"/>
              </a:rPr>
              <a:t>(phylogenetic) trees of each </a:t>
            </a:r>
          </a:p>
          <a:p>
            <a:pPr>
              <a:lnSpc>
                <a:spcPct val="160000"/>
              </a:lnSpc>
            </a:pPr>
            <a:r>
              <a:rPr lang="en-US" altLang="zh-TW" sz="1400">
                <a:solidFill>
                  <a:srgbClr val="000099"/>
                </a:solidFill>
                <a:latin typeface="Lucida Handwriting" pitchFamily="66" charset="0"/>
                <a:ea typeface="新細明體" pitchFamily="18" charset="-120"/>
              </a:rPr>
              <a:t>great kingdom of nature.</a:t>
            </a:r>
          </a:p>
          <a:p>
            <a:pPr>
              <a:lnSpc>
                <a:spcPct val="160000"/>
              </a:lnSpc>
            </a:pPr>
            <a:endParaRPr lang="en-US" altLang="zh-TW" sz="1400">
              <a:solidFill>
                <a:srgbClr val="000099"/>
              </a:solidFill>
              <a:latin typeface="Lucida Handwriting" pitchFamily="66" charset="0"/>
              <a:ea typeface="新細明體" pitchFamily="18" charset="-120"/>
            </a:endParaRPr>
          </a:p>
          <a:p>
            <a:pPr>
              <a:lnSpc>
                <a:spcPct val="160000"/>
              </a:lnSpc>
            </a:pPr>
            <a:r>
              <a:rPr lang="en-US" altLang="zh-TW" sz="1800">
                <a:solidFill>
                  <a:srgbClr val="008000"/>
                </a:solidFill>
                <a:latin typeface="Lucida Handwriting" pitchFamily="66" charset="0"/>
                <a:ea typeface="新細明體" pitchFamily="18" charset="-120"/>
              </a:rPr>
              <a:t>               Charles Darwin</a:t>
            </a:r>
          </a:p>
        </p:txBody>
      </p:sp>
      <p:sp>
        <p:nvSpPr>
          <p:cNvPr id="22531" name="AutoShape 7"/>
          <p:cNvSpPr>
            <a:spLocks noChangeArrowheads="1"/>
          </p:cNvSpPr>
          <p:nvPr/>
        </p:nvSpPr>
        <p:spPr bwMode="auto">
          <a:xfrm>
            <a:off x="611188" y="333375"/>
            <a:ext cx="4968875" cy="647700"/>
          </a:xfrm>
          <a:prstGeom prst="roundRect">
            <a:avLst>
              <a:gd name="adj" fmla="val 16667"/>
            </a:avLst>
          </a:prstGeom>
          <a:solidFill>
            <a:srgbClr val="CCFFFF"/>
          </a:solidFill>
          <a:ln w="9525">
            <a:noFill/>
            <a:round/>
            <a:headEnd/>
            <a:tailEnd/>
          </a:ln>
          <a:effectLst>
            <a:prstShdw prst="shdw17" dist="17961" dir="2700000">
              <a:srgbClr val="7A9999"/>
            </a:prstShdw>
          </a:effectLst>
        </p:spPr>
        <p:txBody>
          <a:bodyPr wrap="none" anchor="ctr"/>
          <a:lstStyle/>
          <a:p>
            <a:pPr algn="ctr"/>
            <a:r>
              <a:rPr lang="en-GB" altLang="en-GB" sz="2000">
                <a:solidFill>
                  <a:srgbClr val="000099"/>
                </a:solidFill>
                <a:ea typeface="新細明體" pitchFamily="18" charset="-120"/>
              </a:rPr>
              <a:t>Darwin’s letter to Thomas Huxley 1857</a:t>
            </a:r>
            <a:endParaRPr lang="en-US" altLang="zh-TW" sz="2000">
              <a:solidFill>
                <a:srgbClr val="000099"/>
              </a:solidFill>
              <a:ea typeface="新細明體" pitchFamily="18" charset="-120"/>
            </a:endParaRPr>
          </a:p>
        </p:txBody>
      </p:sp>
      <p:pic>
        <p:nvPicPr>
          <p:cNvPr id="22532" name="Picture 19"/>
          <p:cNvPicPr>
            <a:picLocks noChangeAspect="1" noChangeArrowheads="1"/>
          </p:cNvPicPr>
          <p:nvPr/>
        </p:nvPicPr>
        <p:blipFill>
          <a:blip r:embed="rId2"/>
          <a:srcRect/>
          <a:stretch>
            <a:fillRect/>
          </a:stretch>
        </p:blipFill>
        <p:spPr bwMode="auto">
          <a:xfrm>
            <a:off x="5724525" y="1484313"/>
            <a:ext cx="2878138" cy="4625975"/>
          </a:xfrm>
          <a:prstGeom prst="rect">
            <a:avLst/>
          </a:prstGeom>
          <a:noFill/>
          <a:ln w="9525">
            <a:noFill/>
            <a:miter lim="800000"/>
            <a:headEnd/>
            <a:tailEnd/>
          </a:ln>
        </p:spPr>
      </p:pic>
      <p:sp>
        <p:nvSpPr>
          <p:cNvPr id="22533" name="Text Box 5"/>
          <p:cNvSpPr txBox="1">
            <a:spLocks noChangeArrowheads="1"/>
          </p:cNvSpPr>
          <p:nvPr/>
        </p:nvSpPr>
        <p:spPr bwMode="auto">
          <a:xfrm>
            <a:off x="5753100" y="6219825"/>
            <a:ext cx="2419350" cy="304800"/>
          </a:xfrm>
          <a:prstGeom prst="rect">
            <a:avLst/>
          </a:prstGeom>
          <a:noFill/>
          <a:ln w="9525">
            <a:noFill/>
            <a:miter lim="800000"/>
            <a:headEnd/>
            <a:tailEnd/>
          </a:ln>
        </p:spPr>
        <p:txBody>
          <a:bodyPr wrap="none">
            <a:spAutoFit/>
          </a:bodyPr>
          <a:lstStyle/>
          <a:p>
            <a:pPr eaLnBrk="0" hangingPunct="0"/>
            <a:r>
              <a:rPr kumimoji="0" lang="en-GB" altLang="en-GB" sz="1400"/>
              <a:t>Haeckel’s pedigree of man</a:t>
            </a:r>
          </a:p>
        </p:txBody>
      </p:sp>
      <p:pic>
        <p:nvPicPr>
          <p:cNvPr id="22534" name="Picture 21" descr="thuxley"/>
          <p:cNvPicPr>
            <a:picLocks noChangeAspect="1" noChangeArrowheads="1"/>
          </p:cNvPicPr>
          <p:nvPr/>
        </p:nvPicPr>
        <p:blipFill>
          <a:blip r:embed="rId3"/>
          <a:srcRect/>
          <a:stretch>
            <a:fillRect/>
          </a:stretch>
        </p:blipFill>
        <p:spPr bwMode="auto">
          <a:xfrm>
            <a:off x="4356100" y="1196975"/>
            <a:ext cx="1131888" cy="1535113"/>
          </a:xfrm>
          <a:prstGeom prst="rect">
            <a:avLst/>
          </a:prstGeom>
          <a:noFill/>
          <a:ln w="9525">
            <a:noFill/>
            <a:miter lim="800000"/>
            <a:headEnd/>
            <a:tailEnd/>
          </a:ln>
        </p:spPr>
      </p:pic>
      <p:pic>
        <p:nvPicPr>
          <p:cNvPr id="22535" name="Picture 24" descr="charles_darwin_l"/>
          <p:cNvPicPr>
            <a:picLocks noChangeArrowheads="1"/>
          </p:cNvPicPr>
          <p:nvPr/>
        </p:nvPicPr>
        <p:blipFill>
          <a:blip r:embed="rId4"/>
          <a:srcRect/>
          <a:stretch>
            <a:fillRect/>
          </a:stretch>
        </p:blipFill>
        <p:spPr bwMode="auto">
          <a:xfrm>
            <a:off x="611188" y="4987925"/>
            <a:ext cx="1133475" cy="1536700"/>
          </a:xfrm>
          <a:prstGeom prst="rect">
            <a:avLst/>
          </a:prstGeom>
          <a:noFill/>
          <a:ln w="9525">
            <a:noFill/>
            <a:miter lim="800000"/>
            <a:headEnd/>
            <a:tailEnd/>
          </a:ln>
        </p:spPr>
      </p:pic>
      <p:pic>
        <p:nvPicPr>
          <p:cNvPr id="25630" name="Picture 30" descr="BE001035"/>
          <p:cNvPicPr>
            <a:picLocks noChangeAspect="1" noChangeArrowheads="1"/>
          </p:cNvPicPr>
          <p:nvPr/>
        </p:nvPicPr>
        <p:blipFill>
          <a:blip r:embed="rId5"/>
          <a:srcRect t="6944" b="24791"/>
          <a:stretch>
            <a:fillRect/>
          </a:stretch>
        </p:blipFill>
        <p:spPr bwMode="auto">
          <a:xfrm>
            <a:off x="6386513" y="333375"/>
            <a:ext cx="1152525" cy="1117600"/>
          </a:xfrm>
          <a:prstGeom prst="rect">
            <a:avLst/>
          </a:prstGeom>
          <a:noFill/>
          <a:ln w="9525">
            <a:noFill/>
            <a:miter lim="800000"/>
            <a:headEnd/>
            <a:tailEnd/>
          </a:ln>
        </p:spPr>
      </p:pic>
      <p:sp>
        <p:nvSpPr>
          <p:cNvPr id="9" name="投影片編號版面配置區 8"/>
          <p:cNvSpPr>
            <a:spLocks noGrp="1"/>
          </p:cNvSpPr>
          <p:nvPr>
            <p:ph type="sldNum" sz="quarter" idx="12"/>
          </p:nvPr>
        </p:nvSpPr>
        <p:spPr/>
        <p:txBody>
          <a:bodyPr/>
          <a:lstStyle/>
          <a:p>
            <a:pPr>
              <a:defRPr/>
            </a:pPr>
            <a:fld id="{03630A33-9B32-4996-B36B-F4CB21988EEC}" type="slidenum">
              <a:rPr lang="en-US" altLang="zh-TW" smtClean="0"/>
              <a:pPr>
                <a:defRPr/>
              </a:pPr>
              <a:t>4</a:t>
            </a:fld>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25628"/>
                                        </p:tgtEl>
                                        <p:attrNameLst>
                                          <p:attrName>style.visibility</p:attrName>
                                        </p:attrNameLst>
                                      </p:cBhvr>
                                      <p:to>
                                        <p:strVal val="visible"/>
                                      </p:to>
                                    </p:set>
                                    <p:anim calcmode="discrete" valueType="clr">
                                      <p:cBhvr override="childStyle">
                                        <p:cTn id="7" dur="80"/>
                                        <p:tgtEl>
                                          <p:spTgt spid="2562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5628"/>
                                        </p:tgtEl>
                                        <p:attrNameLst>
                                          <p:attrName>fillcolor</p:attrName>
                                        </p:attrNameLst>
                                      </p:cBhvr>
                                      <p:tavLst>
                                        <p:tav tm="0">
                                          <p:val>
                                            <p:clrVal>
                                              <a:schemeClr val="accent2"/>
                                            </p:clrVal>
                                          </p:val>
                                        </p:tav>
                                        <p:tav tm="50000">
                                          <p:val>
                                            <p:clrVal>
                                              <a:schemeClr val="hlink"/>
                                            </p:clrVal>
                                          </p:val>
                                        </p:tav>
                                      </p:tavLst>
                                    </p:anim>
                                    <p:set>
                                      <p:cBhvr>
                                        <p:cTn id="9" dur="80"/>
                                        <p:tgtEl>
                                          <p:spTgt spid="25628"/>
                                        </p:tgtEl>
                                        <p:attrNameLst>
                                          <p:attrName>fill.type</p:attrName>
                                        </p:attrNameLst>
                                      </p:cBhvr>
                                      <p:to>
                                        <p:strVal val="solid"/>
                                      </p:to>
                                    </p:set>
                                  </p:childTnLst>
                                </p:cTn>
                              </p:par>
                              <p:par>
                                <p:cTn id="10" presetID="1" presetClass="entr" presetSubtype="0" fill="hold" nodeType="withEffect">
                                  <p:stCondLst>
                                    <p:cond delay="0"/>
                                  </p:stCondLst>
                                  <p:childTnLst>
                                    <p:set>
                                      <p:cBhvr>
                                        <p:cTn id="11" dur="1" fill="hold">
                                          <p:stCondLst>
                                            <p:cond delay="0"/>
                                          </p:stCondLst>
                                        </p:cTn>
                                        <p:tgtEl>
                                          <p:spTgt spid="25630"/>
                                        </p:tgtEl>
                                        <p:attrNameLst>
                                          <p:attrName>style.visibility</p:attrName>
                                        </p:attrNameLst>
                                      </p:cBhvr>
                                      <p:to>
                                        <p:strVal val="visible"/>
                                      </p:to>
                                    </p:set>
                                  </p:childTnLst>
                                  <p:subTnLst>
                                    <p:set>
                                      <p:cBhvr override="childStyle">
                                        <p:cTn dur="1" fill="hold" display="0" masterRel="nextClick" afterEffect="1"/>
                                        <p:tgtEl>
                                          <p:spTgt spid="25630"/>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2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descr="systematics"/>
          <p:cNvPicPr>
            <a:picLocks noChangeAspect="1" noChangeArrowheads="1"/>
          </p:cNvPicPr>
          <p:nvPr/>
        </p:nvPicPr>
        <p:blipFill>
          <a:blip r:embed="rId2"/>
          <a:srcRect/>
          <a:stretch>
            <a:fillRect/>
          </a:stretch>
        </p:blipFill>
        <p:spPr bwMode="auto">
          <a:xfrm>
            <a:off x="4378325" y="620713"/>
            <a:ext cx="3959225" cy="5151437"/>
          </a:xfrm>
          <a:prstGeom prst="rect">
            <a:avLst/>
          </a:prstGeom>
          <a:noFill/>
          <a:ln w="9525">
            <a:noFill/>
            <a:miter lim="800000"/>
            <a:headEnd/>
            <a:tailEnd/>
          </a:ln>
        </p:spPr>
      </p:pic>
      <p:sp>
        <p:nvSpPr>
          <p:cNvPr id="23555" name="Rectangle 6"/>
          <p:cNvSpPr>
            <a:spLocks noChangeAspect="1" noChangeArrowheads="1"/>
          </p:cNvSpPr>
          <p:nvPr/>
        </p:nvSpPr>
        <p:spPr bwMode="auto">
          <a:xfrm>
            <a:off x="4500563" y="6022975"/>
            <a:ext cx="4032250" cy="214313"/>
          </a:xfrm>
          <a:prstGeom prst="rect">
            <a:avLst/>
          </a:prstGeom>
          <a:noFill/>
          <a:ln w="9525">
            <a:noFill/>
            <a:miter lim="800000"/>
            <a:headEnd/>
            <a:tailEnd/>
          </a:ln>
        </p:spPr>
        <p:txBody>
          <a:bodyPr wrap="none">
            <a:spAutoFit/>
          </a:bodyPr>
          <a:lstStyle/>
          <a:p>
            <a:r>
              <a:rPr lang="en-US" altLang="zh-TW" b="0">
                <a:solidFill>
                  <a:schemeClr val="bg2"/>
                </a:solidFill>
                <a:ea typeface="新細明體" pitchFamily="18" charset="-120"/>
              </a:rPr>
              <a:t>http://www.biology.lsu.edu/introbio/tutorial/Concept-maps/1002/systematics-map.html</a:t>
            </a:r>
          </a:p>
        </p:txBody>
      </p:sp>
      <p:sp>
        <p:nvSpPr>
          <p:cNvPr id="23556" name="Rectangle 10"/>
          <p:cNvSpPr>
            <a:spLocks noChangeArrowheads="1"/>
          </p:cNvSpPr>
          <p:nvPr/>
        </p:nvSpPr>
        <p:spPr bwMode="auto">
          <a:xfrm>
            <a:off x="611188" y="1598613"/>
            <a:ext cx="3960812" cy="1217612"/>
          </a:xfrm>
          <a:prstGeom prst="rect">
            <a:avLst/>
          </a:prstGeom>
          <a:noFill/>
          <a:ln w="9525">
            <a:noFill/>
            <a:miter lim="800000"/>
            <a:headEnd/>
            <a:tailEnd/>
          </a:ln>
        </p:spPr>
        <p:txBody>
          <a:bodyPr>
            <a:spAutoFit/>
          </a:bodyPr>
          <a:lstStyle/>
          <a:p>
            <a:pPr marL="1344613" indent="-1344613"/>
            <a:r>
              <a:rPr lang="en-US" altLang="zh-TW" sz="1400">
                <a:solidFill>
                  <a:srgbClr val="990033"/>
                </a:solidFill>
                <a:ea typeface="新細明體" pitchFamily="18" charset="-120"/>
              </a:rPr>
              <a:t>Phylogenetics: 	</a:t>
            </a:r>
            <a:r>
              <a:rPr lang="en-US" altLang="zh-TW" sz="1200">
                <a:solidFill>
                  <a:srgbClr val="990033"/>
                </a:solidFill>
                <a:ea typeface="新細明體" pitchFamily="18" charset="-120"/>
              </a:rPr>
              <a:t>Field of biology that studies the evolutionary relationships between organisms. It includes the discovery of these relationships, and the study of the causes behind this pattern</a:t>
            </a:r>
          </a:p>
        </p:txBody>
      </p:sp>
      <p:sp>
        <p:nvSpPr>
          <p:cNvPr id="23557" name="Rectangle 8"/>
          <p:cNvSpPr>
            <a:spLocks noChangeArrowheads="1"/>
          </p:cNvSpPr>
          <p:nvPr/>
        </p:nvSpPr>
        <p:spPr bwMode="auto">
          <a:xfrm>
            <a:off x="611188" y="2941638"/>
            <a:ext cx="3960812" cy="487362"/>
          </a:xfrm>
          <a:prstGeom prst="rect">
            <a:avLst/>
          </a:prstGeom>
          <a:noFill/>
          <a:ln w="9525">
            <a:noFill/>
            <a:miter lim="800000"/>
            <a:headEnd/>
            <a:tailEnd/>
          </a:ln>
        </p:spPr>
        <p:txBody>
          <a:bodyPr>
            <a:spAutoFit/>
          </a:bodyPr>
          <a:lstStyle/>
          <a:p>
            <a:pPr marL="1081088" indent="-1081088"/>
            <a:r>
              <a:rPr lang="en-US" altLang="zh-TW" sz="1400">
                <a:solidFill>
                  <a:srgbClr val="333399"/>
                </a:solidFill>
                <a:ea typeface="新細明體" pitchFamily="18" charset="-120"/>
              </a:rPr>
              <a:t>Taxonomy: 	</a:t>
            </a:r>
            <a:r>
              <a:rPr lang="en-US" altLang="zh-TW" sz="1200">
                <a:solidFill>
                  <a:srgbClr val="333399"/>
                </a:solidFill>
                <a:ea typeface="新細明體" pitchFamily="18" charset="-120"/>
              </a:rPr>
              <a:t>The science of naming and classifying organisms </a:t>
            </a:r>
          </a:p>
        </p:txBody>
      </p:sp>
      <p:sp>
        <p:nvSpPr>
          <p:cNvPr id="23558" name="Rectangle 9"/>
          <p:cNvSpPr>
            <a:spLocks noChangeArrowheads="1"/>
          </p:cNvSpPr>
          <p:nvPr/>
        </p:nvSpPr>
        <p:spPr bwMode="auto">
          <a:xfrm>
            <a:off x="611188" y="620713"/>
            <a:ext cx="3960812" cy="852487"/>
          </a:xfrm>
          <a:prstGeom prst="rect">
            <a:avLst/>
          </a:prstGeom>
          <a:noFill/>
          <a:ln w="9525">
            <a:noFill/>
            <a:miter lim="800000"/>
            <a:headEnd/>
            <a:tailEnd/>
          </a:ln>
        </p:spPr>
        <p:txBody>
          <a:bodyPr>
            <a:spAutoFit/>
          </a:bodyPr>
          <a:lstStyle/>
          <a:p>
            <a:pPr marL="1163638" indent="-1163638"/>
            <a:r>
              <a:rPr lang="en-US" altLang="zh-TW" sz="1400">
                <a:solidFill>
                  <a:srgbClr val="008000"/>
                </a:solidFill>
                <a:ea typeface="新細明體" pitchFamily="18" charset="-120"/>
              </a:rPr>
              <a:t>Systematics:</a:t>
            </a:r>
            <a:r>
              <a:rPr lang="en-US" altLang="zh-TW" sz="1400">
                <a:solidFill>
                  <a:srgbClr val="000099"/>
                </a:solidFill>
                <a:ea typeface="新細明體" pitchFamily="18" charset="-120"/>
              </a:rPr>
              <a:t> </a:t>
            </a:r>
            <a:r>
              <a:rPr lang="en-US" altLang="zh-TW" sz="1200">
                <a:solidFill>
                  <a:srgbClr val="000099"/>
                </a:solidFill>
                <a:ea typeface="新細明體" pitchFamily="18" charset="-120"/>
              </a:rPr>
              <a:t>Field of biology that deals with the diversity of life. Systematics is usually divided into the two areas of phylogenetics and taxonomy</a:t>
            </a:r>
          </a:p>
        </p:txBody>
      </p:sp>
      <p:sp>
        <p:nvSpPr>
          <p:cNvPr id="23559" name="Rectangle 12"/>
          <p:cNvSpPr>
            <a:spLocks noChangeArrowheads="1"/>
          </p:cNvSpPr>
          <p:nvPr/>
        </p:nvSpPr>
        <p:spPr bwMode="auto">
          <a:xfrm>
            <a:off x="5789613" y="6165850"/>
            <a:ext cx="2743200" cy="214313"/>
          </a:xfrm>
          <a:prstGeom prst="rect">
            <a:avLst/>
          </a:prstGeom>
          <a:noFill/>
          <a:ln w="9525">
            <a:noFill/>
            <a:miter lim="800000"/>
            <a:headEnd/>
            <a:tailEnd/>
          </a:ln>
        </p:spPr>
        <p:txBody>
          <a:bodyPr wrap="none">
            <a:spAutoFit/>
          </a:bodyPr>
          <a:lstStyle/>
          <a:p>
            <a:r>
              <a:rPr lang="en-US" altLang="zh-TW" b="0">
                <a:solidFill>
                  <a:schemeClr val="bg2"/>
                </a:solidFill>
                <a:ea typeface="新細明體" pitchFamily="18" charset="-120"/>
              </a:rPr>
              <a:t>http://www.cmdr.ubc.ca/pathogenomics/terminology.html</a:t>
            </a:r>
          </a:p>
        </p:txBody>
      </p:sp>
      <p:grpSp>
        <p:nvGrpSpPr>
          <p:cNvPr id="23560" name="Group 16"/>
          <p:cNvGrpSpPr>
            <a:grpSpLocks/>
          </p:cNvGrpSpPr>
          <p:nvPr/>
        </p:nvGrpSpPr>
        <p:grpSpPr bwMode="auto">
          <a:xfrm>
            <a:off x="1187450" y="4005263"/>
            <a:ext cx="3059113" cy="2374900"/>
            <a:chOff x="476" y="2523"/>
            <a:chExt cx="1927" cy="1496"/>
          </a:xfrm>
        </p:grpSpPr>
        <p:pic>
          <p:nvPicPr>
            <p:cNvPr id="23563" name="Picture 14" descr="fpage_ra"/>
            <p:cNvPicPr>
              <a:picLocks noChangeAspect="1" noChangeArrowheads="1"/>
            </p:cNvPicPr>
            <p:nvPr/>
          </p:nvPicPr>
          <p:blipFill>
            <a:blip r:embed="rId3"/>
            <a:srcRect l="1337" t="3726" r="1634" b="1556"/>
            <a:stretch>
              <a:fillRect/>
            </a:stretch>
          </p:blipFill>
          <p:spPr bwMode="auto">
            <a:xfrm>
              <a:off x="476" y="2654"/>
              <a:ext cx="1927" cy="1365"/>
            </a:xfrm>
            <a:prstGeom prst="rect">
              <a:avLst/>
            </a:prstGeom>
            <a:noFill/>
            <a:ln w="9525">
              <a:noFill/>
              <a:miter lim="800000"/>
              <a:headEnd/>
              <a:tailEnd/>
            </a:ln>
          </p:spPr>
        </p:pic>
        <p:sp>
          <p:nvSpPr>
            <p:cNvPr id="23564" name="Text Box 15"/>
            <p:cNvSpPr txBox="1">
              <a:spLocks noChangeArrowheads="1"/>
            </p:cNvSpPr>
            <p:nvPr/>
          </p:nvSpPr>
          <p:spPr bwMode="auto">
            <a:xfrm>
              <a:off x="476" y="2523"/>
              <a:ext cx="887" cy="154"/>
            </a:xfrm>
            <a:prstGeom prst="rect">
              <a:avLst/>
            </a:prstGeom>
            <a:noFill/>
            <a:ln w="9525">
              <a:noFill/>
              <a:miter lim="800000"/>
              <a:headEnd/>
              <a:tailEnd/>
            </a:ln>
          </p:spPr>
          <p:txBody>
            <a:bodyPr wrap="none">
              <a:spAutoFit/>
            </a:bodyPr>
            <a:lstStyle/>
            <a:p>
              <a:r>
                <a:rPr lang="en-US" altLang="zh-TW" sz="1000">
                  <a:solidFill>
                    <a:srgbClr val="990033"/>
                  </a:solidFill>
                  <a:ea typeface="新細明體" pitchFamily="18" charset="-120"/>
                </a:rPr>
                <a:t>SYSTEMS BIOLOGY</a:t>
              </a:r>
            </a:p>
          </p:txBody>
        </p:sp>
      </p:grpSp>
      <p:sp>
        <p:nvSpPr>
          <p:cNvPr id="23561" name="Rectangle 17"/>
          <p:cNvSpPr>
            <a:spLocks noChangeArrowheads="1"/>
          </p:cNvSpPr>
          <p:nvPr/>
        </p:nvSpPr>
        <p:spPr bwMode="auto">
          <a:xfrm>
            <a:off x="5435600" y="3429000"/>
            <a:ext cx="2160588" cy="2447925"/>
          </a:xfrm>
          <a:prstGeom prst="rect">
            <a:avLst/>
          </a:prstGeom>
          <a:noFill/>
          <a:ln w="19050">
            <a:solidFill>
              <a:srgbClr val="FF9900"/>
            </a:solidFill>
            <a:miter lim="800000"/>
            <a:headEnd/>
            <a:tailEnd/>
          </a:ln>
        </p:spPr>
        <p:txBody>
          <a:bodyPr wrap="none" anchor="ctr"/>
          <a:lstStyle/>
          <a:p>
            <a:endParaRPr lang="zh-TW" altLang="en-US"/>
          </a:p>
        </p:txBody>
      </p:sp>
      <p:sp>
        <p:nvSpPr>
          <p:cNvPr id="12" name="投影片編號版面配置區 11"/>
          <p:cNvSpPr>
            <a:spLocks noGrp="1"/>
          </p:cNvSpPr>
          <p:nvPr>
            <p:ph type="sldNum" sz="quarter" idx="12"/>
          </p:nvPr>
        </p:nvSpPr>
        <p:spPr/>
        <p:txBody>
          <a:bodyPr/>
          <a:lstStyle/>
          <a:p>
            <a:pPr>
              <a:defRPr/>
            </a:pPr>
            <a:fld id="{6DB1C8D5-488B-4058-8AD2-BFA35378C09F}" type="slidenum">
              <a:rPr lang="en-US" altLang="zh-TW" smtClean="0"/>
              <a:pPr>
                <a:defRPr/>
              </a:pPr>
              <a:t>5</a:t>
            </a:fld>
            <a:endParaRPr lang="en-US" altLang="zh-TW"/>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AutoShape 21"/>
          <p:cNvSpPr>
            <a:spLocks noChangeArrowheads="1"/>
          </p:cNvSpPr>
          <p:nvPr/>
        </p:nvSpPr>
        <p:spPr bwMode="auto">
          <a:xfrm>
            <a:off x="6013450" y="2349500"/>
            <a:ext cx="2519363" cy="4105275"/>
          </a:xfrm>
          <a:prstGeom prst="roundRect">
            <a:avLst>
              <a:gd name="adj" fmla="val 6111"/>
            </a:avLst>
          </a:prstGeom>
          <a:solidFill>
            <a:srgbClr val="FFCCFF"/>
          </a:solidFill>
          <a:ln w="9525">
            <a:noFill/>
            <a:round/>
            <a:headEnd/>
            <a:tailEnd/>
          </a:ln>
          <a:effectLst>
            <a:prstShdw prst="shdw17" dist="17961" dir="2700000">
              <a:srgbClr val="997A99"/>
            </a:prstShdw>
          </a:effectLst>
        </p:spPr>
        <p:txBody>
          <a:bodyPr wrap="none"/>
          <a:lstStyle/>
          <a:p>
            <a:r>
              <a:rPr lang="en-US" altLang="zh-TW" sz="1400">
                <a:solidFill>
                  <a:srgbClr val="990033"/>
                </a:solidFill>
                <a:ea typeface="新細明體" pitchFamily="18" charset="-120"/>
              </a:rPr>
              <a:t>Homologous gene</a:t>
            </a:r>
          </a:p>
          <a:p>
            <a:r>
              <a:rPr lang="en-US" altLang="zh-TW" sz="1200">
                <a:ea typeface="新細明體" pitchFamily="18" charset="-120"/>
              </a:rPr>
              <a:t>Molecular investigations by </a:t>
            </a:r>
          </a:p>
          <a:p>
            <a:r>
              <a:rPr lang="en-US" altLang="zh-TW" sz="1200">
                <a:ea typeface="新細明體" pitchFamily="18" charset="-120"/>
              </a:rPr>
              <a:t>developmental biologists have </a:t>
            </a:r>
          </a:p>
          <a:p>
            <a:r>
              <a:rPr lang="en-US" altLang="zh-TW" sz="1200">
                <a:ea typeface="新細明體" pitchFamily="18" charset="-120"/>
              </a:rPr>
              <a:t>revealed striking similarities </a:t>
            </a:r>
          </a:p>
          <a:p>
            <a:r>
              <a:rPr lang="en-US" altLang="zh-TW" sz="1200">
                <a:ea typeface="新細明體" pitchFamily="18" charset="-120"/>
              </a:rPr>
              <a:t>between the structure of genes </a:t>
            </a:r>
          </a:p>
          <a:p>
            <a:r>
              <a:rPr lang="en-US" altLang="zh-TW" sz="1200">
                <a:ea typeface="新細明體" pitchFamily="18" charset="-120"/>
              </a:rPr>
              <a:t>(The hereditary determinant of </a:t>
            </a:r>
          </a:p>
          <a:p>
            <a:r>
              <a:rPr lang="en-US" altLang="zh-TW" sz="1200">
                <a:ea typeface="新細明體" pitchFamily="18" charset="-120"/>
              </a:rPr>
              <a:t>a specified characteristic of an </a:t>
            </a:r>
          </a:p>
          <a:p>
            <a:r>
              <a:rPr lang="en-US" altLang="zh-TW" sz="1200">
                <a:ea typeface="新細明體" pitchFamily="18" charset="-120"/>
              </a:rPr>
              <a:t>individual; specific sequences </a:t>
            </a:r>
          </a:p>
          <a:p>
            <a:r>
              <a:rPr lang="en-US" altLang="zh-TW" sz="1200">
                <a:ea typeface="新細明體" pitchFamily="18" charset="-120"/>
              </a:rPr>
              <a:t>of nucleotides in DNA.) </a:t>
            </a:r>
          </a:p>
          <a:p>
            <a:r>
              <a:rPr lang="en-US" altLang="zh-TW" sz="1200">
                <a:ea typeface="新細明體" pitchFamily="18" charset="-120"/>
              </a:rPr>
              <a:t>regulating ontogenetic </a:t>
            </a:r>
          </a:p>
          <a:p>
            <a:r>
              <a:rPr lang="en-US" altLang="zh-TW" sz="1200">
                <a:ea typeface="新細明體" pitchFamily="18" charset="-120"/>
              </a:rPr>
              <a:t>phenomena in diverse </a:t>
            </a:r>
          </a:p>
          <a:p>
            <a:r>
              <a:rPr lang="en-US" altLang="zh-TW" sz="1200">
                <a:ea typeface="新細明體" pitchFamily="18" charset="-120"/>
              </a:rPr>
              <a:t>organisms. </a:t>
            </a:r>
          </a:p>
        </p:txBody>
      </p:sp>
      <p:sp>
        <p:nvSpPr>
          <p:cNvPr id="1028" name="AutoShape 14"/>
          <p:cNvSpPr>
            <a:spLocks noChangeArrowheads="1"/>
          </p:cNvSpPr>
          <p:nvPr/>
        </p:nvSpPr>
        <p:spPr bwMode="auto">
          <a:xfrm>
            <a:off x="611188" y="2349500"/>
            <a:ext cx="2519362" cy="4105275"/>
          </a:xfrm>
          <a:prstGeom prst="roundRect">
            <a:avLst>
              <a:gd name="adj" fmla="val 6111"/>
            </a:avLst>
          </a:prstGeom>
          <a:solidFill>
            <a:srgbClr val="CCFFCC"/>
          </a:solidFill>
          <a:ln w="9525">
            <a:noFill/>
            <a:round/>
            <a:headEnd/>
            <a:tailEnd/>
          </a:ln>
          <a:effectLst>
            <a:prstShdw prst="shdw17" dist="17961" dir="2700000">
              <a:srgbClr val="7A997A"/>
            </a:prstShdw>
          </a:effectLst>
        </p:spPr>
        <p:txBody>
          <a:bodyPr wrap="none"/>
          <a:lstStyle/>
          <a:p>
            <a:r>
              <a:rPr lang="en-US" altLang="zh-TW" sz="1400">
                <a:solidFill>
                  <a:srgbClr val="990033"/>
                </a:solidFill>
                <a:ea typeface="新細明體" pitchFamily="18" charset="-120"/>
              </a:rPr>
              <a:t>Homologous structure</a:t>
            </a:r>
          </a:p>
          <a:p>
            <a:r>
              <a:rPr lang="en-US" altLang="zh-TW" sz="1200">
                <a:ea typeface="新細明體" pitchFamily="18" charset="-120"/>
              </a:rPr>
              <a:t>Characters in different species</a:t>
            </a:r>
            <a:br>
              <a:rPr lang="en-US" altLang="zh-TW" sz="1200">
                <a:ea typeface="新細明體" pitchFamily="18" charset="-120"/>
              </a:rPr>
            </a:br>
            <a:r>
              <a:rPr lang="en-US" altLang="zh-TW" sz="1200">
                <a:ea typeface="新細明體" pitchFamily="18" charset="-120"/>
              </a:rPr>
              <a:t>which were inherited from a </a:t>
            </a:r>
          </a:p>
          <a:p>
            <a:r>
              <a:rPr lang="en-US" altLang="zh-TW" sz="1200">
                <a:ea typeface="新細明體" pitchFamily="18" charset="-120"/>
              </a:rPr>
              <a:t>common ancestor and thus </a:t>
            </a:r>
          </a:p>
          <a:p>
            <a:r>
              <a:rPr lang="en-US" altLang="zh-TW" sz="1200">
                <a:ea typeface="新細明體" pitchFamily="18" charset="-120"/>
              </a:rPr>
              <a:t>share a similar ontogenetic </a:t>
            </a:r>
          </a:p>
          <a:p>
            <a:r>
              <a:rPr lang="en-US" altLang="zh-TW" sz="1200">
                <a:ea typeface="新細明體" pitchFamily="18" charset="-120"/>
              </a:rPr>
              <a:t>pattern.</a:t>
            </a:r>
          </a:p>
        </p:txBody>
      </p:sp>
      <p:sp>
        <p:nvSpPr>
          <p:cNvPr id="1029" name="AutoShape 10"/>
          <p:cNvSpPr>
            <a:spLocks noChangeArrowheads="1"/>
          </p:cNvSpPr>
          <p:nvPr/>
        </p:nvSpPr>
        <p:spPr bwMode="auto">
          <a:xfrm>
            <a:off x="611188" y="333375"/>
            <a:ext cx="2520950"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GB" altLang="en-US" sz="2000">
                <a:solidFill>
                  <a:srgbClr val="990033"/>
                </a:solidFill>
                <a:ea typeface="新細明體" pitchFamily="18" charset="-120"/>
              </a:rPr>
              <a:t>Homology is...</a:t>
            </a:r>
            <a:endParaRPr lang="en-US" altLang="zh-TW" sz="2000">
              <a:solidFill>
                <a:srgbClr val="990033"/>
              </a:solidFill>
              <a:ea typeface="新細明體" pitchFamily="18" charset="-120"/>
            </a:endParaRPr>
          </a:p>
        </p:txBody>
      </p:sp>
      <p:pic>
        <p:nvPicPr>
          <p:cNvPr id="1030" name="Picture 7" descr="GB%20-%20L4"/>
          <p:cNvPicPr>
            <a:picLocks noChangeAspect="1" noChangeArrowheads="1"/>
          </p:cNvPicPr>
          <p:nvPr/>
        </p:nvPicPr>
        <p:blipFill>
          <a:blip r:embed="rId3"/>
          <a:srcRect t="4340" b="7465"/>
          <a:stretch>
            <a:fillRect/>
          </a:stretch>
        </p:blipFill>
        <p:spPr bwMode="auto">
          <a:xfrm>
            <a:off x="684213" y="4810125"/>
            <a:ext cx="2374900" cy="1570038"/>
          </a:xfrm>
          <a:prstGeom prst="rect">
            <a:avLst/>
          </a:prstGeom>
          <a:noFill/>
          <a:ln w="9525">
            <a:noFill/>
            <a:miter lim="800000"/>
            <a:headEnd/>
            <a:tailEnd/>
          </a:ln>
        </p:spPr>
      </p:pic>
      <p:sp>
        <p:nvSpPr>
          <p:cNvPr id="1031" name="AutoShape 20"/>
          <p:cNvSpPr>
            <a:spLocks noChangeArrowheads="1"/>
          </p:cNvSpPr>
          <p:nvPr/>
        </p:nvSpPr>
        <p:spPr bwMode="auto">
          <a:xfrm>
            <a:off x="3311525" y="2349500"/>
            <a:ext cx="2519363" cy="4105275"/>
          </a:xfrm>
          <a:prstGeom prst="roundRect">
            <a:avLst>
              <a:gd name="adj" fmla="val 6111"/>
            </a:avLst>
          </a:prstGeom>
          <a:solidFill>
            <a:srgbClr val="CCFFFF"/>
          </a:solidFill>
          <a:ln w="9525">
            <a:noFill/>
            <a:round/>
            <a:headEnd/>
            <a:tailEnd/>
          </a:ln>
          <a:effectLst>
            <a:prstShdw prst="shdw17" dist="17961" dir="2700000">
              <a:srgbClr val="7A9999"/>
            </a:prstShdw>
          </a:effectLst>
        </p:spPr>
        <p:txBody>
          <a:bodyPr wrap="none"/>
          <a:lstStyle/>
          <a:p>
            <a:r>
              <a:rPr lang="en-US" altLang="zh-TW" sz="1400">
                <a:solidFill>
                  <a:srgbClr val="990033"/>
                </a:solidFill>
                <a:ea typeface="新細明體" pitchFamily="18" charset="-120"/>
              </a:rPr>
              <a:t>Homologous chromosome</a:t>
            </a:r>
          </a:p>
          <a:p>
            <a:r>
              <a:rPr lang="en-US" altLang="zh-TW" sz="1200">
                <a:ea typeface="新細明體" pitchFamily="18" charset="-120"/>
              </a:rPr>
              <a:t>One part of two genetically </a:t>
            </a:r>
            <a:br>
              <a:rPr lang="en-US" altLang="zh-TW" sz="1200">
                <a:ea typeface="新細明體" pitchFamily="18" charset="-120"/>
              </a:rPr>
            </a:br>
            <a:r>
              <a:rPr lang="en-US" altLang="zh-TW" sz="1200">
                <a:ea typeface="新細明體" pitchFamily="18" charset="-120"/>
              </a:rPr>
              <a:t>different chromosomes. </a:t>
            </a:r>
            <a:br>
              <a:rPr lang="en-US" altLang="zh-TW" sz="1200">
                <a:ea typeface="新細明體" pitchFamily="18" charset="-120"/>
              </a:rPr>
            </a:br>
            <a:r>
              <a:rPr lang="en-US" altLang="zh-TW" sz="1200">
                <a:ea typeface="新細明體" pitchFamily="18" charset="-120"/>
              </a:rPr>
              <a:t>Each homologous chromo- </a:t>
            </a:r>
          </a:p>
          <a:p>
            <a:r>
              <a:rPr lang="en-US" altLang="zh-TW" sz="1200">
                <a:ea typeface="新細明體" pitchFamily="18" charset="-120"/>
              </a:rPr>
              <a:t>some is inherited from a </a:t>
            </a:r>
          </a:p>
          <a:p>
            <a:r>
              <a:rPr lang="en-US" altLang="zh-TW" sz="1200">
                <a:ea typeface="新細明體" pitchFamily="18" charset="-120"/>
              </a:rPr>
              <a:t>different parent, and contains </a:t>
            </a:r>
          </a:p>
          <a:p>
            <a:r>
              <a:rPr lang="en-US" altLang="zh-TW" sz="1200">
                <a:ea typeface="新細明體" pitchFamily="18" charset="-120"/>
              </a:rPr>
              <a:t>information about the same </a:t>
            </a:r>
          </a:p>
          <a:p>
            <a:r>
              <a:rPr lang="en-US" altLang="zh-TW" sz="1200">
                <a:ea typeface="新細明體" pitchFamily="18" charset="-120"/>
              </a:rPr>
              <a:t>gene sequence. </a:t>
            </a:r>
          </a:p>
        </p:txBody>
      </p:sp>
      <p:graphicFrame>
        <p:nvGraphicFramePr>
          <p:cNvPr id="1026" name="Object 23"/>
          <p:cNvGraphicFramePr>
            <a:graphicFrameLocks noChangeAspect="1"/>
          </p:cNvGraphicFramePr>
          <p:nvPr>
            <p:ph sz="half" idx="2"/>
          </p:nvPr>
        </p:nvGraphicFramePr>
        <p:xfrm>
          <a:off x="3613150" y="4811713"/>
          <a:ext cx="1917700" cy="1568450"/>
        </p:xfrm>
        <a:graphic>
          <a:graphicData uri="http://schemas.openxmlformats.org/presentationml/2006/ole">
            <p:oleObj spid="_x0000_s1026" name="Image" r:id="rId4" imgW="2298413" imgH="1879365" progId="Photoshop.Image.7">
              <p:embed/>
            </p:oleObj>
          </a:graphicData>
        </a:graphic>
      </p:graphicFrame>
      <p:sp>
        <p:nvSpPr>
          <p:cNvPr id="1032" name="Rectangle 28"/>
          <p:cNvSpPr>
            <a:spLocks noChangeArrowheads="1"/>
          </p:cNvSpPr>
          <p:nvPr/>
        </p:nvSpPr>
        <p:spPr bwMode="auto">
          <a:xfrm>
            <a:off x="611188" y="1177925"/>
            <a:ext cx="7921625" cy="973138"/>
          </a:xfrm>
          <a:prstGeom prst="rect">
            <a:avLst/>
          </a:prstGeom>
          <a:noFill/>
          <a:ln w="9525">
            <a:noFill/>
            <a:miter lim="800000"/>
            <a:headEnd/>
            <a:tailEnd/>
          </a:ln>
        </p:spPr>
        <p:txBody>
          <a:bodyPr>
            <a:spAutoFit/>
          </a:bodyPr>
          <a:lstStyle/>
          <a:p>
            <a:pPr>
              <a:lnSpc>
                <a:spcPct val="120000"/>
              </a:lnSpc>
              <a:spcBef>
                <a:spcPct val="20000"/>
              </a:spcBef>
            </a:pPr>
            <a:r>
              <a:rPr lang="en-US" altLang="zh-TW" sz="1600">
                <a:solidFill>
                  <a:srgbClr val="000066"/>
                </a:solidFill>
                <a:ea typeface="新細明體" pitchFamily="18" charset="-120"/>
              </a:rPr>
              <a:t>The relationship of any two characters that have descended from a common ancestor. This term can apply to a morphological structure, a chromosome or an individual gene or DNA segment.</a:t>
            </a:r>
            <a:endParaRPr lang="en-GB" altLang="zh-TW" sz="1600">
              <a:solidFill>
                <a:srgbClr val="000066"/>
              </a:solidFill>
              <a:ea typeface="新細明體" pitchFamily="18" charset="-120"/>
            </a:endParaRPr>
          </a:p>
        </p:txBody>
      </p:sp>
      <p:pic>
        <p:nvPicPr>
          <p:cNvPr id="1033" name="Picture 33" descr="homologous_chromosomes"/>
          <p:cNvPicPr>
            <a:picLocks noChangeAspect="1" noChangeArrowheads="1"/>
          </p:cNvPicPr>
          <p:nvPr/>
        </p:nvPicPr>
        <p:blipFill>
          <a:blip r:embed="rId5"/>
          <a:srcRect/>
          <a:stretch>
            <a:fillRect/>
          </a:stretch>
        </p:blipFill>
        <p:spPr bwMode="auto">
          <a:xfrm>
            <a:off x="6227763" y="4811713"/>
            <a:ext cx="2090737" cy="1568450"/>
          </a:xfrm>
          <a:prstGeom prst="rect">
            <a:avLst/>
          </a:prstGeom>
          <a:noFill/>
          <a:ln w="9525">
            <a:noFill/>
            <a:miter lim="800000"/>
            <a:headEnd/>
            <a:tailEnd/>
          </a:ln>
        </p:spPr>
      </p:pic>
      <p:sp>
        <p:nvSpPr>
          <p:cNvPr id="10" name="投影片編號版面配置區 9"/>
          <p:cNvSpPr>
            <a:spLocks noGrp="1"/>
          </p:cNvSpPr>
          <p:nvPr>
            <p:ph type="sldNum" sz="quarter" idx="12"/>
          </p:nvPr>
        </p:nvSpPr>
        <p:spPr/>
        <p:txBody>
          <a:bodyPr/>
          <a:lstStyle/>
          <a:p>
            <a:pPr>
              <a:defRPr/>
            </a:pPr>
            <a:fld id="{ACDFA915-1D2E-426A-AD78-963697416F0E}" type="slidenum">
              <a:rPr lang="en-US" altLang="zh-TW" smtClean="0"/>
              <a:pPr>
                <a:defRPr/>
              </a:pPr>
              <a:t>6</a:t>
            </a:fld>
            <a:endParaRPr lang="en-US" altLang="zh-TW"/>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AutoShape 5"/>
          <p:cNvSpPr>
            <a:spLocks noChangeArrowheads="1"/>
          </p:cNvSpPr>
          <p:nvPr/>
        </p:nvSpPr>
        <p:spPr bwMode="auto">
          <a:xfrm>
            <a:off x="611188" y="333375"/>
            <a:ext cx="4968875"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GB" altLang="en-US" sz="2000">
                <a:solidFill>
                  <a:srgbClr val="990033"/>
                </a:solidFill>
                <a:ea typeface="新細明體" pitchFamily="18" charset="-120"/>
              </a:rPr>
              <a:t>Homology is...</a:t>
            </a:r>
            <a:r>
              <a:rPr lang="en-GB" altLang="zh-TW" sz="2000">
                <a:solidFill>
                  <a:srgbClr val="990033"/>
                </a:solidFill>
                <a:ea typeface="新細明體" pitchFamily="18" charset="-120"/>
              </a:rPr>
              <a:t>     </a:t>
            </a:r>
            <a:r>
              <a:rPr lang="en-GB" altLang="zh-TW" sz="1800">
                <a:solidFill>
                  <a:srgbClr val="003300"/>
                </a:solidFill>
                <a:ea typeface="新細明體" pitchFamily="18" charset="-120"/>
              </a:rPr>
              <a:t>They said that ………</a:t>
            </a:r>
            <a:endParaRPr lang="en-US" altLang="zh-TW" sz="1800">
              <a:solidFill>
                <a:srgbClr val="003300"/>
              </a:solidFill>
              <a:ea typeface="新細明體" pitchFamily="18" charset="-120"/>
            </a:endParaRPr>
          </a:p>
        </p:txBody>
      </p:sp>
      <p:sp>
        <p:nvSpPr>
          <p:cNvPr id="24579" name="AutoShape 4"/>
          <p:cNvSpPr>
            <a:spLocks noChangeArrowheads="1"/>
          </p:cNvSpPr>
          <p:nvPr/>
        </p:nvSpPr>
        <p:spPr bwMode="auto">
          <a:xfrm>
            <a:off x="611188" y="1123950"/>
            <a:ext cx="3889375" cy="5257800"/>
          </a:xfrm>
          <a:prstGeom prst="roundRect">
            <a:avLst>
              <a:gd name="adj" fmla="val 5014"/>
            </a:avLst>
          </a:prstGeom>
          <a:solidFill>
            <a:srgbClr val="CCFFFF"/>
          </a:solidFill>
          <a:ln w="9525">
            <a:noFill/>
            <a:round/>
            <a:headEnd/>
            <a:tailEnd/>
          </a:ln>
          <a:effectLst>
            <a:prstShdw prst="shdw17" dist="17961" dir="2700000">
              <a:srgbClr val="7A9999"/>
            </a:prstShdw>
          </a:effectLst>
        </p:spPr>
        <p:txBody>
          <a:bodyPr wrap="none"/>
          <a:lstStyle/>
          <a:p>
            <a:pPr>
              <a:lnSpc>
                <a:spcPct val="130000"/>
              </a:lnSpc>
              <a:tabLst>
                <a:tab pos="265113" algn="l"/>
              </a:tabLst>
            </a:pPr>
            <a:r>
              <a:rPr lang="en-GB" altLang="en-GB" sz="1600">
                <a:solidFill>
                  <a:srgbClr val="FF0000"/>
                </a:solidFill>
                <a:ea typeface="新細明體" pitchFamily="18" charset="-120"/>
              </a:rPr>
              <a:t>Homologue:</a:t>
            </a:r>
            <a:r>
              <a:rPr lang="en-GB" altLang="en-GB" sz="1600">
                <a:solidFill>
                  <a:srgbClr val="C0FEF9"/>
                </a:solidFill>
                <a:ea typeface="新細明體" pitchFamily="18" charset="-120"/>
              </a:rPr>
              <a:t> </a:t>
            </a:r>
            <a:endParaRPr lang="en-GB" altLang="zh-TW" sz="1600">
              <a:solidFill>
                <a:srgbClr val="C0FEF9"/>
              </a:solidFill>
              <a:ea typeface="新細明體" pitchFamily="18" charset="-120"/>
            </a:endParaRPr>
          </a:p>
          <a:p>
            <a:pPr>
              <a:lnSpc>
                <a:spcPct val="130000"/>
              </a:lnSpc>
              <a:tabLst>
                <a:tab pos="265113" algn="l"/>
              </a:tabLst>
            </a:pPr>
            <a:r>
              <a:rPr lang="en-GB" altLang="zh-TW" sz="1400">
                <a:ea typeface="新細明體" pitchFamily="18" charset="-120"/>
              </a:rPr>
              <a:t>	</a:t>
            </a:r>
            <a:r>
              <a:rPr lang="en-GB" altLang="en-GB" sz="1400">
                <a:solidFill>
                  <a:srgbClr val="000066"/>
                </a:solidFill>
                <a:ea typeface="新細明體" pitchFamily="18" charset="-120"/>
              </a:rPr>
              <a:t>the same organ under</a:t>
            </a:r>
            <a:r>
              <a:rPr lang="en-GB" altLang="zh-TW" sz="1400">
                <a:solidFill>
                  <a:srgbClr val="000066"/>
                </a:solidFill>
                <a:ea typeface="新細明體" pitchFamily="18" charset="-120"/>
              </a:rPr>
              <a:t> </a:t>
            </a:r>
            <a:r>
              <a:rPr lang="en-GB" altLang="en-GB" sz="1400">
                <a:solidFill>
                  <a:srgbClr val="000066"/>
                </a:solidFill>
                <a:ea typeface="新細明體" pitchFamily="18" charset="-120"/>
              </a:rPr>
              <a:t>every variety of </a:t>
            </a:r>
            <a:endParaRPr lang="en-GB" altLang="zh-TW" sz="1400">
              <a:solidFill>
                <a:srgbClr val="000066"/>
              </a:solidFill>
              <a:ea typeface="新細明體" pitchFamily="18" charset="-120"/>
            </a:endParaRPr>
          </a:p>
          <a:p>
            <a:pPr>
              <a:lnSpc>
                <a:spcPct val="130000"/>
              </a:lnSpc>
              <a:tabLst>
                <a:tab pos="265113" algn="l"/>
              </a:tabLst>
            </a:pPr>
            <a:r>
              <a:rPr lang="en-GB" altLang="zh-TW" sz="1400">
                <a:solidFill>
                  <a:srgbClr val="000066"/>
                </a:solidFill>
                <a:ea typeface="新細明體" pitchFamily="18" charset="-120"/>
              </a:rPr>
              <a:t>	</a:t>
            </a:r>
            <a:r>
              <a:rPr lang="en-GB" altLang="en-GB" sz="1400">
                <a:solidFill>
                  <a:srgbClr val="000066"/>
                </a:solidFill>
                <a:ea typeface="新細明體" pitchFamily="18" charset="-120"/>
              </a:rPr>
              <a:t>form and function</a:t>
            </a:r>
            <a:r>
              <a:rPr lang="en-GB" altLang="zh-TW" sz="1400">
                <a:solidFill>
                  <a:srgbClr val="000066"/>
                </a:solidFill>
                <a:ea typeface="新細明體" pitchFamily="18" charset="-120"/>
              </a:rPr>
              <a:t> </a:t>
            </a:r>
            <a:r>
              <a:rPr lang="en-GB" altLang="en-GB" sz="1400">
                <a:solidFill>
                  <a:srgbClr val="000066"/>
                </a:solidFill>
                <a:ea typeface="新細明體" pitchFamily="18" charset="-120"/>
              </a:rPr>
              <a:t>(true or essential </a:t>
            </a:r>
            <a:endParaRPr lang="en-GB" altLang="zh-TW" sz="1400">
              <a:solidFill>
                <a:srgbClr val="000066"/>
              </a:solidFill>
              <a:ea typeface="新細明體" pitchFamily="18" charset="-120"/>
            </a:endParaRPr>
          </a:p>
          <a:p>
            <a:pPr>
              <a:lnSpc>
                <a:spcPct val="130000"/>
              </a:lnSpc>
              <a:tabLst>
                <a:tab pos="265113" algn="l"/>
              </a:tabLst>
            </a:pPr>
            <a:r>
              <a:rPr lang="en-GB" altLang="zh-TW" sz="1400">
                <a:solidFill>
                  <a:srgbClr val="000066"/>
                </a:solidFill>
                <a:ea typeface="新細明體" pitchFamily="18" charset="-120"/>
              </a:rPr>
              <a:t>	</a:t>
            </a:r>
            <a:r>
              <a:rPr lang="en-GB" altLang="en-GB" sz="1400">
                <a:solidFill>
                  <a:srgbClr val="000066"/>
                </a:solidFill>
                <a:ea typeface="新細明體" pitchFamily="18" charset="-120"/>
              </a:rPr>
              <a:t>correspondence)</a:t>
            </a:r>
          </a:p>
          <a:p>
            <a:pPr>
              <a:lnSpc>
                <a:spcPct val="130000"/>
              </a:lnSpc>
              <a:tabLst>
                <a:tab pos="265113" algn="l"/>
              </a:tabLst>
            </a:pPr>
            <a:r>
              <a:rPr lang="en-GB" altLang="en-GB" sz="1600">
                <a:solidFill>
                  <a:srgbClr val="FF0000"/>
                </a:solidFill>
                <a:ea typeface="新細明體" pitchFamily="18" charset="-120"/>
              </a:rPr>
              <a:t>Analogy:</a:t>
            </a:r>
            <a:r>
              <a:rPr lang="en-GB" altLang="en-GB" sz="1600">
                <a:solidFill>
                  <a:srgbClr val="C0FEF9"/>
                </a:solidFill>
                <a:ea typeface="新細明體" pitchFamily="18" charset="-120"/>
              </a:rPr>
              <a:t> </a:t>
            </a:r>
            <a:endParaRPr lang="en-GB" altLang="zh-TW" sz="1600">
              <a:solidFill>
                <a:srgbClr val="C0FEF9"/>
              </a:solidFill>
              <a:ea typeface="新細明體" pitchFamily="18" charset="-120"/>
            </a:endParaRPr>
          </a:p>
          <a:p>
            <a:pPr>
              <a:lnSpc>
                <a:spcPct val="130000"/>
              </a:lnSpc>
              <a:tabLst>
                <a:tab pos="265113" algn="l"/>
              </a:tabLst>
            </a:pPr>
            <a:r>
              <a:rPr lang="en-GB" altLang="zh-TW" sz="1400">
                <a:ea typeface="新細明體" pitchFamily="18" charset="-120"/>
              </a:rPr>
              <a:t>	</a:t>
            </a:r>
            <a:r>
              <a:rPr lang="en-GB" altLang="en-GB" sz="1400">
                <a:solidFill>
                  <a:srgbClr val="000066"/>
                </a:solidFill>
                <a:ea typeface="新細明體" pitchFamily="18" charset="-120"/>
              </a:rPr>
              <a:t>superficial or misleading </a:t>
            </a:r>
            <a:r>
              <a:rPr lang="en-GB" altLang="zh-TW" sz="1400">
                <a:solidFill>
                  <a:srgbClr val="000066"/>
                </a:solidFill>
                <a:ea typeface="新細明體" pitchFamily="18" charset="-120"/>
              </a:rPr>
              <a:t>s</a:t>
            </a:r>
            <a:r>
              <a:rPr lang="en-GB" altLang="en-GB" sz="1400">
                <a:solidFill>
                  <a:srgbClr val="000066"/>
                </a:solidFill>
                <a:ea typeface="新細明體" pitchFamily="18" charset="-120"/>
              </a:rPr>
              <a:t>imilarity</a:t>
            </a:r>
            <a:endParaRPr lang="en-GB" altLang="zh-TW" sz="1400">
              <a:solidFill>
                <a:srgbClr val="000066"/>
              </a:solidFill>
              <a:ea typeface="新細明體" pitchFamily="18" charset="-120"/>
            </a:endParaRPr>
          </a:p>
          <a:p>
            <a:pPr>
              <a:lnSpc>
                <a:spcPct val="130000"/>
              </a:lnSpc>
              <a:tabLst>
                <a:tab pos="265113" algn="l"/>
              </a:tabLst>
            </a:pPr>
            <a:endParaRPr lang="en-GB" altLang="zh-TW" sz="1600">
              <a:ea typeface="新細明體" pitchFamily="18" charset="-120"/>
            </a:endParaRPr>
          </a:p>
          <a:p>
            <a:pPr>
              <a:lnSpc>
                <a:spcPct val="130000"/>
              </a:lnSpc>
              <a:tabLst>
                <a:tab pos="265113" algn="l"/>
              </a:tabLst>
            </a:pPr>
            <a:endParaRPr lang="en-GB" altLang="zh-TW" sz="1600">
              <a:ea typeface="新細明體" pitchFamily="18" charset="-120"/>
            </a:endParaRPr>
          </a:p>
          <a:p>
            <a:pPr>
              <a:lnSpc>
                <a:spcPct val="130000"/>
              </a:lnSpc>
              <a:tabLst>
                <a:tab pos="265113" algn="l"/>
              </a:tabLst>
            </a:pPr>
            <a:endParaRPr lang="en-GB" altLang="zh-TW" sz="1600">
              <a:ea typeface="新細明體" pitchFamily="18" charset="-120"/>
            </a:endParaRPr>
          </a:p>
          <a:p>
            <a:pPr>
              <a:lnSpc>
                <a:spcPct val="130000"/>
              </a:lnSpc>
              <a:tabLst>
                <a:tab pos="265113" algn="l"/>
              </a:tabLst>
            </a:pPr>
            <a:endParaRPr lang="en-GB" altLang="zh-TW" sz="1600">
              <a:ea typeface="新細明體" pitchFamily="18" charset="-120"/>
            </a:endParaRPr>
          </a:p>
          <a:p>
            <a:pPr>
              <a:lnSpc>
                <a:spcPct val="130000"/>
              </a:lnSpc>
              <a:tabLst>
                <a:tab pos="265113" algn="l"/>
              </a:tabLst>
            </a:pPr>
            <a:endParaRPr lang="en-GB" altLang="zh-TW" sz="1600">
              <a:ea typeface="新細明體" pitchFamily="18" charset="-120"/>
            </a:endParaRPr>
          </a:p>
          <a:p>
            <a:pPr>
              <a:lnSpc>
                <a:spcPct val="130000"/>
              </a:lnSpc>
              <a:tabLst>
                <a:tab pos="265113" algn="l"/>
              </a:tabLst>
            </a:pPr>
            <a:endParaRPr lang="en-GB" altLang="zh-TW" sz="1600">
              <a:ea typeface="新細明體" pitchFamily="18" charset="-120"/>
            </a:endParaRPr>
          </a:p>
          <a:p>
            <a:pPr>
              <a:lnSpc>
                <a:spcPct val="130000"/>
              </a:lnSpc>
              <a:tabLst>
                <a:tab pos="265113" algn="l"/>
              </a:tabLst>
            </a:pPr>
            <a:endParaRPr lang="en-GB" altLang="zh-TW" sz="1600">
              <a:ea typeface="新細明體" pitchFamily="18" charset="-120"/>
            </a:endParaRPr>
          </a:p>
          <a:p>
            <a:pPr>
              <a:lnSpc>
                <a:spcPct val="130000"/>
              </a:lnSpc>
              <a:tabLst>
                <a:tab pos="265113" algn="l"/>
              </a:tabLst>
            </a:pPr>
            <a:endParaRPr lang="en-GB" altLang="zh-TW" sz="1600">
              <a:ea typeface="新細明體" pitchFamily="18" charset="-120"/>
            </a:endParaRPr>
          </a:p>
          <a:p>
            <a:pPr>
              <a:lnSpc>
                <a:spcPct val="130000"/>
              </a:lnSpc>
              <a:tabLst>
                <a:tab pos="265113" algn="l"/>
              </a:tabLst>
            </a:pPr>
            <a:endParaRPr lang="en-GB" altLang="zh-TW" sz="1600">
              <a:ea typeface="新細明體" pitchFamily="18" charset="-120"/>
            </a:endParaRPr>
          </a:p>
          <a:p>
            <a:pPr>
              <a:lnSpc>
                <a:spcPct val="130000"/>
              </a:lnSpc>
              <a:tabLst>
                <a:tab pos="265113" algn="l"/>
              </a:tabLst>
            </a:pPr>
            <a:r>
              <a:rPr lang="en-GB" altLang="zh-TW" sz="1600">
                <a:ea typeface="新細明體" pitchFamily="18" charset="-120"/>
              </a:rPr>
              <a:t>			    </a:t>
            </a:r>
            <a:r>
              <a:rPr lang="en-GB" altLang="en-GB" sz="1200">
                <a:solidFill>
                  <a:srgbClr val="006600"/>
                </a:solidFill>
                <a:ea typeface="新細明體" pitchFamily="18" charset="-120"/>
              </a:rPr>
              <a:t>Richard Owen 1843</a:t>
            </a:r>
            <a:endParaRPr lang="en-US" altLang="zh-TW" sz="1200">
              <a:solidFill>
                <a:srgbClr val="006600"/>
              </a:solidFill>
              <a:ea typeface="新細明體" pitchFamily="18" charset="-120"/>
            </a:endParaRPr>
          </a:p>
        </p:txBody>
      </p:sp>
      <p:sp>
        <p:nvSpPr>
          <p:cNvPr id="24580" name="AutoShape 6"/>
          <p:cNvSpPr>
            <a:spLocks noChangeArrowheads="1"/>
          </p:cNvSpPr>
          <p:nvPr/>
        </p:nvSpPr>
        <p:spPr bwMode="auto">
          <a:xfrm>
            <a:off x="4643438" y="1123950"/>
            <a:ext cx="3889375" cy="5257800"/>
          </a:xfrm>
          <a:prstGeom prst="roundRect">
            <a:avLst>
              <a:gd name="adj" fmla="val 5014"/>
            </a:avLst>
          </a:prstGeom>
          <a:solidFill>
            <a:srgbClr val="CCFFCC"/>
          </a:solidFill>
          <a:ln w="9525">
            <a:noFill/>
            <a:round/>
            <a:headEnd/>
            <a:tailEnd/>
          </a:ln>
          <a:effectLst>
            <a:prstShdw prst="shdw17" dist="17961" dir="2700000">
              <a:srgbClr val="7A997A"/>
            </a:prstShdw>
          </a:effectLst>
        </p:spPr>
        <p:txBody>
          <a:bodyPr wrap="none"/>
          <a:lstStyle/>
          <a:p>
            <a:pPr>
              <a:lnSpc>
                <a:spcPct val="130000"/>
              </a:lnSpc>
            </a:pPr>
            <a:r>
              <a:rPr lang="en-GB" altLang="en-GB" sz="1600">
                <a:solidFill>
                  <a:srgbClr val="000066"/>
                </a:solidFill>
                <a:ea typeface="新細明體" pitchFamily="18" charset="-120"/>
              </a:rPr>
              <a:t>“The natural system is based upon </a:t>
            </a:r>
            <a:endParaRPr lang="en-GB" altLang="zh-TW" sz="1600">
              <a:solidFill>
                <a:srgbClr val="000066"/>
              </a:solidFill>
              <a:ea typeface="新細明體" pitchFamily="18" charset="-120"/>
            </a:endParaRPr>
          </a:p>
          <a:p>
            <a:pPr>
              <a:lnSpc>
                <a:spcPct val="130000"/>
              </a:lnSpc>
            </a:pPr>
            <a:r>
              <a:rPr lang="en-GB" altLang="en-GB" sz="1600">
                <a:solidFill>
                  <a:srgbClr val="000066"/>
                </a:solidFill>
                <a:ea typeface="新細明體" pitchFamily="18" charset="-120"/>
              </a:rPr>
              <a:t>descent with modification .. </a:t>
            </a:r>
            <a:endParaRPr lang="en-GB" altLang="zh-TW" sz="1600">
              <a:solidFill>
                <a:srgbClr val="000066"/>
              </a:solidFill>
              <a:ea typeface="新細明體" pitchFamily="18" charset="-120"/>
            </a:endParaRPr>
          </a:p>
          <a:p>
            <a:pPr>
              <a:lnSpc>
                <a:spcPct val="130000"/>
              </a:lnSpc>
            </a:pPr>
            <a:r>
              <a:rPr lang="en-GB" altLang="en-GB" sz="1600">
                <a:solidFill>
                  <a:srgbClr val="000066"/>
                </a:solidFill>
                <a:ea typeface="新細明體" pitchFamily="18" charset="-120"/>
              </a:rPr>
              <a:t>the characters that naturalists </a:t>
            </a:r>
            <a:endParaRPr lang="en-GB" altLang="zh-TW" sz="1600">
              <a:solidFill>
                <a:srgbClr val="000066"/>
              </a:solidFill>
              <a:ea typeface="新細明體" pitchFamily="18" charset="-120"/>
            </a:endParaRPr>
          </a:p>
          <a:p>
            <a:pPr>
              <a:lnSpc>
                <a:spcPct val="130000"/>
              </a:lnSpc>
            </a:pPr>
            <a:r>
              <a:rPr lang="en-GB" altLang="en-GB" sz="1600">
                <a:solidFill>
                  <a:srgbClr val="000066"/>
                </a:solidFill>
                <a:ea typeface="新細明體" pitchFamily="18" charset="-120"/>
              </a:rPr>
              <a:t>consider as </a:t>
            </a:r>
            <a:r>
              <a:rPr lang="en-GB" altLang="en-GB" sz="1600">
                <a:solidFill>
                  <a:srgbClr val="FF0000"/>
                </a:solidFill>
                <a:ea typeface="新細明體" pitchFamily="18" charset="-120"/>
              </a:rPr>
              <a:t>showing true affinity</a:t>
            </a:r>
            <a:r>
              <a:rPr lang="en-GB" altLang="en-GB" sz="1600">
                <a:solidFill>
                  <a:srgbClr val="000066"/>
                </a:solidFill>
                <a:ea typeface="新細明體" pitchFamily="18" charset="-120"/>
              </a:rPr>
              <a:t> </a:t>
            </a:r>
            <a:endParaRPr lang="en-GB" altLang="zh-TW" sz="1600">
              <a:solidFill>
                <a:srgbClr val="000066"/>
              </a:solidFill>
              <a:ea typeface="新細明體" pitchFamily="18" charset="-120"/>
            </a:endParaRPr>
          </a:p>
          <a:p>
            <a:pPr>
              <a:lnSpc>
                <a:spcPct val="130000"/>
              </a:lnSpc>
            </a:pPr>
            <a:r>
              <a:rPr lang="en-GB" altLang="en-GB" sz="1600">
                <a:solidFill>
                  <a:srgbClr val="000066"/>
                </a:solidFill>
                <a:ea typeface="新細明體" pitchFamily="18" charset="-120"/>
              </a:rPr>
              <a:t>(i.e. homologies) are those which </a:t>
            </a:r>
            <a:endParaRPr lang="en-GB" altLang="zh-TW" sz="1600">
              <a:solidFill>
                <a:srgbClr val="000066"/>
              </a:solidFill>
              <a:ea typeface="新細明體" pitchFamily="18" charset="-120"/>
            </a:endParaRPr>
          </a:p>
          <a:p>
            <a:pPr>
              <a:lnSpc>
                <a:spcPct val="130000"/>
              </a:lnSpc>
            </a:pPr>
            <a:r>
              <a:rPr lang="en-GB" altLang="en-GB" sz="1600">
                <a:solidFill>
                  <a:srgbClr val="000066"/>
                </a:solidFill>
                <a:ea typeface="新細明體" pitchFamily="18" charset="-120"/>
              </a:rPr>
              <a:t>have been inherited from a common </a:t>
            </a:r>
            <a:endParaRPr lang="en-GB" altLang="zh-TW" sz="1600">
              <a:solidFill>
                <a:srgbClr val="000066"/>
              </a:solidFill>
              <a:ea typeface="新細明體" pitchFamily="18" charset="-120"/>
            </a:endParaRPr>
          </a:p>
          <a:p>
            <a:pPr>
              <a:lnSpc>
                <a:spcPct val="130000"/>
              </a:lnSpc>
            </a:pPr>
            <a:r>
              <a:rPr lang="en-GB" altLang="en-GB" sz="1600">
                <a:solidFill>
                  <a:srgbClr val="000066"/>
                </a:solidFill>
                <a:ea typeface="新細明體" pitchFamily="18" charset="-120"/>
              </a:rPr>
              <a:t>parent, and,  in so far as all true </a:t>
            </a:r>
            <a:endParaRPr lang="en-GB" altLang="zh-TW" sz="1600">
              <a:solidFill>
                <a:srgbClr val="000066"/>
              </a:solidFill>
              <a:ea typeface="新細明體" pitchFamily="18" charset="-120"/>
            </a:endParaRPr>
          </a:p>
          <a:p>
            <a:pPr>
              <a:lnSpc>
                <a:spcPct val="130000"/>
              </a:lnSpc>
            </a:pPr>
            <a:r>
              <a:rPr lang="en-GB" altLang="en-GB" sz="1600">
                <a:solidFill>
                  <a:srgbClr val="000066"/>
                </a:solidFill>
                <a:ea typeface="新細明體" pitchFamily="18" charset="-120"/>
              </a:rPr>
              <a:t>classification is genealogical; that </a:t>
            </a:r>
            <a:endParaRPr lang="en-GB" altLang="zh-TW" sz="1600">
              <a:solidFill>
                <a:srgbClr val="000066"/>
              </a:solidFill>
              <a:ea typeface="新細明體" pitchFamily="18" charset="-120"/>
            </a:endParaRPr>
          </a:p>
          <a:p>
            <a:pPr>
              <a:lnSpc>
                <a:spcPct val="130000"/>
              </a:lnSpc>
            </a:pPr>
            <a:r>
              <a:rPr lang="en-GB" altLang="en-GB" sz="1600">
                <a:solidFill>
                  <a:srgbClr val="000066"/>
                </a:solidFill>
                <a:ea typeface="新細明體" pitchFamily="18" charset="-120"/>
              </a:rPr>
              <a:t>community of descent is the </a:t>
            </a:r>
            <a:endParaRPr lang="en-GB" altLang="zh-TW" sz="1600">
              <a:solidFill>
                <a:srgbClr val="000066"/>
              </a:solidFill>
              <a:ea typeface="新細明體" pitchFamily="18" charset="-120"/>
            </a:endParaRPr>
          </a:p>
          <a:p>
            <a:pPr>
              <a:lnSpc>
                <a:spcPct val="130000"/>
              </a:lnSpc>
            </a:pPr>
            <a:r>
              <a:rPr lang="en-GB" altLang="en-GB" sz="1600">
                <a:solidFill>
                  <a:srgbClr val="000066"/>
                </a:solidFill>
                <a:ea typeface="新細明體" pitchFamily="18" charset="-120"/>
              </a:rPr>
              <a:t>common bond that naturalists have </a:t>
            </a:r>
            <a:endParaRPr lang="en-GB" altLang="zh-TW" sz="1600">
              <a:solidFill>
                <a:srgbClr val="000066"/>
              </a:solidFill>
              <a:ea typeface="新細明體" pitchFamily="18" charset="-120"/>
            </a:endParaRPr>
          </a:p>
          <a:p>
            <a:pPr>
              <a:lnSpc>
                <a:spcPct val="130000"/>
              </a:lnSpc>
            </a:pPr>
            <a:r>
              <a:rPr lang="en-GB" altLang="en-GB" sz="1600">
                <a:solidFill>
                  <a:srgbClr val="000066"/>
                </a:solidFill>
                <a:ea typeface="新細明體" pitchFamily="18" charset="-120"/>
              </a:rPr>
              <a:t>been seeking”</a:t>
            </a:r>
            <a:endParaRPr lang="en-GB" altLang="zh-TW" sz="1600">
              <a:solidFill>
                <a:srgbClr val="000066"/>
              </a:solidFill>
              <a:ea typeface="新細明體" pitchFamily="18" charset="-120"/>
            </a:endParaRPr>
          </a:p>
          <a:p>
            <a:pPr>
              <a:lnSpc>
                <a:spcPct val="130000"/>
              </a:lnSpc>
            </a:pPr>
            <a:endParaRPr lang="en-GB" altLang="zh-TW" sz="1200">
              <a:solidFill>
                <a:srgbClr val="000066"/>
              </a:solidFill>
              <a:ea typeface="新細明體" pitchFamily="18" charset="-120"/>
            </a:endParaRPr>
          </a:p>
          <a:p>
            <a:pPr lvl="1">
              <a:lnSpc>
                <a:spcPct val="130000"/>
              </a:lnSpc>
            </a:pPr>
            <a:endParaRPr lang="en-GB" altLang="zh-TW" sz="1200">
              <a:solidFill>
                <a:srgbClr val="000066"/>
              </a:solidFill>
              <a:ea typeface="新細明體" pitchFamily="18" charset="-120"/>
            </a:endParaRPr>
          </a:p>
          <a:p>
            <a:pPr lvl="1">
              <a:lnSpc>
                <a:spcPct val="130000"/>
              </a:lnSpc>
            </a:pPr>
            <a:endParaRPr lang="en-GB" altLang="zh-TW" sz="1400">
              <a:solidFill>
                <a:srgbClr val="000066"/>
              </a:solidFill>
              <a:ea typeface="新細明體" pitchFamily="18" charset="-120"/>
            </a:endParaRPr>
          </a:p>
          <a:p>
            <a:pPr lvl="1">
              <a:lnSpc>
                <a:spcPct val="130000"/>
              </a:lnSpc>
            </a:pPr>
            <a:endParaRPr lang="en-GB" altLang="zh-TW" sz="1600">
              <a:solidFill>
                <a:srgbClr val="000066"/>
              </a:solidFill>
              <a:ea typeface="新細明體" pitchFamily="18" charset="-120"/>
            </a:endParaRPr>
          </a:p>
          <a:p>
            <a:pPr lvl="1">
              <a:lnSpc>
                <a:spcPct val="130000"/>
              </a:lnSpc>
            </a:pPr>
            <a:r>
              <a:rPr lang="en-GB" altLang="en-GB" sz="1600">
                <a:solidFill>
                  <a:srgbClr val="000066"/>
                </a:solidFill>
                <a:ea typeface="新細明體" pitchFamily="18" charset="-120"/>
              </a:rPr>
              <a:t>    </a:t>
            </a:r>
            <a:r>
              <a:rPr lang="en-GB" altLang="en-GB" sz="1200">
                <a:solidFill>
                  <a:srgbClr val="006600"/>
                </a:solidFill>
                <a:ea typeface="新細明體" pitchFamily="18" charset="-120"/>
              </a:rPr>
              <a:t>Charles Darwin, Origin of species </a:t>
            </a:r>
            <a:endParaRPr lang="en-GB" altLang="zh-TW" sz="1200">
              <a:solidFill>
                <a:srgbClr val="006600"/>
              </a:solidFill>
              <a:ea typeface="新細明體" pitchFamily="18" charset="-120"/>
            </a:endParaRPr>
          </a:p>
          <a:p>
            <a:pPr lvl="1">
              <a:lnSpc>
                <a:spcPct val="130000"/>
              </a:lnSpc>
            </a:pPr>
            <a:r>
              <a:rPr lang="en-GB" altLang="zh-TW" sz="1200">
                <a:solidFill>
                  <a:srgbClr val="006600"/>
                </a:solidFill>
                <a:ea typeface="新細明體" pitchFamily="18" charset="-120"/>
              </a:rPr>
              <a:t>			</a:t>
            </a:r>
            <a:r>
              <a:rPr lang="en-GB" altLang="en-GB" sz="1200">
                <a:solidFill>
                  <a:srgbClr val="006600"/>
                </a:solidFill>
                <a:ea typeface="新細明體" pitchFamily="18" charset="-120"/>
              </a:rPr>
              <a:t>1859 p. 413</a:t>
            </a:r>
            <a:endParaRPr lang="en-US" altLang="zh-TW" sz="1200">
              <a:solidFill>
                <a:srgbClr val="006600"/>
              </a:solidFill>
              <a:ea typeface="新細明體" pitchFamily="18" charset="-120"/>
            </a:endParaRPr>
          </a:p>
        </p:txBody>
      </p:sp>
      <p:pic>
        <p:nvPicPr>
          <p:cNvPr id="24581" name="Picture 11"/>
          <p:cNvPicPr>
            <a:picLocks noChangeAspect="1" noChangeArrowheads="1"/>
          </p:cNvPicPr>
          <p:nvPr/>
        </p:nvPicPr>
        <p:blipFill>
          <a:blip r:embed="rId2"/>
          <a:srcRect/>
          <a:stretch>
            <a:fillRect/>
          </a:stretch>
        </p:blipFill>
        <p:spPr bwMode="auto">
          <a:xfrm>
            <a:off x="3381375" y="4508500"/>
            <a:ext cx="900113" cy="1368425"/>
          </a:xfrm>
          <a:prstGeom prst="rect">
            <a:avLst/>
          </a:prstGeom>
          <a:noFill/>
          <a:ln w="9525">
            <a:noFill/>
            <a:miter lim="800000"/>
            <a:headEnd/>
            <a:tailEnd/>
          </a:ln>
        </p:spPr>
      </p:pic>
      <p:pic>
        <p:nvPicPr>
          <p:cNvPr id="24582" name="Picture 15" descr="darwin"/>
          <p:cNvPicPr>
            <a:picLocks noChangeAspect="1" noChangeArrowheads="1"/>
          </p:cNvPicPr>
          <p:nvPr/>
        </p:nvPicPr>
        <p:blipFill>
          <a:blip r:embed="rId3"/>
          <a:srcRect/>
          <a:stretch>
            <a:fillRect/>
          </a:stretch>
        </p:blipFill>
        <p:spPr bwMode="auto">
          <a:xfrm>
            <a:off x="7407275" y="4508500"/>
            <a:ext cx="914400" cy="1368425"/>
          </a:xfrm>
          <a:prstGeom prst="rect">
            <a:avLst/>
          </a:prstGeom>
          <a:noFill/>
          <a:ln w="9525">
            <a:noFill/>
            <a:miter lim="800000"/>
            <a:headEnd/>
            <a:tailEnd/>
          </a:ln>
        </p:spPr>
      </p:pic>
      <p:sp>
        <p:nvSpPr>
          <p:cNvPr id="7" name="投影片編號版面配置區 6"/>
          <p:cNvSpPr>
            <a:spLocks noGrp="1"/>
          </p:cNvSpPr>
          <p:nvPr>
            <p:ph type="sldNum" sz="quarter" idx="12"/>
          </p:nvPr>
        </p:nvSpPr>
        <p:spPr/>
        <p:txBody>
          <a:bodyPr/>
          <a:lstStyle/>
          <a:p>
            <a:pPr>
              <a:defRPr/>
            </a:pPr>
            <a:fld id="{2E335084-1FB0-468B-B62B-5E40A920E1B6}" type="slidenum">
              <a:rPr lang="en-US" altLang="zh-TW" smtClean="0"/>
              <a:pPr>
                <a:defRPr/>
              </a:pPr>
              <a:t>7</a:t>
            </a:fld>
            <a:endParaRPr lang="en-US" altLang="zh-TW"/>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5602" name="Rectangle 13"/>
          <p:cNvSpPr>
            <a:spLocks noChangeArrowheads="1"/>
          </p:cNvSpPr>
          <p:nvPr/>
        </p:nvSpPr>
        <p:spPr bwMode="auto">
          <a:xfrm>
            <a:off x="4572000" y="1773238"/>
            <a:ext cx="3959225" cy="4859337"/>
          </a:xfrm>
          <a:prstGeom prst="rect">
            <a:avLst/>
          </a:prstGeom>
          <a:solidFill>
            <a:srgbClr val="CCFFFF"/>
          </a:solidFill>
          <a:ln w="9525">
            <a:noFill/>
            <a:miter lim="800000"/>
            <a:headEnd/>
            <a:tailEnd/>
          </a:ln>
          <a:effectLst>
            <a:prstShdw prst="shdw17" dist="17961" dir="2700000">
              <a:srgbClr val="7A9999"/>
            </a:prstShdw>
          </a:effectLst>
        </p:spPr>
        <p:txBody>
          <a:bodyPr wrap="none" anchor="ctr"/>
          <a:lstStyle/>
          <a:p>
            <a:endParaRPr lang="zh-TW" altLang="en-US"/>
          </a:p>
        </p:txBody>
      </p:sp>
      <p:sp>
        <p:nvSpPr>
          <p:cNvPr id="25603" name="Rectangle 12"/>
          <p:cNvSpPr>
            <a:spLocks noChangeArrowheads="1"/>
          </p:cNvSpPr>
          <p:nvPr/>
        </p:nvSpPr>
        <p:spPr bwMode="auto">
          <a:xfrm>
            <a:off x="612775" y="1773238"/>
            <a:ext cx="3959225" cy="4859337"/>
          </a:xfrm>
          <a:prstGeom prst="rect">
            <a:avLst/>
          </a:prstGeom>
          <a:solidFill>
            <a:srgbClr val="FFFFCC"/>
          </a:solidFill>
          <a:ln w="9525">
            <a:noFill/>
            <a:miter lim="800000"/>
            <a:headEnd/>
            <a:tailEnd/>
          </a:ln>
          <a:effectLst>
            <a:prstShdw prst="shdw17" dist="17961" dir="2700000">
              <a:srgbClr val="99997A"/>
            </a:prstShdw>
          </a:effectLst>
        </p:spPr>
        <p:txBody>
          <a:bodyPr wrap="none" anchor="ctr"/>
          <a:lstStyle/>
          <a:p>
            <a:endParaRPr lang="zh-TW" altLang="en-US"/>
          </a:p>
        </p:txBody>
      </p:sp>
      <p:sp>
        <p:nvSpPr>
          <p:cNvPr id="25604" name="Rectangle 9"/>
          <p:cNvSpPr>
            <a:spLocks noChangeArrowheads="1"/>
          </p:cNvSpPr>
          <p:nvPr/>
        </p:nvSpPr>
        <p:spPr bwMode="auto">
          <a:xfrm>
            <a:off x="647700" y="1844675"/>
            <a:ext cx="3959225" cy="1584325"/>
          </a:xfrm>
          <a:prstGeom prst="rect">
            <a:avLst/>
          </a:prstGeom>
          <a:noFill/>
          <a:ln w="9525">
            <a:noFill/>
            <a:miter lim="800000"/>
            <a:headEnd/>
            <a:tailEnd/>
          </a:ln>
        </p:spPr>
        <p:txBody>
          <a:bodyPr/>
          <a:lstStyle/>
          <a:p>
            <a:pPr marL="179388" lvl="1">
              <a:lnSpc>
                <a:spcPct val="140000"/>
              </a:lnSpc>
            </a:pPr>
            <a:r>
              <a:rPr lang="en-US" altLang="en-US" sz="1400">
                <a:solidFill>
                  <a:srgbClr val="990033"/>
                </a:solidFill>
                <a:ea typeface="新細明體" pitchFamily="18" charset="-120"/>
              </a:rPr>
              <a:t>Cladistic methods</a:t>
            </a:r>
            <a:r>
              <a:rPr lang="en-US" altLang="en-US" sz="1400">
                <a:solidFill>
                  <a:schemeClr val="accent2"/>
                </a:solidFill>
                <a:ea typeface="新細明體" pitchFamily="18" charset="-120"/>
              </a:rPr>
              <a:t> rely on assumptions about ancestral relationships as well as on current data.</a:t>
            </a:r>
          </a:p>
        </p:txBody>
      </p:sp>
      <p:sp>
        <p:nvSpPr>
          <p:cNvPr id="25605" name="Rectangle 5"/>
          <p:cNvSpPr>
            <a:spLocks noChangeArrowheads="1"/>
          </p:cNvSpPr>
          <p:nvPr/>
        </p:nvSpPr>
        <p:spPr bwMode="auto">
          <a:xfrm>
            <a:off x="647700" y="1073150"/>
            <a:ext cx="7848600" cy="679450"/>
          </a:xfrm>
          <a:prstGeom prst="rect">
            <a:avLst/>
          </a:prstGeom>
          <a:noFill/>
          <a:ln w="9525">
            <a:noFill/>
            <a:miter lim="800000"/>
            <a:headEnd/>
            <a:tailEnd/>
          </a:ln>
        </p:spPr>
        <p:txBody>
          <a:bodyPr>
            <a:spAutoFit/>
          </a:bodyPr>
          <a:lstStyle/>
          <a:p>
            <a:pPr>
              <a:lnSpc>
                <a:spcPct val="120000"/>
              </a:lnSpc>
            </a:pPr>
            <a:r>
              <a:rPr lang="en-US" altLang="en-US" sz="1600">
                <a:solidFill>
                  <a:srgbClr val="006600"/>
                </a:solidFill>
                <a:ea typeface="新細明體" pitchFamily="18" charset="-120"/>
              </a:rPr>
              <a:t>Within the field of taxonomy there are two different methods and philosophies of building phylogenetic trees: </a:t>
            </a:r>
            <a:r>
              <a:rPr lang="en-US" altLang="en-US" sz="1600">
                <a:solidFill>
                  <a:srgbClr val="990033"/>
                </a:solidFill>
                <a:ea typeface="新細明體" pitchFamily="18" charset="-120"/>
              </a:rPr>
              <a:t>cladistic </a:t>
            </a:r>
            <a:r>
              <a:rPr lang="en-US" altLang="en-US" sz="1600">
                <a:solidFill>
                  <a:srgbClr val="006600"/>
                </a:solidFill>
                <a:ea typeface="新細明體" pitchFamily="18" charset="-120"/>
              </a:rPr>
              <a:t>and </a:t>
            </a:r>
            <a:r>
              <a:rPr lang="en-US" altLang="en-US" sz="1600">
                <a:solidFill>
                  <a:srgbClr val="990033"/>
                </a:solidFill>
                <a:ea typeface="新細明體" pitchFamily="18" charset="-120"/>
              </a:rPr>
              <a:t>phenetic</a:t>
            </a:r>
            <a:r>
              <a:rPr lang="en-US" altLang="zh-TW" sz="1600">
                <a:solidFill>
                  <a:srgbClr val="006600"/>
                </a:solidFill>
                <a:ea typeface="新細明體" pitchFamily="18" charset="-120"/>
              </a:rPr>
              <a:t>.</a:t>
            </a:r>
            <a:endParaRPr lang="en-US" altLang="en-US" sz="1600">
              <a:solidFill>
                <a:srgbClr val="006600"/>
              </a:solidFill>
              <a:ea typeface="新細明體" pitchFamily="18" charset="-120"/>
            </a:endParaRPr>
          </a:p>
        </p:txBody>
      </p:sp>
      <p:sp>
        <p:nvSpPr>
          <p:cNvPr id="25606" name="AutoShape 7"/>
          <p:cNvSpPr>
            <a:spLocks noChangeArrowheads="1"/>
          </p:cNvSpPr>
          <p:nvPr/>
        </p:nvSpPr>
        <p:spPr bwMode="auto">
          <a:xfrm>
            <a:off x="647700" y="333375"/>
            <a:ext cx="2592388"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GB" altLang="en-US" sz="1800">
                <a:solidFill>
                  <a:srgbClr val="990033"/>
                </a:solidFill>
                <a:ea typeface="新細明體" pitchFamily="18" charset="-120"/>
              </a:rPr>
              <a:t>Cladistic vs. Phenetic</a:t>
            </a:r>
          </a:p>
        </p:txBody>
      </p:sp>
      <p:sp>
        <p:nvSpPr>
          <p:cNvPr id="25607" name="Rectangle 8"/>
          <p:cNvSpPr>
            <a:spLocks noChangeArrowheads="1"/>
          </p:cNvSpPr>
          <p:nvPr/>
        </p:nvSpPr>
        <p:spPr bwMode="auto">
          <a:xfrm>
            <a:off x="4572000" y="1844675"/>
            <a:ext cx="3959225" cy="1584325"/>
          </a:xfrm>
          <a:prstGeom prst="rect">
            <a:avLst/>
          </a:prstGeom>
          <a:noFill/>
          <a:ln w="9525">
            <a:noFill/>
            <a:miter lim="800000"/>
            <a:headEnd/>
            <a:tailEnd/>
          </a:ln>
        </p:spPr>
        <p:txBody>
          <a:bodyPr/>
          <a:lstStyle/>
          <a:p>
            <a:pPr marL="179388" lvl="1">
              <a:lnSpc>
                <a:spcPct val="140000"/>
              </a:lnSpc>
            </a:pPr>
            <a:r>
              <a:rPr lang="en-US" altLang="en-US" sz="1400">
                <a:solidFill>
                  <a:srgbClr val="990033"/>
                </a:solidFill>
                <a:ea typeface="新細明體" pitchFamily="18" charset="-120"/>
              </a:rPr>
              <a:t>Phenetic methods</a:t>
            </a:r>
            <a:r>
              <a:rPr lang="en-US" altLang="en-US" sz="1400">
                <a:solidFill>
                  <a:schemeClr val="accent2"/>
                </a:solidFill>
                <a:ea typeface="新細明體" pitchFamily="18" charset="-120"/>
              </a:rPr>
              <a:t> construct trees (phenograms) by considering the current states of characters without regard to the evolutionary history that brought the species to their current phenotypes.</a:t>
            </a:r>
          </a:p>
        </p:txBody>
      </p:sp>
      <p:sp>
        <p:nvSpPr>
          <p:cNvPr id="25608" name="Rectangle 10"/>
          <p:cNvSpPr>
            <a:spLocks noChangeArrowheads="1"/>
          </p:cNvSpPr>
          <p:nvPr/>
        </p:nvSpPr>
        <p:spPr bwMode="auto">
          <a:xfrm>
            <a:off x="612775" y="3429000"/>
            <a:ext cx="3959225" cy="2952750"/>
          </a:xfrm>
          <a:prstGeom prst="rect">
            <a:avLst/>
          </a:prstGeom>
          <a:noFill/>
          <a:ln w="9525">
            <a:noFill/>
            <a:miter lim="800000"/>
            <a:headEnd/>
            <a:tailEnd/>
          </a:ln>
        </p:spPr>
        <p:txBody>
          <a:bodyPr/>
          <a:lstStyle/>
          <a:p>
            <a:pPr marL="176213" indent="-176213">
              <a:buFontTx/>
              <a:buChar char="•"/>
            </a:pPr>
            <a:r>
              <a:rPr lang="en-US" altLang="en-US" sz="1200">
                <a:solidFill>
                  <a:srgbClr val="006600"/>
                </a:solidFill>
                <a:ea typeface="新細明體" pitchFamily="18" charset="-120"/>
              </a:rPr>
              <a:t>For character data about the physical traits of organisms (such as morphology of  organs etc.) and for deeper levels of taxonomy, the</a:t>
            </a:r>
            <a:r>
              <a:rPr lang="en-US" altLang="en-US" sz="1200">
                <a:solidFill>
                  <a:srgbClr val="990033"/>
                </a:solidFill>
                <a:ea typeface="新細明體" pitchFamily="18" charset="-120"/>
              </a:rPr>
              <a:t> cladistic </a:t>
            </a:r>
            <a:r>
              <a:rPr lang="en-US" altLang="en-US" sz="1200">
                <a:solidFill>
                  <a:srgbClr val="006600"/>
                </a:solidFill>
                <a:ea typeface="新細明體" pitchFamily="18" charset="-120"/>
              </a:rPr>
              <a:t>approach is almost certainly superior.</a:t>
            </a:r>
            <a:endParaRPr lang="en-US" altLang="zh-TW" sz="1200">
              <a:solidFill>
                <a:srgbClr val="006600"/>
              </a:solidFill>
              <a:ea typeface="新細明體" pitchFamily="18" charset="-120"/>
            </a:endParaRPr>
          </a:p>
          <a:p>
            <a:pPr marL="176213" indent="-176213">
              <a:buFontTx/>
              <a:buChar char="•"/>
            </a:pPr>
            <a:r>
              <a:rPr lang="en-US" altLang="en-US" sz="1200">
                <a:solidFill>
                  <a:srgbClr val="990033"/>
                </a:solidFill>
                <a:ea typeface="新細明體" pitchFamily="18" charset="-120"/>
              </a:rPr>
              <a:t>Cladistic</a:t>
            </a:r>
            <a:r>
              <a:rPr lang="en-US" altLang="en-US" sz="1200">
                <a:solidFill>
                  <a:srgbClr val="006600"/>
                </a:solidFill>
                <a:ea typeface="新細明體" pitchFamily="18" charset="-120"/>
              </a:rPr>
              <a:t> methods are often difficult to implement with molecular data  because all of the assumptions are generally not satisfied.</a:t>
            </a:r>
            <a:endParaRPr lang="en-US" altLang="zh-TW" sz="1200">
              <a:solidFill>
                <a:srgbClr val="006600"/>
              </a:solidFill>
              <a:ea typeface="新細明體" pitchFamily="18" charset="-120"/>
            </a:endParaRPr>
          </a:p>
        </p:txBody>
      </p:sp>
      <p:sp>
        <p:nvSpPr>
          <p:cNvPr id="25609" name="Rectangle 11"/>
          <p:cNvSpPr>
            <a:spLocks noChangeArrowheads="1"/>
          </p:cNvSpPr>
          <p:nvPr/>
        </p:nvSpPr>
        <p:spPr bwMode="auto">
          <a:xfrm>
            <a:off x="4572000" y="3429000"/>
            <a:ext cx="3959225" cy="2952750"/>
          </a:xfrm>
          <a:prstGeom prst="rect">
            <a:avLst/>
          </a:prstGeom>
          <a:noFill/>
          <a:ln w="9525">
            <a:noFill/>
            <a:miter lim="800000"/>
            <a:headEnd/>
            <a:tailEnd/>
          </a:ln>
        </p:spPr>
        <p:txBody>
          <a:bodyPr/>
          <a:lstStyle/>
          <a:p>
            <a:pPr marL="176213" indent="-176213">
              <a:buFontTx/>
              <a:buChar char="•"/>
            </a:pPr>
            <a:r>
              <a:rPr lang="en-US" altLang="en-US" sz="1200">
                <a:solidFill>
                  <a:srgbClr val="006600"/>
                </a:solidFill>
                <a:ea typeface="新細明體" pitchFamily="18" charset="-120"/>
              </a:rPr>
              <a:t>Computer algorithms based on the </a:t>
            </a:r>
            <a:r>
              <a:rPr lang="en-US" altLang="en-US" sz="1200">
                <a:solidFill>
                  <a:srgbClr val="990033"/>
                </a:solidFill>
                <a:ea typeface="新細明體" pitchFamily="18" charset="-120"/>
              </a:rPr>
              <a:t>phenetic </a:t>
            </a:r>
            <a:r>
              <a:rPr lang="en-US" altLang="en-US" sz="1200">
                <a:solidFill>
                  <a:srgbClr val="006600"/>
                </a:solidFill>
                <a:ea typeface="新細明體" pitchFamily="18" charset="-120"/>
              </a:rPr>
              <a:t>model rely on </a:t>
            </a:r>
            <a:r>
              <a:rPr lang="en-US" altLang="en-US" sz="1200">
                <a:solidFill>
                  <a:srgbClr val="990033"/>
                </a:solidFill>
                <a:ea typeface="新細明體" pitchFamily="18" charset="-120"/>
              </a:rPr>
              <a:t>Distance Methods</a:t>
            </a:r>
            <a:r>
              <a:rPr lang="en-US" altLang="en-US" sz="1200">
                <a:solidFill>
                  <a:srgbClr val="006600"/>
                </a:solidFill>
                <a:ea typeface="新細明體" pitchFamily="18" charset="-120"/>
              </a:rPr>
              <a:t> to build of trees from sequence data.</a:t>
            </a:r>
          </a:p>
          <a:p>
            <a:pPr marL="176213" indent="-176213">
              <a:buFontTx/>
              <a:buChar char="•"/>
            </a:pPr>
            <a:r>
              <a:rPr lang="en-US" altLang="en-US" sz="1200">
                <a:solidFill>
                  <a:srgbClr val="990033"/>
                </a:solidFill>
                <a:ea typeface="新細明體" pitchFamily="18" charset="-120"/>
              </a:rPr>
              <a:t>Phenetic</a:t>
            </a:r>
            <a:r>
              <a:rPr lang="en-US" altLang="en-US" sz="1200">
                <a:solidFill>
                  <a:srgbClr val="006600"/>
                </a:solidFill>
                <a:ea typeface="新細明體" pitchFamily="18" charset="-120"/>
              </a:rPr>
              <a:t> methods count each base of sequence difference equally, so a single event that creates a large change in sequence (insertion/deletion or recombination) will move two sequences far apart on the final tree. </a:t>
            </a:r>
          </a:p>
          <a:p>
            <a:pPr marL="176213" indent="-176213">
              <a:buFontTx/>
              <a:buChar char="•"/>
            </a:pPr>
            <a:r>
              <a:rPr lang="en-US" altLang="en-US" sz="1200">
                <a:solidFill>
                  <a:srgbClr val="990033"/>
                </a:solidFill>
                <a:ea typeface="新細明體" pitchFamily="18" charset="-120"/>
              </a:rPr>
              <a:t>Phenetic</a:t>
            </a:r>
            <a:r>
              <a:rPr lang="en-US" altLang="en-US" sz="1200">
                <a:solidFill>
                  <a:srgbClr val="006600"/>
                </a:solidFill>
                <a:ea typeface="新細明體" pitchFamily="18" charset="-120"/>
              </a:rPr>
              <a:t> approaches generally lead to faster algorithms and they often have nicer statistical properties for molecular data.</a:t>
            </a:r>
          </a:p>
          <a:p>
            <a:pPr marL="176213" indent="-176213">
              <a:buFontTx/>
              <a:buChar char="•"/>
            </a:pPr>
            <a:r>
              <a:rPr lang="en-US" altLang="en-US" sz="1200">
                <a:solidFill>
                  <a:srgbClr val="006600"/>
                </a:solidFill>
                <a:ea typeface="新細明體" pitchFamily="18" charset="-120"/>
              </a:rPr>
              <a:t>The </a:t>
            </a:r>
            <a:r>
              <a:rPr lang="en-US" altLang="en-US" sz="1200">
                <a:solidFill>
                  <a:srgbClr val="990033"/>
                </a:solidFill>
                <a:ea typeface="新細明體" pitchFamily="18" charset="-120"/>
              </a:rPr>
              <a:t>phenetic </a:t>
            </a:r>
            <a:r>
              <a:rPr lang="en-US" altLang="en-US" sz="1200">
                <a:solidFill>
                  <a:srgbClr val="006600"/>
                </a:solidFill>
                <a:ea typeface="新細明體" pitchFamily="18" charset="-120"/>
              </a:rPr>
              <a:t>approach is popular with molecular evolutionists because it relies heavily on objective character data (such as sequences) and it requires relatively few assumptions.</a:t>
            </a:r>
          </a:p>
        </p:txBody>
      </p:sp>
      <p:sp>
        <p:nvSpPr>
          <p:cNvPr id="10" name="投影片編號版面配置區 9"/>
          <p:cNvSpPr>
            <a:spLocks noGrp="1"/>
          </p:cNvSpPr>
          <p:nvPr>
            <p:ph type="sldNum" sz="quarter" idx="12"/>
          </p:nvPr>
        </p:nvSpPr>
        <p:spPr/>
        <p:txBody>
          <a:bodyPr/>
          <a:lstStyle/>
          <a:p>
            <a:pPr>
              <a:defRPr/>
            </a:pPr>
            <a:fld id="{C13F770C-8654-403E-A7FC-079AAC74D6DB}" type="slidenum">
              <a:rPr lang="en-US" altLang="en-US" smtClean="0"/>
              <a:pPr>
                <a:defRPr/>
              </a:pPr>
              <a:t>8</a:t>
            </a:fld>
            <a:endParaRPr lang="en-US" alt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Group 47"/>
          <p:cNvGrpSpPr>
            <a:grpSpLocks/>
          </p:cNvGrpSpPr>
          <p:nvPr/>
        </p:nvGrpSpPr>
        <p:grpSpPr bwMode="auto">
          <a:xfrm>
            <a:off x="611188" y="1376363"/>
            <a:ext cx="7921625" cy="2376487"/>
            <a:chOff x="385" y="708"/>
            <a:chExt cx="4990" cy="1497"/>
          </a:xfrm>
        </p:grpSpPr>
        <p:sp>
          <p:nvSpPr>
            <p:cNvPr id="26645" name="AutoShape 40"/>
            <p:cNvSpPr>
              <a:spLocks noChangeArrowheads="1"/>
            </p:cNvSpPr>
            <p:nvPr/>
          </p:nvSpPr>
          <p:spPr bwMode="auto">
            <a:xfrm rot="-5400000">
              <a:off x="2131" y="-1038"/>
              <a:ext cx="1497" cy="4990"/>
            </a:xfrm>
            <a:prstGeom prst="roundRect">
              <a:avLst>
                <a:gd name="adj" fmla="val 5014"/>
              </a:avLst>
            </a:prstGeom>
            <a:solidFill>
              <a:srgbClr val="CCFFCC"/>
            </a:solidFill>
            <a:ln w="9525">
              <a:noFill/>
              <a:round/>
              <a:headEnd/>
              <a:tailEnd/>
            </a:ln>
            <a:effectLst>
              <a:prstShdw prst="shdw17" dist="17961" dir="2700000">
                <a:srgbClr val="7A997A"/>
              </a:prstShdw>
            </a:effectLst>
          </p:spPr>
          <p:txBody>
            <a:bodyPr vert="eaVert" wrap="none"/>
            <a:lstStyle/>
            <a:p>
              <a:pPr eaLnBrk="0" hangingPunct="0">
                <a:lnSpc>
                  <a:spcPct val="130000"/>
                </a:lnSpc>
                <a:tabLst>
                  <a:tab pos="265113" algn="l"/>
                </a:tabLst>
              </a:pPr>
              <a:r>
                <a:rPr kumimoji="0" lang="en-GB" altLang="en-GB" sz="1800">
                  <a:solidFill>
                    <a:srgbClr val="2828A2"/>
                  </a:solidFill>
                  <a:ea typeface="新細明體" pitchFamily="18" charset="-120"/>
                </a:rPr>
                <a:t>Cladograms </a:t>
              </a:r>
              <a:endParaRPr kumimoji="0" lang="en-GB" altLang="zh-TW" sz="1800">
                <a:solidFill>
                  <a:srgbClr val="2828A2"/>
                </a:solidFill>
                <a:ea typeface="新細明體" pitchFamily="18" charset="-120"/>
              </a:endParaRPr>
            </a:p>
            <a:p>
              <a:pPr eaLnBrk="0" hangingPunct="0">
                <a:lnSpc>
                  <a:spcPct val="130000"/>
                </a:lnSpc>
                <a:tabLst>
                  <a:tab pos="265113" algn="l"/>
                </a:tabLst>
              </a:pPr>
              <a:r>
                <a:rPr kumimoji="0" lang="en-GB" altLang="en-GB" sz="1600">
                  <a:ea typeface="新細明體" pitchFamily="18" charset="-120"/>
                </a:rPr>
                <a:t>show branching order</a:t>
              </a:r>
              <a:endParaRPr kumimoji="0" lang="en-GB" altLang="zh-TW" sz="1600">
                <a:ea typeface="新細明體" pitchFamily="18" charset="-120"/>
              </a:endParaRPr>
            </a:p>
            <a:p>
              <a:pPr eaLnBrk="0" hangingPunct="0">
                <a:lnSpc>
                  <a:spcPct val="130000"/>
                </a:lnSpc>
                <a:tabLst>
                  <a:tab pos="265113" algn="l"/>
                </a:tabLst>
              </a:pPr>
              <a:r>
                <a:rPr kumimoji="0" lang="en-GB" altLang="zh-TW" sz="1600">
                  <a:ea typeface="新細明體" pitchFamily="18" charset="-120"/>
                </a:rPr>
                <a:t>and branch</a:t>
              </a:r>
              <a:r>
                <a:rPr kumimoji="0" lang="en-GB" altLang="en-GB" sz="1600">
                  <a:ea typeface="新細明體" pitchFamily="18" charset="-120"/>
                </a:rPr>
                <a:t> lengths are meaningless</a:t>
              </a:r>
              <a:endParaRPr kumimoji="0" lang="en-GB" altLang="en-GB" sz="1600" b="0">
                <a:solidFill>
                  <a:srgbClr val="2828A2"/>
                </a:solidFill>
                <a:ea typeface="新細明體" pitchFamily="18" charset="-120"/>
              </a:endParaRPr>
            </a:p>
            <a:p>
              <a:pPr>
                <a:lnSpc>
                  <a:spcPct val="130000"/>
                </a:lnSpc>
                <a:tabLst>
                  <a:tab pos="265113" algn="l"/>
                </a:tabLst>
              </a:pPr>
              <a:r>
                <a:rPr lang="zh-TW" altLang="en-US" sz="1800" b="0">
                  <a:solidFill>
                    <a:srgbClr val="A50021"/>
                  </a:solidFill>
                  <a:ea typeface="華康粗黑體" pitchFamily="49" charset="-120"/>
                </a:rPr>
                <a:t>分支圖</a:t>
              </a:r>
              <a:r>
                <a:rPr lang="zh-TW" altLang="en-US" sz="1800">
                  <a:solidFill>
                    <a:srgbClr val="A50021"/>
                  </a:solidFill>
                </a:rPr>
                <a:t> </a:t>
              </a:r>
              <a:r>
                <a:rPr lang="en-US" altLang="zh-TW" sz="1800">
                  <a:solidFill>
                    <a:srgbClr val="A50021"/>
                  </a:solidFill>
                </a:rPr>
                <a:t>(cladograms)</a:t>
              </a:r>
            </a:p>
            <a:p>
              <a:pPr>
                <a:lnSpc>
                  <a:spcPct val="130000"/>
                </a:lnSpc>
                <a:tabLst>
                  <a:tab pos="265113" algn="l"/>
                </a:tabLst>
              </a:pPr>
              <a:r>
                <a:rPr lang="zh-TW" altLang="en-US" sz="1600" b="0">
                  <a:solidFill>
                    <a:srgbClr val="000066"/>
                  </a:solidFill>
                  <a:latin typeface="Arial Unicode MS" pitchFamily="34" charset="-120"/>
                </a:rPr>
                <a:t>表示現存與化石物種彼此的關係，</a:t>
              </a:r>
            </a:p>
            <a:p>
              <a:pPr>
                <a:lnSpc>
                  <a:spcPct val="130000"/>
                </a:lnSpc>
                <a:tabLst>
                  <a:tab pos="265113" algn="l"/>
                </a:tabLst>
              </a:pPr>
              <a:r>
                <a:rPr lang="zh-TW" altLang="en-US" sz="1600" b="0">
                  <a:solidFill>
                    <a:srgbClr val="000066"/>
                  </a:solidFill>
                  <a:latin typeface="Arial Unicode MS" pitchFamily="34" charset="-120"/>
                </a:rPr>
                <a:t>並非祖先或子嗣的關係。</a:t>
              </a:r>
            </a:p>
          </p:txBody>
        </p:sp>
        <p:grpSp>
          <p:nvGrpSpPr>
            <p:cNvPr id="26646" name="Group 43"/>
            <p:cNvGrpSpPr>
              <a:grpSpLocks/>
            </p:cNvGrpSpPr>
            <p:nvPr/>
          </p:nvGrpSpPr>
          <p:grpSpPr bwMode="auto">
            <a:xfrm>
              <a:off x="3455" y="792"/>
              <a:ext cx="1830" cy="1328"/>
              <a:chOff x="3455" y="792"/>
              <a:chExt cx="1830" cy="1328"/>
            </a:xfrm>
          </p:grpSpPr>
          <p:grpSp>
            <p:nvGrpSpPr>
              <p:cNvPr id="26647" name="Group 37"/>
              <p:cNvGrpSpPr>
                <a:grpSpLocks noChangeAspect="1"/>
              </p:cNvGrpSpPr>
              <p:nvPr/>
            </p:nvGrpSpPr>
            <p:grpSpPr bwMode="auto">
              <a:xfrm>
                <a:off x="3455" y="870"/>
                <a:ext cx="1095" cy="1172"/>
                <a:chOff x="918" y="1023"/>
                <a:chExt cx="1178" cy="1261"/>
              </a:xfrm>
            </p:grpSpPr>
            <p:sp>
              <p:nvSpPr>
                <p:cNvPr id="26656" name="Freeform 2"/>
                <p:cNvSpPr>
                  <a:spLocks noChangeAspect="1"/>
                </p:cNvSpPr>
                <p:nvPr/>
              </p:nvSpPr>
              <p:spPr bwMode="auto">
                <a:xfrm>
                  <a:off x="918" y="1023"/>
                  <a:ext cx="1178" cy="1261"/>
                </a:xfrm>
                <a:custGeom>
                  <a:avLst/>
                  <a:gdLst>
                    <a:gd name="T0" fmla="*/ 1178 w 1325"/>
                    <a:gd name="T1" fmla="*/ 0 h 1261"/>
                    <a:gd name="T2" fmla="*/ 0 w 1325"/>
                    <a:gd name="T3" fmla="*/ 633 h 1261"/>
                    <a:gd name="T4" fmla="*/ 1178 w 1325"/>
                    <a:gd name="T5" fmla="*/ 1261 h 1261"/>
                    <a:gd name="T6" fmla="*/ 0 60000 65536"/>
                    <a:gd name="T7" fmla="*/ 0 60000 65536"/>
                    <a:gd name="T8" fmla="*/ 0 60000 65536"/>
                    <a:gd name="T9" fmla="*/ 0 w 1325"/>
                    <a:gd name="T10" fmla="*/ 0 h 1261"/>
                    <a:gd name="T11" fmla="*/ 1325 w 1325"/>
                    <a:gd name="T12" fmla="*/ 1261 h 1261"/>
                  </a:gdLst>
                  <a:ahLst/>
                  <a:cxnLst>
                    <a:cxn ang="T6">
                      <a:pos x="T0" y="T1"/>
                    </a:cxn>
                    <a:cxn ang="T7">
                      <a:pos x="T2" y="T3"/>
                    </a:cxn>
                    <a:cxn ang="T8">
                      <a:pos x="T4" y="T5"/>
                    </a:cxn>
                  </a:cxnLst>
                  <a:rect l="T9" t="T10" r="T11" b="T12"/>
                  <a:pathLst>
                    <a:path w="1325" h="1261">
                      <a:moveTo>
                        <a:pt x="1325" y="0"/>
                      </a:moveTo>
                      <a:lnTo>
                        <a:pt x="0" y="633"/>
                      </a:lnTo>
                      <a:lnTo>
                        <a:pt x="1325" y="1261"/>
                      </a:lnTo>
                    </a:path>
                  </a:pathLst>
                </a:custGeom>
                <a:noFill/>
                <a:ln w="28575">
                  <a:solidFill>
                    <a:schemeClr val="tx1"/>
                  </a:solidFill>
                  <a:round/>
                  <a:headEnd/>
                  <a:tailEnd/>
                </a:ln>
              </p:spPr>
              <p:txBody>
                <a:bodyPr anchor="ctr"/>
                <a:lstStyle/>
                <a:p>
                  <a:endParaRPr lang="zh-TW" altLang="en-US"/>
                </a:p>
              </p:txBody>
            </p:sp>
            <p:sp>
              <p:nvSpPr>
                <p:cNvPr id="26657" name="Line 3"/>
                <p:cNvSpPr>
                  <a:spLocks noChangeAspect="1" noChangeShapeType="1"/>
                </p:cNvSpPr>
                <p:nvPr/>
              </p:nvSpPr>
              <p:spPr bwMode="auto">
                <a:xfrm flipH="1">
                  <a:off x="1118" y="1232"/>
                  <a:ext cx="978" cy="526"/>
                </a:xfrm>
                <a:prstGeom prst="line">
                  <a:avLst/>
                </a:prstGeom>
                <a:noFill/>
                <a:ln w="28575">
                  <a:solidFill>
                    <a:schemeClr val="tx1"/>
                  </a:solidFill>
                  <a:round/>
                  <a:headEnd/>
                  <a:tailEnd/>
                </a:ln>
              </p:spPr>
              <p:txBody>
                <a:bodyPr anchor="ctr"/>
                <a:lstStyle/>
                <a:p>
                  <a:endParaRPr lang="zh-TW" altLang="en-US"/>
                </a:p>
              </p:txBody>
            </p:sp>
            <p:sp>
              <p:nvSpPr>
                <p:cNvPr id="26658" name="Line 4"/>
                <p:cNvSpPr>
                  <a:spLocks noChangeAspect="1" noChangeShapeType="1"/>
                </p:cNvSpPr>
                <p:nvPr/>
              </p:nvSpPr>
              <p:spPr bwMode="auto">
                <a:xfrm flipH="1" flipV="1">
                  <a:off x="1901" y="1339"/>
                  <a:ext cx="195" cy="102"/>
                </a:xfrm>
                <a:prstGeom prst="line">
                  <a:avLst/>
                </a:prstGeom>
                <a:noFill/>
                <a:ln w="28575">
                  <a:solidFill>
                    <a:schemeClr val="tx1"/>
                  </a:solidFill>
                  <a:round/>
                  <a:headEnd/>
                  <a:tailEnd/>
                </a:ln>
              </p:spPr>
              <p:txBody>
                <a:bodyPr anchor="ctr"/>
                <a:lstStyle/>
                <a:p>
                  <a:endParaRPr lang="zh-TW" altLang="en-US"/>
                </a:p>
              </p:txBody>
            </p:sp>
            <p:sp>
              <p:nvSpPr>
                <p:cNvPr id="26659" name="Line 5"/>
                <p:cNvSpPr>
                  <a:spLocks noChangeAspect="1" noChangeShapeType="1"/>
                </p:cNvSpPr>
                <p:nvPr/>
              </p:nvSpPr>
              <p:spPr bwMode="auto">
                <a:xfrm flipH="1">
                  <a:off x="1507" y="1656"/>
                  <a:ext cx="589" cy="311"/>
                </a:xfrm>
                <a:prstGeom prst="line">
                  <a:avLst/>
                </a:prstGeom>
                <a:noFill/>
                <a:ln w="28575">
                  <a:solidFill>
                    <a:schemeClr val="tx1"/>
                  </a:solidFill>
                  <a:round/>
                  <a:headEnd/>
                  <a:tailEnd/>
                </a:ln>
              </p:spPr>
              <p:txBody>
                <a:bodyPr anchor="ctr"/>
                <a:lstStyle/>
                <a:p>
                  <a:endParaRPr lang="zh-TW" altLang="en-US"/>
                </a:p>
              </p:txBody>
            </p:sp>
            <p:sp>
              <p:nvSpPr>
                <p:cNvPr id="26660" name="Line 6"/>
                <p:cNvSpPr>
                  <a:spLocks noChangeAspect="1" noChangeShapeType="1"/>
                </p:cNvSpPr>
                <p:nvPr/>
              </p:nvSpPr>
              <p:spPr bwMode="auto">
                <a:xfrm flipH="1">
                  <a:off x="1708" y="1866"/>
                  <a:ext cx="388" cy="209"/>
                </a:xfrm>
                <a:prstGeom prst="line">
                  <a:avLst/>
                </a:prstGeom>
                <a:noFill/>
                <a:ln w="28575">
                  <a:solidFill>
                    <a:schemeClr val="tx1"/>
                  </a:solidFill>
                  <a:round/>
                  <a:headEnd/>
                  <a:tailEnd/>
                </a:ln>
              </p:spPr>
              <p:txBody>
                <a:bodyPr anchor="ctr"/>
                <a:lstStyle/>
                <a:p>
                  <a:endParaRPr lang="zh-TW" altLang="en-US"/>
                </a:p>
              </p:txBody>
            </p:sp>
            <p:sp>
              <p:nvSpPr>
                <p:cNvPr id="26661" name="Line 7"/>
                <p:cNvSpPr>
                  <a:spLocks noChangeAspect="1" noChangeShapeType="1"/>
                </p:cNvSpPr>
                <p:nvPr/>
              </p:nvSpPr>
              <p:spPr bwMode="auto">
                <a:xfrm flipH="1" flipV="1">
                  <a:off x="1901" y="1967"/>
                  <a:ext cx="195" cy="108"/>
                </a:xfrm>
                <a:prstGeom prst="line">
                  <a:avLst/>
                </a:prstGeom>
                <a:noFill/>
                <a:ln w="28575">
                  <a:solidFill>
                    <a:schemeClr val="tx1"/>
                  </a:solidFill>
                  <a:round/>
                  <a:headEnd/>
                  <a:tailEnd/>
                </a:ln>
              </p:spPr>
              <p:txBody>
                <a:bodyPr anchor="ctr"/>
                <a:lstStyle/>
                <a:p>
                  <a:endParaRPr lang="zh-TW" altLang="en-US"/>
                </a:p>
              </p:txBody>
            </p:sp>
          </p:grpSp>
          <p:grpSp>
            <p:nvGrpSpPr>
              <p:cNvPr id="26648" name="Group 36"/>
              <p:cNvGrpSpPr>
                <a:grpSpLocks noChangeAspect="1"/>
              </p:cNvGrpSpPr>
              <p:nvPr/>
            </p:nvGrpSpPr>
            <p:grpSpPr bwMode="auto">
              <a:xfrm>
                <a:off x="4621" y="792"/>
                <a:ext cx="664" cy="1328"/>
                <a:chOff x="2172" y="935"/>
                <a:chExt cx="715" cy="1427"/>
              </a:xfrm>
            </p:grpSpPr>
            <p:sp>
              <p:nvSpPr>
                <p:cNvPr id="26649" name="Rectangle 8"/>
                <p:cNvSpPr>
                  <a:spLocks noChangeAspect="1" noChangeArrowheads="1"/>
                </p:cNvSpPr>
                <p:nvPr/>
              </p:nvSpPr>
              <p:spPr bwMode="auto">
                <a:xfrm>
                  <a:off x="2172" y="935"/>
                  <a:ext cx="689" cy="144"/>
                </a:xfrm>
                <a:prstGeom prst="rect">
                  <a:avLst/>
                </a:prstGeom>
                <a:noFill/>
                <a:ln w="28575">
                  <a:noFill/>
                  <a:miter lim="800000"/>
                  <a:headEnd/>
                  <a:tailEnd/>
                </a:ln>
              </p:spPr>
              <p:txBody>
                <a:bodyPr wrap="none" lIns="0" tIns="0" rIns="0" bIns="0" anchor="ctr">
                  <a:spAutoFit/>
                </a:bodyPr>
                <a:lstStyle/>
                <a:p>
                  <a:pPr eaLnBrk="0" hangingPunct="0"/>
                  <a:r>
                    <a:rPr kumimoji="0" lang="en-GB" altLang="en-GB" sz="1400">
                      <a:solidFill>
                        <a:srgbClr val="FF0000"/>
                      </a:solidFill>
                      <a:ea typeface="新細明體" pitchFamily="18" charset="-120"/>
                    </a:rPr>
                    <a:t>Bacterium 1</a:t>
                  </a:r>
                </a:p>
              </p:txBody>
            </p:sp>
            <p:sp>
              <p:nvSpPr>
                <p:cNvPr id="26650" name="Rectangle 9"/>
                <p:cNvSpPr>
                  <a:spLocks noChangeAspect="1" noChangeArrowheads="1"/>
                </p:cNvSpPr>
                <p:nvPr/>
              </p:nvSpPr>
              <p:spPr bwMode="auto">
                <a:xfrm>
                  <a:off x="2172" y="1362"/>
                  <a:ext cx="689" cy="144"/>
                </a:xfrm>
                <a:prstGeom prst="rect">
                  <a:avLst/>
                </a:prstGeom>
                <a:noFill/>
                <a:ln w="28575">
                  <a:noFill/>
                  <a:miter lim="800000"/>
                  <a:headEnd/>
                  <a:tailEnd/>
                </a:ln>
              </p:spPr>
              <p:txBody>
                <a:bodyPr wrap="none" lIns="0" tIns="0" rIns="0" bIns="0" anchor="ctr">
                  <a:spAutoFit/>
                </a:bodyPr>
                <a:lstStyle/>
                <a:p>
                  <a:pPr eaLnBrk="0" hangingPunct="0"/>
                  <a:r>
                    <a:rPr kumimoji="0" lang="en-GB" altLang="en-GB" sz="1400">
                      <a:solidFill>
                        <a:srgbClr val="FF0000"/>
                      </a:solidFill>
                      <a:ea typeface="新細明體" pitchFamily="18" charset="-120"/>
                    </a:rPr>
                    <a:t>Bacterium 3</a:t>
                  </a:r>
                </a:p>
              </p:txBody>
            </p:sp>
            <p:sp>
              <p:nvSpPr>
                <p:cNvPr id="26651" name="Rectangle 10"/>
                <p:cNvSpPr>
                  <a:spLocks noChangeAspect="1" noChangeArrowheads="1"/>
                </p:cNvSpPr>
                <p:nvPr/>
              </p:nvSpPr>
              <p:spPr bwMode="auto">
                <a:xfrm>
                  <a:off x="2172" y="1149"/>
                  <a:ext cx="689" cy="144"/>
                </a:xfrm>
                <a:prstGeom prst="rect">
                  <a:avLst/>
                </a:prstGeom>
                <a:noFill/>
                <a:ln w="28575">
                  <a:noFill/>
                  <a:miter lim="800000"/>
                  <a:headEnd/>
                  <a:tailEnd/>
                </a:ln>
              </p:spPr>
              <p:txBody>
                <a:bodyPr wrap="none" lIns="0" tIns="0" rIns="0" bIns="0" anchor="ctr">
                  <a:spAutoFit/>
                </a:bodyPr>
                <a:lstStyle/>
                <a:p>
                  <a:pPr eaLnBrk="0" hangingPunct="0"/>
                  <a:r>
                    <a:rPr kumimoji="0" lang="en-GB" altLang="en-GB" sz="1400">
                      <a:solidFill>
                        <a:srgbClr val="FF0000"/>
                      </a:solidFill>
                      <a:ea typeface="新細明體" pitchFamily="18" charset="-120"/>
                    </a:rPr>
                    <a:t>Bacterium 2</a:t>
                  </a:r>
                </a:p>
              </p:txBody>
            </p:sp>
            <p:sp>
              <p:nvSpPr>
                <p:cNvPr id="26652" name="Rectangle 11"/>
                <p:cNvSpPr>
                  <a:spLocks noChangeAspect="1" noChangeArrowheads="1"/>
                </p:cNvSpPr>
                <p:nvPr/>
              </p:nvSpPr>
              <p:spPr bwMode="auto">
                <a:xfrm>
                  <a:off x="2172" y="1576"/>
                  <a:ext cx="682" cy="144"/>
                </a:xfrm>
                <a:prstGeom prst="rect">
                  <a:avLst/>
                </a:prstGeom>
                <a:noFill/>
                <a:ln w="28575">
                  <a:noFill/>
                  <a:miter lim="800000"/>
                  <a:headEnd/>
                  <a:tailEnd/>
                </a:ln>
              </p:spPr>
              <p:txBody>
                <a:bodyPr wrap="none" lIns="0" tIns="0" rIns="0" bIns="0" anchor="ctr">
                  <a:spAutoFit/>
                </a:bodyPr>
                <a:lstStyle/>
                <a:p>
                  <a:pPr eaLnBrk="0" hangingPunct="0"/>
                  <a:r>
                    <a:rPr kumimoji="0" lang="en-GB" altLang="en-GB" sz="1400">
                      <a:solidFill>
                        <a:schemeClr val="tx2"/>
                      </a:solidFill>
                      <a:ea typeface="新細明體" pitchFamily="18" charset="-120"/>
                    </a:rPr>
                    <a:t>Eukaryote 1</a:t>
                  </a:r>
                </a:p>
              </p:txBody>
            </p:sp>
            <p:sp>
              <p:nvSpPr>
                <p:cNvPr id="26653" name="Rectangle 12"/>
                <p:cNvSpPr>
                  <a:spLocks noChangeAspect="1" noChangeArrowheads="1"/>
                </p:cNvSpPr>
                <p:nvPr/>
              </p:nvSpPr>
              <p:spPr bwMode="auto">
                <a:xfrm>
                  <a:off x="2172" y="2218"/>
                  <a:ext cx="682" cy="144"/>
                </a:xfrm>
                <a:prstGeom prst="rect">
                  <a:avLst/>
                </a:prstGeom>
                <a:noFill/>
                <a:ln w="28575">
                  <a:noFill/>
                  <a:miter lim="800000"/>
                  <a:headEnd/>
                  <a:tailEnd/>
                </a:ln>
              </p:spPr>
              <p:txBody>
                <a:bodyPr wrap="none" lIns="0" tIns="0" rIns="0" bIns="0" anchor="ctr">
                  <a:spAutoFit/>
                </a:bodyPr>
                <a:lstStyle/>
                <a:p>
                  <a:pPr eaLnBrk="0" hangingPunct="0"/>
                  <a:r>
                    <a:rPr kumimoji="0" lang="en-GB" altLang="en-GB" sz="1400">
                      <a:solidFill>
                        <a:schemeClr val="tx2"/>
                      </a:solidFill>
                      <a:ea typeface="新細明體" pitchFamily="18" charset="-120"/>
                    </a:rPr>
                    <a:t>Eukaryote 4</a:t>
                  </a:r>
                </a:p>
              </p:txBody>
            </p:sp>
            <p:sp>
              <p:nvSpPr>
                <p:cNvPr id="26654" name="Rectangle 13"/>
                <p:cNvSpPr>
                  <a:spLocks noChangeAspect="1" noChangeArrowheads="1"/>
                </p:cNvSpPr>
                <p:nvPr/>
              </p:nvSpPr>
              <p:spPr bwMode="auto">
                <a:xfrm>
                  <a:off x="2172" y="2003"/>
                  <a:ext cx="715" cy="144"/>
                </a:xfrm>
                <a:prstGeom prst="rect">
                  <a:avLst/>
                </a:prstGeom>
                <a:noFill/>
                <a:ln w="28575">
                  <a:noFill/>
                  <a:miter lim="800000"/>
                  <a:headEnd/>
                  <a:tailEnd/>
                </a:ln>
              </p:spPr>
              <p:txBody>
                <a:bodyPr wrap="none" lIns="0" tIns="0" rIns="0" bIns="0" anchor="ctr">
                  <a:spAutoFit/>
                </a:bodyPr>
                <a:lstStyle/>
                <a:p>
                  <a:pPr eaLnBrk="0" hangingPunct="0"/>
                  <a:r>
                    <a:rPr kumimoji="0" lang="en-GB" altLang="en-GB" sz="1400">
                      <a:solidFill>
                        <a:schemeClr val="tx2"/>
                      </a:solidFill>
                      <a:ea typeface="新細明體" pitchFamily="18" charset="-120"/>
                    </a:rPr>
                    <a:t>Eukaryote  3</a:t>
                  </a:r>
                </a:p>
              </p:txBody>
            </p:sp>
            <p:sp>
              <p:nvSpPr>
                <p:cNvPr id="26655" name="Rectangle 14"/>
                <p:cNvSpPr>
                  <a:spLocks noChangeAspect="1" noChangeArrowheads="1"/>
                </p:cNvSpPr>
                <p:nvPr/>
              </p:nvSpPr>
              <p:spPr bwMode="auto">
                <a:xfrm>
                  <a:off x="2172" y="1790"/>
                  <a:ext cx="681" cy="144"/>
                </a:xfrm>
                <a:prstGeom prst="rect">
                  <a:avLst/>
                </a:prstGeom>
                <a:noFill/>
                <a:ln w="28575">
                  <a:noFill/>
                  <a:miter lim="800000"/>
                  <a:headEnd/>
                  <a:tailEnd/>
                </a:ln>
              </p:spPr>
              <p:txBody>
                <a:bodyPr wrap="none" lIns="0" tIns="0" rIns="0" bIns="0" anchor="ctr">
                  <a:spAutoFit/>
                </a:bodyPr>
                <a:lstStyle/>
                <a:p>
                  <a:pPr eaLnBrk="0" hangingPunct="0"/>
                  <a:r>
                    <a:rPr kumimoji="0" lang="en-GB" altLang="en-GB" sz="1400">
                      <a:solidFill>
                        <a:schemeClr val="tx2"/>
                      </a:solidFill>
                      <a:ea typeface="新細明體" pitchFamily="18" charset="-120"/>
                    </a:rPr>
                    <a:t>Eukaryote 2</a:t>
                  </a:r>
                </a:p>
              </p:txBody>
            </p:sp>
          </p:grpSp>
        </p:grpSp>
      </p:grpSp>
      <p:grpSp>
        <p:nvGrpSpPr>
          <p:cNvPr id="26627" name="Group 46"/>
          <p:cNvGrpSpPr>
            <a:grpSpLocks/>
          </p:cNvGrpSpPr>
          <p:nvPr/>
        </p:nvGrpSpPr>
        <p:grpSpPr bwMode="auto">
          <a:xfrm>
            <a:off x="611188" y="3860800"/>
            <a:ext cx="7921625" cy="2376488"/>
            <a:chOff x="385" y="2341"/>
            <a:chExt cx="4990" cy="1497"/>
          </a:xfrm>
        </p:grpSpPr>
        <p:sp>
          <p:nvSpPr>
            <p:cNvPr id="26630" name="AutoShape 42"/>
            <p:cNvSpPr>
              <a:spLocks noChangeArrowheads="1"/>
            </p:cNvSpPr>
            <p:nvPr/>
          </p:nvSpPr>
          <p:spPr bwMode="auto">
            <a:xfrm rot="-5400000">
              <a:off x="2131" y="595"/>
              <a:ext cx="1497" cy="4990"/>
            </a:xfrm>
            <a:prstGeom prst="roundRect">
              <a:avLst>
                <a:gd name="adj" fmla="val 5014"/>
              </a:avLst>
            </a:prstGeom>
            <a:solidFill>
              <a:srgbClr val="CCFFFF"/>
            </a:solidFill>
            <a:ln w="9525">
              <a:noFill/>
              <a:round/>
              <a:headEnd/>
              <a:tailEnd/>
            </a:ln>
            <a:effectLst>
              <a:prstShdw prst="shdw17" dist="17961" dir="2700000">
                <a:srgbClr val="7A9999"/>
              </a:prstShdw>
            </a:effectLst>
          </p:spPr>
          <p:txBody>
            <a:bodyPr vert="eaVert" wrap="none"/>
            <a:lstStyle/>
            <a:p>
              <a:pPr eaLnBrk="0" hangingPunct="0">
                <a:lnSpc>
                  <a:spcPct val="130000"/>
                </a:lnSpc>
                <a:tabLst>
                  <a:tab pos="265113" algn="l"/>
                </a:tabLst>
              </a:pPr>
              <a:r>
                <a:rPr kumimoji="0" lang="en-GB" altLang="en-GB" sz="1800">
                  <a:solidFill>
                    <a:srgbClr val="2828A2"/>
                  </a:solidFill>
                  <a:ea typeface="新細明體" pitchFamily="18" charset="-120"/>
                </a:rPr>
                <a:t>Phylograms </a:t>
              </a:r>
              <a:endParaRPr kumimoji="0" lang="en-GB" altLang="zh-TW" sz="1800">
                <a:solidFill>
                  <a:srgbClr val="2828A2"/>
                </a:solidFill>
                <a:ea typeface="新細明體" pitchFamily="18" charset="-120"/>
              </a:endParaRPr>
            </a:p>
            <a:p>
              <a:pPr eaLnBrk="0" hangingPunct="0">
                <a:lnSpc>
                  <a:spcPct val="130000"/>
                </a:lnSpc>
                <a:tabLst>
                  <a:tab pos="265113" algn="l"/>
                </a:tabLst>
              </a:pPr>
              <a:r>
                <a:rPr kumimoji="0" lang="en-GB" altLang="en-GB" sz="1600">
                  <a:ea typeface="新細明體" pitchFamily="18" charset="-120"/>
                </a:rPr>
                <a:t>show branch order </a:t>
              </a:r>
              <a:endParaRPr kumimoji="0" lang="en-GB" altLang="zh-TW" sz="1600">
                <a:ea typeface="新細明體" pitchFamily="18" charset="-120"/>
              </a:endParaRPr>
            </a:p>
            <a:p>
              <a:pPr eaLnBrk="0" hangingPunct="0">
                <a:lnSpc>
                  <a:spcPct val="130000"/>
                </a:lnSpc>
                <a:tabLst>
                  <a:tab pos="265113" algn="l"/>
                </a:tabLst>
              </a:pPr>
              <a:r>
                <a:rPr kumimoji="0" lang="en-GB" altLang="en-GB" sz="1600">
                  <a:ea typeface="新細明體" pitchFamily="18" charset="-120"/>
                </a:rPr>
                <a:t>and branch lengths</a:t>
              </a:r>
              <a:endParaRPr kumimoji="0" lang="en-GB" altLang="zh-TW" sz="1600">
                <a:ea typeface="新細明體" pitchFamily="18" charset="-120"/>
              </a:endParaRPr>
            </a:p>
            <a:p>
              <a:pPr eaLnBrk="0" hangingPunct="0">
                <a:lnSpc>
                  <a:spcPct val="130000"/>
                </a:lnSpc>
                <a:tabLst>
                  <a:tab pos="265113" algn="l"/>
                </a:tabLst>
              </a:pPr>
              <a:r>
                <a:rPr kumimoji="0" lang="zh-TW" altLang="en-GB" sz="1800" b="0">
                  <a:solidFill>
                    <a:srgbClr val="A50021"/>
                  </a:solidFill>
                  <a:latin typeface="華康粗黑體" pitchFamily="49" charset="-120"/>
                  <a:ea typeface="華康粗黑體" pitchFamily="49" charset="-120"/>
                </a:rPr>
                <a:t>系統發生圖</a:t>
              </a:r>
              <a:r>
                <a:rPr kumimoji="0" lang="zh-TW" altLang="en-GB" sz="1800" b="0">
                  <a:solidFill>
                    <a:srgbClr val="A50021"/>
                  </a:solidFill>
                  <a:latin typeface="Arial Unicode MS" pitchFamily="34" charset="-120"/>
                </a:rPr>
                <a:t> </a:t>
              </a:r>
              <a:r>
                <a:rPr kumimoji="0" lang="en-US" altLang="zh-TW" sz="1800">
                  <a:solidFill>
                    <a:srgbClr val="A50021"/>
                  </a:solidFill>
                </a:rPr>
                <a:t>(phylograms)</a:t>
              </a:r>
            </a:p>
            <a:p>
              <a:pPr eaLnBrk="0" hangingPunct="0">
                <a:lnSpc>
                  <a:spcPct val="130000"/>
                </a:lnSpc>
                <a:tabLst>
                  <a:tab pos="265113" algn="l"/>
                </a:tabLst>
              </a:pPr>
              <a:r>
                <a:rPr kumimoji="0" lang="zh-TW" altLang="en-US" sz="1600" b="0">
                  <a:solidFill>
                    <a:srgbClr val="000066"/>
                  </a:solidFill>
                  <a:latin typeface="Arial Unicode MS" pitchFamily="34" charset="-120"/>
                </a:rPr>
                <a:t>描述一群有機體發生或進化順</a:t>
              </a:r>
            </a:p>
            <a:p>
              <a:pPr eaLnBrk="0" hangingPunct="0">
                <a:lnSpc>
                  <a:spcPct val="130000"/>
                </a:lnSpc>
                <a:tabLst>
                  <a:tab pos="265113" algn="l"/>
                </a:tabLst>
              </a:pPr>
              <a:r>
                <a:rPr kumimoji="0" lang="zh-TW" altLang="en-US" sz="1600" b="0">
                  <a:solidFill>
                    <a:srgbClr val="000066"/>
                  </a:solidFill>
                  <a:latin typeface="Arial Unicode MS" pitchFamily="34" charset="-120"/>
                </a:rPr>
                <a:t>序的拓撲結構</a:t>
              </a:r>
              <a:r>
                <a:rPr kumimoji="0" lang="zh-TW" altLang="en-US" sz="1600" b="0">
                  <a:latin typeface="Arial Unicode MS" pitchFamily="34" charset="-120"/>
                </a:rPr>
                <a:t>。</a:t>
              </a:r>
              <a:endParaRPr kumimoji="0" lang="en-GB" altLang="en-GB" sz="1600" b="0">
                <a:latin typeface="Arial Unicode MS" pitchFamily="34" charset="-120"/>
              </a:endParaRPr>
            </a:p>
          </p:txBody>
        </p:sp>
        <p:grpSp>
          <p:nvGrpSpPr>
            <p:cNvPr id="26631" name="Group 44"/>
            <p:cNvGrpSpPr>
              <a:grpSpLocks/>
            </p:cNvGrpSpPr>
            <p:nvPr/>
          </p:nvGrpSpPr>
          <p:grpSpPr bwMode="auto">
            <a:xfrm>
              <a:off x="2365" y="2446"/>
              <a:ext cx="2919" cy="1286"/>
              <a:chOff x="2365" y="2446"/>
              <a:chExt cx="2919" cy="1286"/>
            </a:xfrm>
          </p:grpSpPr>
          <p:sp>
            <p:nvSpPr>
              <p:cNvPr id="26632" name="Freeform 15"/>
              <p:cNvSpPr>
                <a:spLocks noChangeAspect="1"/>
              </p:cNvSpPr>
              <p:nvPr/>
            </p:nvSpPr>
            <p:spPr bwMode="auto">
              <a:xfrm>
                <a:off x="2365" y="2522"/>
                <a:ext cx="496" cy="544"/>
              </a:xfrm>
              <a:custGeom>
                <a:avLst/>
                <a:gdLst>
                  <a:gd name="T0" fmla="*/ 496 w 670"/>
                  <a:gd name="T1" fmla="*/ 0 h 544"/>
                  <a:gd name="T2" fmla="*/ 0 w 670"/>
                  <a:gd name="T3" fmla="*/ 0 h 544"/>
                  <a:gd name="T4" fmla="*/ 0 w 670"/>
                  <a:gd name="T5" fmla="*/ 544 h 544"/>
                  <a:gd name="T6" fmla="*/ 127 w 670"/>
                  <a:gd name="T7" fmla="*/ 544 h 544"/>
                  <a:gd name="T8" fmla="*/ 0 60000 65536"/>
                  <a:gd name="T9" fmla="*/ 0 60000 65536"/>
                  <a:gd name="T10" fmla="*/ 0 60000 65536"/>
                  <a:gd name="T11" fmla="*/ 0 60000 65536"/>
                  <a:gd name="T12" fmla="*/ 0 w 670"/>
                  <a:gd name="T13" fmla="*/ 0 h 544"/>
                  <a:gd name="T14" fmla="*/ 670 w 670"/>
                  <a:gd name="T15" fmla="*/ 544 h 544"/>
                </a:gdLst>
                <a:ahLst/>
                <a:cxnLst>
                  <a:cxn ang="T8">
                    <a:pos x="T0" y="T1"/>
                  </a:cxn>
                  <a:cxn ang="T9">
                    <a:pos x="T2" y="T3"/>
                  </a:cxn>
                  <a:cxn ang="T10">
                    <a:pos x="T4" y="T5"/>
                  </a:cxn>
                  <a:cxn ang="T11">
                    <a:pos x="T6" y="T7"/>
                  </a:cxn>
                </a:cxnLst>
                <a:rect l="T12" t="T13" r="T14" b="T15"/>
                <a:pathLst>
                  <a:path w="670" h="544">
                    <a:moveTo>
                      <a:pt x="670" y="0"/>
                    </a:moveTo>
                    <a:lnTo>
                      <a:pt x="0" y="0"/>
                    </a:lnTo>
                    <a:lnTo>
                      <a:pt x="0" y="544"/>
                    </a:lnTo>
                    <a:lnTo>
                      <a:pt x="171" y="544"/>
                    </a:lnTo>
                  </a:path>
                </a:pathLst>
              </a:custGeom>
              <a:solidFill>
                <a:srgbClr val="CCFFFF"/>
              </a:solidFill>
              <a:ln w="28575">
                <a:solidFill>
                  <a:schemeClr val="tx1"/>
                </a:solidFill>
                <a:round/>
                <a:headEnd/>
                <a:tailEnd/>
              </a:ln>
            </p:spPr>
            <p:txBody>
              <a:bodyPr/>
              <a:lstStyle/>
              <a:p>
                <a:endParaRPr lang="zh-TW" altLang="en-US"/>
              </a:p>
            </p:txBody>
          </p:sp>
          <p:sp>
            <p:nvSpPr>
              <p:cNvPr id="26633" name="Freeform 16"/>
              <p:cNvSpPr>
                <a:spLocks noChangeAspect="1"/>
              </p:cNvSpPr>
              <p:nvPr/>
            </p:nvSpPr>
            <p:spPr bwMode="auto">
              <a:xfrm>
                <a:off x="2491" y="2809"/>
                <a:ext cx="415" cy="508"/>
              </a:xfrm>
              <a:custGeom>
                <a:avLst/>
                <a:gdLst>
                  <a:gd name="T0" fmla="*/ 415 w 560"/>
                  <a:gd name="T1" fmla="*/ 0 h 508"/>
                  <a:gd name="T2" fmla="*/ 0 w 560"/>
                  <a:gd name="T3" fmla="*/ 0 h 508"/>
                  <a:gd name="T4" fmla="*/ 0 w 560"/>
                  <a:gd name="T5" fmla="*/ 508 h 508"/>
                  <a:gd name="T6" fmla="*/ 365 w 560"/>
                  <a:gd name="T7" fmla="*/ 508 h 508"/>
                  <a:gd name="T8" fmla="*/ 0 60000 65536"/>
                  <a:gd name="T9" fmla="*/ 0 60000 65536"/>
                  <a:gd name="T10" fmla="*/ 0 60000 65536"/>
                  <a:gd name="T11" fmla="*/ 0 60000 65536"/>
                  <a:gd name="T12" fmla="*/ 0 w 560"/>
                  <a:gd name="T13" fmla="*/ 0 h 508"/>
                  <a:gd name="T14" fmla="*/ 560 w 560"/>
                  <a:gd name="T15" fmla="*/ 508 h 508"/>
                </a:gdLst>
                <a:ahLst/>
                <a:cxnLst>
                  <a:cxn ang="T8">
                    <a:pos x="T0" y="T1"/>
                  </a:cxn>
                  <a:cxn ang="T9">
                    <a:pos x="T2" y="T3"/>
                  </a:cxn>
                  <a:cxn ang="T10">
                    <a:pos x="T4" y="T5"/>
                  </a:cxn>
                  <a:cxn ang="T11">
                    <a:pos x="T6" y="T7"/>
                  </a:cxn>
                </a:cxnLst>
                <a:rect l="T12" t="T13" r="T14" b="T15"/>
                <a:pathLst>
                  <a:path w="560" h="508">
                    <a:moveTo>
                      <a:pt x="560" y="0"/>
                    </a:moveTo>
                    <a:lnTo>
                      <a:pt x="0" y="0"/>
                    </a:lnTo>
                    <a:lnTo>
                      <a:pt x="0" y="508"/>
                    </a:lnTo>
                    <a:lnTo>
                      <a:pt x="492" y="508"/>
                    </a:lnTo>
                  </a:path>
                </a:pathLst>
              </a:custGeom>
              <a:solidFill>
                <a:srgbClr val="CCFFFF"/>
              </a:solidFill>
              <a:ln w="28575">
                <a:solidFill>
                  <a:schemeClr val="tx1"/>
                </a:solidFill>
                <a:round/>
                <a:headEnd/>
                <a:tailEnd/>
              </a:ln>
            </p:spPr>
            <p:txBody>
              <a:bodyPr/>
              <a:lstStyle/>
              <a:p>
                <a:endParaRPr lang="zh-TW" altLang="en-US"/>
              </a:p>
            </p:txBody>
          </p:sp>
          <p:sp>
            <p:nvSpPr>
              <p:cNvPr id="26634" name="Freeform 17"/>
              <p:cNvSpPr>
                <a:spLocks noChangeAspect="1"/>
              </p:cNvSpPr>
              <p:nvPr/>
            </p:nvSpPr>
            <p:spPr bwMode="auto">
              <a:xfrm>
                <a:off x="2906" y="2713"/>
                <a:ext cx="324" cy="191"/>
              </a:xfrm>
              <a:custGeom>
                <a:avLst/>
                <a:gdLst>
                  <a:gd name="T0" fmla="*/ 288 w 437"/>
                  <a:gd name="T1" fmla="*/ 0 h 191"/>
                  <a:gd name="T2" fmla="*/ 0 w 437"/>
                  <a:gd name="T3" fmla="*/ 0 h 191"/>
                  <a:gd name="T4" fmla="*/ 0 w 437"/>
                  <a:gd name="T5" fmla="*/ 191 h 191"/>
                  <a:gd name="T6" fmla="*/ 324 w 437"/>
                  <a:gd name="T7" fmla="*/ 191 h 191"/>
                  <a:gd name="T8" fmla="*/ 0 60000 65536"/>
                  <a:gd name="T9" fmla="*/ 0 60000 65536"/>
                  <a:gd name="T10" fmla="*/ 0 60000 65536"/>
                  <a:gd name="T11" fmla="*/ 0 60000 65536"/>
                  <a:gd name="T12" fmla="*/ 0 w 437"/>
                  <a:gd name="T13" fmla="*/ 0 h 191"/>
                  <a:gd name="T14" fmla="*/ 437 w 437"/>
                  <a:gd name="T15" fmla="*/ 191 h 191"/>
                </a:gdLst>
                <a:ahLst/>
                <a:cxnLst>
                  <a:cxn ang="T8">
                    <a:pos x="T0" y="T1"/>
                  </a:cxn>
                  <a:cxn ang="T9">
                    <a:pos x="T2" y="T3"/>
                  </a:cxn>
                  <a:cxn ang="T10">
                    <a:pos x="T4" y="T5"/>
                  </a:cxn>
                  <a:cxn ang="T11">
                    <a:pos x="T6" y="T7"/>
                  </a:cxn>
                </a:cxnLst>
                <a:rect l="T12" t="T13" r="T14" b="T15"/>
                <a:pathLst>
                  <a:path w="437" h="191">
                    <a:moveTo>
                      <a:pt x="389" y="0"/>
                    </a:moveTo>
                    <a:lnTo>
                      <a:pt x="0" y="0"/>
                    </a:lnTo>
                    <a:lnTo>
                      <a:pt x="0" y="191"/>
                    </a:lnTo>
                    <a:lnTo>
                      <a:pt x="437" y="191"/>
                    </a:lnTo>
                  </a:path>
                </a:pathLst>
              </a:custGeom>
              <a:solidFill>
                <a:srgbClr val="CCFFFF"/>
              </a:solidFill>
              <a:ln w="28575">
                <a:solidFill>
                  <a:schemeClr val="tx1"/>
                </a:solidFill>
                <a:round/>
                <a:headEnd/>
                <a:tailEnd/>
              </a:ln>
            </p:spPr>
            <p:txBody>
              <a:bodyPr/>
              <a:lstStyle/>
              <a:p>
                <a:endParaRPr lang="zh-TW" altLang="en-US"/>
              </a:p>
            </p:txBody>
          </p:sp>
          <p:sp>
            <p:nvSpPr>
              <p:cNvPr id="26635" name="Freeform 18"/>
              <p:cNvSpPr>
                <a:spLocks noChangeAspect="1"/>
              </p:cNvSpPr>
              <p:nvPr/>
            </p:nvSpPr>
            <p:spPr bwMode="auto">
              <a:xfrm>
                <a:off x="2856" y="3102"/>
                <a:ext cx="540" cy="430"/>
              </a:xfrm>
              <a:custGeom>
                <a:avLst/>
                <a:gdLst>
                  <a:gd name="T0" fmla="*/ 540 w 731"/>
                  <a:gd name="T1" fmla="*/ 0 h 430"/>
                  <a:gd name="T2" fmla="*/ 0 w 731"/>
                  <a:gd name="T3" fmla="*/ 0 h 430"/>
                  <a:gd name="T4" fmla="*/ 0 w 731"/>
                  <a:gd name="T5" fmla="*/ 430 h 430"/>
                  <a:gd name="T6" fmla="*/ 403 w 731"/>
                  <a:gd name="T7" fmla="*/ 430 h 430"/>
                  <a:gd name="T8" fmla="*/ 0 60000 65536"/>
                  <a:gd name="T9" fmla="*/ 0 60000 65536"/>
                  <a:gd name="T10" fmla="*/ 0 60000 65536"/>
                  <a:gd name="T11" fmla="*/ 0 60000 65536"/>
                  <a:gd name="T12" fmla="*/ 0 w 731"/>
                  <a:gd name="T13" fmla="*/ 0 h 430"/>
                  <a:gd name="T14" fmla="*/ 731 w 731"/>
                  <a:gd name="T15" fmla="*/ 430 h 430"/>
                </a:gdLst>
                <a:ahLst/>
                <a:cxnLst>
                  <a:cxn ang="T8">
                    <a:pos x="T0" y="T1"/>
                  </a:cxn>
                  <a:cxn ang="T9">
                    <a:pos x="T2" y="T3"/>
                  </a:cxn>
                  <a:cxn ang="T10">
                    <a:pos x="T4" y="T5"/>
                  </a:cxn>
                  <a:cxn ang="T11">
                    <a:pos x="T6" y="T7"/>
                  </a:cxn>
                </a:cxnLst>
                <a:rect l="T12" t="T13" r="T14" b="T15"/>
                <a:pathLst>
                  <a:path w="731" h="430">
                    <a:moveTo>
                      <a:pt x="731" y="0"/>
                    </a:moveTo>
                    <a:lnTo>
                      <a:pt x="0" y="0"/>
                    </a:lnTo>
                    <a:lnTo>
                      <a:pt x="0" y="430"/>
                    </a:lnTo>
                    <a:lnTo>
                      <a:pt x="546" y="430"/>
                    </a:lnTo>
                  </a:path>
                </a:pathLst>
              </a:custGeom>
              <a:solidFill>
                <a:srgbClr val="CCFFFF"/>
              </a:solidFill>
              <a:ln w="28575">
                <a:solidFill>
                  <a:schemeClr val="tx1"/>
                </a:solidFill>
                <a:round/>
                <a:headEnd/>
                <a:tailEnd/>
              </a:ln>
            </p:spPr>
            <p:txBody>
              <a:bodyPr/>
              <a:lstStyle/>
              <a:p>
                <a:endParaRPr lang="zh-TW" altLang="en-US"/>
              </a:p>
            </p:txBody>
          </p:sp>
          <p:sp>
            <p:nvSpPr>
              <p:cNvPr id="26636" name="Freeform 19"/>
              <p:cNvSpPr>
                <a:spLocks noChangeAspect="1"/>
              </p:cNvSpPr>
              <p:nvPr/>
            </p:nvSpPr>
            <p:spPr bwMode="auto">
              <a:xfrm>
                <a:off x="3259" y="3389"/>
                <a:ext cx="783" cy="287"/>
              </a:xfrm>
              <a:custGeom>
                <a:avLst/>
                <a:gdLst>
                  <a:gd name="T0" fmla="*/ 430 w 1059"/>
                  <a:gd name="T1" fmla="*/ 0 h 287"/>
                  <a:gd name="T2" fmla="*/ 0 w 1059"/>
                  <a:gd name="T3" fmla="*/ 0 h 287"/>
                  <a:gd name="T4" fmla="*/ 0 w 1059"/>
                  <a:gd name="T5" fmla="*/ 287 h 287"/>
                  <a:gd name="T6" fmla="*/ 783 w 1059"/>
                  <a:gd name="T7" fmla="*/ 287 h 287"/>
                  <a:gd name="T8" fmla="*/ 0 60000 65536"/>
                  <a:gd name="T9" fmla="*/ 0 60000 65536"/>
                  <a:gd name="T10" fmla="*/ 0 60000 65536"/>
                  <a:gd name="T11" fmla="*/ 0 60000 65536"/>
                  <a:gd name="T12" fmla="*/ 0 w 1059"/>
                  <a:gd name="T13" fmla="*/ 0 h 287"/>
                  <a:gd name="T14" fmla="*/ 1059 w 1059"/>
                  <a:gd name="T15" fmla="*/ 287 h 287"/>
                </a:gdLst>
                <a:ahLst/>
                <a:cxnLst>
                  <a:cxn ang="T8">
                    <a:pos x="T0" y="T1"/>
                  </a:cxn>
                  <a:cxn ang="T9">
                    <a:pos x="T2" y="T3"/>
                  </a:cxn>
                  <a:cxn ang="T10">
                    <a:pos x="T4" y="T5"/>
                  </a:cxn>
                  <a:cxn ang="T11">
                    <a:pos x="T6" y="T7"/>
                  </a:cxn>
                </a:cxnLst>
                <a:rect l="T12" t="T13" r="T14" b="T15"/>
                <a:pathLst>
                  <a:path w="1059" h="287">
                    <a:moveTo>
                      <a:pt x="581" y="0"/>
                    </a:moveTo>
                    <a:lnTo>
                      <a:pt x="0" y="0"/>
                    </a:lnTo>
                    <a:lnTo>
                      <a:pt x="0" y="287"/>
                    </a:lnTo>
                    <a:lnTo>
                      <a:pt x="1059" y="287"/>
                    </a:lnTo>
                  </a:path>
                </a:pathLst>
              </a:custGeom>
              <a:solidFill>
                <a:srgbClr val="CCFFFF"/>
              </a:solidFill>
              <a:ln w="28575">
                <a:solidFill>
                  <a:schemeClr val="tx1"/>
                </a:solidFill>
                <a:round/>
                <a:headEnd/>
                <a:tailEnd/>
              </a:ln>
            </p:spPr>
            <p:txBody>
              <a:bodyPr/>
              <a:lstStyle/>
              <a:p>
                <a:endParaRPr lang="zh-TW" altLang="en-US"/>
              </a:p>
            </p:txBody>
          </p:sp>
          <p:sp>
            <p:nvSpPr>
              <p:cNvPr id="26637" name="Freeform 20"/>
              <p:cNvSpPr>
                <a:spLocks noChangeAspect="1"/>
              </p:cNvSpPr>
              <p:nvPr/>
            </p:nvSpPr>
            <p:spPr bwMode="auto">
              <a:xfrm>
                <a:off x="3689" y="3293"/>
                <a:ext cx="854" cy="191"/>
              </a:xfrm>
              <a:custGeom>
                <a:avLst/>
                <a:gdLst>
                  <a:gd name="T0" fmla="*/ 854 w 1155"/>
                  <a:gd name="T1" fmla="*/ 0 h 191"/>
                  <a:gd name="T2" fmla="*/ 0 w 1155"/>
                  <a:gd name="T3" fmla="*/ 0 h 191"/>
                  <a:gd name="T4" fmla="*/ 0 w 1155"/>
                  <a:gd name="T5" fmla="*/ 191 h 191"/>
                  <a:gd name="T6" fmla="*/ 738 w 1155"/>
                  <a:gd name="T7" fmla="*/ 191 h 191"/>
                  <a:gd name="T8" fmla="*/ 0 60000 65536"/>
                  <a:gd name="T9" fmla="*/ 0 60000 65536"/>
                  <a:gd name="T10" fmla="*/ 0 60000 65536"/>
                  <a:gd name="T11" fmla="*/ 0 60000 65536"/>
                  <a:gd name="T12" fmla="*/ 0 w 1155"/>
                  <a:gd name="T13" fmla="*/ 0 h 191"/>
                  <a:gd name="T14" fmla="*/ 1155 w 1155"/>
                  <a:gd name="T15" fmla="*/ 191 h 191"/>
                </a:gdLst>
                <a:ahLst/>
                <a:cxnLst>
                  <a:cxn ang="T8">
                    <a:pos x="T0" y="T1"/>
                  </a:cxn>
                  <a:cxn ang="T9">
                    <a:pos x="T2" y="T3"/>
                  </a:cxn>
                  <a:cxn ang="T10">
                    <a:pos x="T4" y="T5"/>
                  </a:cxn>
                  <a:cxn ang="T11">
                    <a:pos x="T6" y="T7"/>
                  </a:cxn>
                </a:cxnLst>
                <a:rect l="T12" t="T13" r="T14" b="T15"/>
                <a:pathLst>
                  <a:path w="1155" h="191">
                    <a:moveTo>
                      <a:pt x="1155" y="0"/>
                    </a:moveTo>
                    <a:lnTo>
                      <a:pt x="0" y="0"/>
                    </a:lnTo>
                    <a:lnTo>
                      <a:pt x="0" y="191"/>
                    </a:lnTo>
                    <a:lnTo>
                      <a:pt x="998" y="191"/>
                    </a:lnTo>
                  </a:path>
                </a:pathLst>
              </a:custGeom>
              <a:solidFill>
                <a:srgbClr val="CCFFFF"/>
              </a:solidFill>
              <a:ln w="28575">
                <a:solidFill>
                  <a:schemeClr val="tx1"/>
                </a:solidFill>
                <a:round/>
                <a:headEnd/>
                <a:tailEnd/>
              </a:ln>
            </p:spPr>
            <p:txBody>
              <a:bodyPr/>
              <a:lstStyle/>
              <a:p>
                <a:endParaRPr lang="zh-TW" altLang="en-US"/>
              </a:p>
            </p:txBody>
          </p:sp>
          <p:sp>
            <p:nvSpPr>
              <p:cNvPr id="26638" name="Rectangle 21"/>
              <p:cNvSpPr>
                <a:spLocks noChangeAspect="1" noChangeArrowheads="1"/>
              </p:cNvSpPr>
              <p:nvPr/>
            </p:nvSpPr>
            <p:spPr bwMode="auto">
              <a:xfrm>
                <a:off x="2951" y="2446"/>
                <a:ext cx="640" cy="134"/>
              </a:xfrm>
              <a:prstGeom prst="rect">
                <a:avLst/>
              </a:prstGeom>
              <a:solidFill>
                <a:srgbClr val="CCFFFF"/>
              </a:solidFill>
              <a:ln w="28575">
                <a:noFill/>
                <a:miter lim="800000"/>
                <a:headEnd/>
                <a:tailEnd/>
              </a:ln>
            </p:spPr>
            <p:txBody>
              <a:bodyPr wrap="none" lIns="0" tIns="0" rIns="0" bIns="0">
                <a:spAutoFit/>
              </a:bodyPr>
              <a:lstStyle/>
              <a:p>
                <a:pPr eaLnBrk="0" hangingPunct="0"/>
                <a:r>
                  <a:rPr kumimoji="0" lang="en-GB" altLang="en-GB" sz="1400">
                    <a:solidFill>
                      <a:srgbClr val="FF0000"/>
                    </a:solidFill>
                    <a:ea typeface="新細明體" pitchFamily="18" charset="-120"/>
                  </a:rPr>
                  <a:t>Bacterium 1</a:t>
                </a:r>
              </a:p>
            </p:txBody>
          </p:sp>
          <p:sp>
            <p:nvSpPr>
              <p:cNvPr id="26639" name="Rectangle 22"/>
              <p:cNvSpPr>
                <a:spLocks noChangeAspect="1" noChangeArrowheads="1"/>
              </p:cNvSpPr>
              <p:nvPr/>
            </p:nvSpPr>
            <p:spPr bwMode="auto">
              <a:xfrm>
                <a:off x="3289" y="2830"/>
                <a:ext cx="640" cy="134"/>
              </a:xfrm>
              <a:prstGeom prst="rect">
                <a:avLst/>
              </a:prstGeom>
              <a:solidFill>
                <a:srgbClr val="CCFFFF"/>
              </a:solidFill>
              <a:ln w="28575">
                <a:noFill/>
                <a:miter lim="800000"/>
                <a:headEnd/>
                <a:tailEnd/>
              </a:ln>
            </p:spPr>
            <p:txBody>
              <a:bodyPr wrap="none" lIns="0" tIns="0" rIns="0" bIns="0">
                <a:spAutoFit/>
              </a:bodyPr>
              <a:lstStyle/>
              <a:p>
                <a:pPr eaLnBrk="0" hangingPunct="0"/>
                <a:r>
                  <a:rPr kumimoji="0" lang="en-GB" altLang="en-GB" sz="1400">
                    <a:solidFill>
                      <a:srgbClr val="FF0000"/>
                    </a:solidFill>
                    <a:ea typeface="新細明體" pitchFamily="18" charset="-120"/>
                  </a:rPr>
                  <a:t>Bacterium 3</a:t>
                </a:r>
              </a:p>
            </p:txBody>
          </p:sp>
          <p:sp>
            <p:nvSpPr>
              <p:cNvPr id="26640" name="Rectangle 23"/>
              <p:cNvSpPr>
                <a:spLocks noChangeAspect="1" noChangeArrowheads="1"/>
              </p:cNvSpPr>
              <p:nvPr/>
            </p:nvSpPr>
            <p:spPr bwMode="auto">
              <a:xfrm>
                <a:off x="3264" y="2638"/>
                <a:ext cx="640" cy="134"/>
              </a:xfrm>
              <a:prstGeom prst="rect">
                <a:avLst/>
              </a:prstGeom>
              <a:solidFill>
                <a:srgbClr val="CCFFFF"/>
              </a:solidFill>
              <a:ln w="28575">
                <a:noFill/>
                <a:miter lim="800000"/>
                <a:headEnd/>
                <a:tailEnd/>
              </a:ln>
            </p:spPr>
            <p:txBody>
              <a:bodyPr wrap="none" lIns="0" tIns="0" rIns="0" bIns="0">
                <a:spAutoFit/>
              </a:bodyPr>
              <a:lstStyle/>
              <a:p>
                <a:pPr eaLnBrk="0" hangingPunct="0"/>
                <a:r>
                  <a:rPr kumimoji="0" lang="en-GB" altLang="en-GB" sz="1400">
                    <a:solidFill>
                      <a:srgbClr val="FF0000"/>
                    </a:solidFill>
                    <a:ea typeface="新細明體" pitchFamily="18" charset="-120"/>
                  </a:rPr>
                  <a:t>Bacterium 2</a:t>
                </a:r>
              </a:p>
            </p:txBody>
          </p:sp>
          <p:sp>
            <p:nvSpPr>
              <p:cNvPr id="26641" name="Rectangle 24"/>
              <p:cNvSpPr>
                <a:spLocks noChangeAspect="1" noChangeArrowheads="1"/>
              </p:cNvSpPr>
              <p:nvPr/>
            </p:nvSpPr>
            <p:spPr bwMode="auto">
              <a:xfrm>
                <a:off x="3456" y="3022"/>
                <a:ext cx="633" cy="134"/>
              </a:xfrm>
              <a:prstGeom prst="rect">
                <a:avLst/>
              </a:prstGeom>
              <a:solidFill>
                <a:srgbClr val="CCFFFF"/>
              </a:solidFill>
              <a:ln w="28575">
                <a:noFill/>
                <a:miter lim="800000"/>
                <a:headEnd/>
                <a:tailEnd/>
              </a:ln>
            </p:spPr>
            <p:txBody>
              <a:bodyPr wrap="none" lIns="0" tIns="0" rIns="0" bIns="0">
                <a:spAutoFit/>
              </a:bodyPr>
              <a:lstStyle/>
              <a:p>
                <a:pPr eaLnBrk="0" hangingPunct="0"/>
                <a:r>
                  <a:rPr kumimoji="0" lang="en-GB" altLang="en-GB" sz="1400">
                    <a:solidFill>
                      <a:schemeClr val="tx2"/>
                    </a:solidFill>
                    <a:ea typeface="新細明體" pitchFamily="18" charset="-120"/>
                  </a:rPr>
                  <a:t>Eukaryote 1</a:t>
                </a:r>
              </a:p>
            </p:txBody>
          </p:sp>
          <p:sp>
            <p:nvSpPr>
              <p:cNvPr id="26642" name="Rectangle 25"/>
              <p:cNvSpPr>
                <a:spLocks noChangeAspect="1" noChangeArrowheads="1"/>
              </p:cNvSpPr>
              <p:nvPr/>
            </p:nvSpPr>
            <p:spPr bwMode="auto">
              <a:xfrm>
                <a:off x="4127" y="3598"/>
                <a:ext cx="633" cy="134"/>
              </a:xfrm>
              <a:prstGeom prst="rect">
                <a:avLst/>
              </a:prstGeom>
              <a:solidFill>
                <a:srgbClr val="CCFFFF"/>
              </a:solidFill>
              <a:ln w="28575">
                <a:noFill/>
                <a:miter lim="800000"/>
                <a:headEnd/>
                <a:tailEnd/>
              </a:ln>
            </p:spPr>
            <p:txBody>
              <a:bodyPr wrap="none" lIns="0" tIns="0" rIns="0" bIns="0">
                <a:spAutoFit/>
              </a:bodyPr>
              <a:lstStyle/>
              <a:p>
                <a:pPr eaLnBrk="0" hangingPunct="0"/>
                <a:r>
                  <a:rPr kumimoji="0" lang="en-GB" altLang="en-GB" sz="1400">
                    <a:solidFill>
                      <a:schemeClr val="tx2"/>
                    </a:solidFill>
                    <a:ea typeface="新細明體" pitchFamily="18" charset="-120"/>
                  </a:rPr>
                  <a:t>Eukaryote 4</a:t>
                </a:r>
              </a:p>
            </p:txBody>
          </p:sp>
          <p:sp>
            <p:nvSpPr>
              <p:cNvPr id="26643" name="Rectangle 26"/>
              <p:cNvSpPr>
                <a:spLocks noChangeAspect="1" noChangeArrowheads="1"/>
              </p:cNvSpPr>
              <p:nvPr/>
            </p:nvSpPr>
            <p:spPr bwMode="auto">
              <a:xfrm>
                <a:off x="4520" y="3406"/>
                <a:ext cx="664" cy="134"/>
              </a:xfrm>
              <a:prstGeom prst="rect">
                <a:avLst/>
              </a:prstGeom>
              <a:solidFill>
                <a:srgbClr val="CCFFFF"/>
              </a:solidFill>
              <a:ln w="28575">
                <a:noFill/>
                <a:miter lim="800000"/>
                <a:headEnd/>
                <a:tailEnd/>
              </a:ln>
            </p:spPr>
            <p:txBody>
              <a:bodyPr wrap="none" lIns="0" tIns="0" rIns="0" bIns="0">
                <a:spAutoFit/>
              </a:bodyPr>
              <a:lstStyle/>
              <a:p>
                <a:pPr eaLnBrk="0" hangingPunct="0"/>
                <a:r>
                  <a:rPr kumimoji="0" lang="en-GB" altLang="en-GB" sz="1400">
                    <a:solidFill>
                      <a:schemeClr val="tx2"/>
                    </a:solidFill>
                    <a:ea typeface="新細明體" pitchFamily="18" charset="-120"/>
                  </a:rPr>
                  <a:t>Eukaryote  3</a:t>
                </a:r>
              </a:p>
            </p:txBody>
          </p:sp>
          <p:sp>
            <p:nvSpPr>
              <p:cNvPr id="26644" name="Rectangle 27"/>
              <p:cNvSpPr>
                <a:spLocks noChangeAspect="1" noChangeArrowheads="1"/>
              </p:cNvSpPr>
              <p:nvPr/>
            </p:nvSpPr>
            <p:spPr bwMode="auto">
              <a:xfrm>
                <a:off x="4651" y="3214"/>
                <a:ext cx="633" cy="134"/>
              </a:xfrm>
              <a:prstGeom prst="rect">
                <a:avLst/>
              </a:prstGeom>
              <a:solidFill>
                <a:srgbClr val="CCFFFF"/>
              </a:solidFill>
              <a:ln w="28575">
                <a:noFill/>
                <a:miter lim="800000"/>
                <a:headEnd/>
                <a:tailEnd/>
              </a:ln>
            </p:spPr>
            <p:txBody>
              <a:bodyPr wrap="none" lIns="0" tIns="0" rIns="0" bIns="0">
                <a:spAutoFit/>
              </a:bodyPr>
              <a:lstStyle/>
              <a:p>
                <a:pPr eaLnBrk="0" hangingPunct="0"/>
                <a:r>
                  <a:rPr kumimoji="0" lang="en-GB" altLang="en-GB" sz="1400">
                    <a:solidFill>
                      <a:schemeClr val="tx2"/>
                    </a:solidFill>
                    <a:ea typeface="新細明體" pitchFamily="18" charset="-120"/>
                  </a:rPr>
                  <a:t>Eukaryote 2</a:t>
                </a:r>
              </a:p>
            </p:txBody>
          </p:sp>
        </p:grpSp>
      </p:grpSp>
      <p:sp>
        <p:nvSpPr>
          <p:cNvPr id="26628" name="AutoShape 31"/>
          <p:cNvSpPr>
            <a:spLocks noChangeArrowheads="1"/>
          </p:cNvSpPr>
          <p:nvPr/>
        </p:nvSpPr>
        <p:spPr bwMode="auto">
          <a:xfrm>
            <a:off x="611188" y="333375"/>
            <a:ext cx="35290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GB" altLang="en-US" sz="1800">
                <a:solidFill>
                  <a:srgbClr val="A50021"/>
                </a:solidFill>
                <a:ea typeface="新細明體" pitchFamily="18" charset="-120"/>
              </a:rPr>
              <a:t>Cladograms and </a:t>
            </a:r>
            <a:r>
              <a:rPr lang="en-GB" altLang="zh-TW" sz="1800">
                <a:solidFill>
                  <a:srgbClr val="A50021"/>
                </a:solidFill>
                <a:ea typeface="新細明體" pitchFamily="18" charset="-120"/>
              </a:rPr>
              <a:t>P</a:t>
            </a:r>
            <a:r>
              <a:rPr lang="en-GB" altLang="en-US" sz="1800">
                <a:solidFill>
                  <a:srgbClr val="A50021"/>
                </a:solidFill>
                <a:ea typeface="新細明體" pitchFamily="18" charset="-120"/>
              </a:rPr>
              <a:t>hylograms</a:t>
            </a:r>
            <a:endParaRPr lang="en-US" altLang="zh-TW" sz="1800">
              <a:solidFill>
                <a:srgbClr val="A50021"/>
              </a:solidFill>
              <a:ea typeface="新細明體" pitchFamily="18" charset="-120"/>
            </a:endParaRPr>
          </a:p>
        </p:txBody>
      </p:sp>
      <p:sp>
        <p:nvSpPr>
          <p:cNvPr id="37" name="投影片編號版面配置區 36"/>
          <p:cNvSpPr>
            <a:spLocks noGrp="1"/>
          </p:cNvSpPr>
          <p:nvPr>
            <p:ph type="sldNum" sz="quarter" idx="12"/>
          </p:nvPr>
        </p:nvSpPr>
        <p:spPr/>
        <p:txBody>
          <a:bodyPr/>
          <a:lstStyle/>
          <a:p>
            <a:pPr>
              <a:defRPr/>
            </a:pPr>
            <a:fld id="{D997C9C1-4AB1-45E1-8F4D-9AAF50BE850A}" type="slidenum">
              <a:rPr lang="en-US" altLang="zh-TW" smtClean="0"/>
              <a:pPr>
                <a:defRPr/>
              </a:pPr>
              <a:t>9</a:t>
            </a:fld>
            <a:endParaRPr lang="en-US" altLang="zh-TW"/>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4"/>
          <p:cNvSpPr>
            <a:spLocks noChangeArrowheads="1"/>
          </p:cNvSpPr>
          <p:nvPr/>
        </p:nvSpPr>
        <p:spPr bwMode="auto">
          <a:xfrm>
            <a:off x="611188" y="333375"/>
            <a:ext cx="6121400"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3</a:t>
            </a:r>
            <a:r>
              <a:rPr lang="en-US" altLang="en-US" sz="1800">
                <a:solidFill>
                  <a:srgbClr val="990033"/>
                </a:solidFill>
                <a:ea typeface="新細明體" pitchFamily="18" charset="-120"/>
              </a:rPr>
              <a:t> three basic assumptions in cladistics</a:t>
            </a:r>
            <a:r>
              <a:rPr lang="zh-TW" altLang="en-US" sz="1800" b="0">
                <a:solidFill>
                  <a:srgbClr val="990033"/>
                </a:solidFill>
                <a:ea typeface="華康粗黑體" pitchFamily="49" charset="-120"/>
              </a:rPr>
              <a:t>（遺傳分類學）</a:t>
            </a:r>
          </a:p>
        </p:txBody>
      </p:sp>
      <p:sp>
        <p:nvSpPr>
          <p:cNvPr id="27651" name="Rectangle 6"/>
          <p:cNvSpPr>
            <a:spLocks noChangeArrowheads="1"/>
          </p:cNvSpPr>
          <p:nvPr/>
        </p:nvSpPr>
        <p:spPr bwMode="auto">
          <a:xfrm>
            <a:off x="611188" y="1123950"/>
            <a:ext cx="7921625" cy="1192213"/>
          </a:xfrm>
          <a:prstGeom prst="rect">
            <a:avLst/>
          </a:prstGeom>
          <a:noFill/>
          <a:ln w="9525">
            <a:noFill/>
            <a:miter lim="800000"/>
            <a:headEnd/>
            <a:tailEnd/>
          </a:ln>
        </p:spPr>
        <p:txBody>
          <a:bodyPr>
            <a:spAutoFit/>
          </a:bodyPr>
          <a:lstStyle/>
          <a:p>
            <a:pPr marL="354013">
              <a:lnSpc>
                <a:spcPct val="150000"/>
              </a:lnSpc>
              <a:buFontTx/>
              <a:buAutoNum type="arabicPeriod"/>
              <a:tabLst>
                <a:tab pos="354013" algn="l"/>
              </a:tabLst>
            </a:pPr>
            <a:r>
              <a:rPr lang="en-US" altLang="zh-TW" sz="1600">
                <a:solidFill>
                  <a:srgbClr val="000066"/>
                </a:solidFill>
                <a:ea typeface="新細明體" pitchFamily="18" charset="-120"/>
              </a:rPr>
              <a:t>Any group of organisms is related by descent from a common ancestor.</a:t>
            </a:r>
          </a:p>
          <a:p>
            <a:pPr marL="354013">
              <a:lnSpc>
                <a:spcPct val="150000"/>
              </a:lnSpc>
              <a:buFontTx/>
              <a:buAutoNum type="arabicPeriod"/>
              <a:tabLst>
                <a:tab pos="354013" algn="l"/>
              </a:tabLst>
            </a:pPr>
            <a:r>
              <a:rPr lang="en-US" altLang="zh-TW" sz="1600">
                <a:solidFill>
                  <a:srgbClr val="000066"/>
                </a:solidFill>
                <a:ea typeface="新細明體" pitchFamily="18" charset="-120"/>
              </a:rPr>
              <a:t>There is a bifurcating pattern of cladogenesis. </a:t>
            </a:r>
            <a:r>
              <a:rPr lang="en-US" altLang="zh-TW" sz="1200">
                <a:solidFill>
                  <a:srgbClr val="A50021"/>
                </a:solidFill>
                <a:ea typeface="新細明體" pitchFamily="18" charset="-120"/>
              </a:rPr>
              <a:t>This assumption is controversial.</a:t>
            </a:r>
          </a:p>
          <a:p>
            <a:pPr marL="354013">
              <a:lnSpc>
                <a:spcPct val="150000"/>
              </a:lnSpc>
              <a:buFontTx/>
              <a:buAutoNum type="arabicPeriod"/>
              <a:tabLst>
                <a:tab pos="354013" algn="l"/>
              </a:tabLst>
            </a:pPr>
            <a:r>
              <a:rPr lang="en-US" altLang="zh-TW" sz="1600">
                <a:solidFill>
                  <a:srgbClr val="000066"/>
                </a:solidFill>
                <a:ea typeface="新細明體" pitchFamily="18" charset="-120"/>
              </a:rPr>
              <a:t>Change in characteristics occurs in lineages over time. </a:t>
            </a:r>
            <a:endParaRPr lang="en-US" altLang="zh-TW" sz="1200">
              <a:solidFill>
                <a:srgbClr val="A50021"/>
              </a:solidFill>
              <a:ea typeface="新細明體" pitchFamily="18" charset="-120"/>
            </a:endParaRPr>
          </a:p>
        </p:txBody>
      </p:sp>
      <p:pic>
        <p:nvPicPr>
          <p:cNvPr id="27652" name="Picture 8"/>
          <p:cNvPicPr>
            <a:picLocks noChangeAspect="1" noChangeArrowheads="1"/>
          </p:cNvPicPr>
          <p:nvPr/>
        </p:nvPicPr>
        <p:blipFill>
          <a:blip r:embed="rId2"/>
          <a:srcRect/>
          <a:stretch>
            <a:fillRect/>
          </a:stretch>
        </p:blipFill>
        <p:spPr bwMode="auto">
          <a:xfrm>
            <a:off x="1187450" y="2636838"/>
            <a:ext cx="3213100" cy="1724025"/>
          </a:xfrm>
          <a:prstGeom prst="rect">
            <a:avLst/>
          </a:prstGeom>
          <a:noFill/>
          <a:ln w="9525">
            <a:noFill/>
            <a:miter lim="800000"/>
            <a:headEnd/>
            <a:tailEnd/>
          </a:ln>
        </p:spPr>
      </p:pic>
      <p:sp>
        <p:nvSpPr>
          <p:cNvPr id="27653" name="Rectangle 10"/>
          <p:cNvSpPr>
            <a:spLocks noChangeArrowheads="1"/>
          </p:cNvSpPr>
          <p:nvPr/>
        </p:nvSpPr>
        <p:spPr bwMode="auto">
          <a:xfrm>
            <a:off x="612775" y="4557713"/>
            <a:ext cx="4464050" cy="1473200"/>
          </a:xfrm>
          <a:prstGeom prst="rect">
            <a:avLst/>
          </a:prstGeom>
          <a:noFill/>
          <a:ln w="9525">
            <a:noFill/>
            <a:miter lim="800000"/>
            <a:headEnd/>
            <a:tailEnd/>
          </a:ln>
        </p:spPr>
        <p:txBody>
          <a:bodyPr>
            <a:spAutoFit/>
          </a:bodyPr>
          <a:lstStyle/>
          <a:p>
            <a:pPr>
              <a:lnSpc>
                <a:spcPct val="130000"/>
              </a:lnSpc>
              <a:tabLst>
                <a:tab pos="176213" algn="l"/>
              </a:tabLst>
            </a:pPr>
            <a:r>
              <a:rPr lang="en-US" altLang="zh-TW" sz="1400" b="0">
                <a:solidFill>
                  <a:srgbClr val="006600"/>
                </a:solidFill>
                <a:ea typeface="新細明體" pitchFamily="18" charset="-120"/>
              </a:rPr>
              <a:t>• 	</a:t>
            </a:r>
            <a:r>
              <a:rPr lang="en-US" altLang="zh-TW" sz="1400">
                <a:solidFill>
                  <a:srgbClr val="006600"/>
                </a:solidFill>
                <a:ea typeface="新細明體" pitchFamily="18" charset="-120"/>
              </a:rPr>
              <a:t>clade </a:t>
            </a:r>
            <a:r>
              <a:rPr lang="en-US" altLang="zh-TW" sz="1400" b="0">
                <a:solidFill>
                  <a:srgbClr val="006600"/>
                </a:solidFill>
                <a:ea typeface="華康粗黑體" pitchFamily="49" charset="-120"/>
              </a:rPr>
              <a:t>【</a:t>
            </a:r>
            <a:r>
              <a:rPr lang="zh-TW" altLang="en-US" sz="1400" b="0">
                <a:solidFill>
                  <a:srgbClr val="006600"/>
                </a:solidFill>
                <a:ea typeface="華康粗黑體" pitchFamily="49" charset="-120"/>
              </a:rPr>
              <a:t>群</a:t>
            </a:r>
            <a:r>
              <a:rPr lang="en-US" altLang="zh-TW" sz="1400" b="0">
                <a:solidFill>
                  <a:srgbClr val="006600"/>
                </a:solidFill>
                <a:ea typeface="華康粗黑體" pitchFamily="49" charset="-120"/>
              </a:rPr>
              <a:t>】</a:t>
            </a:r>
            <a:r>
              <a:rPr lang="en-US" altLang="zh-TW" sz="1400">
                <a:solidFill>
                  <a:srgbClr val="006600"/>
                </a:solidFill>
                <a:ea typeface="新細明體" pitchFamily="18" charset="-120"/>
              </a:rPr>
              <a:t> </a:t>
            </a:r>
            <a:r>
              <a:rPr lang="en-US" altLang="zh-TW" sz="1400" b="0">
                <a:solidFill>
                  <a:srgbClr val="006600"/>
                </a:solidFill>
                <a:ea typeface="新細明體" pitchFamily="18" charset="-120"/>
              </a:rPr>
              <a:t>is a monophyletic taxon</a:t>
            </a:r>
          </a:p>
          <a:p>
            <a:pPr>
              <a:lnSpc>
                <a:spcPct val="130000"/>
              </a:lnSpc>
              <a:tabLst>
                <a:tab pos="176213" algn="l"/>
              </a:tabLst>
            </a:pPr>
            <a:r>
              <a:rPr lang="en-US" altLang="zh-TW" sz="1400" b="0">
                <a:solidFill>
                  <a:srgbClr val="006600"/>
                </a:solidFill>
                <a:ea typeface="新細明體" pitchFamily="18" charset="-120"/>
              </a:rPr>
              <a:t>• 	</a:t>
            </a:r>
            <a:r>
              <a:rPr lang="en-US" altLang="zh-TW" sz="1400">
                <a:solidFill>
                  <a:srgbClr val="006600"/>
                </a:solidFill>
                <a:ea typeface="新細明體" pitchFamily="18" charset="-120"/>
              </a:rPr>
              <a:t>taxon </a:t>
            </a:r>
            <a:r>
              <a:rPr lang="en-US" altLang="zh-TW" sz="1400" b="0">
                <a:solidFill>
                  <a:srgbClr val="006600"/>
                </a:solidFill>
                <a:ea typeface="華康粗黑體" pitchFamily="49" charset="-120"/>
              </a:rPr>
              <a:t>【</a:t>
            </a:r>
            <a:r>
              <a:rPr lang="zh-TW" altLang="en-US" sz="1400" b="0">
                <a:solidFill>
                  <a:srgbClr val="006600"/>
                </a:solidFill>
                <a:ea typeface="華康粗黑體" pitchFamily="49" charset="-120"/>
              </a:rPr>
              <a:t>分類群</a:t>
            </a:r>
            <a:r>
              <a:rPr lang="en-US" altLang="zh-TW" sz="1400" b="0">
                <a:solidFill>
                  <a:srgbClr val="006600"/>
                </a:solidFill>
                <a:ea typeface="華康粗黑體" pitchFamily="49" charset="-120"/>
              </a:rPr>
              <a:t>】</a:t>
            </a:r>
            <a:r>
              <a:rPr lang="en-US" altLang="zh-TW" sz="1400">
                <a:solidFill>
                  <a:srgbClr val="006600"/>
                </a:solidFill>
                <a:ea typeface="新細明體" pitchFamily="18" charset="-120"/>
              </a:rPr>
              <a:t> </a:t>
            </a:r>
            <a:r>
              <a:rPr lang="en-US" altLang="zh-TW" sz="1400" b="0">
                <a:solidFill>
                  <a:srgbClr val="006600"/>
                </a:solidFill>
                <a:ea typeface="新細明體" pitchFamily="18" charset="-120"/>
              </a:rPr>
              <a:t>is any named group of organisms</a:t>
            </a:r>
            <a:br>
              <a:rPr lang="en-US" altLang="zh-TW" sz="1400" b="0">
                <a:solidFill>
                  <a:srgbClr val="006600"/>
                </a:solidFill>
                <a:ea typeface="新細明體" pitchFamily="18" charset="-120"/>
              </a:rPr>
            </a:br>
            <a:r>
              <a:rPr lang="en-US" altLang="zh-TW" sz="1400" b="0">
                <a:solidFill>
                  <a:srgbClr val="006600"/>
                </a:solidFill>
                <a:ea typeface="新細明體" pitchFamily="18" charset="-120"/>
              </a:rPr>
              <a:t>	but not necessarily a clade</a:t>
            </a:r>
          </a:p>
          <a:p>
            <a:pPr>
              <a:lnSpc>
                <a:spcPct val="130000"/>
              </a:lnSpc>
              <a:tabLst>
                <a:tab pos="176213" algn="l"/>
              </a:tabLst>
            </a:pPr>
            <a:r>
              <a:rPr lang="en-US" altLang="zh-TW" sz="1400" b="0">
                <a:solidFill>
                  <a:srgbClr val="006600"/>
                </a:solidFill>
                <a:ea typeface="新細明體" pitchFamily="18" charset="-120"/>
              </a:rPr>
              <a:t>•	</a:t>
            </a:r>
            <a:r>
              <a:rPr lang="en-US" altLang="zh-TW" sz="1400">
                <a:solidFill>
                  <a:srgbClr val="006600"/>
                </a:solidFill>
                <a:ea typeface="新細明體" pitchFamily="18" charset="-120"/>
              </a:rPr>
              <a:t>branch lengths</a:t>
            </a:r>
            <a:r>
              <a:rPr lang="en-US" altLang="zh-TW" sz="1400" b="0">
                <a:solidFill>
                  <a:srgbClr val="006600"/>
                </a:solidFill>
                <a:ea typeface="新細明體" pitchFamily="18" charset="-120"/>
              </a:rPr>
              <a:t> correspond to divergence</a:t>
            </a:r>
          </a:p>
          <a:p>
            <a:pPr>
              <a:lnSpc>
                <a:spcPct val="130000"/>
              </a:lnSpc>
              <a:tabLst>
                <a:tab pos="176213" algn="l"/>
              </a:tabLst>
            </a:pPr>
            <a:r>
              <a:rPr lang="en-US" altLang="zh-TW" sz="1400" b="0">
                <a:solidFill>
                  <a:srgbClr val="006600"/>
                </a:solidFill>
                <a:ea typeface="新細明體" pitchFamily="18" charset="-120"/>
              </a:rPr>
              <a:t>•	</a:t>
            </a:r>
            <a:r>
              <a:rPr lang="en-US" altLang="zh-TW" sz="1400">
                <a:solidFill>
                  <a:srgbClr val="006600"/>
                </a:solidFill>
                <a:ea typeface="新細明體" pitchFamily="18" charset="-120"/>
              </a:rPr>
              <a:t>node </a:t>
            </a:r>
            <a:r>
              <a:rPr lang="en-US" altLang="zh-TW" sz="1400" b="0">
                <a:solidFill>
                  <a:srgbClr val="006600"/>
                </a:solidFill>
                <a:ea typeface="新細明體" pitchFamily="18" charset="-120"/>
              </a:rPr>
              <a:t>is a bifurcating branch point.</a:t>
            </a:r>
          </a:p>
        </p:txBody>
      </p:sp>
      <p:sp>
        <p:nvSpPr>
          <p:cNvPr id="27654" name="AutoShape 39"/>
          <p:cNvSpPr>
            <a:spLocks/>
          </p:cNvSpPr>
          <p:nvPr/>
        </p:nvSpPr>
        <p:spPr bwMode="auto">
          <a:xfrm>
            <a:off x="5003800" y="2636838"/>
            <a:ext cx="3457575" cy="1296987"/>
          </a:xfrm>
          <a:prstGeom prst="borderCallout2">
            <a:avLst>
              <a:gd name="adj1" fmla="val 8815"/>
              <a:gd name="adj2" fmla="val -2204"/>
              <a:gd name="adj3" fmla="val 8815"/>
              <a:gd name="adj4" fmla="val -10880"/>
              <a:gd name="adj5" fmla="val 47245"/>
              <a:gd name="adj6" fmla="val -22269"/>
            </a:avLst>
          </a:prstGeom>
          <a:solidFill>
            <a:srgbClr val="FFFFCC"/>
          </a:solidFill>
          <a:ln w="9525">
            <a:solidFill>
              <a:schemeClr val="tx1"/>
            </a:solidFill>
            <a:miter lim="800000"/>
            <a:headEnd/>
            <a:tailEnd type="triangle" w="med" len="med"/>
          </a:ln>
        </p:spPr>
        <p:txBody>
          <a:bodyPr anchor="ctr"/>
          <a:lstStyle/>
          <a:p>
            <a:pPr>
              <a:lnSpc>
                <a:spcPct val="120000"/>
              </a:lnSpc>
            </a:pPr>
            <a:r>
              <a:rPr lang="en-US" altLang="zh-TW" sz="1000">
                <a:solidFill>
                  <a:srgbClr val="A50021"/>
                </a:solidFill>
                <a:ea typeface="新細明體" pitchFamily="18" charset="-120"/>
              </a:rPr>
              <a:t>Clades are groups of organisms or genes that include the most recent common ancestor of all of its members and all of the descendants of that most recent common ancestor.</a:t>
            </a:r>
          </a:p>
          <a:p>
            <a:pPr>
              <a:lnSpc>
                <a:spcPct val="120000"/>
              </a:lnSpc>
            </a:pPr>
            <a:r>
              <a:rPr lang="en-US" altLang="zh-TW" sz="1000">
                <a:solidFill>
                  <a:srgbClr val="000066"/>
                </a:solidFill>
                <a:ea typeface="新細明體" pitchFamily="18" charset="-120"/>
              </a:rPr>
              <a:t>Clade is derived from the Greek word ‘‘klados,’’ meaning branch or twig.</a:t>
            </a:r>
          </a:p>
        </p:txBody>
      </p:sp>
      <p:sp>
        <p:nvSpPr>
          <p:cNvPr id="27655" name="Text Box 40"/>
          <p:cNvSpPr txBox="1">
            <a:spLocks noChangeArrowheads="1"/>
          </p:cNvSpPr>
          <p:nvPr/>
        </p:nvSpPr>
        <p:spPr bwMode="auto">
          <a:xfrm>
            <a:off x="3638550" y="3668713"/>
            <a:ext cx="650875" cy="260350"/>
          </a:xfrm>
          <a:prstGeom prst="rect">
            <a:avLst/>
          </a:prstGeom>
          <a:noFill/>
          <a:ln w="9525">
            <a:noFill/>
            <a:miter lim="800000"/>
            <a:headEnd/>
            <a:tailEnd/>
          </a:ln>
        </p:spPr>
        <p:txBody>
          <a:bodyPr wrap="none">
            <a:spAutoFit/>
          </a:bodyPr>
          <a:lstStyle/>
          <a:p>
            <a:r>
              <a:rPr lang="en-US" altLang="zh-TW" sz="1100"/>
              <a:t>branch</a:t>
            </a:r>
          </a:p>
        </p:txBody>
      </p:sp>
      <p:cxnSp>
        <p:nvCxnSpPr>
          <p:cNvPr id="27656" name="AutoShape 42"/>
          <p:cNvCxnSpPr>
            <a:cxnSpLocks noChangeShapeType="1"/>
            <a:endCxn id="27655" idx="1"/>
          </p:cNvCxnSpPr>
          <p:nvPr/>
        </p:nvCxnSpPr>
        <p:spPr bwMode="auto">
          <a:xfrm rot="-5400000">
            <a:off x="2882901" y="3276600"/>
            <a:ext cx="233362" cy="1277937"/>
          </a:xfrm>
          <a:prstGeom prst="bentConnector2">
            <a:avLst/>
          </a:prstGeom>
          <a:noFill/>
          <a:ln w="9525">
            <a:solidFill>
              <a:schemeClr val="tx1"/>
            </a:solidFill>
            <a:miter lim="800000"/>
            <a:headEnd type="triangle" w="med" len="med"/>
            <a:tailEnd/>
          </a:ln>
        </p:spPr>
      </p:cxnSp>
      <p:pic>
        <p:nvPicPr>
          <p:cNvPr id="27657" name="Picture 45" descr="clad2"/>
          <p:cNvPicPr>
            <a:picLocks noChangeAspect="1" noChangeArrowheads="1"/>
          </p:cNvPicPr>
          <p:nvPr/>
        </p:nvPicPr>
        <p:blipFill>
          <a:blip r:embed="rId3"/>
          <a:srcRect/>
          <a:stretch>
            <a:fillRect/>
          </a:stretch>
        </p:blipFill>
        <p:spPr bwMode="auto">
          <a:xfrm>
            <a:off x="5076825" y="4557713"/>
            <a:ext cx="3455988" cy="1679575"/>
          </a:xfrm>
          <a:prstGeom prst="rect">
            <a:avLst/>
          </a:prstGeom>
          <a:noFill/>
          <a:ln w="9525">
            <a:noFill/>
            <a:miter lim="800000"/>
            <a:headEnd/>
            <a:tailEnd/>
          </a:ln>
        </p:spPr>
      </p:pic>
      <p:sp>
        <p:nvSpPr>
          <p:cNvPr id="10" name="投影片編號版面配置區 9"/>
          <p:cNvSpPr>
            <a:spLocks noGrp="1"/>
          </p:cNvSpPr>
          <p:nvPr>
            <p:ph type="sldNum" sz="quarter" idx="12"/>
          </p:nvPr>
        </p:nvSpPr>
        <p:spPr/>
        <p:txBody>
          <a:bodyPr/>
          <a:lstStyle/>
          <a:p>
            <a:pPr>
              <a:defRPr/>
            </a:pPr>
            <a:fld id="{1FBB5A2C-76DE-4672-9B66-6AAA72535109}" type="slidenum">
              <a:rPr lang="en-US" altLang="zh-TW" smtClean="0"/>
              <a:pPr>
                <a:defRPr/>
              </a:pPr>
              <a:t>10</a:t>
            </a:fld>
            <a:endParaRPr lang="en-US" altLang="zh-TW"/>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AutoShape 5"/>
          <p:cNvSpPr>
            <a:spLocks noChangeArrowheads="1"/>
          </p:cNvSpPr>
          <p:nvPr/>
        </p:nvSpPr>
        <p:spPr bwMode="auto">
          <a:xfrm>
            <a:off x="611188" y="333375"/>
            <a:ext cx="4968875"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GB" altLang="en-US" sz="1800">
                <a:solidFill>
                  <a:srgbClr val="990033"/>
                </a:solidFill>
                <a:ea typeface="新細明體" pitchFamily="18" charset="-120"/>
              </a:rPr>
              <a:t>Tree Terminology</a:t>
            </a:r>
            <a:endParaRPr lang="en-US" altLang="zh-TW" sz="1800">
              <a:solidFill>
                <a:srgbClr val="990033"/>
              </a:solidFill>
              <a:ea typeface="新細明體" pitchFamily="18" charset="-120"/>
            </a:endParaRPr>
          </a:p>
        </p:txBody>
      </p:sp>
      <p:grpSp>
        <p:nvGrpSpPr>
          <p:cNvPr id="28675" name="Group 17"/>
          <p:cNvGrpSpPr>
            <a:grpSpLocks/>
          </p:cNvGrpSpPr>
          <p:nvPr/>
        </p:nvGrpSpPr>
        <p:grpSpPr bwMode="auto">
          <a:xfrm>
            <a:off x="452438" y="1341438"/>
            <a:ext cx="8208962" cy="4748212"/>
            <a:chOff x="385" y="956"/>
            <a:chExt cx="5171" cy="2991"/>
          </a:xfrm>
        </p:grpSpPr>
        <p:sp>
          <p:nvSpPr>
            <p:cNvPr id="28677" name="Rectangle 7"/>
            <p:cNvSpPr>
              <a:spLocks noChangeArrowheads="1"/>
            </p:cNvSpPr>
            <p:nvPr/>
          </p:nvSpPr>
          <p:spPr bwMode="auto">
            <a:xfrm>
              <a:off x="3651" y="1476"/>
              <a:ext cx="1905" cy="2471"/>
            </a:xfrm>
            <a:prstGeom prst="rect">
              <a:avLst/>
            </a:prstGeom>
            <a:noFill/>
            <a:ln w="9525">
              <a:noFill/>
              <a:miter lim="800000"/>
              <a:headEnd/>
              <a:tailEnd/>
            </a:ln>
          </p:spPr>
          <p:txBody>
            <a:bodyPr>
              <a:spAutoFit/>
            </a:bodyPr>
            <a:lstStyle/>
            <a:p>
              <a:pPr marL="342900" indent="-342900">
                <a:lnSpc>
                  <a:spcPct val="110000"/>
                </a:lnSpc>
                <a:buFontTx/>
                <a:buAutoNum type="circleNumWdWhitePlain"/>
              </a:pPr>
              <a:r>
                <a:rPr lang="en-US" altLang="zh-TW" sz="1200">
                  <a:solidFill>
                    <a:srgbClr val="990033"/>
                  </a:solidFill>
                  <a:ea typeface="新細明體" pitchFamily="18" charset="-120"/>
                </a:rPr>
                <a:t>branch : defines the relationship between the taxa in terms of descent and ancestry</a:t>
              </a:r>
            </a:p>
            <a:p>
              <a:pPr marL="342900" indent="-342900">
                <a:lnSpc>
                  <a:spcPct val="110000"/>
                </a:lnSpc>
                <a:buFontTx/>
                <a:buAutoNum type="circleNumWdWhitePlain"/>
              </a:pPr>
              <a:r>
                <a:rPr lang="en-US" altLang="zh-TW" sz="1200">
                  <a:solidFill>
                    <a:srgbClr val="333399"/>
                  </a:solidFill>
                  <a:ea typeface="新細明體" pitchFamily="18" charset="-120"/>
                </a:rPr>
                <a:t>branch length : often represents the number of changes that have occurred in that branch</a:t>
              </a:r>
            </a:p>
            <a:p>
              <a:pPr marL="342900" indent="-342900">
                <a:lnSpc>
                  <a:spcPct val="110000"/>
                </a:lnSpc>
                <a:buFontTx/>
                <a:buAutoNum type="circleNumWdWhitePlain"/>
              </a:pPr>
              <a:r>
                <a:rPr kumimoji="0" lang="en-US" altLang="zh-TW" sz="1200">
                  <a:solidFill>
                    <a:srgbClr val="006600"/>
                  </a:solidFill>
                  <a:ea typeface="新細明體" pitchFamily="18" charset="-120"/>
                </a:rPr>
                <a:t>distance scale :</a:t>
              </a:r>
              <a:r>
                <a:rPr kumimoji="0" lang="en-US" altLang="zh-TW" sz="1200" b="0">
                  <a:solidFill>
                    <a:srgbClr val="006600"/>
                  </a:solidFill>
                  <a:ea typeface="新細明體" pitchFamily="18" charset="-120"/>
                </a:rPr>
                <a:t> scale which represents the number of differences between sequences (e.g. 0.1 means 10 % differences between two sequences)</a:t>
              </a:r>
              <a:endParaRPr lang="en-US" altLang="zh-TW" sz="1200">
                <a:solidFill>
                  <a:srgbClr val="006600"/>
                </a:solidFill>
                <a:ea typeface="新細明體" pitchFamily="18" charset="-120"/>
              </a:endParaRPr>
            </a:p>
            <a:p>
              <a:pPr marL="342900" indent="-342900">
                <a:lnSpc>
                  <a:spcPct val="110000"/>
                </a:lnSpc>
                <a:buFontTx/>
                <a:buAutoNum type="circleNumWdWhitePlain"/>
              </a:pPr>
              <a:r>
                <a:rPr lang="en-US" altLang="zh-TW" sz="1200">
                  <a:solidFill>
                    <a:srgbClr val="CC6600"/>
                  </a:solidFill>
                  <a:ea typeface="新細明體" pitchFamily="18" charset="-120"/>
                </a:rPr>
                <a:t>node : a node represents a taxonomic unit. This can be a taxon (an existing species) or an ancestor (unknown species : represents the ancestor of 2 or more species). </a:t>
              </a:r>
            </a:p>
            <a:p>
              <a:pPr marL="342900" indent="-342900">
                <a:lnSpc>
                  <a:spcPct val="110000"/>
                </a:lnSpc>
                <a:buFontTx/>
                <a:buAutoNum type="circleNumWdWhitePlain"/>
              </a:pPr>
              <a:r>
                <a:rPr lang="en-US" altLang="zh-TW" sz="1200">
                  <a:solidFill>
                    <a:srgbClr val="FF0066"/>
                  </a:solidFill>
                  <a:ea typeface="新細明體" pitchFamily="18" charset="-120"/>
                </a:rPr>
                <a:t>root : is the common ancestor of all taxa</a:t>
              </a:r>
            </a:p>
          </p:txBody>
        </p:sp>
        <p:grpSp>
          <p:nvGrpSpPr>
            <p:cNvPr id="28678" name="Group 16"/>
            <p:cNvGrpSpPr>
              <a:grpSpLocks/>
            </p:cNvGrpSpPr>
            <p:nvPr/>
          </p:nvGrpSpPr>
          <p:grpSpPr bwMode="auto">
            <a:xfrm>
              <a:off x="385" y="956"/>
              <a:ext cx="3266" cy="2991"/>
              <a:chOff x="385" y="799"/>
              <a:chExt cx="3266" cy="2991"/>
            </a:xfrm>
          </p:grpSpPr>
          <p:pic>
            <p:nvPicPr>
              <p:cNvPr id="28679" name="Picture 3" descr="Tree terminology"/>
              <p:cNvPicPr>
                <a:picLocks noChangeAspect="1" noChangeArrowheads="1"/>
              </p:cNvPicPr>
              <p:nvPr/>
            </p:nvPicPr>
            <p:blipFill>
              <a:blip r:embed="rId2"/>
              <a:srcRect l="690" t="565" r="1059" b="1208"/>
              <a:stretch>
                <a:fillRect/>
              </a:stretch>
            </p:blipFill>
            <p:spPr bwMode="auto">
              <a:xfrm>
                <a:off x="385" y="799"/>
                <a:ext cx="3266" cy="2991"/>
              </a:xfrm>
              <a:prstGeom prst="rect">
                <a:avLst/>
              </a:prstGeom>
              <a:noFill/>
              <a:ln w="9525">
                <a:noFill/>
                <a:miter lim="800000"/>
                <a:headEnd/>
                <a:tailEnd/>
              </a:ln>
            </p:spPr>
          </p:pic>
          <p:sp>
            <p:nvSpPr>
              <p:cNvPr id="28680" name="Oval 9"/>
              <p:cNvSpPr>
                <a:spLocks noChangeAspect="1" noChangeArrowheads="1"/>
              </p:cNvSpPr>
              <p:nvPr/>
            </p:nvSpPr>
            <p:spPr bwMode="auto">
              <a:xfrm>
                <a:off x="2519" y="3158"/>
                <a:ext cx="79" cy="79"/>
              </a:xfrm>
              <a:prstGeom prst="ellipse">
                <a:avLst/>
              </a:prstGeom>
              <a:solidFill>
                <a:schemeClr val="bg1"/>
              </a:solidFill>
              <a:ln w="9525">
                <a:solidFill>
                  <a:srgbClr val="990033"/>
                </a:solidFill>
                <a:round/>
                <a:headEnd/>
                <a:tailEnd/>
              </a:ln>
            </p:spPr>
            <p:txBody>
              <a:bodyPr wrap="none" anchor="ctr"/>
              <a:lstStyle/>
              <a:p>
                <a:pPr algn="ctr"/>
                <a:r>
                  <a:rPr lang="en-US" altLang="zh-TW">
                    <a:solidFill>
                      <a:srgbClr val="990033"/>
                    </a:solidFill>
                    <a:ea typeface="新細明體" pitchFamily="18" charset="-120"/>
                  </a:rPr>
                  <a:t>1</a:t>
                </a:r>
              </a:p>
            </p:txBody>
          </p:sp>
          <p:sp>
            <p:nvSpPr>
              <p:cNvPr id="28681" name="Oval 11"/>
              <p:cNvSpPr>
                <a:spLocks noChangeAspect="1" noChangeArrowheads="1"/>
              </p:cNvSpPr>
              <p:nvPr/>
            </p:nvSpPr>
            <p:spPr bwMode="auto">
              <a:xfrm>
                <a:off x="2826" y="1434"/>
                <a:ext cx="79" cy="79"/>
              </a:xfrm>
              <a:prstGeom prst="ellipse">
                <a:avLst/>
              </a:prstGeom>
              <a:solidFill>
                <a:schemeClr val="bg1"/>
              </a:solidFill>
              <a:ln w="9525">
                <a:solidFill>
                  <a:srgbClr val="333399"/>
                </a:solidFill>
                <a:round/>
                <a:headEnd/>
                <a:tailEnd/>
              </a:ln>
            </p:spPr>
            <p:txBody>
              <a:bodyPr wrap="none" anchor="ctr"/>
              <a:lstStyle/>
              <a:p>
                <a:pPr algn="ctr"/>
                <a:r>
                  <a:rPr lang="en-US" altLang="zh-TW">
                    <a:solidFill>
                      <a:srgbClr val="333399"/>
                    </a:solidFill>
                    <a:ea typeface="新細明體" pitchFamily="18" charset="-120"/>
                  </a:rPr>
                  <a:t>2</a:t>
                </a:r>
              </a:p>
            </p:txBody>
          </p:sp>
          <p:sp>
            <p:nvSpPr>
              <p:cNvPr id="28682" name="Oval 12"/>
              <p:cNvSpPr>
                <a:spLocks noChangeAspect="1" noChangeArrowheads="1"/>
              </p:cNvSpPr>
              <p:nvPr/>
            </p:nvSpPr>
            <p:spPr bwMode="auto">
              <a:xfrm>
                <a:off x="1803" y="799"/>
                <a:ext cx="79" cy="79"/>
              </a:xfrm>
              <a:prstGeom prst="ellipse">
                <a:avLst/>
              </a:prstGeom>
              <a:solidFill>
                <a:schemeClr val="bg1"/>
              </a:solidFill>
              <a:ln w="9525">
                <a:solidFill>
                  <a:srgbClr val="006600"/>
                </a:solidFill>
                <a:round/>
                <a:headEnd/>
                <a:tailEnd/>
              </a:ln>
            </p:spPr>
            <p:txBody>
              <a:bodyPr wrap="none" anchor="ctr"/>
              <a:lstStyle/>
              <a:p>
                <a:pPr algn="ctr"/>
                <a:r>
                  <a:rPr lang="en-US" altLang="zh-TW">
                    <a:solidFill>
                      <a:srgbClr val="006600"/>
                    </a:solidFill>
                    <a:ea typeface="新細明體" pitchFamily="18" charset="-120"/>
                  </a:rPr>
                  <a:t>3</a:t>
                </a:r>
              </a:p>
            </p:txBody>
          </p:sp>
          <p:sp>
            <p:nvSpPr>
              <p:cNvPr id="28683" name="Oval 13"/>
              <p:cNvSpPr>
                <a:spLocks noChangeAspect="1" noChangeArrowheads="1"/>
              </p:cNvSpPr>
              <p:nvPr/>
            </p:nvSpPr>
            <p:spPr bwMode="auto">
              <a:xfrm>
                <a:off x="2188" y="2120"/>
                <a:ext cx="79" cy="79"/>
              </a:xfrm>
              <a:prstGeom prst="ellipse">
                <a:avLst/>
              </a:prstGeom>
              <a:solidFill>
                <a:schemeClr val="bg1"/>
              </a:solidFill>
              <a:ln w="9525">
                <a:solidFill>
                  <a:srgbClr val="CC6600"/>
                </a:solidFill>
                <a:round/>
                <a:headEnd/>
                <a:tailEnd/>
              </a:ln>
            </p:spPr>
            <p:txBody>
              <a:bodyPr wrap="none" anchor="ctr"/>
              <a:lstStyle/>
              <a:p>
                <a:pPr algn="ctr"/>
                <a:r>
                  <a:rPr lang="en-US" altLang="zh-TW">
                    <a:solidFill>
                      <a:srgbClr val="CC6600"/>
                    </a:solidFill>
                    <a:ea typeface="新細明體" pitchFamily="18" charset="-120"/>
                  </a:rPr>
                  <a:t>4</a:t>
                </a:r>
              </a:p>
            </p:txBody>
          </p:sp>
          <p:sp>
            <p:nvSpPr>
              <p:cNvPr id="28684" name="Oval 15"/>
              <p:cNvSpPr>
                <a:spLocks noChangeAspect="1" noChangeArrowheads="1"/>
              </p:cNvSpPr>
              <p:nvPr/>
            </p:nvSpPr>
            <p:spPr bwMode="auto">
              <a:xfrm>
                <a:off x="1746" y="3612"/>
                <a:ext cx="79" cy="79"/>
              </a:xfrm>
              <a:prstGeom prst="ellipse">
                <a:avLst/>
              </a:prstGeom>
              <a:solidFill>
                <a:schemeClr val="bg1"/>
              </a:solidFill>
              <a:ln w="9525">
                <a:solidFill>
                  <a:srgbClr val="FF0066"/>
                </a:solidFill>
                <a:round/>
                <a:headEnd/>
                <a:tailEnd/>
              </a:ln>
            </p:spPr>
            <p:txBody>
              <a:bodyPr wrap="none" anchor="ctr"/>
              <a:lstStyle/>
              <a:p>
                <a:pPr algn="ctr"/>
                <a:r>
                  <a:rPr lang="en-US" altLang="zh-TW">
                    <a:solidFill>
                      <a:srgbClr val="FF0066"/>
                    </a:solidFill>
                    <a:ea typeface="新細明體" pitchFamily="18" charset="-120"/>
                  </a:rPr>
                  <a:t>5</a:t>
                </a:r>
              </a:p>
            </p:txBody>
          </p:sp>
        </p:grpSp>
      </p:grpSp>
      <p:sp>
        <p:nvSpPr>
          <p:cNvPr id="12" name="投影片編號版面配置區 11"/>
          <p:cNvSpPr>
            <a:spLocks noGrp="1"/>
          </p:cNvSpPr>
          <p:nvPr>
            <p:ph type="sldNum" sz="quarter" idx="12"/>
          </p:nvPr>
        </p:nvSpPr>
        <p:spPr/>
        <p:txBody>
          <a:bodyPr/>
          <a:lstStyle/>
          <a:p>
            <a:pPr>
              <a:defRPr/>
            </a:pPr>
            <a:fld id="{9455595D-A556-4AD9-95EB-AE9BE4AC1573}" type="slidenum">
              <a:rPr lang="en-US" altLang="zh-TW" smtClean="0"/>
              <a:pPr>
                <a:defRPr/>
              </a:pPr>
              <a:t>11</a:t>
            </a:fld>
            <a:endParaRPr lang="en-US" altLang="zh-TW"/>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AutoShape 41"/>
          <p:cNvSpPr>
            <a:spLocks noChangeArrowheads="1"/>
          </p:cNvSpPr>
          <p:nvPr/>
        </p:nvSpPr>
        <p:spPr bwMode="auto">
          <a:xfrm>
            <a:off x="4643438" y="1250950"/>
            <a:ext cx="3959225" cy="4857750"/>
          </a:xfrm>
          <a:prstGeom prst="roundRect">
            <a:avLst>
              <a:gd name="adj" fmla="val 3606"/>
            </a:avLst>
          </a:prstGeom>
          <a:solidFill>
            <a:srgbClr val="CCFFFF"/>
          </a:solidFill>
          <a:ln w="9525">
            <a:noFill/>
            <a:round/>
            <a:headEnd/>
            <a:tailEnd/>
          </a:ln>
          <a:effectLst>
            <a:prstShdw prst="shdw17" dist="17961" dir="2700000">
              <a:srgbClr val="7A9999"/>
            </a:prstShdw>
          </a:effectLst>
        </p:spPr>
        <p:txBody>
          <a:bodyPr wrap="none" anchor="ctr"/>
          <a:lstStyle/>
          <a:p>
            <a:endParaRPr lang="zh-TW" altLang="en-US"/>
          </a:p>
        </p:txBody>
      </p:sp>
      <p:sp>
        <p:nvSpPr>
          <p:cNvPr id="29699" name="AutoShape 40"/>
          <p:cNvSpPr>
            <a:spLocks noChangeArrowheads="1"/>
          </p:cNvSpPr>
          <p:nvPr/>
        </p:nvSpPr>
        <p:spPr bwMode="auto">
          <a:xfrm>
            <a:off x="611188" y="1250950"/>
            <a:ext cx="3959225" cy="4857750"/>
          </a:xfrm>
          <a:prstGeom prst="roundRect">
            <a:avLst>
              <a:gd name="adj" fmla="val 3606"/>
            </a:avLst>
          </a:prstGeom>
          <a:solidFill>
            <a:srgbClr val="CCFFCC"/>
          </a:solidFill>
          <a:ln w="9525">
            <a:noFill/>
            <a:round/>
            <a:headEnd/>
            <a:tailEnd/>
          </a:ln>
          <a:effectLst>
            <a:prstShdw prst="shdw17" dist="17961" dir="2700000">
              <a:srgbClr val="7A997A"/>
            </a:prstShdw>
          </a:effectLst>
        </p:spPr>
        <p:txBody>
          <a:bodyPr wrap="none" anchor="ctr"/>
          <a:lstStyle/>
          <a:p>
            <a:endParaRPr lang="zh-TW" altLang="en-US"/>
          </a:p>
        </p:txBody>
      </p:sp>
      <p:grpSp>
        <p:nvGrpSpPr>
          <p:cNvPr id="29700" name="Group 2"/>
          <p:cNvGrpSpPr>
            <a:grpSpLocks noChangeAspect="1"/>
          </p:cNvGrpSpPr>
          <p:nvPr/>
        </p:nvGrpSpPr>
        <p:grpSpPr bwMode="auto">
          <a:xfrm rot="1546689">
            <a:off x="1978025" y="1890713"/>
            <a:ext cx="2089150" cy="1535112"/>
            <a:chOff x="560" y="612"/>
            <a:chExt cx="2151" cy="1580"/>
          </a:xfrm>
        </p:grpSpPr>
        <p:sp>
          <p:nvSpPr>
            <p:cNvPr id="29727" name="Line 3"/>
            <p:cNvSpPr>
              <a:spLocks noChangeAspect="1" noChangeShapeType="1"/>
            </p:cNvSpPr>
            <p:nvPr/>
          </p:nvSpPr>
          <p:spPr bwMode="auto">
            <a:xfrm flipH="1">
              <a:off x="1178" y="1448"/>
              <a:ext cx="1533" cy="1"/>
            </a:xfrm>
            <a:prstGeom prst="line">
              <a:avLst/>
            </a:prstGeom>
            <a:noFill/>
            <a:ln w="28575" cap="sq">
              <a:solidFill>
                <a:srgbClr val="990033"/>
              </a:solidFill>
              <a:miter lim="800000"/>
              <a:headEnd/>
              <a:tailEnd/>
            </a:ln>
          </p:spPr>
          <p:txBody>
            <a:bodyPr/>
            <a:lstStyle/>
            <a:p>
              <a:endParaRPr lang="zh-TW" altLang="en-US"/>
            </a:p>
          </p:txBody>
        </p:sp>
        <p:sp>
          <p:nvSpPr>
            <p:cNvPr id="29728" name="Line 4"/>
            <p:cNvSpPr>
              <a:spLocks noChangeAspect="1" noChangeShapeType="1"/>
            </p:cNvSpPr>
            <p:nvPr/>
          </p:nvSpPr>
          <p:spPr bwMode="auto">
            <a:xfrm flipH="1" flipV="1">
              <a:off x="1130" y="1645"/>
              <a:ext cx="159" cy="547"/>
            </a:xfrm>
            <a:prstGeom prst="line">
              <a:avLst/>
            </a:prstGeom>
            <a:noFill/>
            <a:ln w="28575" cap="sq">
              <a:solidFill>
                <a:srgbClr val="990033"/>
              </a:solidFill>
              <a:miter lim="800000"/>
              <a:headEnd/>
              <a:tailEnd/>
            </a:ln>
          </p:spPr>
          <p:txBody>
            <a:bodyPr/>
            <a:lstStyle/>
            <a:p>
              <a:endParaRPr lang="zh-TW" altLang="en-US"/>
            </a:p>
          </p:txBody>
        </p:sp>
        <p:sp>
          <p:nvSpPr>
            <p:cNvPr id="29729" name="Line 5"/>
            <p:cNvSpPr>
              <a:spLocks noChangeAspect="1" noChangeShapeType="1"/>
            </p:cNvSpPr>
            <p:nvPr/>
          </p:nvSpPr>
          <p:spPr bwMode="auto">
            <a:xfrm flipV="1">
              <a:off x="560" y="1645"/>
              <a:ext cx="570" cy="268"/>
            </a:xfrm>
            <a:prstGeom prst="line">
              <a:avLst/>
            </a:prstGeom>
            <a:noFill/>
            <a:ln w="28575" cap="sq">
              <a:solidFill>
                <a:srgbClr val="990033"/>
              </a:solidFill>
              <a:miter lim="800000"/>
              <a:headEnd/>
              <a:tailEnd/>
            </a:ln>
          </p:spPr>
          <p:txBody>
            <a:bodyPr/>
            <a:lstStyle/>
            <a:p>
              <a:endParaRPr lang="zh-TW" altLang="en-US"/>
            </a:p>
          </p:txBody>
        </p:sp>
        <p:sp>
          <p:nvSpPr>
            <p:cNvPr id="29730" name="Line 6"/>
            <p:cNvSpPr>
              <a:spLocks noChangeAspect="1" noChangeShapeType="1"/>
            </p:cNvSpPr>
            <p:nvPr/>
          </p:nvSpPr>
          <p:spPr bwMode="auto">
            <a:xfrm flipV="1">
              <a:off x="1130" y="1448"/>
              <a:ext cx="48" cy="197"/>
            </a:xfrm>
            <a:prstGeom prst="line">
              <a:avLst/>
            </a:prstGeom>
            <a:noFill/>
            <a:ln w="28575" cap="sq">
              <a:solidFill>
                <a:srgbClr val="990033"/>
              </a:solidFill>
              <a:miter lim="800000"/>
              <a:headEnd/>
              <a:tailEnd/>
            </a:ln>
          </p:spPr>
          <p:txBody>
            <a:bodyPr/>
            <a:lstStyle/>
            <a:p>
              <a:endParaRPr lang="zh-TW" altLang="en-US"/>
            </a:p>
          </p:txBody>
        </p:sp>
        <p:sp>
          <p:nvSpPr>
            <p:cNvPr id="29731" name="Line 7"/>
            <p:cNvSpPr>
              <a:spLocks noChangeAspect="1" noChangeShapeType="1"/>
            </p:cNvSpPr>
            <p:nvPr/>
          </p:nvSpPr>
          <p:spPr bwMode="auto">
            <a:xfrm>
              <a:off x="632" y="892"/>
              <a:ext cx="448" cy="244"/>
            </a:xfrm>
            <a:prstGeom prst="line">
              <a:avLst/>
            </a:prstGeom>
            <a:noFill/>
            <a:ln w="28575" cap="sq">
              <a:solidFill>
                <a:srgbClr val="990033"/>
              </a:solidFill>
              <a:miter lim="800000"/>
              <a:headEnd/>
              <a:tailEnd/>
            </a:ln>
          </p:spPr>
          <p:txBody>
            <a:bodyPr/>
            <a:lstStyle/>
            <a:p>
              <a:endParaRPr lang="zh-TW" altLang="en-US"/>
            </a:p>
          </p:txBody>
        </p:sp>
        <p:sp>
          <p:nvSpPr>
            <p:cNvPr id="29732" name="Line 8"/>
            <p:cNvSpPr>
              <a:spLocks noChangeAspect="1" noChangeShapeType="1"/>
            </p:cNvSpPr>
            <p:nvPr/>
          </p:nvSpPr>
          <p:spPr bwMode="auto">
            <a:xfrm flipH="1">
              <a:off x="1080" y="612"/>
              <a:ext cx="173" cy="524"/>
            </a:xfrm>
            <a:prstGeom prst="line">
              <a:avLst/>
            </a:prstGeom>
            <a:noFill/>
            <a:ln w="28575" cap="sq">
              <a:solidFill>
                <a:srgbClr val="990033"/>
              </a:solidFill>
              <a:miter lim="800000"/>
              <a:headEnd/>
              <a:tailEnd/>
            </a:ln>
          </p:spPr>
          <p:txBody>
            <a:bodyPr/>
            <a:lstStyle/>
            <a:p>
              <a:endParaRPr lang="zh-TW" altLang="en-US"/>
            </a:p>
          </p:txBody>
        </p:sp>
        <p:sp>
          <p:nvSpPr>
            <p:cNvPr id="29733" name="Line 9"/>
            <p:cNvSpPr>
              <a:spLocks noChangeAspect="1" noChangeShapeType="1"/>
            </p:cNvSpPr>
            <p:nvPr/>
          </p:nvSpPr>
          <p:spPr bwMode="auto">
            <a:xfrm>
              <a:off x="1080" y="1140"/>
              <a:ext cx="88" cy="314"/>
            </a:xfrm>
            <a:prstGeom prst="line">
              <a:avLst/>
            </a:prstGeom>
            <a:noFill/>
            <a:ln w="28575" cap="sq">
              <a:solidFill>
                <a:srgbClr val="990033"/>
              </a:solidFill>
              <a:miter lim="800000"/>
              <a:headEnd/>
              <a:tailEnd/>
            </a:ln>
          </p:spPr>
          <p:txBody>
            <a:bodyPr/>
            <a:lstStyle/>
            <a:p>
              <a:endParaRPr lang="zh-TW" altLang="en-US"/>
            </a:p>
          </p:txBody>
        </p:sp>
      </p:grpSp>
      <p:sp>
        <p:nvSpPr>
          <p:cNvPr id="29701" name="Text Box 19"/>
          <p:cNvSpPr txBox="1">
            <a:spLocks noChangeArrowheads="1"/>
          </p:cNvSpPr>
          <p:nvPr/>
        </p:nvSpPr>
        <p:spPr bwMode="auto">
          <a:xfrm>
            <a:off x="971550" y="1519238"/>
            <a:ext cx="1174750" cy="366712"/>
          </a:xfrm>
          <a:prstGeom prst="rect">
            <a:avLst/>
          </a:prstGeom>
          <a:noFill/>
          <a:ln w="9525">
            <a:noFill/>
            <a:miter lim="800000"/>
            <a:headEnd/>
            <a:tailEnd/>
          </a:ln>
        </p:spPr>
        <p:txBody>
          <a:bodyPr wrap="none">
            <a:spAutoFit/>
          </a:bodyPr>
          <a:lstStyle/>
          <a:p>
            <a:pPr eaLnBrk="0" hangingPunct="0"/>
            <a:r>
              <a:rPr kumimoji="0" lang="en-US" altLang="zh-TW" sz="1800">
                <a:solidFill>
                  <a:srgbClr val="990033"/>
                </a:solidFill>
                <a:ea typeface="新細明體" pitchFamily="18" charset="-120"/>
              </a:rPr>
              <a:t>unrooted</a:t>
            </a:r>
          </a:p>
        </p:txBody>
      </p:sp>
      <p:sp>
        <p:nvSpPr>
          <p:cNvPr id="29702" name="Text Box 23"/>
          <p:cNvSpPr txBox="1">
            <a:spLocks noChangeArrowheads="1"/>
          </p:cNvSpPr>
          <p:nvPr/>
        </p:nvSpPr>
        <p:spPr bwMode="auto">
          <a:xfrm>
            <a:off x="971550" y="3789363"/>
            <a:ext cx="3238500" cy="1439862"/>
          </a:xfrm>
          <a:prstGeom prst="rect">
            <a:avLst/>
          </a:prstGeom>
          <a:noFill/>
          <a:ln w="9525">
            <a:noFill/>
            <a:miter lim="800000"/>
            <a:headEnd/>
            <a:tailEnd/>
          </a:ln>
        </p:spPr>
        <p:txBody>
          <a:bodyPr wrap="none"/>
          <a:lstStyle/>
          <a:p>
            <a:pPr eaLnBrk="0" hangingPunct="0">
              <a:lnSpc>
                <a:spcPct val="120000"/>
              </a:lnSpc>
            </a:pPr>
            <a:r>
              <a:rPr kumimoji="0" lang="en-US" altLang="zh-TW" sz="1400">
                <a:solidFill>
                  <a:srgbClr val="990033"/>
                </a:solidFill>
                <a:ea typeface="新細明體" pitchFamily="18" charset="-120"/>
              </a:rPr>
              <a:t>only specifies relationships not the </a:t>
            </a:r>
          </a:p>
          <a:p>
            <a:pPr eaLnBrk="0" hangingPunct="0">
              <a:lnSpc>
                <a:spcPct val="120000"/>
              </a:lnSpc>
            </a:pPr>
            <a:r>
              <a:rPr kumimoji="0" lang="en-US" altLang="zh-TW" sz="1400">
                <a:solidFill>
                  <a:srgbClr val="990033"/>
                </a:solidFill>
                <a:ea typeface="新細明體" pitchFamily="18" charset="-120"/>
              </a:rPr>
              <a:t>evolutionary path</a:t>
            </a:r>
          </a:p>
        </p:txBody>
      </p:sp>
      <p:sp>
        <p:nvSpPr>
          <p:cNvPr id="29703" name="Text Box 20"/>
          <p:cNvSpPr txBox="1">
            <a:spLocks noChangeArrowheads="1"/>
          </p:cNvSpPr>
          <p:nvPr/>
        </p:nvSpPr>
        <p:spPr bwMode="auto">
          <a:xfrm>
            <a:off x="5003800" y="1484313"/>
            <a:ext cx="895350" cy="366712"/>
          </a:xfrm>
          <a:prstGeom prst="rect">
            <a:avLst/>
          </a:prstGeom>
          <a:noFill/>
          <a:ln w="9525">
            <a:noFill/>
            <a:miter lim="800000"/>
            <a:headEnd/>
            <a:tailEnd/>
          </a:ln>
        </p:spPr>
        <p:txBody>
          <a:bodyPr wrap="none">
            <a:spAutoFit/>
          </a:bodyPr>
          <a:lstStyle/>
          <a:p>
            <a:pPr eaLnBrk="0" hangingPunct="0"/>
            <a:r>
              <a:rPr kumimoji="0" lang="en-US" altLang="zh-TW" sz="1800">
                <a:solidFill>
                  <a:srgbClr val="006600"/>
                </a:solidFill>
                <a:ea typeface="新細明體" pitchFamily="18" charset="-120"/>
              </a:rPr>
              <a:t>rooted</a:t>
            </a:r>
          </a:p>
        </p:txBody>
      </p:sp>
      <p:sp>
        <p:nvSpPr>
          <p:cNvPr id="29704" name="Text Box 24"/>
          <p:cNvSpPr txBox="1">
            <a:spLocks noChangeArrowheads="1"/>
          </p:cNvSpPr>
          <p:nvPr/>
        </p:nvSpPr>
        <p:spPr bwMode="auto">
          <a:xfrm>
            <a:off x="5003800" y="3825875"/>
            <a:ext cx="3238500" cy="1439863"/>
          </a:xfrm>
          <a:prstGeom prst="rect">
            <a:avLst/>
          </a:prstGeom>
          <a:noFill/>
          <a:ln w="9525">
            <a:noFill/>
            <a:miter lim="800000"/>
            <a:headEnd/>
            <a:tailEnd/>
          </a:ln>
        </p:spPr>
        <p:txBody>
          <a:bodyPr/>
          <a:lstStyle/>
          <a:p>
            <a:pPr eaLnBrk="0" hangingPunct="0">
              <a:lnSpc>
                <a:spcPct val="120000"/>
              </a:lnSpc>
            </a:pPr>
            <a:r>
              <a:rPr kumimoji="0" lang="en-US" altLang="zh-TW" sz="1400">
                <a:solidFill>
                  <a:srgbClr val="006600"/>
                </a:solidFill>
                <a:ea typeface="新細明體" pitchFamily="18" charset="-120"/>
              </a:rPr>
              <a:t>root (R) is common ancestor of all OTUs (operational taxonomic unit)</a:t>
            </a:r>
          </a:p>
          <a:p>
            <a:pPr eaLnBrk="0" hangingPunct="0">
              <a:lnSpc>
                <a:spcPct val="120000"/>
              </a:lnSpc>
            </a:pPr>
            <a:r>
              <a:rPr kumimoji="0" lang="en-US" altLang="zh-TW" sz="1400">
                <a:solidFill>
                  <a:srgbClr val="006600"/>
                </a:solidFill>
                <a:ea typeface="新細明體" pitchFamily="18" charset="-120"/>
              </a:rPr>
              <a:t>path from root to OTUs specifies time knowledge of outgroup required to define root</a:t>
            </a:r>
          </a:p>
        </p:txBody>
      </p:sp>
      <p:grpSp>
        <p:nvGrpSpPr>
          <p:cNvPr id="29705" name="Group 35"/>
          <p:cNvGrpSpPr>
            <a:grpSpLocks/>
          </p:cNvGrpSpPr>
          <p:nvPr/>
        </p:nvGrpSpPr>
        <p:grpSpPr bwMode="auto">
          <a:xfrm>
            <a:off x="5500688" y="1495425"/>
            <a:ext cx="2244725" cy="2149475"/>
            <a:chOff x="3376" y="1207"/>
            <a:chExt cx="1414" cy="1354"/>
          </a:xfrm>
        </p:grpSpPr>
        <p:sp>
          <p:nvSpPr>
            <p:cNvPr id="29713" name="Oval 21"/>
            <p:cNvSpPr>
              <a:spLocks noChangeAspect="1" noChangeArrowheads="1"/>
            </p:cNvSpPr>
            <p:nvPr/>
          </p:nvSpPr>
          <p:spPr bwMode="auto">
            <a:xfrm flipV="1">
              <a:off x="3557" y="1716"/>
              <a:ext cx="70" cy="64"/>
            </a:xfrm>
            <a:prstGeom prst="ellipse">
              <a:avLst/>
            </a:prstGeom>
            <a:solidFill>
              <a:srgbClr val="000000"/>
            </a:solidFill>
            <a:ln w="9525">
              <a:solidFill>
                <a:schemeClr val="tx1"/>
              </a:solidFill>
              <a:round/>
              <a:headEnd/>
              <a:tailEnd/>
            </a:ln>
          </p:spPr>
          <p:txBody>
            <a:bodyPr wrap="none" anchor="ctr"/>
            <a:lstStyle/>
            <a:p>
              <a:endParaRPr lang="zh-TW" altLang="en-US"/>
            </a:p>
          </p:txBody>
        </p:sp>
        <p:sp>
          <p:nvSpPr>
            <p:cNvPr id="29714" name="Text Box 22"/>
            <p:cNvSpPr txBox="1">
              <a:spLocks noChangeAspect="1" noChangeArrowheads="1"/>
            </p:cNvSpPr>
            <p:nvPr/>
          </p:nvSpPr>
          <p:spPr bwMode="auto">
            <a:xfrm>
              <a:off x="3376" y="1661"/>
              <a:ext cx="197" cy="192"/>
            </a:xfrm>
            <a:prstGeom prst="rect">
              <a:avLst/>
            </a:prstGeom>
            <a:noFill/>
            <a:ln w="9525">
              <a:noFill/>
              <a:miter lim="800000"/>
              <a:headEnd/>
              <a:tailEnd/>
            </a:ln>
          </p:spPr>
          <p:txBody>
            <a:bodyPr wrap="none">
              <a:spAutoFit/>
            </a:bodyPr>
            <a:lstStyle/>
            <a:p>
              <a:pPr eaLnBrk="0" hangingPunct="0"/>
              <a:r>
                <a:rPr kumimoji="0" lang="en-US" altLang="zh-TW" sz="1400">
                  <a:solidFill>
                    <a:srgbClr val="333399"/>
                  </a:solidFill>
                  <a:ea typeface="新細明體" pitchFamily="18" charset="-120"/>
                </a:rPr>
                <a:t>R</a:t>
              </a:r>
            </a:p>
          </p:txBody>
        </p:sp>
        <p:grpSp>
          <p:nvGrpSpPr>
            <p:cNvPr id="29715" name="Group 32"/>
            <p:cNvGrpSpPr>
              <a:grpSpLocks noChangeAspect="1"/>
            </p:cNvGrpSpPr>
            <p:nvPr/>
          </p:nvGrpSpPr>
          <p:grpSpPr bwMode="auto">
            <a:xfrm>
              <a:off x="3578" y="1207"/>
              <a:ext cx="1212" cy="1354"/>
              <a:chOff x="3224" y="928"/>
              <a:chExt cx="1932" cy="2159"/>
            </a:xfrm>
          </p:grpSpPr>
          <p:grpSp>
            <p:nvGrpSpPr>
              <p:cNvPr id="29716" name="Group 10"/>
              <p:cNvGrpSpPr>
                <a:grpSpLocks noChangeAspect="1"/>
              </p:cNvGrpSpPr>
              <p:nvPr/>
            </p:nvGrpSpPr>
            <p:grpSpPr bwMode="auto">
              <a:xfrm flipV="1">
                <a:off x="3224" y="928"/>
                <a:ext cx="1932" cy="1727"/>
                <a:chOff x="2602" y="411"/>
                <a:chExt cx="1932" cy="2764"/>
              </a:xfrm>
            </p:grpSpPr>
            <p:sp>
              <p:nvSpPr>
                <p:cNvPr id="29719" name="Freeform 11"/>
                <p:cNvSpPr>
                  <a:spLocks noChangeAspect="1"/>
                </p:cNvSpPr>
                <p:nvPr/>
              </p:nvSpPr>
              <p:spPr bwMode="auto">
                <a:xfrm>
                  <a:off x="2602" y="411"/>
                  <a:ext cx="1932" cy="1383"/>
                </a:xfrm>
                <a:custGeom>
                  <a:avLst/>
                  <a:gdLst>
                    <a:gd name="T0" fmla="*/ 1932 w 1932"/>
                    <a:gd name="T1" fmla="*/ 0 h 1383"/>
                    <a:gd name="T2" fmla="*/ 1932 w 1932"/>
                    <a:gd name="T3" fmla="*/ 1 h 1383"/>
                    <a:gd name="T4" fmla="*/ 0 w 1932"/>
                    <a:gd name="T5" fmla="*/ 1383 h 1383"/>
                    <a:gd name="T6" fmla="*/ 0 w 1932"/>
                    <a:gd name="T7" fmla="*/ 1381 h 1383"/>
                    <a:gd name="T8" fmla="*/ 1932 w 1932"/>
                    <a:gd name="T9" fmla="*/ 0 h 1383"/>
                    <a:gd name="T10" fmla="*/ 0 60000 65536"/>
                    <a:gd name="T11" fmla="*/ 0 60000 65536"/>
                    <a:gd name="T12" fmla="*/ 0 60000 65536"/>
                    <a:gd name="T13" fmla="*/ 0 60000 65536"/>
                    <a:gd name="T14" fmla="*/ 0 60000 65536"/>
                    <a:gd name="T15" fmla="*/ 0 w 1932"/>
                    <a:gd name="T16" fmla="*/ 0 h 1383"/>
                    <a:gd name="T17" fmla="*/ 1932 w 1932"/>
                    <a:gd name="T18" fmla="*/ 1383 h 1383"/>
                  </a:gdLst>
                  <a:ahLst/>
                  <a:cxnLst>
                    <a:cxn ang="T10">
                      <a:pos x="T0" y="T1"/>
                    </a:cxn>
                    <a:cxn ang="T11">
                      <a:pos x="T2" y="T3"/>
                    </a:cxn>
                    <a:cxn ang="T12">
                      <a:pos x="T4" y="T5"/>
                    </a:cxn>
                    <a:cxn ang="T13">
                      <a:pos x="T6" y="T7"/>
                    </a:cxn>
                    <a:cxn ang="T14">
                      <a:pos x="T8" y="T9"/>
                    </a:cxn>
                  </a:cxnLst>
                  <a:rect l="T15" t="T16" r="T17" b="T18"/>
                  <a:pathLst>
                    <a:path w="1932" h="1383">
                      <a:moveTo>
                        <a:pt x="1932" y="0"/>
                      </a:moveTo>
                      <a:lnTo>
                        <a:pt x="1932" y="1"/>
                      </a:lnTo>
                      <a:lnTo>
                        <a:pt x="0" y="1383"/>
                      </a:lnTo>
                      <a:lnTo>
                        <a:pt x="0" y="1381"/>
                      </a:lnTo>
                      <a:lnTo>
                        <a:pt x="1932" y="0"/>
                      </a:lnTo>
                      <a:close/>
                    </a:path>
                  </a:pathLst>
                </a:custGeom>
                <a:solidFill>
                  <a:srgbClr val="000000"/>
                </a:solidFill>
                <a:ln w="28575">
                  <a:solidFill>
                    <a:srgbClr val="006600"/>
                  </a:solidFill>
                  <a:round/>
                  <a:headEnd/>
                  <a:tailEnd/>
                </a:ln>
              </p:spPr>
              <p:txBody>
                <a:bodyPr/>
                <a:lstStyle/>
                <a:p>
                  <a:endParaRPr lang="zh-TW" altLang="en-US"/>
                </a:p>
              </p:txBody>
            </p:sp>
            <p:sp>
              <p:nvSpPr>
                <p:cNvPr id="29720" name="Freeform 12"/>
                <p:cNvSpPr>
                  <a:spLocks noChangeAspect="1"/>
                </p:cNvSpPr>
                <p:nvPr/>
              </p:nvSpPr>
              <p:spPr bwMode="auto">
                <a:xfrm>
                  <a:off x="4051" y="1102"/>
                  <a:ext cx="483" cy="346"/>
                </a:xfrm>
                <a:custGeom>
                  <a:avLst/>
                  <a:gdLst>
                    <a:gd name="T0" fmla="*/ 483 w 483"/>
                    <a:gd name="T1" fmla="*/ 0 h 346"/>
                    <a:gd name="T2" fmla="*/ 483 w 483"/>
                    <a:gd name="T3" fmla="*/ 1 h 346"/>
                    <a:gd name="T4" fmla="*/ 0 w 483"/>
                    <a:gd name="T5" fmla="*/ 346 h 346"/>
                    <a:gd name="T6" fmla="*/ 0 w 483"/>
                    <a:gd name="T7" fmla="*/ 345 h 346"/>
                    <a:gd name="T8" fmla="*/ 483 w 483"/>
                    <a:gd name="T9" fmla="*/ 0 h 346"/>
                    <a:gd name="T10" fmla="*/ 0 60000 65536"/>
                    <a:gd name="T11" fmla="*/ 0 60000 65536"/>
                    <a:gd name="T12" fmla="*/ 0 60000 65536"/>
                    <a:gd name="T13" fmla="*/ 0 60000 65536"/>
                    <a:gd name="T14" fmla="*/ 0 60000 65536"/>
                    <a:gd name="T15" fmla="*/ 0 w 483"/>
                    <a:gd name="T16" fmla="*/ 0 h 346"/>
                    <a:gd name="T17" fmla="*/ 483 w 483"/>
                    <a:gd name="T18" fmla="*/ 346 h 346"/>
                  </a:gdLst>
                  <a:ahLst/>
                  <a:cxnLst>
                    <a:cxn ang="T10">
                      <a:pos x="T0" y="T1"/>
                    </a:cxn>
                    <a:cxn ang="T11">
                      <a:pos x="T2" y="T3"/>
                    </a:cxn>
                    <a:cxn ang="T12">
                      <a:pos x="T4" y="T5"/>
                    </a:cxn>
                    <a:cxn ang="T13">
                      <a:pos x="T6" y="T7"/>
                    </a:cxn>
                    <a:cxn ang="T14">
                      <a:pos x="T8" y="T9"/>
                    </a:cxn>
                  </a:cxnLst>
                  <a:rect l="T15" t="T16" r="T17" b="T18"/>
                  <a:pathLst>
                    <a:path w="483" h="346">
                      <a:moveTo>
                        <a:pt x="483" y="0"/>
                      </a:moveTo>
                      <a:lnTo>
                        <a:pt x="483" y="1"/>
                      </a:lnTo>
                      <a:lnTo>
                        <a:pt x="0" y="346"/>
                      </a:lnTo>
                      <a:lnTo>
                        <a:pt x="0" y="345"/>
                      </a:lnTo>
                      <a:lnTo>
                        <a:pt x="483" y="0"/>
                      </a:lnTo>
                      <a:close/>
                    </a:path>
                  </a:pathLst>
                </a:custGeom>
                <a:solidFill>
                  <a:srgbClr val="000000"/>
                </a:solidFill>
                <a:ln w="28575">
                  <a:solidFill>
                    <a:srgbClr val="006600"/>
                  </a:solidFill>
                  <a:round/>
                  <a:headEnd/>
                  <a:tailEnd/>
                </a:ln>
              </p:spPr>
              <p:txBody>
                <a:bodyPr/>
                <a:lstStyle/>
                <a:p>
                  <a:endParaRPr lang="zh-TW" altLang="en-US"/>
                </a:p>
              </p:txBody>
            </p:sp>
            <p:sp>
              <p:nvSpPr>
                <p:cNvPr id="29721" name="Freeform 13"/>
                <p:cNvSpPr>
                  <a:spLocks noChangeAspect="1"/>
                </p:cNvSpPr>
                <p:nvPr/>
              </p:nvSpPr>
              <p:spPr bwMode="auto">
                <a:xfrm>
                  <a:off x="4051" y="1447"/>
                  <a:ext cx="483" cy="347"/>
                </a:xfrm>
                <a:custGeom>
                  <a:avLst/>
                  <a:gdLst>
                    <a:gd name="T0" fmla="*/ 483 w 483"/>
                    <a:gd name="T1" fmla="*/ 345 h 347"/>
                    <a:gd name="T2" fmla="*/ 483 w 483"/>
                    <a:gd name="T3" fmla="*/ 347 h 347"/>
                    <a:gd name="T4" fmla="*/ 0 w 483"/>
                    <a:gd name="T5" fmla="*/ 1 h 347"/>
                    <a:gd name="T6" fmla="*/ 0 w 483"/>
                    <a:gd name="T7" fmla="*/ 0 h 347"/>
                    <a:gd name="T8" fmla="*/ 483 w 483"/>
                    <a:gd name="T9" fmla="*/ 345 h 347"/>
                    <a:gd name="T10" fmla="*/ 0 60000 65536"/>
                    <a:gd name="T11" fmla="*/ 0 60000 65536"/>
                    <a:gd name="T12" fmla="*/ 0 60000 65536"/>
                    <a:gd name="T13" fmla="*/ 0 60000 65536"/>
                    <a:gd name="T14" fmla="*/ 0 60000 65536"/>
                    <a:gd name="T15" fmla="*/ 0 w 483"/>
                    <a:gd name="T16" fmla="*/ 0 h 347"/>
                    <a:gd name="T17" fmla="*/ 483 w 483"/>
                    <a:gd name="T18" fmla="*/ 347 h 347"/>
                  </a:gdLst>
                  <a:ahLst/>
                  <a:cxnLst>
                    <a:cxn ang="T10">
                      <a:pos x="T0" y="T1"/>
                    </a:cxn>
                    <a:cxn ang="T11">
                      <a:pos x="T2" y="T3"/>
                    </a:cxn>
                    <a:cxn ang="T12">
                      <a:pos x="T4" y="T5"/>
                    </a:cxn>
                    <a:cxn ang="T13">
                      <a:pos x="T6" y="T7"/>
                    </a:cxn>
                    <a:cxn ang="T14">
                      <a:pos x="T8" y="T9"/>
                    </a:cxn>
                  </a:cxnLst>
                  <a:rect l="T15" t="T16" r="T17" b="T18"/>
                  <a:pathLst>
                    <a:path w="483" h="347">
                      <a:moveTo>
                        <a:pt x="483" y="345"/>
                      </a:moveTo>
                      <a:lnTo>
                        <a:pt x="483" y="347"/>
                      </a:lnTo>
                      <a:lnTo>
                        <a:pt x="0" y="1"/>
                      </a:lnTo>
                      <a:lnTo>
                        <a:pt x="0" y="0"/>
                      </a:lnTo>
                      <a:lnTo>
                        <a:pt x="483" y="345"/>
                      </a:lnTo>
                      <a:close/>
                    </a:path>
                  </a:pathLst>
                </a:custGeom>
                <a:solidFill>
                  <a:srgbClr val="000000"/>
                </a:solidFill>
                <a:ln w="28575">
                  <a:solidFill>
                    <a:srgbClr val="006600"/>
                  </a:solidFill>
                  <a:round/>
                  <a:headEnd/>
                  <a:tailEnd/>
                </a:ln>
              </p:spPr>
              <p:txBody>
                <a:bodyPr/>
                <a:lstStyle/>
                <a:p>
                  <a:endParaRPr lang="zh-TW" altLang="en-US"/>
                </a:p>
              </p:txBody>
            </p:sp>
            <p:sp>
              <p:nvSpPr>
                <p:cNvPr id="29722" name="Freeform 14"/>
                <p:cNvSpPr>
                  <a:spLocks noChangeAspect="1"/>
                </p:cNvSpPr>
                <p:nvPr/>
              </p:nvSpPr>
              <p:spPr bwMode="auto">
                <a:xfrm>
                  <a:off x="3085" y="1447"/>
                  <a:ext cx="966" cy="691"/>
                </a:xfrm>
                <a:custGeom>
                  <a:avLst/>
                  <a:gdLst>
                    <a:gd name="T0" fmla="*/ 966 w 966"/>
                    <a:gd name="T1" fmla="*/ 0 h 691"/>
                    <a:gd name="T2" fmla="*/ 966 w 966"/>
                    <a:gd name="T3" fmla="*/ 1 h 691"/>
                    <a:gd name="T4" fmla="*/ 0 w 966"/>
                    <a:gd name="T5" fmla="*/ 691 h 691"/>
                    <a:gd name="T6" fmla="*/ 0 w 966"/>
                    <a:gd name="T7" fmla="*/ 690 h 691"/>
                    <a:gd name="T8" fmla="*/ 966 w 966"/>
                    <a:gd name="T9" fmla="*/ 0 h 691"/>
                    <a:gd name="T10" fmla="*/ 0 60000 65536"/>
                    <a:gd name="T11" fmla="*/ 0 60000 65536"/>
                    <a:gd name="T12" fmla="*/ 0 60000 65536"/>
                    <a:gd name="T13" fmla="*/ 0 60000 65536"/>
                    <a:gd name="T14" fmla="*/ 0 60000 65536"/>
                    <a:gd name="T15" fmla="*/ 0 w 966"/>
                    <a:gd name="T16" fmla="*/ 0 h 691"/>
                    <a:gd name="T17" fmla="*/ 966 w 966"/>
                    <a:gd name="T18" fmla="*/ 691 h 691"/>
                  </a:gdLst>
                  <a:ahLst/>
                  <a:cxnLst>
                    <a:cxn ang="T10">
                      <a:pos x="T0" y="T1"/>
                    </a:cxn>
                    <a:cxn ang="T11">
                      <a:pos x="T2" y="T3"/>
                    </a:cxn>
                    <a:cxn ang="T12">
                      <a:pos x="T4" y="T5"/>
                    </a:cxn>
                    <a:cxn ang="T13">
                      <a:pos x="T6" y="T7"/>
                    </a:cxn>
                    <a:cxn ang="T14">
                      <a:pos x="T8" y="T9"/>
                    </a:cxn>
                  </a:cxnLst>
                  <a:rect l="T15" t="T16" r="T17" b="T18"/>
                  <a:pathLst>
                    <a:path w="966" h="691">
                      <a:moveTo>
                        <a:pt x="966" y="0"/>
                      </a:moveTo>
                      <a:lnTo>
                        <a:pt x="966" y="1"/>
                      </a:lnTo>
                      <a:lnTo>
                        <a:pt x="0" y="691"/>
                      </a:lnTo>
                      <a:lnTo>
                        <a:pt x="0" y="690"/>
                      </a:lnTo>
                      <a:lnTo>
                        <a:pt x="966" y="0"/>
                      </a:lnTo>
                      <a:close/>
                    </a:path>
                  </a:pathLst>
                </a:custGeom>
                <a:solidFill>
                  <a:srgbClr val="000000"/>
                </a:solidFill>
                <a:ln w="28575">
                  <a:solidFill>
                    <a:srgbClr val="006600"/>
                  </a:solidFill>
                  <a:round/>
                  <a:headEnd/>
                  <a:tailEnd/>
                </a:ln>
              </p:spPr>
              <p:txBody>
                <a:bodyPr/>
                <a:lstStyle/>
                <a:p>
                  <a:endParaRPr lang="zh-TW" altLang="en-US"/>
                </a:p>
              </p:txBody>
            </p:sp>
            <p:sp>
              <p:nvSpPr>
                <p:cNvPr id="29723" name="Freeform 15"/>
                <p:cNvSpPr>
                  <a:spLocks noChangeAspect="1"/>
                </p:cNvSpPr>
                <p:nvPr/>
              </p:nvSpPr>
              <p:spPr bwMode="auto">
                <a:xfrm>
                  <a:off x="4051" y="2483"/>
                  <a:ext cx="483" cy="346"/>
                </a:xfrm>
                <a:custGeom>
                  <a:avLst/>
                  <a:gdLst>
                    <a:gd name="T0" fmla="*/ 483 w 483"/>
                    <a:gd name="T1" fmla="*/ 0 h 346"/>
                    <a:gd name="T2" fmla="*/ 483 w 483"/>
                    <a:gd name="T3" fmla="*/ 1 h 346"/>
                    <a:gd name="T4" fmla="*/ 0 w 483"/>
                    <a:gd name="T5" fmla="*/ 346 h 346"/>
                    <a:gd name="T6" fmla="*/ 0 w 483"/>
                    <a:gd name="T7" fmla="*/ 345 h 346"/>
                    <a:gd name="T8" fmla="*/ 483 w 483"/>
                    <a:gd name="T9" fmla="*/ 0 h 346"/>
                    <a:gd name="T10" fmla="*/ 0 60000 65536"/>
                    <a:gd name="T11" fmla="*/ 0 60000 65536"/>
                    <a:gd name="T12" fmla="*/ 0 60000 65536"/>
                    <a:gd name="T13" fmla="*/ 0 60000 65536"/>
                    <a:gd name="T14" fmla="*/ 0 60000 65536"/>
                    <a:gd name="T15" fmla="*/ 0 w 483"/>
                    <a:gd name="T16" fmla="*/ 0 h 346"/>
                    <a:gd name="T17" fmla="*/ 483 w 483"/>
                    <a:gd name="T18" fmla="*/ 346 h 346"/>
                  </a:gdLst>
                  <a:ahLst/>
                  <a:cxnLst>
                    <a:cxn ang="T10">
                      <a:pos x="T0" y="T1"/>
                    </a:cxn>
                    <a:cxn ang="T11">
                      <a:pos x="T2" y="T3"/>
                    </a:cxn>
                    <a:cxn ang="T12">
                      <a:pos x="T4" y="T5"/>
                    </a:cxn>
                    <a:cxn ang="T13">
                      <a:pos x="T6" y="T7"/>
                    </a:cxn>
                    <a:cxn ang="T14">
                      <a:pos x="T8" y="T9"/>
                    </a:cxn>
                  </a:cxnLst>
                  <a:rect l="T15" t="T16" r="T17" b="T18"/>
                  <a:pathLst>
                    <a:path w="483" h="346">
                      <a:moveTo>
                        <a:pt x="483" y="0"/>
                      </a:moveTo>
                      <a:lnTo>
                        <a:pt x="483" y="1"/>
                      </a:lnTo>
                      <a:lnTo>
                        <a:pt x="0" y="346"/>
                      </a:lnTo>
                      <a:lnTo>
                        <a:pt x="0" y="345"/>
                      </a:lnTo>
                      <a:lnTo>
                        <a:pt x="483" y="0"/>
                      </a:lnTo>
                      <a:close/>
                    </a:path>
                  </a:pathLst>
                </a:custGeom>
                <a:solidFill>
                  <a:srgbClr val="000000"/>
                </a:solidFill>
                <a:ln w="28575">
                  <a:solidFill>
                    <a:srgbClr val="006600"/>
                  </a:solidFill>
                  <a:round/>
                  <a:headEnd/>
                  <a:tailEnd/>
                </a:ln>
              </p:spPr>
              <p:txBody>
                <a:bodyPr/>
                <a:lstStyle/>
                <a:p>
                  <a:endParaRPr lang="zh-TW" altLang="en-US"/>
                </a:p>
              </p:txBody>
            </p:sp>
            <p:sp>
              <p:nvSpPr>
                <p:cNvPr id="29724" name="Freeform 16"/>
                <p:cNvSpPr>
                  <a:spLocks noChangeAspect="1"/>
                </p:cNvSpPr>
                <p:nvPr/>
              </p:nvSpPr>
              <p:spPr bwMode="auto">
                <a:xfrm>
                  <a:off x="4051" y="2828"/>
                  <a:ext cx="483" cy="347"/>
                </a:xfrm>
                <a:custGeom>
                  <a:avLst/>
                  <a:gdLst>
                    <a:gd name="T0" fmla="*/ 483 w 483"/>
                    <a:gd name="T1" fmla="*/ 346 h 347"/>
                    <a:gd name="T2" fmla="*/ 483 w 483"/>
                    <a:gd name="T3" fmla="*/ 347 h 347"/>
                    <a:gd name="T4" fmla="*/ 0 w 483"/>
                    <a:gd name="T5" fmla="*/ 1 h 347"/>
                    <a:gd name="T6" fmla="*/ 0 w 483"/>
                    <a:gd name="T7" fmla="*/ 0 h 347"/>
                    <a:gd name="T8" fmla="*/ 483 w 483"/>
                    <a:gd name="T9" fmla="*/ 346 h 347"/>
                    <a:gd name="T10" fmla="*/ 0 60000 65536"/>
                    <a:gd name="T11" fmla="*/ 0 60000 65536"/>
                    <a:gd name="T12" fmla="*/ 0 60000 65536"/>
                    <a:gd name="T13" fmla="*/ 0 60000 65536"/>
                    <a:gd name="T14" fmla="*/ 0 60000 65536"/>
                    <a:gd name="T15" fmla="*/ 0 w 483"/>
                    <a:gd name="T16" fmla="*/ 0 h 347"/>
                    <a:gd name="T17" fmla="*/ 483 w 483"/>
                    <a:gd name="T18" fmla="*/ 347 h 347"/>
                  </a:gdLst>
                  <a:ahLst/>
                  <a:cxnLst>
                    <a:cxn ang="T10">
                      <a:pos x="T0" y="T1"/>
                    </a:cxn>
                    <a:cxn ang="T11">
                      <a:pos x="T2" y="T3"/>
                    </a:cxn>
                    <a:cxn ang="T12">
                      <a:pos x="T4" y="T5"/>
                    </a:cxn>
                    <a:cxn ang="T13">
                      <a:pos x="T6" y="T7"/>
                    </a:cxn>
                    <a:cxn ang="T14">
                      <a:pos x="T8" y="T9"/>
                    </a:cxn>
                  </a:cxnLst>
                  <a:rect l="T15" t="T16" r="T17" b="T18"/>
                  <a:pathLst>
                    <a:path w="483" h="347">
                      <a:moveTo>
                        <a:pt x="483" y="346"/>
                      </a:moveTo>
                      <a:lnTo>
                        <a:pt x="483" y="347"/>
                      </a:lnTo>
                      <a:lnTo>
                        <a:pt x="0" y="1"/>
                      </a:lnTo>
                      <a:lnTo>
                        <a:pt x="0" y="0"/>
                      </a:lnTo>
                      <a:lnTo>
                        <a:pt x="483" y="346"/>
                      </a:lnTo>
                      <a:close/>
                    </a:path>
                  </a:pathLst>
                </a:custGeom>
                <a:solidFill>
                  <a:srgbClr val="000000"/>
                </a:solidFill>
                <a:ln w="28575">
                  <a:solidFill>
                    <a:srgbClr val="006600"/>
                  </a:solidFill>
                  <a:round/>
                  <a:headEnd/>
                  <a:tailEnd/>
                </a:ln>
              </p:spPr>
              <p:txBody>
                <a:bodyPr/>
                <a:lstStyle/>
                <a:p>
                  <a:endParaRPr lang="zh-TW" altLang="en-US"/>
                </a:p>
              </p:txBody>
            </p:sp>
            <p:sp>
              <p:nvSpPr>
                <p:cNvPr id="29725" name="Freeform 17"/>
                <p:cNvSpPr>
                  <a:spLocks noChangeAspect="1"/>
                </p:cNvSpPr>
                <p:nvPr/>
              </p:nvSpPr>
              <p:spPr bwMode="auto">
                <a:xfrm>
                  <a:off x="3085" y="2137"/>
                  <a:ext cx="966" cy="692"/>
                </a:xfrm>
                <a:custGeom>
                  <a:avLst/>
                  <a:gdLst>
                    <a:gd name="T0" fmla="*/ 966 w 966"/>
                    <a:gd name="T1" fmla="*/ 691 h 692"/>
                    <a:gd name="T2" fmla="*/ 966 w 966"/>
                    <a:gd name="T3" fmla="*/ 692 h 692"/>
                    <a:gd name="T4" fmla="*/ 0 w 966"/>
                    <a:gd name="T5" fmla="*/ 1 h 692"/>
                    <a:gd name="T6" fmla="*/ 0 w 966"/>
                    <a:gd name="T7" fmla="*/ 0 h 692"/>
                    <a:gd name="T8" fmla="*/ 966 w 966"/>
                    <a:gd name="T9" fmla="*/ 691 h 692"/>
                    <a:gd name="T10" fmla="*/ 0 60000 65536"/>
                    <a:gd name="T11" fmla="*/ 0 60000 65536"/>
                    <a:gd name="T12" fmla="*/ 0 60000 65536"/>
                    <a:gd name="T13" fmla="*/ 0 60000 65536"/>
                    <a:gd name="T14" fmla="*/ 0 60000 65536"/>
                    <a:gd name="T15" fmla="*/ 0 w 966"/>
                    <a:gd name="T16" fmla="*/ 0 h 692"/>
                    <a:gd name="T17" fmla="*/ 966 w 966"/>
                    <a:gd name="T18" fmla="*/ 692 h 692"/>
                  </a:gdLst>
                  <a:ahLst/>
                  <a:cxnLst>
                    <a:cxn ang="T10">
                      <a:pos x="T0" y="T1"/>
                    </a:cxn>
                    <a:cxn ang="T11">
                      <a:pos x="T2" y="T3"/>
                    </a:cxn>
                    <a:cxn ang="T12">
                      <a:pos x="T4" y="T5"/>
                    </a:cxn>
                    <a:cxn ang="T13">
                      <a:pos x="T6" y="T7"/>
                    </a:cxn>
                    <a:cxn ang="T14">
                      <a:pos x="T8" y="T9"/>
                    </a:cxn>
                  </a:cxnLst>
                  <a:rect l="T15" t="T16" r="T17" b="T18"/>
                  <a:pathLst>
                    <a:path w="966" h="692">
                      <a:moveTo>
                        <a:pt x="966" y="691"/>
                      </a:moveTo>
                      <a:lnTo>
                        <a:pt x="966" y="692"/>
                      </a:lnTo>
                      <a:lnTo>
                        <a:pt x="0" y="1"/>
                      </a:lnTo>
                      <a:lnTo>
                        <a:pt x="0" y="0"/>
                      </a:lnTo>
                      <a:lnTo>
                        <a:pt x="966" y="691"/>
                      </a:lnTo>
                      <a:close/>
                    </a:path>
                  </a:pathLst>
                </a:custGeom>
                <a:solidFill>
                  <a:srgbClr val="000000"/>
                </a:solidFill>
                <a:ln w="28575">
                  <a:solidFill>
                    <a:srgbClr val="006600"/>
                  </a:solidFill>
                  <a:round/>
                  <a:headEnd/>
                  <a:tailEnd/>
                </a:ln>
              </p:spPr>
              <p:txBody>
                <a:bodyPr/>
                <a:lstStyle/>
                <a:p>
                  <a:endParaRPr lang="zh-TW" altLang="en-US"/>
                </a:p>
              </p:txBody>
            </p:sp>
            <p:sp>
              <p:nvSpPr>
                <p:cNvPr id="29726" name="Freeform 18"/>
                <p:cNvSpPr>
                  <a:spLocks noChangeAspect="1"/>
                </p:cNvSpPr>
                <p:nvPr/>
              </p:nvSpPr>
              <p:spPr bwMode="auto">
                <a:xfrm>
                  <a:off x="2602" y="1792"/>
                  <a:ext cx="483" cy="346"/>
                </a:xfrm>
                <a:custGeom>
                  <a:avLst/>
                  <a:gdLst>
                    <a:gd name="T0" fmla="*/ 483 w 483"/>
                    <a:gd name="T1" fmla="*/ 345 h 346"/>
                    <a:gd name="T2" fmla="*/ 483 w 483"/>
                    <a:gd name="T3" fmla="*/ 346 h 346"/>
                    <a:gd name="T4" fmla="*/ 0 w 483"/>
                    <a:gd name="T5" fmla="*/ 2 h 346"/>
                    <a:gd name="T6" fmla="*/ 0 w 483"/>
                    <a:gd name="T7" fmla="*/ 0 h 346"/>
                    <a:gd name="T8" fmla="*/ 483 w 483"/>
                    <a:gd name="T9" fmla="*/ 345 h 346"/>
                    <a:gd name="T10" fmla="*/ 0 60000 65536"/>
                    <a:gd name="T11" fmla="*/ 0 60000 65536"/>
                    <a:gd name="T12" fmla="*/ 0 60000 65536"/>
                    <a:gd name="T13" fmla="*/ 0 60000 65536"/>
                    <a:gd name="T14" fmla="*/ 0 60000 65536"/>
                    <a:gd name="T15" fmla="*/ 0 w 483"/>
                    <a:gd name="T16" fmla="*/ 0 h 346"/>
                    <a:gd name="T17" fmla="*/ 483 w 483"/>
                    <a:gd name="T18" fmla="*/ 346 h 346"/>
                  </a:gdLst>
                  <a:ahLst/>
                  <a:cxnLst>
                    <a:cxn ang="T10">
                      <a:pos x="T0" y="T1"/>
                    </a:cxn>
                    <a:cxn ang="T11">
                      <a:pos x="T2" y="T3"/>
                    </a:cxn>
                    <a:cxn ang="T12">
                      <a:pos x="T4" y="T5"/>
                    </a:cxn>
                    <a:cxn ang="T13">
                      <a:pos x="T6" y="T7"/>
                    </a:cxn>
                    <a:cxn ang="T14">
                      <a:pos x="T8" y="T9"/>
                    </a:cxn>
                  </a:cxnLst>
                  <a:rect l="T15" t="T16" r="T17" b="T18"/>
                  <a:pathLst>
                    <a:path w="483" h="346">
                      <a:moveTo>
                        <a:pt x="483" y="345"/>
                      </a:moveTo>
                      <a:lnTo>
                        <a:pt x="483" y="346"/>
                      </a:lnTo>
                      <a:lnTo>
                        <a:pt x="0" y="2"/>
                      </a:lnTo>
                      <a:lnTo>
                        <a:pt x="0" y="0"/>
                      </a:lnTo>
                      <a:lnTo>
                        <a:pt x="483" y="345"/>
                      </a:lnTo>
                      <a:close/>
                    </a:path>
                  </a:pathLst>
                </a:custGeom>
                <a:solidFill>
                  <a:srgbClr val="000000"/>
                </a:solidFill>
                <a:ln w="28575">
                  <a:solidFill>
                    <a:srgbClr val="006600"/>
                  </a:solidFill>
                  <a:round/>
                  <a:headEnd/>
                  <a:tailEnd/>
                </a:ln>
              </p:spPr>
              <p:txBody>
                <a:bodyPr/>
                <a:lstStyle/>
                <a:p>
                  <a:endParaRPr lang="zh-TW" altLang="en-US"/>
                </a:p>
              </p:txBody>
            </p:sp>
          </p:grpSp>
          <p:sp>
            <p:nvSpPr>
              <p:cNvPr id="29717" name="Line 25"/>
              <p:cNvSpPr>
                <a:spLocks noChangeAspect="1" noChangeShapeType="1"/>
              </p:cNvSpPr>
              <p:nvPr/>
            </p:nvSpPr>
            <p:spPr bwMode="auto">
              <a:xfrm>
                <a:off x="3234" y="2773"/>
                <a:ext cx="1912" cy="0"/>
              </a:xfrm>
              <a:prstGeom prst="line">
                <a:avLst/>
              </a:prstGeom>
              <a:noFill/>
              <a:ln w="28575">
                <a:solidFill>
                  <a:srgbClr val="006600"/>
                </a:solidFill>
                <a:round/>
                <a:headEnd/>
                <a:tailEnd type="triangle" w="med" len="med"/>
              </a:ln>
            </p:spPr>
            <p:txBody>
              <a:bodyPr wrap="none" anchor="ctr"/>
              <a:lstStyle/>
              <a:p>
                <a:endParaRPr lang="zh-TW" altLang="en-US"/>
              </a:p>
            </p:txBody>
          </p:sp>
          <p:sp>
            <p:nvSpPr>
              <p:cNvPr id="29718" name="Text Box 26"/>
              <p:cNvSpPr txBox="1">
                <a:spLocks noChangeAspect="1" noChangeArrowheads="1"/>
              </p:cNvSpPr>
              <p:nvPr/>
            </p:nvSpPr>
            <p:spPr bwMode="auto">
              <a:xfrm>
                <a:off x="4026" y="2781"/>
                <a:ext cx="551" cy="306"/>
              </a:xfrm>
              <a:prstGeom prst="rect">
                <a:avLst/>
              </a:prstGeom>
              <a:noFill/>
              <a:ln w="28575">
                <a:noFill/>
                <a:miter lim="800000"/>
                <a:headEnd/>
                <a:tailEnd/>
              </a:ln>
            </p:spPr>
            <p:txBody>
              <a:bodyPr wrap="none">
                <a:spAutoFit/>
              </a:bodyPr>
              <a:lstStyle/>
              <a:p>
                <a:pPr eaLnBrk="0" hangingPunct="0"/>
                <a:r>
                  <a:rPr kumimoji="0" lang="en-US" altLang="zh-TW" sz="1400">
                    <a:solidFill>
                      <a:srgbClr val="333399"/>
                    </a:solidFill>
                    <a:ea typeface="新細明體" pitchFamily="18" charset="-120"/>
                  </a:rPr>
                  <a:t>time</a:t>
                </a:r>
              </a:p>
            </p:txBody>
          </p:sp>
        </p:grpSp>
      </p:grpSp>
      <p:sp>
        <p:nvSpPr>
          <p:cNvPr id="29706" name="AutoShape 30"/>
          <p:cNvSpPr>
            <a:spLocks noChangeArrowheads="1"/>
          </p:cNvSpPr>
          <p:nvPr/>
        </p:nvSpPr>
        <p:spPr bwMode="auto">
          <a:xfrm>
            <a:off x="611188" y="333375"/>
            <a:ext cx="43926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pPr eaLnBrk="0" hangingPunct="0"/>
            <a:r>
              <a:rPr kumimoji="0" lang="en-US" altLang="zh-TW" sz="1800">
                <a:solidFill>
                  <a:srgbClr val="333399"/>
                </a:solidFill>
                <a:ea typeface="新細明體" pitchFamily="18" charset="-120"/>
              </a:rPr>
              <a:t>Unrooted versus rooted phylogenies</a:t>
            </a:r>
            <a:endParaRPr lang="en-US" altLang="zh-TW" sz="1800">
              <a:solidFill>
                <a:srgbClr val="333399"/>
              </a:solidFill>
              <a:ea typeface="華康粗黑體" pitchFamily="49" charset="-120"/>
            </a:endParaRPr>
          </a:p>
        </p:txBody>
      </p:sp>
      <p:grpSp>
        <p:nvGrpSpPr>
          <p:cNvPr id="29707" name="Group 47"/>
          <p:cNvGrpSpPr>
            <a:grpSpLocks/>
          </p:cNvGrpSpPr>
          <p:nvPr/>
        </p:nvGrpSpPr>
        <p:grpSpPr bwMode="auto">
          <a:xfrm>
            <a:off x="1185863" y="4559300"/>
            <a:ext cx="2808287" cy="1449388"/>
            <a:chOff x="703" y="2951"/>
            <a:chExt cx="1769" cy="913"/>
          </a:xfrm>
        </p:grpSpPr>
        <p:grpSp>
          <p:nvGrpSpPr>
            <p:cNvPr id="29709" name="Group 45"/>
            <p:cNvGrpSpPr>
              <a:grpSpLocks noChangeAspect="1"/>
            </p:cNvGrpSpPr>
            <p:nvPr/>
          </p:nvGrpSpPr>
          <p:grpSpPr bwMode="auto">
            <a:xfrm>
              <a:off x="703" y="2951"/>
              <a:ext cx="1769" cy="913"/>
              <a:chOff x="567" y="2931"/>
              <a:chExt cx="1996" cy="1030"/>
            </a:xfrm>
          </p:grpSpPr>
          <p:pic>
            <p:nvPicPr>
              <p:cNvPr id="29711" name="Picture 43"/>
              <p:cNvPicPr>
                <a:picLocks noChangeAspect="1" noChangeArrowheads="1"/>
              </p:cNvPicPr>
              <p:nvPr/>
            </p:nvPicPr>
            <p:blipFill>
              <a:blip r:embed="rId3"/>
              <a:srcRect l="2150" r="2484"/>
              <a:stretch>
                <a:fillRect/>
              </a:stretch>
            </p:blipFill>
            <p:spPr bwMode="auto">
              <a:xfrm>
                <a:off x="567" y="2931"/>
                <a:ext cx="1996" cy="843"/>
              </a:xfrm>
              <a:prstGeom prst="rect">
                <a:avLst/>
              </a:prstGeom>
              <a:solidFill>
                <a:schemeClr val="bg1"/>
              </a:solidFill>
              <a:ln w="38100">
                <a:noFill/>
                <a:miter lim="800000"/>
                <a:headEnd/>
                <a:tailEnd/>
              </a:ln>
            </p:spPr>
          </p:pic>
          <p:sp>
            <p:nvSpPr>
              <p:cNvPr id="29712" name="Rectangle 44"/>
              <p:cNvSpPr>
                <a:spLocks noChangeAspect="1" noChangeArrowheads="1"/>
              </p:cNvSpPr>
              <p:nvPr/>
            </p:nvSpPr>
            <p:spPr bwMode="auto">
              <a:xfrm>
                <a:off x="567" y="3702"/>
                <a:ext cx="1995" cy="259"/>
              </a:xfrm>
              <a:prstGeom prst="rect">
                <a:avLst/>
              </a:prstGeom>
              <a:solidFill>
                <a:schemeClr val="bg1"/>
              </a:solidFill>
              <a:ln w="9525">
                <a:noFill/>
                <a:miter lim="800000"/>
                <a:headEnd/>
                <a:tailEnd/>
              </a:ln>
            </p:spPr>
            <p:txBody>
              <a:bodyPr>
                <a:spAutoFit/>
              </a:bodyPr>
              <a:lstStyle/>
              <a:p>
                <a:pPr algn="ctr"/>
                <a:r>
                  <a:rPr kumimoji="0" lang="en-US" altLang="en-US" sz="900">
                    <a:solidFill>
                      <a:srgbClr val="333399"/>
                    </a:solidFill>
                    <a:ea typeface="新細明體" pitchFamily="18" charset="-120"/>
                  </a:rPr>
                  <a:t>Branches can be rotated at a</a:t>
                </a:r>
                <a:r>
                  <a:rPr kumimoji="0" lang="en-US" altLang="zh-TW" sz="900">
                    <a:solidFill>
                      <a:srgbClr val="333399"/>
                    </a:solidFill>
                    <a:ea typeface="新細明體" pitchFamily="18" charset="-120"/>
                  </a:rPr>
                  <a:t> </a:t>
                </a:r>
                <a:r>
                  <a:rPr kumimoji="0" lang="en-US" altLang="en-US" sz="900">
                    <a:solidFill>
                      <a:srgbClr val="333399"/>
                    </a:solidFill>
                    <a:ea typeface="新細明體" pitchFamily="18" charset="-120"/>
                  </a:rPr>
                  <a:t>node, without changing</a:t>
                </a:r>
                <a:r>
                  <a:rPr kumimoji="0" lang="en-US" altLang="zh-TW" sz="900">
                    <a:solidFill>
                      <a:srgbClr val="333399"/>
                    </a:solidFill>
                    <a:ea typeface="新細明體" pitchFamily="18" charset="-120"/>
                  </a:rPr>
                  <a:t> relationships among</a:t>
                </a:r>
                <a:r>
                  <a:rPr kumimoji="0" lang="en-US" altLang="en-US" sz="900">
                    <a:solidFill>
                      <a:srgbClr val="333399"/>
                    </a:solidFill>
                    <a:ea typeface="新細明體" pitchFamily="18" charset="-120"/>
                  </a:rPr>
                  <a:t> the taxa</a:t>
                </a:r>
                <a:r>
                  <a:rPr kumimoji="0" lang="en-US" altLang="zh-TW" sz="900">
                    <a:solidFill>
                      <a:srgbClr val="333399"/>
                    </a:solidFill>
                    <a:ea typeface="新細明體" pitchFamily="18" charset="-120"/>
                  </a:rPr>
                  <a:t>.</a:t>
                </a:r>
              </a:p>
            </p:txBody>
          </p:sp>
        </p:grpSp>
        <p:sp>
          <p:nvSpPr>
            <p:cNvPr id="29710" name="Rectangle 46"/>
            <p:cNvSpPr>
              <a:spLocks noChangeArrowheads="1"/>
            </p:cNvSpPr>
            <p:nvPr/>
          </p:nvSpPr>
          <p:spPr bwMode="auto">
            <a:xfrm>
              <a:off x="703" y="2951"/>
              <a:ext cx="1769" cy="908"/>
            </a:xfrm>
            <a:prstGeom prst="rect">
              <a:avLst/>
            </a:prstGeom>
            <a:noFill/>
            <a:ln w="57150" cmpd="thickThin">
              <a:solidFill>
                <a:srgbClr val="990033"/>
              </a:solidFill>
              <a:miter lim="800000"/>
              <a:headEnd/>
              <a:tailEnd/>
            </a:ln>
          </p:spPr>
          <p:txBody>
            <a:bodyPr wrap="none" anchor="ctr"/>
            <a:lstStyle/>
            <a:p>
              <a:endParaRPr lang="zh-TW" altLang="en-US"/>
            </a:p>
          </p:txBody>
        </p:sp>
      </p:grpSp>
      <p:sp>
        <p:nvSpPr>
          <p:cNvPr id="37" name="投影片編號版面配置區 36"/>
          <p:cNvSpPr>
            <a:spLocks noGrp="1"/>
          </p:cNvSpPr>
          <p:nvPr>
            <p:ph type="sldNum" sz="quarter" idx="12"/>
          </p:nvPr>
        </p:nvSpPr>
        <p:spPr/>
        <p:txBody>
          <a:bodyPr/>
          <a:lstStyle/>
          <a:p>
            <a:pPr>
              <a:defRPr/>
            </a:pPr>
            <a:fld id="{BCCC0EAB-7A86-41EB-870A-F3BA0FA2AE4A}" type="slidenum">
              <a:rPr lang="en-US" altLang="zh-TW" smtClean="0"/>
              <a:pPr>
                <a:defRPr/>
              </a:pPr>
              <a:t>12</a:t>
            </a:fld>
            <a:endParaRPr lang="en-US" altLang="zh-TW"/>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AutoShape 38"/>
          <p:cNvSpPr>
            <a:spLocks noChangeArrowheads="1"/>
          </p:cNvSpPr>
          <p:nvPr/>
        </p:nvSpPr>
        <p:spPr bwMode="auto">
          <a:xfrm>
            <a:off x="611188" y="333375"/>
            <a:ext cx="33131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en-US" sz="1800">
                <a:solidFill>
                  <a:srgbClr val="990033"/>
                </a:solidFill>
                <a:ea typeface="華康粗黑體" pitchFamily="49" charset="-120"/>
              </a:rPr>
              <a:t>Rooting using an outgroup</a:t>
            </a:r>
            <a:endParaRPr lang="en-US" altLang="zh-TW" sz="1800">
              <a:solidFill>
                <a:srgbClr val="990033"/>
              </a:solidFill>
              <a:ea typeface="華康粗黑體" pitchFamily="49" charset="-120"/>
            </a:endParaRPr>
          </a:p>
        </p:txBody>
      </p:sp>
      <p:grpSp>
        <p:nvGrpSpPr>
          <p:cNvPr id="30723" name="Group 89"/>
          <p:cNvGrpSpPr>
            <a:grpSpLocks/>
          </p:cNvGrpSpPr>
          <p:nvPr/>
        </p:nvGrpSpPr>
        <p:grpSpPr bwMode="auto">
          <a:xfrm>
            <a:off x="611188" y="1214438"/>
            <a:ext cx="7921625" cy="2376487"/>
            <a:chOff x="385" y="842"/>
            <a:chExt cx="4990" cy="1497"/>
          </a:xfrm>
        </p:grpSpPr>
        <p:sp>
          <p:nvSpPr>
            <p:cNvPr id="30752" name="AutoShape 56"/>
            <p:cNvSpPr>
              <a:spLocks noChangeArrowheads="1"/>
            </p:cNvSpPr>
            <p:nvPr/>
          </p:nvSpPr>
          <p:spPr bwMode="auto">
            <a:xfrm rot="-5400000">
              <a:off x="2131" y="-904"/>
              <a:ext cx="1497" cy="4990"/>
            </a:xfrm>
            <a:prstGeom prst="roundRect">
              <a:avLst>
                <a:gd name="adj" fmla="val 5014"/>
              </a:avLst>
            </a:prstGeom>
            <a:solidFill>
              <a:srgbClr val="CCFFCC"/>
            </a:solidFill>
            <a:ln w="9525">
              <a:noFill/>
              <a:round/>
              <a:headEnd/>
              <a:tailEnd/>
            </a:ln>
            <a:effectLst>
              <a:prstShdw prst="shdw17" dist="17961" dir="2700000">
                <a:srgbClr val="7A997A"/>
              </a:prstShdw>
            </a:effectLst>
          </p:spPr>
          <p:txBody>
            <a:bodyPr vert="eaVert" wrap="none"/>
            <a:lstStyle/>
            <a:p>
              <a:pPr eaLnBrk="0" hangingPunct="0">
                <a:lnSpc>
                  <a:spcPct val="130000"/>
                </a:lnSpc>
                <a:tabLst>
                  <a:tab pos="265113" algn="l"/>
                </a:tabLst>
              </a:pPr>
              <a:r>
                <a:rPr kumimoji="0" lang="en-GB" altLang="zh-TW" sz="1800">
                  <a:solidFill>
                    <a:srgbClr val="990033"/>
                  </a:solidFill>
                  <a:ea typeface="新細明體" pitchFamily="18" charset="-120"/>
                </a:rPr>
                <a:t>unrooted tree</a:t>
              </a:r>
            </a:p>
          </p:txBody>
        </p:sp>
        <p:grpSp>
          <p:nvGrpSpPr>
            <p:cNvPr id="30753" name="Group 51"/>
            <p:cNvGrpSpPr>
              <a:grpSpLocks/>
            </p:cNvGrpSpPr>
            <p:nvPr/>
          </p:nvGrpSpPr>
          <p:grpSpPr bwMode="auto">
            <a:xfrm>
              <a:off x="2064" y="917"/>
              <a:ext cx="2518" cy="1344"/>
              <a:chOff x="2880" y="445"/>
              <a:chExt cx="2518" cy="1344"/>
            </a:xfrm>
          </p:grpSpPr>
          <p:sp>
            <p:nvSpPr>
              <p:cNvPr id="30754" name="Text Box 4"/>
              <p:cNvSpPr txBox="1">
                <a:spLocks noChangeArrowheads="1"/>
              </p:cNvSpPr>
              <p:nvPr/>
            </p:nvSpPr>
            <p:spPr bwMode="auto">
              <a:xfrm>
                <a:off x="2880" y="981"/>
                <a:ext cx="477" cy="173"/>
              </a:xfrm>
              <a:prstGeom prst="rect">
                <a:avLst/>
              </a:prstGeom>
              <a:noFill/>
              <a:ln w="9525">
                <a:noFill/>
                <a:miter lim="800000"/>
                <a:headEnd/>
                <a:tailEnd/>
              </a:ln>
            </p:spPr>
            <p:txBody>
              <a:bodyPr wrap="none">
                <a:spAutoFit/>
              </a:bodyPr>
              <a:lstStyle/>
              <a:p>
                <a:pPr eaLnBrk="0" hangingPunct="0"/>
                <a:r>
                  <a:rPr kumimoji="0" lang="en-GB" altLang="en-GB" sz="1200">
                    <a:solidFill>
                      <a:srgbClr val="FF0000"/>
                    </a:solidFill>
                    <a:ea typeface="新細明體" pitchFamily="18" charset="-120"/>
                  </a:rPr>
                  <a:t>archaea</a:t>
                </a:r>
              </a:p>
            </p:txBody>
          </p:sp>
          <p:sp>
            <p:nvSpPr>
              <p:cNvPr id="30755" name="Text Box 5"/>
              <p:cNvSpPr txBox="1">
                <a:spLocks noChangeArrowheads="1"/>
              </p:cNvSpPr>
              <p:nvPr/>
            </p:nvSpPr>
            <p:spPr bwMode="auto">
              <a:xfrm>
                <a:off x="2880" y="708"/>
                <a:ext cx="477" cy="173"/>
              </a:xfrm>
              <a:prstGeom prst="rect">
                <a:avLst/>
              </a:prstGeom>
              <a:noFill/>
              <a:ln w="9525">
                <a:noFill/>
                <a:miter lim="800000"/>
                <a:headEnd/>
                <a:tailEnd/>
              </a:ln>
            </p:spPr>
            <p:txBody>
              <a:bodyPr wrap="none">
                <a:spAutoFit/>
              </a:bodyPr>
              <a:lstStyle/>
              <a:p>
                <a:pPr eaLnBrk="0" hangingPunct="0"/>
                <a:r>
                  <a:rPr kumimoji="0" lang="en-GB" altLang="en-GB" sz="1200">
                    <a:solidFill>
                      <a:srgbClr val="FF0000"/>
                    </a:solidFill>
                    <a:ea typeface="新細明體" pitchFamily="18" charset="-120"/>
                  </a:rPr>
                  <a:t>archaea</a:t>
                </a:r>
              </a:p>
            </p:txBody>
          </p:sp>
          <p:sp>
            <p:nvSpPr>
              <p:cNvPr id="30756" name="Text Box 6"/>
              <p:cNvSpPr txBox="1">
                <a:spLocks noChangeArrowheads="1"/>
              </p:cNvSpPr>
              <p:nvPr/>
            </p:nvSpPr>
            <p:spPr bwMode="auto">
              <a:xfrm>
                <a:off x="3515" y="445"/>
                <a:ext cx="477" cy="173"/>
              </a:xfrm>
              <a:prstGeom prst="rect">
                <a:avLst/>
              </a:prstGeom>
              <a:noFill/>
              <a:ln w="9525">
                <a:noFill/>
                <a:miter lim="800000"/>
                <a:headEnd/>
                <a:tailEnd/>
              </a:ln>
            </p:spPr>
            <p:txBody>
              <a:bodyPr wrap="none">
                <a:spAutoFit/>
              </a:bodyPr>
              <a:lstStyle/>
              <a:p>
                <a:pPr eaLnBrk="0" hangingPunct="0"/>
                <a:r>
                  <a:rPr kumimoji="0" lang="en-GB" altLang="en-GB" sz="1200">
                    <a:solidFill>
                      <a:srgbClr val="FF0000"/>
                    </a:solidFill>
                    <a:ea typeface="新細明體" pitchFamily="18" charset="-120"/>
                  </a:rPr>
                  <a:t>archaea</a:t>
                </a:r>
              </a:p>
            </p:txBody>
          </p:sp>
          <p:sp>
            <p:nvSpPr>
              <p:cNvPr id="30757" name="Text Box 9"/>
              <p:cNvSpPr txBox="1">
                <a:spLocks noChangeArrowheads="1"/>
              </p:cNvSpPr>
              <p:nvPr/>
            </p:nvSpPr>
            <p:spPr bwMode="auto">
              <a:xfrm>
                <a:off x="3243" y="1307"/>
                <a:ext cx="568" cy="173"/>
              </a:xfrm>
              <a:prstGeom prst="rect">
                <a:avLst/>
              </a:prstGeom>
              <a:noFill/>
              <a:ln w="9525">
                <a:noFill/>
                <a:miter lim="800000"/>
                <a:headEnd/>
                <a:tailEnd/>
              </a:ln>
            </p:spPr>
            <p:txBody>
              <a:bodyPr wrap="none">
                <a:spAutoFit/>
              </a:bodyPr>
              <a:lstStyle/>
              <a:p>
                <a:pPr eaLnBrk="0" hangingPunct="0"/>
                <a:r>
                  <a:rPr kumimoji="0" lang="en-GB" altLang="en-GB" sz="1200">
                    <a:solidFill>
                      <a:srgbClr val="2828A2"/>
                    </a:solidFill>
                    <a:ea typeface="新細明體" pitchFamily="18" charset="-120"/>
                  </a:rPr>
                  <a:t>eukaryote</a:t>
                </a:r>
              </a:p>
            </p:txBody>
          </p:sp>
          <p:sp>
            <p:nvSpPr>
              <p:cNvPr id="30758" name="Text Box 10"/>
              <p:cNvSpPr txBox="1">
                <a:spLocks noChangeArrowheads="1"/>
              </p:cNvSpPr>
              <p:nvPr/>
            </p:nvSpPr>
            <p:spPr bwMode="auto">
              <a:xfrm>
                <a:off x="4059" y="1616"/>
                <a:ext cx="568" cy="173"/>
              </a:xfrm>
              <a:prstGeom prst="rect">
                <a:avLst/>
              </a:prstGeom>
              <a:noFill/>
              <a:ln w="9525">
                <a:noFill/>
                <a:miter lim="800000"/>
                <a:headEnd/>
                <a:tailEnd/>
              </a:ln>
            </p:spPr>
            <p:txBody>
              <a:bodyPr wrap="none">
                <a:spAutoFit/>
              </a:bodyPr>
              <a:lstStyle/>
              <a:p>
                <a:pPr eaLnBrk="0" hangingPunct="0"/>
                <a:r>
                  <a:rPr kumimoji="0" lang="en-GB" altLang="en-GB" sz="1200">
                    <a:solidFill>
                      <a:srgbClr val="2828A2"/>
                    </a:solidFill>
                    <a:ea typeface="新細明體" pitchFamily="18" charset="-120"/>
                  </a:rPr>
                  <a:t>eukaryote</a:t>
                </a:r>
              </a:p>
            </p:txBody>
          </p:sp>
          <p:sp>
            <p:nvSpPr>
              <p:cNvPr id="30759" name="Text Box 11"/>
              <p:cNvSpPr txBox="1">
                <a:spLocks noChangeArrowheads="1"/>
              </p:cNvSpPr>
              <p:nvPr/>
            </p:nvSpPr>
            <p:spPr bwMode="auto">
              <a:xfrm>
                <a:off x="4830" y="1125"/>
                <a:ext cx="568" cy="173"/>
              </a:xfrm>
              <a:prstGeom prst="rect">
                <a:avLst/>
              </a:prstGeom>
              <a:noFill/>
              <a:ln w="9525">
                <a:noFill/>
                <a:miter lim="800000"/>
                <a:headEnd/>
                <a:tailEnd/>
              </a:ln>
            </p:spPr>
            <p:txBody>
              <a:bodyPr wrap="none">
                <a:spAutoFit/>
              </a:bodyPr>
              <a:lstStyle/>
              <a:p>
                <a:pPr eaLnBrk="0" hangingPunct="0"/>
                <a:r>
                  <a:rPr kumimoji="0" lang="en-GB" altLang="en-GB" sz="1200">
                    <a:solidFill>
                      <a:srgbClr val="2828A2"/>
                    </a:solidFill>
                    <a:ea typeface="新細明體" pitchFamily="18" charset="-120"/>
                  </a:rPr>
                  <a:t>eukaryote</a:t>
                </a:r>
              </a:p>
            </p:txBody>
          </p:sp>
          <p:sp>
            <p:nvSpPr>
              <p:cNvPr id="30760" name="Text Box 12"/>
              <p:cNvSpPr txBox="1">
                <a:spLocks noChangeArrowheads="1"/>
              </p:cNvSpPr>
              <p:nvPr/>
            </p:nvSpPr>
            <p:spPr bwMode="auto">
              <a:xfrm>
                <a:off x="4132" y="563"/>
                <a:ext cx="568" cy="173"/>
              </a:xfrm>
              <a:prstGeom prst="rect">
                <a:avLst/>
              </a:prstGeom>
              <a:noFill/>
              <a:ln w="9525">
                <a:noFill/>
                <a:miter lim="800000"/>
                <a:headEnd/>
                <a:tailEnd/>
              </a:ln>
            </p:spPr>
            <p:txBody>
              <a:bodyPr wrap="none">
                <a:spAutoFit/>
              </a:bodyPr>
              <a:lstStyle/>
              <a:p>
                <a:pPr eaLnBrk="0" hangingPunct="0"/>
                <a:r>
                  <a:rPr kumimoji="0" lang="en-GB" altLang="en-GB" sz="1200">
                    <a:solidFill>
                      <a:srgbClr val="2828A2"/>
                    </a:solidFill>
                    <a:ea typeface="新細明體" pitchFamily="18" charset="-120"/>
                  </a:rPr>
                  <a:t>eukaryote</a:t>
                </a:r>
              </a:p>
            </p:txBody>
          </p:sp>
          <p:grpSp>
            <p:nvGrpSpPr>
              <p:cNvPr id="30761" name="Group 41"/>
              <p:cNvGrpSpPr>
                <a:grpSpLocks noChangeAspect="1"/>
              </p:cNvGrpSpPr>
              <p:nvPr/>
            </p:nvGrpSpPr>
            <p:grpSpPr bwMode="auto">
              <a:xfrm>
                <a:off x="3379" y="663"/>
                <a:ext cx="1452" cy="905"/>
                <a:chOff x="3068" y="543"/>
                <a:chExt cx="2080" cy="1296"/>
              </a:xfrm>
            </p:grpSpPr>
            <p:sp>
              <p:nvSpPr>
                <p:cNvPr id="30762" name="AutoShape 40"/>
                <p:cNvSpPr>
                  <a:spLocks noChangeAspect="1" noChangeArrowheads="1" noTextEdit="1"/>
                </p:cNvSpPr>
                <p:nvPr/>
              </p:nvSpPr>
              <p:spPr bwMode="auto">
                <a:xfrm>
                  <a:off x="3068" y="543"/>
                  <a:ext cx="2080" cy="1296"/>
                </a:xfrm>
                <a:prstGeom prst="rect">
                  <a:avLst/>
                </a:prstGeom>
                <a:noFill/>
                <a:ln w="9525">
                  <a:noFill/>
                  <a:miter lim="800000"/>
                  <a:headEnd/>
                  <a:tailEnd/>
                </a:ln>
              </p:spPr>
              <p:txBody>
                <a:bodyPr/>
                <a:lstStyle/>
                <a:p>
                  <a:endParaRPr lang="zh-TW" altLang="en-US"/>
                </a:p>
              </p:txBody>
            </p:sp>
            <p:sp>
              <p:nvSpPr>
                <p:cNvPr id="30763" name="Freeform 42"/>
                <p:cNvSpPr>
                  <a:spLocks/>
                </p:cNvSpPr>
                <p:nvPr/>
              </p:nvSpPr>
              <p:spPr bwMode="auto">
                <a:xfrm>
                  <a:off x="3612" y="1143"/>
                  <a:ext cx="264" cy="328"/>
                </a:xfrm>
                <a:custGeom>
                  <a:avLst/>
                  <a:gdLst>
                    <a:gd name="T0" fmla="*/ 264 w 264"/>
                    <a:gd name="T1" fmla="*/ 24 h 328"/>
                    <a:gd name="T2" fmla="*/ 240 w 264"/>
                    <a:gd name="T3" fmla="*/ 0 h 328"/>
                    <a:gd name="T4" fmla="*/ 0 w 264"/>
                    <a:gd name="T5" fmla="*/ 304 h 328"/>
                    <a:gd name="T6" fmla="*/ 24 w 264"/>
                    <a:gd name="T7" fmla="*/ 328 h 328"/>
                    <a:gd name="T8" fmla="*/ 264 w 264"/>
                    <a:gd name="T9" fmla="*/ 24 h 328"/>
                    <a:gd name="T10" fmla="*/ 0 60000 65536"/>
                    <a:gd name="T11" fmla="*/ 0 60000 65536"/>
                    <a:gd name="T12" fmla="*/ 0 60000 65536"/>
                    <a:gd name="T13" fmla="*/ 0 60000 65536"/>
                    <a:gd name="T14" fmla="*/ 0 60000 65536"/>
                    <a:gd name="T15" fmla="*/ 0 w 264"/>
                    <a:gd name="T16" fmla="*/ 0 h 328"/>
                    <a:gd name="T17" fmla="*/ 264 w 264"/>
                    <a:gd name="T18" fmla="*/ 328 h 328"/>
                  </a:gdLst>
                  <a:ahLst/>
                  <a:cxnLst>
                    <a:cxn ang="T10">
                      <a:pos x="T0" y="T1"/>
                    </a:cxn>
                    <a:cxn ang="T11">
                      <a:pos x="T2" y="T3"/>
                    </a:cxn>
                    <a:cxn ang="T12">
                      <a:pos x="T4" y="T5"/>
                    </a:cxn>
                    <a:cxn ang="T13">
                      <a:pos x="T6" y="T7"/>
                    </a:cxn>
                    <a:cxn ang="T14">
                      <a:pos x="T8" y="T9"/>
                    </a:cxn>
                  </a:cxnLst>
                  <a:rect l="T15" t="T16" r="T17" b="T18"/>
                  <a:pathLst>
                    <a:path w="264" h="328">
                      <a:moveTo>
                        <a:pt x="264" y="24"/>
                      </a:moveTo>
                      <a:lnTo>
                        <a:pt x="240" y="0"/>
                      </a:lnTo>
                      <a:lnTo>
                        <a:pt x="0" y="304"/>
                      </a:lnTo>
                      <a:lnTo>
                        <a:pt x="24" y="328"/>
                      </a:lnTo>
                      <a:lnTo>
                        <a:pt x="264" y="24"/>
                      </a:lnTo>
                      <a:close/>
                    </a:path>
                  </a:pathLst>
                </a:custGeom>
                <a:solidFill>
                  <a:srgbClr val="000000"/>
                </a:solidFill>
                <a:ln w="9525">
                  <a:noFill/>
                  <a:round/>
                  <a:headEnd/>
                  <a:tailEnd/>
                </a:ln>
              </p:spPr>
              <p:txBody>
                <a:bodyPr/>
                <a:lstStyle/>
                <a:p>
                  <a:endParaRPr lang="zh-TW" altLang="en-US"/>
                </a:p>
              </p:txBody>
            </p:sp>
            <p:sp>
              <p:nvSpPr>
                <p:cNvPr id="30764" name="Freeform 43"/>
                <p:cNvSpPr>
                  <a:spLocks/>
                </p:cNvSpPr>
                <p:nvPr/>
              </p:nvSpPr>
              <p:spPr bwMode="auto">
                <a:xfrm>
                  <a:off x="3276" y="959"/>
                  <a:ext cx="584" cy="200"/>
                </a:xfrm>
                <a:custGeom>
                  <a:avLst/>
                  <a:gdLst>
                    <a:gd name="T0" fmla="*/ 560 w 584"/>
                    <a:gd name="T1" fmla="*/ 200 h 200"/>
                    <a:gd name="T2" fmla="*/ 568 w 584"/>
                    <a:gd name="T3" fmla="*/ 200 h 200"/>
                    <a:gd name="T4" fmla="*/ 576 w 584"/>
                    <a:gd name="T5" fmla="*/ 200 h 200"/>
                    <a:gd name="T6" fmla="*/ 584 w 584"/>
                    <a:gd name="T7" fmla="*/ 192 h 200"/>
                    <a:gd name="T8" fmla="*/ 584 w 584"/>
                    <a:gd name="T9" fmla="*/ 184 h 200"/>
                    <a:gd name="T10" fmla="*/ 576 w 584"/>
                    <a:gd name="T11" fmla="*/ 176 h 200"/>
                    <a:gd name="T12" fmla="*/ 360 w 584"/>
                    <a:gd name="T13" fmla="*/ 0 h 200"/>
                    <a:gd name="T14" fmla="*/ 352 w 584"/>
                    <a:gd name="T15" fmla="*/ 0 h 200"/>
                    <a:gd name="T16" fmla="*/ 16 w 584"/>
                    <a:gd name="T17" fmla="*/ 8 h 200"/>
                    <a:gd name="T18" fmla="*/ 8 w 584"/>
                    <a:gd name="T19" fmla="*/ 16 h 200"/>
                    <a:gd name="T20" fmla="*/ 0 w 584"/>
                    <a:gd name="T21" fmla="*/ 24 h 200"/>
                    <a:gd name="T22" fmla="*/ 0 w 584"/>
                    <a:gd name="T23" fmla="*/ 32 h 200"/>
                    <a:gd name="T24" fmla="*/ 8 w 584"/>
                    <a:gd name="T25" fmla="*/ 40 h 200"/>
                    <a:gd name="T26" fmla="*/ 16 w 584"/>
                    <a:gd name="T27" fmla="*/ 40 h 200"/>
                    <a:gd name="T28" fmla="*/ 344 w 584"/>
                    <a:gd name="T29" fmla="*/ 32 h 200"/>
                    <a:gd name="T30" fmla="*/ 560 w 584"/>
                    <a:gd name="T31" fmla="*/ 200 h 2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84"/>
                    <a:gd name="T49" fmla="*/ 0 h 200"/>
                    <a:gd name="T50" fmla="*/ 584 w 584"/>
                    <a:gd name="T51" fmla="*/ 200 h 20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84" h="200">
                      <a:moveTo>
                        <a:pt x="560" y="200"/>
                      </a:moveTo>
                      <a:lnTo>
                        <a:pt x="568" y="200"/>
                      </a:lnTo>
                      <a:lnTo>
                        <a:pt x="576" y="200"/>
                      </a:lnTo>
                      <a:lnTo>
                        <a:pt x="584" y="192"/>
                      </a:lnTo>
                      <a:lnTo>
                        <a:pt x="584" y="184"/>
                      </a:lnTo>
                      <a:lnTo>
                        <a:pt x="576" y="176"/>
                      </a:lnTo>
                      <a:lnTo>
                        <a:pt x="360" y="0"/>
                      </a:lnTo>
                      <a:lnTo>
                        <a:pt x="352" y="0"/>
                      </a:lnTo>
                      <a:lnTo>
                        <a:pt x="16" y="8"/>
                      </a:lnTo>
                      <a:lnTo>
                        <a:pt x="8" y="16"/>
                      </a:lnTo>
                      <a:lnTo>
                        <a:pt x="0" y="24"/>
                      </a:lnTo>
                      <a:lnTo>
                        <a:pt x="0" y="32"/>
                      </a:lnTo>
                      <a:lnTo>
                        <a:pt x="8" y="40"/>
                      </a:lnTo>
                      <a:lnTo>
                        <a:pt x="16" y="40"/>
                      </a:lnTo>
                      <a:lnTo>
                        <a:pt x="344" y="32"/>
                      </a:lnTo>
                      <a:lnTo>
                        <a:pt x="560" y="200"/>
                      </a:lnTo>
                      <a:close/>
                    </a:path>
                  </a:pathLst>
                </a:custGeom>
                <a:solidFill>
                  <a:srgbClr val="000000"/>
                </a:solidFill>
                <a:ln w="9525">
                  <a:noFill/>
                  <a:round/>
                  <a:headEnd/>
                  <a:tailEnd/>
                </a:ln>
              </p:spPr>
              <p:txBody>
                <a:bodyPr/>
                <a:lstStyle/>
                <a:p>
                  <a:endParaRPr lang="zh-TW" altLang="en-US"/>
                </a:p>
              </p:txBody>
            </p:sp>
            <p:sp>
              <p:nvSpPr>
                <p:cNvPr id="30765" name="Freeform 44"/>
                <p:cNvSpPr>
                  <a:spLocks/>
                </p:cNvSpPr>
                <p:nvPr/>
              </p:nvSpPr>
              <p:spPr bwMode="auto">
                <a:xfrm>
                  <a:off x="3092" y="983"/>
                  <a:ext cx="216" cy="144"/>
                </a:xfrm>
                <a:custGeom>
                  <a:avLst/>
                  <a:gdLst>
                    <a:gd name="T0" fmla="*/ 216 w 216"/>
                    <a:gd name="T1" fmla="*/ 32 h 144"/>
                    <a:gd name="T2" fmla="*/ 200 w 216"/>
                    <a:gd name="T3" fmla="*/ 0 h 144"/>
                    <a:gd name="T4" fmla="*/ 0 w 216"/>
                    <a:gd name="T5" fmla="*/ 112 h 144"/>
                    <a:gd name="T6" fmla="*/ 8 w 216"/>
                    <a:gd name="T7" fmla="*/ 144 h 144"/>
                    <a:gd name="T8" fmla="*/ 216 w 216"/>
                    <a:gd name="T9" fmla="*/ 32 h 144"/>
                    <a:gd name="T10" fmla="*/ 0 60000 65536"/>
                    <a:gd name="T11" fmla="*/ 0 60000 65536"/>
                    <a:gd name="T12" fmla="*/ 0 60000 65536"/>
                    <a:gd name="T13" fmla="*/ 0 60000 65536"/>
                    <a:gd name="T14" fmla="*/ 0 60000 65536"/>
                    <a:gd name="T15" fmla="*/ 0 w 216"/>
                    <a:gd name="T16" fmla="*/ 0 h 144"/>
                    <a:gd name="T17" fmla="*/ 216 w 216"/>
                    <a:gd name="T18" fmla="*/ 144 h 144"/>
                  </a:gdLst>
                  <a:ahLst/>
                  <a:cxnLst>
                    <a:cxn ang="T10">
                      <a:pos x="T0" y="T1"/>
                    </a:cxn>
                    <a:cxn ang="T11">
                      <a:pos x="T2" y="T3"/>
                    </a:cxn>
                    <a:cxn ang="T12">
                      <a:pos x="T4" y="T5"/>
                    </a:cxn>
                    <a:cxn ang="T13">
                      <a:pos x="T6" y="T7"/>
                    </a:cxn>
                    <a:cxn ang="T14">
                      <a:pos x="T8" y="T9"/>
                    </a:cxn>
                  </a:cxnLst>
                  <a:rect l="T15" t="T16" r="T17" b="T18"/>
                  <a:pathLst>
                    <a:path w="216" h="144">
                      <a:moveTo>
                        <a:pt x="216" y="32"/>
                      </a:moveTo>
                      <a:lnTo>
                        <a:pt x="200" y="0"/>
                      </a:lnTo>
                      <a:lnTo>
                        <a:pt x="0" y="112"/>
                      </a:lnTo>
                      <a:lnTo>
                        <a:pt x="8" y="144"/>
                      </a:lnTo>
                      <a:lnTo>
                        <a:pt x="216" y="32"/>
                      </a:lnTo>
                      <a:close/>
                    </a:path>
                  </a:pathLst>
                </a:custGeom>
                <a:solidFill>
                  <a:srgbClr val="000000"/>
                </a:solidFill>
                <a:ln w="9525">
                  <a:noFill/>
                  <a:round/>
                  <a:headEnd/>
                  <a:tailEnd/>
                </a:ln>
              </p:spPr>
              <p:txBody>
                <a:bodyPr/>
                <a:lstStyle/>
                <a:p>
                  <a:endParaRPr lang="zh-TW" altLang="en-US"/>
                </a:p>
              </p:txBody>
            </p:sp>
            <p:sp>
              <p:nvSpPr>
                <p:cNvPr id="30766" name="Freeform 45"/>
                <p:cNvSpPr>
                  <a:spLocks/>
                </p:cNvSpPr>
                <p:nvPr/>
              </p:nvSpPr>
              <p:spPr bwMode="auto">
                <a:xfrm>
                  <a:off x="3068" y="823"/>
                  <a:ext cx="248" cy="192"/>
                </a:xfrm>
                <a:custGeom>
                  <a:avLst/>
                  <a:gdLst>
                    <a:gd name="T0" fmla="*/ 224 w 248"/>
                    <a:gd name="T1" fmla="*/ 192 h 192"/>
                    <a:gd name="T2" fmla="*/ 248 w 248"/>
                    <a:gd name="T3" fmla="*/ 168 h 192"/>
                    <a:gd name="T4" fmla="*/ 24 w 248"/>
                    <a:gd name="T5" fmla="*/ 0 h 192"/>
                    <a:gd name="T6" fmla="*/ 0 w 248"/>
                    <a:gd name="T7" fmla="*/ 24 h 192"/>
                    <a:gd name="T8" fmla="*/ 224 w 248"/>
                    <a:gd name="T9" fmla="*/ 192 h 192"/>
                    <a:gd name="T10" fmla="*/ 0 60000 65536"/>
                    <a:gd name="T11" fmla="*/ 0 60000 65536"/>
                    <a:gd name="T12" fmla="*/ 0 60000 65536"/>
                    <a:gd name="T13" fmla="*/ 0 60000 65536"/>
                    <a:gd name="T14" fmla="*/ 0 60000 65536"/>
                    <a:gd name="T15" fmla="*/ 0 w 248"/>
                    <a:gd name="T16" fmla="*/ 0 h 192"/>
                    <a:gd name="T17" fmla="*/ 248 w 248"/>
                    <a:gd name="T18" fmla="*/ 192 h 192"/>
                  </a:gdLst>
                  <a:ahLst/>
                  <a:cxnLst>
                    <a:cxn ang="T10">
                      <a:pos x="T0" y="T1"/>
                    </a:cxn>
                    <a:cxn ang="T11">
                      <a:pos x="T2" y="T3"/>
                    </a:cxn>
                    <a:cxn ang="T12">
                      <a:pos x="T4" y="T5"/>
                    </a:cxn>
                    <a:cxn ang="T13">
                      <a:pos x="T6" y="T7"/>
                    </a:cxn>
                    <a:cxn ang="T14">
                      <a:pos x="T8" y="T9"/>
                    </a:cxn>
                  </a:cxnLst>
                  <a:rect l="T15" t="T16" r="T17" b="T18"/>
                  <a:pathLst>
                    <a:path w="248" h="192">
                      <a:moveTo>
                        <a:pt x="224" y="192"/>
                      </a:moveTo>
                      <a:lnTo>
                        <a:pt x="248" y="168"/>
                      </a:lnTo>
                      <a:lnTo>
                        <a:pt x="24" y="0"/>
                      </a:lnTo>
                      <a:lnTo>
                        <a:pt x="0" y="24"/>
                      </a:lnTo>
                      <a:lnTo>
                        <a:pt x="224" y="192"/>
                      </a:lnTo>
                      <a:close/>
                    </a:path>
                  </a:pathLst>
                </a:custGeom>
                <a:solidFill>
                  <a:srgbClr val="000000"/>
                </a:solidFill>
                <a:ln w="9525">
                  <a:noFill/>
                  <a:round/>
                  <a:headEnd/>
                  <a:tailEnd/>
                </a:ln>
              </p:spPr>
              <p:txBody>
                <a:bodyPr/>
                <a:lstStyle/>
                <a:p>
                  <a:endParaRPr lang="zh-TW" altLang="en-US"/>
                </a:p>
              </p:txBody>
            </p:sp>
            <p:sp>
              <p:nvSpPr>
                <p:cNvPr id="30767" name="Freeform 46"/>
                <p:cNvSpPr>
                  <a:spLocks/>
                </p:cNvSpPr>
                <p:nvPr/>
              </p:nvSpPr>
              <p:spPr bwMode="auto">
                <a:xfrm>
                  <a:off x="3596" y="543"/>
                  <a:ext cx="56" cy="440"/>
                </a:xfrm>
                <a:custGeom>
                  <a:avLst/>
                  <a:gdLst>
                    <a:gd name="T0" fmla="*/ 24 w 56"/>
                    <a:gd name="T1" fmla="*/ 440 h 440"/>
                    <a:gd name="T2" fmla="*/ 56 w 56"/>
                    <a:gd name="T3" fmla="*/ 432 h 440"/>
                    <a:gd name="T4" fmla="*/ 32 w 56"/>
                    <a:gd name="T5" fmla="*/ 0 h 440"/>
                    <a:gd name="T6" fmla="*/ 0 w 56"/>
                    <a:gd name="T7" fmla="*/ 8 h 440"/>
                    <a:gd name="T8" fmla="*/ 24 w 56"/>
                    <a:gd name="T9" fmla="*/ 440 h 440"/>
                    <a:gd name="T10" fmla="*/ 0 60000 65536"/>
                    <a:gd name="T11" fmla="*/ 0 60000 65536"/>
                    <a:gd name="T12" fmla="*/ 0 60000 65536"/>
                    <a:gd name="T13" fmla="*/ 0 60000 65536"/>
                    <a:gd name="T14" fmla="*/ 0 60000 65536"/>
                    <a:gd name="T15" fmla="*/ 0 w 56"/>
                    <a:gd name="T16" fmla="*/ 0 h 440"/>
                    <a:gd name="T17" fmla="*/ 56 w 56"/>
                    <a:gd name="T18" fmla="*/ 440 h 440"/>
                  </a:gdLst>
                  <a:ahLst/>
                  <a:cxnLst>
                    <a:cxn ang="T10">
                      <a:pos x="T0" y="T1"/>
                    </a:cxn>
                    <a:cxn ang="T11">
                      <a:pos x="T2" y="T3"/>
                    </a:cxn>
                    <a:cxn ang="T12">
                      <a:pos x="T4" y="T5"/>
                    </a:cxn>
                    <a:cxn ang="T13">
                      <a:pos x="T6" y="T7"/>
                    </a:cxn>
                    <a:cxn ang="T14">
                      <a:pos x="T8" y="T9"/>
                    </a:cxn>
                  </a:cxnLst>
                  <a:rect l="T15" t="T16" r="T17" b="T18"/>
                  <a:pathLst>
                    <a:path w="56" h="440">
                      <a:moveTo>
                        <a:pt x="24" y="440"/>
                      </a:moveTo>
                      <a:lnTo>
                        <a:pt x="56" y="432"/>
                      </a:lnTo>
                      <a:lnTo>
                        <a:pt x="32" y="0"/>
                      </a:lnTo>
                      <a:lnTo>
                        <a:pt x="0" y="8"/>
                      </a:lnTo>
                      <a:lnTo>
                        <a:pt x="24" y="440"/>
                      </a:lnTo>
                      <a:close/>
                    </a:path>
                  </a:pathLst>
                </a:custGeom>
                <a:solidFill>
                  <a:srgbClr val="000000"/>
                </a:solidFill>
                <a:ln w="9525">
                  <a:noFill/>
                  <a:round/>
                  <a:headEnd/>
                  <a:tailEnd/>
                </a:ln>
              </p:spPr>
              <p:txBody>
                <a:bodyPr/>
                <a:lstStyle/>
                <a:p>
                  <a:endParaRPr lang="zh-TW" altLang="en-US"/>
                </a:p>
              </p:txBody>
            </p:sp>
            <p:sp>
              <p:nvSpPr>
                <p:cNvPr id="30768" name="Rectangle 47"/>
                <p:cNvSpPr>
                  <a:spLocks noChangeArrowheads="1"/>
                </p:cNvSpPr>
                <p:nvPr/>
              </p:nvSpPr>
              <p:spPr bwMode="auto">
                <a:xfrm>
                  <a:off x="3852" y="1135"/>
                  <a:ext cx="320" cy="32"/>
                </a:xfrm>
                <a:prstGeom prst="rect">
                  <a:avLst/>
                </a:prstGeom>
                <a:solidFill>
                  <a:srgbClr val="000000"/>
                </a:solidFill>
                <a:ln w="9525">
                  <a:noFill/>
                  <a:miter lim="800000"/>
                  <a:headEnd/>
                  <a:tailEnd/>
                </a:ln>
              </p:spPr>
              <p:txBody>
                <a:bodyPr/>
                <a:lstStyle/>
                <a:p>
                  <a:endParaRPr lang="zh-TW" altLang="en-US"/>
                </a:p>
              </p:txBody>
            </p:sp>
            <p:sp>
              <p:nvSpPr>
                <p:cNvPr id="30769" name="Freeform 48"/>
                <p:cNvSpPr>
                  <a:spLocks/>
                </p:cNvSpPr>
                <p:nvPr/>
              </p:nvSpPr>
              <p:spPr bwMode="auto">
                <a:xfrm>
                  <a:off x="4180" y="703"/>
                  <a:ext cx="376" cy="464"/>
                </a:xfrm>
                <a:custGeom>
                  <a:avLst/>
                  <a:gdLst>
                    <a:gd name="T0" fmla="*/ 0 w 376"/>
                    <a:gd name="T1" fmla="*/ 448 h 464"/>
                    <a:gd name="T2" fmla="*/ 24 w 376"/>
                    <a:gd name="T3" fmla="*/ 464 h 464"/>
                    <a:gd name="T4" fmla="*/ 376 w 376"/>
                    <a:gd name="T5" fmla="*/ 16 h 464"/>
                    <a:gd name="T6" fmla="*/ 352 w 376"/>
                    <a:gd name="T7" fmla="*/ 0 h 464"/>
                    <a:gd name="T8" fmla="*/ 0 w 376"/>
                    <a:gd name="T9" fmla="*/ 448 h 464"/>
                    <a:gd name="T10" fmla="*/ 0 60000 65536"/>
                    <a:gd name="T11" fmla="*/ 0 60000 65536"/>
                    <a:gd name="T12" fmla="*/ 0 60000 65536"/>
                    <a:gd name="T13" fmla="*/ 0 60000 65536"/>
                    <a:gd name="T14" fmla="*/ 0 60000 65536"/>
                    <a:gd name="T15" fmla="*/ 0 w 376"/>
                    <a:gd name="T16" fmla="*/ 0 h 464"/>
                    <a:gd name="T17" fmla="*/ 376 w 376"/>
                    <a:gd name="T18" fmla="*/ 464 h 464"/>
                  </a:gdLst>
                  <a:ahLst/>
                  <a:cxnLst>
                    <a:cxn ang="T10">
                      <a:pos x="T0" y="T1"/>
                    </a:cxn>
                    <a:cxn ang="T11">
                      <a:pos x="T2" y="T3"/>
                    </a:cxn>
                    <a:cxn ang="T12">
                      <a:pos x="T4" y="T5"/>
                    </a:cxn>
                    <a:cxn ang="T13">
                      <a:pos x="T6" y="T7"/>
                    </a:cxn>
                    <a:cxn ang="T14">
                      <a:pos x="T8" y="T9"/>
                    </a:cxn>
                  </a:cxnLst>
                  <a:rect l="T15" t="T16" r="T17" b="T18"/>
                  <a:pathLst>
                    <a:path w="376" h="464">
                      <a:moveTo>
                        <a:pt x="0" y="448"/>
                      </a:moveTo>
                      <a:lnTo>
                        <a:pt x="24" y="464"/>
                      </a:lnTo>
                      <a:lnTo>
                        <a:pt x="376" y="16"/>
                      </a:lnTo>
                      <a:lnTo>
                        <a:pt x="352" y="0"/>
                      </a:lnTo>
                      <a:lnTo>
                        <a:pt x="0" y="448"/>
                      </a:lnTo>
                      <a:close/>
                    </a:path>
                  </a:pathLst>
                </a:custGeom>
                <a:solidFill>
                  <a:srgbClr val="000000"/>
                </a:solidFill>
                <a:ln w="9525">
                  <a:noFill/>
                  <a:round/>
                  <a:headEnd/>
                  <a:tailEnd/>
                </a:ln>
              </p:spPr>
              <p:txBody>
                <a:bodyPr/>
                <a:lstStyle/>
                <a:p>
                  <a:endParaRPr lang="zh-TW" altLang="en-US"/>
                </a:p>
              </p:txBody>
            </p:sp>
            <p:sp>
              <p:nvSpPr>
                <p:cNvPr id="30770" name="Freeform 49"/>
                <p:cNvSpPr>
                  <a:spLocks/>
                </p:cNvSpPr>
                <p:nvPr/>
              </p:nvSpPr>
              <p:spPr bwMode="auto">
                <a:xfrm>
                  <a:off x="4164" y="1127"/>
                  <a:ext cx="984" cy="264"/>
                </a:xfrm>
                <a:custGeom>
                  <a:avLst/>
                  <a:gdLst>
                    <a:gd name="T0" fmla="*/ 24 w 984"/>
                    <a:gd name="T1" fmla="*/ 8 h 264"/>
                    <a:gd name="T2" fmla="*/ 16 w 984"/>
                    <a:gd name="T3" fmla="*/ 0 h 264"/>
                    <a:gd name="T4" fmla="*/ 8 w 984"/>
                    <a:gd name="T5" fmla="*/ 8 h 264"/>
                    <a:gd name="T6" fmla="*/ 0 w 984"/>
                    <a:gd name="T7" fmla="*/ 8 h 264"/>
                    <a:gd name="T8" fmla="*/ 0 w 984"/>
                    <a:gd name="T9" fmla="*/ 16 h 264"/>
                    <a:gd name="T10" fmla="*/ 0 w 984"/>
                    <a:gd name="T11" fmla="*/ 24 h 264"/>
                    <a:gd name="T12" fmla="*/ 0 w 984"/>
                    <a:gd name="T13" fmla="*/ 32 h 264"/>
                    <a:gd name="T14" fmla="*/ 248 w 984"/>
                    <a:gd name="T15" fmla="*/ 240 h 264"/>
                    <a:gd name="T16" fmla="*/ 256 w 984"/>
                    <a:gd name="T17" fmla="*/ 240 h 264"/>
                    <a:gd name="T18" fmla="*/ 968 w 984"/>
                    <a:gd name="T19" fmla="*/ 264 h 264"/>
                    <a:gd name="T20" fmla="*/ 976 w 984"/>
                    <a:gd name="T21" fmla="*/ 264 h 264"/>
                    <a:gd name="T22" fmla="*/ 984 w 984"/>
                    <a:gd name="T23" fmla="*/ 256 h 264"/>
                    <a:gd name="T24" fmla="*/ 984 w 984"/>
                    <a:gd name="T25" fmla="*/ 248 h 264"/>
                    <a:gd name="T26" fmla="*/ 976 w 984"/>
                    <a:gd name="T27" fmla="*/ 240 h 264"/>
                    <a:gd name="T28" fmla="*/ 976 w 984"/>
                    <a:gd name="T29" fmla="*/ 232 h 264"/>
                    <a:gd name="T30" fmla="*/ 968 w 984"/>
                    <a:gd name="T31" fmla="*/ 232 h 264"/>
                    <a:gd name="T32" fmla="*/ 264 w 984"/>
                    <a:gd name="T33" fmla="*/ 208 h 264"/>
                    <a:gd name="T34" fmla="*/ 24 w 984"/>
                    <a:gd name="T35" fmla="*/ 8 h 26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84"/>
                    <a:gd name="T55" fmla="*/ 0 h 264"/>
                    <a:gd name="T56" fmla="*/ 984 w 984"/>
                    <a:gd name="T57" fmla="*/ 264 h 26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84" h="264">
                      <a:moveTo>
                        <a:pt x="24" y="8"/>
                      </a:moveTo>
                      <a:lnTo>
                        <a:pt x="16" y="0"/>
                      </a:lnTo>
                      <a:lnTo>
                        <a:pt x="8" y="8"/>
                      </a:lnTo>
                      <a:lnTo>
                        <a:pt x="0" y="8"/>
                      </a:lnTo>
                      <a:lnTo>
                        <a:pt x="0" y="16"/>
                      </a:lnTo>
                      <a:lnTo>
                        <a:pt x="0" y="24"/>
                      </a:lnTo>
                      <a:lnTo>
                        <a:pt x="0" y="32"/>
                      </a:lnTo>
                      <a:lnTo>
                        <a:pt x="248" y="240"/>
                      </a:lnTo>
                      <a:lnTo>
                        <a:pt x="256" y="240"/>
                      </a:lnTo>
                      <a:lnTo>
                        <a:pt x="968" y="264"/>
                      </a:lnTo>
                      <a:lnTo>
                        <a:pt x="976" y="264"/>
                      </a:lnTo>
                      <a:lnTo>
                        <a:pt x="984" y="256"/>
                      </a:lnTo>
                      <a:lnTo>
                        <a:pt x="984" y="248"/>
                      </a:lnTo>
                      <a:lnTo>
                        <a:pt x="976" y="240"/>
                      </a:lnTo>
                      <a:lnTo>
                        <a:pt x="976" y="232"/>
                      </a:lnTo>
                      <a:lnTo>
                        <a:pt x="968" y="232"/>
                      </a:lnTo>
                      <a:lnTo>
                        <a:pt x="264" y="208"/>
                      </a:lnTo>
                      <a:lnTo>
                        <a:pt x="24" y="8"/>
                      </a:lnTo>
                      <a:close/>
                    </a:path>
                  </a:pathLst>
                </a:custGeom>
                <a:solidFill>
                  <a:srgbClr val="000000"/>
                </a:solidFill>
                <a:ln w="9525">
                  <a:noFill/>
                  <a:round/>
                  <a:headEnd/>
                  <a:tailEnd/>
                </a:ln>
              </p:spPr>
              <p:txBody>
                <a:bodyPr/>
                <a:lstStyle/>
                <a:p>
                  <a:endParaRPr lang="zh-TW" altLang="en-US"/>
                </a:p>
              </p:txBody>
            </p:sp>
            <p:sp>
              <p:nvSpPr>
                <p:cNvPr id="30771" name="Freeform 50"/>
                <p:cNvSpPr>
                  <a:spLocks/>
                </p:cNvSpPr>
                <p:nvPr/>
              </p:nvSpPr>
              <p:spPr bwMode="auto">
                <a:xfrm>
                  <a:off x="4428" y="1359"/>
                  <a:ext cx="40" cy="480"/>
                </a:xfrm>
                <a:custGeom>
                  <a:avLst/>
                  <a:gdLst>
                    <a:gd name="T0" fmla="*/ 32 w 40"/>
                    <a:gd name="T1" fmla="*/ 0 h 480"/>
                    <a:gd name="T2" fmla="*/ 0 w 40"/>
                    <a:gd name="T3" fmla="*/ 8 h 480"/>
                    <a:gd name="T4" fmla="*/ 8 w 40"/>
                    <a:gd name="T5" fmla="*/ 480 h 480"/>
                    <a:gd name="T6" fmla="*/ 40 w 40"/>
                    <a:gd name="T7" fmla="*/ 480 h 480"/>
                    <a:gd name="T8" fmla="*/ 32 w 40"/>
                    <a:gd name="T9" fmla="*/ 0 h 480"/>
                    <a:gd name="T10" fmla="*/ 0 60000 65536"/>
                    <a:gd name="T11" fmla="*/ 0 60000 65536"/>
                    <a:gd name="T12" fmla="*/ 0 60000 65536"/>
                    <a:gd name="T13" fmla="*/ 0 60000 65536"/>
                    <a:gd name="T14" fmla="*/ 0 60000 65536"/>
                    <a:gd name="T15" fmla="*/ 0 w 40"/>
                    <a:gd name="T16" fmla="*/ 0 h 480"/>
                    <a:gd name="T17" fmla="*/ 40 w 40"/>
                    <a:gd name="T18" fmla="*/ 480 h 480"/>
                  </a:gdLst>
                  <a:ahLst/>
                  <a:cxnLst>
                    <a:cxn ang="T10">
                      <a:pos x="T0" y="T1"/>
                    </a:cxn>
                    <a:cxn ang="T11">
                      <a:pos x="T2" y="T3"/>
                    </a:cxn>
                    <a:cxn ang="T12">
                      <a:pos x="T4" y="T5"/>
                    </a:cxn>
                    <a:cxn ang="T13">
                      <a:pos x="T6" y="T7"/>
                    </a:cxn>
                    <a:cxn ang="T14">
                      <a:pos x="T8" y="T9"/>
                    </a:cxn>
                  </a:cxnLst>
                  <a:rect l="T15" t="T16" r="T17" b="T18"/>
                  <a:pathLst>
                    <a:path w="40" h="480">
                      <a:moveTo>
                        <a:pt x="32" y="0"/>
                      </a:moveTo>
                      <a:lnTo>
                        <a:pt x="0" y="8"/>
                      </a:lnTo>
                      <a:lnTo>
                        <a:pt x="8" y="480"/>
                      </a:lnTo>
                      <a:lnTo>
                        <a:pt x="40" y="480"/>
                      </a:lnTo>
                      <a:lnTo>
                        <a:pt x="32" y="0"/>
                      </a:lnTo>
                      <a:close/>
                    </a:path>
                  </a:pathLst>
                </a:custGeom>
                <a:solidFill>
                  <a:srgbClr val="000000"/>
                </a:solidFill>
                <a:ln w="9525">
                  <a:noFill/>
                  <a:round/>
                  <a:headEnd/>
                  <a:tailEnd/>
                </a:ln>
              </p:spPr>
              <p:txBody>
                <a:bodyPr/>
                <a:lstStyle/>
                <a:p>
                  <a:endParaRPr lang="zh-TW" altLang="en-US"/>
                </a:p>
              </p:txBody>
            </p:sp>
          </p:grpSp>
        </p:grpSp>
      </p:grpSp>
      <p:grpSp>
        <p:nvGrpSpPr>
          <p:cNvPr id="30724" name="Group 90"/>
          <p:cNvGrpSpPr>
            <a:grpSpLocks/>
          </p:cNvGrpSpPr>
          <p:nvPr/>
        </p:nvGrpSpPr>
        <p:grpSpPr bwMode="auto">
          <a:xfrm>
            <a:off x="611188" y="3825875"/>
            <a:ext cx="7937500" cy="2376488"/>
            <a:chOff x="385" y="2410"/>
            <a:chExt cx="5000" cy="1497"/>
          </a:xfrm>
        </p:grpSpPr>
        <p:sp>
          <p:nvSpPr>
            <p:cNvPr id="30726" name="AutoShape 74"/>
            <p:cNvSpPr>
              <a:spLocks noChangeArrowheads="1"/>
            </p:cNvSpPr>
            <p:nvPr/>
          </p:nvSpPr>
          <p:spPr bwMode="auto">
            <a:xfrm rot="-5400000">
              <a:off x="2131" y="664"/>
              <a:ext cx="1497" cy="4990"/>
            </a:xfrm>
            <a:prstGeom prst="roundRect">
              <a:avLst>
                <a:gd name="adj" fmla="val 5014"/>
              </a:avLst>
            </a:prstGeom>
            <a:solidFill>
              <a:srgbClr val="CCFFFF"/>
            </a:solidFill>
            <a:ln w="9525">
              <a:noFill/>
              <a:round/>
              <a:headEnd/>
              <a:tailEnd/>
            </a:ln>
            <a:effectLst>
              <a:prstShdw prst="shdw17" dist="17961" dir="2700000">
                <a:srgbClr val="7A9999"/>
              </a:prstShdw>
            </a:effectLst>
          </p:spPr>
          <p:txBody>
            <a:bodyPr vert="eaVert" wrap="none"/>
            <a:lstStyle/>
            <a:p>
              <a:pPr eaLnBrk="0" hangingPunct="0">
                <a:lnSpc>
                  <a:spcPct val="130000"/>
                </a:lnSpc>
                <a:tabLst>
                  <a:tab pos="265113" algn="l"/>
                </a:tabLst>
              </a:pPr>
              <a:r>
                <a:rPr kumimoji="0" lang="en-GB" altLang="zh-TW" sz="1800">
                  <a:solidFill>
                    <a:srgbClr val="990033"/>
                  </a:solidFill>
                  <a:ea typeface="新細明體" pitchFamily="18" charset="-120"/>
                </a:rPr>
                <a:t>rooted by outgroup</a:t>
              </a:r>
              <a:endParaRPr kumimoji="0" lang="en-GB" altLang="en-GB" sz="1800">
                <a:solidFill>
                  <a:srgbClr val="990033"/>
                </a:solidFill>
                <a:ea typeface="新細明體" pitchFamily="18" charset="-120"/>
              </a:endParaRPr>
            </a:p>
          </p:txBody>
        </p:sp>
        <p:grpSp>
          <p:nvGrpSpPr>
            <p:cNvPr id="30727" name="Group 54"/>
            <p:cNvGrpSpPr>
              <a:grpSpLocks/>
            </p:cNvGrpSpPr>
            <p:nvPr/>
          </p:nvGrpSpPr>
          <p:grpSpPr bwMode="auto">
            <a:xfrm>
              <a:off x="1547" y="2459"/>
              <a:ext cx="3838" cy="1396"/>
              <a:chOff x="1008" y="2769"/>
              <a:chExt cx="3838" cy="1396"/>
            </a:xfrm>
          </p:grpSpPr>
          <p:sp>
            <p:nvSpPr>
              <p:cNvPr id="30728" name="Rectangle 21"/>
              <p:cNvSpPr>
                <a:spLocks noChangeArrowheads="1"/>
              </p:cNvSpPr>
              <p:nvPr/>
            </p:nvSpPr>
            <p:spPr bwMode="auto">
              <a:xfrm>
                <a:off x="2236" y="2769"/>
                <a:ext cx="931" cy="171"/>
              </a:xfrm>
              <a:prstGeom prst="rect">
                <a:avLst/>
              </a:prstGeom>
              <a:noFill/>
              <a:ln w="12700">
                <a:noFill/>
                <a:miter lim="800000"/>
                <a:headEnd/>
                <a:tailEnd/>
              </a:ln>
            </p:spPr>
            <p:txBody>
              <a:bodyPr wrap="none" lIns="90487" tIns="44450" rIns="90487" bIns="44450">
                <a:spAutoFit/>
              </a:bodyPr>
              <a:lstStyle/>
              <a:p>
                <a:pPr eaLnBrk="0" hangingPunct="0"/>
                <a:r>
                  <a:rPr kumimoji="0" lang="en-GB" altLang="en-GB" sz="1200">
                    <a:solidFill>
                      <a:srgbClr val="CC6600"/>
                    </a:solidFill>
                    <a:ea typeface="新細明體" pitchFamily="18" charset="-120"/>
                  </a:rPr>
                  <a:t>bacteria outgroup</a:t>
                </a:r>
              </a:p>
            </p:txBody>
          </p:sp>
          <p:grpSp>
            <p:nvGrpSpPr>
              <p:cNvPr id="30729" name="Group 52"/>
              <p:cNvGrpSpPr>
                <a:grpSpLocks noChangeAspect="1"/>
              </p:cNvGrpSpPr>
              <p:nvPr/>
            </p:nvGrpSpPr>
            <p:grpSpPr bwMode="auto">
              <a:xfrm>
                <a:off x="1531" y="2882"/>
                <a:ext cx="1712" cy="1217"/>
                <a:chOff x="1531" y="2591"/>
                <a:chExt cx="2121" cy="1508"/>
              </a:xfrm>
            </p:grpSpPr>
            <p:grpSp>
              <p:nvGrpSpPr>
                <p:cNvPr id="30743" name="Group 13"/>
                <p:cNvGrpSpPr>
                  <a:grpSpLocks noChangeAspect="1"/>
                </p:cNvGrpSpPr>
                <p:nvPr/>
              </p:nvGrpSpPr>
              <p:grpSpPr bwMode="auto">
                <a:xfrm>
                  <a:off x="1531" y="2591"/>
                  <a:ext cx="2121" cy="1508"/>
                  <a:chOff x="1182" y="2413"/>
                  <a:chExt cx="2387" cy="1508"/>
                </a:xfrm>
              </p:grpSpPr>
              <p:sp>
                <p:nvSpPr>
                  <p:cNvPr id="30745" name="Freeform 14"/>
                  <p:cNvSpPr>
                    <a:spLocks noChangeAspect="1"/>
                  </p:cNvSpPr>
                  <p:nvPr/>
                </p:nvSpPr>
                <p:spPr bwMode="auto">
                  <a:xfrm>
                    <a:off x="1182" y="2413"/>
                    <a:ext cx="953" cy="822"/>
                  </a:xfrm>
                  <a:custGeom>
                    <a:avLst/>
                    <a:gdLst>
                      <a:gd name="T0" fmla="*/ 952 w 953"/>
                      <a:gd name="T1" fmla="*/ 0 h 822"/>
                      <a:gd name="T2" fmla="*/ 0 w 953"/>
                      <a:gd name="T3" fmla="*/ 0 h 822"/>
                      <a:gd name="T4" fmla="*/ 0 w 953"/>
                      <a:gd name="T5" fmla="*/ 821 h 822"/>
                      <a:gd name="T6" fmla="*/ 242 w 953"/>
                      <a:gd name="T7" fmla="*/ 821 h 822"/>
                      <a:gd name="T8" fmla="*/ 0 60000 65536"/>
                      <a:gd name="T9" fmla="*/ 0 60000 65536"/>
                      <a:gd name="T10" fmla="*/ 0 60000 65536"/>
                      <a:gd name="T11" fmla="*/ 0 60000 65536"/>
                      <a:gd name="T12" fmla="*/ 0 w 953"/>
                      <a:gd name="T13" fmla="*/ 0 h 822"/>
                      <a:gd name="T14" fmla="*/ 953 w 953"/>
                      <a:gd name="T15" fmla="*/ 822 h 822"/>
                    </a:gdLst>
                    <a:ahLst/>
                    <a:cxnLst>
                      <a:cxn ang="T8">
                        <a:pos x="T0" y="T1"/>
                      </a:cxn>
                      <a:cxn ang="T9">
                        <a:pos x="T2" y="T3"/>
                      </a:cxn>
                      <a:cxn ang="T10">
                        <a:pos x="T4" y="T5"/>
                      </a:cxn>
                      <a:cxn ang="T11">
                        <a:pos x="T6" y="T7"/>
                      </a:cxn>
                    </a:cxnLst>
                    <a:rect l="T12" t="T13" r="T14" b="T15"/>
                    <a:pathLst>
                      <a:path w="953" h="822">
                        <a:moveTo>
                          <a:pt x="952" y="0"/>
                        </a:moveTo>
                        <a:lnTo>
                          <a:pt x="0" y="0"/>
                        </a:lnTo>
                        <a:lnTo>
                          <a:pt x="0" y="821"/>
                        </a:lnTo>
                        <a:lnTo>
                          <a:pt x="242" y="821"/>
                        </a:lnTo>
                      </a:path>
                    </a:pathLst>
                  </a:custGeom>
                  <a:noFill/>
                  <a:ln w="50800" cap="rnd">
                    <a:solidFill>
                      <a:schemeClr val="tx1"/>
                    </a:solidFill>
                    <a:round/>
                    <a:headEnd/>
                    <a:tailEnd/>
                  </a:ln>
                </p:spPr>
                <p:txBody>
                  <a:bodyPr/>
                  <a:lstStyle/>
                  <a:p>
                    <a:endParaRPr lang="zh-TW" altLang="en-US"/>
                  </a:p>
                </p:txBody>
              </p:sp>
              <p:sp>
                <p:nvSpPr>
                  <p:cNvPr id="30746" name="Freeform 15"/>
                  <p:cNvSpPr>
                    <a:spLocks noChangeAspect="1"/>
                  </p:cNvSpPr>
                  <p:nvPr/>
                </p:nvSpPr>
                <p:spPr bwMode="auto">
                  <a:xfrm>
                    <a:off x="1424" y="2792"/>
                    <a:ext cx="121" cy="885"/>
                  </a:xfrm>
                  <a:custGeom>
                    <a:avLst/>
                    <a:gdLst>
                      <a:gd name="T0" fmla="*/ 120 w 121"/>
                      <a:gd name="T1" fmla="*/ 0 h 885"/>
                      <a:gd name="T2" fmla="*/ 0 w 121"/>
                      <a:gd name="T3" fmla="*/ 0 h 885"/>
                      <a:gd name="T4" fmla="*/ 0 w 121"/>
                      <a:gd name="T5" fmla="*/ 884 h 885"/>
                      <a:gd name="T6" fmla="*/ 80 w 121"/>
                      <a:gd name="T7" fmla="*/ 884 h 885"/>
                      <a:gd name="T8" fmla="*/ 0 60000 65536"/>
                      <a:gd name="T9" fmla="*/ 0 60000 65536"/>
                      <a:gd name="T10" fmla="*/ 0 60000 65536"/>
                      <a:gd name="T11" fmla="*/ 0 60000 65536"/>
                      <a:gd name="T12" fmla="*/ 0 w 121"/>
                      <a:gd name="T13" fmla="*/ 0 h 885"/>
                      <a:gd name="T14" fmla="*/ 121 w 121"/>
                      <a:gd name="T15" fmla="*/ 885 h 885"/>
                    </a:gdLst>
                    <a:ahLst/>
                    <a:cxnLst>
                      <a:cxn ang="T8">
                        <a:pos x="T0" y="T1"/>
                      </a:cxn>
                      <a:cxn ang="T9">
                        <a:pos x="T2" y="T3"/>
                      </a:cxn>
                      <a:cxn ang="T10">
                        <a:pos x="T4" y="T5"/>
                      </a:cxn>
                      <a:cxn ang="T11">
                        <a:pos x="T6" y="T7"/>
                      </a:cxn>
                    </a:cxnLst>
                    <a:rect l="T12" t="T13" r="T14" b="T15"/>
                    <a:pathLst>
                      <a:path w="121" h="885">
                        <a:moveTo>
                          <a:pt x="120" y="0"/>
                        </a:moveTo>
                        <a:lnTo>
                          <a:pt x="0" y="0"/>
                        </a:lnTo>
                        <a:lnTo>
                          <a:pt x="0" y="884"/>
                        </a:lnTo>
                        <a:lnTo>
                          <a:pt x="80" y="884"/>
                        </a:lnTo>
                      </a:path>
                    </a:pathLst>
                  </a:custGeom>
                  <a:noFill/>
                  <a:ln w="50800" cap="rnd">
                    <a:solidFill>
                      <a:schemeClr val="tx1"/>
                    </a:solidFill>
                    <a:round/>
                    <a:headEnd/>
                    <a:tailEnd/>
                  </a:ln>
                </p:spPr>
                <p:txBody>
                  <a:bodyPr/>
                  <a:lstStyle/>
                  <a:p>
                    <a:endParaRPr lang="zh-TW" altLang="en-US"/>
                  </a:p>
                </p:txBody>
              </p:sp>
              <p:sp>
                <p:nvSpPr>
                  <p:cNvPr id="30747" name="Freeform 16"/>
                  <p:cNvSpPr>
                    <a:spLocks noChangeAspect="1"/>
                  </p:cNvSpPr>
                  <p:nvPr/>
                </p:nvSpPr>
                <p:spPr bwMode="auto">
                  <a:xfrm>
                    <a:off x="1544" y="2635"/>
                    <a:ext cx="658" cy="321"/>
                  </a:xfrm>
                  <a:custGeom>
                    <a:avLst/>
                    <a:gdLst>
                      <a:gd name="T0" fmla="*/ 657 w 658"/>
                      <a:gd name="T1" fmla="*/ 0 h 321"/>
                      <a:gd name="T2" fmla="*/ 0 w 658"/>
                      <a:gd name="T3" fmla="*/ 0 h 321"/>
                      <a:gd name="T4" fmla="*/ 0 w 658"/>
                      <a:gd name="T5" fmla="*/ 320 h 321"/>
                      <a:gd name="T6" fmla="*/ 442 w 658"/>
                      <a:gd name="T7" fmla="*/ 320 h 321"/>
                      <a:gd name="T8" fmla="*/ 0 60000 65536"/>
                      <a:gd name="T9" fmla="*/ 0 60000 65536"/>
                      <a:gd name="T10" fmla="*/ 0 60000 65536"/>
                      <a:gd name="T11" fmla="*/ 0 60000 65536"/>
                      <a:gd name="T12" fmla="*/ 0 w 658"/>
                      <a:gd name="T13" fmla="*/ 0 h 321"/>
                      <a:gd name="T14" fmla="*/ 658 w 658"/>
                      <a:gd name="T15" fmla="*/ 321 h 321"/>
                    </a:gdLst>
                    <a:ahLst/>
                    <a:cxnLst>
                      <a:cxn ang="T8">
                        <a:pos x="T0" y="T1"/>
                      </a:cxn>
                      <a:cxn ang="T9">
                        <a:pos x="T2" y="T3"/>
                      </a:cxn>
                      <a:cxn ang="T10">
                        <a:pos x="T4" y="T5"/>
                      </a:cxn>
                      <a:cxn ang="T11">
                        <a:pos x="T6" y="T7"/>
                      </a:cxn>
                    </a:cxnLst>
                    <a:rect l="T12" t="T13" r="T14" b="T15"/>
                    <a:pathLst>
                      <a:path w="658" h="321">
                        <a:moveTo>
                          <a:pt x="657" y="0"/>
                        </a:moveTo>
                        <a:lnTo>
                          <a:pt x="0" y="0"/>
                        </a:lnTo>
                        <a:lnTo>
                          <a:pt x="0" y="320"/>
                        </a:lnTo>
                        <a:lnTo>
                          <a:pt x="442" y="320"/>
                        </a:lnTo>
                      </a:path>
                    </a:pathLst>
                  </a:custGeom>
                  <a:noFill/>
                  <a:ln w="50800" cap="rnd">
                    <a:solidFill>
                      <a:schemeClr val="tx1"/>
                    </a:solidFill>
                    <a:round/>
                    <a:headEnd/>
                    <a:tailEnd/>
                  </a:ln>
                </p:spPr>
                <p:txBody>
                  <a:bodyPr/>
                  <a:lstStyle/>
                  <a:p>
                    <a:endParaRPr lang="zh-TW" altLang="en-US"/>
                  </a:p>
                </p:txBody>
              </p:sp>
              <p:sp>
                <p:nvSpPr>
                  <p:cNvPr id="30748" name="Freeform 17"/>
                  <p:cNvSpPr>
                    <a:spLocks noChangeAspect="1"/>
                  </p:cNvSpPr>
                  <p:nvPr/>
                </p:nvSpPr>
                <p:spPr bwMode="auto">
                  <a:xfrm>
                    <a:off x="1986" y="2844"/>
                    <a:ext cx="403" cy="216"/>
                  </a:xfrm>
                  <a:custGeom>
                    <a:avLst/>
                    <a:gdLst>
                      <a:gd name="T0" fmla="*/ 376 w 403"/>
                      <a:gd name="T1" fmla="*/ 0 h 216"/>
                      <a:gd name="T2" fmla="*/ 0 w 403"/>
                      <a:gd name="T3" fmla="*/ 0 h 216"/>
                      <a:gd name="T4" fmla="*/ 0 w 403"/>
                      <a:gd name="T5" fmla="*/ 215 h 216"/>
                      <a:gd name="T6" fmla="*/ 402 w 403"/>
                      <a:gd name="T7" fmla="*/ 215 h 216"/>
                      <a:gd name="T8" fmla="*/ 0 60000 65536"/>
                      <a:gd name="T9" fmla="*/ 0 60000 65536"/>
                      <a:gd name="T10" fmla="*/ 0 60000 65536"/>
                      <a:gd name="T11" fmla="*/ 0 60000 65536"/>
                      <a:gd name="T12" fmla="*/ 0 w 403"/>
                      <a:gd name="T13" fmla="*/ 0 h 216"/>
                      <a:gd name="T14" fmla="*/ 403 w 403"/>
                      <a:gd name="T15" fmla="*/ 216 h 216"/>
                    </a:gdLst>
                    <a:ahLst/>
                    <a:cxnLst>
                      <a:cxn ang="T8">
                        <a:pos x="T0" y="T1"/>
                      </a:cxn>
                      <a:cxn ang="T9">
                        <a:pos x="T2" y="T3"/>
                      </a:cxn>
                      <a:cxn ang="T10">
                        <a:pos x="T4" y="T5"/>
                      </a:cxn>
                      <a:cxn ang="T11">
                        <a:pos x="T6" y="T7"/>
                      </a:cxn>
                    </a:cxnLst>
                    <a:rect l="T12" t="T13" r="T14" b="T15"/>
                    <a:pathLst>
                      <a:path w="403" h="216">
                        <a:moveTo>
                          <a:pt x="376" y="0"/>
                        </a:moveTo>
                        <a:lnTo>
                          <a:pt x="0" y="0"/>
                        </a:lnTo>
                        <a:lnTo>
                          <a:pt x="0" y="215"/>
                        </a:lnTo>
                        <a:lnTo>
                          <a:pt x="402" y="215"/>
                        </a:lnTo>
                      </a:path>
                    </a:pathLst>
                  </a:custGeom>
                  <a:noFill/>
                  <a:ln w="50800" cap="rnd">
                    <a:solidFill>
                      <a:schemeClr val="tx1"/>
                    </a:solidFill>
                    <a:round/>
                    <a:headEnd/>
                    <a:tailEnd/>
                  </a:ln>
                </p:spPr>
                <p:txBody>
                  <a:bodyPr/>
                  <a:lstStyle/>
                  <a:p>
                    <a:endParaRPr lang="zh-TW" altLang="en-US"/>
                  </a:p>
                </p:txBody>
              </p:sp>
              <p:sp>
                <p:nvSpPr>
                  <p:cNvPr id="30749" name="Freeform 18"/>
                  <p:cNvSpPr>
                    <a:spLocks noChangeAspect="1"/>
                  </p:cNvSpPr>
                  <p:nvPr/>
                </p:nvSpPr>
                <p:spPr bwMode="auto">
                  <a:xfrm>
                    <a:off x="1504" y="3437"/>
                    <a:ext cx="1267" cy="484"/>
                  </a:xfrm>
                  <a:custGeom>
                    <a:avLst/>
                    <a:gdLst>
                      <a:gd name="T0" fmla="*/ 60 w 1267"/>
                      <a:gd name="T1" fmla="*/ 0 h 484"/>
                      <a:gd name="T2" fmla="*/ 0 w 1267"/>
                      <a:gd name="T3" fmla="*/ 0 h 484"/>
                      <a:gd name="T4" fmla="*/ 0 w 1267"/>
                      <a:gd name="T5" fmla="*/ 483 h 484"/>
                      <a:gd name="T6" fmla="*/ 1266 w 1267"/>
                      <a:gd name="T7" fmla="*/ 483 h 484"/>
                      <a:gd name="T8" fmla="*/ 0 60000 65536"/>
                      <a:gd name="T9" fmla="*/ 0 60000 65536"/>
                      <a:gd name="T10" fmla="*/ 0 60000 65536"/>
                      <a:gd name="T11" fmla="*/ 0 60000 65536"/>
                      <a:gd name="T12" fmla="*/ 0 w 1267"/>
                      <a:gd name="T13" fmla="*/ 0 h 484"/>
                      <a:gd name="T14" fmla="*/ 1267 w 1267"/>
                      <a:gd name="T15" fmla="*/ 484 h 484"/>
                    </a:gdLst>
                    <a:ahLst/>
                    <a:cxnLst>
                      <a:cxn ang="T8">
                        <a:pos x="T0" y="T1"/>
                      </a:cxn>
                      <a:cxn ang="T9">
                        <a:pos x="T2" y="T3"/>
                      </a:cxn>
                      <a:cxn ang="T10">
                        <a:pos x="T4" y="T5"/>
                      </a:cxn>
                      <a:cxn ang="T11">
                        <a:pos x="T6" y="T7"/>
                      </a:cxn>
                    </a:cxnLst>
                    <a:rect l="T12" t="T13" r="T14" b="T15"/>
                    <a:pathLst>
                      <a:path w="1267" h="484">
                        <a:moveTo>
                          <a:pt x="60" y="0"/>
                        </a:moveTo>
                        <a:lnTo>
                          <a:pt x="0" y="0"/>
                        </a:lnTo>
                        <a:lnTo>
                          <a:pt x="0" y="483"/>
                        </a:lnTo>
                        <a:lnTo>
                          <a:pt x="1266" y="483"/>
                        </a:lnTo>
                      </a:path>
                    </a:pathLst>
                  </a:custGeom>
                  <a:noFill/>
                  <a:ln w="50800" cap="rnd">
                    <a:solidFill>
                      <a:schemeClr val="tx1"/>
                    </a:solidFill>
                    <a:round/>
                    <a:headEnd/>
                    <a:tailEnd/>
                  </a:ln>
                </p:spPr>
                <p:txBody>
                  <a:bodyPr/>
                  <a:lstStyle/>
                  <a:p>
                    <a:endParaRPr lang="zh-TW" altLang="en-US"/>
                  </a:p>
                </p:txBody>
              </p:sp>
              <p:sp>
                <p:nvSpPr>
                  <p:cNvPr id="30750" name="Freeform 19"/>
                  <p:cNvSpPr>
                    <a:spLocks noChangeAspect="1"/>
                  </p:cNvSpPr>
                  <p:nvPr/>
                </p:nvSpPr>
                <p:spPr bwMode="auto">
                  <a:xfrm>
                    <a:off x="1564" y="3275"/>
                    <a:ext cx="1013" cy="321"/>
                  </a:xfrm>
                  <a:custGeom>
                    <a:avLst/>
                    <a:gdLst>
                      <a:gd name="T0" fmla="*/ 1012 w 1013"/>
                      <a:gd name="T1" fmla="*/ 0 h 321"/>
                      <a:gd name="T2" fmla="*/ 0 w 1013"/>
                      <a:gd name="T3" fmla="*/ 0 h 321"/>
                      <a:gd name="T4" fmla="*/ 0 w 1013"/>
                      <a:gd name="T5" fmla="*/ 320 h 321"/>
                      <a:gd name="T6" fmla="*/ 67 w 1013"/>
                      <a:gd name="T7" fmla="*/ 320 h 321"/>
                      <a:gd name="T8" fmla="*/ 0 60000 65536"/>
                      <a:gd name="T9" fmla="*/ 0 60000 65536"/>
                      <a:gd name="T10" fmla="*/ 0 60000 65536"/>
                      <a:gd name="T11" fmla="*/ 0 60000 65536"/>
                      <a:gd name="T12" fmla="*/ 0 w 1013"/>
                      <a:gd name="T13" fmla="*/ 0 h 321"/>
                      <a:gd name="T14" fmla="*/ 1013 w 1013"/>
                      <a:gd name="T15" fmla="*/ 321 h 321"/>
                    </a:gdLst>
                    <a:ahLst/>
                    <a:cxnLst>
                      <a:cxn ang="T8">
                        <a:pos x="T0" y="T1"/>
                      </a:cxn>
                      <a:cxn ang="T9">
                        <a:pos x="T2" y="T3"/>
                      </a:cxn>
                      <a:cxn ang="T10">
                        <a:pos x="T4" y="T5"/>
                      </a:cxn>
                      <a:cxn ang="T11">
                        <a:pos x="T6" y="T7"/>
                      </a:cxn>
                    </a:cxnLst>
                    <a:rect l="T12" t="T13" r="T14" b="T15"/>
                    <a:pathLst>
                      <a:path w="1013" h="321">
                        <a:moveTo>
                          <a:pt x="1012" y="0"/>
                        </a:moveTo>
                        <a:lnTo>
                          <a:pt x="0" y="0"/>
                        </a:lnTo>
                        <a:lnTo>
                          <a:pt x="0" y="320"/>
                        </a:lnTo>
                        <a:lnTo>
                          <a:pt x="67" y="320"/>
                        </a:lnTo>
                      </a:path>
                    </a:pathLst>
                  </a:custGeom>
                  <a:noFill/>
                  <a:ln w="50800" cap="rnd">
                    <a:solidFill>
                      <a:schemeClr val="tx1"/>
                    </a:solidFill>
                    <a:round/>
                    <a:headEnd/>
                    <a:tailEnd/>
                  </a:ln>
                </p:spPr>
                <p:txBody>
                  <a:bodyPr/>
                  <a:lstStyle/>
                  <a:p>
                    <a:endParaRPr lang="zh-TW" altLang="en-US"/>
                  </a:p>
                </p:txBody>
              </p:sp>
              <p:sp>
                <p:nvSpPr>
                  <p:cNvPr id="30751" name="Freeform 20"/>
                  <p:cNvSpPr>
                    <a:spLocks noChangeAspect="1"/>
                  </p:cNvSpPr>
                  <p:nvPr/>
                </p:nvSpPr>
                <p:spPr bwMode="auto">
                  <a:xfrm>
                    <a:off x="1631" y="3490"/>
                    <a:ext cx="1938" cy="216"/>
                  </a:xfrm>
                  <a:custGeom>
                    <a:avLst/>
                    <a:gdLst>
                      <a:gd name="T0" fmla="*/ 1937 w 1938"/>
                      <a:gd name="T1" fmla="*/ 0 h 216"/>
                      <a:gd name="T2" fmla="*/ 0 w 1938"/>
                      <a:gd name="T3" fmla="*/ 0 h 216"/>
                      <a:gd name="T4" fmla="*/ 0 w 1938"/>
                      <a:gd name="T5" fmla="*/ 215 h 216"/>
                      <a:gd name="T6" fmla="*/ 1354 w 1938"/>
                      <a:gd name="T7" fmla="*/ 215 h 216"/>
                      <a:gd name="T8" fmla="*/ 0 60000 65536"/>
                      <a:gd name="T9" fmla="*/ 0 60000 65536"/>
                      <a:gd name="T10" fmla="*/ 0 60000 65536"/>
                      <a:gd name="T11" fmla="*/ 0 60000 65536"/>
                      <a:gd name="T12" fmla="*/ 0 w 1938"/>
                      <a:gd name="T13" fmla="*/ 0 h 216"/>
                      <a:gd name="T14" fmla="*/ 1938 w 1938"/>
                      <a:gd name="T15" fmla="*/ 216 h 216"/>
                    </a:gdLst>
                    <a:ahLst/>
                    <a:cxnLst>
                      <a:cxn ang="T8">
                        <a:pos x="T0" y="T1"/>
                      </a:cxn>
                      <a:cxn ang="T9">
                        <a:pos x="T2" y="T3"/>
                      </a:cxn>
                      <a:cxn ang="T10">
                        <a:pos x="T4" y="T5"/>
                      </a:cxn>
                      <a:cxn ang="T11">
                        <a:pos x="T6" y="T7"/>
                      </a:cxn>
                    </a:cxnLst>
                    <a:rect l="T12" t="T13" r="T14" b="T15"/>
                    <a:pathLst>
                      <a:path w="1938" h="216">
                        <a:moveTo>
                          <a:pt x="1937" y="0"/>
                        </a:moveTo>
                        <a:lnTo>
                          <a:pt x="0" y="0"/>
                        </a:lnTo>
                        <a:lnTo>
                          <a:pt x="0" y="215"/>
                        </a:lnTo>
                        <a:lnTo>
                          <a:pt x="1354" y="215"/>
                        </a:lnTo>
                      </a:path>
                    </a:pathLst>
                  </a:custGeom>
                  <a:noFill/>
                  <a:ln w="50800" cap="rnd">
                    <a:solidFill>
                      <a:schemeClr val="tx1"/>
                    </a:solidFill>
                    <a:round/>
                    <a:headEnd/>
                    <a:tailEnd/>
                  </a:ln>
                </p:spPr>
                <p:txBody>
                  <a:bodyPr/>
                  <a:lstStyle/>
                  <a:p>
                    <a:endParaRPr lang="zh-TW" altLang="en-US"/>
                  </a:p>
                </p:txBody>
              </p:sp>
            </p:grpSp>
            <p:sp>
              <p:nvSpPr>
                <p:cNvPr id="30744" name="Oval 22"/>
                <p:cNvSpPr>
                  <a:spLocks noChangeAspect="1" noChangeArrowheads="1"/>
                </p:cNvSpPr>
                <p:nvPr/>
              </p:nvSpPr>
              <p:spPr bwMode="auto">
                <a:xfrm>
                  <a:off x="1692" y="3378"/>
                  <a:ext cx="93" cy="72"/>
                </a:xfrm>
                <a:prstGeom prst="ellipse">
                  <a:avLst/>
                </a:prstGeom>
                <a:solidFill>
                  <a:srgbClr val="F76681"/>
                </a:solidFill>
                <a:ln w="12700">
                  <a:solidFill>
                    <a:srgbClr val="F76681"/>
                  </a:solidFill>
                  <a:round/>
                  <a:headEnd/>
                  <a:tailEnd/>
                </a:ln>
              </p:spPr>
              <p:txBody>
                <a:bodyPr wrap="none" anchor="ctr"/>
                <a:lstStyle/>
                <a:p>
                  <a:endParaRPr lang="zh-TW" altLang="en-US"/>
                </a:p>
              </p:txBody>
            </p:sp>
          </p:grpSp>
          <p:sp>
            <p:nvSpPr>
              <p:cNvPr id="30730" name="Text Box 23"/>
              <p:cNvSpPr txBox="1">
                <a:spLocks noChangeArrowheads="1"/>
              </p:cNvSpPr>
              <p:nvPr/>
            </p:nvSpPr>
            <p:spPr bwMode="auto">
              <a:xfrm>
                <a:off x="1008" y="3747"/>
                <a:ext cx="333" cy="192"/>
              </a:xfrm>
              <a:prstGeom prst="rect">
                <a:avLst/>
              </a:prstGeom>
              <a:noFill/>
              <a:ln w="9525">
                <a:noFill/>
                <a:miter lim="800000"/>
                <a:headEnd/>
                <a:tailEnd/>
              </a:ln>
            </p:spPr>
            <p:txBody>
              <a:bodyPr wrap="none">
                <a:spAutoFit/>
              </a:bodyPr>
              <a:lstStyle/>
              <a:p>
                <a:pPr eaLnBrk="0" hangingPunct="0"/>
                <a:r>
                  <a:rPr kumimoji="0" lang="en-GB" altLang="en-GB" sz="1400">
                    <a:solidFill>
                      <a:srgbClr val="2828A2"/>
                    </a:solidFill>
                    <a:ea typeface="新細明體" pitchFamily="18" charset="-120"/>
                  </a:rPr>
                  <a:t>root</a:t>
                </a:r>
              </a:p>
            </p:txBody>
          </p:sp>
          <p:sp>
            <p:nvSpPr>
              <p:cNvPr id="30731" name="Text Box 25"/>
              <p:cNvSpPr txBox="1">
                <a:spLocks noChangeArrowheads="1"/>
              </p:cNvSpPr>
              <p:nvPr/>
            </p:nvSpPr>
            <p:spPr bwMode="auto">
              <a:xfrm>
                <a:off x="2572" y="3466"/>
                <a:ext cx="568" cy="173"/>
              </a:xfrm>
              <a:prstGeom prst="rect">
                <a:avLst/>
              </a:prstGeom>
              <a:noFill/>
              <a:ln w="9525">
                <a:noFill/>
                <a:miter lim="800000"/>
                <a:headEnd/>
                <a:tailEnd/>
              </a:ln>
            </p:spPr>
            <p:txBody>
              <a:bodyPr wrap="none">
                <a:spAutoFit/>
              </a:bodyPr>
              <a:lstStyle/>
              <a:p>
                <a:pPr eaLnBrk="0" hangingPunct="0"/>
                <a:r>
                  <a:rPr kumimoji="0" lang="en-GB" altLang="en-GB" sz="1200">
                    <a:solidFill>
                      <a:srgbClr val="2828A2"/>
                    </a:solidFill>
                    <a:ea typeface="新細明體" pitchFamily="18" charset="-120"/>
                  </a:rPr>
                  <a:t>eukaryote</a:t>
                </a:r>
              </a:p>
            </p:txBody>
          </p:sp>
          <p:sp>
            <p:nvSpPr>
              <p:cNvPr id="30732" name="Text Box 26"/>
              <p:cNvSpPr txBox="1">
                <a:spLocks noChangeArrowheads="1"/>
              </p:cNvSpPr>
              <p:nvPr/>
            </p:nvSpPr>
            <p:spPr bwMode="auto">
              <a:xfrm>
                <a:off x="3270" y="3638"/>
                <a:ext cx="568" cy="173"/>
              </a:xfrm>
              <a:prstGeom prst="rect">
                <a:avLst/>
              </a:prstGeom>
              <a:noFill/>
              <a:ln w="9525">
                <a:noFill/>
                <a:miter lim="800000"/>
                <a:headEnd/>
                <a:tailEnd/>
              </a:ln>
            </p:spPr>
            <p:txBody>
              <a:bodyPr wrap="none">
                <a:spAutoFit/>
              </a:bodyPr>
              <a:lstStyle/>
              <a:p>
                <a:pPr eaLnBrk="0" hangingPunct="0"/>
                <a:r>
                  <a:rPr kumimoji="0" lang="en-GB" altLang="en-GB" sz="1200">
                    <a:solidFill>
                      <a:srgbClr val="2828A2"/>
                    </a:solidFill>
                    <a:ea typeface="新細明體" pitchFamily="18" charset="-120"/>
                  </a:rPr>
                  <a:t>eukaryote</a:t>
                </a:r>
              </a:p>
            </p:txBody>
          </p:sp>
          <p:sp>
            <p:nvSpPr>
              <p:cNvPr id="30733" name="Text Box 27"/>
              <p:cNvSpPr txBox="1">
                <a:spLocks noChangeArrowheads="1"/>
              </p:cNvSpPr>
              <p:nvPr/>
            </p:nvSpPr>
            <p:spPr bwMode="auto">
              <a:xfrm>
                <a:off x="2838" y="3819"/>
                <a:ext cx="568" cy="173"/>
              </a:xfrm>
              <a:prstGeom prst="rect">
                <a:avLst/>
              </a:prstGeom>
              <a:noFill/>
              <a:ln w="9525">
                <a:noFill/>
                <a:miter lim="800000"/>
                <a:headEnd/>
                <a:tailEnd/>
              </a:ln>
            </p:spPr>
            <p:txBody>
              <a:bodyPr wrap="none">
                <a:spAutoFit/>
              </a:bodyPr>
              <a:lstStyle/>
              <a:p>
                <a:pPr eaLnBrk="0" hangingPunct="0"/>
                <a:r>
                  <a:rPr kumimoji="0" lang="en-GB" altLang="en-GB" sz="1200">
                    <a:solidFill>
                      <a:srgbClr val="2828A2"/>
                    </a:solidFill>
                    <a:ea typeface="新細明體" pitchFamily="18" charset="-120"/>
                  </a:rPr>
                  <a:t>eukaryote</a:t>
                </a:r>
              </a:p>
            </p:txBody>
          </p:sp>
          <p:sp>
            <p:nvSpPr>
              <p:cNvPr id="30734" name="Text Box 28"/>
              <p:cNvSpPr txBox="1">
                <a:spLocks noChangeArrowheads="1"/>
              </p:cNvSpPr>
              <p:nvPr/>
            </p:nvSpPr>
            <p:spPr bwMode="auto">
              <a:xfrm>
                <a:off x="2699" y="3992"/>
                <a:ext cx="568" cy="173"/>
              </a:xfrm>
              <a:prstGeom prst="rect">
                <a:avLst/>
              </a:prstGeom>
              <a:noFill/>
              <a:ln w="9525">
                <a:noFill/>
                <a:miter lim="800000"/>
                <a:headEnd/>
                <a:tailEnd/>
              </a:ln>
            </p:spPr>
            <p:txBody>
              <a:bodyPr wrap="none">
                <a:spAutoFit/>
              </a:bodyPr>
              <a:lstStyle/>
              <a:p>
                <a:pPr eaLnBrk="0" hangingPunct="0"/>
                <a:r>
                  <a:rPr kumimoji="0" lang="en-GB" altLang="en-GB" sz="1200">
                    <a:solidFill>
                      <a:srgbClr val="2828A2"/>
                    </a:solidFill>
                    <a:ea typeface="新細明體" pitchFamily="18" charset="-120"/>
                  </a:rPr>
                  <a:t>eukaryote</a:t>
                </a:r>
              </a:p>
            </p:txBody>
          </p:sp>
          <p:sp>
            <p:nvSpPr>
              <p:cNvPr id="30735" name="Text Box 30"/>
              <p:cNvSpPr txBox="1">
                <a:spLocks noChangeArrowheads="1"/>
              </p:cNvSpPr>
              <p:nvPr/>
            </p:nvSpPr>
            <p:spPr bwMode="auto">
              <a:xfrm>
                <a:off x="2300" y="2947"/>
                <a:ext cx="477" cy="173"/>
              </a:xfrm>
              <a:prstGeom prst="rect">
                <a:avLst/>
              </a:prstGeom>
              <a:noFill/>
              <a:ln w="9525">
                <a:noFill/>
                <a:miter lim="800000"/>
                <a:headEnd/>
                <a:tailEnd/>
              </a:ln>
            </p:spPr>
            <p:txBody>
              <a:bodyPr wrap="none">
                <a:spAutoFit/>
              </a:bodyPr>
              <a:lstStyle/>
              <a:p>
                <a:pPr eaLnBrk="0" hangingPunct="0"/>
                <a:r>
                  <a:rPr kumimoji="0" lang="en-GB" altLang="en-GB" sz="1200">
                    <a:solidFill>
                      <a:srgbClr val="FF0000"/>
                    </a:solidFill>
                    <a:ea typeface="新細明體" pitchFamily="18" charset="-120"/>
                  </a:rPr>
                  <a:t>archaea</a:t>
                </a:r>
              </a:p>
            </p:txBody>
          </p:sp>
          <p:sp>
            <p:nvSpPr>
              <p:cNvPr id="30736" name="Text Box 31"/>
              <p:cNvSpPr txBox="1">
                <a:spLocks noChangeArrowheads="1"/>
              </p:cNvSpPr>
              <p:nvPr/>
            </p:nvSpPr>
            <p:spPr bwMode="auto">
              <a:xfrm>
                <a:off x="2432" y="3116"/>
                <a:ext cx="477" cy="173"/>
              </a:xfrm>
              <a:prstGeom prst="rect">
                <a:avLst/>
              </a:prstGeom>
              <a:noFill/>
              <a:ln w="9525">
                <a:noFill/>
                <a:miter lim="800000"/>
                <a:headEnd/>
                <a:tailEnd/>
              </a:ln>
            </p:spPr>
            <p:txBody>
              <a:bodyPr wrap="none">
                <a:spAutoFit/>
              </a:bodyPr>
              <a:lstStyle/>
              <a:p>
                <a:pPr eaLnBrk="0" hangingPunct="0"/>
                <a:r>
                  <a:rPr kumimoji="0" lang="en-GB" altLang="en-GB" sz="1200">
                    <a:solidFill>
                      <a:srgbClr val="FF0000"/>
                    </a:solidFill>
                    <a:ea typeface="新細明體" pitchFamily="18" charset="-120"/>
                  </a:rPr>
                  <a:t>archaea</a:t>
                </a:r>
              </a:p>
            </p:txBody>
          </p:sp>
          <p:sp>
            <p:nvSpPr>
              <p:cNvPr id="30737" name="Text Box 32"/>
              <p:cNvSpPr txBox="1">
                <a:spLocks noChangeArrowheads="1"/>
              </p:cNvSpPr>
              <p:nvPr/>
            </p:nvSpPr>
            <p:spPr bwMode="auto">
              <a:xfrm>
                <a:off x="2432" y="3285"/>
                <a:ext cx="477" cy="173"/>
              </a:xfrm>
              <a:prstGeom prst="rect">
                <a:avLst/>
              </a:prstGeom>
              <a:noFill/>
              <a:ln w="9525">
                <a:noFill/>
                <a:miter lim="800000"/>
                <a:headEnd/>
                <a:tailEnd/>
              </a:ln>
            </p:spPr>
            <p:txBody>
              <a:bodyPr wrap="none">
                <a:spAutoFit/>
              </a:bodyPr>
              <a:lstStyle/>
              <a:p>
                <a:pPr eaLnBrk="0" hangingPunct="0"/>
                <a:r>
                  <a:rPr kumimoji="0" lang="en-GB" altLang="en-GB" sz="1200">
                    <a:solidFill>
                      <a:srgbClr val="FF0000"/>
                    </a:solidFill>
                    <a:ea typeface="新細明體" pitchFamily="18" charset="-120"/>
                  </a:rPr>
                  <a:t>archaea</a:t>
                </a:r>
              </a:p>
            </p:txBody>
          </p:sp>
          <p:sp>
            <p:nvSpPr>
              <p:cNvPr id="30738" name="Rectangle 33"/>
              <p:cNvSpPr>
                <a:spLocks noChangeArrowheads="1"/>
              </p:cNvSpPr>
              <p:nvPr/>
            </p:nvSpPr>
            <p:spPr bwMode="auto">
              <a:xfrm>
                <a:off x="3288" y="3060"/>
                <a:ext cx="863" cy="324"/>
              </a:xfrm>
              <a:prstGeom prst="rect">
                <a:avLst/>
              </a:prstGeom>
              <a:noFill/>
              <a:ln w="12700">
                <a:noFill/>
                <a:miter lim="800000"/>
                <a:headEnd/>
                <a:tailEnd/>
              </a:ln>
            </p:spPr>
            <p:txBody>
              <a:bodyPr wrap="none" lIns="90487" tIns="44450" rIns="90487" bIns="44450">
                <a:spAutoFit/>
              </a:bodyPr>
              <a:lstStyle/>
              <a:p>
                <a:pPr eaLnBrk="0" hangingPunct="0"/>
                <a:r>
                  <a:rPr kumimoji="0" lang="en-GB" altLang="en-GB" sz="1400">
                    <a:ea typeface="新細明體" pitchFamily="18" charset="-120"/>
                  </a:rPr>
                  <a:t>Monophyletic </a:t>
                </a:r>
                <a:endParaRPr kumimoji="0" lang="en-GB" altLang="zh-TW" sz="1400">
                  <a:ea typeface="新細明體" pitchFamily="18" charset="-120"/>
                </a:endParaRPr>
              </a:p>
              <a:p>
                <a:pPr eaLnBrk="0" hangingPunct="0"/>
                <a:r>
                  <a:rPr kumimoji="0" lang="en-GB" altLang="en-GB" sz="1400">
                    <a:ea typeface="新細明體" pitchFamily="18" charset="-120"/>
                  </a:rPr>
                  <a:t>group</a:t>
                </a:r>
                <a:endParaRPr kumimoji="0" lang="en-GB" altLang="en-GB" sz="1400">
                  <a:solidFill>
                    <a:srgbClr val="B3B900"/>
                  </a:solidFill>
                  <a:ea typeface="新細明體" pitchFamily="18" charset="-120"/>
                </a:endParaRPr>
              </a:p>
            </p:txBody>
          </p:sp>
          <p:sp>
            <p:nvSpPr>
              <p:cNvPr id="30739" name="Rectangle 34"/>
              <p:cNvSpPr>
                <a:spLocks noChangeArrowheads="1"/>
              </p:cNvSpPr>
              <p:nvPr/>
            </p:nvSpPr>
            <p:spPr bwMode="auto">
              <a:xfrm>
                <a:off x="4014" y="3662"/>
                <a:ext cx="832" cy="324"/>
              </a:xfrm>
              <a:prstGeom prst="rect">
                <a:avLst/>
              </a:prstGeom>
              <a:noFill/>
              <a:ln w="12700">
                <a:noFill/>
                <a:miter lim="800000"/>
                <a:headEnd/>
                <a:tailEnd/>
              </a:ln>
            </p:spPr>
            <p:txBody>
              <a:bodyPr wrap="none" lIns="90487" tIns="44450" rIns="90487" bIns="44450">
                <a:spAutoFit/>
              </a:bodyPr>
              <a:lstStyle/>
              <a:p>
                <a:pPr eaLnBrk="0" hangingPunct="0"/>
                <a:r>
                  <a:rPr kumimoji="0" lang="en-GB" altLang="en-GB" sz="1400">
                    <a:ea typeface="新細明體" pitchFamily="18" charset="-120"/>
                  </a:rPr>
                  <a:t>Monophyletic</a:t>
                </a:r>
              </a:p>
              <a:p>
                <a:pPr eaLnBrk="0" hangingPunct="0"/>
                <a:r>
                  <a:rPr kumimoji="0" lang="en-GB" altLang="en-GB" sz="1400">
                    <a:ea typeface="新細明體" pitchFamily="18" charset="-120"/>
                  </a:rPr>
                  <a:t>group</a:t>
                </a:r>
                <a:endParaRPr kumimoji="0" lang="en-GB" altLang="en-GB" sz="1400">
                  <a:solidFill>
                    <a:srgbClr val="B3B900"/>
                  </a:solidFill>
                  <a:ea typeface="新細明體" pitchFamily="18" charset="-120"/>
                </a:endParaRPr>
              </a:p>
            </p:txBody>
          </p:sp>
          <p:sp>
            <p:nvSpPr>
              <p:cNvPr id="30740" name="Line 35"/>
              <p:cNvSpPr>
                <a:spLocks noChangeShapeType="1"/>
              </p:cNvSpPr>
              <p:nvPr/>
            </p:nvSpPr>
            <p:spPr bwMode="auto">
              <a:xfrm>
                <a:off x="3198" y="3013"/>
                <a:ext cx="0" cy="418"/>
              </a:xfrm>
              <a:prstGeom prst="line">
                <a:avLst/>
              </a:prstGeom>
              <a:noFill/>
              <a:ln w="28575">
                <a:solidFill>
                  <a:srgbClr val="006600"/>
                </a:solidFill>
                <a:round/>
                <a:headEnd/>
                <a:tailEnd/>
              </a:ln>
            </p:spPr>
            <p:txBody>
              <a:bodyPr wrap="none" anchor="ctr"/>
              <a:lstStyle/>
              <a:p>
                <a:endParaRPr lang="zh-TW" altLang="en-US"/>
              </a:p>
            </p:txBody>
          </p:sp>
          <p:sp>
            <p:nvSpPr>
              <p:cNvPr id="30741" name="Line 36"/>
              <p:cNvSpPr>
                <a:spLocks noChangeShapeType="1"/>
              </p:cNvSpPr>
              <p:nvPr/>
            </p:nvSpPr>
            <p:spPr bwMode="auto">
              <a:xfrm flipH="1">
                <a:off x="3969" y="3521"/>
                <a:ext cx="0" cy="607"/>
              </a:xfrm>
              <a:prstGeom prst="line">
                <a:avLst/>
              </a:prstGeom>
              <a:noFill/>
              <a:ln w="28575">
                <a:solidFill>
                  <a:srgbClr val="006600"/>
                </a:solidFill>
                <a:round/>
                <a:headEnd/>
                <a:tailEnd/>
              </a:ln>
            </p:spPr>
            <p:txBody>
              <a:bodyPr wrap="none" anchor="ctr"/>
              <a:lstStyle/>
              <a:p>
                <a:endParaRPr lang="zh-TW" altLang="en-US"/>
              </a:p>
            </p:txBody>
          </p:sp>
          <p:cxnSp>
            <p:nvCxnSpPr>
              <p:cNvPr id="30742" name="AutoShape 53"/>
              <p:cNvCxnSpPr>
                <a:cxnSpLocks noChangeShapeType="1"/>
                <a:stCxn id="30744" idx="3"/>
                <a:endCxn id="30730" idx="3"/>
              </p:cNvCxnSpPr>
              <p:nvPr/>
            </p:nvCxnSpPr>
            <p:spPr bwMode="auto">
              <a:xfrm flipH="1">
                <a:off x="1341" y="3567"/>
                <a:ext cx="331" cy="276"/>
              </a:xfrm>
              <a:prstGeom prst="straightConnector1">
                <a:avLst/>
              </a:prstGeom>
              <a:noFill/>
              <a:ln w="12700">
                <a:solidFill>
                  <a:schemeClr val="bg2"/>
                </a:solidFill>
                <a:round/>
                <a:headEnd type="triangle" w="med" len="med"/>
                <a:tailEnd/>
              </a:ln>
            </p:spPr>
          </p:cxnSp>
        </p:grpSp>
      </p:grpSp>
      <p:sp>
        <p:nvSpPr>
          <p:cNvPr id="51" name="投影片編號版面配置區 50"/>
          <p:cNvSpPr>
            <a:spLocks noGrp="1"/>
          </p:cNvSpPr>
          <p:nvPr>
            <p:ph type="sldNum" sz="quarter" idx="12"/>
          </p:nvPr>
        </p:nvSpPr>
        <p:spPr/>
        <p:txBody>
          <a:bodyPr/>
          <a:lstStyle/>
          <a:p>
            <a:pPr>
              <a:defRPr/>
            </a:pPr>
            <a:fld id="{17F052B2-716A-4E13-9E05-0278E03AF9E1}" type="slidenum">
              <a:rPr lang="en-US" altLang="zh-TW" smtClean="0"/>
              <a:pPr>
                <a:defRPr/>
              </a:pPr>
              <a:t>13</a:t>
            </a:fld>
            <a:endParaRPr lang="en-US" altLang="zh-TW"/>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AutoShape 134"/>
          <p:cNvSpPr>
            <a:spLocks noChangeArrowheads="1"/>
          </p:cNvSpPr>
          <p:nvPr/>
        </p:nvSpPr>
        <p:spPr bwMode="auto">
          <a:xfrm>
            <a:off x="611188" y="333375"/>
            <a:ext cx="5832475"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pPr algn="ctr"/>
            <a:r>
              <a:rPr lang="en-US" altLang="en-US" sz="1800">
                <a:solidFill>
                  <a:srgbClr val="333399"/>
                </a:solidFill>
                <a:ea typeface="新細明體" pitchFamily="18" charset="-120"/>
              </a:rPr>
              <a:t>Different visual representations of phylogram trees</a:t>
            </a:r>
            <a:endParaRPr lang="en-US" altLang="zh-TW" sz="1800">
              <a:solidFill>
                <a:srgbClr val="333399"/>
              </a:solidFill>
              <a:ea typeface="新細明體" pitchFamily="18" charset="-120"/>
            </a:endParaRPr>
          </a:p>
        </p:txBody>
      </p:sp>
      <p:grpSp>
        <p:nvGrpSpPr>
          <p:cNvPr id="31747" name="Group 196"/>
          <p:cNvGrpSpPr>
            <a:grpSpLocks/>
          </p:cNvGrpSpPr>
          <p:nvPr/>
        </p:nvGrpSpPr>
        <p:grpSpPr bwMode="auto">
          <a:xfrm>
            <a:off x="554038" y="3717925"/>
            <a:ext cx="5256212" cy="2447925"/>
            <a:chOff x="349" y="2342"/>
            <a:chExt cx="3311" cy="1542"/>
          </a:xfrm>
        </p:grpSpPr>
        <p:sp>
          <p:nvSpPr>
            <p:cNvPr id="31815" name="AutoShape 135"/>
            <p:cNvSpPr>
              <a:spLocks noChangeArrowheads="1"/>
            </p:cNvSpPr>
            <p:nvPr/>
          </p:nvSpPr>
          <p:spPr bwMode="auto">
            <a:xfrm>
              <a:off x="349" y="2342"/>
              <a:ext cx="3311" cy="1542"/>
            </a:xfrm>
            <a:prstGeom prst="roundRect">
              <a:avLst>
                <a:gd name="adj" fmla="val 6111"/>
              </a:avLst>
            </a:prstGeom>
            <a:solidFill>
              <a:srgbClr val="FFFFCC"/>
            </a:solidFill>
            <a:ln w="9525">
              <a:noFill/>
              <a:round/>
              <a:headEnd/>
              <a:tailEnd/>
            </a:ln>
            <a:effectLst>
              <a:prstShdw prst="shdw17" dist="17961" dir="2700000">
                <a:srgbClr val="99997A"/>
              </a:prstShdw>
            </a:effectLst>
          </p:spPr>
          <p:txBody>
            <a:bodyPr wrap="none"/>
            <a:lstStyle/>
            <a:p>
              <a:r>
                <a:rPr lang="en-US" altLang="zh-TW" sz="1400">
                  <a:solidFill>
                    <a:srgbClr val="990033"/>
                  </a:solidFill>
                  <a:ea typeface="新細明體" pitchFamily="18" charset="-120"/>
                </a:rPr>
                <a:t>rectangular cladogram</a:t>
              </a:r>
            </a:p>
            <a:p>
              <a:r>
                <a:rPr lang="en-US" altLang="zh-TW" sz="1400">
                  <a:solidFill>
                    <a:srgbClr val="990033"/>
                  </a:solidFill>
                  <a:ea typeface="新細明體" pitchFamily="18" charset="-120"/>
                </a:rPr>
                <a:t>rooted</a:t>
              </a:r>
              <a:endParaRPr lang="en-US" altLang="zh-TW" sz="1200">
                <a:ea typeface="新細明體" pitchFamily="18" charset="-120"/>
              </a:endParaRPr>
            </a:p>
          </p:txBody>
        </p:sp>
        <p:grpSp>
          <p:nvGrpSpPr>
            <p:cNvPr id="31816" name="Group 133"/>
            <p:cNvGrpSpPr>
              <a:grpSpLocks/>
            </p:cNvGrpSpPr>
            <p:nvPr/>
          </p:nvGrpSpPr>
          <p:grpSpPr bwMode="auto">
            <a:xfrm>
              <a:off x="610" y="2622"/>
              <a:ext cx="1045" cy="1163"/>
              <a:chOff x="748" y="2566"/>
              <a:chExt cx="1045" cy="1163"/>
            </a:xfrm>
          </p:grpSpPr>
          <p:grpSp>
            <p:nvGrpSpPr>
              <p:cNvPr id="31839" name="Group 101"/>
              <p:cNvGrpSpPr>
                <a:grpSpLocks/>
              </p:cNvGrpSpPr>
              <p:nvPr/>
            </p:nvGrpSpPr>
            <p:grpSpPr bwMode="auto">
              <a:xfrm>
                <a:off x="840" y="2566"/>
                <a:ext cx="953" cy="1163"/>
                <a:chOff x="3253" y="192"/>
                <a:chExt cx="953" cy="1163"/>
              </a:xfrm>
            </p:grpSpPr>
            <p:grpSp>
              <p:nvGrpSpPr>
                <p:cNvPr id="31841" name="Group 83"/>
                <p:cNvGrpSpPr>
                  <a:grpSpLocks noChangeAspect="1"/>
                </p:cNvGrpSpPr>
                <p:nvPr/>
              </p:nvGrpSpPr>
              <p:grpSpPr bwMode="auto">
                <a:xfrm>
                  <a:off x="3253" y="192"/>
                  <a:ext cx="953" cy="997"/>
                  <a:chOff x="3216" y="192"/>
                  <a:chExt cx="1614" cy="1687"/>
                </a:xfrm>
              </p:grpSpPr>
              <p:sp>
                <p:nvSpPr>
                  <p:cNvPr id="31849" name="Line 10"/>
                  <p:cNvSpPr>
                    <a:spLocks noChangeAspect="1" noChangeShapeType="1"/>
                  </p:cNvSpPr>
                  <p:nvPr/>
                </p:nvSpPr>
                <p:spPr bwMode="auto">
                  <a:xfrm>
                    <a:off x="3343" y="1870"/>
                    <a:ext cx="1487" cy="9"/>
                  </a:xfrm>
                  <a:prstGeom prst="line">
                    <a:avLst/>
                  </a:prstGeom>
                  <a:noFill/>
                  <a:ln w="28575">
                    <a:solidFill>
                      <a:srgbClr val="990033"/>
                    </a:solidFill>
                    <a:round/>
                    <a:headEnd/>
                    <a:tailEnd/>
                  </a:ln>
                </p:spPr>
                <p:txBody>
                  <a:bodyPr/>
                  <a:lstStyle/>
                  <a:p>
                    <a:endParaRPr lang="zh-TW" altLang="en-US"/>
                  </a:p>
                </p:txBody>
              </p:sp>
              <p:sp>
                <p:nvSpPr>
                  <p:cNvPr id="31850" name="Line 11"/>
                  <p:cNvSpPr>
                    <a:spLocks noChangeAspect="1" noChangeShapeType="1"/>
                  </p:cNvSpPr>
                  <p:nvPr/>
                </p:nvSpPr>
                <p:spPr bwMode="auto">
                  <a:xfrm flipV="1">
                    <a:off x="3360" y="816"/>
                    <a:ext cx="0" cy="1056"/>
                  </a:xfrm>
                  <a:prstGeom prst="line">
                    <a:avLst/>
                  </a:prstGeom>
                  <a:noFill/>
                  <a:ln w="28575">
                    <a:solidFill>
                      <a:srgbClr val="990033"/>
                    </a:solidFill>
                    <a:round/>
                    <a:headEnd/>
                    <a:tailEnd/>
                  </a:ln>
                </p:spPr>
                <p:txBody>
                  <a:bodyPr/>
                  <a:lstStyle/>
                  <a:p>
                    <a:endParaRPr lang="zh-TW" altLang="en-US"/>
                  </a:p>
                </p:txBody>
              </p:sp>
              <p:sp>
                <p:nvSpPr>
                  <p:cNvPr id="31851" name="Line 12"/>
                  <p:cNvSpPr>
                    <a:spLocks noChangeAspect="1" noChangeShapeType="1"/>
                  </p:cNvSpPr>
                  <p:nvPr/>
                </p:nvSpPr>
                <p:spPr bwMode="auto">
                  <a:xfrm>
                    <a:off x="3360" y="816"/>
                    <a:ext cx="336" cy="0"/>
                  </a:xfrm>
                  <a:prstGeom prst="line">
                    <a:avLst/>
                  </a:prstGeom>
                  <a:noFill/>
                  <a:ln w="28575">
                    <a:solidFill>
                      <a:srgbClr val="990033"/>
                    </a:solidFill>
                    <a:round/>
                    <a:headEnd/>
                    <a:tailEnd/>
                  </a:ln>
                </p:spPr>
                <p:txBody>
                  <a:bodyPr/>
                  <a:lstStyle/>
                  <a:p>
                    <a:endParaRPr lang="zh-TW" altLang="en-US"/>
                  </a:p>
                </p:txBody>
              </p:sp>
              <p:sp>
                <p:nvSpPr>
                  <p:cNvPr id="31852" name="Line 13"/>
                  <p:cNvSpPr>
                    <a:spLocks noChangeAspect="1" noChangeShapeType="1"/>
                  </p:cNvSpPr>
                  <p:nvPr/>
                </p:nvSpPr>
                <p:spPr bwMode="auto">
                  <a:xfrm>
                    <a:off x="3696" y="384"/>
                    <a:ext cx="0" cy="912"/>
                  </a:xfrm>
                  <a:prstGeom prst="line">
                    <a:avLst/>
                  </a:prstGeom>
                  <a:noFill/>
                  <a:ln w="28575">
                    <a:solidFill>
                      <a:srgbClr val="990033"/>
                    </a:solidFill>
                    <a:round/>
                    <a:headEnd/>
                    <a:tailEnd/>
                  </a:ln>
                </p:spPr>
                <p:txBody>
                  <a:bodyPr/>
                  <a:lstStyle/>
                  <a:p>
                    <a:endParaRPr lang="zh-TW" altLang="en-US"/>
                  </a:p>
                </p:txBody>
              </p:sp>
              <p:sp>
                <p:nvSpPr>
                  <p:cNvPr id="31853" name="Line 14"/>
                  <p:cNvSpPr>
                    <a:spLocks noChangeAspect="1" noChangeShapeType="1"/>
                  </p:cNvSpPr>
                  <p:nvPr/>
                </p:nvSpPr>
                <p:spPr bwMode="auto">
                  <a:xfrm>
                    <a:off x="3696" y="384"/>
                    <a:ext cx="816" cy="0"/>
                  </a:xfrm>
                  <a:prstGeom prst="line">
                    <a:avLst/>
                  </a:prstGeom>
                  <a:noFill/>
                  <a:ln w="28575">
                    <a:solidFill>
                      <a:srgbClr val="990033"/>
                    </a:solidFill>
                    <a:round/>
                    <a:headEnd/>
                    <a:tailEnd/>
                  </a:ln>
                </p:spPr>
                <p:txBody>
                  <a:bodyPr/>
                  <a:lstStyle/>
                  <a:p>
                    <a:endParaRPr lang="zh-TW" altLang="en-US"/>
                  </a:p>
                </p:txBody>
              </p:sp>
              <p:sp>
                <p:nvSpPr>
                  <p:cNvPr id="31854" name="Line 15"/>
                  <p:cNvSpPr>
                    <a:spLocks noChangeAspect="1" noChangeShapeType="1"/>
                  </p:cNvSpPr>
                  <p:nvPr/>
                </p:nvSpPr>
                <p:spPr bwMode="auto">
                  <a:xfrm>
                    <a:off x="3696" y="1296"/>
                    <a:ext cx="576" cy="0"/>
                  </a:xfrm>
                  <a:prstGeom prst="line">
                    <a:avLst/>
                  </a:prstGeom>
                  <a:noFill/>
                  <a:ln w="28575">
                    <a:solidFill>
                      <a:srgbClr val="990033"/>
                    </a:solidFill>
                    <a:round/>
                    <a:headEnd/>
                    <a:tailEnd/>
                  </a:ln>
                </p:spPr>
                <p:txBody>
                  <a:bodyPr/>
                  <a:lstStyle/>
                  <a:p>
                    <a:endParaRPr lang="zh-TW" altLang="en-US"/>
                  </a:p>
                </p:txBody>
              </p:sp>
              <p:grpSp>
                <p:nvGrpSpPr>
                  <p:cNvPr id="31855" name="Group 82"/>
                  <p:cNvGrpSpPr>
                    <a:grpSpLocks noChangeAspect="1"/>
                  </p:cNvGrpSpPr>
                  <p:nvPr/>
                </p:nvGrpSpPr>
                <p:grpSpPr bwMode="auto">
                  <a:xfrm>
                    <a:off x="4272" y="1104"/>
                    <a:ext cx="558" cy="384"/>
                    <a:chOff x="4272" y="1104"/>
                    <a:chExt cx="672" cy="384"/>
                  </a:xfrm>
                </p:grpSpPr>
                <p:sp>
                  <p:nvSpPr>
                    <p:cNvPr id="31861" name="Line 16"/>
                    <p:cNvSpPr>
                      <a:spLocks noChangeAspect="1" noChangeShapeType="1"/>
                    </p:cNvSpPr>
                    <p:nvPr/>
                  </p:nvSpPr>
                  <p:spPr bwMode="auto">
                    <a:xfrm>
                      <a:off x="4272" y="1104"/>
                      <a:ext cx="0" cy="384"/>
                    </a:xfrm>
                    <a:prstGeom prst="line">
                      <a:avLst/>
                    </a:prstGeom>
                    <a:noFill/>
                    <a:ln w="28575">
                      <a:solidFill>
                        <a:srgbClr val="990033"/>
                      </a:solidFill>
                      <a:round/>
                      <a:headEnd/>
                      <a:tailEnd/>
                    </a:ln>
                  </p:spPr>
                  <p:txBody>
                    <a:bodyPr/>
                    <a:lstStyle/>
                    <a:p>
                      <a:endParaRPr lang="zh-TW" altLang="en-US"/>
                    </a:p>
                  </p:txBody>
                </p:sp>
                <p:sp>
                  <p:nvSpPr>
                    <p:cNvPr id="31862" name="Line 17"/>
                    <p:cNvSpPr>
                      <a:spLocks noChangeAspect="1" noChangeShapeType="1"/>
                    </p:cNvSpPr>
                    <p:nvPr/>
                  </p:nvSpPr>
                  <p:spPr bwMode="auto">
                    <a:xfrm>
                      <a:off x="4272" y="1104"/>
                      <a:ext cx="672" cy="0"/>
                    </a:xfrm>
                    <a:prstGeom prst="line">
                      <a:avLst/>
                    </a:prstGeom>
                    <a:noFill/>
                    <a:ln w="28575">
                      <a:solidFill>
                        <a:srgbClr val="990033"/>
                      </a:solidFill>
                      <a:round/>
                      <a:headEnd/>
                      <a:tailEnd/>
                    </a:ln>
                  </p:spPr>
                  <p:txBody>
                    <a:bodyPr/>
                    <a:lstStyle/>
                    <a:p>
                      <a:endParaRPr lang="zh-TW" altLang="en-US"/>
                    </a:p>
                  </p:txBody>
                </p:sp>
                <p:sp>
                  <p:nvSpPr>
                    <p:cNvPr id="31863" name="Line 18"/>
                    <p:cNvSpPr>
                      <a:spLocks noChangeAspect="1" noChangeShapeType="1"/>
                    </p:cNvSpPr>
                    <p:nvPr/>
                  </p:nvSpPr>
                  <p:spPr bwMode="auto">
                    <a:xfrm>
                      <a:off x="4272" y="1488"/>
                      <a:ext cx="672" cy="0"/>
                    </a:xfrm>
                    <a:prstGeom prst="line">
                      <a:avLst/>
                    </a:prstGeom>
                    <a:noFill/>
                    <a:ln w="28575">
                      <a:solidFill>
                        <a:srgbClr val="990033"/>
                      </a:solidFill>
                      <a:round/>
                      <a:headEnd/>
                      <a:tailEnd/>
                    </a:ln>
                  </p:spPr>
                  <p:txBody>
                    <a:bodyPr/>
                    <a:lstStyle/>
                    <a:p>
                      <a:endParaRPr lang="zh-TW" altLang="en-US"/>
                    </a:p>
                  </p:txBody>
                </p:sp>
              </p:grpSp>
              <p:grpSp>
                <p:nvGrpSpPr>
                  <p:cNvPr id="31856" name="Group 81"/>
                  <p:cNvGrpSpPr>
                    <a:grpSpLocks noChangeAspect="1"/>
                  </p:cNvGrpSpPr>
                  <p:nvPr/>
                </p:nvGrpSpPr>
                <p:grpSpPr bwMode="auto">
                  <a:xfrm>
                    <a:off x="4512" y="192"/>
                    <a:ext cx="318" cy="384"/>
                    <a:chOff x="4512" y="192"/>
                    <a:chExt cx="336" cy="384"/>
                  </a:xfrm>
                </p:grpSpPr>
                <p:sp>
                  <p:nvSpPr>
                    <p:cNvPr id="31858" name="Line 19"/>
                    <p:cNvSpPr>
                      <a:spLocks noChangeAspect="1" noChangeShapeType="1"/>
                    </p:cNvSpPr>
                    <p:nvPr/>
                  </p:nvSpPr>
                  <p:spPr bwMode="auto">
                    <a:xfrm>
                      <a:off x="4512" y="192"/>
                      <a:ext cx="0" cy="384"/>
                    </a:xfrm>
                    <a:prstGeom prst="line">
                      <a:avLst/>
                    </a:prstGeom>
                    <a:noFill/>
                    <a:ln w="28575">
                      <a:solidFill>
                        <a:srgbClr val="990033"/>
                      </a:solidFill>
                      <a:round/>
                      <a:headEnd/>
                      <a:tailEnd/>
                    </a:ln>
                  </p:spPr>
                  <p:txBody>
                    <a:bodyPr/>
                    <a:lstStyle/>
                    <a:p>
                      <a:endParaRPr lang="zh-TW" altLang="en-US"/>
                    </a:p>
                  </p:txBody>
                </p:sp>
                <p:sp>
                  <p:nvSpPr>
                    <p:cNvPr id="31859" name="Line 20"/>
                    <p:cNvSpPr>
                      <a:spLocks noChangeAspect="1" noChangeShapeType="1"/>
                    </p:cNvSpPr>
                    <p:nvPr/>
                  </p:nvSpPr>
                  <p:spPr bwMode="auto">
                    <a:xfrm>
                      <a:off x="4512" y="192"/>
                      <a:ext cx="336" cy="0"/>
                    </a:xfrm>
                    <a:prstGeom prst="line">
                      <a:avLst/>
                    </a:prstGeom>
                    <a:noFill/>
                    <a:ln w="28575">
                      <a:solidFill>
                        <a:srgbClr val="990033"/>
                      </a:solidFill>
                      <a:round/>
                      <a:headEnd/>
                      <a:tailEnd/>
                    </a:ln>
                  </p:spPr>
                  <p:txBody>
                    <a:bodyPr/>
                    <a:lstStyle/>
                    <a:p>
                      <a:endParaRPr lang="zh-TW" altLang="en-US"/>
                    </a:p>
                  </p:txBody>
                </p:sp>
                <p:sp>
                  <p:nvSpPr>
                    <p:cNvPr id="31860" name="Line 21"/>
                    <p:cNvSpPr>
                      <a:spLocks noChangeAspect="1" noChangeShapeType="1"/>
                    </p:cNvSpPr>
                    <p:nvPr/>
                  </p:nvSpPr>
                  <p:spPr bwMode="auto">
                    <a:xfrm>
                      <a:off x="4512" y="576"/>
                      <a:ext cx="336" cy="0"/>
                    </a:xfrm>
                    <a:prstGeom prst="line">
                      <a:avLst/>
                    </a:prstGeom>
                    <a:noFill/>
                    <a:ln w="28575">
                      <a:solidFill>
                        <a:srgbClr val="990033"/>
                      </a:solidFill>
                      <a:round/>
                      <a:headEnd/>
                      <a:tailEnd/>
                    </a:ln>
                  </p:spPr>
                  <p:txBody>
                    <a:bodyPr/>
                    <a:lstStyle/>
                    <a:p>
                      <a:endParaRPr lang="zh-TW" altLang="en-US"/>
                    </a:p>
                  </p:txBody>
                </p:sp>
              </p:grpSp>
              <p:sp>
                <p:nvSpPr>
                  <p:cNvPr id="31857" name="Line 22"/>
                  <p:cNvSpPr>
                    <a:spLocks noChangeAspect="1" noChangeShapeType="1"/>
                  </p:cNvSpPr>
                  <p:nvPr/>
                </p:nvSpPr>
                <p:spPr bwMode="auto">
                  <a:xfrm>
                    <a:off x="3216" y="1344"/>
                    <a:ext cx="144" cy="0"/>
                  </a:xfrm>
                  <a:prstGeom prst="line">
                    <a:avLst/>
                  </a:prstGeom>
                  <a:noFill/>
                  <a:ln w="28575">
                    <a:solidFill>
                      <a:srgbClr val="990033"/>
                    </a:solidFill>
                    <a:round/>
                    <a:headEnd/>
                    <a:tailEnd/>
                  </a:ln>
                </p:spPr>
                <p:txBody>
                  <a:bodyPr/>
                  <a:lstStyle/>
                  <a:p>
                    <a:endParaRPr lang="zh-TW" altLang="en-US"/>
                  </a:p>
                </p:txBody>
              </p:sp>
            </p:grpSp>
            <p:grpSp>
              <p:nvGrpSpPr>
                <p:cNvPr id="31842" name="Group 92"/>
                <p:cNvGrpSpPr>
                  <a:grpSpLocks/>
                </p:cNvGrpSpPr>
                <p:nvPr/>
              </p:nvGrpSpPr>
              <p:grpSpPr bwMode="auto">
                <a:xfrm>
                  <a:off x="3554" y="1298"/>
                  <a:ext cx="652" cy="57"/>
                  <a:chOff x="3554" y="1241"/>
                  <a:chExt cx="652" cy="57"/>
                </a:xfrm>
              </p:grpSpPr>
              <p:sp>
                <p:nvSpPr>
                  <p:cNvPr id="31843" name="Line 55"/>
                  <p:cNvSpPr>
                    <a:spLocks noChangeAspect="1" noChangeShapeType="1"/>
                  </p:cNvSpPr>
                  <p:nvPr/>
                </p:nvSpPr>
                <p:spPr bwMode="auto">
                  <a:xfrm>
                    <a:off x="3560" y="1298"/>
                    <a:ext cx="646" cy="0"/>
                  </a:xfrm>
                  <a:prstGeom prst="line">
                    <a:avLst/>
                  </a:prstGeom>
                  <a:noFill/>
                  <a:ln w="9525">
                    <a:solidFill>
                      <a:srgbClr val="990033"/>
                    </a:solidFill>
                    <a:round/>
                    <a:headEnd/>
                    <a:tailEnd/>
                  </a:ln>
                </p:spPr>
                <p:txBody>
                  <a:bodyPr/>
                  <a:lstStyle/>
                  <a:p>
                    <a:endParaRPr lang="zh-TW" altLang="en-US"/>
                  </a:p>
                </p:txBody>
              </p:sp>
              <p:sp>
                <p:nvSpPr>
                  <p:cNvPr id="31844" name="Line 59"/>
                  <p:cNvSpPr>
                    <a:spLocks noChangeAspect="1" noChangeShapeType="1"/>
                  </p:cNvSpPr>
                  <p:nvPr/>
                </p:nvSpPr>
                <p:spPr bwMode="auto">
                  <a:xfrm>
                    <a:off x="3554" y="1241"/>
                    <a:ext cx="0" cy="57"/>
                  </a:xfrm>
                  <a:prstGeom prst="line">
                    <a:avLst/>
                  </a:prstGeom>
                  <a:noFill/>
                  <a:ln w="9525">
                    <a:solidFill>
                      <a:srgbClr val="990033"/>
                    </a:solidFill>
                    <a:round/>
                    <a:headEnd/>
                    <a:tailEnd/>
                  </a:ln>
                </p:spPr>
                <p:txBody>
                  <a:bodyPr/>
                  <a:lstStyle/>
                  <a:p>
                    <a:endParaRPr lang="zh-TW" altLang="en-US"/>
                  </a:p>
                </p:txBody>
              </p:sp>
              <p:sp>
                <p:nvSpPr>
                  <p:cNvPr id="31845" name="Line 60"/>
                  <p:cNvSpPr>
                    <a:spLocks noChangeAspect="1" noChangeShapeType="1"/>
                  </p:cNvSpPr>
                  <p:nvPr/>
                </p:nvSpPr>
                <p:spPr bwMode="auto">
                  <a:xfrm>
                    <a:off x="3724" y="1241"/>
                    <a:ext cx="0" cy="57"/>
                  </a:xfrm>
                  <a:prstGeom prst="line">
                    <a:avLst/>
                  </a:prstGeom>
                  <a:noFill/>
                  <a:ln w="9525">
                    <a:solidFill>
                      <a:srgbClr val="990033"/>
                    </a:solidFill>
                    <a:round/>
                    <a:headEnd/>
                    <a:tailEnd/>
                  </a:ln>
                </p:spPr>
                <p:txBody>
                  <a:bodyPr/>
                  <a:lstStyle/>
                  <a:p>
                    <a:endParaRPr lang="zh-TW" altLang="en-US"/>
                  </a:p>
                </p:txBody>
              </p:sp>
              <p:sp>
                <p:nvSpPr>
                  <p:cNvPr id="31846" name="Line 61"/>
                  <p:cNvSpPr>
                    <a:spLocks noChangeAspect="1" noChangeShapeType="1"/>
                  </p:cNvSpPr>
                  <p:nvPr/>
                </p:nvSpPr>
                <p:spPr bwMode="auto">
                  <a:xfrm>
                    <a:off x="3894" y="1241"/>
                    <a:ext cx="0" cy="57"/>
                  </a:xfrm>
                  <a:prstGeom prst="line">
                    <a:avLst/>
                  </a:prstGeom>
                  <a:noFill/>
                  <a:ln w="9525">
                    <a:solidFill>
                      <a:srgbClr val="990033"/>
                    </a:solidFill>
                    <a:round/>
                    <a:headEnd/>
                    <a:tailEnd/>
                  </a:ln>
                </p:spPr>
                <p:txBody>
                  <a:bodyPr/>
                  <a:lstStyle/>
                  <a:p>
                    <a:endParaRPr lang="zh-TW" altLang="en-US"/>
                  </a:p>
                </p:txBody>
              </p:sp>
              <p:sp>
                <p:nvSpPr>
                  <p:cNvPr id="31847" name="Line 62"/>
                  <p:cNvSpPr>
                    <a:spLocks noChangeAspect="1" noChangeShapeType="1"/>
                  </p:cNvSpPr>
                  <p:nvPr/>
                </p:nvSpPr>
                <p:spPr bwMode="auto">
                  <a:xfrm>
                    <a:off x="4036" y="1241"/>
                    <a:ext cx="0" cy="57"/>
                  </a:xfrm>
                  <a:prstGeom prst="line">
                    <a:avLst/>
                  </a:prstGeom>
                  <a:noFill/>
                  <a:ln w="9525">
                    <a:solidFill>
                      <a:srgbClr val="990033"/>
                    </a:solidFill>
                    <a:round/>
                    <a:headEnd/>
                    <a:tailEnd/>
                  </a:ln>
                </p:spPr>
                <p:txBody>
                  <a:bodyPr/>
                  <a:lstStyle/>
                  <a:p>
                    <a:endParaRPr lang="zh-TW" altLang="en-US"/>
                  </a:p>
                </p:txBody>
              </p:sp>
              <p:sp>
                <p:nvSpPr>
                  <p:cNvPr id="31848" name="Line 63"/>
                  <p:cNvSpPr>
                    <a:spLocks noChangeAspect="1" noChangeShapeType="1"/>
                  </p:cNvSpPr>
                  <p:nvPr/>
                </p:nvSpPr>
                <p:spPr bwMode="auto">
                  <a:xfrm>
                    <a:off x="4206" y="1241"/>
                    <a:ext cx="0" cy="57"/>
                  </a:xfrm>
                  <a:prstGeom prst="line">
                    <a:avLst/>
                  </a:prstGeom>
                  <a:noFill/>
                  <a:ln w="9525">
                    <a:solidFill>
                      <a:srgbClr val="990033"/>
                    </a:solidFill>
                    <a:round/>
                    <a:headEnd/>
                    <a:tailEnd/>
                  </a:ln>
                </p:spPr>
                <p:txBody>
                  <a:bodyPr/>
                  <a:lstStyle/>
                  <a:p>
                    <a:endParaRPr lang="zh-TW" altLang="en-US"/>
                  </a:p>
                </p:txBody>
              </p:sp>
            </p:grpSp>
          </p:grpSp>
          <p:sp>
            <p:nvSpPr>
              <p:cNvPr id="31840" name="Text Box 65"/>
              <p:cNvSpPr txBox="1">
                <a:spLocks noChangeArrowheads="1"/>
              </p:cNvSpPr>
              <p:nvPr/>
            </p:nvSpPr>
            <p:spPr bwMode="auto">
              <a:xfrm>
                <a:off x="748" y="3556"/>
                <a:ext cx="340" cy="173"/>
              </a:xfrm>
              <a:prstGeom prst="rect">
                <a:avLst/>
              </a:prstGeom>
              <a:noFill/>
              <a:ln w="9525">
                <a:noFill/>
                <a:miter lim="800000"/>
                <a:headEnd/>
                <a:tailEnd/>
              </a:ln>
            </p:spPr>
            <p:txBody>
              <a:bodyPr wrap="none">
                <a:spAutoFit/>
              </a:bodyPr>
              <a:lstStyle/>
              <a:p>
                <a:r>
                  <a:rPr kumimoji="0" lang="en-US" altLang="zh-TW" sz="1200">
                    <a:solidFill>
                      <a:schemeClr val="accent2"/>
                    </a:solidFill>
                    <a:ea typeface="新細明體" pitchFamily="18" charset="-120"/>
                  </a:rPr>
                  <a:t>Time</a:t>
                </a:r>
              </a:p>
            </p:txBody>
          </p:sp>
        </p:grpSp>
        <p:grpSp>
          <p:nvGrpSpPr>
            <p:cNvPr id="31817" name="Group 102"/>
            <p:cNvGrpSpPr>
              <a:grpSpLocks/>
            </p:cNvGrpSpPr>
            <p:nvPr/>
          </p:nvGrpSpPr>
          <p:grpSpPr bwMode="auto">
            <a:xfrm>
              <a:off x="2245" y="2550"/>
              <a:ext cx="1134" cy="1308"/>
              <a:chOff x="3312" y="2304"/>
              <a:chExt cx="1134" cy="1308"/>
            </a:xfrm>
          </p:grpSpPr>
          <p:sp>
            <p:nvSpPr>
              <p:cNvPr id="31818" name="Text Box 67"/>
              <p:cNvSpPr txBox="1">
                <a:spLocks noChangeArrowheads="1"/>
              </p:cNvSpPr>
              <p:nvPr/>
            </p:nvSpPr>
            <p:spPr bwMode="auto">
              <a:xfrm>
                <a:off x="3742" y="3439"/>
                <a:ext cx="373" cy="173"/>
              </a:xfrm>
              <a:prstGeom prst="rect">
                <a:avLst/>
              </a:prstGeom>
              <a:noFill/>
              <a:ln w="9525">
                <a:noFill/>
                <a:miter lim="800000"/>
                <a:headEnd/>
                <a:tailEnd/>
              </a:ln>
            </p:spPr>
            <p:txBody>
              <a:bodyPr wrap="none">
                <a:spAutoFit/>
              </a:bodyPr>
              <a:lstStyle/>
              <a:p>
                <a:r>
                  <a:rPr kumimoji="0" lang="en-US" altLang="zh-TW" sz="1200">
                    <a:solidFill>
                      <a:schemeClr val="accent2"/>
                    </a:solidFill>
                    <a:ea typeface="新細明體" pitchFamily="18" charset="-120"/>
                  </a:rPr>
                  <a:t>1 unit</a:t>
                </a:r>
              </a:p>
            </p:txBody>
          </p:sp>
          <p:grpSp>
            <p:nvGrpSpPr>
              <p:cNvPr id="31819" name="Group 91"/>
              <p:cNvGrpSpPr>
                <a:grpSpLocks/>
              </p:cNvGrpSpPr>
              <p:nvPr/>
            </p:nvGrpSpPr>
            <p:grpSpPr bwMode="auto">
              <a:xfrm>
                <a:off x="3312" y="2304"/>
                <a:ext cx="1134" cy="1260"/>
                <a:chOff x="3312" y="2304"/>
                <a:chExt cx="1134" cy="1260"/>
              </a:xfrm>
            </p:grpSpPr>
            <p:grpSp>
              <p:nvGrpSpPr>
                <p:cNvPr id="31820" name="Group 78"/>
                <p:cNvGrpSpPr>
                  <a:grpSpLocks noChangeAspect="1"/>
                </p:cNvGrpSpPr>
                <p:nvPr/>
              </p:nvGrpSpPr>
              <p:grpSpPr bwMode="auto">
                <a:xfrm>
                  <a:off x="3312" y="2304"/>
                  <a:ext cx="1134" cy="1166"/>
                  <a:chOff x="3312" y="2304"/>
                  <a:chExt cx="1728" cy="1776"/>
                </a:xfrm>
              </p:grpSpPr>
              <p:sp>
                <p:nvSpPr>
                  <p:cNvPr id="31825" name="Line 30"/>
                  <p:cNvSpPr>
                    <a:spLocks noChangeAspect="1" noChangeShapeType="1"/>
                  </p:cNvSpPr>
                  <p:nvPr/>
                </p:nvSpPr>
                <p:spPr bwMode="auto">
                  <a:xfrm>
                    <a:off x="3456" y="3984"/>
                    <a:ext cx="432" cy="0"/>
                  </a:xfrm>
                  <a:prstGeom prst="line">
                    <a:avLst/>
                  </a:prstGeom>
                  <a:noFill/>
                  <a:ln w="28575">
                    <a:solidFill>
                      <a:srgbClr val="990033"/>
                    </a:solidFill>
                    <a:round/>
                    <a:headEnd/>
                    <a:tailEnd/>
                  </a:ln>
                </p:spPr>
                <p:txBody>
                  <a:bodyPr/>
                  <a:lstStyle/>
                  <a:p>
                    <a:endParaRPr lang="zh-TW" altLang="en-US"/>
                  </a:p>
                </p:txBody>
              </p:sp>
              <p:sp>
                <p:nvSpPr>
                  <p:cNvPr id="31826" name="Line 31"/>
                  <p:cNvSpPr>
                    <a:spLocks noChangeAspect="1" noChangeShapeType="1"/>
                  </p:cNvSpPr>
                  <p:nvPr/>
                </p:nvSpPr>
                <p:spPr bwMode="auto">
                  <a:xfrm flipV="1">
                    <a:off x="3456" y="2928"/>
                    <a:ext cx="0" cy="1056"/>
                  </a:xfrm>
                  <a:prstGeom prst="line">
                    <a:avLst/>
                  </a:prstGeom>
                  <a:noFill/>
                  <a:ln w="28575">
                    <a:solidFill>
                      <a:srgbClr val="990033"/>
                    </a:solidFill>
                    <a:round/>
                    <a:headEnd/>
                    <a:tailEnd/>
                  </a:ln>
                </p:spPr>
                <p:txBody>
                  <a:bodyPr/>
                  <a:lstStyle/>
                  <a:p>
                    <a:endParaRPr lang="zh-TW" altLang="en-US"/>
                  </a:p>
                </p:txBody>
              </p:sp>
              <p:sp>
                <p:nvSpPr>
                  <p:cNvPr id="31827" name="Line 32"/>
                  <p:cNvSpPr>
                    <a:spLocks noChangeAspect="1" noChangeShapeType="1"/>
                  </p:cNvSpPr>
                  <p:nvPr/>
                </p:nvSpPr>
                <p:spPr bwMode="auto">
                  <a:xfrm>
                    <a:off x="3456" y="2928"/>
                    <a:ext cx="336" cy="0"/>
                  </a:xfrm>
                  <a:prstGeom prst="line">
                    <a:avLst/>
                  </a:prstGeom>
                  <a:noFill/>
                  <a:ln w="28575">
                    <a:solidFill>
                      <a:srgbClr val="990033"/>
                    </a:solidFill>
                    <a:round/>
                    <a:headEnd/>
                    <a:tailEnd/>
                  </a:ln>
                </p:spPr>
                <p:txBody>
                  <a:bodyPr/>
                  <a:lstStyle/>
                  <a:p>
                    <a:endParaRPr lang="zh-TW" altLang="en-US"/>
                  </a:p>
                </p:txBody>
              </p:sp>
              <p:sp>
                <p:nvSpPr>
                  <p:cNvPr id="31828" name="Line 33"/>
                  <p:cNvSpPr>
                    <a:spLocks noChangeAspect="1" noChangeShapeType="1"/>
                  </p:cNvSpPr>
                  <p:nvPr/>
                </p:nvSpPr>
                <p:spPr bwMode="auto">
                  <a:xfrm>
                    <a:off x="3792" y="2496"/>
                    <a:ext cx="0" cy="912"/>
                  </a:xfrm>
                  <a:prstGeom prst="line">
                    <a:avLst/>
                  </a:prstGeom>
                  <a:noFill/>
                  <a:ln w="28575">
                    <a:solidFill>
                      <a:srgbClr val="990033"/>
                    </a:solidFill>
                    <a:round/>
                    <a:headEnd/>
                    <a:tailEnd/>
                  </a:ln>
                </p:spPr>
                <p:txBody>
                  <a:bodyPr/>
                  <a:lstStyle/>
                  <a:p>
                    <a:endParaRPr lang="zh-TW" altLang="en-US"/>
                  </a:p>
                </p:txBody>
              </p:sp>
              <p:sp>
                <p:nvSpPr>
                  <p:cNvPr id="31829" name="Line 34"/>
                  <p:cNvSpPr>
                    <a:spLocks noChangeAspect="1" noChangeShapeType="1"/>
                  </p:cNvSpPr>
                  <p:nvPr/>
                </p:nvSpPr>
                <p:spPr bwMode="auto">
                  <a:xfrm>
                    <a:off x="3792" y="2496"/>
                    <a:ext cx="816" cy="0"/>
                  </a:xfrm>
                  <a:prstGeom prst="line">
                    <a:avLst/>
                  </a:prstGeom>
                  <a:noFill/>
                  <a:ln w="28575">
                    <a:solidFill>
                      <a:srgbClr val="990033"/>
                    </a:solidFill>
                    <a:round/>
                    <a:headEnd/>
                    <a:tailEnd/>
                  </a:ln>
                </p:spPr>
                <p:txBody>
                  <a:bodyPr/>
                  <a:lstStyle/>
                  <a:p>
                    <a:endParaRPr lang="zh-TW" altLang="en-US"/>
                  </a:p>
                </p:txBody>
              </p:sp>
              <p:sp>
                <p:nvSpPr>
                  <p:cNvPr id="31830" name="Line 35"/>
                  <p:cNvSpPr>
                    <a:spLocks noChangeAspect="1" noChangeShapeType="1"/>
                  </p:cNvSpPr>
                  <p:nvPr/>
                </p:nvSpPr>
                <p:spPr bwMode="auto">
                  <a:xfrm>
                    <a:off x="3792" y="3408"/>
                    <a:ext cx="576" cy="0"/>
                  </a:xfrm>
                  <a:prstGeom prst="line">
                    <a:avLst/>
                  </a:prstGeom>
                  <a:noFill/>
                  <a:ln w="28575">
                    <a:solidFill>
                      <a:srgbClr val="990033"/>
                    </a:solidFill>
                    <a:round/>
                    <a:headEnd/>
                    <a:tailEnd/>
                  </a:ln>
                </p:spPr>
                <p:txBody>
                  <a:bodyPr/>
                  <a:lstStyle/>
                  <a:p>
                    <a:endParaRPr lang="zh-TW" altLang="en-US"/>
                  </a:p>
                </p:txBody>
              </p:sp>
              <p:sp>
                <p:nvSpPr>
                  <p:cNvPr id="31831" name="Line 36"/>
                  <p:cNvSpPr>
                    <a:spLocks noChangeAspect="1" noChangeShapeType="1"/>
                  </p:cNvSpPr>
                  <p:nvPr/>
                </p:nvSpPr>
                <p:spPr bwMode="auto">
                  <a:xfrm>
                    <a:off x="4368" y="3216"/>
                    <a:ext cx="0" cy="384"/>
                  </a:xfrm>
                  <a:prstGeom prst="line">
                    <a:avLst/>
                  </a:prstGeom>
                  <a:noFill/>
                  <a:ln w="28575">
                    <a:solidFill>
                      <a:srgbClr val="990033"/>
                    </a:solidFill>
                    <a:round/>
                    <a:headEnd/>
                    <a:tailEnd/>
                  </a:ln>
                </p:spPr>
                <p:txBody>
                  <a:bodyPr/>
                  <a:lstStyle/>
                  <a:p>
                    <a:endParaRPr lang="zh-TW" altLang="en-US"/>
                  </a:p>
                </p:txBody>
              </p:sp>
              <p:sp>
                <p:nvSpPr>
                  <p:cNvPr id="31832" name="Line 37"/>
                  <p:cNvSpPr>
                    <a:spLocks noChangeAspect="1" noChangeShapeType="1"/>
                  </p:cNvSpPr>
                  <p:nvPr/>
                </p:nvSpPr>
                <p:spPr bwMode="auto">
                  <a:xfrm>
                    <a:off x="4368" y="3216"/>
                    <a:ext cx="672" cy="0"/>
                  </a:xfrm>
                  <a:prstGeom prst="line">
                    <a:avLst/>
                  </a:prstGeom>
                  <a:noFill/>
                  <a:ln w="28575">
                    <a:solidFill>
                      <a:srgbClr val="990033"/>
                    </a:solidFill>
                    <a:round/>
                    <a:headEnd/>
                    <a:tailEnd/>
                  </a:ln>
                </p:spPr>
                <p:txBody>
                  <a:bodyPr/>
                  <a:lstStyle/>
                  <a:p>
                    <a:endParaRPr lang="zh-TW" altLang="en-US"/>
                  </a:p>
                </p:txBody>
              </p:sp>
              <p:sp>
                <p:nvSpPr>
                  <p:cNvPr id="31833" name="Line 38"/>
                  <p:cNvSpPr>
                    <a:spLocks noChangeAspect="1" noChangeShapeType="1"/>
                  </p:cNvSpPr>
                  <p:nvPr/>
                </p:nvSpPr>
                <p:spPr bwMode="auto">
                  <a:xfrm>
                    <a:off x="4368" y="3600"/>
                    <a:ext cx="240" cy="0"/>
                  </a:xfrm>
                  <a:prstGeom prst="line">
                    <a:avLst/>
                  </a:prstGeom>
                  <a:noFill/>
                  <a:ln w="28575">
                    <a:solidFill>
                      <a:srgbClr val="990033"/>
                    </a:solidFill>
                    <a:round/>
                    <a:headEnd/>
                    <a:tailEnd/>
                  </a:ln>
                </p:spPr>
                <p:txBody>
                  <a:bodyPr/>
                  <a:lstStyle/>
                  <a:p>
                    <a:endParaRPr lang="zh-TW" altLang="en-US"/>
                  </a:p>
                </p:txBody>
              </p:sp>
              <p:sp>
                <p:nvSpPr>
                  <p:cNvPr id="31834" name="Line 39"/>
                  <p:cNvSpPr>
                    <a:spLocks noChangeAspect="1" noChangeShapeType="1"/>
                  </p:cNvSpPr>
                  <p:nvPr/>
                </p:nvSpPr>
                <p:spPr bwMode="auto">
                  <a:xfrm>
                    <a:off x="4608" y="2304"/>
                    <a:ext cx="0" cy="384"/>
                  </a:xfrm>
                  <a:prstGeom prst="line">
                    <a:avLst/>
                  </a:prstGeom>
                  <a:noFill/>
                  <a:ln w="28575">
                    <a:solidFill>
                      <a:srgbClr val="990033"/>
                    </a:solidFill>
                    <a:round/>
                    <a:headEnd/>
                    <a:tailEnd/>
                  </a:ln>
                </p:spPr>
                <p:txBody>
                  <a:bodyPr/>
                  <a:lstStyle/>
                  <a:p>
                    <a:endParaRPr lang="zh-TW" altLang="en-US"/>
                  </a:p>
                </p:txBody>
              </p:sp>
              <p:sp>
                <p:nvSpPr>
                  <p:cNvPr id="31835" name="Line 40"/>
                  <p:cNvSpPr>
                    <a:spLocks noChangeAspect="1" noChangeShapeType="1"/>
                  </p:cNvSpPr>
                  <p:nvPr/>
                </p:nvSpPr>
                <p:spPr bwMode="auto">
                  <a:xfrm>
                    <a:off x="4608" y="2304"/>
                    <a:ext cx="192" cy="0"/>
                  </a:xfrm>
                  <a:prstGeom prst="line">
                    <a:avLst/>
                  </a:prstGeom>
                  <a:noFill/>
                  <a:ln w="28575">
                    <a:solidFill>
                      <a:srgbClr val="990033"/>
                    </a:solidFill>
                    <a:round/>
                    <a:headEnd/>
                    <a:tailEnd/>
                  </a:ln>
                </p:spPr>
                <p:txBody>
                  <a:bodyPr/>
                  <a:lstStyle/>
                  <a:p>
                    <a:endParaRPr lang="zh-TW" altLang="en-US"/>
                  </a:p>
                </p:txBody>
              </p:sp>
              <p:sp>
                <p:nvSpPr>
                  <p:cNvPr id="31836" name="Line 41"/>
                  <p:cNvSpPr>
                    <a:spLocks noChangeAspect="1" noChangeShapeType="1"/>
                  </p:cNvSpPr>
                  <p:nvPr/>
                </p:nvSpPr>
                <p:spPr bwMode="auto">
                  <a:xfrm>
                    <a:off x="4608" y="2688"/>
                    <a:ext cx="336" cy="0"/>
                  </a:xfrm>
                  <a:prstGeom prst="line">
                    <a:avLst/>
                  </a:prstGeom>
                  <a:noFill/>
                  <a:ln w="28575">
                    <a:solidFill>
                      <a:srgbClr val="990033"/>
                    </a:solidFill>
                    <a:round/>
                    <a:headEnd/>
                    <a:tailEnd/>
                  </a:ln>
                </p:spPr>
                <p:txBody>
                  <a:bodyPr/>
                  <a:lstStyle/>
                  <a:p>
                    <a:endParaRPr lang="zh-TW" altLang="en-US"/>
                  </a:p>
                </p:txBody>
              </p:sp>
              <p:sp>
                <p:nvSpPr>
                  <p:cNvPr id="31837" name="Line 42"/>
                  <p:cNvSpPr>
                    <a:spLocks noChangeAspect="1" noChangeShapeType="1"/>
                  </p:cNvSpPr>
                  <p:nvPr/>
                </p:nvSpPr>
                <p:spPr bwMode="auto">
                  <a:xfrm>
                    <a:off x="3312" y="3456"/>
                    <a:ext cx="144" cy="0"/>
                  </a:xfrm>
                  <a:prstGeom prst="line">
                    <a:avLst/>
                  </a:prstGeom>
                  <a:noFill/>
                  <a:ln w="28575">
                    <a:solidFill>
                      <a:srgbClr val="990033"/>
                    </a:solidFill>
                    <a:round/>
                    <a:headEnd/>
                    <a:tailEnd/>
                  </a:ln>
                </p:spPr>
                <p:txBody>
                  <a:bodyPr/>
                  <a:lstStyle/>
                  <a:p>
                    <a:endParaRPr lang="zh-TW" altLang="en-US"/>
                  </a:p>
                </p:txBody>
              </p:sp>
              <p:sp>
                <p:nvSpPr>
                  <p:cNvPr id="31838" name="Line 43"/>
                  <p:cNvSpPr>
                    <a:spLocks noChangeAspect="1" noChangeShapeType="1"/>
                  </p:cNvSpPr>
                  <p:nvPr/>
                </p:nvSpPr>
                <p:spPr bwMode="auto">
                  <a:xfrm>
                    <a:off x="3312" y="3456"/>
                    <a:ext cx="0" cy="624"/>
                  </a:xfrm>
                  <a:prstGeom prst="line">
                    <a:avLst/>
                  </a:prstGeom>
                  <a:noFill/>
                  <a:ln w="28575">
                    <a:solidFill>
                      <a:srgbClr val="990033"/>
                    </a:solidFill>
                    <a:round/>
                    <a:headEnd/>
                    <a:tailEnd/>
                  </a:ln>
                </p:spPr>
                <p:txBody>
                  <a:bodyPr/>
                  <a:lstStyle/>
                  <a:p>
                    <a:endParaRPr lang="zh-TW" altLang="en-US"/>
                  </a:p>
                </p:txBody>
              </p:sp>
            </p:grpSp>
            <p:grpSp>
              <p:nvGrpSpPr>
                <p:cNvPr id="31821" name="Group 72"/>
                <p:cNvGrpSpPr>
                  <a:grpSpLocks noChangeAspect="1"/>
                </p:cNvGrpSpPr>
                <p:nvPr/>
              </p:nvGrpSpPr>
              <p:grpSpPr bwMode="auto">
                <a:xfrm>
                  <a:off x="4162" y="3501"/>
                  <a:ext cx="284" cy="63"/>
                  <a:chOff x="1200" y="4032"/>
                  <a:chExt cx="432" cy="96"/>
                </a:xfrm>
              </p:grpSpPr>
              <p:sp>
                <p:nvSpPr>
                  <p:cNvPr id="31822" name="Line 73"/>
                  <p:cNvSpPr>
                    <a:spLocks noChangeAspect="1" noChangeShapeType="1"/>
                  </p:cNvSpPr>
                  <p:nvPr/>
                </p:nvSpPr>
                <p:spPr bwMode="auto">
                  <a:xfrm>
                    <a:off x="1200" y="4128"/>
                    <a:ext cx="432" cy="0"/>
                  </a:xfrm>
                  <a:prstGeom prst="line">
                    <a:avLst/>
                  </a:prstGeom>
                  <a:noFill/>
                  <a:ln w="9525">
                    <a:solidFill>
                      <a:srgbClr val="990033"/>
                    </a:solidFill>
                    <a:round/>
                    <a:headEnd/>
                    <a:tailEnd/>
                  </a:ln>
                </p:spPr>
                <p:txBody>
                  <a:bodyPr/>
                  <a:lstStyle/>
                  <a:p>
                    <a:endParaRPr lang="zh-TW" altLang="en-US"/>
                  </a:p>
                </p:txBody>
              </p:sp>
              <p:sp>
                <p:nvSpPr>
                  <p:cNvPr id="31823" name="Line 74"/>
                  <p:cNvSpPr>
                    <a:spLocks noChangeAspect="1" noChangeShapeType="1"/>
                  </p:cNvSpPr>
                  <p:nvPr/>
                </p:nvSpPr>
                <p:spPr bwMode="auto">
                  <a:xfrm flipV="1">
                    <a:off x="1200" y="4032"/>
                    <a:ext cx="0" cy="96"/>
                  </a:xfrm>
                  <a:prstGeom prst="line">
                    <a:avLst/>
                  </a:prstGeom>
                  <a:noFill/>
                  <a:ln w="9525">
                    <a:solidFill>
                      <a:srgbClr val="990033"/>
                    </a:solidFill>
                    <a:round/>
                    <a:headEnd/>
                    <a:tailEnd/>
                  </a:ln>
                </p:spPr>
                <p:txBody>
                  <a:bodyPr/>
                  <a:lstStyle/>
                  <a:p>
                    <a:endParaRPr lang="zh-TW" altLang="en-US"/>
                  </a:p>
                </p:txBody>
              </p:sp>
              <p:sp>
                <p:nvSpPr>
                  <p:cNvPr id="31824" name="Line 75"/>
                  <p:cNvSpPr>
                    <a:spLocks noChangeAspect="1" noChangeShapeType="1"/>
                  </p:cNvSpPr>
                  <p:nvPr/>
                </p:nvSpPr>
                <p:spPr bwMode="auto">
                  <a:xfrm flipV="1">
                    <a:off x="1632" y="4032"/>
                    <a:ext cx="0" cy="96"/>
                  </a:xfrm>
                  <a:prstGeom prst="line">
                    <a:avLst/>
                  </a:prstGeom>
                  <a:noFill/>
                  <a:ln w="9525">
                    <a:solidFill>
                      <a:srgbClr val="990033"/>
                    </a:solidFill>
                    <a:round/>
                    <a:headEnd/>
                    <a:tailEnd/>
                  </a:ln>
                </p:spPr>
                <p:txBody>
                  <a:bodyPr/>
                  <a:lstStyle/>
                  <a:p>
                    <a:endParaRPr lang="zh-TW" altLang="en-US"/>
                  </a:p>
                </p:txBody>
              </p:sp>
            </p:grpSp>
          </p:grpSp>
        </p:grpSp>
      </p:grpSp>
      <p:grpSp>
        <p:nvGrpSpPr>
          <p:cNvPr id="31748" name="Group 195"/>
          <p:cNvGrpSpPr>
            <a:grpSpLocks/>
          </p:cNvGrpSpPr>
          <p:nvPr/>
        </p:nvGrpSpPr>
        <p:grpSpPr bwMode="auto">
          <a:xfrm>
            <a:off x="539750" y="1196975"/>
            <a:ext cx="5256213" cy="2447925"/>
            <a:chOff x="340" y="754"/>
            <a:chExt cx="3311" cy="1542"/>
          </a:xfrm>
        </p:grpSpPr>
        <p:sp>
          <p:nvSpPr>
            <p:cNvPr id="31783" name="AutoShape 137"/>
            <p:cNvSpPr>
              <a:spLocks noChangeArrowheads="1"/>
            </p:cNvSpPr>
            <p:nvPr/>
          </p:nvSpPr>
          <p:spPr bwMode="auto">
            <a:xfrm>
              <a:off x="340" y="754"/>
              <a:ext cx="3311" cy="1542"/>
            </a:xfrm>
            <a:prstGeom prst="roundRect">
              <a:avLst>
                <a:gd name="adj" fmla="val 6111"/>
              </a:avLst>
            </a:prstGeom>
            <a:solidFill>
              <a:srgbClr val="CCECFF"/>
            </a:solidFill>
            <a:ln w="9525">
              <a:noFill/>
              <a:round/>
              <a:headEnd/>
              <a:tailEnd/>
            </a:ln>
            <a:effectLst>
              <a:prstShdw prst="shdw17" dist="17961" dir="2700000">
                <a:srgbClr val="7A8E99"/>
              </a:prstShdw>
            </a:effectLst>
          </p:spPr>
          <p:txBody>
            <a:bodyPr wrap="none"/>
            <a:lstStyle/>
            <a:p>
              <a:r>
                <a:rPr lang="en-US" altLang="zh-TW" sz="1400">
                  <a:solidFill>
                    <a:srgbClr val="333399"/>
                  </a:solidFill>
                  <a:ea typeface="新細明體" pitchFamily="18" charset="-120"/>
                </a:rPr>
                <a:t>slanted</a:t>
              </a:r>
              <a:r>
                <a:rPr lang="en-US" altLang="en-US" sz="1400">
                  <a:solidFill>
                    <a:srgbClr val="333399"/>
                  </a:solidFill>
                  <a:ea typeface="新細明體" pitchFamily="18" charset="-120"/>
                </a:rPr>
                <a:t> cladogram</a:t>
              </a:r>
              <a:endParaRPr lang="en-US" altLang="zh-TW" sz="1400">
                <a:solidFill>
                  <a:srgbClr val="333399"/>
                </a:solidFill>
                <a:ea typeface="新細明體" pitchFamily="18" charset="-120"/>
              </a:endParaRPr>
            </a:p>
            <a:p>
              <a:r>
                <a:rPr lang="en-US" altLang="zh-TW" sz="1400">
                  <a:solidFill>
                    <a:srgbClr val="333399"/>
                  </a:solidFill>
                  <a:ea typeface="新細明體" pitchFamily="18" charset="-120"/>
                </a:rPr>
                <a:t>rooted</a:t>
              </a:r>
            </a:p>
          </p:txBody>
        </p:sp>
        <p:grpSp>
          <p:nvGrpSpPr>
            <p:cNvPr id="31784" name="Group 103"/>
            <p:cNvGrpSpPr>
              <a:grpSpLocks/>
            </p:cNvGrpSpPr>
            <p:nvPr/>
          </p:nvGrpSpPr>
          <p:grpSpPr bwMode="auto">
            <a:xfrm>
              <a:off x="2244" y="1030"/>
              <a:ext cx="1134" cy="1200"/>
              <a:chOff x="884" y="2412"/>
              <a:chExt cx="1134" cy="1200"/>
            </a:xfrm>
          </p:grpSpPr>
          <p:sp>
            <p:nvSpPr>
              <p:cNvPr id="31802" name="Text Box 66"/>
              <p:cNvSpPr txBox="1">
                <a:spLocks noChangeArrowheads="1"/>
              </p:cNvSpPr>
              <p:nvPr/>
            </p:nvSpPr>
            <p:spPr bwMode="auto">
              <a:xfrm>
                <a:off x="1338" y="3439"/>
                <a:ext cx="373" cy="173"/>
              </a:xfrm>
              <a:prstGeom prst="rect">
                <a:avLst/>
              </a:prstGeom>
              <a:noFill/>
              <a:ln w="9525">
                <a:noFill/>
                <a:miter lim="800000"/>
                <a:headEnd/>
                <a:tailEnd/>
              </a:ln>
            </p:spPr>
            <p:txBody>
              <a:bodyPr wrap="none">
                <a:spAutoFit/>
              </a:bodyPr>
              <a:lstStyle/>
              <a:p>
                <a:r>
                  <a:rPr kumimoji="0" lang="en-US" altLang="zh-TW" sz="1200">
                    <a:solidFill>
                      <a:schemeClr val="accent2"/>
                    </a:solidFill>
                    <a:ea typeface="新細明體" pitchFamily="18" charset="-120"/>
                  </a:rPr>
                  <a:t>1 unit</a:t>
                </a:r>
              </a:p>
            </p:txBody>
          </p:sp>
          <p:grpSp>
            <p:nvGrpSpPr>
              <p:cNvPr id="31803" name="Group 90"/>
              <p:cNvGrpSpPr>
                <a:grpSpLocks/>
              </p:cNvGrpSpPr>
              <p:nvPr/>
            </p:nvGrpSpPr>
            <p:grpSpPr bwMode="auto">
              <a:xfrm>
                <a:off x="884" y="2412"/>
                <a:ext cx="1134" cy="1152"/>
                <a:chOff x="884" y="2412"/>
                <a:chExt cx="1134" cy="1152"/>
              </a:xfrm>
            </p:grpSpPr>
            <p:grpSp>
              <p:nvGrpSpPr>
                <p:cNvPr id="31804" name="Group 85"/>
                <p:cNvGrpSpPr>
                  <a:grpSpLocks noChangeAspect="1"/>
                </p:cNvGrpSpPr>
                <p:nvPr/>
              </p:nvGrpSpPr>
              <p:grpSpPr bwMode="auto">
                <a:xfrm>
                  <a:off x="884" y="2412"/>
                  <a:ext cx="1134" cy="950"/>
                  <a:chOff x="884" y="2304"/>
                  <a:chExt cx="1948" cy="1632"/>
                </a:xfrm>
              </p:grpSpPr>
              <p:sp>
                <p:nvSpPr>
                  <p:cNvPr id="31809" name="Line 24"/>
                  <p:cNvSpPr>
                    <a:spLocks noChangeAspect="1" noChangeShapeType="1"/>
                  </p:cNvSpPr>
                  <p:nvPr/>
                </p:nvSpPr>
                <p:spPr bwMode="auto">
                  <a:xfrm>
                    <a:off x="884" y="3456"/>
                    <a:ext cx="227" cy="0"/>
                  </a:xfrm>
                  <a:prstGeom prst="line">
                    <a:avLst/>
                  </a:prstGeom>
                  <a:noFill/>
                  <a:ln w="28575">
                    <a:solidFill>
                      <a:srgbClr val="990033"/>
                    </a:solidFill>
                    <a:round/>
                    <a:headEnd/>
                    <a:tailEnd/>
                  </a:ln>
                </p:spPr>
                <p:txBody>
                  <a:bodyPr/>
                  <a:lstStyle/>
                  <a:p>
                    <a:endParaRPr lang="zh-TW" altLang="en-US"/>
                  </a:p>
                </p:txBody>
              </p:sp>
              <p:sp>
                <p:nvSpPr>
                  <p:cNvPr id="31810" name="Line 25"/>
                  <p:cNvSpPr>
                    <a:spLocks noChangeAspect="1" noChangeShapeType="1"/>
                  </p:cNvSpPr>
                  <p:nvPr/>
                </p:nvSpPr>
                <p:spPr bwMode="auto">
                  <a:xfrm flipV="1">
                    <a:off x="1104" y="2304"/>
                    <a:ext cx="1248" cy="1152"/>
                  </a:xfrm>
                  <a:prstGeom prst="line">
                    <a:avLst/>
                  </a:prstGeom>
                  <a:noFill/>
                  <a:ln w="28575">
                    <a:solidFill>
                      <a:srgbClr val="990033"/>
                    </a:solidFill>
                    <a:round/>
                    <a:headEnd/>
                    <a:tailEnd/>
                  </a:ln>
                </p:spPr>
                <p:txBody>
                  <a:bodyPr/>
                  <a:lstStyle/>
                  <a:p>
                    <a:endParaRPr lang="zh-TW" altLang="en-US"/>
                  </a:p>
                </p:txBody>
              </p:sp>
              <p:sp>
                <p:nvSpPr>
                  <p:cNvPr id="31811" name="Line 26"/>
                  <p:cNvSpPr>
                    <a:spLocks noChangeAspect="1" noChangeShapeType="1"/>
                  </p:cNvSpPr>
                  <p:nvPr/>
                </p:nvSpPr>
                <p:spPr bwMode="auto">
                  <a:xfrm>
                    <a:off x="1968" y="2670"/>
                    <a:ext cx="192" cy="144"/>
                  </a:xfrm>
                  <a:prstGeom prst="line">
                    <a:avLst/>
                  </a:prstGeom>
                  <a:noFill/>
                  <a:ln w="28575">
                    <a:solidFill>
                      <a:srgbClr val="990033"/>
                    </a:solidFill>
                    <a:round/>
                    <a:headEnd/>
                    <a:tailEnd/>
                  </a:ln>
                </p:spPr>
                <p:txBody>
                  <a:bodyPr/>
                  <a:lstStyle/>
                  <a:p>
                    <a:endParaRPr lang="zh-TW" altLang="en-US"/>
                  </a:p>
                </p:txBody>
              </p:sp>
              <p:sp>
                <p:nvSpPr>
                  <p:cNvPr id="31812" name="Line 27"/>
                  <p:cNvSpPr>
                    <a:spLocks noChangeAspect="1" noChangeShapeType="1"/>
                  </p:cNvSpPr>
                  <p:nvPr/>
                </p:nvSpPr>
                <p:spPr bwMode="auto">
                  <a:xfrm>
                    <a:off x="1292" y="3294"/>
                    <a:ext cx="1540" cy="498"/>
                  </a:xfrm>
                  <a:prstGeom prst="line">
                    <a:avLst/>
                  </a:prstGeom>
                  <a:noFill/>
                  <a:ln w="28575">
                    <a:solidFill>
                      <a:srgbClr val="990033"/>
                    </a:solidFill>
                    <a:round/>
                    <a:headEnd/>
                    <a:tailEnd/>
                  </a:ln>
                </p:spPr>
                <p:txBody>
                  <a:bodyPr/>
                  <a:lstStyle/>
                  <a:p>
                    <a:endParaRPr lang="zh-TW" altLang="en-US"/>
                  </a:p>
                </p:txBody>
              </p:sp>
              <p:sp>
                <p:nvSpPr>
                  <p:cNvPr id="31813" name="Line 28"/>
                  <p:cNvSpPr>
                    <a:spLocks noChangeAspect="1" noChangeShapeType="1"/>
                  </p:cNvSpPr>
                  <p:nvPr/>
                </p:nvSpPr>
                <p:spPr bwMode="auto">
                  <a:xfrm flipV="1">
                    <a:off x="1584" y="3390"/>
                    <a:ext cx="576" cy="0"/>
                  </a:xfrm>
                  <a:prstGeom prst="line">
                    <a:avLst/>
                  </a:prstGeom>
                  <a:noFill/>
                  <a:ln w="28575">
                    <a:solidFill>
                      <a:srgbClr val="990033"/>
                    </a:solidFill>
                    <a:round/>
                    <a:headEnd/>
                    <a:tailEnd/>
                  </a:ln>
                </p:spPr>
                <p:txBody>
                  <a:bodyPr/>
                  <a:lstStyle/>
                  <a:p>
                    <a:endParaRPr lang="zh-TW" altLang="en-US"/>
                  </a:p>
                </p:txBody>
              </p:sp>
              <p:sp>
                <p:nvSpPr>
                  <p:cNvPr id="31814" name="Line 29"/>
                  <p:cNvSpPr>
                    <a:spLocks noChangeAspect="1" noChangeShapeType="1"/>
                  </p:cNvSpPr>
                  <p:nvPr/>
                </p:nvSpPr>
                <p:spPr bwMode="auto">
                  <a:xfrm>
                    <a:off x="1104" y="3456"/>
                    <a:ext cx="1200" cy="480"/>
                  </a:xfrm>
                  <a:prstGeom prst="line">
                    <a:avLst/>
                  </a:prstGeom>
                  <a:noFill/>
                  <a:ln w="28575">
                    <a:solidFill>
                      <a:srgbClr val="990033"/>
                    </a:solidFill>
                    <a:round/>
                    <a:headEnd/>
                    <a:tailEnd/>
                  </a:ln>
                </p:spPr>
                <p:txBody>
                  <a:bodyPr/>
                  <a:lstStyle/>
                  <a:p>
                    <a:endParaRPr lang="zh-TW" altLang="en-US"/>
                  </a:p>
                </p:txBody>
              </p:sp>
            </p:grpSp>
            <p:grpSp>
              <p:nvGrpSpPr>
                <p:cNvPr id="31805" name="Group 68"/>
                <p:cNvGrpSpPr>
                  <a:grpSpLocks noChangeAspect="1"/>
                </p:cNvGrpSpPr>
                <p:nvPr/>
              </p:nvGrpSpPr>
              <p:grpSpPr bwMode="auto">
                <a:xfrm>
                  <a:off x="1766" y="3508"/>
                  <a:ext cx="252" cy="56"/>
                  <a:chOff x="1200" y="4032"/>
                  <a:chExt cx="432" cy="96"/>
                </a:xfrm>
              </p:grpSpPr>
              <p:sp>
                <p:nvSpPr>
                  <p:cNvPr id="31806" name="Line 69"/>
                  <p:cNvSpPr>
                    <a:spLocks noChangeAspect="1" noChangeShapeType="1"/>
                  </p:cNvSpPr>
                  <p:nvPr/>
                </p:nvSpPr>
                <p:spPr bwMode="auto">
                  <a:xfrm>
                    <a:off x="1200" y="4128"/>
                    <a:ext cx="432" cy="0"/>
                  </a:xfrm>
                  <a:prstGeom prst="line">
                    <a:avLst/>
                  </a:prstGeom>
                  <a:noFill/>
                  <a:ln w="9525">
                    <a:solidFill>
                      <a:srgbClr val="990033"/>
                    </a:solidFill>
                    <a:round/>
                    <a:headEnd/>
                    <a:tailEnd/>
                  </a:ln>
                </p:spPr>
                <p:txBody>
                  <a:bodyPr/>
                  <a:lstStyle/>
                  <a:p>
                    <a:endParaRPr lang="zh-TW" altLang="en-US"/>
                  </a:p>
                </p:txBody>
              </p:sp>
              <p:sp>
                <p:nvSpPr>
                  <p:cNvPr id="31807" name="Line 70"/>
                  <p:cNvSpPr>
                    <a:spLocks noChangeAspect="1" noChangeShapeType="1"/>
                  </p:cNvSpPr>
                  <p:nvPr/>
                </p:nvSpPr>
                <p:spPr bwMode="auto">
                  <a:xfrm flipV="1">
                    <a:off x="1200" y="4032"/>
                    <a:ext cx="0" cy="96"/>
                  </a:xfrm>
                  <a:prstGeom prst="line">
                    <a:avLst/>
                  </a:prstGeom>
                  <a:noFill/>
                  <a:ln w="9525">
                    <a:solidFill>
                      <a:srgbClr val="990033"/>
                    </a:solidFill>
                    <a:round/>
                    <a:headEnd/>
                    <a:tailEnd/>
                  </a:ln>
                </p:spPr>
                <p:txBody>
                  <a:bodyPr/>
                  <a:lstStyle/>
                  <a:p>
                    <a:endParaRPr lang="zh-TW" altLang="en-US"/>
                  </a:p>
                </p:txBody>
              </p:sp>
              <p:sp>
                <p:nvSpPr>
                  <p:cNvPr id="31808" name="Line 71"/>
                  <p:cNvSpPr>
                    <a:spLocks noChangeAspect="1" noChangeShapeType="1"/>
                  </p:cNvSpPr>
                  <p:nvPr/>
                </p:nvSpPr>
                <p:spPr bwMode="auto">
                  <a:xfrm flipV="1">
                    <a:off x="1632" y="4032"/>
                    <a:ext cx="0" cy="96"/>
                  </a:xfrm>
                  <a:prstGeom prst="line">
                    <a:avLst/>
                  </a:prstGeom>
                  <a:noFill/>
                  <a:ln w="9525">
                    <a:solidFill>
                      <a:srgbClr val="990033"/>
                    </a:solidFill>
                    <a:round/>
                    <a:headEnd/>
                    <a:tailEnd/>
                  </a:ln>
                </p:spPr>
                <p:txBody>
                  <a:bodyPr/>
                  <a:lstStyle/>
                  <a:p>
                    <a:endParaRPr lang="zh-TW" altLang="en-US"/>
                  </a:p>
                </p:txBody>
              </p:sp>
            </p:grpSp>
          </p:grpSp>
        </p:grpSp>
        <p:grpSp>
          <p:nvGrpSpPr>
            <p:cNvPr id="31785" name="Group 132"/>
            <p:cNvGrpSpPr>
              <a:grpSpLocks/>
            </p:cNvGrpSpPr>
            <p:nvPr/>
          </p:nvGrpSpPr>
          <p:grpSpPr bwMode="auto">
            <a:xfrm>
              <a:off x="609" y="1052"/>
              <a:ext cx="1045" cy="1157"/>
              <a:chOff x="748" y="1267"/>
              <a:chExt cx="1045" cy="1157"/>
            </a:xfrm>
          </p:grpSpPr>
          <p:sp>
            <p:nvSpPr>
              <p:cNvPr id="31786" name="Text Box 64"/>
              <p:cNvSpPr txBox="1">
                <a:spLocks noChangeArrowheads="1"/>
              </p:cNvSpPr>
              <p:nvPr/>
            </p:nvSpPr>
            <p:spPr bwMode="auto">
              <a:xfrm>
                <a:off x="748" y="2251"/>
                <a:ext cx="340" cy="173"/>
              </a:xfrm>
              <a:prstGeom prst="rect">
                <a:avLst/>
              </a:prstGeom>
              <a:noFill/>
              <a:ln w="9525">
                <a:noFill/>
                <a:miter lim="800000"/>
                <a:headEnd/>
                <a:tailEnd/>
              </a:ln>
            </p:spPr>
            <p:txBody>
              <a:bodyPr wrap="none" anchor="ctr">
                <a:spAutoFit/>
              </a:bodyPr>
              <a:lstStyle/>
              <a:p>
                <a:r>
                  <a:rPr kumimoji="0" lang="en-US" altLang="zh-TW" sz="1200">
                    <a:solidFill>
                      <a:schemeClr val="accent2"/>
                    </a:solidFill>
                    <a:ea typeface="新細明體" pitchFamily="18" charset="-120"/>
                  </a:rPr>
                  <a:t>Time</a:t>
                </a:r>
              </a:p>
            </p:txBody>
          </p:sp>
          <p:grpSp>
            <p:nvGrpSpPr>
              <p:cNvPr id="31787" name="Group 100"/>
              <p:cNvGrpSpPr>
                <a:grpSpLocks/>
              </p:cNvGrpSpPr>
              <p:nvPr/>
            </p:nvGrpSpPr>
            <p:grpSpPr bwMode="auto">
              <a:xfrm>
                <a:off x="963" y="1267"/>
                <a:ext cx="830" cy="1157"/>
                <a:chOff x="933" y="198"/>
                <a:chExt cx="830" cy="1157"/>
              </a:xfrm>
            </p:grpSpPr>
            <p:grpSp>
              <p:nvGrpSpPr>
                <p:cNvPr id="31788" name="Group 84"/>
                <p:cNvGrpSpPr>
                  <a:grpSpLocks noChangeAspect="1"/>
                </p:cNvGrpSpPr>
                <p:nvPr/>
              </p:nvGrpSpPr>
              <p:grpSpPr bwMode="auto">
                <a:xfrm>
                  <a:off x="933" y="198"/>
                  <a:ext cx="830" cy="991"/>
                  <a:chOff x="1020" y="164"/>
                  <a:chExt cx="1406" cy="1678"/>
                </a:xfrm>
              </p:grpSpPr>
              <p:sp>
                <p:nvSpPr>
                  <p:cNvPr id="31796" name="Line 3"/>
                  <p:cNvSpPr>
                    <a:spLocks noChangeAspect="1" noChangeShapeType="1"/>
                  </p:cNvSpPr>
                  <p:nvPr/>
                </p:nvSpPr>
                <p:spPr bwMode="auto">
                  <a:xfrm>
                    <a:off x="1020" y="1344"/>
                    <a:ext cx="180" cy="0"/>
                  </a:xfrm>
                  <a:prstGeom prst="line">
                    <a:avLst/>
                  </a:prstGeom>
                  <a:noFill/>
                  <a:ln w="28575">
                    <a:solidFill>
                      <a:srgbClr val="990033"/>
                    </a:solidFill>
                    <a:round/>
                    <a:headEnd/>
                    <a:tailEnd/>
                  </a:ln>
                </p:spPr>
                <p:txBody>
                  <a:bodyPr anchor="ctr"/>
                  <a:lstStyle/>
                  <a:p>
                    <a:endParaRPr lang="zh-TW" altLang="en-US"/>
                  </a:p>
                </p:txBody>
              </p:sp>
              <p:sp>
                <p:nvSpPr>
                  <p:cNvPr id="31797" name="Line 4"/>
                  <p:cNvSpPr>
                    <a:spLocks noChangeAspect="1" noChangeShapeType="1"/>
                  </p:cNvSpPr>
                  <p:nvPr/>
                </p:nvSpPr>
                <p:spPr bwMode="auto">
                  <a:xfrm flipV="1">
                    <a:off x="1200" y="164"/>
                    <a:ext cx="1226" cy="1180"/>
                  </a:xfrm>
                  <a:prstGeom prst="line">
                    <a:avLst/>
                  </a:prstGeom>
                  <a:noFill/>
                  <a:ln w="28575">
                    <a:solidFill>
                      <a:srgbClr val="990033"/>
                    </a:solidFill>
                    <a:round/>
                    <a:headEnd/>
                    <a:tailEnd/>
                  </a:ln>
                </p:spPr>
                <p:txBody>
                  <a:bodyPr anchor="ctr"/>
                  <a:lstStyle/>
                  <a:p>
                    <a:endParaRPr lang="zh-TW" altLang="en-US"/>
                  </a:p>
                </p:txBody>
              </p:sp>
              <p:sp>
                <p:nvSpPr>
                  <p:cNvPr id="31798" name="Line 5"/>
                  <p:cNvSpPr>
                    <a:spLocks noChangeAspect="1" noChangeShapeType="1"/>
                  </p:cNvSpPr>
                  <p:nvPr/>
                </p:nvSpPr>
                <p:spPr bwMode="auto">
                  <a:xfrm>
                    <a:off x="2018" y="572"/>
                    <a:ext cx="408" cy="91"/>
                  </a:xfrm>
                  <a:prstGeom prst="line">
                    <a:avLst/>
                  </a:prstGeom>
                  <a:noFill/>
                  <a:ln w="28575">
                    <a:solidFill>
                      <a:srgbClr val="990033"/>
                    </a:solidFill>
                    <a:round/>
                    <a:headEnd/>
                    <a:tailEnd/>
                  </a:ln>
                </p:spPr>
                <p:txBody>
                  <a:bodyPr anchor="ctr"/>
                  <a:lstStyle/>
                  <a:p>
                    <a:endParaRPr lang="zh-TW" altLang="en-US"/>
                  </a:p>
                </p:txBody>
              </p:sp>
              <p:sp>
                <p:nvSpPr>
                  <p:cNvPr id="31799" name="Line 6"/>
                  <p:cNvSpPr>
                    <a:spLocks noChangeAspect="1" noChangeShapeType="1"/>
                  </p:cNvSpPr>
                  <p:nvPr/>
                </p:nvSpPr>
                <p:spPr bwMode="auto">
                  <a:xfrm>
                    <a:off x="1347" y="1207"/>
                    <a:ext cx="1079" cy="363"/>
                  </a:xfrm>
                  <a:prstGeom prst="line">
                    <a:avLst/>
                  </a:prstGeom>
                  <a:noFill/>
                  <a:ln w="28575">
                    <a:solidFill>
                      <a:srgbClr val="990033"/>
                    </a:solidFill>
                    <a:round/>
                    <a:headEnd/>
                    <a:tailEnd/>
                  </a:ln>
                </p:spPr>
                <p:txBody>
                  <a:bodyPr anchor="ctr"/>
                  <a:lstStyle/>
                  <a:p>
                    <a:endParaRPr lang="zh-TW" altLang="en-US"/>
                  </a:p>
                </p:txBody>
              </p:sp>
              <p:sp>
                <p:nvSpPr>
                  <p:cNvPr id="31800" name="Line 7"/>
                  <p:cNvSpPr>
                    <a:spLocks noChangeAspect="1" noChangeShapeType="1"/>
                  </p:cNvSpPr>
                  <p:nvPr/>
                </p:nvSpPr>
                <p:spPr bwMode="auto">
                  <a:xfrm flipV="1">
                    <a:off x="1626" y="1207"/>
                    <a:ext cx="800" cy="89"/>
                  </a:xfrm>
                  <a:prstGeom prst="line">
                    <a:avLst/>
                  </a:prstGeom>
                  <a:noFill/>
                  <a:ln w="28575">
                    <a:solidFill>
                      <a:srgbClr val="990033"/>
                    </a:solidFill>
                    <a:round/>
                    <a:headEnd/>
                    <a:tailEnd/>
                  </a:ln>
                </p:spPr>
                <p:txBody>
                  <a:bodyPr anchor="ctr"/>
                  <a:lstStyle/>
                  <a:p>
                    <a:endParaRPr lang="zh-TW" altLang="en-US"/>
                  </a:p>
                </p:txBody>
              </p:sp>
              <p:sp>
                <p:nvSpPr>
                  <p:cNvPr id="31801" name="Line 8"/>
                  <p:cNvSpPr>
                    <a:spLocks noChangeAspect="1" noChangeShapeType="1"/>
                  </p:cNvSpPr>
                  <p:nvPr/>
                </p:nvSpPr>
                <p:spPr bwMode="auto">
                  <a:xfrm>
                    <a:off x="1200" y="1344"/>
                    <a:ext cx="1226" cy="498"/>
                  </a:xfrm>
                  <a:prstGeom prst="line">
                    <a:avLst/>
                  </a:prstGeom>
                  <a:noFill/>
                  <a:ln w="28575">
                    <a:solidFill>
                      <a:srgbClr val="990033"/>
                    </a:solidFill>
                    <a:round/>
                    <a:headEnd/>
                    <a:tailEnd/>
                  </a:ln>
                </p:spPr>
                <p:txBody>
                  <a:bodyPr anchor="ctr"/>
                  <a:lstStyle/>
                  <a:p>
                    <a:endParaRPr lang="zh-TW" altLang="en-US"/>
                  </a:p>
                </p:txBody>
              </p:sp>
            </p:grpSp>
            <p:grpSp>
              <p:nvGrpSpPr>
                <p:cNvPr id="31789" name="Group 93"/>
                <p:cNvGrpSpPr>
                  <a:grpSpLocks/>
                </p:cNvGrpSpPr>
                <p:nvPr/>
              </p:nvGrpSpPr>
              <p:grpSpPr bwMode="auto">
                <a:xfrm>
                  <a:off x="1111" y="1298"/>
                  <a:ext cx="652" cy="57"/>
                  <a:chOff x="3554" y="1241"/>
                  <a:chExt cx="652" cy="57"/>
                </a:xfrm>
              </p:grpSpPr>
              <p:sp>
                <p:nvSpPr>
                  <p:cNvPr id="31790" name="Line 94"/>
                  <p:cNvSpPr>
                    <a:spLocks noChangeAspect="1" noChangeShapeType="1"/>
                  </p:cNvSpPr>
                  <p:nvPr/>
                </p:nvSpPr>
                <p:spPr bwMode="auto">
                  <a:xfrm>
                    <a:off x="3560" y="1298"/>
                    <a:ext cx="646" cy="0"/>
                  </a:xfrm>
                  <a:prstGeom prst="line">
                    <a:avLst/>
                  </a:prstGeom>
                  <a:noFill/>
                  <a:ln w="9525">
                    <a:solidFill>
                      <a:srgbClr val="990033"/>
                    </a:solidFill>
                    <a:round/>
                    <a:headEnd/>
                    <a:tailEnd/>
                  </a:ln>
                </p:spPr>
                <p:txBody>
                  <a:bodyPr anchor="ctr"/>
                  <a:lstStyle/>
                  <a:p>
                    <a:endParaRPr lang="zh-TW" altLang="en-US"/>
                  </a:p>
                </p:txBody>
              </p:sp>
              <p:sp>
                <p:nvSpPr>
                  <p:cNvPr id="31791" name="Line 95"/>
                  <p:cNvSpPr>
                    <a:spLocks noChangeAspect="1" noChangeShapeType="1"/>
                  </p:cNvSpPr>
                  <p:nvPr/>
                </p:nvSpPr>
                <p:spPr bwMode="auto">
                  <a:xfrm>
                    <a:off x="3554" y="1241"/>
                    <a:ext cx="0" cy="57"/>
                  </a:xfrm>
                  <a:prstGeom prst="line">
                    <a:avLst/>
                  </a:prstGeom>
                  <a:noFill/>
                  <a:ln w="9525">
                    <a:solidFill>
                      <a:srgbClr val="990033"/>
                    </a:solidFill>
                    <a:round/>
                    <a:headEnd/>
                    <a:tailEnd/>
                  </a:ln>
                </p:spPr>
                <p:txBody>
                  <a:bodyPr anchor="ctr"/>
                  <a:lstStyle/>
                  <a:p>
                    <a:endParaRPr lang="zh-TW" altLang="en-US"/>
                  </a:p>
                </p:txBody>
              </p:sp>
              <p:sp>
                <p:nvSpPr>
                  <p:cNvPr id="31792" name="Line 96"/>
                  <p:cNvSpPr>
                    <a:spLocks noChangeAspect="1" noChangeShapeType="1"/>
                  </p:cNvSpPr>
                  <p:nvPr/>
                </p:nvSpPr>
                <p:spPr bwMode="auto">
                  <a:xfrm>
                    <a:off x="3724" y="1241"/>
                    <a:ext cx="0" cy="57"/>
                  </a:xfrm>
                  <a:prstGeom prst="line">
                    <a:avLst/>
                  </a:prstGeom>
                  <a:noFill/>
                  <a:ln w="9525">
                    <a:solidFill>
                      <a:srgbClr val="990033"/>
                    </a:solidFill>
                    <a:round/>
                    <a:headEnd/>
                    <a:tailEnd/>
                  </a:ln>
                </p:spPr>
                <p:txBody>
                  <a:bodyPr anchor="ctr"/>
                  <a:lstStyle/>
                  <a:p>
                    <a:endParaRPr lang="zh-TW" altLang="en-US"/>
                  </a:p>
                </p:txBody>
              </p:sp>
              <p:sp>
                <p:nvSpPr>
                  <p:cNvPr id="31793" name="Line 97"/>
                  <p:cNvSpPr>
                    <a:spLocks noChangeAspect="1" noChangeShapeType="1"/>
                  </p:cNvSpPr>
                  <p:nvPr/>
                </p:nvSpPr>
                <p:spPr bwMode="auto">
                  <a:xfrm>
                    <a:off x="3894" y="1241"/>
                    <a:ext cx="0" cy="57"/>
                  </a:xfrm>
                  <a:prstGeom prst="line">
                    <a:avLst/>
                  </a:prstGeom>
                  <a:noFill/>
                  <a:ln w="9525">
                    <a:solidFill>
                      <a:srgbClr val="990033"/>
                    </a:solidFill>
                    <a:round/>
                    <a:headEnd/>
                    <a:tailEnd/>
                  </a:ln>
                </p:spPr>
                <p:txBody>
                  <a:bodyPr anchor="ctr"/>
                  <a:lstStyle/>
                  <a:p>
                    <a:endParaRPr lang="zh-TW" altLang="en-US"/>
                  </a:p>
                </p:txBody>
              </p:sp>
              <p:sp>
                <p:nvSpPr>
                  <p:cNvPr id="31794" name="Line 98"/>
                  <p:cNvSpPr>
                    <a:spLocks noChangeAspect="1" noChangeShapeType="1"/>
                  </p:cNvSpPr>
                  <p:nvPr/>
                </p:nvSpPr>
                <p:spPr bwMode="auto">
                  <a:xfrm>
                    <a:off x="4036" y="1241"/>
                    <a:ext cx="0" cy="57"/>
                  </a:xfrm>
                  <a:prstGeom prst="line">
                    <a:avLst/>
                  </a:prstGeom>
                  <a:noFill/>
                  <a:ln w="9525">
                    <a:solidFill>
                      <a:srgbClr val="990033"/>
                    </a:solidFill>
                    <a:round/>
                    <a:headEnd/>
                    <a:tailEnd/>
                  </a:ln>
                </p:spPr>
                <p:txBody>
                  <a:bodyPr anchor="ctr"/>
                  <a:lstStyle/>
                  <a:p>
                    <a:endParaRPr lang="zh-TW" altLang="en-US"/>
                  </a:p>
                </p:txBody>
              </p:sp>
              <p:sp>
                <p:nvSpPr>
                  <p:cNvPr id="31795" name="Line 99"/>
                  <p:cNvSpPr>
                    <a:spLocks noChangeAspect="1" noChangeShapeType="1"/>
                  </p:cNvSpPr>
                  <p:nvPr/>
                </p:nvSpPr>
                <p:spPr bwMode="auto">
                  <a:xfrm>
                    <a:off x="4206" y="1241"/>
                    <a:ext cx="0" cy="57"/>
                  </a:xfrm>
                  <a:prstGeom prst="line">
                    <a:avLst/>
                  </a:prstGeom>
                  <a:noFill/>
                  <a:ln w="9525">
                    <a:solidFill>
                      <a:srgbClr val="990033"/>
                    </a:solidFill>
                    <a:round/>
                    <a:headEnd/>
                    <a:tailEnd/>
                  </a:ln>
                </p:spPr>
                <p:txBody>
                  <a:bodyPr anchor="ctr"/>
                  <a:lstStyle/>
                  <a:p>
                    <a:endParaRPr lang="zh-TW" altLang="en-US"/>
                  </a:p>
                </p:txBody>
              </p:sp>
            </p:grpSp>
          </p:grpSp>
        </p:grpSp>
      </p:grpSp>
      <p:grpSp>
        <p:nvGrpSpPr>
          <p:cNvPr id="31749" name="Group 197"/>
          <p:cNvGrpSpPr>
            <a:grpSpLocks/>
          </p:cNvGrpSpPr>
          <p:nvPr/>
        </p:nvGrpSpPr>
        <p:grpSpPr bwMode="auto">
          <a:xfrm>
            <a:off x="5940425" y="1196975"/>
            <a:ext cx="2592388" cy="4968875"/>
            <a:chOff x="3742" y="754"/>
            <a:chExt cx="1633" cy="3130"/>
          </a:xfrm>
        </p:grpSpPr>
        <p:sp>
          <p:nvSpPr>
            <p:cNvPr id="31761" name="AutoShape 149"/>
            <p:cNvSpPr>
              <a:spLocks noChangeArrowheads="1"/>
            </p:cNvSpPr>
            <p:nvPr/>
          </p:nvSpPr>
          <p:spPr bwMode="auto">
            <a:xfrm>
              <a:off x="3742" y="754"/>
              <a:ext cx="1633" cy="3130"/>
            </a:xfrm>
            <a:prstGeom prst="roundRect">
              <a:avLst>
                <a:gd name="adj" fmla="val 6111"/>
              </a:avLst>
            </a:prstGeom>
            <a:solidFill>
              <a:srgbClr val="CCFFCC"/>
            </a:solidFill>
            <a:ln w="9525">
              <a:noFill/>
              <a:round/>
              <a:headEnd/>
              <a:tailEnd/>
            </a:ln>
            <a:effectLst>
              <a:prstShdw prst="shdw17" dist="17961" dir="2700000">
                <a:srgbClr val="7A997A"/>
              </a:prstShdw>
            </a:effectLst>
          </p:spPr>
          <p:txBody>
            <a:bodyPr wrap="none"/>
            <a:lstStyle/>
            <a:p>
              <a:r>
                <a:rPr lang="en-US" altLang="zh-TW" sz="1400">
                  <a:solidFill>
                    <a:srgbClr val="006600"/>
                  </a:solidFill>
                  <a:ea typeface="新細明體" pitchFamily="18" charset="-120"/>
                </a:rPr>
                <a:t>unscaled cladogram</a:t>
              </a:r>
            </a:p>
            <a:p>
              <a:r>
                <a:rPr lang="en-US" altLang="zh-TW" sz="1400">
                  <a:solidFill>
                    <a:srgbClr val="006600"/>
                  </a:solidFill>
                  <a:ea typeface="新細明體" pitchFamily="18" charset="-120"/>
                </a:rPr>
                <a:t>unrooted</a:t>
              </a:r>
              <a:endParaRPr lang="en-US" altLang="zh-TW" sz="1200">
                <a:solidFill>
                  <a:srgbClr val="006600"/>
                </a:solidFill>
                <a:ea typeface="新細明體" pitchFamily="18" charset="-120"/>
              </a:endParaRPr>
            </a:p>
          </p:txBody>
        </p:sp>
        <p:grpSp>
          <p:nvGrpSpPr>
            <p:cNvPr id="31762" name="Group 193"/>
            <p:cNvGrpSpPr>
              <a:grpSpLocks/>
            </p:cNvGrpSpPr>
            <p:nvPr/>
          </p:nvGrpSpPr>
          <p:grpSpPr bwMode="auto">
            <a:xfrm>
              <a:off x="3969" y="2649"/>
              <a:ext cx="1270" cy="1171"/>
              <a:chOff x="3969" y="2586"/>
              <a:chExt cx="1270" cy="1171"/>
            </a:xfrm>
          </p:grpSpPr>
          <p:sp>
            <p:nvSpPr>
              <p:cNvPr id="31771" name="Text Box 106"/>
              <p:cNvSpPr txBox="1">
                <a:spLocks noChangeArrowheads="1"/>
              </p:cNvSpPr>
              <p:nvPr/>
            </p:nvSpPr>
            <p:spPr bwMode="auto">
              <a:xfrm>
                <a:off x="4866" y="3584"/>
                <a:ext cx="373" cy="173"/>
              </a:xfrm>
              <a:prstGeom prst="rect">
                <a:avLst/>
              </a:prstGeom>
              <a:noFill/>
              <a:ln w="9525">
                <a:noFill/>
                <a:miter lim="800000"/>
                <a:headEnd/>
                <a:tailEnd/>
              </a:ln>
            </p:spPr>
            <p:txBody>
              <a:bodyPr wrap="none">
                <a:spAutoFit/>
              </a:bodyPr>
              <a:lstStyle/>
              <a:p>
                <a:r>
                  <a:rPr kumimoji="0" lang="en-US" altLang="zh-TW" sz="1200">
                    <a:solidFill>
                      <a:schemeClr val="accent2"/>
                    </a:solidFill>
                    <a:ea typeface="新細明體" pitchFamily="18" charset="-120"/>
                  </a:rPr>
                  <a:t>1 unit</a:t>
                </a:r>
              </a:p>
            </p:txBody>
          </p:sp>
          <p:sp>
            <p:nvSpPr>
              <p:cNvPr id="31772" name="Line 109"/>
              <p:cNvSpPr>
                <a:spLocks noChangeAspect="1" noChangeShapeType="1"/>
              </p:cNvSpPr>
              <p:nvPr/>
            </p:nvSpPr>
            <p:spPr bwMode="auto">
              <a:xfrm flipH="1">
                <a:off x="4144" y="3090"/>
                <a:ext cx="379" cy="612"/>
              </a:xfrm>
              <a:prstGeom prst="line">
                <a:avLst/>
              </a:prstGeom>
              <a:noFill/>
              <a:ln w="28575">
                <a:solidFill>
                  <a:srgbClr val="990033"/>
                </a:solidFill>
                <a:round/>
                <a:headEnd/>
                <a:tailEnd/>
              </a:ln>
            </p:spPr>
            <p:txBody>
              <a:bodyPr/>
              <a:lstStyle/>
              <a:p>
                <a:endParaRPr lang="zh-TW" altLang="en-US"/>
              </a:p>
            </p:txBody>
          </p:sp>
          <p:sp>
            <p:nvSpPr>
              <p:cNvPr id="31773" name="Line 110"/>
              <p:cNvSpPr>
                <a:spLocks noChangeAspect="1" noChangeShapeType="1"/>
              </p:cNvSpPr>
              <p:nvPr/>
            </p:nvSpPr>
            <p:spPr bwMode="auto">
              <a:xfrm flipH="1" flipV="1">
                <a:off x="4095" y="2863"/>
                <a:ext cx="428" cy="227"/>
              </a:xfrm>
              <a:prstGeom prst="line">
                <a:avLst/>
              </a:prstGeom>
              <a:noFill/>
              <a:ln w="28575">
                <a:solidFill>
                  <a:srgbClr val="990033"/>
                </a:solidFill>
                <a:round/>
                <a:headEnd/>
                <a:tailEnd/>
              </a:ln>
            </p:spPr>
            <p:txBody>
              <a:bodyPr/>
              <a:lstStyle/>
              <a:p>
                <a:endParaRPr lang="zh-TW" altLang="en-US"/>
              </a:p>
            </p:txBody>
          </p:sp>
          <p:sp>
            <p:nvSpPr>
              <p:cNvPr id="31774" name="Line 111"/>
              <p:cNvSpPr>
                <a:spLocks noChangeAspect="1" noChangeShapeType="1"/>
              </p:cNvSpPr>
              <p:nvPr/>
            </p:nvSpPr>
            <p:spPr bwMode="auto">
              <a:xfrm flipH="1" flipV="1">
                <a:off x="3969" y="2586"/>
                <a:ext cx="126" cy="277"/>
              </a:xfrm>
              <a:prstGeom prst="line">
                <a:avLst/>
              </a:prstGeom>
              <a:noFill/>
              <a:ln w="28575">
                <a:solidFill>
                  <a:srgbClr val="990033"/>
                </a:solidFill>
                <a:round/>
                <a:headEnd/>
                <a:tailEnd/>
              </a:ln>
            </p:spPr>
            <p:txBody>
              <a:bodyPr/>
              <a:lstStyle/>
              <a:p>
                <a:endParaRPr lang="zh-TW" altLang="en-US"/>
              </a:p>
            </p:txBody>
          </p:sp>
          <p:sp>
            <p:nvSpPr>
              <p:cNvPr id="31775" name="Line 112"/>
              <p:cNvSpPr>
                <a:spLocks noChangeAspect="1" noChangeShapeType="1"/>
              </p:cNvSpPr>
              <p:nvPr/>
            </p:nvSpPr>
            <p:spPr bwMode="auto">
              <a:xfrm flipV="1">
                <a:off x="4019" y="2863"/>
                <a:ext cx="76" cy="126"/>
              </a:xfrm>
              <a:prstGeom prst="line">
                <a:avLst/>
              </a:prstGeom>
              <a:noFill/>
              <a:ln w="28575">
                <a:solidFill>
                  <a:srgbClr val="990033"/>
                </a:solidFill>
                <a:round/>
                <a:headEnd/>
                <a:tailEnd/>
              </a:ln>
            </p:spPr>
            <p:txBody>
              <a:bodyPr/>
              <a:lstStyle/>
              <a:p>
                <a:endParaRPr lang="zh-TW" altLang="en-US"/>
              </a:p>
            </p:txBody>
          </p:sp>
          <p:sp>
            <p:nvSpPr>
              <p:cNvPr id="31776" name="Line 113"/>
              <p:cNvSpPr>
                <a:spLocks noChangeAspect="1" noChangeShapeType="1"/>
              </p:cNvSpPr>
              <p:nvPr/>
            </p:nvSpPr>
            <p:spPr bwMode="auto">
              <a:xfrm>
                <a:off x="4523" y="3090"/>
                <a:ext cx="303" cy="25"/>
              </a:xfrm>
              <a:prstGeom prst="line">
                <a:avLst/>
              </a:prstGeom>
              <a:noFill/>
              <a:ln w="28575">
                <a:solidFill>
                  <a:srgbClr val="990033"/>
                </a:solidFill>
                <a:round/>
                <a:headEnd/>
                <a:tailEnd/>
              </a:ln>
            </p:spPr>
            <p:txBody>
              <a:bodyPr/>
              <a:lstStyle/>
              <a:p>
                <a:endParaRPr lang="zh-TW" altLang="en-US"/>
              </a:p>
            </p:txBody>
          </p:sp>
          <p:sp>
            <p:nvSpPr>
              <p:cNvPr id="31777" name="Line 114"/>
              <p:cNvSpPr>
                <a:spLocks noChangeAspect="1" noChangeShapeType="1"/>
              </p:cNvSpPr>
              <p:nvPr/>
            </p:nvSpPr>
            <p:spPr bwMode="auto">
              <a:xfrm flipH="1">
                <a:off x="4826" y="2762"/>
                <a:ext cx="277" cy="353"/>
              </a:xfrm>
              <a:prstGeom prst="line">
                <a:avLst/>
              </a:prstGeom>
              <a:noFill/>
              <a:ln w="28575">
                <a:solidFill>
                  <a:srgbClr val="990033"/>
                </a:solidFill>
                <a:round/>
                <a:headEnd/>
                <a:tailEnd/>
              </a:ln>
            </p:spPr>
            <p:txBody>
              <a:bodyPr/>
              <a:lstStyle/>
              <a:p>
                <a:endParaRPr lang="zh-TW" altLang="en-US"/>
              </a:p>
            </p:txBody>
          </p:sp>
          <p:sp>
            <p:nvSpPr>
              <p:cNvPr id="31778" name="Line 115"/>
              <p:cNvSpPr>
                <a:spLocks noChangeAspect="1" noChangeShapeType="1"/>
              </p:cNvSpPr>
              <p:nvPr/>
            </p:nvSpPr>
            <p:spPr bwMode="auto">
              <a:xfrm>
                <a:off x="4826" y="3115"/>
                <a:ext cx="151" cy="152"/>
              </a:xfrm>
              <a:prstGeom prst="line">
                <a:avLst/>
              </a:prstGeom>
              <a:noFill/>
              <a:ln w="28575">
                <a:solidFill>
                  <a:srgbClr val="990033"/>
                </a:solidFill>
                <a:round/>
                <a:headEnd/>
                <a:tailEnd/>
              </a:ln>
            </p:spPr>
            <p:txBody>
              <a:bodyPr/>
              <a:lstStyle/>
              <a:p>
                <a:endParaRPr lang="zh-TW" altLang="en-US"/>
              </a:p>
            </p:txBody>
          </p:sp>
          <p:grpSp>
            <p:nvGrpSpPr>
              <p:cNvPr id="31779" name="Group 116"/>
              <p:cNvGrpSpPr>
                <a:grpSpLocks noChangeAspect="1"/>
              </p:cNvGrpSpPr>
              <p:nvPr/>
            </p:nvGrpSpPr>
            <p:grpSpPr bwMode="auto">
              <a:xfrm>
                <a:off x="4618" y="3663"/>
                <a:ext cx="227" cy="50"/>
                <a:chOff x="1200" y="4032"/>
                <a:chExt cx="432" cy="96"/>
              </a:xfrm>
            </p:grpSpPr>
            <p:sp>
              <p:nvSpPr>
                <p:cNvPr id="31780" name="Line 117"/>
                <p:cNvSpPr>
                  <a:spLocks noChangeAspect="1" noChangeShapeType="1"/>
                </p:cNvSpPr>
                <p:nvPr/>
              </p:nvSpPr>
              <p:spPr bwMode="auto">
                <a:xfrm>
                  <a:off x="1200" y="4128"/>
                  <a:ext cx="432" cy="0"/>
                </a:xfrm>
                <a:prstGeom prst="line">
                  <a:avLst/>
                </a:prstGeom>
                <a:noFill/>
                <a:ln w="9525">
                  <a:solidFill>
                    <a:srgbClr val="990033"/>
                  </a:solidFill>
                  <a:round/>
                  <a:headEnd/>
                  <a:tailEnd/>
                </a:ln>
              </p:spPr>
              <p:txBody>
                <a:bodyPr/>
                <a:lstStyle/>
                <a:p>
                  <a:endParaRPr lang="zh-TW" altLang="en-US"/>
                </a:p>
              </p:txBody>
            </p:sp>
            <p:sp>
              <p:nvSpPr>
                <p:cNvPr id="31781" name="Line 118"/>
                <p:cNvSpPr>
                  <a:spLocks noChangeAspect="1" noChangeShapeType="1"/>
                </p:cNvSpPr>
                <p:nvPr/>
              </p:nvSpPr>
              <p:spPr bwMode="auto">
                <a:xfrm flipV="1">
                  <a:off x="1200" y="4032"/>
                  <a:ext cx="0" cy="96"/>
                </a:xfrm>
                <a:prstGeom prst="line">
                  <a:avLst/>
                </a:prstGeom>
                <a:noFill/>
                <a:ln w="9525">
                  <a:solidFill>
                    <a:srgbClr val="990033"/>
                  </a:solidFill>
                  <a:round/>
                  <a:headEnd/>
                  <a:tailEnd/>
                </a:ln>
              </p:spPr>
              <p:txBody>
                <a:bodyPr/>
                <a:lstStyle/>
                <a:p>
                  <a:endParaRPr lang="zh-TW" altLang="en-US"/>
                </a:p>
              </p:txBody>
            </p:sp>
            <p:sp>
              <p:nvSpPr>
                <p:cNvPr id="31782" name="Line 119"/>
                <p:cNvSpPr>
                  <a:spLocks noChangeAspect="1" noChangeShapeType="1"/>
                </p:cNvSpPr>
                <p:nvPr/>
              </p:nvSpPr>
              <p:spPr bwMode="auto">
                <a:xfrm flipV="1">
                  <a:off x="1632" y="4032"/>
                  <a:ext cx="0" cy="96"/>
                </a:xfrm>
                <a:prstGeom prst="line">
                  <a:avLst/>
                </a:prstGeom>
                <a:noFill/>
                <a:ln w="9525">
                  <a:solidFill>
                    <a:srgbClr val="990033"/>
                  </a:solidFill>
                  <a:round/>
                  <a:headEnd/>
                  <a:tailEnd/>
                </a:ln>
              </p:spPr>
              <p:txBody>
                <a:bodyPr/>
                <a:lstStyle/>
                <a:p>
                  <a:endParaRPr lang="zh-TW" altLang="en-US"/>
                </a:p>
              </p:txBody>
            </p:sp>
          </p:grpSp>
        </p:grpSp>
        <p:grpSp>
          <p:nvGrpSpPr>
            <p:cNvPr id="31763" name="Group 121"/>
            <p:cNvGrpSpPr>
              <a:grpSpLocks noChangeAspect="1"/>
            </p:cNvGrpSpPr>
            <p:nvPr/>
          </p:nvGrpSpPr>
          <p:grpSpPr bwMode="auto">
            <a:xfrm>
              <a:off x="3969" y="1258"/>
              <a:ext cx="1134" cy="744"/>
              <a:chOff x="2496" y="960"/>
              <a:chExt cx="3072" cy="2016"/>
            </a:xfrm>
          </p:grpSpPr>
          <p:sp>
            <p:nvSpPr>
              <p:cNvPr id="31764" name="Line 122"/>
              <p:cNvSpPr>
                <a:spLocks noChangeAspect="1" noChangeShapeType="1"/>
              </p:cNvSpPr>
              <p:nvPr/>
            </p:nvSpPr>
            <p:spPr bwMode="auto">
              <a:xfrm flipH="1">
                <a:off x="3696" y="2160"/>
                <a:ext cx="480" cy="816"/>
              </a:xfrm>
              <a:prstGeom prst="line">
                <a:avLst/>
              </a:prstGeom>
              <a:noFill/>
              <a:ln w="28575">
                <a:solidFill>
                  <a:srgbClr val="990033"/>
                </a:solidFill>
                <a:round/>
                <a:headEnd/>
                <a:tailEnd/>
              </a:ln>
            </p:spPr>
            <p:txBody>
              <a:bodyPr/>
              <a:lstStyle/>
              <a:p>
                <a:endParaRPr lang="zh-TW" altLang="en-US"/>
              </a:p>
            </p:txBody>
          </p:sp>
          <p:sp>
            <p:nvSpPr>
              <p:cNvPr id="31765" name="Line 123"/>
              <p:cNvSpPr>
                <a:spLocks noChangeAspect="1" noChangeShapeType="1"/>
              </p:cNvSpPr>
              <p:nvPr/>
            </p:nvSpPr>
            <p:spPr bwMode="auto">
              <a:xfrm flipH="1" flipV="1">
                <a:off x="3408" y="1776"/>
                <a:ext cx="768" cy="384"/>
              </a:xfrm>
              <a:prstGeom prst="line">
                <a:avLst/>
              </a:prstGeom>
              <a:noFill/>
              <a:ln w="28575">
                <a:solidFill>
                  <a:srgbClr val="990033"/>
                </a:solidFill>
                <a:round/>
                <a:headEnd/>
                <a:tailEnd/>
              </a:ln>
            </p:spPr>
            <p:txBody>
              <a:bodyPr/>
              <a:lstStyle/>
              <a:p>
                <a:endParaRPr lang="zh-TW" altLang="en-US"/>
              </a:p>
            </p:txBody>
          </p:sp>
          <p:sp>
            <p:nvSpPr>
              <p:cNvPr id="31766" name="Line 124"/>
              <p:cNvSpPr>
                <a:spLocks noChangeAspect="1" noChangeShapeType="1"/>
              </p:cNvSpPr>
              <p:nvPr/>
            </p:nvSpPr>
            <p:spPr bwMode="auto">
              <a:xfrm flipH="1" flipV="1">
                <a:off x="3024" y="960"/>
                <a:ext cx="384" cy="816"/>
              </a:xfrm>
              <a:prstGeom prst="line">
                <a:avLst/>
              </a:prstGeom>
              <a:noFill/>
              <a:ln w="28575">
                <a:solidFill>
                  <a:srgbClr val="990033"/>
                </a:solidFill>
                <a:round/>
                <a:headEnd/>
                <a:tailEnd/>
              </a:ln>
            </p:spPr>
            <p:txBody>
              <a:bodyPr/>
              <a:lstStyle/>
              <a:p>
                <a:endParaRPr lang="zh-TW" altLang="en-US"/>
              </a:p>
            </p:txBody>
          </p:sp>
          <p:sp>
            <p:nvSpPr>
              <p:cNvPr id="31767" name="Line 125"/>
              <p:cNvSpPr>
                <a:spLocks noChangeAspect="1" noChangeShapeType="1"/>
              </p:cNvSpPr>
              <p:nvPr/>
            </p:nvSpPr>
            <p:spPr bwMode="auto">
              <a:xfrm flipV="1">
                <a:off x="2496" y="1776"/>
                <a:ext cx="912" cy="336"/>
              </a:xfrm>
              <a:prstGeom prst="line">
                <a:avLst/>
              </a:prstGeom>
              <a:noFill/>
              <a:ln w="28575">
                <a:solidFill>
                  <a:srgbClr val="990033"/>
                </a:solidFill>
                <a:round/>
                <a:headEnd/>
                <a:tailEnd/>
              </a:ln>
            </p:spPr>
            <p:txBody>
              <a:bodyPr/>
              <a:lstStyle/>
              <a:p>
                <a:endParaRPr lang="zh-TW" altLang="en-US"/>
              </a:p>
            </p:txBody>
          </p:sp>
          <p:sp>
            <p:nvSpPr>
              <p:cNvPr id="31768" name="Line 126"/>
              <p:cNvSpPr>
                <a:spLocks noChangeAspect="1" noChangeShapeType="1"/>
              </p:cNvSpPr>
              <p:nvPr/>
            </p:nvSpPr>
            <p:spPr bwMode="auto">
              <a:xfrm>
                <a:off x="4176" y="2160"/>
                <a:ext cx="912" cy="96"/>
              </a:xfrm>
              <a:prstGeom prst="line">
                <a:avLst/>
              </a:prstGeom>
              <a:noFill/>
              <a:ln w="28575">
                <a:solidFill>
                  <a:srgbClr val="990033"/>
                </a:solidFill>
                <a:round/>
                <a:headEnd/>
                <a:tailEnd/>
              </a:ln>
            </p:spPr>
            <p:txBody>
              <a:bodyPr/>
              <a:lstStyle/>
              <a:p>
                <a:endParaRPr lang="zh-TW" altLang="en-US"/>
              </a:p>
            </p:txBody>
          </p:sp>
          <p:sp>
            <p:nvSpPr>
              <p:cNvPr id="31769" name="Line 127"/>
              <p:cNvSpPr>
                <a:spLocks noChangeAspect="1" noChangeShapeType="1"/>
              </p:cNvSpPr>
              <p:nvPr/>
            </p:nvSpPr>
            <p:spPr bwMode="auto">
              <a:xfrm flipH="1">
                <a:off x="5040" y="1584"/>
                <a:ext cx="528" cy="672"/>
              </a:xfrm>
              <a:prstGeom prst="line">
                <a:avLst/>
              </a:prstGeom>
              <a:noFill/>
              <a:ln w="28575">
                <a:solidFill>
                  <a:srgbClr val="990033"/>
                </a:solidFill>
                <a:round/>
                <a:headEnd/>
                <a:tailEnd/>
              </a:ln>
            </p:spPr>
            <p:txBody>
              <a:bodyPr/>
              <a:lstStyle/>
              <a:p>
                <a:endParaRPr lang="zh-TW" altLang="en-US"/>
              </a:p>
            </p:txBody>
          </p:sp>
          <p:sp>
            <p:nvSpPr>
              <p:cNvPr id="31770" name="Line 128"/>
              <p:cNvSpPr>
                <a:spLocks noChangeAspect="1" noChangeShapeType="1"/>
              </p:cNvSpPr>
              <p:nvPr/>
            </p:nvSpPr>
            <p:spPr bwMode="auto">
              <a:xfrm>
                <a:off x="5040" y="2256"/>
                <a:ext cx="480" cy="624"/>
              </a:xfrm>
              <a:prstGeom prst="line">
                <a:avLst/>
              </a:prstGeom>
              <a:noFill/>
              <a:ln w="28575">
                <a:solidFill>
                  <a:srgbClr val="990033"/>
                </a:solidFill>
                <a:round/>
                <a:headEnd/>
                <a:tailEnd/>
              </a:ln>
            </p:spPr>
            <p:txBody>
              <a:bodyPr/>
              <a:lstStyle/>
              <a:p>
                <a:endParaRPr lang="zh-TW" altLang="en-US"/>
              </a:p>
            </p:txBody>
          </p:sp>
        </p:grpSp>
      </p:grpSp>
      <p:grpSp>
        <p:nvGrpSpPr>
          <p:cNvPr id="26" name="Group 194"/>
          <p:cNvGrpSpPr>
            <a:grpSpLocks/>
          </p:cNvGrpSpPr>
          <p:nvPr/>
        </p:nvGrpSpPr>
        <p:grpSpPr bwMode="auto">
          <a:xfrm>
            <a:off x="3203575" y="1196975"/>
            <a:ext cx="5329238" cy="4968875"/>
            <a:chOff x="2018" y="754"/>
            <a:chExt cx="3357" cy="3130"/>
          </a:xfrm>
        </p:grpSpPr>
        <p:grpSp>
          <p:nvGrpSpPr>
            <p:cNvPr id="31752" name="Group 174"/>
            <p:cNvGrpSpPr>
              <a:grpSpLocks/>
            </p:cNvGrpSpPr>
            <p:nvPr/>
          </p:nvGrpSpPr>
          <p:grpSpPr bwMode="auto">
            <a:xfrm>
              <a:off x="2018" y="754"/>
              <a:ext cx="1642" cy="1542"/>
              <a:chOff x="2109" y="754"/>
              <a:chExt cx="1551" cy="1542"/>
            </a:xfrm>
          </p:grpSpPr>
          <p:sp>
            <p:nvSpPr>
              <p:cNvPr id="31759" name="AutoShape 163"/>
              <p:cNvSpPr>
                <a:spLocks noChangeArrowheads="1"/>
              </p:cNvSpPr>
              <p:nvPr/>
            </p:nvSpPr>
            <p:spPr bwMode="auto">
              <a:xfrm>
                <a:off x="2109" y="754"/>
                <a:ext cx="1551" cy="1542"/>
              </a:xfrm>
              <a:prstGeom prst="roundRect">
                <a:avLst>
                  <a:gd name="adj" fmla="val 6111"/>
                </a:avLst>
              </a:prstGeom>
              <a:noFill/>
              <a:ln w="57150" cmpd="thickThin">
                <a:solidFill>
                  <a:srgbClr val="FF3399"/>
                </a:solidFill>
                <a:round/>
                <a:headEnd/>
                <a:tailEnd/>
              </a:ln>
            </p:spPr>
            <p:txBody>
              <a:bodyPr wrap="none"/>
              <a:lstStyle/>
              <a:p>
                <a:endParaRPr lang="zh-TW" altLang="zh-TW" sz="1400">
                  <a:solidFill>
                    <a:srgbClr val="FF3399"/>
                  </a:solidFill>
                  <a:ea typeface="新細明體" pitchFamily="18" charset="-120"/>
                </a:endParaRPr>
              </a:p>
            </p:txBody>
          </p:sp>
          <p:sp>
            <p:nvSpPr>
              <p:cNvPr id="31760" name="Text Box 173"/>
              <p:cNvSpPr txBox="1">
                <a:spLocks noChangeArrowheads="1"/>
              </p:cNvSpPr>
              <p:nvPr/>
            </p:nvSpPr>
            <p:spPr bwMode="auto">
              <a:xfrm>
                <a:off x="2109" y="754"/>
                <a:ext cx="935" cy="326"/>
              </a:xfrm>
              <a:prstGeom prst="rect">
                <a:avLst/>
              </a:prstGeom>
              <a:noFill/>
              <a:ln w="9525">
                <a:noFill/>
                <a:miter lim="800000"/>
                <a:headEnd/>
                <a:tailEnd/>
              </a:ln>
            </p:spPr>
            <p:txBody>
              <a:bodyPr wrap="none">
                <a:spAutoFit/>
              </a:bodyPr>
              <a:lstStyle/>
              <a:p>
                <a:r>
                  <a:rPr kumimoji="0" lang="en-US" altLang="zh-TW" sz="1400">
                    <a:solidFill>
                      <a:srgbClr val="FF3399"/>
                    </a:solidFill>
                    <a:ea typeface="新細明體" pitchFamily="18" charset="-120"/>
                  </a:rPr>
                  <a:t>scaled branches</a:t>
                </a:r>
              </a:p>
              <a:p>
                <a:r>
                  <a:rPr kumimoji="0" lang="en-US" altLang="zh-TW" sz="1400">
                    <a:solidFill>
                      <a:srgbClr val="FF3399"/>
                    </a:solidFill>
                    <a:ea typeface="新細明體" pitchFamily="18" charset="-120"/>
                  </a:rPr>
                  <a:t> rooted</a:t>
                </a:r>
                <a:endParaRPr lang="en-US" altLang="zh-TW" sz="1400">
                  <a:solidFill>
                    <a:srgbClr val="FF3399"/>
                  </a:solidFill>
                  <a:ea typeface="新細明體" pitchFamily="18" charset="-120"/>
                </a:endParaRPr>
              </a:p>
            </p:txBody>
          </p:sp>
        </p:grpSp>
        <p:grpSp>
          <p:nvGrpSpPr>
            <p:cNvPr id="31753" name="Group 175"/>
            <p:cNvGrpSpPr>
              <a:grpSpLocks/>
            </p:cNvGrpSpPr>
            <p:nvPr/>
          </p:nvGrpSpPr>
          <p:grpSpPr bwMode="auto">
            <a:xfrm>
              <a:off x="2018" y="2342"/>
              <a:ext cx="1642" cy="1542"/>
              <a:chOff x="2109" y="754"/>
              <a:chExt cx="1551" cy="1542"/>
            </a:xfrm>
          </p:grpSpPr>
          <p:sp>
            <p:nvSpPr>
              <p:cNvPr id="31757" name="AutoShape 176"/>
              <p:cNvSpPr>
                <a:spLocks noChangeArrowheads="1"/>
              </p:cNvSpPr>
              <p:nvPr/>
            </p:nvSpPr>
            <p:spPr bwMode="auto">
              <a:xfrm>
                <a:off x="2109" y="754"/>
                <a:ext cx="1551" cy="1542"/>
              </a:xfrm>
              <a:prstGeom prst="roundRect">
                <a:avLst>
                  <a:gd name="adj" fmla="val 6111"/>
                </a:avLst>
              </a:prstGeom>
              <a:noFill/>
              <a:ln w="57150" cmpd="thickThin">
                <a:solidFill>
                  <a:srgbClr val="FF3399"/>
                </a:solidFill>
                <a:round/>
                <a:headEnd/>
                <a:tailEnd/>
              </a:ln>
            </p:spPr>
            <p:txBody>
              <a:bodyPr wrap="none"/>
              <a:lstStyle/>
              <a:p>
                <a:endParaRPr lang="zh-TW" altLang="zh-TW" sz="1400">
                  <a:solidFill>
                    <a:srgbClr val="FF3399"/>
                  </a:solidFill>
                  <a:ea typeface="新細明體" pitchFamily="18" charset="-120"/>
                </a:endParaRPr>
              </a:p>
            </p:txBody>
          </p:sp>
          <p:sp>
            <p:nvSpPr>
              <p:cNvPr id="31758" name="Text Box 177"/>
              <p:cNvSpPr txBox="1">
                <a:spLocks noChangeArrowheads="1"/>
              </p:cNvSpPr>
              <p:nvPr/>
            </p:nvSpPr>
            <p:spPr bwMode="auto">
              <a:xfrm>
                <a:off x="2109" y="754"/>
                <a:ext cx="935" cy="326"/>
              </a:xfrm>
              <a:prstGeom prst="rect">
                <a:avLst/>
              </a:prstGeom>
              <a:noFill/>
              <a:ln w="9525">
                <a:noFill/>
                <a:miter lim="800000"/>
                <a:headEnd/>
                <a:tailEnd/>
              </a:ln>
            </p:spPr>
            <p:txBody>
              <a:bodyPr wrap="none">
                <a:spAutoFit/>
              </a:bodyPr>
              <a:lstStyle/>
              <a:p>
                <a:r>
                  <a:rPr kumimoji="0" lang="en-US" altLang="zh-TW" sz="1400">
                    <a:solidFill>
                      <a:srgbClr val="FF3399"/>
                    </a:solidFill>
                    <a:ea typeface="新細明體" pitchFamily="18" charset="-120"/>
                  </a:rPr>
                  <a:t>scaled branches</a:t>
                </a:r>
              </a:p>
              <a:p>
                <a:r>
                  <a:rPr kumimoji="0" lang="en-US" altLang="zh-TW" sz="1400">
                    <a:solidFill>
                      <a:srgbClr val="FF3399"/>
                    </a:solidFill>
                    <a:ea typeface="新細明體" pitchFamily="18" charset="-120"/>
                  </a:rPr>
                  <a:t> rooted</a:t>
                </a:r>
                <a:endParaRPr lang="en-US" altLang="zh-TW" sz="1400">
                  <a:solidFill>
                    <a:srgbClr val="FF3399"/>
                  </a:solidFill>
                  <a:ea typeface="新細明體" pitchFamily="18" charset="-120"/>
                </a:endParaRPr>
              </a:p>
            </p:txBody>
          </p:sp>
        </p:grpSp>
        <p:grpSp>
          <p:nvGrpSpPr>
            <p:cNvPr id="31754" name="Group 178"/>
            <p:cNvGrpSpPr>
              <a:grpSpLocks/>
            </p:cNvGrpSpPr>
            <p:nvPr/>
          </p:nvGrpSpPr>
          <p:grpSpPr bwMode="auto">
            <a:xfrm>
              <a:off x="3742" y="2342"/>
              <a:ext cx="1633" cy="1542"/>
              <a:chOff x="2109" y="754"/>
              <a:chExt cx="1551" cy="1542"/>
            </a:xfrm>
          </p:grpSpPr>
          <p:sp>
            <p:nvSpPr>
              <p:cNvPr id="31755" name="AutoShape 179"/>
              <p:cNvSpPr>
                <a:spLocks noChangeArrowheads="1"/>
              </p:cNvSpPr>
              <p:nvPr/>
            </p:nvSpPr>
            <p:spPr bwMode="auto">
              <a:xfrm>
                <a:off x="2109" y="754"/>
                <a:ext cx="1551" cy="1542"/>
              </a:xfrm>
              <a:prstGeom prst="roundRect">
                <a:avLst>
                  <a:gd name="adj" fmla="val 6111"/>
                </a:avLst>
              </a:prstGeom>
              <a:noFill/>
              <a:ln w="57150" cmpd="thickThin">
                <a:solidFill>
                  <a:srgbClr val="FF3399"/>
                </a:solidFill>
                <a:round/>
                <a:headEnd/>
                <a:tailEnd/>
              </a:ln>
            </p:spPr>
            <p:txBody>
              <a:bodyPr wrap="none"/>
              <a:lstStyle/>
              <a:p>
                <a:endParaRPr lang="zh-TW" altLang="zh-TW" sz="1400">
                  <a:solidFill>
                    <a:srgbClr val="FF3399"/>
                  </a:solidFill>
                  <a:ea typeface="新細明體" pitchFamily="18" charset="-120"/>
                </a:endParaRPr>
              </a:p>
            </p:txBody>
          </p:sp>
          <p:sp>
            <p:nvSpPr>
              <p:cNvPr id="31756" name="Text Box 180"/>
              <p:cNvSpPr txBox="1">
                <a:spLocks noChangeArrowheads="1"/>
              </p:cNvSpPr>
              <p:nvPr/>
            </p:nvSpPr>
            <p:spPr bwMode="auto">
              <a:xfrm>
                <a:off x="2109" y="754"/>
                <a:ext cx="940" cy="326"/>
              </a:xfrm>
              <a:prstGeom prst="rect">
                <a:avLst/>
              </a:prstGeom>
              <a:noFill/>
              <a:ln w="9525">
                <a:noFill/>
                <a:miter lim="800000"/>
                <a:headEnd/>
                <a:tailEnd/>
              </a:ln>
            </p:spPr>
            <p:txBody>
              <a:bodyPr wrap="none">
                <a:spAutoFit/>
              </a:bodyPr>
              <a:lstStyle/>
              <a:p>
                <a:r>
                  <a:rPr kumimoji="0" lang="en-US" altLang="zh-TW" sz="1400">
                    <a:solidFill>
                      <a:srgbClr val="FF3399"/>
                    </a:solidFill>
                    <a:ea typeface="新細明體" pitchFamily="18" charset="-120"/>
                  </a:rPr>
                  <a:t>scaled branches</a:t>
                </a:r>
              </a:p>
              <a:p>
                <a:r>
                  <a:rPr kumimoji="0" lang="en-US" altLang="zh-TW" sz="1400">
                    <a:solidFill>
                      <a:srgbClr val="FF3399"/>
                    </a:solidFill>
                    <a:ea typeface="新細明體" pitchFamily="18" charset="-120"/>
                  </a:rPr>
                  <a:t> unrooted</a:t>
                </a:r>
                <a:endParaRPr lang="en-US" altLang="zh-TW" sz="1400">
                  <a:solidFill>
                    <a:srgbClr val="FF3399"/>
                  </a:solidFill>
                  <a:ea typeface="新細明體" pitchFamily="18" charset="-120"/>
                </a:endParaRPr>
              </a:p>
            </p:txBody>
          </p:sp>
        </p:grpSp>
      </p:grpSp>
      <p:sp>
        <p:nvSpPr>
          <p:cNvPr id="119" name="投影片編號版面配置區 118"/>
          <p:cNvSpPr>
            <a:spLocks noGrp="1"/>
          </p:cNvSpPr>
          <p:nvPr>
            <p:ph type="sldNum" sz="quarter" idx="12"/>
          </p:nvPr>
        </p:nvSpPr>
        <p:spPr/>
        <p:txBody>
          <a:bodyPr/>
          <a:lstStyle/>
          <a:p>
            <a:pPr>
              <a:defRPr/>
            </a:pPr>
            <a:fld id="{9465BF9A-717B-48C7-9DC1-87E396AB33B8}" type="slidenum">
              <a:rPr lang="en-US" altLang="zh-TW" smtClean="0"/>
              <a:pPr>
                <a:defRPr/>
              </a:pPr>
              <a:t>14</a:t>
            </a:fld>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grpSp>
        <p:nvGrpSpPr>
          <p:cNvPr id="32770" name="Group 11"/>
          <p:cNvGrpSpPr>
            <a:grpSpLocks/>
          </p:cNvGrpSpPr>
          <p:nvPr/>
        </p:nvGrpSpPr>
        <p:grpSpPr bwMode="auto">
          <a:xfrm>
            <a:off x="611188" y="544513"/>
            <a:ext cx="7921625" cy="5767387"/>
            <a:chOff x="385" y="407"/>
            <a:chExt cx="4990" cy="3633"/>
          </a:xfrm>
        </p:grpSpPr>
        <p:grpSp>
          <p:nvGrpSpPr>
            <p:cNvPr id="32772" name="Group 8"/>
            <p:cNvGrpSpPr>
              <a:grpSpLocks/>
            </p:cNvGrpSpPr>
            <p:nvPr/>
          </p:nvGrpSpPr>
          <p:grpSpPr bwMode="auto">
            <a:xfrm>
              <a:off x="385" y="407"/>
              <a:ext cx="4990" cy="982"/>
              <a:chOff x="385" y="316"/>
              <a:chExt cx="4990" cy="982"/>
            </a:xfrm>
          </p:grpSpPr>
          <p:pic>
            <p:nvPicPr>
              <p:cNvPr id="32779" name="Picture 2"/>
              <p:cNvPicPr>
                <a:picLocks noChangeAspect="1" noChangeArrowheads="1"/>
              </p:cNvPicPr>
              <p:nvPr/>
            </p:nvPicPr>
            <p:blipFill>
              <a:blip r:embed="rId2"/>
              <a:srcRect/>
              <a:stretch>
                <a:fillRect/>
              </a:stretch>
            </p:blipFill>
            <p:spPr bwMode="auto">
              <a:xfrm>
                <a:off x="385" y="327"/>
                <a:ext cx="1536" cy="960"/>
              </a:xfrm>
              <a:prstGeom prst="rect">
                <a:avLst/>
              </a:prstGeom>
              <a:noFill/>
              <a:ln w="9525">
                <a:noFill/>
                <a:miter lim="800000"/>
                <a:headEnd/>
                <a:tailEnd/>
              </a:ln>
            </p:spPr>
          </p:pic>
          <p:sp>
            <p:nvSpPr>
              <p:cNvPr id="32780" name="Rectangle 5"/>
              <p:cNvSpPr>
                <a:spLocks noChangeArrowheads="1"/>
              </p:cNvSpPr>
              <p:nvPr/>
            </p:nvSpPr>
            <p:spPr bwMode="auto">
              <a:xfrm>
                <a:off x="1905" y="316"/>
                <a:ext cx="3470" cy="982"/>
              </a:xfrm>
              <a:prstGeom prst="rect">
                <a:avLst/>
              </a:prstGeom>
              <a:noFill/>
              <a:ln w="9525">
                <a:noFill/>
                <a:miter lim="800000"/>
                <a:headEnd/>
                <a:tailEnd/>
              </a:ln>
            </p:spPr>
            <p:txBody>
              <a:bodyPr>
                <a:spAutoFit/>
              </a:bodyPr>
              <a:lstStyle/>
              <a:p>
                <a:pPr>
                  <a:spcBef>
                    <a:spcPct val="50000"/>
                  </a:spcBef>
                  <a:spcAft>
                    <a:spcPts val="500"/>
                  </a:spcAft>
                </a:pPr>
                <a:r>
                  <a:rPr lang="en-US" altLang="zh-TW" sz="1600" u="sng">
                    <a:solidFill>
                      <a:srgbClr val="006600"/>
                    </a:solidFill>
                    <a:ea typeface="新細明體" pitchFamily="18" charset="-120"/>
                  </a:rPr>
                  <a:t>Monophyletic taxon</a:t>
                </a:r>
                <a:r>
                  <a:rPr lang="en-US" altLang="zh-TW" sz="1600" b="0">
                    <a:solidFill>
                      <a:srgbClr val="006600"/>
                    </a:solidFill>
                    <a:ea typeface="新細明體" pitchFamily="18" charset="-120"/>
                  </a:rPr>
                  <a:t> : A group composed of a collection of organisms, including the most recent common ancestor of all those organisms and all the descendants of that most recent common ancestor. </a:t>
                </a:r>
                <a:r>
                  <a:rPr lang="en-US" altLang="zh-TW" sz="1600" b="0" i="1" u="sng">
                    <a:solidFill>
                      <a:srgbClr val="006600"/>
                    </a:solidFill>
                    <a:ea typeface="新細明體" pitchFamily="18" charset="-120"/>
                  </a:rPr>
                  <a:t>A monophyletic taxon is also called a clade</a:t>
                </a:r>
                <a:r>
                  <a:rPr lang="en-US" altLang="zh-TW" sz="1600" b="0">
                    <a:solidFill>
                      <a:srgbClr val="006600"/>
                    </a:solidFill>
                    <a:ea typeface="新細明體" pitchFamily="18" charset="-120"/>
                  </a:rPr>
                  <a:t>. </a:t>
                </a:r>
                <a:r>
                  <a:rPr lang="en-US" altLang="zh-TW" sz="1600">
                    <a:solidFill>
                      <a:srgbClr val="006600"/>
                    </a:solidFill>
                    <a:ea typeface="新細明體" pitchFamily="18" charset="-120"/>
                  </a:rPr>
                  <a:t>Examples :</a:t>
                </a:r>
                <a:r>
                  <a:rPr lang="en-US" altLang="zh-TW" sz="1600" b="0">
                    <a:solidFill>
                      <a:srgbClr val="006600"/>
                    </a:solidFill>
                    <a:ea typeface="新細明體" pitchFamily="18" charset="-120"/>
                  </a:rPr>
                  <a:t> Mammalia, Aves (birds), angiosperms, insects, fungi, etc.</a:t>
                </a:r>
              </a:p>
            </p:txBody>
          </p:sp>
        </p:grpSp>
        <p:grpSp>
          <p:nvGrpSpPr>
            <p:cNvPr id="32773" name="Group 10"/>
            <p:cNvGrpSpPr>
              <a:grpSpLocks/>
            </p:cNvGrpSpPr>
            <p:nvPr/>
          </p:nvGrpSpPr>
          <p:grpSpPr bwMode="auto">
            <a:xfrm>
              <a:off x="385" y="1501"/>
              <a:ext cx="4990" cy="1136"/>
              <a:chOff x="385" y="1456"/>
              <a:chExt cx="4990" cy="1136"/>
            </a:xfrm>
          </p:grpSpPr>
          <p:pic>
            <p:nvPicPr>
              <p:cNvPr id="32777" name="Picture 3"/>
              <p:cNvPicPr>
                <a:picLocks noChangeAspect="1" noChangeArrowheads="1"/>
              </p:cNvPicPr>
              <p:nvPr/>
            </p:nvPicPr>
            <p:blipFill>
              <a:blip r:embed="rId3"/>
              <a:srcRect/>
              <a:stretch>
                <a:fillRect/>
              </a:stretch>
            </p:blipFill>
            <p:spPr bwMode="auto">
              <a:xfrm>
                <a:off x="385" y="1544"/>
                <a:ext cx="1536" cy="960"/>
              </a:xfrm>
              <a:prstGeom prst="rect">
                <a:avLst/>
              </a:prstGeom>
              <a:noFill/>
              <a:ln w="9525">
                <a:noFill/>
                <a:miter lim="800000"/>
                <a:headEnd/>
                <a:tailEnd/>
              </a:ln>
            </p:spPr>
          </p:pic>
          <p:sp>
            <p:nvSpPr>
              <p:cNvPr id="32778" name="Rectangle 6"/>
              <p:cNvSpPr>
                <a:spLocks noChangeArrowheads="1"/>
              </p:cNvSpPr>
              <p:nvPr/>
            </p:nvSpPr>
            <p:spPr bwMode="auto">
              <a:xfrm>
                <a:off x="1905" y="1456"/>
                <a:ext cx="3470" cy="1136"/>
              </a:xfrm>
              <a:prstGeom prst="rect">
                <a:avLst/>
              </a:prstGeom>
              <a:noFill/>
              <a:ln w="9525">
                <a:noFill/>
                <a:miter lim="800000"/>
                <a:headEnd/>
                <a:tailEnd/>
              </a:ln>
            </p:spPr>
            <p:txBody>
              <a:bodyPr>
                <a:spAutoFit/>
              </a:bodyPr>
              <a:lstStyle/>
              <a:p>
                <a:pPr>
                  <a:spcBef>
                    <a:spcPct val="50000"/>
                  </a:spcBef>
                  <a:spcAft>
                    <a:spcPts val="500"/>
                  </a:spcAft>
                </a:pPr>
                <a:r>
                  <a:rPr lang="en-US" altLang="zh-TW" sz="1600" u="sng">
                    <a:solidFill>
                      <a:srgbClr val="000099"/>
                    </a:solidFill>
                    <a:ea typeface="新細明體" pitchFamily="18" charset="-120"/>
                  </a:rPr>
                  <a:t>Paraphyletic taxon</a:t>
                </a:r>
                <a:r>
                  <a:rPr lang="en-US" altLang="zh-TW" sz="1600" b="0">
                    <a:solidFill>
                      <a:srgbClr val="000099"/>
                    </a:solidFill>
                    <a:ea typeface="新細明體" pitchFamily="18" charset="-120"/>
                  </a:rPr>
                  <a:t> : A group composed of a collection of organisms, including the most recent common ancestor of all those organisms. Unlike a monophyletic group, a paraphyletic taxon does not include all the descendants of the most recent common ancestor. </a:t>
                </a:r>
                <a:r>
                  <a:rPr lang="en-US" altLang="zh-TW" sz="1600">
                    <a:solidFill>
                      <a:srgbClr val="000099"/>
                    </a:solidFill>
                    <a:ea typeface="新細明體" pitchFamily="18" charset="-120"/>
                  </a:rPr>
                  <a:t>Examples :</a:t>
                </a:r>
                <a:r>
                  <a:rPr lang="en-US" altLang="zh-TW" sz="1600" b="0">
                    <a:solidFill>
                      <a:srgbClr val="000099"/>
                    </a:solidFill>
                    <a:ea typeface="新細明體" pitchFamily="18" charset="-120"/>
                  </a:rPr>
                  <a:t> Traditionally defined Dinosauria, fish, gymnosperms, invertebrates, protists, etc.</a:t>
                </a:r>
              </a:p>
            </p:txBody>
          </p:sp>
        </p:grpSp>
        <p:grpSp>
          <p:nvGrpSpPr>
            <p:cNvPr id="32774" name="Group 9"/>
            <p:cNvGrpSpPr>
              <a:grpSpLocks/>
            </p:cNvGrpSpPr>
            <p:nvPr/>
          </p:nvGrpSpPr>
          <p:grpSpPr bwMode="auto">
            <a:xfrm>
              <a:off x="385" y="2750"/>
              <a:ext cx="4990" cy="1290"/>
              <a:chOff x="385" y="2750"/>
              <a:chExt cx="4990" cy="1290"/>
            </a:xfrm>
          </p:grpSpPr>
          <p:pic>
            <p:nvPicPr>
              <p:cNvPr id="32775" name="Picture 4"/>
              <p:cNvPicPr>
                <a:picLocks noChangeAspect="1" noChangeArrowheads="1"/>
              </p:cNvPicPr>
              <p:nvPr/>
            </p:nvPicPr>
            <p:blipFill>
              <a:blip r:embed="rId4"/>
              <a:srcRect/>
              <a:stretch>
                <a:fillRect/>
              </a:stretch>
            </p:blipFill>
            <p:spPr bwMode="auto">
              <a:xfrm>
                <a:off x="385" y="2915"/>
                <a:ext cx="1536" cy="960"/>
              </a:xfrm>
              <a:prstGeom prst="rect">
                <a:avLst/>
              </a:prstGeom>
              <a:noFill/>
              <a:ln w="9525">
                <a:noFill/>
                <a:miter lim="800000"/>
                <a:headEnd/>
                <a:tailEnd/>
              </a:ln>
            </p:spPr>
          </p:pic>
          <p:sp>
            <p:nvSpPr>
              <p:cNvPr id="32776" name="Rectangle 7"/>
              <p:cNvSpPr>
                <a:spLocks noChangeArrowheads="1"/>
              </p:cNvSpPr>
              <p:nvPr/>
            </p:nvSpPr>
            <p:spPr bwMode="auto">
              <a:xfrm>
                <a:off x="1905" y="2750"/>
                <a:ext cx="3470" cy="1290"/>
              </a:xfrm>
              <a:prstGeom prst="rect">
                <a:avLst/>
              </a:prstGeom>
              <a:noFill/>
              <a:ln w="9525">
                <a:noFill/>
                <a:miter lim="800000"/>
                <a:headEnd/>
                <a:tailEnd/>
              </a:ln>
            </p:spPr>
            <p:txBody>
              <a:bodyPr>
                <a:spAutoFit/>
              </a:bodyPr>
              <a:lstStyle/>
              <a:p>
                <a:pPr>
                  <a:spcBef>
                    <a:spcPct val="50000"/>
                  </a:spcBef>
                  <a:spcAft>
                    <a:spcPts val="500"/>
                  </a:spcAft>
                </a:pPr>
                <a:r>
                  <a:rPr lang="en-US" altLang="zh-TW" sz="1600" u="sng">
                    <a:solidFill>
                      <a:srgbClr val="A50021"/>
                    </a:solidFill>
                    <a:ea typeface="新細明體" pitchFamily="18" charset="-120"/>
                  </a:rPr>
                  <a:t>Polyphyletic taxon</a:t>
                </a:r>
                <a:r>
                  <a:rPr lang="en-US" altLang="zh-TW" sz="1600" b="0">
                    <a:solidFill>
                      <a:srgbClr val="A50021"/>
                    </a:solidFill>
                    <a:ea typeface="新細明體" pitchFamily="18" charset="-120"/>
                  </a:rPr>
                  <a:t> : A group composed of a collection of organisms in which the most recent common ancestor of all the included organisms is not included, usually because the common ancestor lacks the characteristics of the group. Polyphyletic taxa are considered "unnatural", and usually are reclassified once they are discovered to be polyphyletic. </a:t>
                </a:r>
                <a:r>
                  <a:rPr lang="en-US" altLang="zh-TW" sz="1600">
                    <a:solidFill>
                      <a:srgbClr val="A50021"/>
                    </a:solidFill>
                    <a:ea typeface="新細明體" pitchFamily="18" charset="-120"/>
                  </a:rPr>
                  <a:t>Examples :</a:t>
                </a:r>
                <a:r>
                  <a:rPr lang="en-US" altLang="zh-TW" sz="1600" b="0">
                    <a:solidFill>
                      <a:srgbClr val="A50021"/>
                    </a:solidFill>
                    <a:ea typeface="新細明體" pitchFamily="18" charset="-120"/>
                  </a:rPr>
                  <a:t> marine mammals, bipedal mammals, flying vertebrates, trees, algae, etc.	</a:t>
                </a:r>
              </a:p>
            </p:txBody>
          </p:sp>
        </p:grpSp>
      </p:grpSp>
      <p:sp>
        <p:nvSpPr>
          <p:cNvPr id="12" name="投影片編號版面配置區 11"/>
          <p:cNvSpPr>
            <a:spLocks noGrp="1"/>
          </p:cNvSpPr>
          <p:nvPr>
            <p:ph type="sldNum" sz="quarter" idx="12"/>
          </p:nvPr>
        </p:nvSpPr>
        <p:spPr/>
        <p:txBody>
          <a:bodyPr/>
          <a:lstStyle/>
          <a:p>
            <a:pPr>
              <a:defRPr/>
            </a:pPr>
            <a:fld id="{ECCF8B0D-9219-4D57-8829-242FBC98C750}" type="slidenum">
              <a:rPr lang="en-US" altLang="zh-TW" smtClean="0"/>
              <a:pPr>
                <a:defRPr/>
              </a:pPr>
              <a:t>15</a:t>
            </a:fld>
            <a:endParaRPr lang="en-US" altLang="zh-TW"/>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611188" y="1196975"/>
            <a:ext cx="3960812" cy="1925638"/>
          </a:xfrm>
          <a:prstGeom prst="rect">
            <a:avLst/>
          </a:prstGeom>
          <a:noFill/>
          <a:ln w="9525">
            <a:noFill/>
            <a:miter lim="800000"/>
            <a:headEnd/>
            <a:tailEnd/>
          </a:ln>
        </p:spPr>
        <p:txBody>
          <a:bodyPr>
            <a:spAutoFit/>
          </a:bodyPr>
          <a:lstStyle/>
          <a:p>
            <a:pPr marL="722313" indent="-722313" eaLnBrk="0" hangingPunct="0">
              <a:lnSpc>
                <a:spcPct val="150000"/>
              </a:lnSpc>
            </a:pPr>
            <a:r>
              <a:rPr kumimoji="0" lang="en-US" altLang="en-US" sz="1600">
                <a:solidFill>
                  <a:srgbClr val="990033"/>
                </a:solidFill>
                <a:ea typeface="新細明體" pitchFamily="18" charset="-120"/>
              </a:rPr>
              <a:t>Clade</a:t>
            </a:r>
            <a:r>
              <a:rPr kumimoji="0" lang="en-US" altLang="zh-TW" sz="1600">
                <a:solidFill>
                  <a:srgbClr val="990033"/>
                </a:solidFill>
                <a:ea typeface="新細明體" pitchFamily="18" charset="-120"/>
              </a:rPr>
              <a:t>:</a:t>
            </a:r>
            <a:r>
              <a:rPr kumimoji="0" lang="en-US" altLang="en-US" sz="1600">
                <a:solidFill>
                  <a:srgbClr val="333399"/>
                </a:solidFill>
                <a:ea typeface="新細明體" pitchFamily="18" charset="-120"/>
              </a:rPr>
              <a:t> monophyletic group  </a:t>
            </a:r>
          </a:p>
          <a:p>
            <a:pPr marL="722313" indent="-722313" eaLnBrk="0" hangingPunct="0">
              <a:lnSpc>
                <a:spcPct val="150000"/>
              </a:lnSpc>
            </a:pPr>
            <a:r>
              <a:rPr kumimoji="0" lang="en-US" altLang="en-US" sz="1600">
                <a:solidFill>
                  <a:srgbClr val="990033"/>
                </a:solidFill>
                <a:ea typeface="新細明體" pitchFamily="18" charset="-120"/>
              </a:rPr>
              <a:t>Grade</a:t>
            </a:r>
            <a:r>
              <a:rPr kumimoji="0" lang="en-US" altLang="zh-TW" sz="1600">
                <a:solidFill>
                  <a:srgbClr val="333399"/>
                </a:solidFill>
                <a:ea typeface="新細明體" pitchFamily="18" charset="-120"/>
              </a:rPr>
              <a:t>:</a:t>
            </a:r>
            <a:r>
              <a:rPr kumimoji="0" lang="en-US" altLang="en-US" sz="1600">
                <a:solidFill>
                  <a:srgbClr val="333399"/>
                </a:solidFill>
                <a:ea typeface="新細明體" pitchFamily="18" charset="-120"/>
              </a:rPr>
              <a:t> non-monophyletic group, put together out of tradition or</a:t>
            </a:r>
            <a:r>
              <a:rPr kumimoji="0" lang="en-US" altLang="zh-TW" sz="1600">
                <a:solidFill>
                  <a:srgbClr val="333399"/>
                </a:solidFill>
                <a:ea typeface="新細明體" pitchFamily="18" charset="-120"/>
              </a:rPr>
              <a:t> </a:t>
            </a:r>
            <a:r>
              <a:rPr kumimoji="0" lang="en-US" altLang="en-US" sz="1600">
                <a:solidFill>
                  <a:srgbClr val="333399"/>
                </a:solidFill>
                <a:ea typeface="新細明體" pitchFamily="18" charset="-120"/>
              </a:rPr>
              <a:t>convenience, or to reflect morphologically distinct traits</a:t>
            </a:r>
          </a:p>
        </p:txBody>
      </p:sp>
      <p:grpSp>
        <p:nvGrpSpPr>
          <p:cNvPr id="33795" name="Group 8"/>
          <p:cNvGrpSpPr>
            <a:grpSpLocks/>
          </p:cNvGrpSpPr>
          <p:nvPr/>
        </p:nvGrpSpPr>
        <p:grpSpPr bwMode="auto">
          <a:xfrm>
            <a:off x="684213" y="3429000"/>
            <a:ext cx="3887787" cy="3082925"/>
            <a:chOff x="476" y="1616"/>
            <a:chExt cx="2449" cy="1942"/>
          </a:xfrm>
        </p:grpSpPr>
        <p:pic>
          <p:nvPicPr>
            <p:cNvPr id="33804" name="Picture 3" descr="Untitled-1 copy"/>
            <p:cNvPicPr>
              <a:picLocks noChangeAspect="1" noChangeArrowheads="1"/>
            </p:cNvPicPr>
            <p:nvPr/>
          </p:nvPicPr>
          <p:blipFill>
            <a:blip r:embed="rId2"/>
            <a:srcRect/>
            <a:stretch>
              <a:fillRect/>
            </a:stretch>
          </p:blipFill>
          <p:spPr bwMode="auto">
            <a:xfrm>
              <a:off x="476" y="1616"/>
              <a:ext cx="1860" cy="1841"/>
            </a:xfrm>
            <a:prstGeom prst="rect">
              <a:avLst/>
            </a:prstGeom>
            <a:noFill/>
            <a:ln w="9525">
              <a:noFill/>
              <a:miter lim="800000"/>
              <a:headEnd/>
              <a:tailEnd/>
            </a:ln>
          </p:spPr>
        </p:pic>
        <p:sp>
          <p:nvSpPr>
            <p:cNvPr id="33805" name="Text Box 4"/>
            <p:cNvSpPr txBox="1">
              <a:spLocks noChangeArrowheads="1"/>
            </p:cNvSpPr>
            <p:nvPr/>
          </p:nvSpPr>
          <p:spPr bwMode="auto">
            <a:xfrm>
              <a:off x="2109" y="2750"/>
              <a:ext cx="816" cy="403"/>
            </a:xfrm>
            <a:prstGeom prst="rect">
              <a:avLst/>
            </a:prstGeom>
            <a:noFill/>
            <a:ln w="9525">
              <a:noFill/>
              <a:miter lim="800000"/>
              <a:headEnd/>
              <a:tailEnd/>
            </a:ln>
          </p:spPr>
          <p:txBody>
            <a:bodyPr>
              <a:spAutoFit/>
            </a:bodyPr>
            <a:lstStyle/>
            <a:p>
              <a:pPr eaLnBrk="0" hangingPunct="0"/>
              <a:r>
                <a:rPr kumimoji="0" lang="en-US" altLang="zh-TW" sz="1200">
                  <a:solidFill>
                    <a:srgbClr val="333399"/>
                  </a:solidFill>
                  <a:ea typeface="新細明體" pitchFamily="18" charset="-120"/>
                </a:rPr>
                <a:t>Reptiles: </a:t>
              </a:r>
              <a:r>
                <a:rPr kumimoji="0" lang="en-US" altLang="en-US" sz="1200">
                  <a:solidFill>
                    <a:srgbClr val="990033"/>
                  </a:solidFill>
                  <a:ea typeface="新細明體" pitchFamily="18" charset="-120"/>
                </a:rPr>
                <a:t>grade</a:t>
              </a:r>
              <a:r>
                <a:rPr kumimoji="0" lang="en-US" altLang="zh-TW" sz="1200">
                  <a:solidFill>
                    <a:srgbClr val="990033"/>
                  </a:solidFill>
                  <a:ea typeface="新細明體" pitchFamily="18" charset="-120"/>
                </a:rPr>
                <a:t> </a:t>
              </a:r>
              <a:r>
                <a:rPr kumimoji="0" lang="en-US" altLang="zh-TW" sz="1200">
                  <a:solidFill>
                    <a:srgbClr val="333399"/>
                  </a:solidFill>
                  <a:ea typeface="新細明體" pitchFamily="18" charset="-120"/>
                </a:rPr>
                <a:t>(paraphyletic group)</a:t>
              </a:r>
              <a:endParaRPr kumimoji="0" lang="en-US" altLang="en-US" sz="1200">
                <a:solidFill>
                  <a:srgbClr val="333399"/>
                </a:solidFill>
                <a:ea typeface="新細明體" pitchFamily="18" charset="-120"/>
              </a:endParaRPr>
            </a:p>
          </p:txBody>
        </p:sp>
        <p:sp>
          <p:nvSpPr>
            <p:cNvPr id="33806" name="Text Box 5"/>
            <p:cNvSpPr txBox="1">
              <a:spLocks noChangeArrowheads="1"/>
            </p:cNvSpPr>
            <p:nvPr/>
          </p:nvSpPr>
          <p:spPr bwMode="auto">
            <a:xfrm>
              <a:off x="476" y="1616"/>
              <a:ext cx="680" cy="173"/>
            </a:xfrm>
            <a:prstGeom prst="rect">
              <a:avLst/>
            </a:prstGeom>
            <a:noFill/>
            <a:ln w="9525">
              <a:noFill/>
              <a:miter lim="800000"/>
              <a:headEnd/>
              <a:tailEnd/>
            </a:ln>
          </p:spPr>
          <p:txBody>
            <a:bodyPr>
              <a:spAutoFit/>
            </a:bodyPr>
            <a:lstStyle/>
            <a:p>
              <a:pPr eaLnBrk="0" hangingPunct="0"/>
              <a:r>
                <a:rPr kumimoji="0" lang="en-US" altLang="en-US" sz="1200">
                  <a:solidFill>
                    <a:srgbClr val="333399"/>
                  </a:solidFill>
                  <a:ea typeface="新細明體" pitchFamily="18" charset="-120"/>
                </a:rPr>
                <a:t>Birds</a:t>
              </a:r>
              <a:r>
                <a:rPr kumimoji="0" lang="en-US" altLang="zh-TW" sz="1200">
                  <a:solidFill>
                    <a:srgbClr val="333399"/>
                  </a:solidFill>
                  <a:ea typeface="新細明體" pitchFamily="18" charset="-120"/>
                </a:rPr>
                <a:t>:</a:t>
              </a:r>
              <a:r>
                <a:rPr kumimoji="0" lang="en-US" altLang="en-US" sz="1200">
                  <a:solidFill>
                    <a:srgbClr val="333399"/>
                  </a:solidFill>
                  <a:ea typeface="新細明體" pitchFamily="18" charset="-120"/>
                </a:rPr>
                <a:t> </a:t>
              </a:r>
              <a:r>
                <a:rPr kumimoji="0" lang="en-US" altLang="en-US" sz="1200">
                  <a:solidFill>
                    <a:srgbClr val="990033"/>
                  </a:solidFill>
                  <a:ea typeface="新細明體" pitchFamily="18" charset="-120"/>
                </a:rPr>
                <a:t>clade</a:t>
              </a:r>
            </a:p>
          </p:txBody>
        </p:sp>
        <p:sp>
          <p:nvSpPr>
            <p:cNvPr id="33807" name="Text Box 6"/>
            <p:cNvSpPr txBox="1">
              <a:spLocks noChangeArrowheads="1"/>
            </p:cNvSpPr>
            <p:nvPr/>
          </p:nvSpPr>
          <p:spPr bwMode="auto">
            <a:xfrm>
              <a:off x="476" y="3385"/>
              <a:ext cx="856" cy="173"/>
            </a:xfrm>
            <a:prstGeom prst="rect">
              <a:avLst/>
            </a:prstGeom>
            <a:noFill/>
            <a:ln w="9525">
              <a:noFill/>
              <a:miter lim="800000"/>
              <a:headEnd/>
              <a:tailEnd/>
            </a:ln>
          </p:spPr>
          <p:txBody>
            <a:bodyPr wrap="none">
              <a:spAutoFit/>
            </a:bodyPr>
            <a:lstStyle/>
            <a:p>
              <a:pPr eaLnBrk="0" hangingPunct="0"/>
              <a:r>
                <a:rPr kumimoji="0" lang="en-US" altLang="en-US" sz="1200">
                  <a:solidFill>
                    <a:srgbClr val="333399"/>
                  </a:solidFill>
                  <a:ea typeface="新細明體" pitchFamily="18" charset="-120"/>
                </a:rPr>
                <a:t>Mammals</a:t>
              </a:r>
              <a:r>
                <a:rPr kumimoji="0" lang="en-US" altLang="zh-TW" sz="1200">
                  <a:solidFill>
                    <a:srgbClr val="333399"/>
                  </a:solidFill>
                  <a:ea typeface="新細明體" pitchFamily="18" charset="-120"/>
                </a:rPr>
                <a:t>:</a:t>
              </a:r>
              <a:r>
                <a:rPr kumimoji="0" lang="en-US" altLang="en-US" sz="1200">
                  <a:solidFill>
                    <a:srgbClr val="333399"/>
                  </a:solidFill>
                  <a:ea typeface="新細明體" pitchFamily="18" charset="-120"/>
                </a:rPr>
                <a:t> </a:t>
              </a:r>
              <a:r>
                <a:rPr kumimoji="0" lang="en-US" altLang="en-US" sz="1200">
                  <a:solidFill>
                    <a:srgbClr val="990033"/>
                  </a:solidFill>
                  <a:ea typeface="新細明體" pitchFamily="18" charset="-120"/>
                </a:rPr>
                <a:t>clade</a:t>
              </a:r>
            </a:p>
          </p:txBody>
        </p:sp>
      </p:grpSp>
      <p:sp>
        <p:nvSpPr>
          <p:cNvPr id="33796" name="AutoShape 7"/>
          <p:cNvSpPr>
            <a:spLocks noChangeArrowheads="1"/>
          </p:cNvSpPr>
          <p:nvPr/>
        </p:nvSpPr>
        <p:spPr bwMode="auto">
          <a:xfrm>
            <a:off x="611188" y="333375"/>
            <a:ext cx="2016125" cy="647700"/>
          </a:xfrm>
          <a:prstGeom prst="roundRect">
            <a:avLst>
              <a:gd name="adj" fmla="val 16667"/>
            </a:avLst>
          </a:prstGeom>
          <a:solidFill>
            <a:srgbClr val="CCFFFF"/>
          </a:solidFill>
          <a:ln w="9525">
            <a:noFill/>
            <a:round/>
            <a:headEnd/>
            <a:tailEnd/>
          </a:ln>
          <a:effectLst>
            <a:prstShdw prst="shdw17" dist="17961" dir="2700000">
              <a:srgbClr val="7A9999"/>
            </a:prstShdw>
          </a:effectLst>
        </p:spPr>
        <p:txBody>
          <a:bodyPr wrap="none" anchor="ctr"/>
          <a:lstStyle/>
          <a:p>
            <a:r>
              <a:rPr lang="en-US" altLang="zh-TW" sz="1800">
                <a:solidFill>
                  <a:srgbClr val="A50021"/>
                </a:solidFill>
                <a:ea typeface="新細明體" pitchFamily="18" charset="-120"/>
              </a:rPr>
              <a:t>Clade vs. Grade</a:t>
            </a:r>
            <a:endParaRPr lang="en-US" altLang="zh-TW" sz="1800" b="0">
              <a:solidFill>
                <a:srgbClr val="A50021"/>
              </a:solidFill>
              <a:ea typeface="華康粗黑體" pitchFamily="49" charset="-120"/>
            </a:endParaRPr>
          </a:p>
        </p:txBody>
      </p:sp>
      <p:grpSp>
        <p:nvGrpSpPr>
          <p:cNvPr id="33797" name="Group 11"/>
          <p:cNvGrpSpPr>
            <a:grpSpLocks/>
          </p:cNvGrpSpPr>
          <p:nvPr/>
        </p:nvGrpSpPr>
        <p:grpSpPr bwMode="auto">
          <a:xfrm>
            <a:off x="4808538" y="3429000"/>
            <a:ext cx="3817937" cy="2782888"/>
            <a:chOff x="1111" y="2567"/>
            <a:chExt cx="2405" cy="1753"/>
          </a:xfrm>
        </p:grpSpPr>
        <p:pic>
          <p:nvPicPr>
            <p:cNvPr id="33801" name="Picture 12" descr="Untitled-1 copy"/>
            <p:cNvPicPr>
              <a:picLocks noChangeAspect="1" noChangeArrowheads="1"/>
            </p:cNvPicPr>
            <p:nvPr/>
          </p:nvPicPr>
          <p:blipFill>
            <a:blip r:embed="rId3"/>
            <a:srcRect/>
            <a:stretch>
              <a:fillRect/>
            </a:stretch>
          </p:blipFill>
          <p:spPr bwMode="auto">
            <a:xfrm>
              <a:off x="1111" y="2567"/>
              <a:ext cx="2328" cy="1753"/>
            </a:xfrm>
            <a:prstGeom prst="rect">
              <a:avLst/>
            </a:prstGeom>
            <a:noFill/>
            <a:ln w="9525">
              <a:noFill/>
              <a:miter lim="800000"/>
              <a:headEnd/>
              <a:tailEnd/>
            </a:ln>
          </p:spPr>
        </p:pic>
        <p:sp>
          <p:nvSpPr>
            <p:cNvPr id="33802" name="Text Box 13"/>
            <p:cNvSpPr txBox="1">
              <a:spLocks noChangeArrowheads="1"/>
            </p:cNvSpPr>
            <p:nvPr/>
          </p:nvSpPr>
          <p:spPr bwMode="auto">
            <a:xfrm>
              <a:off x="3152" y="2750"/>
              <a:ext cx="364" cy="173"/>
            </a:xfrm>
            <a:prstGeom prst="rect">
              <a:avLst/>
            </a:prstGeom>
            <a:noFill/>
            <a:ln w="9525">
              <a:noFill/>
              <a:miter lim="800000"/>
              <a:headEnd/>
              <a:tailEnd/>
            </a:ln>
          </p:spPr>
          <p:txBody>
            <a:bodyPr wrap="none">
              <a:spAutoFit/>
            </a:bodyPr>
            <a:lstStyle/>
            <a:p>
              <a:pPr eaLnBrk="0" hangingPunct="0"/>
              <a:r>
                <a:rPr kumimoji="0" lang="en-US" altLang="en-US" sz="1200">
                  <a:solidFill>
                    <a:srgbClr val="FF0000"/>
                  </a:solidFill>
                  <a:ea typeface="新細明體" pitchFamily="18" charset="-120"/>
                </a:rPr>
                <a:t>A + B</a:t>
              </a:r>
            </a:p>
          </p:txBody>
        </p:sp>
        <p:sp>
          <p:nvSpPr>
            <p:cNvPr id="33803" name="Text Box 14"/>
            <p:cNvSpPr txBox="1">
              <a:spLocks noChangeArrowheads="1"/>
            </p:cNvSpPr>
            <p:nvPr/>
          </p:nvSpPr>
          <p:spPr bwMode="auto">
            <a:xfrm>
              <a:off x="3152" y="3521"/>
              <a:ext cx="364" cy="173"/>
            </a:xfrm>
            <a:prstGeom prst="rect">
              <a:avLst/>
            </a:prstGeom>
            <a:noFill/>
            <a:ln w="9525">
              <a:noFill/>
              <a:miter lim="800000"/>
              <a:headEnd/>
              <a:tailEnd/>
            </a:ln>
          </p:spPr>
          <p:txBody>
            <a:bodyPr wrap="none">
              <a:spAutoFit/>
            </a:bodyPr>
            <a:lstStyle/>
            <a:p>
              <a:pPr eaLnBrk="0" hangingPunct="0"/>
              <a:r>
                <a:rPr kumimoji="0" lang="en-US" altLang="en-US" sz="1200">
                  <a:solidFill>
                    <a:srgbClr val="FF0000"/>
                  </a:solidFill>
                  <a:ea typeface="新細明體" pitchFamily="18" charset="-120"/>
                </a:rPr>
                <a:t>C + D</a:t>
              </a:r>
            </a:p>
          </p:txBody>
        </p:sp>
      </p:grpSp>
      <p:sp>
        <p:nvSpPr>
          <p:cNvPr id="33798" name="AutoShape 15"/>
          <p:cNvSpPr>
            <a:spLocks noChangeArrowheads="1"/>
          </p:cNvSpPr>
          <p:nvPr/>
        </p:nvSpPr>
        <p:spPr bwMode="auto">
          <a:xfrm>
            <a:off x="4716463" y="333375"/>
            <a:ext cx="1511300" cy="647700"/>
          </a:xfrm>
          <a:prstGeom prst="roundRect">
            <a:avLst>
              <a:gd name="adj" fmla="val 16667"/>
            </a:avLst>
          </a:prstGeom>
          <a:solidFill>
            <a:srgbClr val="CCFFFF"/>
          </a:solidFill>
          <a:ln w="9525">
            <a:noFill/>
            <a:round/>
            <a:headEnd/>
            <a:tailEnd/>
          </a:ln>
          <a:effectLst>
            <a:prstShdw prst="shdw17" dist="17961" dir="2700000">
              <a:srgbClr val="7A9999"/>
            </a:prstShdw>
          </a:effectLst>
        </p:spPr>
        <p:txBody>
          <a:bodyPr wrap="none" anchor="ctr"/>
          <a:lstStyle/>
          <a:p>
            <a:r>
              <a:rPr lang="en-US" altLang="en-US" sz="1800">
                <a:solidFill>
                  <a:srgbClr val="A50021"/>
                </a:solidFill>
                <a:ea typeface="華康粗黑體" pitchFamily="49" charset="-120"/>
              </a:rPr>
              <a:t>Sister Taxa</a:t>
            </a:r>
            <a:endParaRPr lang="en-US" altLang="zh-TW" sz="1800">
              <a:solidFill>
                <a:srgbClr val="A50021"/>
              </a:solidFill>
              <a:ea typeface="華康粗黑體" pitchFamily="49" charset="-120"/>
            </a:endParaRPr>
          </a:p>
        </p:txBody>
      </p:sp>
      <p:sp>
        <p:nvSpPr>
          <p:cNvPr id="33799" name="Text Box 16"/>
          <p:cNvSpPr txBox="1">
            <a:spLocks noChangeArrowheads="1"/>
          </p:cNvSpPr>
          <p:nvPr/>
        </p:nvSpPr>
        <p:spPr bwMode="auto">
          <a:xfrm>
            <a:off x="4629150" y="1196975"/>
            <a:ext cx="4176713" cy="1925638"/>
          </a:xfrm>
          <a:prstGeom prst="rect">
            <a:avLst/>
          </a:prstGeom>
          <a:noFill/>
          <a:ln w="9525">
            <a:noFill/>
            <a:miter lim="800000"/>
            <a:headEnd/>
            <a:tailEnd/>
          </a:ln>
        </p:spPr>
        <p:txBody>
          <a:bodyPr>
            <a:spAutoFit/>
          </a:bodyPr>
          <a:lstStyle/>
          <a:p>
            <a:pPr eaLnBrk="0" hangingPunct="0">
              <a:lnSpc>
                <a:spcPct val="150000"/>
              </a:lnSpc>
            </a:pPr>
            <a:r>
              <a:rPr kumimoji="0" lang="en-US" altLang="en-US" sz="1600">
                <a:solidFill>
                  <a:srgbClr val="990033"/>
                </a:solidFill>
                <a:ea typeface="新細明體" pitchFamily="18" charset="-120"/>
              </a:rPr>
              <a:t>Sister Taxa:</a:t>
            </a:r>
            <a:r>
              <a:rPr kumimoji="0" lang="en-US" altLang="en-US" sz="1600">
                <a:solidFill>
                  <a:schemeClr val="accent2"/>
                </a:solidFill>
                <a:ea typeface="新細明體" pitchFamily="18" charset="-120"/>
              </a:rPr>
              <a:t> </a:t>
            </a:r>
            <a:r>
              <a:rPr kumimoji="0" lang="en-US" altLang="en-US" sz="1600">
                <a:solidFill>
                  <a:srgbClr val="333399"/>
                </a:solidFill>
                <a:ea typeface="新細明體" pitchFamily="18" charset="-120"/>
              </a:rPr>
              <a:t>two taxa (= named group of organisms) that are more closely related to each other than either is to a 3rd </a:t>
            </a:r>
            <a:r>
              <a:rPr kumimoji="0" lang="en-US" altLang="zh-TW" sz="1600">
                <a:solidFill>
                  <a:srgbClr val="333399"/>
                </a:solidFill>
                <a:ea typeface="新細明體" pitchFamily="18" charset="-120"/>
              </a:rPr>
              <a:t>taxon, and </a:t>
            </a:r>
            <a:r>
              <a:rPr kumimoji="0" lang="en-US" altLang="en-US" sz="1600">
                <a:solidFill>
                  <a:srgbClr val="333399"/>
                </a:solidFill>
                <a:ea typeface="新細明體" pitchFamily="18" charset="-120"/>
              </a:rPr>
              <a:t>derived from a common ancestral node. </a:t>
            </a:r>
            <a:r>
              <a:rPr kumimoji="0" lang="en-US" altLang="zh-TW" sz="1600">
                <a:solidFill>
                  <a:srgbClr val="333399"/>
                </a:solidFill>
                <a:ea typeface="新細明體" pitchFamily="18" charset="-120"/>
              </a:rPr>
              <a:t> </a:t>
            </a:r>
            <a:endParaRPr kumimoji="0" lang="en-US" altLang="en-US" sz="1600">
              <a:solidFill>
                <a:srgbClr val="333399"/>
              </a:solidFill>
              <a:ea typeface="新細明體" pitchFamily="18" charset="-120"/>
            </a:endParaRPr>
          </a:p>
        </p:txBody>
      </p:sp>
      <p:sp>
        <p:nvSpPr>
          <p:cNvPr id="15" name="投影片編號版面配置區 14"/>
          <p:cNvSpPr>
            <a:spLocks noGrp="1"/>
          </p:cNvSpPr>
          <p:nvPr>
            <p:ph type="sldNum" sz="quarter" idx="12"/>
          </p:nvPr>
        </p:nvSpPr>
        <p:spPr/>
        <p:txBody>
          <a:bodyPr/>
          <a:lstStyle/>
          <a:p>
            <a:pPr>
              <a:defRPr/>
            </a:pPr>
            <a:fld id="{9A980331-CB3C-4133-B248-9EF472602253}" type="slidenum">
              <a:rPr lang="en-US" altLang="zh-TW" smtClean="0"/>
              <a:pPr>
                <a:defRPr/>
              </a:pPr>
              <a:t>16</a:t>
            </a:fld>
            <a:endParaRPr lang="en-US" altLang="zh-TW"/>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12"/>
          <p:cNvSpPr>
            <a:spLocks noChangeArrowheads="1"/>
          </p:cNvSpPr>
          <p:nvPr/>
        </p:nvSpPr>
        <p:spPr bwMode="auto">
          <a:xfrm>
            <a:off x="611188" y="333375"/>
            <a:ext cx="4465637"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D</a:t>
            </a:r>
            <a:r>
              <a:rPr lang="en-US" altLang="en-US" sz="1800">
                <a:solidFill>
                  <a:srgbClr val="990033"/>
                </a:solidFill>
                <a:ea typeface="新細明體" pitchFamily="18" charset="-120"/>
              </a:rPr>
              <a:t>efault assumptions</a:t>
            </a:r>
            <a:r>
              <a:rPr lang="en-US" altLang="zh-TW" sz="1800">
                <a:solidFill>
                  <a:srgbClr val="990033"/>
                </a:solidFill>
                <a:ea typeface="新細明體" pitchFamily="18" charset="-120"/>
              </a:rPr>
              <a:t> in</a:t>
            </a:r>
            <a:r>
              <a:rPr lang="en-US" altLang="en-US" sz="1800">
                <a:solidFill>
                  <a:srgbClr val="990033"/>
                </a:solidFill>
                <a:ea typeface="新細明體" pitchFamily="18" charset="-120"/>
              </a:rPr>
              <a:t> phylogenetics</a:t>
            </a:r>
            <a:endParaRPr lang="en-US" altLang="zh-TW" sz="1800">
              <a:solidFill>
                <a:srgbClr val="990033"/>
              </a:solidFill>
              <a:ea typeface="新細明體" pitchFamily="18" charset="-120"/>
            </a:endParaRPr>
          </a:p>
        </p:txBody>
      </p:sp>
      <p:sp>
        <p:nvSpPr>
          <p:cNvPr id="34819" name="Rectangle 13"/>
          <p:cNvSpPr>
            <a:spLocks noChangeArrowheads="1"/>
          </p:cNvSpPr>
          <p:nvPr/>
        </p:nvSpPr>
        <p:spPr bwMode="auto">
          <a:xfrm>
            <a:off x="611188" y="1196975"/>
            <a:ext cx="7921625" cy="4859338"/>
          </a:xfrm>
          <a:prstGeom prst="rect">
            <a:avLst/>
          </a:prstGeom>
          <a:noFill/>
          <a:ln w="9525">
            <a:noFill/>
            <a:miter lim="800000"/>
            <a:headEnd/>
            <a:tailEnd/>
          </a:ln>
        </p:spPr>
        <p:txBody>
          <a:bodyPr>
            <a:spAutoFit/>
          </a:bodyPr>
          <a:lstStyle/>
          <a:p>
            <a:pPr marL="354013" indent="-354013">
              <a:lnSpc>
                <a:spcPct val="150000"/>
              </a:lnSpc>
              <a:buFontTx/>
              <a:buAutoNum type="arabicPeriod"/>
            </a:pPr>
            <a:r>
              <a:rPr lang="en-US" altLang="zh-TW" sz="1600">
                <a:solidFill>
                  <a:srgbClr val="333399"/>
                </a:solidFill>
                <a:ea typeface="新細明體" pitchFamily="18" charset="-120"/>
              </a:rPr>
              <a:t>The sequence is correct and originates from the specified source.</a:t>
            </a:r>
          </a:p>
          <a:p>
            <a:pPr marL="354013" indent="-354013">
              <a:lnSpc>
                <a:spcPct val="150000"/>
              </a:lnSpc>
              <a:buFontTx/>
              <a:buAutoNum type="arabicPeriod"/>
            </a:pPr>
            <a:r>
              <a:rPr lang="en-US" altLang="zh-TW" sz="1600">
                <a:solidFill>
                  <a:srgbClr val="333399"/>
                </a:solidFill>
                <a:ea typeface="新細明體" pitchFamily="18" charset="-120"/>
              </a:rPr>
              <a:t>The sequences are homologous (i.e., are all descended in some way from a shared ancestral sequence).</a:t>
            </a:r>
          </a:p>
          <a:p>
            <a:pPr marL="354013" indent="-354013">
              <a:lnSpc>
                <a:spcPct val="150000"/>
              </a:lnSpc>
              <a:buFontTx/>
              <a:buAutoNum type="arabicPeriod"/>
            </a:pPr>
            <a:r>
              <a:rPr lang="en-US" altLang="zh-TW" sz="1600">
                <a:solidFill>
                  <a:srgbClr val="333399"/>
                </a:solidFill>
                <a:ea typeface="新細明體" pitchFamily="18" charset="-120"/>
              </a:rPr>
              <a:t>Each position in a sequence alignment is homologous with every other in that alignment.</a:t>
            </a:r>
          </a:p>
          <a:p>
            <a:pPr marL="354013" indent="-354013">
              <a:lnSpc>
                <a:spcPct val="150000"/>
              </a:lnSpc>
              <a:buFontTx/>
              <a:buAutoNum type="arabicPeriod"/>
            </a:pPr>
            <a:r>
              <a:rPr lang="en-US" altLang="zh-TW" sz="1600">
                <a:solidFill>
                  <a:srgbClr val="333399"/>
                </a:solidFill>
                <a:ea typeface="新細明體" pitchFamily="18" charset="-120"/>
              </a:rPr>
              <a:t>Each of the multiple sequences included in a common analysis has a common phylogenetic history with the others (e.g., there are no mixtures of nuclear and organellar sequences).</a:t>
            </a:r>
          </a:p>
          <a:p>
            <a:pPr marL="354013" indent="-354013">
              <a:lnSpc>
                <a:spcPct val="150000"/>
              </a:lnSpc>
              <a:buFontTx/>
              <a:buAutoNum type="arabicPeriod"/>
            </a:pPr>
            <a:r>
              <a:rPr lang="en-US" altLang="zh-TW" sz="1600">
                <a:solidFill>
                  <a:srgbClr val="333399"/>
                </a:solidFill>
                <a:ea typeface="新細明體" pitchFamily="18" charset="-120"/>
              </a:rPr>
              <a:t>The sampling of taxa is adequate to resolve the problem of interest.</a:t>
            </a:r>
          </a:p>
          <a:p>
            <a:pPr marL="354013" indent="-354013">
              <a:lnSpc>
                <a:spcPct val="150000"/>
              </a:lnSpc>
              <a:buFontTx/>
              <a:buAutoNum type="arabicPeriod"/>
            </a:pPr>
            <a:r>
              <a:rPr lang="en-US" altLang="zh-TW" sz="1600">
                <a:solidFill>
                  <a:srgbClr val="333399"/>
                </a:solidFill>
                <a:ea typeface="新細明體" pitchFamily="18" charset="-120"/>
              </a:rPr>
              <a:t>Sequence variation among the samples is representative of the broader group of interest.</a:t>
            </a:r>
          </a:p>
          <a:p>
            <a:pPr marL="354013" indent="-354013">
              <a:lnSpc>
                <a:spcPct val="150000"/>
              </a:lnSpc>
              <a:buFontTx/>
              <a:buAutoNum type="arabicPeriod"/>
            </a:pPr>
            <a:r>
              <a:rPr lang="en-US" altLang="zh-TW" sz="1600">
                <a:solidFill>
                  <a:srgbClr val="333399"/>
                </a:solidFill>
                <a:ea typeface="新細明體" pitchFamily="18" charset="-120"/>
              </a:rPr>
              <a:t>The sequence variability in the sample contains phylogenetic signal adequate to resolve the problem of interest.</a:t>
            </a:r>
          </a:p>
        </p:txBody>
      </p:sp>
      <p:sp>
        <p:nvSpPr>
          <p:cNvPr id="4" name="投影片編號版面配置區 3"/>
          <p:cNvSpPr>
            <a:spLocks noGrp="1"/>
          </p:cNvSpPr>
          <p:nvPr>
            <p:ph type="sldNum" sz="quarter" idx="12"/>
          </p:nvPr>
        </p:nvSpPr>
        <p:spPr/>
        <p:txBody>
          <a:bodyPr/>
          <a:lstStyle/>
          <a:p>
            <a:pPr>
              <a:defRPr/>
            </a:pPr>
            <a:fld id="{043713F1-7526-4A03-B57F-29E3E95C420A}" type="slidenum">
              <a:rPr lang="en-US" altLang="zh-TW" smtClean="0"/>
              <a:pPr>
                <a:defRPr/>
              </a:pPr>
              <a:t>17</a:t>
            </a:fld>
            <a:endParaRPr lang="en-US" altLang="zh-TW"/>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7"/>
          <p:cNvSpPr>
            <a:spLocks noChangeArrowheads="1"/>
          </p:cNvSpPr>
          <p:nvPr/>
        </p:nvSpPr>
        <p:spPr bwMode="auto">
          <a:xfrm>
            <a:off x="611188" y="333375"/>
            <a:ext cx="4752975"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Additional</a:t>
            </a:r>
            <a:r>
              <a:rPr lang="en-US" altLang="en-US" sz="1800">
                <a:solidFill>
                  <a:srgbClr val="990033"/>
                </a:solidFill>
                <a:ea typeface="新細明體" pitchFamily="18" charset="-120"/>
              </a:rPr>
              <a:t> assumptions</a:t>
            </a:r>
            <a:r>
              <a:rPr lang="en-US" altLang="zh-TW" sz="1800">
                <a:solidFill>
                  <a:srgbClr val="990033"/>
                </a:solidFill>
                <a:ea typeface="新細明體" pitchFamily="18" charset="-120"/>
              </a:rPr>
              <a:t> in</a:t>
            </a:r>
            <a:r>
              <a:rPr lang="en-US" altLang="en-US" sz="1800">
                <a:solidFill>
                  <a:srgbClr val="990033"/>
                </a:solidFill>
                <a:ea typeface="新細明體" pitchFamily="18" charset="-120"/>
              </a:rPr>
              <a:t> phylogenetics</a:t>
            </a:r>
            <a:endParaRPr lang="en-US" altLang="zh-TW" sz="1800">
              <a:solidFill>
                <a:srgbClr val="990033"/>
              </a:solidFill>
              <a:ea typeface="新細明體" pitchFamily="18" charset="-120"/>
            </a:endParaRPr>
          </a:p>
        </p:txBody>
      </p:sp>
      <p:sp>
        <p:nvSpPr>
          <p:cNvPr id="35843" name="Rectangle 8"/>
          <p:cNvSpPr>
            <a:spLocks noChangeArrowheads="1"/>
          </p:cNvSpPr>
          <p:nvPr/>
        </p:nvSpPr>
        <p:spPr bwMode="auto">
          <a:xfrm>
            <a:off x="611188" y="1196975"/>
            <a:ext cx="7921625" cy="1925638"/>
          </a:xfrm>
          <a:prstGeom prst="rect">
            <a:avLst/>
          </a:prstGeom>
          <a:noFill/>
          <a:ln w="9525">
            <a:noFill/>
            <a:miter lim="800000"/>
            <a:headEnd/>
            <a:tailEnd/>
          </a:ln>
        </p:spPr>
        <p:txBody>
          <a:bodyPr>
            <a:spAutoFit/>
          </a:bodyPr>
          <a:lstStyle/>
          <a:p>
            <a:pPr marL="354013" indent="-354013">
              <a:lnSpc>
                <a:spcPct val="150000"/>
              </a:lnSpc>
              <a:buFontTx/>
              <a:buAutoNum type="arabicPeriod"/>
            </a:pPr>
            <a:r>
              <a:rPr lang="en-US" altLang="zh-TW" sz="1600">
                <a:solidFill>
                  <a:srgbClr val="333399"/>
                </a:solidFill>
                <a:ea typeface="新細明體" pitchFamily="18" charset="-120"/>
              </a:rPr>
              <a:t>The sequences in the sample evolved according to a single stochastic process.</a:t>
            </a:r>
          </a:p>
          <a:p>
            <a:pPr marL="354013" indent="-354013">
              <a:lnSpc>
                <a:spcPct val="150000"/>
              </a:lnSpc>
              <a:buFontTx/>
              <a:buAutoNum type="arabicPeriod"/>
            </a:pPr>
            <a:r>
              <a:rPr lang="en-US" altLang="zh-TW" sz="1600">
                <a:solidFill>
                  <a:srgbClr val="333399"/>
                </a:solidFill>
                <a:ea typeface="新細明體" pitchFamily="18" charset="-120"/>
              </a:rPr>
              <a:t>All positions in the sequence evolved according to the same stochastic process.</a:t>
            </a:r>
          </a:p>
          <a:p>
            <a:pPr marL="354013" indent="-354013">
              <a:lnSpc>
                <a:spcPct val="150000"/>
              </a:lnSpc>
              <a:buFontTx/>
              <a:buAutoNum type="arabicPeriod"/>
            </a:pPr>
            <a:r>
              <a:rPr lang="en-US" altLang="zh-TW" sz="1600">
                <a:solidFill>
                  <a:srgbClr val="333399"/>
                </a:solidFill>
                <a:ea typeface="新細明體" pitchFamily="18" charset="-120"/>
              </a:rPr>
              <a:t>Each position in the sequence evolved independently.</a:t>
            </a:r>
          </a:p>
        </p:txBody>
      </p:sp>
      <p:sp>
        <p:nvSpPr>
          <p:cNvPr id="4" name="投影片編號版面配置區 3"/>
          <p:cNvSpPr>
            <a:spLocks noGrp="1"/>
          </p:cNvSpPr>
          <p:nvPr>
            <p:ph type="sldNum" sz="quarter" idx="12"/>
          </p:nvPr>
        </p:nvSpPr>
        <p:spPr/>
        <p:txBody>
          <a:bodyPr/>
          <a:lstStyle/>
          <a:p>
            <a:pPr>
              <a:defRPr/>
            </a:pPr>
            <a:fld id="{F13AADC6-D78E-4CDB-BA0C-81355D98B91E}" type="slidenum">
              <a:rPr lang="en-US" altLang="zh-TW" smtClean="0"/>
              <a:pPr>
                <a:defRPr/>
              </a:pPr>
              <a:t>18</a:t>
            </a:fld>
            <a:endParaRPr lang="en-US" altLang="zh-TW"/>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AutoShape 28"/>
          <p:cNvSpPr>
            <a:spLocks noChangeArrowheads="1"/>
          </p:cNvSpPr>
          <p:nvPr/>
        </p:nvSpPr>
        <p:spPr bwMode="auto">
          <a:xfrm>
            <a:off x="611188" y="333375"/>
            <a:ext cx="143986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en-US" sz="1800">
                <a:solidFill>
                  <a:srgbClr val="990033"/>
                </a:solidFill>
                <a:ea typeface="新細明體" pitchFamily="18" charset="-120"/>
              </a:rPr>
              <a:t>Homologs</a:t>
            </a:r>
            <a:endParaRPr lang="en-US" altLang="zh-TW" sz="1800">
              <a:solidFill>
                <a:srgbClr val="990033"/>
              </a:solidFill>
              <a:ea typeface="新細明體" pitchFamily="18" charset="-120"/>
            </a:endParaRPr>
          </a:p>
        </p:txBody>
      </p:sp>
      <p:sp>
        <p:nvSpPr>
          <p:cNvPr id="36867" name="Rectangle 29"/>
          <p:cNvSpPr>
            <a:spLocks noChangeArrowheads="1"/>
          </p:cNvSpPr>
          <p:nvPr/>
        </p:nvSpPr>
        <p:spPr bwMode="auto">
          <a:xfrm>
            <a:off x="611188" y="1196975"/>
            <a:ext cx="3959225" cy="1917700"/>
          </a:xfrm>
          <a:prstGeom prst="rect">
            <a:avLst/>
          </a:prstGeom>
          <a:noFill/>
          <a:ln w="9525">
            <a:noFill/>
            <a:miter lim="800000"/>
            <a:headEnd/>
            <a:tailEnd/>
          </a:ln>
        </p:spPr>
        <p:txBody>
          <a:bodyPr/>
          <a:lstStyle/>
          <a:p>
            <a:pPr>
              <a:lnSpc>
                <a:spcPct val="130000"/>
              </a:lnSpc>
            </a:pPr>
            <a:r>
              <a:rPr lang="en-US" altLang="zh-TW" sz="1600">
                <a:solidFill>
                  <a:srgbClr val="990033"/>
                </a:solidFill>
                <a:ea typeface="華康粗黑體" pitchFamily="49" charset="-120"/>
              </a:rPr>
              <a:t>orthologs/orthologous </a:t>
            </a:r>
            <a:r>
              <a:rPr lang="en-US" altLang="zh-TW" sz="1600" b="0">
                <a:solidFill>
                  <a:srgbClr val="990033"/>
                </a:solidFill>
                <a:ea typeface="華康粗黑體" pitchFamily="49" charset="-120"/>
              </a:rPr>
              <a:t>(</a:t>
            </a:r>
            <a:r>
              <a:rPr lang="zh-TW" altLang="en-US" sz="1600" b="0">
                <a:solidFill>
                  <a:srgbClr val="990033"/>
                </a:solidFill>
                <a:ea typeface="華康粗黑體" pitchFamily="49" charset="-120"/>
              </a:rPr>
              <a:t>直向同源</a:t>
            </a:r>
            <a:r>
              <a:rPr lang="en-US" altLang="zh-TW" sz="1600" b="0">
                <a:solidFill>
                  <a:srgbClr val="990033"/>
                </a:solidFill>
                <a:ea typeface="華康粗黑體" pitchFamily="49" charset="-120"/>
              </a:rPr>
              <a:t>)</a:t>
            </a:r>
            <a:r>
              <a:rPr lang="zh-TW" altLang="en-US" sz="1600" b="0">
                <a:solidFill>
                  <a:srgbClr val="990033"/>
                </a:solidFill>
                <a:ea typeface="華康粗黑體" pitchFamily="49" charset="-120"/>
              </a:rPr>
              <a:t>：</a:t>
            </a:r>
          </a:p>
          <a:p>
            <a:pPr>
              <a:lnSpc>
                <a:spcPct val="130000"/>
              </a:lnSpc>
            </a:pPr>
            <a:r>
              <a:rPr lang="zh-TW" altLang="en-US" sz="1600" b="0">
                <a:solidFill>
                  <a:srgbClr val="333399"/>
                </a:solidFill>
                <a:ea typeface="華康粗黑體" pitchFamily="49" charset="-120"/>
              </a:rPr>
              <a:t>共同祖先的直接後代</a:t>
            </a:r>
            <a:r>
              <a:rPr lang="en-US" altLang="zh-TW" sz="1600" b="0">
                <a:solidFill>
                  <a:srgbClr val="333399"/>
                </a:solidFill>
                <a:ea typeface="華康粗黑體" pitchFamily="49" charset="-120"/>
              </a:rPr>
              <a:t>(</a:t>
            </a:r>
            <a:r>
              <a:rPr lang="zh-TW" altLang="en-US" sz="1600" b="0">
                <a:solidFill>
                  <a:srgbClr val="333399"/>
                </a:solidFill>
                <a:ea typeface="華康粗黑體" pitchFamily="49" charset="-120"/>
              </a:rPr>
              <a:t>沒有發生基因複製事件</a:t>
            </a:r>
            <a:r>
              <a:rPr lang="en-US" altLang="zh-TW" sz="1600" b="0">
                <a:solidFill>
                  <a:srgbClr val="333399"/>
                </a:solidFill>
                <a:ea typeface="華康粗黑體" pitchFamily="49" charset="-120"/>
              </a:rPr>
              <a:t>)</a:t>
            </a:r>
            <a:r>
              <a:rPr lang="zh-TW" altLang="en-US" sz="1600" b="0">
                <a:solidFill>
                  <a:srgbClr val="333399"/>
                </a:solidFill>
                <a:ea typeface="華康粗黑體" pitchFamily="49" charset="-120"/>
              </a:rPr>
              <a:t>之間的同源基因稱為直向同源。</a:t>
            </a:r>
          </a:p>
          <a:p>
            <a:pPr>
              <a:lnSpc>
                <a:spcPct val="130000"/>
              </a:lnSpc>
            </a:pPr>
            <a:r>
              <a:rPr lang="en-US" altLang="zh-TW" sz="1600">
                <a:solidFill>
                  <a:srgbClr val="333399"/>
                </a:solidFill>
                <a:ea typeface="華康粗黑體" pitchFamily="49" charset="-120"/>
              </a:rPr>
              <a:t>Orthologs are homologs produced by speciation.</a:t>
            </a:r>
          </a:p>
        </p:txBody>
      </p:sp>
      <p:sp>
        <p:nvSpPr>
          <p:cNvPr id="36868" name="Rectangle 30"/>
          <p:cNvSpPr>
            <a:spLocks noChangeArrowheads="1"/>
          </p:cNvSpPr>
          <p:nvPr/>
        </p:nvSpPr>
        <p:spPr bwMode="auto">
          <a:xfrm>
            <a:off x="4573588" y="1196975"/>
            <a:ext cx="3959225" cy="2647950"/>
          </a:xfrm>
          <a:prstGeom prst="rect">
            <a:avLst/>
          </a:prstGeom>
          <a:noFill/>
          <a:ln w="9525">
            <a:noFill/>
            <a:miter lim="800000"/>
            <a:headEnd/>
            <a:tailEnd/>
          </a:ln>
        </p:spPr>
        <p:txBody>
          <a:bodyPr/>
          <a:lstStyle/>
          <a:p>
            <a:pPr>
              <a:lnSpc>
                <a:spcPct val="130000"/>
              </a:lnSpc>
            </a:pPr>
            <a:r>
              <a:rPr lang="en-US" altLang="zh-TW" sz="1600">
                <a:solidFill>
                  <a:srgbClr val="990033"/>
                </a:solidFill>
                <a:ea typeface="華康粗黑體" pitchFamily="49" charset="-120"/>
              </a:rPr>
              <a:t>paralogs/paralogous</a:t>
            </a:r>
            <a:r>
              <a:rPr lang="en-US" altLang="zh-TW" sz="1600" b="0">
                <a:solidFill>
                  <a:srgbClr val="990033"/>
                </a:solidFill>
                <a:ea typeface="華康粗黑體" pitchFamily="49" charset="-120"/>
              </a:rPr>
              <a:t> (</a:t>
            </a:r>
            <a:r>
              <a:rPr lang="zh-TW" altLang="en-US" sz="1600" b="0">
                <a:solidFill>
                  <a:srgbClr val="990033"/>
                </a:solidFill>
                <a:ea typeface="華康粗黑體" pitchFamily="49" charset="-120"/>
              </a:rPr>
              <a:t>共生同源</a:t>
            </a:r>
            <a:r>
              <a:rPr lang="en-US" altLang="zh-TW" sz="1600" b="0">
                <a:solidFill>
                  <a:srgbClr val="990033"/>
                </a:solidFill>
                <a:ea typeface="華康粗黑體" pitchFamily="49" charset="-120"/>
              </a:rPr>
              <a:t>)</a:t>
            </a:r>
            <a:r>
              <a:rPr lang="zh-TW" altLang="en-US" sz="1600" b="0">
                <a:solidFill>
                  <a:srgbClr val="990033"/>
                </a:solidFill>
                <a:ea typeface="華康粗黑體" pitchFamily="49" charset="-120"/>
              </a:rPr>
              <a:t>：</a:t>
            </a:r>
          </a:p>
          <a:p>
            <a:pPr>
              <a:lnSpc>
                <a:spcPct val="130000"/>
              </a:lnSpc>
            </a:pPr>
            <a:r>
              <a:rPr lang="zh-TW" altLang="en-US" sz="1600" b="0">
                <a:solidFill>
                  <a:srgbClr val="333399"/>
                </a:solidFill>
                <a:ea typeface="華康粗黑體" pitchFamily="49" charset="-120"/>
              </a:rPr>
              <a:t>兩個物種 </a:t>
            </a:r>
            <a:r>
              <a:rPr lang="en-US" altLang="zh-TW" sz="1600" b="0">
                <a:solidFill>
                  <a:srgbClr val="333399"/>
                </a:solidFill>
                <a:ea typeface="華康粗黑體" pitchFamily="49" charset="-120"/>
              </a:rPr>
              <a:t>A </a:t>
            </a:r>
            <a:r>
              <a:rPr lang="zh-TW" altLang="en-US" sz="1600" b="0">
                <a:solidFill>
                  <a:srgbClr val="333399"/>
                </a:solidFill>
                <a:ea typeface="華康粗黑體" pitchFamily="49" charset="-120"/>
              </a:rPr>
              <a:t>和 </a:t>
            </a:r>
            <a:r>
              <a:rPr lang="en-US" altLang="zh-TW" sz="1600" b="0">
                <a:solidFill>
                  <a:srgbClr val="333399"/>
                </a:solidFill>
                <a:ea typeface="華康粗黑體" pitchFamily="49" charset="-120"/>
              </a:rPr>
              <a:t>B </a:t>
            </a:r>
            <a:r>
              <a:rPr lang="zh-TW" altLang="en-US" sz="1600" b="0">
                <a:solidFill>
                  <a:srgbClr val="333399"/>
                </a:solidFill>
                <a:ea typeface="華康粗黑體" pitchFamily="49" charset="-120"/>
              </a:rPr>
              <a:t>的同源基因，分別是共同祖先基因組中由複製事件而產生的不同拷貝的後代，這被稱為共生同源基因。</a:t>
            </a:r>
          </a:p>
          <a:p>
            <a:pPr>
              <a:lnSpc>
                <a:spcPct val="130000"/>
              </a:lnSpc>
            </a:pPr>
            <a:r>
              <a:rPr lang="en-US" altLang="zh-TW" sz="1600">
                <a:solidFill>
                  <a:srgbClr val="333399"/>
                </a:solidFill>
                <a:ea typeface="華康粗黑體" pitchFamily="49" charset="-120"/>
              </a:rPr>
              <a:t>Paralogs are homologs produced by gene duplication.</a:t>
            </a:r>
          </a:p>
        </p:txBody>
      </p:sp>
      <p:grpSp>
        <p:nvGrpSpPr>
          <p:cNvPr id="36869" name="Group 61"/>
          <p:cNvGrpSpPr>
            <a:grpSpLocks/>
          </p:cNvGrpSpPr>
          <p:nvPr/>
        </p:nvGrpSpPr>
        <p:grpSpPr bwMode="auto">
          <a:xfrm>
            <a:off x="1293813" y="3068638"/>
            <a:ext cx="2736850" cy="3192462"/>
            <a:chOff x="815" y="2069"/>
            <a:chExt cx="1724" cy="2011"/>
          </a:xfrm>
        </p:grpSpPr>
        <p:pic>
          <p:nvPicPr>
            <p:cNvPr id="36884" name="Picture 39"/>
            <p:cNvPicPr>
              <a:picLocks noChangeAspect="1" noChangeArrowheads="1"/>
            </p:cNvPicPr>
            <p:nvPr/>
          </p:nvPicPr>
          <p:blipFill>
            <a:blip r:embed="rId3"/>
            <a:srcRect/>
            <a:stretch>
              <a:fillRect/>
            </a:stretch>
          </p:blipFill>
          <p:spPr bwMode="auto">
            <a:xfrm>
              <a:off x="963" y="2855"/>
              <a:ext cx="1412" cy="1059"/>
            </a:xfrm>
            <a:prstGeom prst="rect">
              <a:avLst/>
            </a:prstGeom>
            <a:noFill/>
            <a:ln w="9525">
              <a:noFill/>
              <a:miter lim="800000"/>
              <a:headEnd/>
              <a:tailEnd/>
            </a:ln>
          </p:spPr>
        </p:pic>
        <p:grpSp>
          <p:nvGrpSpPr>
            <p:cNvPr id="36885" name="Group 59"/>
            <p:cNvGrpSpPr>
              <a:grpSpLocks/>
            </p:cNvGrpSpPr>
            <p:nvPr/>
          </p:nvGrpSpPr>
          <p:grpSpPr bwMode="auto">
            <a:xfrm>
              <a:off x="872" y="2683"/>
              <a:ext cx="1667" cy="192"/>
              <a:chOff x="872" y="2683"/>
              <a:chExt cx="1667" cy="192"/>
            </a:xfrm>
          </p:grpSpPr>
          <p:sp>
            <p:nvSpPr>
              <p:cNvPr id="36897" name="Text Box 37"/>
              <p:cNvSpPr txBox="1">
                <a:spLocks noChangeAspect="1" noChangeArrowheads="1"/>
              </p:cNvSpPr>
              <p:nvPr/>
            </p:nvSpPr>
            <p:spPr bwMode="auto">
              <a:xfrm>
                <a:off x="872" y="2683"/>
                <a:ext cx="178" cy="192"/>
              </a:xfrm>
              <a:prstGeom prst="rect">
                <a:avLst/>
              </a:prstGeom>
              <a:noFill/>
              <a:ln w="9525">
                <a:noFill/>
                <a:miter lim="800000"/>
                <a:headEnd/>
                <a:tailEnd/>
              </a:ln>
            </p:spPr>
            <p:txBody>
              <a:bodyPr wrap="none">
                <a:spAutoFit/>
              </a:bodyPr>
              <a:lstStyle/>
              <a:p>
                <a:pPr eaLnBrk="0" hangingPunct="0"/>
                <a:r>
                  <a:rPr kumimoji="0" lang="en-GB" altLang="en-GB" sz="1400">
                    <a:solidFill>
                      <a:srgbClr val="2828A2"/>
                    </a:solidFill>
                    <a:ea typeface="新細明體" pitchFamily="18" charset="-120"/>
                  </a:rPr>
                  <a:t>a</a:t>
                </a:r>
              </a:p>
            </p:txBody>
          </p:sp>
          <p:sp>
            <p:nvSpPr>
              <p:cNvPr id="36898" name="Text Box 38"/>
              <p:cNvSpPr txBox="1">
                <a:spLocks noChangeAspect="1" noChangeArrowheads="1"/>
              </p:cNvSpPr>
              <p:nvPr/>
            </p:nvSpPr>
            <p:spPr bwMode="auto">
              <a:xfrm>
                <a:off x="2298" y="2683"/>
                <a:ext cx="241" cy="192"/>
              </a:xfrm>
              <a:prstGeom prst="rect">
                <a:avLst/>
              </a:prstGeom>
              <a:noFill/>
              <a:ln w="9525">
                <a:noFill/>
                <a:miter lim="800000"/>
                <a:headEnd/>
                <a:tailEnd/>
              </a:ln>
            </p:spPr>
            <p:txBody>
              <a:bodyPr wrap="none">
                <a:spAutoFit/>
              </a:bodyPr>
              <a:lstStyle/>
              <a:p>
                <a:pPr eaLnBrk="0" hangingPunct="0"/>
                <a:r>
                  <a:rPr kumimoji="0" lang="en-GB" altLang="en-GB" sz="1400">
                    <a:solidFill>
                      <a:srgbClr val="990033"/>
                    </a:solidFill>
                    <a:ea typeface="新細明體" pitchFamily="18" charset="-120"/>
                  </a:rPr>
                  <a:t>A*</a:t>
                </a:r>
              </a:p>
            </p:txBody>
          </p:sp>
          <p:sp>
            <p:nvSpPr>
              <p:cNvPr id="36899" name="Text Box 40"/>
              <p:cNvSpPr txBox="1">
                <a:spLocks noChangeAspect="1" noChangeArrowheads="1"/>
              </p:cNvSpPr>
              <p:nvPr/>
            </p:nvSpPr>
            <p:spPr bwMode="auto">
              <a:xfrm>
                <a:off x="1270" y="2683"/>
                <a:ext cx="228" cy="192"/>
              </a:xfrm>
              <a:prstGeom prst="rect">
                <a:avLst/>
              </a:prstGeom>
              <a:noFill/>
              <a:ln w="9525">
                <a:noFill/>
                <a:miter lim="800000"/>
                <a:headEnd/>
                <a:tailEnd/>
              </a:ln>
            </p:spPr>
            <p:txBody>
              <a:bodyPr wrap="none">
                <a:spAutoFit/>
              </a:bodyPr>
              <a:lstStyle/>
              <a:p>
                <a:pPr eaLnBrk="0" hangingPunct="0"/>
                <a:r>
                  <a:rPr kumimoji="0" lang="en-GB" altLang="en-GB" sz="1400">
                    <a:solidFill>
                      <a:srgbClr val="2828A2"/>
                    </a:solidFill>
                    <a:ea typeface="新細明體" pitchFamily="18" charset="-120"/>
                  </a:rPr>
                  <a:t>b*</a:t>
                </a:r>
              </a:p>
            </p:txBody>
          </p:sp>
          <p:sp>
            <p:nvSpPr>
              <p:cNvPr id="36900" name="Text Box 41"/>
              <p:cNvSpPr txBox="1">
                <a:spLocks noChangeAspect="1" noChangeArrowheads="1"/>
              </p:cNvSpPr>
              <p:nvPr/>
            </p:nvSpPr>
            <p:spPr bwMode="auto">
              <a:xfrm>
                <a:off x="1465" y="2683"/>
                <a:ext cx="178" cy="192"/>
              </a:xfrm>
              <a:prstGeom prst="rect">
                <a:avLst/>
              </a:prstGeom>
              <a:noFill/>
              <a:ln w="9525">
                <a:noFill/>
                <a:miter lim="800000"/>
                <a:headEnd/>
                <a:tailEnd/>
              </a:ln>
            </p:spPr>
            <p:txBody>
              <a:bodyPr wrap="none">
                <a:spAutoFit/>
              </a:bodyPr>
              <a:lstStyle/>
              <a:p>
                <a:pPr eaLnBrk="0" hangingPunct="0"/>
                <a:r>
                  <a:rPr kumimoji="0" lang="en-GB" altLang="en-GB" sz="1400">
                    <a:solidFill>
                      <a:srgbClr val="2828A2"/>
                    </a:solidFill>
                    <a:ea typeface="新細明體" pitchFamily="18" charset="-120"/>
                  </a:rPr>
                  <a:t>c</a:t>
                </a:r>
              </a:p>
            </p:txBody>
          </p:sp>
          <p:sp>
            <p:nvSpPr>
              <p:cNvPr id="36901" name="Text Box 42"/>
              <p:cNvSpPr txBox="1">
                <a:spLocks noChangeAspect="1" noChangeArrowheads="1"/>
              </p:cNvSpPr>
              <p:nvPr/>
            </p:nvSpPr>
            <p:spPr bwMode="auto">
              <a:xfrm>
                <a:off x="1927" y="2683"/>
                <a:ext cx="197" cy="192"/>
              </a:xfrm>
              <a:prstGeom prst="rect">
                <a:avLst/>
              </a:prstGeom>
              <a:noFill/>
              <a:ln w="9525">
                <a:noFill/>
                <a:miter lim="800000"/>
                <a:headEnd/>
                <a:tailEnd/>
              </a:ln>
            </p:spPr>
            <p:txBody>
              <a:bodyPr wrap="none">
                <a:spAutoFit/>
              </a:bodyPr>
              <a:lstStyle/>
              <a:p>
                <a:pPr eaLnBrk="0" hangingPunct="0"/>
                <a:r>
                  <a:rPr kumimoji="0" lang="en-GB" altLang="en-GB" sz="1400">
                    <a:solidFill>
                      <a:srgbClr val="990033"/>
                    </a:solidFill>
                    <a:ea typeface="新細明體" pitchFamily="18" charset="-120"/>
                  </a:rPr>
                  <a:t>B</a:t>
                </a:r>
              </a:p>
            </p:txBody>
          </p:sp>
          <p:sp>
            <p:nvSpPr>
              <p:cNvPr id="36902" name="Text Box 43"/>
              <p:cNvSpPr txBox="1">
                <a:spLocks noChangeAspect="1" noChangeArrowheads="1"/>
              </p:cNvSpPr>
              <p:nvPr/>
            </p:nvSpPr>
            <p:spPr bwMode="auto">
              <a:xfrm>
                <a:off x="1727" y="2683"/>
                <a:ext cx="241" cy="192"/>
              </a:xfrm>
              <a:prstGeom prst="rect">
                <a:avLst/>
              </a:prstGeom>
              <a:noFill/>
              <a:ln w="9525">
                <a:noFill/>
                <a:miter lim="800000"/>
                <a:headEnd/>
                <a:tailEnd/>
              </a:ln>
            </p:spPr>
            <p:txBody>
              <a:bodyPr wrap="none">
                <a:spAutoFit/>
              </a:bodyPr>
              <a:lstStyle/>
              <a:p>
                <a:pPr eaLnBrk="0" hangingPunct="0"/>
                <a:r>
                  <a:rPr kumimoji="0" lang="en-GB" altLang="en-GB" sz="1400">
                    <a:solidFill>
                      <a:srgbClr val="990033"/>
                    </a:solidFill>
                    <a:ea typeface="新細明體" pitchFamily="18" charset="-120"/>
                  </a:rPr>
                  <a:t>C*</a:t>
                </a:r>
              </a:p>
            </p:txBody>
          </p:sp>
        </p:grpSp>
        <p:sp>
          <p:nvSpPr>
            <p:cNvPr id="36886" name="Rectangle 44"/>
            <p:cNvSpPr>
              <a:spLocks noChangeAspect="1" noChangeArrowheads="1"/>
            </p:cNvSpPr>
            <p:nvPr/>
          </p:nvSpPr>
          <p:spPr bwMode="auto">
            <a:xfrm>
              <a:off x="1439" y="3612"/>
              <a:ext cx="142" cy="142"/>
            </a:xfrm>
            <a:prstGeom prst="rect">
              <a:avLst/>
            </a:prstGeom>
            <a:solidFill>
              <a:srgbClr val="2828A2"/>
            </a:solidFill>
            <a:ln w="9525">
              <a:solidFill>
                <a:schemeClr val="tx1"/>
              </a:solidFill>
              <a:miter lim="800000"/>
              <a:headEnd/>
              <a:tailEnd/>
            </a:ln>
          </p:spPr>
          <p:txBody>
            <a:bodyPr wrap="none" anchor="ctr"/>
            <a:lstStyle/>
            <a:p>
              <a:endParaRPr lang="zh-TW" altLang="en-US"/>
            </a:p>
          </p:txBody>
        </p:sp>
        <p:sp>
          <p:nvSpPr>
            <p:cNvPr id="36887" name="Rectangle 45"/>
            <p:cNvSpPr>
              <a:spLocks noChangeAspect="1" noChangeArrowheads="1"/>
            </p:cNvSpPr>
            <p:nvPr/>
          </p:nvSpPr>
          <p:spPr bwMode="auto">
            <a:xfrm>
              <a:off x="1756" y="3612"/>
              <a:ext cx="143" cy="142"/>
            </a:xfrm>
            <a:prstGeom prst="rect">
              <a:avLst/>
            </a:prstGeom>
            <a:solidFill>
              <a:srgbClr val="FF0000"/>
            </a:solidFill>
            <a:ln w="9525">
              <a:solidFill>
                <a:schemeClr val="tx1"/>
              </a:solidFill>
              <a:miter lim="800000"/>
              <a:headEnd/>
              <a:tailEnd/>
            </a:ln>
          </p:spPr>
          <p:txBody>
            <a:bodyPr wrap="none" anchor="ctr"/>
            <a:lstStyle/>
            <a:p>
              <a:pPr algn="ctr" eaLnBrk="0" hangingPunct="0"/>
              <a:endParaRPr kumimoji="0" lang="en-GB" altLang="en-GB" sz="2000">
                <a:solidFill>
                  <a:srgbClr val="FF0000"/>
                </a:solidFill>
                <a:ea typeface="新細明體" pitchFamily="18" charset="-120"/>
              </a:endParaRPr>
            </a:p>
          </p:txBody>
        </p:sp>
        <p:sp>
          <p:nvSpPr>
            <p:cNvPr id="36888" name="Rectangle 46"/>
            <p:cNvSpPr>
              <a:spLocks noChangeAspect="1" noChangeArrowheads="1"/>
            </p:cNvSpPr>
            <p:nvPr/>
          </p:nvSpPr>
          <p:spPr bwMode="auto">
            <a:xfrm>
              <a:off x="1598" y="3938"/>
              <a:ext cx="143" cy="142"/>
            </a:xfrm>
            <a:prstGeom prst="rect">
              <a:avLst/>
            </a:prstGeom>
            <a:solidFill>
              <a:srgbClr val="FFFF99"/>
            </a:solidFill>
            <a:ln w="9525">
              <a:solidFill>
                <a:schemeClr val="tx1"/>
              </a:solidFill>
              <a:miter lim="800000"/>
              <a:headEnd/>
              <a:tailEnd/>
            </a:ln>
          </p:spPr>
          <p:txBody>
            <a:bodyPr wrap="none" anchor="ctr"/>
            <a:lstStyle/>
            <a:p>
              <a:pPr algn="ctr" eaLnBrk="0" hangingPunct="0"/>
              <a:endParaRPr kumimoji="0" lang="en-GB" altLang="en-GB" sz="2000">
                <a:solidFill>
                  <a:srgbClr val="FF0000"/>
                </a:solidFill>
                <a:ea typeface="新細明體" pitchFamily="18" charset="-120"/>
              </a:endParaRPr>
            </a:p>
          </p:txBody>
        </p:sp>
        <p:sp>
          <p:nvSpPr>
            <p:cNvPr id="36889" name="Line 49"/>
            <p:cNvSpPr>
              <a:spLocks noChangeAspect="1" noChangeShapeType="1"/>
            </p:cNvSpPr>
            <p:nvPr/>
          </p:nvSpPr>
          <p:spPr bwMode="auto">
            <a:xfrm>
              <a:off x="1669" y="2426"/>
              <a:ext cx="0" cy="1140"/>
            </a:xfrm>
            <a:prstGeom prst="line">
              <a:avLst/>
            </a:prstGeom>
            <a:noFill/>
            <a:ln w="9525" cap="rnd">
              <a:solidFill>
                <a:schemeClr val="tx1"/>
              </a:solidFill>
              <a:prstDash val="sysDot"/>
              <a:round/>
              <a:headEnd/>
              <a:tailEnd/>
            </a:ln>
          </p:spPr>
          <p:txBody>
            <a:bodyPr wrap="none" anchor="ctr"/>
            <a:lstStyle/>
            <a:p>
              <a:endParaRPr lang="zh-TW" altLang="en-US"/>
            </a:p>
          </p:txBody>
        </p:sp>
        <p:grpSp>
          <p:nvGrpSpPr>
            <p:cNvPr id="36890" name="Group 55"/>
            <p:cNvGrpSpPr>
              <a:grpSpLocks/>
            </p:cNvGrpSpPr>
            <p:nvPr/>
          </p:nvGrpSpPr>
          <p:grpSpPr bwMode="auto">
            <a:xfrm>
              <a:off x="1269" y="2312"/>
              <a:ext cx="799" cy="171"/>
              <a:chOff x="1204" y="2312"/>
              <a:chExt cx="799" cy="171"/>
            </a:xfrm>
          </p:grpSpPr>
          <p:sp>
            <p:nvSpPr>
              <p:cNvPr id="36894" name="Line 50"/>
              <p:cNvSpPr>
                <a:spLocks noChangeAspect="1" noChangeShapeType="1"/>
              </p:cNvSpPr>
              <p:nvPr/>
            </p:nvSpPr>
            <p:spPr bwMode="auto">
              <a:xfrm>
                <a:off x="1204" y="2312"/>
                <a:ext cx="799" cy="0"/>
              </a:xfrm>
              <a:prstGeom prst="line">
                <a:avLst/>
              </a:prstGeom>
              <a:noFill/>
              <a:ln w="9525">
                <a:solidFill>
                  <a:schemeClr val="tx1"/>
                </a:solidFill>
                <a:round/>
                <a:headEnd/>
                <a:tailEnd/>
              </a:ln>
            </p:spPr>
            <p:txBody>
              <a:bodyPr wrap="none" anchor="ctr"/>
              <a:lstStyle/>
              <a:p>
                <a:endParaRPr lang="zh-TW" altLang="en-US"/>
              </a:p>
            </p:txBody>
          </p:sp>
          <p:sp>
            <p:nvSpPr>
              <p:cNvPr id="36895" name="Line 51"/>
              <p:cNvSpPr>
                <a:spLocks noChangeAspect="1" noChangeShapeType="1"/>
              </p:cNvSpPr>
              <p:nvPr/>
            </p:nvSpPr>
            <p:spPr bwMode="auto">
              <a:xfrm>
                <a:off x="1204" y="2312"/>
                <a:ext cx="0" cy="171"/>
              </a:xfrm>
              <a:prstGeom prst="line">
                <a:avLst/>
              </a:prstGeom>
              <a:noFill/>
              <a:ln w="9525">
                <a:solidFill>
                  <a:schemeClr val="tx1"/>
                </a:solidFill>
                <a:round/>
                <a:headEnd/>
                <a:tailEnd type="stealth" w="med" len="med"/>
              </a:ln>
            </p:spPr>
            <p:txBody>
              <a:bodyPr wrap="none" anchor="ctr"/>
              <a:lstStyle/>
              <a:p>
                <a:endParaRPr lang="zh-TW" altLang="en-US"/>
              </a:p>
            </p:txBody>
          </p:sp>
          <p:sp>
            <p:nvSpPr>
              <p:cNvPr id="36896" name="Line 52"/>
              <p:cNvSpPr>
                <a:spLocks noChangeAspect="1" noChangeShapeType="1"/>
              </p:cNvSpPr>
              <p:nvPr/>
            </p:nvSpPr>
            <p:spPr bwMode="auto">
              <a:xfrm>
                <a:off x="2003" y="2312"/>
                <a:ext cx="0" cy="171"/>
              </a:xfrm>
              <a:prstGeom prst="line">
                <a:avLst/>
              </a:prstGeom>
              <a:noFill/>
              <a:ln w="9525">
                <a:solidFill>
                  <a:schemeClr val="tx1"/>
                </a:solidFill>
                <a:round/>
                <a:headEnd/>
                <a:tailEnd type="stealth" w="med" len="med"/>
              </a:ln>
            </p:spPr>
            <p:txBody>
              <a:bodyPr wrap="none" anchor="ctr"/>
              <a:lstStyle/>
              <a:p>
                <a:endParaRPr lang="zh-TW" altLang="en-US"/>
              </a:p>
            </p:txBody>
          </p:sp>
        </p:grpSp>
        <p:sp>
          <p:nvSpPr>
            <p:cNvPr id="36891" name="Text Box 47"/>
            <p:cNvSpPr txBox="1">
              <a:spLocks noChangeAspect="1" noChangeArrowheads="1"/>
            </p:cNvSpPr>
            <p:nvPr/>
          </p:nvSpPr>
          <p:spPr bwMode="auto">
            <a:xfrm>
              <a:off x="1756" y="2485"/>
              <a:ext cx="766" cy="192"/>
            </a:xfrm>
            <a:prstGeom prst="rect">
              <a:avLst/>
            </a:prstGeom>
            <a:noFill/>
            <a:ln w="9525">
              <a:noFill/>
              <a:miter lim="800000"/>
              <a:headEnd/>
              <a:tailEnd/>
            </a:ln>
          </p:spPr>
          <p:txBody>
            <a:bodyPr wrap="none">
              <a:spAutoFit/>
            </a:bodyPr>
            <a:lstStyle/>
            <a:p>
              <a:pPr eaLnBrk="0" hangingPunct="0"/>
              <a:r>
                <a:rPr kumimoji="0" lang="en-GB" altLang="en-GB" sz="1400">
                  <a:ea typeface="新細明體" pitchFamily="18" charset="-120"/>
                </a:rPr>
                <a:t>orthologous</a:t>
              </a:r>
            </a:p>
          </p:txBody>
        </p:sp>
        <p:sp>
          <p:nvSpPr>
            <p:cNvPr id="36892" name="Text Box 48"/>
            <p:cNvSpPr txBox="1">
              <a:spLocks noChangeAspect="1" noChangeArrowheads="1"/>
            </p:cNvSpPr>
            <p:nvPr/>
          </p:nvSpPr>
          <p:spPr bwMode="auto">
            <a:xfrm>
              <a:off x="815" y="2485"/>
              <a:ext cx="766" cy="192"/>
            </a:xfrm>
            <a:prstGeom prst="rect">
              <a:avLst/>
            </a:prstGeom>
            <a:noFill/>
            <a:ln w="9525">
              <a:noFill/>
              <a:miter lim="800000"/>
              <a:headEnd/>
              <a:tailEnd/>
            </a:ln>
          </p:spPr>
          <p:txBody>
            <a:bodyPr wrap="none">
              <a:spAutoFit/>
            </a:bodyPr>
            <a:lstStyle/>
            <a:p>
              <a:pPr eaLnBrk="0" hangingPunct="0"/>
              <a:r>
                <a:rPr kumimoji="0" lang="en-GB" altLang="en-GB" sz="1400">
                  <a:ea typeface="新細明體" pitchFamily="18" charset="-120"/>
                </a:rPr>
                <a:t>orthologous</a:t>
              </a:r>
            </a:p>
          </p:txBody>
        </p:sp>
        <p:sp>
          <p:nvSpPr>
            <p:cNvPr id="36893" name="Text Box 53"/>
            <p:cNvSpPr txBox="1">
              <a:spLocks noChangeAspect="1" noChangeArrowheads="1"/>
            </p:cNvSpPr>
            <p:nvPr/>
          </p:nvSpPr>
          <p:spPr bwMode="auto">
            <a:xfrm>
              <a:off x="1310" y="2069"/>
              <a:ext cx="717" cy="192"/>
            </a:xfrm>
            <a:prstGeom prst="rect">
              <a:avLst/>
            </a:prstGeom>
            <a:noFill/>
            <a:ln w="9525">
              <a:noFill/>
              <a:miter lim="800000"/>
              <a:headEnd/>
              <a:tailEnd/>
            </a:ln>
          </p:spPr>
          <p:txBody>
            <a:bodyPr wrap="none">
              <a:spAutoFit/>
            </a:bodyPr>
            <a:lstStyle/>
            <a:p>
              <a:pPr algn="ctr" eaLnBrk="0" hangingPunct="0"/>
              <a:r>
                <a:rPr kumimoji="0" lang="en-GB" altLang="en-GB" sz="1400">
                  <a:solidFill>
                    <a:srgbClr val="990033"/>
                  </a:solidFill>
                  <a:ea typeface="新細明體" pitchFamily="18" charset="-120"/>
                </a:rPr>
                <a:t>paralogous</a:t>
              </a:r>
            </a:p>
          </p:txBody>
        </p:sp>
      </p:grpSp>
      <p:grpSp>
        <p:nvGrpSpPr>
          <p:cNvPr id="36870" name="Group 76"/>
          <p:cNvGrpSpPr>
            <a:grpSpLocks/>
          </p:cNvGrpSpPr>
          <p:nvPr/>
        </p:nvGrpSpPr>
        <p:grpSpPr bwMode="auto">
          <a:xfrm>
            <a:off x="4284663" y="3429000"/>
            <a:ext cx="1512887" cy="1584325"/>
            <a:chOff x="3016" y="2523"/>
            <a:chExt cx="953" cy="998"/>
          </a:xfrm>
        </p:grpSpPr>
        <p:sp>
          <p:nvSpPr>
            <p:cNvPr id="36875" name="Rectangle 75"/>
            <p:cNvSpPr>
              <a:spLocks noChangeArrowheads="1"/>
            </p:cNvSpPr>
            <p:nvPr/>
          </p:nvSpPr>
          <p:spPr bwMode="auto">
            <a:xfrm>
              <a:off x="3016" y="2523"/>
              <a:ext cx="953" cy="998"/>
            </a:xfrm>
            <a:prstGeom prst="rect">
              <a:avLst/>
            </a:prstGeom>
            <a:solidFill>
              <a:schemeClr val="bg1"/>
            </a:solidFill>
            <a:ln w="9525">
              <a:solidFill>
                <a:schemeClr val="tx1"/>
              </a:solidFill>
              <a:miter lim="800000"/>
              <a:headEnd/>
              <a:tailEnd/>
            </a:ln>
          </p:spPr>
          <p:txBody>
            <a:bodyPr wrap="none" anchor="ctr"/>
            <a:lstStyle/>
            <a:p>
              <a:endParaRPr lang="zh-TW" altLang="en-US"/>
            </a:p>
          </p:txBody>
        </p:sp>
        <p:grpSp>
          <p:nvGrpSpPr>
            <p:cNvPr id="36876" name="Group 74"/>
            <p:cNvGrpSpPr>
              <a:grpSpLocks/>
            </p:cNvGrpSpPr>
            <p:nvPr/>
          </p:nvGrpSpPr>
          <p:grpSpPr bwMode="auto">
            <a:xfrm>
              <a:off x="3083" y="2557"/>
              <a:ext cx="819" cy="931"/>
              <a:chOff x="3099" y="2568"/>
              <a:chExt cx="819" cy="931"/>
            </a:xfrm>
          </p:grpSpPr>
          <p:grpSp>
            <p:nvGrpSpPr>
              <p:cNvPr id="36877" name="Group 73"/>
              <p:cNvGrpSpPr>
                <a:grpSpLocks/>
              </p:cNvGrpSpPr>
              <p:nvPr/>
            </p:nvGrpSpPr>
            <p:grpSpPr bwMode="auto">
              <a:xfrm>
                <a:off x="3134" y="2568"/>
                <a:ext cx="748" cy="611"/>
                <a:chOff x="3142" y="2432"/>
                <a:chExt cx="1275" cy="747"/>
              </a:xfrm>
            </p:grpSpPr>
            <p:pic>
              <p:nvPicPr>
                <p:cNvPr id="36879" name="Picture 65"/>
                <p:cNvPicPr>
                  <a:picLocks noChangeAspect="1" noChangeArrowheads="1"/>
                </p:cNvPicPr>
                <p:nvPr/>
              </p:nvPicPr>
              <p:blipFill>
                <a:blip r:embed="rId4"/>
                <a:srcRect/>
                <a:stretch>
                  <a:fillRect/>
                </a:stretch>
              </p:blipFill>
              <p:spPr bwMode="auto">
                <a:xfrm>
                  <a:off x="3312" y="2611"/>
                  <a:ext cx="934" cy="568"/>
                </a:xfrm>
                <a:prstGeom prst="rect">
                  <a:avLst/>
                </a:prstGeom>
                <a:solidFill>
                  <a:schemeClr val="bg1"/>
                </a:solidFill>
                <a:ln w="9525">
                  <a:noFill/>
                  <a:miter lim="800000"/>
                  <a:headEnd/>
                  <a:tailEnd/>
                </a:ln>
              </p:spPr>
            </p:pic>
            <p:grpSp>
              <p:nvGrpSpPr>
                <p:cNvPr id="36880" name="Group 66"/>
                <p:cNvGrpSpPr>
                  <a:grpSpLocks/>
                </p:cNvGrpSpPr>
                <p:nvPr/>
              </p:nvGrpSpPr>
              <p:grpSpPr bwMode="auto">
                <a:xfrm>
                  <a:off x="3142" y="2432"/>
                  <a:ext cx="1275" cy="176"/>
                  <a:chOff x="3921" y="1213"/>
                  <a:chExt cx="1277" cy="176"/>
                </a:xfrm>
              </p:grpSpPr>
              <p:sp>
                <p:nvSpPr>
                  <p:cNvPr id="36881" name="Text Box 67"/>
                  <p:cNvSpPr txBox="1">
                    <a:spLocks noChangeArrowheads="1"/>
                  </p:cNvSpPr>
                  <p:nvPr/>
                </p:nvSpPr>
                <p:spPr bwMode="auto">
                  <a:xfrm>
                    <a:off x="4864" y="1213"/>
                    <a:ext cx="334" cy="176"/>
                  </a:xfrm>
                  <a:prstGeom prst="rect">
                    <a:avLst/>
                  </a:prstGeom>
                  <a:solidFill>
                    <a:schemeClr val="bg1"/>
                  </a:solidFill>
                  <a:ln w="9525">
                    <a:noFill/>
                    <a:miter lim="800000"/>
                    <a:headEnd/>
                    <a:tailEnd/>
                  </a:ln>
                </p:spPr>
                <p:txBody>
                  <a:bodyPr wrap="none">
                    <a:spAutoFit/>
                  </a:bodyPr>
                  <a:lstStyle/>
                  <a:p>
                    <a:pPr algn="ctr" eaLnBrk="0" hangingPunct="0"/>
                    <a:r>
                      <a:rPr kumimoji="0" lang="en-GB" altLang="en-GB" sz="900">
                        <a:solidFill>
                          <a:srgbClr val="990033"/>
                        </a:solidFill>
                        <a:ea typeface="新細明體" pitchFamily="18" charset="-120"/>
                      </a:rPr>
                      <a:t>A*</a:t>
                    </a:r>
                  </a:p>
                </p:txBody>
              </p:sp>
              <p:sp>
                <p:nvSpPr>
                  <p:cNvPr id="36882" name="Text Box 68"/>
                  <p:cNvSpPr txBox="1">
                    <a:spLocks noChangeArrowheads="1"/>
                  </p:cNvSpPr>
                  <p:nvPr/>
                </p:nvSpPr>
                <p:spPr bwMode="auto">
                  <a:xfrm>
                    <a:off x="4206" y="1213"/>
                    <a:ext cx="335" cy="176"/>
                  </a:xfrm>
                  <a:prstGeom prst="rect">
                    <a:avLst/>
                  </a:prstGeom>
                  <a:solidFill>
                    <a:schemeClr val="bg1"/>
                  </a:solidFill>
                  <a:ln w="9525">
                    <a:noFill/>
                    <a:miter lim="800000"/>
                    <a:headEnd/>
                    <a:tailEnd/>
                  </a:ln>
                </p:spPr>
                <p:txBody>
                  <a:bodyPr wrap="none">
                    <a:spAutoFit/>
                  </a:bodyPr>
                  <a:lstStyle/>
                  <a:p>
                    <a:pPr algn="ctr" eaLnBrk="0" hangingPunct="0"/>
                    <a:r>
                      <a:rPr kumimoji="0" lang="en-GB" altLang="en-GB" sz="900">
                        <a:solidFill>
                          <a:srgbClr val="990033"/>
                        </a:solidFill>
                        <a:ea typeface="新細明體" pitchFamily="18" charset="-120"/>
                      </a:rPr>
                      <a:t>C*</a:t>
                    </a:r>
                  </a:p>
                </p:txBody>
              </p:sp>
              <p:sp>
                <p:nvSpPr>
                  <p:cNvPr id="36883" name="Text Box 69"/>
                  <p:cNvSpPr txBox="1">
                    <a:spLocks noChangeArrowheads="1"/>
                  </p:cNvSpPr>
                  <p:nvPr/>
                </p:nvSpPr>
                <p:spPr bwMode="auto">
                  <a:xfrm>
                    <a:off x="3921" y="1213"/>
                    <a:ext cx="321" cy="176"/>
                  </a:xfrm>
                  <a:prstGeom prst="rect">
                    <a:avLst/>
                  </a:prstGeom>
                  <a:solidFill>
                    <a:schemeClr val="bg1"/>
                  </a:solidFill>
                  <a:ln w="9525">
                    <a:noFill/>
                    <a:miter lim="800000"/>
                    <a:headEnd/>
                    <a:tailEnd/>
                  </a:ln>
                </p:spPr>
                <p:txBody>
                  <a:bodyPr wrap="none">
                    <a:spAutoFit/>
                  </a:bodyPr>
                  <a:lstStyle/>
                  <a:p>
                    <a:pPr algn="ctr" eaLnBrk="0" hangingPunct="0"/>
                    <a:r>
                      <a:rPr kumimoji="0" lang="en-GB" altLang="en-GB" sz="900">
                        <a:solidFill>
                          <a:srgbClr val="2828A2"/>
                        </a:solidFill>
                        <a:ea typeface="新細明體" pitchFamily="18" charset="-120"/>
                      </a:rPr>
                      <a:t>b*</a:t>
                    </a:r>
                  </a:p>
                </p:txBody>
              </p:sp>
            </p:grpSp>
          </p:grpSp>
          <p:sp>
            <p:nvSpPr>
              <p:cNvPr id="36878" name="Text Box 70"/>
              <p:cNvSpPr txBox="1">
                <a:spLocks noChangeArrowheads="1"/>
              </p:cNvSpPr>
              <p:nvPr/>
            </p:nvSpPr>
            <p:spPr bwMode="auto">
              <a:xfrm>
                <a:off x="3099" y="3210"/>
                <a:ext cx="819" cy="289"/>
              </a:xfrm>
              <a:prstGeom prst="rect">
                <a:avLst/>
              </a:prstGeom>
              <a:solidFill>
                <a:schemeClr val="bg1"/>
              </a:solidFill>
              <a:ln w="9525">
                <a:noFill/>
                <a:miter lim="800000"/>
                <a:headEnd/>
                <a:tailEnd/>
              </a:ln>
            </p:spPr>
            <p:txBody>
              <a:bodyPr>
                <a:spAutoFit/>
              </a:bodyPr>
              <a:lstStyle/>
              <a:p>
                <a:pPr algn="ctr" eaLnBrk="0" hangingPunct="0"/>
                <a:r>
                  <a:rPr kumimoji="0" lang="en-GB" altLang="en-GB">
                    <a:ea typeface="新細明體" pitchFamily="18" charset="-120"/>
                  </a:rPr>
                  <a:t>A mixture of orthologues and paralogues sampled</a:t>
                </a:r>
              </a:p>
            </p:txBody>
          </p:sp>
        </p:grpSp>
      </p:grpSp>
      <p:sp>
        <p:nvSpPr>
          <p:cNvPr id="36871" name="Text Box 77"/>
          <p:cNvSpPr txBox="1">
            <a:spLocks noChangeArrowheads="1"/>
          </p:cNvSpPr>
          <p:nvPr/>
        </p:nvSpPr>
        <p:spPr bwMode="auto">
          <a:xfrm>
            <a:off x="4284663" y="5084763"/>
            <a:ext cx="1511300" cy="549275"/>
          </a:xfrm>
          <a:prstGeom prst="rect">
            <a:avLst/>
          </a:prstGeom>
          <a:noFill/>
          <a:ln w="9525">
            <a:noFill/>
            <a:miter lim="800000"/>
            <a:headEnd/>
            <a:tailEnd/>
          </a:ln>
        </p:spPr>
        <p:txBody>
          <a:bodyPr>
            <a:spAutoFit/>
          </a:bodyPr>
          <a:lstStyle/>
          <a:p>
            <a:pPr eaLnBrk="0" hangingPunct="0"/>
            <a:r>
              <a:rPr kumimoji="0" lang="en-GB" altLang="en-GB" sz="1000">
                <a:solidFill>
                  <a:srgbClr val="006600"/>
                </a:solidFill>
                <a:ea typeface="新細明體" pitchFamily="18" charset="-120"/>
              </a:rPr>
              <a:t>Duplication to give 2 copies = </a:t>
            </a:r>
            <a:r>
              <a:rPr kumimoji="0" lang="en-GB" altLang="en-GB" sz="1000">
                <a:solidFill>
                  <a:srgbClr val="990033"/>
                </a:solidFill>
                <a:ea typeface="新細明體" pitchFamily="18" charset="-120"/>
              </a:rPr>
              <a:t>paralogues </a:t>
            </a:r>
            <a:r>
              <a:rPr kumimoji="0" lang="en-GB" altLang="en-GB" sz="1000">
                <a:solidFill>
                  <a:srgbClr val="006600"/>
                </a:solidFill>
                <a:ea typeface="新細明體" pitchFamily="18" charset="-120"/>
              </a:rPr>
              <a:t>on the same genome</a:t>
            </a:r>
          </a:p>
        </p:txBody>
      </p:sp>
      <p:sp>
        <p:nvSpPr>
          <p:cNvPr id="36872" name="Text Box 78"/>
          <p:cNvSpPr txBox="1">
            <a:spLocks noChangeArrowheads="1"/>
          </p:cNvSpPr>
          <p:nvPr/>
        </p:nvSpPr>
        <p:spPr bwMode="auto">
          <a:xfrm>
            <a:off x="1116013" y="6021388"/>
            <a:ext cx="1274762" cy="274637"/>
          </a:xfrm>
          <a:prstGeom prst="rect">
            <a:avLst/>
          </a:prstGeom>
          <a:noFill/>
          <a:ln w="9525">
            <a:noFill/>
            <a:miter lim="800000"/>
            <a:headEnd/>
            <a:tailEnd/>
          </a:ln>
        </p:spPr>
        <p:txBody>
          <a:bodyPr wrap="none">
            <a:spAutoFit/>
          </a:bodyPr>
          <a:lstStyle/>
          <a:p>
            <a:pPr eaLnBrk="0" hangingPunct="0"/>
            <a:r>
              <a:rPr kumimoji="0" lang="en-GB" altLang="en-GB" sz="1200">
                <a:solidFill>
                  <a:srgbClr val="FF9900"/>
                </a:solidFill>
                <a:ea typeface="新細明體" pitchFamily="18" charset="-120"/>
              </a:rPr>
              <a:t>Ancestral gene</a:t>
            </a:r>
          </a:p>
        </p:txBody>
      </p:sp>
      <p:sp>
        <p:nvSpPr>
          <p:cNvPr id="36873" name="Rectangle 79"/>
          <p:cNvSpPr>
            <a:spLocks noChangeArrowheads="1"/>
          </p:cNvSpPr>
          <p:nvPr/>
        </p:nvSpPr>
        <p:spPr bwMode="auto">
          <a:xfrm>
            <a:off x="6372225" y="4149725"/>
            <a:ext cx="2160588" cy="1997075"/>
          </a:xfrm>
          <a:prstGeom prst="rect">
            <a:avLst/>
          </a:prstGeom>
          <a:noFill/>
          <a:ln w="9525">
            <a:noFill/>
            <a:miter lim="800000"/>
            <a:headEnd/>
            <a:tailEnd/>
          </a:ln>
        </p:spPr>
        <p:txBody>
          <a:bodyPr anchor="ctr">
            <a:spAutoFit/>
          </a:bodyPr>
          <a:lstStyle/>
          <a:p>
            <a:pPr>
              <a:lnSpc>
                <a:spcPct val="130000"/>
              </a:lnSpc>
            </a:pPr>
            <a:r>
              <a:rPr lang="en-US" altLang="zh-TW" sz="1200" i="1">
                <a:solidFill>
                  <a:srgbClr val="990033"/>
                </a:solidFill>
                <a:ea typeface="新細明體" pitchFamily="18" charset="-120"/>
              </a:rPr>
              <a:t>Xenologs</a:t>
            </a:r>
            <a:r>
              <a:rPr lang="en-US" altLang="zh-TW" sz="1200" i="1">
                <a:solidFill>
                  <a:srgbClr val="FF9900"/>
                </a:solidFill>
                <a:ea typeface="新細明體" pitchFamily="18" charset="-120"/>
              </a:rPr>
              <a:t> </a:t>
            </a:r>
            <a:r>
              <a:rPr lang="en-US" altLang="zh-TW" sz="1200">
                <a:solidFill>
                  <a:srgbClr val="006600"/>
                </a:solidFill>
                <a:ea typeface="新細明體" pitchFamily="18" charset="-120"/>
              </a:rPr>
              <a:t>are homologs resulting from horizontal gene transfer between two</a:t>
            </a:r>
          </a:p>
          <a:p>
            <a:pPr>
              <a:lnSpc>
                <a:spcPct val="130000"/>
              </a:lnSpc>
            </a:pPr>
            <a:r>
              <a:rPr lang="en-US" altLang="zh-TW" sz="1200">
                <a:solidFill>
                  <a:srgbClr val="006600"/>
                </a:solidFill>
                <a:ea typeface="新細明體" pitchFamily="18" charset="-120"/>
              </a:rPr>
              <a:t>organisms.</a:t>
            </a:r>
          </a:p>
          <a:p>
            <a:pPr>
              <a:lnSpc>
                <a:spcPct val="130000"/>
              </a:lnSpc>
            </a:pPr>
            <a:r>
              <a:rPr lang="en-US" altLang="zh-TW" sz="1200" i="1">
                <a:solidFill>
                  <a:srgbClr val="990033"/>
                </a:solidFill>
                <a:ea typeface="新細明體" pitchFamily="18" charset="-120"/>
              </a:rPr>
              <a:t>Synologs</a:t>
            </a:r>
            <a:r>
              <a:rPr lang="en-US" altLang="zh-TW" sz="1200">
                <a:solidFill>
                  <a:srgbClr val="FF9900"/>
                </a:solidFill>
                <a:ea typeface="新細明體" pitchFamily="18" charset="-120"/>
              </a:rPr>
              <a:t> </a:t>
            </a:r>
            <a:r>
              <a:rPr lang="en-US" altLang="zh-TW" sz="1200">
                <a:solidFill>
                  <a:srgbClr val="006600"/>
                </a:solidFill>
                <a:ea typeface="新細明體" pitchFamily="18" charset="-120"/>
              </a:rPr>
              <a:t>are homologs resulting from genes ended up in one organism through fusion of lineages </a:t>
            </a:r>
          </a:p>
        </p:txBody>
      </p:sp>
      <p:sp>
        <p:nvSpPr>
          <p:cNvPr id="38" name="投影片編號版面配置區 37"/>
          <p:cNvSpPr>
            <a:spLocks noGrp="1"/>
          </p:cNvSpPr>
          <p:nvPr>
            <p:ph type="sldNum" sz="quarter" idx="12"/>
          </p:nvPr>
        </p:nvSpPr>
        <p:spPr/>
        <p:txBody>
          <a:bodyPr/>
          <a:lstStyle/>
          <a:p>
            <a:pPr>
              <a:defRPr/>
            </a:pPr>
            <a:fld id="{892EB635-9057-447E-9E1F-FBFC57F2510F}" type="slidenum">
              <a:rPr lang="en-US" altLang="zh-TW" smtClean="0"/>
              <a:pPr>
                <a:defRPr/>
              </a:pPr>
              <a:t>19</a:t>
            </a:fld>
            <a:endParaRPr lang="en-US" altLang="zh-TW"/>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p:cNvSpPr>
            <a:spLocks noChangeArrowheads="1"/>
          </p:cNvSpPr>
          <p:nvPr/>
        </p:nvSpPr>
        <p:spPr bwMode="auto">
          <a:xfrm>
            <a:off x="571500" y="1330325"/>
            <a:ext cx="6265863" cy="458788"/>
          </a:xfrm>
          <a:prstGeom prst="rect">
            <a:avLst/>
          </a:prstGeom>
          <a:noFill/>
          <a:ln w="9525">
            <a:noFill/>
            <a:miter lim="800000"/>
            <a:headEnd/>
            <a:tailEnd/>
          </a:ln>
        </p:spPr>
        <p:txBody>
          <a:bodyPr>
            <a:spAutoFit/>
          </a:bodyPr>
          <a:lstStyle/>
          <a:p>
            <a:pPr marL="342900" indent="-342900">
              <a:lnSpc>
                <a:spcPct val="150000"/>
              </a:lnSpc>
            </a:pPr>
            <a:r>
              <a:rPr lang="en-US" altLang="zh-TW" sz="1600">
                <a:solidFill>
                  <a:srgbClr val="006600"/>
                </a:solidFill>
                <a:ea typeface="新細明體" pitchFamily="18" charset="-120"/>
              </a:rPr>
              <a:t>A straightforward phylogenetic analysis consists of four steps:</a:t>
            </a:r>
          </a:p>
        </p:txBody>
      </p:sp>
      <p:sp>
        <p:nvSpPr>
          <p:cNvPr id="37891" name="AutoShape 5"/>
          <p:cNvSpPr>
            <a:spLocks noChangeArrowheads="1"/>
          </p:cNvSpPr>
          <p:nvPr/>
        </p:nvSpPr>
        <p:spPr bwMode="auto">
          <a:xfrm>
            <a:off x="571500" y="515938"/>
            <a:ext cx="6121400"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PHYLOGENETIC DATA ANALYSIS: THE FOUR STEPS</a:t>
            </a:r>
          </a:p>
        </p:txBody>
      </p:sp>
      <p:grpSp>
        <p:nvGrpSpPr>
          <p:cNvPr id="37892" name="Group 22"/>
          <p:cNvGrpSpPr>
            <a:grpSpLocks/>
          </p:cNvGrpSpPr>
          <p:nvPr/>
        </p:nvGrpSpPr>
        <p:grpSpPr bwMode="auto">
          <a:xfrm>
            <a:off x="571500" y="1955800"/>
            <a:ext cx="3959225" cy="1584325"/>
            <a:chOff x="360" y="1232"/>
            <a:chExt cx="2494" cy="998"/>
          </a:xfrm>
        </p:grpSpPr>
        <p:sp>
          <p:nvSpPr>
            <p:cNvPr id="37903" name="AutoShape 10" descr="羊皮紙"/>
            <p:cNvSpPr>
              <a:spLocks noChangeArrowheads="1"/>
            </p:cNvSpPr>
            <p:nvPr/>
          </p:nvSpPr>
          <p:spPr bwMode="auto">
            <a:xfrm>
              <a:off x="360" y="1232"/>
              <a:ext cx="2494" cy="998"/>
            </a:xfrm>
            <a:prstGeom prst="roundRect">
              <a:avLst>
                <a:gd name="adj" fmla="val 10139"/>
              </a:avLst>
            </a:prstGeom>
            <a:blipFill dpi="0" rotWithShape="1">
              <a:blip r:embed="rId2"/>
              <a:srcRect/>
              <a:tile tx="0" ty="0" sx="100000" sy="100000" flip="none" algn="tl"/>
            </a:blipFill>
            <a:ln w="9525">
              <a:noFill/>
              <a:round/>
              <a:headEnd/>
              <a:tailEnd/>
            </a:ln>
            <a:effectLst>
              <a:prstShdw prst="shdw17" dist="17961" dir="2700000">
                <a:srgbClr val="99997A"/>
              </a:prstShdw>
            </a:effectLst>
          </p:spPr>
          <p:txBody>
            <a:bodyPr wrap="none"/>
            <a:lstStyle/>
            <a:p>
              <a:pPr marL="176213" indent="-176213">
                <a:lnSpc>
                  <a:spcPct val="130000"/>
                </a:lnSpc>
              </a:pPr>
              <a:r>
                <a:rPr lang="en-US" altLang="zh-TW" sz="1600">
                  <a:solidFill>
                    <a:srgbClr val="333399"/>
                  </a:solidFill>
                  <a:ea typeface="新細明體" pitchFamily="18" charset="-120"/>
                </a:rPr>
                <a:t>Alignment</a:t>
              </a:r>
              <a:endParaRPr lang="en-US" altLang="zh-TW" sz="900">
                <a:solidFill>
                  <a:srgbClr val="006600"/>
                </a:solidFill>
                <a:ea typeface="新細明體" pitchFamily="18" charset="-120"/>
              </a:endParaRPr>
            </a:p>
            <a:p>
              <a:pPr marL="176213" indent="-176213">
                <a:lnSpc>
                  <a:spcPct val="130000"/>
                </a:lnSpc>
                <a:buFontTx/>
                <a:buChar char="•"/>
              </a:pPr>
              <a:r>
                <a:rPr lang="en-US" altLang="zh-TW" sz="1200">
                  <a:solidFill>
                    <a:srgbClr val="A50021"/>
                  </a:solidFill>
                  <a:ea typeface="新細明體" pitchFamily="18" charset="-120"/>
                </a:rPr>
                <a:t>Building the data model</a:t>
              </a:r>
            </a:p>
            <a:p>
              <a:pPr marL="176213" indent="-176213">
                <a:lnSpc>
                  <a:spcPct val="130000"/>
                </a:lnSpc>
                <a:buFontTx/>
                <a:buChar char="•"/>
              </a:pPr>
              <a:r>
                <a:rPr lang="en-US" altLang="zh-TW" sz="1200">
                  <a:solidFill>
                    <a:srgbClr val="A50021"/>
                  </a:solidFill>
                  <a:ea typeface="新細明體" pitchFamily="18" charset="-120"/>
                </a:rPr>
                <a:t>Extraction of a phylogenetic data set</a:t>
              </a:r>
            </a:p>
          </p:txBody>
        </p:sp>
        <p:sp>
          <p:nvSpPr>
            <p:cNvPr id="37904" name="Oval 15"/>
            <p:cNvSpPr>
              <a:spLocks noChangeAspect="1" noChangeArrowheads="1"/>
            </p:cNvSpPr>
            <p:nvPr/>
          </p:nvSpPr>
          <p:spPr bwMode="auto">
            <a:xfrm>
              <a:off x="2618" y="2034"/>
              <a:ext cx="136" cy="136"/>
            </a:xfrm>
            <a:prstGeom prst="ellipse">
              <a:avLst/>
            </a:prstGeom>
            <a:solidFill>
              <a:srgbClr val="006600"/>
            </a:solidFill>
            <a:ln w="9525">
              <a:solidFill>
                <a:srgbClr val="006600"/>
              </a:solidFill>
              <a:round/>
              <a:headEnd/>
              <a:tailEnd/>
            </a:ln>
          </p:spPr>
          <p:txBody>
            <a:bodyPr wrap="none" anchor="ctr"/>
            <a:lstStyle/>
            <a:p>
              <a:pPr algn="ctr"/>
              <a:r>
                <a:rPr lang="en-US" altLang="zh-TW" sz="1200">
                  <a:solidFill>
                    <a:schemeClr val="bg1"/>
                  </a:solidFill>
                  <a:ea typeface="新細明體" pitchFamily="18" charset="-120"/>
                </a:rPr>
                <a:t>1</a:t>
              </a:r>
            </a:p>
          </p:txBody>
        </p:sp>
      </p:grpSp>
      <p:grpSp>
        <p:nvGrpSpPr>
          <p:cNvPr id="37893" name="Group 23"/>
          <p:cNvGrpSpPr>
            <a:grpSpLocks/>
          </p:cNvGrpSpPr>
          <p:nvPr/>
        </p:nvGrpSpPr>
        <p:grpSpPr bwMode="auto">
          <a:xfrm>
            <a:off x="4611688" y="1955800"/>
            <a:ext cx="3959225" cy="2016125"/>
            <a:chOff x="2905" y="1232"/>
            <a:chExt cx="2494" cy="1270"/>
          </a:xfrm>
        </p:grpSpPr>
        <p:sp>
          <p:nvSpPr>
            <p:cNvPr id="37901" name="AutoShape 12" descr="羊皮紙"/>
            <p:cNvSpPr>
              <a:spLocks noChangeArrowheads="1"/>
            </p:cNvSpPr>
            <p:nvPr/>
          </p:nvSpPr>
          <p:spPr bwMode="auto">
            <a:xfrm>
              <a:off x="2905" y="1232"/>
              <a:ext cx="2494" cy="1270"/>
            </a:xfrm>
            <a:prstGeom prst="roundRect">
              <a:avLst>
                <a:gd name="adj" fmla="val 10139"/>
              </a:avLst>
            </a:prstGeom>
            <a:blipFill dpi="0" rotWithShape="1">
              <a:blip r:embed="rId2"/>
              <a:srcRect/>
              <a:tile tx="0" ty="0" sx="100000" sy="100000" flip="none" algn="tl"/>
            </a:blipFill>
            <a:ln w="9525">
              <a:noFill/>
              <a:round/>
              <a:headEnd/>
              <a:tailEnd/>
            </a:ln>
            <a:effectLst>
              <a:prstShdw prst="shdw17" dist="17961" dir="2700000">
                <a:srgbClr val="99997A"/>
              </a:prstShdw>
            </a:effectLst>
          </p:spPr>
          <p:txBody>
            <a:bodyPr wrap="none"/>
            <a:lstStyle/>
            <a:p>
              <a:pPr marL="176213" indent="-176213">
                <a:lnSpc>
                  <a:spcPct val="130000"/>
                </a:lnSpc>
              </a:pPr>
              <a:r>
                <a:rPr lang="en-US" altLang="zh-TW" sz="1600">
                  <a:solidFill>
                    <a:srgbClr val="333399"/>
                  </a:solidFill>
                  <a:ea typeface="新細明體" pitchFamily="18" charset="-120"/>
                </a:rPr>
                <a:t>Determining the substitution model</a:t>
              </a:r>
              <a:endParaRPr lang="en-US" altLang="zh-TW" sz="900">
                <a:solidFill>
                  <a:srgbClr val="006600"/>
                </a:solidFill>
                <a:ea typeface="新細明體" pitchFamily="18" charset="-120"/>
              </a:endParaRPr>
            </a:p>
            <a:p>
              <a:pPr marL="176213" indent="-176213">
                <a:lnSpc>
                  <a:spcPct val="130000"/>
                </a:lnSpc>
                <a:buFontTx/>
                <a:buChar char="•"/>
              </a:pPr>
              <a:r>
                <a:rPr lang="en-US" altLang="zh-TW" sz="1200">
                  <a:solidFill>
                    <a:srgbClr val="A50021"/>
                  </a:solidFill>
                  <a:ea typeface="新細明體" pitchFamily="18" charset="-120"/>
                </a:rPr>
                <a:t> Substitution rates between bases</a:t>
              </a:r>
            </a:p>
            <a:p>
              <a:pPr marL="176213" indent="-176213">
                <a:lnSpc>
                  <a:spcPct val="130000"/>
                </a:lnSpc>
                <a:buFontTx/>
                <a:buChar char="•"/>
              </a:pPr>
              <a:r>
                <a:rPr lang="en-US" altLang="zh-TW" sz="1200">
                  <a:solidFill>
                    <a:srgbClr val="A50021"/>
                  </a:solidFill>
                  <a:ea typeface="新細明體" pitchFamily="18" charset="-120"/>
                </a:rPr>
                <a:t> Among-site substitution rate heterogeneity</a:t>
              </a:r>
            </a:p>
            <a:p>
              <a:pPr marL="176213" indent="-176213">
                <a:lnSpc>
                  <a:spcPct val="130000"/>
                </a:lnSpc>
                <a:buFontTx/>
                <a:buChar char="•"/>
              </a:pPr>
              <a:r>
                <a:rPr lang="en-US" altLang="zh-TW" sz="1200">
                  <a:solidFill>
                    <a:srgbClr val="A50021"/>
                  </a:solidFill>
                  <a:ea typeface="新細明體" pitchFamily="18" charset="-120"/>
                </a:rPr>
                <a:t> Substitution rates between amino acids</a:t>
              </a:r>
            </a:p>
          </p:txBody>
        </p:sp>
        <p:sp>
          <p:nvSpPr>
            <p:cNvPr id="37902" name="Oval 17"/>
            <p:cNvSpPr>
              <a:spLocks noChangeAspect="1" noChangeArrowheads="1"/>
            </p:cNvSpPr>
            <p:nvPr/>
          </p:nvSpPr>
          <p:spPr bwMode="auto">
            <a:xfrm>
              <a:off x="3026" y="2292"/>
              <a:ext cx="136" cy="136"/>
            </a:xfrm>
            <a:prstGeom prst="ellipse">
              <a:avLst/>
            </a:prstGeom>
            <a:solidFill>
              <a:srgbClr val="006600"/>
            </a:solidFill>
            <a:ln w="9525">
              <a:solidFill>
                <a:srgbClr val="006600"/>
              </a:solidFill>
              <a:round/>
              <a:headEnd/>
              <a:tailEnd/>
            </a:ln>
          </p:spPr>
          <p:txBody>
            <a:bodyPr wrap="none" anchor="ctr"/>
            <a:lstStyle/>
            <a:p>
              <a:pPr algn="ctr"/>
              <a:r>
                <a:rPr lang="en-US" altLang="zh-TW" sz="1200">
                  <a:solidFill>
                    <a:schemeClr val="bg1"/>
                  </a:solidFill>
                  <a:ea typeface="新細明體" pitchFamily="18" charset="-120"/>
                </a:rPr>
                <a:t>2</a:t>
              </a:r>
            </a:p>
          </p:txBody>
        </p:sp>
      </p:grpSp>
      <p:grpSp>
        <p:nvGrpSpPr>
          <p:cNvPr id="37894" name="Group 25"/>
          <p:cNvGrpSpPr>
            <a:grpSpLocks/>
          </p:cNvGrpSpPr>
          <p:nvPr/>
        </p:nvGrpSpPr>
        <p:grpSpPr bwMode="auto">
          <a:xfrm>
            <a:off x="4610100" y="4038600"/>
            <a:ext cx="3959225" cy="2303463"/>
            <a:chOff x="2904" y="2544"/>
            <a:chExt cx="2494" cy="1451"/>
          </a:xfrm>
        </p:grpSpPr>
        <p:sp>
          <p:nvSpPr>
            <p:cNvPr id="37899" name="AutoShape 14" descr="藍色面紙"/>
            <p:cNvSpPr>
              <a:spLocks noChangeArrowheads="1"/>
            </p:cNvSpPr>
            <p:nvPr/>
          </p:nvSpPr>
          <p:spPr bwMode="auto">
            <a:xfrm>
              <a:off x="2904" y="2544"/>
              <a:ext cx="2494" cy="1451"/>
            </a:xfrm>
            <a:prstGeom prst="roundRect">
              <a:avLst>
                <a:gd name="adj" fmla="val 10139"/>
              </a:avLst>
            </a:prstGeom>
            <a:blipFill dpi="0" rotWithShape="1">
              <a:blip r:embed="rId3"/>
              <a:srcRect/>
              <a:tile tx="0" ty="0" sx="100000" sy="100000" flip="none" algn="tl"/>
            </a:blipFill>
            <a:ln w="9525">
              <a:noFill/>
              <a:round/>
              <a:headEnd/>
              <a:tailEnd/>
            </a:ln>
            <a:effectLst>
              <a:prstShdw prst="shdw17" dist="17961" dir="2700000">
                <a:srgbClr val="7A8E99"/>
              </a:prstShdw>
            </a:effectLst>
          </p:spPr>
          <p:txBody>
            <a:bodyPr wrap="none"/>
            <a:lstStyle/>
            <a:p>
              <a:pPr marL="176213" indent="-176213">
                <a:lnSpc>
                  <a:spcPct val="130000"/>
                </a:lnSpc>
              </a:pPr>
              <a:endParaRPr lang="en-US" altLang="zh-TW" sz="1600">
                <a:solidFill>
                  <a:srgbClr val="333399"/>
                </a:solidFill>
                <a:ea typeface="新細明體" pitchFamily="18" charset="-120"/>
              </a:endParaRPr>
            </a:p>
            <a:p>
              <a:pPr marL="176213" indent="-176213">
                <a:lnSpc>
                  <a:spcPct val="130000"/>
                </a:lnSpc>
              </a:pPr>
              <a:r>
                <a:rPr lang="en-US" altLang="zh-TW" sz="1600">
                  <a:solidFill>
                    <a:srgbClr val="333399"/>
                  </a:solidFill>
                  <a:ea typeface="新細明體" pitchFamily="18" charset="-120"/>
                </a:rPr>
                <a:t>Tree evaluation</a:t>
              </a:r>
              <a:endParaRPr lang="en-US" altLang="zh-TW" sz="900">
                <a:solidFill>
                  <a:srgbClr val="006600"/>
                </a:solidFill>
                <a:ea typeface="新細明體" pitchFamily="18" charset="-120"/>
              </a:endParaRPr>
            </a:p>
            <a:p>
              <a:pPr marL="176213" indent="-176213">
                <a:lnSpc>
                  <a:spcPct val="130000"/>
                </a:lnSpc>
                <a:buFontTx/>
                <a:buChar char="•"/>
              </a:pPr>
              <a:r>
                <a:rPr lang="en-US" altLang="zh-TW" sz="1200">
                  <a:solidFill>
                    <a:srgbClr val="A50021"/>
                  </a:solidFill>
                  <a:ea typeface="新細明體" pitchFamily="18" charset="-120"/>
                </a:rPr>
                <a:t>Randomized Trees (Skewness Test)</a:t>
              </a:r>
            </a:p>
            <a:p>
              <a:pPr marL="176213" indent="-176213">
                <a:lnSpc>
                  <a:spcPct val="130000"/>
                </a:lnSpc>
                <a:buFontTx/>
                <a:buChar char="•"/>
              </a:pPr>
              <a:r>
                <a:rPr lang="en-US" altLang="zh-TW" sz="1200">
                  <a:solidFill>
                    <a:srgbClr val="A50021"/>
                  </a:solidFill>
                  <a:ea typeface="新細明體" pitchFamily="18" charset="-120"/>
                </a:rPr>
                <a:t>Randomized Character Data (Permutation Tests)</a:t>
              </a:r>
            </a:p>
            <a:p>
              <a:pPr marL="176213" indent="-176213">
                <a:lnSpc>
                  <a:spcPct val="130000"/>
                </a:lnSpc>
                <a:buFontTx/>
                <a:buChar char="•"/>
              </a:pPr>
              <a:r>
                <a:rPr lang="en-US" altLang="zh-TW" sz="1200">
                  <a:solidFill>
                    <a:srgbClr val="A50021"/>
                  </a:solidFill>
                  <a:ea typeface="新細明體" pitchFamily="18" charset="-120"/>
                </a:rPr>
                <a:t>Bootstrap</a:t>
              </a:r>
            </a:p>
            <a:p>
              <a:pPr marL="176213" indent="-176213">
                <a:lnSpc>
                  <a:spcPct val="130000"/>
                </a:lnSpc>
                <a:buFontTx/>
                <a:buChar char="•"/>
              </a:pPr>
              <a:r>
                <a:rPr lang="en-US" altLang="zh-TW" sz="1200">
                  <a:solidFill>
                    <a:srgbClr val="A50021"/>
                  </a:solidFill>
                  <a:ea typeface="新細明體" pitchFamily="18" charset="-120"/>
                </a:rPr>
                <a:t>Likelihood Ratio Tests</a:t>
              </a:r>
            </a:p>
          </p:txBody>
        </p:sp>
        <p:sp>
          <p:nvSpPr>
            <p:cNvPr id="37900" name="Oval 18"/>
            <p:cNvSpPr>
              <a:spLocks noChangeAspect="1" noChangeArrowheads="1"/>
            </p:cNvSpPr>
            <p:nvPr/>
          </p:nvSpPr>
          <p:spPr bwMode="auto">
            <a:xfrm>
              <a:off x="3026" y="2600"/>
              <a:ext cx="136" cy="136"/>
            </a:xfrm>
            <a:prstGeom prst="ellipse">
              <a:avLst/>
            </a:prstGeom>
            <a:solidFill>
              <a:srgbClr val="006600"/>
            </a:solidFill>
            <a:ln w="9525">
              <a:solidFill>
                <a:srgbClr val="006600"/>
              </a:solidFill>
              <a:round/>
              <a:headEnd/>
              <a:tailEnd/>
            </a:ln>
          </p:spPr>
          <p:txBody>
            <a:bodyPr wrap="none" anchor="ctr"/>
            <a:lstStyle/>
            <a:p>
              <a:pPr algn="ctr"/>
              <a:r>
                <a:rPr lang="en-US" altLang="zh-TW" sz="1200">
                  <a:solidFill>
                    <a:schemeClr val="bg1"/>
                  </a:solidFill>
                  <a:ea typeface="新細明體" pitchFamily="18" charset="-120"/>
                </a:rPr>
                <a:t>4</a:t>
              </a:r>
            </a:p>
          </p:txBody>
        </p:sp>
      </p:grpSp>
      <p:grpSp>
        <p:nvGrpSpPr>
          <p:cNvPr id="37895" name="Group 24"/>
          <p:cNvGrpSpPr>
            <a:grpSpLocks/>
          </p:cNvGrpSpPr>
          <p:nvPr/>
        </p:nvGrpSpPr>
        <p:grpSpPr bwMode="auto">
          <a:xfrm>
            <a:off x="573088" y="3606800"/>
            <a:ext cx="3959225" cy="2735263"/>
            <a:chOff x="361" y="2272"/>
            <a:chExt cx="2494" cy="1723"/>
          </a:xfrm>
        </p:grpSpPr>
        <p:sp>
          <p:nvSpPr>
            <p:cNvPr id="37897" name="AutoShape 13" descr="新聞紙"/>
            <p:cNvSpPr>
              <a:spLocks noChangeArrowheads="1"/>
            </p:cNvSpPr>
            <p:nvPr/>
          </p:nvSpPr>
          <p:spPr bwMode="auto">
            <a:xfrm>
              <a:off x="361" y="2272"/>
              <a:ext cx="2494" cy="1723"/>
            </a:xfrm>
            <a:prstGeom prst="roundRect">
              <a:avLst>
                <a:gd name="adj" fmla="val 10139"/>
              </a:avLst>
            </a:prstGeom>
            <a:blipFill dpi="0" rotWithShape="1">
              <a:blip r:embed="rId4"/>
              <a:srcRect/>
              <a:tile tx="0" ty="0" sx="100000" sy="100000" flip="none" algn="tl"/>
            </a:blipFill>
            <a:ln w="9525">
              <a:noFill/>
              <a:round/>
              <a:headEnd/>
              <a:tailEnd/>
            </a:ln>
            <a:effectLst>
              <a:prstShdw prst="shdw17" dist="17961" dir="2700000">
                <a:srgbClr val="959595"/>
              </a:prstShdw>
            </a:effectLst>
          </p:spPr>
          <p:txBody>
            <a:bodyPr wrap="none"/>
            <a:lstStyle/>
            <a:p>
              <a:pPr marL="176213" indent="-176213">
                <a:lnSpc>
                  <a:spcPct val="130000"/>
                </a:lnSpc>
              </a:pPr>
              <a:r>
                <a:rPr lang="en-US" altLang="zh-TW" sz="1600">
                  <a:solidFill>
                    <a:srgbClr val="333399"/>
                  </a:solidFill>
                  <a:ea typeface="新細明體" pitchFamily="18" charset="-120"/>
                </a:rPr>
                <a:t>Tree building</a:t>
              </a:r>
              <a:endParaRPr lang="en-US" altLang="zh-TW" sz="900">
                <a:solidFill>
                  <a:srgbClr val="006600"/>
                </a:solidFill>
                <a:ea typeface="新細明體" pitchFamily="18" charset="-120"/>
              </a:endParaRPr>
            </a:p>
            <a:p>
              <a:pPr marL="176213" indent="-176213">
                <a:lnSpc>
                  <a:spcPct val="130000"/>
                </a:lnSpc>
              </a:pPr>
              <a:r>
                <a:rPr lang="en-US" altLang="zh-TW" sz="1200">
                  <a:solidFill>
                    <a:srgbClr val="006600"/>
                  </a:solidFill>
                  <a:ea typeface="新細明體" pitchFamily="18" charset="-120"/>
                </a:rPr>
                <a:t>Distance-Based Methods</a:t>
              </a:r>
            </a:p>
            <a:p>
              <a:pPr marL="176213" indent="-176213">
                <a:lnSpc>
                  <a:spcPct val="130000"/>
                </a:lnSpc>
                <a:buFontTx/>
                <a:buAutoNum type="arabicPeriod"/>
              </a:pPr>
              <a:r>
                <a:rPr lang="en-US" altLang="zh-TW" sz="1200">
                  <a:solidFill>
                    <a:srgbClr val="A50021"/>
                  </a:solidFill>
                  <a:ea typeface="新細明體" pitchFamily="18" charset="-120"/>
                </a:rPr>
                <a:t>Unweighted Pair Group Method with Arithmetic </a:t>
              </a:r>
              <a:br>
                <a:rPr lang="en-US" altLang="zh-TW" sz="1200">
                  <a:solidFill>
                    <a:srgbClr val="A50021"/>
                  </a:solidFill>
                  <a:ea typeface="新細明體" pitchFamily="18" charset="-120"/>
                </a:rPr>
              </a:br>
              <a:r>
                <a:rPr lang="en-US" altLang="zh-TW" sz="1200">
                  <a:solidFill>
                    <a:srgbClr val="A50021"/>
                  </a:solidFill>
                  <a:ea typeface="新細明體" pitchFamily="18" charset="-120"/>
                </a:rPr>
                <a:t>Mean (UPGMA).</a:t>
              </a:r>
            </a:p>
            <a:p>
              <a:pPr marL="176213" indent="-176213">
                <a:lnSpc>
                  <a:spcPct val="130000"/>
                </a:lnSpc>
                <a:buFontTx/>
                <a:buAutoNum type="arabicPeriod"/>
              </a:pPr>
              <a:r>
                <a:rPr lang="en-US" altLang="zh-TW" sz="1200">
                  <a:solidFill>
                    <a:srgbClr val="A50021"/>
                  </a:solidFill>
                  <a:ea typeface="新細明體" pitchFamily="18" charset="-120"/>
                </a:rPr>
                <a:t>Neighbor Joining (NJ).</a:t>
              </a:r>
            </a:p>
            <a:p>
              <a:pPr marL="176213" indent="-176213">
                <a:lnSpc>
                  <a:spcPct val="130000"/>
                </a:lnSpc>
                <a:buFontTx/>
                <a:buAutoNum type="arabicPeriod"/>
              </a:pPr>
              <a:r>
                <a:rPr lang="en-US" altLang="zh-TW" sz="1200">
                  <a:solidFill>
                    <a:srgbClr val="A50021"/>
                  </a:solidFill>
                  <a:ea typeface="新細明體" pitchFamily="18" charset="-120"/>
                </a:rPr>
                <a:t>Fitch-Margoliash (FM).</a:t>
              </a:r>
            </a:p>
            <a:p>
              <a:pPr marL="176213" indent="-176213">
                <a:lnSpc>
                  <a:spcPct val="130000"/>
                </a:lnSpc>
                <a:buFontTx/>
                <a:buAutoNum type="arabicPeriod"/>
              </a:pPr>
              <a:r>
                <a:rPr lang="en-US" altLang="zh-TW" sz="1200">
                  <a:solidFill>
                    <a:srgbClr val="A50021"/>
                  </a:solidFill>
                  <a:ea typeface="新細明體" pitchFamily="18" charset="-120"/>
                </a:rPr>
                <a:t>Minimum Evolution (ME).</a:t>
              </a:r>
            </a:p>
            <a:p>
              <a:pPr marL="176213" indent="-176213">
                <a:lnSpc>
                  <a:spcPct val="130000"/>
                </a:lnSpc>
              </a:pPr>
              <a:r>
                <a:rPr lang="en-US" altLang="zh-TW" sz="1200">
                  <a:solidFill>
                    <a:srgbClr val="006600"/>
                  </a:solidFill>
                  <a:ea typeface="新細明體" pitchFamily="18" charset="-120"/>
                </a:rPr>
                <a:t>Character-Based Methods</a:t>
              </a:r>
            </a:p>
            <a:p>
              <a:pPr marL="176213" indent="-176213">
                <a:lnSpc>
                  <a:spcPct val="130000"/>
                </a:lnSpc>
                <a:buFontTx/>
                <a:buAutoNum type="arabicPeriod"/>
              </a:pPr>
              <a:r>
                <a:rPr lang="en-US" altLang="zh-TW" sz="1200">
                  <a:solidFill>
                    <a:srgbClr val="A50021"/>
                  </a:solidFill>
                  <a:ea typeface="新細明體" pitchFamily="18" charset="-120"/>
                </a:rPr>
                <a:t>Maximum Parsimony (MP).</a:t>
              </a:r>
            </a:p>
            <a:p>
              <a:pPr marL="176213" indent="-176213">
                <a:lnSpc>
                  <a:spcPct val="130000"/>
                </a:lnSpc>
                <a:buFontTx/>
                <a:buAutoNum type="arabicPeriod"/>
              </a:pPr>
              <a:r>
                <a:rPr lang="en-US" altLang="zh-TW" sz="1200">
                  <a:solidFill>
                    <a:srgbClr val="A50021"/>
                  </a:solidFill>
                  <a:ea typeface="新細明體" pitchFamily="18" charset="-120"/>
                </a:rPr>
                <a:t>Maximum Likelihood (ML).</a:t>
              </a:r>
            </a:p>
          </p:txBody>
        </p:sp>
        <p:sp>
          <p:nvSpPr>
            <p:cNvPr id="37898" name="Oval 19"/>
            <p:cNvSpPr>
              <a:spLocks noChangeAspect="1" noChangeArrowheads="1"/>
            </p:cNvSpPr>
            <p:nvPr/>
          </p:nvSpPr>
          <p:spPr bwMode="auto">
            <a:xfrm>
              <a:off x="2618" y="2341"/>
              <a:ext cx="136" cy="136"/>
            </a:xfrm>
            <a:prstGeom prst="ellipse">
              <a:avLst/>
            </a:prstGeom>
            <a:solidFill>
              <a:srgbClr val="006600"/>
            </a:solidFill>
            <a:ln w="9525">
              <a:solidFill>
                <a:srgbClr val="006600"/>
              </a:solidFill>
              <a:round/>
              <a:headEnd/>
              <a:tailEnd/>
            </a:ln>
          </p:spPr>
          <p:txBody>
            <a:bodyPr wrap="none" anchor="ctr"/>
            <a:lstStyle/>
            <a:p>
              <a:pPr algn="ctr"/>
              <a:r>
                <a:rPr lang="en-US" altLang="zh-TW" sz="1200">
                  <a:solidFill>
                    <a:schemeClr val="bg1"/>
                  </a:solidFill>
                  <a:ea typeface="新細明體" pitchFamily="18" charset="-120"/>
                </a:rPr>
                <a:t>3</a:t>
              </a:r>
            </a:p>
          </p:txBody>
        </p:sp>
      </p:grpSp>
      <p:sp>
        <p:nvSpPr>
          <p:cNvPr id="16" name="投影片編號版面配置區 15"/>
          <p:cNvSpPr>
            <a:spLocks noGrp="1"/>
          </p:cNvSpPr>
          <p:nvPr>
            <p:ph type="sldNum" sz="quarter" idx="12"/>
          </p:nvPr>
        </p:nvSpPr>
        <p:spPr/>
        <p:txBody>
          <a:bodyPr/>
          <a:lstStyle/>
          <a:p>
            <a:pPr>
              <a:defRPr/>
            </a:pPr>
            <a:fld id="{0B658864-C743-4BDC-9823-FCF04E41A4CC}" type="slidenum">
              <a:rPr lang="en-US" altLang="zh-TW" smtClean="0"/>
              <a:pPr>
                <a:defRPr/>
              </a:pPr>
              <a:t>20</a:t>
            </a:fld>
            <a:endParaRPr lang="en-US" altLang="zh-TW"/>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AutoShape 20"/>
          <p:cNvSpPr>
            <a:spLocks noChangeArrowheads="1"/>
          </p:cNvSpPr>
          <p:nvPr/>
        </p:nvSpPr>
        <p:spPr bwMode="auto">
          <a:xfrm>
            <a:off x="571500" y="515938"/>
            <a:ext cx="1984375"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pPr indent="363538"/>
            <a:r>
              <a:rPr lang="en-US" altLang="zh-TW" sz="1800">
                <a:solidFill>
                  <a:srgbClr val="990033"/>
                </a:solidFill>
                <a:ea typeface="新細明體" pitchFamily="18" charset="-120"/>
              </a:rPr>
              <a:t>Alignment</a:t>
            </a:r>
          </a:p>
        </p:txBody>
      </p:sp>
      <p:sp>
        <p:nvSpPr>
          <p:cNvPr id="38915" name="Oval 21"/>
          <p:cNvSpPr>
            <a:spLocks noChangeAspect="1" noChangeArrowheads="1"/>
          </p:cNvSpPr>
          <p:nvPr/>
        </p:nvSpPr>
        <p:spPr bwMode="auto">
          <a:xfrm>
            <a:off x="684213" y="731838"/>
            <a:ext cx="215900" cy="215900"/>
          </a:xfrm>
          <a:prstGeom prst="ellipse">
            <a:avLst/>
          </a:prstGeom>
          <a:solidFill>
            <a:srgbClr val="006600"/>
          </a:solidFill>
          <a:ln w="9525">
            <a:solidFill>
              <a:srgbClr val="006600"/>
            </a:solidFill>
            <a:round/>
            <a:headEnd/>
            <a:tailEnd/>
          </a:ln>
        </p:spPr>
        <p:txBody>
          <a:bodyPr wrap="none" anchor="ctr"/>
          <a:lstStyle/>
          <a:p>
            <a:pPr algn="ctr"/>
            <a:r>
              <a:rPr lang="en-US" altLang="zh-TW" sz="1200">
                <a:solidFill>
                  <a:schemeClr val="bg1"/>
                </a:solidFill>
                <a:ea typeface="新細明體" pitchFamily="18" charset="-120"/>
              </a:rPr>
              <a:t>1</a:t>
            </a:r>
          </a:p>
        </p:txBody>
      </p:sp>
      <p:sp>
        <p:nvSpPr>
          <p:cNvPr id="38916" name="Rectangle 22"/>
          <p:cNvSpPr>
            <a:spLocks noChangeArrowheads="1"/>
          </p:cNvSpPr>
          <p:nvPr/>
        </p:nvSpPr>
        <p:spPr bwMode="auto">
          <a:xfrm>
            <a:off x="612775" y="1374775"/>
            <a:ext cx="7916863" cy="1693863"/>
          </a:xfrm>
          <a:prstGeom prst="rect">
            <a:avLst/>
          </a:prstGeom>
          <a:noFill/>
          <a:ln w="9525">
            <a:noFill/>
            <a:miter lim="800000"/>
            <a:headEnd/>
            <a:tailEnd/>
          </a:ln>
        </p:spPr>
        <p:txBody>
          <a:bodyPr/>
          <a:lstStyle/>
          <a:p>
            <a:pPr>
              <a:lnSpc>
                <a:spcPct val="130000"/>
              </a:lnSpc>
            </a:pPr>
            <a:r>
              <a:rPr lang="en-US" altLang="zh-TW" sz="1600">
                <a:solidFill>
                  <a:srgbClr val="333399"/>
                </a:solidFill>
                <a:ea typeface="新細明體" pitchFamily="18" charset="-120"/>
              </a:rPr>
              <a:t>Aligned sequence positions subjected to phylogenetic analysis represent a priori phylogenetic conclusions because the sites themselves (not the actual bases) are effectively assumed to be genealogically related, or homologous. Steps in building the alignment include selection of the alignment procedure(s) and extraction of a phylogenetic data set from the alignment.</a:t>
            </a:r>
          </a:p>
        </p:txBody>
      </p:sp>
      <p:sp>
        <p:nvSpPr>
          <p:cNvPr id="38917" name="Text Box 25"/>
          <p:cNvSpPr txBox="1">
            <a:spLocks noChangeArrowheads="1"/>
          </p:cNvSpPr>
          <p:nvPr/>
        </p:nvSpPr>
        <p:spPr bwMode="auto">
          <a:xfrm>
            <a:off x="1331913" y="3424238"/>
            <a:ext cx="1284287" cy="1854200"/>
          </a:xfrm>
          <a:prstGeom prst="rect">
            <a:avLst/>
          </a:prstGeom>
          <a:noFill/>
          <a:ln w="9525">
            <a:noFill/>
            <a:miter lim="800000"/>
            <a:headEnd/>
            <a:tailEnd/>
          </a:ln>
        </p:spPr>
        <p:txBody>
          <a:bodyPr wrap="none">
            <a:spAutoFit/>
          </a:bodyPr>
          <a:lstStyle/>
          <a:p>
            <a:pPr>
              <a:lnSpc>
                <a:spcPct val="120000"/>
              </a:lnSpc>
            </a:pPr>
            <a:r>
              <a:rPr lang="en-US" altLang="zh-TW" sz="1600">
                <a:latin typeface="Courier New" pitchFamily="49" charset="0"/>
                <a:ea typeface="華康特粗楷體" pitchFamily="65" charset="-120"/>
              </a:rPr>
              <a:t>ALIGNMENT</a:t>
            </a:r>
          </a:p>
          <a:p>
            <a:pPr>
              <a:lnSpc>
                <a:spcPct val="120000"/>
              </a:lnSpc>
            </a:pPr>
            <a:r>
              <a:rPr lang="en-US" altLang="zh-TW" sz="1600">
                <a:latin typeface="Courier New" pitchFamily="49" charset="0"/>
                <a:ea typeface="華康特粗楷體" pitchFamily="65" charset="-120"/>
              </a:rPr>
              <a:t>ALINEMENT</a:t>
            </a:r>
          </a:p>
          <a:p>
            <a:pPr>
              <a:lnSpc>
                <a:spcPct val="120000"/>
              </a:lnSpc>
            </a:pPr>
            <a:r>
              <a:rPr lang="en-US" altLang="zh-TW" sz="1600">
                <a:latin typeface="Courier New" pitchFamily="49" charset="0"/>
                <a:ea typeface="華康特粗楷體" pitchFamily="65" charset="-120"/>
              </a:rPr>
              <a:t>ALCHEMIST</a:t>
            </a:r>
          </a:p>
          <a:p>
            <a:pPr>
              <a:lnSpc>
                <a:spcPct val="120000"/>
              </a:lnSpc>
            </a:pPr>
            <a:r>
              <a:rPr lang="en-US" altLang="zh-TW" sz="1600">
                <a:latin typeface="Courier New" pitchFamily="49" charset="0"/>
                <a:ea typeface="華康特粗楷體" pitchFamily="65" charset="-120"/>
              </a:rPr>
              <a:t>ALIMENT</a:t>
            </a:r>
          </a:p>
          <a:p>
            <a:pPr>
              <a:lnSpc>
                <a:spcPct val="120000"/>
              </a:lnSpc>
            </a:pPr>
            <a:r>
              <a:rPr lang="en-US" altLang="zh-TW" sz="1600">
                <a:latin typeface="Courier New" pitchFamily="49" charset="0"/>
                <a:ea typeface="華康特粗楷體" pitchFamily="65" charset="-120"/>
              </a:rPr>
              <a:t>ALMOST</a:t>
            </a:r>
          </a:p>
          <a:p>
            <a:pPr>
              <a:lnSpc>
                <a:spcPct val="120000"/>
              </a:lnSpc>
            </a:pPr>
            <a:r>
              <a:rPr lang="en-US" altLang="zh-TW" sz="1600">
                <a:latin typeface="Courier New" pitchFamily="49" charset="0"/>
                <a:ea typeface="華康特粗楷體" pitchFamily="65" charset="-120"/>
              </a:rPr>
              <a:t>ALIGHT</a:t>
            </a:r>
          </a:p>
        </p:txBody>
      </p:sp>
      <p:sp>
        <p:nvSpPr>
          <p:cNvPr id="38918" name="Text Box 26"/>
          <p:cNvSpPr txBox="1">
            <a:spLocks noChangeArrowheads="1"/>
          </p:cNvSpPr>
          <p:nvPr/>
        </p:nvSpPr>
        <p:spPr bwMode="auto">
          <a:xfrm>
            <a:off x="3186113" y="3424238"/>
            <a:ext cx="1406525" cy="1854200"/>
          </a:xfrm>
          <a:prstGeom prst="rect">
            <a:avLst/>
          </a:prstGeom>
          <a:noFill/>
          <a:ln w="9525">
            <a:noFill/>
            <a:miter lim="800000"/>
            <a:headEnd/>
            <a:tailEnd/>
          </a:ln>
        </p:spPr>
        <p:txBody>
          <a:bodyPr wrap="none">
            <a:spAutoFit/>
          </a:bodyPr>
          <a:lstStyle/>
          <a:p>
            <a:pPr>
              <a:lnSpc>
                <a:spcPct val="120000"/>
              </a:lnSpc>
            </a:pPr>
            <a:r>
              <a:rPr lang="en-US" altLang="zh-TW" sz="1600">
                <a:solidFill>
                  <a:srgbClr val="5F5F5F"/>
                </a:solidFill>
                <a:latin typeface="Courier New" pitchFamily="49" charset="0"/>
                <a:ea typeface="華康特粗楷體" pitchFamily="65" charset="-120"/>
              </a:rPr>
              <a:t>ALIGNMENT</a:t>
            </a:r>
          </a:p>
          <a:p>
            <a:pPr>
              <a:lnSpc>
                <a:spcPct val="120000"/>
              </a:lnSpc>
            </a:pPr>
            <a:r>
              <a:rPr lang="en-US" altLang="zh-TW" sz="1600">
                <a:solidFill>
                  <a:srgbClr val="5F5F5F"/>
                </a:solidFill>
                <a:latin typeface="Courier New" pitchFamily="49" charset="0"/>
                <a:ea typeface="華康特粗楷體" pitchFamily="65" charset="-120"/>
              </a:rPr>
              <a:t>ALINEMENT </a:t>
            </a:r>
          </a:p>
          <a:p>
            <a:pPr>
              <a:lnSpc>
                <a:spcPct val="120000"/>
              </a:lnSpc>
            </a:pPr>
            <a:r>
              <a:rPr lang="en-US" altLang="zh-TW" sz="1600">
                <a:solidFill>
                  <a:srgbClr val="5F5F5F"/>
                </a:solidFill>
                <a:latin typeface="Courier New" pitchFamily="49" charset="0"/>
                <a:ea typeface="華康特粗楷體" pitchFamily="65" charset="-120"/>
              </a:rPr>
              <a:t>ALCHEMIST</a:t>
            </a:r>
          </a:p>
          <a:p>
            <a:pPr>
              <a:lnSpc>
                <a:spcPct val="120000"/>
              </a:lnSpc>
            </a:pPr>
            <a:r>
              <a:rPr lang="en-US" altLang="zh-TW" sz="1600">
                <a:solidFill>
                  <a:srgbClr val="5F5F5F"/>
                </a:solidFill>
                <a:latin typeface="Courier New" pitchFamily="49" charset="0"/>
                <a:ea typeface="華康特粗楷體" pitchFamily="65" charset="-120"/>
              </a:rPr>
              <a:t>ALI--MENT</a:t>
            </a:r>
          </a:p>
          <a:p>
            <a:pPr>
              <a:lnSpc>
                <a:spcPct val="120000"/>
              </a:lnSpc>
            </a:pPr>
            <a:r>
              <a:rPr lang="en-US" altLang="zh-TW" sz="1600">
                <a:solidFill>
                  <a:srgbClr val="5F5F5F"/>
                </a:solidFill>
                <a:latin typeface="Courier New" pitchFamily="49" charset="0"/>
                <a:ea typeface="華康特粗楷體" pitchFamily="65" charset="-120"/>
              </a:rPr>
              <a:t>AL---MOST </a:t>
            </a:r>
          </a:p>
          <a:p>
            <a:pPr>
              <a:lnSpc>
                <a:spcPct val="120000"/>
              </a:lnSpc>
            </a:pPr>
            <a:r>
              <a:rPr lang="en-US" altLang="zh-TW" sz="1600">
                <a:solidFill>
                  <a:srgbClr val="5F5F5F"/>
                </a:solidFill>
                <a:latin typeface="Courier New" pitchFamily="49" charset="0"/>
                <a:ea typeface="華康特粗楷體" pitchFamily="65" charset="-120"/>
              </a:rPr>
              <a:t>AL---IGHT</a:t>
            </a:r>
          </a:p>
        </p:txBody>
      </p:sp>
      <p:sp>
        <p:nvSpPr>
          <p:cNvPr id="38919" name="AutoShape 28"/>
          <p:cNvSpPr>
            <a:spLocks noChangeArrowheads="1"/>
          </p:cNvSpPr>
          <p:nvPr/>
        </p:nvSpPr>
        <p:spPr bwMode="auto">
          <a:xfrm>
            <a:off x="2757488" y="4062413"/>
            <a:ext cx="287337" cy="576262"/>
          </a:xfrm>
          <a:prstGeom prst="rightArrow">
            <a:avLst>
              <a:gd name="adj1" fmla="val 46009"/>
              <a:gd name="adj2" fmla="val 67954"/>
            </a:avLst>
          </a:prstGeom>
          <a:solidFill>
            <a:schemeClr val="folHlink"/>
          </a:solidFill>
          <a:ln w="9525">
            <a:solidFill>
              <a:srgbClr val="CCFFCC"/>
            </a:solidFill>
            <a:miter lim="800000"/>
            <a:headEnd/>
            <a:tailEnd/>
          </a:ln>
        </p:spPr>
        <p:txBody>
          <a:bodyPr wrap="none" anchor="ctr"/>
          <a:lstStyle/>
          <a:p>
            <a:endParaRPr lang="zh-TW" altLang="en-US"/>
          </a:p>
        </p:txBody>
      </p:sp>
      <p:sp>
        <p:nvSpPr>
          <p:cNvPr id="38920" name="Text Box 29"/>
          <p:cNvSpPr txBox="1">
            <a:spLocks noChangeArrowheads="1"/>
          </p:cNvSpPr>
          <p:nvPr/>
        </p:nvSpPr>
        <p:spPr bwMode="auto">
          <a:xfrm>
            <a:off x="4733925" y="4157663"/>
            <a:ext cx="488950" cy="385762"/>
          </a:xfrm>
          <a:prstGeom prst="rect">
            <a:avLst/>
          </a:prstGeom>
          <a:noFill/>
          <a:ln w="9525">
            <a:noFill/>
            <a:miter lim="800000"/>
            <a:headEnd/>
            <a:tailEnd/>
          </a:ln>
        </p:spPr>
        <p:txBody>
          <a:bodyPr wrap="none">
            <a:spAutoFit/>
          </a:bodyPr>
          <a:lstStyle/>
          <a:p>
            <a:pPr>
              <a:lnSpc>
                <a:spcPct val="120000"/>
              </a:lnSpc>
            </a:pPr>
            <a:r>
              <a:rPr lang="en-US" altLang="zh-TW" sz="1600">
                <a:solidFill>
                  <a:schemeClr val="accent2"/>
                </a:solidFill>
                <a:ea typeface="新細明體" pitchFamily="18" charset="-120"/>
              </a:rPr>
              <a:t>OR</a:t>
            </a:r>
          </a:p>
        </p:txBody>
      </p:sp>
      <p:sp>
        <p:nvSpPr>
          <p:cNvPr id="38921" name="Text Box 27"/>
          <p:cNvSpPr txBox="1">
            <a:spLocks noChangeArrowheads="1"/>
          </p:cNvSpPr>
          <p:nvPr/>
        </p:nvSpPr>
        <p:spPr bwMode="auto">
          <a:xfrm>
            <a:off x="5329238" y="3422650"/>
            <a:ext cx="2447925" cy="1854200"/>
          </a:xfrm>
          <a:prstGeom prst="rect">
            <a:avLst/>
          </a:prstGeom>
          <a:noFill/>
          <a:ln w="9525">
            <a:noFill/>
            <a:miter lim="800000"/>
            <a:headEnd/>
            <a:tailEnd/>
          </a:ln>
        </p:spPr>
        <p:txBody>
          <a:bodyPr>
            <a:spAutoFit/>
          </a:bodyPr>
          <a:lstStyle/>
          <a:p>
            <a:pPr>
              <a:lnSpc>
                <a:spcPct val="120000"/>
              </a:lnSpc>
            </a:pPr>
            <a:r>
              <a:rPr lang="en-US" altLang="zh-TW" sz="1600">
                <a:solidFill>
                  <a:srgbClr val="5F5F5F"/>
                </a:solidFill>
                <a:latin typeface="Courier New" pitchFamily="49" charset="0"/>
                <a:ea typeface="華康特粗楷體" pitchFamily="65" charset="-120"/>
              </a:rPr>
              <a:t>ALIG--N--M-E--N--T</a:t>
            </a:r>
          </a:p>
          <a:p>
            <a:pPr>
              <a:lnSpc>
                <a:spcPct val="120000"/>
              </a:lnSpc>
            </a:pPr>
            <a:r>
              <a:rPr lang="en-US" altLang="zh-TW" sz="1600">
                <a:solidFill>
                  <a:srgbClr val="5F5F5F"/>
                </a:solidFill>
                <a:latin typeface="Courier New" pitchFamily="49" charset="0"/>
                <a:ea typeface="華康特粗楷體" pitchFamily="65" charset="-120"/>
              </a:rPr>
              <a:t>ALI---NE-M-E--N--T</a:t>
            </a:r>
          </a:p>
          <a:p>
            <a:pPr>
              <a:lnSpc>
                <a:spcPct val="120000"/>
              </a:lnSpc>
            </a:pPr>
            <a:r>
              <a:rPr lang="en-US" altLang="zh-TW" sz="1600">
                <a:solidFill>
                  <a:srgbClr val="5F5F5F"/>
                </a:solidFill>
                <a:latin typeface="Courier New" pitchFamily="49" charset="0"/>
                <a:ea typeface="華康特粗楷體" pitchFamily="65" charset="-120"/>
              </a:rPr>
              <a:t>AL--CH-E-M--I--S-T</a:t>
            </a:r>
          </a:p>
          <a:p>
            <a:pPr>
              <a:lnSpc>
                <a:spcPct val="120000"/>
              </a:lnSpc>
            </a:pPr>
            <a:r>
              <a:rPr lang="en-US" altLang="zh-TW" sz="1600">
                <a:solidFill>
                  <a:srgbClr val="5F5F5F"/>
                </a:solidFill>
                <a:latin typeface="Courier New" pitchFamily="49" charset="0"/>
                <a:ea typeface="華康特粗楷體" pitchFamily="65" charset="-120"/>
              </a:rPr>
              <a:t>ALI------M-E--N--T</a:t>
            </a:r>
          </a:p>
          <a:p>
            <a:pPr>
              <a:lnSpc>
                <a:spcPct val="120000"/>
              </a:lnSpc>
            </a:pPr>
            <a:r>
              <a:rPr lang="en-US" altLang="zh-TW" sz="1600">
                <a:solidFill>
                  <a:srgbClr val="5F5F5F"/>
                </a:solidFill>
                <a:latin typeface="Courier New" pitchFamily="49" charset="0"/>
                <a:ea typeface="華康特粗楷體" pitchFamily="65" charset="-120"/>
              </a:rPr>
              <a:t>AL-------M---O-S-T</a:t>
            </a:r>
          </a:p>
          <a:p>
            <a:pPr>
              <a:lnSpc>
                <a:spcPct val="120000"/>
              </a:lnSpc>
            </a:pPr>
            <a:r>
              <a:rPr lang="en-US" altLang="zh-TW" sz="1600">
                <a:solidFill>
                  <a:srgbClr val="5F5F5F"/>
                </a:solidFill>
                <a:latin typeface="Courier New" pitchFamily="49" charset="0"/>
                <a:ea typeface="華康特粗楷體" pitchFamily="65" charset="-120"/>
              </a:rPr>
              <a:t>ALIG----H--------T</a:t>
            </a:r>
          </a:p>
        </p:txBody>
      </p:sp>
      <p:sp>
        <p:nvSpPr>
          <p:cNvPr id="38922" name="Text Box 32"/>
          <p:cNvSpPr txBox="1">
            <a:spLocks noChangeArrowheads="1"/>
          </p:cNvSpPr>
          <p:nvPr/>
        </p:nvSpPr>
        <p:spPr bwMode="auto">
          <a:xfrm>
            <a:off x="1549400" y="5343525"/>
            <a:ext cx="804863" cy="244475"/>
          </a:xfrm>
          <a:prstGeom prst="rect">
            <a:avLst/>
          </a:prstGeom>
          <a:noFill/>
          <a:ln w="9525">
            <a:noFill/>
            <a:miter lim="800000"/>
            <a:headEnd/>
            <a:tailEnd/>
          </a:ln>
        </p:spPr>
        <p:txBody>
          <a:bodyPr wrap="none">
            <a:spAutoFit/>
          </a:bodyPr>
          <a:lstStyle/>
          <a:p>
            <a:r>
              <a:rPr lang="en-US" altLang="zh-TW" sz="1000">
                <a:solidFill>
                  <a:schemeClr val="accent2"/>
                </a:solidFill>
                <a:ea typeface="新細明體" pitchFamily="18" charset="-120"/>
              </a:rPr>
              <a:t>ORIGINAL</a:t>
            </a:r>
          </a:p>
        </p:txBody>
      </p:sp>
      <p:sp>
        <p:nvSpPr>
          <p:cNvPr id="38923" name="Text Box 33"/>
          <p:cNvSpPr txBox="1">
            <a:spLocks noChangeArrowheads="1"/>
          </p:cNvSpPr>
          <p:nvPr/>
        </p:nvSpPr>
        <p:spPr bwMode="auto">
          <a:xfrm>
            <a:off x="3375025" y="5343525"/>
            <a:ext cx="895350" cy="244475"/>
          </a:xfrm>
          <a:prstGeom prst="rect">
            <a:avLst/>
          </a:prstGeom>
          <a:noFill/>
          <a:ln w="9525">
            <a:noFill/>
            <a:miter lim="800000"/>
            <a:headEnd/>
            <a:tailEnd/>
          </a:ln>
        </p:spPr>
        <p:txBody>
          <a:bodyPr wrap="none">
            <a:spAutoFit/>
          </a:bodyPr>
          <a:lstStyle/>
          <a:p>
            <a:r>
              <a:rPr lang="en-US" altLang="zh-TW" sz="1000">
                <a:solidFill>
                  <a:schemeClr val="accent2"/>
                </a:solidFill>
                <a:ea typeface="新細明體" pitchFamily="18" charset="-120"/>
              </a:rPr>
              <a:t>SEQUENCE</a:t>
            </a:r>
          </a:p>
        </p:txBody>
      </p:sp>
      <p:sp>
        <p:nvSpPr>
          <p:cNvPr id="38924" name="Text Box 34"/>
          <p:cNvSpPr txBox="1">
            <a:spLocks noChangeArrowheads="1"/>
          </p:cNvSpPr>
          <p:nvPr/>
        </p:nvSpPr>
        <p:spPr bwMode="auto">
          <a:xfrm>
            <a:off x="6097588" y="5345113"/>
            <a:ext cx="979487" cy="244475"/>
          </a:xfrm>
          <a:prstGeom prst="rect">
            <a:avLst/>
          </a:prstGeom>
          <a:noFill/>
          <a:ln w="9525">
            <a:noFill/>
            <a:miter lim="800000"/>
            <a:headEnd/>
            <a:tailEnd/>
          </a:ln>
        </p:spPr>
        <p:txBody>
          <a:bodyPr wrap="none">
            <a:spAutoFit/>
          </a:bodyPr>
          <a:lstStyle/>
          <a:p>
            <a:r>
              <a:rPr lang="en-US" altLang="zh-TW" sz="1000">
                <a:solidFill>
                  <a:schemeClr val="accent2"/>
                </a:solidFill>
                <a:ea typeface="新細明體" pitchFamily="18" charset="-120"/>
              </a:rPr>
              <a:t>PHYLOGENY</a:t>
            </a:r>
          </a:p>
        </p:txBody>
      </p:sp>
      <p:sp>
        <p:nvSpPr>
          <p:cNvPr id="13" name="投影片編號版面配置區 12"/>
          <p:cNvSpPr>
            <a:spLocks noGrp="1"/>
          </p:cNvSpPr>
          <p:nvPr>
            <p:ph type="sldNum" sz="quarter" idx="12"/>
          </p:nvPr>
        </p:nvSpPr>
        <p:spPr/>
        <p:txBody>
          <a:bodyPr/>
          <a:lstStyle/>
          <a:p>
            <a:pPr>
              <a:defRPr/>
            </a:pPr>
            <a:fld id="{DB920100-309D-475E-93EC-22BF427E0241}" type="slidenum">
              <a:rPr lang="en-US" altLang="zh-TW" smtClean="0"/>
              <a:pPr>
                <a:defRPr/>
              </a:pPr>
              <a:t>21</a:t>
            </a:fld>
            <a:endParaRPr lang="en-US" altLang="zh-TW"/>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5"/>
          <p:cNvSpPr>
            <a:spLocks noChangeArrowheads="1"/>
          </p:cNvSpPr>
          <p:nvPr/>
        </p:nvSpPr>
        <p:spPr bwMode="auto">
          <a:xfrm>
            <a:off x="612775" y="1427163"/>
            <a:ext cx="7916863" cy="2649537"/>
          </a:xfrm>
          <a:prstGeom prst="rect">
            <a:avLst/>
          </a:prstGeom>
          <a:noFill/>
          <a:ln w="9525">
            <a:noFill/>
            <a:miter lim="800000"/>
            <a:headEnd/>
            <a:tailEnd/>
          </a:ln>
        </p:spPr>
        <p:txBody>
          <a:bodyPr/>
          <a:lstStyle/>
          <a:p>
            <a:pPr marL="269875" indent="-269875">
              <a:spcBef>
                <a:spcPct val="50000"/>
              </a:spcBef>
              <a:buFontTx/>
              <a:buBlip>
                <a:blip r:embed="rId2"/>
              </a:buBlip>
            </a:pPr>
            <a:r>
              <a:rPr lang="en-US" altLang="zh-TW" sz="1600">
                <a:solidFill>
                  <a:schemeClr val="accent2"/>
                </a:solidFill>
                <a:ea typeface="新細明體" pitchFamily="18" charset="-120"/>
              </a:rPr>
              <a:t>The alignment step in phylogenetic analysis is one of the most important because it produces the data set on which </a:t>
            </a:r>
            <a:r>
              <a:rPr lang="en-US" altLang="zh-TW" sz="1600">
                <a:solidFill>
                  <a:srgbClr val="A50021"/>
                </a:solidFill>
                <a:ea typeface="新細明體" pitchFamily="18" charset="-120"/>
              </a:rPr>
              <a:t>models of evolution are used</a:t>
            </a:r>
            <a:r>
              <a:rPr lang="en-US" altLang="zh-TW" sz="1600">
                <a:solidFill>
                  <a:schemeClr val="accent2"/>
                </a:solidFill>
                <a:ea typeface="新細明體" pitchFamily="18" charset="-120"/>
              </a:rPr>
              <a:t>.</a:t>
            </a:r>
          </a:p>
          <a:p>
            <a:pPr marL="269875" indent="-269875">
              <a:spcBef>
                <a:spcPct val="50000"/>
              </a:spcBef>
              <a:buFontTx/>
              <a:buBlip>
                <a:blip r:embed="rId2"/>
              </a:buBlip>
            </a:pPr>
            <a:r>
              <a:rPr lang="en-US" altLang="zh-TW" sz="1600">
                <a:solidFill>
                  <a:schemeClr val="accent2"/>
                </a:solidFill>
                <a:ea typeface="新細明體" pitchFamily="18" charset="-120"/>
              </a:rPr>
              <a:t>It is </a:t>
            </a:r>
            <a:r>
              <a:rPr lang="en-US" altLang="zh-TW" sz="1600">
                <a:solidFill>
                  <a:srgbClr val="A50021"/>
                </a:solidFill>
                <a:ea typeface="新細明體" pitchFamily="18" charset="-120"/>
              </a:rPr>
              <a:t>not uncommon to edit</a:t>
            </a:r>
            <a:r>
              <a:rPr lang="en-US" altLang="zh-TW" sz="1600">
                <a:solidFill>
                  <a:schemeClr val="accent2"/>
                </a:solidFill>
                <a:ea typeface="新細明體" pitchFamily="18" charset="-120"/>
              </a:rPr>
              <a:t> the alignment, deleting unambiguously aligned regions and inserting or deleting gaps to more accurately reflect probable evolutionary processes that led to the divergence between sequences.</a:t>
            </a:r>
          </a:p>
          <a:p>
            <a:pPr marL="269875" indent="-269875">
              <a:spcBef>
                <a:spcPct val="50000"/>
              </a:spcBef>
              <a:buFontTx/>
              <a:buBlip>
                <a:blip r:embed="rId2"/>
              </a:buBlip>
            </a:pPr>
            <a:r>
              <a:rPr lang="en-US" altLang="zh-TW" sz="1600">
                <a:solidFill>
                  <a:schemeClr val="accent2"/>
                </a:solidFill>
                <a:ea typeface="新細明體" pitchFamily="18" charset="-120"/>
              </a:rPr>
              <a:t>It is useful to perform phylogenetic analyses based on a series of slightly modified alignments to determine how ambiguous regions in the alignment affect the results and what aspects of the results one may have more or less confidence in.</a:t>
            </a:r>
          </a:p>
        </p:txBody>
      </p:sp>
      <p:sp>
        <p:nvSpPr>
          <p:cNvPr id="39939" name="AutoShape 7"/>
          <p:cNvSpPr>
            <a:spLocks noChangeArrowheads="1"/>
          </p:cNvSpPr>
          <p:nvPr/>
        </p:nvSpPr>
        <p:spPr bwMode="auto">
          <a:xfrm>
            <a:off x="571500" y="515938"/>
            <a:ext cx="4576763"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Notices of multiple sequence alignment</a:t>
            </a:r>
          </a:p>
        </p:txBody>
      </p:sp>
      <p:sp>
        <p:nvSpPr>
          <p:cNvPr id="4" name="投影片編號版面配置區 3"/>
          <p:cNvSpPr>
            <a:spLocks noGrp="1"/>
          </p:cNvSpPr>
          <p:nvPr>
            <p:ph type="sldNum" sz="quarter" idx="12"/>
          </p:nvPr>
        </p:nvSpPr>
        <p:spPr/>
        <p:txBody>
          <a:bodyPr/>
          <a:lstStyle/>
          <a:p>
            <a:pPr>
              <a:defRPr/>
            </a:pPr>
            <a:fld id="{EABE27A1-BDCB-46B0-ACE7-5337390355CD}" type="slidenum">
              <a:rPr lang="en-US" altLang="zh-TW" smtClean="0"/>
              <a:pPr>
                <a:defRPr/>
              </a:pPr>
              <a:t>22</a:t>
            </a:fld>
            <a:endParaRPr lang="en-US" altLang="zh-TW"/>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AutoShape 12"/>
          <p:cNvSpPr>
            <a:spLocks noChangeArrowheads="1"/>
          </p:cNvSpPr>
          <p:nvPr/>
        </p:nvSpPr>
        <p:spPr bwMode="auto">
          <a:xfrm>
            <a:off x="571500" y="515938"/>
            <a:ext cx="1984375"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pPr indent="363538"/>
            <a:r>
              <a:rPr lang="en-US" altLang="zh-TW" sz="1800">
                <a:solidFill>
                  <a:srgbClr val="990033"/>
                </a:solidFill>
                <a:ea typeface="新細明體" pitchFamily="18" charset="-120"/>
              </a:rPr>
              <a:t>Modeling</a:t>
            </a:r>
          </a:p>
        </p:txBody>
      </p:sp>
      <p:sp>
        <p:nvSpPr>
          <p:cNvPr id="40963" name="Oval 13"/>
          <p:cNvSpPr>
            <a:spLocks noChangeAspect="1" noChangeArrowheads="1"/>
          </p:cNvSpPr>
          <p:nvPr/>
        </p:nvSpPr>
        <p:spPr bwMode="auto">
          <a:xfrm>
            <a:off x="684213" y="731838"/>
            <a:ext cx="215900" cy="215900"/>
          </a:xfrm>
          <a:prstGeom prst="ellipse">
            <a:avLst/>
          </a:prstGeom>
          <a:solidFill>
            <a:srgbClr val="006600"/>
          </a:solidFill>
          <a:ln w="9525">
            <a:solidFill>
              <a:srgbClr val="006600"/>
            </a:solidFill>
            <a:round/>
            <a:headEnd/>
            <a:tailEnd/>
          </a:ln>
        </p:spPr>
        <p:txBody>
          <a:bodyPr wrap="none" anchor="ctr"/>
          <a:lstStyle/>
          <a:p>
            <a:pPr algn="ctr"/>
            <a:r>
              <a:rPr lang="en-US" altLang="zh-TW" sz="1200">
                <a:solidFill>
                  <a:schemeClr val="bg1"/>
                </a:solidFill>
                <a:ea typeface="新細明體" pitchFamily="18" charset="-120"/>
              </a:rPr>
              <a:t>2</a:t>
            </a:r>
          </a:p>
        </p:txBody>
      </p:sp>
      <p:sp>
        <p:nvSpPr>
          <p:cNvPr id="40964" name="Rectangle 16"/>
          <p:cNvSpPr>
            <a:spLocks noChangeArrowheads="1"/>
          </p:cNvSpPr>
          <p:nvPr/>
        </p:nvSpPr>
        <p:spPr bwMode="auto">
          <a:xfrm>
            <a:off x="612775" y="1268413"/>
            <a:ext cx="7916863" cy="1900237"/>
          </a:xfrm>
          <a:prstGeom prst="rect">
            <a:avLst/>
          </a:prstGeom>
          <a:noFill/>
          <a:ln w="9525">
            <a:noFill/>
            <a:miter lim="800000"/>
            <a:headEnd/>
            <a:tailEnd/>
          </a:ln>
        </p:spPr>
        <p:txBody>
          <a:bodyPr/>
          <a:lstStyle/>
          <a:p>
            <a:pPr>
              <a:lnSpc>
                <a:spcPct val="150000"/>
              </a:lnSpc>
              <a:spcBef>
                <a:spcPct val="50000"/>
              </a:spcBef>
            </a:pPr>
            <a:r>
              <a:rPr lang="en-US" altLang="zh-TW" sz="1400">
                <a:solidFill>
                  <a:schemeClr val="accent2"/>
                </a:solidFill>
                <a:ea typeface="新細明體" pitchFamily="18" charset="-120"/>
              </a:rPr>
              <a:t>In general, substitutions are more frequent between bases that are biochemically more similar. </a:t>
            </a:r>
          </a:p>
          <a:p>
            <a:pPr>
              <a:lnSpc>
                <a:spcPct val="150000"/>
              </a:lnSpc>
              <a:spcBef>
                <a:spcPct val="50000"/>
              </a:spcBef>
            </a:pPr>
            <a:r>
              <a:rPr lang="en-US" altLang="zh-TW" sz="1400">
                <a:solidFill>
                  <a:schemeClr val="accent2"/>
                </a:solidFill>
                <a:ea typeface="新細明體" pitchFamily="18" charset="-120"/>
              </a:rPr>
              <a:t>In the case of DNA, the four types of transition (A → G, G → A, C → T, T → C) are usually more frequent than the eight types of transversion (A → C, A → T, C → G, G → T, and the reverse). Such biases will affect the estimated divergence between two sequences.</a:t>
            </a:r>
          </a:p>
        </p:txBody>
      </p:sp>
      <p:grpSp>
        <p:nvGrpSpPr>
          <p:cNvPr id="40965" name="Group 70"/>
          <p:cNvGrpSpPr>
            <a:grpSpLocks/>
          </p:cNvGrpSpPr>
          <p:nvPr/>
        </p:nvGrpSpPr>
        <p:grpSpPr bwMode="auto">
          <a:xfrm>
            <a:off x="1006475" y="3497263"/>
            <a:ext cx="7129463" cy="1803400"/>
            <a:chOff x="476" y="2434"/>
            <a:chExt cx="4491" cy="1136"/>
          </a:xfrm>
        </p:grpSpPr>
        <p:sp>
          <p:nvSpPr>
            <p:cNvPr id="40971" name="Rectangle 18"/>
            <p:cNvSpPr>
              <a:spLocks noChangeArrowheads="1"/>
            </p:cNvSpPr>
            <p:nvPr/>
          </p:nvSpPr>
          <p:spPr bwMode="auto">
            <a:xfrm>
              <a:off x="476" y="2434"/>
              <a:ext cx="227" cy="1136"/>
            </a:xfrm>
            <a:prstGeom prst="rect">
              <a:avLst/>
            </a:prstGeom>
            <a:noFill/>
            <a:ln w="9525">
              <a:noFill/>
              <a:miter lim="800000"/>
              <a:headEnd/>
              <a:tailEnd/>
            </a:ln>
          </p:spPr>
          <p:txBody>
            <a:bodyPr>
              <a:spAutoFit/>
            </a:bodyPr>
            <a:lstStyle/>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C</a:t>
              </a:r>
            </a:p>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C</a:t>
              </a:r>
            </a:p>
            <a:p>
              <a:pPr algn="ctr"/>
              <a:r>
                <a:rPr lang="pt-BR" altLang="zh-TW" sz="1600">
                  <a:solidFill>
                    <a:schemeClr val="accent2"/>
                  </a:solidFill>
                  <a:latin typeface="Courier New" pitchFamily="49" charset="0"/>
                  <a:ea typeface="新細明體" pitchFamily="18" charset="-120"/>
                </a:rPr>
                <a:t>T</a:t>
              </a:r>
            </a:p>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C</a:t>
              </a:r>
              <a:endParaRPr lang="en-US" altLang="zh-TW" sz="1600">
                <a:solidFill>
                  <a:schemeClr val="accent2"/>
                </a:solidFill>
                <a:latin typeface="Courier New" pitchFamily="49" charset="0"/>
                <a:ea typeface="新細明體" pitchFamily="18" charset="-120"/>
              </a:endParaRPr>
            </a:p>
          </p:txBody>
        </p:sp>
        <p:cxnSp>
          <p:nvCxnSpPr>
            <p:cNvPr id="40972" name="AutoShape 45"/>
            <p:cNvCxnSpPr>
              <a:cxnSpLocks noChangeShapeType="1"/>
              <a:stCxn id="40971" idx="0"/>
              <a:endCxn id="40996" idx="0"/>
            </p:cNvCxnSpPr>
            <p:nvPr/>
          </p:nvCxnSpPr>
          <p:spPr bwMode="auto">
            <a:xfrm rot="5400000" flipV="1">
              <a:off x="970" y="2054"/>
              <a:ext cx="1" cy="762"/>
            </a:xfrm>
            <a:prstGeom prst="bentConnector3">
              <a:avLst>
                <a:gd name="adj1" fmla="val -14400005"/>
              </a:avLst>
            </a:prstGeom>
            <a:noFill/>
            <a:ln w="19050">
              <a:solidFill>
                <a:schemeClr val="hlink"/>
              </a:solidFill>
              <a:miter lim="800000"/>
              <a:headEnd/>
              <a:tailEnd type="triangle" w="med" len="med"/>
            </a:ln>
          </p:spPr>
        </p:cxnSp>
        <p:cxnSp>
          <p:nvCxnSpPr>
            <p:cNvPr id="40973" name="AutoShape 46"/>
            <p:cNvCxnSpPr>
              <a:cxnSpLocks noChangeShapeType="1"/>
              <a:stCxn id="40971" idx="0"/>
              <a:endCxn id="40984" idx="0"/>
            </p:cNvCxnSpPr>
            <p:nvPr/>
          </p:nvCxnSpPr>
          <p:spPr bwMode="auto">
            <a:xfrm rot="5400000" flipV="1">
              <a:off x="1737" y="1287"/>
              <a:ext cx="1" cy="2296"/>
            </a:xfrm>
            <a:prstGeom prst="bentConnector3">
              <a:avLst>
                <a:gd name="adj1" fmla="val -14400005"/>
              </a:avLst>
            </a:prstGeom>
            <a:noFill/>
            <a:ln w="19050">
              <a:solidFill>
                <a:schemeClr val="hlink"/>
              </a:solidFill>
              <a:miter lim="800000"/>
              <a:headEnd/>
              <a:tailEnd type="triangle" w="med" len="med"/>
            </a:ln>
          </p:spPr>
        </p:cxnSp>
        <p:grpSp>
          <p:nvGrpSpPr>
            <p:cNvPr id="40974" name="Group 66"/>
            <p:cNvGrpSpPr>
              <a:grpSpLocks/>
            </p:cNvGrpSpPr>
            <p:nvPr/>
          </p:nvGrpSpPr>
          <p:grpSpPr bwMode="auto">
            <a:xfrm>
              <a:off x="1238" y="2434"/>
              <a:ext cx="998" cy="1136"/>
              <a:chOff x="1474" y="2432"/>
              <a:chExt cx="998" cy="1136"/>
            </a:xfrm>
          </p:grpSpPr>
          <p:sp>
            <p:nvSpPr>
              <p:cNvPr id="40995" name="Rectangle 19"/>
              <p:cNvSpPr>
                <a:spLocks noChangeArrowheads="1"/>
              </p:cNvSpPr>
              <p:nvPr/>
            </p:nvSpPr>
            <p:spPr bwMode="auto">
              <a:xfrm>
                <a:off x="1860" y="2432"/>
                <a:ext cx="227" cy="1136"/>
              </a:xfrm>
              <a:prstGeom prst="rect">
                <a:avLst/>
              </a:prstGeom>
              <a:noFill/>
              <a:ln w="9525">
                <a:noFill/>
                <a:miter lim="800000"/>
                <a:headEnd/>
                <a:tailEnd/>
              </a:ln>
            </p:spPr>
            <p:txBody>
              <a:bodyPr>
                <a:spAutoFit/>
              </a:bodyPr>
              <a:lstStyle/>
              <a:p>
                <a:pPr algn="ctr"/>
                <a:endParaRPr lang="pt-BR" altLang="zh-TW" sz="1600">
                  <a:solidFill>
                    <a:schemeClr val="accent2"/>
                  </a:solidFill>
                  <a:latin typeface="Courier New" pitchFamily="49" charset="0"/>
                  <a:ea typeface="新細明體" pitchFamily="18" charset="-120"/>
                </a:endParaRPr>
              </a:p>
              <a:p>
                <a:pPr algn="ctr"/>
                <a:endParaRPr lang="pt-BR" altLang="zh-TW" sz="1600">
                  <a:solidFill>
                    <a:schemeClr val="accent2"/>
                  </a:solidFill>
                  <a:latin typeface="Courier New" pitchFamily="49" charset="0"/>
                  <a:ea typeface="新細明體" pitchFamily="18" charset="-120"/>
                </a:endParaRPr>
              </a:p>
              <a:p>
                <a:pPr algn="ctr"/>
                <a:r>
                  <a:rPr lang="pt-BR" altLang="zh-TW" sz="1600">
                    <a:solidFill>
                      <a:schemeClr val="accent2"/>
                    </a:solidFill>
                    <a:latin typeface="Courier New" pitchFamily="49" charset="0"/>
                    <a:ea typeface="新細明體" pitchFamily="18" charset="-120"/>
                  </a:rPr>
                  <a:t>C</a:t>
                </a:r>
              </a:p>
              <a:p>
                <a:pPr algn="ctr"/>
                <a:r>
                  <a:rPr lang="pt-BR" altLang="zh-TW" sz="1600">
                    <a:solidFill>
                      <a:schemeClr val="accent2"/>
                    </a:solidFill>
                    <a:latin typeface="Courier New" pitchFamily="49" charset="0"/>
                    <a:ea typeface="新細明體" pitchFamily="18" charset="-120"/>
                  </a:rPr>
                  <a:t>G</a:t>
                </a:r>
              </a:p>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C</a:t>
                </a:r>
              </a:p>
              <a:p>
                <a:pPr algn="ctr"/>
                <a:endParaRPr lang="en-US" altLang="zh-TW" sz="1600">
                  <a:solidFill>
                    <a:schemeClr val="accent2"/>
                  </a:solidFill>
                  <a:latin typeface="Courier New" pitchFamily="49" charset="0"/>
                  <a:ea typeface="新細明體" pitchFamily="18" charset="-120"/>
                </a:endParaRPr>
              </a:p>
            </p:txBody>
          </p:sp>
          <p:sp>
            <p:nvSpPr>
              <p:cNvPr id="40996" name="Rectangle 20"/>
              <p:cNvSpPr>
                <a:spLocks noChangeArrowheads="1"/>
              </p:cNvSpPr>
              <p:nvPr/>
            </p:nvSpPr>
            <p:spPr bwMode="auto">
              <a:xfrm>
                <a:off x="1474" y="2432"/>
                <a:ext cx="227" cy="1136"/>
              </a:xfrm>
              <a:prstGeom prst="rect">
                <a:avLst/>
              </a:prstGeom>
              <a:noFill/>
              <a:ln w="9525">
                <a:noFill/>
                <a:miter lim="800000"/>
                <a:headEnd/>
                <a:tailEnd/>
              </a:ln>
            </p:spPr>
            <p:txBody>
              <a:bodyPr>
                <a:spAutoFit/>
              </a:bodyPr>
              <a:lstStyle/>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C</a:t>
                </a:r>
              </a:p>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C</a:t>
                </a:r>
              </a:p>
              <a:p>
                <a:pPr algn="ctr"/>
                <a:r>
                  <a:rPr lang="pt-BR" altLang="zh-TW" sz="1600">
                    <a:solidFill>
                      <a:schemeClr val="accent2"/>
                    </a:solidFill>
                    <a:latin typeface="Courier New" pitchFamily="49" charset="0"/>
                    <a:ea typeface="新細明體" pitchFamily="18" charset="-120"/>
                  </a:rPr>
                  <a:t>T</a:t>
                </a:r>
              </a:p>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C</a:t>
                </a:r>
                <a:endParaRPr lang="en-US" altLang="zh-TW" sz="1600">
                  <a:solidFill>
                    <a:schemeClr val="accent2"/>
                  </a:solidFill>
                  <a:latin typeface="Courier New" pitchFamily="49" charset="0"/>
                  <a:ea typeface="新細明體" pitchFamily="18" charset="-120"/>
                </a:endParaRPr>
              </a:p>
            </p:txBody>
          </p:sp>
          <p:sp>
            <p:nvSpPr>
              <p:cNvPr id="40997" name="Rectangle 21"/>
              <p:cNvSpPr>
                <a:spLocks noChangeArrowheads="1"/>
              </p:cNvSpPr>
              <p:nvPr/>
            </p:nvSpPr>
            <p:spPr bwMode="auto">
              <a:xfrm>
                <a:off x="2245" y="2432"/>
                <a:ext cx="227" cy="1136"/>
              </a:xfrm>
              <a:prstGeom prst="rect">
                <a:avLst/>
              </a:prstGeom>
              <a:noFill/>
              <a:ln w="9525">
                <a:noFill/>
                <a:miter lim="800000"/>
                <a:headEnd/>
                <a:tailEnd/>
              </a:ln>
            </p:spPr>
            <p:txBody>
              <a:bodyPr>
                <a:spAutoFit/>
              </a:bodyPr>
              <a:lstStyle/>
              <a:p>
                <a:pPr algn="ctr"/>
                <a:endParaRPr lang="pt-BR" altLang="zh-TW" sz="1600">
                  <a:solidFill>
                    <a:schemeClr val="accent2"/>
                  </a:solidFill>
                  <a:latin typeface="Courier New" pitchFamily="49" charset="0"/>
                  <a:ea typeface="新細明體" pitchFamily="18" charset="-120"/>
                </a:endParaRPr>
              </a:p>
              <a:p>
                <a:pPr algn="ctr"/>
                <a:endParaRPr lang="pt-BR" altLang="zh-TW" sz="1600">
                  <a:solidFill>
                    <a:schemeClr val="accent2"/>
                  </a:solidFill>
                  <a:latin typeface="Courier New" pitchFamily="49" charset="0"/>
                  <a:ea typeface="新細明體" pitchFamily="18" charset="-120"/>
                </a:endParaRPr>
              </a:p>
              <a:p>
                <a:pPr algn="ctr"/>
                <a:r>
                  <a:rPr lang="pt-BR" altLang="zh-TW" sz="1600">
                    <a:solidFill>
                      <a:schemeClr val="accent2"/>
                    </a:solidFill>
                    <a:latin typeface="Courier New" pitchFamily="49" charset="0"/>
                    <a:ea typeface="新細明體" pitchFamily="18" charset="-120"/>
                  </a:rPr>
                  <a:t>T</a:t>
                </a:r>
              </a:p>
              <a:p>
                <a:pPr algn="ctr"/>
                <a:endParaRPr lang="pt-BR" altLang="zh-TW" sz="1600">
                  <a:solidFill>
                    <a:schemeClr val="accent2"/>
                  </a:solidFill>
                  <a:latin typeface="Courier New" pitchFamily="49" charset="0"/>
                  <a:ea typeface="新細明體" pitchFamily="18" charset="-120"/>
                </a:endParaRPr>
              </a:p>
              <a:p>
                <a:pPr algn="ctr"/>
                <a:endParaRPr lang="pt-BR" altLang="zh-TW" sz="1600">
                  <a:solidFill>
                    <a:schemeClr val="accent2"/>
                  </a:solidFill>
                  <a:latin typeface="Courier New" pitchFamily="49" charset="0"/>
                  <a:ea typeface="新細明體" pitchFamily="18" charset="-120"/>
                </a:endParaRPr>
              </a:p>
              <a:p>
                <a:pPr algn="ctr"/>
                <a:r>
                  <a:rPr lang="pt-BR" altLang="zh-TW" sz="1600">
                    <a:solidFill>
                      <a:schemeClr val="accent2"/>
                    </a:solidFill>
                    <a:latin typeface="Courier New" pitchFamily="49" charset="0"/>
                    <a:ea typeface="新細明體" pitchFamily="18" charset="-120"/>
                  </a:rPr>
                  <a:t>T</a:t>
                </a:r>
                <a:endParaRPr lang="en-US" altLang="zh-TW" sz="1600">
                  <a:solidFill>
                    <a:schemeClr val="accent2"/>
                  </a:solidFill>
                  <a:latin typeface="Courier New" pitchFamily="49" charset="0"/>
                  <a:ea typeface="新細明體" pitchFamily="18" charset="-120"/>
                </a:endParaRPr>
              </a:p>
              <a:p>
                <a:pPr algn="ctr"/>
                <a:endParaRPr lang="en-US" altLang="zh-TW" sz="1600">
                  <a:solidFill>
                    <a:schemeClr val="accent2"/>
                  </a:solidFill>
                  <a:latin typeface="Courier New" pitchFamily="49" charset="0"/>
                  <a:ea typeface="新細明體" pitchFamily="18" charset="-120"/>
                </a:endParaRPr>
              </a:p>
            </p:txBody>
          </p:sp>
          <p:grpSp>
            <p:nvGrpSpPr>
              <p:cNvPr id="40998" name="Group 54"/>
              <p:cNvGrpSpPr>
                <a:grpSpLocks/>
              </p:cNvGrpSpPr>
              <p:nvPr/>
            </p:nvGrpSpPr>
            <p:grpSpPr bwMode="auto">
              <a:xfrm>
                <a:off x="1690" y="2847"/>
                <a:ext cx="182" cy="454"/>
                <a:chOff x="1697" y="2847"/>
                <a:chExt cx="182" cy="454"/>
              </a:xfrm>
            </p:grpSpPr>
            <p:sp>
              <p:nvSpPr>
                <p:cNvPr id="41002" name="Line 47"/>
                <p:cNvSpPr>
                  <a:spLocks noChangeShapeType="1"/>
                </p:cNvSpPr>
                <p:nvPr/>
              </p:nvSpPr>
              <p:spPr bwMode="auto">
                <a:xfrm>
                  <a:off x="1697" y="2847"/>
                  <a:ext cx="181" cy="0"/>
                </a:xfrm>
                <a:prstGeom prst="line">
                  <a:avLst/>
                </a:prstGeom>
                <a:noFill/>
                <a:ln w="25400">
                  <a:solidFill>
                    <a:srgbClr val="A50021"/>
                  </a:solidFill>
                  <a:round/>
                  <a:headEnd/>
                  <a:tailEnd type="triangle" w="med" len="med"/>
                </a:ln>
              </p:spPr>
              <p:txBody>
                <a:bodyPr/>
                <a:lstStyle/>
                <a:p>
                  <a:endParaRPr lang="zh-TW" altLang="en-US"/>
                </a:p>
              </p:txBody>
            </p:sp>
            <p:sp>
              <p:nvSpPr>
                <p:cNvPr id="41003" name="Line 48"/>
                <p:cNvSpPr>
                  <a:spLocks noChangeShapeType="1"/>
                </p:cNvSpPr>
                <p:nvPr/>
              </p:nvSpPr>
              <p:spPr bwMode="auto">
                <a:xfrm>
                  <a:off x="1698" y="2998"/>
                  <a:ext cx="181" cy="0"/>
                </a:xfrm>
                <a:prstGeom prst="line">
                  <a:avLst/>
                </a:prstGeom>
                <a:noFill/>
                <a:ln w="25400">
                  <a:solidFill>
                    <a:srgbClr val="A50021"/>
                  </a:solidFill>
                  <a:round/>
                  <a:headEnd/>
                  <a:tailEnd type="triangle" w="med" len="med"/>
                </a:ln>
              </p:spPr>
              <p:txBody>
                <a:bodyPr/>
                <a:lstStyle/>
                <a:p>
                  <a:endParaRPr lang="zh-TW" altLang="en-US"/>
                </a:p>
              </p:txBody>
            </p:sp>
            <p:sp>
              <p:nvSpPr>
                <p:cNvPr id="41004" name="Line 49"/>
                <p:cNvSpPr>
                  <a:spLocks noChangeShapeType="1"/>
                </p:cNvSpPr>
                <p:nvPr/>
              </p:nvSpPr>
              <p:spPr bwMode="auto">
                <a:xfrm>
                  <a:off x="1698" y="3149"/>
                  <a:ext cx="181" cy="0"/>
                </a:xfrm>
                <a:prstGeom prst="line">
                  <a:avLst/>
                </a:prstGeom>
                <a:noFill/>
                <a:ln w="25400">
                  <a:solidFill>
                    <a:srgbClr val="A50021"/>
                  </a:solidFill>
                  <a:round/>
                  <a:headEnd/>
                  <a:tailEnd type="triangle" w="med" len="med"/>
                </a:ln>
              </p:spPr>
              <p:txBody>
                <a:bodyPr/>
                <a:lstStyle/>
                <a:p>
                  <a:endParaRPr lang="zh-TW" altLang="en-US"/>
                </a:p>
              </p:txBody>
            </p:sp>
            <p:sp>
              <p:nvSpPr>
                <p:cNvPr id="41005" name="Line 50"/>
                <p:cNvSpPr>
                  <a:spLocks noChangeShapeType="1"/>
                </p:cNvSpPr>
                <p:nvPr/>
              </p:nvSpPr>
              <p:spPr bwMode="auto">
                <a:xfrm>
                  <a:off x="1698" y="3301"/>
                  <a:ext cx="181" cy="0"/>
                </a:xfrm>
                <a:prstGeom prst="line">
                  <a:avLst/>
                </a:prstGeom>
                <a:noFill/>
                <a:ln w="25400">
                  <a:solidFill>
                    <a:srgbClr val="A50021"/>
                  </a:solidFill>
                  <a:round/>
                  <a:headEnd/>
                  <a:tailEnd type="triangle" w="med" len="med"/>
                </a:ln>
              </p:spPr>
              <p:txBody>
                <a:bodyPr/>
                <a:lstStyle/>
                <a:p>
                  <a:endParaRPr lang="zh-TW" altLang="en-US"/>
                </a:p>
              </p:txBody>
            </p:sp>
          </p:grpSp>
          <p:grpSp>
            <p:nvGrpSpPr>
              <p:cNvPr id="40999" name="Group 55"/>
              <p:cNvGrpSpPr>
                <a:grpSpLocks/>
              </p:cNvGrpSpPr>
              <p:nvPr/>
            </p:nvGrpSpPr>
            <p:grpSpPr bwMode="auto">
              <a:xfrm>
                <a:off x="2076" y="2847"/>
                <a:ext cx="181" cy="454"/>
                <a:chOff x="2064" y="2847"/>
                <a:chExt cx="181" cy="454"/>
              </a:xfrm>
            </p:grpSpPr>
            <p:sp>
              <p:nvSpPr>
                <p:cNvPr id="41000" name="Line 51"/>
                <p:cNvSpPr>
                  <a:spLocks noChangeShapeType="1"/>
                </p:cNvSpPr>
                <p:nvPr/>
              </p:nvSpPr>
              <p:spPr bwMode="auto">
                <a:xfrm>
                  <a:off x="2064" y="2847"/>
                  <a:ext cx="181" cy="0"/>
                </a:xfrm>
                <a:prstGeom prst="line">
                  <a:avLst/>
                </a:prstGeom>
                <a:noFill/>
                <a:ln w="25400">
                  <a:solidFill>
                    <a:srgbClr val="A50021"/>
                  </a:solidFill>
                  <a:round/>
                  <a:headEnd/>
                  <a:tailEnd type="triangle" w="med" len="med"/>
                </a:ln>
              </p:spPr>
              <p:txBody>
                <a:bodyPr/>
                <a:lstStyle/>
                <a:p>
                  <a:endParaRPr lang="zh-TW" altLang="en-US"/>
                </a:p>
              </p:txBody>
            </p:sp>
            <p:sp>
              <p:nvSpPr>
                <p:cNvPr id="41001" name="Line 52"/>
                <p:cNvSpPr>
                  <a:spLocks noChangeShapeType="1"/>
                </p:cNvSpPr>
                <p:nvPr/>
              </p:nvSpPr>
              <p:spPr bwMode="auto">
                <a:xfrm>
                  <a:off x="2064" y="3301"/>
                  <a:ext cx="181" cy="0"/>
                </a:xfrm>
                <a:prstGeom prst="line">
                  <a:avLst/>
                </a:prstGeom>
                <a:noFill/>
                <a:ln w="25400">
                  <a:solidFill>
                    <a:srgbClr val="A50021"/>
                  </a:solidFill>
                  <a:round/>
                  <a:headEnd/>
                  <a:tailEnd type="triangle" w="med" len="med"/>
                </a:ln>
              </p:spPr>
              <p:txBody>
                <a:bodyPr/>
                <a:lstStyle/>
                <a:p>
                  <a:endParaRPr lang="zh-TW" altLang="en-US"/>
                </a:p>
              </p:txBody>
            </p:sp>
          </p:grpSp>
        </p:grpSp>
        <p:grpSp>
          <p:nvGrpSpPr>
            <p:cNvPr id="40975" name="Group 67"/>
            <p:cNvGrpSpPr>
              <a:grpSpLocks/>
            </p:cNvGrpSpPr>
            <p:nvPr/>
          </p:nvGrpSpPr>
          <p:grpSpPr bwMode="auto">
            <a:xfrm>
              <a:off x="2772" y="2434"/>
              <a:ext cx="998" cy="1136"/>
              <a:chOff x="2880" y="2436"/>
              <a:chExt cx="998" cy="1136"/>
            </a:xfrm>
          </p:grpSpPr>
          <p:sp>
            <p:nvSpPr>
              <p:cNvPr id="40984" name="Rectangle 22"/>
              <p:cNvSpPr>
                <a:spLocks noChangeArrowheads="1"/>
              </p:cNvSpPr>
              <p:nvPr/>
            </p:nvSpPr>
            <p:spPr bwMode="auto">
              <a:xfrm>
                <a:off x="2880" y="2436"/>
                <a:ext cx="227" cy="1136"/>
              </a:xfrm>
              <a:prstGeom prst="rect">
                <a:avLst/>
              </a:prstGeom>
              <a:noFill/>
              <a:ln w="9525">
                <a:noFill/>
                <a:miter lim="800000"/>
                <a:headEnd/>
                <a:tailEnd/>
              </a:ln>
            </p:spPr>
            <p:txBody>
              <a:bodyPr>
                <a:spAutoFit/>
              </a:bodyPr>
              <a:lstStyle/>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C</a:t>
                </a:r>
              </a:p>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C</a:t>
                </a:r>
              </a:p>
              <a:p>
                <a:pPr algn="ctr"/>
                <a:r>
                  <a:rPr lang="pt-BR" altLang="zh-TW" sz="1600">
                    <a:solidFill>
                      <a:schemeClr val="accent2"/>
                    </a:solidFill>
                    <a:latin typeface="Courier New" pitchFamily="49" charset="0"/>
                    <a:ea typeface="新細明體" pitchFamily="18" charset="-120"/>
                  </a:rPr>
                  <a:t>T</a:t>
                </a:r>
              </a:p>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C</a:t>
                </a:r>
                <a:endParaRPr lang="en-US" altLang="zh-TW" sz="1600">
                  <a:solidFill>
                    <a:schemeClr val="accent2"/>
                  </a:solidFill>
                  <a:latin typeface="Courier New" pitchFamily="49" charset="0"/>
                  <a:ea typeface="新細明體" pitchFamily="18" charset="-120"/>
                </a:endParaRPr>
              </a:p>
            </p:txBody>
          </p:sp>
          <p:sp>
            <p:nvSpPr>
              <p:cNvPr id="40985" name="Rectangle 23"/>
              <p:cNvSpPr>
                <a:spLocks noChangeArrowheads="1"/>
              </p:cNvSpPr>
              <p:nvPr/>
            </p:nvSpPr>
            <p:spPr bwMode="auto">
              <a:xfrm>
                <a:off x="3266" y="2436"/>
                <a:ext cx="227" cy="1136"/>
              </a:xfrm>
              <a:prstGeom prst="rect">
                <a:avLst/>
              </a:prstGeom>
              <a:noFill/>
              <a:ln w="9525">
                <a:noFill/>
                <a:miter lim="800000"/>
                <a:headEnd/>
                <a:tailEnd/>
              </a:ln>
            </p:spPr>
            <p:txBody>
              <a:bodyPr>
                <a:spAutoFit/>
              </a:bodyPr>
              <a:lstStyle/>
              <a:p>
                <a:pPr algn="ctr"/>
                <a:endParaRPr lang="pt-BR" altLang="zh-TW" sz="1600">
                  <a:solidFill>
                    <a:schemeClr val="accent2"/>
                  </a:solidFill>
                  <a:latin typeface="Courier New" pitchFamily="49" charset="0"/>
                  <a:ea typeface="新細明體" pitchFamily="18" charset="-120"/>
                </a:endParaRPr>
              </a:p>
              <a:p>
                <a:pPr algn="ctr"/>
                <a:r>
                  <a:rPr lang="pt-BR" altLang="zh-TW" sz="1600">
                    <a:solidFill>
                      <a:schemeClr val="accent2"/>
                    </a:solidFill>
                    <a:latin typeface="Courier New" pitchFamily="49" charset="0"/>
                    <a:ea typeface="新細明體" pitchFamily="18" charset="-120"/>
                  </a:rPr>
                  <a:t>A</a:t>
                </a:r>
              </a:p>
              <a:p>
                <a:pPr algn="ctr"/>
                <a:endParaRPr lang="pt-BR" altLang="zh-TW" sz="1600">
                  <a:solidFill>
                    <a:schemeClr val="accent2"/>
                  </a:solidFill>
                  <a:latin typeface="Courier New" pitchFamily="49" charset="0"/>
                  <a:ea typeface="新細明體" pitchFamily="18" charset="-120"/>
                </a:endParaRPr>
              </a:p>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A</a:t>
                </a:r>
              </a:p>
              <a:p>
                <a:pPr algn="ctr"/>
                <a:r>
                  <a:rPr lang="pt-BR" altLang="zh-TW" sz="1600">
                    <a:solidFill>
                      <a:schemeClr val="accent2"/>
                    </a:solidFill>
                    <a:latin typeface="Courier New" pitchFamily="49" charset="0"/>
                    <a:ea typeface="新細明體" pitchFamily="18" charset="-120"/>
                  </a:rPr>
                  <a:t>T</a:t>
                </a:r>
              </a:p>
              <a:p>
                <a:pPr algn="ctr"/>
                <a:r>
                  <a:rPr lang="pt-BR" altLang="zh-TW" sz="1600">
                    <a:solidFill>
                      <a:schemeClr val="accent2"/>
                    </a:solidFill>
                    <a:latin typeface="Courier New" pitchFamily="49" charset="0"/>
                    <a:ea typeface="新細明體" pitchFamily="18" charset="-120"/>
                  </a:rPr>
                  <a:t>T</a:t>
                </a:r>
                <a:endParaRPr lang="en-US" altLang="zh-TW" sz="1600">
                  <a:solidFill>
                    <a:schemeClr val="accent2"/>
                  </a:solidFill>
                  <a:latin typeface="Courier New" pitchFamily="49" charset="0"/>
                  <a:ea typeface="新細明體" pitchFamily="18" charset="-120"/>
                </a:endParaRPr>
              </a:p>
            </p:txBody>
          </p:sp>
          <p:sp>
            <p:nvSpPr>
              <p:cNvPr id="40986" name="Rectangle 24"/>
              <p:cNvSpPr>
                <a:spLocks noChangeArrowheads="1"/>
              </p:cNvSpPr>
              <p:nvPr/>
            </p:nvSpPr>
            <p:spPr bwMode="auto">
              <a:xfrm>
                <a:off x="3651" y="2436"/>
                <a:ext cx="227" cy="1136"/>
              </a:xfrm>
              <a:prstGeom prst="rect">
                <a:avLst/>
              </a:prstGeom>
              <a:noFill/>
              <a:ln w="9525">
                <a:noFill/>
                <a:miter lim="800000"/>
                <a:headEnd/>
                <a:tailEnd/>
              </a:ln>
            </p:spPr>
            <p:txBody>
              <a:bodyPr>
                <a:spAutoFit/>
              </a:bodyPr>
              <a:lstStyle/>
              <a:p>
                <a:pPr algn="ctr"/>
                <a:endParaRPr lang="pt-BR" altLang="zh-TW" sz="1600">
                  <a:solidFill>
                    <a:schemeClr val="accent2"/>
                  </a:solidFill>
                  <a:latin typeface="Courier New" pitchFamily="49" charset="0"/>
                  <a:ea typeface="新細明體" pitchFamily="18" charset="-120"/>
                </a:endParaRPr>
              </a:p>
              <a:p>
                <a:pPr algn="ctr"/>
                <a:endParaRPr lang="pt-BR" altLang="zh-TW" sz="1600">
                  <a:solidFill>
                    <a:schemeClr val="accent2"/>
                  </a:solidFill>
                  <a:latin typeface="Courier New" pitchFamily="49" charset="0"/>
                  <a:ea typeface="新細明體" pitchFamily="18" charset="-120"/>
                </a:endParaRPr>
              </a:p>
              <a:p>
                <a:pPr algn="ctr"/>
                <a:endParaRPr lang="pt-BR" altLang="zh-TW" sz="1600">
                  <a:solidFill>
                    <a:schemeClr val="accent2"/>
                  </a:solidFill>
                  <a:latin typeface="Courier New" pitchFamily="49" charset="0"/>
                  <a:ea typeface="新細明體" pitchFamily="18" charset="-120"/>
                </a:endParaRPr>
              </a:p>
              <a:p>
                <a:pPr algn="ctr"/>
                <a:endParaRPr lang="pt-BR" altLang="zh-TW" sz="1600">
                  <a:solidFill>
                    <a:schemeClr val="accent2"/>
                  </a:solidFill>
                  <a:latin typeface="Courier New" pitchFamily="49" charset="0"/>
                  <a:ea typeface="新細明體" pitchFamily="18" charset="-120"/>
                </a:endParaRPr>
              </a:p>
              <a:p>
                <a:pPr algn="ctr"/>
                <a:endParaRPr lang="pt-BR" altLang="zh-TW" sz="1600">
                  <a:solidFill>
                    <a:schemeClr val="accent2"/>
                  </a:solidFill>
                  <a:latin typeface="Courier New" pitchFamily="49" charset="0"/>
                  <a:ea typeface="新細明體" pitchFamily="18" charset="-120"/>
                </a:endParaRPr>
              </a:p>
              <a:p>
                <a:pPr algn="ctr"/>
                <a:endParaRPr lang="pt-BR" altLang="zh-TW" sz="1600">
                  <a:solidFill>
                    <a:schemeClr val="accent2"/>
                  </a:solidFill>
                  <a:latin typeface="Courier New" pitchFamily="49" charset="0"/>
                  <a:ea typeface="新細明體" pitchFamily="18" charset="-120"/>
                </a:endParaRPr>
              </a:p>
              <a:p>
                <a:pPr algn="ctr"/>
                <a:r>
                  <a:rPr lang="pt-BR" altLang="zh-TW" sz="1600">
                    <a:solidFill>
                      <a:schemeClr val="accent2"/>
                    </a:solidFill>
                    <a:latin typeface="Courier New" pitchFamily="49" charset="0"/>
                    <a:ea typeface="新細明體" pitchFamily="18" charset="-120"/>
                  </a:rPr>
                  <a:t>C</a:t>
                </a:r>
                <a:endParaRPr lang="en-US" altLang="zh-TW" sz="1600">
                  <a:solidFill>
                    <a:schemeClr val="accent2"/>
                  </a:solidFill>
                  <a:latin typeface="Courier New" pitchFamily="49" charset="0"/>
                  <a:ea typeface="新細明體" pitchFamily="18" charset="-120"/>
                </a:endParaRPr>
              </a:p>
            </p:txBody>
          </p:sp>
          <p:grpSp>
            <p:nvGrpSpPr>
              <p:cNvPr id="40987" name="Group 65"/>
              <p:cNvGrpSpPr>
                <a:grpSpLocks/>
              </p:cNvGrpSpPr>
              <p:nvPr/>
            </p:nvGrpSpPr>
            <p:grpSpPr bwMode="auto">
              <a:xfrm>
                <a:off x="3096" y="2704"/>
                <a:ext cx="182" cy="771"/>
                <a:chOff x="3096" y="2704"/>
                <a:chExt cx="182" cy="771"/>
              </a:xfrm>
            </p:grpSpPr>
            <p:grpSp>
              <p:nvGrpSpPr>
                <p:cNvPr id="40989" name="Group 57"/>
                <p:cNvGrpSpPr>
                  <a:grpSpLocks/>
                </p:cNvGrpSpPr>
                <p:nvPr/>
              </p:nvGrpSpPr>
              <p:grpSpPr bwMode="auto">
                <a:xfrm>
                  <a:off x="3096" y="3021"/>
                  <a:ext cx="182" cy="454"/>
                  <a:chOff x="1697" y="2847"/>
                  <a:chExt cx="182" cy="454"/>
                </a:xfrm>
              </p:grpSpPr>
              <p:sp>
                <p:nvSpPr>
                  <p:cNvPr id="40991" name="Line 58"/>
                  <p:cNvSpPr>
                    <a:spLocks noChangeShapeType="1"/>
                  </p:cNvSpPr>
                  <p:nvPr/>
                </p:nvSpPr>
                <p:spPr bwMode="auto">
                  <a:xfrm>
                    <a:off x="1697" y="2847"/>
                    <a:ext cx="181" cy="0"/>
                  </a:xfrm>
                  <a:prstGeom prst="line">
                    <a:avLst/>
                  </a:prstGeom>
                  <a:noFill/>
                  <a:ln w="25400">
                    <a:solidFill>
                      <a:srgbClr val="A50021"/>
                    </a:solidFill>
                    <a:round/>
                    <a:headEnd/>
                    <a:tailEnd type="triangle" w="med" len="med"/>
                  </a:ln>
                </p:spPr>
                <p:txBody>
                  <a:bodyPr/>
                  <a:lstStyle/>
                  <a:p>
                    <a:endParaRPr lang="zh-TW" altLang="en-US"/>
                  </a:p>
                </p:txBody>
              </p:sp>
              <p:sp>
                <p:nvSpPr>
                  <p:cNvPr id="40992" name="Line 59"/>
                  <p:cNvSpPr>
                    <a:spLocks noChangeShapeType="1"/>
                  </p:cNvSpPr>
                  <p:nvPr/>
                </p:nvSpPr>
                <p:spPr bwMode="auto">
                  <a:xfrm>
                    <a:off x="1698" y="2998"/>
                    <a:ext cx="181" cy="0"/>
                  </a:xfrm>
                  <a:prstGeom prst="line">
                    <a:avLst/>
                  </a:prstGeom>
                  <a:noFill/>
                  <a:ln w="25400">
                    <a:solidFill>
                      <a:srgbClr val="A50021"/>
                    </a:solidFill>
                    <a:round/>
                    <a:headEnd/>
                    <a:tailEnd type="triangle" w="med" len="med"/>
                  </a:ln>
                </p:spPr>
                <p:txBody>
                  <a:bodyPr/>
                  <a:lstStyle/>
                  <a:p>
                    <a:endParaRPr lang="zh-TW" altLang="en-US"/>
                  </a:p>
                </p:txBody>
              </p:sp>
              <p:sp>
                <p:nvSpPr>
                  <p:cNvPr id="40993" name="Line 60"/>
                  <p:cNvSpPr>
                    <a:spLocks noChangeShapeType="1"/>
                  </p:cNvSpPr>
                  <p:nvPr/>
                </p:nvSpPr>
                <p:spPr bwMode="auto">
                  <a:xfrm>
                    <a:off x="1698" y="3149"/>
                    <a:ext cx="181" cy="0"/>
                  </a:xfrm>
                  <a:prstGeom prst="line">
                    <a:avLst/>
                  </a:prstGeom>
                  <a:noFill/>
                  <a:ln w="25400">
                    <a:solidFill>
                      <a:srgbClr val="A50021"/>
                    </a:solidFill>
                    <a:round/>
                    <a:headEnd/>
                    <a:tailEnd type="triangle" w="med" len="med"/>
                  </a:ln>
                </p:spPr>
                <p:txBody>
                  <a:bodyPr/>
                  <a:lstStyle/>
                  <a:p>
                    <a:endParaRPr lang="zh-TW" altLang="en-US"/>
                  </a:p>
                </p:txBody>
              </p:sp>
              <p:sp>
                <p:nvSpPr>
                  <p:cNvPr id="40994" name="Line 61"/>
                  <p:cNvSpPr>
                    <a:spLocks noChangeShapeType="1"/>
                  </p:cNvSpPr>
                  <p:nvPr/>
                </p:nvSpPr>
                <p:spPr bwMode="auto">
                  <a:xfrm>
                    <a:off x="1698" y="3301"/>
                    <a:ext cx="181" cy="0"/>
                  </a:xfrm>
                  <a:prstGeom prst="line">
                    <a:avLst/>
                  </a:prstGeom>
                  <a:noFill/>
                  <a:ln w="25400">
                    <a:solidFill>
                      <a:srgbClr val="A50021"/>
                    </a:solidFill>
                    <a:round/>
                    <a:headEnd/>
                    <a:tailEnd type="triangle" w="med" len="med"/>
                  </a:ln>
                </p:spPr>
                <p:txBody>
                  <a:bodyPr/>
                  <a:lstStyle/>
                  <a:p>
                    <a:endParaRPr lang="zh-TW" altLang="en-US"/>
                  </a:p>
                </p:txBody>
              </p:sp>
            </p:grpSp>
            <p:sp>
              <p:nvSpPr>
                <p:cNvPr id="40990" name="Line 63"/>
                <p:cNvSpPr>
                  <a:spLocks noChangeShapeType="1"/>
                </p:cNvSpPr>
                <p:nvPr/>
              </p:nvSpPr>
              <p:spPr bwMode="auto">
                <a:xfrm>
                  <a:off x="3096" y="2704"/>
                  <a:ext cx="181" cy="0"/>
                </a:xfrm>
                <a:prstGeom prst="line">
                  <a:avLst/>
                </a:prstGeom>
                <a:noFill/>
                <a:ln w="25400">
                  <a:solidFill>
                    <a:srgbClr val="A50021"/>
                  </a:solidFill>
                  <a:round/>
                  <a:headEnd/>
                  <a:tailEnd type="triangle" w="med" len="med"/>
                </a:ln>
              </p:spPr>
              <p:txBody>
                <a:bodyPr/>
                <a:lstStyle/>
                <a:p>
                  <a:endParaRPr lang="zh-TW" altLang="en-US"/>
                </a:p>
              </p:txBody>
            </p:sp>
          </p:grpSp>
          <p:sp>
            <p:nvSpPr>
              <p:cNvPr id="40988" name="Line 64"/>
              <p:cNvSpPr>
                <a:spLocks noChangeShapeType="1"/>
              </p:cNvSpPr>
              <p:nvPr/>
            </p:nvSpPr>
            <p:spPr bwMode="auto">
              <a:xfrm>
                <a:off x="3482" y="3475"/>
                <a:ext cx="181" cy="0"/>
              </a:xfrm>
              <a:prstGeom prst="line">
                <a:avLst/>
              </a:prstGeom>
              <a:noFill/>
              <a:ln w="25400">
                <a:solidFill>
                  <a:srgbClr val="A50021"/>
                </a:solidFill>
                <a:round/>
                <a:headEnd/>
                <a:tailEnd type="triangle" w="med" len="med"/>
              </a:ln>
            </p:spPr>
            <p:txBody>
              <a:bodyPr/>
              <a:lstStyle/>
              <a:p>
                <a:endParaRPr lang="zh-TW" altLang="en-US"/>
              </a:p>
            </p:txBody>
          </p:sp>
        </p:grpSp>
        <p:grpSp>
          <p:nvGrpSpPr>
            <p:cNvPr id="40976" name="Group 69"/>
            <p:cNvGrpSpPr>
              <a:grpSpLocks/>
            </p:cNvGrpSpPr>
            <p:nvPr/>
          </p:nvGrpSpPr>
          <p:grpSpPr bwMode="auto">
            <a:xfrm>
              <a:off x="3787" y="2477"/>
              <a:ext cx="1180" cy="1051"/>
              <a:chOff x="3787" y="2477"/>
              <a:chExt cx="1180" cy="1051"/>
            </a:xfrm>
          </p:grpSpPr>
          <p:sp>
            <p:nvSpPr>
              <p:cNvPr id="40977" name="Rectangle 35"/>
              <p:cNvSpPr>
                <a:spLocks noChangeArrowheads="1"/>
              </p:cNvSpPr>
              <p:nvPr/>
            </p:nvSpPr>
            <p:spPr bwMode="auto">
              <a:xfrm>
                <a:off x="3787" y="2627"/>
                <a:ext cx="1180" cy="154"/>
              </a:xfrm>
              <a:prstGeom prst="rect">
                <a:avLst/>
              </a:prstGeom>
              <a:noFill/>
              <a:ln w="9525">
                <a:noFill/>
                <a:miter lim="800000"/>
                <a:headEnd/>
                <a:tailEnd/>
              </a:ln>
            </p:spPr>
            <p:txBody>
              <a:bodyPr anchor="ctr">
                <a:spAutoFit/>
              </a:bodyPr>
              <a:lstStyle/>
              <a:p>
                <a:r>
                  <a:rPr kumimoji="0" lang="en-US" altLang="zh-TW" sz="1000">
                    <a:solidFill>
                      <a:srgbClr val="006600"/>
                    </a:solidFill>
                    <a:ea typeface="新細明體" pitchFamily="18" charset="-120"/>
                  </a:rPr>
                  <a:t>single substitution  </a:t>
                </a:r>
              </a:p>
            </p:txBody>
          </p:sp>
          <p:sp>
            <p:nvSpPr>
              <p:cNvPr id="40978" name="Rectangle 38"/>
              <p:cNvSpPr>
                <a:spLocks noChangeArrowheads="1"/>
              </p:cNvSpPr>
              <p:nvPr/>
            </p:nvSpPr>
            <p:spPr bwMode="auto">
              <a:xfrm>
                <a:off x="3787" y="3225"/>
                <a:ext cx="1180" cy="154"/>
              </a:xfrm>
              <a:prstGeom prst="rect">
                <a:avLst/>
              </a:prstGeom>
              <a:noFill/>
              <a:ln w="9525">
                <a:noFill/>
                <a:miter lim="800000"/>
                <a:headEnd/>
                <a:tailEnd/>
              </a:ln>
            </p:spPr>
            <p:txBody>
              <a:bodyPr anchor="ctr">
                <a:spAutoFit/>
              </a:bodyPr>
              <a:lstStyle/>
              <a:p>
                <a:r>
                  <a:rPr kumimoji="0" lang="en-US" altLang="zh-TW" sz="1000">
                    <a:solidFill>
                      <a:srgbClr val="006600"/>
                    </a:solidFill>
                    <a:ea typeface="新細明體" pitchFamily="18" charset="-120"/>
                  </a:rPr>
                  <a:t>convergent substitution </a:t>
                </a:r>
              </a:p>
            </p:txBody>
          </p:sp>
          <p:sp>
            <p:nvSpPr>
              <p:cNvPr id="40979" name="Rectangle 41"/>
              <p:cNvSpPr>
                <a:spLocks noChangeArrowheads="1"/>
              </p:cNvSpPr>
              <p:nvPr/>
            </p:nvSpPr>
            <p:spPr bwMode="auto">
              <a:xfrm>
                <a:off x="3787" y="3374"/>
                <a:ext cx="1180" cy="154"/>
              </a:xfrm>
              <a:prstGeom prst="rect">
                <a:avLst/>
              </a:prstGeom>
              <a:noFill/>
              <a:ln w="9525">
                <a:noFill/>
                <a:miter lim="800000"/>
                <a:headEnd/>
                <a:tailEnd/>
              </a:ln>
            </p:spPr>
            <p:txBody>
              <a:bodyPr anchor="ctr">
                <a:spAutoFit/>
              </a:bodyPr>
              <a:lstStyle/>
              <a:p>
                <a:r>
                  <a:rPr kumimoji="0" lang="en-US" altLang="zh-TW" sz="1000">
                    <a:solidFill>
                      <a:srgbClr val="006600"/>
                    </a:solidFill>
                    <a:ea typeface="新細明體" pitchFamily="18" charset="-120"/>
                  </a:rPr>
                  <a:t>convergent substitution </a:t>
                </a:r>
              </a:p>
            </p:txBody>
          </p:sp>
          <p:sp>
            <p:nvSpPr>
              <p:cNvPr id="40980" name="Rectangle 42"/>
              <p:cNvSpPr>
                <a:spLocks noChangeArrowheads="1"/>
              </p:cNvSpPr>
              <p:nvPr/>
            </p:nvSpPr>
            <p:spPr bwMode="auto">
              <a:xfrm>
                <a:off x="3787" y="2776"/>
                <a:ext cx="1180" cy="154"/>
              </a:xfrm>
              <a:prstGeom prst="rect">
                <a:avLst/>
              </a:prstGeom>
              <a:noFill/>
              <a:ln w="9525">
                <a:noFill/>
                <a:miter lim="800000"/>
                <a:headEnd/>
                <a:tailEnd/>
              </a:ln>
            </p:spPr>
            <p:txBody>
              <a:bodyPr anchor="ctr">
                <a:spAutoFit/>
              </a:bodyPr>
              <a:lstStyle/>
              <a:p>
                <a:r>
                  <a:rPr kumimoji="0" lang="en-US" altLang="zh-TW" sz="1000">
                    <a:solidFill>
                      <a:srgbClr val="006600"/>
                    </a:solidFill>
                    <a:ea typeface="新細明體" pitchFamily="18" charset="-120"/>
                  </a:rPr>
                  <a:t>multiple substitution  </a:t>
                </a:r>
              </a:p>
            </p:txBody>
          </p:sp>
          <p:sp>
            <p:nvSpPr>
              <p:cNvPr id="40981" name="Rectangle 43"/>
              <p:cNvSpPr>
                <a:spLocks noChangeArrowheads="1"/>
              </p:cNvSpPr>
              <p:nvPr/>
            </p:nvSpPr>
            <p:spPr bwMode="auto">
              <a:xfrm>
                <a:off x="3787" y="2926"/>
                <a:ext cx="1180" cy="154"/>
              </a:xfrm>
              <a:prstGeom prst="rect">
                <a:avLst/>
              </a:prstGeom>
              <a:noFill/>
              <a:ln w="9525">
                <a:noFill/>
                <a:miter lim="800000"/>
                <a:headEnd/>
                <a:tailEnd/>
              </a:ln>
            </p:spPr>
            <p:txBody>
              <a:bodyPr anchor="ctr">
                <a:spAutoFit/>
              </a:bodyPr>
              <a:lstStyle/>
              <a:p>
                <a:r>
                  <a:rPr kumimoji="0" lang="en-US" altLang="zh-TW" sz="1000">
                    <a:solidFill>
                      <a:srgbClr val="006600"/>
                    </a:solidFill>
                    <a:ea typeface="新細明體" pitchFamily="18" charset="-120"/>
                  </a:rPr>
                  <a:t>coincidental substitution  </a:t>
                </a:r>
              </a:p>
            </p:txBody>
          </p:sp>
          <p:sp>
            <p:nvSpPr>
              <p:cNvPr id="40982" name="Rectangle 44"/>
              <p:cNvSpPr>
                <a:spLocks noChangeArrowheads="1"/>
              </p:cNvSpPr>
              <p:nvPr/>
            </p:nvSpPr>
            <p:spPr bwMode="auto">
              <a:xfrm>
                <a:off x="3787" y="3075"/>
                <a:ext cx="1180" cy="154"/>
              </a:xfrm>
              <a:prstGeom prst="rect">
                <a:avLst/>
              </a:prstGeom>
              <a:noFill/>
              <a:ln w="9525">
                <a:noFill/>
                <a:miter lim="800000"/>
                <a:headEnd/>
                <a:tailEnd/>
              </a:ln>
            </p:spPr>
            <p:txBody>
              <a:bodyPr anchor="ctr">
                <a:spAutoFit/>
              </a:bodyPr>
              <a:lstStyle/>
              <a:p>
                <a:r>
                  <a:rPr kumimoji="0" lang="en-US" altLang="zh-TW" sz="1000">
                    <a:solidFill>
                      <a:srgbClr val="006600"/>
                    </a:solidFill>
                    <a:ea typeface="新細明體" pitchFamily="18" charset="-120"/>
                  </a:rPr>
                  <a:t>parallel substitution  </a:t>
                </a:r>
              </a:p>
            </p:txBody>
          </p:sp>
          <p:sp>
            <p:nvSpPr>
              <p:cNvPr id="40983" name="Rectangle 68"/>
              <p:cNvSpPr>
                <a:spLocks noChangeArrowheads="1"/>
              </p:cNvSpPr>
              <p:nvPr/>
            </p:nvSpPr>
            <p:spPr bwMode="auto">
              <a:xfrm>
                <a:off x="3787" y="2477"/>
                <a:ext cx="1180" cy="154"/>
              </a:xfrm>
              <a:prstGeom prst="rect">
                <a:avLst/>
              </a:prstGeom>
              <a:noFill/>
              <a:ln w="9525">
                <a:noFill/>
                <a:miter lim="800000"/>
                <a:headEnd/>
                <a:tailEnd/>
              </a:ln>
            </p:spPr>
            <p:txBody>
              <a:bodyPr anchor="ctr">
                <a:spAutoFit/>
              </a:bodyPr>
              <a:lstStyle/>
              <a:p>
                <a:r>
                  <a:rPr kumimoji="0" lang="en-US" altLang="zh-TW" sz="1000">
                    <a:solidFill>
                      <a:srgbClr val="006600"/>
                    </a:solidFill>
                    <a:ea typeface="新細明體" pitchFamily="18" charset="-120"/>
                  </a:rPr>
                  <a:t>conservation  </a:t>
                </a:r>
              </a:p>
            </p:txBody>
          </p:sp>
        </p:grpSp>
      </p:grpSp>
      <p:grpSp>
        <p:nvGrpSpPr>
          <p:cNvPr id="40966" name="Group 77"/>
          <p:cNvGrpSpPr>
            <a:grpSpLocks/>
          </p:cNvGrpSpPr>
          <p:nvPr/>
        </p:nvGrpSpPr>
        <p:grpSpPr bwMode="auto">
          <a:xfrm>
            <a:off x="2378075" y="5373688"/>
            <a:ext cx="4391025" cy="1016000"/>
            <a:chOff x="1564" y="3385"/>
            <a:chExt cx="2766" cy="640"/>
          </a:xfrm>
        </p:grpSpPr>
        <p:sp>
          <p:nvSpPr>
            <p:cNvPr id="40968" name="Rectangle 71"/>
            <p:cNvSpPr>
              <a:spLocks noChangeArrowheads="1"/>
            </p:cNvSpPr>
            <p:nvPr/>
          </p:nvSpPr>
          <p:spPr bwMode="auto">
            <a:xfrm>
              <a:off x="1564" y="3385"/>
              <a:ext cx="1038" cy="640"/>
            </a:xfrm>
            <a:prstGeom prst="rect">
              <a:avLst/>
            </a:prstGeom>
            <a:noFill/>
            <a:ln w="12700">
              <a:noFill/>
              <a:miter lim="800000"/>
              <a:headEnd/>
              <a:tailEnd/>
            </a:ln>
          </p:spPr>
          <p:txBody>
            <a:bodyPr wrap="none" lIns="90487" tIns="44450" rIns="90487" bIns="44450">
              <a:spAutoFit/>
            </a:bodyPr>
            <a:lstStyle/>
            <a:p>
              <a:pPr eaLnBrk="0" hangingPunct="0">
                <a:lnSpc>
                  <a:spcPct val="95000"/>
                </a:lnSpc>
              </a:pPr>
              <a:endParaRPr kumimoji="0" lang="en-GB" altLang="zh-TW" sz="1600">
                <a:solidFill>
                  <a:srgbClr val="006600"/>
                </a:solidFill>
                <a:latin typeface="Courier New" pitchFamily="49" charset="0"/>
                <a:ea typeface="新細明體" pitchFamily="18" charset="-120"/>
              </a:endParaRPr>
            </a:p>
            <a:p>
              <a:pPr eaLnBrk="0" hangingPunct="0">
                <a:lnSpc>
                  <a:spcPct val="95000"/>
                </a:lnSpc>
              </a:pPr>
              <a:r>
                <a:rPr kumimoji="0" lang="en-GB" altLang="zh-TW" sz="1600">
                  <a:solidFill>
                    <a:srgbClr val="006600"/>
                  </a:solidFill>
                  <a:latin typeface="Courier New" pitchFamily="49" charset="0"/>
                  <a:ea typeface="新細明體" pitchFamily="18" charset="-120"/>
                </a:rPr>
                <a:t>ATG</a:t>
              </a:r>
              <a:r>
                <a:rPr kumimoji="0" lang="en-GB" altLang="zh-TW" sz="1600">
                  <a:solidFill>
                    <a:schemeClr val="accent2"/>
                  </a:solidFill>
                  <a:latin typeface="Courier New" pitchFamily="49" charset="0"/>
                  <a:ea typeface="新細明體" pitchFamily="18" charset="-120"/>
                </a:rPr>
                <a:t>CTG</a:t>
              </a:r>
              <a:r>
                <a:rPr kumimoji="0" lang="en-GB" altLang="zh-TW" sz="1600">
                  <a:solidFill>
                    <a:srgbClr val="A50021"/>
                  </a:solidFill>
                  <a:latin typeface="Courier New" pitchFamily="49" charset="0"/>
                  <a:ea typeface="新細明體" pitchFamily="18" charset="-120"/>
                </a:rPr>
                <a:t>TTA</a:t>
              </a:r>
              <a:r>
                <a:rPr kumimoji="0" lang="en-GB" altLang="zh-TW" sz="1600">
                  <a:solidFill>
                    <a:srgbClr val="CC6600"/>
                  </a:solidFill>
                  <a:latin typeface="Courier New" pitchFamily="49" charset="0"/>
                  <a:ea typeface="新細明體" pitchFamily="18" charset="-120"/>
                </a:rPr>
                <a:t>GGG</a:t>
              </a:r>
            </a:p>
            <a:p>
              <a:pPr eaLnBrk="0" hangingPunct="0">
                <a:lnSpc>
                  <a:spcPct val="95000"/>
                </a:lnSpc>
              </a:pPr>
              <a:r>
                <a:rPr kumimoji="0" lang="en-GB" altLang="en-US" sz="1600">
                  <a:solidFill>
                    <a:srgbClr val="006600"/>
                  </a:solidFill>
                  <a:latin typeface="Courier New" pitchFamily="49" charset="0"/>
                  <a:ea typeface="新細明體" pitchFamily="18" charset="-120"/>
                </a:rPr>
                <a:t>ATG</a:t>
              </a:r>
              <a:r>
                <a:rPr kumimoji="0" lang="en-GB" altLang="en-US" sz="1600">
                  <a:solidFill>
                    <a:schemeClr val="accent2"/>
                  </a:solidFill>
                  <a:latin typeface="Courier New" pitchFamily="49" charset="0"/>
                  <a:ea typeface="新細明體" pitchFamily="18" charset="-120"/>
                </a:rPr>
                <a:t>CTC</a:t>
              </a:r>
              <a:r>
                <a:rPr kumimoji="0" lang="en-GB" altLang="en-US" sz="1600">
                  <a:solidFill>
                    <a:srgbClr val="A50021"/>
                  </a:solidFill>
                  <a:latin typeface="Courier New" pitchFamily="49" charset="0"/>
                  <a:ea typeface="新細明體" pitchFamily="18" charset="-120"/>
                </a:rPr>
                <a:t>GTA</a:t>
              </a:r>
              <a:r>
                <a:rPr kumimoji="0" lang="en-GB" altLang="en-US" sz="1600">
                  <a:solidFill>
                    <a:srgbClr val="CC6600"/>
                  </a:solidFill>
                  <a:latin typeface="Courier New" pitchFamily="49" charset="0"/>
                  <a:ea typeface="新細明體" pitchFamily="18" charset="-120"/>
                </a:rPr>
                <a:t>GGG</a:t>
              </a:r>
              <a:endParaRPr kumimoji="0" lang="en-GB" altLang="zh-TW" sz="1600">
                <a:solidFill>
                  <a:srgbClr val="CC6600"/>
                </a:solidFill>
                <a:latin typeface="Courier New" pitchFamily="49" charset="0"/>
                <a:ea typeface="新細明體" pitchFamily="18" charset="-120"/>
              </a:endParaRPr>
            </a:p>
            <a:p>
              <a:pPr eaLnBrk="0" hangingPunct="0">
                <a:lnSpc>
                  <a:spcPct val="95000"/>
                </a:lnSpc>
              </a:pPr>
              <a:r>
                <a:rPr kumimoji="0" lang="en-GB" altLang="zh-TW" sz="1600">
                  <a:solidFill>
                    <a:srgbClr val="006600"/>
                  </a:solidFill>
                  <a:latin typeface="Courier New" pitchFamily="49" charset="0"/>
                  <a:ea typeface="新細明體" pitchFamily="18" charset="-120"/>
                </a:rPr>
                <a:t>Met</a:t>
              </a:r>
              <a:r>
                <a:rPr kumimoji="0" lang="en-GB" altLang="zh-TW" sz="1600">
                  <a:solidFill>
                    <a:schemeClr val="accent2"/>
                  </a:solidFill>
                  <a:latin typeface="Courier New" pitchFamily="49" charset="0"/>
                  <a:ea typeface="新細明體" pitchFamily="18" charset="-120"/>
                </a:rPr>
                <a:t>Leu</a:t>
              </a:r>
              <a:r>
                <a:rPr kumimoji="0" lang="en-GB" altLang="zh-TW" sz="1600">
                  <a:solidFill>
                    <a:srgbClr val="A50021"/>
                  </a:solidFill>
                  <a:latin typeface="Courier New" pitchFamily="49" charset="0"/>
                  <a:ea typeface="新細明體" pitchFamily="18" charset="-120"/>
                </a:rPr>
                <a:t>Leu</a:t>
              </a:r>
              <a:r>
                <a:rPr kumimoji="0" lang="en-GB" altLang="zh-TW" sz="1600">
                  <a:solidFill>
                    <a:srgbClr val="CC6600"/>
                  </a:solidFill>
                  <a:latin typeface="Courier New" pitchFamily="49" charset="0"/>
                  <a:ea typeface="新細明體" pitchFamily="18" charset="-120"/>
                </a:rPr>
                <a:t>Gly</a:t>
              </a:r>
              <a:endParaRPr kumimoji="0" lang="zh-TW" altLang="en-GB" sz="1600">
                <a:solidFill>
                  <a:srgbClr val="CC6600"/>
                </a:solidFill>
                <a:latin typeface="Courier New" pitchFamily="49" charset="0"/>
                <a:ea typeface="新細明體" pitchFamily="18" charset="-120"/>
              </a:endParaRPr>
            </a:p>
          </p:txBody>
        </p:sp>
        <p:sp>
          <p:nvSpPr>
            <p:cNvPr id="40969" name="Rectangle 73"/>
            <p:cNvSpPr>
              <a:spLocks noChangeArrowheads="1"/>
            </p:cNvSpPr>
            <p:nvPr/>
          </p:nvSpPr>
          <p:spPr bwMode="auto">
            <a:xfrm>
              <a:off x="3061" y="3385"/>
              <a:ext cx="1269" cy="640"/>
            </a:xfrm>
            <a:prstGeom prst="rect">
              <a:avLst/>
            </a:prstGeom>
            <a:noFill/>
            <a:ln w="12700">
              <a:noFill/>
              <a:miter lim="800000"/>
              <a:headEnd/>
              <a:tailEnd/>
            </a:ln>
          </p:spPr>
          <p:txBody>
            <a:bodyPr wrap="none" lIns="90487" tIns="44450" rIns="90487" bIns="44450">
              <a:spAutoFit/>
            </a:bodyPr>
            <a:lstStyle/>
            <a:p>
              <a:pPr eaLnBrk="0" hangingPunct="0">
                <a:lnSpc>
                  <a:spcPct val="95000"/>
                </a:lnSpc>
              </a:pPr>
              <a:r>
                <a:rPr kumimoji="0" lang="en-GB" altLang="zh-TW" sz="1600">
                  <a:solidFill>
                    <a:srgbClr val="006600"/>
                  </a:solidFill>
                  <a:latin typeface="Courier New" pitchFamily="49" charset="0"/>
                  <a:ea typeface="新細明體" pitchFamily="18" charset="-120"/>
                </a:rPr>
                <a:t>     *  *</a:t>
              </a:r>
            </a:p>
            <a:p>
              <a:pPr eaLnBrk="0" hangingPunct="0">
                <a:lnSpc>
                  <a:spcPct val="95000"/>
                </a:lnSpc>
              </a:pPr>
              <a:r>
                <a:rPr kumimoji="0" lang="en-GB" altLang="en-US" sz="1600">
                  <a:solidFill>
                    <a:srgbClr val="006600"/>
                  </a:solidFill>
                  <a:latin typeface="Courier New" pitchFamily="49" charset="0"/>
                  <a:ea typeface="新細明體" pitchFamily="18" charset="-120"/>
                </a:rPr>
                <a:t>ATG</a:t>
              </a:r>
              <a:r>
                <a:rPr kumimoji="0" lang="en-GB" altLang="en-US" sz="1600">
                  <a:solidFill>
                    <a:schemeClr val="accent2"/>
                  </a:solidFill>
                  <a:latin typeface="Courier New" pitchFamily="49" charset="0"/>
                  <a:ea typeface="新細明體" pitchFamily="18" charset="-120"/>
                </a:rPr>
                <a:t>CT</a:t>
              </a:r>
              <a:r>
                <a:rPr kumimoji="0" lang="en-GB" altLang="zh-TW" sz="1600">
                  <a:solidFill>
                    <a:schemeClr val="accent2"/>
                  </a:solidFill>
                  <a:latin typeface="Courier New" pitchFamily="49" charset="0"/>
                  <a:ea typeface="新細明體" pitchFamily="18" charset="-120"/>
                </a:rPr>
                <a:t>-</a:t>
              </a:r>
              <a:r>
                <a:rPr kumimoji="0" lang="en-GB" altLang="en-US" sz="1600">
                  <a:solidFill>
                    <a:srgbClr val="A50021"/>
                  </a:solidFill>
                  <a:latin typeface="Courier New" pitchFamily="49" charset="0"/>
                  <a:ea typeface="新細明體" pitchFamily="18" charset="-120"/>
                </a:rPr>
                <a:t>GTT</a:t>
              </a:r>
              <a:r>
                <a:rPr kumimoji="0" lang="en-GB" altLang="en-US" sz="1600">
                  <a:solidFill>
                    <a:srgbClr val="CC6600"/>
                  </a:solidFill>
                  <a:latin typeface="Courier New" pitchFamily="49" charset="0"/>
                  <a:ea typeface="新細明體" pitchFamily="18" charset="-120"/>
                </a:rPr>
                <a:t>AGG</a:t>
              </a:r>
              <a:r>
                <a:rPr kumimoji="0" lang="en-GB" altLang="en-US" sz="1600">
                  <a:solidFill>
                    <a:schemeClr val="hlink"/>
                  </a:solidFill>
                  <a:latin typeface="Courier New" pitchFamily="49" charset="0"/>
                  <a:ea typeface="新細明體" pitchFamily="18" charset="-120"/>
                </a:rPr>
                <a:t>G</a:t>
              </a:r>
              <a:r>
                <a:rPr kumimoji="0" lang="en-GB" altLang="zh-TW" sz="1600">
                  <a:solidFill>
                    <a:schemeClr val="hlink"/>
                  </a:solidFill>
                  <a:latin typeface="Courier New" pitchFamily="49" charset="0"/>
                  <a:ea typeface="新細明體" pitchFamily="18" charset="-120"/>
                </a:rPr>
                <a:t>XX</a:t>
              </a:r>
              <a:endParaRPr kumimoji="0" lang="en-GB" altLang="en-US" sz="1600">
                <a:solidFill>
                  <a:schemeClr val="hlink"/>
                </a:solidFill>
                <a:latin typeface="Courier New" pitchFamily="49" charset="0"/>
                <a:ea typeface="新細明體" pitchFamily="18" charset="-120"/>
              </a:endParaRPr>
            </a:p>
            <a:p>
              <a:pPr eaLnBrk="0" hangingPunct="0">
                <a:lnSpc>
                  <a:spcPct val="95000"/>
                </a:lnSpc>
              </a:pPr>
              <a:r>
                <a:rPr kumimoji="0" lang="en-GB" altLang="en-US" sz="1600">
                  <a:solidFill>
                    <a:srgbClr val="006600"/>
                  </a:solidFill>
                  <a:latin typeface="Courier New" pitchFamily="49" charset="0"/>
                  <a:ea typeface="新細明體" pitchFamily="18" charset="-120"/>
                </a:rPr>
                <a:t>ATG</a:t>
              </a:r>
              <a:r>
                <a:rPr kumimoji="0" lang="en-GB" altLang="en-US" sz="1600">
                  <a:solidFill>
                    <a:schemeClr val="accent2"/>
                  </a:solidFill>
                  <a:latin typeface="Courier New" pitchFamily="49" charset="0"/>
                  <a:ea typeface="新細明體" pitchFamily="18" charset="-120"/>
                </a:rPr>
                <a:t>CTC</a:t>
              </a:r>
              <a:r>
                <a:rPr kumimoji="0" lang="en-GB" altLang="en-US" sz="1600">
                  <a:solidFill>
                    <a:srgbClr val="A50021"/>
                  </a:solidFill>
                  <a:latin typeface="Courier New" pitchFamily="49" charset="0"/>
                  <a:ea typeface="新細明體" pitchFamily="18" charset="-120"/>
                </a:rPr>
                <a:t>GT-</a:t>
              </a:r>
              <a:r>
                <a:rPr kumimoji="0" lang="en-GB" altLang="en-US" sz="1600">
                  <a:solidFill>
                    <a:srgbClr val="CC6600"/>
                  </a:solidFill>
                  <a:latin typeface="Courier New" pitchFamily="49" charset="0"/>
                  <a:ea typeface="新細明體" pitchFamily="18" charset="-120"/>
                </a:rPr>
                <a:t>AGG</a:t>
              </a:r>
              <a:r>
                <a:rPr kumimoji="0" lang="en-GB" altLang="en-US" sz="1600">
                  <a:solidFill>
                    <a:schemeClr val="hlink"/>
                  </a:solidFill>
                  <a:latin typeface="Courier New" pitchFamily="49" charset="0"/>
                  <a:ea typeface="新細明體" pitchFamily="18" charset="-120"/>
                </a:rPr>
                <a:t>G</a:t>
              </a:r>
              <a:r>
                <a:rPr kumimoji="0" lang="en-GB" altLang="zh-TW" sz="1600">
                  <a:solidFill>
                    <a:schemeClr val="hlink"/>
                  </a:solidFill>
                  <a:latin typeface="Courier New" pitchFamily="49" charset="0"/>
                  <a:ea typeface="新細明體" pitchFamily="18" charset="-120"/>
                </a:rPr>
                <a:t>XX</a:t>
              </a:r>
            </a:p>
            <a:p>
              <a:pPr eaLnBrk="0" hangingPunct="0">
                <a:lnSpc>
                  <a:spcPct val="95000"/>
                </a:lnSpc>
              </a:pPr>
              <a:r>
                <a:rPr kumimoji="0" lang="en-GB" altLang="zh-TW" sz="1600">
                  <a:solidFill>
                    <a:srgbClr val="006600"/>
                  </a:solidFill>
                  <a:latin typeface="Courier New" pitchFamily="49" charset="0"/>
                  <a:ea typeface="新細明體" pitchFamily="18" charset="-120"/>
                </a:rPr>
                <a:t>Met</a:t>
              </a:r>
              <a:r>
                <a:rPr kumimoji="0" lang="en-GB" altLang="zh-TW" sz="1600">
                  <a:solidFill>
                    <a:srgbClr val="FF33CC"/>
                  </a:solidFill>
                  <a:latin typeface="Courier New" pitchFamily="49" charset="0"/>
                  <a:ea typeface="新細明體" pitchFamily="18" charset="-120"/>
                </a:rPr>
                <a:t>LeuVal</a:t>
              </a:r>
              <a:r>
                <a:rPr kumimoji="0" lang="en-GB" altLang="zh-TW" sz="1600">
                  <a:solidFill>
                    <a:srgbClr val="CC6600"/>
                  </a:solidFill>
                  <a:latin typeface="Courier New" pitchFamily="49" charset="0"/>
                  <a:ea typeface="新細明體" pitchFamily="18" charset="-120"/>
                </a:rPr>
                <a:t>Arg</a:t>
              </a:r>
              <a:r>
                <a:rPr kumimoji="0" lang="en-GB" altLang="zh-TW" sz="1600">
                  <a:solidFill>
                    <a:schemeClr val="hlink"/>
                  </a:solidFill>
                  <a:latin typeface="Courier New" pitchFamily="49" charset="0"/>
                  <a:ea typeface="新細明體" pitchFamily="18" charset="-120"/>
                </a:rPr>
                <a:t>Xxx</a:t>
              </a:r>
            </a:p>
          </p:txBody>
        </p:sp>
        <p:cxnSp>
          <p:nvCxnSpPr>
            <p:cNvPr id="40970" name="AutoShape 75"/>
            <p:cNvCxnSpPr>
              <a:cxnSpLocks noChangeShapeType="1"/>
              <a:stCxn id="40968" idx="3"/>
              <a:endCxn id="40969" idx="1"/>
            </p:cNvCxnSpPr>
            <p:nvPr/>
          </p:nvCxnSpPr>
          <p:spPr bwMode="auto">
            <a:xfrm>
              <a:off x="2602" y="3705"/>
              <a:ext cx="459" cy="0"/>
            </a:xfrm>
            <a:prstGeom prst="straightConnector1">
              <a:avLst/>
            </a:prstGeom>
            <a:noFill/>
            <a:ln w="19050">
              <a:solidFill>
                <a:srgbClr val="A50021"/>
              </a:solidFill>
              <a:round/>
              <a:headEnd/>
              <a:tailEnd type="triangle" w="med" len="med"/>
            </a:ln>
          </p:spPr>
        </p:cxnSp>
      </p:grpSp>
      <p:sp>
        <p:nvSpPr>
          <p:cNvPr id="45" name="投影片編號版面配置區 44"/>
          <p:cNvSpPr>
            <a:spLocks noGrp="1"/>
          </p:cNvSpPr>
          <p:nvPr>
            <p:ph type="sldNum" sz="quarter" idx="12"/>
          </p:nvPr>
        </p:nvSpPr>
        <p:spPr/>
        <p:txBody>
          <a:bodyPr/>
          <a:lstStyle/>
          <a:p>
            <a:pPr>
              <a:defRPr/>
            </a:pPr>
            <a:fld id="{C176BA7D-84C9-45AE-B4D8-B309F53E7A2B}" type="slidenum">
              <a:rPr lang="en-US" altLang="zh-TW" smtClean="0"/>
              <a:pPr>
                <a:defRPr/>
              </a:pPr>
              <a:t>23</a:t>
            </a:fld>
            <a:endParaRPr lang="en-US" altLang="zh-TW"/>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ChangeArrowheads="1"/>
          </p:cNvSpPr>
          <p:nvPr/>
        </p:nvSpPr>
        <p:spPr bwMode="auto">
          <a:xfrm>
            <a:off x="612775" y="549275"/>
            <a:ext cx="7916863" cy="2016125"/>
          </a:xfrm>
          <a:prstGeom prst="rect">
            <a:avLst/>
          </a:prstGeom>
          <a:noFill/>
          <a:ln w="9525">
            <a:noFill/>
            <a:miter lim="800000"/>
            <a:headEnd/>
            <a:tailEnd/>
          </a:ln>
        </p:spPr>
        <p:txBody>
          <a:bodyPr/>
          <a:lstStyle/>
          <a:p>
            <a:pPr>
              <a:lnSpc>
                <a:spcPct val="150000"/>
              </a:lnSpc>
            </a:pPr>
            <a:r>
              <a:rPr lang="en-US" altLang="zh-TW" sz="1600">
                <a:solidFill>
                  <a:schemeClr val="accent2"/>
                </a:solidFill>
                <a:ea typeface="新細明體" pitchFamily="18" charset="-120"/>
              </a:rPr>
              <a:t>Character-state weight matrices have usually been estimated more or less by eye, but they can also be derived from a rate matrix. For example, if it is presumed that each of the two transitions occurs at double the frequency of each transversion, a weight matrix can simply specify, for example, that the cost of A-G is 1 and the cost of A-T is 2.</a:t>
            </a:r>
          </a:p>
        </p:txBody>
      </p:sp>
      <p:pic>
        <p:nvPicPr>
          <p:cNvPr id="41987" name="Picture 21"/>
          <p:cNvPicPr>
            <a:picLocks noChangeAspect="1" noChangeArrowheads="1"/>
          </p:cNvPicPr>
          <p:nvPr/>
        </p:nvPicPr>
        <p:blipFill>
          <a:blip r:embed="rId2"/>
          <a:srcRect/>
          <a:stretch>
            <a:fillRect/>
          </a:stretch>
        </p:blipFill>
        <p:spPr bwMode="auto">
          <a:xfrm>
            <a:off x="4932363" y="2349500"/>
            <a:ext cx="1806575" cy="1355725"/>
          </a:xfrm>
          <a:prstGeom prst="rect">
            <a:avLst/>
          </a:prstGeom>
          <a:noFill/>
          <a:ln w="9525">
            <a:noFill/>
            <a:miter lim="800000"/>
            <a:headEnd/>
            <a:tailEnd/>
          </a:ln>
        </p:spPr>
      </p:pic>
      <p:pic>
        <p:nvPicPr>
          <p:cNvPr id="41988" name="Picture 22"/>
          <p:cNvPicPr>
            <a:picLocks noChangeAspect="1" noChangeArrowheads="1"/>
          </p:cNvPicPr>
          <p:nvPr/>
        </p:nvPicPr>
        <p:blipFill>
          <a:blip r:embed="rId3"/>
          <a:srcRect/>
          <a:stretch>
            <a:fillRect/>
          </a:stretch>
        </p:blipFill>
        <p:spPr bwMode="auto">
          <a:xfrm>
            <a:off x="1249363" y="4143375"/>
            <a:ext cx="3322637" cy="2049463"/>
          </a:xfrm>
          <a:prstGeom prst="rect">
            <a:avLst/>
          </a:prstGeom>
          <a:noFill/>
          <a:ln w="9525">
            <a:noFill/>
            <a:miter lim="800000"/>
            <a:headEnd/>
            <a:tailEnd/>
          </a:ln>
        </p:spPr>
      </p:pic>
      <p:pic>
        <p:nvPicPr>
          <p:cNvPr id="41989" name="Picture 23"/>
          <p:cNvPicPr>
            <a:picLocks noChangeAspect="1" noChangeArrowheads="1"/>
          </p:cNvPicPr>
          <p:nvPr/>
        </p:nvPicPr>
        <p:blipFill>
          <a:blip r:embed="rId4"/>
          <a:srcRect/>
          <a:stretch>
            <a:fillRect/>
          </a:stretch>
        </p:blipFill>
        <p:spPr bwMode="auto">
          <a:xfrm>
            <a:off x="4572000" y="4113213"/>
            <a:ext cx="3298825" cy="2111375"/>
          </a:xfrm>
          <a:prstGeom prst="rect">
            <a:avLst/>
          </a:prstGeom>
          <a:noFill/>
          <a:ln w="9525">
            <a:noFill/>
            <a:miter lim="800000"/>
            <a:headEnd/>
            <a:tailEnd/>
          </a:ln>
        </p:spPr>
      </p:pic>
      <p:sp>
        <p:nvSpPr>
          <p:cNvPr id="6" name="投影片編號版面配置區 5"/>
          <p:cNvSpPr>
            <a:spLocks noGrp="1"/>
          </p:cNvSpPr>
          <p:nvPr>
            <p:ph type="sldNum" sz="quarter" idx="12"/>
          </p:nvPr>
        </p:nvSpPr>
        <p:spPr/>
        <p:txBody>
          <a:bodyPr/>
          <a:lstStyle/>
          <a:p>
            <a:pPr>
              <a:defRPr/>
            </a:pPr>
            <a:fld id="{3985949D-555E-411E-A9E7-E4B1D251203D}" type="slidenum">
              <a:rPr lang="en-US" altLang="zh-TW" smtClean="0"/>
              <a:pPr>
                <a:defRPr/>
              </a:pPr>
              <a:t>24</a:t>
            </a:fld>
            <a:endParaRPr lang="en-US" altLang="zh-TW"/>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10" name="Group 11"/>
          <p:cNvGrpSpPr>
            <a:grpSpLocks/>
          </p:cNvGrpSpPr>
          <p:nvPr/>
        </p:nvGrpSpPr>
        <p:grpSpPr bwMode="auto">
          <a:xfrm>
            <a:off x="649288" y="476250"/>
            <a:ext cx="7974012" cy="1152525"/>
            <a:chOff x="409" y="300"/>
            <a:chExt cx="5023" cy="726"/>
          </a:xfrm>
        </p:grpSpPr>
        <p:sp>
          <p:nvSpPr>
            <p:cNvPr id="43014" name="AutoShape 9"/>
            <p:cNvSpPr>
              <a:spLocks noChangeArrowheads="1"/>
            </p:cNvSpPr>
            <p:nvPr/>
          </p:nvSpPr>
          <p:spPr bwMode="auto">
            <a:xfrm>
              <a:off x="409" y="300"/>
              <a:ext cx="4944" cy="726"/>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endParaRPr lang="zh-TW" altLang="en-US"/>
            </a:p>
          </p:txBody>
        </p:sp>
        <p:sp>
          <p:nvSpPr>
            <p:cNvPr id="43015" name="Rectangle 5"/>
            <p:cNvSpPr>
              <a:spLocks noChangeArrowheads="1"/>
            </p:cNvSpPr>
            <p:nvPr/>
          </p:nvSpPr>
          <p:spPr bwMode="auto">
            <a:xfrm>
              <a:off x="445" y="323"/>
              <a:ext cx="4987" cy="680"/>
            </a:xfrm>
            <a:prstGeom prst="rect">
              <a:avLst/>
            </a:prstGeom>
            <a:noFill/>
            <a:ln w="9525">
              <a:noFill/>
              <a:miter lim="800000"/>
              <a:headEnd/>
              <a:tailEnd/>
            </a:ln>
          </p:spPr>
          <p:txBody>
            <a:bodyPr/>
            <a:lstStyle/>
            <a:p>
              <a:pPr>
                <a:spcBef>
                  <a:spcPct val="50000"/>
                </a:spcBef>
              </a:pPr>
              <a:r>
                <a:rPr lang="en-US" altLang="zh-TW" sz="1600">
                  <a:solidFill>
                    <a:schemeClr val="accent2"/>
                  </a:solidFill>
                  <a:ea typeface="新細明體" pitchFamily="18" charset="-120"/>
                </a:rPr>
                <a:t>Specification of the relative rates of substitution among particular residues usually takes the form of a square matrix; the number of rows/columns is four in the case of bases, 20 in the case of amino acids (e.g., in PAM and BLOSUM matrices), and 61 in the case of codons (excluding stop codons).</a:t>
              </a:r>
            </a:p>
          </p:txBody>
        </p:sp>
      </p:grpSp>
      <p:sp>
        <p:nvSpPr>
          <p:cNvPr id="43011" name="Text Box 6"/>
          <p:cNvSpPr txBox="1">
            <a:spLocks noChangeArrowheads="1"/>
          </p:cNvSpPr>
          <p:nvPr/>
        </p:nvSpPr>
        <p:spPr bwMode="auto">
          <a:xfrm>
            <a:off x="1173163" y="2133600"/>
            <a:ext cx="6796087" cy="4559300"/>
          </a:xfrm>
          <a:prstGeom prst="rect">
            <a:avLst/>
          </a:prstGeom>
          <a:solidFill>
            <a:schemeClr val="bg1"/>
          </a:solidFill>
          <a:ln w="9525">
            <a:noFill/>
            <a:miter lim="800000"/>
            <a:headEnd/>
            <a:tailEnd/>
          </a:ln>
        </p:spPr>
        <p:txBody>
          <a:bodyPr>
            <a:spAutoFit/>
          </a:bodyPr>
          <a:lstStyle/>
          <a:p>
            <a:pPr eaLnBrk="0" hangingPunct="0"/>
            <a:r>
              <a:rPr kumimoji="0" lang="en-US" altLang="zh-TW" sz="1400">
                <a:latin typeface="Courier New" pitchFamily="49" charset="0"/>
                <a:ea typeface="新細明體" pitchFamily="18" charset="-120"/>
              </a:rPr>
              <a:t>   </a:t>
            </a:r>
            <a:r>
              <a:rPr kumimoji="0" lang="en-US" altLang="en-US" sz="1400">
                <a:solidFill>
                  <a:srgbClr val="A50021"/>
                </a:solidFill>
                <a:latin typeface="Courier New" pitchFamily="49" charset="0"/>
                <a:ea typeface="新細明體" pitchFamily="18" charset="-120"/>
              </a:rPr>
              <a:t>A  R  N  D  C  Q  E  G  H  I  L  K  M  F  P  S  T  W  Y  V</a:t>
            </a:r>
          </a:p>
          <a:p>
            <a:pPr eaLnBrk="0" hangingPunct="0"/>
            <a:r>
              <a:rPr kumimoji="0" lang="en-US" altLang="en-US" sz="1400">
                <a:solidFill>
                  <a:srgbClr val="A50021"/>
                </a:solidFill>
                <a:latin typeface="Courier New" pitchFamily="49" charset="0"/>
                <a:ea typeface="新細明體" pitchFamily="18" charset="-120"/>
              </a:rPr>
              <a:t>A</a:t>
            </a:r>
            <a:r>
              <a:rPr kumimoji="0" lang="en-US" altLang="en-US" sz="1400">
                <a:latin typeface="Courier New" pitchFamily="49" charset="0"/>
                <a:ea typeface="新細明體" pitchFamily="18" charset="-120"/>
              </a:rPr>
              <a:t>  </a:t>
            </a:r>
            <a:r>
              <a:rPr kumimoji="0" lang="en-US" altLang="en-US" sz="1400">
                <a:solidFill>
                  <a:srgbClr val="5F5F5F"/>
                </a:solidFill>
                <a:latin typeface="Courier New" pitchFamily="49" charset="0"/>
                <a:ea typeface="新細明體" pitchFamily="18" charset="-120"/>
              </a:rPr>
              <a:t>2</a:t>
            </a:r>
          </a:p>
          <a:p>
            <a:pPr eaLnBrk="0" hangingPunct="0"/>
            <a:r>
              <a:rPr kumimoji="0" lang="en-US" altLang="en-US" sz="1400">
                <a:solidFill>
                  <a:srgbClr val="A50021"/>
                </a:solidFill>
                <a:latin typeface="Courier New" pitchFamily="49" charset="0"/>
                <a:ea typeface="新細明體" pitchFamily="18" charset="-120"/>
              </a:rPr>
              <a:t>R</a:t>
            </a:r>
            <a:r>
              <a:rPr kumimoji="0" lang="en-US" altLang="en-US" sz="1400">
                <a:solidFill>
                  <a:srgbClr val="5F5F5F"/>
                </a:solidFill>
                <a:latin typeface="Courier New" pitchFamily="49" charset="0"/>
                <a:ea typeface="新細明體" pitchFamily="18" charset="-120"/>
              </a:rPr>
              <a:t> -2  6</a:t>
            </a:r>
          </a:p>
          <a:p>
            <a:pPr eaLnBrk="0" hangingPunct="0"/>
            <a:r>
              <a:rPr kumimoji="0" lang="en-US" altLang="en-US" sz="1400">
                <a:solidFill>
                  <a:srgbClr val="A50021"/>
                </a:solidFill>
                <a:latin typeface="Courier New" pitchFamily="49" charset="0"/>
                <a:ea typeface="新細明體" pitchFamily="18" charset="-120"/>
              </a:rPr>
              <a:t>N</a:t>
            </a:r>
            <a:r>
              <a:rPr kumimoji="0" lang="en-US" altLang="en-US" sz="1400">
                <a:solidFill>
                  <a:srgbClr val="5F5F5F"/>
                </a:solidFill>
                <a:latin typeface="Courier New" pitchFamily="49" charset="0"/>
                <a:ea typeface="新細明體" pitchFamily="18" charset="-120"/>
              </a:rPr>
              <a:t>  0  0  2</a:t>
            </a:r>
          </a:p>
          <a:p>
            <a:pPr eaLnBrk="0" hangingPunct="0"/>
            <a:r>
              <a:rPr kumimoji="0" lang="en-US" altLang="en-US" sz="1400">
                <a:solidFill>
                  <a:srgbClr val="A50021"/>
                </a:solidFill>
                <a:latin typeface="Courier New" pitchFamily="49" charset="0"/>
                <a:ea typeface="新細明體" pitchFamily="18" charset="-120"/>
              </a:rPr>
              <a:t>D</a:t>
            </a:r>
            <a:r>
              <a:rPr kumimoji="0" lang="en-US" altLang="en-US" sz="1400">
                <a:solidFill>
                  <a:srgbClr val="5F5F5F"/>
                </a:solidFill>
                <a:latin typeface="Courier New" pitchFamily="49" charset="0"/>
                <a:ea typeface="新細明體" pitchFamily="18" charset="-120"/>
              </a:rPr>
              <a:t>  0 -1  2  4</a:t>
            </a:r>
            <a:br>
              <a:rPr kumimoji="0" lang="en-US" altLang="en-US" sz="1400">
                <a:solidFill>
                  <a:srgbClr val="5F5F5F"/>
                </a:solidFill>
                <a:latin typeface="Courier New" pitchFamily="49" charset="0"/>
                <a:ea typeface="新細明體" pitchFamily="18" charset="-120"/>
              </a:rPr>
            </a:br>
            <a:r>
              <a:rPr kumimoji="0" lang="en-US" altLang="en-US" sz="1400">
                <a:solidFill>
                  <a:srgbClr val="A50021"/>
                </a:solidFill>
                <a:latin typeface="Courier New" pitchFamily="49" charset="0"/>
                <a:ea typeface="新細明體" pitchFamily="18" charset="-120"/>
              </a:rPr>
              <a:t>C</a:t>
            </a:r>
            <a:r>
              <a:rPr kumimoji="0" lang="en-US" altLang="en-US" sz="1400">
                <a:solidFill>
                  <a:srgbClr val="5F5F5F"/>
                </a:solidFill>
                <a:latin typeface="Courier New" pitchFamily="49" charset="0"/>
                <a:ea typeface="新細明體" pitchFamily="18" charset="-120"/>
              </a:rPr>
              <a:t> -2 -4 </a:t>
            </a:r>
            <a:r>
              <a:rPr kumimoji="0" lang="en-US" altLang="zh-TW" sz="1400">
                <a:solidFill>
                  <a:srgbClr val="5F5F5F"/>
                </a:solidFill>
                <a:latin typeface="Courier New" pitchFamily="49" charset="0"/>
                <a:ea typeface="新細明體" pitchFamily="18" charset="-120"/>
              </a:rPr>
              <a:t> </a:t>
            </a:r>
            <a:r>
              <a:rPr kumimoji="0" lang="en-US" altLang="en-US" sz="1400">
                <a:solidFill>
                  <a:srgbClr val="5F5F5F"/>
                </a:solidFill>
                <a:latin typeface="Courier New" pitchFamily="49" charset="0"/>
                <a:ea typeface="新細明體" pitchFamily="18" charset="-120"/>
              </a:rPr>
              <a:t>4 -5  4</a:t>
            </a:r>
          </a:p>
          <a:p>
            <a:pPr eaLnBrk="0" hangingPunct="0"/>
            <a:r>
              <a:rPr kumimoji="0" lang="en-US" altLang="en-US" sz="1400">
                <a:solidFill>
                  <a:srgbClr val="A50021"/>
                </a:solidFill>
                <a:latin typeface="Courier New" pitchFamily="49" charset="0"/>
                <a:ea typeface="新細明體" pitchFamily="18" charset="-120"/>
              </a:rPr>
              <a:t>Q</a:t>
            </a:r>
            <a:r>
              <a:rPr kumimoji="0" lang="en-US" altLang="en-US" sz="1400">
                <a:solidFill>
                  <a:srgbClr val="5F5F5F"/>
                </a:solidFill>
                <a:latin typeface="Courier New" pitchFamily="49" charset="0"/>
                <a:ea typeface="新細明體" pitchFamily="18" charset="-120"/>
              </a:rPr>
              <a:t>  0  1  1  2 -5  4</a:t>
            </a:r>
          </a:p>
          <a:p>
            <a:pPr eaLnBrk="0" hangingPunct="0"/>
            <a:r>
              <a:rPr kumimoji="0" lang="en-US" altLang="en-US" sz="1400">
                <a:solidFill>
                  <a:srgbClr val="A50021"/>
                </a:solidFill>
                <a:latin typeface="Courier New" pitchFamily="49" charset="0"/>
                <a:ea typeface="新細明體" pitchFamily="18" charset="-120"/>
              </a:rPr>
              <a:t>E</a:t>
            </a:r>
            <a:r>
              <a:rPr kumimoji="0" lang="en-US" altLang="en-US" sz="1400">
                <a:solidFill>
                  <a:srgbClr val="5F5F5F"/>
                </a:solidFill>
                <a:latin typeface="Courier New" pitchFamily="49" charset="0"/>
                <a:ea typeface="新細明體" pitchFamily="18" charset="-120"/>
              </a:rPr>
              <a:t>  0 -1  1  3 -5  2  4</a:t>
            </a:r>
          </a:p>
          <a:p>
            <a:pPr eaLnBrk="0" hangingPunct="0"/>
            <a:r>
              <a:rPr kumimoji="0" lang="en-US" altLang="en-US" sz="1400">
                <a:solidFill>
                  <a:srgbClr val="A50021"/>
                </a:solidFill>
                <a:latin typeface="Courier New" pitchFamily="49" charset="0"/>
                <a:ea typeface="新細明體" pitchFamily="18" charset="-120"/>
              </a:rPr>
              <a:t>G</a:t>
            </a:r>
            <a:r>
              <a:rPr kumimoji="0" lang="en-US" altLang="en-US" sz="1400">
                <a:solidFill>
                  <a:srgbClr val="5F5F5F"/>
                </a:solidFill>
                <a:latin typeface="Courier New" pitchFamily="49" charset="0"/>
                <a:ea typeface="新細明體" pitchFamily="18" charset="-120"/>
              </a:rPr>
              <a:t>  1 -3  0  1 -3 -1  0  5</a:t>
            </a:r>
          </a:p>
          <a:p>
            <a:pPr eaLnBrk="0" hangingPunct="0"/>
            <a:r>
              <a:rPr kumimoji="0" lang="en-US" altLang="en-US" sz="1400">
                <a:solidFill>
                  <a:srgbClr val="A50021"/>
                </a:solidFill>
                <a:latin typeface="Courier New" pitchFamily="49" charset="0"/>
                <a:ea typeface="新細明體" pitchFamily="18" charset="-120"/>
              </a:rPr>
              <a:t>H</a:t>
            </a:r>
            <a:r>
              <a:rPr kumimoji="0" lang="en-US" altLang="en-US" sz="1400">
                <a:solidFill>
                  <a:srgbClr val="5F5F5F"/>
                </a:solidFill>
                <a:latin typeface="Courier New" pitchFamily="49" charset="0"/>
                <a:ea typeface="新細明體" pitchFamily="18" charset="-120"/>
              </a:rPr>
              <a:t> -1  2  2  1 -3  3  1 -2  6</a:t>
            </a:r>
          </a:p>
          <a:p>
            <a:pPr eaLnBrk="0" hangingPunct="0"/>
            <a:r>
              <a:rPr kumimoji="0" lang="en-US" altLang="en-US" sz="1400">
                <a:solidFill>
                  <a:srgbClr val="A50021"/>
                </a:solidFill>
                <a:latin typeface="Courier New" pitchFamily="49" charset="0"/>
                <a:ea typeface="新細明體" pitchFamily="18" charset="-120"/>
              </a:rPr>
              <a:t>I</a:t>
            </a:r>
            <a:r>
              <a:rPr kumimoji="0" lang="en-US" altLang="en-US" sz="1400">
                <a:solidFill>
                  <a:srgbClr val="5F5F5F"/>
                </a:solidFill>
                <a:latin typeface="Courier New" pitchFamily="49" charset="0"/>
                <a:ea typeface="新細明體" pitchFamily="18" charset="-120"/>
              </a:rPr>
              <a:t> -1 -2 -2 -2 -2 -2 -2 -3 -2  5</a:t>
            </a:r>
          </a:p>
          <a:p>
            <a:pPr eaLnBrk="0" hangingPunct="0"/>
            <a:r>
              <a:rPr kumimoji="0" lang="en-US" altLang="en-US" sz="1400">
                <a:solidFill>
                  <a:srgbClr val="A50021"/>
                </a:solidFill>
                <a:latin typeface="Courier New" pitchFamily="49" charset="0"/>
                <a:ea typeface="新細明體" pitchFamily="18" charset="-120"/>
              </a:rPr>
              <a:t>L</a:t>
            </a:r>
            <a:r>
              <a:rPr kumimoji="0" lang="en-US" altLang="en-US" sz="1400">
                <a:solidFill>
                  <a:srgbClr val="5F5F5F"/>
                </a:solidFill>
                <a:latin typeface="Courier New" pitchFamily="49" charset="0"/>
                <a:ea typeface="新細明體" pitchFamily="18" charset="-120"/>
              </a:rPr>
              <a:t> -2 -3 -3 -4 -6 -2 -3 -4 -2  2  6</a:t>
            </a:r>
          </a:p>
          <a:p>
            <a:pPr eaLnBrk="0" hangingPunct="0"/>
            <a:r>
              <a:rPr kumimoji="0" lang="en-US" altLang="en-US" sz="1400">
                <a:solidFill>
                  <a:srgbClr val="A50021"/>
                </a:solidFill>
                <a:latin typeface="Courier New" pitchFamily="49" charset="0"/>
                <a:ea typeface="新細明體" pitchFamily="18" charset="-120"/>
              </a:rPr>
              <a:t>K</a:t>
            </a:r>
            <a:r>
              <a:rPr kumimoji="0" lang="en-US" altLang="en-US" sz="1400">
                <a:solidFill>
                  <a:srgbClr val="5F5F5F"/>
                </a:solidFill>
                <a:latin typeface="Courier New" pitchFamily="49" charset="0"/>
                <a:ea typeface="新細明體" pitchFamily="18" charset="-120"/>
              </a:rPr>
              <a:t> -1  3  1  0 -5  1  0 -2  0 -2 -3  5</a:t>
            </a:r>
          </a:p>
          <a:p>
            <a:pPr eaLnBrk="0" hangingPunct="0"/>
            <a:r>
              <a:rPr kumimoji="0" lang="en-US" altLang="en-US" sz="1400">
                <a:solidFill>
                  <a:srgbClr val="A50021"/>
                </a:solidFill>
                <a:latin typeface="Courier New" pitchFamily="49" charset="0"/>
                <a:ea typeface="新細明體" pitchFamily="18" charset="-120"/>
              </a:rPr>
              <a:t>M</a:t>
            </a:r>
            <a:r>
              <a:rPr kumimoji="0" lang="en-US" altLang="en-US" sz="1400">
                <a:solidFill>
                  <a:srgbClr val="5F5F5F"/>
                </a:solidFill>
                <a:latin typeface="Courier New" pitchFamily="49" charset="0"/>
                <a:ea typeface="新細明體" pitchFamily="18" charset="-120"/>
              </a:rPr>
              <a:t> -1  0 -2 -3 -5 -1 -2 -3 -2  2  4  0  6</a:t>
            </a:r>
          </a:p>
          <a:p>
            <a:pPr eaLnBrk="0" hangingPunct="0"/>
            <a:r>
              <a:rPr kumimoji="0" lang="en-US" altLang="en-US" sz="1400">
                <a:solidFill>
                  <a:srgbClr val="A50021"/>
                </a:solidFill>
                <a:latin typeface="Courier New" pitchFamily="49" charset="0"/>
                <a:ea typeface="新細明體" pitchFamily="18" charset="-120"/>
              </a:rPr>
              <a:t>F</a:t>
            </a:r>
            <a:r>
              <a:rPr kumimoji="0" lang="en-US" altLang="en-US" sz="1400">
                <a:solidFill>
                  <a:srgbClr val="5F5F5F"/>
                </a:solidFill>
                <a:latin typeface="Courier New" pitchFamily="49" charset="0"/>
                <a:ea typeface="新細明體" pitchFamily="18" charset="-120"/>
              </a:rPr>
              <a:t> -4 -4 -4 -6 -4 -5 -5 -5 -2  1  2 -5  0  9</a:t>
            </a:r>
          </a:p>
          <a:p>
            <a:pPr eaLnBrk="0" hangingPunct="0"/>
            <a:r>
              <a:rPr kumimoji="0" lang="en-US" altLang="en-US" sz="1400">
                <a:solidFill>
                  <a:srgbClr val="A50021"/>
                </a:solidFill>
                <a:latin typeface="Courier New" pitchFamily="49" charset="0"/>
                <a:ea typeface="新細明體" pitchFamily="18" charset="-120"/>
              </a:rPr>
              <a:t>P</a:t>
            </a:r>
            <a:r>
              <a:rPr kumimoji="0" lang="en-US" altLang="en-US" sz="1400">
                <a:solidFill>
                  <a:srgbClr val="5F5F5F"/>
                </a:solidFill>
                <a:latin typeface="Courier New" pitchFamily="49" charset="0"/>
                <a:ea typeface="新細明體" pitchFamily="18" charset="-120"/>
              </a:rPr>
              <a:t>  1  0 -1 -1 -3  0 -1 -1  0 -2 -3 -1 -2 -5  6</a:t>
            </a:r>
          </a:p>
          <a:p>
            <a:pPr eaLnBrk="0" hangingPunct="0"/>
            <a:r>
              <a:rPr kumimoji="0" lang="en-US" altLang="en-US" sz="1400">
                <a:solidFill>
                  <a:srgbClr val="A50021"/>
                </a:solidFill>
                <a:latin typeface="Courier New" pitchFamily="49" charset="0"/>
                <a:ea typeface="新細明體" pitchFamily="18" charset="-120"/>
              </a:rPr>
              <a:t>S</a:t>
            </a:r>
            <a:r>
              <a:rPr kumimoji="0" lang="en-US" altLang="en-US" sz="1400">
                <a:solidFill>
                  <a:srgbClr val="5F5F5F"/>
                </a:solidFill>
                <a:latin typeface="Courier New" pitchFamily="49" charset="0"/>
                <a:ea typeface="新細明體" pitchFamily="18" charset="-120"/>
              </a:rPr>
              <a:t>  1  0  1  0  0 -1  0  1 -1 -1 -3  0 -2 -3  1  3</a:t>
            </a:r>
          </a:p>
          <a:p>
            <a:pPr eaLnBrk="0" hangingPunct="0"/>
            <a:r>
              <a:rPr kumimoji="0" lang="en-US" altLang="en-US" sz="1400">
                <a:solidFill>
                  <a:srgbClr val="A50021"/>
                </a:solidFill>
                <a:latin typeface="Courier New" pitchFamily="49" charset="0"/>
                <a:ea typeface="新細明體" pitchFamily="18" charset="-120"/>
              </a:rPr>
              <a:t>T</a:t>
            </a:r>
            <a:r>
              <a:rPr kumimoji="0" lang="en-US" altLang="en-US" sz="1400">
                <a:solidFill>
                  <a:srgbClr val="5F5F5F"/>
                </a:solidFill>
                <a:latin typeface="Courier New" pitchFamily="49" charset="0"/>
                <a:ea typeface="新細明體" pitchFamily="18" charset="-120"/>
              </a:rPr>
              <a:t>  1 -1  0  0 -2 -1  0  0 -1  0 -2  0 -1 -2  0  1  3</a:t>
            </a:r>
          </a:p>
          <a:p>
            <a:pPr eaLnBrk="0" hangingPunct="0"/>
            <a:r>
              <a:rPr kumimoji="0" lang="en-US" altLang="en-US" sz="1400">
                <a:solidFill>
                  <a:srgbClr val="A50021"/>
                </a:solidFill>
                <a:latin typeface="Courier New" pitchFamily="49" charset="0"/>
                <a:ea typeface="新細明體" pitchFamily="18" charset="-120"/>
              </a:rPr>
              <a:t>W</a:t>
            </a:r>
            <a:r>
              <a:rPr kumimoji="0" lang="en-US" altLang="en-US" sz="1400">
                <a:solidFill>
                  <a:srgbClr val="5F5F5F"/>
                </a:solidFill>
                <a:latin typeface="Courier New" pitchFamily="49" charset="0"/>
                <a:ea typeface="新細明體" pitchFamily="18" charset="-120"/>
              </a:rPr>
              <a:t> -6  2 -4 -7 -8 -5 -7 -7 -3 -5 -2 -3 -4  0 -6 -2 -5 17</a:t>
            </a:r>
          </a:p>
          <a:p>
            <a:pPr eaLnBrk="0" hangingPunct="0"/>
            <a:r>
              <a:rPr kumimoji="0" lang="en-US" altLang="en-US" sz="1400">
                <a:solidFill>
                  <a:srgbClr val="A50021"/>
                </a:solidFill>
                <a:latin typeface="Courier New" pitchFamily="49" charset="0"/>
                <a:ea typeface="新細明體" pitchFamily="18" charset="-120"/>
              </a:rPr>
              <a:t>Y</a:t>
            </a:r>
            <a:r>
              <a:rPr kumimoji="0" lang="en-US" altLang="en-US" sz="1400">
                <a:solidFill>
                  <a:srgbClr val="5F5F5F"/>
                </a:solidFill>
                <a:latin typeface="Courier New" pitchFamily="49" charset="0"/>
                <a:ea typeface="新細明體" pitchFamily="18" charset="-120"/>
              </a:rPr>
              <a:t> -3 -4 -2 -4  0 -4 -4 -5  0 -1 -1 -4 -2  7 -5 -3 -3  0 10</a:t>
            </a:r>
          </a:p>
          <a:p>
            <a:pPr eaLnBrk="0" hangingPunct="0"/>
            <a:r>
              <a:rPr kumimoji="0" lang="en-US" altLang="en-US" sz="1400">
                <a:solidFill>
                  <a:srgbClr val="A50021"/>
                </a:solidFill>
                <a:latin typeface="Courier New" pitchFamily="49" charset="0"/>
                <a:ea typeface="新細明體" pitchFamily="18" charset="-120"/>
              </a:rPr>
              <a:t>V</a:t>
            </a:r>
            <a:r>
              <a:rPr kumimoji="0" lang="en-US" altLang="en-US" sz="1400">
                <a:solidFill>
                  <a:srgbClr val="5F5F5F"/>
                </a:solidFill>
                <a:latin typeface="Courier New" pitchFamily="49" charset="0"/>
                <a:ea typeface="新細明體" pitchFamily="18" charset="-120"/>
              </a:rPr>
              <a:t>  0 -2 -2 -2 -2 -2 -2 -1 -2  4  2 -2  2 -1 -1 -1  0 -6 -2  4</a:t>
            </a:r>
          </a:p>
        </p:txBody>
      </p:sp>
      <p:sp>
        <p:nvSpPr>
          <p:cNvPr id="43012" name="Rectangle 8"/>
          <p:cNvSpPr>
            <a:spLocks noChangeArrowheads="1"/>
          </p:cNvSpPr>
          <p:nvPr/>
        </p:nvSpPr>
        <p:spPr bwMode="auto">
          <a:xfrm>
            <a:off x="1173163" y="1773238"/>
            <a:ext cx="2906712" cy="336550"/>
          </a:xfrm>
          <a:prstGeom prst="rect">
            <a:avLst/>
          </a:prstGeom>
          <a:noFill/>
          <a:ln w="9525">
            <a:noFill/>
            <a:miter lim="800000"/>
            <a:headEnd/>
            <a:tailEnd/>
          </a:ln>
        </p:spPr>
        <p:txBody>
          <a:bodyPr wrap="none">
            <a:spAutoFit/>
          </a:bodyPr>
          <a:lstStyle/>
          <a:p>
            <a:r>
              <a:rPr lang="en-US" altLang="zh-TW" sz="1600">
                <a:solidFill>
                  <a:srgbClr val="006600"/>
                </a:solidFill>
                <a:ea typeface="新細明體" pitchFamily="18" charset="-120"/>
              </a:rPr>
              <a:t>The PAM 250 scoring matrix</a:t>
            </a:r>
          </a:p>
        </p:txBody>
      </p:sp>
      <p:sp>
        <p:nvSpPr>
          <p:cNvPr id="7" name="投影片編號版面配置區 6"/>
          <p:cNvSpPr>
            <a:spLocks noGrp="1"/>
          </p:cNvSpPr>
          <p:nvPr>
            <p:ph type="sldNum" sz="quarter" idx="12"/>
          </p:nvPr>
        </p:nvSpPr>
        <p:spPr/>
        <p:txBody>
          <a:bodyPr/>
          <a:lstStyle/>
          <a:p>
            <a:pPr>
              <a:defRPr/>
            </a:pPr>
            <a:fld id="{F5659F37-5F69-46D1-9660-8881622C2F81}" type="slidenum">
              <a:rPr lang="en-US" altLang="zh-TW" smtClean="0"/>
              <a:pPr>
                <a:defRPr/>
              </a:pPr>
              <a:t>25</a:t>
            </a:fld>
            <a:endParaRPr lang="en-US" altLang="zh-TW"/>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AutoShape 4"/>
          <p:cNvSpPr>
            <a:spLocks noChangeArrowheads="1"/>
          </p:cNvSpPr>
          <p:nvPr/>
        </p:nvSpPr>
        <p:spPr bwMode="auto">
          <a:xfrm>
            <a:off x="571500" y="515938"/>
            <a:ext cx="2921000"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en-US" sz="1800">
                <a:solidFill>
                  <a:srgbClr val="990033"/>
                </a:solidFill>
                <a:ea typeface="新細明體" pitchFamily="18" charset="-120"/>
              </a:rPr>
              <a:t>Distance Matrix Methods</a:t>
            </a:r>
            <a:endParaRPr lang="en-US" altLang="zh-TW" sz="1800">
              <a:solidFill>
                <a:srgbClr val="990033"/>
              </a:solidFill>
              <a:ea typeface="新細明體" pitchFamily="18" charset="-120"/>
            </a:endParaRPr>
          </a:p>
        </p:txBody>
      </p:sp>
      <p:sp>
        <p:nvSpPr>
          <p:cNvPr id="44035" name="Rectangle 7"/>
          <p:cNvSpPr>
            <a:spLocks noChangeArrowheads="1"/>
          </p:cNvSpPr>
          <p:nvPr/>
        </p:nvSpPr>
        <p:spPr bwMode="auto">
          <a:xfrm>
            <a:off x="576263" y="1268413"/>
            <a:ext cx="7991475" cy="2881312"/>
          </a:xfrm>
          <a:prstGeom prst="rect">
            <a:avLst/>
          </a:prstGeom>
          <a:noFill/>
          <a:ln w="9525">
            <a:noFill/>
            <a:miter lim="800000"/>
            <a:headEnd/>
            <a:tailEnd/>
          </a:ln>
        </p:spPr>
        <p:txBody>
          <a:bodyPr/>
          <a:lstStyle/>
          <a:p>
            <a:pPr marL="363538" indent="-363538">
              <a:lnSpc>
                <a:spcPct val="130000"/>
              </a:lnSpc>
              <a:spcBef>
                <a:spcPct val="50000"/>
              </a:spcBef>
            </a:pPr>
            <a:r>
              <a:rPr lang="en-US" altLang="zh-TW" sz="1600">
                <a:solidFill>
                  <a:srgbClr val="006600"/>
                </a:solidFill>
                <a:ea typeface="新細明體" pitchFamily="18" charset="-120"/>
              </a:rPr>
              <a:t>Convert sequence data into a set of discrete pairwise distance values, arranged</a:t>
            </a:r>
          </a:p>
          <a:p>
            <a:pPr marL="363538" indent="-363538">
              <a:lnSpc>
                <a:spcPct val="130000"/>
              </a:lnSpc>
              <a:spcBef>
                <a:spcPct val="50000"/>
              </a:spcBef>
            </a:pPr>
            <a:r>
              <a:rPr lang="en-US" altLang="zh-TW" sz="1600">
                <a:solidFill>
                  <a:srgbClr val="006600"/>
                </a:solidFill>
                <a:ea typeface="新細明體" pitchFamily="18" charset="-120"/>
              </a:rPr>
              <a:t>into a matrix. </a:t>
            </a:r>
          </a:p>
          <a:p>
            <a:pPr marL="363538" indent="-363538">
              <a:lnSpc>
                <a:spcPct val="130000"/>
              </a:lnSpc>
              <a:spcBef>
                <a:spcPct val="50000"/>
              </a:spcBef>
              <a:buFontTx/>
              <a:buChar char="•"/>
            </a:pPr>
            <a:r>
              <a:rPr lang="en-US" altLang="zh-TW" sz="1600">
                <a:solidFill>
                  <a:srgbClr val="006600"/>
                </a:solidFill>
                <a:ea typeface="新細明體" pitchFamily="18" charset="-120"/>
              </a:rPr>
              <a:t>Distance methods fit a tree to this matrix.</a:t>
            </a:r>
          </a:p>
          <a:p>
            <a:pPr marL="363538" indent="-363538">
              <a:lnSpc>
                <a:spcPct val="130000"/>
              </a:lnSpc>
              <a:spcBef>
                <a:spcPct val="50000"/>
              </a:spcBef>
              <a:buFontTx/>
              <a:buChar char="•"/>
            </a:pPr>
            <a:r>
              <a:rPr lang="en-US" altLang="zh-TW" sz="1600">
                <a:solidFill>
                  <a:srgbClr val="006600"/>
                </a:solidFill>
                <a:ea typeface="新細明體" pitchFamily="18" charset="-120"/>
              </a:rPr>
              <a:t>The phylogenetic topology tree is constructed by using a </a:t>
            </a:r>
            <a:r>
              <a:rPr lang="en-US" altLang="zh-TW" sz="1600">
                <a:solidFill>
                  <a:srgbClr val="A50021"/>
                </a:solidFill>
                <a:ea typeface="新細明體" pitchFamily="18" charset="-120"/>
              </a:rPr>
              <a:t>cluster analysis method</a:t>
            </a:r>
            <a:r>
              <a:rPr lang="en-US" altLang="zh-TW" sz="1600">
                <a:solidFill>
                  <a:srgbClr val="006600"/>
                </a:solidFill>
                <a:ea typeface="新細明體" pitchFamily="18" charset="-120"/>
              </a:rPr>
              <a:t> (like UPGMA or NJ methods).</a:t>
            </a:r>
          </a:p>
          <a:p>
            <a:pPr marL="363538" indent="-363538">
              <a:lnSpc>
                <a:spcPct val="130000"/>
              </a:lnSpc>
              <a:spcBef>
                <a:spcPct val="50000"/>
              </a:spcBef>
              <a:buFontTx/>
              <a:buChar char="•"/>
            </a:pPr>
            <a:r>
              <a:rPr lang="en-US" altLang="zh-TW" sz="1600">
                <a:solidFill>
                  <a:srgbClr val="006600"/>
                </a:solidFill>
                <a:ea typeface="新細明體" pitchFamily="18" charset="-120"/>
              </a:rPr>
              <a:t>The phylogeny makes an estimation of the distance for each pair as the sum of branch lengths in the path from one sequence to another through the tree.</a:t>
            </a:r>
          </a:p>
        </p:txBody>
      </p:sp>
      <p:sp>
        <p:nvSpPr>
          <p:cNvPr id="4" name="投影片編號版面配置區 3"/>
          <p:cNvSpPr>
            <a:spLocks noGrp="1"/>
          </p:cNvSpPr>
          <p:nvPr>
            <p:ph type="sldNum" sz="quarter" idx="12"/>
          </p:nvPr>
        </p:nvSpPr>
        <p:spPr/>
        <p:txBody>
          <a:bodyPr/>
          <a:lstStyle/>
          <a:p>
            <a:pPr>
              <a:defRPr/>
            </a:pPr>
            <a:fld id="{3F98AAB6-C678-473C-8C3D-2BE7C579CF2A}" type="slidenum">
              <a:rPr lang="en-US" altLang="zh-TW" smtClean="0"/>
              <a:pPr>
                <a:defRPr/>
              </a:pPr>
              <a:t>26</a:t>
            </a:fld>
            <a:endParaRPr lang="en-US" altLang="zh-TW"/>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Group 14"/>
          <p:cNvGrpSpPr>
            <a:grpSpLocks/>
          </p:cNvGrpSpPr>
          <p:nvPr/>
        </p:nvGrpSpPr>
        <p:grpSpPr bwMode="auto">
          <a:xfrm>
            <a:off x="611188" y="549275"/>
            <a:ext cx="2128837" cy="647700"/>
            <a:chOff x="360" y="325"/>
            <a:chExt cx="1341" cy="408"/>
          </a:xfrm>
        </p:grpSpPr>
        <p:sp>
          <p:nvSpPr>
            <p:cNvPr id="45064" name="AutoShape 2"/>
            <p:cNvSpPr>
              <a:spLocks noChangeArrowheads="1"/>
            </p:cNvSpPr>
            <p:nvPr/>
          </p:nvSpPr>
          <p:spPr bwMode="auto">
            <a:xfrm>
              <a:off x="360" y="325"/>
              <a:ext cx="1341" cy="408"/>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pPr indent="363538"/>
              <a:r>
                <a:rPr lang="en-US" altLang="en-US" sz="1800">
                  <a:solidFill>
                    <a:srgbClr val="990033"/>
                  </a:solidFill>
                  <a:ea typeface="新細明體" pitchFamily="18" charset="-120"/>
                </a:rPr>
                <a:t>Tree building</a:t>
              </a:r>
              <a:endParaRPr lang="en-US" altLang="zh-TW" sz="1800">
                <a:solidFill>
                  <a:srgbClr val="990033"/>
                </a:solidFill>
                <a:ea typeface="新細明體" pitchFamily="18" charset="-120"/>
              </a:endParaRPr>
            </a:p>
          </p:txBody>
        </p:sp>
        <p:sp>
          <p:nvSpPr>
            <p:cNvPr id="45065" name="Oval 3"/>
            <p:cNvSpPr>
              <a:spLocks noChangeAspect="1" noChangeArrowheads="1"/>
            </p:cNvSpPr>
            <p:nvPr/>
          </p:nvSpPr>
          <p:spPr bwMode="auto">
            <a:xfrm>
              <a:off x="431" y="461"/>
              <a:ext cx="136" cy="136"/>
            </a:xfrm>
            <a:prstGeom prst="ellipse">
              <a:avLst/>
            </a:prstGeom>
            <a:solidFill>
              <a:srgbClr val="006600"/>
            </a:solidFill>
            <a:ln w="9525">
              <a:solidFill>
                <a:srgbClr val="006600"/>
              </a:solidFill>
              <a:round/>
              <a:headEnd/>
              <a:tailEnd/>
            </a:ln>
          </p:spPr>
          <p:txBody>
            <a:bodyPr wrap="none" anchor="ctr"/>
            <a:lstStyle/>
            <a:p>
              <a:pPr algn="ctr"/>
              <a:r>
                <a:rPr lang="en-US" altLang="zh-TW" sz="1200">
                  <a:solidFill>
                    <a:schemeClr val="bg1"/>
                  </a:solidFill>
                  <a:ea typeface="新細明體" pitchFamily="18" charset="-120"/>
                </a:rPr>
                <a:t>3</a:t>
              </a:r>
            </a:p>
          </p:txBody>
        </p:sp>
      </p:grpSp>
      <p:sp>
        <p:nvSpPr>
          <p:cNvPr id="45059" name="Rectangle 4"/>
          <p:cNvSpPr>
            <a:spLocks noChangeArrowheads="1"/>
          </p:cNvSpPr>
          <p:nvPr/>
        </p:nvSpPr>
        <p:spPr bwMode="auto">
          <a:xfrm>
            <a:off x="611188" y="1268413"/>
            <a:ext cx="3960812" cy="336550"/>
          </a:xfrm>
          <a:prstGeom prst="rect">
            <a:avLst/>
          </a:prstGeom>
          <a:noFill/>
          <a:ln w="9525">
            <a:noFill/>
            <a:miter lim="800000"/>
            <a:headEnd/>
            <a:tailEnd/>
          </a:ln>
        </p:spPr>
        <p:txBody>
          <a:bodyPr>
            <a:spAutoFit/>
          </a:bodyPr>
          <a:lstStyle/>
          <a:p>
            <a:pPr marL="342900" indent="-342900"/>
            <a:r>
              <a:rPr lang="en-US" altLang="zh-TW" sz="1600">
                <a:solidFill>
                  <a:srgbClr val="006600"/>
                </a:solidFill>
                <a:ea typeface="新細明體" pitchFamily="18" charset="-120"/>
              </a:rPr>
              <a:t>Distance - Based Methods</a:t>
            </a:r>
          </a:p>
        </p:txBody>
      </p:sp>
      <p:sp>
        <p:nvSpPr>
          <p:cNvPr id="45060" name="Rectangle 10"/>
          <p:cNvSpPr>
            <a:spLocks noChangeArrowheads="1"/>
          </p:cNvSpPr>
          <p:nvPr/>
        </p:nvSpPr>
        <p:spPr bwMode="auto">
          <a:xfrm>
            <a:off x="611188" y="1700213"/>
            <a:ext cx="3960812" cy="4003675"/>
          </a:xfrm>
          <a:prstGeom prst="rect">
            <a:avLst/>
          </a:prstGeom>
          <a:noFill/>
          <a:ln w="9525">
            <a:noFill/>
            <a:miter lim="800000"/>
            <a:headEnd/>
            <a:tailEnd/>
          </a:ln>
        </p:spPr>
        <p:txBody>
          <a:bodyPr>
            <a:spAutoFit/>
          </a:bodyPr>
          <a:lstStyle/>
          <a:p>
            <a:r>
              <a:rPr lang="zh-TW" altLang="en-US" sz="1600" b="0">
                <a:solidFill>
                  <a:schemeClr val="accent2"/>
                </a:solidFill>
                <a:latin typeface="Arial Unicode MS" pitchFamily="34" charset="-120"/>
              </a:rPr>
              <a:t>距離建樹方法根據一些尺度計算出雙重序列的距離，然後拋開真實資料，只是根據固定的距離建立進化樹。</a:t>
            </a:r>
          </a:p>
          <a:p>
            <a:pPr algn="just"/>
            <a:r>
              <a:rPr lang="zh-TW" altLang="en-US" sz="1600" b="0">
                <a:solidFill>
                  <a:schemeClr val="accent2"/>
                </a:solidFill>
                <a:latin typeface="Arial Unicode MS" pitchFamily="34" charset="-120"/>
              </a:rPr>
              <a:t>這個簡單的運算法，在不同分支的演化速度相近時，可以用來建立親緣樹。因為在上述假設之下，核甘酸或胺基酸的置換速率與親緣遠近大約成正比，所以使用算術平均數來表示距離還算合理。此法採用一系列漸進的雙序列並列分析來做。在程式啟動後，會先將各序列兩兩比對，以找出未來做進一步並列的順序。</a:t>
            </a:r>
            <a:r>
              <a:rPr lang="zh-TW" altLang="en-US" sz="1600" b="0">
                <a:solidFill>
                  <a:srgbClr val="A50021"/>
                </a:solidFill>
                <a:latin typeface="Arial Unicode MS" pitchFamily="34" charset="-120"/>
              </a:rPr>
              <a:t>原則上是先將最相似的序列排列在一起，變為一群 </a:t>
            </a:r>
            <a:r>
              <a:rPr lang="en-US" altLang="zh-TW" sz="1600" b="0">
                <a:solidFill>
                  <a:srgbClr val="A50021"/>
                </a:solidFill>
                <a:latin typeface="Arial Unicode MS" pitchFamily="34" charset="-120"/>
              </a:rPr>
              <a:t>(cluster)</a:t>
            </a:r>
            <a:r>
              <a:rPr lang="zh-TW" altLang="en-US" sz="1600" b="0">
                <a:solidFill>
                  <a:srgbClr val="A50021"/>
                </a:solidFill>
                <a:latin typeface="Arial Unicode MS" pitchFamily="34" charset="-120"/>
              </a:rPr>
              <a:t>，然後再將剩餘序列中與這兩個序列最相似的一個，與這兩個排好的序列群做並列分析。</a:t>
            </a:r>
            <a:r>
              <a:rPr lang="zh-TW" altLang="en-US" sz="1600" b="0">
                <a:solidFill>
                  <a:schemeClr val="accent2"/>
                </a:solidFill>
                <a:latin typeface="Arial Unicode MS" pitchFamily="34" charset="-120"/>
              </a:rPr>
              <a:t>最常用的基於特徵符的建樹方法包括 </a:t>
            </a:r>
            <a:r>
              <a:rPr lang="en-US" altLang="zh-TW" sz="1600" b="0">
                <a:solidFill>
                  <a:schemeClr val="accent2"/>
                </a:solidFill>
                <a:latin typeface="Arial Unicode MS" pitchFamily="34" charset="-120"/>
              </a:rPr>
              <a:t>UPGMA </a:t>
            </a:r>
            <a:r>
              <a:rPr lang="zh-TW" altLang="en-US" sz="1600" b="0">
                <a:solidFill>
                  <a:schemeClr val="accent2"/>
                </a:solidFill>
                <a:latin typeface="Arial Unicode MS" pitchFamily="34" charset="-120"/>
              </a:rPr>
              <a:t>和 </a:t>
            </a:r>
            <a:r>
              <a:rPr lang="en-US" altLang="zh-TW" sz="1600" b="0">
                <a:solidFill>
                  <a:schemeClr val="accent2"/>
                </a:solidFill>
                <a:latin typeface="Arial Unicode MS" pitchFamily="34" charset="-120"/>
              </a:rPr>
              <a:t>NJ</a:t>
            </a:r>
            <a:r>
              <a:rPr lang="zh-TW" altLang="en-US" sz="1600" b="0">
                <a:solidFill>
                  <a:schemeClr val="accent2"/>
                </a:solidFill>
                <a:latin typeface="Arial Unicode MS" pitchFamily="34" charset="-120"/>
              </a:rPr>
              <a:t>。</a:t>
            </a:r>
          </a:p>
        </p:txBody>
      </p:sp>
      <p:sp>
        <p:nvSpPr>
          <p:cNvPr id="45061" name="Rectangle 11"/>
          <p:cNvSpPr>
            <a:spLocks noChangeArrowheads="1"/>
          </p:cNvSpPr>
          <p:nvPr/>
        </p:nvSpPr>
        <p:spPr bwMode="auto">
          <a:xfrm>
            <a:off x="4572000" y="1268413"/>
            <a:ext cx="3960813" cy="336550"/>
          </a:xfrm>
          <a:prstGeom prst="rect">
            <a:avLst/>
          </a:prstGeom>
          <a:noFill/>
          <a:ln w="9525">
            <a:noFill/>
            <a:miter lim="800000"/>
            <a:headEnd/>
            <a:tailEnd/>
          </a:ln>
        </p:spPr>
        <p:txBody>
          <a:bodyPr>
            <a:spAutoFit/>
          </a:bodyPr>
          <a:lstStyle/>
          <a:p>
            <a:pPr marL="342900" indent="-342900"/>
            <a:r>
              <a:rPr lang="en-US" altLang="zh-TW" sz="1600">
                <a:solidFill>
                  <a:srgbClr val="006600"/>
                </a:solidFill>
                <a:ea typeface="新細明體" pitchFamily="18" charset="-120"/>
              </a:rPr>
              <a:t>Character - Based Methods</a:t>
            </a:r>
          </a:p>
        </p:txBody>
      </p:sp>
      <p:sp>
        <p:nvSpPr>
          <p:cNvPr id="45062" name="Rectangle 13"/>
          <p:cNvSpPr>
            <a:spLocks noChangeArrowheads="1"/>
          </p:cNvSpPr>
          <p:nvPr/>
        </p:nvSpPr>
        <p:spPr bwMode="auto">
          <a:xfrm>
            <a:off x="4572000" y="1700213"/>
            <a:ext cx="3960813" cy="1314450"/>
          </a:xfrm>
          <a:prstGeom prst="rect">
            <a:avLst/>
          </a:prstGeom>
          <a:noFill/>
          <a:ln w="9525">
            <a:noFill/>
            <a:miter lim="800000"/>
            <a:headEnd/>
            <a:tailEnd/>
          </a:ln>
        </p:spPr>
        <p:txBody>
          <a:bodyPr>
            <a:spAutoFit/>
          </a:bodyPr>
          <a:lstStyle/>
          <a:p>
            <a:pPr algn="just"/>
            <a:r>
              <a:rPr lang="zh-TW" altLang="en-US" sz="1600" b="0">
                <a:solidFill>
                  <a:schemeClr val="accent2"/>
                </a:solidFill>
                <a:latin typeface="Arial Unicode MS" pitchFamily="34" charset="-120"/>
              </a:rPr>
              <a:t>基於特徵符的建樹方法在建立進化樹時，優化了每一個特徵符的真實資料模式的分佈，於是</a:t>
            </a:r>
            <a:r>
              <a:rPr lang="zh-TW" altLang="en-US" sz="1600" b="0">
                <a:solidFill>
                  <a:srgbClr val="A50021"/>
                </a:solidFill>
                <a:latin typeface="Arial Unicode MS" pitchFamily="34" charset="-120"/>
              </a:rPr>
              <a:t>雙重序列的距離不再固定，而是取決於進化樹的拓撲結構</a:t>
            </a:r>
            <a:r>
              <a:rPr lang="zh-TW" altLang="en-US" sz="1600" b="0">
                <a:solidFill>
                  <a:schemeClr val="accent2"/>
                </a:solidFill>
                <a:latin typeface="Arial Unicode MS" pitchFamily="34" charset="-120"/>
              </a:rPr>
              <a:t>。最常用的基於特徵符的建樹方法包括 </a:t>
            </a:r>
            <a:r>
              <a:rPr lang="en-US" altLang="zh-TW" sz="1600" b="0">
                <a:solidFill>
                  <a:schemeClr val="accent2"/>
                </a:solidFill>
                <a:latin typeface="Arial Unicode MS" pitchFamily="34" charset="-120"/>
              </a:rPr>
              <a:t>MP </a:t>
            </a:r>
            <a:r>
              <a:rPr lang="zh-TW" altLang="en-US" sz="1600" b="0">
                <a:solidFill>
                  <a:schemeClr val="accent2"/>
                </a:solidFill>
                <a:latin typeface="Arial Unicode MS" pitchFamily="34" charset="-120"/>
              </a:rPr>
              <a:t>和 </a:t>
            </a:r>
            <a:r>
              <a:rPr lang="en-US" altLang="zh-TW" sz="1600" b="0">
                <a:solidFill>
                  <a:schemeClr val="accent2"/>
                </a:solidFill>
                <a:latin typeface="Arial Unicode MS" pitchFamily="34" charset="-120"/>
              </a:rPr>
              <a:t>ML</a:t>
            </a:r>
            <a:r>
              <a:rPr lang="zh-TW" altLang="en-US" sz="1600" b="0">
                <a:solidFill>
                  <a:schemeClr val="accent2"/>
                </a:solidFill>
                <a:latin typeface="Arial Unicode MS" pitchFamily="34" charset="-120"/>
              </a:rPr>
              <a:t>。</a:t>
            </a:r>
          </a:p>
        </p:txBody>
      </p:sp>
      <p:sp>
        <p:nvSpPr>
          <p:cNvPr id="9" name="投影片編號版面配置區 8"/>
          <p:cNvSpPr>
            <a:spLocks noGrp="1"/>
          </p:cNvSpPr>
          <p:nvPr>
            <p:ph type="sldNum" sz="quarter" idx="12"/>
          </p:nvPr>
        </p:nvSpPr>
        <p:spPr/>
        <p:txBody>
          <a:bodyPr/>
          <a:lstStyle/>
          <a:p>
            <a:pPr>
              <a:defRPr/>
            </a:pPr>
            <a:fld id="{244F0621-AB78-455A-AFE8-FD1815937343}" type="slidenum">
              <a:rPr lang="en-US" altLang="zh-TW" smtClean="0"/>
              <a:pPr>
                <a:defRPr/>
              </a:pPr>
              <a:t>27</a:t>
            </a:fld>
            <a:endParaRPr lang="en-US" altLang="zh-TW"/>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082" name="Group 11"/>
          <p:cNvGrpSpPr>
            <a:grpSpLocks/>
          </p:cNvGrpSpPr>
          <p:nvPr/>
        </p:nvGrpSpPr>
        <p:grpSpPr bwMode="auto">
          <a:xfrm>
            <a:off x="6443663" y="3789363"/>
            <a:ext cx="2016125" cy="2678112"/>
            <a:chOff x="4059" y="2387"/>
            <a:chExt cx="1270" cy="1687"/>
          </a:xfrm>
        </p:grpSpPr>
        <p:pic>
          <p:nvPicPr>
            <p:cNvPr id="46087" name="Picture 9"/>
            <p:cNvPicPr>
              <a:picLocks noChangeAspect="1" noChangeArrowheads="1"/>
            </p:cNvPicPr>
            <p:nvPr/>
          </p:nvPicPr>
          <p:blipFill>
            <a:blip r:embed="rId2"/>
            <a:srcRect/>
            <a:stretch>
              <a:fillRect/>
            </a:stretch>
          </p:blipFill>
          <p:spPr bwMode="auto">
            <a:xfrm>
              <a:off x="4059" y="2387"/>
              <a:ext cx="1270" cy="1367"/>
            </a:xfrm>
            <a:prstGeom prst="rect">
              <a:avLst/>
            </a:prstGeom>
            <a:noFill/>
            <a:ln w="9525">
              <a:noFill/>
              <a:miter lim="800000"/>
              <a:headEnd/>
              <a:tailEnd/>
            </a:ln>
          </p:spPr>
        </p:pic>
        <p:sp>
          <p:nvSpPr>
            <p:cNvPr id="46088" name="Rectangle 10"/>
            <p:cNvSpPr>
              <a:spLocks noChangeArrowheads="1"/>
            </p:cNvSpPr>
            <p:nvPr/>
          </p:nvSpPr>
          <p:spPr bwMode="auto">
            <a:xfrm>
              <a:off x="4457" y="3902"/>
              <a:ext cx="473" cy="172"/>
            </a:xfrm>
            <a:prstGeom prst="rect">
              <a:avLst/>
            </a:prstGeom>
            <a:noFill/>
            <a:ln w="9525">
              <a:noFill/>
              <a:miter lim="800000"/>
              <a:headEnd/>
              <a:tailEnd/>
            </a:ln>
          </p:spPr>
          <p:txBody>
            <a:bodyPr wrap="none">
              <a:spAutoFit/>
            </a:bodyPr>
            <a:lstStyle/>
            <a:p>
              <a:r>
                <a:rPr lang="en-US" altLang="zh-TW" sz="1200">
                  <a:solidFill>
                    <a:schemeClr val="accent2"/>
                  </a:solidFill>
                  <a:ea typeface="新細明體" pitchFamily="18" charset="-120"/>
                </a:rPr>
                <a:t>UPGMA</a:t>
              </a:r>
            </a:p>
          </p:txBody>
        </p:sp>
      </p:grpSp>
      <p:sp>
        <p:nvSpPr>
          <p:cNvPr id="46083" name="Rectangle 5"/>
          <p:cNvSpPr>
            <a:spLocks noChangeArrowheads="1"/>
          </p:cNvSpPr>
          <p:nvPr/>
        </p:nvSpPr>
        <p:spPr bwMode="auto">
          <a:xfrm>
            <a:off x="611188" y="1341438"/>
            <a:ext cx="3024187" cy="3584575"/>
          </a:xfrm>
          <a:prstGeom prst="rect">
            <a:avLst/>
          </a:prstGeom>
          <a:noFill/>
          <a:ln w="9525">
            <a:noFill/>
            <a:miter lim="800000"/>
            <a:headEnd/>
            <a:tailEnd/>
          </a:ln>
        </p:spPr>
        <p:txBody>
          <a:bodyPr>
            <a:spAutoFit/>
          </a:bodyPr>
          <a:lstStyle/>
          <a:p>
            <a:pPr algn="just">
              <a:lnSpc>
                <a:spcPct val="130000"/>
              </a:lnSpc>
            </a:pPr>
            <a:r>
              <a:rPr lang="en-US" altLang="zh-TW" sz="1600">
                <a:solidFill>
                  <a:srgbClr val="A50021"/>
                </a:solidFill>
                <a:latin typeface="Arial Unicode MS" pitchFamily="34" charset="-120"/>
              </a:rPr>
              <a:t>UPGMA</a:t>
            </a:r>
            <a:r>
              <a:rPr lang="en-US" altLang="zh-TW" sz="1600" b="0">
                <a:solidFill>
                  <a:schemeClr val="accent2"/>
                </a:solidFill>
                <a:latin typeface="Arial Unicode MS" pitchFamily="34" charset="-120"/>
              </a:rPr>
              <a:t> </a:t>
            </a:r>
            <a:r>
              <a:rPr lang="zh-TW" altLang="en-US" sz="1600" b="0">
                <a:solidFill>
                  <a:schemeClr val="accent2"/>
                </a:solidFill>
                <a:latin typeface="Arial Unicode MS" pitchFamily="34" charset="-120"/>
              </a:rPr>
              <a:t>是一種聚類或者說是分類方法</a:t>
            </a:r>
            <a:r>
              <a:rPr lang="en-US" altLang="en-US" sz="1600" b="0">
                <a:solidFill>
                  <a:schemeClr val="accent2"/>
                </a:solidFill>
                <a:latin typeface="Arial Unicode MS" pitchFamily="34" charset="-120"/>
              </a:rPr>
              <a:t>；</a:t>
            </a:r>
            <a:r>
              <a:rPr lang="zh-TW" altLang="en-US" sz="1600" b="0">
                <a:solidFill>
                  <a:schemeClr val="accent2"/>
                </a:solidFill>
                <a:latin typeface="Arial Unicode MS" pitchFamily="34" charset="-120"/>
              </a:rPr>
              <a:t>它按照配對序列的最大相似性和連接配對的平均值的標準將進化樹的樹枝連接起來。它還不是一種嚴格的進化距離建樹方法。只有</a:t>
            </a:r>
            <a:r>
              <a:rPr lang="zh-TW" altLang="en-US" sz="1600" b="0">
                <a:solidFill>
                  <a:srgbClr val="A50021"/>
                </a:solidFill>
                <a:latin typeface="Arial Unicode MS" pitchFamily="34" charset="-120"/>
              </a:rPr>
              <a:t>當序列分歧是基於一個分子鐘或者近似等於原始的序列差異性的時候，我們才會期望 </a:t>
            </a:r>
            <a:r>
              <a:rPr lang="en-US" altLang="zh-TW" sz="1600">
                <a:solidFill>
                  <a:srgbClr val="A50021"/>
                </a:solidFill>
                <a:latin typeface="Arial Unicode MS" pitchFamily="34" charset="-120"/>
              </a:rPr>
              <a:t>UPGMA</a:t>
            </a:r>
            <a:r>
              <a:rPr lang="en-US" altLang="zh-TW" sz="1600" b="0">
                <a:solidFill>
                  <a:srgbClr val="A50021"/>
                </a:solidFill>
                <a:latin typeface="Arial Unicode MS" pitchFamily="34" charset="-120"/>
              </a:rPr>
              <a:t> </a:t>
            </a:r>
            <a:r>
              <a:rPr lang="zh-TW" altLang="en-US" sz="1600" b="0">
                <a:solidFill>
                  <a:srgbClr val="A50021"/>
                </a:solidFill>
                <a:latin typeface="Arial Unicode MS" pitchFamily="34" charset="-120"/>
              </a:rPr>
              <a:t>會產生一個擁有真實的樹枝長度的準確的拓撲結構。</a:t>
            </a:r>
          </a:p>
        </p:txBody>
      </p:sp>
      <p:sp>
        <p:nvSpPr>
          <p:cNvPr id="46084" name="Rectangle 6"/>
          <p:cNvSpPr>
            <a:spLocks noChangeArrowheads="1"/>
          </p:cNvSpPr>
          <p:nvPr/>
        </p:nvSpPr>
        <p:spPr bwMode="auto">
          <a:xfrm>
            <a:off x="3779838" y="1341438"/>
            <a:ext cx="4751387" cy="3267075"/>
          </a:xfrm>
          <a:prstGeom prst="rect">
            <a:avLst/>
          </a:prstGeom>
          <a:noFill/>
          <a:ln w="9525">
            <a:noFill/>
            <a:miter lim="800000"/>
            <a:headEnd/>
            <a:tailEnd/>
          </a:ln>
        </p:spPr>
        <p:txBody>
          <a:bodyPr>
            <a:spAutoFit/>
          </a:bodyPr>
          <a:lstStyle/>
          <a:p>
            <a:pPr>
              <a:lnSpc>
                <a:spcPct val="130000"/>
              </a:lnSpc>
              <a:spcBef>
                <a:spcPct val="50000"/>
              </a:spcBef>
            </a:pPr>
            <a:r>
              <a:rPr lang="en-US" altLang="zh-TW" sz="1600">
                <a:solidFill>
                  <a:srgbClr val="006600"/>
                </a:solidFill>
                <a:latin typeface="Arial Narrow" pitchFamily="34" charset="0"/>
                <a:ea typeface="新細明體" pitchFamily="18" charset="-120"/>
              </a:rPr>
              <a:t>UPGMA is a clustering or phenetic algorithm - it joins tree branches based on the criterion of greatest similarity among pairs and averages of joined pairs. It is not strictly an evolutionary distance method. UPGMA is expected to generate an accurate topology with true branch lengths only when the divergence is according to a molecular clock or approximately equal to raw sequence dissimilarity. As mentioned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earlier, these conditions are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rarely met in practice.</a:t>
            </a:r>
          </a:p>
        </p:txBody>
      </p:sp>
      <p:sp>
        <p:nvSpPr>
          <p:cNvPr id="46085" name="AutoShape 7"/>
          <p:cNvSpPr>
            <a:spLocks noChangeArrowheads="1"/>
          </p:cNvSpPr>
          <p:nvPr/>
        </p:nvSpPr>
        <p:spPr bwMode="auto">
          <a:xfrm>
            <a:off x="611188" y="549275"/>
            <a:ext cx="7096125"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en-US" sz="1800">
                <a:solidFill>
                  <a:srgbClr val="990033"/>
                </a:solidFill>
                <a:ea typeface="新細明體" pitchFamily="18" charset="-120"/>
              </a:rPr>
              <a:t>Unweighted Pair Group Method with Arithmetic</a:t>
            </a:r>
            <a:r>
              <a:rPr lang="en-US" altLang="zh-TW" sz="1800">
                <a:solidFill>
                  <a:srgbClr val="990033"/>
                </a:solidFill>
                <a:ea typeface="新細明體" pitchFamily="18" charset="-120"/>
              </a:rPr>
              <a:t> </a:t>
            </a:r>
            <a:r>
              <a:rPr lang="en-US" altLang="en-US" sz="1800">
                <a:solidFill>
                  <a:srgbClr val="990033"/>
                </a:solidFill>
                <a:ea typeface="新細明體" pitchFamily="18" charset="-120"/>
              </a:rPr>
              <a:t>Mean (UPGMA)</a:t>
            </a:r>
            <a:endParaRPr lang="en-US" altLang="zh-TW" sz="1800">
              <a:solidFill>
                <a:srgbClr val="990033"/>
              </a:solidFill>
              <a:ea typeface="新細明體" pitchFamily="18" charset="-120"/>
            </a:endParaRPr>
          </a:p>
        </p:txBody>
      </p:sp>
      <p:sp>
        <p:nvSpPr>
          <p:cNvPr id="8" name="投影片編號版面配置區 7"/>
          <p:cNvSpPr>
            <a:spLocks noGrp="1"/>
          </p:cNvSpPr>
          <p:nvPr>
            <p:ph type="sldNum" sz="quarter" idx="12"/>
          </p:nvPr>
        </p:nvSpPr>
        <p:spPr/>
        <p:txBody>
          <a:bodyPr/>
          <a:lstStyle/>
          <a:p>
            <a:pPr>
              <a:defRPr/>
            </a:pPr>
            <a:fld id="{DD16919E-5B67-4364-BA86-1C9E6572D85A}" type="slidenum">
              <a:rPr lang="en-US" altLang="zh-TW" smtClean="0"/>
              <a:pPr>
                <a:defRPr/>
              </a:pPr>
              <a:t>28</a:t>
            </a:fld>
            <a:endParaRPr lang="en-US" altLang="zh-TW"/>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AutoShape 5"/>
          <p:cNvSpPr>
            <a:spLocks noChangeArrowheads="1"/>
          </p:cNvSpPr>
          <p:nvPr/>
        </p:nvSpPr>
        <p:spPr bwMode="auto">
          <a:xfrm>
            <a:off x="611188" y="549275"/>
            <a:ext cx="2128837"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UPMGA Tree</a:t>
            </a:r>
          </a:p>
        </p:txBody>
      </p:sp>
      <p:grpSp>
        <p:nvGrpSpPr>
          <p:cNvPr id="47107" name="Group 246"/>
          <p:cNvGrpSpPr>
            <a:grpSpLocks/>
          </p:cNvGrpSpPr>
          <p:nvPr/>
        </p:nvGrpSpPr>
        <p:grpSpPr bwMode="auto">
          <a:xfrm>
            <a:off x="3700463" y="1390650"/>
            <a:ext cx="1871662" cy="1584325"/>
            <a:chOff x="1983" y="876"/>
            <a:chExt cx="1179" cy="998"/>
          </a:xfrm>
        </p:grpSpPr>
        <p:sp>
          <p:nvSpPr>
            <p:cNvPr id="47152" name="Rectangle 57"/>
            <p:cNvSpPr>
              <a:spLocks noChangeArrowheads="1"/>
            </p:cNvSpPr>
            <p:nvPr/>
          </p:nvSpPr>
          <p:spPr bwMode="auto">
            <a:xfrm>
              <a:off x="2951" y="1663"/>
              <a:ext cx="211" cy="211"/>
            </a:xfrm>
            <a:prstGeom prst="rect">
              <a:avLst/>
            </a:prstGeom>
            <a:noFill/>
            <a:ln w="9525">
              <a:noFill/>
              <a:miter lim="800000"/>
              <a:headEnd/>
              <a:tailEnd/>
            </a:ln>
          </p:spPr>
          <p:txBody>
            <a:bodyPr anchor="ctr"/>
            <a:lstStyle/>
            <a:p>
              <a:pPr algn="ctr"/>
              <a:r>
                <a:rPr lang="en-US" altLang="zh-TW" sz="1000">
                  <a:ea typeface="新細明體" pitchFamily="18" charset="-120"/>
                </a:rPr>
                <a:t>—</a:t>
              </a:r>
              <a:endParaRPr lang="en-US" altLang="zh-TW" sz="1000" b="0">
                <a:ea typeface="新細明體" pitchFamily="18" charset="-120"/>
              </a:endParaRPr>
            </a:p>
          </p:txBody>
        </p:sp>
        <p:sp>
          <p:nvSpPr>
            <p:cNvPr id="47153" name="Rectangle 56"/>
            <p:cNvSpPr>
              <a:spLocks noChangeArrowheads="1"/>
            </p:cNvSpPr>
            <p:nvPr/>
          </p:nvSpPr>
          <p:spPr bwMode="auto">
            <a:xfrm>
              <a:off x="2741" y="1663"/>
              <a:ext cx="210" cy="211"/>
            </a:xfrm>
            <a:prstGeom prst="rect">
              <a:avLst/>
            </a:prstGeom>
            <a:noFill/>
            <a:ln w="9525">
              <a:noFill/>
              <a:miter lim="800000"/>
              <a:headEnd/>
              <a:tailEnd/>
            </a:ln>
          </p:spPr>
          <p:txBody>
            <a:bodyPr anchor="ctr"/>
            <a:lstStyle/>
            <a:p>
              <a:pPr>
                <a:spcBef>
                  <a:spcPct val="20000"/>
                </a:spcBef>
              </a:pPr>
              <a:endParaRPr lang="zh-TW" altLang="zh-TW" sz="1600" b="0">
                <a:ea typeface="新細明體" pitchFamily="18" charset="-120"/>
              </a:endParaRPr>
            </a:p>
          </p:txBody>
        </p:sp>
        <p:sp>
          <p:nvSpPr>
            <p:cNvPr id="47154" name="Rectangle 55"/>
            <p:cNvSpPr>
              <a:spLocks noChangeArrowheads="1"/>
            </p:cNvSpPr>
            <p:nvPr/>
          </p:nvSpPr>
          <p:spPr bwMode="auto">
            <a:xfrm>
              <a:off x="2530" y="1663"/>
              <a:ext cx="211" cy="211"/>
            </a:xfrm>
            <a:prstGeom prst="rect">
              <a:avLst/>
            </a:prstGeom>
            <a:noFill/>
            <a:ln w="9525">
              <a:noFill/>
              <a:miter lim="800000"/>
              <a:headEnd/>
              <a:tailEnd/>
            </a:ln>
          </p:spPr>
          <p:txBody>
            <a:bodyPr anchor="ctr"/>
            <a:lstStyle/>
            <a:p>
              <a:pPr>
                <a:spcBef>
                  <a:spcPct val="20000"/>
                </a:spcBef>
              </a:pPr>
              <a:endParaRPr lang="zh-TW" altLang="zh-TW" sz="1600" b="0">
                <a:ea typeface="新細明體" pitchFamily="18" charset="-120"/>
              </a:endParaRPr>
            </a:p>
          </p:txBody>
        </p:sp>
        <p:sp>
          <p:nvSpPr>
            <p:cNvPr id="47155" name="Rectangle 54"/>
            <p:cNvSpPr>
              <a:spLocks noChangeArrowheads="1"/>
            </p:cNvSpPr>
            <p:nvPr/>
          </p:nvSpPr>
          <p:spPr bwMode="auto">
            <a:xfrm>
              <a:off x="2319" y="1663"/>
              <a:ext cx="211" cy="211"/>
            </a:xfrm>
            <a:prstGeom prst="rect">
              <a:avLst/>
            </a:prstGeom>
            <a:noFill/>
            <a:ln w="9525">
              <a:noFill/>
              <a:miter lim="800000"/>
              <a:headEnd/>
              <a:tailEnd/>
            </a:ln>
          </p:spPr>
          <p:txBody>
            <a:bodyPr anchor="ctr"/>
            <a:lstStyle/>
            <a:p>
              <a:pPr>
                <a:spcBef>
                  <a:spcPct val="20000"/>
                </a:spcBef>
              </a:pPr>
              <a:endParaRPr lang="zh-TW" altLang="zh-TW" sz="1600" b="0">
                <a:ea typeface="新細明體" pitchFamily="18" charset="-120"/>
              </a:endParaRPr>
            </a:p>
          </p:txBody>
        </p:sp>
        <p:sp>
          <p:nvSpPr>
            <p:cNvPr id="47156" name="Rectangle 53"/>
            <p:cNvSpPr>
              <a:spLocks noChangeArrowheads="1"/>
            </p:cNvSpPr>
            <p:nvPr/>
          </p:nvSpPr>
          <p:spPr bwMode="auto">
            <a:xfrm>
              <a:off x="1983" y="1663"/>
              <a:ext cx="336" cy="211"/>
            </a:xfrm>
            <a:prstGeom prst="rect">
              <a:avLst/>
            </a:prstGeom>
            <a:noFill/>
            <a:ln w="9525">
              <a:noFill/>
              <a:miter lim="800000"/>
              <a:headEnd/>
              <a:tailEnd/>
            </a:ln>
          </p:spPr>
          <p:txBody>
            <a:bodyPr anchor="ctr"/>
            <a:lstStyle/>
            <a:p>
              <a:pPr algn="ctr"/>
              <a:r>
                <a:rPr lang="en-US" altLang="zh-TW" sz="1000">
                  <a:ea typeface="新細明體" pitchFamily="18" charset="-120"/>
                </a:rPr>
                <a:t>D</a:t>
              </a:r>
            </a:p>
          </p:txBody>
        </p:sp>
        <p:sp>
          <p:nvSpPr>
            <p:cNvPr id="47157" name="Rectangle 52"/>
            <p:cNvSpPr>
              <a:spLocks noChangeArrowheads="1"/>
            </p:cNvSpPr>
            <p:nvPr/>
          </p:nvSpPr>
          <p:spPr bwMode="auto">
            <a:xfrm>
              <a:off x="2951" y="1471"/>
              <a:ext cx="211" cy="192"/>
            </a:xfrm>
            <a:prstGeom prst="rect">
              <a:avLst/>
            </a:prstGeom>
            <a:noFill/>
            <a:ln w="9525">
              <a:noFill/>
              <a:miter lim="800000"/>
              <a:headEnd/>
              <a:tailEnd/>
            </a:ln>
          </p:spPr>
          <p:txBody>
            <a:bodyPr anchor="ctr"/>
            <a:lstStyle/>
            <a:p>
              <a:pPr algn="ctr"/>
              <a:r>
                <a:rPr lang="en-US" altLang="zh-TW" sz="1000">
                  <a:ea typeface="新細明體" pitchFamily="18" charset="-120"/>
                </a:rPr>
                <a:t>11</a:t>
              </a:r>
            </a:p>
          </p:txBody>
        </p:sp>
        <p:sp>
          <p:nvSpPr>
            <p:cNvPr id="47158" name="Rectangle 51"/>
            <p:cNvSpPr>
              <a:spLocks noChangeArrowheads="1"/>
            </p:cNvSpPr>
            <p:nvPr/>
          </p:nvSpPr>
          <p:spPr bwMode="auto">
            <a:xfrm>
              <a:off x="2741" y="1471"/>
              <a:ext cx="210" cy="192"/>
            </a:xfrm>
            <a:prstGeom prst="rect">
              <a:avLst/>
            </a:prstGeom>
            <a:noFill/>
            <a:ln w="9525">
              <a:noFill/>
              <a:miter lim="800000"/>
              <a:headEnd/>
              <a:tailEnd/>
            </a:ln>
          </p:spPr>
          <p:txBody>
            <a:bodyPr anchor="ctr"/>
            <a:lstStyle/>
            <a:p>
              <a:pPr algn="ctr"/>
              <a:r>
                <a:rPr lang="en-US" altLang="zh-TW" sz="1000">
                  <a:ea typeface="新細明體" pitchFamily="18" charset="-120"/>
                </a:rPr>
                <a:t>—</a:t>
              </a:r>
            </a:p>
          </p:txBody>
        </p:sp>
        <p:sp>
          <p:nvSpPr>
            <p:cNvPr id="47159" name="Rectangle 50"/>
            <p:cNvSpPr>
              <a:spLocks noChangeArrowheads="1"/>
            </p:cNvSpPr>
            <p:nvPr/>
          </p:nvSpPr>
          <p:spPr bwMode="auto">
            <a:xfrm>
              <a:off x="2530" y="1471"/>
              <a:ext cx="211" cy="192"/>
            </a:xfrm>
            <a:prstGeom prst="rect">
              <a:avLst/>
            </a:prstGeom>
            <a:noFill/>
            <a:ln w="9525">
              <a:noFill/>
              <a:miter lim="800000"/>
              <a:headEnd/>
              <a:tailEnd/>
            </a:ln>
          </p:spPr>
          <p:txBody>
            <a:bodyPr anchor="ctr"/>
            <a:lstStyle/>
            <a:p>
              <a:pPr algn="ctr"/>
              <a:r>
                <a:rPr lang="en-US" altLang="zh-TW" sz="1000" b="0">
                  <a:ea typeface="新細明體" pitchFamily="18" charset="-120"/>
                </a:rPr>
                <a:t> </a:t>
              </a:r>
            </a:p>
          </p:txBody>
        </p:sp>
        <p:sp>
          <p:nvSpPr>
            <p:cNvPr id="47160" name="Rectangle 49"/>
            <p:cNvSpPr>
              <a:spLocks noChangeArrowheads="1"/>
            </p:cNvSpPr>
            <p:nvPr/>
          </p:nvSpPr>
          <p:spPr bwMode="auto">
            <a:xfrm>
              <a:off x="2319" y="1471"/>
              <a:ext cx="211" cy="192"/>
            </a:xfrm>
            <a:prstGeom prst="rect">
              <a:avLst/>
            </a:prstGeom>
            <a:noFill/>
            <a:ln w="9525">
              <a:noFill/>
              <a:miter lim="800000"/>
              <a:headEnd/>
              <a:tailEnd/>
            </a:ln>
          </p:spPr>
          <p:txBody>
            <a:bodyPr anchor="ctr"/>
            <a:lstStyle/>
            <a:p>
              <a:pPr algn="ctr"/>
              <a:r>
                <a:rPr lang="en-US" altLang="zh-TW" sz="1000" b="0">
                  <a:ea typeface="新細明體" pitchFamily="18" charset="-120"/>
                </a:rPr>
                <a:t> </a:t>
              </a:r>
            </a:p>
          </p:txBody>
        </p:sp>
        <p:sp>
          <p:nvSpPr>
            <p:cNvPr id="47161" name="Rectangle 48"/>
            <p:cNvSpPr>
              <a:spLocks noChangeArrowheads="1"/>
            </p:cNvSpPr>
            <p:nvPr/>
          </p:nvSpPr>
          <p:spPr bwMode="auto">
            <a:xfrm>
              <a:off x="1983" y="1471"/>
              <a:ext cx="336" cy="192"/>
            </a:xfrm>
            <a:prstGeom prst="rect">
              <a:avLst/>
            </a:prstGeom>
            <a:noFill/>
            <a:ln w="9525">
              <a:noFill/>
              <a:miter lim="800000"/>
              <a:headEnd/>
              <a:tailEnd/>
            </a:ln>
          </p:spPr>
          <p:txBody>
            <a:bodyPr anchor="ctr"/>
            <a:lstStyle/>
            <a:p>
              <a:pPr algn="ctr"/>
              <a:r>
                <a:rPr lang="en-US" altLang="zh-TW" sz="1000">
                  <a:ea typeface="新細明體" pitchFamily="18" charset="-120"/>
                </a:rPr>
                <a:t>C</a:t>
              </a:r>
            </a:p>
          </p:txBody>
        </p:sp>
        <p:sp>
          <p:nvSpPr>
            <p:cNvPr id="47162" name="Rectangle 47"/>
            <p:cNvSpPr>
              <a:spLocks noChangeArrowheads="1"/>
            </p:cNvSpPr>
            <p:nvPr/>
          </p:nvSpPr>
          <p:spPr bwMode="auto">
            <a:xfrm>
              <a:off x="2951" y="1260"/>
              <a:ext cx="211" cy="211"/>
            </a:xfrm>
            <a:prstGeom prst="rect">
              <a:avLst/>
            </a:prstGeom>
            <a:noFill/>
            <a:ln w="9525">
              <a:noFill/>
              <a:miter lim="800000"/>
              <a:headEnd/>
              <a:tailEnd/>
            </a:ln>
          </p:spPr>
          <p:txBody>
            <a:bodyPr anchor="ctr"/>
            <a:lstStyle/>
            <a:p>
              <a:pPr algn="ctr"/>
              <a:r>
                <a:rPr lang="en-US" altLang="zh-TW" sz="1000">
                  <a:ea typeface="新細明體" pitchFamily="18" charset="-120"/>
                </a:rPr>
                <a:t>14</a:t>
              </a:r>
            </a:p>
          </p:txBody>
        </p:sp>
        <p:sp>
          <p:nvSpPr>
            <p:cNvPr id="47163" name="Rectangle 46"/>
            <p:cNvSpPr>
              <a:spLocks noChangeArrowheads="1"/>
            </p:cNvSpPr>
            <p:nvPr/>
          </p:nvSpPr>
          <p:spPr bwMode="auto">
            <a:xfrm>
              <a:off x="2741" y="1260"/>
              <a:ext cx="210" cy="211"/>
            </a:xfrm>
            <a:prstGeom prst="rect">
              <a:avLst/>
            </a:prstGeom>
            <a:noFill/>
            <a:ln w="9525">
              <a:noFill/>
              <a:miter lim="800000"/>
              <a:headEnd/>
              <a:tailEnd/>
            </a:ln>
          </p:spPr>
          <p:txBody>
            <a:bodyPr anchor="ctr"/>
            <a:lstStyle/>
            <a:p>
              <a:pPr algn="ctr"/>
              <a:r>
                <a:rPr lang="en-US" altLang="zh-TW" sz="1000">
                  <a:ea typeface="新細明體" pitchFamily="18" charset="-120"/>
                </a:rPr>
                <a:t>9</a:t>
              </a:r>
            </a:p>
          </p:txBody>
        </p:sp>
        <p:sp>
          <p:nvSpPr>
            <p:cNvPr id="47164" name="Rectangle 45"/>
            <p:cNvSpPr>
              <a:spLocks noChangeArrowheads="1"/>
            </p:cNvSpPr>
            <p:nvPr/>
          </p:nvSpPr>
          <p:spPr bwMode="auto">
            <a:xfrm>
              <a:off x="2530" y="1260"/>
              <a:ext cx="211" cy="211"/>
            </a:xfrm>
            <a:prstGeom prst="rect">
              <a:avLst/>
            </a:prstGeom>
            <a:noFill/>
            <a:ln w="9525">
              <a:noFill/>
              <a:miter lim="800000"/>
              <a:headEnd/>
              <a:tailEnd/>
            </a:ln>
          </p:spPr>
          <p:txBody>
            <a:bodyPr anchor="ctr"/>
            <a:lstStyle/>
            <a:p>
              <a:pPr algn="ctr"/>
              <a:r>
                <a:rPr lang="en-US" altLang="zh-TW" sz="1000">
                  <a:ea typeface="新細明體" pitchFamily="18" charset="-120"/>
                </a:rPr>
                <a:t>—</a:t>
              </a:r>
            </a:p>
          </p:txBody>
        </p:sp>
        <p:sp>
          <p:nvSpPr>
            <p:cNvPr id="47165" name="Rectangle 44"/>
            <p:cNvSpPr>
              <a:spLocks noChangeArrowheads="1"/>
            </p:cNvSpPr>
            <p:nvPr/>
          </p:nvSpPr>
          <p:spPr bwMode="auto">
            <a:xfrm>
              <a:off x="2319" y="1260"/>
              <a:ext cx="211" cy="211"/>
            </a:xfrm>
            <a:prstGeom prst="rect">
              <a:avLst/>
            </a:prstGeom>
            <a:noFill/>
            <a:ln w="9525">
              <a:noFill/>
              <a:miter lim="800000"/>
              <a:headEnd/>
              <a:tailEnd/>
            </a:ln>
          </p:spPr>
          <p:txBody>
            <a:bodyPr anchor="ctr"/>
            <a:lstStyle/>
            <a:p>
              <a:pPr>
                <a:spcBef>
                  <a:spcPct val="20000"/>
                </a:spcBef>
              </a:pPr>
              <a:endParaRPr lang="zh-TW" altLang="zh-TW" sz="1600" b="0">
                <a:ea typeface="新細明體" pitchFamily="18" charset="-120"/>
              </a:endParaRPr>
            </a:p>
          </p:txBody>
        </p:sp>
        <p:sp>
          <p:nvSpPr>
            <p:cNvPr id="47166" name="Rectangle 43"/>
            <p:cNvSpPr>
              <a:spLocks noChangeArrowheads="1"/>
            </p:cNvSpPr>
            <p:nvPr/>
          </p:nvSpPr>
          <p:spPr bwMode="auto">
            <a:xfrm>
              <a:off x="1983" y="1260"/>
              <a:ext cx="336" cy="211"/>
            </a:xfrm>
            <a:prstGeom prst="rect">
              <a:avLst/>
            </a:prstGeom>
            <a:noFill/>
            <a:ln w="9525">
              <a:noFill/>
              <a:miter lim="800000"/>
              <a:headEnd/>
              <a:tailEnd/>
            </a:ln>
          </p:spPr>
          <p:txBody>
            <a:bodyPr anchor="ctr"/>
            <a:lstStyle/>
            <a:p>
              <a:pPr algn="ctr"/>
              <a:r>
                <a:rPr lang="en-US" altLang="zh-TW" sz="1000">
                  <a:ea typeface="新細明體" pitchFamily="18" charset="-120"/>
                </a:rPr>
                <a:t>B</a:t>
              </a:r>
            </a:p>
          </p:txBody>
        </p:sp>
        <p:sp>
          <p:nvSpPr>
            <p:cNvPr id="47167" name="Rectangle 42"/>
            <p:cNvSpPr>
              <a:spLocks noChangeArrowheads="1"/>
            </p:cNvSpPr>
            <p:nvPr/>
          </p:nvSpPr>
          <p:spPr bwMode="auto">
            <a:xfrm>
              <a:off x="2951" y="1068"/>
              <a:ext cx="211" cy="192"/>
            </a:xfrm>
            <a:prstGeom prst="rect">
              <a:avLst/>
            </a:prstGeom>
            <a:noFill/>
            <a:ln w="9525">
              <a:noFill/>
              <a:miter lim="800000"/>
              <a:headEnd/>
              <a:tailEnd/>
            </a:ln>
          </p:spPr>
          <p:txBody>
            <a:bodyPr anchor="ctr"/>
            <a:lstStyle/>
            <a:p>
              <a:pPr algn="ctr"/>
              <a:r>
                <a:rPr lang="en-US" altLang="zh-TW" sz="1000">
                  <a:ea typeface="新細明體" pitchFamily="18" charset="-120"/>
                </a:rPr>
                <a:t>12</a:t>
              </a:r>
            </a:p>
          </p:txBody>
        </p:sp>
        <p:sp>
          <p:nvSpPr>
            <p:cNvPr id="47168" name="Rectangle 41"/>
            <p:cNvSpPr>
              <a:spLocks noChangeArrowheads="1"/>
            </p:cNvSpPr>
            <p:nvPr/>
          </p:nvSpPr>
          <p:spPr bwMode="auto">
            <a:xfrm>
              <a:off x="2741" y="1068"/>
              <a:ext cx="210" cy="192"/>
            </a:xfrm>
            <a:prstGeom prst="rect">
              <a:avLst/>
            </a:prstGeom>
            <a:noFill/>
            <a:ln w="9525">
              <a:noFill/>
              <a:miter lim="800000"/>
              <a:headEnd/>
              <a:tailEnd/>
            </a:ln>
          </p:spPr>
          <p:txBody>
            <a:bodyPr anchor="ctr"/>
            <a:lstStyle/>
            <a:p>
              <a:pPr algn="ctr"/>
              <a:r>
                <a:rPr lang="en-US" altLang="zh-TW" sz="1000">
                  <a:ea typeface="新細明體" pitchFamily="18" charset="-120"/>
                </a:rPr>
                <a:t>7</a:t>
              </a:r>
            </a:p>
          </p:txBody>
        </p:sp>
        <p:sp>
          <p:nvSpPr>
            <p:cNvPr id="47169" name="Rectangle 40"/>
            <p:cNvSpPr>
              <a:spLocks noChangeArrowheads="1"/>
            </p:cNvSpPr>
            <p:nvPr/>
          </p:nvSpPr>
          <p:spPr bwMode="auto">
            <a:xfrm>
              <a:off x="2530" y="1068"/>
              <a:ext cx="211" cy="192"/>
            </a:xfrm>
            <a:prstGeom prst="rect">
              <a:avLst/>
            </a:prstGeom>
            <a:noFill/>
            <a:ln w="9525">
              <a:noFill/>
              <a:miter lim="800000"/>
              <a:headEnd/>
              <a:tailEnd/>
            </a:ln>
          </p:spPr>
          <p:txBody>
            <a:bodyPr anchor="ctr"/>
            <a:lstStyle/>
            <a:p>
              <a:pPr algn="ctr"/>
              <a:r>
                <a:rPr lang="en-US" altLang="zh-TW" sz="1000">
                  <a:ea typeface="新細明體" pitchFamily="18" charset="-120"/>
                </a:rPr>
                <a:t>8</a:t>
              </a:r>
            </a:p>
          </p:txBody>
        </p:sp>
        <p:sp>
          <p:nvSpPr>
            <p:cNvPr id="47170" name="Rectangle 39"/>
            <p:cNvSpPr>
              <a:spLocks noChangeArrowheads="1"/>
            </p:cNvSpPr>
            <p:nvPr/>
          </p:nvSpPr>
          <p:spPr bwMode="auto">
            <a:xfrm>
              <a:off x="2319" y="1068"/>
              <a:ext cx="211" cy="192"/>
            </a:xfrm>
            <a:prstGeom prst="rect">
              <a:avLst/>
            </a:prstGeom>
            <a:noFill/>
            <a:ln w="9525">
              <a:noFill/>
              <a:miter lim="800000"/>
              <a:headEnd/>
              <a:tailEnd/>
            </a:ln>
          </p:spPr>
          <p:txBody>
            <a:bodyPr anchor="ctr"/>
            <a:lstStyle/>
            <a:p>
              <a:pPr algn="ctr"/>
              <a:r>
                <a:rPr lang="en-US" altLang="zh-TW" sz="1000">
                  <a:ea typeface="新細明體" pitchFamily="18" charset="-120"/>
                </a:rPr>
                <a:t>—</a:t>
              </a:r>
            </a:p>
          </p:txBody>
        </p:sp>
        <p:sp>
          <p:nvSpPr>
            <p:cNvPr id="47171" name="Rectangle 38"/>
            <p:cNvSpPr>
              <a:spLocks noChangeArrowheads="1"/>
            </p:cNvSpPr>
            <p:nvPr/>
          </p:nvSpPr>
          <p:spPr bwMode="auto">
            <a:xfrm>
              <a:off x="1983" y="1068"/>
              <a:ext cx="336" cy="192"/>
            </a:xfrm>
            <a:prstGeom prst="rect">
              <a:avLst/>
            </a:prstGeom>
            <a:noFill/>
            <a:ln w="9525">
              <a:noFill/>
              <a:miter lim="800000"/>
              <a:headEnd/>
              <a:tailEnd/>
            </a:ln>
          </p:spPr>
          <p:txBody>
            <a:bodyPr anchor="ctr"/>
            <a:lstStyle/>
            <a:p>
              <a:pPr algn="ctr"/>
              <a:r>
                <a:rPr lang="en-US" altLang="zh-TW" sz="1000">
                  <a:ea typeface="新細明體" pitchFamily="18" charset="-120"/>
                </a:rPr>
                <a:t>A</a:t>
              </a:r>
            </a:p>
          </p:txBody>
        </p:sp>
        <p:sp>
          <p:nvSpPr>
            <p:cNvPr id="47172" name="Rectangle 37"/>
            <p:cNvSpPr>
              <a:spLocks noChangeArrowheads="1"/>
            </p:cNvSpPr>
            <p:nvPr/>
          </p:nvSpPr>
          <p:spPr bwMode="auto">
            <a:xfrm>
              <a:off x="2951" y="876"/>
              <a:ext cx="211" cy="192"/>
            </a:xfrm>
            <a:prstGeom prst="rect">
              <a:avLst/>
            </a:prstGeom>
            <a:noFill/>
            <a:ln w="9525">
              <a:noFill/>
              <a:miter lim="800000"/>
              <a:headEnd/>
              <a:tailEnd/>
            </a:ln>
          </p:spPr>
          <p:txBody>
            <a:bodyPr anchor="ctr"/>
            <a:lstStyle/>
            <a:p>
              <a:pPr algn="ctr"/>
              <a:r>
                <a:rPr lang="en-US" altLang="zh-TW" sz="1000">
                  <a:ea typeface="新細明體" pitchFamily="18" charset="-120"/>
                </a:rPr>
                <a:t>D</a:t>
              </a:r>
            </a:p>
          </p:txBody>
        </p:sp>
        <p:sp>
          <p:nvSpPr>
            <p:cNvPr id="47173" name="Rectangle 36"/>
            <p:cNvSpPr>
              <a:spLocks noChangeArrowheads="1"/>
            </p:cNvSpPr>
            <p:nvPr/>
          </p:nvSpPr>
          <p:spPr bwMode="auto">
            <a:xfrm>
              <a:off x="2741" y="876"/>
              <a:ext cx="210" cy="192"/>
            </a:xfrm>
            <a:prstGeom prst="rect">
              <a:avLst/>
            </a:prstGeom>
            <a:noFill/>
            <a:ln w="9525">
              <a:noFill/>
              <a:miter lim="800000"/>
              <a:headEnd/>
              <a:tailEnd/>
            </a:ln>
          </p:spPr>
          <p:txBody>
            <a:bodyPr anchor="ctr"/>
            <a:lstStyle/>
            <a:p>
              <a:pPr algn="ctr"/>
              <a:r>
                <a:rPr lang="en-US" altLang="zh-TW" sz="1000">
                  <a:ea typeface="新細明體" pitchFamily="18" charset="-120"/>
                </a:rPr>
                <a:t>C</a:t>
              </a:r>
            </a:p>
          </p:txBody>
        </p:sp>
        <p:sp>
          <p:nvSpPr>
            <p:cNvPr id="47174" name="Rectangle 35"/>
            <p:cNvSpPr>
              <a:spLocks noChangeArrowheads="1"/>
            </p:cNvSpPr>
            <p:nvPr/>
          </p:nvSpPr>
          <p:spPr bwMode="auto">
            <a:xfrm>
              <a:off x="2530" y="876"/>
              <a:ext cx="211" cy="192"/>
            </a:xfrm>
            <a:prstGeom prst="rect">
              <a:avLst/>
            </a:prstGeom>
            <a:noFill/>
            <a:ln w="9525">
              <a:noFill/>
              <a:miter lim="800000"/>
              <a:headEnd/>
              <a:tailEnd/>
            </a:ln>
          </p:spPr>
          <p:txBody>
            <a:bodyPr anchor="ctr"/>
            <a:lstStyle/>
            <a:p>
              <a:pPr algn="ctr"/>
              <a:r>
                <a:rPr lang="en-US" altLang="zh-TW" sz="1000">
                  <a:ea typeface="新細明體" pitchFamily="18" charset="-120"/>
                </a:rPr>
                <a:t>B</a:t>
              </a:r>
            </a:p>
          </p:txBody>
        </p:sp>
        <p:sp>
          <p:nvSpPr>
            <p:cNvPr id="47175" name="Rectangle 34"/>
            <p:cNvSpPr>
              <a:spLocks noChangeArrowheads="1"/>
            </p:cNvSpPr>
            <p:nvPr/>
          </p:nvSpPr>
          <p:spPr bwMode="auto">
            <a:xfrm>
              <a:off x="2319" y="876"/>
              <a:ext cx="211" cy="192"/>
            </a:xfrm>
            <a:prstGeom prst="rect">
              <a:avLst/>
            </a:prstGeom>
            <a:noFill/>
            <a:ln w="9525">
              <a:noFill/>
              <a:miter lim="800000"/>
              <a:headEnd/>
              <a:tailEnd/>
            </a:ln>
          </p:spPr>
          <p:txBody>
            <a:bodyPr anchor="ctr"/>
            <a:lstStyle/>
            <a:p>
              <a:pPr algn="ctr"/>
              <a:r>
                <a:rPr lang="en-US" altLang="zh-TW" sz="1000">
                  <a:ea typeface="新細明體" pitchFamily="18" charset="-120"/>
                </a:rPr>
                <a:t>A</a:t>
              </a:r>
            </a:p>
          </p:txBody>
        </p:sp>
        <p:sp>
          <p:nvSpPr>
            <p:cNvPr id="47176" name="Rectangle 33"/>
            <p:cNvSpPr>
              <a:spLocks noChangeArrowheads="1"/>
            </p:cNvSpPr>
            <p:nvPr/>
          </p:nvSpPr>
          <p:spPr bwMode="auto">
            <a:xfrm>
              <a:off x="1983" y="876"/>
              <a:ext cx="336" cy="192"/>
            </a:xfrm>
            <a:prstGeom prst="rect">
              <a:avLst/>
            </a:prstGeom>
            <a:noFill/>
            <a:ln w="9525">
              <a:noFill/>
              <a:miter lim="800000"/>
              <a:headEnd/>
              <a:tailEnd/>
            </a:ln>
          </p:spPr>
          <p:txBody>
            <a:bodyPr anchor="ctr"/>
            <a:lstStyle/>
            <a:p>
              <a:pPr algn="ctr"/>
              <a:r>
                <a:rPr lang="en-US" altLang="zh-TW" sz="1000">
                  <a:ea typeface="新細明體" pitchFamily="18" charset="-120"/>
                </a:rPr>
                <a:t>OTU</a:t>
              </a:r>
            </a:p>
          </p:txBody>
        </p:sp>
        <p:sp>
          <p:nvSpPr>
            <p:cNvPr id="47177" name="Line 73"/>
            <p:cNvSpPr>
              <a:spLocks noChangeShapeType="1"/>
            </p:cNvSpPr>
            <p:nvPr/>
          </p:nvSpPr>
          <p:spPr bwMode="auto">
            <a:xfrm>
              <a:off x="2319" y="876"/>
              <a:ext cx="0" cy="998"/>
            </a:xfrm>
            <a:prstGeom prst="line">
              <a:avLst/>
            </a:prstGeom>
            <a:noFill/>
            <a:ln w="12700">
              <a:solidFill>
                <a:schemeClr val="tx1"/>
              </a:solidFill>
              <a:round/>
              <a:headEnd/>
              <a:tailEnd/>
            </a:ln>
          </p:spPr>
          <p:txBody>
            <a:bodyPr anchor="ctr"/>
            <a:lstStyle/>
            <a:p>
              <a:endParaRPr lang="zh-TW" altLang="en-US"/>
            </a:p>
          </p:txBody>
        </p:sp>
        <p:sp>
          <p:nvSpPr>
            <p:cNvPr id="47178" name="Line 75"/>
            <p:cNvSpPr>
              <a:spLocks noChangeShapeType="1"/>
            </p:cNvSpPr>
            <p:nvPr/>
          </p:nvSpPr>
          <p:spPr bwMode="auto">
            <a:xfrm>
              <a:off x="2530" y="876"/>
              <a:ext cx="0" cy="998"/>
            </a:xfrm>
            <a:prstGeom prst="line">
              <a:avLst/>
            </a:prstGeom>
            <a:noFill/>
            <a:ln w="12700">
              <a:solidFill>
                <a:schemeClr val="tx1"/>
              </a:solidFill>
              <a:round/>
              <a:headEnd/>
              <a:tailEnd/>
            </a:ln>
          </p:spPr>
          <p:txBody>
            <a:bodyPr anchor="ctr"/>
            <a:lstStyle/>
            <a:p>
              <a:endParaRPr lang="zh-TW" altLang="en-US"/>
            </a:p>
          </p:txBody>
        </p:sp>
        <p:sp>
          <p:nvSpPr>
            <p:cNvPr id="47179" name="Line 58"/>
            <p:cNvSpPr>
              <a:spLocks noChangeShapeType="1"/>
            </p:cNvSpPr>
            <p:nvPr/>
          </p:nvSpPr>
          <p:spPr bwMode="auto">
            <a:xfrm>
              <a:off x="1983" y="876"/>
              <a:ext cx="1179" cy="0"/>
            </a:xfrm>
            <a:prstGeom prst="line">
              <a:avLst/>
            </a:prstGeom>
            <a:noFill/>
            <a:ln w="12700" cap="sq">
              <a:solidFill>
                <a:schemeClr val="tx1"/>
              </a:solidFill>
              <a:round/>
              <a:headEnd/>
              <a:tailEnd/>
            </a:ln>
          </p:spPr>
          <p:txBody>
            <a:bodyPr anchor="ctr"/>
            <a:lstStyle/>
            <a:p>
              <a:endParaRPr lang="zh-TW" altLang="en-US"/>
            </a:p>
          </p:txBody>
        </p:sp>
        <p:sp>
          <p:nvSpPr>
            <p:cNvPr id="47180" name="Line 77"/>
            <p:cNvSpPr>
              <a:spLocks noChangeShapeType="1"/>
            </p:cNvSpPr>
            <p:nvPr/>
          </p:nvSpPr>
          <p:spPr bwMode="auto">
            <a:xfrm>
              <a:off x="2741" y="876"/>
              <a:ext cx="0" cy="998"/>
            </a:xfrm>
            <a:prstGeom prst="line">
              <a:avLst/>
            </a:prstGeom>
            <a:noFill/>
            <a:ln w="12700">
              <a:solidFill>
                <a:schemeClr val="tx1"/>
              </a:solidFill>
              <a:round/>
              <a:headEnd/>
              <a:tailEnd/>
            </a:ln>
          </p:spPr>
          <p:txBody>
            <a:bodyPr anchor="ctr"/>
            <a:lstStyle/>
            <a:p>
              <a:endParaRPr lang="zh-TW" altLang="en-US"/>
            </a:p>
          </p:txBody>
        </p:sp>
        <p:sp>
          <p:nvSpPr>
            <p:cNvPr id="47181" name="Line 78"/>
            <p:cNvSpPr>
              <a:spLocks noChangeShapeType="1"/>
            </p:cNvSpPr>
            <p:nvPr/>
          </p:nvSpPr>
          <p:spPr bwMode="auto">
            <a:xfrm>
              <a:off x="2951" y="876"/>
              <a:ext cx="0" cy="998"/>
            </a:xfrm>
            <a:prstGeom prst="line">
              <a:avLst/>
            </a:prstGeom>
            <a:noFill/>
            <a:ln w="12700">
              <a:solidFill>
                <a:schemeClr val="tx1"/>
              </a:solidFill>
              <a:round/>
              <a:headEnd/>
              <a:tailEnd/>
            </a:ln>
          </p:spPr>
          <p:txBody>
            <a:bodyPr anchor="ctr"/>
            <a:lstStyle/>
            <a:p>
              <a:endParaRPr lang="zh-TW" altLang="en-US"/>
            </a:p>
          </p:txBody>
        </p:sp>
        <p:sp>
          <p:nvSpPr>
            <p:cNvPr id="47182" name="Line 80"/>
            <p:cNvSpPr>
              <a:spLocks noChangeShapeType="1"/>
            </p:cNvSpPr>
            <p:nvPr/>
          </p:nvSpPr>
          <p:spPr bwMode="auto">
            <a:xfrm>
              <a:off x="1983" y="1068"/>
              <a:ext cx="1179" cy="0"/>
            </a:xfrm>
            <a:prstGeom prst="line">
              <a:avLst/>
            </a:prstGeom>
            <a:noFill/>
            <a:ln w="12700">
              <a:solidFill>
                <a:schemeClr val="tx1"/>
              </a:solidFill>
              <a:round/>
              <a:headEnd/>
              <a:tailEnd/>
            </a:ln>
          </p:spPr>
          <p:txBody>
            <a:bodyPr anchor="ctr"/>
            <a:lstStyle/>
            <a:p>
              <a:endParaRPr lang="zh-TW" altLang="en-US"/>
            </a:p>
          </p:txBody>
        </p:sp>
        <p:sp>
          <p:nvSpPr>
            <p:cNvPr id="47183" name="Line 91"/>
            <p:cNvSpPr>
              <a:spLocks noChangeShapeType="1"/>
            </p:cNvSpPr>
            <p:nvPr/>
          </p:nvSpPr>
          <p:spPr bwMode="auto">
            <a:xfrm>
              <a:off x="1983" y="1260"/>
              <a:ext cx="1179" cy="0"/>
            </a:xfrm>
            <a:prstGeom prst="line">
              <a:avLst/>
            </a:prstGeom>
            <a:noFill/>
            <a:ln w="12700">
              <a:solidFill>
                <a:schemeClr val="tx1"/>
              </a:solidFill>
              <a:round/>
              <a:headEnd/>
              <a:tailEnd/>
            </a:ln>
          </p:spPr>
          <p:txBody>
            <a:bodyPr anchor="ctr"/>
            <a:lstStyle/>
            <a:p>
              <a:endParaRPr lang="zh-TW" altLang="en-US"/>
            </a:p>
          </p:txBody>
        </p:sp>
        <p:sp>
          <p:nvSpPr>
            <p:cNvPr id="47184" name="Line 102"/>
            <p:cNvSpPr>
              <a:spLocks noChangeShapeType="1"/>
            </p:cNvSpPr>
            <p:nvPr/>
          </p:nvSpPr>
          <p:spPr bwMode="auto">
            <a:xfrm>
              <a:off x="1983" y="1471"/>
              <a:ext cx="1179" cy="0"/>
            </a:xfrm>
            <a:prstGeom prst="line">
              <a:avLst/>
            </a:prstGeom>
            <a:noFill/>
            <a:ln w="12700">
              <a:solidFill>
                <a:schemeClr val="tx1"/>
              </a:solidFill>
              <a:round/>
              <a:headEnd/>
              <a:tailEnd/>
            </a:ln>
          </p:spPr>
          <p:txBody>
            <a:bodyPr anchor="ctr"/>
            <a:lstStyle/>
            <a:p>
              <a:endParaRPr lang="zh-TW" altLang="en-US"/>
            </a:p>
          </p:txBody>
        </p:sp>
        <p:sp>
          <p:nvSpPr>
            <p:cNvPr id="47185" name="Line 60"/>
            <p:cNvSpPr>
              <a:spLocks noChangeShapeType="1"/>
            </p:cNvSpPr>
            <p:nvPr/>
          </p:nvSpPr>
          <p:spPr bwMode="auto">
            <a:xfrm>
              <a:off x="1983" y="876"/>
              <a:ext cx="0" cy="998"/>
            </a:xfrm>
            <a:prstGeom prst="line">
              <a:avLst/>
            </a:prstGeom>
            <a:noFill/>
            <a:ln w="12700" cap="sq">
              <a:solidFill>
                <a:schemeClr val="tx1"/>
              </a:solidFill>
              <a:round/>
              <a:headEnd/>
              <a:tailEnd/>
            </a:ln>
          </p:spPr>
          <p:txBody>
            <a:bodyPr anchor="ctr"/>
            <a:lstStyle/>
            <a:p>
              <a:endParaRPr lang="zh-TW" altLang="en-US"/>
            </a:p>
          </p:txBody>
        </p:sp>
        <p:sp>
          <p:nvSpPr>
            <p:cNvPr id="47186" name="Line 61"/>
            <p:cNvSpPr>
              <a:spLocks noChangeShapeType="1"/>
            </p:cNvSpPr>
            <p:nvPr/>
          </p:nvSpPr>
          <p:spPr bwMode="auto">
            <a:xfrm>
              <a:off x="3162" y="876"/>
              <a:ext cx="0" cy="998"/>
            </a:xfrm>
            <a:prstGeom prst="line">
              <a:avLst/>
            </a:prstGeom>
            <a:noFill/>
            <a:ln w="12700" cap="sq">
              <a:solidFill>
                <a:schemeClr val="tx1"/>
              </a:solidFill>
              <a:round/>
              <a:headEnd/>
              <a:tailEnd/>
            </a:ln>
          </p:spPr>
          <p:txBody>
            <a:bodyPr anchor="ctr"/>
            <a:lstStyle/>
            <a:p>
              <a:endParaRPr lang="zh-TW" altLang="en-US"/>
            </a:p>
          </p:txBody>
        </p:sp>
        <p:sp>
          <p:nvSpPr>
            <p:cNvPr id="47187" name="Line 113"/>
            <p:cNvSpPr>
              <a:spLocks noChangeShapeType="1"/>
            </p:cNvSpPr>
            <p:nvPr/>
          </p:nvSpPr>
          <p:spPr bwMode="auto">
            <a:xfrm>
              <a:off x="1983" y="1663"/>
              <a:ext cx="1179" cy="0"/>
            </a:xfrm>
            <a:prstGeom prst="line">
              <a:avLst/>
            </a:prstGeom>
            <a:noFill/>
            <a:ln w="12700">
              <a:solidFill>
                <a:schemeClr val="tx1"/>
              </a:solidFill>
              <a:round/>
              <a:headEnd/>
              <a:tailEnd/>
            </a:ln>
          </p:spPr>
          <p:txBody>
            <a:bodyPr anchor="ctr"/>
            <a:lstStyle/>
            <a:p>
              <a:endParaRPr lang="zh-TW" altLang="en-US"/>
            </a:p>
          </p:txBody>
        </p:sp>
        <p:sp>
          <p:nvSpPr>
            <p:cNvPr id="47188" name="Line 59"/>
            <p:cNvSpPr>
              <a:spLocks noChangeShapeType="1"/>
            </p:cNvSpPr>
            <p:nvPr/>
          </p:nvSpPr>
          <p:spPr bwMode="auto">
            <a:xfrm>
              <a:off x="1983" y="1874"/>
              <a:ext cx="1179" cy="0"/>
            </a:xfrm>
            <a:prstGeom prst="line">
              <a:avLst/>
            </a:prstGeom>
            <a:noFill/>
            <a:ln w="12700" cap="sq">
              <a:solidFill>
                <a:schemeClr val="tx1"/>
              </a:solidFill>
              <a:round/>
              <a:headEnd/>
              <a:tailEnd/>
            </a:ln>
          </p:spPr>
          <p:txBody>
            <a:bodyPr anchor="ctr"/>
            <a:lstStyle/>
            <a:p>
              <a:endParaRPr lang="zh-TW" altLang="en-US"/>
            </a:p>
          </p:txBody>
        </p:sp>
      </p:grpSp>
      <p:grpSp>
        <p:nvGrpSpPr>
          <p:cNvPr id="47108" name="Group 247"/>
          <p:cNvGrpSpPr>
            <a:grpSpLocks/>
          </p:cNvGrpSpPr>
          <p:nvPr/>
        </p:nvGrpSpPr>
        <p:grpSpPr bwMode="auto">
          <a:xfrm>
            <a:off x="6413500" y="1384300"/>
            <a:ext cx="1812925" cy="1219200"/>
            <a:chOff x="3807" y="872"/>
            <a:chExt cx="1142" cy="768"/>
          </a:xfrm>
        </p:grpSpPr>
        <p:sp>
          <p:nvSpPr>
            <p:cNvPr id="47126" name="Rectangle 160"/>
            <p:cNvSpPr>
              <a:spLocks noChangeArrowheads="1"/>
            </p:cNvSpPr>
            <p:nvPr/>
          </p:nvSpPr>
          <p:spPr bwMode="auto">
            <a:xfrm>
              <a:off x="4664" y="1448"/>
              <a:ext cx="285" cy="192"/>
            </a:xfrm>
            <a:prstGeom prst="rect">
              <a:avLst/>
            </a:prstGeom>
            <a:noFill/>
            <a:ln w="9525">
              <a:noFill/>
              <a:miter lim="800000"/>
              <a:headEnd/>
              <a:tailEnd/>
            </a:ln>
          </p:spPr>
          <p:txBody>
            <a:bodyPr anchor="ctr"/>
            <a:lstStyle/>
            <a:p>
              <a:pPr algn="ctr"/>
              <a:r>
                <a:rPr lang="en-US" altLang="zh-TW" sz="1000">
                  <a:ea typeface="新細明體" pitchFamily="18" charset="-120"/>
                </a:rPr>
                <a:t>—</a:t>
              </a:r>
              <a:endParaRPr lang="en-US" altLang="zh-TW" sz="1000" b="0">
                <a:ea typeface="新細明體" pitchFamily="18" charset="-120"/>
              </a:endParaRPr>
            </a:p>
          </p:txBody>
        </p:sp>
        <p:sp>
          <p:nvSpPr>
            <p:cNvPr id="47127" name="Rectangle 159"/>
            <p:cNvSpPr>
              <a:spLocks noChangeArrowheads="1"/>
            </p:cNvSpPr>
            <p:nvPr/>
          </p:nvSpPr>
          <p:spPr bwMode="auto">
            <a:xfrm>
              <a:off x="4379" y="1448"/>
              <a:ext cx="285" cy="192"/>
            </a:xfrm>
            <a:prstGeom prst="rect">
              <a:avLst/>
            </a:prstGeom>
            <a:noFill/>
            <a:ln w="9525">
              <a:noFill/>
              <a:miter lim="800000"/>
              <a:headEnd/>
              <a:tailEnd/>
            </a:ln>
          </p:spPr>
          <p:txBody>
            <a:bodyPr anchor="ctr"/>
            <a:lstStyle/>
            <a:p>
              <a:pPr>
                <a:spcBef>
                  <a:spcPct val="20000"/>
                </a:spcBef>
              </a:pPr>
              <a:endParaRPr lang="zh-TW" altLang="zh-TW" sz="1000" b="0">
                <a:ea typeface="新細明體" pitchFamily="18" charset="-120"/>
              </a:endParaRPr>
            </a:p>
          </p:txBody>
        </p:sp>
        <p:sp>
          <p:nvSpPr>
            <p:cNvPr id="47128" name="Rectangle 158"/>
            <p:cNvSpPr>
              <a:spLocks noChangeArrowheads="1"/>
            </p:cNvSpPr>
            <p:nvPr/>
          </p:nvSpPr>
          <p:spPr bwMode="auto">
            <a:xfrm>
              <a:off x="4092" y="1448"/>
              <a:ext cx="287" cy="192"/>
            </a:xfrm>
            <a:prstGeom prst="rect">
              <a:avLst/>
            </a:prstGeom>
            <a:noFill/>
            <a:ln w="9525">
              <a:noFill/>
              <a:miter lim="800000"/>
              <a:headEnd/>
              <a:tailEnd/>
            </a:ln>
          </p:spPr>
          <p:txBody>
            <a:bodyPr anchor="ctr"/>
            <a:lstStyle/>
            <a:p>
              <a:pPr>
                <a:spcBef>
                  <a:spcPct val="20000"/>
                </a:spcBef>
              </a:pPr>
              <a:endParaRPr lang="zh-TW" altLang="zh-TW" sz="1000" b="0">
                <a:ea typeface="新細明體" pitchFamily="18" charset="-120"/>
              </a:endParaRPr>
            </a:p>
          </p:txBody>
        </p:sp>
        <p:sp>
          <p:nvSpPr>
            <p:cNvPr id="47129" name="Rectangle 157"/>
            <p:cNvSpPr>
              <a:spLocks noChangeArrowheads="1"/>
            </p:cNvSpPr>
            <p:nvPr/>
          </p:nvSpPr>
          <p:spPr bwMode="auto">
            <a:xfrm>
              <a:off x="3807" y="1448"/>
              <a:ext cx="285" cy="192"/>
            </a:xfrm>
            <a:prstGeom prst="rect">
              <a:avLst/>
            </a:prstGeom>
            <a:noFill/>
            <a:ln w="9525">
              <a:noFill/>
              <a:miter lim="800000"/>
              <a:headEnd/>
              <a:tailEnd/>
            </a:ln>
          </p:spPr>
          <p:txBody>
            <a:bodyPr anchor="ctr"/>
            <a:lstStyle/>
            <a:p>
              <a:pPr algn="ctr"/>
              <a:r>
                <a:rPr lang="en-US" altLang="zh-TW" sz="1000">
                  <a:ea typeface="新細明體" pitchFamily="18" charset="-120"/>
                </a:rPr>
                <a:t>D</a:t>
              </a:r>
            </a:p>
          </p:txBody>
        </p:sp>
        <p:sp>
          <p:nvSpPr>
            <p:cNvPr id="47130" name="Rectangle 156"/>
            <p:cNvSpPr>
              <a:spLocks noChangeArrowheads="1"/>
            </p:cNvSpPr>
            <p:nvPr/>
          </p:nvSpPr>
          <p:spPr bwMode="auto">
            <a:xfrm>
              <a:off x="4664" y="1256"/>
              <a:ext cx="285" cy="192"/>
            </a:xfrm>
            <a:prstGeom prst="rect">
              <a:avLst/>
            </a:prstGeom>
            <a:noFill/>
            <a:ln w="9525">
              <a:noFill/>
              <a:miter lim="800000"/>
              <a:headEnd/>
              <a:tailEnd/>
            </a:ln>
          </p:spPr>
          <p:txBody>
            <a:bodyPr anchor="ctr"/>
            <a:lstStyle/>
            <a:p>
              <a:pPr algn="ctr"/>
              <a:r>
                <a:rPr lang="en-US" altLang="zh-TW" sz="1000">
                  <a:ea typeface="新細明體" pitchFamily="18" charset="-120"/>
                </a:rPr>
                <a:t>14</a:t>
              </a:r>
            </a:p>
          </p:txBody>
        </p:sp>
        <p:sp>
          <p:nvSpPr>
            <p:cNvPr id="47131" name="Rectangle 155"/>
            <p:cNvSpPr>
              <a:spLocks noChangeArrowheads="1"/>
            </p:cNvSpPr>
            <p:nvPr/>
          </p:nvSpPr>
          <p:spPr bwMode="auto">
            <a:xfrm>
              <a:off x="4379" y="1256"/>
              <a:ext cx="285" cy="192"/>
            </a:xfrm>
            <a:prstGeom prst="rect">
              <a:avLst/>
            </a:prstGeom>
            <a:noFill/>
            <a:ln w="9525">
              <a:noFill/>
              <a:miter lim="800000"/>
              <a:headEnd/>
              <a:tailEnd/>
            </a:ln>
          </p:spPr>
          <p:txBody>
            <a:bodyPr anchor="ctr"/>
            <a:lstStyle/>
            <a:p>
              <a:pPr algn="ctr"/>
              <a:r>
                <a:rPr lang="en-US" altLang="zh-TW" sz="1000">
                  <a:ea typeface="新細明體" pitchFamily="18" charset="-120"/>
                </a:rPr>
                <a:t>—</a:t>
              </a:r>
            </a:p>
          </p:txBody>
        </p:sp>
        <p:sp>
          <p:nvSpPr>
            <p:cNvPr id="47132" name="Rectangle 154"/>
            <p:cNvSpPr>
              <a:spLocks noChangeArrowheads="1"/>
            </p:cNvSpPr>
            <p:nvPr/>
          </p:nvSpPr>
          <p:spPr bwMode="auto">
            <a:xfrm>
              <a:off x="4092" y="1256"/>
              <a:ext cx="287" cy="192"/>
            </a:xfrm>
            <a:prstGeom prst="rect">
              <a:avLst/>
            </a:prstGeom>
            <a:noFill/>
            <a:ln w="9525">
              <a:noFill/>
              <a:miter lim="800000"/>
              <a:headEnd/>
              <a:tailEnd/>
            </a:ln>
          </p:spPr>
          <p:txBody>
            <a:bodyPr anchor="ctr"/>
            <a:lstStyle/>
            <a:p>
              <a:pPr>
                <a:spcBef>
                  <a:spcPct val="20000"/>
                </a:spcBef>
              </a:pPr>
              <a:endParaRPr lang="zh-TW" altLang="zh-TW" sz="1000" b="0">
                <a:ea typeface="新細明體" pitchFamily="18" charset="-120"/>
              </a:endParaRPr>
            </a:p>
          </p:txBody>
        </p:sp>
        <p:sp>
          <p:nvSpPr>
            <p:cNvPr id="47133" name="Rectangle 153"/>
            <p:cNvSpPr>
              <a:spLocks noChangeArrowheads="1"/>
            </p:cNvSpPr>
            <p:nvPr/>
          </p:nvSpPr>
          <p:spPr bwMode="auto">
            <a:xfrm>
              <a:off x="3807" y="1256"/>
              <a:ext cx="285" cy="192"/>
            </a:xfrm>
            <a:prstGeom prst="rect">
              <a:avLst/>
            </a:prstGeom>
            <a:noFill/>
            <a:ln w="9525">
              <a:noFill/>
              <a:miter lim="800000"/>
              <a:headEnd/>
              <a:tailEnd/>
            </a:ln>
          </p:spPr>
          <p:txBody>
            <a:bodyPr anchor="ctr"/>
            <a:lstStyle/>
            <a:p>
              <a:pPr algn="ctr"/>
              <a:r>
                <a:rPr lang="en-US" altLang="zh-TW" sz="1000">
                  <a:ea typeface="新細明體" pitchFamily="18" charset="-120"/>
                </a:rPr>
                <a:t>B</a:t>
              </a:r>
            </a:p>
          </p:txBody>
        </p:sp>
        <p:sp>
          <p:nvSpPr>
            <p:cNvPr id="47134" name="Rectangle 152"/>
            <p:cNvSpPr>
              <a:spLocks noChangeArrowheads="1"/>
            </p:cNvSpPr>
            <p:nvPr/>
          </p:nvSpPr>
          <p:spPr bwMode="auto">
            <a:xfrm>
              <a:off x="4664" y="1064"/>
              <a:ext cx="285" cy="192"/>
            </a:xfrm>
            <a:prstGeom prst="rect">
              <a:avLst/>
            </a:prstGeom>
            <a:noFill/>
            <a:ln w="9525">
              <a:noFill/>
              <a:miter lim="800000"/>
              <a:headEnd/>
              <a:tailEnd/>
            </a:ln>
          </p:spPr>
          <p:txBody>
            <a:bodyPr anchor="ctr"/>
            <a:lstStyle/>
            <a:p>
              <a:pPr algn="ctr"/>
              <a:r>
                <a:rPr lang="en-US" altLang="zh-TW" sz="1000">
                  <a:solidFill>
                    <a:srgbClr val="006600"/>
                  </a:solidFill>
                  <a:ea typeface="新細明體" pitchFamily="18" charset="-120"/>
                </a:rPr>
                <a:t>11.5</a:t>
              </a:r>
            </a:p>
          </p:txBody>
        </p:sp>
        <p:sp>
          <p:nvSpPr>
            <p:cNvPr id="47135" name="Rectangle 151"/>
            <p:cNvSpPr>
              <a:spLocks noChangeArrowheads="1"/>
            </p:cNvSpPr>
            <p:nvPr/>
          </p:nvSpPr>
          <p:spPr bwMode="auto">
            <a:xfrm>
              <a:off x="4379" y="1064"/>
              <a:ext cx="285" cy="192"/>
            </a:xfrm>
            <a:prstGeom prst="rect">
              <a:avLst/>
            </a:prstGeom>
            <a:noFill/>
            <a:ln w="9525">
              <a:noFill/>
              <a:miter lim="800000"/>
              <a:headEnd/>
              <a:tailEnd/>
            </a:ln>
          </p:spPr>
          <p:txBody>
            <a:bodyPr anchor="ctr"/>
            <a:lstStyle/>
            <a:p>
              <a:pPr algn="ctr"/>
              <a:r>
                <a:rPr lang="en-US" altLang="zh-TW" sz="1000">
                  <a:solidFill>
                    <a:srgbClr val="A50021"/>
                  </a:solidFill>
                  <a:ea typeface="新細明體" pitchFamily="18" charset="-120"/>
                </a:rPr>
                <a:t>8.5</a:t>
              </a:r>
            </a:p>
          </p:txBody>
        </p:sp>
        <p:sp>
          <p:nvSpPr>
            <p:cNvPr id="47136" name="Rectangle 150"/>
            <p:cNvSpPr>
              <a:spLocks noChangeArrowheads="1"/>
            </p:cNvSpPr>
            <p:nvPr/>
          </p:nvSpPr>
          <p:spPr bwMode="auto">
            <a:xfrm>
              <a:off x="4092" y="1064"/>
              <a:ext cx="287" cy="192"/>
            </a:xfrm>
            <a:prstGeom prst="rect">
              <a:avLst/>
            </a:prstGeom>
            <a:noFill/>
            <a:ln w="9525">
              <a:noFill/>
              <a:miter lim="800000"/>
              <a:headEnd/>
              <a:tailEnd/>
            </a:ln>
          </p:spPr>
          <p:txBody>
            <a:bodyPr anchor="ctr"/>
            <a:lstStyle/>
            <a:p>
              <a:pPr algn="ctr"/>
              <a:r>
                <a:rPr lang="en-US" altLang="zh-TW" sz="1000">
                  <a:ea typeface="新細明體" pitchFamily="18" charset="-120"/>
                </a:rPr>
                <a:t>—</a:t>
              </a:r>
            </a:p>
          </p:txBody>
        </p:sp>
        <p:sp>
          <p:nvSpPr>
            <p:cNvPr id="47137" name="Rectangle 149"/>
            <p:cNvSpPr>
              <a:spLocks noChangeArrowheads="1"/>
            </p:cNvSpPr>
            <p:nvPr/>
          </p:nvSpPr>
          <p:spPr bwMode="auto">
            <a:xfrm>
              <a:off x="3807" y="1064"/>
              <a:ext cx="285" cy="192"/>
            </a:xfrm>
            <a:prstGeom prst="rect">
              <a:avLst/>
            </a:prstGeom>
            <a:noFill/>
            <a:ln w="9525">
              <a:noFill/>
              <a:miter lim="800000"/>
              <a:headEnd/>
              <a:tailEnd/>
            </a:ln>
          </p:spPr>
          <p:txBody>
            <a:bodyPr anchor="ctr"/>
            <a:lstStyle/>
            <a:p>
              <a:pPr algn="ctr"/>
              <a:r>
                <a:rPr lang="en-US" altLang="zh-TW" sz="1000">
                  <a:ea typeface="新細明體" pitchFamily="18" charset="-120"/>
                </a:rPr>
                <a:t>A-C</a:t>
              </a:r>
            </a:p>
          </p:txBody>
        </p:sp>
        <p:sp>
          <p:nvSpPr>
            <p:cNvPr id="47138" name="Rectangle 148"/>
            <p:cNvSpPr>
              <a:spLocks noChangeArrowheads="1"/>
            </p:cNvSpPr>
            <p:nvPr/>
          </p:nvSpPr>
          <p:spPr bwMode="auto">
            <a:xfrm>
              <a:off x="4664" y="872"/>
              <a:ext cx="285" cy="192"/>
            </a:xfrm>
            <a:prstGeom prst="rect">
              <a:avLst/>
            </a:prstGeom>
            <a:noFill/>
            <a:ln w="9525">
              <a:noFill/>
              <a:miter lim="800000"/>
              <a:headEnd/>
              <a:tailEnd/>
            </a:ln>
          </p:spPr>
          <p:txBody>
            <a:bodyPr anchor="ctr"/>
            <a:lstStyle/>
            <a:p>
              <a:pPr algn="ctr"/>
              <a:r>
                <a:rPr lang="en-US" altLang="zh-TW" sz="1000">
                  <a:ea typeface="新細明體" pitchFamily="18" charset="-120"/>
                </a:rPr>
                <a:t>D</a:t>
              </a:r>
            </a:p>
          </p:txBody>
        </p:sp>
        <p:sp>
          <p:nvSpPr>
            <p:cNvPr id="47139" name="Rectangle 147"/>
            <p:cNvSpPr>
              <a:spLocks noChangeArrowheads="1"/>
            </p:cNvSpPr>
            <p:nvPr/>
          </p:nvSpPr>
          <p:spPr bwMode="auto">
            <a:xfrm>
              <a:off x="4379" y="872"/>
              <a:ext cx="285" cy="192"/>
            </a:xfrm>
            <a:prstGeom prst="rect">
              <a:avLst/>
            </a:prstGeom>
            <a:noFill/>
            <a:ln w="9525">
              <a:noFill/>
              <a:miter lim="800000"/>
              <a:headEnd/>
              <a:tailEnd/>
            </a:ln>
          </p:spPr>
          <p:txBody>
            <a:bodyPr anchor="ctr"/>
            <a:lstStyle/>
            <a:p>
              <a:pPr algn="ctr"/>
              <a:r>
                <a:rPr lang="en-US" altLang="zh-TW" sz="1000">
                  <a:ea typeface="新細明體" pitchFamily="18" charset="-120"/>
                </a:rPr>
                <a:t>B</a:t>
              </a:r>
            </a:p>
          </p:txBody>
        </p:sp>
        <p:sp>
          <p:nvSpPr>
            <p:cNvPr id="47140" name="Rectangle 146"/>
            <p:cNvSpPr>
              <a:spLocks noChangeArrowheads="1"/>
            </p:cNvSpPr>
            <p:nvPr/>
          </p:nvSpPr>
          <p:spPr bwMode="auto">
            <a:xfrm>
              <a:off x="4092" y="872"/>
              <a:ext cx="287" cy="192"/>
            </a:xfrm>
            <a:prstGeom prst="rect">
              <a:avLst/>
            </a:prstGeom>
            <a:noFill/>
            <a:ln w="9525">
              <a:noFill/>
              <a:miter lim="800000"/>
              <a:headEnd/>
              <a:tailEnd/>
            </a:ln>
          </p:spPr>
          <p:txBody>
            <a:bodyPr anchor="ctr"/>
            <a:lstStyle/>
            <a:p>
              <a:pPr algn="ctr"/>
              <a:r>
                <a:rPr lang="en-US" altLang="zh-TW" sz="1000">
                  <a:ea typeface="新細明體" pitchFamily="18" charset="-120"/>
                </a:rPr>
                <a:t>A-C</a:t>
              </a:r>
            </a:p>
          </p:txBody>
        </p:sp>
        <p:sp>
          <p:nvSpPr>
            <p:cNvPr id="47141" name="Rectangle 145"/>
            <p:cNvSpPr>
              <a:spLocks noChangeArrowheads="1"/>
            </p:cNvSpPr>
            <p:nvPr/>
          </p:nvSpPr>
          <p:spPr bwMode="auto">
            <a:xfrm>
              <a:off x="3807" y="872"/>
              <a:ext cx="285" cy="192"/>
            </a:xfrm>
            <a:prstGeom prst="rect">
              <a:avLst/>
            </a:prstGeom>
            <a:noFill/>
            <a:ln w="9525">
              <a:noFill/>
              <a:miter lim="800000"/>
              <a:headEnd/>
              <a:tailEnd/>
            </a:ln>
          </p:spPr>
          <p:txBody>
            <a:bodyPr anchor="ctr"/>
            <a:lstStyle/>
            <a:p>
              <a:pPr algn="ctr"/>
              <a:r>
                <a:rPr lang="en-US" altLang="zh-TW" sz="1000">
                  <a:ea typeface="新細明體" pitchFamily="18" charset="-120"/>
                </a:rPr>
                <a:t>OTU</a:t>
              </a:r>
            </a:p>
          </p:txBody>
        </p:sp>
        <p:sp>
          <p:nvSpPr>
            <p:cNvPr id="47142" name="Line 176"/>
            <p:cNvSpPr>
              <a:spLocks noChangeShapeType="1"/>
            </p:cNvSpPr>
            <p:nvPr/>
          </p:nvSpPr>
          <p:spPr bwMode="auto">
            <a:xfrm>
              <a:off x="4092" y="872"/>
              <a:ext cx="0" cy="768"/>
            </a:xfrm>
            <a:prstGeom prst="line">
              <a:avLst/>
            </a:prstGeom>
            <a:noFill/>
            <a:ln w="12700">
              <a:solidFill>
                <a:schemeClr val="tx1"/>
              </a:solidFill>
              <a:round/>
              <a:headEnd/>
              <a:tailEnd/>
            </a:ln>
          </p:spPr>
          <p:txBody>
            <a:bodyPr anchor="ctr"/>
            <a:lstStyle/>
            <a:p>
              <a:endParaRPr lang="zh-TW" altLang="en-US"/>
            </a:p>
          </p:txBody>
        </p:sp>
        <p:sp>
          <p:nvSpPr>
            <p:cNvPr id="47143" name="Line 161"/>
            <p:cNvSpPr>
              <a:spLocks noChangeShapeType="1"/>
            </p:cNvSpPr>
            <p:nvPr/>
          </p:nvSpPr>
          <p:spPr bwMode="auto">
            <a:xfrm>
              <a:off x="3807" y="872"/>
              <a:ext cx="1142" cy="0"/>
            </a:xfrm>
            <a:prstGeom prst="line">
              <a:avLst/>
            </a:prstGeom>
            <a:noFill/>
            <a:ln w="12700" cap="sq">
              <a:solidFill>
                <a:schemeClr val="tx1"/>
              </a:solidFill>
              <a:round/>
              <a:headEnd/>
              <a:tailEnd/>
            </a:ln>
          </p:spPr>
          <p:txBody>
            <a:bodyPr anchor="ctr"/>
            <a:lstStyle/>
            <a:p>
              <a:endParaRPr lang="zh-TW" altLang="en-US"/>
            </a:p>
          </p:txBody>
        </p:sp>
        <p:sp>
          <p:nvSpPr>
            <p:cNvPr id="47144" name="Line 178"/>
            <p:cNvSpPr>
              <a:spLocks noChangeShapeType="1"/>
            </p:cNvSpPr>
            <p:nvPr/>
          </p:nvSpPr>
          <p:spPr bwMode="auto">
            <a:xfrm>
              <a:off x="4379" y="872"/>
              <a:ext cx="0" cy="768"/>
            </a:xfrm>
            <a:prstGeom prst="line">
              <a:avLst/>
            </a:prstGeom>
            <a:noFill/>
            <a:ln w="12700">
              <a:solidFill>
                <a:schemeClr val="tx1"/>
              </a:solidFill>
              <a:round/>
              <a:headEnd/>
              <a:tailEnd/>
            </a:ln>
          </p:spPr>
          <p:txBody>
            <a:bodyPr anchor="ctr"/>
            <a:lstStyle/>
            <a:p>
              <a:endParaRPr lang="zh-TW" altLang="en-US"/>
            </a:p>
          </p:txBody>
        </p:sp>
        <p:sp>
          <p:nvSpPr>
            <p:cNvPr id="47145" name="Line 179"/>
            <p:cNvSpPr>
              <a:spLocks noChangeShapeType="1"/>
            </p:cNvSpPr>
            <p:nvPr/>
          </p:nvSpPr>
          <p:spPr bwMode="auto">
            <a:xfrm>
              <a:off x="4664" y="872"/>
              <a:ext cx="0" cy="768"/>
            </a:xfrm>
            <a:prstGeom prst="line">
              <a:avLst/>
            </a:prstGeom>
            <a:noFill/>
            <a:ln w="12700">
              <a:solidFill>
                <a:schemeClr val="tx1"/>
              </a:solidFill>
              <a:round/>
              <a:headEnd/>
              <a:tailEnd/>
            </a:ln>
          </p:spPr>
          <p:txBody>
            <a:bodyPr anchor="ctr"/>
            <a:lstStyle/>
            <a:p>
              <a:endParaRPr lang="zh-TW" altLang="en-US"/>
            </a:p>
          </p:txBody>
        </p:sp>
        <p:sp>
          <p:nvSpPr>
            <p:cNvPr id="47146" name="Line 181"/>
            <p:cNvSpPr>
              <a:spLocks noChangeShapeType="1"/>
            </p:cNvSpPr>
            <p:nvPr/>
          </p:nvSpPr>
          <p:spPr bwMode="auto">
            <a:xfrm>
              <a:off x="3807" y="1064"/>
              <a:ext cx="1142" cy="0"/>
            </a:xfrm>
            <a:prstGeom prst="line">
              <a:avLst/>
            </a:prstGeom>
            <a:noFill/>
            <a:ln w="12700">
              <a:solidFill>
                <a:schemeClr val="tx1"/>
              </a:solidFill>
              <a:round/>
              <a:headEnd/>
              <a:tailEnd/>
            </a:ln>
          </p:spPr>
          <p:txBody>
            <a:bodyPr anchor="ctr"/>
            <a:lstStyle/>
            <a:p>
              <a:endParaRPr lang="zh-TW" altLang="en-US"/>
            </a:p>
          </p:txBody>
        </p:sp>
        <p:sp>
          <p:nvSpPr>
            <p:cNvPr id="47147" name="Line 190"/>
            <p:cNvSpPr>
              <a:spLocks noChangeShapeType="1"/>
            </p:cNvSpPr>
            <p:nvPr/>
          </p:nvSpPr>
          <p:spPr bwMode="auto">
            <a:xfrm>
              <a:off x="3807" y="1256"/>
              <a:ext cx="1142" cy="0"/>
            </a:xfrm>
            <a:prstGeom prst="line">
              <a:avLst/>
            </a:prstGeom>
            <a:noFill/>
            <a:ln w="12700">
              <a:solidFill>
                <a:schemeClr val="tx1"/>
              </a:solidFill>
              <a:round/>
              <a:headEnd/>
              <a:tailEnd/>
            </a:ln>
          </p:spPr>
          <p:txBody>
            <a:bodyPr anchor="ctr"/>
            <a:lstStyle/>
            <a:p>
              <a:endParaRPr lang="zh-TW" altLang="en-US"/>
            </a:p>
          </p:txBody>
        </p:sp>
        <p:sp>
          <p:nvSpPr>
            <p:cNvPr id="47148" name="Line 163"/>
            <p:cNvSpPr>
              <a:spLocks noChangeShapeType="1"/>
            </p:cNvSpPr>
            <p:nvPr/>
          </p:nvSpPr>
          <p:spPr bwMode="auto">
            <a:xfrm>
              <a:off x="3807" y="872"/>
              <a:ext cx="0" cy="768"/>
            </a:xfrm>
            <a:prstGeom prst="line">
              <a:avLst/>
            </a:prstGeom>
            <a:noFill/>
            <a:ln w="12700" cap="sq">
              <a:solidFill>
                <a:schemeClr val="tx1"/>
              </a:solidFill>
              <a:round/>
              <a:headEnd/>
              <a:tailEnd/>
            </a:ln>
          </p:spPr>
          <p:txBody>
            <a:bodyPr anchor="ctr"/>
            <a:lstStyle/>
            <a:p>
              <a:endParaRPr lang="zh-TW" altLang="en-US"/>
            </a:p>
          </p:txBody>
        </p:sp>
        <p:sp>
          <p:nvSpPr>
            <p:cNvPr id="47149" name="Line 164"/>
            <p:cNvSpPr>
              <a:spLocks noChangeShapeType="1"/>
            </p:cNvSpPr>
            <p:nvPr/>
          </p:nvSpPr>
          <p:spPr bwMode="auto">
            <a:xfrm>
              <a:off x="4949" y="872"/>
              <a:ext cx="0" cy="768"/>
            </a:xfrm>
            <a:prstGeom prst="line">
              <a:avLst/>
            </a:prstGeom>
            <a:noFill/>
            <a:ln w="12700" cap="sq">
              <a:solidFill>
                <a:schemeClr val="tx1"/>
              </a:solidFill>
              <a:round/>
              <a:headEnd/>
              <a:tailEnd/>
            </a:ln>
          </p:spPr>
          <p:txBody>
            <a:bodyPr anchor="ctr"/>
            <a:lstStyle/>
            <a:p>
              <a:endParaRPr lang="zh-TW" altLang="en-US"/>
            </a:p>
          </p:txBody>
        </p:sp>
        <p:sp>
          <p:nvSpPr>
            <p:cNvPr id="47150" name="Line 199"/>
            <p:cNvSpPr>
              <a:spLocks noChangeShapeType="1"/>
            </p:cNvSpPr>
            <p:nvPr/>
          </p:nvSpPr>
          <p:spPr bwMode="auto">
            <a:xfrm>
              <a:off x="3807" y="1448"/>
              <a:ext cx="1142" cy="0"/>
            </a:xfrm>
            <a:prstGeom prst="line">
              <a:avLst/>
            </a:prstGeom>
            <a:noFill/>
            <a:ln w="12700">
              <a:solidFill>
                <a:schemeClr val="tx1"/>
              </a:solidFill>
              <a:round/>
              <a:headEnd/>
              <a:tailEnd/>
            </a:ln>
          </p:spPr>
          <p:txBody>
            <a:bodyPr anchor="ctr"/>
            <a:lstStyle/>
            <a:p>
              <a:endParaRPr lang="zh-TW" altLang="en-US"/>
            </a:p>
          </p:txBody>
        </p:sp>
        <p:sp>
          <p:nvSpPr>
            <p:cNvPr id="47151" name="Line 162"/>
            <p:cNvSpPr>
              <a:spLocks noChangeShapeType="1"/>
            </p:cNvSpPr>
            <p:nvPr/>
          </p:nvSpPr>
          <p:spPr bwMode="auto">
            <a:xfrm>
              <a:off x="3807" y="1640"/>
              <a:ext cx="1142" cy="0"/>
            </a:xfrm>
            <a:prstGeom prst="line">
              <a:avLst/>
            </a:prstGeom>
            <a:noFill/>
            <a:ln w="12700" cap="sq">
              <a:solidFill>
                <a:schemeClr val="tx1"/>
              </a:solidFill>
              <a:round/>
              <a:headEnd/>
              <a:tailEnd/>
            </a:ln>
          </p:spPr>
          <p:txBody>
            <a:bodyPr anchor="ctr"/>
            <a:lstStyle/>
            <a:p>
              <a:endParaRPr lang="zh-TW" altLang="en-US"/>
            </a:p>
          </p:txBody>
        </p:sp>
      </p:grpSp>
      <p:sp>
        <p:nvSpPr>
          <p:cNvPr id="47109" name="Rectangle 220"/>
          <p:cNvSpPr>
            <a:spLocks noChangeArrowheads="1"/>
          </p:cNvSpPr>
          <p:nvPr/>
        </p:nvSpPr>
        <p:spPr bwMode="auto">
          <a:xfrm>
            <a:off x="3282950" y="3081338"/>
            <a:ext cx="2706688" cy="703262"/>
          </a:xfrm>
          <a:prstGeom prst="rect">
            <a:avLst/>
          </a:prstGeom>
          <a:noFill/>
          <a:ln w="9525">
            <a:noFill/>
            <a:miter lim="800000"/>
            <a:headEnd/>
            <a:tailEnd/>
          </a:ln>
        </p:spPr>
        <p:txBody>
          <a:bodyPr wrap="none" anchor="ctr">
            <a:spAutoFit/>
          </a:bodyPr>
          <a:lstStyle/>
          <a:p>
            <a:r>
              <a:rPr lang="en-US" altLang="zh-TW">
                <a:ea typeface="新細明體" pitchFamily="18" charset="-120"/>
              </a:rPr>
              <a:t>Dist. fr A-C to B = </a:t>
            </a:r>
            <a:r>
              <a:rPr lang="en-US" altLang="zh-TW" u="sng">
                <a:ea typeface="新細明體" pitchFamily="18" charset="-120"/>
              </a:rPr>
              <a:t>8 + 9</a:t>
            </a:r>
            <a:r>
              <a:rPr lang="en-US" altLang="zh-TW">
                <a:ea typeface="新細明體" pitchFamily="18" charset="-120"/>
              </a:rPr>
              <a:t> =</a:t>
            </a:r>
            <a:r>
              <a:rPr lang="en-US" altLang="zh-TW">
                <a:solidFill>
                  <a:srgbClr val="A50021"/>
                </a:solidFill>
                <a:ea typeface="新細明體" pitchFamily="18" charset="-120"/>
              </a:rPr>
              <a:t> 8.5</a:t>
            </a:r>
            <a:r>
              <a:rPr lang="en-US" altLang="zh-TW">
                <a:ea typeface="新細明體" pitchFamily="18" charset="-120"/>
              </a:rPr>
              <a:t> = </a:t>
            </a:r>
            <a:r>
              <a:rPr lang="en-US" altLang="zh-TW" u="sng">
                <a:ea typeface="新細明體" pitchFamily="18" charset="-120"/>
              </a:rPr>
              <a:t>(A to B) + (C to B)</a:t>
            </a:r>
            <a:r>
              <a:rPr lang="en-US" altLang="zh-TW">
                <a:ea typeface="新細明體" pitchFamily="18" charset="-120"/>
              </a:rPr>
              <a:t> </a:t>
            </a:r>
            <a:br>
              <a:rPr lang="en-US" altLang="zh-TW">
                <a:ea typeface="新細明體" pitchFamily="18" charset="-120"/>
              </a:rPr>
            </a:br>
            <a:r>
              <a:rPr lang="en-US" altLang="zh-TW">
                <a:ea typeface="新細明體" pitchFamily="18" charset="-120"/>
              </a:rPr>
              <a:t>                                  2                              2</a:t>
            </a:r>
          </a:p>
          <a:p>
            <a:endParaRPr lang="en-US" altLang="zh-TW">
              <a:ea typeface="新細明體" pitchFamily="18" charset="-120"/>
            </a:endParaRPr>
          </a:p>
          <a:p>
            <a:r>
              <a:rPr lang="en-US" altLang="zh-TW">
                <a:ea typeface="新細明體" pitchFamily="18" charset="-120"/>
              </a:rPr>
              <a:t>Dist. fr A-C to D = </a:t>
            </a:r>
            <a:r>
              <a:rPr lang="en-US" altLang="zh-TW" u="sng">
                <a:ea typeface="新細明體" pitchFamily="18" charset="-120"/>
              </a:rPr>
              <a:t>12 + 11</a:t>
            </a:r>
            <a:r>
              <a:rPr lang="en-US" altLang="zh-TW">
                <a:ea typeface="新細明體" pitchFamily="18" charset="-120"/>
              </a:rPr>
              <a:t> = </a:t>
            </a:r>
            <a:r>
              <a:rPr lang="en-US" altLang="zh-TW">
                <a:solidFill>
                  <a:srgbClr val="006600"/>
                </a:solidFill>
                <a:ea typeface="新細明體" pitchFamily="18" charset="-120"/>
              </a:rPr>
              <a:t>11.5</a:t>
            </a:r>
            <a:r>
              <a:rPr lang="en-US" altLang="zh-TW">
                <a:ea typeface="新細明體" pitchFamily="18" charset="-120"/>
              </a:rPr>
              <a:t> = </a:t>
            </a:r>
            <a:r>
              <a:rPr lang="en-US" altLang="zh-TW" u="sng">
                <a:ea typeface="新細明體" pitchFamily="18" charset="-120"/>
              </a:rPr>
              <a:t>(A to D) + (C to D)</a:t>
            </a:r>
            <a:r>
              <a:rPr lang="en-US" altLang="zh-TW">
                <a:ea typeface="新細明體" pitchFamily="18" charset="-120"/>
              </a:rPr>
              <a:t> </a:t>
            </a:r>
            <a:br>
              <a:rPr lang="en-US" altLang="zh-TW">
                <a:ea typeface="新細明體" pitchFamily="18" charset="-120"/>
              </a:rPr>
            </a:br>
            <a:r>
              <a:rPr lang="en-US" altLang="zh-TW">
                <a:ea typeface="新細明體" pitchFamily="18" charset="-120"/>
              </a:rPr>
              <a:t>                                    2                                 2</a:t>
            </a:r>
            <a:endParaRPr lang="en-US" altLang="zh-TW" sz="600">
              <a:ea typeface="新細明體" pitchFamily="18" charset="-120"/>
            </a:endParaRPr>
          </a:p>
        </p:txBody>
      </p:sp>
      <p:sp>
        <p:nvSpPr>
          <p:cNvPr id="47110" name="Rectangle 223"/>
          <p:cNvSpPr>
            <a:spLocks noChangeArrowheads="1"/>
          </p:cNvSpPr>
          <p:nvPr/>
        </p:nvSpPr>
        <p:spPr bwMode="auto">
          <a:xfrm>
            <a:off x="6178550" y="2714625"/>
            <a:ext cx="2281238" cy="703263"/>
          </a:xfrm>
          <a:prstGeom prst="rect">
            <a:avLst/>
          </a:prstGeom>
          <a:noFill/>
          <a:ln w="9525">
            <a:noFill/>
            <a:miter lim="800000"/>
            <a:headEnd/>
            <a:tailEnd/>
          </a:ln>
        </p:spPr>
        <p:txBody>
          <a:bodyPr wrap="none" anchor="ctr">
            <a:spAutoFit/>
          </a:bodyPr>
          <a:lstStyle/>
          <a:p>
            <a:r>
              <a:rPr lang="en-US" altLang="zh-TW">
                <a:ea typeface="新細明體" pitchFamily="18" charset="-120"/>
              </a:rPr>
              <a:t>Dist. fr A-C-B to D = </a:t>
            </a:r>
            <a:r>
              <a:rPr lang="en-US" altLang="zh-TW" u="sng">
                <a:ea typeface="新細明體" pitchFamily="18" charset="-120"/>
              </a:rPr>
              <a:t>12 + 14 + 11</a:t>
            </a:r>
            <a:r>
              <a:rPr lang="en-US" altLang="zh-TW">
                <a:ea typeface="新細明體" pitchFamily="18" charset="-120"/>
              </a:rPr>
              <a:t> = </a:t>
            </a:r>
            <a:r>
              <a:rPr lang="en-US" altLang="zh-TW">
                <a:solidFill>
                  <a:srgbClr val="FF33CC"/>
                </a:solidFill>
                <a:ea typeface="新細明體" pitchFamily="18" charset="-120"/>
              </a:rPr>
              <a:t>12.33</a:t>
            </a:r>
            <a:r>
              <a:rPr lang="en-US" altLang="zh-TW">
                <a:ea typeface="新細明體" pitchFamily="18" charset="-120"/>
              </a:rPr>
              <a:t>333</a:t>
            </a:r>
          </a:p>
          <a:p>
            <a:r>
              <a:rPr lang="en-US" altLang="zh-TW">
                <a:ea typeface="新細明體" pitchFamily="18" charset="-120"/>
              </a:rPr>
              <a:t>                                           3</a:t>
            </a:r>
          </a:p>
          <a:p>
            <a:endParaRPr lang="en-US" altLang="zh-TW">
              <a:ea typeface="新細明體" pitchFamily="18" charset="-120"/>
            </a:endParaRPr>
          </a:p>
          <a:p>
            <a:r>
              <a:rPr lang="en-US" altLang="zh-TW">
                <a:ea typeface="新細明體" pitchFamily="18" charset="-120"/>
              </a:rPr>
              <a:t>=  </a:t>
            </a:r>
            <a:r>
              <a:rPr lang="en-US" altLang="zh-TW" u="sng">
                <a:ea typeface="新細明體" pitchFamily="18" charset="-120"/>
              </a:rPr>
              <a:t>(A to D) + (B to D) + (C to D)</a:t>
            </a:r>
            <a:r>
              <a:rPr lang="en-US" altLang="zh-TW">
                <a:ea typeface="新細明體" pitchFamily="18" charset="-120"/>
              </a:rPr>
              <a:t> </a:t>
            </a:r>
            <a:br>
              <a:rPr lang="en-US" altLang="zh-TW">
                <a:ea typeface="新細明體" pitchFamily="18" charset="-120"/>
              </a:rPr>
            </a:br>
            <a:r>
              <a:rPr lang="en-US" altLang="zh-TW">
                <a:ea typeface="新細明體" pitchFamily="18" charset="-120"/>
              </a:rPr>
              <a:t>                          3</a:t>
            </a:r>
          </a:p>
        </p:txBody>
      </p:sp>
      <p:grpSp>
        <p:nvGrpSpPr>
          <p:cNvPr id="47111" name="Group 257"/>
          <p:cNvGrpSpPr>
            <a:grpSpLocks/>
          </p:cNvGrpSpPr>
          <p:nvPr/>
        </p:nvGrpSpPr>
        <p:grpSpPr bwMode="auto">
          <a:xfrm>
            <a:off x="611188" y="4005263"/>
            <a:ext cx="3960812" cy="2520950"/>
            <a:chOff x="204" y="2527"/>
            <a:chExt cx="2495" cy="1588"/>
          </a:xfrm>
        </p:grpSpPr>
        <p:sp>
          <p:nvSpPr>
            <p:cNvPr id="47121" name="AutoShape 255"/>
            <p:cNvSpPr>
              <a:spLocks noChangeArrowheads="1"/>
            </p:cNvSpPr>
            <p:nvPr/>
          </p:nvSpPr>
          <p:spPr bwMode="auto">
            <a:xfrm>
              <a:off x="204" y="2527"/>
              <a:ext cx="2495" cy="1588"/>
            </a:xfrm>
            <a:prstGeom prst="roundRect">
              <a:avLst>
                <a:gd name="adj" fmla="val 6486"/>
              </a:avLst>
            </a:prstGeom>
            <a:solidFill>
              <a:srgbClr val="FFFFCC"/>
            </a:solidFill>
            <a:ln w="9525">
              <a:noFill/>
              <a:round/>
              <a:headEnd/>
              <a:tailEnd/>
            </a:ln>
            <a:effectLst>
              <a:prstShdw prst="shdw17" dist="17961" dir="2700000">
                <a:srgbClr val="99997A"/>
              </a:prstShdw>
            </a:effectLst>
          </p:spPr>
          <p:txBody>
            <a:bodyPr wrap="none" anchor="ctr"/>
            <a:lstStyle/>
            <a:p>
              <a:endParaRPr lang="zh-TW" altLang="en-US"/>
            </a:p>
          </p:txBody>
        </p:sp>
        <p:grpSp>
          <p:nvGrpSpPr>
            <p:cNvPr id="47122" name="Group 256"/>
            <p:cNvGrpSpPr>
              <a:grpSpLocks/>
            </p:cNvGrpSpPr>
            <p:nvPr/>
          </p:nvGrpSpPr>
          <p:grpSpPr bwMode="auto">
            <a:xfrm>
              <a:off x="294" y="2544"/>
              <a:ext cx="2314" cy="1553"/>
              <a:chOff x="294" y="2523"/>
              <a:chExt cx="2314" cy="1553"/>
            </a:xfrm>
          </p:grpSpPr>
          <p:sp>
            <p:nvSpPr>
              <p:cNvPr id="47123" name="Rectangle 225"/>
              <p:cNvSpPr>
                <a:spLocks noChangeArrowheads="1"/>
              </p:cNvSpPr>
              <p:nvPr/>
            </p:nvSpPr>
            <p:spPr bwMode="auto">
              <a:xfrm>
                <a:off x="340" y="2523"/>
                <a:ext cx="2223" cy="1553"/>
              </a:xfrm>
              <a:prstGeom prst="rect">
                <a:avLst/>
              </a:prstGeom>
              <a:noFill/>
              <a:ln w="9525">
                <a:noFill/>
                <a:miter lim="800000"/>
                <a:headEnd/>
                <a:tailEnd/>
              </a:ln>
            </p:spPr>
            <p:txBody>
              <a:bodyPr anchor="ctr">
                <a:spAutoFit/>
              </a:bodyPr>
              <a:lstStyle/>
              <a:p>
                <a:pPr>
                  <a:lnSpc>
                    <a:spcPct val="120000"/>
                  </a:lnSpc>
                </a:pPr>
                <a:r>
                  <a:rPr lang="en-US" altLang="zh-TW" sz="1000">
                    <a:solidFill>
                      <a:srgbClr val="A50021"/>
                    </a:solidFill>
                    <a:ea typeface="新細明體" pitchFamily="18" charset="-120"/>
                  </a:rPr>
                  <a:t>First node unites A &amp; C with branch lengths of 7/2 = 3.5 </a:t>
                </a:r>
              </a:p>
              <a:p>
                <a:pPr eaLnBrk="0" hangingPunct="0">
                  <a:lnSpc>
                    <a:spcPct val="120000"/>
                  </a:lnSpc>
                </a:pPr>
                <a:r>
                  <a:rPr lang="en-US" altLang="zh-TW" sz="1000">
                    <a:solidFill>
                      <a:schemeClr val="accent2"/>
                    </a:solidFill>
                    <a:ea typeface="新細明體" pitchFamily="18" charset="-120"/>
                  </a:rPr>
                  <a:t>Second node unites the A-C clade with B with branch length of 8.5/2 = 4.25 </a:t>
                </a:r>
              </a:p>
              <a:p>
                <a:pPr eaLnBrk="0" hangingPunct="0">
                  <a:lnSpc>
                    <a:spcPct val="120000"/>
                  </a:lnSpc>
                </a:pPr>
                <a:r>
                  <a:rPr lang="en-US" altLang="zh-TW" sz="1000">
                    <a:solidFill>
                      <a:srgbClr val="006600"/>
                    </a:solidFill>
                    <a:ea typeface="新細明體" pitchFamily="18" charset="-120"/>
                  </a:rPr>
                  <a:t>Third node unites A-C-B with D with branch length of 12.33/2 = 6.17 </a:t>
                </a:r>
              </a:p>
              <a:p>
                <a:pPr eaLnBrk="0" hangingPunct="0">
                  <a:lnSpc>
                    <a:spcPct val="120000"/>
                  </a:lnSpc>
                </a:pPr>
                <a:r>
                  <a:rPr lang="en-US" altLang="zh-TW" sz="1000">
                    <a:ea typeface="新細明體" pitchFamily="18" charset="-120"/>
                  </a:rPr>
                  <a:t>Internode distances can be calculated by subtraction </a:t>
                </a:r>
              </a:p>
              <a:p>
                <a:pPr eaLnBrk="0" hangingPunct="0">
                  <a:lnSpc>
                    <a:spcPct val="120000"/>
                  </a:lnSpc>
                </a:pPr>
                <a:r>
                  <a:rPr lang="en-US" altLang="zh-TW" sz="1000">
                    <a:ea typeface="新細明體" pitchFamily="18" charset="-120"/>
                  </a:rPr>
                  <a:t>Node 1 to Node 2 = (Node 2 to B) - ("Height" of Node 1) </a:t>
                </a:r>
                <a:br>
                  <a:rPr lang="en-US" altLang="zh-TW" sz="1000">
                    <a:ea typeface="新細明體" pitchFamily="18" charset="-120"/>
                  </a:rPr>
                </a:br>
                <a:r>
                  <a:rPr lang="en-US" altLang="zh-TW" sz="1000">
                    <a:ea typeface="新細明體" pitchFamily="18" charset="-120"/>
                  </a:rPr>
                  <a:t>        = </a:t>
                </a:r>
                <a:r>
                  <a:rPr lang="en-US" altLang="zh-TW" sz="1000">
                    <a:solidFill>
                      <a:schemeClr val="accent2"/>
                    </a:solidFill>
                    <a:ea typeface="新細明體" pitchFamily="18" charset="-120"/>
                  </a:rPr>
                  <a:t>4.25</a:t>
                </a:r>
                <a:r>
                  <a:rPr lang="en-US" altLang="zh-TW" sz="1000">
                    <a:ea typeface="新細明體" pitchFamily="18" charset="-120"/>
                  </a:rPr>
                  <a:t> - </a:t>
                </a:r>
                <a:r>
                  <a:rPr lang="en-US" altLang="zh-TW" sz="1000">
                    <a:solidFill>
                      <a:srgbClr val="A50021"/>
                    </a:solidFill>
                    <a:ea typeface="新細明體" pitchFamily="18" charset="-120"/>
                  </a:rPr>
                  <a:t>3.5</a:t>
                </a:r>
                <a:r>
                  <a:rPr lang="en-US" altLang="zh-TW" sz="1000">
                    <a:ea typeface="新細明體" pitchFamily="18" charset="-120"/>
                  </a:rPr>
                  <a:t> = 0.75</a:t>
                </a:r>
              </a:p>
              <a:p>
                <a:pPr eaLnBrk="0" hangingPunct="0">
                  <a:lnSpc>
                    <a:spcPct val="120000"/>
                  </a:lnSpc>
                </a:pPr>
                <a:r>
                  <a:rPr lang="en-US" altLang="zh-TW" sz="1000">
                    <a:ea typeface="新細明體" pitchFamily="18" charset="-120"/>
                  </a:rPr>
                  <a:t>"Height" of Node 1 can be taken from EITHER branch length 1-A or 1-C because branch lengths from any node to tip are equal by definition</a:t>
                </a:r>
              </a:p>
              <a:p>
                <a:pPr eaLnBrk="0" hangingPunct="0">
                  <a:lnSpc>
                    <a:spcPct val="120000"/>
                  </a:lnSpc>
                </a:pPr>
                <a:r>
                  <a:rPr lang="en-US" altLang="zh-TW" sz="1000">
                    <a:ea typeface="新細明體" pitchFamily="18" charset="-120"/>
                  </a:rPr>
                  <a:t>Node 2 to Node 3 = (Node 2 to D) - ("Height of Node 2) </a:t>
                </a:r>
                <a:br>
                  <a:rPr lang="en-US" altLang="zh-TW" sz="1000">
                    <a:ea typeface="新細明體" pitchFamily="18" charset="-120"/>
                  </a:rPr>
                </a:br>
                <a:r>
                  <a:rPr lang="en-US" altLang="zh-TW" sz="1000">
                    <a:ea typeface="新細明體" pitchFamily="18" charset="-120"/>
                  </a:rPr>
                  <a:t>        = </a:t>
                </a:r>
                <a:r>
                  <a:rPr lang="en-US" altLang="zh-TW" sz="1000">
                    <a:solidFill>
                      <a:srgbClr val="006600"/>
                    </a:solidFill>
                    <a:ea typeface="新細明體" pitchFamily="18" charset="-120"/>
                  </a:rPr>
                  <a:t>6.17</a:t>
                </a:r>
                <a:r>
                  <a:rPr lang="en-US" altLang="zh-TW" sz="1000">
                    <a:ea typeface="新細明體" pitchFamily="18" charset="-120"/>
                  </a:rPr>
                  <a:t> - </a:t>
                </a:r>
                <a:r>
                  <a:rPr lang="en-US" altLang="zh-TW" sz="1000">
                    <a:solidFill>
                      <a:schemeClr val="accent2"/>
                    </a:solidFill>
                    <a:ea typeface="新細明體" pitchFamily="18" charset="-120"/>
                  </a:rPr>
                  <a:t>4.25</a:t>
                </a:r>
                <a:r>
                  <a:rPr lang="en-US" altLang="zh-TW" sz="1000">
                    <a:ea typeface="新細明體" pitchFamily="18" charset="-120"/>
                  </a:rPr>
                  <a:t> =  1.91667</a:t>
                </a:r>
              </a:p>
            </p:txBody>
          </p:sp>
          <p:sp>
            <p:nvSpPr>
              <p:cNvPr id="47124" name="Rectangle 237"/>
              <p:cNvSpPr>
                <a:spLocks noChangeArrowheads="1"/>
              </p:cNvSpPr>
              <p:nvPr/>
            </p:nvSpPr>
            <p:spPr bwMode="auto">
              <a:xfrm>
                <a:off x="294" y="3249"/>
                <a:ext cx="2314" cy="226"/>
              </a:xfrm>
              <a:prstGeom prst="rect">
                <a:avLst/>
              </a:prstGeom>
              <a:noFill/>
              <a:ln w="19050">
                <a:solidFill>
                  <a:srgbClr val="A50021"/>
                </a:solidFill>
                <a:miter lim="800000"/>
                <a:headEnd/>
                <a:tailEnd/>
              </a:ln>
            </p:spPr>
            <p:txBody>
              <a:bodyPr wrap="none" anchor="ctr"/>
              <a:lstStyle/>
              <a:p>
                <a:endParaRPr lang="zh-TW" altLang="en-US"/>
              </a:p>
            </p:txBody>
          </p:sp>
          <p:sp>
            <p:nvSpPr>
              <p:cNvPr id="47125" name="Rectangle 238"/>
              <p:cNvSpPr>
                <a:spLocks noChangeArrowheads="1"/>
              </p:cNvSpPr>
              <p:nvPr/>
            </p:nvSpPr>
            <p:spPr bwMode="auto">
              <a:xfrm>
                <a:off x="294" y="3829"/>
                <a:ext cx="2314" cy="226"/>
              </a:xfrm>
              <a:prstGeom prst="rect">
                <a:avLst/>
              </a:prstGeom>
              <a:noFill/>
              <a:ln w="19050">
                <a:solidFill>
                  <a:srgbClr val="A50021"/>
                </a:solidFill>
                <a:miter lim="800000"/>
                <a:headEnd/>
                <a:tailEnd/>
              </a:ln>
            </p:spPr>
            <p:txBody>
              <a:bodyPr wrap="none" anchor="ctr"/>
              <a:lstStyle/>
              <a:p>
                <a:endParaRPr lang="zh-TW" altLang="en-US"/>
              </a:p>
            </p:txBody>
          </p:sp>
        </p:grpSp>
      </p:grpSp>
      <p:pic>
        <p:nvPicPr>
          <p:cNvPr id="47112" name="Picture 242" descr="UPGMAfig2"/>
          <p:cNvPicPr>
            <a:picLocks noChangeAspect="1" noChangeArrowheads="1"/>
          </p:cNvPicPr>
          <p:nvPr/>
        </p:nvPicPr>
        <p:blipFill>
          <a:blip r:embed="rId2"/>
          <a:srcRect/>
          <a:stretch>
            <a:fillRect/>
          </a:stretch>
        </p:blipFill>
        <p:spPr bwMode="auto">
          <a:xfrm>
            <a:off x="611188" y="1412875"/>
            <a:ext cx="2232025" cy="1582738"/>
          </a:xfrm>
          <a:prstGeom prst="rect">
            <a:avLst/>
          </a:prstGeom>
          <a:noFill/>
          <a:ln w="9525">
            <a:noFill/>
            <a:miter lim="800000"/>
            <a:headEnd/>
            <a:tailEnd/>
          </a:ln>
        </p:spPr>
      </p:pic>
      <p:sp>
        <p:nvSpPr>
          <p:cNvPr id="47113" name="Oval 251"/>
          <p:cNvSpPr>
            <a:spLocks noChangeAspect="1" noChangeArrowheads="1"/>
          </p:cNvSpPr>
          <p:nvPr/>
        </p:nvSpPr>
        <p:spPr bwMode="auto">
          <a:xfrm>
            <a:off x="3348038" y="1390650"/>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2</a:t>
            </a:r>
          </a:p>
        </p:txBody>
      </p:sp>
      <p:sp>
        <p:nvSpPr>
          <p:cNvPr id="47114" name="Oval 252"/>
          <p:cNvSpPr>
            <a:spLocks noChangeAspect="1" noChangeArrowheads="1"/>
          </p:cNvSpPr>
          <p:nvPr/>
        </p:nvSpPr>
        <p:spPr bwMode="auto">
          <a:xfrm>
            <a:off x="6062663" y="1384300"/>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3</a:t>
            </a:r>
          </a:p>
        </p:txBody>
      </p:sp>
      <p:pic>
        <p:nvPicPr>
          <p:cNvPr id="47115" name="Picture 240" descr="UPGMAfig"/>
          <p:cNvPicPr>
            <a:picLocks noChangeAspect="1" noChangeArrowheads="1"/>
          </p:cNvPicPr>
          <p:nvPr/>
        </p:nvPicPr>
        <p:blipFill>
          <a:blip r:embed="rId3"/>
          <a:srcRect/>
          <a:stretch>
            <a:fillRect/>
          </a:stretch>
        </p:blipFill>
        <p:spPr bwMode="auto">
          <a:xfrm>
            <a:off x="5148263" y="4076700"/>
            <a:ext cx="3311525" cy="1901825"/>
          </a:xfrm>
          <a:prstGeom prst="rect">
            <a:avLst/>
          </a:prstGeom>
          <a:noFill/>
          <a:ln w="9525">
            <a:noFill/>
            <a:miter lim="800000"/>
            <a:headEnd/>
            <a:tailEnd/>
          </a:ln>
        </p:spPr>
      </p:pic>
      <p:sp>
        <p:nvSpPr>
          <p:cNvPr id="47116" name="Rectangle 244"/>
          <p:cNvSpPr>
            <a:spLocks noChangeArrowheads="1"/>
          </p:cNvSpPr>
          <p:nvPr/>
        </p:nvSpPr>
        <p:spPr bwMode="auto">
          <a:xfrm>
            <a:off x="4933950" y="6129338"/>
            <a:ext cx="3886200" cy="274637"/>
          </a:xfrm>
          <a:prstGeom prst="rect">
            <a:avLst/>
          </a:prstGeom>
          <a:noFill/>
          <a:ln w="9525">
            <a:noFill/>
            <a:miter lim="800000"/>
            <a:headEnd/>
            <a:tailEnd/>
          </a:ln>
        </p:spPr>
        <p:txBody>
          <a:bodyPr wrap="none">
            <a:spAutoFit/>
          </a:bodyPr>
          <a:lstStyle/>
          <a:p>
            <a:r>
              <a:rPr lang="en-US" altLang="zh-TW" sz="1200">
                <a:solidFill>
                  <a:srgbClr val="CC6600"/>
                </a:solidFill>
                <a:hlinkClick r:id="rId4"/>
              </a:rPr>
              <a:t>http://www.dina.dk/~sestoft/bsa/Match7Applet.html</a:t>
            </a:r>
            <a:endParaRPr lang="en-US" altLang="zh-TW" sz="1200">
              <a:solidFill>
                <a:srgbClr val="CC6600"/>
              </a:solidFill>
            </a:endParaRPr>
          </a:p>
        </p:txBody>
      </p:sp>
      <p:sp>
        <p:nvSpPr>
          <p:cNvPr id="47117" name="Oval 253"/>
          <p:cNvSpPr>
            <a:spLocks noChangeAspect="1" noChangeArrowheads="1"/>
          </p:cNvSpPr>
          <p:nvPr/>
        </p:nvSpPr>
        <p:spPr bwMode="auto">
          <a:xfrm>
            <a:off x="4716463" y="4076700"/>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4</a:t>
            </a:r>
          </a:p>
        </p:txBody>
      </p:sp>
      <p:sp>
        <p:nvSpPr>
          <p:cNvPr id="47118" name="Oval 254"/>
          <p:cNvSpPr>
            <a:spLocks noChangeAspect="1" noChangeArrowheads="1"/>
          </p:cNvSpPr>
          <p:nvPr/>
        </p:nvSpPr>
        <p:spPr bwMode="auto">
          <a:xfrm>
            <a:off x="4716463" y="6157913"/>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5</a:t>
            </a:r>
          </a:p>
        </p:txBody>
      </p:sp>
      <p:sp>
        <p:nvSpPr>
          <p:cNvPr id="47119" name="Oval 259"/>
          <p:cNvSpPr>
            <a:spLocks noChangeAspect="1" noChangeArrowheads="1"/>
          </p:cNvSpPr>
          <p:nvPr/>
        </p:nvSpPr>
        <p:spPr bwMode="auto">
          <a:xfrm>
            <a:off x="684213" y="2708275"/>
            <a:ext cx="215900" cy="215900"/>
          </a:xfrm>
          <a:prstGeom prst="ellipse">
            <a:avLst/>
          </a:prstGeom>
          <a:solidFill>
            <a:schemeClr val="bg1"/>
          </a:solidFill>
          <a:ln w="9525">
            <a:solidFill>
              <a:schemeClr val="bg1"/>
            </a:solidFill>
            <a:round/>
            <a:headEnd/>
            <a:tailEnd/>
          </a:ln>
        </p:spPr>
        <p:txBody>
          <a:bodyPr wrap="none" anchor="ctr"/>
          <a:lstStyle/>
          <a:p>
            <a:pPr algn="ctr"/>
            <a:r>
              <a:rPr lang="en-US" altLang="zh-TW" sz="1200">
                <a:ea typeface="新細明體" pitchFamily="18" charset="-120"/>
              </a:rPr>
              <a:t>1</a:t>
            </a:r>
          </a:p>
        </p:txBody>
      </p:sp>
      <p:sp>
        <p:nvSpPr>
          <p:cNvPr id="84" name="投影片編號版面配置區 83"/>
          <p:cNvSpPr>
            <a:spLocks noGrp="1"/>
          </p:cNvSpPr>
          <p:nvPr>
            <p:ph type="sldNum" sz="quarter" idx="12"/>
          </p:nvPr>
        </p:nvSpPr>
        <p:spPr/>
        <p:txBody>
          <a:bodyPr/>
          <a:lstStyle/>
          <a:p>
            <a:pPr>
              <a:defRPr/>
            </a:pPr>
            <a:fld id="{58E76006-0493-452D-91F2-962066FCC166}" type="slidenum">
              <a:rPr lang="en-US" altLang="zh-TW" smtClean="0"/>
              <a:pPr>
                <a:defRPr/>
              </a:pPr>
              <a:t>29</a:t>
            </a:fld>
            <a:endParaRPr lang="en-US" altLang="zh-TW"/>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Group 117"/>
          <p:cNvGrpSpPr>
            <a:grpSpLocks/>
          </p:cNvGrpSpPr>
          <p:nvPr/>
        </p:nvGrpSpPr>
        <p:grpSpPr bwMode="auto">
          <a:xfrm>
            <a:off x="6443663" y="4005263"/>
            <a:ext cx="2016125" cy="2489200"/>
            <a:chOff x="4059" y="2523"/>
            <a:chExt cx="1270" cy="1568"/>
          </a:xfrm>
        </p:grpSpPr>
        <p:pic>
          <p:nvPicPr>
            <p:cNvPr id="48136" name="Picture 114"/>
            <p:cNvPicPr>
              <a:picLocks noChangeAspect="1" noChangeArrowheads="1"/>
            </p:cNvPicPr>
            <p:nvPr/>
          </p:nvPicPr>
          <p:blipFill>
            <a:blip r:embed="rId2"/>
            <a:srcRect/>
            <a:stretch>
              <a:fillRect/>
            </a:stretch>
          </p:blipFill>
          <p:spPr bwMode="auto">
            <a:xfrm>
              <a:off x="4059" y="2523"/>
              <a:ext cx="1270" cy="1259"/>
            </a:xfrm>
            <a:prstGeom prst="rect">
              <a:avLst/>
            </a:prstGeom>
            <a:noFill/>
            <a:ln w="9525">
              <a:noFill/>
              <a:miter lim="800000"/>
              <a:headEnd/>
              <a:tailEnd/>
            </a:ln>
          </p:spPr>
        </p:pic>
        <p:sp>
          <p:nvSpPr>
            <p:cNvPr id="48137" name="Rectangle 115"/>
            <p:cNvSpPr>
              <a:spLocks noChangeArrowheads="1"/>
            </p:cNvSpPr>
            <p:nvPr/>
          </p:nvSpPr>
          <p:spPr bwMode="auto">
            <a:xfrm>
              <a:off x="4575" y="3918"/>
              <a:ext cx="238" cy="173"/>
            </a:xfrm>
            <a:prstGeom prst="rect">
              <a:avLst/>
            </a:prstGeom>
            <a:noFill/>
            <a:ln w="9525">
              <a:noFill/>
              <a:miter lim="800000"/>
              <a:headEnd/>
              <a:tailEnd/>
            </a:ln>
          </p:spPr>
          <p:txBody>
            <a:bodyPr wrap="none">
              <a:spAutoFit/>
            </a:bodyPr>
            <a:lstStyle/>
            <a:p>
              <a:r>
                <a:rPr lang="en-US" altLang="zh-TW" sz="1200">
                  <a:solidFill>
                    <a:schemeClr val="accent2"/>
                  </a:solidFill>
                  <a:ea typeface="新細明體" pitchFamily="18" charset="-120"/>
                </a:rPr>
                <a:t>NJ</a:t>
              </a:r>
            </a:p>
          </p:txBody>
        </p:sp>
      </p:grpSp>
      <p:sp>
        <p:nvSpPr>
          <p:cNvPr id="48131" name="Rectangle 4"/>
          <p:cNvSpPr>
            <a:spLocks noChangeArrowheads="1"/>
          </p:cNvSpPr>
          <p:nvPr/>
        </p:nvSpPr>
        <p:spPr bwMode="auto">
          <a:xfrm>
            <a:off x="3779838" y="1341438"/>
            <a:ext cx="4752975" cy="3267075"/>
          </a:xfrm>
          <a:prstGeom prst="rect">
            <a:avLst/>
          </a:prstGeom>
          <a:noFill/>
          <a:ln w="9525">
            <a:noFill/>
            <a:miter lim="800000"/>
            <a:headEnd/>
            <a:tailEnd/>
          </a:ln>
        </p:spPr>
        <p:txBody>
          <a:bodyPr>
            <a:spAutoFit/>
          </a:bodyPr>
          <a:lstStyle/>
          <a:p>
            <a:pPr>
              <a:lnSpc>
                <a:spcPct val="130000"/>
              </a:lnSpc>
              <a:spcBef>
                <a:spcPct val="50000"/>
              </a:spcBef>
            </a:pPr>
            <a:r>
              <a:rPr lang="en-US" altLang="zh-TW" sz="1600">
                <a:solidFill>
                  <a:srgbClr val="006600"/>
                </a:solidFill>
                <a:latin typeface="Arial Narrow" pitchFamily="34" charset="0"/>
                <a:ea typeface="新細明體" pitchFamily="18" charset="-120"/>
              </a:rPr>
              <a:t>The neighbor-joining algorithm is commonly applied with distance tree building, regardless of the optimization criterion. The fully resolved tree is ‘‘decomposed’’ from a fully unresolved ‘‘star’’ tree by successively inserting branches between a pair of closest (actually, most isolated) neighbors and the remaining terminals in the tree. The closest neighbor pair is then consolidated, effectively reforming a star tree, and the process is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repeated. The method is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comparatively rapid.</a:t>
            </a:r>
          </a:p>
        </p:txBody>
      </p:sp>
      <p:sp>
        <p:nvSpPr>
          <p:cNvPr id="48132" name="Rectangle 6"/>
          <p:cNvSpPr>
            <a:spLocks noChangeArrowheads="1"/>
          </p:cNvSpPr>
          <p:nvPr/>
        </p:nvSpPr>
        <p:spPr bwMode="auto">
          <a:xfrm>
            <a:off x="611188" y="1341438"/>
            <a:ext cx="3024187" cy="3584575"/>
          </a:xfrm>
          <a:prstGeom prst="rect">
            <a:avLst/>
          </a:prstGeom>
          <a:noFill/>
          <a:ln w="9525">
            <a:noFill/>
            <a:miter lim="800000"/>
            <a:headEnd/>
            <a:tailEnd/>
          </a:ln>
        </p:spPr>
        <p:txBody>
          <a:bodyPr>
            <a:spAutoFit/>
          </a:bodyPr>
          <a:lstStyle/>
          <a:p>
            <a:pPr algn="just">
              <a:lnSpc>
                <a:spcPct val="130000"/>
              </a:lnSpc>
              <a:spcBef>
                <a:spcPct val="50000"/>
              </a:spcBef>
            </a:pPr>
            <a:r>
              <a:rPr lang="en-US" altLang="zh-TW" sz="1600">
                <a:solidFill>
                  <a:srgbClr val="A50021"/>
                </a:solidFill>
                <a:latin typeface="Arial Unicode MS" pitchFamily="34" charset="-120"/>
              </a:rPr>
              <a:t>NJ </a:t>
            </a:r>
            <a:r>
              <a:rPr lang="zh-TW" altLang="en-US" sz="1600" b="0">
                <a:solidFill>
                  <a:schemeClr val="accent2"/>
                </a:solidFill>
                <a:latin typeface="Arial Unicode MS" pitchFamily="34" charset="-120"/>
              </a:rPr>
              <a:t>在距離建樹中經常會用到，不會理會使用什麼樣的優化標準。解析出的進化樹是通過對完全沒有解析出的 “星型” 進化樹進行 “分解” 得到，</a:t>
            </a:r>
            <a:r>
              <a:rPr lang="zh-TW" altLang="en-US" sz="1600" b="0">
                <a:solidFill>
                  <a:srgbClr val="A50021"/>
                </a:solidFill>
                <a:latin typeface="Arial Unicode MS" pitchFamily="34" charset="-120"/>
              </a:rPr>
              <a:t>分解的步驟是連續不斷地在最接近（實際上，是最孤立的）的序列對中插入樹枝，而保留進化樹的終端。</a:t>
            </a:r>
            <a:r>
              <a:rPr lang="zh-TW" altLang="en-US" sz="1600" b="0">
                <a:solidFill>
                  <a:schemeClr val="accent2"/>
                </a:solidFill>
                <a:latin typeface="Arial Unicode MS" pitchFamily="34" charset="-120"/>
              </a:rPr>
              <a:t>最接近的序列對被鞏固了，而 “星型” 進化樹被改善了，這個過程將不斷重複。</a:t>
            </a:r>
          </a:p>
        </p:txBody>
      </p:sp>
      <p:sp>
        <p:nvSpPr>
          <p:cNvPr id="48133" name="AutoShape 112"/>
          <p:cNvSpPr>
            <a:spLocks noChangeArrowheads="1"/>
          </p:cNvSpPr>
          <p:nvPr/>
        </p:nvSpPr>
        <p:spPr bwMode="auto">
          <a:xfrm>
            <a:off x="611188" y="549275"/>
            <a:ext cx="26654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en-US" sz="1800">
                <a:solidFill>
                  <a:srgbClr val="990033"/>
                </a:solidFill>
                <a:ea typeface="新細明體" pitchFamily="18" charset="-120"/>
              </a:rPr>
              <a:t>Neighbor Joining (NJ)</a:t>
            </a:r>
            <a:endParaRPr lang="en-US" altLang="zh-TW" sz="1800">
              <a:solidFill>
                <a:srgbClr val="990033"/>
              </a:solidFill>
              <a:ea typeface="新細明體" pitchFamily="18" charset="-120"/>
            </a:endParaRPr>
          </a:p>
        </p:txBody>
      </p:sp>
      <p:pic>
        <p:nvPicPr>
          <p:cNvPr id="48134" name="Picture 116"/>
          <p:cNvPicPr>
            <a:picLocks noChangeAspect="1" noChangeArrowheads="1"/>
          </p:cNvPicPr>
          <p:nvPr/>
        </p:nvPicPr>
        <p:blipFill>
          <a:blip r:embed="rId3"/>
          <a:srcRect l="4268" r="4222"/>
          <a:stretch>
            <a:fillRect/>
          </a:stretch>
        </p:blipFill>
        <p:spPr bwMode="auto">
          <a:xfrm>
            <a:off x="3022600" y="4941888"/>
            <a:ext cx="3097213" cy="1377950"/>
          </a:xfrm>
          <a:prstGeom prst="rect">
            <a:avLst/>
          </a:prstGeom>
          <a:noFill/>
          <a:ln w="9525">
            <a:noFill/>
            <a:miter lim="800000"/>
            <a:headEnd/>
            <a:tailEnd/>
          </a:ln>
        </p:spPr>
      </p:pic>
      <p:sp>
        <p:nvSpPr>
          <p:cNvPr id="9" name="投影片編號版面配置區 8"/>
          <p:cNvSpPr>
            <a:spLocks noGrp="1"/>
          </p:cNvSpPr>
          <p:nvPr>
            <p:ph type="sldNum" sz="quarter" idx="12"/>
          </p:nvPr>
        </p:nvSpPr>
        <p:spPr/>
        <p:txBody>
          <a:bodyPr/>
          <a:lstStyle/>
          <a:p>
            <a:pPr>
              <a:defRPr/>
            </a:pPr>
            <a:fld id="{4C268E1A-9A8D-40D5-A385-35425101BB96}" type="slidenum">
              <a:rPr lang="en-US" altLang="zh-TW" smtClean="0"/>
              <a:pPr>
                <a:defRPr/>
              </a:pPr>
              <a:t>30</a:t>
            </a:fld>
            <a:endParaRPr lang="en-US" altLang="zh-TW"/>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AutoShape 5"/>
          <p:cNvSpPr>
            <a:spLocks noChangeArrowheads="1"/>
          </p:cNvSpPr>
          <p:nvPr/>
        </p:nvSpPr>
        <p:spPr bwMode="auto">
          <a:xfrm>
            <a:off x="611188" y="549275"/>
            <a:ext cx="2128837"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NJ Tree</a:t>
            </a:r>
          </a:p>
        </p:txBody>
      </p:sp>
      <p:pic>
        <p:nvPicPr>
          <p:cNvPr id="49155" name="Picture 7" descr="UPGMAfig2"/>
          <p:cNvPicPr>
            <a:picLocks noChangeAspect="1" noChangeArrowheads="1"/>
          </p:cNvPicPr>
          <p:nvPr/>
        </p:nvPicPr>
        <p:blipFill>
          <a:blip r:embed="rId2"/>
          <a:srcRect/>
          <a:stretch>
            <a:fillRect/>
          </a:stretch>
        </p:blipFill>
        <p:spPr bwMode="auto">
          <a:xfrm>
            <a:off x="611188" y="1412875"/>
            <a:ext cx="2232025" cy="1582738"/>
          </a:xfrm>
          <a:prstGeom prst="rect">
            <a:avLst/>
          </a:prstGeom>
          <a:noFill/>
          <a:ln w="9525">
            <a:noFill/>
            <a:miter lim="800000"/>
            <a:headEnd/>
            <a:tailEnd/>
          </a:ln>
        </p:spPr>
      </p:pic>
      <p:sp>
        <p:nvSpPr>
          <p:cNvPr id="49156" name="Oval 8"/>
          <p:cNvSpPr>
            <a:spLocks noChangeAspect="1" noChangeArrowheads="1"/>
          </p:cNvSpPr>
          <p:nvPr/>
        </p:nvSpPr>
        <p:spPr bwMode="auto">
          <a:xfrm>
            <a:off x="684213" y="2708275"/>
            <a:ext cx="215900" cy="215900"/>
          </a:xfrm>
          <a:prstGeom prst="ellipse">
            <a:avLst/>
          </a:prstGeom>
          <a:solidFill>
            <a:schemeClr val="bg1"/>
          </a:solidFill>
          <a:ln w="9525">
            <a:solidFill>
              <a:schemeClr val="bg1"/>
            </a:solidFill>
            <a:round/>
            <a:headEnd/>
            <a:tailEnd/>
          </a:ln>
        </p:spPr>
        <p:txBody>
          <a:bodyPr wrap="none" anchor="ctr"/>
          <a:lstStyle/>
          <a:p>
            <a:pPr algn="ctr"/>
            <a:r>
              <a:rPr lang="en-US" altLang="zh-TW" sz="1200">
                <a:ea typeface="新細明體" pitchFamily="18" charset="-120"/>
              </a:rPr>
              <a:t>1</a:t>
            </a:r>
          </a:p>
        </p:txBody>
      </p:sp>
      <p:sp>
        <p:nvSpPr>
          <p:cNvPr id="49157" name="Oval 9"/>
          <p:cNvSpPr>
            <a:spLocks noChangeAspect="1" noChangeArrowheads="1"/>
          </p:cNvSpPr>
          <p:nvPr/>
        </p:nvSpPr>
        <p:spPr bwMode="auto">
          <a:xfrm>
            <a:off x="3348038" y="1390650"/>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2</a:t>
            </a:r>
          </a:p>
        </p:txBody>
      </p:sp>
      <p:graphicFrame>
        <p:nvGraphicFramePr>
          <p:cNvPr id="102828" name="Group 428"/>
          <p:cNvGraphicFramePr>
            <a:graphicFrameLocks noGrp="1"/>
          </p:cNvGraphicFramePr>
          <p:nvPr/>
        </p:nvGraphicFramePr>
        <p:xfrm>
          <a:off x="3708400" y="1412875"/>
          <a:ext cx="3240088" cy="1219200"/>
        </p:xfrm>
        <a:graphic>
          <a:graphicData uri="http://schemas.openxmlformats.org/drawingml/2006/table">
            <a:tbl>
              <a:tblPr/>
              <a:tblGrid>
                <a:gridCol w="463550"/>
                <a:gridCol w="461963"/>
                <a:gridCol w="463550"/>
                <a:gridCol w="461962"/>
                <a:gridCol w="463550"/>
                <a:gridCol w="461963"/>
                <a:gridCol w="463550"/>
              </a:tblGrid>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OTU</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1" u="none" strike="noStrike" cap="none" normalizeH="0" baseline="0" smtClean="0">
                          <a:ln>
                            <a:noFill/>
                          </a:ln>
                          <a:solidFill>
                            <a:schemeClr val="accent2"/>
                          </a:solidFill>
                          <a:effectLst/>
                          <a:latin typeface="Arial" charset="0"/>
                          <a:ea typeface="新細明體" charset="-120"/>
                        </a:rPr>
                        <a:t>r</a:t>
                      </a:r>
                      <a:endParaRPr kumimoji="1" lang="en-US"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1" u="none" strike="noStrike" cap="none" normalizeH="0" baseline="0" smtClean="0">
                          <a:ln>
                            <a:noFill/>
                          </a:ln>
                          <a:solidFill>
                            <a:schemeClr val="accent2"/>
                          </a:solidFill>
                          <a:effectLst/>
                          <a:latin typeface="Arial" charset="0"/>
                          <a:ea typeface="新細明體" charset="-120"/>
                        </a:rPr>
                        <a:t>r/2</a:t>
                      </a:r>
                      <a:endParaRPr kumimoji="1" lang="en-US"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rgbClr val="006600"/>
                          </a:solidFill>
                          <a:effectLst/>
                          <a:latin typeface="Arial" charset="0"/>
                          <a:ea typeface="新細明體" charset="-120"/>
                        </a:rPr>
                        <a:t>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rgbClr val="A50021"/>
                          </a:solidFill>
                          <a:effectLst/>
                          <a:latin typeface="Arial" charset="0"/>
                          <a:ea typeface="新細明體" charset="-120"/>
                        </a:rPr>
                        <a:t>27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13.5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rgbClr val="CC6600"/>
                          </a:solidFill>
                          <a:effectLst/>
                          <a:latin typeface="Arial" charset="0"/>
                          <a:ea typeface="新細明體" charset="-120"/>
                        </a:rPr>
                        <a:t>31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15.5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27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13.5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37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18.5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9208" name="Rectangle 175"/>
          <p:cNvSpPr>
            <a:spLocks noChangeArrowheads="1"/>
          </p:cNvSpPr>
          <p:nvPr/>
        </p:nvSpPr>
        <p:spPr bwMode="auto">
          <a:xfrm>
            <a:off x="3708400" y="2708275"/>
            <a:ext cx="3240088" cy="947738"/>
          </a:xfrm>
          <a:prstGeom prst="rect">
            <a:avLst/>
          </a:prstGeom>
          <a:noFill/>
          <a:ln w="9525">
            <a:noFill/>
            <a:miter lim="800000"/>
            <a:headEnd/>
            <a:tailEnd/>
          </a:ln>
        </p:spPr>
        <p:txBody>
          <a:bodyPr>
            <a:spAutoFit/>
          </a:bodyPr>
          <a:lstStyle/>
          <a:p>
            <a:r>
              <a:rPr lang="en-US" altLang="en-US"/>
              <a:t>Note that we have two new columns to the right. </a:t>
            </a:r>
            <a:endParaRPr lang="en-US" altLang="zh-TW"/>
          </a:p>
          <a:p>
            <a:r>
              <a:rPr lang="en-US" altLang="en-US"/>
              <a:t>The first column (r) is the sum of the distances from the row OTU to all other OTUs. Thus 8+7+12 = 27 (A to everything else); 8+9+14 = 31 (B to everything else); etc. The r/2 is something we will use later. The denominator (the 2) is the matrix size (number of OTUs) minus two. I will explain that later. </a:t>
            </a:r>
            <a:endParaRPr lang="en-US" altLang="zh-TW"/>
          </a:p>
        </p:txBody>
      </p:sp>
      <p:sp>
        <p:nvSpPr>
          <p:cNvPr id="49209" name="AutoShape 176"/>
          <p:cNvSpPr>
            <a:spLocks/>
          </p:cNvSpPr>
          <p:nvPr/>
        </p:nvSpPr>
        <p:spPr bwMode="auto">
          <a:xfrm>
            <a:off x="7164388" y="981075"/>
            <a:ext cx="649287" cy="215900"/>
          </a:xfrm>
          <a:prstGeom prst="accentCallout1">
            <a:avLst>
              <a:gd name="adj1" fmla="val 52940"/>
              <a:gd name="adj2" fmla="val -11736"/>
              <a:gd name="adj3" fmla="val 372060"/>
              <a:gd name="adj4" fmla="val -119560"/>
            </a:avLst>
          </a:prstGeom>
          <a:solidFill>
            <a:srgbClr val="FFFFCC"/>
          </a:solidFill>
          <a:ln w="9525">
            <a:solidFill>
              <a:schemeClr val="bg2"/>
            </a:solidFill>
            <a:miter lim="800000"/>
            <a:headEnd/>
            <a:tailEnd type="triangle" w="med" len="med"/>
          </a:ln>
        </p:spPr>
        <p:txBody>
          <a:bodyPr/>
          <a:lstStyle/>
          <a:p>
            <a:r>
              <a:rPr lang="en-US" altLang="zh-TW" sz="1000">
                <a:solidFill>
                  <a:srgbClr val="A50021"/>
                </a:solidFill>
              </a:rPr>
              <a:t>8+7+12</a:t>
            </a:r>
          </a:p>
        </p:txBody>
      </p:sp>
      <p:sp>
        <p:nvSpPr>
          <p:cNvPr id="49210" name="AutoShape 178"/>
          <p:cNvSpPr>
            <a:spLocks/>
          </p:cNvSpPr>
          <p:nvPr/>
        </p:nvSpPr>
        <p:spPr bwMode="auto">
          <a:xfrm>
            <a:off x="7164388" y="1423988"/>
            <a:ext cx="649287" cy="215900"/>
          </a:xfrm>
          <a:prstGeom prst="accentCallout1">
            <a:avLst>
              <a:gd name="adj1" fmla="val 52940"/>
              <a:gd name="adj2" fmla="val -11736"/>
              <a:gd name="adj3" fmla="val 266912"/>
              <a:gd name="adj4" fmla="val -119560"/>
            </a:avLst>
          </a:prstGeom>
          <a:solidFill>
            <a:srgbClr val="FFFFCC"/>
          </a:solidFill>
          <a:ln w="9525">
            <a:solidFill>
              <a:schemeClr val="bg2"/>
            </a:solidFill>
            <a:miter lim="800000"/>
            <a:headEnd/>
            <a:tailEnd type="triangle" w="med" len="med"/>
          </a:ln>
        </p:spPr>
        <p:txBody>
          <a:bodyPr/>
          <a:lstStyle/>
          <a:p>
            <a:r>
              <a:rPr lang="en-US" altLang="zh-TW" sz="1000">
                <a:solidFill>
                  <a:srgbClr val="A50021"/>
                </a:solidFill>
              </a:rPr>
              <a:t>8+9+14</a:t>
            </a:r>
          </a:p>
        </p:txBody>
      </p:sp>
      <p:graphicFrame>
        <p:nvGraphicFramePr>
          <p:cNvPr id="102829" name="Group 429"/>
          <p:cNvGraphicFramePr>
            <a:graphicFrameLocks noGrp="1"/>
          </p:cNvGraphicFramePr>
          <p:nvPr/>
        </p:nvGraphicFramePr>
        <p:xfrm>
          <a:off x="611188" y="4005263"/>
          <a:ext cx="2808287" cy="1219200"/>
        </p:xfrm>
        <a:graphic>
          <a:graphicData uri="http://schemas.openxmlformats.org/drawingml/2006/table">
            <a:tbl>
              <a:tblPr/>
              <a:tblGrid>
                <a:gridCol w="561975"/>
                <a:gridCol w="561975"/>
                <a:gridCol w="560387"/>
                <a:gridCol w="561975"/>
                <a:gridCol w="561975"/>
              </a:tblGrid>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OTU</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-21.00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-20.00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-20.00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-20.00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-20.00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-21.00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9249" name="Oval 421"/>
          <p:cNvSpPr>
            <a:spLocks noChangeAspect="1" noChangeArrowheads="1"/>
          </p:cNvSpPr>
          <p:nvPr/>
        </p:nvSpPr>
        <p:spPr bwMode="auto">
          <a:xfrm>
            <a:off x="611188" y="3716338"/>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3</a:t>
            </a:r>
          </a:p>
        </p:txBody>
      </p:sp>
      <p:sp>
        <p:nvSpPr>
          <p:cNvPr id="49250" name="Rectangle 423"/>
          <p:cNvSpPr>
            <a:spLocks noChangeArrowheads="1"/>
          </p:cNvSpPr>
          <p:nvPr/>
        </p:nvSpPr>
        <p:spPr bwMode="auto">
          <a:xfrm>
            <a:off x="611188" y="5373688"/>
            <a:ext cx="2736850" cy="1011237"/>
          </a:xfrm>
          <a:prstGeom prst="rect">
            <a:avLst/>
          </a:prstGeom>
          <a:noFill/>
          <a:ln w="9525">
            <a:noFill/>
            <a:miter lim="800000"/>
            <a:headEnd/>
            <a:tailEnd/>
          </a:ln>
        </p:spPr>
        <p:txBody>
          <a:bodyPr>
            <a:spAutoFit/>
          </a:bodyPr>
          <a:lstStyle/>
          <a:p>
            <a:pPr>
              <a:spcBef>
                <a:spcPct val="50000"/>
              </a:spcBef>
            </a:pPr>
            <a:r>
              <a:rPr lang="en-US" altLang="zh-TW"/>
              <a:t>Original A-B value (8) minus the average of the A and B r-values [(</a:t>
            </a:r>
            <a:r>
              <a:rPr lang="en-US" altLang="zh-TW">
                <a:solidFill>
                  <a:srgbClr val="A50021"/>
                </a:solidFill>
              </a:rPr>
              <a:t>27</a:t>
            </a:r>
            <a:r>
              <a:rPr lang="en-US" altLang="zh-TW"/>
              <a:t>+</a:t>
            </a:r>
            <a:r>
              <a:rPr lang="en-US" altLang="zh-TW">
                <a:solidFill>
                  <a:srgbClr val="CC6600"/>
                </a:solidFill>
              </a:rPr>
              <a:t>31</a:t>
            </a:r>
            <a:r>
              <a:rPr lang="en-US" altLang="zh-TW"/>
              <a:t>)/2 = 29]. </a:t>
            </a:r>
          </a:p>
          <a:p>
            <a:pPr>
              <a:spcBef>
                <a:spcPct val="50000"/>
              </a:spcBef>
            </a:pPr>
            <a:r>
              <a:rPr lang="en-US" altLang="zh-TW"/>
              <a:t>        </a:t>
            </a:r>
            <a:r>
              <a:rPr lang="en-US" altLang="zh-TW">
                <a:solidFill>
                  <a:srgbClr val="006600"/>
                </a:solidFill>
              </a:rPr>
              <a:t>8</a:t>
            </a:r>
            <a:r>
              <a:rPr lang="en-US" altLang="zh-TW"/>
              <a:t> - 29 = -21. </a:t>
            </a:r>
          </a:p>
          <a:p>
            <a:pPr>
              <a:spcBef>
                <a:spcPct val="50000"/>
              </a:spcBef>
            </a:pPr>
            <a:r>
              <a:rPr lang="en-US" altLang="zh-TW"/>
              <a:t>A-C = -20. Original A-C value (7) minus average of A and C r-values </a:t>
            </a:r>
          </a:p>
          <a:p>
            <a:pPr>
              <a:spcBef>
                <a:spcPct val="50000"/>
              </a:spcBef>
            </a:pPr>
            <a:r>
              <a:rPr lang="en-US" altLang="zh-TW"/>
              <a:t>        [(27+27)/2 = 27].     7 - 27 = -20. </a:t>
            </a:r>
          </a:p>
        </p:txBody>
      </p:sp>
      <p:sp>
        <p:nvSpPr>
          <p:cNvPr id="49251" name="Rectangle 426"/>
          <p:cNvSpPr>
            <a:spLocks noChangeArrowheads="1"/>
          </p:cNvSpPr>
          <p:nvPr/>
        </p:nvSpPr>
        <p:spPr bwMode="auto">
          <a:xfrm>
            <a:off x="3779838" y="4005263"/>
            <a:ext cx="3960812" cy="2178050"/>
          </a:xfrm>
          <a:prstGeom prst="rect">
            <a:avLst/>
          </a:prstGeom>
          <a:noFill/>
          <a:ln w="9525">
            <a:noFill/>
            <a:miter lim="800000"/>
            <a:headEnd/>
            <a:tailEnd/>
          </a:ln>
        </p:spPr>
        <p:txBody>
          <a:bodyPr>
            <a:spAutoFit/>
          </a:bodyPr>
          <a:lstStyle/>
          <a:p>
            <a:pPr>
              <a:spcBef>
                <a:spcPct val="50000"/>
              </a:spcBef>
            </a:pPr>
            <a:r>
              <a:rPr lang="en-US" altLang="zh-TW"/>
              <a:t>B to Node 1: Original B-A distance divided by two (original distance between the components/2) plus (B's r/2 minus A's r/2) divided by two. </a:t>
            </a:r>
          </a:p>
          <a:p>
            <a:pPr>
              <a:spcBef>
                <a:spcPct val="50000"/>
              </a:spcBef>
            </a:pPr>
            <a:r>
              <a:rPr lang="en-US" altLang="zh-TW"/>
              <a:t>8/2 + (15.5 - 13.5)/2 = 5 </a:t>
            </a:r>
          </a:p>
          <a:p>
            <a:pPr>
              <a:spcBef>
                <a:spcPct val="50000"/>
              </a:spcBef>
            </a:pPr>
            <a:r>
              <a:rPr lang="en-US" altLang="zh-TW"/>
              <a:t>B to Node 1 = 5</a:t>
            </a:r>
          </a:p>
          <a:p>
            <a:pPr>
              <a:spcBef>
                <a:spcPct val="50000"/>
              </a:spcBef>
            </a:pPr>
            <a:endParaRPr lang="en-US" altLang="zh-TW"/>
          </a:p>
          <a:p>
            <a:pPr>
              <a:spcBef>
                <a:spcPct val="50000"/>
              </a:spcBef>
            </a:pPr>
            <a:r>
              <a:rPr lang="en-US" altLang="zh-TW"/>
              <a:t>A to B = 8; B to Node 1 = 5. Therefore A to Node 1 = 8 - 5 = 3. </a:t>
            </a:r>
          </a:p>
          <a:p>
            <a:pPr>
              <a:spcBef>
                <a:spcPct val="50000"/>
              </a:spcBef>
            </a:pPr>
            <a:r>
              <a:rPr lang="en-US" altLang="zh-TW"/>
              <a:t>A to Node 1 = 3 </a:t>
            </a:r>
          </a:p>
          <a:p>
            <a:pPr>
              <a:spcBef>
                <a:spcPct val="50000"/>
              </a:spcBef>
            </a:pPr>
            <a:endParaRPr lang="en-US" altLang="zh-TW"/>
          </a:p>
          <a:p>
            <a:pPr>
              <a:spcBef>
                <a:spcPct val="50000"/>
              </a:spcBef>
            </a:pPr>
            <a:r>
              <a:rPr lang="en-US" altLang="zh-TW"/>
              <a:t>Alternative method starting with A to Node 1: </a:t>
            </a:r>
          </a:p>
          <a:p>
            <a:pPr>
              <a:spcBef>
                <a:spcPct val="50000"/>
              </a:spcBef>
            </a:pPr>
            <a:r>
              <a:rPr lang="en-US" altLang="zh-TW"/>
              <a:t>(Original A to B) + (A's r/2 minus B's r/2) divided by two </a:t>
            </a:r>
          </a:p>
          <a:p>
            <a:pPr>
              <a:spcBef>
                <a:spcPct val="50000"/>
              </a:spcBef>
            </a:pPr>
            <a:r>
              <a:rPr lang="en-US" altLang="zh-TW"/>
              <a:t>    8/2 + (13.5 - 15.5)/2 = 4 + -1 = 3 </a:t>
            </a:r>
          </a:p>
          <a:p>
            <a:pPr>
              <a:spcBef>
                <a:spcPct val="50000"/>
              </a:spcBef>
            </a:pPr>
            <a:r>
              <a:rPr lang="en-US" altLang="zh-TW"/>
              <a:t>Finally B to Node 1 = A to B - A to Node 1 = 8 - 3 = 5</a:t>
            </a:r>
          </a:p>
        </p:txBody>
      </p:sp>
      <p:sp>
        <p:nvSpPr>
          <p:cNvPr id="49252" name="Oval 427"/>
          <p:cNvSpPr>
            <a:spLocks noChangeAspect="1" noChangeArrowheads="1"/>
          </p:cNvSpPr>
          <p:nvPr/>
        </p:nvSpPr>
        <p:spPr bwMode="auto">
          <a:xfrm>
            <a:off x="3635375" y="3716338"/>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4</a:t>
            </a:r>
          </a:p>
        </p:txBody>
      </p:sp>
      <p:sp>
        <p:nvSpPr>
          <p:cNvPr id="15" name="投影片編號版面配置區 14"/>
          <p:cNvSpPr>
            <a:spLocks noGrp="1"/>
          </p:cNvSpPr>
          <p:nvPr>
            <p:ph type="sldNum" sz="quarter" idx="12"/>
          </p:nvPr>
        </p:nvSpPr>
        <p:spPr/>
        <p:txBody>
          <a:bodyPr/>
          <a:lstStyle/>
          <a:p>
            <a:pPr>
              <a:defRPr/>
            </a:pPr>
            <a:fld id="{98639D6B-B759-404B-A4EC-FCA4D92E9563}" type="slidenum">
              <a:rPr lang="en-US" altLang="zh-TW" smtClean="0"/>
              <a:pPr>
                <a:defRPr/>
              </a:pPr>
              <a:t>31</a:t>
            </a:fld>
            <a:endParaRPr lang="en-US" altLang="zh-TW"/>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AutoShape 4"/>
          <p:cNvSpPr>
            <a:spLocks noChangeArrowheads="1"/>
          </p:cNvSpPr>
          <p:nvPr/>
        </p:nvSpPr>
        <p:spPr bwMode="auto">
          <a:xfrm>
            <a:off x="611188" y="549275"/>
            <a:ext cx="2128837"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NJ Tree    (cont’ 1)</a:t>
            </a:r>
          </a:p>
        </p:txBody>
      </p:sp>
      <p:graphicFrame>
        <p:nvGraphicFramePr>
          <p:cNvPr id="103636" name="Group 212"/>
          <p:cNvGraphicFramePr>
            <a:graphicFrameLocks noGrp="1"/>
          </p:cNvGraphicFramePr>
          <p:nvPr/>
        </p:nvGraphicFramePr>
        <p:xfrm>
          <a:off x="611188" y="1412875"/>
          <a:ext cx="3667125" cy="1276352"/>
        </p:xfrm>
        <a:graphic>
          <a:graphicData uri="http://schemas.openxmlformats.org/drawingml/2006/table">
            <a:tbl>
              <a:tblPr/>
              <a:tblGrid>
                <a:gridCol w="611187"/>
                <a:gridCol w="611188"/>
                <a:gridCol w="611187"/>
                <a:gridCol w="611188"/>
                <a:gridCol w="611187"/>
                <a:gridCol w="611188"/>
              </a:tblGrid>
              <a:tr h="3190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Node 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1" u="none" strike="noStrike" cap="none" normalizeH="0" baseline="0" smtClean="0">
                          <a:ln>
                            <a:noFill/>
                          </a:ln>
                          <a:solidFill>
                            <a:schemeClr val="accent2"/>
                          </a:solidFill>
                          <a:effectLst/>
                          <a:latin typeface="Arial" charset="0"/>
                          <a:ea typeface="新細明體" charset="-120"/>
                        </a:rPr>
                        <a:t>r</a:t>
                      </a:r>
                      <a:endParaRPr kumimoji="1" lang="en-US"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1" u="none" strike="noStrike" cap="none" normalizeH="0" baseline="0" smtClean="0">
                          <a:ln>
                            <a:noFill/>
                          </a:ln>
                          <a:solidFill>
                            <a:schemeClr val="accent2"/>
                          </a:solidFill>
                          <a:effectLst/>
                          <a:latin typeface="Arial" charset="0"/>
                          <a:ea typeface="新細明體" charset="-120"/>
                        </a:rPr>
                        <a:t>r/1</a:t>
                      </a:r>
                      <a:endParaRPr kumimoji="1" lang="en-US"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0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0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-6.5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20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20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0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Node 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-7.5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13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0216" name="Rectangle 155"/>
          <p:cNvSpPr>
            <a:spLocks noChangeArrowheads="1"/>
          </p:cNvSpPr>
          <p:nvPr/>
        </p:nvSpPr>
        <p:spPr bwMode="auto">
          <a:xfrm>
            <a:off x="611188" y="3209925"/>
            <a:ext cx="4176712" cy="2667000"/>
          </a:xfrm>
          <a:prstGeom prst="rect">
            <a:avLst/>
          </a:prstGeom>
          <a:noFill/>
          <a:ln w="9525">
            <a:noFill/>
            <a:miter lim="800000"/>
            <a:headEnd/>
            <a:tailEnd/>
          </a:ln>
        </p:spPr>
        <p:txBody>
          <a:bodyPr>
            <a:spAutoFit/>
          </a:bodyPr>
          <a:lstStyle/>
          <a:p>
            <a:pPr>
              <a:spcBef>
                <a:spcPct val="50000"/>
              </a:spcBef>
            </a:pPr>
            <a:r>
              <a:rPr lang="en-US" altLang="zh-TW"/>
              <a:t>C to Node 1. Original C to A (=7) minus A to Node 1 (=3) plus Original C to B (=9) minus B to Node 1 (=5) all divided by two. </a:t>
            </a:r>
          </a:p>
          <a:p>
            <a:pPr>
              <a:spcBef>
                <a:spcPct val="50000"/>
              </a:spcBef>
            </a:pPr>
            <a:r>
              <a:rPr lang="en-US" altLang="zh-TW"/>
              <a:t>        So… C to Node 1 = [(7-3) + (9-5)]/2 = 4. </a:t>
            </a:r>
          </a:p>
          <a:p>
            <a:pPr>
              <a:spcBef>
                <a:spcPct val="50000"/>
              </a:spcBef>
            </a:pPr>
            <a:r>
              <a:rPr lang="en-US" altLang="zh-TW"/>
              <a:t>D to Node 1. Original D to A (=12) minus A to Node 1 (=3) plus Original D to B (=14) minus B to Node 1 (=5) all divided by two. </a:t>
            </a:r>
          </a:p>
          <a:p>
            <a:pPr>
              <a:spcBef>
                <a:spcPct val="50000"/>
              </a:spcBef>
            </a:pPr>
            <a:r>
              <a:rPr lang="en-US" altLang="zh-TW"/>
              <a:t>        So… D to Node 1 = [(12-3) + (14-5)]/2 = 9. </a:t>
            </a:r>
          </a:p>
          <a:p>
            <a:pPr>
              <a:spcBef>
                <a:spcPct val="50000"/>
              </a:spcBef>
            </a:pPr>
            <a:r>
              <a:rPr lang="en-US" altLang="zh-TW"/>
              <a:t>D to C = Original D to C minus the sum of the (reduced matrix) r-values divided by two. </a:t>
            </a:r>
          </a:p>
          <a:p>
            <a:pPr>
              <a:spcBef>
                <a:spcPct val="50000"/>
              </a:spcBef>
            </a:pPr>
            <a:r>
              <a:rPr lang="en-US" altLang="zh-TW"/>
              <a:t>        11-(15+20)/2 = -6.5 </a:t>
            </a:r>
          </a:p>
          <a:p>
            <a:pPr>
              <a:spcBef>
                <a:spcPct val="50000"/>
              </a:spcBef>
            </a:pPr>
            <a:r>
              <a:rPr lang="en-US" altLang="zh-TW"/>
              <a:t>Node 1 to C = Original Node 1 to C [N.B., this value comes from the upper-diagonal] </a:t>
            </a:r>
          </a:p>
          <a:p>
            <a:pPr>
              <a:spcBef>
                <a:spcPct val="50000"/>
              </a:spcBef>
            </a:pPr>
            <a:r>
              <a:rPr lang="en-US" altLang="zh-TW"/>
              <a:t>        minus the sum of their (reduced matrix) r-values divided by two. </a:t>
            </a:r>
          </a:p>
          <a:p>
            <a:pPr>
              <a:spcBef>
                <a:spcPct val="50000"/>
              </a:spcBef>
            </a:pPr>
            <a:r>
              <a:rPr lang="en-US" altLang="zh-TW"/>
              <a:t>        4 -(15+13)/2 = -10 </a:t>
            </a:r>
          </a:p>
          <a:p>
            <a:pPr>
              <a:spcBef>
                <a:spcPct val="50000"/>
              </a:spcBef>
            </a:pPr>
            <a:r>
              <a:rPr lang="en-US" altLang="zh-TW"/>
              <a:t>Node 1 to D = Original Node 1 to D minus the sum of their (reduced matrix) r-values divided by two. </a:t>
            </a:r>
          </a:p>
          <a:p>
            <a:pPr>
              <a:spcBef>
                <a:spcPct val="50000"/>
              </a:spcBef>
            </a:pPr>
            <a:r>
              <a:rPr lang="en-US" altLang="zh-TW"/>
              <a:t>        9 -(20+13)/2 = -7.5</a:t>
            </a:r>
          </a:p>
        </p:txBody>
      </p:sp>
      <p:sp>
        <p:nvSpPr>
          <p:cNvPr id="50217" name="Rectangle 207"/>
          <p:cNvSpPr>
            <a:spLocks noChangeArrowheads="1"/>
          </p:cNvSpPr>
          <p:nvPr/>
        </p:nvSpPr>
        <p:spPr bwMode="auto">
          <a:xfrm>
            <a:off x="4787900" y="3209925"/>
            <a:ext cx="3889375" cy="2054225"/>
          </a:xfrm>
          <a:prstGeom prst="rect">
            <a:avLst/>
          </a:prstGeom>
          <a:noFill/>
          <a:ln w="9525">
            <a:noFill/>
            <a:miter lim="800000"/>
            <a:headEnd/>
            <a:tailEnd/>
          </a:ln>
        </p:spPr>
        <p:txBody>
          <a:bodyPr>
            <a:spAutoFit/>
          </a:bodyPr>
          <a:lstStyle/>
          <a:p>
            <a:pPr>
              <a:spcBef>
                <a:spcPct val="50000"/>
              </a:spcBef>
            </a:pPr>
            <a:r>
              <a:rPr lang="en-US" altLang="zh-TW"/>
              <a:t>C to Node 2 = (Original C to Node 1)/2 plus (C's r/1 minus Node 1's r/1)/2. </a:t>
            </a:r>
          </a:p>
          <a:p>
            <a:pPr>
              <a:spcBef>
                <a:spcPct val="50000"/>
              </a:spcBef>
            </a:pPr>
            <a:r>
              <a:rPr lang="en-US" altLang="zh-TW"/>
              <a:t>        4/2 + (15-13)/2 = 3 </a:t>
            </a:r>
          </a:p>
          <a:p>
            <a:pPr>
              <a:spcBef>
                <a:spcPct val="50000"/>
              </a:spcBef>
            </a:pPr>
            <a:r>
              <a:rPr lang="en-US" altLang="zh-TW"/>
              <a:t>C to Node 2 = 3</a:t>
            </a:r>
          </a:p>
          <a:p>
            <a:pPr>
              <a:spcBef>
                <a:spcPct val="50000"/>
              </a:spcBef>
            </a:pPr>
            <a:r>
              <a:rPr lang="en-US" altLang="zh-TW"/>
              <a:t>Node 1 to Node 2 = (Original C to Node 1) minus distance just computed for C to Node 2. </a:t>
            </a:r>
          </a:p>
          <a:p>
            <a:pPr>
              <a:spcBef>
                <a:spcPct val="50000"/>
              </a:spcBef>
            </a:pPr>
            <a:r>
              <a:rPr lang="en-US" altLang="zh-TW"/>
              <a:t>        4 - 3 = 1 </a:t>
            </a:r>
          </a:p>
          <a:p>
            <a:pPr>
              <a:spcBef>
                <a:spcPct val="50000"/>
              </a:spcBef>
            </a:pPr>
            <a:r>
              <a:rPr lang="en-US" altLang="zh-TW"/>
              <a:t>Node 1 to Node 2 = 1 </a:t>
            </a:r>
          </a:p>
          <a:p>
            <a:pPr>
              <a:spcBef>
                <a:spcPct val="50000"/>
              </a:spcBef>
            </a:pPr>
            <a:r>
              <a:rPr lang="en-US" altLang="zh-TW"/>
              <a:t>Alternative starting with Node 1 to Node 2.  What do we know about Node 1 to Node 2?  We know something that INCLUDES it, which is C to Node 1 (= C to Node 2, which we don't want, plus Node 2 to Node 1, which we do want). </a:t>
            </a:r>
          </a:p>
          <a:p>
            <a:pPr>
              <a:spcBef>
                <a:spcPct val="50000"/>
              </a:spcBef>
            </a:pPr>
            <a:endParaRPr lang="en-US" altLang="zh-TW"/>
          </a:p>
          <a:p>
            <a:pPr>
              <a:spcBef>
                <a:spcPct val="50000"/>
              </a:spcBef>
            </a:pPr>
            <a:r>
              <a:rPr lang="en-US" altLang="zh-TW"/>
              <a:t>    Node 1 to Node 2 = (C to Node 1)/2 plus (Node 1's r/1 - C's r/1) </a:t>
            </a:r>
          </a:p>
        </p:txBody>
      </p:sp>
      <p:sp>
        <p:nvSpPr>
          <p:cNvPr id="50218" name="Oval 208"/>
          <p:cNvSpPr>
            <a:spLocks noChangeAspect="1" noChangeArrowheads="1"/>
          </p:cNvSpPr>
          <p:nvPr/>
        </p:nvSpPr>
        <p:spPr bwMode="auto">
          <a:xfrm>
            <a:off x="611188" y="2901950"/>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5</a:t>
            </a:r>
          </a:p>
        </p:txBody>
      </p:sp>
      <p:sp>
        <p:nvSpPr>
          <p:cNvPr id="50219" name="Oval 209"/>
          <p:cNvSpPr>
            <a:spLocks noChangeAspect="1" noChangeArrowheads="1"/>
          </p:cNvSpPr>
          <p:nvPr/>
        </p:nvSpPr>
        <p:spPr bwMode="auto">
          <a:xfrm>
            <a:off x="4932363" y="2903538"/>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6</a:t>
            </a:r>
          </a:p>
        </p:txBody>
      </p:sp>
      <p:sp>
        <p:nvSpPr>
          <p:cNvPr id="8" name="投影片編號版面配置區 7"/>
          <p:cNvSpPr>
            <a:spLocks noGrp="1"/>
          </p:cNvSpPr>
          <p:nvPr>
            <p:ph type="sldNum" sz="quarter" idx="12"/>
          </p:nvPr>
        </p:nvSpPr>
        <p:spPr/>
        <p:txBody>
          <a:bodyPr/>
          <a:lstStyle/>
          <a:p>
            <a:pPr>
              <a:defRPr/>
            </a:pPr>
            <a:fld id="{C3C67137-F1C5-4DCC-9508-A8E70AB68C50}" type="slidenum">
              <a:rPr lang="en-US" altLang="zh-TW" smtClean="0"/>
              <a:pPr>
                <a:defRPr/>
              </a:pPr>
              <a:t>32</a:t>
            </a:fld>
            <a:endParaRPr lang="en-US" altLang="zh-TW"/>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4"/>
          <p:cNvSpPr>
            <a:spLocks noChangeArrowheads="1"/>
          </p:cNvSpPr>
          <p:nvPr/>
        </p:nvSpPr>
        <p:spPr bwMode="auto">
          <a:xfrm>
            <a:off x="611188" y="549275"/>
            <a:ext cx="2128837"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NJ Tree    (cont’ 2)</a:t>
            </a:r>
          </a:p>
        </p:txBody>
      </p:sp>
      <p:graphicFrame>
        <p:nvGraphicFramePr>
          <p:cNvPr id="104521" name="Group 73"/>
          <p:cNvGraphicFramePr>
            <a:graphicFrameLocks noGrp="1"/>
          </p:cNvGraphicFramePr>
          <p:nvPr/>
        </p:nvGraphicFramePr>
        <p:xfrm>
          <a:off x="611188" y="1412875"/>
          <a:ext cx="2520950" cy="1042989"/>
        </p:xfrm>
        <a:graphic>
          <a:graphicData uri="http://schemas.openxmlformats.org/drawingml/2006/table">
            <a:tbl>
              <a:tblPr/>
              <a:tblGrid>
                <a:gridCol w="630237"/>
                <a:gridCol w="630238"/>
                <a:gridCol w="630237"/>
                <a:gridCol w="630238"/>
              </a:tblGrid>
              <a:tr h="3476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Node 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76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76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Node 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accent2"/>
                          </a:solidFill>
                          <a:effectLst/>
                          <a:latin typeface="Arial" charset="0"/>
                          <a:ea typeface="新細明體" charset="-12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000" b="1" i="0" u="none" strike="noStrike" cap="none" normalizeH="0" baseline="0" smtClean="0">
                        <a:ln>
                          <a:noFill/>
                        </a:ln>
                        <a:solidFill>
                          <a:schemeClr val="accent2"/>
                        </a:solidFill>
                        <a:effectLst/>
                        <a:latin typeface="Arial" charset="0"/>
                        <a:ea typeface="新細明體"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1225" name="Rectangle 38"/>
          <p:cNvSpPr>
            <a:spLocks noChangeArrowheads="1"/>
          </p:cNvSpPr>
          <p:nvPr/>
        </p:nvSpPr>
        <p:spPr bwMode="auto">
          <a:xfrm>
            <a:off x="611188" y="3044825"/>
            <a:ext cx="2592387" cy="889000"/>
          </a:xfrm>
          <a:prstGeom prst="rect">
            <a:avLst/>
          </a:prstGeom>
          <a:noFill/>
          <a:ln w="9525">
            <a:noFill/>
            <a:miter lim="800000"/>
            <a:headEnd/>
            <a:tailEnd/>
          </a:ln>
        </p:spPr>
        <p:txBody>
          <a:bodyPr>
            <a:spAutoFit/>
          </a:bodyPr>
          <a:lstStyle/>
          <a:p>
            <a:pPr>
              <a:spcBef>
                <a:spcPct val="50000"/>
              </a:spcBef>
            </a:pPr>
            <a:r>
              <a:rPr lang="en-US" altLang="zh-TW"/>
              <a:t>D to Node 2 = </a:t>
            </a:r>
          </a:p>
          <a:p>
            <a:pPr>
              <a:spcBef>
                <a:spcPct val="50000"/>
              </a:spcBef>
            </a:pPr>
            <a:r>
              <a:rPr lang="en-US" altLang="zh-TW"/>
              <a:t>[(D to Node 1 minus Node 1 to Node 2) + (D to C minus C to Node 2)]/2 </a:t>
            </a:r>
          </a:p>
          <a:p>
            <a:pPr>
              <a:spcBef>
                <a:spcPct val="50000"/>
              </a:spcBef>
            </a:pPr>
            <a:r>
              <a:rPr lang="en-US" altLang="zh-TW"/>
              <a:t>[(9 - 1) + (11-3)]/2 = 8 </a:t>
            </a:r>
          </a:p>
          <a:p>
            <a:pPr>
              <a:spcBef>
                <a:spcPct val="50000"/>
              </a:spcBef>
            </a:pPr>
            <a:r>
              <a:rPr lang="en-US" altLang="zh-TW"/>
              <a:t>D to Node 2 = 8</a:t>
            </a:r>
          </a:p>
        </p:txBody>
      </p:sp>
      <p:pic>
        <p:nvPicPr>
          <p:cNvPr id="51226" name="Picture 75" descr="UPGMAfig8"/>
          <p:cNvPicPr>
            <a:picLocks noChangeAspect="1" noChangeArrowheads="1"/>
          </p:cNvPicPr>
          <p:nvPr/>
        </p:nvPicPr>
        <p:blipFill>
          <a:blip r:embed="rId2"/>
          <a:srcRect/>
          <a:stretch>
            <a:fillRect/>
          </a:stretch>
        </p:blipFill>
        <p:spPr bwMode="auto">
          <a:xfrm>
            <a:off x="3708400" y="1412875"/>
            <a:ext cx="3095625" cy="2733675"/>
          </a:xfrm>
          <a:prstGeom prst="rect">
            <a:avLst/>
          </a:prstGeom>
          <a:noFill/>
          <a:ln w="9525">
            <a:noFill/>
            <a:miter lim="800000"/>
            <a:headEnd/>
            <a:tailEnd/>
          </a:ln>
        </p:spPr>
      </p:pic>
      <p:sp>
        <p:nvSpPr>
          <p:cNvPr id="51227" name="Oval 76"/>
          <p:cNvSpPr>
            <a:spLocks noChangeAspect="1" noChangeArrowheads="1"/>
          </p:cNvSpPr>
          <p:nvPr/>
        </p:nvSpPr>
        <p:spPr bwMode="auto">
          <a:xfrm>
            <a:off x="611188" y="2636838"/>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7</a:t>
            </a:r>
          </a:p>
        </p:txBody>
      </p:sp>
      <p:sp>
        <p:nvSpPr>
          <p:cNvPr id="51228" name="Oval 77"/>
          <p:cNvSpPr>
            <a:spLocks noChangeAspect="1" noChangeArrowheads="1"/>
          </p:cNvSpPr>
          <p:nvPr/>
        </p:nvSpPr>
        <p:spPr bwMode="auto">
          <a:xfrm>
            <a:off x="6372225" y="3789363"/>
            <a:ext cx="215900" cy="215900"/>
          </a:xfrm>
          <a:prstGeom prst="ellipse">
            <a:avLst/>
          </a:prstGeom>
          <a:solidFill>
            <a:schemeClr val="bg1"/>
          </a:solidFill>
          <a:ln w="9525">
            <a:solidFill>
              <a:schemeClr val="bg1"/>
            </a:solidFill>
            <a:round/>
            <a:headEnd/>
            <a:tailEnd/>
          </a:ln>
        </p:spPr>
        <p:txBody>
          <a:bodyPr wrap="none" anchor="ctr"/>
          <a:lstStyle/>
          <a:p>
            <a:pPr algn="ctr"/>
            <a:r>
              <a:rPr lang="en-US" altLang="zh-TW" sz="1200">
                <a:ea typeface="新細明體" pitchFamily="18" charset="-120"/>
              </a:rPr>
              <a:t>8</a:t>
            </a:r>
          </a:p>
        </p:txBody>
      </p:sp>
      <p:sp>
        <p:nvSpPr>
          <p:cNvPr id="51229" name="Rectangle 78"/>
          <p:cNvSpPr>
            <a:spLocks noChangeArrowheads="1"/>
          </p:cNvSpPr>
          <p:nvPr/>
        </p:nvSpPr>
        <p:spPr bwMode="auto">
          <a:xfrm>
            <a:off x="901700" y="4508500"/>
            <a:ext cx="3886200" cy="274638"/>
          </a:xfrm>
          <a:prstGeom prst="rect">
            <a:avLst/>
          </a:prstGeom>
          <a:noFill/>
          <a:ln w="9525">
            <a:noFill/>
            <a:miter lim="800000"/>
            <a:headEnd/>
            <a:tailEnd/>
          </a:ln>
        </p:spPr>
        <p:txBody>
          <a:bodyPr wrap="none">
            <a:spAutoFit/>
          </a:bodyPr>
          <a:lstStyle/>
          <a:p>
            <a:r>
              <a:rPr lang="en-US" altLang="zh-TW" sz="1200">
                <a:solidFill>
                  <a:srgbClr val="CC6600"/>
                </a:solidFill>
                <a:hlinkClick r:id="rId3"/>
              </a:rPr>
              <a:t>http://www.dina.dk/~sestoft/bsa/Match7Applet.html</a:t>
            </a:r>
            <a:endParaRPr lang="en-US" altLang="zh-TW" sz="1200">
              <a:solidFill>
                <a:srgbClr val="CC6600"/>
              </a:solidFill>
            </a:endParaRPr>
          </a:p>
        </p:txBody>
      </p:sp>
      <p:sp>
        <p:nvSpPr>
          <p:cNvPr id="51230" name="Oval 79"/>
          <p:cNvSpPr>
            <a:spLocks noChangeAspect="1" noChangeArrowheads="1"/>
          </p:cNvSpPr>
          <p:nvPr/>
        </p:nvSpPr>
        <p:spPr bwMode="auto">
          <a:xfrm>
            <a:off x="684213" y="4537075"/>
            <a:ext cx="215900" cy="215900"/>
          </a:xfrm>
          <a:prstGeom prst="ellipse">
            <a:avLst/>
          </a:prstGeom>
          <a:solidFill>
            <a:schemeClr val="accent2"/>
          </a:solidFill>
          <a:ln w="9525">
            <a:solidFill>
              <a:schemeClr val="accent2"/>
            </a:solidFill>
            <a:round/>
            <a:headEnd/>
            <a:tailEnd/>
          </a:ln>
        </p:spPr>
        <p:txBody>
          <a:bodyPr wrap="none" anchor="ctr"/>
          <a:lstStyle/>
          <a:p>
            <a:pPr algn="ctr"/>
            <a:r>
              <a:rPr lang="en-US" altLang="zh-TW" sz="1200">
                <a:solidFill>
                  <a:schemeClr val="bg1"/>
                </a:solidFill>
                <a:ea typeface="新細明體" pitchFamily="18" charset="-120"/>
              </a:rPr>
              <a:t>9</a:t>
            </a:r>
          </a:p>
        </p:txBody>
      </p:sp>
      <p:grpSp>
        <p:nvGrpSpPr>
          <p:cNvPr id="51231" name="Group 94"/>
          <p:cNvGrpSpPr>
            <a:grpSpLocks/>
          </p:cNvGrpSpPr>
          <p:nvPr/>
        </p:nvGrpSpPr>
        <p:grpSpPr bwMode="auto">
          <a:xfrm>
            <a:off x="6588125" y="4508500"/>
            <a:ext cx="1592263" cy="1716088"/>
            <a:chOff x="4150" y="2840"/>
            <a:chExt cx="1003" cy="1081"/>
          </a:xfrm>
        </p:grpSpPr>
        <p:grpSp>
          <p:nvGrpSpPr>
            <p:cNvPr id="51241" name="Group 91"/>
            <p:cNvGrpSpPr>
              <a:grpSpLocks/>
            </p:cNvGrpSpPr>
            <p:nvPr/>
          </p:nvGrpSpPr>
          <p:grpSpPr bwMode="auto">
            <a:xfrm>
              <a:off x="4227" y="2840"/>
              <a:ext cx="926" cy="1081"/>
              <a:chOff x="4227" y="2840"/>
              <a:chExt cx="926" cy="1081"/>
            </a:xfrm>
          </p:grpSpPr>
          <p:pic>
            <p:nvPicPr>
              <p:cNvPr id="51243" name="Picture 81"/>
              <p:cNvPicPr>
                <a:picLocks noChangeAspect="1" noChangeArrowheads="1"/>
              </p:cNvPicPr>
              <p:nvPr/>
            </p:nvPicPr>
            <p:blipFill>
              <a:blip r:embed="rId4"/>
              <a:srcRect/>
              <a:stretch>
                <a:fillRect/>
              </a:stretch>
            </p:blipFill>
            <p:spPr bwMode="auto">
              <a:xfrm>
                <a:off x="4241" y="2840"/>
                <a:ext cx="882" cy="1021"/>
              </a:xfrm>
              <a:prstGeom prst="rect">
                <a:avLst/>
              </a:prstGeom>
              <a:noFill/>
              <a:ln w="9525">
                <a:noFill/>
                <a:miter lim="800000"/>
                <a:headEnd/>
                <a:tailEnd/>
              </a:ln>
            </p:spPr>
          </p:pic>
          <p:sp>
            <p:nvSpPr>
              <p:cNvPr id="51244" name="Text Box 87"/>
              <p:cNvSpPr txBox="1">
                <a:spLocks noChangeArrowheads="1"/>
              </p:cNvSpPr>
              <p:nvPr/>
            </p:nvSpPr>
            <p:spPr bwMode="auto">
              <a:xfrm>
                <a:off x="4481" y="3786"/>
                <a:ext cx="162" cy="135"/>
              </a:xfrm>
              <a:prstGeom prst="rect">
                <a:avLst/>
              </a:prstGeom>
              <a:solidFill>
                <a:schemeClr val="bg1"/>
              </a:solidFill>
              <a:ln w="9525">
                <a:noFill/>
                <a:miter lim="800000"/>
                <a:headEnd/>
                <a:tailEnd/>
              </a:ln>
            </p:spPr>
            <p:txBody>
              <a:bodyPr wrap="none">
                <a:spAutoFit/>
              </a:bodyPr>
              <a:lstStyle/>
              <a:p>
                <a:r>
                  <a:rPr lang="en-US" altLang="zh-TW"/>
                  <a:t>A</a:t>
                </a:r>
              </a:p>
            </p:txBody>
          </p:sp>
          <p:sp>
            <p:nvSpPr>
              <p:cNvPr id="51245" name="Text Box 88"/>
              <p:cNvSpPr txBox="1">
                <a:spLocks noChangeArrowheads="1"/>
              </p:cNvSpPr>
              <p:nvPr/>
            </p:nvSpPr>
            <p:spPr bwMode="auto">
              <a:xfrm>
                <a:off x="4736" y="3786"/>
                <a:ext cx="162" cy="135"/>
              </a:xfrm>
              <a:prstGeom prst="rect">
                <a:avLst/>
              </a:prstGeom>
              <a:solidFill>
                <a:schemeClr val="bg1"/>
              </a:solidFill>
              <a:ln w="9525">
                <a:noFill/>
                <a:miter lim="800000"/>
                <a:headEnd/>
                <a:tailEnd/>
              </a:ln>
            </p:spPr>
            <p:txBody>
              <a:bodyPr wrap="none">
                <a:spAutoFit/>
              </a:bodyPr>
              <a:lstStyle/>
              <a:p>
                <a:r>
                  <a:rPr lang="en-US" altLang="zh-TW"/>
                  <a:t>B</a:t>
                </a:r>
              </a:p>
            </p:txBody>
          </p:sp>
          <p:sp>
            <p:nvSpPr>
              <p:cNvPr id="51246" name="Text Box 89"/>
              <p:cNvSpPr txBox="1">
                <a:spLocks noChangeArrowheads="1"/>
              </p:cNvSpPr>
              <p:nvPr/>
            </p:nvSpPr>
            <p:spPr bwMode="auto">
              <a:xfrm>
                <a:off x="4227" y="3786"/>
                <a:ext cx="162" cy="135"/>
              </a:xfrm>
              <a:prstGeom prst="rect">
                <a:avLst/>
              </a:prstGeom>
              <a:solidFill>
                <a:schemeClr val="bg1"/>
              </a:solidFill>
              <a:ln w="9525">
                <a:noFill/>
                <a:miter lim="800000"/>
                <a:headEnd/>
                <a:tailEnd/>
              </a:ln>
            </p:spPr>
            <p:txBody>
              <a:bodyPr wrap="none">
                <a:spAutoFit/>
              </a:bodyPr>
              <a:lstStyle/>
              <a:p>
                <a:r>
                  <a:rPr lang="en-US" altLang="zh-TW"/>
                  <a:t>C</a:t>
                </a:r>
              </a:p>
            </p:txBody>
          </p:sp>
          <p:sp>
            <p:nvSpPr>
              <p:cNvPr id="51247" name="Text Box 90"/>
              <p:cNvSpPr txBox="1">
                <a:spLocks noChangeArrowheads="1"/>
              </p:cNvSpPr>
              <p:nvPr/>
            </p:nvSpPr>
            <p:spPr bwMode="auto">
              <a:xfrm>
                <a:off x="4991" y="3786"/>
                <a:ext cx="162" cy="135"/>
              </a:xfrm>
              <a:prstGeom prst="rect">
                <a:avLst/>
              </a:prstGeom>
              <a:solidFill>
                <a:schemeClr val="bg1"/>
              </a:solidFill>
              <a:ln w="9525">
                <a:noFill/>
                <a:miter lim="800000"/>
                <a:headEnd/>
                <a:tailEnd/>
              </a:ln>
            </p:spPr>
            <p:txBody>
              <a:bodyPr wrap="none">
                <a:spAutoFit/>
              </a:bodyPr>
              <a:lstStyle/>
              <a:p>
                <a:r>
                  <a:rPr lang="en-US" altLang="zh-TW"/>
                  <a:t>D</a:t>
                </a:r>
              </a:p>
            </p:txBody>
          </p:sp>
        </p:grpSp>
        <p:sp>
          <p:nvSpPr>
            <p:cNvPr id="51242" name="Text Box 92"/>
            <p:cNvSpPr txBox="1">
              <a:spLocks noChangeArrowheads="1"/>
            </p:cNvSpPr>
            <p:nvPr/>
          </p:nvSpPr>
          <p:spPr bwMode="auto">
            <a:xfrm>
              <a:off x="4150" y="2840"/>
              <a:ext cx="414" cy="154"/>
            </a:xfrm>
            <a:prstGeom prst="rect">
              <a:avLst/>
            </a:prstGeom>
            <a:noFill/>
            <a:ln w="9525">
              <a:noFill/>
              <a:miter lim="800000"/>
              <a:headEnd/>
              <a:tailEnd/>
            </a:ln>
          </p:spPr>
          <p:txBody>
            <a:bodyPr wrap="none">
              <a:spAutoFit/>
            </a:bodyPr>
            <a:lstStyle/>
            <a:p>
              <a:r>
                <a:rPr lang="en-US" altLang="zh-TW" sz="1000">
                  <a:solidFill>
                    <a:srgbClr val="006600"/>
                  </a:solidFill>
                </a:rPr>
                <a:t>UPGMA</a:t>
              </a:r>
            </a:p>
          </p:txBody>
        </p:sp>
      </p:grpSp>
      <p:grpSp>
        <p:nvGrpSpPr>
          <p:cNvPr id="51232" name="Group 95"/>
          <p:cNvGrpSpPr>
            <a:grpSpLocks/>
          </p:cNvGrpSpPr>
          <p:nvPr/>
        </p:nvGrpSpPr>
        <p:grpSpPr bwMode="auto">
          <a:xfrm>
            <a:off x="4821238" y="4508500"/>
            <a:ext cx="1481137" cy="1738313"/>
            <a:chOff x="3037" y="2840"/>
            <a:chExt cx="933" cy="1095"/>
          </a:xfrm>
        </p:grpSpPr>
        <p:grpSp>
          <p:nvGrpSpPr>
            <p:cNvPr id="51234" name="Group 86"/>
            <p:cNvGrpSpPr>
              <a:grpSpLocks/>
            </p:cNvGrpSpPr>
            <p:nvPr/>
          </p:nvGrpSpPr>
          <p:grpSpPr bwMode="auto">
            <a:xfrm>
              <a:off x="3037" y="2840"/>
              <a:ext cx="933" cy="1095"/>
              <a:chOff x="3037" y="2840"/>
              <a:chExt cx="933" cy="1095"/>
            </a:xfrm>
          </p:grpSpPr>
          <p:pic>
            <p:nvPicPr>
              <p:cNvPr id="51236" name="Picture 80"/>
              <p:cNvPicPr>
                <a:picLocks noChangeAspect="1" noChangeArrowheads="1"/>
              </p:cNvPicPr>
              <p:nvPr/>
            </p:nvPicPr>
            <p:blipFill>
              <a:blip r:embed="rId5"/>
              <a:srcRect/>
              <a:stretch>
                <a:fillRect/>
              </a:stretch>
            </p:blipFill>
            <p:spPr bwMode="auto">
              <a:xfrm>
                <a:off x="3061" y="2840"/>
                <a:ext cx="893" cy="1020"/>
              </a:xfrm>
              <a:prstGeom prst="rect">
                <a:avLst/>
              </a:prstGeom>
              <a:noFill/>
              <a:ln w="9525">
                <a:noFill/>
                <a:miter lim="800000"/>
                <a:headEnd/>
                <a:tailEnd/>
              </a:ln>
            </p:spPr>
          </p:pic>
          <p:sp>
            <p:nvSpPr>
              <p:cNvPr id="51237" name="Text Box 82"/>
              <p:cNvSpPr txBox="1">
                <a:spLocks noChangeArrowheads="1"/>
              </p:cNvSpPr>
              <p:nvPr/>
            </p:nvSpPr>
            <p:spPr bwMode="auto">
              <a:xfrm>
                <a:off x="3295" y="3280"/>
                <a:ext cx="162" cy="135"/>
              </a:xfrm>
              <a:prstGeom prst="rect">
                <a:avLst/>
              </a:prstGeom>
              <a:solidFill>
                <a:schemeClr val="bg1"/>
              </a:solidFill>
              <a:ln w="9525">
                <a:noFill/>
                <a:miter lim="800000"/>
                <a:headEnd/>
                <a:tailEnd/>
              </a:ln>
            </p:spPr>
            <p:txBody>
              <a:bodyPr wrap="none">
                <a:spAutoFit/>
              </a:bodyPr>
              <a:lstStyle/>
              <a:p>
                <a:r>
                  <a:rPr lang="en-US" altLang="zh-TW"/>
                  <a:t>A</a:t>
                </a:r>
              </a:p>
            </p:txBody>
          </p:sp>
          <p:sp>
            <p:nvSpPr>
              <p:cNvPr id="51238" name="Text Box 83"/>
              <p:cNvSpPr txBox="1">
                <a:spLocks noChangeArrowheads="1"/>
              </p:cNvSpPr>
              <p:nvPr/>
            </p:nvSpPr>
            <p:spPr bwMode="auto">
              <a:xfrm>
                <a:off x="3037" y="3493"/>
                <a:ext cx="162" cy="135"/>
              </a:xfrm>
              <a:prstGeom prst="rect">
                <a:avLst/>
              </a:prstGeom>
              <a:solidFill>
                <a:schemeClr val="bg1"/>
              </a:solidFill>
              <a:ln w="9525">
                <a:noFill/>
                <a:miter lim="800000"/>
                <a:headEnd/>
                <a:tailEnd/>
              </a:ln>
            </p:spPr>
            <p:txBody>
              <a:bodyPr wrap="none">
                <a:spAutoFit/>
              </a:bodyPr>
              <a:lstStyle/>
              <a:p>
                <a:r>
                  <a:rPr lang="en-US" altLang="zh-TW"/>
                  <a:t>B</a:t>
                </a:r>
              </a:p>
            </p:txBody>
          </p:sp>
          <p:sp>
            <p:nvSpPr>
              <p:cNvPr id="51239" name="Text Box 84"/>
              <p:cNvSpPr txBox="1">
                <a:spLocks noChangeArrowheads="1"/>
              </p:cNvSpPr>
              <p:nvPr/>
            </p:nvSpPr>
            <p:spPr bwMode="auto">
              <a:xfrm>
                <a:off x="3808" y="3294"/>
                <a:ext cx="162" cy="135"/>
              </a:xfrm>
              <a:prstGeom prst="rect">
                <a:avLst/>
              </a:prstGeom>
              <a:solidFill>
                <a:schemeClr val="bg1"/>
              </a:solidFill>
              <a:ln w="9525">
                <a:noFill/>
                <a:miter lim="800000"/>
                <a:headEnd/>
                <a:tailEnd/>
              </a:ln>
            </p:spPr>
            <p:txBody>
              <a:bodyPr wrap="none">
                <a:spAutoFit/>
              </a:bodyPr>
              <a:lstStyle/>
              <a:p>
                <a:r>
                  <a:rPr lang="en-US" altLang="zh-TW"/>
                  <a:t>C</a:t>
                </a:r>
              </a:p>
            </p:txBody>
          </p:sp>
          <p:sp>
            <p:nvSpPr>
              <p:cNvPr id="51240" name="Text Box 85"/>
              <p:cNvSpPr txBox="1">
                <a:spLocks noChangeArrowheads="1"/>
              </p:cNvSpPr>
              <p:nvPr/>
            </p:nvSpPr>
            <p:spPr bwMode="auto">
              <a:xfrm>
                <a:off x="3553" y="3800"/>
                <a:ext cx="162" cy="135"/>
              </a:xfrm>
              <a:prstGeom prst="rect">
                <a:avLst/>
              </a:prstGeom>
              <a:solidFill>
                <a:schemeClr val="bg1"/>
              </a:solidFill>
              <a:ln w="9525">
                <a:noFill/>
                <a:miter lim="800000"/>
                <a:headEnd/>
                <a:tailEnd/>
              </a:ln>
            </p:spPr>
            <p:txBody>
              <a:bodyPr wrap="none">
                <a:spAutoFit/>
              </a:bodyPr>
              <a:lstStyle/>
              <a:p>
                <a:r>
                  <a:rPr lang="en-US" altLang="zh-TW"/>
                  <a:t>D</a:t>
                </a:r>
              </a:p>
            </p:txBody>
          </p:sp>
        </p:grpSp>
        <p:sp>
          <p:nvSpPr>
            <p:cNvPr id="51235" name="Text Box 93"/>
            <p:cNvSpPr txBox="1">
              <a:spLocks noChangeArrowheads="1"/>
            </p:cNvSpPr>
            <p:nvPr/>
          </p:nvSpPr>
          <p:spPr bwMode="auto">
            <a:xfrm>
              <a:off x="3288" y="3748"/>
              <a:ext cx="218" cy="154"/>
            </a:xfrm>
            <a:prstGeom prst="rect">
              <a:avLst/>
            </a:prstGeom>
            <a:noFill/>
            <a:ln w="9525">
              <a:noFill/>
              <a:miter lim="800000"/>
              <a:headEnd/>
              <a:tailEnd/>
            </a:ln>
          </p:spPr>
          <p:txBody>
            <a:bodyPr wrap="none">
              <a:spAutoFit/>
            </a:bodyPr>
            <a:lstStyle/>
            <a:p>
              <a:r>
                <a:rPr lang="en-US" altLang="zh-TW" sz="1000">
                  <a:solidFill>
                    <a:srgbClr val="006600"/>
                  </a:solidFill>
                </a:rPr>
                <a:t>NJ</a:t>
              </a:r>
            </a:p>
          </p:txBody>
        </p:sp>
      </p:grpSp>
      <p:sp>
        <p:nvSpPr>
          <p:cNvPr id="26" name="投影片編號版面配置區 25"/>
          <p:cNvSpPr>
            <a:spLocks noGrp="1"/>
          </p:cNvSpPr>
          <p:nvPr>
            <p:ph type="sldNum" sz="quarter" idx="12"/>
          </p:nvPr>
        </p:nvSpPr>
        <p:spPr/>
        <p:txBody>
          <a:bodyPr/>
          <a:lstStyle/>
          <a:p>
            <a:pPr>
              <a:defRPr/>
            </a:pPr>
            <a:fld id="{58799D9A-C51B-4267-ADB0-F0C3E8A8346D}" type="slidenum">
              <a:rPr lang="en-US" altLang="zh-TW" smtClean="0"/>
              <a:pPr>
                <a:defRPr/>
              </a:pPr>
              <a:t>33</a:t>
            </a:fld>
            <a:endParaRPr lang="en-US" altLang="zh-TW"/>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AutoShape 2"/>
          <p:cNvSpPr>
            <a:spLocks noChangeArrowheads="1"/>
          </p:cNvSpPr>
          <p:nvPr/>
        </p:nvSpPr>
        <p:spPr bwMode="auto">
          <a:xfrm>
            <a:off x="571500" y="515938"/>
            <a:ext cx="3063875"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Character</a:t>
            </a:r>
            <a:r>
              <a:rPr lang="en-US" altLang="en-US" sz="1800">
                <a:solidFill>
                  <a:srgbClr val="990033"/>
                </a:solidFill>
                <a:ea typeface="新細明體" pitchFamily="18" charset="-120"/>
              </a:rPr>
              <a:t> Matrix Methods</a:t>
            </a:r>
            <a:endParaRPr lang="en-US" altLang="zh-TW" sz="1800">
              <a:solidFill>
                <a:srgbClr val="990033"/>
              </a:solidFill>
              <a:ea typeface="新細明體" pitchFamily="18" charset="-120"/>
            </a:endParaRPr>
          </a:p>
        </p:txBody>
      </p:sp>
      <p:sp>
        <p:nvSpPr>
          <p:cNvPr id="52227" name="Rectangle 3"/>
          <p:cNvSpPr>
            <a:spLocks noChangeArrowheads="1"/>
          </p:cNvSpPr>
          <p:nvPr/>
        </p:nvSpPr>
        <p:spPr bwMode="auto">
          <a:xfrm>
            <a:off x="611188" y="1268413"/>
            <a:ext cx="7881937" cy="3816350"/>
          </a:xfrm>
          <a:prstGeom prst="rect">
            <a:avLst/>
          </a:prstGeom>
          <a:noFill/>
          <a:ln w="9525">
            <a:noFill/>
            <a:miter lim="800000"/>
            <a:headEnd/>
            <a:tailEnd/>
          </a:ln>
        </p:spPr>
        <p:txBody>
          <a:bodyPr/>
          <a:lstStyle/>
          <a:p>
            <a:pPr marL="354013" indent="-354013">
              <a:lnSpc>
                <a:spcPct val="130000"/>
              </a:lnSpc>
              <a:spcBef>
                <a:spcPct val="50000"/>
              </a:spcBef>
              <a:buFontTx/>
              <a:buAutoNum type="arabicPeriod"/>
            </a:pPr>
            <a:r>
              <a:rPr lang="en-US" altLang="zh-TW" sz="1600">
                <a:solidFill>
                  <a:srgbClr val="006600"/>
                </a:solidFill>
                <a:ea typeface="新細明體" pitchFamily="18" charset="-120"/>
              </a:rPr>
              <a:t>Parsimony is the most popular method for reconstructing </a:t>
            </a:r>
            <a:r>
              <a:rPr lang="en-US" altLang="zh-TW" sz="1600">
                <a:solidFill>
                  <a:srgbClr val="A50021"/>
                </a:solidFill>
                <a:ea typeface="新細明體" pitchFamily="18" charset="-120"/>
              </a:rPr>
              <a:t>ancestral </a:t>
            </a:r>
          </a:p>
          <a:p>
            <a:pPr marL="354013" indent="-354013">
              <a:lnSpc>
                <a:spcPct val="130000"/>
              </a:lnSpc>
              <a:spcBef>
                <a:spcPct val="50000"/>
              </a:spcBef>
            </a:pPr>
            <a:r>
              <a:rPr lang="en-US" altLang="zh-TW" sz="1600">
                <a:solidFill>
                  <a:srgbClr val="A50021"/>
                </a:solidFill>
                <a:ea typeface="新細明體" pitchFamily="18" charset="-120"/>
              </a:rPr>
              <a:t>	relationships</a:t>
            </a:r>
            <a:r>
              <a:rPr lang="en-US" altLang="zh-TW" sz="1600">
                <a:solidFill>
                  <a:srgbClr val="006600"/>
                </a:solidFill>
                <a:ea typeface="新細明體" pitchFamily="18" charset="-120"/>
              </a:rPr>
              <a:t>.</a:t>
            </a:r>
          </a:p>
          <a:p>
            <a:pPr marL="354013" indent="-354013">
              <a:lnSpc>
                <a:spcPct val="130000"/>
              </a:lnSpc>
              <a:spcBef>
                <a:spcPct val="50000"/>
              </a:spcBef>
              <a:buFontTx/>
              <a:buAutoNum type="arabicPeriod" startAt="2"/>
            </a:pPr>
            <a:r>
              <a:rPr lang="en-US" altLang="zh-TW" sz="1600">
                <a:solidFill>
                  <a:srgbClr val="006600"/>
                </a:solidFill>
                <a:ea typeface="新細明體" pitchFamily="18" charset="-120"/>
              </a:rPr>
              <a:t>Parsimony allows the use of </a:t>
            </a:r>
            <a:r>
              <a:rPr lang="en-US" altLang="zh-TW" sz="1600">
                <a:solidFill>
                  <a:srgbClr val="A50021"/>
                </a:solidFill>
                <a:ea typeface="新細明體" pitchFamily="18" charset="-120"/>
              </a:rPr>
              <a:t>all known evolutionary information</a:t>
            </a:r>
            <a:r>
              <a:rPr lang="en-US" altLang="zh-TW" sz="1600">
                <a:solidFill>
                  <a:srgbClr val="006600"/>
                </a:solidFill>
                <a:ea typeface="新細明體" pitchFamily="18" charset="-120"/>
              </a:rPr>
              <a:t> in tree.</a:t>
            </a:r>
          </a:p>
          <a:p>
            <a:pPr marL="354013" indent="-354013">
              <a:lnSpc>
                <a:spcPct val="130000"/>
              </a:lnSpc>
              <a:spcBef>
                <a:spcPct val="50000"/>
              </a:spcBef>
              <a:buFontTx/>
              <a:buAutoNum type="arabicPeriod" startAt="2"/>
            </a:pPr>
            <a:r>
              <a:rPr lang="en-US" altLang="zh-TW" sz="1600">
                <a:solidFill>
                  <a:srgbClr val="006600"/>
                </a:solidFill>
                <a:ea typeface="新細明體" pitchFamily="18" charset="-120"/>
              </a:rPr>
              <a:t>The phylogenetic topology tree is constructed by using a cluster analysis method (like</a:t>
            </a:r>
            <a:r>
              <a:rPr lang="en-US" altLang="zh-TW" sz="1600">
                <a:solidFill>
                  <a:srgbClr val="A50021"/>
                </a:solidFill>
                <a:ea typeface="新細明體" pitchFamily="18" charset="-120"/>
              </a:rPr>
              <a:t> MP</a:t>
            </a:r>
            <a:r>
              <a:rPr lang="en-US" altLang="zh-TW" sz="1600">
                <a:solidFill>
                  <a:srgbClr val="006600"/>
                </a:solidFill>
                <a:ea typeface="新細明體" pitchFamily="18" charset="-120"/>
              </a:rPr>
              <a:t> or</a:t>
            </a:r>
            <a:r>
              <a:rPr lang="en-US" altLang="zh-TW" sz="1600">
                <a:solidFill>
                  <a:srgbClr val="A50021"/>
                </a:solidFill>
                <a:ea typeface="新細明體" pitchFamily="18" charset="-120"/>
              </a:rPr>
              <a:t> ML</a:t>
            </a:r>
            <a:r>
              <a:rPr lang="en-US" altLang="zh-TW" sz="1600">
                <a:solidFill>
                  <a:srgbClr val="006600"/>
                </a:solidFill>
                <a:ea typeface="新細明體" pitchFamily="18" charset="-120"/>
              </a:rPr>
              <a:t> methods).</a:t>
            </a:r>
          </a:p>
          <a:p>
            <a:pPr marL="354013" indent="-354013">
              <a:lnSpc>
                <a:spcPct val="130000"/>
              </a:lnSpc>
              <a:spcBef>
                <a:spcPct val="50000"/>
              </a:spcBef>
              <a:buFontTx/>
              <a:buAutoNum type="arabicPeriod" startAt="2"/>
            </a:pPr>
            <a:r>
              <a:rPr lang="en-US" altLang="zh-TW" sz="1600">
                <a:solidFill>
                  <a:srgbClr val="006600"/>
                </a:solidFill>
                <a:ea typeface="新細明體" pitchFamily="18" charset="-120"/>
              </a:rPr>
              <a:t>Approaches involve  two components:</a:t>
            </a:r>
          </a:p>
          <a:p>
            <a:pPr marL="885825" lvl="1" indent="-342900">
              <a:lnSpc>
                <a:spcPct val="130000"/>
              </a:lnSpc>
              <a:spcBef>
                <a:spcPct val="50000"/>
              </a:spcBef>
              <a:buFontTx/>
              <a:buChar char="•"/>
            </a:pPr>
            <a:r>
              <a:rPr lang="en-US" altLang="zh-TW" sz="1600">
                <a:solidFill>
                  <a:srgbClr val="006600"/>
                </a:solidFill>
                <a:ea typeface="新細明體" pitchFamily="18" charset="-120"/>
              </a:rPr>
              <a:t>A search through space of trees.</a:t>
            </a:r>
          </a:p>
          <a:p>
            <a:pPr marL="885825" lvl="1" indent="-342900">
              <a:lnSpc>
                <a:spcPct val="130000"/>
              </a:lnSpc>
              <a:spcBef>
                <a:spcPct val="50000"/>
              </a:spcBef>
              <a:buFontTx/>
              <a:buChar char="•"/>
            </a:pPr>
            <a:r>
              <a:rPr lang="en-US" altLang="zh-TW" sz="1600">
                <a:solidFill>
                  <a:srgbClr val="006600"/>
                </a:solidFill>
                <a:ea typeface="新細明體" pitchFamily="18" charset="-120"/>
              </a:rPr>
              <a:t>A procedure to find the minimum number of changes needed to explain the data – used for scoring each tree.</a:t>
            </a:r>
          </a:p>
        </p:txBody>
      </p:sp>
      <p:sp>
        <p:nvSpPr>
          <p:cNvPr id="4" name="投影片編號版面配置區 3"/>
          <p:cNvSpPr>
            <a:spLocks noGrp="1"/>
          </p:cNvSpPr>
          <p:nvPr>
            <p:ph type="sldNum" sz="quarter" idx="12"/>
          </p:nvPr>
        </p:nvSpPr>
        <p:spPr/>
        <p:txBody>
          <a:bodyPr/>
          <a:lstStyle/>
          <a:p>
            <a:pPr>
              <a:defRPr/>
            </a:pPr>
            <a:fld id="{B956EC8B-BEBE-4949-856C-4DDF3005B75F}" type="slidenum">
              <a:rPr lang="en-US" altLang="zh-TW" smtClean="0"/>
              <a:pPr>
                <a:defRPr/>
              </a:pPr>
              <a:t>34</a:t>
            </a:fld>
            <a:endParaRPr lang="en-US" altLang="zh-TW"/>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9" descr="Figure. Maximum parsimony phylogenetic tree generated by using PAUP. Numbers indicate parsimony bootstrap scores for the branch. Only bootstrap scores &gt;70 are included in the phylogenetic tree...."/>
          <p:cNvPicPr>
            <a:picLocks noChangeAspect="1" noChangeArrowheads="1"/>
          </p:cNvPicPr>
          <p:nvPr/>
        </p:nvPicPr>
        <p:blipFill>
          <a:blip r:embed="rId2"/>
          <a:srcRect/>
          <a:stretch>
            <a:fillRect/>
          </a:stretch>
        </p:blipFill>
        <p:spPr bwMode="auto">
          <a:xfrm>
            <a:off x="5651500" y="2997200"/>
            <a:ext cx="2881313" cy="3240088"/>
          </a:xfrm>
          <a:prstGeom prst="rect">
            <a:avLst/>
          </a:prstGeom>
          <a:noFill/>
          <a:ln w="9525">
            <a:noFill/>
            <a:miter lim="800000"/>
            <a:headEnd/>
            <a:tailEnd/>
          </a:ln>
        </p:spPr>
      </p:pic>
      <p:sp>
        <p:nvSpPr>
          <p:cNvPr id="53251" name="Rectangle 5"/>
          <p:cNvSpPr>
            <a:spLocks noChangeArrowheads="1"/>
          </p:cNvSpPr>
          <p:nvPr/>
        </p:nvSpPr>
        <p:spPr bwMode="auto">
          <a:xfrm>
            <a:off x="3779838" y="1341438"/>
            <a:ext cx="4752975" cy="4854575"/>
          </a:xfrm>
          <a:prstGeom prst="rect">
            <a:avLst/>
          </a:prstGeom>
          <a:noFill/>
          <a:ln w="9525">
            <a:noFill/>
            <a:miter lim="800000"/>
            <a:headEnd/>
            <a:tailEnd/>
          </a:ln>
        </p:spPr>
        <p:txBody>
          <a:bodyPr>
            <a:spAutoFit/>
          </a:bodyPr>
          <a:lstStyle/>
          <a:p>
            <a:pPr>
              <a:lnSpc>
                <a:spcPct val="130000"/>
              </a:lnSpc>
              <a:spcBef>
                <a:spcPct val="50000"/>
              </a:spcBef>
            </a:pPr>
            <a:r>
              <a:rPr lang="en-US" altLang="zh-TW" sz="1600">
                <a:solidFill>
                  <a:srgbClr val="006600"/>
                </a:solidFill>
                <a:latin typeface="Arial Narrow" pitchFamily="34" charset="0"/>
                <a:ea typeface="新細明體" pitchFamily="18" charset="-120"/>
              </a:rPr>
              <a:t>Maximum Parsimony (MP). Maximum parsimony is an optimization criterion that adheres to the principle that the best explanation of the data is the simplest, which in turn is the one requiring the fewest ad hoc assumptions. In practical terms, the MP tree is the shortest - the one with the fewest changes - which,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by definition, is also the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one with the fewest parallel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changes. There are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several variants of MP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that differ with regard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to the permitted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directionality of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character state </a:t>
            </a:r>
            <a:br>
              <a:rPr lang="en-US" altLang="zh-TW" sz="1600">
                <a:solidFill>
                  <a:srgbClr val="006600"/>
                </a:solidFill>
                <a:latin typeface="Arial Narrow" pitchFamily="34" charset="0"/>
                <a:ea typeface="新細明體" pitchFamily="18" charset="-120"/>
              </a:rPr>
            </a:br>
            <a:r>
              <a:rPr lang="en-US" altLang="zh-TW" sz="1600">
                <a:solidFill>
                  <a:srgbClr val="006600"/>
                </a:solidFill>
                <a:latin typeface="Arial Narrow" pitchFamily="34" charset="0"/>
                <a:ea typeface="新細明體" pitchFamily="18" charset="-120"/>
              </a:rPr>
              <a:t>change.</a:t>
            </a:r>
          </a:p>
        </p:txBody>
      </p:sp>
      <p:sp>
        <p:nvSpPr>
          <p:cNvPr id="53252" name="Rectangle 7"/>
          <p:cNvSpPr>
            <a:spLocks noChangeArrowheads="1"/>
          </p:cNvSpPr>
          <p:nvPr/>
        </p:nvSpPr>
        <p:spPr bwMode="auto">
          <a:xfrm>
            <a:off x="611188" y="1341438"/>
            <a:ext cx="3024187" cy="3267075"/>
          </a:xfrm>
          <a:prstGeom prst="rect">
            <a:avLst/>
          </a:prstGeom>
          <a:noFill/>
          <a:ln w="9525">
            <a:noFill/>
            <a:miter lim="800000"/>
            <a:headEnd/>
            <a:tailEnd/>
          </a:ln>
        </p:spPr>
        <p:txBody>
          <a:bodyPr>
            <a:spAutoFit/>
          </a:bodyPr>
          <a:lstStyle/>
          <a:p>
            <a:pPr algn="just">
              <a:lnSpc>
                <a:spcPct val="130000"/>
              </a:lnSpc>
              <a:spcBef>
                <a:spcPct val="50000"/>
              </a:spcBef>
            </a:pPr>
            <a:r>
              <a:rPr lang="zh-TW" altLang="en-US" sz="1600" b="0">
                <a:solidFill>
                  <a:schemeClr val="accent2"/>
                </a:solidFill>
                <a:latin typeface="Arial Unicode MS" pitchFamily="34" charset="-120"/>
              </a:rPr>
              <a:t>最大節約方法是一種優化標準，</a:t>
            </a:r>
            <a:r>
              <a:rPr lang="zh-TW" altLang="en-US" sz="1600" b="0">
                <a:solidFill>
                  <a:srgbClr val="A50021"/>
                </a:solidFill>
                <a:latin typeface="Arial Unicode MS" pitchFamily="34" charset="-120"/>
              </a:rPr>
              <a:t>對資料最好的解釋也是最簡單的</a:t>
            </a:r>
            <a:r>
              <a:rPr lang="zh-TW" altLang="en-US" sz="1600" b="0">
                <a:solidFill>
                  <a:schemeClr val="accent2"/>
                </a:solidFill>
                <a:latin typeface="Arial Unicode MS" pitchFamily="34" charset="-120"/>
              </a:rPr>
              <a:t>，而最簡單的所需要的特別假定也最少。在實際應用中，</a:t>
            </a:r>
            <a:r>
              <a:rPr lang="en-US" altLang="zh-TW" sz="1600" b="0">
                <a:solidFill>
                  <a:schemeClr val="accent2"/>
                </a:solidFill>
                <a:latin typeface="Arial Unicode MS" pitchFamily="34" charset="-120"/>
              </a:rPr>
              <a:t>MP </a:t>
            </a:r>
            <a:r>
              <a:rPr lang="zh-TW" altLang="en-US" sz="1600" b="0">
                <a:solidFill>
                  <a:schemeClr val="accent2"/>
                </a:solidFill>
                <a:latin typeface="Arial Unicode MS" pitchFamily="34" charset="-120"/>
              </a:rPr>
              <a:t>進化樹是最短的</a:t>
            </a:r>
            <a:r>
              <a:rPr lang="en-US" altLang="en-US" sz="1600" b="0">
                <a:solidFill>
                  <a:schemeClr val="accent2"/>
                </a:solidFill>
                <a:latin typeface="Arial Unicode MS" pitchFamily="34" charset="-120"/>
              </a:rPr>
              <a:t>；</a:t>
            </a:r>
            <a:r>
              <a:rPr lang="zh-TW" altLang="en-US" sz="1600" b="0">
                <a:solidFill>
                  <a:schemeClr val="accent2"/>
                </a:solidFill>
                <a:latin typeface="Arial Unicode MS" pitchFamily="34" charset="-120"/>
              </a:rPr>
              <a:t>也是變化最少的進化樹，根據定義，這個進化樹的平行變化最少，或者說是同形性最低。</a:t>
            </a:r>
            <a:r>
              <a:rPr lang="en-US" altLang="zh-TW" sz="1600" b="0">
                <a:solidFill>
                  <a:schemeClr val="accent2"/>
                </a:solidFill>
                <a:latin typeface="Arial Unicode MS" pitchFamily="34" charset="-120"/>
              </a:rPr>
              <a:t>MP </a:t>
            </a:r>
            <a:r>
              <a:rPr lang="zh-TW" altLang="en-US" sz="1600" b="0">
                <a:solidFill>
                  <a:schemeClr val="accent2"/>
                </a:solidFill>
                <a:latin typeface="Arial Unicode MS" pitchFamily="34" charset="-120"/>
              </a:rPr>
              <a:t>中有一些變數與特徵符狀態改變的可行方向不盡相符。</a:t>
            </a:r>
          </a:p>
        </p:txBody>
      </p:sp>
      <p:sp>
        <p:nvSpPr>
          <p:cNvPr id="53253" name="AutoShape 8"/>
          <p:cNvSpPr>
            <a:spLocks noChangeArrowheads="1"/>
          </p:cNvSpPr>
          <p:nvPr/>
        </p:nvSpPr>
        <p:spPr bwMode="auto">
          <a:xfrm>
            <a:off x="611188" y="549275"/>
            <a:ext cx="30972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en-US" sz="1800">
                <a:solidFill>
                  <a:srgbClr val="990033"/>
                </a:solidFill>
                <a:ea typeface="新細明體" pitchFamily="18" charset="-120"/>
              </a:rPr>
              <a:t>Maximum Parsimony (MP) </a:t>
            </a:r>
            <a:endParaRPr lang="en-US" altLang="zh-TW" sz="1800">
              <a:solidFill>
                <a:srgbClr val="990033"/>
              </a:solidFill>
              <a:ea typeface="新細明體" pitchFamily="18" charset="-120"/>
            </a:endParaRPr>
          </a:p>
        </p:txBody>
      </p:sp>
      <p:sp>
        <p:nvSpPr>
          <p:cNvPr id="6" name="投影片編號版面配置區 5"/>
          <p:cNvSpPr>
            <a:spLocks noGrp="1"/>
          </p:cNvSpPr>
          <p:nvPr>
            <p:ph type="sldNum" sz="quarter" idx="12"/>
          </p:nvPr>
        </p:nvSpPr>
        <p:spPr/>
        <p:txBody>
          <a:bodyPr/>
          <a:lstStyle/>
          <a:p>
            <a:pPr>
              <a:defRPr/>
            </a:pPr>
            <a:fld id="{B1E0DE84-FDC6-4DCA-AD39-3877FB46DFB2}" type="slidenum">
              <a:rPr lang="en-US" altLang="zh-TW" smtClean="0"/>
              <a:pPr>
                <a:defRPr/>
              </a:pPr>
              <a:t>35</a:t>
            </a:fld>
            <a:endParaRPr lang="en-US" altLang="zh-TW"/>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AutoShape 4"/>
          <p:cNvSpPr>
            <a:spLocks noChangeArrowheads="1"/>
          </p:cNvSpPr>
          <p:nvPr/>
        </p:nvSpPr>
        <p:spPr bwMode="auto">
          <a:xfrm>
            <a:off x="611188" y="549275"/>
            <a:ext cx="30972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en-US" sz="1800">
                <a:solidFill>
                  <a:srgbClr val="990033"/>
                </a:solidFill>
                <a:ea typeface="新細明體" pitchFamily="18" charset="-120"/>
              </a:rPr>
              <a:t>Maximum Likelihood (ML) </a:t>
            </a:r>
            <a:endParaRPr lang="en-US" altLang="zh-TW" sz="1800">
              <a:solidFill>
                <a:srgbClr val="990033"/>
              </a:solidFill>
              <a:ea typeface="新細明體" pitchFamily="18" charset="-120"/>
            </a:endParaRPr>
          </a:p>
        </p:txBody>
      </p:sp>
      <p:sp>
        <p:nvSpPr>
          <p:cNvPr id="54275" name="Rectangle 6"/>
          <p:cNvSpPr>
            <a:spLocks noChangeArrowheads="1"/>
          </p:cNvSpPr>
          <p:nvPr/>
        </p:nvSpPr>
        <p:spPr bwMode="auto">
          <a:xfrm>
            <a:off x="3779838" y="1341438"/>
            <a:ext cx="4752975" cy="1362075"/>
          </a:xfrm>
          <a:prstGeom prst="rect">
            <a:avLst/>
          </a:prstGeom>
          <a:noFill/>
          <a:ln w="9525">
            <a:noFill/>
            <a:miter lim="800000"/>
            <a:headEnd/>
            <a:tailEnd/>
          </a:ln>
        </p:spPr>
        <p:txBody>
          <a:bodyPr>
            <a:spAutoFit/>
          </a:bodyPr>
          <a:lstStyle/>
          <a:p>
            <a:pPr>
              <a:lnSpc>
                <a:spcPct val="130000"/>
              </a:lnSpc>
              <a:spcBef>
                <a:spcPct val="50000"/>
              </a:spcBef>
            </a:pPr>
            <a:r>
              <a:rPr lang="en-US" altLang="zh-TW" sz="1600">
                <a:solidFill>
                  <a:srgbClr val="006600"/>
                </a:solidFill>
                <a:latin typeface="Arial Narrow" pitchFamily="34" charset="0"/>
                <a:ea typeface="新細明體" pitchFamily="18" charset="-120"/>
              </a:rPr>
              <a:t>Maximum Likelihood (ML). ML turns the phylogenetic problem inside out. ML searches for the evolutionary model, including the tree itself, that has the highest likelihood of producing the observed data.</a:t>
            </a:r>
          </a:p>
        </p:txBody>
      </p:sp>
      <p:sp>
        <p:nvSpPr>
          <p:cNvPr id="54276" name="Rectangle 8"/>
          <p:cNvSpPr>
            <a:spLocks noChangeArrowheads="1"/>
          </p:cNvSpPr>
          <p:nvPr/>
        </p:nvSpPr>
        <p:spPr bwMode="auto">
          <a:xfrm>
            <a:off x="611188" y="1341438"/>
            <a:ext cx="3024187" cy="1997075"/>
          </a:xfrm>
          <a:prstGeom prst="rect">
            <a:avLst/>
          </a:prstGeom>
          <a:noFill/>
          <a:ln w="9525">
            <a:noFill/>
            <a:miter lim="800000"/>
            <a:headEnd/>
            <a:tailEnd/>
          </a:ln>
        </p:spPr>
        <p:txBody>
          <a:bodyPr>
            <a:spAutoFit/>
          </a:bodyPr>
          <a:lstStyle/>
          <a:p>
            <a:pPr algn="just">
              <a:lnSpc>
                <a:spcPct val="130000"/>
              </a:lnSpc>
              <a:spcBef>
                <a:spcPct val="50000"/>
              </a:spcBef>
            </a:pPr>
            <a:r>
              <a:rPr lang="en-US" altLang="zh-TW" sz="1600">
                <a:solidFill>
                  <a:srgbClr val="A50021"/>
                </a:solidFill>
                <a:latin typeface="Arial Unicode MS" pitchFamily="34" charset="-120"/>
              </a:rPr>
              <a:t>ML</a:t>
            </a:r>
            <a:r>
              <a:rPr lang="en-US" altLang="zh-TW" sz="1600" b="0">
                <a:solidFill>
                  <a:schemeClr val="accent2"/>
                </a:solidFill>
                <a:latin typeface="Arial Unicode MS" pitchFamily="34" charset="-120"/>
              </a:rPr>
              <a:t> </a:t>
            </a:r>
            <a:r>
              <a:rPr lang="zh-TW" altLang="en-US" sz="1600" b="0">
                <a:solidFill>
                  <a:schemeClr val="accent2"/>
                </a:solidFill>
                <a:latin typeface="Arial Unicode MS" pitchFamily="34" charset="-120"/>
              </a:rPr>
              <a:t>對系統發育問題進行了徹底搜查。</a:t>
            </a:r>
            <a:r>
              <a:rPr lang="en-US" altLang="zh-TW" sz="1600" b="0">
                <a:solidFill>
                  <a:schemeClr val="accent2"/>
                </a:solidFill>
                <a:latin typeface="Arial Unicode MS" pitchFamily="34" charset="-120"/>
              </a:rPr>
              <a:t>ML </a:t>
            </a:r>
            <a:r>
              <a:rPr lang="zh-TW" altLang="en-US" sz="1600" b="0">
                <a:solidFill>
                  <a:schemeClr val="accent2"/>
                </a:solidFill>
                <a:latin typeface="Arial Unicode MS" pitchFamily="34" charset="-120"/>
              </a:rPr>
              <a:t>期望能夠搜尋出一種進化模型（包括對進化樹本身進行搜索），使得這個模型所能</a:t>
            </a:r>
            <a:r>
              <a:rPr lang="zh-TW" altLang="en-US" sz="1600" b="0">
                <a:solidFill>
                  <a:srgbClr val="A50021"/>
                </a:solidFill>
                <a:latin typeface="Arial Unicode MS" pitchFamily="34" charset="-120"/>
              </a:rPr>
              <a:t>產生的資料與觀察到的資料最相似</a:t>
            </a:r>
            <a:r>
              <a:rPr lang="zh-TW" altLang="en-US" sz="1600" b="0">
                <a:solidFill>
                  <a:schemeClr val="accent2"/>
                </a:solidFill>
                <a:latin typeface="Arial Unicode MS" pitchFamily="34" charset="-120"/>
              </a:rPr>
              <a:t>。</a:t>
            </a:r>
          </a:p>
        </p:txBody>
      </p:sp>
      <p:pic>
        <p:nvPicPr>
          <p:cNvPr id="54277" name="Picture 12" descr="MLtree"/>
          <p:cNvPicPr>
            <a:picLocks noChangeAspect="1" noChangeArrowheads="1"/>
          </p:cNvPicPr>
          <p:nvPr/>
        </p:nvPicPr>
        <p:blipFill>
          <a:blip r:embed="rId2"/>
          <a:srcRect/>
          <a:stretch>
            <a:fillRect/>
          </a:stretch>
        </p:blipFill>
        <p:spPr bwMode="auto">
          <a:xfrm>
            <a:off x="3779838" y="2781300"/>
            <a:ext cx="2416175" cy="3527425"/>
          </a:xfrm>
          <a:prstGeom prst="rect">
            <a:avLst/>
          </a:prstGeom>
          <a:noFill/>
          <a:ln w="9525">
            <a:noFill/>
            <a:miter lim="800000"/>
            <a:headEnd/>
            <a:tailEnd/>
          </a:ln>
        </p:spPr>
      </p:pic>
      <p:sp>
        <p:nvSpPr>
          <p:cNvPr id="6" name="投影片編號版面配置區 5"/>
          <p:cNvSpPr>
            <a:spLocks noGrp="1"/>
          </p:cNvSpPr>
          <p:nvPr>
            <p:ph type="sldNum" sz="quarter" idx="12"/>
          </p:nvPr>
        </p:nvSpPr>
        <p:spPr/>
        <p:txBody>
          <a:bodyPr/>
          <a:lstStyle/>
          <a:p>
            <a:pPr>
              <a:defRPr/>
            </a:pPr>
            <a:fld id="{7EE23DAD-E28E-4514-A7FD-D8C6B0F63205}" type="slidenum">
              <a:rPr lang="en-US" altLang="zh-TW" smtClean="0"/>
              <a:pPr>
                <a:defRPr/>
              </a:pPr>
              <a:t>36</a:t>
            </a:fld>
            <a:endParaRPr lang="en-US" altLang="zh-TW"/>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298" name="Group 20"/>
          <p:cNvGrpSpPr>
            <a:grpSpLocks/>
          </p:cNvGrpSpPr>
          <p:nvPr/>
        </p:nvGrpSpPr>
        <p:grpSpPr bwMode="auto">
          <a:xfrm>
            <a:off x="6383338" y="260350"/>
            <a:ext cx="1957387" cy="6408738"/>
            <a:chOff x="4107" y="164"/>
            <a:chExt cx="1233" cy="4037"/>
          </a:xfrm>
        </p:grpSpPr>
        <p:pic>
          <p:nvPicPr>
            <p:cNvPr id="55307" name="Picture 5" descr="MP tree"/>
            <p:cNvPicPr>
              <a:picLocks noChangeAspect="1" noChangeArrowheads="1"/>
            </p:cNvPicPr>
            <p:nvPr/>
          </p:nvPicPr>
          <p:blipFill>
            <a:blip r:embed="rId2"/>
            <a:srcRect/>
            <a:stretch>
              <a:fillRect/>
            </a:stretch>
          </p:blipFill>
          <p:spPr bwMode="auto">
            <a:xfrm>
              <a:off x="4123" y="347"/>
              <a:ext cx="1202" cy="3854"/>
            </a:xfrm>
            <a:prstGeom prst="rect">
              <a:avLst/>
            </a:prstGeom>
            <a:noFill/>
            <a:ln w="9525">
              <a:noFill/>
              <a:miter lim="800000"/>
              <a:headEnd/>
              <a:tailEnd/>
            </a:ln>
          </p:spPr>
        </p:pic>
        <p:sp>
          <p:nvSpPr>
            <p:cNvPr id="55308" name="Rectangle 7"/>
            <p:cNvSpPr>
              <a:spLocks noChangeArrowheads="1"/>
            </p:cNvSpPr>
            <p:nvPr/>
          </p:nvSpPr>
          <p:spPr bwMode="auto">
            <a:xfrm>
              <a:off x="4107" y="164"/>
              <a:ext cx="1233" cy="135"/>
            </a:xfrm>
            <a:prstGeom prst="rect">
              <a:avLst/>
            </a:prstGeom>
            <a:noFill/>
            <a:ln w="9525">
              <a:noFill/>
              <a:miter lim="800000"/>
              <a:headEnd/>
              <a:tailEnd/>
            </a:ln>
          </p:spPr>
          <p:txBody>
            <a:bodyPr wrap="none" anchor="ctr">
              <a:spAutoFit/>
            </a:bodyPr>
            <a:lstStyle/>
            <a:p>
              <a:r>
                <a:rPr lang="en-US" altLang="zh-TW">
                  <a:solidFill>
                    <a:schemeClr val="accent2"/>
                  </a:solidFill>
                  <a:ea typeface="新細明體" pitchFamily="18" charset="-120"/>
                </a:rPr>
                <a:t>Bootstrap maximum parsimony tree</a:t>
              </a:r>
              <a:r>
                <a:rPr lang="en-US" altLang="zh-TW">
                  <a:solidFill>
                    <a:schemeClr val="accent2"/>
                  </a:solidFill>
                </a:rPr>
                <a:t> </a:t>
              </a:r>
            </a:p>
          </p:txBody>
        </p:sp>
      </p:grpSp>
      <p:grpSp>
        <p:nvGrpSpPr>
          <p:cNvPr id="55299" name="Group 19"/>
          <p:cNvGrpSpPr>
            <a:grpSpLocks/>
          </p:cNvGrpSpPr>
          <p:nvPr/>
        </p:nvGrpSpPr>
        <p:grpSpPr bwMode="auto">
          <a:xfrm>
            <a:off x="4208463" y="260350"/>
            <a:ext cx="1917700" cy="6405563"/>
            <a:chOff x="2699" y="164"/>
            <a:chExt cx="1208" cy="4035"/>
          </a:xfrm>
        </p:grpSpPr>
        <p:pic>
          <p:nvPicPr>
            <p:cNvPr id="55305" name="Picture 10" descr="ML tree"/>
            <p:cNvPicPr>
              <a:picLocks noChangeAspect="1" noChangeArrowheads="1"/>
            </p:cNvPicPr>
            <p:nvPr/>
          </p:nvPicPr>
          <p:blipFill>
            <a:blip r:embed="rId3"/>
            <a:srcRect/>
            <a:stretch>
              <a:fillRect/>
            </a:stretch>
          </p:blipFill>
          <p:spPr bwMode="auto">
            <a:xfrm>
              <a:off x="2701" y="348"/>
              <a:ext cx="1204" cy="3851"/>
            </a:xfrm>
            <a:prstGeom prst="rect">
              <a:avLst/>
            </a:prstGeom>
            <a:noFill/>
            <a:ln w="9525">
              <a:noFill/>
              <a:miter lim="800000"/>
              <a:headEnd/>
              <a:tailEnd/>
            </a:ln>
          </p:spPr>
        </p:pic>
        <p:sp>
          <p:nvSpPr>
            <p:cNvPr id="55306" name="Rectangle 11"/>
            <p:cNvSpPr>
              <a:spLocks noChangeArrowheads="1"/>
            </p:cNvSpPr>
            <p:nvPr/>
          </p:nvSpPr>
          <p:spPr bwMode="auto">
            <a:xfrm>
              <a:off x="2699" y="164"/>
              <a:ext cx="1208" cy="135"/>
            </a:xfrm>
            <a:prstGeom prst="rect">
              <a:avLst/>
            </a:prstGeom>
            <a:noFill/>
            <a:ln w="9525">
              <a:noFill/>
              <a:miter lim="800000"/>
              <a:headEnd/>
              <a:tailEnd/>
            </a:ln>
          </p:spPr>
          <p:txBody>
            <a:bodyPr wrap="none" anchor="ctr">
              <a:spAutoFit/>
            </a:bodyPr>
            <a:lstStyle/>
            <a:p>
              <a:r>
                <a:rPr lang="en-US" altLang="zh-TW">
                  <a:solidFill>
                    <a:schemeClr val="accent2"/>
                  </a:solidFill>
                </a:rPr>
                <a:t>Bootstrap maximum likelihood tree </a:t>
              </a:r>
            </a:p>
          </p:txBody>
        </p:sp>
      </p:grpSp>
      <p:grpSp>
        <p:nvGrpSpPr>
          <p:cNvPr id="55300" name="Group 18"/>
          <p:cNvGrpSpPr>
            <a:grpSpLocks/>
          </p:cNvGrpSpPr>
          <p:nvPr/>
        </p:nvGrpSpPr>
        <p:grpSpPr bwMode="auto">
          <a:xfrm>
            <a:off x="2005013" y="260350"/>
            <a:ext cx="1946275" cy="6405563"/>
            <a:chOff x="612" y="164"/>
            <a:chExt cx="1226" cy="4035"/>
          </a:xfrm>
        </p:grpSpPr>
        <p:pic>
          <p:nvPicPr>
            <p:cNvPr id="55303" name="Picture 15" descr="distance tree"/>
            <p:cNvPicPr>
              <a:picLocks noChangeAspect="1" noChangeArrowheads="1"/>
            </p:cNvPicPr>
            <p:nvPr/>
          </p:nvPicPr>
          <p:blipFill>
            <a:blip r:embed="rId4"/>
            <a:srcRect/>
            <a:stretch>
              <a:fillRect/>
            </a:stretch>
          </p:blipFill>
          <p:spPr bwMode="auto">
            <a:xfrm>
              <a:off x="612" y="348"/>
              <a:ext cx="1226" cy="3851"/>
            </a:xfrm>
            <a:prstGeom prst="rect">
              <a:avLst/>
            </a:prstGeom>
            <a:noFill/>
            <a:ln w="9525">
              <a:noFill/>
              <a:miter lim="800000"/>
              <a:headEnd/>
              <a:tailEnd/>
            </a:ln>
          </p:spPr>
        </p:pic>
        <p:sp>
          <p:nvSpPr>
            <p:cNvPr id="55304" name="Rectangle 16"/>
            <p:cNvSpPr>
              <a:spLocks noChangeArrowheads="1"/>
            </p:cNvSpPr>
            <p:nvPr/>
          </p:nvSpPr>
          <p:spPr bwMode="auto">
            <a:xfrm>
              <a:off x="799" y="164"/>
              <a:ext cx="851" cy="135"/>
            </a:xfrm>
            <a:prstGeom prst="rect">
              <a:avLst/>
            </a:prstGeom>
            <a:noFill/>
            <a:ln w="9525">
              <a:noFill/>
              <a:miter lim="800000"/>
              <a:headEnd/>
              <a:tailEnd/>
            </a:ln>
          </p:spPr>
          <p:txBody>
            <a:bodyPr wrap="none" anchor="ctr">
              <a:spAutoFit/>
            </a:bodyPr>
            <a:lstStyle/>
            <a:p>
              <a:r>
                <a:rPr lang="en-US" altLang="zh-TW">
                  <a:solidFill>
                    <a:schemeClr val="accent2"/>
                  </a:solidFill>
                </a:rPr>
                <a:t>Bootstrap distance tree </a:t>
              </a:r>
            </a:p>
          </p:txBody>
        </p:sp>
      </p:grpSp>
      <p:sp>
        <p:nvSpPr>
          <p:cNvPr id="55301" name="Rectangle 21"/>
          <p:cNvSpPr>
            <a:spLocks noChangeArrowheads="1"/>
          </p:cNvSpPr>
          <p:nvPr/>
        </p:nvSpPr>
        <p:spPr bwMode="auto">
          <a:xfrm>
            <a:off x="803275" y="260350"/>
            <a:ext cx="946150" cy="336550"/>
          </a:xfrm>
          <a:prstGeom prst="rect">
            <a:avLst/>
          </a:prstGeom>
          <a:noFill/>
          <a:ln w="9525">
            <a:noFill/>
            <a:miter lim="800000"/>
            <a:headEnd/>
            <a:tailEnd/>
          </a:ln>
        </p:spPr>
        <p:txBody>
          <a:bodyPr wrap="none" anchor="ctr">
            <a:spAutoFit/>
          </a:bodyPr>
          <a:lstStyle/>
          <a:p>
            <a:r>
              <a:rPr lang="en-US" altLang="zh-TW" b="0">
                <a:solidFill>
                  <a:srgbClr val="A50021"/>
                </a:solidFill>
              </a:rPr>
              <a:t>142 nematode </a:t>
            </a:r>
          </a:p>
          <a:p>
            <a:r>
              <a:rPr lang="en-US" altLang="zh-TW" b="0">
                <a:solidFill>
                  <a:srgbClr val="A50021"/>
                </a:solidFill>
              </a:rPr>
              <a:t>SSU sequences</a:t>
            </a:r>
            <a:r>
              <a:rPr lang="en-US" altLang="zh-TW">
                <a:solidFill>
                  <a:srgbClr val="A50021"/>
                </a:solidFill>
              </a:rPr>
              <a:t> </a:t>
            </a:r>
          </a:p>
        </p:txBody>
      </p:sp>
      <p:sp>
        <p:nvSpPr>
          <p:cNvPr id="12" name="投影片編號版面配置區 11"/>
          <p:cNvSpPr>
            <a:spLocks noGrp="1"/>
          </p:cNvSpPr>
          <p:nvPr>
            <p:ph type="sldNum" sz="quarter" idx="12"/>
          </p:nvPr>
        </p:nvSpPr>
        <p:spPr/>
        <p:txBody>
          <a:bodyPr/>
          <a:lstStyle/>
          <a:p>
            <a:pPr>
              <a:defRPr/>
            </a:pPr>
            <a:fld id="{51121508-131C-401A-8F4E-FFDDE95F17B1}" type="slidenum">
              <a:rPr lang="en-US" altLang="zh-TW" smtClean="0"/>
              <a:pPr>
                <a:defRPr/>
              </a:pPr>
              <a:t>37</a:t>
            </a:fld>
            <a:endParaRPr lang="en-US" altLang="zh-TW"/>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6"/>
          <p:cNvGrpSpPr/>
          <p:nvPr/>
        </p:nvGrpSpPr>
        <p:grpSpPr>
          <a:xfrm>
            <a:off x="553612" y="248314"/>
            <a:ext cx="8036775" cy="6361371"/>
            <a:chOff x="178563" y="285728"/>
            <a:chExt cx="8036775" cy="6361371"/>
          </a:xfrm>
        </p:grpSpPr>
        <p:sp>
          <p:nvSpPr>
            <p:cNvPr id="4" name="文字方塊 3"/>
            <p:cNvSpPr txBox="1"/>
            <p:nvPr/>
          </p:nvSpPr>
          <p:spPr>
            <a:xfrm>
              <a:off x="214282" y="285728"/>
              <a:ext cx="881523" cy="400110"/>
            </a:xfrm>
            <a:prstGeom prst="rect">
              <a:avLst/>
            </a:prstGeom>
            <a:noFill/>
          </p:spPr>
          <p:txBody>
            <a:bodyPr wrap="none" rtlCol="0">
              <a:spAutoFit/>
            </a:bodyPr>
            <a:lstStyle/>
            <a:p>
              <a:pPr algn="l" rtl="0"/>
              <a:r>
                <a:rPr lang="en-US" altLang="zh-TW" sz="2000" b="1" kern="1200" dirty="0">
                  <a:solidFill>
                    <a:prstClr val="black"/>
                  </a:solidFill>
                  <a:latin typeface="Calibri"/>
                  <a:ea typeface="新細明體"/>
                  <a:cs typeface="+mn-cs"/>
                </a:rPr>
                <a:t>TOOLS</a:t>
              </a:r>
              <a:endParaRPr lang="zh-TW" altLang="en-US" sz="1600" b="1" kern="1200" dirty="0">
                <a:solidFill>
                  <a:prstClr val="black"/>
                </a:solidFill>
                <a:latin typeface="Calibri"/>
                <a:ea typeface="新細明體"/>
                <a:cs typeface="+mn-cs"/>
              </a:endParaRPr>
            </a:p>
          </p:txBody>
        </p:sp>
        <p:grpSp>
          <p:nvGrpSpPr>
            <p:cNvPr id="3" name="群組 35"/>
            <p:cNvGrpSpPr/>
            <p:nvPr/>
          </p:nvGrpSpPr>
          <p:grpSpPr>
            <a:xfrm>
              <a:off x="178563" y="857232"/>
              <a:ext cx="8036775" cy="5789867"/>
              <a:chOff x="214282" y="857232"/>
              <a:chExt cx="8036775" cy="5789867"/>
            </a:xfrm>
          </p:grpSpPr>
          <p:grpSp>
            <p:nvGrpSpPr>
              <p:cNvPr id="5" name="群組 30"/>
              <p:cNvGrpSpPr/>
              <p:nvPr/>
            </p:nvGrpSpPr>
            <p:grpSpPr>
              <a:xfrm>
                <a:off x="480986" y="2662375"/>
                <a:ext cx="7520006" cy="609600"/>
                <a:chOff x="480986" y="2917509"/>
                <a:chExt cx="7520006" cy="609600"/>
              </a:xfrm>
            </p:grpSpPr>
            <p:pic>
              <p:nvPicPr>
                <p:cNvPr id="1026" name="Picture 2" descr="con"/>
                <p:cNvPicPr>
                  <a:picLocks noChangeAspect="1" noChangeArrowheads="1"/>
                </p:cNvPicPr>
                <p:nvPr/>
              </p:nvPicPr>
              <p:blipFill>
                <a:blip r:embed="rId2"/>
                <a:srcRect/>
                <a:stretch>
                  <a:fillRect/>
                </a:stretch>
              </p:blipFill>
              <p:spPr bwMode="auto">
                <a:xfrm>
                  <a:off x="480986" y="2917509"/>
                  <a:ext cx="609600" cy="609600"/>
                </a:xfrm>
                <a:prstGeom prst="rect">
                  <a:avLst/>
                </a:prstGeom>
                <a:noFill/>
              </p:spPr>
            </p:pic>
            <p:sp>
              <p:nvSpPr>
                <p:cNvPr id="6" name="矩形 5"/>
                <p:cNvSpPr/>
                <p:nvPr/>
              </p:nvSpPr>
              <p:spPr>
                <a:xfrm>
                  <a:off x="1378117" y="3037643"/>
                  <a:ext cx="1137427" cy="338554"/>
                </a:xfrm>
                <a:prstGeom prst="rect">
                  <a:avLst/>
                </a:prstGeom>
              </p:spPr>
              <p:txBody>
                <a:bodyPr wrap="none">
                  <a:spAutoFit/>
                </a:bodyPr>
                <a:lstStyle/>
                <a:p>
                  <a:pPr algn="l" rtl="0"/>
                  <a:r>
                    <a:rPr lang="en-US" sz="1600" b="1" kern="1200" dirty="0" err="1">
                      <a:solidFill>
                        <a:prstClr val="black"/>
                      </a:solidFill>
                      <a:latin typeface="Calibri"/>
                      <a:ea typeface="+mn-ea"/>
                      <a:cs typeface="+mn-cs"/>
                    </a:rPr>
                    <a:t>TreeView</a:t>
                  </a:r>
                  <a:r>
                    <a:rPr lang="en-US" sz="1600" b="1" kern="1200" dirty="0">
                      <a:solidFill>
                        <a:prstClr val="black"/>
                      </a:solidFill>
                      <a:latin typeface="Calibri"/>
                      <a:ea typeface="+mn-ea"/>
                      <a:cs typeface="+mn-cs"/>
                    </a:rPr>
                    <a:t> X</a:t>
                  </a:r>
                </a:p>
              </p:txBody>
            </p:sp>
            <p:sp>
              <p:nvSpPr>
                <p:cNvPr id="7" name="矩形 6"/>
                <p:cNvSpPr/>
                <p:nvPr/>
              </p:nvSpPr>
              <p:spPr>
                <a:xfrm>
                  <a:off x="2928926" y="3037643"/>
                  <a:ext cx="5072066" cy="338554"/>
                </a:xfrm>
                <a:prstGeom prst="rect">
                  <a:avLst/>
                </a:prstGeom>
              </p:spPr>
              <p:txBody>
                <a:bodyPr wrap="square">
                  <a:spAutoFit/>
                </a:bodyPr>
                <a:lstStyle/>
                <a:p>
                  <a:pPr algn="l" rtl="0"/>
                  <a:r>
                    <a:rPr lang="en-US" altLang="zh-TW" sz="1600" b="0" i="1" kern="1200" dirty="0">
                      <a:solidFill>
                        <a:schemeClr val="tx2"/>
                      </a:solidFill>
                      <a:latin typeface="Calibri"/>
                      <a:ea typeface="新細明體"/>
                      <a:cs typeface="+mn-cs"/>
                    </a:rPr>
                    <a:t>http://darwin.zoology.gla.ac.uk/~rpage/treeviewx/</a:t>
                  </a:r>
                  <a:endParaRPr lang="zh-TW" altLang="en-US" sz="1600" b="0" i="1" kern="1200" dirty="0">
                    <a:solidFill>
                      <a:schemeClr val="tx2"/>
                    </a:solidFill>
                    <a:latin typeface="Calibri"/>
                    <a:ea typeface="新細明體"/>
                    <a:cs typeface="+mn-cs"/>
                  </a:endParaRPr>
                </a:p>
              </p:txBody>
            </p:sp>
          </p:grpSp>
          <p:grpSp>
            <p:nvGrpSpPr>
              <p:cNvPr id="8" name="群組 33"/>
              <p:cNvGrpSpPr/>
              <p:nvPr/>
            </p:nvGrpSpPr>
            <p:grpSpPr>
              <a:xfrm>
                <a:off x="488131" y="5156632"/>
                <a:ext cx="6342376" cy="620820"/>
                <a:chOff x="488131" y="5243692"/>
                <a:chExt cx="6342376" cy="620820"/>
              </a:xfrm>
            </p:grpSpPr>
            <p:sp>
              <p:nvSpPr>
                <p:cNvPr id="9" name="矩形 8"/>
                <p:cNvSpPr/>
                <p:nvPr/>
              </p:nvSpPr>
              <p:spPr>
                <a:xfrm>
                  <a:off x="1378117" y="5243692"/>
                  <a:ext cx="1403654" cy="584775"/>
                </a:xfrm>
                <a:prstGeom prst="rect">
                  <a:avLst/>
                </a:prstGeom>
              </p:spPr>
              <p:txBody>
                <a:bodyPr wrap="none">
                  <a:spAutoFit/>
                </a:bodyPr>
                <a:lstStyle/>
                <a:p>
                  <a:pPr algn="l" rtl="0"/>
                  <a:r>
                    <a:rPr lang="en-US" sz="1600" b="1" kern="1200" dirty="0">
                      <a:solidFill>
                        <a:prstClr val="black"/>
                      </a:solidFill>
                      <a:latin typeface="Calibri"/>
                      <a:ea typeface="+mn-ea"/>
                      <a:cs typeface="+mn-cs"/>
                    </a:rPr>
                    <a:t>CLC Sequence </a:t>
                  </a:r>
                </a:p>
                <a:p>
                  <a:pPr algn="l" rtl="0"/>
                  <a:r>
                    <a:rPr lang="en-US" sz="1600" b="1" kern="1200" dirty="0">
                      <a:solidFill>
                        <a:prstClr val="black"/>
                      </a:solidFill>
                      <a:latin typeface="Calibri"/>
                      <a:ea typeface="+mn-ea"/>
                      <a:cs typeface="+mn-cs"/>
                    </a:rPr>
                    <a:t>Viewer</a:t>
                  </a:r>
                  <a:endParaRPr lang="zh-TW" altLang="en-US" sz="1600" b="1" kern="1200" dirty="0">
                    <a:solidFill>
                      <a:prstClr val="black"/>
                    </a:solidFill>
                    <a:latin typeface="Calibri"/>
                    <a:ea typeface="新細明體"/>
                    <a:cs typeface="+mn-cs"/>
                  </a:endParaRPr>
                </a:p>
              </p:txBody>
            </p:sp>
            <p:sp>
              <p:nvSpPr>
                <p:cNvPr id="10" name="矩形 9"/>
                <p:cNvSpPr/>
                <p:nvPr/>
              </p:nvSpPr>
              <p:spPr>
                <a:xfrm>
                  <a:off x="2928926" y="5382191"/>
                  <a:ext cx="3901581" cy="338554"/>
                </a:xfrm>
                <a:prstGeom prst="rect">
                  <a:avLst/>
                </a:prstGeom>
              </p:spPr>
              <p:txBody>
                <a:bodyPr wrap="none">
                  <a:spAutoFit/>
                </a:bodyPr>
                <a:lstStyle/>
                <a:p>
                  <a:pPr algn="l" rtl="0"/>
                  <a:r>
                    <a:rPr lang="en-US" altLang="zh-TW" sz="1600" b="0" i="1" kern="1200" dirty="0">
                      <a:solidFill>
                        <a:schemeClr val="tx2"/>
                      </a:solidFill>
                      <a:latin typeface="Calibri"/>
                      <a:ea typeface="新細明體"/>
                      <a:cs typeface="+mn-cs"/>
                    </a:rPr>
                    <a:t>http://www.clcbio.com/index.php?id=1113</a:t>
                  </a:r>
                  <a:endParaRPr lang="zh-TW" altLang="en-US" sz="1600" b="0" i="1" kern="1200" dirty="0">
                    <a:solidFill>
                      <a:schemeClr val="tx2"/>
                    </a:solidFill>
                    <a:latin typeface="Calibri"/>
                    <a:ea typeface="新細明體"/>
                    <a:cs typeface="+mn-cs"/>
                  </a:endParaRPr>
                </a:p>
              </p:txBody>
            </p:sp>
            <p:pic>
              <p:nvPicPr>
                <p:cNvPr id="1034" name="Picture 10" descr="http://www.hrs.co.nz/dynimages/SequenceVwb_x100.jpg"/>
                <p:cNvPicPr>
                  <a:picLocks noChangeAspect="1" noChangeArrowheads="1"/>
                </p:cNvPicPr>
                <p:nvPr/>
              </p:nvPicPr>
              <p:blipFill>
                <a:blip r:embed="rId3"/>
                <a:srcRect/>
                <a:stretch>
                  <a:fillRect/>
                </a:stretch>
              </p:blipFill>
              <p:spPr bwMode="auto">
                <a:xfrm>
                  <a:off x="488131" y="5269202"/>
                  <a:ext cx="595310" cy="595310"/>
                </a:xfrm>
                <a:prstGeom prst="rect">
                  <a:avLst/>
                </a:prstGeom>
                <a:noFill/>
              </p:spPr>
            </p:pic>
          </p:grpSp>
          <p:grpSp>
            <p:nvGrpSpPr>
              <p:cNvPr id="12" name="群組 34"/>
              <p:cNvGrpSpPr/>
              <p:nvPr/>
            </p:nvGrpSpPr>
            <p:grpSpPr>
              <a:xfrm>
                <a:off x="571471" y="5932719"/>
                <a:ext cx="7072363" cy="714380"/>
                <a:chOff x="571471" y="5932719"/>
                <a:chExt cx="7072363" cy="714380"/>
              </a:xfrm>
            </p:grpSpPr>
            <p:sp>
              <p:nvSpPr>
                <p:cNvPr id="11" name="矩形 10"/>
                <p:cNvSpPr/>
                <p:nvPr/>
              </p:nvSpPr>
              <p:spPr>
                <a:xfrm>
                  <a:off x="2928926" y="6105243"/>
                  <a:ext cx="4714908" cy="338554"/>
                </a:xfrm>
                <a:prstGeom prst="rect">
                  <a:avLst/>
                </a:prstGeom>
              </p:spPr>
              <p:txBody>
                <a:bodyPr wrap="square">
                  <a:spAutoFit/>
                </a:bodyPr>
                <a:lstStyle/>
                <a:p>
                  <a:pPr algn="l" rtl="0"/>
                  <a:r>
                    <a:rPr lang="en-US" altLang="zh-TW" sz="1600" b="0" i="1" kern="1200" dirty="0">
                      <a:solidFill>
                        <a:schemeClr val="tx2"/>
                      </a:solidFill>
                      <a:latin typeface="Calibri"/>
                      <a:ea typeface="新細明體"/>
                      <a:cs typeface="+mn-cs"/>
                    </a:rPr>
                    <a:t>http://www.geneious.com/default,83,home.sm</a:t>
                  </a:r>
                  <a:endParaRPr lang="zh-TW" altLang="en-US" sz="1600" b="0" i="1" kern="1200" dirty="0">
                    <a:solidFill>
                      <a:schemeClr val="tx2"/>
                    </a:solidFill>
                    <a:latin typeface="Calibri"/>
                    <a:ea typeface="新細明體"/>
                    <a:cs typeface="+mn-cs"/>
                  </a:endParaRPr>
                </a:p>
              </p:txBody>
            </p:sp>
            <p:pic>
              <p:nvPicPr>
                <p:cNvPr id="1030" name="Picture 6" descr="http://imgsrc.baidu.com/baike/pic/item/cbc17b38713f463096ddd859.jpg"/>
                <p:cNvPicPr>
                  <a:picLocks noChangeAspect="1" noChangeArrowheads="1"/>
                </p:cNvPicPr>
                <p:nvPr/>
              </p:nvPicPr>
              <p:blipFill>
                <a:blip r:embed="rId4"/>
                <a:srcRect r="75000"/>
                <a:stretch>
                  <a:fillRect/>
                </a:stretch>
              </p:blipFill>
              <p:spPr bwMode="auto">
                <a:xfrm>
                  <a:off x="571471" y="5932719"/>
                  <a:ext cx="428631" cy="714380"/>
                </a:xfrm>
                <a:prstGeom prst="rect">
                  <a:avLst/>
                </a:prstGeom>
                <a:noFill/>
              </p:spPr>
            </p:pic>
            <p:sp>
              <p:nvSpPr>
                <p:cNvPr id="18" name="矩形 17"/>
                <p:cNvSpPr/>
                <p:nvPr/>
              </p:nvSpPr>
              <p:spPr>
                <a:xfrm>
                  <a:off x="1378117" y="6105243"/>
                  <a:ext cx="984565" cy="338554"/>
                </a:xfrm>
                <a:prstGeom prst="rect">
                  <a:avLst/>
                </a:prstGeom>
              </p:spPr>
              <p:txBody>
                <a:bodyPr wrap="none">
                  <a:spAutoFit/>
                </a:bodyPr>
                <a:lstStyle/>
                <a:p>
                  <a:pPr algn="l" rtl="0"/>
                  <a:r>
                    <a:rPr lang="en-US" altLang="zh-TW" sz="1600" b="1" kern="1200" dirty="0" err="1">
                      <a:solidFill>
                        <a:prstClr val="black"/>
                      </a:solidFill>
                      <a:latin typeface="Calibri"/>
                      <a:ea typeface="新細明體"/>
                      <a:cs typeface="+mn-cs"/>
                    </a:rPr>
                    <a:t>Geneious</a:t>
                  </a:r>
                  <a:endParaRPr lang="zh-TW" altLang="en-US" sz="1600" b="1" kern="1200" dirty="0">
                    <a:solidFill>
                      <a:prstClr val="black"/>
                    </a:solidFill>
                    <a:latin typeface="Calibri"/>
                    <a:ea typeface="新細明體"/>
                    <a:cs typeface="+mn-cs"/>
                  </a:endParaRPr>
                </a:p>
              </p:txBody>
            </p:sp>
          </p:grpSp>
          <p:grpSp>
            <p:nvGrpSpPr>
              <p:cNvPr id="13" name="群組 28"/>
              <p:cNvGrpSpPr/>
              <p:nvPr/>
            </p:nvGrpSpPr>
            <p:grpSpPr>
              <a:xfrm>
                <a:off x="214282" y="857232"/>
                <a:ext cx="7643866" cy="831279"/>
                <a:chOff x="214282" y="1214422"/>
                <a:chExt cx="7643866" cy="831279"/>
              </a:xfrm>
            </p:grpSpPr>
            <p:sp>
              <p:nvSpPr>
                <p:cNvPr id="15" name="矩形 14"/>
                <p:cNvSpPr/>
                <p:nvPr/>
              </p:nvSpPr>
              <p:spPr>
                <a:xfrm>
                  <a:off x="2928926" y="1445395"/>
                  <a:ext cx="4929222" cy="338554"/>
                </a:xfrm>
                <a:prstGeom prst="rect">
                  <a:avLst/>
                </a:prstGeom>
              </p:spPr>
              <p:txBody>
                <a:bodyPr wrap="square">
                  <a:spAutoFit/>
                </a:bodyPr>
                <a:lstStyle/>
                <a:p>
                  <a:pPr algn="l" rtl="0"/>
                  <a:r>
                    <a:rPr lang="en-US" altLang="zh-TW" sz="1600" b="0" i="1" kern="1200" dirty="0">
                      <a:solidFill>
                        <a:schemeClr val="tx2"/>
                      </a:solidFill>
                      <a:latin typeface="Calibri"/>
                      <a:ea typeface="新細明體"/>
                      <a:cs typeface="+mn-cs"/>
                    </a:rPr>
                    <a:t>http://www.mbio.ncsu.edu/BioEdit/BioEdit.html</a:t>
                  </a:r>
                  <a:endParaRPr lang="zh-TW" altLang="en-US" sz="1600" b="0" i="1" kern="1200" dirty="0">
                    <a:solidFill>
                      <a:schemeClr val="tx2"/>
                    </a:solidFill>
                    <a:latin typeface="Calibri"/>
                    <a:ea typeface="新細明體"/>
                    <a:cs typeface="+mn-cs"/>
                  </a:endParaRPr>
                </a:p>
              </p:txBody>
            </p:sp>
            <p:pic>
              <p:nvPicPr>
                <p:cNvPr id="1036" name="Picture 12" descr="http://www.silkmoth.com/wcore/showimage.asp?id=469&amp;width=220"/>
                <p:cNvPicPr>
                  <a:picLocks noChangeAspect="1" noChangeArrowheads="1"/>
                </p:cNvPicPr>
                <p:nvPr/>
              </p:nvPicPr>
              <p:blipFill>
                <a:blip r:embed="rId5"/>
                <a:srcRect/>
                <a:stretch>
                  <a:fillRect/>
                </a:stretch>
              </p:blipFill>
              <p:spPr bwMode="auto">
                <a:xfrm>
                  <a:off x="214282" y="1214422"/>
                  <a:ext cx="1143008" cy="831279"/>
                </a:xfrm>
                <a:prstGeom prst="rect">
                  <a:avLst/>
                </a:prstGeom>
                <a:noFill/>
              </p:spPr>
            </p:pic>
            <p:sp>
              <p:nvSpPr>
                <p:cNvPr id="19" name="矩形 18"/>
                <p:cNvSpPr/>
                <p:nvPr/>
              </p:nvSpPr>
              <p:spPr>
                <a:xfrm>
                  <a:off x="1378117" y="1445395"/>
                  <a:ext cx="787588" cy="338554"/>
                </a:xfrm>
                <a:prstGeom prst="rect">
                  <a:avLst/>
                </a:prstGeom>
              </p:spPr>
              <p:txBody>
                <a:bodyPr wrap="none">
                  <a:spAutoFit/>
                </a:bodyPr>
                <a:lstStyle/>
                <a:p>
                  <a:pPr algn="l" rtl="0"/>
                  <a:r>
                    <a:rPr lang="en-US" altLang="zh-TW" sz="1600" b="1" kern="1200" dirty="0" err="1">
                      <a:solidFill>
                        <a:prstClr val="black"/>
                      </a:solidFill>
                      <a:latin typeface="Calibri"/>
                      <a:ea typeface="新細明體"/>
                      <a:cs typeface="+mn-cs"/>
                    </a:rPr>
                    <a:t>BioEdit</a:t>
                  </a:r>
                  <a:endParaRPr lang="zh-TW" altLang="en-US" sz="1600" b="1" kern="1200" dirty="0">
                    <a:solidFill>
                      <a:prstClr val="black"/>
                    </a:solidFill>
                    <a:latin typeface="Calibri"/>
                    <a:ea typeface="新細明體"/>
                    <a:cs typeface="+mn-cs"/>
                  </a:endParaRPr>
                </a:p>
              </p:txBody>
            </p:sp>
          </p:grpSp>
          <p:grpSp>
            <p:nvGrpSpPr>
              <p:cNvPr id="14" name="群組 32"/>
              <p:cNvGrpSpPr/>
              <p:nvPr/>
            </p:nvGrpSpPr>
            <p:grpSpPr>
              <a:xfrm>
                <a:off x="323829" y="4102963"/>
                <a:ext cx="5404325" cy="923915"/>
                <a:chOff x="323829" y="4256041"/>
                <a:chExt cx="5404325" cy="923915"/>
              </a:xfrm>
            </p:grpSpPr>
            <p:pic>
              <p:nvPicPr>
                <p:cNvPr id="1038" name="Picture 14" descr="http://www.bajenlo.com/wp-content/uploads/2007/06/java.gif"/>
                <p:cNvPicPr>
                  <a:picLocks noChangeAspect="1" noChangeArrowheads="1"/>
                </p:cNvPicPr>
                <p:nvPr/>
              </p:nvPicPr>
              <p:blipFill>
                <a:blip r:embed="rId6"/>
                <a:srcRect/>
                <a:stretch>
                  <a:fillRect/>
                </a:stretch>
              </p:blipFill>
              <p:spPr bwMode="auto">
                <a:xfrm>
                  <a:off x="323829" y="4256041"/>
                  <a:ext cx="923915" cy="923915"/>
                </a:xfrm>
                <a:prstGeom prst="rect">
                  <a:avLst/>
                </a:prstGeom>
                <a:noFill/>
              </p:spPr>
            </p:pic>
            <p:sp>
              <p:nvSpPr>
                <p:cNvPr id="21" name="矩形 20"/>
                <p:cNvSpPr/>
                <p:nvPr/>
              </p:nvSpPr>
              <p:spPr>
                <a:xfrm>
                  <a:off x="2928926" y="4533332"/>
                  <a:ext cx="2799228" cy="338554"/>
                </a:xfrm>
                <a:prstGeom prst="rect">
                  <a:avLst/>
                </a:prstGeom>
              </p:spPr>
              <p:txBody>
                <a:bodyPr wrap="none">
                  <a:spAutoFit/>
                </a:bodyPr>
                <a:lstStyle/>
                <a:p>
                  <a:pPr algn="l" rtl="0"/>
                  <a:r>
                    <a:rPr lang="en-US" altLang="zh-TW" sz="1600" b="0" i="1" kern="1200" dirty="0">
                      <a:solidFill>
                        <a:schemeClr val="tx2"/>
                      </a:solidFill>
                      <a:latin typeface="Calibri"/>
                      <a:ea typeface="新細明體"/>
                      <a:cs typeface="+mn-cs"/>
                    </a:rPr>
                    <a:t>http://www.java.com/zh_TW/</a:t>
                  </a:r>
                  <a:endParaRPr lang="zh-TW" altLang="en-US" sz="1600" b="0" i="1" kern="1200" dirty="0">
                    <a:solidFill>
                      <a:schemeClr val="tx2"/>
                    </a:solidFill>
                    <a:latin typeface="Calibri"/>
                    <a:ea typeface="新細明體"/>
                    <a:cs typeface="+mn-cs"/>
                  </a:endParaRPr>
                </a:p>
              </p:txBody>
            </p:sp>
            <p:sp>
              <p:nvSpPr>
                <p:cNvPr id="22" name="矩形 21"/>
                <p:cNvSpPr/>
                <p:nvPr/>
              </p:nvSpPr>
              <p:spPr>
                <a:xfrm>
                  <a:off x="1378117" y="4533332"/>
                  <a:ext cx="545855" cy="338554"/>
                </a:xfrm>
                <a:prstGeom prst="rect">
                  <a:avLst/>
                </a:prstGeom>
              </p:spPr>
              <p:txBody>
                <a:bodyPr wrap="none">
                  <a:spAutoFit/>
                </a:bodyPr>
                <a:lstStyle/>
                <a:p>
                  <a:pPr algn="l" rtl="0"/>
                  <a:r>
                    <a:rPr lang="en-US" altLang="zh-TW" sz="1600" b="1" kern="1200" dirty="0">
                      <a:solidFill>
                        <a:prstClr val="black"/>
                      </a:solidFill>
                      <a:latin typeface="Calibri"/>
                      <a:ea typeface="新細明體"/>
                      <a:cs typeface="+mn-cs"/>
                    </a:rPr>
                    <a:t>Java</a:t>
                  </a:r>
                  <a:endParaRPr lang="zh-TW" altLang="en-US" sz="1600" b="1" kern="1200" dirty="0">
                    <a:solidFill>
                      <a:prstClr val="black"/>
                    </a:solidFill>
                    <a:latin typeface="Calibri"/>
                    <a:ea typeface="新細明體"/>
                    <a:cs typeface="+mn-cs"/>
                  </a:endParaRPr>
                </a:p>
              </p:txBody>
            </p:sp>
          </p:grpSp>
          <p:grpSp>
            <p:nvGrpSpPr>
              <p:cNvPr id="16" name="群組 29"/>
              <p:cNvGrpSpPr/>
              <p:nvPr/>
            </p:nvGrpSpPr>
            <p:grpSpPr>
              <a:xfrm>
                <a:off x="428609" y="1818265"/>
                <a:ext cx="7822448" cy="714356"/>
                <a:chOff x="428609" y="2124427"/>
                <a:chExt cx="7822448" cy="714356"/>
              </a:xfrm>
            </p:grpSpPr>
            <p:sp>
              <p:nvSpPr>
                <p:cNvPr id="23" name="矩形 22"/>
                <p:cNvSpPr/>
                <p:nvPr/>
              </p:nvSpPr>
              <p:spPr>
                <a:xfrm>
                  <a:off x="2928926" y="2296939"/>
                  <a:ext cx="5322131" cy="338554"/>
                </a:xfrm>
                <a:prstGeom prst="rect">
                  <a:avLst/>
                </a:prstGeom>
              </p:spPr>
              <p:txBody>
                <a:bodyPr wrap="square">
                  <a:spAutoFit/>
                </a:bodyPr>
                <a:lstStyle/>
                <a:p>
                  <a:pPr algn="l" rtl="0"/>
                  <a:r>
                    <a:rPr lang="en-US" altLang="zh-TW" sz="1600" b="0" i="1" kern="1200" dirty="0">
                      <a:solidFill>
                        <a:schemeClr val="tx2"/>
                      </a:solidFill>
                      <a:latin typeface="Calibri"/>
                      <a:ea typeface="新細明體"/>
                      <a:cs typeface="+mn-cs"/>
                    </a:rPr>
                    <a:t>http://evolution.genetics.washington.edu/phylip/getme.html</a:t>
                  </a:r>
                  <a:endParaRPr lang="zh-TW" altLang="en-US" sz="1600" b="0" i="1" kern="1200" dirty="0">
                    <a:solidFill>
                      <a:schemeClr val="tx2"/>
                    </a:solidFill>
                    <a:latin typeface="Calibri"/>
                    <a:ea typeface="新細明體"/>
                    <a:cs typeface="+mn-cs"/>
                  </a:endParaRPr>
                </a:p>
              </p:txBody>
            </p:sp>
            <p:pic>
              <p:nvPicPr>
                <p:cNvPr id="1040" name="Picture 16" descr="[PHYLIP logo here]"/>
                <p:cNvPicPr>
                  <a:picLocks noChangeAspect="1" noChangeArrowheads="1"/>
                </p:cNvPicPr>
                <p:nvPr/>
              </p:nvPicPr>
              <p:blipFill>
                <a:blip r:embed="rId7"/>
                <a:srcRect/>
                <a:stretch>
                  <a:fillRect/>
                </a:stretch>
              </p:blipFill>
              <p:spPr bwMode="auto">
                <a:xfrm>
                  <a:off x="428609" y="2124427"/>
                  <a:ext cx="714355" cy="714356"/>
                </a:xfrm>
                <a:prstGeom prst="rect">
                  <a:avLst/>
                </a:prstGeom>
                <a:noFill/>
              </p:spPr>
            </p:pic>
            <p:sp>
              <p:nvSpPr>
                <p:cNvPr id="25" name="矩形 24"/>
                <p:cNvSpPr/>
                <p:nvPr/>
              </p:nvSpPr>
              <p:spPr>
                <a:xfrm>
                  <a:off x="1378117" y="2296939"/>
                  <a:ext cx="780983" cy="338554"/>
                </a:xfrm>
                <a:prstGeom prst="rect">
                  <a:avLst/>
                </a:prstGeom>
              </p:spPr>
              <p:txBody>
                <a:bodyPr wrap="none">
                  <a:spAutoFit/>
                </a:bodyPr>
                <a:lstStyle/>
                <a:p>
                  <a:pPr algn="l" rtl="0"/>
                  <a:r>
                    <a:rPr lang="en-US" altLang="zh-TW" sz="1600" b="1" kern="1200" dirty="0">
                      <a:solidFill>
                        <a:prstClr val="black"/>
                      </a:solidFill>
                      <a:latin typeface="Calibri"/>
                      <a:ea typeface="新細明體"/>
                      <a:cs typeface="+mn-cs"/>
                    </a:rPr>
                    <a:t>PHYLIP</a:t>
                  </a:r>
                  <a:endParaRPr lang="zh-TW" altLang="en-US" sz="1600" b="1" kern="1200" dirty="0">
                    <a:solidFill>
                      <a:prstClr val="black"/>
                    </a:solidFill>
                    <a:latin typeface="Calibri"/>
                    <a:ea typeface="新細明體"/>
                    <a:cs typeface="+mn-cs"/>
                  </a:endParaRPr>
                </a:p>
              </p:txBody>
            </p:sp>
          </p:grpSp>
          <p:grpSp>
            <p:nvGrpSpPr>
              <p:cNvPr id="17" name="群組 31"/>
              <p:cNvGrpSpPr/>
              <p:nvPr/>
            </p:nvGrpSpPr>
            <p:grpSpPr>
              <a:xfrm>
                <a:off x="500046" y="3401729"/>
                <a:ext cx="5952089" cy="571480"/>
                <a:chOff x="500046" y="3605835"/>
                <a:chExt cx="5952089" cy="571480"/>
              </a:xfrm>
            </p:grpSpPr>
            <p:sp>
              <p:nvSpPr>
                <p:cNvPr id="26" name="矩形 25"/>
                <p:cNvSpPr/>
                <p:nvPr/>
              </p:nvSpPr>
              <p:spPr>
                <a:xfrm>
                  <a:off x="1378117" y="3706909"/>
                  <a:ext cx="1066318" cy="338554"/>
                </a:xfrm>
                <a:prstGeom prst="rect">
                  <a:avLst/>
                </a:prstGeom>
              </p:spPr>
              <p:txBody>
                <a:bodyPr wrap="none">
                  <a:spAutoFit/>
                </a:bodyPr>
                <a:lstStyle/>
                <a:p>
                  <a:pPr algn="l" rtl="0"/>
                  <a:r>
                    <a:rPr lang="en-US" sz="1600" b="1" kern="1200" dirty="0" err="1">
                      <a:solidFill>
                        <a:prstClr val="black"/>
                      </a:solidFill>
                      <a:latin typeface="Calibri"/>
                      <a:ea typeface="+mn-ea"/>
                      <a:cs typeface="+mn-cs"/>
                    </a:rPr>
                    <a:t>HyperTree</a:t>
                  </a:r>
                  <a:endParaRPr lang="zh-TW" altLang="en-US" sz="1600" b="1" kern="1200" dirty="0">
                    <a:solidFill>
                      <a:prstClr val="black"/>
                    </a:solidFill>
                    <a:latin typeface="Calibri"/>
                    <a:ea typeface="新細明體"/>
                    <a:cs typeface="+mn-cs"/>
                  </a:endParaRPr>
                </a:p>
              </p:txBody>
            </p:sp>
            <p:sp>
              <p:nvSpPr>
                <p:cNvPr id="27" name="矩形 26"/>
                <p:cNvSpPr/>
                <p:nvPr/>
              </p:nvSpPr>
              <p:spPr>
                <a:xfrm>
                  <a:off x="2928926" y="3706909"/>
                  <a:ext cx="3523209" cy="338554"/>
                </a:xfrm>
                <a:prstGeom prst="rect">
                  <a:avLst/>
                </a:prstGeom>
              </p:spPr>
              <p:txBody>
                <a:bodyPr wrap="none">
                  <a:spAutoFit/>
                </a:bodyPr>
                <a:lstStyle/>
                <a:p>
                  <a:pPr algn="l" rtl="0"/>
                  <a:r>
                    <a:rPr lang="en-US" altLang="zh-TW" sz="1600" b="0" i="1" kern="1200" dirty="0">
                      <a:solidFill>
                        <a:schemeClr val="tx2"/>
                      </a:solidFill>
                      <a:latin typeface="Calibri"/>
                      <a:ea typeface="新細明體"/>
                      <a:cs typeface="+mn-cs"/>
                    </a:rPr>
                    <a:t>http://kinase.com/tools/HyperTree.html</a:t>
                  </a:r>
                  <a:endParaRPr lang="zh-TW" altLang="en-US" sz="1600" b="0" i="1" kern="1200" dirty="0">
                    <a:solidFill>
                      <a:schemeClr val="tx2"/>
                    </a:solidFill>
                    <a:latin typeface="Calibri"/>
                    <a:ea typeface="新細明體"/>
                    <a:cs typeface="+mn-cs"/>
                  </a:endParaRPr>
                </a:p>
              </p:txBody>
            </p:sp>
            <p:pic>
              <p:nvPicPr>
                <p:cNvPr id="1042" name="Picture 18" descr="http://kinase.com/images/hyperTree24.gif"/>
                <p:cNvPicPr>
                  <a:picLocks noChangeAspect="1" noChangeArrowheads="1"/>
                </p:cNvPicPr>
                <p:nvPr/>
              </p:nvPicPr>
              <p:blipFill>
                <a:blip r:embed="rId8"/>
                <a:srcRect/>
                <a:stretch>
                  <a:fillRect/>
                </a:stretch>
              </p:blipFill>
              <p:spPr bwMode="auto">
                <a:xfrm>
                  <a:off x="500046" y="3605835"/>
                  <a:ext cx="571480" cy="571480"/>
                </a:xfrm>
                <a:prstGeom prst="rect">
                  <a:avLst/>
                </a:prstGeom>
                <a:noFill/>
              </p:spPr>
            </p:pic>
          </p:grpSp>
        </p:grpSp>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文字方塊 2"/>
          <p:cNvSpPr txBox="1"/>
          <p:nvPr/>
        </p:nvSpPr>
        <p:spPr>
          <a:xfrm>
            <a:off x="285750" y="285750"/>
            <a:ext cx="6681788" cy="461963"/>
          </a:xfrm>
          <a:prstGeom prst="rect">
            <a:avLst/>
          </a:prstGeom>
          <a:noFill/>
        </p:spPr>
        <p:txBody>
          <a:bodyPr wrap="none">
            <a:spAutoFit/>
          </a:bodyPr>
          <a:lstStyle/>
          <a:p>
            <a:pPr>
              <a:defRPr/>
            </a:pPr>
            <a:r>
              <a:rPr lang="en-US" altLang="zh-TW" sz="2400" dirty="0">
                <a:solidFill>
                  <a:prstClr val="white"/>
                </a:solidFill>
                <a:latin typeface="Calibri"/>
                <a:ea typeface="新細明體"/>
                <a:cs typeface="+mn-cs"/>
              </a:rPr>
              <a:t>BIOEDIT </a:t>
            </a:r>
            <a:r>
              <a:rPr lang="en-US" altLang="zh-TW" sz="2400" dirty="0">
                <a:solidFill>
                  <a:prstClr val="white"/>
                </a:solidFill>
                <a:latin typeface="Calibri"/>
                <a:ea typeface="新細明體"/>
                <a:cs typeface="+mn-cs"/>
                <a:sym typeface="Wingdings" pitchFamily="2" charset="2"/>
              </a:rPr>
              <a:t> </a:t>
            </a:r>
            <a:r>
              <a:rPr lang="en-US" altLang="zh-TW" sz="2400" dirty="0" err="1">
                <a:solidFill>
                  <a:prstClr val="white"/>
                </a:solidFill>
                <a:latin typeface="Calibri"/>
                <a:ea typeface="新細明體"/>
                <a:cs typeface="+mn-cs"/>
                <a:sym typeface="Wingdings" pitchFamily="2" charset="2"/>
              </a:rPr>
              <a:t>ClustalW</a:t>
            </a:r>
            <a:r>
              <a:rPr lang="en-US" altLang="zh-TW" sz="2400" dirty="0">
                <a:solidFill>
                  <a:prstClr val="white"/>
                </a:solidFill>
                <a:latin typeface="Calibri"/>
                <a:ea typeface="新細明體"/>
                <a:cs typeface="+mn-cs"/>
                <a:sym typeface="Wingdings" pitchFamily="2" charset="2"/>
              </a:rPr>
              <a:t> Multiple Alignment  PHYLIP</a:t>
            </a:r>
            <a:endParaRPr lang="zh-TW" altLang="en-US" sz="2400" dirty="0">
              <a:solidFill>
                <a:prstClr val="white"/>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defRPr/>
            </a:pPr>
            <a:fld id="{F7ED93F6-66A6-4C20-8AB8-B45CB4DB2FF5}" type="slidenum">
              <a:rPr lang="zh-TW" altLang="en-US"/>
              <a:pPr>
                <a:defRPr/>
              </a:pPr>
              <a:t>39</a:t>
            </a:fld>
            <a:endParaRPr lang="zh-TW" alt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0B1581EE-CF6B-4F1F-BD6C-E1B67D29EE24}" type="slidenum">
              <a:rPr lang="zh-TW" altLang="en-US"/>
              <a:pPr>
                <a:defRPr/>
              </a:pPr>
              <a:t>40</a:t>
            </a:fld>
            <a:endParaRPr lang="zh-TW" alt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C45ECD41-F836-43BB-A95A-55763C44A3E5}" type="slidenum">
              <a:rPr lang="zh-TW" altLang="en-US"/>
              <a:pPr>
                <a:defRPr/>
              </a:pPr>
              <a:t>41</a:t>
            </a:fld>
            <a:endParaRPr lang="zh-TW" alt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ED7D77CE-37A8-47E4-82F0-9ACE48B79554}" type="slidenum">
              <a:rPr lang="zh-TW" altLang="en-US"/>
              <a:pPr>
                <a:defRPr/>
              </a:pPr>
              <a:t>42</a:t>
            </a:fld>
            <a:endParaRPr lang="zh-TW" alt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2B9770D0-06FB-47EB-82C6-3CF4991E49F1}" type="slidenum">
              <a:rPr lang="zh-TW" altLang="en-US"/>
              <a:pPr>
                <a:defRPr/>
              </a:pPr>
              <a:t>43</a:t>
            </a:fld>
            <a:endParaRPr lang="zh-TW" alt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130B4072-768B-4173-B9D4-2A78DBA0F514}" type="slidenum">
              <a:rPr lang="zh-TW" altLang="en-US"/>
              <a:pPr>
                <a:defRPr/>
              </a:pPr>
              <a:t>44</a:t>
            </a:fld>
            <a:endParaRPr lang="zh-TW" alt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F7776257-4A96-4696-BAF0-5300775B2C56}" type="slidenum">
              <a:rPr lang="zh-TW" altLang="en-US"/>
              <a:pPr>
                <a:defRPr/>
              </a:pPr>
              <a:t>45</a:t>
            </a:fld>
            <a:endParaRPr lang="zh-TW" alt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3"/>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7A5FFBB7-C4EB-4C2C-8AFF-77BD31940737}" type="slidenum">
              <a:rPr lang="zh-TW" altLang="en-US"/>
              <a:pPr>
                <a:defRPr/>
              </a:pPr>
              <a:t>46</a:t>
            </a:fld>
            <a:endParaRPr lang="zh-TW" alt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B3C4A1D9-3E75-4D62-9CD6-19338B70456C}" type="slidenum">
              <a:rPr lang="zh-TW" altLang="en-US"/>
              <a:pPr>
                <a:defRPr/>
              </a:pPr>
              <a:t>47</a:t>
            </a:fld>
            <a:endParaRPr lang="zh-TW" alt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03EC6136-608D-4544-ACDE-B1F283E0E179}" type="slidenum">
              <a:rPr lang="zh-TW" altLang="en-US"/>
              <a:pPr>
                <a:defRPr/>
              </a:pPr>
              <a:t>48</a:t>
            </a:fld>
            <a:endParaRPr lang="zh-TW" alt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66563" name="文字方塊 2"/>
          <p:cNvSpPr txBox="1">
            <a:spLocks noChangeArrowheads="1"/>
          </p:cNvSpPr>
          <p:nvPr/>
        </p:nvSpPr>
        <p:spPr bwMode="auto">
          <a:xfrm>
            <a:off x="357188" y="428625"/>
            <a:ext cx="1143000" cy="338138"/>
          </a:xfrm>
          <a:prstGeom prst="rect">
            <a:avLst/>
          </a:prstGeom>
          <a:noFill/>
          <a:ln w="9525">
            <a:noFill/>
            <a:miter lim="800000"/>
            <a:headEnd/>
            <a:tailEnd/>
          </a:ln>
        </p:spPr>
        <p:txBody>
          <a:bodyPr wrap="none">
            <a:spAutoFit/>
          </a:bodyPr>
          <a:lstStyle/>
          <a:p>
            <a:r>
              <a:rPr lang="en-US" altLang="zh-TW" sz="1600">
                <a:solidFill>
                  <a:schemeClr val="bg1"/>
                </a:solidFill>
              </a:rPr>
              <a:t>Phylip 4.0</a:t>
            </a:r>
            <a:endParaRPr lang="zh-TW" altLang="en-US" sz="1600">
              <a:solidFill>
                <a:schemeClr val="bg1"/>
              </a:solidFill>
            </a:endParaRPr>
          </a:p>
        </p:txBody>
      </p:sp>
      <p:sp>
        <p:nvSpPr>
          <p:cNvPr id="4" name="投影片編號版面配置區 3"/>
          <p:cNvSpPr>
            <a:spLocks noGrp="1"/>
          </p:cNvSpPr>
          <p:nvPr>
            <p:ph type="sldNum" sz="quarter" idx="12"/>
          </p:nvPr>
        </p:nvSpPr>
        <p:spPr/>
        <p:txBody>
          <a:bodyPr/>
          <a:lstStyle/>
          <a:p>
            <a:pPr>
              <a:defRPr/>
            </a:pPr>
            <a:fld id="{0313C7EB-FE9C-4CCB-8369-FB3BFF56CC66}" type="slidenum">
              <a:rPr lang="zh-TW" altLang="en-US"/>
              <a:pPr>
                <a:defRPr/>
              </a:pPr>
              <a:t>49</a:t>
            </a:fld>
            <a:endParaRPr lang="zh-TW" alt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34C1883B-80E7-4B10-89E1-FA7E8762F99F}" type="slidenum">
              <a:rPr lang="zh-TW" altLang="en-US"/>
              <a:pPr>
                <a:defRPr/>
              </a:pPr>
              <a:t>50</a:t>
            </a:fld>
            <a:endParaRPr lang="zh-TW" alt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68611" name="文字方塊 2"/>
          <p:cNvSpPr txBox="1">
            <a:spLocks noChangeArrowheads="1"/>
          </p:cNvSpPr>
          <p:nvPr/>
        </p:nvSpPr>
        <p:spPr bwMode="auto">
          <a:xfrm>
            <a:off x="357188" y="428625"/>
            <a:ext cx="1143000" cy="338138"/>
          </a:xfrm>
          <a:prstGeom prst="rect">
            <a:avLst/>
          </a:prstGeom>
          <a:noFill/>
          <a:ln w="9525">
            <a:noFill/>
            <a:miter lim="800000"/>
            <a:headEnd/>
            <a:tailEnd/>
          </a:ln>
        </p:spPr>
        <p:txBody>
          <a:bodyPr wrap="none">
            <a:spAutoFit/>
          </a:bodyPr>
          <a:lstStyle/>
          <a:p>
            <a:r>
              <a:rPr lang="en-US" altLang="zh-TW" sz="1600">
                <a:solidFill>
                  <a:schemeClr val="bg1"/>
                </a:solidFill>
              </a:rPr>
              <a:t>Phylip 3.2</a:t>
            </a:r>
            <a:endParaRPr lang="zh-TW" altLang="en-US" sz="1600">
              <a:solidFill>
                <a:schemeClr val="bg1"/>
              </a:solidFill>
            </a:endParaRPr>
          </a:p>
        </p:txBody>
      </p:sp>
      <p:sp>
        <p:nvSpPr>
          <p:cNvPr id="4" name="投影片編號版面配置區 3"/>
          <p:cNvSpPr>
            <a:spLocks noGrp="1"/>
          </p:cNvSpPr>
          <p:nvPr>
            <p:ph type="sldNum" sz="quarter" idx="12"/>
          </p:nvPr>
        </p:nvSpPr>
        <p:spPr/>
        <p:txBody>
          <a:bodyPr/>
          <a:lstStyle/>
          <a:p>
            <a:pPr>
              <a:defRPr/>
            </a:pPr>
            <a:fld id="{3C0B0BB9-4579-42E2-8E4C-8788B43F551E}" type="slidenum">
              <a:rPr lang="zh-TW" altLang="en-US"/>
              <a:pPr>
                <a:defRPr/>
              </a:pPr>
              <a:t>51</a:t>
            </a:fld>
            <a:endParaRPr lang="zh-TW" alt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3"/>
          <p:cNvPicPr>
            <a:picLocks noChangeAspect="1" noChangeArrowheads="1"/>
          </p:cNvPicPr>
          <p:nvPr/>
        </p:nvPicPr>
        <p:blipFill>
          <a:blip r:embed="rId2"/>
          <a:srcRect/>
          <a:stretch>
            <a:fillRect/>
          </a:stretch>
        </p:blipFill>
        <p:spPr bwMode="auto">
          <a:xfrm>
            <a:off x="0" y="858838"/>
            <a:ext cx="9144000" cy="5140325"/>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BF706C2D-A465-4F2D-80FC-EA9B6E7A063E}" type="slidenum">
              <a:rPr lang="zh-TW" altLang="en-US"/>
              <a:pPr>
                <a:defRPr/>
              </a:pPr>
              <a:t>52</a:t>
            </a:fld>
            <a:endParaRPr lang="zh-TW" alt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4"/>
          <p:cNvPicPr>
            <a:picLocks noChangeAspect="1" noChangeArrowheads="1"/>
          </p:cNvPicPr>
          <p:nvPr/>
        </p:nvPicPr>
        <p:blipFill>
          <a:blip r:embed="rId2"/>
          <a:srcRect/>
          <a:stretch>
            <a:fillRect/>
          </a:stretch>
        </p:blipFill>
        <p:spPr bwMode="auto">
          <a:xfrm>
            <a:off x="614363" y="441325"/>
            <a:ext cx="7915275" cy="5973763"/>
          </a:xfrm>
          <a:prstGeom prst="rect">
            <a:avLst/>
          </a:prstGeom>
          <a:noFill/>
          <a:ln w="9525">
            <a:noFill/>
            <a:miter lim="800000"/>
            <a:headEnd/>
            <a:tailEnd/>
          </a:ln>
        </p:spPr>
      </p:pic>
      <p:sp>
        <p:nvSpPr>
          <p:cNvPr id="3" name="投影片編號版面配置區 2"/>
          <p:cNvSpPr>
            <a:spLocks noGrp="1"/>
          </p:cNvSpPr>
          <p:nvPr>
            <p:ph type="sldNum" sz="quarter" idx="12"/>
          </p:nvPr>
        </p:nvSpPr>
        <p:spPr/>
        <p:txBody>
          <a:bodyPr/>
          <a:lstStyle/>
          <a:p>
            <a:pPr>
              <a:defRPr/>
            </a:pPr>
            <a:fld id="{213E22C9-1BE0-4397-BA7D-9CF58A6365E5}" type="slidenum">
              <a:rPr lang="en-US" altLang="zh-TW" smtClean="0"/>
              <a:pPr>
                <a:defRPr/>
              </a:pPr>
              <a:t>53</a:t>
            </a:fld>
            <a:endParaRPr lang="en-US" altLang="zh-TW"/>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9" name="Picture 24"/>
          <p:cNvPicPr>
            <a:picLocks noChangeAspect="1" noChangeArrowheads="1"/>
          </p:cNvPicPr>
          <p:nvPr/>
        </p:nvPicPr>
        <p:blipFill>
          <a:blip r:embed="rId3"/>
          <a:srcRect/>
          <a:stretch>
            <a:fillRect/>
          </a:stretch>
        </p:blipFill>
        <p:spPr bwMode="auto">
          <a:xfrm>
            <a:off x="611188" y="1295400"/>
            <a:ext cx="7921625" cy="2638425"/>
          </a:xfrm>
          <a:prstGeom prst="rect">
            <a:avLst/>
          </a:prstGeom>
          <a:noFill/>
          <a:ln w="9525">
            <a:noFill/>
            <a:miter lim="800000"/>
            <a:headEnd/>
            <a:tailEnd/>
          </a:ln>
        </p:spPr>
      </p:pic>
      <p:sp>
        <p:nvSpPr>
          <p:cNvPr id="2060" name="AutoShape 142"/>
          <p:cNvSpPr>
            <a:spLocks noChangeArrowheads="1"/>
          </p:cNvSpPr>
          <p:nvPr/>
        </p:nvSpPr>
        <p:spPr bwMode="auto">
          <a:xfrm>
            <a:off x="611188" y="549275"/>
            <a:ext cx="2376487"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Tree build pipeline</a:t>
            </a:r>
            <a:r>
              <a:rPr lang="en-US" altLang="en-US" sz="1800">
                <a:solidFill>
                  <a:srgbClr val="990033"/>
                </a:solidFill>
                <a:ea typeface="新細明體" pitchFamily="18" charset="-120"/>
              </a:rPr>
              <a:t> </a:t>
            </a:r>
            <a:endParaRPr lang="en-US" altLang="zh-TW" sz="1800">
              <a:solidFill>
                <a:srgbClr val="990033"/>
              </a:solidFill>
              <a:ea typeface="新細明體" pitchFamily="18" charset="-120"/>
            </a:endParaRPr>
          </a:p>
        </p:txBody>
      </p:sp>
      <p:grpSp>
        <p:nvGrpSpPr>
          <p:cNvPr id="2061" name="Group 153"/>
          <p:cNvGrpSpPr>
            <a:grpSpLocks/>
          </p:cNvGrpSpPr>
          <p:nvPr/>
        </p:nvGrpSpPr>
        <p:grpSpPr bwMode="auto">
          <a:xfrm>
            <a:off x="1254125" y="3752850"/>
            <a:ext cx="6594475" cy="2573338"/>
            <a:chOff x="470" y="2364"/>
            <a:chExt cx="4154" cy="1621"/>
          </a:xfrm>
        </p:grpSpPr>
        <p:grpSp>
          <p:nvGrpSpPr>
            <p:cNvPr id="2063" name="Group 102"/>
            <p:cNvGrpSpPr>
              <a:grpSpLocks/>
            </p:cNvGrpSpPr>
            <p:nvPr/>
          </p:nvGrpSpPr>
          <p:grpSpPr bwMode="auto">
            <a:xfrm>
              <a:off x="2765" y="2911"/>
              <a:ext cx="608" cy="464"/>
              <a:chOff x="2925" y="2055"/>
              <a:chExt cx="608" cy="464"/>
            </a:xfrm>
          </p:grpSpPr>
          <p:pic>
            <p:nvPicPr>
              <p:cNvPr id="2106" name="Picture 17" descr="[Icon]"/>
              <p:cNvPicPr>
                <a:picLocks noChangeAspect="1" noChangeArrowheads="1"/>
              </p:cNvPicPr>
              <p:nvPr/>
            </p:nvPicPr>
            <p:blipFill>
              <a:blip r:embed="rId4"/>
              <a:srcRect/>
              <a:stretch>
                <a:fillRect/>
              </a:stretch>
            </p:blipFill>
            <p:spPr bwMode="auto">
              <a:xfrm>
                <a:off x="3059" y="2055"/>
                <a:ext cx="340" cy="340"/>
              </a:xfrm>
              <a:prstGeom prst="rect">
                <a:avLst/>
              </a:prstGeom>
              <a:noFill/>
              <a:ln w="9525">
                <a:noFill/>
                <a:miter lim="800000"/>
                <a:headEnd/>
                <a:tailEnd/>
              </a:ln>
            </p:spPr>
          </p:pic>
          <p:sp>
            <p:nvSpPr>
              <p:cNvPr id="2107" name="Rectangle 19"/>
              <p:cNvSpPr>
                <a:spLocks noChangeArrowheads="1"/>
              </p:cNvSpPr>
              <p:nvPr/>
            </p:nvSpPr>
            <p:spPr bwMode="auto">
              <a:xfrm>
                <a:off x="2925" y="2384"/>
                <a:ext cx="608" cy="135"/>
              </a:xfrm>
              <a:prstGeom prst="rect">
                <a:avLst/>
              </a:prstGeom>
              <a:noFill/>
              <a:ln w="9525">
                <a:noFill/>
                <a:miter lim="800000"/>
                <a:headEnd/>
                <a:tailEnd/>
              </a:ln>
            </p:spPr>
            <p:txBody>
              <a:bodyPr wrap="none">
                <a:spAutoFit/>
              </a:bodyPr>
              <a:lstStyle/>
              <a:p>
                <a:r>
                  <a:rPr lang="en-US" altLang="zh-TW">
                    <a:solidFill>
                      <a:schemeClr val="accent2"/>
                    </a:solidFill>
                  </a:rPr>
                  <a:t>NEIGHBOR.EXE</a:t>
                </a:r>
              </a:p>
            </p:txBody>
          </p:sp>
        </p:grpSp>
        <p:grpSp>
          <p:nvGrpSpPr>
            <p:cNvPr id="2064" name="Group 99"/>
            <p:cNvGrpSpPr>
              <a:grpSpLocks/>
            </p:cNvGrpSpPr>
            <p:nvPr/>
          </p:nvGrpSpPr>
          <p:grpSpPr bwMode="auto">
            <a:xfrm>
              <a:off x="885" y="2911"/>
              <a:ext cx="584" cy="464"/>
              <a:chOff x="975" y="2055"/>
              <a:chExt cx="584" cy="464"/>
            </a:xfrm>
          </p:grpSpPr>
          <p:pic>
            <p:nvPicPr>
              <p:cNvPr id="2104" name="Picture 26" descr="[Icon]"/>
              <p:cNvPicPr>
                <a:picLocks noChangeAspect="1" noChangeArrowheads="1"/>
              </p:cNvPicPr>
              <p:nvPr/>
            </p:nvPicPr>
            <p:blipFill>
              <a:blip r:embed="rId5"/>
              <a:srcRect/>
              <a:stretch>
                <a:fillRect/>
              </a:stretch>
            </p:blipFill>
            <p:spPr bwMode="auto">
              <a:xfrm>
                <a:off x="1097" y="2055"/>
                <a:ext cx="340" cy="340"/>
              </a:xfrm>
              <a:prstGeom prst="rect">
                <a:avLst/>
              </a:prstGeom>
              <a:noFill/>
              <a:ln w="9525">
                <a:noFill/>
                <a:miter lim="800000"/>
                <a:headEnd/>
                <a:tailEnd/>
              </a:ln>
            </p:spPr>
          </p:pic>
          <p:sp>
            <p:nvSpPr>
              <p:cNvPr id="2105" name="Text Box 27"/>
              <p:cNvSpPr txBox="1">
                <a:spLocks noChangeArrowheads="1"/>
              </p:cNvSpPr>
              <p:nvPr/>
            </p:nvSpPr>
            <p:spPr bwMode="auto">
              <a:xfrm>
                <a:off x="975" y="2384"/>
                <a:ext cx="584" cy="135"/>
              </a:xfrm>
              <a:prstGeom prst="rect">
                <a:avLst/>
              </a:prstGeom>
              <a:noFill/>
              <a:ln w="9525">
                <a:noFill/>
                <a:miter lim="800000"/>
                <a:headEnd/>
                <a:tailEnd/>
              </a:ln>
            </p:spPr>
            <p:txBody>
              <a:bodyPr wrap="none">
                <a:spAutoFit/>
              </a:bodyPr>
              <a:lstStyle/>
              <a:p>
                <a:r>
                  <a:rPr lang="en-US" altLang="zh-TW">
                    <a:solidFill>
                      <a:schemeClr val="accent2"/>
                    </a:solidFill>
                  </a:rPr>
                  <a:t>SEQBOOT.EXE</a:t>
                </a:r>
              </a:p>
            </p:txBody>
          </p:sp>
        </p:grpSp>
        <p:grpSp>
          <p:nvGrpSpPr>
            <p:cNvPr id="2065" name="Group 104"/>
            <p:cNvGrpSpPr>
              <a:grpSpLocks/>
            </p:cNvGrpSpPr>
            <p:nvPr/>
          </p:nvGrpSpPr>
          <p:grpSpPr bwMode="auto">
            <a:xfrm>
              <a:off x="4001" y="2911"/>
              <a:ext cx="623" cy="464"/>
              <a:chOff x="4468" y="2055"/>
              <a:chExt cx="623" cy="464"/>
            </a:xfrm>
          </p:grpSpPr>
          <p:pic>
            <p:nvPicPr>
              <p:cNvPr id="2102" name="Picture 32" descr="[Icon]"/>
              <p:cNvPicPr>
                <a:picLocks noChangeAspect="1" noChangeArrowheads="1"/>
              </p:cNvPicPr>
              <p:nvPr/>
            </p:nvPicPr>
            <p:blipFill>
              <a:blip r:embed="rId6"/>
              <a:srcRect/>
              <a:stretch>
                <a:fillRect/>
              </a:stretch>
            </p:blipFill>
            <p:spPr bwMode="auto">
              <a:xfrm>
                <a:off x="4609" y="2055"/>
                <a:ext cx="340" cy="340"/>
              </a:xfrm>
              <a:prstGeom prst="rect">
                <a:avLst/>
              </a:prstGeom>
              <a:noFill/>
              <a:ln w="9525">
                <a:noFill/>
                <a:miter lim="800000"/>
                <a:headEnd/>
                <a:tailEnd/>
              </a:ln>
            </p:spPr>
          </p:pic>
          <p:sp>
            <p:nvSpPr>
              <p:cNvPr id="2103" name="Rectangle 33"/>
              <p:cNvSpPr>
                <a:spLocks noChangeArrowheads="1"/>
              </p:cNvSpPr>
              <p:nvPr/>
            </p:nvSpPr>
            <p:spPr bwMode="auto">
              <a:xfrm>
                <a:off x="4468" y="2384"/>
                <a:ext cx="623" cy="135"/>
              </a:xfrm>
              <a:prstGeom prst="rect">
                <a:avLst/>
              </a:prstGeom>
              <a:noFill/>
              <a:ln w="9525">
                <a:noFill/>
                <a:miter lim="800000"/>
                <a:headEnd/>
                <a:tailEnd/>
              </a:ln>
            </p:spPr>
            <p:txBody>
              <a:bodyPr wrap="none">
                <a:spAutoFit/>
              </a:bodyPr>
              <a:lstStyle/>
              <a:p>
                <a:r>
                  <a:rPr lang="en-US" altLang="zh-TW">
                    <a:solidFill>
                      <a:schemeClr val="accent2"/>
                    </a:solidFill>
                  </a:rPr>
                  <a:t>CONSENSE.EXE</a:t>
                </a:r>
              </a:p>
            </p:txBody>
          </p:sp>
        </p:grpSp>
        <p:grpSp>
          <p:nvGrpSpPr>
            <p:cNvPr id="2066" name="Group 100"/>
            <p:cNvGrpSpPr>
              <a:grpSpLocks/>
            </p:cNvGrpSpPr>
            <p:nvPr/>
          </p:nvGrpSpPr>
          <p:grpSpPr bwMode="auto">
            <a:xfrm>
              <a:off x="1855" y="2911"/>
              <a:ext cx="547" cy="464"/>
              <a:chOff x="1610" y="2055"/>
              <a:chExt cx="547" cy="464"/>
            </a:xfrm>
          </p:grpSpPr>
          <p:pic>
            <p:nvPicPr>
              <p:cNvPr id="2100" name="Picture 13" descr="[Icon]"/>
              <p:cNvPicPr>
                <a:picLocks noChangeAspect="1" noChangeArrowheads="1"/>
              </p:cNvPicPr>
              <p:nvPr/>
            </p:nvPicPr>
            <p:blipFill>
              <a:blip r:embed="rId7"/>
              <a:srcRect/>
              <a:stretch>
                <a:fillRect/>
              </a:stretch>
            </p:blipFill>
            <p:spPr bwMode="auto">
              <a:xfrm>
                <a:off x="1713" y="2055"/>
                <a:ext cx="340" cy="340"/>
              </a:xfrm>
              <a:prstGeom prst="rect">
                <a:avLst/>
              </a:prstGeom>
              <a:noFill/>
              <a:ln w="9525">
                <a:noFill/>
                <a:miter lim="800000"/>
                <a:headEnd/>
                <a:tailEnd/>
              </a:ln>
            </p:spPr>
          </p:pic>
          <p:sp>
            <p:nvSpPr>
              <p:cNvPr id="2101" name="Text Box 14"/>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chemeClr val="accent2"/>
                    </a:solidFill>
                  </a:rPr>
                  <a:t>DNADIST.EXE</a:t>
                </a:r>
              </a:p>
            </p:txBody>
          </p:sp>
        </p:grpSp>
        <p:grpSp>
          <p:nvGrpSpPr>
            <p:cNvPr id="2067" name="Group 101"/>
            <p:cNvGrpSpPr>
              <a:grpSpLocks/>
            </p:cNvGrpSpPr>
            <p:nvPr/>
          </p:nvGrpSpPr>
          <p:grpSpPr bwMode="auto">
            <a:xfrm>
              <a:off x="1835" y="2364"/>
              <a:ext cx="587" cy="464"/>
              <a:chOff x="2245" y="2055"/>
              <a:chExt cx="587" cy="464"/>
            </a:xfrm>
          </p:grpSpPr>
          <p:pic>
            <p:nvPicPr>
              <p:cNvPr id="2098" name="Picture 29" descr="[Icon]"/>
              <p:cNvPicPr>
                <a:picLocks noChangeAspect="1" noChangeArrowheads="1"/>
              </p:cNvPicPr>
              <p:nvPr/>
            </p:nvPicPr>
            <p:blipFill>
              <a:blip r:embed="rId8"/>
              <a:srcRect/>
              <a:stretch>
                <a:fillRect/>
              </a:stretch>
            </p:blipFill>
            <p:spPr bwMode="auto">
              <a:xfrm>
                <a:off x="2368" y="2055"/>
                <a:ext cx="340" cy="340"/>
              </a:xfrm>
              <a:prstGeom prst="rect">
                <a:avLst/>
              </a:prstGeom>
              <a:noFill/>
              <a:ln w="9525">
                <a:noFill/>
                <a:miter lim="800000"/>
                <a:headEnd/>
                <a:tailEnd/>
              </a:ln>
            </p:spPr>
          </p:pic>
          <p:sp>
            <p:nvSpPr>
              <p:cNvPr id="2099" name="Text Box 30"/>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chemeClr val="accent2"/>
                    </a:solidFill>
                  </a:rPr>
                  <a:t>PROTDIST.EXE</a:t>
                </a:r>
              </a:p>
            </p:txBody>
          </p:sp>
        </p:grpSp>
        <p:grpSp>
          <p:nvGrpSpPr>
            <p:cNvPr id="2068" name="Group 107"/>
            <p:cNvGrpSpPr>
              <a:grpSpLocks/>
            </p:cNvGrpSpPr>
            <p:nvPr/>
          </p:nvGrpSpPr>
          <p:grpSpPr bwMode="auto">
            <a:xfrm>
              <a:off x="1023" y="3521"/>
              <a:ext cx="308" cy="464"/>
              <a:chOff x="100" y="2055"/>
              <a:chExt cx="308" cy="464"/>
            </a:xfrm>
          </p:grpSpPr>
          <p:sp>
            <p:nvSpPr>
              <p:cNvPr id="2097" name="Text Box 7"/>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2058" name="Object 91"/>
              <p:cNvGraphicFramePr>
                <a:graphicFrameLocks noChangeAspect="1"/>
              </p:cNvGraphicFramePr>
              <p:nvPr/>
            </p:nvGraphicFramePr>
            <p:xfrm>
              <a:off x="111" y="2055"/>
              <a:ext cx="286" cy="340"/>
            </p:xfrm>
            <a:graphic>
              <a:graphicData uri="http://schemas.openxmlformats.org/presentationml/2006/ole">
                <p:oleObj spid="_x0000_s2058" name="Image" r:id="rId9" imgW="406063" imgH="482370" progId="Photoshop.Image.8">
                  <p:embed/>
                </p:oleObj>
              </a:graphicData>
            </a:graphic>
          </p:graphicFrame>
        </p:grpSp>
        <p:grpSp>
          <p:nvGrpSpPr>
            <p:cNvPr id="2069" name="Group 98"/>
            <p:cNvGrpSpPr>
              <a:grpSpLocks/>
            </p:cNvGrpSpPr>
            <p:nvPr/>
          </p:nvGrpSpPr>
          <p:grpSpPr bwMode="auto">
            <a:xfrm>
              <a:off x="470" y="2911"/>
              <a:ext cx="283" cy="464"/>
              <a:chOff x="475" y="2055"/>
              <a:chExt cx="283" cy="464"/>
            </a:xfrm>
          </p:grpSpPr>
          <p:sp>
            <p:nvSpPr>
              <p:cNvPr id="2096" name="Text Box 23"/>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2057" name="Object 95"/>
              <p:cNvGraphicFramePr>
                <a:graphicFrameLocks noChangeAspect="1"/>
              </p:cNvGraphicFramePr>
              <p:nvPr/>
            </p:nvGraphicFramePr>
            <p:xfrm>
              <a:off x="475" y="2055"/>
              <a:ext cx="283" cy="340"/>
            </p:xfrm>
            <a:graphic>
              <a:graphicData uri="http://schemas.openxmlformats.org/presentationml/2006/ole">
                <p:oleObj spid="_x0000_s2057" name="Image" r:id="rId10" imgW="380818" imgH="456821" progId="Photoshop.Image.8">
                  <p:embed/>
                </p:oleObj>
              </a:graphicData>
            </a:graphic>
          </p:graphicFrame>
        </p:grpSp>
        <p:grpSp>
          <p:nvGrpSpPr>
            <p:cNvPr id="2070" name="Group 152"/>
            <p:cNvGrpSpPr>
              <a:grpSpLocks/>
            </p:cNvGrpSpPr>
            <p:nvPr/>
          </p:nvGrpSpPr>
          <p:grpSpPr bwMode="auto">
            <a:xfrm>
              <a:off x="3545" y="2911"/>
              <a:ext cx="283" cy="464"/>
              <a:chOff x="3545" y="2911"/>
              <a:chExt cx="283" cy="464"/>
            </a:xfrm>
          </p:grpSpPr>
          <p:sp>
            <p:nvSpPr>
              <p:cNvPr id="2095" name="Text Box 68"/>
              <p:cNvSpPr txBox="1">
                <a:spLocks noChangeArrowheads="1"/>
              </p:cNvSpPr>
              <p:nvPr/>
            </p:nvSpPr>
            <p:spPr bwMode="auto">
              <a:xfrm>
                <a:off x="3554" y="3240"/>
                <a:ext cx="266" cy="135"/>
              </a:xfrm>
              <a:prstGeom prst="rect">
                <a:avLst/>
              </a:prstGeom>
              <a:noFill/>
              <a:ln w="9525">
                <a:noFill/>
                <a:miter lim="800000"/>
                <a:headEnd/>
                <a:tailEnd/>
              </a:ln>
            </p:spPr>
            <p:txBody>
              <a:bodyPr wrap="none">
                <a:spAutoFit/>
              </a:bodyPr>
              <a:lstStyle/>
              <a:p>
                <a:r>
                  <a:rPr kumimoji="0" lang="en-US" altLang="zh-TW">
                    <a:solidFill>
                      <a:srgbClr val="A50021"/>
                    </a:solidFill>
                  </a:rPr>
                  <a:t>in</a:t>
                </a:r>
                <a:r>
                  <a:rPr lang="en-US" altLang="zh-TW">
                    <a:solidFill>
                      <a:srgbClr val="A50021"/>
                    </a:solidFill>
                  </a:rPr>
                  <a:t>file</a:t>
                </a:r>
              </a:p>
            </p:txBody>
          </p:sp>
          <p:graphicFrame>
            <p:nvGraphicFramePr>
              <p:cNvPr id="2056" name="Object 96"/>
              <p:cNvGraphicFramePr>
                <a:graphicFrameLocks noChangeAspect="1"/>
              </p:cNvGraphicFramePr>
              <p:nvPr/>
            </p:nvGraphicFramePr>
            <p:xfrm>
              <a:off x="3545" y="2911"/>
              <a:ext cx="283" cy="340"/>
            </p:xfrm>
            <a:graphic>
              <a:graphicData uri="http://schemas.openxmlformats.org/presentationml/2006/ole">
                <p:oleObj spid="_x0000_s2056" name="Image" r:id="rId11" imgW="380818" imgH="456821" progId="Photoshop.Image.8">
                  <p:embed/>
                </p:oleObj>
              </a:graphicData>
            </a:graphic>
          </p:graphicFrame>
        </p:grpSp>
        <p:cxnSp>
          <p:nvCxnSpPr>
            <p:cNvPr id="2071" name="AutoShape 111"/>
            <p:cNvCxnSpPr>
              <a:cxnSpLocks noChangeShapeType="1"/>
            </p:cNvCxnSpPr>
            <p:nvPr/>
          </p:nvCxnSpPr>
          <p:spPr bwMode="auto">
            <a:xfrm>
              <a:off x="753" y="3081"/>
              <a:ext cx="254" cy="0"/>
            </a:xfrm>
            <a:prstGeom prst="straightConnector1">
              <a:avLst/>
            </a:prstGeom>
            <a:noFill/>
            <a:ln w="19050">
              <a:solidFill>
                <a:srgbClr val="006600"/>
              </a:solidFill>
              <a:round/>
              <a:headEnd/>
              <a:tailEnd type="triangle" w="med" len="med"/>
            </a:ln>
          </p:spPr>
        </p:cxnSp>
        <p:cxnSp>
          <p:nvCxnSpPr>
            <p:cNvPr id="2072" name="AutoShape 112"/>
            <p:cNvCxnSpPr>
              <a:cxnSpLocks noChangeShapeType="1"/>
              <a:stCxn id="2105" idx="2"/>
            </p:cNvCxnSpPr>
            <p:nvPr/>
          </p:nvCxnSpPr>
          <p:spPr bwMode="auto">
            <a:xfrm>
              <a:off x="1177" y="3375"/>
              <a:ext cx="0" cy="146"/>
            </a:xfrm>
            <a:prstGeom prst="straightConnector1">
              <a:avLst/>
            </a:prstGeom>
            <a:noFill/>
            <a:ln w="19050">
              <a:solidFill>
                <a:srgbClr val="006600"/>
              </a:solidFill>
              <a:round/>
              <a:headEnd/>
              <a:tailEnd type="triangle" w="med" len="med"/>
            </a:ln>
          </p:spPr>
        </p:cxnSp>
        <p:grpSp>
          <p:nvGrpSpPr>
            <p:cNvPr id="2073" name="Group 113"/>
            <p:cNvGrpSpPr>
              <a:grpSpLocks/>
            </p:cNvGrpSpPr>
            <p:nvPr/>
          </p:nvGrpSpPr>
          <p:grpSpPr bwMode="auto">
            <a:xfrm>
              <a:off x="1508" y="3521"/>
              <a:ext cx="283" cy="464"/>
              <a:chOff x="475" y="2055"/>
              <a:chExt cx="283" cy="464"/>
            </a:xfrm>
          </p:grpSpPr>
          <p:sp>
            <p:nvSpPr>
              <p:cNvPr id="2094" name="Text Box 114"/>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2055" name="Object 115"/>
              <p:cNvGraphicFramePr>
                <a:graphicFrameLocks noChangeAspect="1"/>
              </p:cNvGraphicFramePr>
              <p:nvPr/>
            </p:nvGraphicFramePr>
            <p:xfrm>
              <a:off x="475" y="2055"/>
              <a:ext cx="283" cy="340"/>
            </p:xfrm>
            <a:graphic>
              <a:graphicData uri="http://schemas.openxmlformats.org/presentationml/2006/ole">
                <p:oleObj spid="_x0000_s2055" name="Image" r:id="rId12" imgW="380818" imgH="456821" progId="Photoshop.Image.8">
                  <p:embed/>
                </p:oleObj>
              </a:graphicData>
            </a:graphic>
          </p:graphicFrame>
        </p:grpSp>
        <p:cxnSp>
          <p:nvCxnSpPr>
            <p:cNvPr id="2074" name="AutoShape 116"/>
            <p:cNvCxnSpPr>
              <a:cxnSpLocks noChangeShapeType="1"/>
            </p:cNvCxnSpPr>
            <p:nvPr/>
          </p:nvCxnSpPr>
          <p:spPr bwMode="auto">
            <a:xfrm>
              <a:off x="1320" y="3691"/>
              <a:ext cx="188" cy="0"/>
            </a:xfrm>
            <a:prstGeom prst="straightConnector1">
              <a:avLst/>
            </a:prstGeom>
            <a:noFill/>
            <a:ln w="19050">
              <a:solidFill>
                <a:srgbClr val="006600"/>
              </a:solidFill>
              <a:round/>
              <a:headEnd/>
              <a:tailEnd type="triangle" w="med" len="med"/>
            </a:ln>
          </p:spPr>
        </p:cxnSp>
        <p:cxnSp>
          <p:nvCxnSpPr>
            <p:cNvPr id="2075" name="AutoShape 118"/>
            <p:cNvCxnSpPr>
              <a:cxnSpLocks noChangeShapeType="1"/>
            </p:cNvCxnSpPr>
            <p:nvPr/>
          </p:nvCxnSpPr>
          <p:spPr bwMode="auto">
            <a:xfrm rot="-5400000">
              <a:off x="1584" y="3147"/>
              <a:ext cx="440" cy="308"/>
            </a:xfrm>
            <a:prstGeom prst="bentConnector2">
              <a:avLst/>
            </a:prstGeom>
            <a:noFill/>
            <a:ln w="19050">
              <a:solidFill>
                <a:srgbClr val="006600"/>
              </a:solidFill>
              <a:miter lim="800000"/>
              <a:headEnd/>
              <a:tailEnd type="triangle" w="med" len="med"/>
            </a:ln>
          </p:spPr>
        </p:cxnSp>
        <p:grpSp>
          <p:nvGrpSpPr>
            <p:cNvPr id="2076" name="Group 119"/>
            <p:cNvGrpSpPr>
              <a:grpSpLocks/>
            </p:cNvGrpSpPr>
            <p:nvPr/>
          </p:nvGrpSpPr>
          <p:grpSpPr bwMode="auto">
            <a:xfrm>
              <a:off x="1974" y="3521"/>
              <a:ext cx="308" cy="464"/>
              <a:chOff x="100" y="2055"/>
              <a:chExt cx="308" cy="464"/>
            </a:xfrm>
          </p:grpSpPr>
          <p:sp>
            <p:nvSpPr>
              <p:cNvPr id="2093" name="Text Box 120"/>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2054" name="Object 121"/>
              <p:cNvGraphicFramePr>
                <a:graphicFrameLocks noChangeAspect="1"/>
              </p:cNvGraphicFramePr>
              <p:nvPr/>
            </p:nvGraphicFramePr>
            <p:xfrm>
              <a:off x="111" y="2055"/>
              <a:ext cx="286" cy="340"/>
            </p:xfrm>
            <a:graphic>
              <a:graphicData uri="http://schemas.openxmlformats.org/presentationml/2006/ole">
                <p:oleObj spid="_x0000_s2054" name="Image" r:id="rId13" imgW="406063" imgH="482370" progId="Photoshop.Image.8">
                  <p:embed/>
                </p:oleObj>
              </a:graphicData>
            </a:graphic>
          </p:graphicFrame>
        </p:grpSp>
        <p:cxnSp>
          <p:nvCxnSpPr>
            <p:cNvPr id="2077" name="AutoShape 122"/>
            <p:cNvCxnSpPr>
              <a:cxnSpLocks noChangeShapeType="1"/>
              <a:stCxn id="2101" idx="2"/>
            </p:cNvCxnSpPr>
            <p:nvPr/>
          </p:nvCxnSpPr>
          <p:spPr bwMode="auto">
            <a:xfrm flipH="1">
              <a:off x="2128" y="3375"/>
              <a:ext cx="1" cy="146"/>
            </a:xfrm>
            <a:prstGeom prst="straightConnector1">
              <a:avLst/>
            </a:prstGeom>
            <a:noFill/>
            <a:ln w="19050">
              <a:solidFill>
                <a:srgbClr val="006600"/>
              </a:solidFill>
              <a:round/>
              <a:headEnd/>
              <a:tailEnd type="triangle" w="med" len="med"/>
            </a:ln>
          </p:spPr>
        </p:cxnSp>
        <p:grpSp>
          <p:nvGrpSpPr>
            <p:cNvPr id="2078" name="Group 123"/>
            <p:cNvGrpSpPr>
              <a:grpSpLocks/>
            </p:cNvGrpSpPr>
            <p:nvPr/>
          </p:nvGrpSpPr>
          <p:grpSpPr bwMode="auto">
            <a:xfrm>
              <a:off x="2454" y="3521"/>
              <a:ext cx="283" cy="464"/>
              <a:chOff x="475" y="2055"/>
              <a:chExt cx="283" cy="464"/>
            </a:xfrm>
          </p:grpSpPr>
          <p:sp>
            <p:nvSpPr>
              <p:cNvPr id="2092" name="Text Box 124"/>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2053" name="Object 125"/>
              <p:cNvGraphicFramePr>
                <a:graphicFrameLocks noChangeAspect="1"/>
              </p:cNvGraphicFramePr>
              <p:nvPr/>
            </p:nvGraphicFramePr>
            <p:xfrm>
              <a:off x="475" y="2055"/>
              <a:ext cx="283" cy="340"/>
            </p:xfrm>
            <a:graphic>
              <a:graphicData uri="http://schemas.openxmlformats.org/presentationml/2006/ole">
                <p:oleObj spid="_x0000_s2053" name="Image" r:id="rId14" imgW="380818" imgH="456821" progId="Photoshop.Image.8">
                  <p:embed/>
                </p:oleObj>
              </a:graphicData>
            </a:graphic>
          </p:graphicFrame>
        </p:grpSp>
        <p:cxnSp>
          <p:nvCxnSpPr>
            <p:cNvPr id="2079" name="AutoShape 126"/>
            <p:cNvCxnSpPr>
              <a:cxnSpLocks noChangeShapeType="1"/>
            </p:cNvCxnSpPr>
            <p:nvPr/>
          </p:nvCxnSpPr>
          <p:spPr bwMode="auto">
            <a:xfrm>
              <a:off x="2271" y="3691"/>
              <a:ext cx="183" cy="0"/>
            </a:xfrm>
            <a:prstGeom prst="straightConnector1">
              <a:avLst/>
            </a:prstGeom>
            <a:noFill/>
            <a:ln w="19050">
              <a:solidFill>
                <a:srgbClr val="006600"/>
              </a:solidFill>
              <a:round/>
              <a:headEnd/>
              <a:tailEnd type="triangle" w="med" len="med"/>
            </a:ln>
          </p:spPr>
        </p:cxnSp>
        <p:cxnSp>
          <p:nvCxnSpPr>
            <p:cNvPr id="2080" name="AutoShape 127"/>
            <p:cNvCxnSpPr>
              <a:cxnSpLocks noChangeShapeType="1"/>
            </p:cNvCxnSpPr>
            <p:nvPr/>
          </p:nvCxnSpPr>
          <p:spPr bwMode="auto">
            <a:xfrm rot="-5400000">
              <a:off x="2528" y="3149"/>
              <a:ext cx="440" cy="303"/>
            </a:xfrm>
            <a:prstGeom prst="bentConnector2">
              <a:avLst/>
            </a:prstGeom>
            <a:noFill/>
            <a:ln w="19050">
              <a:solidFill>
                <a:srgbClr val="006600"/>
              </a:solidFill>
              <a:miter lim="800000"/>
              <a:headEnd/>
              <a:tailEnd type="triangle" w="med" len="med"/>
            </a:ln>
          </p:spPr>
        </p:cxnSp>
        <p:grpSp>
          <p:nvGrpSpPr>
            <p:cNvPr id="2081" name="Group 128"/>
            <p:cNvGrpSpPr>
              <a:grpSpLocks/>
            </p:cNvGrpSpPr>
            <p:nvPr/>
          </p:nvGrpSpPr>
          <p:grpSpPr bwMode="auto">
            <a:xfrm>
              <a:off x="2915" y="3521"/>
              <a:ext cx="308" cy="464"/>
              <a:chOff x="100" y="2055"/>
              <a:chExt cx="308" cy="464"/>
            </a:xfrm>
          </p:grpSpPr>
          <p:sp>
            <p:nvSpPr>
              <p:cNvPr id="2091" name="Text Box 129"/>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2052" name="Object 130"/>
              <p:cNvGraphicFramePr>
                <a:graphicFrameLocks noChangeAspect="1"/>
              </p:cNvGraphicFramePr>
              <p:nvPr/>
            </p:nvGraphicFramePr>
            <p:xfrm>
              <a:off x="111" y="2055"/>
              <a:ext cx="286" cy="340"/>
            </p:xfrm>
            <a:graphic>
              <a:graphicData uri="http://schemas.openxmlformats.org/presentationml/2006/ole">
                <p:oleObj spid="_x0000_s2052" name="Image" r:id="rId15" imgW="406063" imgH="482370" progId="Photoshop.Image.8">
                  <p:embed/>
                </p:oleObj>
              </a:graphicData>
            </a:graphic>
          </p:graphicFrame>
        </p:grpSp>
        <p:cxnSp>
          <p:nvCxnSpPr>
            <p:cNvPr id="2082" name="AutoShape 131"/>
            <p:cNvCxnSpPr>
              <a:cxnSpLocks noChangeShapeType="1"/>
              <a:stCxn id="2107" idx="2"/>
            </p:cNvCxnSpPr>
            <p:nvPr/>
          </p:nvCxnSpPr>
          <p:spPr bwMode="auto">
            <a:xfrm>
              <a:off x="3069" y="3375"/>
              <a:ext cx="0" cy="146"/>
            </a:xfrm>
            <a:prstGeom prst="straightConnector1">
              <a:avLst/>
            </a:prstGeom>
            <a:noFill/>
            <a:ln w="19050">
              <a:solidFill>
                <a:srgbClr val="006600"/>
              </a:solidFill>
              <a:round/>
              <a:headEnd/>
              <a:tailEnd type="triangle" w="med" len="med"/>
            </a:ln>
          </p:spPr>
        </p:cxnSp>
        <p:cxnSp>
          <p:nvCxnSpPr>
            <p:cNvPr id="2083" name="AutoShape 133"/>
            <p:cNvCxnSpPr>
              <a:cxnSpLocks noChangeShapeType="1"/>
            </p:cNvCxnSpPr>
            <p:nvPr/>
          </p:nvCxnSpPr>
          <p:spPr bwMode="auto">
            <a:xfrm>
              <a:off x="3828" y="3081"/>
              <a:ext cx="314" cy="0"/>
            </a:xfrm>
            <a:prstGeom prst="straightConnector1">
              <a:avLst/>
            </a:prstGeom>
            <a:noFill/>
            <a:ln w="19050">
              <a:solidFill>
                <a:srgbClr val="006600"/>
              </a:solidFill>
              <a:round/>
              <a:headEnd/>
              <a:tailEnd type="triangle" w="med" len="med"/>
            </a:ln>
          </p:spPr>
        </p:cxnSp>
        <p:grpSp>
          <p:nvGrpSpPr>
            <p:cNvPr id="2084" name="Group 134"/>
            <p:cNvGrpSpPr>
              <a:grpSpLocks/>
            </p:cNvGrpSpPr>
            <p:nvPr/>
          </p:nvGrpSpPr>
          <p:grpSpPr bwMode="auto">
            <a:xfrm>
              <a:off x="4159" y="3521"/>
              <a:ext cx="308" cy="464"/>
              <a:chOff x="100" y="2055"/>
              <a:chExt cx="308" cy="464"/>
            </a:xfrm>
          </p:grpSpPr>
          <p:sp>
            <p:nvSpPr>
              <p:cNvPr id="2090" name="Text Box 135"/>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2051" name="Object 136"/>
              <p:cNvGraphicFramePr>
                <a:graphicFrameLocks noChangeAspect="1"/>
              </p:cNvGraphicFramePr>
              <p:nvPr/>
            </p:nvGraphicFramePr>
            <p:xfrm>
              <a:off x="111" y="2055"/>
              <a:ext cx="286" cy="340"/>
            </p:xfrm>
            <a:graphic>
              <a:graphicData uri="http://schemas.openxmlformats.org/presentationml/2006/ole">
                <p:oleObj spid="_x0000_s2051" name="Image" r:id="rId16" imgW="406063" imgH="482370" progId="Photoshop.Image.8">
                  <p:embed/>
                </p:oleObj>
              </a:graphicData>
            </a:graphic>
          </p:graphicFrame>
        </p:grpSp>
        <p:cxnSp>
          <p:nvCxnSpPr>
            <p:cNvPr id="2085" name="AutoShape 137"/>
            <p:cNvCxnSpPr>
              <a:cxnSpLocks noChangeShapeType="1"/>
              <a:stCxn id="2103" idx="2"/>
            </p:cNvCxnSpPr>
            <p:nvPr/>
          </p:nvCxnSpPr>
          <p:spPr bwMode="auto">
            <a:xfrm>
              <a:off x="4313" y="3375"/>
              <a:ext cx="0" cy="146"/>
            </a:xfrm>
            <a:prstGeom prst="straightConnector1">
              <a:avLst/>
            </a:prstGeom>
            <a:noFill/>
            <a:ln w="19050">
              <a:solidFill>
                <a:srgbClr val="006600"/>
              </a:solidFill>
              <a:round/>
              <a:headEnd/>
              <a:tailEnd type="triangle" w="med" len="med"/>
            </a:ln>
          </p:spPr>
        </p:cxnSp>
        <p:cxnSp>
          <p:nvCxnSpPr>
            <p:cNvPr id="2086" name="AutoShape 143"/>
            <p:cNvCxnSpPr>
              <a:cxnSpLocks noChangeShapeType="1"/>
            </p:cNvCxnSpPr>
            <p:nvPr/>
          </p:nvCxnSpPr>
          <p:spPr bwMode="auto">
            <a:xfrm>
              <a:off x="2298" y="2534"/>
              <a:ext cx="1" cy="547"/>
            </a:xfrm>
            <a:prstGeom prst="bentConnector3">
              <a:avLst>
                <a:gd name="adj1" fmla="val 14400005"/>
              </a:avLst>
            </a:prstGeom>
            <a:noFill/>
            <a:ln w="19050">
              <a:solidFill>
                <a:srgbClr val="006600"/>
              </a:solidFill>
              <a:miter lim="800000"/>
              <a:headEnd type="triangle" w="med" len="med"/>
              <a:tailEnd type="triangle" w="med" len="med"/>
            </a:ln>
          </p:spPr>
        </p:cxnSp>
        <p:grpSp>
          <p:nvGrpSpPr>
            <p:cNvPr id="2087" name="Group 148"/>
            <p:cNvGrpSpPr>
              <a:grpSpLocks/>
            </p:cNvGrpSpPr>
            <p:nvPr/>
          </p:nvGrpSpPr>
          <p:grpSpPr bwMode="auto">
            <a:xfrm>
              <a:off x="2880" y="2364"/>
              <a:ext cx="327" cy="464"/>
              <a:chOff x="3916" y="2055"/>
              <a:chExt cx="327" cy="464"/>
            </a:xfrm>
          </p:grpSpPr>
          <p:sp>
            <p:nvSpPr>
              <p:cNvPr id="2089" name="Text Box 149"/>
              <p:cNvSpPr txBox="1">
                <a:spLocks noChangeArrowheads="1"/>
              </p:cNvSpPr>
              <p:nvPr/>
            </p:nvSpPr>
            <p:spPr bwMode="auto">
              <a:xfrm>
                <a:off x="3916" y="2384"/>
                <a:ext cx="327" cy="135"/>
              </a:xfrm>
              <a:prstGeom prst="rect">
                <a:avLst/>
              </a:prstGeom>
              <a:noFill/>
              <a:ln w="9525">
                <a:noFill/>
                <a:miter lim="800000"/>
                <a:headEnd/>
                <a:tailEnd/>
              </a:ln>
            </p:spPr>
            <p:txBody>
              <a:bodyPr wrap="none">
                <a:spAutoFit/>
              </a:bodyPr>
              <a:lstStyle/>
              <a:p>
                <a:r>
                  <a:rPr kumimoji="0" lang="en-US" altLang="zh-TW">
                    <a:solidFill>
                      <a:srgbClr val="A50021"/>
                    </a:solidFill>
                  </a:rPr>
                  <a:t>tree</a:t>
                </a:r>
                <a:r>
                  <a:rPr lang="en-US" altLang="zh-TW">
                    <a:solidFill>
                      <a:srgbClr val="A50021"/>
                    </a:solidFill>
                  </a:rPr>
                  <a:t>file</a:t>
                </a:r>
              </a:p>
            </p:txBody>
          </p:sp>
          <p:graphicFrame>
            <p:nvGraphicFramePr>
              <p:cNvPr id="2050" name="Object 150"/>
              <p:cNvGraphicFramePr>
                <a:graphicFrameLocks noChangeAspect="1"/>
              </p:cNvGraphicFramePr>
              <p:nvPr/>
            </p:nvGraphicFramePr>
            <p:xfrm>
              <a:off x="3938" y="2055"/>
              <a:ext cx="283" cy="340"/>
            </p:xfrm>
            <a:graphic>
              <a:graphicData uri="http://schemas.openxmlformats.org/presentationml/2006/ole">
                <p:oleObj spid="_x0000_s2050" name="Image" r:id="rId17" imgW="380818" imgH="456821" progId="Photoshop.Image.8">
                  <p:embed/>
                </p:oleObj>
              </a:graphicData>
            </a:graphic>
          </p:graphicFrame>
        </p:grpSp>
        <p:cxnSp>
          <p:nvCxnSpPr>
            <p:cNvPr id="2088" name="AutoShape 151"/>
            <p:cNvCxnSpPr>
              <a:cxnSpLocks noChangeShapeType="1"/>
            </p:cNvCxnSpPr>
            <p:nvPr/>
          </p:nvCxnSpPr>
          <p:spPr bwMode="auto">
            <a:xfrm>
              <a:off x="3185" y="2534"/>
              <a:ext cx="502" cy="377"/>
            </a:xfrm>
            <a:prstGeom prst="bentConnector2">
              <a:avLst/>
            </a:prstGeom>
            <a:noFill/>
            <a:ln w="19050">
              <a:solidFill>
                <a:srgbClr val="006600"/>
              </a:solidFill>
              <a:miter lim="800000"/>
              <a:headEnd/>
              <a:tailEnd type="triangle" w="med" len="med"/>
            </a:ln>
          </p:spPr>
        </p:cxnSp>
      </p:grpSp>
      <p:sp>
        <p:nvSpPr>
          <p:cNvPr id="59" name="投影片編號版面配置區 58"/>
          <p:cNvSpPr>
            <a:spLocks noGrp="1"/>
          </p:cNvSpPr>
          <p:nvPr>
            <p:ph type="sldNum" sz="quarter" idx="12"/>
          </p:nvPr>
        </p:nvSpPr>
        <p:spPr/>
        <p:txBody>
          <a:bodyPr/>
          <a:lstStyle/>
          <a:p>
            <a:pPr>
              <a:defRPr/>
            </a:pPr>
            <a:fld id="{274FBC76-A586-4A48-BC2C-C0D6CCB02AEB}" type="slidenum">
              <a:rPr lang="en-US" altLang="zh-TW" smtClean="0"/>
              <a:pPr>
                <a:defRPr/>
              </a:pPr>
              <a:t>54</a:t>
            </a:fld>
            <a:endParaRPr lang="en-US" altLang="zh-TW"/>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6" name="AutoShape 2"/>
          <p:cNvSpPr>
            <a:spLocks noChangeArrowheads="1"/>
          </p:cNvSpPr>
          <p:nvPr/>
        </p:nvSpPr>
        <p:spPr bwMode="auto">
          <a:xfrm>
            <a:off x="611188" y="549275"/>
            <a:ext cx="3240087"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chemeClr val="accent2"/>
                </a:solidFill>
                <a:ea typeface="新細明體" pitchFamily="18" charset="-120"/>
              </a:rPr>
              <a:t>Tree Generation Flowchart</a:t>
            </a:r>
          </a:p>
        </p:txBody>
      </p:sp>
      <p:grpSp>
        <p:nvGrpSpPr>
          <p:cNvPr id="3087" name="Group 70"/>
          <p:cNvGrpSpPr>
            <a:grpSpLocks/>
          </p:cNvGrpSpPr>
          <p:nvPr/>
        </p:nvGrpSpPr>
        <p:grpSpPr bwMode="auto">
          <a:xfrm>
            <a:off x="3648075" y="3633788"/>
            <a:ext cx="488950" cy="736600"/>
            <a:chOff x="100" y="2055"/>
            <a:chExt cx="308" cy="464"/>
          </a:xfrm>
        </p:grpSpPr>
        <p:sp>
          <p:nvSpPr>
            <p:cNvPr id="3158" name="Text Box 71"/>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3085" name="Object 72"/>
            <p:cNvGraphicFramePr>
              <a:graphicFrameLocks noChangeAspect="1"/>
            </p:cNvGraphicFramePr>
            <p:nvPr/>
          </p:nvGraphicFramePr>
          <p:xfrm>
            <a:off x="111" y="2055"/>
            <a:ext cx="286" cy="340"/>
          </p:xfrm>
          <a:graphic>
            <a:graphicData uri="http://schemas.openxmlformats.org/presentationml/2006/ole">
              <p:oleObj spid="_x0000_s3085" name="Image" r:id="rId3" imgW="406063" imgH="482370" progId="Photoshop.Image.8">
                <p:embed/>
              </p:oleObj>
            </a:graphicData>
          </a:graphic>
        </p:graphicFrame>
      </p:grpSp>
      <p:grpSp>
        <p:nvGrpSpPr>
          <p:cNvPr id="3088" name="Group 86"/>
          <p:cNvGrpSpPr>
            <a:grpSpLocks/>
          </p:cNvGrpSpPr>
          <p:nvPr/>
        </p:nvGrpSpPr>
        <p:grpSpPr bwMode="auto">
          <a:xfrm>
            <a:off x="4740275" y="4941888"/>
            <a:ext cx="488950" cy="736600"/>
            <a:chOff x="2631" y="2857"/>
            <a:chExt cx="308" cy="464"/>
          </a:xfrm>
        </p:grpSpPr>
        <p:sp>
          <p:nvSpPr>
            <p:cNvPr id="3157" name="Text Box 87"/>
            <p:cNvSpPr txBox="1">
              <a:spLocks noChangeArrowheads="1"/>
            </p:cNvSpPr>
            <p:nvPr/>
          </p:nvSpPr>
          <p:spPr bwMode="auto">
            <a:xfrm>
              <a:off x="2631" y="3186"/>
              <a:ext cx="308" cy="135"/>
            </a:xfrm>
            <a:prstGeom prst="rect">
              <a:avLst/>
            </a:prstGeom>
            <a:noFill/>
            <a:ln w="9525">
              <a:noFill/>
              <a:miter lim="800000"/>
              <a:headEnd/>
              <a:tailEnd/>
            </a:ln>
          </p:spPr>
          <p:txBody>
            <a:bodyPr wrap="none">
              <a:spAutoFit/>
            </a:bodyPr>
            <a:lstStyle/>
            <a:p>
              <a:r>
                <a:rPr kumimoji="0" lang="en-US" altLang="zh-TW">
                  <a:solidFill>
                    <a:srgbClr val="A50021"/>
                  </a:solidFill>
                </a:rPr>
                <a:t>outfile</a:t>
              </a:r>
              <a:endParaRPr lang="en-US" altLang="zh-TW">
                <a:solidFill>
                  <a:srgbClr val="A50021"/>
                </a:solidFill>
              </a:endParaRPr>
            </a:p>
          </p:txBody>
        </p:sp>
        <p:graphicFrame>
          <p:nvGraphicFramePr>
            <p:cNvPr id="3084" name="Object 88"/>
            <p:cNvGraphicFramePr>
              <a:graphicFrameLocks noChangeAspect="1"/>
            </p:cNvGraphicFramePr>
            <p:nvPr/>
          </p:nvGraphicFramePr>
          <p:xfrm>
            <a:off x="2653" y="2857"/>
            <a:ext cx="283" cy="340"/>
          </p:xfrm>
          <a:graphic>
            <a:graphicData uri="http://schemas.openxmlformats.org/presentationml/2006/ole">
              <p:oleObj spid="_x0000_s3084" name="Image" r:id="rId4" imgW="380818" imgH="456821" progId="Photoshop.Image.8">
                <p:embed/>
              </p:oleObj>
            </a:graphicData>
          </a:graphic>
        </p:graphicFrame>
      </p:grpSp>
      <p:grpSp>
        <p:nvGrpSpPr>
          <p:cNvPr id="3089" name="Group 6"/>
          <p:cNvGrpSpPr>
            <a:grpSpLocks/>
          </p:cNvGrpSpPr>
          <p:nvPr/>
        </p:nvGrpSpPr>
        <p:grpSpPr bwMode="auto">
          <a:xfrm>
            <a:off x="6156325" y="2641600"/>
            <a:ext cx="476250" cy="736600"/>
            <a:chOff x="3545" y="1414"/>
            <a:chExt cx="300" cy="464"/>
          </a:xfrm>
        </p:grpSpPr>
        <p:sp>
          <p:nvSpPr>
            <p:cNvPr id="3156" name="Text Box 7"/>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rgbClr val="A50021"/>
                  </a:solidFill>
                </a:rPr>
                <a:t>intree</a:t>
              </a:r>
              <a:endParaRPr lang="en-US" altLang="zh-TW">
                <a:solidFill>
                  <a:srgbClr val="A50021"/>
                </a:solidFill>
              </a:endParaRPr>
            </a:p>
          </p:txBody>
        </p:sp>
        <p:graphicFrame>
          <p:nvGraphicFramePr>
            <p:cNvPr id="3083" name="Object 8"/>
            <p:cNvGraphicFramePr>
              <a:graphicFrameLocks noChangeAspect="1"/>
            </p:cNvGraphicFramePr>
            <p:nvPr/>
          </p:nvGraphicFramePr>
          <p:xfrm>
            <a:off x="3545" y="1414"/>
            <a:ext cx="283" cy="340"/>
          </p:xfrm>
          <a:graphic>
            <a:graphicData uri="http://schemas.openxmlformats.org/presentationml/2006/ole">
              <p:oleObj spid="_x0000_s3083" name="Image" r:id="rId5" imgW="380818" imgH="456821" progId="Photoshop.Image.8">
                <p:embed/>
              </p:oleObj>
            </a:graphicData>
          </a:graphic>
        </p:graphicFrame>
      </p:grpSp>
      <p:grpSp>
        <p:nvGrpSpPr>
          <p:cNvPr id="3090" name="Group 9"/>
          <p:cNvGrpSpPr>
            <a:grpSpLocks/>
          </p:cNvGrpSpPr>
          <p:nvPr/>
        </p:nvGrpSpPr>
        <p:grpSpPr bwMode="auto">
          <a:xfrm>
            <a:off x="5140325" y="1687513"/>
            <a:ext cx="528638" cy="736600"/>
            <a:chOff x="3916" y="2055"/>
            <a:chExt cx="333" cy="464"/>
          </a:xfrm>
        </p:grpSpPr>
        <p:sp>
          <p:nvSpPr>
            <p:cNvPr id="3155" name="Text Box 10"/>
            <p:cNvSpPr txBox="1">
              <a:spLocks noChangeArrowheads="1"/>
            </p:cNvSpPr>
            <p:nvPr/>
          </p:nvSpPr>
          <p:spPr bwMode="auto">
            <a:xfrm>
              <a:off x="3916" y="2384"/>
              <a:ext cx="333" cy="135"/>
            </a:xfrm>
            <a:prstGeom prst="rect">
              <a:avLst/>
            </a:prstGeom>
            <a:noFill/>
            <a:ln w="9525">
              <a:noFill/>
              <a:miter lim="800000"/>
              <a:headEnd/>
              <a:tailEnd/>
            </a:ln>
          </p:spPr>
          <p:txBody>
            <a:bodyPr wrap="none">
              <a:spAutoFit/>
            </a:bodyPr>
            <a:lstStyle/>
            <a:p>
              <a:r>
                <a:rPr kumimoji="0" lang="en-US" altLang="zh-TW">
                  <a:solidFill>
                    <a:srgbClr val="A50021"/>
                  </a:solidFill>
                </a:rPr>
                <a:t>outtree</a:t>
              </a:r>
              <a:endParaRPr lang="en-US" altLang="zh-TW">
                <a:solidFill>
                  <a:srgbClr val="A50021"/>
                </a:solidFill>
              </a:endParaRPr>
            </a:p>
          </p:txBody>
        </p:sp>
        <p:graphicFrame>
          <p:nvGraphicFramePr>
            <p:cNvPr id="3082" name="Object 11"/>
            <p:cNvGraphicFramePr>
              <a:graphicFrameLocks noChangeAspect="1"/>
            </p:cNvGraphicFramePr>
            <p:nvPr/>
          </p:nvGraphicFramePr>
          <p:xfrm>
            <a:off x="3938" y="2055"/>
            <a:ext cx="283" cy="340"/>
          </p:xfrm>
          <a:graphic>
            <a:graphicData uri="http://schemas.openxmlformats.org/presentationml/2006/ole">
              <p:oleObj spid="_x0000_s3082" name="Image" r:id="rId6" imgW="380818" imgH="456821" progId="Photoshop.Image.8">
                <p:embed/>
              </p:oleObj>
            </a:graphicData>
          </a:graphic>
        </p:graphicFrame>
      </p:grpSp>
      <p:cxnSp>
        <p:nvCxnSpPr>
          <p:cNvPr id="3091" name="AutoShape 12"/>
          <p:cNvCxnSpPr>
            <a:cxnSpLocks noChangeShapeType="1"/>
            <a:endCxn id="3155" idx="2"/>
          </p:cNvCxnSpPr>
          <p:nvPr/>
        </p:nvCxnSpPr>
        <p:spPr bwMode="auto">
          <a:xfrm flipV="1">
            <a:off x="5405438" y="2424113"/>
            <a:ext cx="0" cy="217487"/>
          </a:xfrm>
          <a:prstGeom prst="straightConnector1">
            <a:avLst/>
          </a:prstGeom>
          <a:noFill/>
          <a:ln w="19050">
            <a:solidFill>
              <a:srgbClr val="006600"/>
            </a:solidFill>
            <a:round/>
            <a:headEnd/>
            <a:tailEnd type="triangle" w="med" len="med"/>
          </a:ln>
        </p:spPr>
      </p:cxnSp>
      <p:cxnSp>
        <p:nvCxnSpPr>
          <p:cNvPr id="3092" name="AutoShape 13"/>
          <p:cNvCxnSpPr>
            <a:cxnSpLocks noChangeShapeType="1"/>
          </p:cNvCxnSpPr>
          <p:nvPr/>
        </p:nvCxnSpPr>
        <p:spPr bwMode="auto">
          <a:xfrm>
            <a:off x="5624513" y="1957388"/>
            <a:ext cx="757237" cy="684212"/>
          </a:xfrm>
          <a:prstGeom prst="bentConnector2">
            <a:avLst/>
          </a:prstGeom>
          <a:noFill/>
          <a:ln w="19050">
            <a:solidFill>
              <a:srgbClr val="006600"/>
            </a:solidFill>
            <a:miter lim="800000"/>
            <a:headEnd/>
            <a:tailEnd type="triangle" w="med" len="med"/>
          </a:ln>
        </p:spPr>
      </p:cxnSp>
      <p:grpSp>
        <p:nvGrpSpPr>
          <p:cNvPr id="3093" name="Group 17"/>
          <p:cNvGrpSpPr>
            <a:grpSpLocks/>
          </p:cNvGrpSpPr>
          <p:nvPr/>
        </p:nvGrpSpPr>
        <p:grpSpPr bwMode="auto">
          <a:xfrm>
            <a:off x="4918075" y="2641600"/>
            <a:ext cx="965200" cy="736600"/>
            <a:chOff x="2925" y="2055"/>
            <a:chExt cx="608" cy="464"/>
          </a:xfrm>
        </p:grpSpPr>
        <p:pic>
          <p:nvPicPr>
            <p:cNvPr id="3153" name="Picture 18" descr="[Icon]"/>
            <p:cNvPicPr>
              <a:picLocks noChangeAspect="1" noChangeArrowheads="1"/>
            </p:cNvPicPr>
            <p:nvPr/>
          </p:nvPicPr>
          <p:blipFill>
            <a:blip r:embed="rId7"/>
            <a:srcRect/>
            <a:stretch>
              <a:fillRect/>
            </a:stretch>
          </p:blipFill>
          <p:spPr bwMode="auto">
            <a:xfrm>
              <a:off x="3059" y="2055"/>
              <a:ext cx="340" cy="340"/>
            </a:xfrm>
            <a:prstGeom prst="rect">
              <a:avLst/>
            </a:prstGeom>
            <a:noFill/>
            <a:ln w="9525">
              <a:noFill/>
              <a:miter lim="800000"/>
              <a:headEnd/>
              <a:tailEnd/>
            </a:ln>
          </p:spPr>
        </p:pic>
        <p:sp>
          <p:nvSpPr>
            <p:cNvPr id="3154" name="Rectangle 19"/>
            <p:cNvSpPr>
              <a:spLocks noChangeArrowheads="1"/>
            </p:cNvSpPr>
            <p:nvPr/>
          </p:nvSpPr>
          <p:spPr bwMode="auto">
            <a:xfrm>
              <a:off x="2925" y="2384"/>
              <a:ext cx="608" cy="135"/>
            </a:xfrm>
            <a:prstGeom prst="rect">
              <a:avLst/>
            </a:prstGeom>
            <a:noFill/>
            <a:ln w="9525">
              <a:noFill/>
              <a:miter lim="800000"/>
              <a:headEnd/>
              <a:tailEnd/>
            </a:ln>
          </p:spPr>
          <p:txBody>
            <a:bodyPr wrap="none">
              <a:spAutoFit/>
            </a:bodyPr>
            <a:lstStyle/>
            <a:p>
              <a:r>
                <a:rPr lang="en-US" altLang="zh-TW">
                  <a:solidFill>
                    <a:srgbClr val="A50021"/>
                  </a:solidFill>
                </a:rPr>
                <a:t>NEIGHBOR.EXE</a:t>
              </a:r>
            </a:p>
          </p:txBody>
        </p:sp>
      </p:grpSp>
      <p:grpSp>
        <p:nvGrpSpPr>
          <p:cNvPr id="3094" name="Group 20"/>
          <p:cNvGrpSpPr>
            <a:grpSpLocks/>
          </p:cNvGrpSpPr>
          <p:nvPr/>
        </p:nvGrpSpPr>
        <p:grpSpPr bwMode="auto">
          <a:xfrm>
            <a:off x="1933575" y="2641600"/>
            <a:ext cx="927100" cy="736600"/>
            <a:chOff x="975" y="2055"/>
            <a:chExt cx="584" cy="464"/>
          </a:xfrm>
        </p:grpSpPr>
        <p:pic>
          <p:nvPicPr>
            <p:cNvPr id="3151" name="Picture 21" descr="[Icon]"/>
            <p:cNvPicPr>
              <a:picLocks noChangeAspect="1" noChangeArrowheads="1"/>
            </p:cNvPicPr>
            <p:nvPr/>
          </p:nvPicPr>
          <p:blipFill>
            <a:blip r:embed="rId8"/>
            <a:srcRect/>
            <a:stretch>
              <a:fillRect/>
            </a:stretch>
          </p:blipFill>
          <p:spPr bwMode="auto">
            <a:xfrm>
              <a:off x="1097" y="2055"/>
              <a:ext cx="340" cy="340"/>
            </a:xfrm>
            <a:prstGeom prst="rect">
              <a:avLst/>
            </a:prstGeom>
            <a:noFill/>
            <a:ln w="9525">
              <a:noFill/>
              <a:miter lim="800000"/>
              <a:headEnd/>
              <a:tailEnd/>
            </a:ln>
          </p:spPr>
        </p:pic>
        <p:sp>
          <p:nvSpPr>
            <p:cNvPr id="3152" name="Text Box 22"/>
            <p:cNvSpPr txBox="1">
              <a:spLocks noChangeArrowheads="1"/>
            </p:cNvSpPr>
            <p:nvPr/>
          </p:nvSpPr>
          <p:spPr bwMode="auto">
            <a:xfrm>
              <a:off x="975" y="2384"/>
              <a:ext cx="584" cy="135"/>
            </a:xfrm>
            <a:prstGeom prst="rect">
              <a:avLst/>
            </a:prstGeom>
            <a:noFill/>
            <a:ln w="9525">
              <a:noFill/>
              <a:miter lim="800000"/>
              <a:headEnd/>
              <a:tailEnd/>
            </a:ln>
          </p:spPr>
          <p:txBody>
            <a:bodyPr wrap="none">
              <a:spAutoFit/>
            </a:bodyPr>
            <a:lstStyle/>
            <a:p>
              <a:r>
                <a:rPr lang="en-US" altLang="zh-TW">
                  <a:solidFill>
                    <a:srgbClr val="A50021"/>
                  </a:solidFill>
                </a:rPr>
                <a:t>SEQBOOT.EXE</a:t>
              </a:r>
            </a:p>
          </p:txBody>
        </p:sp>
      </p:grpSp>
      <p:grpSp>
        <p:nvGrpSpPr>
          <p:cNvPr id="3095" name="Group 23"/>
          <p:cNvGrpSpPr>
            <a:grpSpLocks/>
          </p:cNvGrpSpPr>
          <p:nvPr/>
        </p:nvGrpSpPr>
        <p:grpSpPr bwMode="auto">
          <a:xfrm>
            <a:off x="6880225" y="2641600"/>
            <a:ext cx="989013" cy="736600"/>
            <a:chOff x="4468" y="2055"/>
            <a:chExt cx="623" cy="464"/>
          </a:xfrm>
        </p:grpSpPr>
        <p:pic>
          <p:nvPicPr>
            <p:cNvPr id="3149" name="Picture 24" descr="[Icon]"/>
            <p:cNvPicPr>
              <a:picLocks noChangeAspect="1" noChangeArrowheads="1"/>
            </p:cNvPicPr>
            <p:nvPr/>
          </p:nvPicPr>
          <p:blipFill>
            <a:blip r:embed="rId9"/>
            <a:srcRect/>
            <a:stretch>
              <a:fillRect/>
            </a:stretch>
          </p:blipFill>
          <p:spPr bwMode="auto">
            <a:xfrm>
              <a:off x="4609" y="2055"/>
              <a:ext cx="340" cy="340"/>
            </a:xfrm>
            <a:prstGeom prst="rect">
              <a:avLst/>
            </a:prstGeom>
            <a:noFill/>
            <a:ln w="9525">
              <a:noFill/>
              <a:miter lim="800000"/>
              <a:headEnd/>
              <a:tailEnd/>
            </a:ln>
          </p:spPr>
        </p:pic>
        <p:sp>
          <p:nvSpPr>
            <p:cNvPr id="3150" name="Rectangle 25"/>
            <p:cNvSpPr>
              <a:spLocks noChangeArrowheads="1"/>
            </p:cNvSpPr>
            <p:nvPr/>
          </p:nvSpPr>
          <p:spPr bwMode="auto">
            <a:xfrm>
              <a:off x="4468" y="2384"/>
              <a:ext cx="623" cy="135"/>
            </a:xfrm>
            <a:prstGeom prst="rect">
              <a:avLst/>
            </a:prstGeom>
            <a:noFill/>
            <a:ln w="9525">
              <a:noFill/>
              <a:miter lim="800000"/>
              <a:headEnd/>
              <a:tailEnd/>
            </a:ln>
          </p:spPr>
          <p:txBody>
            <a:bodyPr wrap="none">
              <a:spAutoFit/>
            </a:bodyPr>
            <a:lstStyle/>
            <a:p>
              <a:r>
                <a:rPr lang="en-US" altLang="zh-TW">
                  <a:solidFill>
                    <a:srgbClr val="A50021"/>
                  </a:solidFill>
                </a:rPr>
                <a:t>CONSENSE.EXE</a:t>
              </a:r>
            </a:p>
          </p:txBody>
        </p:sp>
      </p:grpSp>
      <p:grpSp>
        <p:nvGrpSpPr>
          <p:cNvPr id="3096" name="Group 26"/>
          <p:cNvGrpSpPr>
            <a:grpSpLocks/>
          </p:cNvGrpSpPr>
          <p:nvPr/>
        </p:nvGrpSpPr>
        <p:grpSpPr bwMode="auto">
          <a:xfrm>
            <a:off x="2152650" y="3632200"/>
            <a:ext cx="488950" cy="736600"/>
            <a:chOff x="100" y="2055"/>
            <a:chExt cx="308" cy="464"/>
          </a:xfrm>
        </p:grpSpPr>
        <p:sp>
          <p:nvSpPr>
            <p:cNvPr id="3148" name="Text Box 27"/>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3081" name="Object 28"/>
            <p:cNvGraphicFramePr>
              <a:graphicFrameLocks noChangeAspect="1"/>
            </p:cNvGraphicFramePr>
            <p:nvPr/>
          </p:nvGraphicFramePr>
          <p:xfrm>
            <a:off x="111" y="2055"/>
            <a:ext cx="286" cy="340"/>
          </p:xfrm>
          <a:graphic>
            <a:graphicData uri="http://schemas.openxmlformats.org/presentationml/2006/ole">
              <p:oleObj spid="_x0000_s3081" name="Image" r:id="rId10" imgW="406063" imgH="482370" progId="Photoshop.Image.8">
                <p:embed/>
              </p:oleObj>
            </a:graphicData>
          </a:graphic>
        </p:graphicFrame>
      </p:grpSp>
      <p:grpSp>
        <p:nvGrpSpPr>
          <p:cNvPr id="3097" name="Group 29"/>
          <p:cNvGrpSpPr>
            <a:grpSpLocks/>
          </p:cNvGrpSpPr>
          <p:nvPr/>
        </p:nvGrpSpPr>
        <p:grpSpPr bwMode="auto">
          <a:xfrm>
            <a:off x="1274763" y="2641600"/>
            <a:ext cx="449262" cy="736600"/>
            <a:chOff x="475" y="2055"/>
            <a:chExt cx="283" cy="464"/>
          </a:xfrm>
        </p:grpSpPr>
        <p:sp>
          <p:nvSpPr>
            <p:cNvPr id="3147" name="Text Box 30"/>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3080" name="Object 31"/>
            <p:cNvGraphicFramePr>
              <a:graphicFrameLocks noChangeAspect="1"/>
            </p:cNvGraphicFramePr>
            <p:nvPr/>
          </p:nvGraphicFramePr>
          <p:xfrm>
            <a:off x="475" y="2055"/>
            <a:ext cx="283" cy="340"/>
          </p:xfrm>
          <a:graphic>
            <a:graphicData uri="http://schemas.openxmlformats.org/presentationml/2006/ole">
              <p:oleObj spid="_x0000_s3080" name="Image" r:id="rId11" imgW="380818" imgH="456821" progId="Photoshop.Image.8">
                <p:embed/>
              </p:oleObj>
            </a:graphicData>
          </a:graphic>
        </p:graphicFrame>
      </p:grpSp>
      <p:cxnSp>
        <p:nvCxnSpPr>
          <p:cNvPr id="3098" name="AutoShape 32"/>
          <p:cNvCxnSpPr>
            <a:cxnSpLocks noChangeShapeType="1"/>
          </p:cNvCxnSpPr>
          <p:nvPr/>
        </p:nvCxnSpPr>
        <p:spPr bwMode="auto">
          <a:xfrm>
            <a:off x="1724025" y="2911475"/>
            <a:ext cx="403225" cy="0"/>
          </a:xfrm>
          <a:prstGeom prst="straightConnector1">
            <a:avLst/>
          </a:prstGeom>
          <a:noFill/>
          <a:ln w="19050">
            <a:solidFill>
              <a:srgbClr val="006600"/>
            </a:solidFill>
            <a:round/>
            <a:headEnd/>
            <a:tailEnd type="triangle" w="med" len="med"/>
          </a:ln>
        </p:spPr>
      </p:cxnSp>
      <p:cxnSp>
        <p:nvCxnSpPr>
          <p:cNvPr id="3099" name="AutoShape 33"/>
          <p:cNvCxnSpPr>
            <a:cxnSpLocks noChangeShapeType="1"/>
            <a:stCxn id="3152" idx="2"/>
          </p:cNvCxnSpPr>
          <p:nvPr/>
        </p:nvCxnSpPr>
        <p:spPr bwMode="auto">
          <a:xfrm>
            <a:off x="2397125" y="3378200"/>
            <a:ext cx="0" cy="254000"/>
          </a:xfrm>
          <a:prstGeom prst="straightConnector1">
            <a:avLst/>
          </a:prstGeom>
          <a:noFill/>
          <a:ln w="19050">
            <a:solidFill>
              <a:srgbClr val="006600"/>
            </a:solidFill>
            <a:round/>
            <a:headEnd/>
            <a:tailEnd type="triangle" w="med" len="med"/>
          </a:ln>
        </p:spPr>
      </p:cxnSp>
      <p:grpSp>
        <p:nvGrpSpPr>
          <p:cNvPr id="3100" name="Group 34"/>
          <p:cNvGrpSpPr>
            <a:grpSpLocks/>
          </p:cNvGrpSpPr>
          <p:nvPr/>
        </p:nvGrpSpPr>
        <p:grpSpPr bwMode="auto">
          <a:xfrm>
            <a:off x="2922588" y="3632200"/>
            <a:ext cx="449262" cy="736600"/>
            <a:chOff x="475" y="2055"/>
            <a:chExt cx="283" cy="464"/>
          </a:xfrm>
        </p:grpSpPr>
        <p:sp>
          <p:nvSpPr>
            <p:cNvPr id="3146" name="Text Box 35"/>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3079" name="Object 36"/>
            <p:cNvGraphicFramePr>
              <a:graphicFrameLocks noChangeAspect="1"/>
            </p:cNvGraphicFramePr>
            <p:nvPr/>
          </p:nvGraphicFramePr>
          <p:xfrm>
            <a:off x="475" y="2055"/>
            <a:ext cx="283" cy="340"/>
          </p:xfrm>
          <a:graphic>
            <a:graphicData uri="http://schemas.openxmlformats.org/presentationml/2006/ole">
              <p:oleObj spid="_x0000_s3079" name="Image" r:id="rId12" imgW="380818" imgH="456821" progId="Photoshop.Image.8">
                <p:embed/>
              </p:oleObj>
            </a:graphicData>
          </a:graphic>
        </p:graphicFrame>
      </p:grpSp>
      <p:cxnSp>
        <p:nvCxnSpPr>
          <p:cNvPr id="3101" name="AutoShape 37"/>
          <p:cNvCxnSpPr>
            <a:cxnSpLocks noChangeShapeType="1"/>
          </p:cNvCxnSpPr>
          <p:nvPr/>
        </p:nvCxnSpPr>
        <p:spPr bwMode="auto">
          <a:xfrm>
            <a:off x="2624138" y="3902075"/>
            <a:ext cx="298450" cy="0"/>
          </a:xfrm>
          <a:prstGeom prst="straightConnector1">
            <a:avLst/>
          </a:prstGeom>
          <a:noFill/>
          <a:ln w="19050">
            <a:solidFill>
              <a:srgbClr val="006600"/>
            </a:solidFill>
            <a:round/>
            <a:headEnd/>
            <a:tailEnd type="triangle" w="med" len="med"/>
          </a:ln>
        </p:spPr>
      </p:cxnSp>
      <p:cxnSp>
        <p:nvCxnSpPr>
          <p:cNvPr id="3102" name="AutoShape 38"/>
          <p:cNvCxnSpPr>
            <a:cxnSpLocks noChangeShapeType="1"/>
          </p:cNvCxnSpPr>
          <p:nvPr/>
        </p:nvCxnSpPr>
        <p:spPr bwMode="auto">
          <a:xfrm rot="-5400000">
            <a:off x="3032125" y="3027363"/>
            <a:ext cx="720725" cy="488950"/>
          </a:xfrm>
          <a:prstGeom prst="bentConnector2">
            <a:avLst/>
          </a:prstGeom>
          <a:noFill/>
          <a:ln w="19050">
            <a:solidFill>
              <a:srgbClr val="006600"/>
            </a:solidFill>
            <a:miter lim="800000"/>
            <a:headEnd/>
            <a:tailEnd type="triangle" w="med" len="med"/>
          </a:ln>
        </p:spPr>
      </p:cxnSp>
      <p:cxnSp>
        <p:nvCxnSpPr>
          <p:cNvPr id="3103" name="AutoShape 39"/>
          <p:cNvCxnSpPr>
            <a:cxnSpLocks noChangeShapeType="1"/>
            <a:endCxn id="3142" idx="2"/>
          </p:cNvCxnSpPr>
          <p:nvPr/>
        </p:nvCxnSpPr>
        <p:spPr bwMode="auto">
          <a:xfrm flipV="1">
            <a:off x="3908425" y="3378200"/>
            <a:ext cx="0" cy="255588"/>
          </a:xfrm>
          <a:prstGeom prst="straightConnector1">
            <a:avLst/>
          </a:prstGeom>
          <a:noFill/>
          <a:ln w="19050">
            <a:solidFill>
              <a:srgbClr val="006600"/>
            </a:solidFill>
            <a:round/>
            <a:headEnd type="triangle" w="med" len="med"/>
            <a:tailEnd/>
          </a:ln>
        </p:spPr>
      </p:cxnSp>
      <p:grpSp>
        <p:nvGrpSpPr>
          <p:cNvPr id="3104" name="Group 40"/>
          <p:cNvGrpSpPr>
            <a:grpSpLocks/>
          </p:cNvGrpSpPr>
          <p:nvPr/>
        </p:nvGrpSpPr>
        <p:grpSpPr bwMode="auto">
          <a:xfrm>
            <a:off x="4424363" y="3632200"/>
            <a:ext cx="449262" cy="736600"/>
            <a:chOff x="475" y="2055"/>
            <a:chExt cx="283" cy="464"/>
          </a:xfrm>
        </p:grpSpPr>
        <p:sp>
          <p:nvSpPr>
            <p:cNvPr id="3145" name="Text Box 41"/>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3078" name="Object 42"/>
            <p:cNvGraphicFramePr>
              <a:graphicFrameLocks noChangeAspect="1"/>
            </p:cNvGraphicFramePr>
            <p:nvPr/>
          </p:nvGraphicFramePr>
          <p:xfrm>
            <a:off x="475" y="2055"/>
            <a:ext cx="283" cy="340"/>
          </p:xfrm>
          <a:graphic>
            <a:graphicData uri="http://schemas.openxmlformats.org/presentationml/2006/ole">
              <p:oleObj spid="_x0000_s3078" name="Image" r:id="rId13" imgW="380818" imgH="456821" progId="Photoshop.Image.8">
                <p:embed/>
              </p:oleObj>
            </a:graphicData>
          </a:graphic>
        </p:graphicFrame>
      </p:grpSp>
      <p:cxnSp>
        <p:nvCxnSpPr>
          <p:cNvPr id="3105" name="AutoShape 43"/>
          <p:cNvCxnSpPr>
            <a:cxnSpLocks noChangeShapeType="1"/>
          </p:cNvCxnSpPr>
          <p:nvPr/>
        </p:nvCxnSpPr>
        <p:spPr bwMode="auto">
          <a:xfrm rot="-5400000">
            <a:off x="4529931" y="3031332"/>
            <a:ext cx="720725" cy="481012"/>
          </a:xfrm>
          <a:prstGeom prst="bentConnector2">
            <a:avLst/>
          </a:prstGeom>
          <a:noFill/>
          <a:ln w="19050">
            <a:solidFill>
              <a:srgbClr val="006600"/>
            </a:solidFill>
            <a:miter lim="800000"/>
            <a:headEnd/>
            <a:tailEnd type="triangle" w="med" len="med"/>
          </a:ln>
        </p:spPr>
      </p:cxnSp>
      <p:grpSp>
        <p:nvGrpSpPr>
          <p:cNvPr id="3106" name="Group 44"/>
          <p:cNvGrpSpPr>
            <a:grpSpLocks/>
          </p:cNvGrpSpPr>
          <p:nvPr/>
        </p:nvGrpSpPr>
        <p:grpSpPr bwMode="auto">
          <a:xfrm>
            <a:off x="5156200" y="3632200"/>
            <a:ext cx="488950" cy="736600"/>
            <a:chOff x="100" y="2055"/>
            <a:chExt cx="308" cy="464"/>
          </a:xfrm>
        </p:grpSpPr>
        <p:sp>
          <p:nvSpPr>
            <p:cNvPr id="3144" name="Text Box 45"/>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3077" name="Object 46"/>
            <p:cNvGraphicFramePr>
              <a:graphicFrameLocks noChangeAspect="1"/>
            </p:cNvGraphicFramePr>
            <p:nvPr/>
          </p:nvGraphicFramePr>
          <p:xfrm>
            <a:off x="111" y="2055"/>
            <a:ext cx="286" cy="340"/>
          </p:xfrm>
          <a:graphic>
            <a:graphicData uri="http://schemas.openxmlformats.org/presentationml/2006/ole">
              <p:oleObj spid="_x0000_s3077" name="Image" r:id="rId14" imgW="406063" imgH="482370" progId="Photoshop.Image.8">
                <p:embed/>
              </p:oleObj>
            </a:graphicData>
          </a:graphic>
        </p:graphicFrame>
      </p:grpSp>
      <p:cxnSp>
        <p:nvCxnSpPr>
          <p:cNvPr id="3107" name="AutoShape 47"/>
          <p:cNvCxnSpPr>
            <a:cxnSpLocks noChangeShapeType="1"/>
            <a:stCxn id="3154" idx="2"/>
          </p:cNvCxnSpPr>
          <p:nvPr/>
        </p:nvCxnSpPr>
        <p:spPr bwMode="auto">
          <a:xfrm>
            <a:off x="5400675" y="3378200"/>
            <a:ext cx="0" cy="254000"/>
          </a:xfrm>
          <a:prstGeom prst="straightConnector1">
            <a:avLst/>
          </a:prstGeom>
          <a:noFill/>
          <a:ln w="19050">
            <a:solidFill>
              <a:srgbClr val="006600"/>
            </a:solidFill>
            <a:round/>
            <a:headEnd/>
            <a:tailEnd type="triangle" w="med" len="med"/>
          </a:ln>
        </p:spPr>
      </p:cxnSp>
      <p:cxnSp>
        <p:nvCxnSpPr>
          <p:cNvPr id="3108" name="AutoShape 48"/>
          <p:cNvCxnSpPr>
            <a:cxnSpLocks noChangeShapeType="1"/>
          </p:cNvCxnSpPr>
          <p:nvPr/>
        </p:nvCxnSpPr>
        <p:spPr bwMode="auto">
          <a:xfrm>
            <a:off x="6605588" y="2911475"/>
            <a:ext cx="498475" cy="0"/>
          </a:xfrm>
          <a:prstGeom prst="straightConnector1">
            <a:avLst/>
          </a:prstGeom>
          <a:noFill/>
          <a:ln w="19050">
            <a:solidFill>
              <a:srgbClr val="006600"/>
            </a:solidFill>
            <a:round/>
            <a:headEnd/>
            <a:tailEnd type="triangle" w="med" len="med"/>
          </a:ln>
        </p:spPr>
      </p:cxnSp>
      <p:grpSp>
        <p:nvGrpSpPr>
          <p:cNvPr id="3109" name="Group 49"/>
          <p:cNvGrpSpPr>
            <a:grpSpLocks/>
          </p:cNvGrpSpPr>
          <p:nvPr/>
        </p:nvGrpSpPr>
        <p:grpSpPr bwMode="auto">
          <a:xfrm>
            <a:off x="7131050" y="3609975"/>
            <a:ext cx="488950" cy="736600"/>
            <a:chOff x="100" y="2055"/>
            <a:chExt cx="308" cy="464"/>
          </a:xfrm>
        </p:grpSpPr>
        <p:sp>
          <p:nvSpPr>
            <p:cNvPr id="3143" name="Text Box 50"/>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3076" name="Object 51"/>
            <p:cNvGraphicFramePr>
              <a:graphicFrameLocks noChangeAspect="1"/>
            </p:cNvGraphicFramePr>
            <p:nvPr/>
          </p:nvGraphicFramePr>
          <p:xfrm>
            <a:off x="111" y="2055"/>
            <a:ext cx="286" cy="340"/>
          </p:xfrm>
          <a:graphic>
            <a:graphicData uri="http://schemas.openxmlformats.org/presentationml/2006/ole">
              <p:oleObj spid="_x0000_s3076" name="Image" r:id="rId15" imgW="406063" imgH="482370" progId="Photoshop.Image.8">
                <p:embed/>
              </p:oleObj>
            </a:graphicData>
          </a:graphic>
        </p:graphicFrame>
      </p:grpSp>
      <p:cxnSp>
        <p:nvCxnSpPr>
          <p:cNvPr id="3110" name="AutoShape 52"/>
          <p:cNvCxnSpPr>
            <a:cxnSpLocks noChangeShapeType="1"/>
            <a:stCxn id="3150" idx="2"/>
          </p:cNvCxnSpPr>
          <p:nvPr/>
        </p:nvCxnSpPr>
        <p:spPr bwMode="auto">
          <a:xfrm>
            <a:off x="7375525" y="3378200"/>
            <a:ext cx="0" cy="231775"/>
          </a:xfrm>
          <a:prstGeom prst="straightConnector1">
            <a:avLst/>
          </a:prstGeom>
          <a:noFill/>
          <a:ln w="19050">
            <a:solidFill>
              <a:srgbClr val="006600"/>
            </a:solidFill>
            <a:round/>
            <a:headEnd/>
            <a:tailEnd type="triangle" w="med" len="med"/>
          </a:ln>
        </p:spPr>
      </p:cxnSp>
      <p:grpSp>
        <p:nvGrpSpPr>
          <p:cNvPr id="3111" name="Group 53"/>
          <p:cNvGrpSpPr>
            <a:grpSpLocks/>
          </p:cNvGrpSpPr>
          <p:nvPr/>
        </p:nvGrpSpPr>
        <p:grpSpPr bwMode="auto">
          <a:xfrm>
            <a:off x="3473450" y="2641600"/>
            <a:ext cx="868363" cy="736600"/>
            <a:chOff x="1610" y="2055"/>
            <a:chExt cx="547" cy="464"/>
          </a:xfrm>
        </p:grpSpPr>
        <p:pic>
          <p:nvPicPr>
            <p:cNvPr id="3141" name="Picture 54" descr="[Icon]"/>
            <p:cNvPicPr>
              <a:picLocks noChangeAspect="1" noChangeArrowheads="1"/>
            </p:cNvPicPr>
            <p:nvPr/>
          </p:nvPicPr>
          <p:blipFill>
            <a:blip r:embed="rId16"/>
            <a:srcRect/>
            <a:stretch>
              <a:fillRect/>
            </a:stretch>
          </p:blipFill>
          <p:spPr bwMode="auto">
            <a:xfrm>
              <a:off x="1713" y="2055"/>
              <a:ext cx="340" cy="340"/>
            </a:xfrm>
            <a:prstGeom prst="rect">
              <a:avLst/>
            </a:prstGeom>
            <a:noFill/>
            <a:ln w="9525">
              <a:noFill/>
              <a:miter lim="800000"/>
              <a:headEnd/>
              <a:tailEnd/>
            </a:ln>
          </p:spPr>
        </p:pic>
        <p:sp>
          <p:nvSpPr>
            <p:cNvPr id="3142" name="Text Box 55"/>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rgbClr val="A50021"/>
                  </a:solidFill>
                </a:rPr>
                <a:t>DNADIST.EXE</a:t>
              </a:r>
            </a:p>
          </p:txBody>
        </p:sp>
      </p:grpSp>
      <p:grpSp>
        <p:nvGrpSpPr>
          <p:cNvPr id="3112" name="Group 56"/>
          <p:cNvGrpSpPr>
            <a:grpSpLocks/>
          </p:cNvGrpSpPr>
          <p:nvPr/>
        </p:nvGrpSpPr>
        <p:grpSpPr bwMode="auto">
          <a:xfrm>
            <a:off x="3441700" y="1809750"/>
            <a:ext cx="931863" cy="736600"/>
            <a:chOff x="2245" y="2055"/>
            <a:chExt cx="587" cy="464"/>
          </a:xfrm>
        </p:grpSpPr>
        <p:pic>
          <p:nvPicPr>
            <p:cNvPr id="3139" name="Picture 57" descr="[Icon]"/>
            <p:cNvPicPr>
              <a:picLocks noChangeAspect="1" noChangeArrowheads="1"/>
            </p:cNvPicPr>
            <p:nvPr/>
          </p:nvPicPr>
          <p:blipFill>
            <a:blip r:embed="rId17"/>
            <a:srcRect/>
            <a:stretch>
              <a:fillRect/>
            </a:stretch>
          </p:blipFill>
          <p:spPr bwMode="auto">
            <a:xfrm>
              <a:off x="2368" y="2055"/>
              <a:ext cx="340" cy="340"/>
            </a:xfrm>
            <a:prstGeom prst="rect">
              <a:avLst/>
            </a:prstGeom>
            <a:noFill/>
            <a:ln w="9525">
              <a:noFill/>
              <a:miter lim="800000"/>
              <a:headEnd/>
              <a:tailEnd/>
            </a:ln>
          </p:spPr>
        </p:pic>
        <p:sp>
          <p:nvSpPr>
            <p:cNvPr id="3140" name="Text Box 58"/>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rgbClr val="A50021"/>
                  </a:solidFill>
                </a:rPr>
                <a:t>PROTDIST.EXE</a:t>
              </a:r>
            </a:p>
          </p:txBody>
        </p:sp>
      </p:grpSp>
      <p:cxnSp>
        <p:nvCxnSpPr>
          <p:cNvPr id="3113" name="AutoShape 59"/>
          <p:cNvCxnSpPr>
            <a:cxnSpLocks noChangeShapeType="1"/>
          </p:cNvCxnSpPr>
          <p:nvPr/>
        </p:nvCxnSpPr>
        <p:spPr bwMode="auto">
          <a:xfrm>
            <a:off x="4176713" y="2079625"/>
            <a:ext cx="1587" cy="831850"/>
          </a:xfrm>
          <a:prstGeom prst="bentConnector3">
            <a:avLst>
              <a:gd name="adj1" fmla="val 14400005"/>
            </a:avLst>
          </a:prstGeom>
          <a:noFill/>
          <a:ln w="19050" cap="rnd">
            <a:solidFill>
              <a:srgbClr val="FF33CC"/>
            </a:solidFill>
            <a:prstDash val="sysDot"/>
            <a:miter lim="800000"/>
            <a:headEnd type="triangle" w="med" len="med"/>
            <a:tailEnd type="triangle" w="med" len="med"/>
          </a:ln>
        </p:spPr>
      </p:cxnSp>
      <p:grpSp>
        <p:nvGrpSpPr>
          <p:cNvPr id="3114" name="Group 60"/>
          <p:cNvGrpSpPr>
            <a:grpSpLocks/>
          </p:cNvGrpSpPr>
          <p:nvPr/>
        </p:nvGrpSpPr>
        <p:grpSpPr bwMode="auto">
          <a:xfrm>
            <a:off x="3473450" y="5502275"/>
            <a:ext cx="919163" cy="736600"/>
            <a:chOff x="1610" y="2055"/>
            <a:chExt cx="579" cy="464"/>
          </a:xfrm>
        </p:grpSpPr>
        <p:pic>
          <p:nvPicPr>
            <p:cNvPr id="3137" name="Picture 61" descr="[Icon]"/>
            <p:cNvPicPr>
              <a:picLocks noChangeAspect="1" noChangeArrowheads="1"/>
            </p:cNvPicPr>
            <p:nvPr/>
          </p:nvPicPr>
          <p:blipFill>
            <a:blip r:embed="rId16"/>
            <a:srcRect/>
            <a:stretch>
              <a:fillRect/>
            </a:stretch>
          </p:blipFill>
          <p:spPr bwMode="auto">
            <a:xfrm>
              <a:off x="1713" y="2055"/>
              <a:ext cx="340" cy="340"/>
            </a:xfrm>
            <a:prstGeom prst="rect">
              <a:avLst/>
            </a:prstGeom>
            <a:noFill/>
            <a:ln w="9525">
              <a:noFill/>
              <a:miter lim="800000"/>
              <a:headEnd/>
              <a:tailEnd/>
            </a:ln>
          </p:spPr>
        </p:pic>
        <p:sp>
          <p:nvSpPr>
            <p:cNvPr id="3138" name="Text Box 62"/>
            <p:cNvSpPr txBox="1">
              <a:spLocks noChangeArrowheads="1"/>
            </p:cNvSpPr>
            <p:nvPr/>
          </p:nvSpPr>
          <p:spPr bwMode="auto">
            <a:xfrm>
              <a:off x="1610" y="2384"/>
              <a:ext cx="579" cy="135"/>
            </a:xfrm>
            <a:prstGeom prst="rect">
              <a:avLst/>
            </a:prstGeom>
            <a:noFill/>
            <a:ln w="9525">
              <a:noFill/>
              <a:miter lim="800000"/>
              <a:headEnd/>
              <a:tailEnd/>
            </a:ln>
          </p:spPr>
          <p:txBody>
            <a:bodyPr wrap="none">
              <a:spAutoFit/>
            </a:bodyPr>
            <a:lstStyle/>
            <a:p>
              <a:r>
                <a:rPr lang="en-US" altLang="zh-TW">
                  <a:solidFill>
                    <a:srgbClr val="A50021"/>
                  </a:solidFill>
                </a:rPr>
                <a:t>DNAPARS.EXE</a:t>
              </a:r>
            </a:p>
          </p:txBody>
        </p:sp>
      </p:grpSp>
      <p:grpSp>
        <p:nvGrpSpPr>
          <p:cNvPr id="3115" name="Group 63"/>
          <p:cNvGrpSpPr>
            <a:grpSpLocks/>
          </p:cNvGrpSpPr>
          <p:nvPr/>
        </p:nvGrpSpPr>
        <p:grpSpPr bwMode="auto">
          <a:xfrm>
            <a:off x="3441700" y="4578350"/>
            <a:ext cx="982663" cy="736600"/>
            <a:chOff x="2245" y="2055"/>
            <a:chExt cx="619" cy="464"/>
          </a:xfrm>
        </p:grpSpPr>
        <p:pic>
          <p:nvPicPr>
            <p:cNvPr id="3135" name="Picture 64" descr="[Icon]"/>
            <p:cNvPicPr>
              <a:picLocks noChangeAspect="1" noChangeArrowheads="1"/>
            </p:cNvPicPr>
            <p:nvPr/>
          </p:nvPicPr>
          <p:blipFill>
            <a:blip r:embed="rId17"/>
            <a:srcRect/>
            <a:stretch>
              <a:fillRect/>
            </a:stretch>
          </p:blipFill>
          <p:spPr bwMode="auto">
            <a:xfrm>
              <a:off x="2368" y="2055"/>
              <a:ext cx="340" cy="340"/>
            </a:xfrm>
            <a:prstGeom prst="rect">
              <a:avLst/>
            </a:prstGeom>
            <a:noFill/>
            <a:ln w="9525">
              <a:noFill/>
              <a:miter lim="800000"/>
              <a:headEnd/>
              <a:tailEnd/>
            </a:ln>
          </p:spPr>
        </p:pic>
        <p:sp>
          <p:nvSpPr>
            <p:cNvPr id="3136" name="Text Box 65"/>
            <p:cNvSpPr txBox="1">
              <a:spLocks noChangeArrowheads="1"/>
            </p:cNvSpPr>
            <p:nvPr/>
          </p:nvSpPr>
          <p:spPr bwMode="auto">
            <a:xfrm>
              <a:off x="2245" y="2384"/>
              <a:ext cx="619" cy="135"/>
            </a:xfrm>
            <a:prstGeom prst="rect">
              <a:avLst/>
            </a:prstGeom>
            <a:noFill/>
            <a:ln w="9525">
              <a:noFill/>
              <a:miter lim="800000"/>
              <a:headEnd/>
              <a:tailEnd/>
            </a:ln>
          </p:spPr>
          <p:txBody>
            <a:bodyPr wrap="none">
              <a:spAutoFit/>
            </a:bodyPr>
            <a:lstStyle/>
            <a:p>
              <a:r>
                <a:rPr lang="en-US" altLang="zh-TW">
                  <a:solidFill>
                    <a:srgbClr val="A50021"/>
                  </a:solidFill>
                </a:rPr>
                <a:t>PROTPARS.EXE</a:t>
              </a:r>
            </a:p>
          </p:txBody>
        </p:sp>
      </p:grpSp>
      <p:cxnSp>
        <p:nvCxnSpPr>
          <p:cNvPr id="3116" name="AutoShape 66"/>
          <p:cNvCxnSpPr>
            <a:cxnSpLocks noChangeShapeType="1"/>
          </p:cNvCxnSpPr>
          <p:nvPr/>
        </p:nvCxnSpPr>
        <p:spPr bwMode="auto">
          <a:xfrm>
            <a:off x="4176713" y="4848225"/>
            <a:ext cx="1587" cy="923925"/>
          </a:xfrm>
          <a:prstGeom prst="bentConnector3">
            <a:avLst>
              <a:gd name="adj1" fmla="val 14400005"/>
            </a:avLst>
          </a:prstGeom>
          <a:noFill/>
          <a:ln w="19050" cap="rnd">
            <a:solidFill>
              <a:srgbClr val="FF33CC"/>
            </a:solidFill>
            <a:prstDash val="sysDot"/>
            <a:miter lim="800000"/>
            <a:headEnd type="triangle" w="med" len="med"/>
            <a:tailEnd type="triangle" w="med" len="med"/>
          </a:ln>
        </p:spPr>
      </p:cxnSp>
      <p:cxnSp>
        <p:nvCxnSpPr>
          <p:cNvPr id="3117" name="AutoShape 67"/>
          <p:cNvCxnSpPr>
            <a:cxnSpLocks noChangeShapeType="1"/>
            <a:stCxn id="3146" idx="2"/>
          </p:cNvCxnSpPr>
          <p:nvPr/>
        </p:nvCxnSpPr>
        <p:spPr bwMode="auto">
          <a:xfrm rot="16200000" flipH="1">
            <a:off x="3151981" y="4363244"/>
            <a:ext cx="479425" cy="490538"/>
          </a:xfrm>
          <a:prstGeom prst="bentConnector2">
            <a:avLst/>
          </a:prstGeom>
          <a:noFill/>
          <a:ln w="19050">
            <a:solidFill>
              <a:srgbClr val="006600"/>
            </a:solidFill>
            <a:miter lim="800000"/>
            <a:headEnd/>
            <a:tailEnd type="triangle" w="med" len="med"/>
          </a:ln>
        </p:spPr>
      </p:cxnSp>
      <p:grpSp>
        <p:nvGrpSpPr>
          <p:cNvPr id="3118" name="Group 73"/>
          <p:cNvGrpSpPr>
            <a:grpSpLocks/>
          </p:cNvGrpSpPr>
          <p:nvPr/>
        </p:nvGrpSpPr>
        <p:grpSpPr bwMode="auto">
          <a:xfrm>
            <a:off x="7116763" y="1557338"/>
            <a:ext cx="519112" cy="1084262"/>
            <a:chOff x="4150" y="731"/>
            <a:chExt cx="327" cy="683"/>
          </a:xfrm>
        </p:grpSpPr>
        <p:grpSp>
          <p:nvGrpSpPr>
            <p:cNvPr id="3132" name="Group 74"/>
            <p:cNvGrpSpPr>
              <a:grpSpLocks/>
            </p:cNvGrpSpPr>
            <p:nvPr/>
          </p:nvGrpSpPr>
          <p:grpSpPr bwMode="auto">
            <a:xfrm>
              <a:off x="4150" y="731"/>
              <a:ext cx="327" cy="464"/>
              <a:chOff x="2631" y="2857"/>
              <a:chExt cx="327" cy="464"/>
            </a:xfrm>
          </p:grpSpPr>
          <p:sp>
            <p:nvSpPr>
              <p:cNvPr id="3134" name="Text Box 75"/>
              <p:cNvSpPr txBox="1">
                <a:spLocks noChangeArrowheads="1"/>
              </p:cNvSpPr>
              <p:nvPr/>
            </p:nvSpPr>
            <p:spPr bwMode="auto">
              <a:xfrm>
                <a:off x="2631" y="3186"/>
                <a:ext cx="327" cy="135"/>
              </a:xfrm>
              <a:prstGeom prst="rect">
                <a:avLst/>
              </a:prstGeom>
              <a:noFill/>
              <a:ln w="9525">
                <a:noFill/>
                <a:miter lim="800000"/>
                <a:headEnd/>
                <a:tailEnd/>
              </a:ln>
            </p:spPr>
            <p:txBody>
              <a:bodyPr wrap="none">
                <a:spAutoFit/>
              </a:bodyPr>
              <a:lstStyle/>
              <a:p>
                <a:r>
                  <a:rPr kumimoji="0" lang="en-US" altLang="zh-TW">
                    <a:solidFill>
                      <a:srgbClr val="A50021"/>
                    </a:solidFill>
                  </a:rPr>
                  <a:t>tree</a:t>
                </a:r>
                <a:r>
                  <a:rPr lang="en-US" altLang="zh-TW">
                    <a:solidFill>
                      <a:srgbClr val="A50021"/>
                    </a:solidFill>
                  </a:rPr>
                  <a:t>file</a:t>
                </a:r>
              </a:p>
            </p:txBody>
          </p:sp>
          <p:graphicFrame>
            <p:nvGraphicFramePr>
              <p:cNvPr id="3075" name="Object 76"/>
              <p:cNvGraphicFramePr>
                <a:graphicFrameLocks noChangeAspect="1"/>
              </p:cNvGraphicFramePr>
              <p:nvPr/>
            </p:nvGraphicFramePr>
            <p:xfrm>
              <a:off x="2653" y="2857"/>
              <a:ext cx="283" cy="340"/>
            </p:xfrm>
            <a:graphic>
              <a:graphicData uri="http://schemas.openxmlformats.org/presentationml/2006/ole">
                <p:oleObj spid="_x0000_s3075" name="Image" r:id="rId18" imgW="380818" imgH="456821" progId="Photoshop.Image.8">
                  <p:embed/>
                </p:oleObj>
              </a:graphicData>
            </a:graphic>
          </p:graphicFrame>
        </p:grpSp>
        <p:cxnSp>
          <p:nvCxnSpPr>
            <p:cNvPr id="3133" name="AutoShape 77"/>
            <p:cNvCxnSpPr>
              <a:cxnSpLocks noChangeShapeType="1"/>
              <a:stCxn id="3134" idx="2"/>
            </p:cNvCxnSpPr>
            <p:nvPr/>
          </p:nvCxnSpPr>
          <p:spPr bwMode="auto">
            <a:xfrm flipH="1">
              <a:off x="4312" y="1195"/>
              <a:ext cx="2" cy="219"/>
            </a:xfrm>
            <a:prstGeom prst="straightConnector1">
              <a:avLst/>
            </a:prstGeom>
            <a:noFill/>
            <a:ln w="19050">
              <a:solidFill>
                <a:srgbClr val="006600"/>
              </a:solidFill>
              <a:round/>
              <a:headEnd type="triangle" w="med" len="med"/>
              <a:tailEnd/>
            </a:ln>
          </p:spPr>
        </p:cxnSp>
      </p:grpSp>
      <p:cxnSp>
        <p:nvCxnSpPr>
          <p:cNvPr id="3119" name="AutoShape 89"/>
          <p:cNvCxnSpPr>
            <a:cxnSpLocks noChangeShapeType="1"/>
          </p:cNvCxnSpPr>
          <p:nvPr/>
        </p:nvCxnSpPr>
        <p:spPr bwMode="auto">
          <a:xfrm flipV="1">
            <a:off x="4119563" y="3902075"/>
            <a:ext cx="304800" cy="1588"/>
          </a:xfrm>
          <a:prstGeom prst="straightConnector1">
            <a:avLst/>
          </a:prstGeom>
          <a:noFill/>
          <a:ln w="19050">
            <a:solidFill>
              <a:srgbClr val="006600"/>
            </a:solidFill>
            <a:round/>
            <a:headEnd/>
            <a:tailEnd type="triangle" w="med" len="med"/>
          </a:ln>
        </p:spPr>
      </p:cxnSp>
      <p:cxnSp>
        <p:nvCxnSpPr>
          <p:cNvPr id="3120" name="AutoShape 90"/>
          <p:cNvCxnSpPr>
            <a:cxnSpLocks noChangeShapeType="1"/>
          </p:cNvCxnSpPr>
          <p:nvPr/>
        </p:nvCxnSpPr>
        <p:spPr bwMode="auto">
          <a:xfrm flipV="1">
            <a:off x="4419600" y="5302250"/>
            <a:ext cx="304800" cy="1588"/>
          </a:xfrm>
          <a:prstGeom prst="straightConnector1">
            <a:avLst/>
          </a:prstGeom>
          <a:noFill/>
          <a:ln w="19050">
            <a:solidFill>
              <a:srgbClr val="006600"/>
            </a:solidFill>
            <a:round/>
            <a:headEnd/>
            <a:tailEnd type="triangle" w="med" len="med"/>
          </a:ln>
        </p:spPr>
      </p:cxnSp>
      <p:cxnSp>
        <p:nvCxnSpPr>
          <p:cNvPr id="3121" name="AutoShape 91"/>
          <p:cNvCxnSpPr>
            <a:cxnSpLocks noChangeShapeType="1"/>
          </p:cNvCxnSpPr>
          <p:nvPr/>
        </p:nvCxnSpPr>
        <p:spPr bwMode="auto">
          <a:xfrm flipV="1">
            <a:off x="6173788" y="2911475"/>
            <a:ext cx="1470025" cy="2300288"/>
          </a:xfrm>
          <a:prstGeom prst="bentConnector3">
            <a:avLst>
              <a:gd name="adj1" fmla="val 115551"/>
            </a:avLst>
          </a:prstGeom>
          <a:noFill/>
          <a:ln w="19050">
            <a:solidFill>
              <a:srgbClr val="006600"/>
            </a:solidFill>
            <a:miter lim="800000"/>
            <a:headEnd/>
            <a:tailEnd type="triangle" w="med" len="med"/>
          </a:ln>
        </p:spPr>
      </p:cxnSp>
      <p:sp>
        <p:nvSpPr>
          <p:cNvPr id="3122" name="Rectangle 93"/>
          <p:cNvSpPr>
            <a:spLocks noChangeArrowheads="1"/>
          </p:cNvSpPr>
          <p:nvPr/>
        </p:nvSpPr>
        <p:spPr bwMode="auto">
          <a:xfrm>
            <a:off x="7019925" y="3486150"/>
            <a:ext cx="720725" cy="914400"/>
          </a:xfrm>
          <a:prstGeom prst="rect">
            <a:avLst/>
          </a:prstGeom>
          <a:noFill/>
          <a:ln w="38100" cmpd="dbl">
            <a:solidFill>
              <a:srgbClr val="A50021"/>
            </a:solidFill>
            <a:miter lim="800000"/>
            <a:headEnd/>
            <a:tailEnd/>
          </a:ln>
        </p:spPr>
        <p:txBody>
          <a:bodyPr wrap="none" anchor="ctr"/>
          <a:lstStyle/>
          <a:p>
            <a:endParaRPr lang="zh-TW" altLang="en-US"/>
          </a:p>
        </p:txBody>
      </p:sp>
      <p:sp>
        <p:nvSpPr>
          <p:cNvPr id="3123" name="Rectangle 94"/>
          <p:cNvSpPr>
            <a:spLocks noChangeArrowheads="1"/>
          </p:cNvSpPr>
          <p:nvPr/>
        </p:nvSpPr>
        <p:spPr bwMode="auto">
          <a:xfrm>
            <a:off x="7019925" y="1435100"/>
            <a:ext cx="720725" cy="914400"/>
          </a:xfrm>
          <a:prstGeom prst="rect">
            <a:avLst/>
          </a:prstGeom>
          <a:noFill/>
          <a:ln w="38100" cmpd="dbl">
            <a:solidFill>
              <a:srgbClr val="A50021"/>
            </a:solidFill>
            <a:miter lim="800000"/>
            <a:headEnd/>
            <a:tailEnd/>
          </a:ln>
        </p:spPr>
        <p:txBody>
          <a:bodyPr wrap="none" anchor="ctr"/>
          <a:lstStyle/>
          <a:p>
            <a:endParaRPr lang="zh-TW" altLang="en-US"/>
          </a:p>
        </p:txBody>
      </p:sp>
      <p:grpSp>
        <p:nvGrpSpPr>
          <p:cNvPr id="3124" name="Group 96"/>
          <p:cNvGrpSpPr>
            <a:grpSpLocks/>
          </p:cNvGrpSpPr>
          <p:nvPr/>
        </p:nvGrpSpPr>
        <p:grpSpPr bwMode="auto">
          <a:xfrm>
            <a:off x="5724525" y="4941888"/>
            <a:ext cx="476250" cy="736600"/>
            <a:chOff x="3545" y="1414"/>
            <a:chExt cx="300" cy="464"/>
          </a:xfrm>
        </p:grpSpPr>
        <p:sp>
          <p:nvSpPr>
            <p:cNvPr id="3131" name="Text Box 97"/>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rgbClr val="A50021"/>
                  </a:solidFill>
                </a:rPr>
                <a:t>intree</a:t>
              </a:r>
              <a:endParaRPr lang="en-US" altLang="zh-TW">
                <a:solidFill>
                  <a:srgbClr val="A50021"/>
                </a:solidFill>
              </a:endParaRPr>
            </a:p>
          </p:txBody>
        </p:sp>
        <p:graphicFrame>
          <p:nvGraphicFramePr>
            <p:cNvPr id="3074" name="Object 98"/>
            <p:cNvGraphicFramePr>
              <a:graphicFrameLocks noChangeAspect="1"/>
            </p:cNvGraphicFramePr>
            <p:nvPr/>
          </p:nvGraphicFramePr>
          <p:xfrm>
            <a:off x="3545" y="1414"/>
            <a:ext cx="283" cy="340"/>
          </p:xfrm>
          <a:graphic>
            <a:graphicData uri="http://schemas.openxmlformats.org/presentationml/2006/ole">
              <p:oleObj spid="_x0000_s3074" name="Image" r:id="rId19" imgW="380818" imgH="456821" progId="Photoshop.Image.8">
                <p:embed/>
              </p:oleObj>
            </a:graphicData>
          </a:graphic>
        </p:graphicFrame>
      </p:grpSp>
      <p:cxnSp>
        <p:nvCxnSpPr>
          <p:cNvPr id="3125" name="AutoShape 99"/>
          <p:cNvCxnSpPr>
            <a:cxnSpLocks noChangeShapeType="1"/>
          </p:cNvCxnSpPr>
          <p:nvPr/>
        </p:nvCxnSpPr>
        <p:spPr bwMode="auto">
          <a:xfrm>
            <a:off x="5224463" y="5211763"/>
            <a:ext cx="500062" cy="0"/>
          </a:xfrm>
          <a:prstGeom prst="straightConnector1">
            <a:avLst/>
          </a:prstGeom>
          <a:noFill/>
          <a:ln w="19050">
            <a:solidFill>
              <a:srgbClr val="006600"/>
            </a:solidFill>
            <a:round/>
            <a:headEnd/>
            <a:tailEnd type="triangle" w="med" len="med"/>
          </a:ln>
        </p:spPr>
      </p:cxnSp>
      <p:sp>
        <p:nvSpPr>
          <p:cNvPr id="3126" name="Rectangle 101"/>
          <p:cNvSpPr>
            <a:spLocks noChangeArrowheads="1"/>
          </p:cNvSpPr>
          <p:nvPr/>
        </p:nvSpPr>
        <p:spPr bwMode="auto">
          <a:xfrm>
            <a:off x="3490913" y="1628775"/>
            <a:ext cx="2520950" cy="2736850"/>
          </a:xfrm>
          <a:prstGeom prst="rect">
            <a:avLst/>
          </a:prstGeom>
          <a:noFill/>
          <a:ln w="38100" cmpd="dbl">
            <a:solidFill>
              <a:srgbClr val="CC6600"/>
            </a:solidFill>
            <a:miter lim="800000"/>
            <a:headEnd/>
            <a:tailEnd/>
          </a:ln>
        </p:spPr>
        <p:txBody>
          <a:bodyPr wrap="none" anchor="ctr"/>
          <a:lstStyle/>
          <a:p>
            <a:endParaRPr lang="zh-TW" altLang="en-US"/>
          </a:p>
        </p:txBody>
      </p:sp>
      <p:sp>
        <p:nvSpPr>
          <p:cNvPr id="3127" name="Rectangle 102"/>
          <p:cNvSpPr>
            <a:spLocks noChangeArrowheads="1"/>
          </p:cNvSpPr>
          <p:nvPr/>
        </p:nvSpPr>
        <p:spPr bwMode="auto">
          <a:xfrm>
            <a:off x="3490913" y="4465638"/>
            <a:ext cx="1944687" cy="1843087"/>
          </a:xfrm>
          <a:prstGeom prst="rect">
            <a:avLst/>
          </a:prstGeom>
          <a:noFill/>
          <a:ln w="38100" cmpd="dbl">
            <a:solidFill>
              <a:srgbClr val="CC6600"/>
            </a:solidFill>
            <a:miter lim="800000"/>
            <a:headEnd/>
            <a:tailEnd/>
          </a:ln>
        </p:spPr>
        <p:txBody>
          <a:bodyPr wrap="none" anchor="ctr"/>
          <a:lstStyle/>
          <a:p>
            <a:endParaRPr lang="zh-TW" altLang="en-US"/>
          </a:p>
        </p:txBody>
      </p:sp>
      <p:sp>
        <p:nvSpPr>
          <p:cNvPr id="3128" name="Rectangle 104"/>
          <p:cNvSpPr>
            <a:spLocks noChangeArrowheads="1"/>
          </p:cNvSpPr>
          <p:nvPr/>
        </p:nvSpPr>
        <p:spPr bwMode="auto">
          <a:xfrm>
            <a:off x="971550" y="5734050"/>
            <a:ext cx="2376488" cy="687388"/>
          </a:xfrm>
          <a:prstGeom prst="rect">
            <a:avLst/>
          </a:prstGeom>
          <a:noFill/>
          <a:ln w="9525">
            <a:noFill/>
            <a:miter lim="800000"/>
            <a:headEnd/>
            <a:tailEnd/>
          </a:ln>
        </p:spPr>
        <p:txBody>
          <a:bodyPr>
            <a:spAutoFit/>
          </a:bodyPr>
          <a:lstStyle/>
          <a:p>
            <a:pPr marL="342900" indent="-342900">
              <a:lnSpc>
                <a:spcPct val="130000"/>
              </a:lnSpc>
            </a:pPr>
            <a:r>
              <a:rPr lang="en-US" altLang="zh-TW" sz="1000">
                <a:solidFill>
                  <a:srgbClr val="006600"/>
                </a:solidFill>
                <a:ea typeface="新細明體" pitchFamily="18" charset="-120"/>
              </a:rPr>
              <a:t>Character-Based Methods</a:t>
            </a:r>
          </a:p>
          <a:p>
            <a:pPr marL="342900" indent="-342900">
              <a:lnSpc>
                <a:spcPct val="130000"/>
              </a:lnSpc>
              <a:buFontTx/>
              <a:buAutoNum type="arabicPeriod"/>
            </a:pPr>
            <a:r>
              <a:rPr lang="en-US" altLang="zh-TW" sz="1000">
                <a:solidFill>
                  <a:srgbClr val="A50021"/>
                </a:solidFill>
                <a:ea typeface="新細明體" pitchFamily="18" charset="-120"/>
              </a:rPr>
              <a:t>Maximum Parsimony (MP).</a:t>
            </a:r>
          </a:p>
          <a:p>
            <a:pPr marL="342900" indent="-342900">
              <a:lnSpc>
                <a:spcPct val="130000"/>
              </a:lnSpc>
              <a:buFontTx/>
              <a:buAutoNum type="arabicPeriod"/>
            </a:pPr>
            <a:r>
              <a:rPr lang="en-US" altLang="zh-TW" sz="1000">
                <a:solidFill>
                  <a:srgbClr val="A50021"/>
                </a:solidFill>
                <a:ea typeface="新細明體" pitchFamily="18" charset="-120"/>
              </a:rPr>
              <a:t>Maximum Likelihood (ML).</a:t>
            </a:r>
          </a:p>
        </p:txBody>
      </p:sp>
      <p:sp>
        <p:nvSpPr>
          <p:cNvPr id="3129" name="Rectangle 105"/>
          <p:cNvSpPr>
            <a:spLocks noChangeArrowheads="1"/>
          </p:cNvSpPr>
          <p:nvPr/>
        </p:nvSpPr>
        <p:spPr bwMode="auto">
          <a:xfrm>
            <a:off x="4140200" y="333375"/>
            <a:ext cx="4392613" cy="1084263"/>
          </a:xfrm>
          <a:prstGeom prst="rect">
            <a:avLst/>
          </a:prstGeom>
          <a:noFill/>
          <a:ln w="9525">
            <a:noFill/>
            <a:miter lim="800000"/>
            <a:headEnd/>
            <a:tailEnd/>
          </a:ln>
        </p:spPr>
        <p:txBody>
          <a:bodyPr>
            <a:spAutoFit/>
          </a:bodyPr>
          <a:lstStyle/>
          <a:p>
            <a:pPr marL="342900" indent="-342900">
              <a:lnSpc>
                <a:spcPct val="130000"/>
              </a:lnSpc>
            </a:pPr>
            <a:r>
              <a:rPr lang="en-US" altLang="zh-TW" sz="1000">
                <a:solidFill>
                  <a:srgbClr val="006600"/>
                </a:solidFill>
                <a:ea typeface="新細明體" pitchFamily="18" charset="-120"/>
              </a:rPr>
              <a:t>Distance-Based Methods</a:t>
            </a:r>
          </a:p>
          <a:p>
            <a:pPr marL="342900" indent="-342900">
              <a:lnSpc>
                <a:spcPct val="130000"/>
              </a:lnSpc>
              <a:buFontTx/>
              <a:buAutoNum type="arabicPeriod"/>
            </a:pPr>
            <a:r>
              <a:rPr lang="en-US" altLang="zh-TW" sz="1000">
                <a:solidFill>
                  <a:srgbClr val="A50021"/>
                </a:solidFill>
                <a:ea typeface="新細明體" pitchFamily="18" charset="-120"/>
              </a:rPr>
              <a:t>Unweighted Pair Group Method with ArithmeticMean (UPGMA).</a:t>
            </a:r>
          </a:p>
          <a:p>
            <a:pPr marL="342900" indent="-342900">
              <a:lnSpc>
                <a:spcPct val="130000"/>
              </a:lnSpc>
              <a:buFontTx/>
              <a:buAutoNum type="arabicPeriod"/>
            </a:pPr>
            <a:r>
              <a:rPr lang="en-US" altLang="zh-TW" sz="1000">
                <a:solidFill>
                  <a:srgbClr val="A50021"/>
                </a:solidFill>
                <a:ea typeface="新細明體" pitchFamily="18" charset="-120"/>
              </a:rPr>
              <a:t>Neighbor Joining (NJ).</a:t>
            </a:r>
          </a:p>
          <a:p>
            <a:pPr marL="342900" indent="-342900">
              <a:lnSpc>
                <a:spcPct val="130000"/>
              </a:lnSpc>
              <a:buFontTx/>
              <a:buAutoNum type="arabicPeriod"/>
            </a:pPr>
            <a:r>
              <a:rPr lang="en-US" altLang="zh-TW" sz="1000">
                <a:solidFill>
                  <a:srgbClr val="A50021"/>
                </a:solidFill>
                <a:ea typeface="新細明體" pitchFamily="18" charset="-120"/>
              </a:rPr>
              <a:t>Fitch-Margoliash (FM).</a:t>
            </a:r>
          </a:p>
          <a:p>
            <a:pPr marL="342900" indent="-342900">
              <a:lnSpc>
                <a:spcPct val="130000"/>
              </a:lnSpc>
              <a:buFontTx/>
              <a:buAutoNum type="arabicPeriod"/>
            </a:pPr>
            <a:r>
              <a:rPr lang="en-US" altLang="zh-TW" sz="1000">
                <a:solidFill>
                  <a:srgbClr val="A50021"/>
                </a:solidFill>
                <a:ea typeface="新細明體" pitchFamily="18" charset="-120"/>
              </a:rPr>
              <a:t>Minimum Evolution (ME).</a:t>
            </a:r>
          </a:p>
        </p:txBody>
      </p:sp>
      <p:sp>
        <p:nvSpPr>
          <p:cNvPr id="86" name="投影片編號版面配置區 85"/>
          <p:cNvSpPr>
            <a:spLocks noGrp="1"/>
          </p:cNvSpPr>
          <p:nvPr>
            <p:ph type="sldNum" sz="quarter" idx="12"/>
          </p:nvPr>
        </p:nvSpPr>
        <p:spPr/>
        <p:txBody>
          <a:bodyPr/>
          <a:lstStyle/>
          <a:p>
            <a:pPr>
              <a:defRPr/>
            </a:pPr>
            <a:fld id="{B48F512C-A590-419D-A6FF-55FF42F2C5B4}" type="slidenum">
              <a:rPr lang="en-US" altLang="zh-TW" smtClean="0"/>
              <a:pPr>
                <a:defRPr/>
              </a:pPr>
              <a:t>55</a:t>
            </a:fld>
            <a:endParaRPr lang="en-US" altLang="zh-TW"/>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4"/>
          <p:cNvSpPr>
            <a:spLocks noChangeArrowheads="1"/>
          </p:cNvSpPr>
          <p:nvPr/>
        </p:nvSpPr>
        <p:spPr bwMode="auto">
          <a:xfrm>
            <a:off x="5472113" y="6346825"/>
            <a:ext cx="3233737" cy="214313"/>
          </a:xfrm>
          <a:prstGeom prst="rect">
            <a:avLst/>
          </a:prstGeom>
          <a:noFill/>
          <a:ln w="9525">
            <a:noFill/>
            <a:miter lim="800000"/>
            <a:headEnd/>
            <a:tailEnd/>
          </a:ln>
        </p:spPr>
        <p:txBody>
          <a:bodyPr wrap="none">
            <a:spAutoFit/>
          </a:bodyPr>
          <a:lstStyle/>
          <a:p>
            <a:r>
              <a:rPr lang="en-US" altLang="zh-TW">
                <a:solidFill>
                  <a:schemeClr val="bg2"/>
                </a:solidFill>
              </a:rPr>
              <a:t>http://evolution.genetics.washington.edu/phylip/programs.html</a:t>
            </a:r>
          </a:p>
        </p:txBody>
      </p:sp>
      <p:grpSp>
        <p:nvGrpSpPr>
          <p:cNvPr id="4100" name="Group 32"/>
          <p:cNvGrpSpPr>
            <a:grpSpLocks/>
          </p:cNvGrpSpPr>
          <p:nvPr/>
        </p:nvGrpSpPr>
        <p:grpSpPr bwMode="auto">
          <a:xfrm>
            <a:off x="611188" y="2335213"/>
            <a:ext cx="7972425" cy="3973512"/>
            <a:chOff x="385" y="1377"/>
            <a:chExt cx="5022" cy="2503"/>
          </a:xfrm>
        </p:grpSpPr>
        <p:sp>
          <p:nvSpPr>
            <p:cNvPr id="4121" name="Rectangle 7"/>
            <p:cNvSpPr>
              <a:spLocks noChangeArrowheads="1"/>
            </p:cNvSpPr>
            <p:nvPr/>
          </p:nvSpPr>
          <p:spPr bwMode="auto">
            <a:xfrm>
              <a:off x="385" y="1752"/>
              <a:ext cx="2404" cy="2128"/>
            </a:xfrm>
            <a:prstGeom prst="rect">
              <a:avLst/>
            </a:prstGeom>
            <a:noFill/>
            <a:ln w="9525">
              <a:noFill/>
              <a:miter lim="800000"/>
              <a:headEnd/>
              <a:tailEnd/>
            </a:ln>
          </p:spPr>
          <p:txBody>
            <a:bodyPr anchor="ctr">
              <a:spAutoFit/>
            </a:bodyPr>
            <a:lstStyle/>
            <a:p>
              <a:pPr marL="174625" indent="-174625"/>
              <a:r>
                <a:rPr lang="en-US" altLang="zh-TW" sz="1200">
                  <a:ea typeface="新細明體" pitchFamily="18" charset="-120"/>
                </a:rPr>
                <a:t>... by type of data </a:t>
              </a:r>
            </a:p>
            <a:p>
              <a:pPr marL="174625" indent="-174625" eaLnBrk="0" hangingPunct="0">
                <a:buFontTx/>
                <a:buChar char="•"/>
              </a:pPr>
              <a:r>
                <a:rPr lang="en-US" altLang="zh-TW" sz="1200">
                  <a:ea typeface="新細明體" pitchFamily="18" charset="-120"/>
                  <a:hlinkClick r:id="rId3"/>
                </a:rPr>
                <a:t>DNA sequences</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4"/>
                </a:rPr>
                <a:t>Protein sequences</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5"/>
                </a:rPr>
                <a:t>Restriction sites</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6"/>
                </a:rPr>
                <a:t>Distance matrices</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7"/>
                </a:rPr>
                <a:t>Gene frequencies</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8"/>
                </a:rPr>
                <a:t>Quantitative characters</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9"/>
                </a:rPr>
                <a:t>Discrete characters</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10"/>
                </a:rPr>
                <a:t>tree plotting, consensus trees, tree distances and tree manipulation</a:t>
              </a:r>
              <a:r>
                <a:rPr lang="en-US" altLang="zh-TW" sz="1200">
                  <a:ea typeface="新細明體" pitchFamily="18" charset="-120"/>
                </a:rPr>
                <a:t> </a:t>
              </a:r>
            </a:p>
            <a:p>
              <a:pPr marL="174625" indent="-174625" eaLnBrk="0" hangingPunct="0"/>
              <a:endParaRPr lang="en-US" altLang="zh-TW" sz="1200">
                <a:ea typeface="新細明體" pitchFamily="18" charset="-120"/>
              </a:endParaRPr>
            </a:p>
            <a:p>
              <a:pPr marL="174625" indent="-174625" eaLnBrk="0" hangingPunct="0"/>
              <a:r>
                <a:rPr lang="en-US" altLang="zh-TW" sz="1200">
                  <a:ea typeface="新細明體" pitchFamily="18" charset="-120"/>
                </a:rPr>
                <a:t>... by type of algorithm </a:t>
              </a:r>
            </a:p>
            <a:p>
              <a:pPr marL="174625" indent="-174625" eaLnBrk="0" hangingPunct="0">
                <a:buFontTx/>
                <a:buChar char="•"/>
              </a:pPr>
              <a:r>
                <a:rPr lang="en-US" altLang="zh-TW" sz="1200">
                  <a:ea typeface="新細明體" pitchFamily="18" charset="-120"/>
                  <a:hlinkClick r:id="rId11"/>
                </a:rPr>
                <a:t>Heuristic tree search</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12"/>
                </a:rPr>
                <a:t>Branch-and-bound tree search</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13"/>
                </a:rPr>
                <a:t>Interactive tree manipulation</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14"/>
                </a:rPr>
                <a:t>Plotting trees, consenus trees, tree distances</a:t>
              </a:r>
              <a:r>
                <a:rPr lang="en-US" altLang="zh-TW" sz="1200">
                  <a:ea typeface="新細明體" pitchFamily="18" charset="-120"/>
                </a:rPr>
                <a:t> </a:t>
              </a:r>
            </a:p>
            <a:p>
              <a:pPr marL="174625" indent="-174625" eaLnBrk="0" hangingPunct="0">
                <a:buFontTx/>
                <a:buChar char="•"/>
              </a:pPr>
              <a:r>
                <a:rPr lang="en-US" altLang="zh-TW" sz="1200">
                  <a:ea typeface="新細明體" pitchFamily="18" charset="-120"/>
                  <a:hlinkClick r:id="rId15"/>
                </a:rPr>
                <a:t>Converting data, making distances or bootstrap replicates</a:t>
              </a:r>
              <a:r>
                <a:rPr lang="en-US" altLang="zh-TW" sz="1200">
                  <a:ea typeface="新細明體" pitchFamily="18" charset="-120"/>
                </a:rPr>
                <a:t> </a:t>
              </a:r>
            </a:p>
          </p:txBody>
        </p:sp>
        <p:graphicFrame>
          <p:nvGraphicFramePr>
            <p:cNvPr id="4098" name="Object 8"/>
            <p:cNvGraphicFramePr>
              <a:graphicFrameLocks noChangeAspect="1"/>
            </p:cNvGraphicFramePr>
            <p:nvPr/>
          </p:nvGraphicFramePr>
          <p:xfrm>
            <a:off x="2880" y="1377"/>
            <a:ext cx="2527" cy="2503"/>
          </p:xfrm>
          <a:graphic>
            <a:graphicData uri="http://schemas.openxmlformats.org/presentationml/2006/ole">
              <p:oleObj spid="_x0000_s4098" name="Image" r:id="rId16" imgW="6730159" imgH="6704762" progId="Photoshop.Image.8">
                <p:embed/>
              </p:oleObj>
            </a:graphicData>
          </a:graphic>
        </p:graphicFrame>
        <p:sp>
          <p:nvSpPr>
            <p:cNvPr id="4122" name="AutoShape 9"/>
            <p:cNvSpPr>
              <a:spLocks noChangeArrowheads="1"/>
            </p:cNvSpPr>
            <p:nvPr/>
          </p:nvSpPr>
          <p:spPr bwMode="auto">
            <a:xfrm>
              <a:off x="385" y="1377"/>
              <a:ext cx="1497" cy="227"/>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rgbClr val="990033"/>
                  </a:solidFill>
                  <a:ea typeface="新細明體" pitchFamily="18" charset="-120"/>
                </a:rPr>
                <a:t>Get Programs</a:t>
              </a:r>
            </a:p>
          </p:txBody>
        </p:sp>
      </p:grpSp>
      <p:grpSp>
        <p:nvGrpSpPr>
          <p:cNvPr id="4101" name="Group 33"/>
          <p:cNvGrpSpPr>
            <a:grpSpLocks/>
          </p:cNvGrpSpPr>
          <p:nvPr/>
        </p:nvGrpSpPr>
        <p:grpSpPr bwMode="auto">
          <a:xfrm>
            <a:off x="611188" y="1123950"/>
            <a:ext cx="4445000" cy="827088"/>
            <a:chOff x="385" y="708"/>
            <a:chExt cx="2800" cy="521"/>
          </a:xfrm>
        </p:grpSpPr>
        <p:grpSp>
          <p:nvGrpSpPr>
            <p:cNvPr id="4104" name="Group 14"/>
            <p:cNvGrpSpPr>
              <a:grpSpLocks/>
            </p:cNvGrpSpPr>
            <p:nvPr/>
          </p:nvGrpSpPr>
          <p:grpSpPr bwMode="auto">
            <a:xfrm>
              <a:off x="1740" y="708"/>
              <a:ext cx="384" cy="521"/>
              <a:chOff x="2095" y="572"/>
              <a:chExt cx="384" cy="521"/>
            </a:xfrm>
          </p:grpSpPr>
          <p:pic>
            <p:nvPicPr>
              <p:cNvPr id="4119" name="Picture 11" descr="clustalx"/>
              <p:cNvPicPr>
                <a:picLocks noChangeAspect="1" noChangeArrowheads="1"/>
              </p:cNvPicPr>
              <p:nvPr/>
            </p:nvPicPr>
            <p:blipFill>
              <a:blip r:embed="rId17"/>
              <a:srcRect/>
              <a:stretch>
                <a:fillRect/>
              </a:stretch>
            </p:blipFill>
            <p:spPr bwMode="auto">
              <a:xfrm>
                <a:off x="2095" y="572"/>
                <a:ext cx="384" cy="384"/>
              </a:xfrm>
              <a:prstGeom prst="rect">
                <a:avLst/>
              </a:prstGeom>
              <a:noFill/>
              <a:ln w="9525">
                <a:noFill/>
                <a:miter lim="800000"/>
                <a:headEnd/>
                <a:tailEnd/>
              </a:ln>
            </p:spPr>
          </p:pic>
          <p:sp>
            <p:nvSpPr>
              <p:cNvPr id="4120" name="Rectangle 13"/>
              <p:cNvSpPr>
                <a:spLocks noChangeArrowheads="1"/>
              </p:cNvSpPr>
              <p:nvPr/>
            </p:nvSpPr>
            <p:spPr bwMode="auto">
              <a:xfrm>
                <a:off x="2098" y="958"/>
                <a:ext cx="380" cy="135"/>
              </a:xfrm>
              <a:prstGeom prst="rect">
                <a:avLst/>
              </a:prstGeom>
              <a:noFill/>
              <a:ln w="9525">
                <a:noFill/>
                <a:miter lim="800000"/>
                <a:headEnd/>
                <a:tailEnd/>
              </a:ln>
            </p:spPr>
            <p:txBody>
              <a:bodyPr wrap="none">
                <a:spAutoFit/>
              </a:bodyPr>
              <a:lstStyle/>
              <a:p>
                <a:r>
                  <a:rPr lang="en-US" altLang="zh-TW">
                    <a:solidFill>
                      <a:schemeClr val="accent2"/>
                    </a:solidFill>
                  </a:rPr>
                  <a:t>Clustalw</a:t>
                </a:r>
              </a:p>
            </p:txBody>
          </p:sp>
        </p:grpSp>
        <p:grpSp>
          <p:nvGrpSpPr>
            <p:cNvPr id="4105" name="Group 21"/>
            <p:cNvGrpSpPr>
              <a:grpSpLocks/>
            </p:cNvGrpSpPr>
            <p:nvPr/>
          </p:nvGrpSpPr>
          <p:grpSpPr bwMode="auto">
            <a:xfrm>
              <a:off x="385" y="821"/>
              <a:ext cx="1134" cy="295"/>
              <a:chOff x="544" y="618"/>
              <a:chExt cx="975" cy="433"/>
            </a:xfrm>
          </p:grpSpPr>
          <p:sp>
            <p:nvSpPr>
              <p:cNvPr id="4113" name="Line 15"/>
              <p:cNvSpPr>
                <a:spLocks noChangeShapeType="1"/>
              </p:cNvSpPr>
              <p:nvPr/>
            </p:nvSpPr>
            <p:spPr bwMode="auto">
              <a:xfrm>
                <a:off x="544" y="618"/>
                <a:ext cx="658" cy="0"/>
              </a:xfrm>
              <a:prstGeom prst="line">
                <a:avLst/>
              </a:prstGeom>
              <a:noFill/>
              <a:ln w="19050">
                <a:solidFill>
                  <a:schemeClr val="tx1"/>
                </a:solidFill>
                <a:round/>
                <a:headEnd/>
                <a:tailEnd/>
              </a:ln>
            </p:spPr>
            <p:txBody>
              <a:bodyPr/>
              <a:lstStyle/>
              <a:p>
                <a:endParaRPr lang="zh-TW" altLang="en-US"/>
              </a:p>
            </p:txBody>
          </p:sp>
          <p:sp>
            <p:nvSpPr>
              <p:cNvPr id="4114" name="Line 16"/>
              <p:cNvSpPr>
                <a:spLocks noChangeShapeType="1"/>
              </p:cNvSpPr>
              <p:nvPr/>
            </p:nvSpPr>
            <p:spPr bwMode="auto">
              <a:xfrm>
                <a:off x="544" y="703"/>
                <a:ext cx="839" cy="0"/>
              </a:xfrm>
              <a:prstGeom prst="line">
                <a:avLst/>
              </a:prstGeom>
              <a:noFill/>
              <a:ln w="19050">
                <a:solidFill>
                  <a:schemeClr val="tx1"/>
                </a:solidFill>
                <a:round/>
                <a:headEnd/>
                <a:tailEnd/>
              </a:ln>
            </p:spPr>
            <p:txBody>
              <a:bodyPr/>
              <a:lstStyle/>
              <a:p>
                <a:endParaRPr lang="zh-TW" altLang="en-US"/>
              </a:p>
            </p:txBody>
          </p:sp>
          <p:sp>
            <p:nvSpPr>
              <p:cNvPr id="4115" name="Line 17"/>
              <p:cNvSpPr>
                <a:spLocks noChangeShapeType="1"/>
              </p:cNvSpPr>
              <p:nvPr/>
            </p:nvSpPr>
            <p:spPr bwMode="auto">
              <a:xfrm>
                <a:off x="544" y="789"/>
                <a:ext cx="703" cy="1"/>
              </a:xfrm>
              <a:prstGeom prst="line">
                <a:avLst/>
              </a:prstGeom>
              <a:noFill/>
              <a:ln w="19050">
                <a:solidFill>
                  <a:schemeClr val="tx1"/>
                </a:solidFill>
                <a:round/>
                <a:headEnd/>
                <a:tailEnd/>
              </a:ln>
            </p:spPr>
            <p:txBody>
              <a:bodyPr/>
              <a:lstStyle/>
              <a:p>
                <a:endParaRPr lang="zh-TW" altLang="en-US"/>
              </a:p>
            </p:txBody>
          </p:sp>
          <p:sp>
            <p:nvSpPr>
              <p:cNvPr id="4116" name="Line 18"/>
              <p:cNvSpPr>
                <a:spLocks noChangeShapeType="1"/>
              </p:cNvSpPr>
              <p:nvPr/>
            </p:nvSpPr>
            <p:spPr bwMode="auto">
              <a:xfrm>
                <a:off x="544" y="875"/>
                <a:ext cx="975" cy="1"/>
              </a:xfrm>
              <a:prstGeom prst="line">
                <a:avLst/>
              </a:prstGeom>
              <a:noFill/>
              <a:ln w="19050">
                <a:solidFill>
                  <a:schemeClr val="tx1"/>
                </a:solidFill>
                <a:round/>
                <a:headEnd/>
                <a:tailEnd/>
              </a:ln>
            </p:spPr>
            <p:txBody>
              <a:bodyPr/>
              <a:lstStyle/>
              <a:p>
                <a:endParaRPr lang="zh-TW" altLang="en-US"/>
              </a:p>
            </p:txBody>
          </p:sp>
          <p:sp>
            <p:nvSpPr>
              <p:cNvPr id="4117" name="Line 19"/>
              <p:cNvSpPr>
                <a:spLocks noChangeShapeType="1"/>
              </p:cNvSpPr>
              <p:nvPr/>
            </p:nvSpPr>
            <p:spPr bwMode="auto">
              <a:xfrm>
                <a:off x="544" y="962"/>
                <a:ext cx="794" cy="1"/>
              </a:xfrm>
              <a:prstGeom prst="line">
                <a:avLst/>
              </a:prstGeom>
              <a:noFill/>
              <a:ln w="19050">
                <a:solidFill>
                  <a:schemeClr val="tx1"/>
                </a:solidFill>
                <a:round/>
                <a:headEnd/>
                <a:tailEnd/>
              </a:ln>
            </p:spPr>
            <p:txBody>
              <a:bodyPr/>
              <a:lstStyle/>
              <a:p>
                <a:endParaRPr lang="zh-TW" altLang="en-US"/>
              </a:p>
            </p:txBody>
          </p:sp>
          <p:sp>
            <p:nvSpPr>
              <p:cNvPr id="4118" name="Line 20"/>
              <p:cNvSpPr>
                <a:spLocks noChangeShapeType="1"/>
              </p:cNvSpPr>
              <p:nvPr/>
            </p:nvSpPr>
            <p:spPr bwMode="auto">
              <a:xfrm>
                <a:off x="544" y="1049"/>
                <a:ext cx="907" cy="2"/>
              </a:xfrm>
              <a:prstGeom prst="line">
                <a:avLst/>
              </a:prstGeom>
              <a:noFill/>
              <a:ln w="19050">
                <a:solidFill>
                  <a:schemeClr val="tx1"/>
                </a:solidFill>
                <a:round/>
                <a:headEnd/>
                <a:tailEnd/>
              </a:ln>
            </p:spPr>
            <p:txBody>
              <a:bodyPr/>
              <a:lstStyle/>
              <a:p>
                <a:endParaRPr lang="zh-TW" altLang="en-US"/>
              </a:p>
            </p:txBody>
          </p:sp>
        </p:grpSp>
        <p:grpSp>
          <p:nvGrpSpPr>
            <p:cNvPr id="4106" name="Group 29"/>
            <p:cNvGrpSpPr>
              <a:grpSpLocks/>
            </p:cNvGrpSpPr>
            <p:nvPr/>
          </p:nvGrpSpPr>
          <p:grpSpPr bwMode="auto">
            <a:xfrm>
              <a:off x="2346" y="821"/>
              <a:ext cx="839" cy="295"/>
              <a:chOff x="2472" y="504"/>
              <a:chExt cx="1134" cy="433"/>
            </a:xfrm>
          </p:grpSpPr>
          <p:sp>
            <p:nvSpPr>
              <p:cNvPr id="4107" name="Line 23"/>
              <p:cNvSpPr>
                <a:spLocks noChangeShapeType="1"/>
              </p:cNvSpPr>
              <p:nvPr/>
            </p:nvSpPr>
            <p:spPr bwMode="auto">
              <a:xfrm>
                <a:off x="2472" y="504"/>
                <a:ext cx="1134" cy="0"/>
              </a:xfrm>
              <a:prstGeom prst="line">
                <a:avLst/>
              </a:prstGeom>
              <a:noFill/>
              <a:ln w="19050">
                <a:solidFill>
                  <a:schemeClr val="tx1"/>
                </a:solidFill>
                <a:round/>
                <a:headEnd/>
                <a:tailEnd/>
              </a:ln>
            </p:spPr>
            <p:txBody>
              <a:bodyPr/>
              <a:lstStyle/>
              <a:p>
                <a:endParaRPr lang="zh-TW" altLang="en-US"/>
              </a:p>
            </p:txBody>
          </p:sp>
          <p:sp>
            <p:nvSpPr>
              <p:cNvPr id="4108" name="Line 24"/>
              <p:cNvSpPr>
                <a:spLocks noChangeShapeType="1"/>
              </p:cNvSpPr>
              <p:nvPr/>
            </p:nvSpPr>
            <p:spPr bwMode="auto">
              <a:xfrm>
                <a:off x="2472" y="589"/>
                <a:ext cx="1134" cy="0"/>
              </a:xfrm>
              <a:prstGeom prst="line">
                <a:avLst/>
              </a:prstGeom>
              <a:noFill/>
              <a:ln w="19050">
                <a:solidFill>
                  <a:schemeClr val="tx1"/>
                </a:solidFill>
                <a:round/>
                <a:headEnd/>
                <a:tailEnd/>
              </a:ln>
            </p:spPr>
            <p:txBody>
              <a:bodyPr/>
              <a:lstStyle/>
              <a:p>
                <a:endParaRPr lang="zh-TW" altLang="en-US"/>
              </a:p>
            </p:txBody>
          </p:sp>
          <p:sp>
            <p:nvSpPr>
              <p:cNvPr id="4109" name="Line 25"/>
              <p:cNvSpPr>
                <a:spLocks noChangeShapeType="1"/>
              </p:cNvSpPr>
              <p:nvPr/>
            </p:nvSpPr>
            <p:spPr bwMode="auto">
              <a:xfrm>
                <a:off x="2472" y="675"/>
                <a:ext cx="1134" cy="1"/>
              </a:xfrm>
              <a:prstGeom prst="line">
                <a:avLst/>
              </a:prstGeom>
              <a:noFill/>
              <a:ln w="19050">
                <a:solidFill>
                  <a:schemeClr val="tx1"/>
                </a:solidFill>
                <a:round/>
                <a:headEnd/>
                <a:tailEnd/>
              </a:ln>
            </p:spPr>
            <p:txBody>
              <a:bodyPr/>
              <a:lstStyle/>
              <a:p>
                <a:endParaRPr lang="zh-TW" altLang="en-US"/>
              </a:p>
            </p:txBody>
          </p:sp>
          <p:sp>
            <p:nvSpPr>
              <p:cNvPr id="4110" name="Line 26"/>
              <p:cNvSpPr>
                <a:spLocks noChangeShapeType="1"/>
              </p:cNvSpPr>
              <p:nvPr/>
            </p:nvSpPr>
            <p:spPr bwMode="auto">
              <a:xfrm>
                <a:off x="2472" y="761"/>
                <a:ext cx="1134" cy="1"/>
              </a:xfrm>
              <a:prstGeom prst="line">
                <a:avLst/>
              </a:prstGeom>
              <a:noFill/>
              <a:ln w="19050">
                <a:solidFill>
                  <a:schemeClr val="tx1"/>
                </a:solidFill>
                <a:round/>
                <a:headEnd/>
                <a:tailEnd/>
              </a:ln>
            </p:spPr>
            <p:txBody>
              <a:bodyPr/>
              <a:lstStyle/>
              <a:p>
                <a:endParaRPr lang="zh-TW" altLang="en-US"/>
              </a:p>
            </p:txBody>
          </p:sp>
          <p:sp>
            <p:nvSpPr>
              <p:cNvPr id="4111" name="Line 27"/>
              <p:cNvSpPr>
                <a:spLocks noChangeShapeType="1"/>
              </p:cNvSpPr>
              <p:nvPr/>
            </p:nvSpPr>
            <p:spPr bwMode="auto">
              <a:xfrm>
                <a:off x="2472" y="848"/>
                <a:ext cx="1134" cy="1"/>
              </a:xfrm>
              <a:prstGeom prst="line">
                <a:avLst/>
              </a:prstGeom>
              <a:noFill/>
              <a:ln w="19050">
                <a:solidFill>
                  <a:schemeClr val="tx1"/>
                </a:solidFill>
                <a:round/>
                <a:headEnd/>
                <a:tailEnd/>
              </a:ln>
            </p:spPr>
            <p:txBody>
              <a:bodyPr/>
              <a:lstStyle/>
              <a:p>
                <a:endParaRPr lang="zh-TW" altLang="en-US"/>
              </a:p>
            </p:txBody>
          </p:sp>
          <p:sp>
            <p:nvSpPr>
              <p:cNvPr id="4112" name="Line 28"/>
              <p:cNvSpPr>
                <a:spLocks noChangeShapeType="1"/>
              </p:cNvSpPr>
              <p:nvPr/>
            </p:nvSpPr>
            <p:spPr bwMode="auto">
              <a:xfrm>
                <a:off x="2472" y="935"/>
                <a:ext cx="1134" cy="2"/>
              </a:xfrm>
              <a:prstGeom prst="line">
                <a:avLst/>
              </a:prstGeom>
              <a:noFill/>
              <a:ln w="19050">
                <a:solidFill>
                  <a:schemeClr val="tx1"/>
                </a:solidFill>
                <a:round/>
                <a:headEnd/>
                <a:tailEnd/>
              </a:ln>
            </p:spPr>
            <p:txBody>
              <a:bodyPr/>
              <a:lstStyle/>
              <a:p>
                <a:endParaRPr lang="zh-TW" altLang="en-US"/>
              </a:p>
            </p:txBody>
          </p:sp>
        </p:grpSp>
      </p:grpSp>
      <p:sp>
        <p:nvSpPr>
          <p:cNvPr id="4102" name="AutoShape 31"/>
          <p:cNvSpPr>
            <a:spLocks noChangeArrowheads="1"/>
          </p:cNvSpPr>
          <p:nvPr/>
        </p:nvSpPr>
        <p:spPr bwMode="auto">
          <a:xfrm>
            <a:off x="611188" y="549275"/>
            <a:ext cx="3960812" cy="360363"/>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chemeClr val="accent2"/>
                </a:solidFill>
                <a:ea typeface="新細明體" pitchFamily="18" charset="-120"/>
              </a:rPr>
              <a:t>Sequence alignment and trimming</a:t>
            </a:r>
          </a:p>
        </p:txBody>
      </p:sp>
      <p:sp>
        <p:nvSpPr>
          <p:cNvPr id="26" name="投影片編號版面配置區 25"/>
          <p:cNvSpPr>
            <a:spLocks noGrp="1"/>
          </p:cNvSpPr>
          <p:nvPr>
            <p:ph type="sldNum" sz="quarter" idx="12"/>
          </p:nvPr>
        </p:nvSpPr>
        <p:spPr/>
        <p:txBody>
          <a:bodyPr/>
          <a:lstStyle/>
          <a:p>
            <a:pPr>
              <a:defRPr/>
            </a:pPr>
            <a:fld id="{726E76CE-F5A1-4B8C-8FB3-B5096ED33421}" type="slidenum">
              <a:rPr lang="en-US" altLang="zh-TW" smtClean="0"/>
              <a:pPr>
                <a:defRPr/>
              </a:pPr>
              <a:t>56</a:t>
            </a:fld>
            <a:endParaRPr lang="en-US" altLang="zh-TW"/>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34" name="Group 162"/>
          <p:cNvGrpSpPr>
            <a:grpSpLocks/>
          </p:cNvGrpSpPr>
          <p:nvPr/>
        </p:nvGrpSpPr>
        <p:grpSpPr bwMode="auto">
          <a:xfrm>
            <a:off x="755650" y="1160463"/>
            <a:ext cx="6594475" cy="4681537"/>
            <a:chOff x="476" y="731"/>
            <a:chExt cx="4154" cy="2949"/>
          </a:xfrm>
        </p:grpSpPr>
        <p:grpSp>
          <p:nvGrpSpPr>
            <p:cNvPr id="5145" name="Group 107"/>
            <p:cNvGrpSpPr>
              <a:grpSpLocks/>
            </p:cNvGrpSpPr>
            <p:nvPr/>
          </p:nvGrpSpPr>
          <p:grpSpPr bwMode="auto">
            <a:xfrm>
              <a:off x="2911" y="813"/>
              <a:ext cx="923" cy="1065"/>
              <a:chOff x="2905" y="813"/>
              <a:chExt cx="923" cy="1065"/>
            </a:xfrm>
          </p:grpSpPr>
          <p:grpSp>
            <p:nvGrpSpPr>
              <p:cNvPr id="5207" name="Group 108"/>
              <p:cNvGrpSpPr>
                <a:grpSpLocks/>
              </p:cNvGrpSpPr>
              <p:nvPr/>
            </p:nvGrpSpPr>
            <p:grpSpPr bwMode="auto">
              <a:xfrm>
                <a:off x="3545" y="1414"/>
                <a:ext cx="283" cy="464"/>
                <a:chOff x="3545" y="1414"/>
                <a:chExt cx="283" cy="464"/>
              </a:xfrm>
            </p:grpSpPr>
            <p:sp>
              <p:nvSpPr>
                <p:cNvPr id="5212" name="Text Box 109"/>
                <p:cNvSpPr txBox="1">
                  <a:spLocks noChangeArrowheads="1"/>
                </p:cNvSpPr>
                <p:nvPr/>
              </p:nvSpPr>
              <p:spPr bwMode="auto">
                <a:xfrm>
                  <a:off x="3554" y="1743"/>
                  <a:ext cx="266" cy="135"/>
                </a:xfrm>
                <a:prstGeom prst="rect">
                  <a:avLst/>
                </a:prstGeom>
                <a:noFill/>
                <a:ln w="9525">
                  <a:noFill/>
                  <a:miter lim="800000"/>
                  <a:headEnd/>
                  <a:tailEnd/>
                </a:ln>
              </p:spPr>
              <p:txBody>
                <a:bodyPr wrap="none">
                  <a:spAutoFit/>
                </a:bodyPr>
                <a:lstStyle/>
                <a:p>
                  <a:r>
                    <a:rPr kumimoji="0" lang="en-US" altLang="zh-TW">
                      <a:solidFill>
                        <a:schemeClr val="bg2"/>
                      </a:solidFill>
                    </a:rPr>
                    <a:t>inf</a:t>
                  </a:r>
                  <a:r>
                    <a:rPr lang="en-US" altLang="zh-TW">
                      <a:solidFill>
                        <a:schemeClr val="bg2"/>
                      </a:solidFill>
                    </a:rPr>
                    <a:t>ile</a:t>
                  </a:r>
                </a:p>
              </p:txBody>
            </p:sp>
            <p:graphicFrame>
              <p:nvGraphicFramePr>
                <p:cNvPr id="5133" name="Object 110"/>
                <p:cNvGraphicFramePr>
                  <a:graphicFrameLocks noChangeAspect="1"/>
                </p:cNvGraphicFramePr>
                <p:nvPr/>
              </p:nvGraphicFramePr>
              <p:xfrm>
                <a:off x="3545" y="1414"/>
                <a:ext cx="283" cy="340"/>
              </p:xfrm>
              <a:graphic>
                <a:graphicData uri="http://schemas.openxmlformats.org/presentationml/2006/ole">
                  <p:oleObj spid="_x0000_s5133" name="Image" r:id="rId3" imgW="380818" imgH="456821" progId="Photoshop.Image.8">
                    <p:embed/>
                  </p:oleObj>
                </a:graphicData>
              </a:graphic>
            </p:graphicFrame>
          </p:grpSp>
          <p:grpSp>
            <p:nvGrpSpPr>
              <p:cNvPr id="5208" name="Group 111"/>
              <p:cNvGrpSpPr>
                <a:grpSpLocks/>
              </p:cNvGrpSpPr>
              <p:nvPr/>
            </p:nvGrpSpPr>
            <p:grpSpPr bwMode="auto">
              <a:xfrm>
                <a:off x="2905" y="813"/>
                <a:ext cx="327" cy="464"/>
                <a:chOff x="3916" y="2055"/>
                <a:chExt cx="327" cy="464"/>
              </a:xfrm>
            </p:grpSpPr>
            <p:sp>
              <p:nvSpPr>
                <p:cNvPr id="5211" name="Text Box 112"/>
                <p:cNvSpPr txBox="1">
                  <a:spLocks noChangeArrowheads="1"/>
                </p:cNvSpPr>
                <p:nvPr/>
              </p:nvSpPr>
              <p:spPr bwMode="auto">
                <a:xfrm>
                  <a:off x="3916" y="2384"/>
                  <a:ext cx="327" cy="135"/>
                </a:xfrm>
                <a:prstGeom prst="rect">
                  <a:avLst/>
                </a:prstGeom>
                <a:noFill/>
                <a:ln w="9525">
                  <a:noFill/>
                  <a:miter lim="800000"/>
                  <a:headEnd/>
                  <a:tailEnd/>
                </a:ln>
              </p:spPr>
              <p:txBody>
                <a:bodyPr wrap="none">
                  <a:spAutoFit/>
                </a:bodyPr>
                <a:lstStyle/>
                <a:p>
                  <a:r>
                    <a:rPr kumimoji="0" lang="en-US" altLang="zh-TW">
                      <a:solidFill>
                        <a:schemeClr val="bg2"/>
                      </a:solidFill>
                    </a:rPr>
                    <a:t>tree</a:t>
                  </a:r>
                  <a:r>
                    <a:rPr lang="en-US" altLang="zh-TW">
                      <a:solidFill>
                        <a:schemeClr val="bg2"/>
                      </a:solidFill>
                    </a:rPr>
                    <a:t>file</a:t>
                  </a:r>
                </a:p>
              </p:txBody>
            </p:sp>
            <p:graphicFrame>
              <p:nvGraphicFramePr>
                <p:cNvPr id="5132" name="Object 113"/>
                <p:cNvGraphicFramePr>
                  <a:graphicFrameLocks noChangeAspect="1"/>
                </p:cNvGraphicFramePr>
                <p:nvPr/>
              </p:nvGraphicFramePr>
              <p:xfrm>
                <a:off x="3938" y="2055"/>
                <a:ext cx="283" cy="340"/>
              </p:xfrm>
              <a:graphic>
                <a:graphicData uri="http://schemas.openxmlformats.org/presentationml/2006/ole">
                  <p:oleObj spid="_x0000_s5132" name="Image" r:id="rId4" imgW="380818" imgH="456821" progId="Photoshop.Image.8">
                    <p:embed/>
                  </p:oleObj>
                </a:graphicData>
              </a:graphic>
            </p:graphicFrame>
          </p:grpSp>
          <p:cxnSp>
            <p:nvCxnSpPr>
              <p:cNvPr id="5209" name="AutoShape 114"/>
              <p:cNvCxnSpPr>
                <a:cxnSpLocks noChangeShapeType="1"/>
                <a:endCxn id="5211" idx="2"/>
              </p:cNvCxnSpPr>
              <p:nvPr/>
            </p:nvCxnSpPr>
            <p:spPr bwMode="auto">
              <a:xfrm flipV="1">
                <a:off x="3069" y="1277"/>
                <a:ext cx="0" cy="137"/>
              </a:xfrm>
              <a:prstGeom prst="straightConnector1">
                <a:avLst/>
              </a:prstGeom>
              <a:noFill/>
              <a:ln w="19050">
                <a:solidFill>
                  <a:srgbClr val="808080"/>
                </a:solidFill>
                <a:round/>
                <a:headEnd/>
                <a:tailEnd type="triangle" w="med" len="med"/>
              </a:ln>
            </p:spPr>
          </p:cxnSp>
          <p:cxnSp>
            <p:nvCxnSpPr>
              <p:cNvPr id="5210" name="AutoShape 115"/>
              <p:cNvCxnSpPr>
                <a:cxnSpLocks noChangeShapeType="1"/>
              </p:cNvCxnSpPr>
              <p:nvPr/>
            </p:nvCxnSpPr>
            <p:spPr bwMode="auto">
              <a:xfrm>
                <a:off x="3210" y="983"/>
                <a:ext cx="477" cy="431"/>
              </a:xfrm>
              <a:prstGeom prst="bentConnector2">
                <a:avLst/>
              </a:prstGeom>
              <a:noFill/>
              <a:ln w="19050">
                <a:solidFill>
                  <a:srgbClr val="808080"/>
                </a:solidFill>
                <a:miter lim="800000"/>
                <a:headEnd/>
                <a:tailEnd type="triangle" w="med" len="med"/>
              </a:ln>
            </p:spPr>
          </p:cxnSp>
        </p:grpSp>
        <p:grpSp>
          <p:nvGrpSpPr>
            <p:cNvPr id="5146" name="Group 116"/>
            <p:cNvGrpSpPr>
              <a:grpSpLocks/>
            </p:cNvGrpSpPr>
            <p:nvPr/>
          </p:nvGrpSpPr>
          <p:grpSpPr bwMode="auto">
            <a:xfrm>
              <a:off x="4156" y="731"/>
              <a:ext cx="333" cy="683"/>
              <a:chOff x="4150" y="731"/>
              <a:chExt cx="333" cy="683"/>
            </a:xfrm>
          </p:grpSpPr>
          <p:grpSp>
            <p:nvGrpSpPr>
              <p:cNvPr id="5204" name="Group 101"/>
              <p:cNvGrpSpPr>
                <a:grpSpLocks/>
              </p:cNvGrpSpPr>
              <p:nvPr/>
            </p:nvGrpSpPr>
            <p:grpSpPr bwMode="auto">
              <a:xfrm>
                <a:off x="4150" y="731"/>
                <a:ext cx="333" cy="464"/>
                <a:chOff x="2631" y="2857"/>
                <a:chExt cx="333" cy="464"/>
              </a:xfrm>
            </p:grpSpPr>
            <p:sp>
              <p:nvSpPr>
                <p:cNvPr id="5206" name="Text Box 102"/>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chemeClr val="bg2"/>
                      </a:solidFill>
                    </a:rPr>
                    <a:t>outtree</a:t>
                  </a:r>
                  <a:endParaRPr lang="en-US" altLang="zh-TW">
                    <a:solidFill>
                      <a:schemeClr val="bg2"/>
                    </a:solidFill>
                  </a:endParaRPr>
                </a:p>
              </p:txBody>
            </p:sp>
            <p:graphicFrame>
              <p:nvGraphicFramePr>
                <p:cNvPr id="5131" name="Object 103"/>
                <p:cNvGraphicFramePr>
                  <a:graphicFrameLocks noChangeAspect="1"/>
                </p:cNvGraphicFramePr>
                <p:nvPr/>
              </p:nvGraphicFramePr>
              <p:xfrm>
                <a:off x="2653" y="2857"/>
                <a:ext cx="283" cy="340"/>
              </p:xfrm>
              <a:graphic>
                <a:graphicData uri="http://schemas.openxmlformats.org/presentationml/2006/ole">
                  <p:oleObj spid="_x0000_s5131" name="Image" r:id="rId5" imgW="380818" imgH="456821" progId="Photoshop.Image.8">
                    <p:embed/>
                  </p:oleObj>
                </a:graphicData>
              </a:graphic>
            </p:graphicFrame>
          </p:grpSp>
          <p:cxnSp>
            <p:nvCxnSpPr>
              <p:cNvPr id="5205" name="AutoShape 104"/>
              <p:cNvCxnSpPr>
                <a:cxnSpLocks noChangeShapeType="1"/>
                <a:stCxn id="5206" idx="2"/>
              </p:cNvCxnSpPr>
              <p:nvPr/>
            </p:nvCxnSpPr>
            <p:spPr bwMode="auto">
              <a:xfrm flipH="1">
                <a:off x="4312" y="1195"/>
                <a:ext cx="2" cy="219"/>
              </a:xfrm>
              <a:prstGeom prst="straightConnector1">
                <a:avLst/>
              </a:prstGeom>
              <a:noFill/>
              <a:ln w="19050">
                <a:solidFill>
                  <a:srgbClr val="808080"/>
                </a:solidFill>
                <a:round/>
                <a:headEnd type="triangle" w="med" len="med"/>
                <a:tailEnd/>
              </a:ln>
            </p:spPr>
          </p:cxnSp>
        </p:grpSp>
        <p:cxnSp>
          <p:nvCxnSpPr>
            <p:cNvPr id="5147" name="AutoShape 87"/>
            <p:cNvCxnSpPr>
              <a:cxnSpLocks noChangeShapeType="1"/>
            </p:cNvCxnSpPr>
            <p:nvPr/>
          </p:nvCxnSpPr>
          <p:spPr bwMode="auto">
            <a:xfrm>
              <a:off x="2304" y="2804"/>
              <a:ext cx="1" cy="582"/>
            </a:xfrm>
            <a:prstGeom prst="bentConnector3">
              <a:avLst>
                <a:gd name="adj1" fmla="val 14400005"/>
              </a:avLst>
            </a:prstGeom>
            <a:noFill/>
            <a:ln w="19050">
              <a:solidFill>
                <a:srgbClr val="808080"/>
              </a:solidFill>
              <a:miter lim="800000"/>
              <a:headEnd type="triangle" w="med" len="med"/>
              <a:tailEnd type="triangle" w="med" len="med"/>
            </a:ln>
          </p:spPr>
        </p:cxnSp>
        <p:cxnSp>
          <p:nvCxnSpPr>
            <p:cNvPr id="5148" name="AutoShape 93"/>
            <p:cNvCxnSpPr>
              <a:cxnSpLocks noChangeShapeType="1"/>
            </p:cNvCxnSpPr>
            <p:nvPr/>
          </p:nvCxnSpPr>
          <p:spPr bwMode="auto">
            <a:xfrm>
              <a:off x="2304" y="2804"/>
              <a:ext cx="1" cy="582"/>
            </a:xfrm>
            <a:prstGeom prst="bentConnector3">
              <a:avLst>
                <a:gd name="adj1" fmla="val 14400005"/>
              </a:avLst>
            </a:prstGeom>
            <a:noFill/>
            <a:ln w="19050" cap="rnd">
              <a:solidFill>
                <a:srgbClr val="808080"/>
              </a:solidFill>
              <a:prstDash val="sysDot"/>
              <a:miter lim="800000"/>
              <a:headEnd type="triangle" w="med" len="med"/>
              <a:tailEnd type="triangle" w="med" len="med"/>
            </a:ln>
          </p:spPr>
        </p:cxnSp>
        <p:cxnSp>
          <p:nvCxnSpPr>
            <p:cNvPr id="5149" name="AutoShape 94"/>
            <p:cNvCxnSpPr>
              <a:cxnSpLocks noChangeShapeType="1"/>
            </p:cNvCxnSpPr>
            <p:nvPr/>
          </p:nvCxnSpPr>
          <p:spPr bwMode="auto">
            <a:xfrm>
              <a:off x="2428" y="3031"/>
              <a:ext cx="242" cy="2"/>
            </a:xfrm>
            <a:prstGeom prst="straightConnector1">
              <a:avLst/>
            </a:prstGeom>
            <a:noFill/>
            <a:ln w="19050">
              <a:solidFill>
                <a:srgbClr val="808080"/>
              </a:solidFill>
              <a:round/>
              <a:headEnd/>
              <a:tailEnd type="triangle" w="med" len="med"/>
            </a:ln>
          </p:spPr>
        </p:cxnSp>
        <p:grpSp>
          <p:nvGrpSpPr>
            <p:cNvPr id="5150" name="Group 3"/>
            <p:cNvGrpSpPr>
              <a:grpSpLocks/>
            </p:cNvGrpSpPr>
            <p:nvPr/>
          </p:nvGrpSpPr>
          <p:grpSpPr bwMode="auto">
            <a:xfrm>
              <a:off x="2771" y="1414"/>
              <a:ext cx="608" cy="464"/>
              <a:chOff x="2925" y="2055"/>
              <a:chExt cx="608" cy="464"/>
            </a:xfrm>
          </p:grpSpPr>
          <p:pic>
            <p:nvPicPr>
              <p:cNvPr id="5202" name="Picture 4" descr="[Icon]"/>
              <p:cNvPicPr>
                <a:picLocks noChangeAspect="1" noChangeArrowheads="1"/>
              </p:cNvPicPr>
              <p:nvPr/>
            </p:nvPicPr>
            <p:blipFill>
              <a:blip r:embed="rId6">
                <a:lum bright="70000" contrast="-70000"/>
                <a:grayscl/>
              </a:blip>
              <a:srcRect/>
              <a:stretch>
                <a:fillRect/>
              </a:stretch>
            </p:blipFill>
            <p:spPr bwMode="auto">
              <a:xfrm>
                <a:off x="3059" y="2055"/>
                <a:ext cx="340" cy="340"/>
              </a:xfrm>
              <a:prstGeom prst="rect">
                <a:avLst/>
              </a:prstGeom>
              <a:noFill/>
              <a:ln w="9525">
                <a:noFill/>
                <a:miter lim="800000"/>
                <a:headEnd/>
                <a:tailEnd/>
              </a:ln>
            </p:spPr>
          </p:pic>
          <p:sp>
            <p:nvSpPr>
              <p:cNvPr id="5203" name="Rectangle 5"/>
              <p:cNvSpPr>
                <a:spLocks noChangeArrowheads="1"/>
              </p:cNvSpPr>
              <p:nvPr/>
            </p:nvSpPr>
            <p:spPr bwMode="auto">
              <a:xfrm>
                <a:off x="2925" y="2384"/>
                <a:ext cx="608" cy="135"/>
              </a:xfrm>
              <a:prstGeom prst="rect">
                <a:avLst/>
              </a:prstGeom>
              <a:noFill/>
              <a:ln w="9525">
                <a:noFill/>
                <a:miter lim="800000"/>
                <a:headEnd/>
                <a:tailEnd/>
              </a:ln>
            </p:spPr>
            <p:txBody>
              <a:bodyPr wrap="none">
                <a:spAutoFit/>
              </a:bodyPr>
              <a:lstStyle/>
              <a:p>
                <a:r>
                  <a:rPr lang="en-US" altLang="zh-TW">
                    <a:solidFill>
                      <a:schemeClr val="bg2"/>
                    </a:solidFill>
                  </a:rPr>
                  <a:t>NEIGHBOR.EXE</a:t>
                </a:r>
              </a:p>
            </p:txBody>
          </p:sp>
        </p:grpSp>
        <p:grpSp>
          <p:nvGrpSpPr>
            <p:cNvPr id="5151" name="Group 6"/>
            <p:cNvGrpSpPr>
              <a:grpSpLocks/>
            </p:cNvGrpSpPr>
            <p:nvPr/>
          </p:nvGrpSpPr>
          <p:grpSpPr bwMode="auto">
            <a:xfrm>
              <a:off x="891" y="1414"/>
              <a:ext cx="584" cy="464"/>
              <a:chOff x="975" y="2055"/>
              <a:chExt cx="584" cy="464"/>
            </a:xfrm>
          </p:grpSpPr>
          <p:pic>
            <p:nvPicPr>
              <p:cNvPr id="5200" name="Picture 7" descr="[Icon]"/>
              <p:cNvPicPr>
                <a:picLocks noChangeAspect="1" noChangeArrowheads="1"/>
              </p:cNvPicPr>
              <p:nvPr/>
            </p:nvPicPr>
            <p:blipFill>
              <a:blip r:embed="rId7"/>
              <a:srcRect/>
              <a:stretch>
                <a:fillRect/>
              </a:stretch>
            </p:blipFill>
            <p:spPr bwMode="auto">
              <a:xfrm>
                <a:off x="1097" y="2055"/>
                <a:ext cx="340" cy="340"/>
              </a:xfrm>
              <a:prstGeom prst="rect">
                <a:avLst/>
              </a:prstGeom>
              <a:noFill/>
              <a:ln w="9525">
                <a:noFill/>
                <a:miter lim="800000"/>
                <a:headEnd/>
                <a:tailEnd/>
              </a:ln>
            </p:spPr>
          </p:pic>
          <p:sp>
            <p:nvSpPr>
              <p:cNvPr id="5201" name="Text Box 8"/>
              <p:cNvSpPr txBox="1">
                <a:spLocks noChangeArrowheads="1"/>
              </p:cNvSpPr>
              <p:nvPr/>
            </p:nvSpPr>
            <p:spPr bwMode="auto">
              <a:xfrm>
                <a:off x="975" y="2384"/>
                <a:ext cx="584" cy="135"/>
              </a:xfrm>
              <a:prstGeom prst="rect">
                <a:avLst/>
              </a:prstGeom>
              <a:noFill/>
              <a:ln w="9525">
                <a:noFill/>
                <a:miter lim="800000"/>
                <a:headEnd/>
                <a:tailEnd/>
              </a:ln>
            </p:spPr>
            <p:txBody>
              <a:bodyPr wrap="none">
                <a:spAutoFit/>
              </a:bodyPr>
              <a:lstStyle/>
              <a:p>
                <a:r>
                  <a:rPr lang="en-US" altLang="zh-TW">
                    <a:solidFill>
                      <a:schemeClr val="accent2"/>
                    </a:solidFill>
                  </a:rPr>
                  <a:t>SEQBOOT.EXE</a:t>
                </a:r>
              </a:p>
            </p:txBody>
          </p:sp>
        </p:grpSp>
        <p:grpSp>
          <p:nvGrpSpPr>
            <p:cNvPr id="5152" name="Group 9"/>
            <p:cNvGrpSpPr>
              <a:grpSpLocks/>
            </p:cNvGrpSpPr>
            <p:nvPr/>
          </p:nvGrpSpPr>
          <p:grpSpPr bwMode="auto">
            <a:xfrm>
              <a:off x="4007" y="1414"/>
              <a:ext cx="623" cy="464"/>
              <a:chOff x="4468" y="2055"/>
              <a:chExt cx="623" cy="464"/>
            </a:xfrm>
          </p:grpSpPr>
          <p:pic>
            <p:nvPicPr>
              <p:cNvPr id="5198" name="Picture 10" descr="[Icon]"/>
              <p:cNvPicPr>
                <a:picLocks noChangeAspect="1" noChangeArrowheads="1"/>
              </p:cNvPicPr>
              <p:nvPr/>
            </p:nvPicPr>
            <p:blipFill>
              <a:blip r:embed="rId8">
                <a:lum bright="70000" contrast="-70000"/>
                <a:grayscl/>
              </a:blip>
              <a:srcRect/>
              <a:stretch>
                <a:fillRect/>
              </a:stretch>
            </p:blipFill>
            <p:spPr bwMode="auto">
              <a:xfrm>
                <a:off x="4609" y="2055"/>
                <a:ext cx="340" cy="340"/>
              </a:xfrm>
              <a:prstGeom prst="rect">
                <a:avLst/>
              </a:prstGeom>
              <a:noFill/>
              <a:ln w="9525">
                <a:noFill/>
                <a:miter lim="800000"/>
                <a:headEnd/>
                <a:tailEnd/>
              </a:ln>
            </p:spPr>
          </p:pic>
          <p:sp>
            <p:nvSpPr>
              <p:cNvPr id="5199" name="Rectangle 11"/>
              <p:cNvSpPr>
                <a:spLocks noChangeArrowheads="1"/>
              </p:cNvSpPr>
              <p:nvPr/>
            </p:nvSpPr>
            <p:spPr bwMode="auto">
              <a:xfrm>
                <a:off x="4468" y="2384"/>
                <a:ext cx="623" cy="135"/>
              </a:xfrm>
              <a:prstGeom prst="rect">
                <a:avLst/>
              </a:prstGeom>
              <a:noFill/>
              <a:ln w="9525">
                <a:noFill/>
                <a:miter lim="800000"/>
                <a:headEnd/>
                <a:tailEnd/>
              </a:ln>
            </p:spPr>
            <p:txBody>
              <a:bodyPr wrap="none">
                <a:spAutoFit/>
              </a:bodyPr>
              <a:lstStyle/>
              <a:p>
                <a:r>
                  <a:rPr lang="en-US" altLang="zh-TW">
                    <a:solidFill>
                      <a:schemeClr val="bg2"/>
                    </a:solidFill>
                  </a:rPr>
                  <a:t>CONSENSE.EXE</a:t>
                </a:r>
              </a:p>
            </p:txBody>
          </p:sp>
        </p:grpSp>
        <p:grpSp>
          <p:nvGrpSpPr>
            <p:cNvPr id="5153" name="Group 15"/>
            <p:cNvGrpSpPr>
              <a:grpSpLocks/>
            </p:cNvGrpSpPr>
            <p:nvPr/>
          </p:nvGrpSpPr>
          <p:grpSpPr bwMode="auto">
            <a:xfrm>
              <a:off x="1861" y="1414"/>
              <a:ext cx="547" cy="464"/>
              <a:chOff x="1610" y="2055"/>
              <a:chExt cx="547" cy="464"/>
            </a:xfrm>
          </p:grpSpPr>
          <p:pic>
            <p:nvPicPr>
              <p:cNvPr id="5196" name="Picture 16" descr="[Icon]"/>
              <p:cNvPicPr>
                <a:picLocks noChangeAspect="1" noChangeArrowheads="1"/>
              </p:cNvPicPr>
              <p:nvPr/>
            </p:nvPicPr>
            <p:blipFill>
              <a:blip r:embed="rId9">
                <a:lum bright="70000" contrast="-70000"/>
                <a:grayscl/>
              </a:blip>
              <a:srcRect/>
              <a:stretch>
                <a:fillRect/>
              </a:stretch>
            </p:blipFill>
            <p:spPr bwMode="auto">
              <a:xfrm>
                <a:off x="1713" y="2055"/>
                <a:ext cx="340" cy="340"/>
              </a:xfrm>
              <a:prstGeom prst="rect">
                <a:avLst/>
              </a:prstGeom>
              <a:noFill/>
              <a:ln w="9525">
                <a:noFill/>
                <a:miter lim="800000"/>
                <a:headEnd/>
                <a:tailEnd/>
              </a:ln>
            </p:spPr>
          </p:pic>
          <p:sp>
            <p:nvSpPr>
              <p:cNvPr id="5197" name="Text Box 17"/>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chemeClr val="bg2"/>
                    </a:solidFill>
                  </a:rPr>
                  <a:t>DNADIST.EXE</a:t>
                </a:r>
              </a:p>
            </p:txBody>
          </p:sp>
        </p:grpSp>
        <p:grpSp>
          <p:nvGrpSpPr>
            <p:cNvPr id="5154" name="Group 18"/>
            <p:cNvGrpSpPr>
              <a:grpSpLocks/>
            </p:cNvGrpSpPr>
            <p:nvPr/>
          </p:nvGrpSpPr>
          <p:grpSpPr bwMode="auto">
            <a:xfrm>
              <a:off x="1841" y="890"/>
              <a:ext cx="587" cy="464"/>
              <a:chOff x="2245" y="2055"/>
              <a:chExt cx="587" cy="464"/>
            </a:xfrm>
          </p:grpSpPr>
          <p:pic>
            <p:nvPicPr>
              <p:cNvPr id="5194" name="Picture 19" descr="[Icon]"/>
              <p:cNvPicPr>
                <a:picLocks noChangeAspect="1" noChangeArrowheads="1"/>
              </p:cNvPicPr>
              <p:nvPr/>
            </p:nvPicPr>
            <p:blipFill>
              <a:blip r:embed="rId10">
                <a:lum bright="70000" contrast="-70000"/>
                <a:grayscl/>
              </a:blip>
              <a:srcRect/>
              <a:stretch>
                <a:fillRect/>
              </a:stretch>
            </p:blipFill>
            <p:spPr bwMode="auto">
              <a:xfrm>
                <a:off x="2368" y="2055"/>
                <a:ext cx="340" cy="340"/>
              </a:xfrm>
              <a:prstGeom prst="rect">
                <a:avLst/>
              </a:prstGeom>
              <a:noFill/>
              <a:ln w="9525">
                <a:noFill/>
                <a:miter lim="800000"/>
                <a:headEnd/>
                <a:tailEnd/>
              </a:ln>
            </p:spPr>
          </p:pic>
          <p:sp>
            <p:nvSpPr>
              <p:cNvPr id="5195" name="Text Box 20"/>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chemeClr val="bg2"/>
                    </a:solidFill>
                  </a:rPr>
                  <a:t>PROTDIST.EXE</a:t>
                </a:r>
              </a:p>
            </p:txBody>
          </p:sp>
        </p:grpSp>
        <p:grpSp>
          <p:nvGrpSpPr>
            <p:cNvPr id="5155" name="Group 21"/>
            <p:cNvGrpSpPr>
              <a:grpSpLocks/>
            </p:cNvGrpSpPr>
            <p:nvPr/>
          </p:nvGrpSpPr>
          <p:grpSpPr bwMode="auto">
            <a:xfrm>
              <a:off x="1029" y="2024"/>
              <a:ext cx="308" cy="464"/>
              <a:chOff x="100" y="2055"/>
              <a:chExt cx="308" cy="464"/>
            </a:xfrm>
          </p:grpSpPr>
          <p:sp>
            <p:nvSpPr>
              <p:cNvPr id="5193" name="Text Box 22"/>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5130" name="Object 23"/>
              <p:cNvGraphicFramePr>
                <a:graphicFrameLocks noChangeAspect="1"/>
              </p:cNvGraphicFramePr>
              <p:nvPr/>
            </p:nvGraphicFramePr>
            <p:xfrm>
              <a:off x="111" y="2055"/>
              <a:ext cx="286" cy="340"/>
            </p:xfrm>
            <a:graphic>
              <a:graphicData uri="http://schemas.openxmlformats.org/presentationml/2006/ole">
                <p:oleObj spid="_x0000_s5130" name="Image" r:id="rId11" imgW="406063" imgH="482370" progId="Photoshop.Image.8">
                  <p:embed/>
                </p:oleObj>
              </a:graphicData>
            </a:graphic>
          </p:graphicFrame>
        </p:grpSp>
        <p:grpSp>
          <p:nvGrpSpPr>
            <p:cNvPr id="5156" name="Group 24"/>
            <p:cNvGrpSpPr>
              <a:grpSpLocks/>
            </p:cNvGrpSpPr>
            <p:nvPr/>
          </p:nvGrpSpPr>
          <p:grpSpPr bwMode="auto">
            <a:xfrm>
              <a:off x="476" y="1414"/>
              <a:ext cx="283" cy="464"/>
              <a:chOff x="475" y="2055"/>
              <a:chExt cx="283" cy="464"/>
            </a:xfrm>
          </p:grpSpPr>
          <p:sp>
            <p:nvSpPr>
              <p:cNvPr id="5192" name="Text Box 25"/>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5129" name="Object 26"/>
              <p:cNvGraphicFramePr>
                <a:graphicFrameLocks noChangeAspect="1"/>
              </p:cNvGraphicFramePr>
              <p:nvPr/>
            </p:nvGraphicFramePr>
            <p:xfrm>
              <a:off x="475" y="2055"/>
              <a:ext cx="283" cy="340"/>
            </p:xfrm>
            <a:graphic>
              <a:graphicData uri="http://schemas.openxmlformats.org/presentationml/2006/ole">
                <p:oleObj spid="_x0000_s5129" name="Image" r:id="rId12" imgW="380818" imgH="456821" progId="Photoshop.Image.8">
                  <p:embed/>
                </p:oleObj>
              </a:graphicData>
            </a:graphic>
          </p:graphicFrame>
        </p:grpSp>
        <p:cxnSp>
          <p:nvCxnSpPr>
            <p:cNvPr id="5157" name="AutoShape 33"/>
            <p:cNvCxnSpPr>
              <a:cxnSpLocks noChangeShapeType="1"/>
            </p:cNvCxnSpPr>
            <p:nvPr/>
          </p:nvCxnSpPr>
          <p:spPr bwMode="auto">
            <a:xfrm>
              <a:off x="759" y="1584"/>
              <a:ext cx="254" cy="0"/>
            </a:xfrm>
            <a:prstGeom prst="straightConnector1">
              <a:avLst/>
            </a:prstGeom>
            <a:noFill/>
            <a:ln w="19050">
              <a:solidFill>
                <a:srgbClr val="006600"/>
              </a:solidFill>
              <a:round/>
              <a:headEnd/>
              <a:tailEnd type="triangle" w="med" len="med"/>
            </a:ln>
          </p:spPr>
        </p:cxnSp>
        <p:cxnSp>
          <p:nvCxnSpPr>
            <p:cNvPr id="5158" name="AutoShape 34"/>
            <p:cNvCxnSpPr>
              <a:cxnSpLocks noChangeShapeType="1"/>
              <a:stCxn id="5201" idx="2"/>
            </p:cNvCxnSpPr>
            <p:nvPr/>
          </p:nvCxnSpPr>
          <p:spPr bwMode="auto">
            <a:xfrm>
              <a:off x="1183" y="1878"/>
              <a:ext cx="0" cy="146"/>
            </a:xfrm>
            <a:prstGeom prst="straightConnector1">
              <a:avLst/>
            </a:prstGeom>
            <a:noFill/>
            <a:ln w="19050">
              <a:solidFill>
                <a:srgbClr val="006600"/>
              </a:solidFill>
              <a:round/>
              <a:headEnd/>
              <a:tailEnd type="triangle" w="med" len="med"/>
            </a:ln>
          </p:spPr>
        </p:cxnSp>
        <p:grpSp>
          <p:nvGrpSpPr>
            <p:cNvPr id="5159" name="Group 35"/>
            <p:cNvGrpSpPr>
              <a:grpSpLocks/>
            </p:cNvGrpSpPr>
            <p:nvPr/>
          </p:nvGrpSpPr>
          <p:grpSpPr bwMode="auto">
            <a:xfrm>
              <a:off x="1514" y="2024"/>
              <a:ext cx="283" cy="464"/>
              <a:chOff x="475" y="2055"/>
              <a:chExt cx="283" cy="464"/>
            </a:xfrm>
          </p:grpSpPr>
          <p:sp>
            <p:nvSpPr>
              <p:cNvPr id="5191" name="Text Box 36"/>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5128" name="Object 37"/>
              <p:cNvGraphicFramePr>
                <a:graphicFrameLocks noChangeAspect="1"/>
              </p:cNvGraphicFramePr>
              <p:nvPr/>
            </p:nvGraphicFramePr>
            <p:xfrm>
              <a:off x="475" y="2055"/>
              <a:ext cx="283" cy="340"/>
            </p:xfrm>
            <a:graphic>
              <a:graphicData uri="http://schemas.openxmlformats.org/presentationml/2006/ole">
                <p:oleObj spid="_x0000_s5128" name="Image" r:id="rId13" imgW="380818" imgH="456821" progId="Photoshop.Image.8">
                  <p:embed/>
                </p:oleObj>
              </a:graphicData>
            </a:graphic>
          </p:graphicFrame>
        </p:grpSp>
        <p:cxnSp>
          <p:nvCxnSpPr>
            <p:cNvPr id="5160" name="AutoShape 38"/>
            <p:cNvCxnSpPr>
              <a:cxnSpLocks noChangeShapeType="1"/>
            </p:cNvCxnSpPr>
            <p:nvPr/>
          </p:nvCxnSpPr>
          <p:spPr bwMode="auto">
            <a:xfrm>
              <a:off x="1326" y="2194"/>
              <a:ext cx="188" cy="0"/>
            </a:xfrm>
            <a:prstGeom prst="straightConnector1">
              <a:avLst/>
            </a:prstGeom>
            <a:noFill/>
            <a:ln w="19050">
              <a:solidFill>
                <a:srgbClr val="006600"/>
              </a:solidFill>
              <a:round/>
              <a:headEnd/>
              <a:tailEnd type="triangle" w="med" len="med"/>
            </a:ln>
          </p:spPr>
        </p:cxnSp>
        <p:cxnSp>
          <p:nvCxnSpPr>
            <p:cNvPr id="5161" name="AutoShape 39"/>
            <p:cNvCxnSpPr>
              <a:cxnSpLocks noChangeShapeType="1"/>
            </p:cNvCxnSpPr>
            <p:nvPr/>
          </p:nvCxnSpPr>
          <p:spPr bwMode="auto">
            <a:xfrm rot="-5400000">
              <a:off x="1590" y="1650"/>
              <a:ext cx="440" cy="308"/>
            </a:xfrm>
            <a:prstGeom prst="bentConnector2">
              <a:avLst/>
            </a:prstGeom>
            <a:noFill/>
            <a:ln w="19050">
              <a:solidFill>
                <a:schemeClr val="bg2"/>
              </a:solidFill>
              <a:miter lim="800000"/>
              <a:headEnd/>
              <a:tailEnd type="triangle" w="med" len="med"/>
            </a:ln>
          </p:spPr>
        </p:cxnSp>
        <p:cxnSp>
          <p:nvCxnSpPr>
            <p:cNvPr id="5162" name="AutoShape 43"/>
            <p:cNvCxnSpPr>
              <a:cxnSpLocks noChangeShapeType="1"/>
              <a:stCxn id="5197" idx="2"/>
            </p:cNvCxnSpPr>
            <p:nvPr/>
          </p:nvCxnSpPr>
          <p:spPr bwMode="auto">
            <a:xfrm>
              <a:off x="2135" y="1878"/>
              <a:ext cx="0" cy="146"/>
            </a:xfrm>
            <a:prstGeom prst="straightConnector1">
              <a:avLst/>
            </a:prstGeom>
            <a:noFill/>
            <a:ln w="19050">
              <a:solidFill>
                <a:schemeClr val="bg2"/>
              </a:solidFill>
              <a:round/>
              <a:headEnd/>
              <a:tailEnd type="triangle" w="med" len="med"/>
            </a:ln>
          </p:spPr>
        </p:cxnSp>
        <p:grpSp>
          <p:nvGrpSpPr>
            <p:cNvPr id="5163" name="Group 44"/>
            <p:cNvGrpSpPr>
              <a:grpSpLocks/>
            </p:cNvGrpSpPr>
            <p:nvPr/>
          </p:nvGrpSpPr>
          <p:grpSpPr bwMode="auto">
            <a:xfrm>
              <a:off x="2460" y="2024"/>
              <a:ext cx="299" cy="464"/>
              <a:chOff x="475" y="2055"/>
              <a:chExt cx="299" cy="464"/>
            </a:xfrm>
          </p:grpSpPr>
          <p:sp>
            <p:nvSpPr>
              <p:cNvPr id="5190" name="Text Box 45"/>
              <p:cNvSpPr txBox="1">
                <a:spLocks noChangeArrowheads="1"/>
              </p:cNvSpPr>
              <p:nvPr/>
            </p:nvSpPr>
            <p:spPr bwMode="auto">
              <a:xfrm>
                <a:off x="483" y="2384"/>
                <a:ext cx="291" cy="135"/>
              </a:xfrm>
              <a:prstGeom prst="rect">
                <a:avLst/>
              </a:prstGeom>
              <a:noFill/>
              <a:ln w="9525">
                <a:noFill/>
                <a:miter lim="800000"/>
                <a:headEnd/>
                <a:tailEnd/>
              </a:ln>
            </p:spPr>
            <p:txBody>
              <a:bodyPr wrap="none">
                <a:spAutoFit/>
              </a:bodyPr>
              <a:lstStyle/>
              <a:p>
                <a:r>
                  <a:rPr lang="en-US" altLang="zh-TW">
                    <a:solidFill>
                      <a:schemeClr val="bg2"/>
                    </a:solidFill>
                  </a:rPr>
                  <a:t>intree</a:t>
                </a:r>
              </a:p>
            </p:txBody>
          </p:sp>
          <p:graphicFrame>
            <p:nvGraphicFramePr>
              <p:cNvPr id="5127" name="Object 46"/>
              <p:cNvGraphicFramePr>
                <a:graphicFrameLocks noChangeAspect="1"/>
              </p:cNvGraphicFramePr>
              <p:nvPr/>
            </p:nvGraphicFramePr>
            <p:xfrm>
              <a:off x="475" y="2055"/>
              <a:ext cx="283" cy="340"/>
            </p:xfrm>
            <a:graphic>
              <a:graphicData uri="http://schemas.openxmlformats.org/presentationml/2006/ole">
                <p:oleObj spid="_x0000_s5127" name="Image" r:id="rId14" imgW="380818" imgH="456821" progId="Photoshop.Image.8">
                  <p:embed/>
                </p:oleObj>
              </a:graphicData>
            </a:graphic>
          </p:graphicFrame>
        </p:grpSp>
        <p:cxnSp>
          <p:nvCxnSpPr>
            <p:cNvPr id="5164" name="AutoShape 47"/>
            <p:cNvCxnSpPr>
              <a:cxnSpLocks noChangeShapeType="1"/>
            </p:cNvCxnSpPr>
            <p:nvPr/>
          </p:nvCxnSpPr>
          <p:spPr bwMode="auto">
            <a:xfrm>
              <a:off x="2286" y="2194"/>
              <a:ext cx="174" cy="0"/>
            </a:xfrm>
            <a:prstGeom prst="straightConnector1">
              <a:avLst/>
            </a:prstGeom>
            <a:noFill/>
            <a:ln w="19050">
              <a:solidFill>
                <a:schemeClr val="bg2"/>
              </a:solidFill>
              <a:round/>
              <a:headEnd/>
              <a:tailEnd type="triangle" w="med" len="med"/>
            </a:ln>
          </p:spPr>
        </p:cxnSp>
        <p:cxnSp>
          <p:nvCxnSpPr>
            <p:cNvPr id="5165" name="AutoShape 48"/>
            <p:cNvCxnSpPr>
              <a:cxnSpLocks noChangeShapeType="1"/>
            </p:cNvCxnSpPr>
            <p:nvPr/>
          </p:nvCxnSpPr>
          <p:spPr bwMode="auto">
            <a:xfrm rot="-5400000">
              <a:off x="2534" y="1652"/>
              <a:ext cx="440" cy="303"/>
            </a:xfrm>
            <a:prstGeom prst="bentConnector2">
              <a:avLst/>
            </a:prstGeom>
            <a:noFill/>
            <a:ln w="19050">
              <a:solidFill>
                <a:schemeClr val="bg2"/>
              </a:solidFill>
              <a:miter lim="800000"/>
              <a:headEnd/>
              <a:tailEnd type="triangle" w="med" len="med"/>
            </a:ln>
          </p:spPr>
        </p:cxnSp>
        <p:grpSp>
          <p:nvGrpSpPr>
            <p:cNvPr id="5166" name="Group 49"/>
            <p:cNvGrpSpPr>
              <a:grpSpLocks/>
            </p:cNvGrpSpPr>
            <p:nvPr/>
          </p:nvGrpSpPr>
          <p:grpSpPr bwMode="auto">
            <a:xfrm>
              <a:off x="2921" y="2024"/>
              <a:ext cx="308" cy="464"/>
              <a:chOff x="100" y="2055"/>
              <a:chExt cx="308" cy="464"/>
            </a:xfrm>
          </p:grpSpPr>
          <p:sp>
            <p:nvSpPr>
              <p:cNvPr id="5189" name="Text Box 50"/>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chemeClr val="bg2"/>
                    </a:solidFill>
                  </a:rPr>
                  <a:t>outfile</a:t>
                </a:r>
              </a:p>
            </p:txBody>
          </p:sp>
          <p:graphicFrame>
            <p:nvGraphicFramePr>
              <p:cNvPr id="5126" name="Object 51"/>
              <p:cNvGraphicFramePr>
                <a:graphicFrameLocks noChangeAspect="1"/>
              </p:cNvGraphicFramePr>
              <p:nvPr/>
            </p:nvGraphicFramePr>
            <p:xfrm>
              <a:off x="111" y="2055"/>
              <a:ext cx="286" cy="340"/>
            </p:xfrm>
            <a:graphic>
              <a:graphicData uri="http://schemas.openxmlformats.org/presentationml/2006/ole">
                <p:oleObj spid="_x0000_s5126" name="Image" r:id="rId15" imgW="406063" imgH="482370" progId="Photoshop.Image.8">
                  <p:embed/>
                </p:oleObj>
              </a:graphicData>
            </a:graphic>
          </p:graphicFrame>
        </p:grpSp>
        <p:cxnSp>
          <p:nvCxnSpPr>
            <p:cNvPr id="5167" name="AutoShape 52"/>
            <p:cNvCxnSpPr>
              <a:cxnSpLocks noChangeShapeType="1"/>
              <a:stCxn id="5203" idx="2"/>
            </p:cNvCxnSpPr>
            <p:nvPr/>
          </p:nvCxnSpPr>
          <p:spPr bwMode="auto">
            <a:xfrm>
              <a:off x="3075" y="1878"/>
              <a:ext cx="0" cy="146"/>
            </a:xfrm>
            <a:prstGeom prst="straightConnector1">
              <a:avLst/>
            </a:prstGeom>
            <a:noFill/>
            <a:ln w="19050">
              <a:solidFill>
                <a:schemeClr val="bg2"/>
              </a:solidFill>
              <a:round/>
              <a:headEnd/>
              <a:tailEnd type="triangle" w="med" len="med"/>
            </a:ln>
          </p:spPr>
        </p:cxnSp>
        <p:cxnSp>
          <p:nvCxnSpPr>
            <p:cNvPr id="5168" name="AutoShape 54"/>
            <p:cNvCxnSpPr>
              <a:cxnSpLocks noChangeShapeType="1"/>
            </p:cNvCxnSpPr>
            <p:nvPr/>
          </p:nvCxnSpPr>
          <p:spPr bwMode="auto">
            <a:xfrm>
              <a:off x="3834" y="1584"/>
              <a:ext cx="314" cy="0"/>
            </a:xfrm>
            <a:prstGeom prst="straightConnector1">
              <a:avLst/>
            </a:prstGeom>
            <a:noFill/>
            <a:ln w="19050">
              <a:solidFill>
                <a:schemeClr val="bg2"/>
              </a:solidFill>
              <a:round/>
              <a:headEnd/>
              <a:tailEnd type="triangle" w="med" len="med"/>
            </a:ln>
          </p:spPr>
        </p:cxnSp>
        <p:grpSp>
          <p:nvGrpSpPr>
            <p:cNvPr id="5169" name="Group 55"/>
            <p:cNvGrpSpPr>
              <a:grpSpLocks/>
            </p:cNvGrpSpPr>
            <p:nvPr/>
          </p:nvGrpSpPr>
          <p:grpSpPr bwMode="auto">
            <a:xfrm>
              <a:off x="4165" y="2024"/>
              <a:ext cx="308" cy="464"/>
              <a:chOff x="100" y="2055"/>
              <a:chExt cx="308" cy="464"/>
            </a:xfrm>
          </p:grpSpPr>
          <p:sp>
            <p:nvSpPr>
              <p:cNvPr id="5188" name="Text Box 56"/>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chemeClr val="bg2"/>
                    </a:solidFill>
                  </a:rPr>
                  <a:t>outfile</a:t>
                </a:r>
              </a:p>
            </p:txBody>
          </p:sp>
          <p:graphicFrame>
            <p:nvGraphicFramePr>
              <p:cNvPr id="5125" name="Object 57"/>
              <p:cNvGraphicFramePr>
                <a:graphicFrameLocks noChangeAspect="1"/>
              </p:cNvGraphicFramePr>
              <p:nvPr/>
            </p:nvGraphicFramePr>
            <p:xfrm>
              <a:off x="111" y="2055"/>
              <a:ext cx="286" cy="340"/>
            </p:xfrm>
            <a:graphic>
              <a:graphicData uri="http://schemas.openxmlformats.org/presentationml/2006/ole">
                <p:oleObj spid="_x0000_s5125" name="Image" r:id="rId16" imgW="406063" imgH="482370" progId="Photoshop.Image.8">
                  <p:embed/>
                </p:oleObj>
              </a:graphicData>
            </a:graphic>
          </p:graphicFrame>
        </p:grpSp>
        <p:cxnSp>
          <p:nvCxnSpPr>
            <p:cNvPr id="5170" name="AutoShape 58"/>
            <p:cNvCxnSpPr>
              <a:cxnSpLocks noChangeShapeType="1"/>
              <a:stCxn id="5199" idx="2"/>
            </p:cNvCxnSpPr>
            <p:nvPr/>
          </p:nvCxnSpPr>
          <p:spPr bwMode="auto">
            <a:xfrm>
              <a:off x="4319" y="1878"/>
              <a:ext cx="0" cy="146"/>
            </a:xfrm>
            <a:prstGeom prst="straightConnector1">
              <a:avLst/>
            </a:prstGeom>
            <a:noFill/>
            <a:ln w="19050">
              <a:solidFill>
                <a:schemeClr val="bg2"/>
              </a:solidFill>
              <a:round/>
              <a:headEnd/>
              <a:tailEnd type="triangle" w="med" len="med"/>
            </a:ln>
          </p:spPr>
        </p:cxnSp>
        <p:cxnSp>
          <p:nvCxnSpPr>
            <p:cNvPr id="5171" name="AutoShape 61"/>
            <p:cNvCxnSpPr>
              <a:cxnSpLocks noChangeShapeType="1"/>
            </p:cNvCxnSpPr>
            <p:nvPr/>
          </p:nvCxnSpPr>
          <p:spPr bwMode="auto">
            <a:xfrm>
              <a:off x="2304" y="1060"/>
              <a:ext cx="1" cy="524"/>
            </a:xfrm>
            <a:prstGeom prst="bentConnector3">
              <a:avLst>
                <a:gd name="adj1" fmla="val 14400005"/>
              </a:avLst>
            </a:prstGeom>
            <a:noFill/>
            <a:ln w="19050">
              <a:solidFill>
                <a:schemeClr val="bg2"/>
              </a:solidFill>
              <a:miter lim="800000"/>
              <a:headEnd type="triangle" w="med" len="med"/>
              <a:tailEnd type="triangle" w="med" len="med"/>
            </a:ln>
          </p:spPr>
        </p:cxnSp>
        <p:grpSp>
          <p:nvGrpSpPr>
            <p:cNvPr id="5172" name="Group 81"/>
            <p:cNvGrpSpPr>
              <a:grpSpLocks/>
            </p:cNvGrpSpPr>
            <p:nvPr/>
          </p:nvGrpSpPr>
          <p:grpSpPr bwMode="auto">
            <a:xfrm>
              <a:off x="1861" y="3216"/>
              <a:ext cx="547" cy="464"/>
              <a:chOff x="1610" y="2055"/>
              <a:chExt cx="547" cy="464"/>
            </a:xfrm>
          </p:grpSpPr>
          <p:pic>
            <p:nvPicPr>
              <p:cNvPr id="5186" name="Picture 82" descr="[Icon]"/>
              <p:cNvPicPr>
                <a:picLocks noChangeAspect="1" noChangeArrowheads="1"/>
              </p:cNvPicPr>
              <p:nvPr/>
            </p:nvPicPr>
            <p:blipFill>
              <a:blip r:embed="rId9">
                <a:lum bright="70000" contrast="-70000"/>
              </a:blip>
              <a:srcRect/>
              <a:stretch>
                <a:fillRect/>
              </a:stretch>
            </p:blipFill>
            <p:spPr bwMode="auto">
              <a:xfrm>
                <a:off x="1713" y="2055"/>
                <a:ext cx="340" cy="340"/>
              </a:xfrm>
              <a:prstGeom prst="rect">
                <a:avLst/>
              </a:prstGeom>
              <a:noFill/>
              <a:ln w="9525">
                <a:noFill/>
                <a:miter lim="800000"/>
                <a:headEnd/>
                <a:tailEnd/>
              </a:ln>
            </p:spPr>
          </p:pic>
          <p:sp>
            <p:nvSpPr>
              <p:cNvPr id="5187" name="Text Box 83"/>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rgbClr val="808080"/>
                    </a:solidFill>
                  </a:rPr>
                  <a:t>DNADIST.EXE</a:t>
                </a:r>
              </a:p>
            </p:txBody>
          </p:sp>
        </p:grpSp>
        <p:grpSp>
          <p:nvGrpSpPr>
            <p:cNvPr id="5173" name="Group 84"/>
            <p:cNvGrpSpPr>
              <a:grpSpLocks/>
            </p:cNvGrpSpPr>
            <p:nvPr/>
          </p:nvGrpSpPr>
          <p:grpSpPr bwMode="auto">
            <a:xfrm>
              <a:off x="1841" y="2634"/>
              <a:ext cx="587" cy="464"/>
              <a:chOff x="2245" y="2055"/>
              <a:chExt cx="587" cy="464"/>
            </a:xfrm>
          </p:grpSpPr>
          <p:pic>
            <p:nvPicPr>
              <p:cNvPr id="5184" name="Picture 85" descr="[Icon]"/>
              <p:cNvPicPr>
                <a:picLocks noChangeAspect="1" noChangeArrowheads="1"/>
              </p:cNvPicPr>
              <p:nvPr/>
            </p:nvPicPr>
            <p:blipFill>
              <a:blip r:embed="rId10">
                <a:lum bright="70000" contrast="-70000"/>
              </a:blip>
              <a:srcRect/>
              <a:stretch>
                <a:fillRect/>
              </a:stretch>
            </p:blipFill>
            <p:spPr bwMode="auto">
              <a:xfrm>
                <a:off x="2368" y="2055"/>
                <a:ext cx="340" cy="340"/>
              </a:xfrm>
              <a:prstGeom prst="rect">
                <a:avLst/>
              </a:prstGeom>
              <a:noFill/>
              <a:ln w="9525">
                <a:noFill/>
                <a:miter lim="800000"/>
                <a:headEnd/>
                <a:tailEnd/>
              </a:ln>
            </p:spPr>
          </p:pic>
          <p:sp>
            <p:nvSpPr>
              <p:cNvPr id="5185" name="Text Box 86"/>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rgbClr val="808080"/>
                    </a:solidFill>
                  </a:rPr>
                  <a:t>PROTDIST.EXE</a:t>
                </a:r>
              </a:p>
            </p:txBody>
          </p:sp>
        </p:grpSp>
        <p:cxnSp>
          <p:nvCxnSpPr>
            <p:cNvPr id="5174" name="AutoShape 88"/>
            <p:cNvCxnSpPr>
              <a:cxnSpLocks noChangeShapeType="1"/>
            </p:cNvCxnSpPr>
            <p:nvPr/>
          </p:nvCxnSpPr>
          <p:spPr bwMode="auto">
            <a:xfrm rot="16200000" flipH="1">
              <a:off x="1368" y="2789"/>
              <a:ext cx="884" cy="309"/>
            </a:xfrm>
            <a:prstGeom prst="bentConnector2">
              <a:avLst/>
            </a:prstGeom>
            <a:noFill/>
            <a:ln w="19050">
              <a:solidFill>
                <a:srgbClr val="808080"/>
              </a:solidFill>
              <a:miter lim="800000"/>
              <a:headEnd/>
              <a:tailEnd type="triangle" w="med" len="med"/>
            </a:ln>
          </p:spPr>
        </p:cxnSp>
        <p:grpSp>
          <p:nvGrpSpPr>
            <p:cNvPr id="5175" name="Group 161"/>
            <p:cNvGrpSpPr>
              <a:grpSpLocks/>
            </p:cNvGrpSpPr>
            <p:nvPr/>
          </p:nvGrpSpPr>
          <p:grpSpPr bwMode="auto">
            <a:xfrm>
              <a:off x="1973" y="1570"/>
              <a:ext cx="2517" cy="1743"/>
              <a:chOff x="1973" y="1570"/>
              <a:chExt cx="2517" cy="1743"/>
            </a:xfrm>
          </p:grpSpPr>
          <p:grpSp>
            <p:nvGrpSpPr>
              <p:cNvPr id="5176" name="Group 150"/>
              <p:cNvGrpSpPr>
                <a:grpSpLocks/>
              </p:cNvGrpSpPr>
              <p:nvPr/>
            </p:nvGrpSpPr>
            <p:grpSpPr bwMode="auto">
              <a:xfrm>
                <a:off x="1973" y="2025"/>
                <a:ext cx="308" cy="464"/>
                <a:chOff x="100" y="2055"/>
                <a:chExt cx="308" cy="464"/>
              </a:xfrm>
            </p:grpSpPr>
            <p:sp>
              <p:nvSpPr>
                <p:cNvPr id="5183" name="Text Box 151"/>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chemeClr val="bg2"/>
                      </a:solidFill>
                    </a:rPr>
                    <a:t>outfile</a:t>
                  </a:r>
                </a:p>
              </p:txBody>
            </p:sp>
            <p:graphicFrame>
              <p:nvGraphicFramePr>
                <p:cNvPr id="5124" name="Object 152"/>
                <p:cNvGraphicFramePr>
                  <a:graphicFrameLocks noChangeAspect="1"/>
                </p:cNvGraphicFramePr>
                <p:nvPr/>
              </p:nvGraphicFramePr>
              <p:xfrm>
                <a:off x="111" y="2055"/>
                <a:ext cx="286" cy="340"/>
              </p:xfrm>
              <a:graphic>
                <a:graphicData uri="http://schemas.openxmlformats.org/presentationml/2006/ole">
                  <p:oleObj spid="_x0000_s5124" name="Image" r:id="rId17" imgW="406063" imgH="482370" progId="Photoshop.Image.8">
                    <p:embed/>
                  </p:oleObj>
                </a:graphicData>
              </a:graphic>
            </p:graphicFrame>
          </p:grpSp>
          <p:grpSp>
            <p:nvGrpSpPr>
              <p:cNvPr id="5177" name="Group 153"/>
              <p:cNvGrpSpPr>
                <a:grpSpLocks/>
              </p:cNvGrpSpPr>
              <p:nvPr/>
            </p:nvGrpSpPr>
            <p:grpSpPr bwMode="auto">
              <a:xfrm>
                <a:off x="2661" y="2849"/>
                <a:ext cx="333" cy="464"/>
                <a:chOff x="2631" y="2857"/>
                <a:chExt cx="333" cy="464"/>
              </a:xfrm>
            </p:grpSpPr>
            <p:sp>
              <p:nvSpPr>
                <p:cNvPr id="5182" name="Text Box 154"/>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chemeClr val="bg2"/>
                      </a:solidFill>
                    </a:rPr>
                    <a:t>outtree</a:t>
                  </a:r>
                  <a:endParaRPr lang="en-US" altLang="zh-TW">
                    <a:solidFill>
                      <a:schemeClr val="bg2"/>
                    </a:solidFill>
                  </a:endParaRPr>
                </a:p>
              </p:txBody>
            </p:sp>
            <p:graphicFrame>
              <p:nvGraphicFramePr>
                <p:cNvPr id="5123" name="Object 155"/>
                <p:cNvGraphicFramePr>
                  <a:graphicFrameLocks noChangeAspect="1"/>
                </p:cNvGraphicFramePr>
                <p:nvPr/>
              </p:nvGraphicFramePr>
              <p:xfrm>
                <a:off x="2653" y="2857"/>
                <a:ext cx="283" cy="340"/>
              </p:xfrm>
              <a:graphic>
                <a:graphicData uri="http://schemas.openxmlformats.org/presentationml/2006/ole">
                  <p:oleObj spid="_x0000_s5123" name="Image" r:id="rId18" imgW="380818" imgH="456821" progId="Photoshop.Image.8">
                    <p:embed/>
                  </p:oleObj>
                </a:graphicData>
              </a:graphic>
            </p:graphicFrame>
          </p:grpSp>
          <p:cxnSp>
            <p:nvCxnSpPr>
              <p:cNvPr id="5178" name="AutoShape 156"/>
              <p:cNvCxnSpPr>
                <a:cxnSpLocks noChangeShapeType="1"/>
              </p:cNvCxnSpPr>
              <p:nvPr/>
            </p:nvCxnSpPr>
            <p:spPr bwMode="auto">
              <a:xfrm flipV="1">
                <a:off x="3564" y="1570"/>
                <a:ext cx="926" cy="1449"/>
              </a:xfrm>
              <a:prstGeom prst="bentConnector3">
                <a:avLst>
                  <a:gd name="adj1" fmla="val 115551"/>
                </a:avLst>
              </a:prstGeom>
              <a:noFill/>
              <a:ln w="19050">
                <a:solidFill>
                  <a:schemeClr val="bg2"/>
                </a:solidFill>
                <a:miter lim="800000"/>
                <a:headEnd/>
                <a:tailEnd type="triangle" w="med" len="med"/>
              </a:ln>
            </p:spPr>
          </p:cxnSp>
          <p:grpSp>
            <p:nvGrpSpPr>
              <p:cNvPr id="5179" name="Group 157"/>
              <p:cNvGrpSpPr>
                <a:grpSpLocks/>
              </p:cNvGrpSpPr>
              <p:nvPr/>
            </p:nvGrpSpPr>
            <p:grpSpPr bwMode="auto">
              <a:xfrm>
                <a:off x="3281" y="2849"/>
                <a:ext cx="300" cy="464"/>
                <a:chOff x="3545" y="1414"/>
                <a:chExt cx="300" cy="464"/>
              </a:xfrm>
            </p:grpSpPr>
            <p:sp>
              <p:nvSpPr>
                <p:cNvPr id="5181" name="Text Box 158"/>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chemeClr val="bg2"/>
                      </a:solidFill>
                    </a:rPr>
                    <a:t>intree</a:t>
                  </a:r>
                  <a:endParaRPr lang="en-US" altLang="zh-TW">
                    <a:solidFill>
                      <a:schemeClr val="bg2"/>
                    </a:solidFill>
                  </a:endParaRPr>
                </a:p>
              </p:txBody>
            </p:sp>
            <p:graphicFrame>
              <p:nvGraphicFramePr>
                <p:cNvPr id="5122" name="Object 159"/>
                <p:cNvGraphicFramePr>
                  <a:graphicFrameLocks noChangeAspect="1"/>
                </p:cNvGraphicFramePr>
                <p:nvPr/>
              </p:nvGraphicFramePr>
              <p:xfrm>
                <a:off x="3545" y="1414"/>
                <a:ext cx="283" cy="340"/>
              </p:xfrm>
              <a:graphic>
                <a:graphicData uri="http://schemas.openxmlformats.org/presentationml/2006/ole">
                  <p:oleObj spid="_x0000_s5122" name="Image" r:id="rId19" imgW="380818" imgH="456821" progId="Photoshop.Image.8">
                    <p:embed/>
                  </p:oleObj>
                </a:graphicData>
              </a:graphic>
            </p:graphicFrame>
          </p:grpSp>
          <p:cxnSp>
            <p:nvCxnSpPr>
              <p:cNvPr id="5180" name="AutoShape 160"/>
              <p:cNvCxnSpPr>
                <a:cxnSpLocks noChangeShapeType="1"/>
              </p:cNvCxnSpPr>
              <p:nvPr/>
            </p:nvCxnSpPr>
            <p:spPr bwMode="auto">
              <a:xfrm>
                <a:off x="2966" y="3019"/>
                <a:ext cx="315" cy="0"/>
              </a:xfrm>
              <a:prstGeom prst="straightConnector1">
                <a:avLst/>
              </a:prstGeom>
              <a:noFill/>
              <a:ln w="19050">
                <a:solidFill>
                  <a:schemeClr val="bg2"/>
                </a:solidFill>
                <a:round/>
                <a:headEnd/>
                <a:tailEnd type="triangle" w="med" len="med"/>
              </a:ln>
            </p:spPr>
          </p:cxnSp>
        </p:grpSp>
      </p:grpSp>
      <p:sp>
        <p:nvSpPr>
          <p:cNvPr id="5135" name="AutoShape 2"/>
          <p:cNvSpPr>
            <a:spLocks noChangeArrowheads="1"/>
          </p:cNvSpPr>
          <p:nvPr/>
        </p:nvSpPr>
        <p:spPr bwMode="auto">
          <a:xfrm>
            <a:off x="611188" y="549275"/>
            <a:ext cx="15478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chemeClr val="accent2"/>
                </a:solidFill>
                <a:ea typeface="新細明體" pitchFamily="18" charset="-120"/>
              </a:rPr>
              <a:t>Step 1.1</a:t>
            </a:r>
            <a:r>
              <a:rPr lang="en-US" altLang="en-US" sz="1800">
                <a:solidFill>
                  <a:schemeClr val="accent2"/>
                </a:solidFill>
                <a:ea typeface="新細明體" pitchFamily="18" charset="-120"/>
              </a:rPr>
              <a:t> </a:t>
            </a:r>
            <a:endParaRPr lang="en-US" altLang="zh-TW" sz="1800">
              <a:solidFill>
                <a:schemeClr val="accent2"/>
              </a:solidFill>
              <a:ea typeface="新細明體" pitchFamily="18" charset="-120"/>
            </a:endParaRPr>
          </a:p>
        </p:txBody>
      </p:sp>
      <p:grpSp>
        <p:nvGrpSpPr>
          <p:cNvPr id="5136" name="Group 147"/>
          <p:cNvGrpSpPr>
            <a:grpSpLocks/>
          </p:cNvGrpSpPr>
          <p:nvPr/>
        </p:nvGrpSpPr>
        <p:grpSpPr bwMode="auto">
          <a:xfrm>
            <a:off x="431800" y="549275"/>
            <a:ext cx="8048625" cy="5905500"/>
            <a:chOff x="272" y="346"/>
            <a:chExt cx="5070" cy="3720"/>
          </a:xfrm>
        </p:grpSpPr>
        <p:pic>
          <p:nvPicPr>
            <p:cNvPr id="5138" name="Picture 135"/>
            <p:cNvPicPr>
              <a:picLocks noChangeAspect="1" noChangeArrowheads="1"/>
            </p:cNvPicPr>
            <p:nvPr/>
          </p:nvPicPr>
          <p:blipFill>
            <a:blip r:embed="rId20"/>
            <a:srcRect/>
            <a:stretch>
              <a:fillRect/>
            </a:stretch>
          </p:blipFill>
          <p:spPr bwMode="auto">
            <a:xfrm>
              <a:off x="272" y="935"/>
              <a:ext cx="1293" cy="355"/>
            </a:xfrm>
            <a:prstGeom prst="rect">
              <a:avLst/>
            </a:prstGeom>
            <a:noFill/>
            <a:ln w="9525">
              <a:noFill/>
              <a:miter lim="800000"/>
              <a:headEnd/>
              <a:tailEnd/>
            </a:ln>
          </p:spPr>
        </p:pic>
        <p:pic>
          <p:nvPicPr>
            <p:cNvPr id="5139" name="Picture 136"/>
            <p:cNvPicPr>
              <a:picLocks noChangeAspect="1" noChangeArrowheads="1"/>
            </p:cNvPicPr>
            <p:nvPr/>
          </p:nvPicPr>
          <p:blipFill>
            <a:blip r:embed="rId21"/>
            <a:srcRect/>
            <a:stretch>
              <a:fillRect/>
            </a:stretch>
          </p:blipFill>
          <p:spPr bwMode="auto">
            <a:xfrm>
              <a:off x="3761" y="2976"/>
              <a:ext cx="1292" cy="926"/>
            </a:xfrm>
            <a:prstGeom prst="rect">
              <a:avLst/>
            </a:prstGeom>
            <a:noFill/>
            <a:ln w="9525">
              <a:noFill/>
              <a:miter lim="800000"/>
              <a:headEnd/>
              <a:tailEnd/>
            </a:ln>
          </p:spPr>
        </p:pic>
        <p:pic>
          <p:nvPicPr>
            <p:cNvPr id="5140" name="Picture 137"/>
            <p:cNvPicPr>
              <a:picLocks noChangeAspect="1" noChangeArrowheads="1"/>
            </p:cNvPicPr>
            <p:nvPr/>
          </p:nvPicPr>
          <p:blipFill>
            <a:blip r:embed="rId22"/>
            <a:srcRect t="18175" r="13492"/>
            <a:stretch>
              <a:fillRect/>
            </a:stretch>
          </p:blipFill>
          <p:spPr bwMode="auto">
            <a:xfrm>
              <a:off x="317" y="2568"/>
              <a:ext cx="3153" cy="1498"/>
            </a:xfrm>
            <a:prstGeom prst="rect">
              <a:avLst/>
            </a:prstGeom>
            <a:noFill/>
            <a:ln w="9525">
              <a:noFill/>
              <a:miter lim="800000"/>
              <a:headEnd/>
              <a:tailEnd/>
            </a:ln>
          </p:spPr>
        </p:pic>
        <p:sp>
          <p:nvSpPr>
            <p:cNvPr id="5141" name="AutoShape 138"/>
            <p:cNvSpPr>
              <a:spLocks/>
            </p:cNvSpPr>
            <p:nvPr/>
          </p:nvSpPr>
          <p:spPr bwMode="auto">
            <a:xfrm>
              <a:off x="2268" y="346"/>
              <a:ext cx="3074" cy="1517"/>
            </a:xfrm>
            <a:prstGeom prst="accentCallout2">
              <a:avLst>
                <a:gd name="adj1" fmla="val 4745"/>
                <a:gd name="adj2" fmla="val -1560"/>
                <a:gd name="adj3" fmla="val 4745"/>
                <a:gd name="adj4" fmla="val -13597"/>
                <a:gd name="adj5" fmla="val 199079"/>
                <a:gd name="adj6" fmla="val -56602"/>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5142" name="AutoShape 140"/>
            <p:cNvSpPr>
              <a:spLocks/>
            </p:cNvSpPr>
            <p:nvPr/>
          </p:nvSpPr>
          <p:spPr bwMode="auto">
            <a:xfrm>
              <a:off x="2880" y="2636"/>
              <a:ext cx="2173" cy="252"/>
            </a:xfrm>
            <a:prstGeom prst="accentCallout1">
              <a:avLst>
                <a:gd name="adj1" fmla="val 28569"/>
                <a:gd name="adj2" fmla="val -2208"/>
                <a:gd name="adj3" fmla="val 319444"/>
                <a:gd name="adj4" fmla="val -21125"/>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5143" name="Rectangle 141"/>
            <p:cNvSpPr>
              <a:spLocks noChangeArrowheads="1"/>
            </p:cNvSpPr>
            <p:nvPr/>
          </p:nvSpPr>
          <p:spPr bwMode="auto">
            <a:xfrm>
              <a:off x="2935" y="2685"/>
              <a:ext cx="2062" cy="154"/>
            </a:xfrm>
            <a:prstGeom prst="rect">
              <a:avLst/>
            </a:prstGeom>
            <a:noFill/>
            <a:ln w="9525">
              <a:noFill/>
              <a:miter lim="800000"/>
              <a:headEnd/>
              <a:tailEnd/>
            </a:ln>
          </p:spPr>
          <p:txBody>
            <a:bodyPr wrap="none" anchor="ctr">
              <a:spAutoFit/>
            </a:bodyPr>
            <a:lstStyle/>
            <a:p>
              <a:r>
                <a:rPr lang="en-US" altLang="zh-TW" sz="1000" b="0">
                  <a:solidFill>
                    <a:srgbClr val="A50021"/>
                  </a:solidFill>
                  <a:ea typeface="華康粗黑體" pitchFamily="49" charset="-120"/>
                </a:rPr>
                <a:t>Republicate </a:t>
              </a:r>
              <a:r>
                <a:rPr lang="zh-TW" altLang="en-US" sz="1000" b="0">
                  <a:solidFill>
                    <a:schemeClr val="accent2"/>
                  </a:solidFill>
                  <a:ea typeface="華康粗黑體" pitchFamily="49" charset="-120"/>
                </a:rPr>
                <a:t>就是用 </a:t>
              </a:r>
              <a:r>
                <a:rPr lang="en-US" altLang="zh-TW" sz="1000" b="0">
                  <a:solidFill>
                    <a:schemeClr val="accent2"/>
                  </a:solidFill>
                  <a:ea typeface="華康粗黑體" pitchFamily="49" charset="-120"/>
                </a:rPr>
                <a:t>Bootstrap </a:t>
              </a:r>
              <a:r>
                <a:rPr lang="zh-TW" altLang="en-US" sz="1000" b="0">
                  <a:solidFill>
                    <a:schemeClr val="accent2"/>
                  </a:solidFill>
                  <a:ea typeface="華康粗黑體" pitchFamily="49" charset="-120"/>
                </a:rPr>
                <a:t>法生成的一個多序列組。</a:t>
              </a:r>
            </a:p>
          </p:txBody>
        </p:sp>
        <p:sp>
          <p:nvSpPr>
            <p:cNvPr id="5144" name="Rectangle 139"/>
            <p:cNvSpPr>
              <a:spLocks noChangeArrowheads="1"/>
            </p:cNvSpPr>
            <p:nvPr/>
          </p:nvSpPr>
          <p:spPr bwMode="auto">
            <a:xfrm>
              <a:off x="2364" y="427"/>
              <a:ext cx="2880" cy="1354"/>
            </a:xfrm>
            <a:prstGeom prst="rect">
              <a:avLst/>
            </a:prstGeom>
            <a:noFill/>
            <a:ln w="9525">
              <a:noFill/>
              <a:miter lim="800000"/>
              <a:headEnd/>
              <a:tailEnd/>
            </a:ln>
          </p:spPr>
          <p:txBody>
            <a:bodyPr>
              <a:spAutoFit/>
            </a:bodyPr>
            <a:lstStyle/>
            <a:p>
              <a:pPr marL="176213" indent="-176213">
                <a:lnSpc>
                  <a:spcPct val="150000"/>
                </a:lnSpc>
                <a:buFontTx/>
                <a:buAutoNum type="arabicPeriod"/>
                <a:tabLst>
                  <a:tab pos="176213" algn="l"/>
                </a:tabLst>
              </a:pPr>
              <a:r>
                <a:rPr lang="en-US" altLang="zh-TW" sz="1000">
                  <a:solidFill>
                    <a:srgbClr val="A50021"/>
                  </a:solidFill>
                  <a:cs typeface="Times New Roman" pitchFamily="18" charset="0"/>
                </a:rPr>
                <a:t>Bootstraping</a:t>
              </a:r>
              <a:r>
                <a:rPr lang="en-US" altLang="zh-TW" sz="1000" b="0">
                  <a:solidFill>
                    <a:schemeClr val="accent2"/>
                  </a:solidFill>
                  <a:cs typeface="Times New Roman" pitchFamily="18" charset="0"/>
                </a:rPr>
                <a:t> </a:t>
              </a:r>
              <a:r>
                <a:rPr lang="zh-TW" altLang="en-US" sz="1000" b="0">
                  <a:solidFill>
                    <a:schemeClr val="accent2"/>
                  </a:solidFill>
                  <a:cs typeface="Times New Roman" pitchFamily="18" charset="0"/>
                </a:rPr>
                <a:t>就是從整個序列的堿基（氨基酸）中任意選取一半，剩下的一半序列隨機補齊組成一個新的序列。這樣，一個序列就可以變成了許多序列。一個多序列組也就可以變成許多個多序列組。根據某種演算法（最大簡約性法、最大可能性法、除權配對法或鄰位相連法）每個多序列組都可以生成一個進化樹。將生成的許多進化樹進行比較，按照多數規則（</a:t>
              </a:r>
              <a:r>
                <a:rPr lang="en-US" altLang="zh-TW" sz="1000" b="0">
                  <a:solidFill>
                    <a:schemeClr val="accent2"/>
                  </a:solidFill>
                  <a:cs typeface="Times New Roman" pitchFamily="18" charset="0"/>
                </a:rPr>
                <a:t>majority-rule</a:t>
              </a:r>
              <a:r>
                <a:rPr lang="zh-TW" altLang="en-US" sz="1000" b="0">
                  <a:solidFill>
                    <a:schemeClr val="accent2"/>
                  </a:solidFill>
                  <a:cs typeface="Times New Roman" pitchFamily="18" charset="0"/>
                </a:rPr>
                <a:t>）我們就會得到一個最“逼真”的進化樹。</a:t>
              </a:r>
            </a:p>
            <a:p>
              <a:pPr marL="176213" indent="-176213" eaLnBrk="0" hangingPunct="0">
                <a:lnSpc>
                  <a:spcPct val="150000"/>
                </a:lnSpc>
                <a:buFontTx/>
                <a:buAutoNum type="arabicPeriod"/>
                <a:tabLst>
                  <a:tab pos="176213" algn="l"/>
                </a:tabLst>
              </a:pPr>
              <a:r>
                <a:rPr lang="en-US" altLang="zh-TW" sz="1000">
                  <a:solidFill>
                    <a:srgbClr val="A50021"/>
                  </a:solidFill>
                  <a:cs typeface="Times New Roman" pitchFamily="18" charset="0"/>
                </a:rPr>
                <a:t>Jackknife</a:t>
              </a:r>
              <a:r>
                <a:rPr lang="en-US" altLang="zh-TW" sz="1000" b="0">
                  <a:solidFill>
                    <a:schemeClr val="accent2"/>
                  </a:solidFill>
                  <a:cs typeface="Times New Roman" pitchFamily="18" charset="0"/>
                </a:rPr>
                <a:t> </a:t>
              </a:r>
              <a:r>
                <a:rPr lang="zh-TW" altLang="en-US" sz="1000" b="0">
                  <a:solidFill>
                    <a:schemeClr val="accent2"/>
                  </a:solidFill>
                  <a:cs typeface="Times New Roman" pitchFamily="18" charset="0"/>
                </a:rPr>
                <a:t>則是另外一種隨機選取序列的方法。它與 </a:t>
              </a:r>
              <a:r>
                <a:rPr lang="en-US" altLang="zh-TW" sz="1000" b="0">
                  <a:solidFill>
                    <a:schemeClr val="accent2"/>
                  </a:solidFill>
                  <a:cs typeface="Times New Roman" pitchFamily="18" charset="0"/>
                </a:rPr>
                <a:t>Bootstrap </a:t>
              </a:r>
              <a:r>
                <a:rPr lang="zh-TW" altLang="en-US" sz="1000" b="0">
                  <a:solidFill>
                    <a:schemeClr val="accent2"/>
                  </a:solidFill>
                  <a:cs typeface="Times New Roman" pitchFamily="18" charset="0"/>
                </a:rPr>
                <a:t>法的區別是不將剩下的一半序列補齊，只生成一個縮短了一半的新序列。</a:t>
              </a:r>
            </a:p>
            <a:p>
              <a:pPr marL="176213" indent="-176213" eaLnBrk="0" hangingPunct="0">
                <a:lnSpc>
                  <a:spcPct val="150000"/>
                </a:lnSpc>
                <a:buFontTx/>
                <a:buAutoNum type="arabicPeriod"/>
                <a:tabLst>
                  <a:tab pos="176213" algn="l"/>
                </a:tabLst>
              </a:pPr>
              <a:r>
                <a:rPr lang="en-US" altLang="zh-TW" sz="1000">
                  <a:solidFill>
                    <a:srgbClr val="A50021"/>
                  </a:solidFill>
                  <a:cs typeface="Times New Roman" pitchFamily="18" charset="0"/>
                </a:rPr>
                <a:t>Permute </a:t>
              </a:r>
              <a:r>
                <a:rPr lang="zh-TW" altLang="en-US" sz="1000" b="0">
                  <a:solidFill>
                    <a:schemeClr val="accent2"/>
                  </a:solidFill>
                  <a:cs typeface="Times New Roman" pitchFamily="18" charset="0"/>
                </a:rPr>
                <a:t>是將一個數組中的元素的順序隨機化。</a:t>
              </a:r>
            </a:p>
          </p:txBody>
        </p:sp>
      </p:grpSp>
      <p:sp>
        <p:nvSpPr>
          <p:cNvPr id="92" name="投影片編號版面配置區 91"/>
          <p:cNvSpPr>
            <a:spLocks noGrp="1"/>
          </p:cNvSpPr>
          <p:nvPr>
            <p:ph type="sldNum" sz="quarter" idx="12"/>
          </p:nvPr>
        </p:nvSpPr>
        <p:spPr/>
        <p:txBody>
          <a:bodyPr/>
          <a:lstStyle/>
          <a:p>
            <a:pPr>
              <a:defRPr/>
            </a:pPr>
            <a:fld id="{61C1AE59-C3D7-4EE0-9259-E0C138EB7C39}" type="slidenum">
              <a:rPr lang="en-US" altLang="zh-TW" smtClean="0"/>
              <a:pPr>
                <a:defRPr/>
              </a:pPr>
              <a:t>57</a:t>
            </a:fld>
            <a:endParaRPr lang="en-US" altLang="zh-TW"/>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58" name="Group 227"/>
          <p:cNvGrpSpPr>
            <a:grpSpLocks/>
          </p:cNvGrpSpPr>
          <p:nvPr/>
        </p:nvGrpSpPr>
        <p:grpSpPr bwMode="auto">
          <a:xfrm>
            <a:off x="746125" y="1160463"/>
            <a:ext cx="6594475" cy="4681537"/>
            <a:chOff x="470" y="731"/>
            <a:chExt cx="4154" cy="2949"/>
          </a:xfrm>
        </p:grpSpPr>
        <p:grpSp>
          <p:nvGrpSpPr>
            <p:cNvPr id="6168" name="Group 167"/>
            <p:cNvGrpSpPr>
              <a:grpSpLocks/>
            </p:cNvGrpSpPr>
            <p:nvPr/>
          </p:nvGrpSpPr>
          <p:grpSpPr bwMode="auto">
            <a:xfrm>
              <a:off x="2905" y="813"/>
              <a:ext cx="923" cy="1065"/>
              <a:chOff x="2905" y="813"/>
              <a:chExt cx="923" cy="1065"/>
            </a:xfrm>
          </p:grpSpPr>
          <p:grpSp>
            <p:nvGrpSpPr>
              <p:cNvPr id="6229" name="Group 168"/>
              <p:cNvGrpSpPr>
                <a:grpSpLocks/>
              </p:cNvGrpSpPr>
              <p:nvPr/>
            </p:nvGrpSpPr>
            <p:grpSpPr bwMode="auto">
              <a:xfrm>
                <a:off x="3545" y="1414"/>
                <a:ext cx="283" cy="464"/>
                <a:chOff x="3545" y="1414"/>
                <a:chExt cx="283" cy="464"/>
              </a:xfrm>
            </p:grpSpPr>
            <p:sp>
              <p:nvSpPr>
                <p:cNvPr id="6234" name="Text Box 169"/>
                <p:cNvSpPr txBox="1">
                  <a:spLocks noChangeArrowheads="1"/>
                </p:cNvSpPr>
                <p:nvPr/>
              </p:nvSpPr>
              <p:spPr bwMode="auto">
                <a:xfrm>
                  <a:off x="3554" y="1743"/>
                  <a:ext cx="266" cy="135"/>
                </a:xfrm>
                <a:prstGeom prst="rect">
                  <a:avLst/>
                </a:prstGeom>
                <a:noFill/>
                <a:ln w="9525">
                  <a:noFill/>
                  <a:miter lim="800000"/>
                  <a:headEnd/>
                  <a:tailEnd/>
                </a:ln>
              </p:spPr>
              <p:txBody>
                <a:bodyPr wrap="none">
                  <a:spAutoFit/>
                </a:bodyPr>
                <a:lstStyle/>
                <a:p>
                  <a:r>
                    <a:rPr kumimoji="0" lang="en-US" altLang="zh-TW">
                      <a:solidFill>
                        <a:schemeClr val="bg2"/>
                      </a:solidFill>
                    </a:rPr>
                    <a:t>inf</a:t>
                  </a:r>
                  <a:r>
                    <a:rPr lang="en-US" altLang="zh-TW">
                      <a:solidFill>
                        <a:schemeClr val="bg2"/>
                      </a:solidFill>
                    </a:rPr>
                    <a:t>ile</a:t>
                  </a:r>
                </a:p>
              </p:txBody>
            </p:sp>
            <p:graphicFrame>
              <p:nvGraphicFramePr>
                <p:cNvPr id="6157" name="Object 170"/>
                <p:cNvGraphicFramePr>
                  <a:graphicFrameLocks noChangeAspect="1"/>
                </p:cNvGraphicFramePr>
                <p:nvPr/>
              </p:nvGraphicFramePr>
              <p:xfrm>
                <a:off x="3545" y="1414"/>
                <a:ext cx="283" cy="340"/>
              </p:xfrm>
              <a:graphic>
                <a:graphicData uri="http://schemas.openxmlformats.org/presentationml/2006/ole">
                  <p:oleObj spid="_x0000_s6157" name="Image" r:id="rId3" imgW="380818" imgH="456821" progId="Photoshop.Image.8">
                    <p:embed/>
                  </p:oleObj>
                </a:graphicData>
              </a:graphic>
            </p:graphicFrame>
          </p:grpSp>
          <p:grpSp>
            <p:nvGrpSpPr>
              <p:cNvPr id="6230" name="Group 171"/>
              <p:cNvGrpSpPr>
                <a:grpSpLocks/>
              </p:cNvGrpSpPr>
              <p:nvPr/>
            </p:nvGrpSpPr>
            <p:grpSpPr bwMode="auto">
              <a:xfrm>
                <a:off x="2905" y="813"/>
                <a:ext cx="327" cy="464"/>
                <a:chOff x="3916" y="2055"/>
                <a:chExt cx="327" cy="464"/>
              </a:xfrm>
            </p:grpSpPr>
            <p:sp>
              <p:nvSpPr>
                <p:cNvPr id="6233" name="Text Box 172"/>
                <p:cNvSpPr txBox="1">
                  <a:spLocks noChangeArrowheads="1"/>
                </p:cNvSpPr>
                <p:nvPr/>
              </p:nvSpPr>
              <p:spPr bwMode="auto">
                <a:xfrm>
                  <a:off x="3916" y="2384"/>
                  <a:ext cx="327" cy="135"/>
                </a:xfrm>
                <a:prstGeom prst="rect">
                  <a:avLst/>
                </a:prstGeom>
                <a:noFill/>
                <a:ln w="9525">
                  <a:noFill/>
                  <a:miter lim="800000"/>
                  <a:headEnd/>
                  <a:tailEnd/>
                </a:ln>
              </p:spPr>
              <p:txBody>
                <a:bodyPr wrap="none">
                  <a:spAutoFit/>
                </a:bodyPr>
                <a:lstStyle/>
                <a:p>
                  <a:r>
                    <a:rPr kumimoji="0" lang="en-US" altLang="zh-TW">
                      <a:solidFill>
                        <a:schemeClr val="bg2"/>
                      </a:solidFill>
                    </a:rPr>
                    <a:t>tree</a:t>
                  </a:r>
                  <a:r>
                    <a:rPr lang="en-US" altLang="zh-TW">
                      <a:solidFill>
                        <a:schemeClr val="bg2"/>
                      </a:solidFill>
                    </a:rPr>
                    <a:t>file</a:t>
                  </a:r>
                </a:p>
              </p:txBody>
            </p:sp>
            <p:graphicFrame>
              <p:nvGraphicFramePr>
                <p:cNvPr id="6156" name="Object 173"/>
                <p:cNvGraphicFramePr>
                  <a:graphicFrameLocks noChangeAspect="1"/>
                </p:cNvGraphicFramePr>
                <p:nvPr/>
              </p:nvGraphicFramePr>
              <p:xfrm>
                <a:off x="3938" y="2055"/>
                <a:ext cx="283" cy="340"/>
              </p:xfrm>
              <a:graphic>
                <a:graphicData uri="http://schemas.openxmlformats.org/presentationml/2006/ole">
                  <p:oleObj spid="_x0000_s6156" name="Image" r:id="rId4" imgW="380818" imgH="456821" progId="Photoshop.Image.8">
                    <p:embed/>
                  </p:oleObj>
                </a:graphicData>
              </a:graphic>
            </p:graphicFrame>
          </p:grpSp>
          <p:cxnSp>
            <p:nvCxnSpPr>
              <p:cNvPr id="6231" name="AutoShape 174"/>
              <p:cNvCxnSpPr>
                <a:cxnSpLocks noChangeShapeType="1"/>
                <a:endCxn id="6233" idx="2"/>
              </p:cNvCxnSpPr>
              <p:nvPr/>
            </p:nvCxnSpPr>
            <p:spPr bwMode="auto">
              <a:xfrm flipV="1">
                <a:off x="3069" y="1277"/>
                <a:ext cx="0" cy="137"/>
              </a:xfrm>
              <a:prstGeom prst="straightConnector1">
                <a:avLst/>
              </a:prstGeom>
              <a:noFill/>
              <a:ln w="19050">
                <a:solidFill>
                  <a:srgbClr val="808080"/>
                </a:solidFill>
                <a:round/>
                <a:headEnd/>
                <a:tailEnd type="triangle" w="med" len="med"/>
              </a:ln>
            </p:spPr>
          </p:cxnSp>
          <p:cxnSp>
            <p:nvCxnSpPr>
              <p:cNvPr id="6232" name="AutoShape 175"/>
              <p:cNvCxnSpPr>
                <a:cxnSpLocks noChangeShapeType="1"/>
              </p:cNvCxnSpPr>
              <p:nvPr/>
            </p:nvCxnSpPr>
            <p:spPr bwMode="auto">
              <a:xfrm>
                <a:off x="3210" y="983"/>
                <a:ext cx="477" cy="431"/>
              </a:xfrm>
              <a:prstGeom prst="bentConnector2">
                <a:avLst/>
              </a:prstGeom>
              <a:noFill/>
              <a:ln w="19050">
                <a:solidFill>
                  <a:srgbClr val="808080"/>
                </a:solidFill>
                <a:miter lim="800000"/>
                <a:headEnd/>
                <a:tailEnd type="triangle" w="med" len="med"/>
              </a:ln>
            </p:spPr>
          </p:cxnSp>
        </p:grpSp>
        <p:grpSp>
          <p:nvGrpSpPr>
            <p:cNvPr id="6169" name="Group 71"/>
            <p:cNvGrpSpPr>
              <a:grpSpLocks/>
            </p:cNvGrpSpPr>
            <p:nvPr/>
          </p:nvGrpSpPr>
          <p:grpSpPr bwMode="auto">
            <a:xfrm>
              <a:off x="2765" y="1414"/>
              <a:ext cx="608" cy="464"/>
              <a:chOff x="2925" y="2055"/>
              <a:chExt cx="608" cy="464"/>
            </a:xfrm>
          </p:grpSpPr>
          <p:pic>
            <p:nvPicPr>
              <p:cNvPr id="6227" name="Picture 72" descr="[Icon]"/>
              <p:cNvPicPr>
                <a:picLocks noChangeAspect="1" noChangeArrowheads="1"/>
              </p:cNvPicPr>
              <p:nvPr/>
            </p:nvPicPr>
            <p:blipFill>
              <a:blip r:embed="rId5">
                <a:lum bright="70000" contrast="-70000"/>
              </a:blip>
              <a:srcRect/>
              <a:stretch>
                <a:fillRect/>
              </a:stretch>
            </p:blipFill>
            <p:spPr bwMode="auto">
              <a:xfrm>
                <a:off x="3059" y="2055"/>
                <a:ext cx="340" cy="340"/>
              </a:xfrm>
              <a:prstGeom prst="rect">
                <a:avLst/>
              </a:prstGeom>
              <a:noFill/>
              <a:ln w="9525">
                <a:noFill/>
                <a:miter lim="800000"/>
                <a:headEnd/>
                <a:tailEnd/>
              </a:ln>
            </p:spPr>
          </p:pic>
          <p:sp>
            <p:nvSpPr>
              <p:cNvPr id="6228" name="Rectangle 73"/>
              <p:cNvSpPr>
                <a:spLocks noChangeArrowheads="1"/>
              </p:cNvSpPr>
              <p:nvPr/>
            </p:nvSpPr>
            <p:spPr bwMode="auto">
              <a:xfrm>
                <a:off x="2925" y="2384"/>
                <a:ext cx="608" cy="135"/>
              </a:xfrm>
              <a:prstGeom prst="rect">
                <a:avLst/>
              </a:prstGeom>
              <a:noFill/>
              <a:ln w="9525">
                <a:noFill/>
                <a:miter lim="800000"/>
                <a:headEnd/>
                <a:tailEnd/>
              </a:ln>
            </p:spPr>
            <p:txBody>
              <a:bodyPr wrap="none">
                <a:spAutoFit/>
              </a:bodyPr>
              <a:lstStyle/>
              <a:p>
                <a:r>
                  <a:rPr lang="en-US" altLang="zh-TW">
                    <a:solidFill>
                      <a:srgbClr val="808080"/>
                    </a:solidFill>
                  </a:rPr>
                  <a:t>NEIGHBOR.EXE</a:t>
                </a:r>
              </a:p>
            </p:txBody>
          </p:sp>
        </p:grpSp>
        <p:grpSp>
          <p:nvGrpSpPr>
            <p:cNvPr id="6170" name="Group 74"/>
            <p:cNvGrpSpPr>
              <a:grpSpLocks/>
            </p:cNvGrpSpPr>
            <p:nvPr/>
          </p:nvGrpSpPr>
          <p:grpSpPr bwMode="auto">
            <a:xfrm>
              <a:off x="885" y="1414"/>
              <a:ext cx="584" cy="464"/>
              <a:chOff x="975" y="2055"/>
              <a:chExt cx="584" cy="464"/>
            </a:xfrm>
          </p:grpSpPr>
          <p:pic>
            <p:nvPicPr>
              <p:cNvPr id="6225" name="Picture 75" descr="[Icon]"/>
              <p:cNvPicPr>
                <a:picLocks noChangeAspect="1" noChangeArrowheads="1"/>
              </p:cNvPicPr>
              <p:nvPr/>
            </p:nvPicPr>
            <p:blipFill>
              <a:blip r:embed="rId6"/>
              <a:srcRect/>
              <a:stretch>
                <a:fillRect/>
              </a:stretch>
            </p:blipFill>
            <p:spPr bwMode="auto">
              <a:xfrm>
                <a:off x="1097" y="2055"/>
                <a:ext cx="340" cy="340"/>
              </a:xfrm>
              <a:prstGeom prst="rect">
                <a:avLst/>
              </a:prstGeom>
              <a:noFill/>
              <a:ln w="9525">
                <a:noFill/>
                <a:miter lim="800000"/>
                <a:headEnd/>
                <a:tailEnd/>
              </a:ln>
            </p:spPr>
          </p:pic>
          <p:sp>
            <p:nvSpPr>
              <p:cNvPr id="6226" name="Text Box 76"/>
              <p:cNvSpPr txBox="1">
                <a:spLocks noChangeArrowheads="1"/>
              </p:cNvSpPr>
              <p:nvPr/>
            </p:nvSpPr>
            <p:spPr bwMode="auto">
              <a:xfrm>
                <a:off x="975" y="2384"/>
                <a:ext cx="584" cy="135"/>
              </a:xfrm>
              <a:prstGeom prst="rect">
                <a:avLst/>
              </a:prstGeom>
              <a:noFill/>
              <a:ln w="9525">
                <a:noFill/>
                <a:miter lim="800000"/>
                <a:headEnd/>
                <a:tailEnd/>
              </a:ln>
            </p:spPr>
            <p:txBody>
              <a:bodyPr wrap="none">
                <a:spAutoFit/>
              </a:bodyPr>
              <a:lstStyle/>
              <a:p>
                <a:r>
                  <a:rPr lang="en-US" altLang="zh-TW">
                    <a:solidFill>
                      <a:schemeClr val="accent2"/>
                    </a:solidFill>
                  </a:rPr>
                  <a:t>SEQBOOT.EXE</a:t>
                </a:r>
              </a:p>
            </p:txBody>
          </p:sp>
        </p:grpSp>
        <p:grpSp>
          <p:nvGrpSpPr>
            <p:cNvPr id="6171" name="Group 77"/>
            <p:cNvGrpSpPr>
              <a:grpSpLocks/>
            </p:cNvGrpSpPr>
            <p:nvPr/>
          </p:nvGrpSpPr>
          <p:grpSpPr bwMode="auto">
            <a:xfrm>
              <a:off x="4001" y="1414"/>
              <a:ext cx="623" cy="464"/>
              <a:chOff x="4468" y="2055"/>
              <a:chExt cx="623" cy="464"/>
            </a:xfrm>
          </p:grpSpPr>
          <p:pic>
            <p:nvPicPr>
              <p:cNvPr id="6223" name="Picture 78" descr="[Icon]"/>
              <p:cNvPicPr>
                <a:picLocks noChangeAspect="1" noChangeArrowheads="1"/>
              </p:cNvPicPr>
              <p:nvPr/>
            </p:nvPicPr>
            <p:blipFill>
              <a:blip r:embed="rId7">
                <a:lum bright="70000" contrast="-70000"/>
              </a:blip>
              <a:srcRect/>
              <a:stretch>
                <a:fillRect/>
              </a:stretch>
            </p:blipFill>
            <p:spPr bwMode="auto">
              <a:xfrm>
                <a:off x="4609" y="2055"/>
                <a:ext cx="340" cy="340"/>
              </a:xfrm>
              <a:prstGeom prst="rect">
                <a:avLst/>
              </a:prstGeom>
              <a:noFill/>
              <a:ln w="9525">
                <a:noFill/>
                <a:miter lim="800000"/>
                <a:headEnd/>
                <a:tailEnd/>
              </a:ln>
            </p:spPr>
          </p:pic>
          <p:sp>
            <p:nvSpPr>
              <p:cNvPr id="6224" name="Rectangle 79"/>
              <p:cNvSpPr>
                <a:spLocks noChangeArrowheads="1"/>
              </p:cNvSpPr>
              <p:nvPr/>
            </p:nvSpPr>
            <p:spPr bwMode="auto">
              <a:xfrm>
                <a:off x="4468" y="2384"/>
                <a:ext cx="623" cy="135"/>
              </a:xfrm>
              <a:prstGeom prst="rect">
                <a:avLst/>
              </a:prstGeom>
              <a:noFill/>
              <a:ln w="9525">
                <a:noFill/>
                <a:miter lim="800000"/>
                <a:headEnd/>
                <a:tailEnd/>
              </a:ln>
            </p:spPr>
            <p:txBody>
              <a:bodyPr wrap="none">
                <a:spAutoFit/>
              </a:bodyPr>
              <a:lstStyle/>
              <a:p>
                <a:r>
                  <a:rPr lang="en-US" altLang="zh-TW">
                    <a:solidFill>
                      <a:srgbClr val="808080"/>
                    </a:solidFill>
                  </a:rPr>
                  <a:t>CONSENSE.EXE</a:t>
                </a:r>
              </a:p>
            </p:txBody>
          </p:sp>
        </p:grpSp>
        <p:grpSp>
          <p:nvGrpSpPr>
            <p:cNvPr id="6172" name="Group 89"/>
            <p:cNvGrpSpPr>
              <a:grpSpLocks/>
            </p:cNvGrpSpPr>
            <p:nvPr/>
          </p:nvGrpSpPr>
          <p:grpSpPr bwMode="auto">
            <a:xfrm>
              <a:off x="1023" y="2038"/>
              <a:ext cx="308" cy="464"/>
              <a:chOff x="100" y="2055"/>
              <a:chExt cx="308" cy="464"/>
            </a:xfrm>
          </p:grpSpPr>
          <p:sp>
            <p:nvSpPr>
              <p:cNvPr id="6222" name="Text Box 90"/>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6155" name="Object 91"/>
              <p:cNvGraphicFramePr>
                <a:graphicFrameLocks noChangeAspect="1"/>
              </p:cNvGraphicFramePr>
              <p:nvPr/>
            </p:nvGraphicFramePr>
            <p:xfrm>
              <a:off x="111" y="2055"/>
              <a:ext cx="286" cy="340"/>
            </p:xfrm>
            <a:graphic>
              <a:graphicData uri="http://schemas.openxmlformats.org/presentationml/2006/ole">
                <p:oleObj spid="_x0000_s6155" name="Image" r:id="rId8" imgW="406063" imgH="482370" progId="Photoshop.Image.8">
                  <p:embed/>
                </p:oleObj>
              </a:graphicData>
            </a:graphic>
          </p:graphicFrame>
        </p:grpSp>
        <p:grpSp>
          <p:nvGrpSpPr>
            <p:cNvPr id="6173" name="Group 92"/>
            <p:cNvGrpSpPr>
              <a:grpSpLocks/>
            </p:cNvGrpSpPr>
            <p:nvPr/>
          </p:nvGrpSpPr>
          <p:grpSpPr bwMode="auto">
            <a:xfrm>
              <a:off x="470" y="1414"/>
              <a:ext cx="283" cy="464"/>
              <a:chOff x="475" y="2055"/>
              <a:chExt cx="283" cy="464"/>
            </a:xfrm>
          </p:grpSpPr>
          <p:sp>
            <p:nvSpPr>
              <p:cNvPr id="6221" name="Text Box 93"/>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6154" name="Object 94"/>
              <p:cNvGraphicFramePr>
                <a:graphicFrameLocks noChangeAspect="1"/>
              </p:cNvGraphicFramePr>
              <p:nvPr/>
            </p:nvGraphicFramePr>
            <p:xfrm>
              <a:off x="475" y="2055"/>
              <a:ext cx="283" cy="340"/>
            </p:xfrm>
            <a:graphic>
              <a:graphicData uri="http://schemas.openxmlformats.org/presentationml/2006/ole">
                <p:oleObj spid="_x0000_s6154" name="Image" r:id="rId9" imgW="380818" imgH="456821" progId="Photoshop.Image.8">
                  <p:embed/>
                </p:oleObj>
              </a:graphicData>
            </a:graphic>
          </p:graphicFrame>
        </p:grpSp>
        <p:cxnSp>
          <p:nvCxnSpPr>
            <p:cNvPr id="6174" name="AutoShape 101"/>
            <p:cNvCxnSpPr>
              <a:cxnSpLocks noChangeShapeType="1"/>
            </p:cNvCxnSpPr>
            <p:nvPr/>
          </p:nvCxnSpPr>
          <p:spPr bwMode="auto">
            <a:xfrm>
              <a:off x="753" y="1584"/>
              <a:ext cx="254" cy="0"/>
            </a:xfrm>
            <a:prstGeom prst="straightConnector1">
              <a:avLst/>
            </a:prstGeom>
            <a:noFill/>
            <a:ln w="19050">
              <a:solidFill>
                <a:srgbClr val="006600"/>
              </a:solidFill>
              <a:round/>
              <a:headEnd/>
              <a:tailEnd type="triangle" w="med" len="med"/>
            </a:ln>
          </p:spPr>
        </p:cxnSp>
        <p:cxnSp>
          <p:nvCxnSpPr>
            <p:cNvPr id="6175" name="AutoShape 102"/>
            <p:cNvCxnSpPr>
              <a:cxnSpLocks noChangeShapeType="1"/>
              <a:stCxn id="6226" idx="2"/>
            </p:cNvCxnSpPr>
            <p:nvPr/>
          </p:nvCxnSpPr>
          <p:spPr bwMode="auto">
            <a:xfrm>
              <a:off x="1177" y="1878"/>
              <a:ext cx="0" cy="160"/>
            </a:xfrm>
            <a:prstGeom prst="straightConnector1">
              <a:avLst/>
            </a:prstGeom>
            <a:noFill/>
            <a:ln w="19050">
              <a:solidFill>
                <a:srgbClr val="006600"/>
              </a:solidFill>
              <a:round/>
              <a:headEnd/>
              <a:tailEnd type="triangle" w="med" len="med"/>
            </a:ln>
          </p:spPr>
        </p:cxnSp>
        <p:grpSp>
          <p:nvGrpSpPr>
            <p:cNvPr id="6176" name="Group 103"/>
            <p:cNvGrpSpPr>
              <a:grpSpLocks/>
            </p:cNvGrpSpPr>
            <p:nvPr/>
          </p:nvGrpSpPr>
          <p:grpSpPr bwMode="auto">
            <a:xfrm>
              <a:off x="1508" y="2038"/>
              <a:ext cx="283" cy="464"/>
              <a:chOff x="475" y="2055"/>
              <a:chExt cx="283" cy="464"/>
            </a:xfrm>
          </p:grpSpPr>
          <p:sp>
            <p:nvSpPr>
              <p:cNvPr id="6220" name="Text Box 104"/>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6153" name="Object 105"/>
              <p:cNvGraphicFramePr>
                <a:graphicFrameLocks noChangeAspect="1"/>
              </p:cNvGraphicFramePr>
              <p:nvPr/>
            </p:nvGraphicFramePr>
            <p:xfrm>
              <a:off x="475" y="2055"/>
              <a:ext cx="283" cy="340"/>
            </p:xfrm>
            <a:graphic>
              <a:graphicData uri="http://schemas.openxmlformats.org/presentationml/2006/ole">
                <p:oleObj spid="_x0000_s6153" name="Image" r:id="rId10" imgW="380818" imgH="456821" progId="Photoshop.Image.8">
                  <p:embed/>
                </p:oleObj>
              </a:graphicData>
            </a:graphic>
          </p:graphicFrame>
        </p:grpSp>
        <p:cxnSp>
          <p:nvCxnSpPr>
            <p:cNvPr id="6177" name="AutoShape 106"/>
            <p:cNvCxnSpPr>
              <a:cxnSpLocks noChangeShapeType="1"/>
            </p:cNvCxnSpPr>
            <p:nvPr/>
          </p:nvCxnSpPr>
          <p:spPr bwMode="auto">
            <a:xfrm>
              <a:off x="1320" y="2208"/>
              <a:ext cx="188" cy="0"/>
            </a:xfrm>
            <a:prstGeom prst="straightConnector1">
              <a:avLst/>
            </a:prstGeom>
            <a:noFill/>
            <a:ln w="19050">
              <a:solidFill>
                <a:srgbClr val="006600"/>
              </a:solidFill>
              <a:round/>
              <a:headEnd/>
              <a:tailEnd type="triangle" w="med" len="med"/>
            </a:ln>
          </p:spPr>
        </p:cxnSp>
        <p:cxnSp>
          <p:nvCxnSpPr>
            <p:cNvPr id="6178" name="AutoShape 107"/>
            <p:cNvCxnSpPr>
              <a:cxnSpLocks noChangeShapeType="1"/>
            </p:cNvCxnSpPr>
            <p:nvPr/>
          </p:nvCxnSpPr>
          <p:spPr bwMode="auto">
            <a:xfrm rot="-5400000">
              <a:off x="1577" y="1657"/>
              <a:ext cx="454" cy="308"/>
            </a:xfrm>
            <a:prstGeom prst="bentConnector2">
              <a:avLst/>
            </a:prstGeom>
            <a:noFill/>
            <a:ln w="19050">
              <a:solidFill>
                <a:srgbClr val="808080"/>
              </a:solidFill>
              <a:miter lim="800000"/>
              <a:headEnd/>
              <a:tailEnd type="triangle" w="med" len="med"/>
            </a:ln>
          </p:spPr>
        </p:cxnSp>
        <p:grpSp>
          <p:nvGrpSpPr>
            <p:cNvPr id="6179" name="Group 112"/>
            <p:cNvGrpSpPr>
              <a:grpSpLocks/>
            </p:cNvGrpSpPr>
            <p:nvPr/>
          </p:nvGrpSpPr>
          <p:grpSpPr bwMode="auto">
            <a:xfrm>
              <a:off x="2454" y="2038"/>
              <a:ext cx="299" cy="464"/>
              <a:chOff x="475" y="2055"/>
              <a:chExt cx="299" cy="464"/>
            </a:xfrm>
          </p:grpSpPr>
          <p:sp>
            <p:nvSpPr>
              <p:cNvPr id="6219" name="Text Box 113"/>
              <p:cNvSpPr txBox="1">
                <a:spLocks noChangeArrowheads="1"/>
              </p:cNvSpPr>
              <p:nvPr/>
            </p:nvSpPr>
            <p:spPr bwMode="auto">
              <a:xfrm>
                <a:off x="483" y="2384"/>
                <a:ext cx="291" cy="135"/>
              </a:xfrm>
              <a:prstGeom prst="rect">
                <a:avLst/>
              </a:prstGeom>
              <a:noFill/>
              <a:ln w="9525">
                <a:noFill/>
                <a:miter lim="800000"/>
                <a:headEnd/>
                <a:tailEnd/>
              </a:ln>
            </p:spPr>
            <p:txBody>
              <a:bodyPr wrap="none">
                <a:spAutoFit/>
              </a:bodyPr>
              <a:lstStyle/>
              <a:p>
                <a:r>
                  <a:rPr lang="en-US" altLang="zh-TW">
                    <a:solidFill>
                      <a:srgbClr val="808080"/>
                    </a:solidFill>
                  </a:rPr>
                  <a:t>intree</a:t>
                </a:r>
              </a:p>
            </p:txBody>
          </p:sp>
          <p:graphicFrame>
            <p:nvGraphicFramePr>
              <p:cNvPr id="6152" name="Object 114"/>
              <p:cNvGraphicFramePr>
                <a:graphicFrameLocks noChangeAspect="1"/>
              </p:cNvGraphicFramePr>
              <p:nvPr/>
            </p:nvGraphicFramePr>
            <p:xfrm>
              <a:off x="475" y="2055"/>
              <a:ext cx="283" cy="340"/>
            </p:xfrm>
            <a:graphic>
              <a:graphicData uri="http://schemas.openxmlformats.org/presentationml/2006/ole">
                <p:oleObj spid="_x0000_s6152" name="Image" r:id="rId11" imgW="380818" imgH="456821" progId="Photoshop.Image.8">
                  <p:embed/>
                </p:oleObj>
              </a:graphicData>
            </a:graphic>
          </p:graphicFrame>
        </p:grpSp>
        <p:cxnSp>
          <p:nvCxnSpPr>
            <p:cNvPr id="6180" name="AutoShape 115"/>
            <p:cNvCxnSpPr>
              <a:cxnSpLocks noChangeShapeType="1"/>
            </p:cNvCxnSpPr>
            <p:nvPr/>
          </p:nvCxnSpPr>
          <p:spPr bwMode="auto">
            <a:xfrm flipV="1">
              <a:off x="2270" y="2208"/>
              <a:ext cx="184" cy="1"/>
            </a:xfrm>
            <a:prstGeom prst="straightConnector1">
              <a:avLst/>
            </a:prstGeom>
            <a:noFill/>
            <a:ln w="19050">
              <a:solidFill>
                <a:srgbClr val="808080"/>
              </a:solidFill>
              <a:round/>
              <a:headEnd/>
              <a:tailEnd type="triangle" w="med" len="med"/>
            </a:ln>
          </p:spPr>
        </p:cxnSp>
        <p:cxnSp>
          <p:nvCxnSpPr>
            <p:cNvPr id="6181" name="AutoShape 116"/>
            <p:cNvCxnSpPr>
              <a:cxnSpLocks noChangeShapeType="1"/>
            </p:cNvCxnSpPr>
            <p:nvPr/>
          </p:nvCxnSpPr>
          <p:spPr bwMode="auto">
            <a:xfrm rot="-5400000">
              <a:off x="2521" y="1659"/>
              <a:ext cx="454" cy="303"/>
            </a:xfrm>
            <a:prstGeom prst="bentConnector2">
              <a:avLst/>
            </a:prstGeom>
            <a:noFill/>
            <a:ln w="19050">
              <a:solidFill>
                <a:srgbClr val="808080"/>
              </a:solidFill>
              <a:miter lim="800000"/>
              <a:headEnd/>
              <a:tailEnd type="triangle" w="med" len="med"/>
            </a:ln>
          </p:spPr>
        </p:cxnSp>
        <p:grpSp>
          <p:nvGrpSpPr>
            <p:cNvPr id="6182" name="Group 117"/>
            <p:cNvGrpSpPr>
              <a:grpSpLocks/>
            </p:cNvGrpSpPr>
            <p:nvPr/>
          </p:nvGrpSpPr>
          <p:grpSpPr bwMode="auto">
            <a:xfrm>
              <a:off x="2915" y="2038"/>
              <a:ext cx="308" cy="464"/>
              <a:chOff x="100" y="2055"/>
              <a:chExt cx="308" cy="464"/>
            </a:xfrm>
          </p:grpSpPr>
          <p:sp>
            <p:nvSpPr>
              <p:cNvPr id="6218" name="Text Box 118"/>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808080"/>
                    </a:solidFill>
                  </a:rPr>
                  <a:t>outfile</a:t>
                </a:r>
              </a:p>
            </p:txBody>
          </p:sp>
          <p:graphicFrame>
            <p:nvGraphicFramePr>
              <p:cNvPr id="6151" name="Object 119"/>
              <p:cNvGraphicFramePr>
                <a:graphicFrameLocks noChangeAspect="1"/>
              </p:cNvGraphicFramePr>
              <p:nvPr/>
            </p:nvGraphicFramePr>
            <p:xfrm>
              <a:off x="111" y="2055"/>
              <a:ext cx="286" cy="340"/>
            </p:xfrm>
            <a:graphic>
              <a:graphicData uri="http://schemas.openxmlformats.org/presentationml/2006/ole">
                <p:oleObj spid="_x0000_s6151" name="Image" r:id="rId12" imgW="406063" imgH="482370" progId="Photoshop.Image.8">
                  <p:embed/>
                </p:oleObj>
              </a:graphicData>
            </a:graphic>
          </p:graphicFrame>
        </p:grpSp>
        <p:cxnSp>
          <p:nvCxnSpPr>
            <p:cNvPr id="6183" name="AutoShape 120"/>
            <p:cNvCxnSpPr>
              <a:cxnSpLocks noChangeShapeType="1"/>
              <a:stCxn id="6228" idx="2"/>
            </p:cNvCxnSpPr>
            <p:nvPr/>
          </p:nvCxnSpPr>
          <p:spPr bwMode="auto">
            <a:xfrm>
              <a:off x="3069" y="1878"/>
              <a:ext cx="0" cy="160"/>
            </a:xfrm>
            <a:prstGeom prst="straightConnector1">
              <a:avLst/>
            </a:prstGeom>
            <a:noFill/>
            <a:ln w="19050">
              <a:solidFill>
                <a:srgbClr val="808080"/>
              </a:solidFill>
              <a:round/>
              <a:headEnd/>
              <a:tailEnd type="triangle" w="med" len="med"/>
            </a:ln>
          </p:spPr>
        </p:cxnSp>
        <p:cxnSp>
          <p:nvCxnSpPr>
            <p:cNvPr id="6184" name="AutoShape 122"/>
            <p:cNvCxnSpPr>
              <a:cxnSpLocks noChangeShapeType="1"/>
            </p:cNvCxnSpPr>
            <p:nvPr/>
          </p:nvCxnSpPr>
          <p:spPr bwMode="auto">
            <a:xfrm>
              <a:off x="3828" y="1584"/>
              <a:ext cx="314" cy="0"/>
            </a:xfrm>
            <a:prstGeom prst="straightConnector1">
              <a:avLst/>
            </a:prstGeom>
            <a:noFill/>
            <a:ln w="19050">
              <a:solidFill>
                <a:srgbClr val="808080"/>
              </a:solidFill>
              <a:round/>
              <a:headEnd/>
              <a:tailEnd type="triangle" w="med" len="med"/>
            </a:ln>
          </p:spPr>
        </p:cxnSp>
        <p:grpSp>
          <p:nvGrpSpPr>
            <p:cNvPr id="6185" name="Group 123"/>
            <p:cNvGrpSpPr>
              <a:grpSpLocks/>
            </p:cNvGrpSpPr>
            <p:nvPr/>
          </p:nvGrpSpPr>
          <p:grpSpPr bwMode="auto">
            <a:xfrm>
              <a:off x="4159" y="2024"/>
              <a:ext cx="308" cy="464"/>
              <a:chOff x="100" y="2055"/>
              <a:chExt cx="308" cy="464"/>
            </a:xfrm>
          </p:grpSpPr>
          <p:sp>
            <p:nvSpPr>
              <p:cNvPr id="6217" name="Text Box 124"/>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808080"/>
                    </a:solidFill>
                  </a:rPr>
                  <a:t>outfile</a:t>
                </a:r>
              </a:p>
            </p:txBody>
          </p:sp>
          <p:graphicFrame>
            <p:nvGraphicFramePr>
              <p:cNvPr id="6150" name="Object 125"/>
              <p:cNvGraphicFramePr>
                <a:graphicFrameLocks noChangeAspect="1"/>
              </p:cNvGraphicFramePr>
              <p:nvPr/>
            </p:nvGraphicFramePr>
            <p:xfrm>
              <a:off x="111" y="2055"/>
              <a:ext cx="286" cy="340"/>
            </p:xfrm>
            <a:graphic>
              <a:graphicData uri="http://schemas.openxmlformats.org/presentationml/2006/ole">
                <p:oleObj spid="_x0000_s6150" name="Image" r:id="rId13" imgW="406063" imgH="482370" progId="Photoshop.Image.8">
                  <p:embed/>
                </p:oleObj>
              </a:graphicData>
            </a:graphic>
          </p:graphicFrame>
        </p:grpSp>
        <p:cxnSp>
          <p:nvCxnSpPr>
            <p:cNvPr id="6186" name="AutoShape 126"/>
            <p:cNvCxnSpPr>
              <a:cxnSpLocks noChangeShapeType="1"/>
              <a:stCxn id="6224" idx="2"/>
            </p:cNvCxnSpPr>
            <p:nvPr/>
          </p:nvCxnSpPr>
          <p:spPr bwMode="auto">
            <a:xfrm>
              <a:off x="4313" y="1878"/>
              <a:ext cx="0" cy="146"/>
            </a:xfrm>
            <a:prstGeom prst="straightConnector1">
              <a:avLst/>
            </a:prstGeom>
            <a:noFill/>
            <a:ln w="19050">
              <a:solidFill>
                <a:srgbClr val="808080"/>
              </a:solidFill>
              <a:round/>
              <a:headEnd/>
              <a:tailEnd type="triangle" w="med" len="med"/>
            </a:ln>
          </p:spPr>
        </p:cxnSp>
        <p:grpSp>
          <p:nvGrpSpPr>
            <p:cNvPr id="6187" name="Group 83"/>
            <p:cNvGrpSpPr>
              <a:grpSpLocks/>
            </p:cNvGrpSpPr>
            <p:nvPr/>
          </p:nvGrpSpPr>
          <p:grpSpPr bwMode="auto">
            <a:xfrm>
              <a:off x="1855" y="1414"/>
              <a:ext cx="547" cy="464"/>
              <a:chOff x="1610" y="2055"/>
              <a:chExt cx="547" cy="464"/>
            </a:xfrm>
          </p:grpSpPr>
          <p:pic>
            <p:nvPicPr>
              <p:cNvPr id="6215" name="Picture 84" descr="[Icon]"/>
              <p:cNvPicPr>
                <a:picLocks noChangeAspect="1" noChangeArrowheads="1"/>
              </p:cNvPicPr>
              <p:nvPr/>
            </p:nvPicPr>
            <p:blipFill>
              <a:blip r:embed="rId14">
                <a:lum bright="70000" contrast="-70000"/>
              </a:blip>
              <a:srcRect/>
              <a:stretch>
                <a:fillRect/>
              </a:stretch>
            </p:blipFill>
            <p:spPr bwMode="auto">
              <a:xfrm>
                <a:off x="1713" y="2055"/>
                <a:ext cx="340" cy="340"/>
              </a:xfrm>
              <a:prstGeom prst="rect">
                <a:avLst/>
              </a:prstGeom>
              <a:noFill/>
              <a:ln w="9525">
                <a:noFill/>
                <a:miter lim="800000"/>
                <a:headEnd/>
                <a:tailEnd/>
              </a:ln>
            </p:spPr>
          </p:pic>
          <p:sp>
            <p:nvSpPr>
              <p:cNvPr id="6216" name="Text Box 85"/>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rgbClr val="808080"/>
                    </a:solidFill>
                  </a:rPr>
                  <a:t>DNADIST.EXE</a:t>
                </a:r>
              </a:p>
            </p:txBody>
          </p:sp>
        </p:grpSp>
        <p:grpSp>
          <p:nvGrpSpPr>
            <p:cNvPr id="6188" name="Group 86"/>
            <p:cNvGrpSpPr>
              <a:grpSpLocks/>
            </p:cNvGrpSpPr>
            <p:nvPr/>
          </p:nvGrpSpPr>
          <p:grpSpPr bwMode="auto">
            <a:xfrm>
              <a:off x="1835" y="890"/>
              <a:ext cx="587" cy="464"/>
              <a:chOff x="2245" y="2055"/>
              <a:chExt cx="587" cy="464"/>
            </a:xfrm>
          </p:grpSpPr>
          <p:pic>
            <p:nvPicPr>
              <p:cNvPr id="6213" name="Picture 87" descr="[Icon]"/>
              <p:cNvPicPr>
                <a:picLocks noChangeAspect="1" noChangeArrowheads="1"/>
              </p:cNvPicPr>
              <p:nvPr/>
            </p:nvPicPr>
            <p:blipFill>
              <a:blip r:embed="rId15">
                <a:lum bright="70000" contrast="-70000"/>
              </a:blip>
              <a:srcRect/>
              <a:stretch>
                <a:fillRect/>
              </a:stretch>
            </p:blipFill>
            <p:spPr bwMode="auto">
              <a:xfrm>
                <a:off x="2368" y="2055"/>
                <a:ext cx="340" cy="340"/>
              </a:xfrm>
              <a:prstGeom prst="rect">
                <a:avLst/>
              </a:prstGeom>
              <a:noFill/>
              <a:ln w="9525">
                <a:noFill/>
                <a:miter lim="800000"/>
                <a:headEnd/>
                <a:tailEnd/>
              </a:ln>
            </p:spPr>
          </p:pic>
          <p:sp>
            <p:nvSpPr>
              <p:cNvPr id="6214" name="Text Box 88"/>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rgbClr val="808080"/>
                    </a:solidFill>
                  </a:rPr>
                  <a:t>PROTDIST.EXE</a:t>
                </a:r>
              </a:p>
            </p:txBody>
          </p:sp>
        </p:grpSp>
        <p:cxnSp>
          <p:nvCxnSpPr>
            <p:cNvPr id="6189" name="AutoShape 129"/>
            <p:cNvCxnSpPr>
              <a:cxnSpLocks noChangeShapeType="1"/>
            </p:cNvCxnSpPr>
            <p:nvPr/>
          </p:nvCxnSpPr>
          <p:spPr bwMode="auto">
            <a:xfrm>
              <a:off x="2298" y="1060"/>
              <a:ext cx="1" cy="524"/>
            </a:xfrm>
            <a:prstGeom prst="bentConnector3">
              <a:avLst>
                <a:gd name="adj1" fmla="val 14400005"/>
              </a:avLst>
            </a:prstGeom>
            <a:noFill/>
            <a:ln w="19050" cap="rnd">
              <a:solidFill>
                <a:srgbClr val="808080"/>
              </a:solidFill>
              <a:prstDash val="sysDot"/>
              <a:miter lim="800000"/>
              <a:headEnd type="triangle" w="med" len="med"/>
              <a:tailEnd type="triangle" w="med" len="med"/>
            </a:ln>
          </p:spPr>
        </p:cxnSp>
        <p:grpSp>
          <p:nvGrpSpPr>
            <p:cNvPr id="6190" name="Group 132"/>
            <p:cNvGrpSpPr>
              <a:grpSpLocks/>
            </p:cNvGrpSpPr>
            <p:nvPr/>
          </p:nvGrpSpPr>
          <p:grpSpPr bwMode="auto">
            <a:xfrm>
              <a:off x="1855" y="3216"/>
              <a:ext cx="579" cy="464"/>
              <a:chOff x="1610" y="2055"/>
              <a:chExt cx="579" cy="464"/>
            </a:xfrm>
          </p:grpSpPr>
          <p:pic>
            <p:nvPicPr>
              <p:cNvPr id="6211" name="Picture 133" descr="[Icon]"/>
              <p:cNvPicPr>
                <a:picLocks noChangeAspect="1" noChangeArrowheads="1"/>
              </p:cNvPicPr>
              <p:nvPr/>
            </p:nvPicPr>
            <p:blipFill>
              <a:blip r:embed="rId14"/>
              <a:srcRect/>
              <a:stretch>
                <a:fillRect/>
              </a:stretch>
            </p:blipFill>
            <p:spPr bwMode="auto">
              <a:xfrm>
                <a:off x="1713" y="2055"/>
                <a:ext cx="340" cy="340"/>
              </a:xfrm>
              <a:prstGeom prst="rect">
                <a:avLst/>
              </a:prstGeom>
              <a:noFill/>
              <a:ln w="9525">
                <a:noFill/>
                <a:miter lim="800000"/>
                <a:headEnd/>
                <a:tailEnd/>
              </a:ln>
            </p:spPr>
          </p:pic>
          <p:sp>
            <p:nvSpPr>
              <p:cNvPr id="6212" name="Text Box 134"/>
              <p:cNvSpPr txBox="1">
                <a:spLocks noChangeArrowheads="1"/>
              </p:cNvSpPr>
              <p:nvPr/>
            </p:nvSpPr>
            <p:spPr bwMode="auto">
              <a:xfrm>
                <a:off x="1610" y="2384"/>
                <a:ext cx="579" cy="135"/>
              </a:xfrm>
              <a:prstGeom prst="rect">
                <a:avLst/>
              </a:prstGeom>
              <a:noFill/>
              <a:ln w="9525">
                <a:noFill/>
                <a:miter lim="800000"/>
                <a:headEnd/>
                <a:tailEnd/>
              </a:ln>
            </p:spPr>
            <p:txBody>
              <a:bodyPr wrap="none">
                <a:spAutoFit/>
              </a:bodyPr>
              <a:lstStyle/>
              <a:p>
                <a:r>
                  <a:rPr lang="en-US" altLang="zh-TW">
                    <a:solidFill>
                      <a:schemeClr val="accent2"/>
                    </a:solidFill>
                  </a:rPr>
                  <a:t>DNAPARS.EXE</a:t>
                </a:r>
              </a:p>
            </p:txBody>
          </p:sp>
        </p:grpSp>
        <p:grpSp>
          <p:nvGrpSpPr>
            <p:cNvPr id="6191" name="Group 135"/>
            <p:cNvGrpSpPr>
              <a:grpSpLocks/>
            </p:cNvGrpSpPr>
            <p:nvPr/>
          </p:nvGrpSpPr>
          <p:grpSpPr bwMode="auto">
            <a:xfrm>
              <a:off x="1835" y="2634"/>
              <a:ext cx="619" cy="464"/>
              <a:chOff x="2245" y="2055"/>
              <a:chExt cx="619" cy="464"/>
            </a:xfrm>
          </p:grpSpPr>
          <p:pic>
            <p:nvPicPr>
              <p:cNvPr id="6209" name="Picture 136" descr="[Icon]"/>
              <p:cNvPicPr>
                <a:picLocks noChangeAspect="1" noChangeArrowheads="1"/>
              </p:cNvPicPr>
              <p:nvPr/>
            </p:nvPicPr>
            <p:blipFill>
              <a:blip r:embed="rId15"/>
              <a:srcRect/>
              <a:stretch>
                <a:fillRect/>
              </a:stretch>
            </p:blipFill>
            <p:spPr bwMode="auto">
              <a:xfrm>
                <a:off x="2368" y="2055"/>
                <a:ext cx="340" cy="340"/>
              </a:xfrm>
              <a:prstGeom prst="rect">
                <a:avLst/>
              </a:prstGeom>
              <a:noFill/>
              <a:ln w="9525">
                <a:noFill/>
                <a:miter lim="800000"/>
                <a:headEnd/>
                <a:tailEnd/>
              </a:ln>
            </p:spPr>
          </p:pic>
          <p:sp>
            <p:nvSpPr>
              <p:cNvPr id="6210" name="Text Box 137"/>
              <p:cNvSpPr txBox="1">
                <a:spLocks noChangeArrowheads="1"/>
              </p:cNvSpPr>
              <p:nvPr/>
            </p:nvSpPr>
            <p:spPr bwMode="auto">
              <a:xfrm>
                <a:off x="2245" y="2384"/>
                <a:ext cx="619" cy="135"/>
              </a:xfrm>
              <a:prstGeom prst="rect">
                <a:avLst/>
              </a:prstGeom>
              <a:noFill/>
              <a:ln w="9525">
                <a:noFill/>
                <a:miter lim="800000"/>
                <a:headEnd/>
                <a:tailEnd/>
              </a:ln>
            </p:spPr>
            <p:txBody>
              <a:bodyPr wrap="none">
                <a:spAutoFit/>
              </a:bodyPr>
              <a:lstStyle/>
              <a:p>
                <a:r>
                  <a:rPr lang="en-US" altLang="zh-TW">
                    <a:solidFill>
                      <a:schemeClr val="accent2"/>
                    </a:solidFill>
                  </a:rPr>
                  <a:t>PROTPARS.EXE</a:t>
                </a:r>
              </a:p>
            </p:txBody>
          </p:sp>
        </p:grpSp>
        <p:cxnSp>
          <p:nvCxnSpPr>
            <p:cNvPr id="6192" name="AutoShape 138"/>
            <p:cNvCxnSpPr>
              <a:cxnSpLocks noChangeShapeType="1"/>
            </p:cNvCxnSpPr>
            <p:nvPr/>
          </p:nvCxnSpPr>
          <p:spPr bwMode="auto">
            <a:xfrm>
              <a:off x="2298" y="2804"/>
              <a:ext cx="1" cy="582"/>
            </a:xfrm>
            <a:prstGeom prst="bentConnector3">
              <a:avLst>
                <a:gd name="adj1" fmla="val 14400005"/>
              </a:avLst>
            </a:prstGeom>
            <a:noFill/>
            <a:ln w="19050" cap="rnd">
              <a:solidFill>
                <a:srgbClr val="FF33CC"/>
              </a:solidFill>
              <a:prstDash val="sysDot"/>
              <a:miter lim="800000"/>
              <a:headEnd type="triangle" w="med" len="med"/>
              <a:tailEnd type="triangle" w="med" len="med"/>
            </a:ln>
          </p:spPr>
        </p:cxnSp>
        <p:cxnSp>
          <p:nvCxnSpPr>
            <p:cNvPr id="6193" name="AutoShape 139"/>
            <p:cNvCxnSpPr>
              <a:cxnSpLocks noChangeShapeType="1"/>
              <a:stCxn id="6220" idx="2"/>
            </p:cNvCxnSpPr>
            <p:nvPr/>
          </p:nvCxnSpPr>
          <p:spPr bwMode="auto">
            <a:xfrm rot="16200000" flipH="1">
              <a:off x="1653" y="2498"/>
              <a:ext cx="302" cy="309"/>
            </a:xfrm>
            <a:prstGeom prst="bentConnector2">
              <a:avLst/>
            </a:prstGeom>
            <a:noFill/>
            <a:ln w="19050">
              <a:solidFill>
                <a:srgbClr val="006600"/>
              </a:solidFill>
              <a:miter lim="800000"/>
              <a:headEnd/>
              <a:tailEnd type="triangle" w="med" len="med"/>
            </a:ln>
          </p:spPr>
        </p:cxnSp>
        <p:cxnSp>
          <p:nvCxnSpPr>
            <p:cNvPr id="6194" name="AutoShape 140"/>
            <p:cNvCxnSpPr>
              <a:cxnSpLocks noChangeShapeType="1"/>
            </p:cNvCxnSpPr>
            <p:nvPr/>
          </p:nvCxnSpPr>
          <p:spPr bwMode="auto">
            <a:xfrm flipV="1">
              <a:off x="2128" y="2503"/>
              <a:ext cx="0" cy="131"/>
            </a:xfrm>
            <a:prstGeom prst="straightConnector1">
              <a:avLst/>
            </a:prstGeom>
            <a:noFill/>
            <a:ln w="19050">
              <a:solidFill>
                <a:srgbClr val="006600"/>
              </a:solidFill>
              <a:round/>
              <a:headEnd/>
              <a:tailEnd type="triangle" w="med" len="med"/>
            </a:ln>
          </p:spPr>
        </p:cxnSp>
        <p:cxnSp>
          <p:nvCxnSpPr>
            <p:cNvPr id="6195" name="AutoShape 154"/>
            <p:cNvCxnSpPr>
              <a:cxnSpLocks noChangeShapeType="1"/>
              <a:stCxn id="6210" idx="3"/>
            </p:cNvCxnSpPr>
            <p:nvPr/>
          </p:nvCxnSpPr>
          <p:spPr bwMode="auto">
            <a:xfrm>
              <a:off x="2422" y="3031"/>
              <a:ext cx="242" cy="2"/>
            </a:xfrm>
            <a:prstGeom prst="straightConnector1">
              <a:avLst/>
            </a:prstGeom>
            <a:noFill/>
            <a:ln w="19050">
              <a:solidFill>
                <a:srgbClr val="006600"/>
              </a:solidFill>
              <a:round/>
              <a:headEnd/>
              <a:tailEnd type="triangle" w="med" len="med"/>
            </a:ln>
          </p:spPr>
        </p:cxnSp>
        <p:grpSp>
          <p:nvGrpSpPr>
            <p:cNvPr id="6196" name="Group 185"/>
            <p:cNvGrpSpPr>
              <a:grpSpLocks/>
            </p:cNvGrpSpPr>
            <p:nvPr/>
          </p:nvGrpSpPr>
          <p:grpSpPr bwMode="auto">
            <a:xfrm>
              <a:off x="4150" y="731"/>
              <a:ext cx="333" cy="683"/>
              <a:chOff x="4150" y="731"/>
              <a:chExt cx="333" cy="683"/>
            </a:xfrm>
          </p:grpSpPr>
          <p:grpSp>
            <p:nvGrpSpPr>
              <p:cNvPr id="6206" name="Group 186"/>
              <p:cNvGrpSpPr>
                <a:grpSpLocks/>
              </p:cNvGrpSpPr>
              <p:nvPr/>
            </p:nvGrpSpPr>
            <p:grpSpPr bwMode="auto">
              <a:xfrm>
                <a:off x="4150" y="731"/>
                <a:ext cx="333" cy="464"/>
                <a:chOff x="2631" y="2857"/>
                <a:chExt cx="333" cy="464"/>
              </a:xfrm>
            </p:grpSpPr>
            <p:sp>
              <p:nvSpPr>
                <p:cNvPr id="6208" name="Text Box 187"/>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chemeClr val="bg2"/>
                      </a:solidFill>
                    </a:rPr>
                    <a:t>outtree</a:t>
                  </a:r>
                  <a:endParaRPr lang="en-US" altLang="zh-TW">
                    <a:solidFill>
                      <a:schemeClr val="bg2"/>
                    </a:solidFill>
                  </a:endParaRPr>
                </a:p>
              </p:txBody>
            </p:sp>
            <p:graphicFrame>
              <p:nvGraphicFramePr>
                <p:cNvPr id="6149" name="Object 188"/>
                <p:cNvGraphicFramePr>
                  <a:graphicFrameLocks noChangeAspect="1"/>
                </p:cNvGraphicFramePr>
                <p:nvPr/>
              </p:nvGraphicFramePr>
              <p:xfrm>
                <a:off x="2653" y="2857"/>
                <a:ext cx="283" cy="340"/>
              </p:xfrm>
              <a:graphic>
                <a:graphicData uri="http://schemas.openxmlformats.org/presentationml/2006/ole">
                  <p:oleObj spid="_x0000_s6149" name="Image" r:id="rId16" imgW="380818" imgH="456821" progId="Photoshop.Image.8">
                    <p:embed/>
                  </p:oleObj>
                </a:graphicData>
              </a:graphic>
            </p:graphicFrame>
          </p:grpSp>
          <p:cxnSp>
            <p:nvCxnSpPr>
              <p:cNvPr id="6207" name="AutoShape 189"/>
              <p:cNvCxnSpPr>
                <a:cxnSpLocks noChangeShapeType="1"/>
                <a:stCxn id="6208" idx="2"/>
              </p:cNvCxnSpPr>
              <p:nvPr/>
            </p:nvCxnSpPr>
            <p:spPr bwMode="auto">
              <a:xfrm flipH="1">
                <a:off x="4312" y="1195"/>
                <a:ext cx="2" cy="219"/>
              </a:xfrm>
              <a:prstGeom prst="straightConnector1">
                <a:avLst/>
              </a:prstGeom>
              <a:noFill/>
              <a:ln w="19050">
                <a:solidFill>
                  <a:srgbClr val="808080"/>
                </a:solidFill>
                <a:round/>
                <a:headEnd type="triangle" w="med" len="med"/>
                <a:tailEnd/>
              </a:ln>
            </p:spPr>
          </p:cxnSp>
        </p:grpSp>
        <p:grpSp>
          <p:nvGrpSpPr>
            <p:cNvPr id="6197" name="Group 215"/>
            <p:cNvGrpSpPr>
              <a:grpSpLocks/>
            </p:cNvGrpSpPr>
            <p:nvPr/>
          </p:nvGrpSpPr>
          <p:grpSpPr bwMode="auto">
            <a:xfrm>
              <a:off x="1973" y="1570"/>
              <a:ext cx="2517" cy="1743"/>
              <a:chOff x="1973" y="1570"/>
              <a:chExt cx="2517" cy="1743"/>
            </a:xfrm>
          </p:grpSpPr>
          <p:grpSp>
            <p:nvGrpSpPr>
              <p:cNvPr id="6198" name="Group 216"/>
              <p:cNvGrpSpPr>
                <a:grpSpLocks/>
              </p:cNvGrpSpPr>
              <p:nvPr/>
            </p:nvGrpSpPr>
            <p:grpSpPr bwMode="auto">
              <a:xfrm>
                <a:off x="1973" y="2025"/>
                <a:ext cx="308" cy="464"/>
                <a:chOff x="100" y="2055"/>
                <a:chExt cx="308" cy="464"/>
              </a:xfrm>
            </p:grpSpPr>
            <p:sp>
              <p:nvSpPr>
                <p:cNvPr id="6205" name="Text Box 217"/>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chemeClr val="bg2"/>
                      </a:solidFill>
                    </a:rPr>
                    <a:t>outfile</a:t>
                  </a:r>
                </a:p>
              </p:txBody>
            </p:sp>
            <p:graphicFrame>
              <p:nvGraphicFramePr>
                <p:cNvPr id="6148" name="Object 218"/>
                <p:cNvGraphicFramePr>
                  <a:graphicFrameLocks noChangeAspect="1"/>
                </p:cNvGraphicFramePr>
                <p:nvPr/>
              </p:nvGraphicFramePr>
              <p:xfrm>
                <a:off x="111" y="2055"/>
                <a:ext cx="286" cy="340"/>
              </p:xfrm>
              <a:graphic>
                <a:graphicData uri="http://schemas.openxmlformats.org/presentationml/2006/ole">
                  <p:oleObj spid="_x0000_s6148" name="Image" r:id="rId17" imgW="406063" imgH="482370" progId="Photoshop.Image.8">
                    <p:embed/>
                  </p:oleObj>
                </a:graphicData>
              </a:graphic>
            </p:graphicFrame>
          </p:grpSp>
          <p:grpSp>
            <p:nvGrpSpPr>
              <p:cNvPr id="6199" name="Group 219"/>
              <p:cNvGrpSpPr>
                <a:grpSpLocks/>
              </p:cNvGrpSpPr>
              <p:nvPr/>
            </p:nvGrpSpPr>
            <p:grpSpPr bwMode="auto">
              <a:xfrm>
                <a:off x="2661" y="2849"/>
                <a:ext cx="333" cy="464"/>
                <a:chOff x="2631" y="2857"/>
                <a:chExt cx="333" cy="464"/>
              </a:xfrm>
            </p:grpSpPr>
            <p:sp>
              <p:nvSpPr>
                <p:cNvPr id="6204" name="Text Box 220"/>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chemeClr val="bg2"/>
                      </a:solidFill>
                    </a:rPr>
                    <a:t>outtree</a:t>
                  </a:r>
                  <a:endParaRPr lang="en-US" altLang="zh-TW">
                    <a:solidFill>
                      <a:schemeClr val="bg2"/>
                    </a:solidFill>
                  </a:endParaRPr>
                </a:p>
              </p:txBody>
            </p:sp>
            <p:graphicFrame>
              <p:nvGraphicFramePr>
                <p:cNvPr id="6147" name="Object 221"/>
                <p:cNvGraphicFramePr>
                  <a:graphicFrameLocks noChangeAspect="1"/>
                </p:cNvGraphicFramePr>
                <p:nvPr/>
              </p:nvGraphicFramePr>
              <p:xfrm>
                <a:off x="2653" y="2857"/>
                <a:ext cx="283" cy="340"/>
              </p:xfrm>
              <a:graphic>
                <a:graphicData uri="http://schemas.openxmlformats.org/presentationml/2006/ole">
                  <p:oleObj spid="_x0000_s6147" name="Image" r:id="rId18" imgW="380818" imgH="456821" progId="Photoshop.Image.8">
                    <p:embed/>
                  </p:oleObj>
                </a:graphicData>
              </a:graphic>
            </p:graphicFrame>
          </p:grpSp>
          <p:cxnSp>
            <p:nvCxnSpPr>
              <p:cNvPr id="6200" name="AutoShape 222"/>
              <p:cNvCxnSpPr>
                <a:cxnSpLocks noChangeShapeType="1"/>
              </p:cNvCxnSpPr>
              <p:nvPr/>
            </p:nvCxnSpPr>
            <p:spPr bwMode="auto">
              <a:xfrm flipV="1">
                <a:off x="3564" y="1570"/>
                <a:ext cx="926" cy="1449"/>
              </a:xfrm>
              <a:prstGeom prst="bentConnector3">
                <a:avLst>
                  <a:gd name="adj1" fmla="val 115551"/>
                </a:avLst>
              </a:prstGeom>
              <a:noFill/>
              <a:ln w="19050">
                <a:solidFill>
                  <a:schemeClr val="bg2"/>
                </a:solidFill>
                <a:miter lim="800000"/>
                <a:headEnd/>
                <a:tailEnd type="triangle" w="med" len="med"/>
              </a:ln>
            </p:spPr>
          </p:cxnSp>
          <p:grpSp>
            <p:nvGrpSpPr>
              <p:cNvPr id="6201" name="Group 223"/>
              <p:cNvGrpSpPr>
                <a:grpSpLocks/>
              </p:cNvGrpSpPr>
              <p:nvPr/>
            </p:nvGrpSpPr>
            <p:grpSpPr bwMode="auto">
              <a:xfrm>
                <a:off x="3281" y="2849"/>
                <a:ext cx="300" cy="464"/>
                <a:chOff x="3545" y="1414"/>
                <a:chExt cx="300" cy="464"/>
              </a:xfrm>
            </p:grpSpPr>
            <p:sp>
              <p:nvSpPr>
                <p:cNvPr id="6203" name="Text Box 224"/>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chemeClr val="bg2"/>
                      </a:solidFill>
                    </a:rPr>
                    <a:t>intree</a:t>
                  </a:r>
                  <a:endParaRPr lang="en-US" altLang="zh-TW">
                    <a:solidFill>
                      <a:schemeClr val="bg2"/>
                    </a:solidFill>
                  </a:endParaRPr>
                </a:p>
              </p:txBody>
            </p:sp>
            <p:graphicFrame>
              <p:nvGraphicFramePr>
                <p:cNvPr id="6146" name="Object 225"/>
                <p:cNvGraphicFramePr>
                  <a:graphicFrameLocks noChangeAspect="1"/>
                </p:cNvGraphicFramePr>
                <p:nvPr/>
              </p:nvGraphicFramePr>
              <p:xfrm>
                <a:off x="3545" y="1414"/>
                <a:ext cx="283" cy="340"/>
              </p:xfrm>
              <a:graphic>
                <a:graphicData uri="http://schemas.openxmlformats.org/presentationml/2006/ole">
                  <p:oleObj spid="_x0000_s6146" name="Image" r:id="rId19" imgW="380818" imgH="456821" progId="Photoshop.Image.8">
                    <p:embed/>
                  </p:oleObj>
                </a:graphicData>
              </a:graphic>
            </p:graphicFrame>
          </p:grpSp>
          <p:cxnSp>
            <p:nvCxnSpPr>
              <p:cNvPr id="6202" name="AutoShape 226"/>
              <p:cNvCxnSpPr>
                <a:cxnSpLocks noChangeShapeType="1"/>
              </p:cNvCxnSpPr>
              <p:nvPr/>
            </p:nvCxnSpPr>
            <p:spPr bwMode="auto">
              <a:xfrm>
                <a:off x="2966" y="3019"/>
                <a:ext cx="315" cy="0"/>
              </a:xfrm>
              <a:prstGeom prst="straightConnector1">
                <a:avLst/>
              </a:prstGeom>
              <a:noFill/>
              <a:ln w="19050">
                <a:solidFill>
                  <a:schemeClr val="bg2"/>
                </a:solidFill>
                <a:round/>
                <a:headEnd/>
                <a:tailEnd type="triangle" w="med" len="med"/>
              </a:ln>
            </p:spPr>
          </p:cxnSp>
        </p:grpSp>
      </p:grpSp>
      <p:grpSp>
        <p:nvGrpSpPr>
          <p:cNvPr id="6159" name="Group 205"/>
          <p:cNvGrpSpPr>
            <a:grpSpLocks/>
          </p:cNvGrpSpPr>
          <p:nvPr/>
        </p:nvGrpSpPr>
        <p:grpSpPr bwMode="auto">
          <a:xfrm>
            <a:off x="3959225" y="908050"/>
            <a:ext cx="4949825" cy="5546725"/>
            <a:chOff x="2494" y="572"/>
            <a:chExt cx="3118" cy="3494"/>
          </a:xfrm>
        </p:grpSpPr>
        <p:pic>
          <p:nvPicPr>
            <p:cNvPr id="6162" name="Picture 206"/>
            <p:cNvPicPr>
              <a:picLocks noChangeAspect="1" noChangeArrowheads="1"/>
            </p:cNvPicPr>
            <p:nvPr/>
          </p:nvPicPr>
          <p:blipFill>
            <a:blip r:embed="rId20"/>
            <a:srcRect/>
            <a:stretch>
              <a:fillRect/>
            </a:stretch>
          </p:blipFill>
          <p:spPr bwMode="auto">
            <a:xfrm>
              <a:off x="3016" y="2954"/>
              <a:ext cx="715" cy="1112"/>
            </a:xfrm>
            <a:prstGeom prst="rect">
              <a:avLst/>
            </a:prstGeom>
            <a:noFill/>
            <a:ln w="9525">
              <a:noFill/>
              <a:miter lim="800000"/>
              <a:headEnd/>
              <a:tailEnd/>
            </a:ln>
          </p:spPr>
        </p:pic>
        <p:pic>
          <p:nvPicPr>
            <p:cNvPr id="6163" name="Picture 207"/>
            <p:cNvPicPr>
              <a:picLocks noChangeAspect="1" noChangeArrowheads="1"/>
            </p:cNvPicPr>
            <p:nvPr/>
          </p:nvPicPr>
          <p:blipFill>
            <a:blip r:embed="rId21"/>
            <a:srcRect/>
            <a:stretch>
              <a:fillRect/>
            </a:stretch>
          </p:blipFill>
          <p:spPr bwMode="auto">
            <a:xfrm>
              <a:off x="2494" y="1387"/>
              <a:ext cx="3017" cy="1481"/>
            </a:xfrm>
            <a:prstGeom prst="rect">
              <a:avLst/>
            </a:prstGeom>
            <a:noFill/>
            <a:ln w="9525">
              <a:noFill/>
              <a:miter lim="800000"/>
              <a:headEnd/>
              <a:tailEnd/>
            </a:ln>
          </p:spPr>
        </p:pic>
        <p:sp>
          <p:nvSpPr>
            <p:cNvPr id="6164" name="AutoShape 208"/>
            <p:cNvSpPr>
              <a:spLocks/>
            </p:cNvSpPr>
            <p:nvPr/>
          </p:nvSpPr>
          <p:spPr bwMode="auto">
            <a:xfrm>
              <a:off x="3979" y="572"/>
              <a:ext cx="1610" cy="252"/>
            </a:xfrm>
            <a:prstGeom prst="accentCallout1">
              <a:avLst>
                <a:gd name="adj1" fmla="val 28569"/>
                <a:gd name="adj2" fmla="val -2981"/>
                <a:gd name="adj3" fmla="val 538097"/>
                <a:gd name="adj4" fmla="val -80870"/>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6165" name="AutoShape 209"/>
            <p:cNvSpPr>
              <a:spLocks/>
            </p:cNvSpPr>
            <p:nvPr/>
          </p:nvSpPr>
          <p:spPr bwMode="auto">
            <a:xfrm>
              <a:off x="3946" y="1026"/>
              <a:ext cx="1610" cy="252"/>
            </a:xfrm>
            <a:prstGeom prst="accentCallout1">
              <a:avLst>
                <a:gd name="adj1" fmla="val 28569"/>
                <a:gd name="adj2" fmla="val -2981"/>
                <a:gd name="adj3" fmla="val 424602"/>
                <a:gd name="adj4" fmla="val -79380"/>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6166" name="Rectangle 210"/>
            <p:cNvSpPr>
              <a:spLocks noChangeArrowheads="1"/>
            </p:cNvSpPr>
            <p:nvPr/>
          </p:nvSpPr>
          <p:spPr bwMode="auto">
            <a:xfrm>
              <a:off x="3957" y="597"/>
              <a:ext cx="1655" cy="202"/>
            </a:xfrm>
            <a:prstGeom prst="rect">
              <a:avLst/>
            </a:prstGeom>
            <a:noFill/>
            <a:ln w="9525">
              <a:noFill/>
              <a:miter lim="800000"/>
              <a:headEnd/>
              <a:tailEnd/>
            </a:ln>
          </p:spPr>
          <p:txBody>
            <a:bodyPr wrap="none">
              <a:spAutoFit/>
            </a:bodyPr>
            <a:lstStyle/>
            <a:p>
              <a:pPr>
                <a:lnSpc>
                  <a:spcPct val="150000"/>
                </a:lnSpc>
              </a:pPr>
              <a:r>
                <a:rPr lang="en-US" altLang="zh-TW" sz="1000">
                  <a:solidFill>
                    <a:srgbClr val="A50021"/>
                  </a:solidFill>
                </a:rPr>
                <a:t>O </a:t>
              </a:r>
              <a:r>
                <a:rPr lang="zh-TW" altLang="en-US" sz="1000" b="0">
                  <a:solidFill>
                    <a:schemeClr val="accent2"/>
                  </a:solidFill>
                </a:rPr>
                <a:t>是讓使用者設定一個序列作為 </a:t>
              </a:r>
              <a:r>
                <a:rPr lang="en-US" altLang="zh-TW" sz="1000" b="0">
                  <a:solidFill>
                    <a:schemeClr val="accent2"/>
                  </a:solidFill>
                </a:rPr>
                <a:t>outgroup</a:t>
              </a:r>
              <a:r>
                <a:rPr lang="zh-TW" altLang="en-US" sz="1000" b="0">
                  <a:solidFill>
                    <a:schemeClr val="accent2"/>
                  </a:solidFill>
                </a:rPr>
                <a:t>。</a:t>
              </a:r>
            </a:p>
          </p:txBody>
        </p:sp>
        <p:sp>
          <p:nvSpPr>
            <p:cNvPr id="6167" name="Rectangle 211"/>
            <p:cNvSpPr>
              <a:spLocks noChangeArrowheads="1"/>
            </p:cNvSpPr>
            <p:nvPr/>
          </p:nvSpPr>
          <p:spPr bwMode="auto">
            <a:xfrm>
              <a:off x="3974" y="1051"/>
              <a:ext cx="1598" cy="202"/>
            </a:xfrm>
            <a:prstGeom prst="rect">
              <a:avLst/>
            </a:prstGeom>
            <a:noFill/>
            <a:ln w="9525">
              <a:noFill/>
              <a:miter lim="800000"/>
              <a:headEnd/>
              <a:tailEnd/>
            </a:ln>
          </p:spPr>
          <p:txBody>
            <a:bodyPr wrap="none" anchor="ctr">
              <a:spAutoFit/>
            </a:bodyPr>
            <a:lstStyle/>
            <a:p>
              <a:pPr>
                <a:lnSpc>
                  <a:spcPct val="150000"/>
                </a:lnSpc>
              </a:pPr>
              <a:r>
                <a:rPr lang="en-US" altLang="zh-TW" sz="1000">
                  <a:solidFill>
                    <a:srgbClr val="A50021"/>
                  </a:solidFill>
                </a:rPr>
                <a:t>M</a:t>
              </a:r>
              <a:r>
                <a:rPr lang="en-US" altLang="zh-TW" sz="1000" b="0">
                  <a:solidFill>
                    <a:schemeClr val="accent2"/>
                  </a:solidFill>
                </a:rPr>
                <a:t> </a:t>
              </a:r>
              <a:r>
                <a:rPr lang="zh-TW" altLang="en-US" sz="1000" b="0">
                  <a:solidFill>
                    <a:schemeClr val="accent2"/>
                  </a:solidFill>
                </a:rPr>
                <a:t>是輸入剛才設置的 </a:t>
              </a:r>
              <a:r>
                <a:rPr lang="en-US" altLang="zh-TW" sz="1000" b="0">
                  <a:solidFill>
                    <a:schemeClr val="accent2"/>
                  </a:solidFill>
                </a:rPr>
                <a:t>republicate </a:t>
              </a:r>
              <a:r>
                <a:rPr lang="zh-TW" altLang="en-US" sz="1000" b="0">
                  <a:solidFill>
                    <a:schemeClr val="accent2"/>
                  </a:solidFill>
                </a:rPr>
                <a:t>的數目。</a:t>
              </a:r>
            </a:p>
          </p:txBody>
        </p:sp>
      </p:grpSp>
      <p:sp>
        <p:nvSpPr>
          <p:cNvPr id="6160" name="AutoShape 2"/>
          <p:cNvSpPr>
            <a:spLocks noChangeArrowheads="1"/>
          </p:cNvSpPr>
          <p:nvPr/>
        </p:nvSpPr>
        <p:spPr bwMode="auto">
          <a:xfrm>
            <a:off x="611188" y="549275"/>
            <a:ext cx="15478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chemeClr val="accent2"/>
                </a:solidFill>
                <a:ea typeface="新細明體" pitchFamily="18" charset="-120"/>
              </a:rPr>
              <a:t>Step 1.2</a:t>
            </a:r>
          </a:p>
        </p:txBody>
      </p:sp>
      <p:sp>
        <p:nvSpPr>
          <p:cNvPr id="90" name="投影片編號版面配置區 89"/>
          <p:cNvSpPr>
            <a:spLocks noGrp="1"/>
          </p:cNvSpPr>
          <p:nvPr>
            <p:ph type="sldNum" sz="quarter" idx="12"/>
          </p:nvPr>
        </p:nvSpPr>
        <p:spPr/>
        <p:txBody>
          <a:bodyPr/>
          <a:lstStyle/>
          <a:p>
            <a:pPr>
              <a:defRPr/>
            </a:pPr>
            <a:fld id="{AEC476E1-5467-4860-8D7D-7910CDE849DD}" type="slidenum">
              <a:rPr lang="en-US" altLang="zh-TW" smtClean="0"/>
              <a:pPr>
                <a:defRPr/>
              </a:pPr>
              <a:t>58</a:t>
            </a:fld>
            <a:endParaRPr lang="en-US" altLang="zh-TW"/>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82" name="Group 142"/>
          <p:cNvGrpSpPr>
            <a:grpSpLocks/>
          </p:cNvGrpSpPr>
          <p:nvPr/>
        </p:nvGrpSpPr>
        <p:grpSpPr bwMode="auto">
          <a:xfrm>
            <a:off x="746125" y="1160463"/>
            <a:ext cx="6594475" cy="4681537"/>
            <a:chOff x="470" y="731"/>
            <a:chExt cx="4154" cy="2949"/>
          </a:xfrm>
        </p:grpSpPr>
        <p:grpSp>
          <p:nvGrpSpPr>
            <p:cNvPr id="7191" name="Group 94"/>
            <p:cNvGrpSpPr>
              <a:grpSpLocks/>
            </p:cNvGrpSpPr>
            <p:nvPr/>
          </p:nvGrpSpPr>
          <p:grpSpPr bwMode="auto">
            <a:xfrm>
              <a:off x="2905" y="813"/>
              <a:ext cx="923" cy="1065"/>
              <a:chOff x="2905" y="813"/>
              <a:chExt cx="923" cy="1065"/>
            </a:xfrm>
          </p:grpSpPr>
          <p:grpSp>
            <p:nvGrpSpPr>
              <p:cNvPr id="7252" name="Group 95"/>
              <p:cNvGrpSpPr>
                <a:grpSpLocks/>
              </p:cNvGrpSpPr>
              <p:nvPr/>
            </p:nvGrpSpPr>
            <p:grpSpPr bwMode="auto">
              <a:xfrm>
                <a:off x="3545" y="1414"/>
                <a:ext cx="283" cy="464"/>
                <a:chOff x="3545" y="1414"/>
                <a:chExt cx="283" cy="464"/>
              </a:xfrm>
            </p:grpSpPr>
            <p:sp>
              <p:nvSpPr>
                <p:cNvPr id="7257" name="Text Box 96"/>
                <p:cNvSpPr txBox="1">
                  <a:spLocks noChangeArrowheads="1"/>
                </p:cNvSpPr>
                <p:nvPr/>
              </p:nvSpPr>
              <p:spPr bwMode="auto">
                <a:xfrm>
                  <a:off x="3554" y="1743"/>
                  <a:ext cx="266" cy="135"/>
                </a:xfrm>
                <a:prstGeom prst="rect">
                  <a:avLst/>
                </a:prstGeom>
                <a:noFill/>
                <a:ln w="9525">
                  <a:noFill/>
                  <a:miter lim="800000"/>
                  <a:headEnd/>
                  <a:tailEnd/>
                </a:ln>
              </p:spPr>
              <p:txBody>
                <a:bodyPr wrap="none">
                  <a:spAutoFit/>
                </a:bodyPr>
                <a:lstStyle/>
                <a:p>
                  <a:r>
                    <a:rPr kumimoji="0" lang="en-US" altLang="zh-TW">
                      <a:solidFill>
                        <a:schemeClr val="bg2"/>
                      </a:solidFill>
                    </a:rPr>
                    <a:t>inf</a:t>
                  </a:r>
                  <a:r>
                    <a:rPr lang="en-US" altLang="zh-TW">
                      <a:solidFill>
                        <a:schemeClr val="bg2"/>
                      </a:solidFill>
                    </a:rPr>
                    <a:t>ile</a:t>
                  </a:r>
                </a:p>
              </p:txBody>
            </p:sp>
            <p:graphicFrame>
              <p:nvGraphicFramePr>
                <p:cNvPr id="7181" name="Object 97"/>
                <p:cNvGraphicFramePr>
                  <a:graphicFrameLocks noChangeAspect="1"/>
                </p:cNvGraphicFramePr>
                <p:nvPr/>
              </p:nvGraphicFramePr>
              <p:xfrm>
                <a:off x="3545" y="1414"/>
                <a:ext cx="283" cy="340"/>
              </p:xfrm>
              <a:graphic>
                <a:graphicData uri="http://schemas.openxmlformats.org/presentationml/2006/ole">
                  <p:oleObj spid="_x0000_s7181" name="Image" r:id="rId3" imgW="380818" imgH="456821" progId="Photoshop.Image.8">
                    <p:embed/>
                  </p:oleObj>
                </a:graphicData>
              </a:graphic>
            </p:graphicFrame>
          </p:grpSp>
          <p:grpSp>
            <p:nvGrpSpPr>
              <p:cNvPr id="7253" name="Group 98"/>
              <p:cNvGrpSpPr>
                <a:grpSpLocks/>
              </p:cNvGrpSpPr>
              <p:nvPr/>
            </p:nvGrpSpPr>
            <p:grpSpPr bwMode="auto">
              <a:xfrm>
                <a:off x="2905" y="813"/>
                <a:ext cx="327" cy="464"/>
                <a:chOff x="3916" y="2055"/>
                <a:chExt cx="327" cy="464"/>
              </a:xfrm>
            </p:grpSpPr>
            <p:sp>
              <p:nvSpPr>
                <p:cNvPr id="7256" name="Text Box 99"/>
                <p:cNvSpPr txBox="1">
                  <a:spLocks noChangeArrowheads="1"/>
                </p:cNvSpPr>
                <p:nvPr/>
              </p:nvSpPr>
              <p:spPr bwMode="auto">
                <a:xfrm>
                  <a:off x="3916" y="2384"/>
                  <a:ext cx="327" cy="135"/>
                </a:xfrm>
                <a:prstGeom prst="rect">
                  <a:avLst/>
                </a:prstGeom>
                <a:noFill/>
                <a:ln w="9525">
                  <a:noFill/>
                  <a:miter lim="800000"/>
                  <a:headEnd/>
                  <a:tailEnd/>
                </a:ln>
              </p:spPr>
              <p:txBody>
                <a:bodyPr wrap="none">
                  <a:spAutoFit/>
                </a:bodyPr>
                <a:lstStyle/>
                <a:p>
                  <a:r>
                    <a:rPr kumimoji="0" lang="en-US" altLang="zh-TW">
                      <a:solidFill>
                        <a:schemeClr val="bg2"/>
                      </a:solidFill>
                    </a:rPr>
                    <a:t>tree</a:t>
                  </a:r>
                  <a:r>
                    <a:rPr lang="en-US" altLang="zh-TW">
                      <a:solidFill>
                        <a:schemeClr val="bg2"/>
                      </a:solidFill>
                    </a:rPr>
                    <a:t>file</a:t>
                  </a:r>
                </a:p>
              </p:txBody>
            </p:sp>
            <p:graphicFrame>
              <p:nvGraphicFramePr>
                <p:cNvPr id="7180" name="Object 100"/>
                <p:cNvGraphicFramePr>
                  <a:graphicFrameLocks noChangeAspect="1"/>
                </p:cNvGraphicFramePr>
                <p:nvPr/>
              </p:nvGraphicFramePr>
              <p:xfrm>
                <a:off x="3938" y="2055"/>
                <a:ext cx="283" cy="340"/>
              </p:xfrm>
              <a:graphic>
                <a:graphicData uri="http://schemas.openxmlformats.org/presentationml/2006/ole">
                  <p:oleObj spid="_x0000_s7180" name="Image" r:id="rId4" imgW="380818" imgH="456821" progId="Photoshop.Image.8">
                    <p:embed/>
                  </p:oleObj>
                </a:graphicData>
              </a:graphic>
            </p:graphicFrame>
          </p:grpSp>
          <p:cxnSp>
            <p:nvCxnSpPr>
              <p:cNvPr id="7254" name="AutoShape 101"/>
              <p:cNvCxnSpPr>
                <a:cxnSpLocks noChangeShapeType="1"/>
                <a:endCxn id="7256" idx="2"/>
              </p:cNvCxnSpPr>
              <p:nvPr/>
            </p:nvCxnSpPr>
            <p:spPr bwMode="auto">
              <a:xfrm flipV="1">
                <a:off x="3069" y="1277"/>
                <a:ext cx="0" cy="137"/>
              </a:xfrm>
              <a:prstGeom prst="straightConnector1">
                <a:avLst/>
              </a:prstGeom>
              <a:noFill/>
              <a:ln w="19050">
                <a:solidFill>
                  <a:srgbClr val="808080"/>
                </a:solidFill>
                <a:round/>
                <a:headEnd/>
                <a:tailEnd type="triangle" w="med" len="med"/>
              </a:ln>
            </p:spPr>
          </p:cxnSp>
          <p:cxnSp>
            <p:nvCxnSpPr>
              <p:cNvPr id="7255" name="AutoShape 102"/>
              <p:cNvCxnSpPr>
                <a:cxnSpLocks noChangeShapeType="1"/>
              </p:cNvCxnSpPr>
              <p:nvPr/>
            </p:nvCxnSpPr>
            <p:spPr bwMode="auto">
              <a:xfrm>
                <a:off x="3210" y="983"/>
                <a:ext cx="477" cy="431"/>
              </a:xfrm>
              <a:prstGeom prst="bentConnector2">
                <a:avLst/>
              </a:prstGeom>
              <a:noFill/>
              <a:ln w="19050">
                <a:solidFill>
                  <a:srgbClr val="808080"/>
                </a:solidFill>
                <a:miter lim="800000"/>
                <a:headEnd/>
                <a:tailEnd type="triangle" w="med" len="med"/>
              </a:ln>
            </p:spPr>
          </p:cxnSp>
        </p:grpSp>
        <p:grpSp>
          <p:nvGrpSpPr>
            <p:cNvPr id="7192" name="Group 6"/>
            <p:cNvGrpSpPr>
              <a:grpSpLocks/>
            </p:cNvGrpSpPr>
            <p:nvPr/>
          </p:nvGrpSpPr>
          <p:grpSpPr bwMode="auto">
            <a:xfrm>
              <a:off x="2765" y="1414"/>
              <a:ext cx="608" cy="464"/>
              <a:chOff x="2925" y="2055"/>
              <a:chExt cx="608" cy="464"/>
            </a:xfrm>
          </p:grpSpPr>
          <p:pic>
            <p:nvPicPr>
              <p:cNvPr id="7250" name="Picture 7" descr="[Icon]"/>
              <p:cNvPicPr>
                <a:picLocks noChangeAspect="1" noChangeArrowheads="1"/>
              </p:cNvPicPr>
              <p:nvPr/>
            </p:nvPicPr>
            <p:blipFill>
              <a:blip r:embed="rId5">
                <a:lum bright="70000" contrast="-70000"/>
              </a:blip>
              <a:srcRect/>
              <a:stretch>
                <a:fillRect/>
              </a:stretch>
            </p:blipFill>
            <p:spPr bwMode="auto">
              <a:xfrm>
                <a:off x="3059" y="2055"/>
                <a:ext cx="340" cy="340"/>
              </a:xfrm>
              <a:prstGeom prst="rect">
                <a:avLst/>
              </a:prstGeom>
              <a:noFill/>
              <a:ln w="9525">
                <a:noFill/>
                <a:miter lim="800000"/>
                <a:headEnd/>
                <a:tailEnd/>
              </a:ln>
            </p:spPr>
          </p:pic>
          <p:sp>
            <p:nvSpPr>
              <p:cNvPr id="7251" name="Rectangle 8"/>
              <p:cNvSpPr>
                <a:spLocks noChangeArrowheads="1"/>
              </p:cNvSpPr>
              <p:nvPr/>
            </p:nvSpPr>
            <p:spPr bwMode="auto">
              <a:xfrm>
                <a:off x="2925" y="2384"/>
                <a:ext cx="608" cy="135"/>
              </a:xfrm>
              <a:prstGeom prst="rect">
                <a:avLst/>
              </a:prstGeom>
              <a:noFill/>
              <a:ln w="9525">
                <a:noFill/>
                <a:miter lim="800000"/>
                <a:headEnd/>
                <a:tailEnd/>
              </a:ln>
            </p:spPr>
            <p:txBody>
              <a:bodyPr wrap="none">
                <a:spAutoFit/>
              </a:bodyPr>
              <a:lstStyle/>
              <a:p>
                <a:r>
                  <a:rPr lang="en-US" altLang="zh-TW">
                    <a:solidFill>
                      <a:srgbClr val="808080"/>
                    </a:solidFill>
                  </a:rPr>
                  <a:t>NEIGHBOR.EXE</a:t>
                </a:r>
              </a:p>
            </p:txBody>
          </p:sp>
        </p:grpSp>
        <p:grpSp>
          <p:nvGrpSpPr>
            <p:cNvPr id="7193" name="Group 9"/>
            <p:cNvGrpSpPr>
              <a:grpSpLocks/>
            </p:cNvGrpSpPr>
            <p:nvPr/>
          </p:nvGrpSpPr>
          <p:grpSpPr bwMode="auto">
            <a:xfrm>
              <a:off x="885" y="1414"/>
              <a:ext cx="584" cy="464"/>
              <a:chOff x="975" y="2055"/>
              <a:chExt cx="584" cy="464"/>
            </a:xfrm>
          </p:grpSpPr>
          <p:pic>
            <p:nvPicPr>
              <p:cNvPr id="7248" name="Picture 10" descr="[Icon]"/>
              <p:cNvPicPr>
                <a:picLocks noChangeAspect="1" noChangeArrowheads="1"/>
              </p:cNvPicPr>
              <p:nvPr/>
            </p:nvPicPr>
            <p:blipFill>
              <a:blip r:embed="rId6"/>
              <a:srcRect/>
              <a:stretch>
                <a:fillRect/>
              </a:stretch>
            </p:blipFill>
            <p:spPr bwMode="auto">
              <a:xfrm>
                <a:off x="1097" y="2055"/>
                <a:ext cx="340" cy="340"/>
              </a:xfrm>
              <a:prstGeom prst="rect">
                <a:avLst/>
              </a:prstGeom>
              <a:noFill/>
              <a:ln w="9525">
                <a:noFill/>
                <a:miter lim="800000"/>
                <a:headEnd/>
                <a:tailEnd/>
              </a:ln>
            </p:spPr>
          </p:pic>
          <p:sp>
            <p:nvSpPr>
              <p:cNvPr id="7249" name="Text Box 11"/>
              <p:cNvSpPr txBox="1">
                <a:spLocks noChangeArrowheads="1"/>
              </p:cNvSpPr>
              <p:nvPr/>
            </p:nvSpPr>
            <p:spPr bwMode="auto">
              <a:xfrm>
                <a:off x="975" y="2384"/>
                <a:ext cx="584" cy="135"/>
              </a:xfrm>
              <a:prstGeom prst="rect">
                <a:avLst/>
              </a:prstGeom>
              <a:noFill/>
              <a:ln w="9525">
                <a:noFill/>
                <a:miter lim="800000"/>
                <a:headEnd/>
                <a:tailEnd/>
              </a:ln>
            </p:spPr>
            <p:txBody>
              <a:bodyPr wrap="none">
                <a:spAutoFit/>
              </a:bodyPr>
              <a:lstStyle/>
              <a:p>
                <a:r>
                  <a:rPr lang="en-US" altLang="zh-TW">
                    <a:solidFill>
                      <a:schemeClr val="accent2"/>
                    </a:solidFill>
                  </a:rPr>
                  <a:t>SEQBOOT.EXE</a:t>
                </a:r>
              </a:p>
            </p:txBody>
          </p:sp>
        </p:grpSp>
        <p:grpSp>
          <p:nvGrpSpPr>
            <p:cNvPr id="7194" name="Group 12"/>
            <p:cNvGrpSpPr>
              <a:grpSpLocks/>
            </p:cNvGrpSpPr>
            <p:nvPr/>
          </p:nvGrpSpPr>
          <p:grpSpPr bwMode="auto">
            <a:xfrm>
              <a:off x="4001" y="1414"/>
              <a:ext cx="623" cy="464"/>
              <a:chOff x="4468" y="2055"/>
              <a:chExt cx="623" cy="464"/>
            </a:xfrm>
          </p:grpSpPr>
          <p:pic>
            <p:nvPicPr>
              <p:cNvPr id="7246" name="Picture 13" descr="[Icon]"/>
              <p:cNvPicPr>
                <a:picLocks noChangeAspect="1" noChangeArrowheads="1"/>
              </p:cNvPicPr>
              <p:nvPr/>
            </p:nvPicPr>
            <p:blipFill>
              <a:blip r:embed="rId7"/>
              <a:srcRect/>
              <a:stretch>
                <a:fillRect/>
              </a:stretch>
            </p:blipFill>
            <p:spPr bwMode="auto">
              <a:xfrm>
                <a:off x="4609" y="2055"/>
                <a:ext cx="340" cy="340"/>
              </a:xfrm>
              <a:prstGeom prst="rect">
                <a:avLst/>
              </a:prstGeom>
              <a:noFill/>
              <a:ln w="9525">
                <a:noFill/>
                <a:miter lim="800000"/>
                <a:headEnd/>
                <a:tailEnd/>
              </a:ln>
            </p:spPr>
          </p:pic>
          <p:sp>
            <p:nvSpPr>
              <p:cNvPr id="7247" name="Rectangle 14"/>
              <p:cNvSpPr>
                <a:spLocks noChangeArrowheads="1"/>
              </p:cNvSpPr>
              <p:nvPr/>
            </p:nvSpPr>
            <p:spPr bwMode="auto">
              <a:xfrm>
                <a:off x="4468" y="2384"/>
                <a:ext cx="623" cy="135"/>
              </a:xfrm>
              <a:prstGeom prst="rect">
                <a:avLst/>
              </a:prstGeom>
              <a:noFill/>
              <a:ln w="9525">
                <a:noFill/>
                <a:miter lim="800000"/>
                <a:headEnd/>
                <a:tailEnd/>
              </a:ln>
            </p:spPr>
            <p:txBody>
              <a:bodyPr wrap="none">
                <a:spAutoFit/>
              </a:bodyPr>
              <a:lstStyle/>
              <a:p>
                <a:r>
                  <a:rPr lang="en-US" altLang="zh-TW">
                    <a:solidFill>
                      <a:srgbClr val="A50021"/>
                    </a:solidFill>
                  </a:rPr>
                  <a:t>CONSENSE.EXE</a:t>
                </a:r>
              </a:p>
            </p:txBody>
          </p:sp>
        </p:grpSp>
        <p:grpSp>
          <p:nvGrpSpPr>
            <p:cNvPr id="7195" name="Group 18"/>
            <p:cNvGrpSpPr>
              <a:grpSpLocks/>
            </p:cNvGrpSpPr>
            <p:nvPr/>
          </p:nvGrpSpPr>
          <p:grpSpPr bwMode="auto">
            <a:xfrm>
              <a:off x="1023" y="2038"/>
              <a:ext cx="319" cy="464"/>
              <a:chOff x="100" y="2055"/>
              <a:chExt cx="319" cy="464"/>
            </a:xfrm>
          </p:grpSpPr>
          <p:sp>
            <p:nvSpPr>
              <p:cNvPr id="7245" name="Text Box 19"/>
              <p:cNvSpPr txBox="1">
                <a:spLocks noChangeArrowheads="1"/>
              </p:cNvSpPr>
              <p:nvPr/>
            </p:nvSpPr>
            <p:spPr bwMode="auto">
              <a:xfrm>
                <a:off x="100" y="2384"/>
                <a:ext cx="319"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7179" name="Object 20"/>
              <p:cNvGraphicFramePr>
                <a:graphicFrameLocks noChangeAspect="1"/>
              </p:cNvGraphicFramePr>
              <p:nvPr/>
            </p:nvGraphicFramePr>
            <p:xfrm>
              <a:off x="111" y="2055"/>
              <a:ext cx="286" cy="340"/>
            </p:xfrm>
            <a:graphic>
              <a:graphicData uri="http://schemas.openxmlformats.org/presentationml/2006/ole">
                <p:oleObj spid="_x0000_s7179" name="Image" r:id="rId8" imgW="406063" imgH="482370" progId="Photoshop.Image.8">
                  <p:embed/>
                </p:oleObj>
              </a:graphicData>
            </a:graphic>
          </p:graphicFrame>
        </p:grpSp>
        <p:grpSp>
          <p:nvGrpSpPr>
            <p:cNvPr id="7196" name="Group 21"/>
            <p:cNvGrpSpPr>
              <a:grpSpLocks/>
            </p:cNvGrpSpPr>
            <p:nvPr/>
          </p:nvGrpSpPr>
          <p:grpSpPr bwMode="auto">
            <a:xfrm>
              <a:off x="470" y="1414"/>
              <a:ext cx="283" cy="464"/>
              <a:chOff x="475" y="2055"/>
              <a:chExt cx="283" cy="464"/>
            </a:xfrm>
          </p:grpSpPr>
          <p:sp>
            <p:nvSpPr>
              <p:cNvPr id="7244" name="Text Box 22"/>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7178" name="Object 23"/>
              <p:cNvGraphicFramePr>
                <a:graphicFrameLocks noChangeAspect="1"/>
              </p:cNvGraphicFramePr>
              <p:nvPr/>
            </p:nvGraphicFramePr>
            <p:xfrm>
              <a:off x="475" y="2055"/>
              <a:ext cx="283" cy="340"/>
            </p:xfrm>
            <a:graphic>
              <a:graphicData uri="http://schemas.openxmlformats.org/presentationml/2006/ole">
                <p:oleObj spid="_x0000_s7178" name="Image" r:id="rId9" imgW="380818" imgH="456821" progId="Photoshop.Image.8">
                  <p:embed/>
                </p:oleObj>
              </a:graphicData>
            </a:graphic>
          </p:graphicFrame>
        </p:grpSp>
        <p:cxnSp>
          <p:nvCxnSpPr>
            <p:cNvPr id="7197" name="AutoShape 30"/>
            <p:cNvCxnSpPr>
              <a:cxnSpLocks noChangeShapeType="1"/>
            </p:cNvCxnSpPr>
            <p:nvPr/>
          </p:nvCxnSpPr>
          <p:spPr bwMode="auto">
            <a:xfrm>
              <a:off x="753" y="1584"/>
              <a:ext cx="254" cy="0"/>
            </a:xfrm>
            <a:prstGeom prst="straightConnector1">
              <a:avLst/>
            </a:prstGeom>
            <a:noFill/>
            <a:ln w="19050">
              <a:solidFill>
                <a:srgbClr val="006600"/>
              </a:solidFill>
              <a:round/>
              <a:headEnd/>
              <a:tailEnd type="triangle" w="med" len="med"/>
            </a:ln>
          </p:spPr>
        </p:cxnSp>
        <p:cxnSp>
          <p:nvCxnSpPr>
            <p:cNvPr id="7198" name="AutoShape 31"/>
            <p:cNvCxnSpPr>
              <a:cxnSpLocks noChangeShapeType="1"/>
              <a:stCxn id="7249" idx="2"/>
            </p:cNvCxnSpPr>
            <p:nvPr/>
          </p:nvCxnSpPr>
          <p:spPr bwMode="auto">
            <a:xfrm>
              <a:off x="1177" y="1878"/>
              <a:ext cx="0" cy="160"/>
            </a:xfrm>
            <a:prstGeom prst="straightConnector1">
              <a:avLst/>
            </a:prstGeom>
            <a:noFill/>
            <a:ln w="19050">
              <a:solidFill>
                <a:srgbClr val="006600"/>
              </a:solidFill>
              <a:round/>
              <a:headEnd/>
              <a:tailEnd type="triangle" w="med" len="med"/>
            </a:ln>
          </p:spPr>
        </p:cxnSp>
        <p:grpSp>
          <p:nvGrpSpPr>
            <p:cNvPr id="7199" name="Group 32"/>
            <p:cNvGrpSpPr>
              <a:grpSpLocks/>
            </p:cNvGrpSpPr>
            <p:nvPr/>
          </p:nvGrpSpPr>
          <p:grpSpPr bwMode="auto">
            <a:xfrm>
              <a:off x="1508" y="2038"/>
              <a:ext cx="283" cy="464"/>
              <a:chOff x="475" y="2055"/>
              <a:chExt cx="283" cy="464"/>
            </a:xfrm>
          </p:grpSpPr>
          <p:sp>
            <p:nvSpPr>
              <p:cNvPr id="7243" name="Text Box 33"/>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7177" name="Object 34"/>
              <p:cNvGraphicFramePr>
                <a:graphicFrameLocks noChangeAspect="1"/>
              </p:cNvGraphicFramePr>
              <p:nvPr/>
            </p:nvGraphicFramePr>
            <p:xfrm>
              <a:off x="475" y="2055"/>
              <a:ext cx="283" cy="340"/>
            </p:xfrm>
            <a:graphic>
              <a:graphicData uri="http://schemas.openxmlformats.org/presentationml/2006/ole">
                <p:oleObj spid="_x0000_s7177" name="Image" r:id="rId10" imgW="380818" imgH="456821" progId="Photoshop.Image.8">
                  <p:embed/>
                </p:oleObj>
              </a:graphicData>
            </a:graphic>
          </p:graphicFrame>
        </p:grpSp>
        <p:cxnSp>
          <p:nvCxnSpPr>
            <p:cNvPr id="7200" name="AutoShape 35"/>
            <p:cNvCxnSpPr>
              <a:cxnSpLocks noChangeShapeType="1"/>
            </p:cNvCxnSpPr>
            <p:nvPr/>
          </p:nvCxnSpPr>
          <p:spPr bwMode="auto">
            <a:xfrm>
              <a:off x="1320" y="2208"/>
              <a:ext cx="188" cy="0"/>
            </a:xfrm>
            <a:prstGeom prst="straightConnector1">
              <a:avLst/>
            </a:prstGeom>
            <a:noFill/>
            <a:ln w="19050">
              <a:solidFill>
                <a:srgbClr val="006600"/>
              </a:solidFill>
              <a:round/>
              <a:headEnd/>
              <a:tailEnd type="triangle" w="med" len="med"/>
            </a:ln>
          </p:spPr>
        </p:cxnSp>
        <p:cxnSp>
          <p:nvCxnSpPr>
            <p:cNvPr id="7201" name="AutoShape 36"/>
            <p:cNvCxnSpPr>
              <a:cxnSpLocks noChangeShapeType="1"/>
            </p:cNvCxnSpPr>
            <p:nvPr/>
          </p:nvCxnSpPr>
          <p:spPr bwMode="auto">
            <a:xfrm rot="-5400000">
              <a:off x="1577" y="1657"/>
              <a:ext cx="454" cy="308"/>
            </a:xfrm>
            <a:prstGeom prst="bentConnector2">
              <a:avLst/>
            </a:prstGeom>
            <a:noFill/>
            <a:ln w="19050">
              <a:solidFill>
                <a:srgbClr val="808080"/>
              </a:solidFill>
              <a:miter lim="800000"/>
              <a:headEnd/>
              <a:tailEnd type="triangle" w="med" len="med"/>
            </a:ln>
          </p:spPr>
        </p:cxnSp>
        <p:cxnSp>
          <p:nvCxnSpPr>
            <p:cNvPr id="7202" name="AutoShape 37"/>
            <p:cNvCxnSpPr>
              <a:cxnSpLocks noChangeShapeType="1"/>
              <a:stCxn id="7239" idx="2"/>
            </p:cNvCxnSpPr>
            <p:nvPr/>
          </p:nvCxnSpPr>
          <p:spPr bwMode="auto">
            <a:xfrm>
              <a:off x="2129" y="1878"/>
              <a:ext cx="0" cy="161"/>
            </a:xfrm>
            <a:prstGeom prst="straightConnector1">
              <a:avLst/>
            </a:prstGeom>
            <a:noFill/>
            <a:ln w="19050">
              <a:solidFill>
                <a:srgbClr val="808080"/>
              </a:solidFill>
              <a:round/>
              <a:headEnd type="triangle" w="med" len="med"/>
              <a:tailEnd/>
            </a:ln>
          </p:spPr>
        </p:cxnSp>
        <p:grpSp>
          <p:nvGrpSpPr>
            <p:cNvPr id="7203" name="Group 38"/>
            <p:cNvGrpSpPr>
              <a:grpSpLocks/>
            </p:cNvGrpSpPr>
            <p:nvPr/>
          </p:nvGrpSpPr>
          <p:grpSpPr bwMode="auto">
            <a:xfrm>
              <a:off x="2454" y="2038"/>
              <a:ext cx="299" cy="464"/>
              <a:chOff x="475" y="2055"/>
              <a:chExt cx="299" cy="464"/>
            </a:xfrm>
          </p:grpSpPr>
          <p:sp>
            <p:nvSpPr>
              <p:cNvPr id="7242" name="Text Box 39"/>
              <p:cNvSpPr txBox="1">
                <a:spLocks noChangeArrowheads="1"/>
              </p:cNvSpPr>
              <p:nvPr/>
            </p:nvSpPr>
            <p:spPr bwMode="auto">
              <a:xfrm>
                <a:off x="483" y="2384"/>
                <a:ext cx="291" cy="135"/>
              </a:xfrm>
              <a:prstGeom prst="rect">
                <a:avLst/>
              </a:prstGeom>
              <a:noFill/>
              <a:ln w="9525">
                <a:noFill/>
                <a:miter lim="800000"/>
                <a:headEnd/>
                <a:tailEnd/>
              </a:ln>
            </p:spPr>
            <p:txBody>
              <a:bodyPr wrap="none">
                <a:spAutoFit/>
              </a:bodyPr>
              <a:lstStyle/>
              <a:p>
                <a:r>
                  <a:rPr lang="en-US" altLang="zh-TW">
                    <a:solidFill>
                      <a:srgbClr val="808080"/>
                    </a:solidFill>
                  </a:rPr>
                  <a:t>intree</a:t>
                </a:r>
              </a:p>
            </p:txBody>
          </p:sp>
          <p:graphicFrame>
            <p:nvGraphicFramePr>
              <p:cNvPr id="7176" name="Object 40"/>
              <p:cNvGraphicFramePr>
                <a:graphicFrameLocks noChangeAspect="1"/>
              </p:cNvGraphicFramePr>
              <p:nvPr/>
            </p:nvGraphicFramePr>
            <p:xfrm>
              <a:off x="475" y="2055"/>
              <a:ext cx="283" cy="340"/>
            </p:xfrm>
            <a:graphic>
              <a:graphicData uri="http://schemas.openxmlformats.org/presentationml/2006/ole">
                <p:oleObj spid="_x0000_s7176" name="Image" r:id="rId11" imgW="380818" imgH="456821" progId="Photoshop.Image.8">
                  <p:embed/>
                </p:oleObj>
              </a:graphicData>
            </a:graphic>
          </p:graphicFrame>
        </p:grpSp>
        <p:cxnSp>
          <p:nvCxnSpPr>
            <p:cNvPr id="7204" name="AutoShape 42"/>
            <p:cNvCxnSpPr>
              <a:cxnSpLocks noChangeShapeType="1"/>
            </p:cNvCxnSpPr>
            <p:nvPr/>
          </p:nvCxnSpPr>
          <p:spPr bwMode="auto">
            <a:xfrm rot="-5400000">
              <a:off x="2521" y="1659"/>
              <a:ext cx="454" cy="303"/>
            </a:xfrm>
            <a:prstGeom prst="bentConnector2">
              <a:avLst/>
            </a:prstGeom>
            <a:noFill/>
            <a:ln w="19050">
              <a:solidFill>
                <a:srgbClr val="808080"/>
              </a:solidFill>
              <a:miter lim="800000"/>
              <a:headEnd/>
              <a:tailEnd type="triangle" w="med" len="med"/>
            </a:ln>
          </p:spPr>
        </p:cxnSp>
        <p:grpSp>
          <p:nvGrpSpPr>
            <p:cNvPr id="7205" name="Group 43"/>
            <p:cNvGrpSpPr>
              <a:grpSpLocks/>
            </p:cNvGrpSpPr>
            <p:nvPr/>
          </p:nvGrpSpPr>
          <p:grpSpPr bwMode="auto">
            <a:xfrm>
              <a:off x="2915" y="2038"/>
              <a:ext cx="308" cy="464"/>
              <a:chOff x="100" y="2055"/>
              <a:chExt cx="308" cy="464"/>
            </a:xfrm>
          </p:grpSpPr>
          <p:sp>
            <p:nvSpPr>
              <p:cNvPr id="7241" name="Text Box 44"/>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808080"/>
                    </a:solidFill>
                  </a:rPr>
                  <a:t>outfile</a:t>
                </a:r>
              </a:p>
            </p:txBody>
          </p:sp>
          <p:graphicFrame>
            <p:nvGraphicFramePr>
              <p:cNvPr id="7175" name="Object 45"/>
              <p:cNvGraphicFramePr>
                <a:graphicFrameLocks noChangeAspect="1"/>
              </p:cNvGraphicFramePr>
              <p:nvPr/>
            </p:nvGraphicFramePr>
            <p:xfrm>
              <a:off x="111" y="2055"/>
              <a:ext cx="286" cy="340"/>
            </p:xfrm>
            <a:graphic>
              <a:graphicData uri="http://schemas.openxmlformats.org/presentationml/2006/ole">
                <p:oleObj spid="_x0000_s7175" name="Image" r:id="rId12" imgW="406063" imgH="482370" progId="Photoshop.Image.8">
                  <p:embed/>
                </p:oleObj>
              </a:graphicData>
            </a:graphic>
          </p:graphicFrame>
        </p:grpSp>
        <p:cxnSp>
          <p:nvCxnSpPr>
            <p:cNvPr id="7206" name="AutoShape 46"/>
            <p:cNvCxnSpPr>
              <a:cxnSpLocks noChangeShapeType="1"/>
              <a:stCxn id="7251" idx="2"/>
            </p:cNvCxnSpPr>
            <p:nvPr/>
          </p:nvCxnSpPr>
          <p:spPr bwMode="auto">
            <a:xfrm>
              <a:off x="3069" y="1878"/>
              <a:ext cx="0" cy="160"/>
            </a:xfrm>
            <a:prstGeom prst="straightConnector1">
              <a:avLst/>
            </a:prstGeom>
            <a:noFill/>
            <a:ln w="19050">
              <a:solidFill>
                <a:srgbClr val="808080"/>
              </a:solidFill>
              <a:round/>
              <a:headEnd/>
              <a:tailEnd type="triangle" w="med" len="med"/>
            </a:ln>
          </p:spPr>
        </p:cxnSp>
        <p:cxnSp>
          <p:nvCxnSpPr>
            <p:cNvPr id="7207" name="AutoShape 48"/>
            <p:cNvCxnSpPr>
              <a:cxnSpLocks noChangeShapeType="1"/>
            </p:cNvCxnSpPr>
            <p:nvPr/>
          </p:nvCxnSpPr>
          <p:spPr bwMode="auto">
            <a:xfrm>
              <a:off x="3828" y="1584"/>
              <a:ext cx="314" cy="0"/>
            </a:xfrm>
            <a:prstGeom prst="straightConnector1">
              <a:avLst/>
            </a:prstGeom>
            <a:noFill/>
            <a:ln w="19050">
              <a:solidFill>
                <a:srgbClr val="808080"/>
              </a:solidFill>
              <a:round/>
              <a:headEnd/>
              <a:tailEnd type="triangle" w="med" len="med"/>
            </a:ln>
          </p:spPr>
        </p:cxnSp>
        <p:grpSp>
          <p:nvGrpSpPr>
            <p:cNvPr id="7208" name="Group 49"/>
            <p:cNvGrpSpPr>
              <a:grpSpLocks/>
            </p:cNvGrpSpPr>
            <p:nvPr/>
          </p:nvGrpSpPr>
          <p:grpSpPr bwMode="auto">
            <a:xfrm>
              <a:off x="4159" y="2024"/>
              <a:ext cx="308" cy="464"/>
              <a:chOff x="100" y="2055"/>
              <a:chExt cx="308" cy="464"/>
            </a:xfrm>
          </p:grpSpPr>
          <p:sp>
            <p:nvSpPr>
              <p:cNvPr id="7240" name="Text Box 50"/>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7174" name="Object 51"/>
              <p:cNvGraphicFramePr>
                <a:graphicFrameLocks noChangeAspect="1"/>
              </p:cNvGraphicFramePr>
              <p:nvPr/>
            </p:nvGraphicFramePr>
            <p:xfrm>
              <a:off x="111" y="2055"/>
              <a:ext cx="286" cy="340"/>
            </p:xfrm>
            <a:graphic>
              <a:graphicData uri="http://schemas.openxmlformats.org/presentationml/2006/ole">
                <p:oleObj spid="_x0000_s7174" name="Image" r:id="rId13" imgW="406063" imgH="482370" progId="Photoshop.Image.8">
                  <p:embed/>
                </p:oleObj>
              </a:graphicData>
            </a:graphic>
          </p:graphicFrame>
        </p:grpSp>
        <p:cxnSp>
          <p:nvCxnSpPr>
            <p:cNvPr id="7209" name="AutoShape 52"/>
            <p:cNvCxnSpPr>
              <a:cxnSpLocks noChangeShapeType="1"/>
              <a:stCxn id="7247" idx="2"/>
            </p:cNvCxnSpPr>
            <p:nvPr/>
          </p:nvCxnSpPr>
          <p:spPr bwMode="auto">
            <a:xfrm>
              <a:off x="4313" y="1878"/>
              <a:ext cx="0" cy="146"/>
            </a:xfrm>
            <a:prstGeom prst="straightConnector1">
              <a:avLst/>
            </a:prstGeom>
            <a:noFill/>
            <a:ln w="19050">
              <a:solidFill>
                <a:srgbClr val="808080"/>
              </a:solidFill>
              <a:round/>
              <a:headEnd/>
              <a:tailEnd type="triangle" w="med" len="med"/>
            </a:ln>
          </p:spPr>
        </p:cxnSp>
        <p:grpSp>
          <p:nvGrpSpPr>
            <p:cNvPr id="7210" name="Group 55"/>
            <p:cNvGrpSpPr>
              <a:grpSpLocks/>
            </p:cNvGrpSpPr>
            <p:nvPr/>
          </p:nvGrpSpPr>
          <p:grpSpPr bwMode="auto">
            <a:xfrm>
              <a:off x="1855" y="1414"/>
              <a:ext cx="547" cy="464"/>
              <a:chOff x="1610" y="2055"/>
              <a:chExt cx="547" cy="464"/>
            </a:xfrm>
          </p:grpSpPr>
          <p:pic>
            <p:nvPicPr>
              <p:cNvPr id="7238" name="Picture 56" descr="[Icon]"/>
              <p:cNvPicPr>
                <a:picLocks noChangeAspect="1" noChangeArrowheads="1"/>
              </p:cNvPicPr>
              <p:nvPr/>
            </p:nvPicPr>
            <p:blipFill>
              <a:blip r:embed="rId14">
                <a:lum bright="70000" contrast="-70000"/>
              </a:blip>
              <a:srcRect/>
              <a:stretch>
                <a:fillRect/>
              </a:stretch>
            </p:blipFill>
            <p:spPr bwMode="auto">
              <a:xfrm>
                <a:off x="1713" y="2055"/>
                <a:ext cx="340" cy="340"/>
              </a:xfrm>
              <a:prstGeom prst="rect">
                <a:avLst/>
              </a:prstGeom>
              <a:noFill/>
              <a:ln w="9525">
                <a:noFill/>
                <a:miter lim="800000"/>
                <a:headEnd/>
                <a:tailEnd/>
              </a:ln>
            </p:spPr>
          </p:pic>
          <p:sp>
            <p:nvSpPr>
              <p:cNvPr id="7239" name="Text Box 57"/>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rgbClr val="808080"/>
                    </a:solidFill>
                  </a:rPr>
                  <a:t>DNADIST.EXE</a:t>
                </a:r>
              </a:p>
            </p:txBody>
          </p:sp>
        </p:grpSp>
        <p:grpSp>
          <p:nvGrpSpPr>
            <p:cNvPr id="7211" name="Group 58"/>
            <p:cNvGrpSpPr>
              <a:grpSpLocks/>
            </p:cNvGrpSpPr>
            <p:nvPr/>
          </p:nvGrpSpPr>
          <p:grpSpPr bwMode="auto">
            <a:xfrm>
              <a:off x="1835" y="890"/>
              <a:ext cx="587" cy="464"/>
              <a:chOff x="2245" y="2055"/>
              <a:chExt cx="587" cy="464"/>
            </a:xfrm>
          </p:grpSpPr>
          <p:pic>
            <p:nvPicPr>
              <p:cNvPr id="7236" name="Picture 59" descr="[Icon]"/>
              <p:cNvPicPr>
                <a:picLocks noChangeAspect="1" noChangeArrowheads="1"/>
              </p:cNvPicPr>
              <p:nvPr/>
            </p:nvPicPr>
            <p:blipFill>
              <a:blip r:embed="rId15">
                <a:lum bright="70000" contrast="-70000"/>
              </a:blip>
              <a:srcRect/>
              <a:stretch>
                <a:fillRect/>
              </a:stretch>
            </p:blipFill>
            <p:spPr bwMode="auto">
              <a:xfrm>
                <a:off x="2368" y="2055"/>
                <a:ext cx="340" cy="340"/>
              </a:xfrm>
              <a:prstGeom prst="rect">
                <a:avLst/>
              </a:prstGeom>
              <a:noFill/>
              <a:ln w="9525">
                <a:noFill/>
                <a:miter lim="800000"/>
                <a:headEnd/>
                <a:tailEnd/>
              </a:ln>
            </p:spPr>
          </p:pic>
          <p:sp>
            <p:nvSpPr>
              <p:cNvPr id="7237" name="Text Box 60"/>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rgbClr val="808080"/>
                    </a:solidFill>
                  </a:rPr>
                  <a:t>PROTDIST.EXE</a:t>
                </a:r>
              </a:p>
            </p:txBody>
          </p:sp>
        </p:grpSp>
        <p:cxnSp>
          <p:nvCxnSpPr>
            <p:cNvPr id="7212" name="AutoShape 61"/>
            <p:cNvCxnSpPr>
              <a:cxnSpLocks noChangeShapeType="1"/>
            </p:cNvCxnSpPr>
            <p:nvPr/>
          </p:nvCxnSpPr>
          <p:spPr bwMode="auto">
            <a:xfrm>
              <a:off x="2298" y="1060"/>
              <a:ext cx="1" cy="524"/>
            </a:xfrm>
            <a:prstGeom prst="bentConnector3">
              <a:avLst>
                <a:gd name="adj1" fmla="val 14400005"/>
              </a:avLst>
            </a:prstGeom>
            <a:noFill/>
            <a:ln w="19050" cap="rnd">
              <a:solidFill>
                <a:srgbClr val="808080"/>
              </a:solidFill>
              <a:prstDash val="sysDot"/>
              <a:miter lim="800000"/>
              <a:headEnd type="triangle" w="med" len="med"/>
              <a:tailEnd type="triangle" w="med" len="med"/>
            </a:ln>
          </p:spPr>
        </p:cxnSp>
        <p:grpSp>
          <p:nvGrpSpPr>
            <p:cNvPr id="7213" name="Group 62"/>
            <p:cNvGrpSpPr>
              <a:grpSpLocks/>
            </p:cNvGrpSpPr>
            <p:nvPr/>
          </p:nvGrpSpPr>
          <p:grpSpPr bwMode="auto">
            <a:xfrm>
              <a:off x="1855" y="3216"/>
              <a:ext cx="579" cy="464"/>
              <a:chOff x="1610" y="2055"/>
              <a:chExt cx="579" cy="464"/>
            </a:xfrm>
          </p:grpSpPr>
          <p:pic>
            <p:nvPicPr>
              <p:cNvPr id="7234" name="Picture 63" descr="[Icon]"/>
              <p:cNvPicPr>
                <a:picLocks noChangeAspect="1" noChangeArrowheads="1"/>
              </p:cNvPicPr>
              <p:nvPr/>
            </p:nvPicPr>
            <p:blipFill>
              <a:blip r:embed="rId14"/>
              <a:srcRect/>
              <a:stretch>
                <a:fillRect/>
              </a:stretch>
            </p:blipFill>
            <p:spPr bwMode="auto">
              <a:xfrm>
                <a:off x="1713" y="2055"/>
                <a:ext cx="340" cy="340"/>
              </a:xfrm>
              <a:prstGeom prst="rect">
                <a:avLst/>
              </a:prstGeom>
              <a:noFill/>
              <a:ln w="9525">
                <a:noFill/>
                <a:miter lim="800000"/>
                <a:headEnd/>
                <a:tailEnd/>
              </a:ln>
            </p:spPr>
          </p:pic>
          <p:sp>
            <p:nvSpPr>
              <p:cNvPr id="7235" name="Text Box 64"/>
              <p:cNvSpPr txBox="1">
                <a:spLocks noChangeArrowheads="1"/>
              </p:cNvSpPr>
              <p:nvPr/>
            </p:nvSpPr>
            <p:spPr bwMode="auto">
              <a:xfrm>
                <a:off x="1610" y="2384"/>
                <a:ext cx="579" cy="135"/>
              </a:xfrm>
              <a:prstGeom prst="rect">
                <a:avLst/>
              </a:prstGeom>
              <a:noFill/>
              <a:ln w="9525">
                <a:noFill/>
                <a:miter lim="800000"/>
                <a:headEnd/>
                <a:tailEnd/>
              </a:ln>
            </p:spPr>
            <p:txBody>
              <a:bodyPr wrap="none">
                <a:spAutoFit/>
              </a:bodyPr>
              <a:lstStyle/>
              <a:p>
                <a:r>
                  <a:rPr lang="en-US" altLang="zh-TW">
                    <a:solidFill>
                      <a:schemeClr val="accent2"/>
                    </a:solidFill>
                  </a:rPr>
                  <a:t>DNAPARS.EXE</a:t>
                </a:r>
              </a:p>
            </p:txBody>
          </p:sp>
        </p:grpSp>
        <p:grpSp>
          <p:nvGrpSpPr>
            <p:cNvPr id="7214" name="Group 65"/>
            <p:cNvGrpSpPr>
              <a:grpSpLocks/>
            </p:cNvGrpSpPr>
            <p:nvPr/>
          </p:nvGrpSpPr>
          <p:grpSpPr bwMode="auto">
            <a:xfrm>
              <a:off x="1835" y="2634"/>
              <a:ext cx="619" cy="464"/>
              <a:chOff x="2245" y="2055"/>
              <a:chExt cx="619" cy="464"/>
            </a:xfrm>
          </p:grpSpPr>
          <p:pic>
            <p:nvPicPr>
              <p:cNvPr id="7232" name="Picture 66" descr="[Icon]"/>
              <p:cNvPicPr>
                <a:picLocks noChangeAspect="1" noChangeArrowheads="1"/>
              </p:cNvPicPr>
              <p:nvPr/>
            </p:nvPicPr>
            <p:blipFill>
              <a:blip r:embed="rId15"/>
              <a:srcRect/>
              <a:stretch>
                <a:fillRect/>
              </a:stretch>
            </p:blipFill>
            <p:spPr bwMode="auto">
              <a:xfrm>
                <a:off x="2368" y="2055"/>
                <a:ext cx="340" cy="340"/>
              </a:xfrm>
              <a:prstGeom prst="rect">
                <a:avLst/>
              </a:prstGeom>
              <a:noFill/>
              <a:ln w="9525">
                <a:noFill/>
                <a:miter lim="800000"/>
                <a:headEnd/>
                <a:tailEnd/>
              </a:ln>
            </p:spPr>
          </p:pic>
          <p:sp>
            <p:nvSpPr>
              <p:cNvPr id="7233" name="Text Box 67"/>
              <p:cNvSpPr txBox="1">
                <a:spLocks noChangeArrowheads="1"/>
              </p:cNvSpPr>
              <p:nvPr/>
            </p:nvSpPr>
            <p:spPr bwMode="auto">
              <a:xfrm>
                <a:off x="2245" y="2384"/>
                <a:ext cx="619" cy="135"/>
              </a:xfrm>
              <a:prstGeom prst="rect">
                <a:avLst/>
              </a:prstGeom>
              <a:noFill/>
              <a:ln w="9525">
                <a:noFill/>
                <a:miter lim="800000"/>
                <a:headEnd/>
                <a:tailEnd/>
              </a:ln>
            </p:spPr>
            <p:txBody>
              <a:bodyPr wrap="none">
                <a:spAutoFit/>
              </a:bodyPr>
              <a:lstStyle/>
              <a:p>
                <a:r>
                  <a:rPr lang="en-US" altLang="zh-TW">
                    <a:solidFill>
                      <a:schemeClr val="accent2"/>
                    </a:solidFill>
                  </a:rPr>
                  <a:t>PROTPARS.EXE</a:t>
                </a:r>
              </a:p>
            </p:txBody>
          </p:sp>
        </p:grpSp>
        <p:cxnSp>
          <p:nvCxnSpPr>
            <p:cNvPr id="7215" name="AutoShape 68"/>
            <p:cNvCxnSpPr>
              <a:cxnSpLocks noChangeShapeType="1"/>
            </p:cNvCxnSpPr>
            <p:nvPr/>
          </p:nvCxnSpPr>
          <p:spPr bwMode="auto">
            <a:xfrm>
              <a:off x="2298" y="2804"/>
              <a:ext cx="1" cy="582"/>
            </a:xfrm>
            <a:prstGeom prst="bentConnector3">
              <a:avLst>
                <a:gd name="adj1" fmla="val 14400005"/>
              </a:avLst>
            </a:prstGeom>
            <a:noFill/>
            <a:ln w="19050" cap="rnd">
              <a:solidFill>
                <a:srgbClr val="FF33CC"/>
              </a:solidFill>
              <a:prstDash val="sysDot"/>
              <a:miter lim="800000"/>
              <a:headEnd type="triangle" w="med" len="med"/>
              <a:tailEnd type="triangle" w="med" len="med"/>
            </a:ln>
          </p:spPr>
        </p:cxnSp>
        <p:cxnSp>
          <p:nvCxnSpPr>
            <p:cNvPr id="7216" name="AutoShape 69"/>
            <p:cNvCxnSpPr>
              <a:cxnSpLocks noChangeShapeType="1"/>
              <a:stCxn id="7243" idx="2"/>
            </p:cNvCxnSpPr>
            <p:nvPr/>
          </p:nvCxnSpPr>
          <p:spPr bwMode="auto">
            <a:xfrm rot="16200000" flipH="1">
              <a:off x="1653" y="2498"/>
              <a:ext cx="302" cy="309"/>
            </a:xfrm>
            <a:prstGeom prst="bentConnector2">
              <a:avLst/>
            </a:prstGeom>
            <a:noFill/>
            <a:ln w="19050">
              <a:solidFill>
                <a:srgbClr val="006600"/>
              </a:solidFill>
              <a:miter lim="800000"/>
              <a:headEnd/>
              <a:tailEnd type="triangle" w="med" len="med"/>
            </a:ln>
          </p:spPr>
        </p:cxnSp>
        <p:cxnSp>
          <p:nvCxnSpPr>
            <p:cNvPr id="7217" name="AutoShape 70"/>
            <p:cNvCxnSpPr>
              <a:cxnSpLocks noChangeShapeType="1"/>
            </p:cNvCxnSpPr>
            <p:nvPr/>
          </p:nvCxnSpPr>
          <p:spPr bwMode="auto">
            <a:xfrm flipV="1">
              <a:off x="2128" y="2503"/>
              <a:ext cx="0" cy="131"/>
            </a:xfrm>
            <a:prstGeom prst="straightConnector1">
              <a:avLst/>
            </a:prstGeom>
            <a:noFill/>
            <a:ln w="19050">
              <a:solidFill>
                <a:srgbClr val="006600"/>
              </a:solidFill>
              <a:round/>
              <a:headEnd/>
              <a:tailEnd type="triangle" w="med" len="med"/>
            </a:ln>
          </p:spPr>
        </p:cxnSp>
        <p:cxnSp>
          <p:nvCxnSpPr>
            <p:cNvPr id="7218" name="AutoShape 77"/>
            <p:cNvCxnSpPr>
              <a:cxnSpLocks noChangeShapeType="1"/>
              <a:stCxn id="7233" idx="3"/>
            </p:cNvCxnSpPr>
            <p:nvPr/>
          </p:nvCxnSpPr>
          <p:spPr bwMode="auto">
            <a:xfrm>
              <a:off x="2422" y="3031"/>
              <a:ext cx="242" cy="2"/>
            </a:xfrm>
            <a:prstGeom prst="straightConnector1">
              <a:avLst/>
            </a:prstGeom>
            <a:noFill/>
            <a:ln w="19050">
              <a:solidFill>
                <a:srgbClr val="006600"/>
              </a:solidFill>
              <a:round/>
              <a:headEnd/>
              <a:tailEnd type="triangle" w="med" len="med"/>
            </a:ln>
          </p:spPr>
        </p:cxnSp>
        <p:grpSp>
          <p:nvGrpSpPr>
            <p:cNvPr id="7219" name="Group 103"/>
            <p:cNvGrpSpPr>
              <a:grpSpLocks/>
            </p:cNvGrpSpPr>
            <p:nvPr/>
          </p:nvGrpSpPr>
          <p:grpSpPr bwMode="auto">
            <a:xfrm>
              <a:off x="4150" y="731"/>
              <a:ext cx="333" cy="683"/>
              <a:chOff x="4150" y="731"/>
              <a:chExt cx="333" cy="683"/>
            </a:xfrm>
          </p:grpSpPr>
          <p:grpSp>
            <p:nvGrpSpPr>
              <p:cNvPr id="7229" name="Group 104"/>
              <p:cNvGrpSpPr>
                <a:grpSpLocks/>
              </p:cNvGrpSpPr>
              <p:nvPr/>
            </p:nvGrpSpPr>
            <p:grpSpPr bwMode="auto">
              <a:xfrm>
                <a:off x="4150" y="731"/>
                <a:ext cx="333" cy="464"/>
                <a:chOff x="2631" y="2857"/>
                <a:chExt cx="333" cy="464"/>
              </a:xfrm>
            </p:grpSpPr>
            <p:sp>
              <p:nvSpPr>
                <p:cNvPr id="7231" name="Text Box 105"/>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lang="en-US" altLang="zh-TW">
                      <a:solidFill>
                        <a:srgbClr val="A50021"/>
                      </a:solidFill>
                    </a:rPr>
                    <a:t>outtree</a:t>
                  </a:r>
                </a:p>
              </p:txBody>
            </p:sp>
            <p:graphicFrame>
              <p:nvGraphicFramePr>
                <p:cNvPr id="7173" name="Object 106"/>
                <p:cNvGraphicFramePr>
                  <a:graphicFrameLocks noChangeAspect="1"/>
                </p:cNvGraphicFramePr>
                <p:nvPr/>
              </p:nvGraphicFramePr>
              <p:xfrm>
                <a:off x="2653" y="2857"/>
                <a:ext cx="283" cy="340"/>
              </p:xfrm>
              <a:graphic>
                <a:graphicData uri="http://schemas.openxmlformats.org/presentationml/2006/ole">
                  <p:oleObj spid="_x0000_s7173" name="Image" r:id="rId16" imgW="380818" imgH="456821" progId="Photoshop.Image.8">
                    <p:embed/>
                  </p:oleObj>
                </a:graphicData>
              </a:graphic>
            </p:graphicFrame>
          </p:grpSp>
          <p:cxnSp>
            <p:nvCxnSpPr>
              <p:cNvPr id="7230" name="AutoShape 107"/>
              <p:cNvCxnSpPr>
                <a:cxnSpLocks noChangeShapeType="1"/>
                <a:stCxn id="7231" idx="2"/>
              </p:cNvCxnSpPr>
              <p:nvPr/>
            </p:nvCxnSpPr>
            <p:spPr bwMode="auto">
              <a:xfrm flipH="1">
                <a:off x="4312" y="1195"/>
                <a:ext cx="2" cy="219"/>
              </a:xfrm>
              <a:prstGeom prst="straightConnector1">
                <a:avLst/>
              </a:prstGeom>
              <a:noFill/>
              <a:ln w="19050">
                <a:solidFill>
                  <a:srgbClr val="006600"/>
                </a:solidFill>
                <a:round/>
                <a:headEnd type="triangle" w="med" len="med"/>
                <a:tailEnd/>
              </a:ln>
            </p:spPr>
          </p:cxnSp>
        </p:grpSp>
        <p:grpSp>
          <p:nvGrpSpPr>
            <p:cNvPr id="7220" name="Group 130"/>
            <p:cNvGrpSpPr>
              <a:grpSpLocks/>
            </p:cNvGrpSpPr>
            <p:nvPr/>
          </p:nvGrpSpPr>
          <p:grpSpPr bwMode="auto">
            <a:xfrm>
              <a:off x="1973" y="1570"/>
              <a:ext cx="2517" cy="1743"/>
              <a:chOff x="1973" y="1570"/>
              <a:chExt cx="2517" cy="1743"/>
            </a:xfrm>
          </p:grpSpPr>
          <p:grpSp>
            <p:nvGrpSpPr>
              <p:cNvPr id="7221" name="Group 131"/>
              <p:cNvGrpSpPr>
                <a:grpSpLocks/>
              </p:cNvGrpSpPr>
              <p:nvPr/>
            </p:nvGrpSpPr>
            <p:grpSpPr bwMode="auto">
              <a:xfrm>
                <a:off x="1973" y="2025"/>
                <a:ext cx="308" cy="464"/>
                <a:chOff x="100" y="2055"/>
                <a:chExt cx="308" cy="464"/>
              </a:xfrm>
            </p:grpSpPr>
            <p:sp>
              <p:nvSpPr>
                <p:cNvPr id="7228" name="Text Box 132"/>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7172" name="Object 133"/>
                <p:cNvGraphicFramePr>
                  <a:graphicFrameLocks noChangeAspect="1"/>
                </p:cNvGraphicFramePr>
                <p:nvPr/>
              </p:nvGraphicFramePr>
              <p:xfrm>
                <a:off x="111" y="2055"/>
                <a:ext cx="286" cy="340"/>
              </p:xfrm>
              <a:graphic>
                <a:graphicData uri="http://schemas.openxmlformats.org/presentationml/2006/ole">
                  <p:oleObj spid="_x0000_s7172" name="Image" r:id="rId17" imgW="406063" imgH="482370" progId="Photoshop.Image.8">
                    <p:embed/>
                  </p:oleObj>
                </a:graphicData>
              </a:graphic>
            </p:graphicFrame>
          </p:grpSp>
          <p:grpSp>
            <p:nvGrpSpPr>
              <p:cNvPr id="7222" name="Group 134"/>
              <p:cNvGrpSpPr>
                <a:grpSpLocks/>
              </p:cNvGrpSpPr>
              <p:nvPr/>
            </p:nvGrpSpPr>
            <p:grpSpPr bwMode="auto">
              <a:xfrm>
                <a:off x="2661" y="2849"/>
                <a:ext cx="333" cy="464"/>
                <a:chOff x="2631" y="2857"/>
                <a:chExt cx="333" cy="464"/>
              </a:xfrm>
            </p:grpSpPr>
            <p:sp>
              <p:nvSpPr>
                <p:cNvPr id="7227" name="Text Box 135"/>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rgbClr val="A50021"/>
                      </a:solidFill>
                    </a:rPr>
                    <a:t>outtree</a:t>
                  </a:r>
                  <a:endParaRPr lang="en-US" altLang="zh-TW">
                    <a:solidFill>
                      <a:srgbClr val="A50021"/>
                    </a:solidFill>
                  </a:endParaRPr>
                </a:p>
              </p:txBody>
            </p:sp>
            <p:graphicFrame>
              <p:nvGraphicFramePr>
                <p:cNvPr id="7171" name="Object 136"/>
                <p:cNvGraphicFramePr>
                  <a:graphicFrameLocks noChangeAspect="1"/>
                </p:cNvGraphicFramePr>
                <p:nvPr/>
              </p:nvGraphicFramePr>
              <p:xfrm>
                <a:off x="2653" y="2857"/>
                <a:ext cx="283" cy="340"/>
              </p:xfrm>
              <a:graphic>
                <a:graphicData uri="http://schemas.openxmlformats.org/presentationml/2006/ole">
                  <p:oleObj spid="_x0000_s7171" name="Image" r:id="rId18" imgW="380818" imgH="456821" progId="Photoshop.Image.8">
                    <p:embed/>
                  </p:oleObj>
                </a:graphicData>
              </a:graphic>
            </p:graphicFrame>
          </p:grpSp>
          <p:cxnSp>
            <p:nvCxnSpPr>
              <p:cNvPr id="7223" name="AutoShape 137"/>
              <p:cNvCxnSpPr>
                <a:cxnSpLocks noChangeShapeType="1"/>
              </p:cNvCxnSpPr>
              <p:nvPr/>
            </p:nvCxnSpPr>
            <p:spPr bwMode="auto">
              <a:xfrm flipV="1">
                <a:off x="3564" y="1570"/>
                <a:ext cx="926" cy="1449"/>
              </a:xfrm>
              <a:prstGeom prst="bentConnector3">
                <a:avLst>
                  <a:gd name="adj1" fmla="val 115551"/>
                </a:avLst>
              </a:prstGeom>
              <a:noFill/>
              <a:ln w="19050">
                <a:solidFill>
                  <a:srgbClr val="006600"/>
                </a:solidFill>
                <a:miter lim="800000"/>
                <a:headEnd/>
                <a:tailEnd type="triangle" w="med" len="med"/>
              </a:ln>
            </p:spPr>
          </p:cxnSp>
          <p:grpSp>
            <p:nvGrpSpPr>
              <p:cNvPr id="7224" name="Group 138"/>
              <p:cNvGrpSpPr>
                <a:grpSpLocks/>
              </p:cNvGrpSpPr>
              <p:nvPr/>
            </p:nvGrpSpPr>
            <p:grpSpPr bwMode="auto">
              <a:xfrm>
                <a:off x="3281" y="2849"/>
                <a:ext cx="300" cy="464"/>
                <a:chOff x="3545" y="1414"/>
                <a:chExt cx="300" cy="464"/>
              </a:xfrm>
            </p:grpSpPr>
            <p:sp>
              <p:nvSpPr>
                <p:cNvPr id="7226" name="Text Box 139"/>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rgbClr val="A50021"/>
                      </a:solidFill>
                    </a:rPr>
                    <a:t>intree</a:t>
                  </a:r>
                  <a:endParaRPr lang="en-US" altLang="zh-TW">
                    <a:solidFill>
                      <a:srgbClr val="A50021"/>
                    </a:solidFill>
                  </a:endParaRPr>
                </a:p>
              </p:txBody>
            </p:sp>
            <p:graphicFrame>
              <p:nvGraphicFramePr>
                <p:cNvPr id="7170" name="Object 140"/>
                <p:cNvGraphicFramePr>
                  <a:graphicFrameLocks noChangeAspect="1"/>
                </p:cNvGraphicFramePr>
                <p:nvPr/>
              </p:nvGraphicFramePr>
              <p:xfrm>
                <a:off x="3545" y="1414"/>
                <a:ext cx="283" cy="340"/>
              </p:xfrm>
              <a:graphic>
                <a:graphicData uri="http://schemas.openxmlformats.org/presentationml/2006/ole">
                  <p:oleObj spid="_x0000_s7170" name="Image" r:id="rId19" imgW="380818" imgH="456821" progId="Photoshop.Image.8">
                    <p:embed/>
                  </p:oleObj>
                </a:graphicData>
              </a:graphic>
            </p:graphicFrame>
          </p:grpSp>
          <p:cxnSp>
            <p:nvCxnSpPr>
              <p:cNvPr id="7225" name="AutoShape 141"/>
              <p:cNvCxnSpPr>
                <a:cxnSpLocks noChangeShapeType="1"/>
              </p:cNvCxnSpPr>
              <p:nvPr/>
            </p:nvCxnSpPr>
            <p:spPr bwMode="auto">
              <a:xfrm>
                <a:off x="2966" y="3019"/>
                <a:ext cx="315" cy="0"/>
              </a:xfrm>
              <a:prstGeom prst="straightConnector1">
                <a:avLst/>
              </a:prstGeom>
              <a:noFill/>
              <a:ln w="19050">
                <a:solidFill>
                  <a:srgbClr val="006600"/>
                </a:solidFill>
                <a:round/>
                <a:headEnd/>
                <a:tailEnd type="triangle" w="med" len="med"/>
              </a:ln>
            </p:spPr>
          </p:cxnSp>
        </p:grpSp>
      </p:grpSp>
      <p:grpSp>
        <p:nvGrpSpPr>
          <p:cNvPr id="7183" name="Group 121"/>
          <p:cNvGrpSpPr>
            <a:grpSpLocks/>
          </p:cNvGrpSpPr>
          <p:nvPr/>
        </p:nvGrpSpPr>
        <p:grpSpPr bwMode="auto">
          <a:xfrm>
            <a:off x="1908175" y="800100"/>
            <a:ext cx="6769100" cy="5859463"/>
            <a:chOff x="1202" y="504"/>
            <a:chExt cx="4264" cy="3691"/>
          </a:xfrm>
        </p:grpSpPr>
        <p:pic>
          <p:nvPicPr>
            <p:cNvPr id="7186" name="Picture 122"/>
            <p:cNvPicPr>
              <a:picLocks noChangeAspect="1" noChangeArrowheads="1"/>
            </p:cNvPicPr>
            <p:nvPr/>
          </p:nvPicPr>
          <p:blipFill>
            <a:blip r:embed="rId20"/>
            <a:srcRect/>
            <a:stretch>
              <a:fillRect/>
            </a:stretch>
          </p:blipFill>
          <p:spPr bwMode="auto">
            <a:xfrm>
              <a:off x="1202" y="891"/>
              <a:ext cx="2766" cy="1061"/>
            </a:xfrm>
            <a:prstGeom prst="rect">
              <a:avLst/>
            </a:prstGeom>
            <a:noFill/>
            <a:ln w="9525">
              <a:noFill/>
              <a:miter lim="800000"/>
              <a:headEnd/>
              <a:tailEnd/>
            </a:ln>
          </p:spPr>
        </p:pic>
        <p:pic>
          <p:nvPicPr>
            <p:cNvPr id="7187" name="Picture 123"/>
            <p:cNvPicPr>
              <a:picLocks noChangeAspect="1" noChangeArrowheads="1"/>
            </p:cNvPicPr>
            <p:nvPr/>
          </p:nvPicPr>
          <p:blipFill>
            <a:blip r:embed="rId21"/>
            <a:srcRect/>
            <a:stretch>
              <a:fillRect/>
            </a:stretch>
          </p:blipFill>
          <p:spPr bwMode="auto">
            <a:xfrm>
              <a:off x="4604" y="504"/>
              <a:ext cx="845" cy="701"/>
            </a:xfrm>
            <a:prstGeom prst="rect">
              <a:avLst/>
            </a:prstGeom>
            <a:noFill/>
            <a:ln w="9525">
              <a:noFill/>
              <a:miter lim="800000"/>
              <a:headEnd/>
              <a:tailEnd/>
            </a:ln>
          </p:spPr>
        </p:pic>
        <p:pic>
          <p:nvPicPr>
            <p:cNvPr id="7188" name="Picture 124"/>
            <p:cNvPicPr>
              <a:picLocks noChangeAspect="1" noChangeArrowheads="1"/>
            </p:cNvPicPr>
            <p:nvPr/>
          </p:nvPicPr>
          <p:blipFill>
            <a:blip r:embed="rId22"/>
            <a:srcRect/>
            <a:stretch>
              <a:fillRect/>
            </a:stretch>
          </p:blipFill>
          <p:spPr bwMode="auto">
            <a:xfrm>
              <a:off x="4200" y="2568"/>
              <a:ext cx="1129" cy="1627"/>
            </a:xfrm>
            <a:prstGeom prst="rect">
              <a:avLst/>
            </a:prstGeom>
            <a:noFill/>
            <a:ln w="9525">
              <a:noFill/>
              <a:miter lim="800000"/>
              <a:headEnd/>
              <a:tailEnd/>
            </a:ln>
          </p:spPr>
        </p:pic>
        <p:sp>
          <p:nvSpPr>
            <p:cNvPr id="7189" name="Text Box 125"/>
            <p:cNvSpPr txBox="1">
              <a:spLocks noChangeArrowheads="1"/>
            </p:cNvSpPr>
            <p:nvPr/>
          </p:nvSpPr>
          <p:spPr bwMode="auto">
            <a:xfrm>
              <a:off x="4876" y="913"/>
              <a:ext cx="590" cy="326"/>
            </a:xfrm>
            <a:prstGeom prst="rect">
              <a:avLst/>
            </a:prstGeom>
            <a:noFill/>
            <a:ln w="9525">
              <a:noFill/>
              <a:miter lim="800000"/>
              <a:headEnd/>
              <a:tailEnd/>
            </a:ln>
          </p:spPr>
          <p:txBody>
            <a:bodyPr>
              <a:spAutoFit/>
            </a:bodyPr>
            <a:lstStyle/>
            <a:p>
              <a:r>
                <a:rPr lang="en-US" altLang="zh-TW" sz="1400">
                  <a:solidFill>
                    <a:srgbClr val="FF33CC"/>
                  </a:solidFill>
                </a:rPr>
                <a:t>THIS TREE</a:t>
              </a:r>
            </a:p>
          </p:txBody>
        </p:sp>
        <p:sp>
          <p:nvSpPr>
            <p:cNvPr id="7190" name="Text Box 126"/>
            <p:cNvSpPr txBox="1">
              <a:spLocks noChangeArrowheads="1"/>
            </p:cNvSpPr>
            <p:nvPr/>
          </p:nvSpPr>
          <p:spPr bwMode="auto">
            <a:xfrm>
              <a:off x="4558" y="3589"/>
              <a:ext cx="689" cy="326"/>
            </a:xfrm>
            <a:prstGeom prst="rect">
              <a:avLst/>
            </a:prstGeom>
            <a:noFill/>
            <a:ln w="9525">
              <a:noFill/>
              <a:miter lim="800000"/>
              <a:headEnd/>
              <a:tailEnd/>
            </a:ln>
          </p:spPr>
          <p:txBody>
            <a:bodyPr wrap="none">
              <a:spAutoFit/>
            </a:bodyPr>
            <a:lstStyle/>
            <a:p>
              <a:r>
                <a:rPr lang="en-US" altLang="zh-TW" sz="1400">
                  <a:solidFill>
                    <a:srgbClr val="FF33CC"/>
                  </a:solidFill>
                </a:rPr>
                <a:t>THESE</a:t>
              </a:r>
            </a:p>
            <a:p>
              <a:r>
                <a:rPr lang="en-US" altLang="zh-TW" sz="1400">
                  <a:solidFill>
                    <a:srgbClr val="FF33CC"/>
                  </a:solidFill>
                </a:rPr>
                <a:t>DISTANCE</a:t>
              </a:r>
            </a:p>
          </p:txBody>
        </p:sp>
      </p:grpSp>
      <p:sp>
        <p:nvSpPr>
          <p:cNvPr id="7184" name="AutoShape 5"/>
          <p:cNvSpPr>
            <a:spLocks noChangeArrowheads="1"/>
          </p:cNvSpPr>
          <p:nvPr/>
        </p:nvSpPr>
        <p:spPr bwMode="auto">
          <a:xfrm>
            <a:off x="611188" y="549275"/>
            <a:ext cx="15478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chemeClr val="accent2"/>
                </a:solidFill>
                <a:ea typeface="新細明體" pitchFamily="18" charset="-120"/>
              </a:rPr>
              <a:t>Step 1.3</a:t>
            </a:r>
          </a:p>
        </p:txBody>
      </p:sp>
      <p:sp>
        <p:nvSpPr>
          <p:cNvPr id="89" name="投影片編號版面配置區 88"/>
          <p:cNvSpPr>
            <a:spLocks noGrp="1"/>
          </p:cNvSpPr>
          <p:nvPr>
            <p:ph type="sldNum" sz="quarter" idx="12"/>
          </p:nvPr>
        </p:nvSpPr>
        <p:spPr/>
        <p:txBody>
          <a:bodyPr/>
          <a:lstStyle/>
          <a:p>
            <a:pPr>
              <a:defRPr/>
            </a:pPr>
            <a:fld id="{15C0F585-DB47-46C8-896E-58EA6C03F5D3}" type="slidenum">
              <a:rPr lang="en-US" altLang="zh-TW" smtClean="0"/>
              <a:pPr>
                <a:defRPr/>
              </a:pPr>
              <a:t>59</a:t>
            </a:fld>
            <a:endParaRPr lang="en-US" altLang="zh-TW"/>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88"/>
          <p:cNvSpPr txBox="1">
            <a:spLocks noChangeArrowheads="1"/>
          </p:cNvSpPr>
          <p:nvPr/>
        </p:nvSpPr>
        <p:spPr bwMode="auto">
          <a:xfrm>
            <a:off x="7092950" y="5480050"/>
            <a:ext cx="735013" cy="304800"/>
          </a:xfrm>
          <a:prstGeom prst="rect">
            <a:avLst/>
          </a:prstGeom>
          <a:noFill/>
          <a:ln w="9525">
            <a:noFill/>
            <a:miter lim="800000"/>
            <a:headEnd/>
            <a:tailEnd/>
          </a:ln>
        </p:spPr>
        <p:txBody>
          <a:bodyPr wrap="none">
            <a:spAutoFit/>
          </a:bodyPr>
          <a:lstStyle/>
          <a:p>
            <a:r>
              <a:rPr lang="en-US" altLang="zh-TW" sz="1400"/>
              <a:t>rooted</a:t>
            </a:r>
          </a:p>
        </p:txBody>
      </p:sp>
      <p:grpSp>
        <p:nvGrpSpPr>
          <p:cNvPr id="71683" name="Group 134"/>
          <p:cNvGrpSpPr>
            <a:grpSpLocks/>
          </p:cNvGrpSpPr>
          <p:nvPr/>
        </p:nvGrpSpPr>
        <p:grpSpPr bwMode="auto">
          <a:xfrm>
            <a:off x="733425" y="1512888"/>
            <a:ext cx="7677150" cy="3825875"/>
            <a:chOff x="385" y="346"/>
            <a:chExt cx="4836" cy="2410"/>
          </a:xfrm>
        </p:grpSpPr>
        <p:grpSp>
          <p:nvGrpSpPr>
            <p:cNvPr id="71685" name="Group 92"/>
            <p:cNvGrpSpPr>
              <a:grpSpLocks noChangeAspect="1"/>
            </p:cNvGrpSpPr>
            <p:nvPr/>
          </p:nvGrpSpPr>
          <p:grpSpPr bwMode="auto">
            <a:xfrm>
              <a:off x="3651" y="346"/>
              <a:ext cx="1570" cy="2222"/>
              <a:chOff x="2880" y="573"/>
              <a:chExt cx="2403" cy="3401"/>
            </a:xfrm>
          </p:grpSpPr>
          <p:sp>
            <p:nvSpPr>
              <p:cNvPr id="71687" name="AutoShape 91"/>
              <p:cNvSpPr>
                <a:spLocks noChangeAspect="1" noChangeArrowheads="1" noTextEdit="1"/>
              </p:cNvSpPr>
              <p:nvPr/>
            </p:nvSpPr>
            <p:spPr bwMode="auto">
              <a:xfrm>
                <a:off x="2880" y="573"/>
                <a:ext cx="2403" cy="3401"/>
              </a:xfrm>
              <a:prstGeom prst="rect">
                <a:avLst/>
              </a:prstGeom>
              <a:noFill/>
              <a:ln w="9525">
                <a:noFill/>
                <a:miter lim="800000"/>
                <a:headEnd/>
                <a:tailEnd/>
              </a:ln>
            </p:spPr>
            <p:txBody>
              <a:bodyPr/>
              <a:lstStyle/>
              <a:p>
                <a:endParaRPr lang="zh-TW" altLang="en-US"/>
              </a:p>
            </p:txBody>
          </p:sp>
          <p:sp>
            <p:nvSpPr>
              <p:cNvPr id="71688" name="Line 93"/>
              <p:cNvSpPr>
                <a:spLocks noChangeShapeType="1"/>
              </p:cNvSpPr>
              <p:nvPr/>
            </p:nvSpPr>
            <p:spPr bwMode="auto">
              <a:xfrm>
                <a:off x="2886" y="3369"/>
                <a:ext cx="20" cy="1"/>
              </a:xfrm>
              <a:prstGeom prst="line">
                <a:avLst/>
              </a:prstGeom>
              <a:noFill/>
              <a:ln w="4763">
                <a:solidFill>
                  <a:srgbClr val="000000"/>
                </a:solidFill>
                <a:round/>
                <a:headEnd/>
                <a:tailEnd/>
              </a:ln>
            </p:spPr>
            <p:txBody>
              <a:bodyPr/>
              <a:lstStyle/>
              <a:p>
                <a:endParaRPr lang="zh-TW" altLang="en-US"/>
              </a:p>
            </p:txBody>
          </p:sp>
          <p:sp>
            <p:nvSpPr>
              <p:cNvPr id="71689" name="Rectangle 94"/>
              <p:cNvSpPr>
                <a:spLocks noChangeArrowheads="1"/>
              </p:cNvSpPr>
              <p:nvPr/>
            </p:nvSpPr>
            <p:spPr bwMode="auto">
              <a:xfrm>
                <a:off x="2906" y="3322"/>
                <a:ext cx="162"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10</a:t>
                </a:r>
                <a:endParaRPr lang="en-US" altLang="zh-TW" sz="1200"/>
              </a:p>
            </p:txBody>
          </p:sp>
          <p:sp>
            <p:nvSpPr>
              <p:cNvPr id="71690" name="Line 95"/>
              <p:cNvSpPr>
                <a:spLocks noChangeShapeType="1"/>
              </p:cNvSpPr>
              <p:nvPr/>
            </p:nvSpPr>
            <p:spPr bwMode="auto">
              <a:xfrm flipH="1">
                <a:off x="2886" y="598"/>
                <a:ext cx="214" cy="1"/>
              </a:xfrm>
              <a:prstGeom prst="line">
                <a:avLst/>
              </a:prstGeom>
              <a:noFill/>
              <a:ln w="4763">
                <a:solidFill>
                  <a:srgbClr val="000000"/>
                </a:solidFill>
                <a:round/>
                <a:headEnd/>
                <a:tailEnd/>
              </a:ln>
            </p:spPr>
            <p:txBody>
              <a:bodyPr/>
              <a:lstStyle/>
              <a:p>
                <a:endParaRPr lang="zh-TW" altLang="en-US"/>
              </a:p>
            </p:txBody>
          </p:sp>
          <p:sp>
            <p:nvSpPr>
              <p:cNvPr id="71691" name="Rectangle 96"/>
              <p:cNvSpPr>
                <a:spLocks noChangeArrowheads="1"/>
              </p:cNvSpPr>
              <p:nvPr/>
            </p:nvSpPr>
            <p:spPr bwMode="auto">
              <a:xfrm>
                <a:off x="3120" y="573"/>
                <a:ext cx="473"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SEQ01</a:t>
                </a:r>
                <a:endParaRPr lang="en-US" altLang="zh-TW" sz="1200"/>
              </a:p>
            </p:txBody>
          </p:sp>
          <p:sp>
            <p:nvSpPr>
              <p:cNvPr id="71692" name="Line 97"/>
              <p:cNvSpPr>
                <a:spLocks noChangeShapeType="1"/>
              </p:cNvSpPr>
              <p:nvPr/>
            </p:nvSpPr>
            <p:spPr bwMode="auto">
              <a:xfrm flipH="1">
                <a:off x="3100" y="895"/>
                <a:ext cx="215" cy="1"/>
              </a:xfrm>
              <a:prstGeom prst="line">
                <a:avLst/>
              </a:prstGeom>
              <a:noFill/>
              <a:ln w="4763">
                <a:solidFill>
                  <a:srgbClr val="000000"/>
                </a:solidFill>
                <a:round/>
                <a:headEnd/>
                <a:tailEnd/>
              </a:ln>
            </p:spPr>
            <p:txBody>
              <a:bodyPr/>
              <a:lstStyle/>
              <a:p>
                <a:endParaRPr lang="zh-TW" altLang="en-US"/>
              </a:p>
            </p:txBody>
          </p:sp>
          <p:sp>
            <p:nvSpPr>
              <p:cNvPr id="71693" name="Rectangle 98"/>
              <p:cNvSpPr>
                <a:spLocks noChangeArrowheads="1"/>
              </p:cNvSpPr>
              <p:nvPr/>
            </p:nvSpPr>
            <p:spPr bwMode="auto">
              <a:xfrm>
                <a:off x="3335" y="875"/>
                <a:ext cx="473"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SEQ03</a:t>
                </a:r>
                <a:endParaRPr lang="en-US" altLang="zh-TW" sz="1200"/>
              </a:p>
            </p:txBody>
          </p:sp>
          <p:sp>
            <p:nvSpPr>
              <p:cNvPr id="71694" name="Line 99"/>
              <p:cNvSpPr>
                <a:spLocks noChangeShapeType="1"/>
              </p:cNvSpPr>
              <p:nvPr/>
            </p:nvSpPr>
            <p:spPr bwMode="auto">
              <a:xfrm flipH="1">
                <a:off x="3529" y="1196"/>
                <a:ext cx="218" cy="1"/>
              </a:xfrm>
              <a:prstGeom prst="line">
                <a:avLst/>
              </a:prstGeom>
              <a:noFill/>
              <a:ln w="4763">
                <a:solidFill>
                  <a:srgbClr val="000000"/>
                </a:solidFill>
                <a:round/>
                <a:headEnd/>
                <a:tailEnd/>
              </a:ln>
            </p:spPr>
            <p:txBody>
              <a:bodyPr/>
              <a:lstStyle/>
              <a:p>
                <a:endParaRPr lang="zh-TW" altLang="en-US"/>
              </a:p>
            </p:txBody>
          </p:sp>
          <p:sp>
            <p:nvSpPr>
              <p:cNvPr id="71695" name="Rectangle 100"/>
              <p:cNvSpPr>
                <a:spLocks noChangeArrowheads="1"/>
              </p:cNvSpPr>
              <p:nvPr/>
            </p:nvSpPr>
            <p:spPr bwMode="auto">
              <a:xfrm>
                <a:off x="3768" y="1171"/>
                <a:ext cx="473"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SEQ07</a:t>
                </a:r>
                <a:endParaRPr lang="en-US" altLang="zh-TW" sz="1200"/>
              </a:p>
            </p:txBody>
          </p:sp>
          <p:sp>
            <p:nvSpPr>
              <p:cNvPr id="71696" name="Line 101"/>
              <p:cNvSpPr>
                <a:spLocks noChangeShapeType="1"/>
              </p:cNvSpPr>
              <p:nvPr/>
            </p:nvSpPr>
            <p:spPr bwMode="auto">
              <a:xfrm flipH="1">
                <a:off x="3747" y="1493"/>
                <a:ext cx="214" cy="1"/>
              </a:xfrm>
              <a:prstGeom prst="line">
                <a:avLst/>
              </a:prstGeom>
              <a:noFill/>
              <a:ln w="4763">
                <a:solidFill>
                  <a:srgbClr val="000000"/>
                </a:solidFill>
                <a:round/>
                <a:headEnd/>
                <a:tailEnd/>
              </a:ln>
            </p:spPr>
            <p:txBody>
              <a:bodyPr/>
              <a:lstStyle/>
              <a:p>
                <a:endParaRPr lang="zh-TW" altLang="en-US"/>
              </a:p>
            </p:txBody>
          </p:sp>
          <p:sp>
            <p:nvSpPr>
              <p:cNvPr id="71697" name="Rectangle 102"/>
              <p:cNvSpPr>
                <a:spLocks noChangeArrowheads="1"/>
              </p:cNvSpPr>
              <p:nvPr/>
            </p:nvSpPr>
            <p:spPr bwMode="auto">
              <a:xfrm>
                <a:off x="3980" y="1471"/>
                <a:ext cx="473"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SEQ10</a:t>
                </a:r>
                <a:endParaRPr lang="en-US" altLang="zh-TW" sz="1200"/>
              </a:p>
            </p:txBody>
          </p:sp>
          <p:sp>
            <p:nvSpPr>
              <p:cNvPr id="71698" name="Line 103"/>
              <p:cNvSpPr>
                <a:spLocks noChangeShapeType="1"/>
              </p:cNvSpPr>
              <p:nvPr/>
            </p:nvSpPr>
            <p:spPr bwMode="auto">
              <a:xfrm flipH="1">
                <a:off x="3961" y="1794"/>
                <a:ext cx="215" cy="1"/>
              </a:xfrm>
              <a:prstGeom prst="line">
                <a:avLst/>
              </a:prstGeom>
              <a:noFill/>
              <a:ln w="4763">
                <a:solidFill>
                  <a:srgbClr val="000000"/>
                </a:solidFill>
                <a:round/>
                <a:headEnd/>
                <a:tailEnd/>
              </a:ln>
            </p:spPr>
            <p:txBody>
              <a:bodyPr/>
              <a:lstStyle/>
              <a:p>
                <a:endParaRPr lang="zh-TW" altLang="en-US"/>
              </a:p>
            </p:txBody>
          </p:sp>
          <p:sp>
            <p:nvSpPr>
              <p:cNvPr id="71699" name="Rectangle 104"/>
              <p:cNvSpPr>
                <a:spLocks noChangeArrowheads="1"/>
              </p:cNvSpPr>
              <p:nvPr/>
            </p:nvSpPr>
            <p:spPr bwMode="auto">
              <a:xfrm>
                <a:off x="4196" y="1768"/>
                <a:ext cx="473"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SEQ04</a:t>
                </a:r>
                <a:endParaRPr lang="en-US" altLang="zh-TW" sz="1200"/>
              </a:p>
            </p:txBody>
          </p:sp>
          <p:sp>
            <p:nvSpPr>
              <p:cNvPr id="71700" name="Line 105"/>
              <p:cNvSpPr>
                <a:spLocks noChangeShapeType="1"/>
              </p:cNvSpPr>
              <p:nvPr/>
            </p:nvSpPr>
            <p:spPr bwMode="auto">
              <a:xfrm flipH="1">
                <a:off x="4142" y="2091"/>
                <a:ext cx="214" cy="1"/>
              </a:xfrm>
              <a:prstGeom prst="line">
                <a:avLst/>
              </a:prstGeom>
              <a:noFill/>
              <a:ln w="4763">
                <a:solidFill>
                  <a:srgbClr val="000000"/>
                </a:solidFill>
                <a:round/>
                <a:headEnd/>
                <a:tailEnd/>
              </a:ln>
            </p:spPr>
            <p:txBody>
              <a:bodyPr/>
              <a:lstStyle/>
              <a:p>
                <a:endParaRPr lang="zh-TW" altLang="en-US"/>
              </a:p>
            </p:txBody>
          </p:sp>
          <p:sp>
            <p:nvSpPr>
              <p:cNvPr id="71701" name="Rectangle 106"/>
              <p:cNvSpPr>
                <a:spLocks noChangeArrowheads="1"/>
              </p:cNvSpPr>
              <p:nvPr/>
            </p:nvSpPr>
            <p:spPr bwMode="auto">
              <a:xfrm>
                <a:off x="4375" y="2068"/>
                <a:ext cx="473"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SEQ02</a:t>
                </a:r>
                <a:endParaRPr lang="en-US" altLang="zh-TW" sz="1200"/>
              </a:p>
            </p:txBody>
          </p:sp>
          <p:sp>
            <p:nvSpPr>
              <p:cNvPr id="71702" name="Line 107"/>
              <p:cNvSpPr>
                <a:spLocks noChangeShapeType="1"/>
              </p:cNvSpPr>
              <p:nvPr/>
            </p:nvSpPr>
            <p:spPr bwMode="auto">
              <a:xfrm flipH="1">
                <a:off x="4350" y="2392"/>
                <a:ext cx="218" cy="1"/>
              </a:xfrm>
              <a:prstGeom prst="line">
                <a:avLst/>
              </a:prstGeom>
              <a:noFill/>
              <a:ln w="4763">
                <a:solidFill>
                  <a:srgbClr val="000000"/>
                </a:solidFill>
                <a:round/>
                <a:headEnd/>
                <a:tailEnd/>
              </a:ln>
            </p:spPr>
            <p:txBody>
              <a:bodyPr/>
              <a:lstStyle/>
              <a:p>
                <a:endParaRPr lang="zh-TW" altLang="en-US"/>
              </a:p>
            </p:txBody>
          </p:sp>
          <p:sp>
            <p:nvSpPr>
              <p:cNvPr id="71703" name="Rectangle 108"/>
              <p:cNvSpPr>
                <a:spLocks noChangeArrowheads="1"/>
              </p:cNvSpPr>
              <p:nvPr/>
            </p:nvSpPr>
            <p:spPr bwMode="auto">
              <a:xfrm>
                <a:off x="4588" y="2367"/>
                <a:ext cx="473"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SEQ05</a:t>
                </a:r>
                <a:endParaRPr lang="en-US" altLang="zh-TW" sz="1200"/>
              </a:p>
            </p:txBody>
          </p:sp>
          <p:sp>
            <p:nvSpPr>
              <p:cNvPr id="71704" name="Line 109"/>
              <p:cNvSpPr>
                <a:spLocks noChangeShapeType="1"/>
              </p:cNvSpPr>
              <p:nvPr/>
            </p:nvSpPr>
            <p:spPr bwMode="auto">
              <a:xfrm flipH="1">
                <a:off x="4350" y="2689"/>
                <a:ext cx="218" cy="1"/>
              </a:xfrm>
              <a:prstGeom prst="line">
                <a:avLst/>
              </a:prstGeom>
              <a:noFill/>
              <a:ln w="4763">
                <a:solidFill>
                  <a:srgbClr val="000000"/>
                </a:solidFill>
                <a:round/>
                <a:headEnd/>
                <a:tailEnd/>
              </a:ln>
            </p:spPr>
            <p:txBody>
              <a:bodyPr/>
              <a:lstStyle/>
              <a:p>
                <a:endParaRPr lang="zh-TW" altLang="en-US"/>
              </a:p>
            </p:txBody>
          </p:sp>
          <p:sp>
            <p:nvSpPr>
              <p:cNvPr id="71705" name="Rectangle 110"/>
              <p:cNvSpPr>
                <a:spLocks noChangeArrowheads="1"/>
              </p:cNvSpPr>
              <p:nvPr/>
            </p:nvSpPr>
            <p:spPr bwMode="auto">
              <a:xfrm>
                <a:off x="4588" y="2667"/>
                <a:ext cx="473"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SEQ06</a:t>
                </a:r>
                <a:endParaRPr lang="en-US" altLang="zh-TW" sz="1200"/>
              </a:p>
            </p:txBody>
          </p:sp>
          <p:sp>
            <p:nvSpPr>
              <p:cNvPr id="71706" name="Line 111"/>
              <p:cNvSpPr>
                <a:spLocks noChangeShapeType="1"/>
              </p:cNvSpPr>
              <p:nvPr/>
            </p:nvSpPr>
            <p:spPr bwMode="auto">
              <a:xfrm flipH="1">
                <a:off x="4142" y="2542"/>
                <a:ext cx="208" cy="1"/>
              </a:xfrm>
              <a:prstGeom prst="line">
                <a:avLst/>
              </a:prstGeom>
              <a:noFill/>
              <a:ln w="4763">
                <a:solidFill>
                  <a:srgbClr val="000000"/>
                </a:solidFill>
                <a:round/>
                <a:headEnd/>
                <a:tailEnd/>
              </a:ln>
            </p:spPr>
            <p:txBody>
              <a:bodyPr/>
              <a:lstStyle/>
              <a:p>
                <a:endParaRPr lang="zh-TW" altLang="en-US"/>
              </a:p>
            </p:txBody>
          </p:sp>
          <p:sp>
            <p:nvSpPr>
              <p:cNvPr id="71707" name="Line 112"/>
              <p:cNvSpPr>
                <a:spLocks noChangeShapeType="1"/>
              </p:cNvSpPr>
              <p:nvPr/>
            </p:nvSpPr>
            <p:spPr bwMode="auto">
              <a:xfrm>
                <a:off x="4350" y="2392"/>
                <a:ext cx="1" cy="297"/>
              </a:xfrm>
              <a:prstGeom prst="line">
                <a:avLst/>
              </a:prstGeom>
              <a:noFill/>
              <a:ln w="4763">
                <a:solidFill>
                  <a:srgbClr val="000000"/>
                </a:solidFill>
                <a:round/>
                <a:headEnd/>
                <a:tailEnd/>
              </a:ln>
            </p:spPr>
            <p:txBody>
              <a:bodyPr/>
              <a:lstStyle/>
              <a:p>
                <a:endParaRPr lang="zh-TW" altLang="en-US"/>
              </a:p>
            </p:txBody>
          </p:sp>
          <p:sp>
            <p:nvSpPr>
              <p:cNvPr id="71708" name="Line 113"/>
              <p:cNvSpPr>
                <a:spLocks noChangeShapeType="1"/>
              </p:cNvSpPr>
              <p:nvPr/>
            </p:nvSpPr>
            <p:spPr bwMode="auto">
              <a:xfrm flipH="1">
                <a:off x="3961" y="2316"/>
                <a:ext cx="181" cy="1"/>
              </a:xfrm>
              <a:prstGeom prst="line">
                <a:avLst/>
              </a:prstGeom>
              <a:noFill/>
              <a:ln w="4763">
                <a:solidFill>
                  <a:srgbClr val="000000"/>
                </a:solidFill>
                <a:round/>
                <a:headEnd/>
                <a:tailEnd/>
              </a:ln>
            </p:spPr>
            <p:txBody>
              <a:bodyPr/>
              <a:lstStyle/>
              <a:p>
                <a:endParaRPr lang="zh-TW" altLang="en-US"/>
              </a:p>
            </p:txBody>
          </p:sp>
          <p:sp>
            <p:nvSpPr>
              <p:cNvPr id="71709" name="Line 114"/>
              <p:cNvSpPr>
                <a:spLocks noChangeShapeType="1"/>
              </p:cNvSpPr>
              <p:nvPr/>
            </p:nvSpPr>
            <p:spPr bwMode="auto">
              <a:xfrm>
                <a:off x="4142" y="2091"/>
                <a:ext cx="1" cy="451"/>
              </a:xfrm>
              <a:prstGeom prst="line">
                <a:avLst/>
              </a:prstGeom>
              <a:noFill/>
              <a:ln w="4763">
                <a:solidFill>
                  <a:srgbClr val="000000"/>
                </a:solidFill>
                <a:round/>
                <a:headEnd/>
                <a:tailEnd/>
              </a:ln>
            </p:spPr>
            <p:txBody>
              <a:bodyPr/>
              <a:lstStyle/>
              <a:p>
                <a:endParaRPr lang="zh-TW" altLang="en-US"/>
              </a:p>
            </p:txBody>
          </p:sp>
          <p:sp>
            <p:nvSpPr>
              <p:cNvPr id="71710" name="Line 115"/>
              <p:cNvSpPr>
                <a:spLocks noChangeShapeType="1"/>
              </p:cNvSpPr>
              <p:nvPr/>
            </p:nvSpPr>
            <p:spPr bwMode="auto">
              <a:xfrm flipH="1">
                <a:off x="3747" y="2055"/>
                <a:ext cx="214" cy="1"/>
              </a:xfrm>
              <a:prstGeom prst="line">
                <a:avLst/>
              </a:prstGeom>
              <a:noFill/>
              <a:ln w="4763">
                <a:solidFill>
                  <a:srgbClr val="000000"/>
                </a:solidFill>
                <a:round/>
                <a:headEnd/>
                <a:tailEnd/>
              </a:ln>
            </p:spPr>
            <p:txBody>
              <a:bodyPr/>
              <a:lstStyle/>
              <a:p>
                <a:endParaRPr lang="zh-TW" altLang="en-US"/>
              </a:p>
            </p:txBody>
          </p:sp>
          <p:sp>
            <p:nvSpPr>
              <p:cNvPr id="71711" name="Line 116"/>
              <p:cNvSpPr>
                <a:spLocks noChangeShapeType="1"/>
              </p:cNvSpPr>
              <p:nvPr/>
            </p:nvSpPr>
            <p:spPr bwMode="auto">
              <a:xfrm>
                <a:off x="3961" y="1794"/>
                <a:ext cx="1" cy="522"/>
              </a:xfrm>
              <a:prstGeom prst="line">
                <a:avLst/>
              </a:prstGeom>
              <a:noFill/>
              <a:ln w="4763">
                <a:solidFill>
                  <a:srgbClr val="000000"/>
                </a:solidFill>
                <a:round/>
                <a:headEnd/>
                <a:tailEnd/>
              </a:ln>
            </p:spPr>
            <p:txBody>
              <a:bodyPr/>
              <a:lstStyle/>
              <a:p>
                <a:endParaRPr lang="zh-TW" altLang="en-US"/>
              </a:p>
            </p:txBody>
          </p:sp>
          <p:sp>
            <p:nvSpPr>
              <p:cNvPr id="71712" name="Line 117"/>
              <p:cNvSpPr>
                <a:spLocks noChangeShapeType="1"/>
              </p:cNvSpPr>
              <p:nvPr/>
            </p:nvSpPr>
            <p:spPr bwMode="auto">
              <a:xfrm flipH="1">
                <a:off x="3529" y="1776"/>
                <a:ext cx="218" cy="1"/>
              </a:xfrm>
              <a:prstGeom prst="line">
                <a:avLst/>
              </a:prstGeom>
              <a:noFill/>
              <a:ln w="4763">
                <a:solidFill>
                  <a:srgbClr val="000000"/>
                </a:solidFill>
                <a:round/>
                <a:headEnd/>
                <a:tailEnd/>
              </a:ln>
            </p:spPr>
            <p:txBody>
              <a:bodyPr/>
              <a:lstStyle/>
              <a:p>
                <a:endParaRPr lang="zh-TW" altLang="en-US"/>
              </a:p>
            </p:txBody>
          </p:sp>
          <p:sp>
            <p:nvSpPr>
              <p:cNvPr id="71713" name="Line 118"/>
              <p:cNvSpPr>
                <a:spLocks noChangeShapeType="1"/>
              </p:cNvSpPr>
              <p:nvPr/>
            </p:nvSpPr>
            <p:spPr bwMode="auto">
              <a:xfrm>
                <a:off x="3747" y="1493"/>
                <a:ext cx="1" cy="562"/>
              </a:xfrm>
              <a:prstGeom prst="line">
                <a:avLst/>
              </a:prstGeom>
              <a:noFill/>
              <a:ln w="4763">
                <a:solidFill>
                  <a:srgbClr val="000000"/>
                </a:solidFill>
                <a:round/>
                <a:headEnd/>
                <a:tailEnd/>
              </a:ln>
            </p:spPr>
            <p:txBody>
              <a:bodyPr/>
              <a:lstStyle/>
              <a:p>
                <a:endParaRPr lang="zh-TW" altLang="en-US"/>
              </a:p>
            </p:txBody>
          </p:sp>
          <p:sp>
            <p:nvSpPr>
              <p:cNvPr id="71714" name="Line 119"/>
              <p:cNvSpPr>
                <a:spLocks noChangeShapeType="1"/>
              </p:cNvSpPr>
              <p:nvPr/>
            </p:nvSpPr>
            <p:spPr bwMode="auto">
              <a:xfrm flipH="1">
                <a:off x="3315" y="1486"/>
                <a:ext cx="214" cy="1"/>
              </a:xfrm>
              <a:prstGeom prst="line">
                <a:avLst/>
              </a:prstGeom>
              <a:noFill/>
              <a:ln w="4763">
                <a:solidFill>
                  <a:srgbClr val="000000"/>
                </a:solidFill>
                <a:round/>
                <a:headEnd/>
                <a:tailEnd/>
              </a:ln>
            </p:spPr>
            <p:txBody>
              <a:bodyPr/>
              <a:lstStyle/>
              <a:p>
                <a:endParaRPr lang="zh-TW" altLang="en-US"/>
              </a:p>
            </p:txBody>
          </p:sp>
          <p:sp>
            <p:nvSpPr>
              <p:cNvPr id="71715" name="Line 120"/>
              <p:cNvSpPr>
                <a:spLocks noChangeShapeType="1"/>
              </p:cNvSpPr>
              <p:nvPr/>
            </p:nvSpPr>
            <p:spPr bwMode="auto">
              <a:xfrm>
                <a:off x="3529" y="1196"/>
                <a:ext cx="1" cy="580"/>
              </a:xfrm>
              <a:prstGeom prst="line">
                <a:avLst/>
              </a:prstGeom>
              <a:noFill/>
              <a:ln w="4763">
                <a:solidFill>
                  <a:srgbClr val="000000"/>
                </a:solidFill>
                <a:round/>
                <a:headEnd/>
                <a:tailEnd/>
              </a:ln>
            </p:spPr>
            <p:txBody>
              <a:bodyPr/>
              <a:lstStyle/>
              <a:p>
                <a:endParaRPr lang="zh-TW" altLang="en-US"/>
              </a:p>
            </p:txBody>
          </p:sp>
          <p:sp>
            <p:nvSpPr>
              <p:cNvPr id="71716" name="Line 121"/>
              <p:cNvSpPr>
                <a:spLocks noChangeShapeType="1"/>
              </p:cNvSpPr>
              <p:nvPr/>
            </p:nvSpPr>
            <p:spPr bwMode="auto">
              <a:xfrm flipH="1">
                <a:off x="3529" y="2990"/>
                <a:ext cx="218" cy="1"/>
              </a:xfrm>
              <a:prstGeom prst="line">
                <a:avLst/>
              </a:prstGeom>
              <a:noFill/>
              <a:ln w="4763">
                <a:solidFill>
                  <a:srgbClr val="000000"/>
                </a:solidFill>
                <a:round/>
                <a:headEnd/>
                <a:tailEnd/>
              </a:ln>
            </p:spPr>
            <p:txBody>
              <a:bodyPr/>
              <a:lstStyle/>
              <a:p>
                <a:endParaRPr lang="zh-TW" altLang="en-US"/>
              </a:p>
            </p:txBody>
          </p:sp>
          <p:sp>
            <p:nvSpPr>
              <p:cNvPr id="71717" name="Rectangle 122"/>
              <p:cNvSpPr>
                <a:spLocks noChangeArrowheads="1"/>
              </p:cNvSpPr>
              <p:nvPr/>
            </p:nvSpPr>
            <p:spPr bwMode="auto">
              <a:xfrm>
                <a:off x="3768" y="2964"/>
                <a:ext cx="473"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SEQ09</a:t>
                </a:r>
                <a:endParaRPr lang="en-US" altLang="zh-TW" sz="1200"/>
              </a:p>
            </p:txBody>
          </p:sp>
          <p:sp>
            <p:nvSpPr>
              <p:cNvPr id="71718" name="Line 123"/>
              <p:cNvSpPr>
                <a:spLocks noChangeShapeType="1"/>
              </p:cNvSpPr>
              <p:nvPr/>
            </p:nvSpPr>
            <p:spPr bwMode="auto">
              <a:xfrm flipH="1">
                <a:off x="3529" y="3290"/>
                <a:ext cx="218" cy="1"/>
              </a:xfrm>
              <a:prstGeom prst="line">
                <a:avLst/>
              </a:prstGeom>
              <a:noFill/>
              <a:ln w="4763">
                <a:solidFill>
                  <a:srgbClr val="000000"/>
                </a:solidFill>
                <a:round/>
                <a:headEnd/>
                <a:tailEnd/>
              </a:ln>
            </p:spPr>
            <p:txBody>
              <a:bodyPr/>
              <a:lstStyle/>
              <a:p>
                <a:endParaRPr lang="zh-TW" altLang="en-US"/>
              </a:p>
            </p:txBody>
          </p:sp>
          <p:sp>
            <p:nvSpPr>
              <p:cNvPr id="71719" name="Rectangle 124"/>
              <p:cNvSpPr>
                <a:spLocks noChangeArrowheads="1"/>
              </p:cNvSpPr>
              <p:nvPr/>
            </p:nvSpPr>
            <p:spPr bwMode="auto">
              <a:xfrm>
                <a:off x="3768" y="3265"/>
                <a:ext cx="473" cy="176"/>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SEQ08</a:t>
                </a:r>
                <a:endParaRPr lang="en-US" altLang="zh-TW" sz="1200"/>
              </a:p>
            </p:txBody>
          </p:sp>
          <p:sp>
            <p:nvSpPr>
              <p:cNvPr id="71720" name="Line 125"/>
              <p:cNvSpPr>
                <a:spLocks noChangeShapeType="1"/>
              </p:cNvSpPr>
              <p:nvPr/>
            </p:nvSpPr>
            <p:spPr bwMode="auto">
              <a:xfrm flipH="1">
                <a:off x="3315" y="3140"/>
                <a:ext cx="214" cy="1"/>
              </a:xfrm>
              <a:prstGeom prst="line">
                <a:avLst/>
              </a:prstGeom>
              <a:noFill/>
              <a:ln w="4763">
                <a:solidFill>
                  <a:srgbClr val="000000"/>
                </a:solidFill>
                <a:round/>
                <a:headEnd/>
                <a:tailEnd/>
              </a:ln>
            </p:spPr>
            <p:txBody>
              <a:bodyPr/>
              <a:lstStyle/>
              <a:p>
                <a:endParaRPr lang="zh-TW" altLang="en-US"/>
              </a:p>
            </p:txBody>
          </p:sp>
          <p:sp>
            <p:nvSpPr>
              <p:cNvPr id="71721" name="Line 126"/>
              <p:cNvSpPr>
                <a:spLocks noChangeShapeType="1"/>
              </p:cNvSpPr>
              <p:nvPr/>
            </p:nvSpPr>
            <p:spPr bwMode="auto">
              <a:xfrm>
                <a:off x="3529" y="2990"/>
                <a:ext cx="1" cy="300"/>
              </a:xfrm>
              <a:prstGeom prst="line">
                <a:avLst/>
              </a:prstGeom>
              <a:noFill/>
              <a:ln w="4763">
                <a:solidFill>
                  <a:srgbClr val="000000"/>
                </a:solidFill>
                <a:round/>
                <a:headEnd/>
                <a:tailEnd/>
              </a:ln>
            </p:spPr>
            <p:txBody>
              <a:bodyPr/>
              <a:lstStyle/>
              <a:p>
                <a:endParaRPr lang="zh-TW" altLang="en-US"/>
              </a:p>
            </p:txBody>
          </p:sp>
          <p:sp>
            <p:nvSpPr>
              <p:cNvPr id="71722" name="Line 127"/>
              <p:cNvSpPr>
                <a:spLocks noChangeShapeType="1"/>
              </p:cNvSpPr>
              <p:nvPr/>
            </p:nvSpPr>
            <p:spPr bwMode="auto">
              <a:xfrm flipH="1">
                <a:off x="3100" y="2313"/>
                <a:ext cx="215" cy="1"/>
              </a:xfrm>
              <a:prstGeom prst="line">
                <a:avLst/>
              </a:prstGeom>
              <a:noFill/>
              <a:ln w="4763">
                <a:solidFill>
                  <a:srgbClr val="000000"/>
                </a:solidFill>
                <a:round/>
                <a:headEnd/>
                <a:tailEnd/>
              </a:ln>
            </p:spPr>
            <p:txBody>
              <a:bodyPr/>
              <a:lstStyle/>
              <a:p>
                <a:endParaRPr lang="zh-TW" altLang="en-US"/>
              </a:p>
            </p:txBody>
          </p:sp>
          <p:sp>
            <p:nvSpPr>
              <p:cNvPr id="71723" name="Line 128"/>
              <p:cNvSpPr>
                <a:spLocks noChangeShapeType="1"/>
              </p:cNvSpPr>
              <p:nvPr/>
            </p:nvSpPr>
            <p:spPr bwMode="auto">
              <a:xfrm>
                <a:off x="3315" y="1486"/>
                <a:ext cx="1" cy="1654"/>
              </a:xfrm>
              <a:prstGeom prst="line">
                <a:avLst/>
              </a:prstGeom>
              <a:noFill/>
              <a:ln w="4763">
                <a:solidFill>
                  <a:srgbClr val="000000"/>
                </a:solidFill>
                <a:round/>
                <a:headEnd/>
                <a:tailEnd/>
              </a:ln>
            </p:spPr>
            <p:txBody>
              <a:bodyPr/>
              <a:lstStyle/>
              <a:p>
                <a:endParaRPr lang="zh-TW" altLang="en-US"/>
              </a:p>
            </p:txBody>
          </p:sp>
          <p:sp>
            <p:nvSpPr>
              <p:cNvPr id="71724" name="Line 129"/>
              <p:cNvSpPr>
                <a:spLocks noChangeShapeType="1"/>
              </p:cNvSpPr>
              <p:nvPr/>
            </p:nvSpPr>
            <p:spPr bwMode="auto">
              <a:xfrm flipH="1">
                <a:off x="2886" y="1604"/>
                <a:ext cx="214" cy="1"/>
              </a:xfrm>
              <a:prstGeom prst="line">
                <a:avLst/>
              </a:prstGeom>
              <a:noFill/>
              <a:ln w="4763">
                <a:solidFill>
                  <a:srgbClr val="000000"/>
                </a:solidFill>
                <a:round/>
                <a:headEnd/>
                <a:tailEnd/>
              </a:ln>
            </p:spPr>
            <p:txBody>
              <a:bodyPr/>
              <a:lstStyle/>
              <a:p>
                <a:endParaRPr lang="zh-TW" altLang="en-US"/>
              </a:p>
            </p:txBody>
          </p:sp>
          <p:sp>
            <p:nvSpPr>
              <p:cNvPr id="71725" name="Line 130"/>
              <p:cNvSpPr>
                <a:spLocks noChangeShapeType="1"/>
              </p:cNvSpPr>
              <p:nvPr/>
            </p:nvSpPr>
            <p:spPr bwMode="auto">
              <a:xfrm>
                <a:off x="3100" y="895"/>
                <a:ext cx="1" cy="1418"/>
              </a:xfrm>
              <a:prstGeom prst="line">
                <a:avLst/>
              </a:prstGeom>
              <a:noFill/>
              <a:ln w="4763">
                <a:solidFill>
                  <a:srgbClr val="000000"/>
                </a:solidFill>
                <a:round/>
                <a:headEnd/>
                <a:tailEnd/>
              </a:ln>
            </p:spPr>
            <p:txBody>
              <a:bodyPr/>
              <a:lstStyle/>
              <a:p>
                <a:endParaRPr lang="zh-TW" altLang="en-US"/>
              </a:p>
            </p:txBody>
          </p:sp>
          <p:sp>
            <p:nvSpPr>
              <p:cNvPr id="71726" name="Line 131"/>
              <p:cNvSpPr>
                <a:spLocks noChangeShapeType="1"/>
              </p:cNvSpPr>
              <p:nvPr/>
            </p:nvSpPr>
            <p:spPr bwMode="auto">
              <a:xfrm>
                <a:off x="2886" y="598"/>
                <a:ext cx="1" cy="1006"/>
              </a:xfrm>
              <a:prstGeom prst="line">
                <a:avLst/>
              </a:prstGeom>
              <a:noFill/>
              <a:ln w="4763">
                <a:solidFill>
                  <a:srgbClr val="000000"/>
                </a:solidFill>
                <a:round/>
                <a:headEnd/>
                <a:tailEnd/>
              </a:ln>
            </p:spPr>
            <p:txBody>
              <a:bodyPr/>
              <a:lstStyle/>
              <a:p>
                <a:endParaRPr lang="zh-TW" altLang="en-US"/>
              </a:p>
            </p:txBody>
          </p:sp>
        </p:grpSp>
        <p:sp>
          <p:nvSpPr>
            <p:cNvPr id="71686" name="Rectangle 133"/>
            <p:cNvSpPr>
              <a:spLocks noChangeArrowheads="1"/>
            </p:cNvSpPr>
            <p:nvPr/>
          </p:nvSpPr>
          <p:spPr bwMode="auto">
            <a:xfrm>
              <a:off x="385" y="346"/>
              <a:ext cx="3674" cy="2410"/>
            </a:xfrm>
            <a:prstGeom prst="rect">
              <a:avLst/>
            </a:prstGeom>
            <a:noFill/>
            <a:ln w="9525">
              <a:noFill/>
              <a:miter lim="800000"/>
              <a:headEnd/>
              <a:tailEnd/>
            </a:ln>
          </p:spPr>
          <p:txBody>
            <a:bodyPr>
              <a:spAutoFit/>
            </a:bodyPr>
            <a:lstStyle/>
            <a:p>
              <a:pPr>
                <a:lnSpc>
                  <a:spcPct val="50000"/>
                </a:lnSpc>
                <a:spcBef>
                  <a:spcPct val="50000"/>
                </a:spcBef>
              </a:pPr>
              <a:r>
                <a:rPr lang="en-US" altLang="zh-TW" sz="1000" b="0">
                  <a:latin typeface="Courier New" pitchFamily="49" charset="0"/>
                </a:rPr>
                <a:t>CONSENSUS TREE:</a:t>
              </a:r>
            </a:p>
            <a:p>
              <a:pPr>
                <a:lnSpc>
                  <a:spcPct val="50000"/>
                </a:lnSpc>
                <a:spcBef>
                  <a:spcPct val="50000"/>
                </a:spcBef>
              </a:pPr>
              <a:r>
                <a:rPr lang="en-US" altLang="zh-TW" sz="1000" b="0">
                  <a:latin typeface="Courier New" pitchFamily="49" charset="0"/>
                </a:rPr>
                <a:t>the numbers forks indicate the number</a:t>
              </a:r>
            </a:p>
            <a:p>
              <a:pPr>
                <a:lnSpc>
                  <a:spcPct val="50000"/>
                </a:lnSpc>
                <a:spcBef>
                  <a:spcPct val="50000"/>
                </a:spcBef>
              </a:pPr>
              <a:r>
                <a:rPr lang="en-US" altLang="zh-TW" sz="1000" b="0">
                  <a:latin typeface="Courier New" pitchFamily="49" charset="0"/>
                </a:rPr>
                <a:t>of times the group consisting of the species</a:t>
              </a:r>
            </a:p>
            <a:p>
              <a:pPr>
                <a:lnSpc>
                  <a:spcPct val="50000"/>
                </a:lnSpc>
                <a:spcBef>
                  <a:spcPct val="50000"/>
                </a:spcBef>
              </a:pPr>
              <a:r>
                <a:rPr lang="en-US" altLang="zh-TW" sz="1000" b="0">
                  <a:latin typeface="Courier New" pitchFamily="49" charset="0"/>
                </a:rPr>
                <a:t>which are to the right of that fork occurred</a:t>
              </a:r>
            </a:p>
            <a:p>
              <a:pPr>
                <a:lnSpc>
                  <a:spcPct val="50000"/>
                </a:lnSpc>
                <a:spcBef>
                  <a:spcPct val="50000"/>
                </a:spcBef>
              </a:pPr>
              <a:r>
                <a:rPr lang="en-US" altLang="zh-TW" sz="1000" b="0">
                  <a:latin typeface="Courier New" pitchFamily="49" charset="0"/>
                </a:rPr>
                <a:t>among the trees, out of  98.00 trees</a:t>
              </a:r>
            </a:p>
            <a:p>
              <a:pPr>
                <a:lnSpc>
                  <a:spcPct val="50000"/>
                </a:lnSpc>
                <a:spcBef>
                  <a:spcPct val="50000"/>
                </a:spcBef>
              </a:pPr>
              <a:endParaRPr lang="en-US" altLang="zh-TW" sz="1000" b="0">
                <a:latin typeface="Courier New" pitchFamily="49" charset="0"/>
              </a:endParaRPr>
            </a:p>
            <a:p>
              <a:pPr>
                <a:lnSpc>
                  <a:spcPct val="50000"/>
                </a:lnSpc>
                <a:spcBef>
                  <a:spcPct val="50000"/>
                </a:spcBef>
              </a:pPr>
              <a:r>
                <a:rPr lang="en-US" altLang="zh-TW" sz="1000" b="0">
                  <a:latin typeface="Courier New" pitchFamily="49" charset="0"/>
                </a:rPr>
                <a:t>                                                   +------SEQ05</a:t>
              </a:r>
            </a:p>
            <a:p>
              <a:pPr>
                <a:lnSpc>
                  <a:spcPct val="50000"/>
                </a:lnSpc>
                <a:spcBef>
                  <a:spcPct val="50000"/>
                </a:spcBef>
              </a:pPr>
              <a:r>
                <a:rPr lang="en-US" altLang="zh-TW" sz="1000" b="0">
                  <a:latin typeface="Courier New" pitchFamily="49" charset="0"/>
                </a:rPr>
                <a:t>                                            +-96.0-|</a:t>
              </a:r>
            </a:p>
            <a:p>
              <a:pPr>
                <a:lnSpc>
                  <a:spcPct val="50000"/>
                </a:lnSpc>
                <a:spcBef>
                  <a:spcPct val="50000"/>
                </a:spcBef>
              </a:pPr>
              <a:r>
                <a:rPr lang="en-US" altLang="zh-TW" sz="1000" b="0">
                  <a:latin typeface="Courier New" pitchFamily="49" charset="0"/>
                </a:rPr>
                <a:t>                                     +-82.0-|      +------SEQ06</a:t>
              </a:r>
            </a:p>
            <a:p>
              <a:pPr>
                <a:lnSpc>
                  <a:spcPct val="50000"/>
                </a:lnSpc>
                <a:spcBef>
                  <a:spcPct val="50000"/>
                </a:spcBef>
              </a:pPr>
              <a:r>
                <a:rPr lang="en-US" altLang="zh-TW" sz="1000" b="0">
                  <a:latin typeface="Courier New" pitchFamily="49" charset="0"/>
                </a:rPr>
                <a:t>                                     |      |</a:t>
              </a:r>
            </a:p>
            <a:p>
              <a:pPr>
                <a:lnSpc>
                  <a:spcPct val="50000"/>
                </a:lnSpc>
                <a:spcBef>
                  <a:spcPct val="50000"/>
                </a:spcBef>
              </a:pPr>
              <a:r>
                <a:rPr lang="en-US" altLang="zh-TW" sz="1000" b="0">
                  <a:latin typeface="Courier New" pitchFamily="49" charset="0"/>
                </a:rPr>
                <a:t>                              +-97.5-|      +-------------SEQ02</a:t>
              </a:r>
            </a:p>
            <a:p>
              <a:pPr>
                <a:lnSpc>
                  <a:spcPct val="50000"/>
                </a:lnSpc>
                <a:spcBef>
                  <a:spcPct val="50000"/>
                </a:spcBef>
              </a:pPr>
              <a:r>
                <a:rPr lang="en-US" altLang="zh-TW" sz="1000" b="0">
                  <a:latin typeface="Courier New" pitchFamily="49" charset="0"/>
                </a:rPr>
                <a:t>                              |      |</a:t>
              </a:r>
            </a:p>
            <a:p>
              <a:pPr>
                <a:lnSpc>
                  <a:spcPct val="50000"/>
                </a:lnSpc>
                <a:spcBef>
                  <a:spcPct val="50000"/>
                </a:spcBef>
              </a:pPr>
              <a:r>
                <a:rPr lang="en-US" altLang="zh-TW" sz="1000" b="0">
                  <a:latin typeface="Courier New" pitchFamily="49" charset="0"/>
                </a:rPr>
                <a:t>                       +-98.0-|      +--------------------SEQ04</a:t>
              </a:r>
            </a:p>
            <a:p>
              <a:pPr>
                <a:lnSpc>
                  <a:spcPct val="50000"/>
                </a:lnSpc>
                <a:spcBef>
                  <a:spcPct val="50000"/>
                </a:spcBef>
              </a:pPr>
              <a:r>
                <a:rPr lang="en-US" altLang="zh-TW" sz="1000" b="0">
                  <a:latin typeface="Courier New" pitchFamily="49" charset="0"/>
                </a:rPr>
                <a:t>                       |      |</a:t>
              </a:r>
            </a:p>
            <a:p>
              <a:pPr>
                <a:lnSpc>
                  <a:spcPct val="50000"/>
                </a:lnSpc>
                <a:spcBef>
                  <a:spcPct val="50000"/>
                </a:spcBef>
              </a:pPr>
              <a:r>
                <a:rPr lang="en-US" altLang="zh-TW" sz="1000" b="0">
                  <a:latin typeface="Courier New" pitchFamily="49" charset="0"/>
                </a:rPr>
                <a:t>                +-98.0-|      +---------------------------SEQ10</a:t>
              </a:r>
            </a:p>
            <a:p>
              <a:pPr>
                <a:lnSpc>
                  <a:spcPct val="50000"/>
                </a:lnSpc>
                <a:spcBef>
                  <a:spcPct val="50000"/>
                </a:spcBef>
              </a:pPr>
              <a:r>
                <a:rPr lang="en-US" altLang="zh-TW" sz="1000" b="0">
                  <a:latin typeface="Courier New" pitchFamily="49" charset="0"/>
                </a:rPr>
                <a:t>                |      |</a:t>
              </a:r>
            </a:p>
            <a:p>
              <a:pPr>
                <a:lnSpc>
                  <a:spcPct val="50000"/>
                </a:lnSpc>
                <a:spcBef>
                  <a:spcPct val="50000"/>
                </a:spcBef>
              </a:pPr>
              <a:r>
                <a:rPr lang="en-US" altLang="zh-TW" sz="1000" b="0">
                  <a:latin typeface="Courier New" pitchFamily="49" charset="0"/>
                </a:rPr>
                <a:t>         +-98.0-|      +----------------------------------SEQ07</a:t>
              </a:r>
            </a:p>
            <a:p>
              <a:pPr>
                <a:lnSpc>
                  <a:spcPct val="50000"/>
                </a:lnSpc>
                <a:spcBef>
                  <a:spcPct val="50000"/>
                </a:spcBef>
              </a:pPr>
              <a:r>
                <a:rPr lang="en-US" altLang="zh-TW" sz="1000" b="0">
                  <a:latin typeface="Courier New" pitchFamily="49" charset="0"/>
                </a:rPr>
                <a:t>         |      |</a:t>
              </a:r>
            </a:p>
            <a:p>
              <a:pPr>
                <a:lnSpc>
                  <a:spcPct val="50000"/>
                </a:lnSpc>
                <a:spcBef>
                  <a:spcPct val="50000"/>
                </a:spcBef>
              </a:pPr>
              <a:r>
                <a:rPr lang="en-US" altLang="zh-TW" sz="1000" b="0">
                  <a:latin typeface="Courier New" pitchFamily="49" charset="0"/>
                </a:rPr>
                <a:t>         |      |                                  +------SEQ09</a:t>
              </a:r>
            </a:p>
            <a:p>
              <a:pPr>
                <a:lnSpc>
                  <a:spcPct val="50000"/>
                </a:lnSpc>
                <a:spcBef>
                  <a:spcPct val="50000"/>
                </a:spcBef>
              </a:pPr>
              <a:r>
                <a:rPr lang="en-US" altLang="zh-TW" sz="1000" b="0">
                  <a:latin typeface="Courier New" pitchFamily="49" charset="0"/>
                </a:rPr>
                <a:t>  +-98.0-|      +-----------------------------98.0-|</a:t>
              </a:r>
            </a:p>
            <a:p>
              <a:pPr>
                <a:lnSpc>
                  <a:spcPct val="50000"/>
                </a:lnSpc>
                <a:spcBef>
                  <a:spcPct val="50000"/>
                </a:spcBef>
              </a:pPr>
              <a:r>
                <a:rPr lang="en-US" altLang="zh-TW" sz="1000" b="0">
                  <a:latin typeface="Courier New" pitchFamily="49" charset="0"/>
                </a:rPr>
                <a:t>  |      |                                         +------SEQ08</a:t>
              </a:r>
            </a:p>
            <a:p>
              <a:pPr>
                <a:lnSpc>
                  <a:spcPct val="50000"/>
                </a:lnSpc>
                <a:spcBef>
                  <a:spcPct val="50000"/>
                </a:spcBef>
              </a:pPr>
              <a:r>
                <a:rPr lang="en-US" altLang="zh-TW" sz="1000" b="0">
                  <a:latin typeface="Courier New" pitchFamily="49" charset="0"/>
                </a:rPr>
                <a:t>  |      |</a:t>
              </a:r>
            </a:p>
            <a:p>
              <a:pPr>
                <a:lnSpc>
                  <a:spcPct val="50000"/>
                </a:lnSpc>
                <a:spcBef>
                  <a:spcPct val="50000"/>
                </a:spcBef>
              </a:pPr>
              <a:r>
                <a:rPr lang="en-US" altLang="zh-TW" sz="1000" b="0">
                  <a:latin typeface="Courier New" pitchFamily="49" charset="0"/>
                </a:rPr>
                <a:t>  |      +------------------------------------------------SEQ03</a:t>
              </a:r>
            </a:p>
            <a:p>
              <a:pPr>
                <a:lnSpc>
                  <a:spcPct val="50000"/>
                </a:lnSpc>
                <a:spcBef>
                  <a:spcPct val="50000"/>
                </a:spcBef>
              </a:pPr>
              <a:r>
                <a:rPr lang="en-US" altLang="zh-TW" sz="1000" b="0">
                  <a:latin typeface="Courier New" pitchFamily="49" charset="0"/>
                </a:rPr>
                <a:t>  |</a:t>
              </a:r>
            </a:p>
            <a:p>
              <a:pPr>
                <a:lnSpc>
                  <a:spcPct val="50000"/>
                </a:lnSpc>
                <a:spcBef>
                  <a:spcPct val="50000"/>
                </a:spcBef>
              </a:pPr>
              <a:r>
                <a:rPr lang="en-US" altLang="zh-TW" sz="1000" b="0">
                  <a:latin typeface="Courier New" pitchFamily="49" charset="0"/>
                </a:rPr>
                <a:t>  +-------------------------------------------------------SEQ01</a:t>
              </a:r>
            </a:p>
          </p:txBody>
        </p:sp>
      </p:grpSp>
      <p:sp>
        <p:nvSpPr>
          <p:cNvPr id="46" name="投影片編號版面配置區 45"/>
          <p:cNvSpPr>
            <a:spLocks noGrp="1"/>
          </p:cNvSpPr>
          <p:nvPr>
            <p:ph type="sldNum" sz="quarter" idx="12"/>
          </p:nvPr>
        </p:nvSpPr>
        <p:spPr/>
        <p:txBody>
          <a:bodyPr/>
          <a:lstStyle/>
          <a:p>
            <a:pPr>
              <a:defRPr/>
            </a:pPr>
            <a:fld id="{8BAEB378-9471-403D-98E7-700D6BB01ABD}" type="slidenum">
              <a:rPr lang="en-US" altLang="zh-TW" smtClean="0"/>
              <a:pPr>
                <a:defRPr/>
              </a:pPr>
              <a:t>60</a:t>
            </a:fld>
            <a:endParaRPr lang="en-US" altLang="zh-TW"/>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06" name="Group 2"/>
          <p:cNvGrpSpPr>
            <a:grpSpLocks/>
          </p:cNvGrpSpPr>
          <p:nvPr/>
        </p:nvGrpSpPr>
        <p:grpSpPr bwMode="auto">
          <a:xfrm>
            <a:off x="755650" y="1160463"/>
            <a:ext cx="6594475" cy="4681537"/>
            <a:chOff x="476" y="731"/>
            <a:chExt cx="4154" cy="2949"/>
          </a:xfrm>
        </p:grpSpPr>
        <p:grpSp>
          <p:nvGrpSpPr>
            <p:cNvPr id="8217" name="Group 3"/>
            <p:cNvGrpSpPr>
              <a:grpSpLocks/>
            </p:cNvGrpSpPr>
            <p:nvPr/>
          </p:nvGrpSpPr>
          <p:grpSpPr bwMode="auto">
            <a:xfrm>
              <a:off x="2911" y="813"/>
              <a:ext cx="923" cy="1065"/>
              <a:chOff x="2905" y="813"/>
              <a:chExt cx="923" cy="1065"/>
            </a:xfrm>
          </p:grpSpPr>
          <p:grpSp>
            <p:nvGrpSpPr>
              <p:cNvPr id="8279" name="Group 4"/>
              <p:cNvGrpSpPr>
                <a:grpSpLocks/>
              </p:cNvGrpSpPr>
              <p:nvPr/>
            </p:nvGrpSpPr>
            <p:grpSpPr bwMode="auto">
              <a:xfrm>
                <a:off x="3545" y="1414"/>
                <a:ext cx="283" cy="464"/>
                <a:chOff x="3545" y="1414"/>
                <a:chExt cx="283" cy="464"/>
              </a:xfrm>
            </p:grpSpPr>
            <p:sp>
              <p:nvSpPr>
                <p:cNvPr id="8284" name="Text Box 5"/>
                <p:cNvSpPr txBox="1">
                  <a:spLocks noChangeArrowheads="1"/>
                </p:cNvSpPr>
                <p:nvPr/>
              </p:nvSpPr>
              <p:spPr bwMode="auto">
                <a:xfrm>
                  <a:off x="3554" y="1743"/>
                  <a:ext cx="266" cy="135"/>
                </a:xfrm>
                <a:prstGeom prst="rect">
                  <a:avLst/>
                </a:prstGeom>
                <a:noFill/>
                <a:ln w="9525">
                  <a:noFill/>
                  <a:miter lim="800000"/>
                  <a:headEnd/>
                  <a:tailEnd/>
                </a:ln>
              </p:spPr>
              <p:txBody>
                <a:bodyPr wrap="none">
                  <a:spAutoFit/>
                </a:bodyPr>
                <a:lstStyle/>
                <a:p>
                  <a:r>
                    <a:rPr kumimoji="0" lang="en-US" altLang="zh-TW">
                      <a:solidFill>
                        <a:schemeClr val="bg2"/>
                      </a:solidFill>
                    </a:rPr>
                    <a:t>inf</a:t>
                  </a:r>
                  <a:r>
                    <a:rPr lang="en-US" altLang="zh-TW">
                      <a:solidFill>
                        <a:schemeClr val="bg2"/>
                      </a:solidFill>
                    </a:rPr>
                    <a:t>ile</a:t>
                  </a:r>
                </a:p>
              </p:txBody>
            </p:sp>
            <p:graphicFrame>
              <p:nvGraphicFramePr>
                <p:cNvPr id="8205" name="Object 6"/>
                <p:cNvGraphicFramePr>
                  <a:graphicFrameLocks noChangeAspect="1"/>
                </p:cNvGraphicFramePr>
                <p:nvPr/>
              </p:nvGraphicFramePr>
              <p:xfrm>
                <a:off x="3545" y="1414"/>
                <a:ext cx="283" cy="340"/>
              </p:xfrm>
              <a:graphic>
                <a:graphicData uri="http://schemas.openxmlformats.org/presentationml/2006/ole">
                  <p:oleObj spid="_x0000_s8205" name="Image" r:id="rId3" imgW="380818" imgH="456821" progId="Photoshop.Image.8">
                    <p:embed/>
                  </p:oleObj>
                </a:graphicData>
              </a:graphic>
            </p:graphicFrame>
          </p:grpSp>
          <p:grpSp>
            <p:nvGrpSpPr>
              <p:cNvPr id="8280" name="Group 7"/>
              <p:cNvGrpSpPr>
                <a:grpSpLocks/>
              </p:cNvGrpSpPr>
              <p:nvPr/>
            </p:nvGrpSpPr>
            <p:grpSpPr bwMode="auto">
              <a:xfrm>
                <a:off x="2905" y="813"/>
                <a:ext cx="327" cy="464"/>
                <a:chOff x="3916" y="2055"/>
                <a:chExt cx="327" cy="464"/>
              </a:xfrm>
            </p:grpSpPr>
            <p:sp>
              <p:nvSpPr>
                <p:cNvPr id="8283" name="Text Box 8"/>
                <p:cNvSpPr txBox="1">
                  <a:spLocks noChangeArrowheads="1"/>
                </p:cNvSpPr>
                <p:nvPr/>
              </p:nvSpPr>
              <p:spPr bwMode="auto">
                <a:xfrm>
                  <a:off x="3916" y="2384"/>
                  <a:ext cx="327" cy="135"/>
                </a:xfrm>
                <a:prstGeom prst="rect">
                  <a:avLst/>
                </a:prstGeom>
                <a:noFill/>
                <a:ln w="9525">
                  <a:noFill/>
                  <a:miter lim="800000"/>
                  <a:headEnd/>
                  <a:tailEnd/>
                </a:ln>
              </p:spPr>
              <p:txBody>
                <a:bodyPr wrap="none">
                  <a:spAutoFit/>
                </a:bodyPr>
                <a:lstStyle/>
                <a:p>
                  <a:r>
                    <a:rPr kumimoji="0" lang="en-US" altLang="zh-TW">
                      <a:solidFill>
                        <a:schemeClr val="bg2"/>
                      </a:solidFill>
                    </a:rPr>
                    <a:t>tree</a:t>
                  </a:r>
                  <a:r>
                    <a:rPr lang="en-US" altLang="zh-TW">
                      <a:solidFill>
                        <a:schemeClr val="bg2"/>
                      </a:solidFill>
                    </a:rPr>
                    <a:t>file</a:t>
                  </a:r>
                </a:p>
              </p:txBody>
            </p:sp>
            <p:graphicFrame>
              <p:nvGraphicFramePr>
                <p:cNvPr id="8204" name="Object 9"/>
                <p:cNvGraphicFramePr>
                  <a:graphicFrameLocks noChangeAspect="1"/>
                </p:cNvGraphicFramePr>
                <p:nvPr/>
              </p:nvGraphicFramePr>
              <p:xfrm>
                <a:off x="3938" y="2055"/>
                <a:ext cx="283" cy="340"/>
              </p:xfrm>
              <a:graphic>
                <a:graphicData uri="http://schemas.openxmlformats.org/presentationml/2006/ole">
                  <p:oleObj spid="_x0000_s8204" name="Image" r:id="rId4" imgW="380818" imgH="456821" progId="Photoshop.Image.8">
                    <p:embed/>
                  </p:oleObj>
                </a:graphicData>
              </a:graphic>
            </p:graphicFrame>
          </p:grpSp>
          <p:cxnSp>
            <p:nvCxnSpPr>
              <p:cNvPr id="8281" name="AutoShape 10"/>
              <p:cNvCxnSpPr>
                <a:cxnSpLocks noChangeShapeType="1"/>
                <a:endCxn id="8283" idx="2"/>
              </p:cNvCxnSpPr>
              <p:nvPr/>
            </p:nvCxnSpPr>
            <p:spPr bwMode="auto">
              <a:xfrm flipV="1">
                <a:off x="3069" y="1277"/>
                <a:ext cx="0" cy="137"/>
              </a:xfrm>
              <a:prstGeom prst="straightConnector1">
                <a:avLst/>
              </a:prstGeom>
              <a:noFill/>
              <a:ln w="19050">
                <a:solidFill>
                  <a:srgbClr val="808080"/>
                </a:solidFill>
                <a:round/>
                <a:headEnd/>
                <a:tailEnd type="triangle" w="med" len="med"/>
              </a:ln>
            </p:spPr>
          </p:cxnSp>
          <p:cxnSp>
            <p:nvCxnSpPr>
              <p:cNvPr id="8282" name="AutoShape 11"/>
              <p:cNvCxnSpPr>
                <a:cxnSpLocks noChangeShapeType="1"/>
              </p:cNvCxnSpPr>
              <p:nvPr/>
            </p:nvCxnSpPr>
            <p:spPr bwMode="auto">
              <a:xfrm>
                <a:off x="3210" y="983"/>
                <a:ext cx="477" cy="431"/>
              </a:xfrm>
              <a:prstGeom prst="bentConnector2">
                <a:avLst/>
              </a:prstGeom>
              <a:noFill/>
              <a:ln w="19050">
                <a:solidFill>
                  <a:srgbClr val="808080"/>
                </a:solidFill>
                <a:miter lim="800000"/>
                <a:headEnd/>
                <a:tailEnd type="triangle" w="med" len="med"/>
              </a:ln>
            </p:spPr>
          </p:cxnSp>
        </p:grpSp>
        <p:grpSp>
          <p:nvGrpSpPr>
            <p:cNvPr id="8218" name="Group 12"/>
            <p:cNvGrpSpPr>
              <a:grpSpLocks/>
            </p:cNvGrpSpPr>
            <p:nvPr/>
          </p:nvGrpSpPr>
          <p:grpSpPr bwMode="auto">
            <a:xfrm>
              <a:off x="4156" y="731"/>
              <a:ext cx="333" cy="683"/>
              <a:chOff x="4150" y="731"/>
              <a:chExt cx="333" cy="683"/>
            </a:xfrm>
          </p:grpSpPr>
          <p:grpSp>
            <p:nvGrpSpPr>
              <p:cNvPr id="8276" name="Group 13"/>
              <p:cNvGrpSpPr>
                <a:grpSpLocks/>
              </p:cNvGrpSpPr>
              <p:nvPr/>
            </p:nvGrpSpPr>
            <p:grpSpPr bwMode="auto">
              <a:xfrm>
                <a:off x="4150" y="731"/>
                <a:ext cx="333" cy="464"/>
                <a:chOff x="2631" y="2857"/>
                <a:chExt cx="333" cy="464"/>
              </a:xfrm>
            </p:grpSpPr>
            <p:sp>
              <p:nvSpPr>
                <p:cNvPr id="8278" name="Text Box 14"/>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chemeClr val="bg2"/>
                      </a:solidFill>
                    </a:rPr>
                    <a:t>outtree</a:t>
                  </a:r>
                  <a:endParaRPr lang="en-US" altLang="zh-TW">
                    <a:solidFill>
                      <a:schemeClr val="bg2"/>
                    </a:solidFill>
                  </a:endParaRPr>
                </a:p>
              </p:txBody>
            </p:sp>
            <p:graphicFrame>
              <p:nvGraphicFramePr>
                <p:cNvPr id="8203" name="Object 15"/>
                <p:cNvGraphicFramePr>
                  <a:graphicFrameLocks noChangeAspect="1"/>
                </p:cNvGraphicFramePr>
                <p:nvPr/>
              </p:nvGraphicFramePr>
              <p:xfrm>
                <a:off x="2653" y="2857"/>
                <a:ext cx="283" cy="340"/>
              </p:xfrm>
              <a:graphic>
                <a:graphicData uri="http://schemas.openxmlformats.org/presentationml/2006/ole">
                  <p:oleObj spid="_x0000_s8203" name="Image" r:id="rId5" imgW="380818" imgH="456821" progId="Photoshop.Image.8">
                    <p:embed/>
                  </p:oleObj>
                </a:graphicData>
              </a:graphic>
            </p:graphicFrame>
          </p:grpSp>
          <p:cxnSp>
            <p:nvCxnSpPr>
              <p:cNvPr id="8277" name="AutoShape 16"/>
              <p:cNvCxnSpPr>
                <a:cxnSpLocks noChangeShapeType="1"/>
                <a:stCxn id="8278" idx="2"/>
              </p:cNvCxnSpPr>
              <p:nvPr/>
            </p:nvCxnSpPr>
            <p:spPr bwMode="auto">
              <a:xfrm flipH="1">
                <a:off x="4312" y="1195"/>
                <a:ext cx="2" cy="219"/>
              </a:xfrm>
              <a:prstGeom prst="straightConnector1">
                <a:avLst/>
              </a:prstGeom>
              <a:noFill/>
              <a:ln w="19050">
                <a:solidFill>
                  <a:srgbClr val="808080"/>
                </a:solidFill>
                <a:round/>
                <a:headEnd type="triangle" w="med" len="med"/>
                <a:tailEnd/>
              </a:ln>
            </p:spPr>
          </p:cxnSp>
        </p:grpSp>
        <p:cxnSp>
          <p:nvCxnSpPr>
            <p:cNvPr id="8219" name="AutoShape 17"/>
            <p:cNvCxnSpPr>
              <a:cxnSpLocks noChangeShapeType="1"/>
            </p:cNvCxnSpPr>
            <p:nvPr/>
          </p:nvCxnSpPr>
          <p:spPr bwMode="auto">
            <a:xfrm>
              <a:off x="2304" y="2804"/>
              <a:ext cx="1" cy="582"/>
            </a:xfrm>
            <a:prstGeom prst="bentConnector3">
              <a:avLst>
                <a:gd name="adj1" fmla="val 14400005"/>
              </a:avLst>
            </a:prstGeom>
            <a:noFill/>
            <a:ln w="19050">
              <a:solidFill>
                <a:srgbClr val="808080"/>
              </a:solidFill>
              <a:miter lim="800000"/>
              <a:headEnd type="triangle" w="med" len="med"/>
              <a:tailEnd type="triangle" w="med" len="med"/>
            </a:ln>
          </p:spPr>
        </p:cxnSp>
        <p:cxnSp>
          <p:nvCxnSpPr>
            <p:cNvPr id="8220" name="AutoShape 18"/>
            <p:cNvCxnSpPr>
              <a:cxnSpLocks noChangeShapeType="1"/>
            </p:cNvCxnSpPr>
            <p:nvPr/>
          </p:nvCxnSpPr>
          <p:spPr bwMode="auto">
            <a:xfrm>
              <a:off x="2304" y="2804"/>
              <a:ext cx="1" cy="582"/>
            </a:xfrm>
            <a:prstGeom prst="bentConnector3">
              <a:avLst>
                <a:gd name="adj1" fmla="val 14400005"/>
              </a:avLst>
            </a:prstGeom>
            <a:noFill/>
            <a:ln w="19050" cap="rnd">
              <a:solidFill>
                <a:srgbClr val="808080"/>
              </a:solidFill>
              <a:prstDash val="sysDot"/>
              <a:miter lim="800000"/>
              <a:headEnd type="triangle" w="med" len="med"/>
              <a:tailEnd type="triangle" w="med" len="med"/>
            </a:ln>
          </p:spPr>
        </p:cxnSp>
        <p:cxnSp>
          <p:nvCxnSpPr>
            <p:cNvPr id="8221" name="AutoShape 19"/>
            <p:cNvCxnSpPr>
              <a:cxnSpLocks noChangeShapeType="1"/>
            </p:cNvCxnSpPr>
            <p:nvPr/>
          </p:nvCxnSpPr>
          <p:spPr bwMode="auto">
            <a:xfrm>
              <a:off x="2428" y="3031"/>
              <a:ext cx="242" cy="2"/>
            </a:xfrm>
            <a:prstGeom prst="straightConnector1">
              <a:avLst/>
            </a:prstGeom>
            <a:noFill/>
            <a:ln w="19050">
              <a:solidFill>
                <a:srgbClr val="808080"/>
              </a:solidFill>
              <a:round/>
              <a:headEnd/>
              <a:tailEnd type="triangle" w="med" len="med"/>
            </a:ln>
          </p:spPr>
        </p:cxnSp>
        <p:grpSp>
          <p:nvGrpSpPr>
            <p:cNvPr id="8222" name="Group 20"/>
            <p:cNvGrpSpPr>
              <a:grpSpLocks/>
            </p:cNvGrpSpPr>
            <p:nvPr/>
          </p:nvGrpSpPr>
          <p:grpSpPr bwMode="auto">
            <a:xfrm>
              <a:off x="2771" y="1414"/>
              <a:ext cx="608" cy="464"/>
              <a:chOff x="2925" y="2055"/>
              <a:chExt cx="608" cy="464"/>
            </a:xfrm>
          </p:grpSpPr>
          <p:pic>
            <p:nvPicPr>
              <p:cNvPr id="8274" name="Picture 21" descr="[Icon]"/>
              <p:cNvPicPr>
                <a:picLocks noChangeAspect="1" noChangeArrowheads="1"/>
              </p:cNvPicPr>
              <p:nvPr/>
            </p:nvPicPr>
            <p:blipFill>
              <a:blip r:embed="rId6">
                <a:lum bright="70000" contrast="-70000"/>
                <a:grayscl/>
              </a:blip>
              <a:srcRect/>
              <a:stretch>
                <a:fillRect/>
              </a:stretch>
            </p:blipFill>
            <p:spPr bwMode="auto">
              <a:xfrm>
                <a:off x="3059" y="2055"/>
                <a:ext cx="340" cy="340"/>
              </a:xfrm>
              <a:prstGeom prst="rect">
                <a:avLst/>
              </a:prstGeom>
              <a:noFill/>
              <a:ln w="9525">
                <a:noFill/>
                <a:miter lim="800000"/>
                <a:headEnd/>
                <a:tailEnd/>
              </a:ln>
            </p:spPr>
          </p:pic>
          <p:sp>
            <p:nvSpPr>
              <p:cNvPr id="8275" name="Rectangle 22"/>
              <p:cNvSpPr>
                <a:spLocks noChangeArrowheads="1"/>
              </p:cNvSpPr>
              <p:nvPr/>
            </p:nvSpPr>
            <p:spPr bwMode="auto">
              <a:xfrm>
                <a:off x="2925" y="2384"/>
                <a:ext cx="608" cy="135"/>
              </a:xfrm>
              <a:prstGeom prst="rect">
                <a:avLst/>
              </a:prstGeom>
              <a:noFill/>
              <a:ln w="9525">
                <a:noFill/>
                <a:miter lim="800000"/>
                <a:headEnd/>
                <a:tailEnd/>
              </a:ln>
            </p:spPr>
            <p:txBody>
              <a:bodyPr wrap="none">
                <a:spAutoFit/>
              </a:bodyPr>
              <a:lstStyle/>
              <a:p>
                <a:r>
                  <a:rPr lang="en-US" altLang="zh-TW">
                    <a:solidFill>
                      <a:schemeClr val="bg2"/>
                    </a:solidFill>
                  </a:rPr>
                  <a:t>NEIGHBOR.EXE</a:t>
                </a:r>
              </a:p>
            </p:txBody>
          </p:sp>
        </p:grpSp>
        <p:grpSp>
          <p:nvGrpSpPr>
            <p:cNvPr id="8223" name="Group 23"/>
            <p:cNvGrpSpPr>
              <a:grpSpLocks/>
            </p:cNvGrpSpPr>
            <p:nvPr/>
          </p:nvGrpSpPr>
          <p:grpSpPr bwMode="auto">
            <a:xfrm>
              <a:off x="891" y="1414"/>
              <a:ext cx="584" cy="464"/>
              <a:chOff x="975" y="2055"/>
              <a:chExt cx="584" cy="464"/>
            </a:xfrm>
          </p:grpSpPr>
          <p:pic>
            <p:nvPicPr>
              <p:cNvPr id="8272" name="Picture 24" descr="[Icon]"/>
              <p:cNvPicPr>
                <a:picLocks noChangeAspect="1" noChangeArrowheads="1"/>
              </p:cNvPicPr>
              <p:nvPr/>
            </p:nvPicPr>
            <p:blipFill>
              <a:blip r:embed="rId7"/>
              <a:srcRect/>
              <a:stretch>
                <a:fillRect/>
              </a:stretch>
            </p:blipFill>
            <p:spPr bwMode="auto">
              <a:xfrm>
                <a:off x="1097" y="2055"/>
                <a:ext cx="340" cy="340"/>
              </a:xfrm>
              <a:prstGeom prst="rect">
                <a:avLst/>
              </a:prstGeom>
              <a:noFill/>
              <a:ln w="9525">
                <a:noFill/>
                <a:miter lim="800000"/>
                <a:headEnd/>
                <a:tailEnd/>
              </a:ln>
            </p:spPr>
          </p:pic>
          <p:sp>
            <p:nvSpPr>
              <p:cNvPr id="8273" name="Text Box 25"/>
              <p:cNvSpPr txBox="1">
                <a:spLocks noChangeArrowheads="1"/>
              </p:cNvSpPr>
              <p:nvPr/>
            </p:nvSpPr>
            <p:spPr bwMode="auto">
              <a:xfrm>
                <a:off x="975" y="2384"/>
                <a:ext cx="584" cy="135"/>
              </a:xfrm>
              <a:prstGeom prst="rect">
                <a:avLst/>
              </a:prstGeom>
              <a:noFill/>
              <a:ln w="9525">
                <a:noFill/>
                <a:miter lim="800000"/>
                <a:headEnd/>
                <a:tailEnd/>
              </a:ln>
            </p:spPr>
            <p:txBody>
              <a:bodyPr wrap="none">
                <a:spAutoFit/>
              </a:bodyPr>
              <a:lstStyle/>
              <a:p>
                <a:r>
                  <a:rPr lang="en-US" altLang="zh-TW">
                    <a:solidFill>
                      <a:schemeClr val="accent2"/>
                    </a:solidFill>
                  </a:rPr>
                  <a:t>SEQBOOT.EXE</a:t>
                </a:r>
              </a:p>
            </p:txBody>
          </p:sp>
        </p:grpSp>
        <p:grpSp>
          <p:nvGrpSpPr>
            <p:cNvPr id="8224" name="Group 26"/>
            <p:cNvGrpSpPr>
              <a:grpSpLocks/>
            </p:cNvGrpSpPr>
            <p:nvPr/>
          </p:nvGrpSpPr>
          <p:grpSpPr bwMode="auto">
            <a:xfrm>
              <a:off x="4007" y="1414"/>
              <a:ext cx="623" cy="464"/>
              <a:chOff x="4468" y="2055"/>
              <a:chExt cx="623" cy="464"/>
            </a:xfrm>
          </p:grpSpPr>
          <p:pic>
            <p:nvPicPr>
              <p:cNvPr id="8270" name="Picture 27" descr="[Icon]"/>
              <p:cNvPicPr>
                <a:picLocks noChangeAspect="1" noChangeArrowheads="1"/>
              </p:cNvPicPr>
              <p:nvPr/>
            </p:nvPicPr>
            <p:blipFill>
              <a:blip r:embed="rId8">
                <a:lum bright="70000" contrast="-70000"/>
                <a:grayscl/>
              </a:blip>
              <a:srcRect/>
              <a:stretch>
                <a:fillRect/>
              </a:stretch>
            </p:blipFill>
            <p:spPr bwMode="auto">
              <a:xfrm>
                <a:off x="4609" y="2055"/>
                <a:ext cx="340" cy="340"/>
              </a:xfrm>
              <a:prstGeom prst="rect">
                <a:avLst/>
              </a:prstGeom>
              <a:noFill/>
              <a:ln w="9525">
                <a:noFill/>
                <a:miter lim="800000"/>
                <a:headEnd/>
                <a:tailEnd/>
              </a:ln>
            </p:spPr>
          </p:pic>
          <p:sp>
            <p:nvSpPr>
              <p:cNvPr id="8271" name="Rectangle 28"/>
              <p:cNvSpPr>
                <a:spLocks noChangeArrowheads="1"/>
              </p:cNvSpPr>
              <p:nvPr/>
            </p:nvSpPr>
            <p:spPr bwMode="auto">
              <a:xfrm>
                <a:off x="4468" y="2384"/>
                <a:ext cx="623" cy="135"/>
              </a:xfrm>
              <a:prstGeom prst="rect">
                <a:avLst/>
              </a:prstGeom>
              <a:noFill/>
              <a:ln w="9525">
                <a:noFill/>
                <a:miter lim="800000"/>
                <a:headEnd/>
                <a:tailEnd/>
              </a:ln>
            </p:spPr>
            <p:txBody>
              <a:bodyPr wrap="none">
                <a:spAutoFit/>
              </a:bodyPr>
              <a:lstStyle/>
              <a:p>
                <a:r>
                  <a:rPr lang="en-US" altLang="zh-TW">
                    <a:solidFill>
                      <a:schemeClr val="bg2"/>
                    </a:solidFill>
                  </a:rPr>
                  <a:t>CONSENSE.EXE</a:t>
                </a:r>
              </a:p>
            </p:txBody>
          </p:sp>
        </p:grpSp>
        <p:grpSp>
          <p:nvGrpSpPr>
            <p:cNvPr id="8225" name="Group 29"/>
            <p:cNvGrpSpPr>
              <a:grpSpLocks/>
            </p:cNvGrpSpPr>
            <p:nvPr/>
          </p:nvGrpSpPr>
          <p:grpSpPr bwMode="auto">
            <a:xfrm>
              <a:off x="1861" y="1414"/>
              <a:ext cx="547" cy="464"/>
              <a:chOff x="1610" y="2055"/>
              <a:chExt cx="547" cy="464"/>
            </a:xfrm>
          </p:grpSpPr>
          <p:pic>
            <p:nvPicPr>
              <p:cNvPr id="8268" name="Picture 30" descr="[Icon]"/>
              <p:cNvPicPr>
                <a:picLocks noChangeAspect="1" noChangeArrowheads="1"/>
              </p:cNvPicPr>
              <p:nvPr/>
            </p:nvPicPr>
            <p:blipFill>
              <a:blip r:embed="rId9">
                <a:lum bright="70000" contrast="-70000"/>
                <a:grayscl/>
              </a:blip>
              <a:srcRect/>
              <a:stretch>
                <a:fillRect/>
              </a:stretch>
            </p:blipFill>
            <p:spPr bwMode="auto">
              <a:xfrm>
                <a:off x="1713" y="2055"/>
                <a:ext cx="340" cy="340"/>
              </a:xfrm>
              <a:prstGeom prst="rect">
                <a:avLst/>
              </a:prstGeom>
              <a:noFill/>
              <a:ln w="9525">
                <a:noFill/>
                <a:miter lim="800000"/>
                <a:headEnd/>
                <a:tailEnd/>
              </a:ln>
            </p:spPr>
          </p:pic>
          <p:sp>
            <p:nvSpPr>
              <p:cNvPr id="8269" name="Text Box 31"/>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chemeClr val="bg2"/>
                    </a:solidFill>
                  </a:rPr>
                  <a:t>DNADIST.EXE</a:t>
                </a:r>
              </a:p>
            </p:txBody>
          </p:sp>
        </p:grpSp>
        <p:grpSp>
          <p:nvGrpSpPr>
            <p:cNvPr id="8226" name="Group 32"/>
            <p:cNvGrpSpPr>
              <a:grpSpLocks/>
            </p:cNvGrpSpPr>
            <p:nvPr/>
          </p:nvGrpSpPr>
          <p:grpSpPr bwMode="auto">
            <a:xfrm>
              <a:off x="1841" y="890"/>
              <a:ext cx="587" cy="464"/>
              <a:chOff x="2245" y="2055"/>
              <a:chExt cx="587" cy="464"/>
            </a:xfrm>
          </p:grpSpPr>
          <p:pic>
            <p:nvPicPr>
              <p:cNvPr id="8266" name="Picture 33" descr="[Icon]"/>
              <p:cNvPicPr>
                <a:picLocks noChangeAspect="1" noChangeArrowheads="1"/>
              </p:cNvPicPr>
              <p:nvPr/>
            </p:nvPicPr>
            <p:blipFill>
              <a:blip r:embed="rId10">
                <a:lum bright="70000" contrast="-70000"/>
                <a:grayscl/>
              </a:blip>
              <a:srcRect/>
              <a:stretch>
                <a:fillRect/>
              </a:stretch>
            </p:blipFill>
            <p:spPr bwMode="auto">
              <a:xfrm>
                <a:off x="2368" y="2055"/>
                <a:ext cx="340" cy="340"/>
              </a:xfrm>
              <a:prstGeom prst="rect">
                <a:avLst/>
              </a:prstGeom>
              <a:noFill/>
              <a:ln w="9525">
                <a:noFill/>
                <a:miter lim="800000"/>
                <a:headEnd/>
                <a:tailEnd/>
              </a:ln>
            </p:spPr>
          </p:pic>
          <p:sp>
            <p:nvSpPr>
              <p:cNvPr id="8267" name="Text Box 34"/>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chemeClr val="bg2"/>
                    </a:solidFill>
                  </a:rPr>
                  <a:t>PROTDIST.EXE</a:t>
                </a:r>
              </a:p>
            </p:txBody>
          </p:sp>
        </p:grpSp>
        <p:grpSp>
          <p:nvGrpSpPr>
            <p:cNvPr id="8227" name="Group 35"/>
            <p:cNvGrpSpPr>
              <a:grpSpLocks/>
            </p:cNvGrpSpPr>
            <p:nvPr/>
          </p:nvGrpSpPr>
          <p:grpSpPr bwMode="auto">
            <a:xfrm>
              <a:off x="1029" y="2024"/>
              <a:ext cx="308" cy="464"/>
              <a:chOff x="100" y="2055"/>
              <a:chExt cx="308" cy="464"/>
            </a:xfrm>
          </p:grpSpPr>
          <p:sp>
            <p:nvSpPr>
              <p:cNvPr id="8265" name="Text Box 36"/>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8202" name="Object 37"/>
              <p:cNvGraphicFramePr>
                <a:graphicFrameLocks noChangeAspect="1"/>
              </p:cNvGraphicFramePr>
              <p:nvPr/>
            </p:nvGraphicFramePr>
            <p:xfrm>
              <a:off x="111" y="2055"/>
              <a:ext cx="286" cy="340"/>
            </p:xfrm>
            <a:graphic>
              <a:graphicData uri="http://schemas.openxmlformats.org/presentationml/2006/ole">
                <p:oleObj spid="_x0000_s8202" name="Image" r:id="rId11" imgW="406063" imgH="482370" progId="Photoshop.Image.8">
                  <p:embed/>
                </p:oleObj>
              </a:graphicData>
            </a:graphic>
          </p:graphicFrame>
        </p:grpSp>
        <p:grpSp>
          <p:nvGrpSpPr>
            <p:cNvPr id="8228" name="Group 38"/>
            <p:cNvGrpSpPr>
              <a:grpSpLocks/>
            </p:cNvGrpSpPr>
            <p:nvPr/>
          </p:nvGrpSpPr>
          <p:grpSpPr bwMode="auto">
            <a:xfrm>
              <a:off x="476" y="1414"/>
              <a:ext cx="283" cy="464"/>
              <a:chOff x="475" y="2055"/>
              <a:chExt cx="283" cy="464"/>
            </a:xfrm>
          </p:grpSpPr>
          <p:sp>
            <p:nvSpPr>
              <p:cNvPr id="8264" name="Text Box 39"/>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8201" name="Object 40"/>
              <p:cNvGraphicFramePr>
                <a:graphicFrameLocks noChangeAspect="1"/>
              </p:cNvGraphicFramePr>
              <p:nvPr/>
            </p:nvGraphicFramePr>
            <p:xfrm>
              <a:off x="475" y="2055"/>
              <a:ext cx="283" cy="340"/>
            </p:xfrm>
            <a:graphic>
              <a:graphicData uri="http://schemas.openxmlformats.org/presentationml/2006/ole">
                <p:oleObj spid="_x0000_s8201" name="Image" r:id="rId12" imgW="380818" imgH="456821" progId="Photoshop.Image.8">
                  <p:embed/>
                </p:oleObj>
              </a:graphicData>
            </a:graphic>
          </p:graphicFrame>
        </p:grpSp>
        <p:cxnSp>
          <p:nvCxnSpPr>
            <p:cNvPr id="8229" name="AutoShape 41"/>
            <p:cNvCxnSpPr>
              <a:cxnSpLocks noChangeShapeType="1"/>
            </p:cNvCxnSpPr>
            <p:nvPr/>
          </p:nvCxnSpPr>
          <p:spPr bwMode="auto">
            <a:xfrm>
              <a:off x="759" y="1584"/>
              <a:ext cx="254" cy="0"/>
            </a:xfrm>
            <a:prstGeom prst="straightConnector1">
              <a:avLst/>
            </a:prstGeom>
            <a:noFill/>
            <a:ln w="19050">
              <a:solidFill>
                <a:srgbClr val="006600"/>
              </a:solidFill>
              <a:round/>
              <a:headEnd/>
              <a:tailEnd type="triangle" w="med" len="med"/>
            </a:ln>
          </p:spPr>
        </p:cxnSp>
        <p:cxnSp>
          <p:nvCxnSpPr>
            <p:cNvPr id="8230" name="AutoShape 42"/>
            <p:cNvCxnSpPr>
              <a:cxnSpLocks noChangeShapeType="1"/>
              <a:stCxn id="8273" idx="2"/>
            </p:cNvCxnSpPr>
            <p:nvPr/>
          </p:nvCxnSpPr>
          <p:spPr bwMode="auto">
            <a:xfrm>
              <a:off x="1183" y="1878"/>
              <a:ext cx="0" cy="146"/>
            </a:xfrm>
            <a:prstGeom prst="straightConnector1">
              <a:avLst/>
            </a:prstGeom>
            <a:noFill/>
            <a:ln w="19050">
              <a:solidFill>
                <a:srgbClr val="006600"/>
              </a:solidFill>
              <a:round/>
              <a:headEnd/>
              <a:tailEnd type="triangle" w="med" len="med"/>
            </a:ln>
          </p:spPr>
        </p:cxnSp>
        <p:grpSp>
          <p:nvGrpSpPr>
            <p:cNvPr id="8231" name="Group 43"/>
            <p:cNvGrpSpPr>
              <a:grpSpLocks/>
            </p:cNvGrpSpPr>
            <p:nvPr/>
          </p:nvGrpSpPr>
          <p:grpSpPr bwMode="auto">
            <a:xfrm>
              <a:off x="1514" y="2024"/>
              <a:ext cx="283" cy="464"/>
              <a:chOff x="475" y="2055"/>
              <a:chExt cx="283" cy="464"/>
            </a:xfrm>
          </p:grpSpPr>
          <p:sp>
            <p:nvSpPr>
              <p:cNvPr id="8263" name="Text Box 44"/>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8200" name="Object 45"/>
              <p:cNvGraphicFramePr>
                <a:graphicFrameLocks noChangeAspect="1"/>
              </p:cNvGraphicFramePr>
              <p:nvPr/>
            </p:nvGraphicFramePr>
            <p:xfrm>
              <a:off x="475" y="2055"/>
              <a:ext cx="283" cy="340"/>
            </p:xfrm>
            <a:graphic>
              <a:graphicData uri="http://schemas.openxmlformats.org/presentationml/2006/ole">
                <p:oleObj spid="_x0000_s8200" name="Image" r:id="rId13" imgW="380818" imgH="456821" progId="Photoshop.Image.8">
                  <p:embed/>
                </p:oleObj>
              </a:graphicData>
            </a:graphic>
          </p:graphicFrame>
        </p:grpSp>
        <p:cxnSp>
          <p:nvCxnSpPr>
            <p:cNvPr id="8232" name="AutoShape 46"/>
            <p:cNvCxnSpPr>
              <a:cxnSpLocks noChangeShapeType="1"/>
            </p:cNvCxnSpPr>
            <p:nvPr/>
          </p:nvCxnSpPr>
          <p:spPr bwMode="auto">
            <a:xfrm>
              <a:off x="1326" y="2194"/>
              <a:ext cx="188" cy="0"/>
            </a:xfrm>
            <a:prstGeom prst="straightConnector1">
              <a:avLst/>
            </a:prstGeom>
            <a:noFill/>
            <a:ln w="19050">
              <a:solidFill>
                <a:srgbClr val="006600"/>
              </a:solidFill>
              <a:round/>
              <a:headEnd/>
              <a:tailEnd type="triangle" w="med" len="med"/>
            </a:ln>
          </p:spPr>
        </p:cxnSp>
        <p:cxnSp>
          <p:nvCxnSpPr>
            <p:cNvPr id="8233" name="AutoShape 47"/>
            <p:cNvCxnSpPr>
              <a:cxnSpLocks noChangeShapeType="1"/>
            </p:cNvCxnSpPr>
            <p:nvPr/>
          </p:nvCxnSpPr>
          <p:spPr bwMode="auto">
            <a:xfrm rot="-5400000">
              <a:off x="1590" y="1650"/>
              <a:ext cx="440" cy="308"/>
            </a:xfrm>
            <a:prstGeom prst="bentConnector2">
              <a:avLst/>
            </a:prstGeom>
            <a:noFill/>
            <a:ln w="19050">
              <a:solidFill>
                <a:schemeClr val="bg2"/>
              </a:solidFill>
              <a:miter lim="800000"/>
              <a:headEnd/>
              <a:tailEnd type="triangle" w="med" len="med"/>
            </a:ln>
          </p:spPr>
        </p:cxnSp>
        <p:cxnSp>
          <p:nvCxnSpPr>
            <p:cNvPr id="8234" name="AutoShape 48"/>
            <p:cNvCxnSpPr>
              <a:cxnSpLocks noChangeShapeType="1"/>
              <a:stCxn id="8269" idx="2"/>
            </p:cNvCxnSpPr>
            <p:nvPr/>
          </p:nvCxnSpPr>
          <p:spPr bwMode="auto">
            <a:xfrm>
              <a:off x="2135" y="1878"/>
              <a:ext cx="0" cy="146"/>
            </a:xfrm>
            <a:prstGeom prst="straightConnector1">
              <a:avLst/>
            </a:prstGeom>
            <a:noFill/>
            <a:ln w="19050">
              <a:solidFill>
                <a:schemeClr val="bg2"/>
              </a:solidFill>
              <a:round/>
              <a:headEnd/>
              <a:tailEnd type="triangle" w="med" len="med"/>
            </a:ln>
          </p:spPr>
        </p:cxnSp>
        <p:grpSp>
          <p:nvGrpSpPr>
            <p:cNvPr id="8235" name="Group 49"/>
            <p:cNvGrpSpPr>
              <a:grpSpLocks/>
            </p:cNvGrpSpPr>
            <p:nvPr/>
          </p:nvGrpSpPr>
          <p:grpSpPr bwMode="auto">
            <a:xfrm>
              <a:off x="2460" y="2024"/>
              <a:ext cx="299" cy="464"/>
              <a:chOff x="475" y="2055"/>
              <a:chExt cx="299" cy="464"/>
            </a:xfrm>
          </p:grpSpPr>
          <p:sp>
            <p:nvSpPr>
              <p:cNvPr id="8262" name="Text Box 50"/>
              <p:cNvSpPr txBox="1">
                <a:spLocks noChangeArrowheads="1"/>
              </p:cNvSpPr>
              <p:nvPr/>
            </p:nvSpPr>
            <p:spPr bwMode="auto">
              <a:xfrm>
                <a:off x="483" y="2384"/>
                <a:ext cx="291" cy="135"/>
              </a:xfrm>
              <a:prstGeom prst="rect">
                <a:avLst/>
              </a:prstGeom>
              <a:noFill/>
              <a:ln w="9525">
                <a:noFill/>
                <a:miter lim="800000"/>
                <a:headEnd/>
                <a:tailEnd/>
              </a:ln>
            </p:spPr>
            <p:txBody>
              <a:bodyPr wrap="none">
                <a:spAutoFit/>
              </a:bodyPr>
              <a:lstStyle/>
              <a:p>
                <a:r>
                  <a:rPr lang="en-US" altLang="zh-TW">
                    <a:solidFill>
                      <a:schemeClr val="bg2"/>
                    </a:solidFill>
                  </a:rPr>
                  <a:t>intree</a:t>
                </a:r>
              </a:p>
            </p:txBody>
          </p:sp>
          <p:graphicFrame>
            <p:nvGraphicFramePr>
              <p:cNvPr id="8199" name="Object 51"/>
              <p:cNvGraphicFramePr>
                <a:graphicFrameLocks noChangeAspect="1"/>
              </p:cNvGraphicFramePr>
              <p:nvPr/>
            </p:nvGraphicFramePr>
            <p:xfrm>
              <a:off x="475" y="2055"/>
              <a:ext cx="283" cy="340"/>
            </p:xfrm>
            <a:graphic>
              <a:graphicData uri="http://schemas.openxmlformats.org/presentationml/2006/ole">
                <p:oleObj spid="_x0000_s8199" name="Image" r:id="rId14" imgW="380818" imgH="456821" progId="Photoshop.Image.8">
                  <p:embed/>
                </p:oleObj>
              </a:graphicData>
            </a:graphic>
          </p:graphicFrame>
        </p:grpSp>
        <p:cxnSp>
          <p:nvCxnSpPr>
            <p:cNvPr id="8236" name="AutoShape 52"/>
            <p:cNvCxnSpPr>
              <a:cxnSpLocks noChangeShapeType="1"/>
            </p:cNvCxnSpPr>
            <p:nvPr/>
          </p:nvCxnSpPr>
          <p:spPr bwMode="auto">
            <a:xfrm>
              <a:off x="2286" y="2194"/>
              <a:ext cx="174" cy="0"/>
            </a:xfrm>
            <a:prstGeom prst="straightConnector1">
              <a:avLst/>
            </a:prstGeom>
            <a:noFill/>
            <a:ln w="19050">
              <a:solidFill>
                <a:schemeClr val="bg2"/>
              </a:solidFill>
              <a:round/>
              <a:headEnd/>
              <a:tailEnd type="triangle" w="med" len="med"/>
            </a:ln>
          </p:spPr>
        </p:cxnSp>
        <p:cxnSp>
          <p:nvCxnSpPr>
            <p:cNvPr id="8237" name="AutoShape 53"/>
            <p:cNvCxnSpPr>
              <a:cxnSpLocks noChangeShapeType="1"/>
            </p:cNvCxnSpPr>
            <p:nvPr/>
          </p:nvCxnSpPr>
          <p:spPr bwMode="auto">
            <a:xfrm rot="-5400000">
              <a:off x="2534" y="1652"/>
              <a:ext cx="440" cy="303"/>
            </a:xfrm>
            <a:prstGeom prst="bentConnector2">
              <a:avLst/>
            </a:prstGeom>
            <a:noFill/>
            <a:ln w="19050">
              <a:solidFill>
                <a:schemeClr val="bg2"/>
              </a:solidFill>
              <a:miter lim="800000"/>
              <a:headEnd/>
              <a:tailEnd type="triangle" w="med" len="med"/>
            </a:ln>
          </p:spPr>
        </p:cxnSp>
        <p:grpSp>
          <p:nvGrpSpPr>
            <p:cNvPr id="8238" name="Group 54"/>
            <p:cNvGrpSpPr>
              <a:grpSpLocks/>
            </p:cNvGrpSpPr>
            <p:nvPr/>
          </p:nvGrpSpPr>
          <p:grpSpPr bwMode="auto">
            <a:xfrm>
              <a:off x="2921" y="2024"/>
              <a:ext cx="308" cy="464"/>
              <a:chOff x="100" y="2055"/>
              <a:chExt cx="308" cy="464"/>
            </a:xfrm>
          </p:grpSpPr>
          <p:sp>
            <p:nvSpPr>
              <p:cNvPr id="8261" name="Text Box 55"/>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chemeClr val="bg2"/>
                    </a:solidFill>
                  </a:rPr>
                  <a:t>outfile</a:t>
                </a:r>
              </a:p>
            </p:txBody>
          </p:sp>
          <p:graphicFrame>
            <p:nvGraphicFramePr>
              <p:cNvPr id="8198" name="Object 56"/>
              <p:cNvGraphicFramePr>
                <a:graphicFrameLocks noChangeAspect="1"/>
              </p:cNvGraphicFramePr>
              <p:nvPr/>
            </p:nvGraphicFramePr>
            <p:xfrm>
              <a:off x="111" y="2055"/>
              <a:ext cx="286" cy="340"/>
            </p:xfrm>
            <a:graphic>
              <a:graphicData uri="http://schemas.openxmlformats.org/presentationml/2006/ole">
                <p:oleObj spid="_x0000_s8198" name="Image" r:id="rId15" imgW="406063" imgH="482370" progId="Photoshop.Image.8">
                  <p:embed/>
                </p:oleObj>
              </a:graphicData>
            </a:graphic>
          </p:graphicFrame>
        </p:grpSp>
        <p:cxnSp>
          <p:nvCxnSpPr>
            <p:cNvPr id="8239" name="AutoShape 57"/>
            <p:cNvCxnSpPr>
              <a:cxnSpLocks noChangeShapeType="1"/>
              <a:stCxn id="8275" idx="2"/>
            </p:cNvCxnSpPr>
            <p:nvPr/>
          </p:nvCxnSpPr>
          <p:spPr bwMode="auto">
            <a:xfrm>
              <a:off x="3075" y="1878"/>
              <a:ext cx="0" cy="146"/>
            </a:xfrm>
            <a:prstGeom prst="straightConnector1">
              <a:avLst/>
            </a:prstGeom>
            <a:noFill/>
            <a:ln w="19050">
              <a:solidFill>
                <a:schemeClr val="bg2"/>
              </a:solidFill>
              <a:round/>
              <a:headEnd/>
              <a:tailEnd type="triangle" w="med" len="med"/>
            </a:ln>
          </p:spPr>
        </p:cxnSp>
        <p:cxnSp>
          <p:nvCxnSpPr>
            <p:cNvPr id="8240" name="AutoShape 58"/>
            <p:cNvCxnSpPr>
              <a:cxnSpLocks noChangeShapeType="1"/>
            </p:cNvCxnSpPr>
            <p:nvPr/>
          </p:nvCxnSpPr>
          <p:spPr bwMode="auto">
            <a:xfrm>
              <a:off x="3834" y="1584"/>
              <a:ext cx="314" cy="0"/>
            </a:xfrm>
            <a:prstGeom prst="straightConnector1">
              <a:avLst/>
            </a:prstGeom>
            <a:noFill/>
            <a:ln w="19050">
              <a:solidFill>
                <a:schemeClr val="bg2"/>
              </a:solidFill>
              <a:round/>
              <a:headEnd/>
              <a:tailEnd type="triangle" w="med" len="med"/>
            </a:ln>
          </p:spPr>
        </p:cxnSp>
        <p:grpSp>
          <p:nvGrpSpPr>
            <p:cNvPr id="8241" name="Group 59"/>
            <p:cNvGrpSpPr>
              <a:grpSpLocks/>
            </p:cNvGrpSpPr>
            <p:nvPr/>
          </p:nvGrpSpPr>
          <p:grpSpPr bwMode="auto">
            <a:xfrm>
              <a:off x="4165" y="2024"/>
              <a:ext cx="308" cy="464"/>
              <a:chOff x="100" y="2055"/>
              <a:chExt cx="308" cy="464"/>
            </a:xfrm>
          </p:grpSpPr>
          <p:sp>
            <p:nvSpPr>
              <p:cNvPr id="8260" name="Text Box 60"/>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chemeClr val="bg2"/>
                    </a:solidFill>
                  </a:rPr>
                  <a:t>outfile</a:t>
                </a:r>
              </a:p>
            </p:txBody>
          </p:sp>
          <p:graphicFrame>
            <p:nvGraphicFramePr>
              <p:cNvPr id="8197" name="Object 61"/>
              <p:cNvGraphicFramePr>
                <a:graphicFrameLocks noChangeAspect="1"/>
              </p:cNvGraphicFramePr>
              <p:nvPr/>
            </p:nvGraphicFramePr>
            <p:xfrm>
              <a:off x="111" y="2055"/>
              <a:ext cx="286" cy="340"/>
            </p:xfrm>
            <a:graphic>
              <a:graphicData uri="http://schemas.openxmlformats.org/presentationml/2006/ole">
                <p:oleObj spid="_x0000_s8197" name="Image" r:id="rId16" imgW="406063" imgH="482370" progId="Photoshop.Image.8">
                  <p:embed/>
                </p:oleObj>
              </a:graphicData>
            </a:graphic>
          </p:graphicFrame>
        </p:grpSp>
        <p:cxnSp>
          <p:nvCxnSpPr>
            <p:cNvPr id="8242" name="AutoShape 62"/>
            <p:cNvCxnSpPr>
              <a:cxnSpLocks noChangeShapeType="1"/>
              <a:stCxn id="8271" idx="2"/>
            </p:cNvCxnSpPr>
            <p:nvPr/>
          </p:nvCxnSpPr>
          <p:spPr bwMode="auto">
            <a:xfrm>
              <a:off x="4319" y="1878"/>
              <a:ext cx="0" cy="146"/>
            </a:xfrm>
            <a:prstGeom prst="straightConnector1">
              <a:avLst/>
            </a:prstGeom>
            <a:noFill/>
            <a:ln w="19050">
              <a:solidFill>
                <a:schemeClr val="bg2"/>
              </a:solidFill>
              <a:round/>
              <a:headEnd/>
              <a:tailEnd type="triangle" w="med" len="med"/>
            </a:ln>
          </p:spPr>
        </p:cxnSp>
        <p:cxnSp>
          <p:nvCxnSpPr>
            <p:cNvPr id="8243" name="AutoShape 63"/>
            <p:cNvCxnSpPr>
              <a:cxnSpLocks noChangeShapeType="1"/>
            </p:cNvCxnSpPr>
            <p:nvPr/>
          </p:nvCxnSpPr>
          <p:spPr bwMode="auto">
            <a:xfrm>
              <a:off x="2304" y="1060"/>
              <a:ext cx="1" cy="524"/>
            </a:xfrm>
            <a:prstGeom prst="bentConnector3">
              <a:avLst>
                <a:gd name="adj1" fmla="val 14400005"/>
              </a:avLst>
            </a:prstGeom>
            <a:noFill/>
            <a:ln w="19050">
              <a:solidFill>
                <a:schemeClr val="bg2"/>
              </a:solidFill>
              <a:miter lim="800000"/>
              <a:headEnd type="triangle" w="med" len="med"/>
              <a:tailEnd type="triangle" w="med" len="med"/>
            </a:ln>
          </p:spPr>
        </p:cxnSp>
        <p:grpSp>
          <p:nvGrpSpPr>
            <p:cNvPr id="8244" name="Group 64"/>
            <p:cNvGrpSpPr>
              <a:grpSpLocks/>
            </p:cNvGrpSpPr>
            <p:nvPr/>
          </p:nvGrpSpPr>
          <p:grpSpPr bwMode="auto">
            <a:xfrm>
              <a:off x="1861" y="3216"/>
              <a:ext cx="547" cy="464"/>
              <a:chOff x="1610" y="2055"/>
              <a:chExt cx="547" cy="464"/>
            </a:xfrm>
          </p:grpSpPr>
          <p:pic>
            <p:nvPicPr>
              <p:cNvPr id="8258" name="Picture 65" descr="[Icon]"/>
              <p:cNvPicPr>
                <a:picLocks noChangeAspect="1" noChangeArrowheads="1"/>
              </p:cNvPicPr>
              <p:nvPr/>
            </p:nvPicPr>
            <p:blipFill>
              <a:blip r:embed="rId9">
                <a:lum bright="70000" contrast="-70000"/>
              </a:blip>
              <a:srcRect/>
              <a:stretch>
                <a:fillRect/>
              </a:stretch>
            </p:blipFill>
            <p:spPr bwMode="auto">
              <a:xfrm>
                <a:off x="1713" y="2055"/>
                <a:ext cx="340" cy="340"/>
              </a:xfrm>
              <a:prstGeom prst="rect">
                <a:avLst/>
              </a:prstGeom>
              <a:noFill/>
              <a:ln w="9525">
                <a:noFill/>
                <a:miter lim="800000"/>
                <a:headEnd/>
                <a:tailEnd/>
              </a:ln>
            </p:spPr>
          </p:pic>
          <p:sp>
            <p:nvSpPr>
              <p:cNvPr id="8259" name="Text Box 66"/>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rgbClr val="808080"/>
                    </a:solidFill>
                  </a:rPr>
                  <a:t>DNADIST.EXE</a:t>
                </a:r>
              </a:p>
            </p:txBody>
          </p:sp>
        </p:grpSp>
        <p:grpSp>
          <p:nvGrpSpPr>
            <p:cNvPr id="8245" name="Group 67"/>
            <p:cNvGrpSpPr>
              <a:grpSpLocks/>
            </p:cNvGrpSpPr>
            <p:nvPr/>
          </p:nvGrpSpPr>
          <p:grpSpPr bwMode="auto">
            <a:xfrm>
              <a:off x="1841" y="2634"/>
              <a:ext cx="587" cy="464"/>
              <a:chOff x="2245" y="2055"/>
              <a:chExt cx="587" cy="464"/>
            </a:xfrm>
          </p:grpSpPr>
          <p:pic>
            <p:nvPicPr>
              <p:cNvPr id="8256" name="Picture 68" descr="[Icon]"/>
              <p:cNvPicPr>
                <a:picLocks noChangeAspect="1" noChangeArrowheads="1"/>
              </p:cNvPicPr>
              <p:nvPr/>
            </p:nvPicPr>
            <p:blipFill>
              <a:blip r:embed="rId10">
                <a:lum bright="70000" contrast="-70000"/>
              </a:blip>
              <a:srcRect/>
              <a:stretch>
                <a:fillRect/>
              </a:stretch>
            </p:blipFill>
            <p:spPr bwMode="auto">
              <a:xfrm>
                <a:off x="2368" y="2055"/>
                <a:ext cx="340" cy="340"/>
              </a:xfrm>
              <a:prstGeom prst="rect">
                <a:avLst/>
              </a:prstGeom>
              <a:noFill/>
              <a:ln w="9525">
                <a:noFill/>
                <a:miter lim="800000"/>
                <a:headEnd/>
                <a:tailEnd/>
              </a:ln>
            </p:spPr>
          </p:pic>
          <p:sp>
            <p:nvSpPr>
              <p:cNvPr id="8257" name="Text Box 69"/>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rgbClr val="808080"/>
                    </a:solidFill>
                  </a:rPr>
                  <a:t>PROTDIST.EXE</a:t>
                </a:r>
              </a:p>
            </p:txBody>
          </p:sp>
        </p:grpSp>
        <p:cxnSp>
          <p:nvCxnSpPr>
            <p:cNvPr id="8246" name="AutoShape 70"/>
            <p:cNvCxnSpPr>
              <a:cxnSpLocks noChangeShapeType="1"/>
            </p:cNvCxnSpPr>
            <p:nvPr/>
          </p:nvCxnSpPr>
          <p:spPr bwMode="auto">
            <a:xfrm rot="16200000" flipH="1">
              <a:off x="1368" y="2789"/>
              <a:ext cx="884" cy="309"/>
            </a:xfrm>
            <a:prstGeom prst="bentConnector2">
              <a:avLst/>
            </a:prstGeom>
            <a:noFill/>
            <a:ln w="19050">
              <a:solidFill>
                <a:srgbClr val="808080"/>
              </a:solidFill>
              <a:miter lim="800000"/>
              <a:headEnd/>
              <a:tailEnd type="triangle" w="med" len="med"/>
            </a:ln>
          </p:spPr>
        </p:cxnSp>
        <p:grpSp>
          <p:nvGrpSpPr>
            <p:cNvPr id="8247" name="Group 71"/>
            <p:cNvGrpSpPr>
              <a:grpSpLocks/>
            </p:cNvGrpSpPr>
            <p:nvPr/>
          </p:nvGrpSpPr>
          <p:grpSpPr bwMode="auto">
            <a:xfrm>
              <a:off x="1973" y="1570"/>
              <a:ext cx="2517" cy="1743"/>
              <a:chOff x="1973" y="1570"/>
              <a:chExt cx="2517" cy="1743"/>
            </a:xfrm>
          </p:grpSpPr>
          <p:grpSp>
            <p:nvGrpSpPr>
              <p:cNvPr id="8248" name="Group 72"/>
              <p:cNvGrpSpPr>
                <a:grpSpLocks/>
              </p:cNvGrpSpPr>
              <p:nvPr/>
            </p:nvGrpSpPr>
            <p:grpSpPr bwMode="auto">
              <a:xfrm>
                <a:off x="1973" y="2025"/>
                <a:ext cx="308" cy="464"/>
                <a:chOff x="100" y="2055"/>
                <a:chExt cx="308" cy="464"/>
              </a:xfrm>
            </p:grpSpPr>
            <p:sp>
              <p:nvSpPr>
                <p:cNvPr id="8255" name="Text Box 73"/>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chemeClr val="bg2"/>
                      </a:solidFill>
                    </a:rPr>
                    <a:t>outfile</a:t>
                  </a:r>
                </a:p>
              </p:txBody>
            </p:sp>
            <p:graphicFrame>
              <p:nvGraphicFramePr>
                <p:cNvPr id="8196" name="Object 74"/>
                <p:cNvGraphicFramePr>
                  <a:graphicFrameLocks noChangeAspect="1"/>
                </p:cNvGraphicFramePr>
                <p:nvPr/>
              </p:nvGraphicFramePr>
              <p:xfrm>
                <a:off x="111" y="2055"/>
                <a:ext cx="286" cy="340"/>
              </p:xfrm>
              <a:graphic>
                <a:graphicData uri="http://schemas.openxmlformats.org/presentationml/2006/ole">
                  <p:oleObj spid="_x0000_s8196" name="Image" r:id="rId17" imgW="406063" imgH="482370" progId="Photoshop.Image.8">
                    <p:embed/>
                  </p:oleObj>
                </a:graphicData>
              </a:graphic>
            </p:graphicFrame>
          </p:grpSp>
          <p:grpSp>
            <p:nvGrpSpPr>
              <p:cNvPr id="8249" name="Group 75"/>
              <p:cNvGrpSpPr>
                <a:grpSpLocks/>
              </p:cNvGrpSpPr>
              <p:nvPr/>
            </p:nvGrpSpPr>
            <p:grpSpPr bwMode="auto">
              <a:xfrm>
                <a:off x="2661" y="2849"/>
                <a:ext cx="333" cy="464"/>
                <a:chOff x="2631" y="2857"/>
                <a:chExt cx="333" cy="464"/>
              </a:xfrm>
            </p:grpSpPr>
            <p:sp>
              <p:nvSpPr>
                <p:cNvPr id="8254" name="Text Box 76"/>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chemeClr val="bg2"/>
                      </a:solidFill>
                    </a:rPr>
                    <a:t>outtree</a:t>
                  </a:r>
                  <a:endParaRPr lang="en-US" altLang="zh-TW">
                    <a:solidFill>
                      <a:schemeClr val="bg2"/>
                    </a:solidFill>
                  </a:endParaRPr>
                </a:p>
              </p:txBody>
            </p:sp>
            <p:graphicFrame>
              <p:nvGraphicFramePr>
                <p:cNvPr id="8195" name="Object 77"/>
                <p:cNvGraphicFramePr>
                  <a:graphicFrameLocks noChangeAspect="1"/>
                </p:cNvGraphicFramePr>
                <p:nvPr/>
              </p:nvGraphicFramePr>
              <p:xfrm>
                <a:off x="2653" y="2857"/>
                <a:ext cx="283" cy="340"/>
              </p:xfrm>
              <a:graphic>
                <a:graphicData uri="http://schemas.openxmlformats.org/presentationml/2006/ole">
                  <p:oleObj spid="_x0000_s8195" name="Image" r:id="rId18" imgW="380818" imgH="456821" progId="Photoshop.Image.8">
                    <p:embed/>
                  </p:oleObj>
                </a:graphicData>
              </a:graphic>
            </p:graphicFrame>
          </p:grpSp>
          <p:cxnSp>
            <p:nvCxnSpPr>
              <p:cNvPr id="8250" name="AutoShape 78"/>
              <p:cNvCxnSpPr>
                <a:cxnSpLocks noChangeShapeType="1"/>
              </p:cNvCxnSpPr>
              <p:nvPr/>
            </p:nvCxnSpPr>
            <p:spPr bwMode="auto">
              <a:xfrm flipV="1">
                <a:off x="3564" y="1570"/>
                <a:ext cx="926" cy="1449"/>
              </a:xfrm>
              <a:prstGeom prst="bentConnector3">
                <a:avLst>
                  <a:gd name="adj1" fmla="val 115551"/>
                </a:avLst>
              </a:prstGeom>
              <a:noFill/>
              <a:ln w="19050">
                <a:solidFill>
                  <a:schemeClr val="bg2"/>
                </a:solidFill>
                <a:miter lim="800000"/>
                <a:headEnd/>
                <a:tailEnd type="triangle" w="med" len="med"/>
              </a:ln>
            </p:spPr>
          </p:cxnSp>
          <p:grpSp>
            <p:nvGrpSpPr>
              <p:cNvPr id="8251" name="Group 79"/>
              <p:cNvGrpSpPr>
                <a:grpSpLocks/>
              </p:cNvGrpSpPr>
              <p:nvPr/>
            </p:nvGrpSpPr>
            <p:grpSpPr bwMode="auto">
              <a:xfrm>
                <a:off x="3281" y="2849"/>
                <a:ext cx="300" cy="464"/>
                <a:chOff x="3545" y="1414"/>
                <a:chExt cx="300" cy="464"/>
              </a:xfrm>
            </p:grpSpPr>
            <p:sp>
              <p:nvSpPr>
                <p:cNvPr id="8253" name="Text Box 80"/>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chemeClr val="bg2"/>
                      </a:solidFill>
                    </a:rPr>
                    <a:t>intree</a:t>
                  </a:r>
                  <a:endParaRPr lang="en-US" altLang="zh-TW">
                    <a:solidFill>
                      <a:schemeClr val="bg2"/>
                    </a:solidFill>
                  </a:endParaRPr>
                </a:p>
              </p:txBody>
            </p:sp>
            <p:graphicFrame>
              <p:nvGraphicFramePr>
                <p:cNvPr id="8194" name="Object 81"/>
                <p:cNvGraphicFramePr>
                  <a:graphicFrameLocks noChangeAspect="1"/>
                </p:cNvGraphicFramePr>
                <p:nvPr/>
              </p:nvGraphicFramePr>
              <p:xfrm>
                <a:off x="3545" y="1414"/>
                <a:ext cx="283" cy="340"/>
              </p:xfrm>
              <a:graphic>
                <a:graphicData uri="http://schemas.openxmlformats.org/presentationml/2006/ole">
                  <p:oleObj spid="_x0000_s8194" name="Image" r:id="rId19" imgW="380818" imgH="456821" progId="Photoshop.Image.8">
                    <p:embed/>
                  </p:oleObj>
                </a:graphicData>
              </a:graphic>
            </p:graphicFrame>
          </p:grpSp>
          <p:cxnSp>
            <p:nvCxnSpPr>
              <p:cNvPr id="8252" name="AutoShape 82"/>
              <p:cNvCxnSpPr>
                <a:cxnSpLocks noChangeShapeType="1"/>
              </p:cNvCxnSpPr>
              <p:nvPr/>
            </p:nvCxnSpPr>
            <p:spPr bwMode="auto">
              <a:xfrm>
                <a:off x="2966" y="3019"/>
                <a:ext cx="315" cy="0"/>
              </a:xfrm>
              <a:prstGeom prst="straightConnector1">
                <a:avLst/>
              </a:prstGeom>
              <a:noFill/>
              <a:ln w="19050">
                <a:solidFill>
                  <a:schemeClr val="bg2"/>
                </a:solidFill>
                <a:round/>
                <a:headEnd/>
                <a:tailEnd type="triangle" w="med" len="med"/>
              </a:ln>
            </p:spPr>
          </p:cxnSp>
        </p:grpSp>
      </p:grpSp>
      <p:sp>
        <p:nvSpPr>
          <p:cNvPr id="8207" name="AutoShape 91"/>
          <p:cNvSpPr>
            <a:spLocks noChangeArrowheads="1"/>
          </p:cNvSpPr>
          <p:nvPr/>
        </p:nvSpPr>
        <p:spPr bwMode="auto">
          <a:xfrm>
            <a:off x="611188" y="549275"/>
            <a:ext cx="15478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chemeClr val="accent2"/>
                </a:solidFill>
                <a:ea typeface="新細明體" pitchFamily="18" charset="-120"/>
              </a:rPr>
              <a:t>Step 2.1</a:t>
            </a:r>
            <a:r>
              <a:rPr lang="en-US" altLang="en-US" sz="1800">
                <a:solidFill>
                  <a:schemeClr val="accent2"/>
                </a:solidFill>
                <a:ea typeface="新細明體" pitchFamily="18" charset="-120"/>
              </a:rPr>
              <a:t> </a:t>
            </a:r>
            <a:endParaRPr lang="en-US" altLang="zh-TW" sz="1800">
              <a:solidFill>
                <a:schemeClr val="accent2"/>
              </a:solidFill>
              <a:ea typeface="新細明體" pitchFamily="18" charset="-120"/>
            </a:endParaRPr>
          </a:p>
        </p:txBody>
      </p:sp>
      <p:grpSp>
        <p:nvGrpSpPr>
          <p:cNvPr id="8208" name="Group 83"/>
          <p:cNvGrpSpPr>
            <a:grpSpLocks/>
          </p:cNvGrpSpPr>
          <p:nvPr/>
        </p:nvGrpSpPr>
        <p:grpSpPr bwMode="auto">
          <a:xfrm>
            <a:off x="431800" y="549275"/>
            <a:ext cx="8048625" cy="5905500"/>
            <a:chOff x="272" y="346"/>
            <a:chExt cx="5070" cy="3720"/>
          </a:xfrm>
        </p:grpSpPr>
        <p:pic>
          <p:nvPicPr>
            <p:cNvPr id="8210" name="Picture 84"/>
            <p:cNvPicPr>
              <a:picLocks noChangeAspect="1" noChangeArrowheads="1"/>
            </p:cNvPicPr>
            <p:nvPr/>
          </p:nvPicPr>
          <p:blipFill>
            <a:blip r:embed="rId20"/>
            <a:srcRect/>
            <a:stretch>
              <a:fillRect/>
            </a:stretch>
          </p:blipFill>
          <p:spPr bwMode="auto">
            <a:xfrm>
              <a:off x="272" y="935"/>
              <a:ext cx="1293" cy="355"/>
            </a:xfrm>
            <a:prstGeom prst="rect">
              <a:avLst/>
            </a:prstGeom>
            <a:noFill/>
            <a:ln w="9525">
              <a:noFill/>
              <a:miter lim="800000"/>
              <a:headEnd/>
              <a:tailEnd/>
            </a:ln>
          </p:spPr>
        </p:pic>
        <p:pic>
          <p:nvPicPr>
            <p:cNvPr id="8211" name="Picture 85"/>
            <p:cNvPicPr>
              <a:picLocks noChangeAspect="1" noChangeArrowheads="1"/>
            </p:cNvPicPr>
            <p:nvPr/>
          </p:nvPicPr>
          <p:blipFill>
            <a:blip r:embed="rId21"/>
            <a:srcRect/>
            <a:stretch>
              <a:fillRect/>
            </a:stretch>
          </p:blipFill>
          <p:spPr bwMode="auto">
            <a:xfrm>
              <a:off x="3761" y="2976"/>
              <a:ext cx="1292" cy="926"/>
            </a:xfrm>
            <a:prstGeom prst="rect">
              <a:avLst/>
            </a:prstGeom>
            <a:noFill/>
            <a:ln w="9525">
              <a:noFill/>
              <a:miter lim="800000"/>
              <a:headEnd/>
              <a:tailEnd/>
            </a:ln>
          </p:spPr>
        </p:pic>
        <p:pic>
          <p:nvPicPr>
            <p:cNvPr id="8212" name="Picture 86"/>
            <p:cNvPicPr>
              <a:picLocks noChangeAspect="1" noChangeArrowheads="1"/>
            </p:cNvPicPr>
            <p:nvPr/>
          </p:nvPicPr>
          <p:blipFill>
            <a:blip r:embed="rId22"/>
            <a:srcRect t="18175" r="13492"/>
            <a:stretch>
              <a:fillRect/>
            </a:stretch>
          </p:blipFill>
          <p:spPr bwMode="auto">
            <a:xfrm>
              <a:off x="317" y="2568"/>
              <a:ext cx="3153" cy="1498"/>
            </a:xfrm>
            <a:prstGeom prst="rect">
              <a:avLst/>
            </a:prstGeom>
            <a:noFill/>
            <a:ln w="9525">
              <a:noFill/>
              <a:miter lim="800000"/>
              <a:headEnd/>
              <a:tailEnd/>
            </a:ln>
          </p:spPr>
        </p:pic>
        <p:sp>
          <p:nvSpPr>
            <p:cNvPr id="8213" name="AutoShape 87"/>
            <p:cNvSpPr>
              <a:spLocks/>
            </p:cNvSpPr>
            <p:nvPr/>
          </p:nvSpPr>
          <p:spPr bwMode="auto">
            <a:xfrm>
              <a:off x="2268" y="346"/>
              <a:ext cx="3074" cy="1517"/>
            </a:xfrm>
            <a:prstGeom prst="accentCallout2">
              <a:avLst>
                <a:gd name="adj1" fmla="val 4745"/>
                <a:gd name="adj2" fmla="val -1560"/>
                <a:gd name="adj3" fmla="val 4745"/>
                <a:gd name="adj4" fmla="val -13597"/>
                <a:gd name="adj5" fmla="val 199079"/>
                <a:gd name="adj6" fmla="val -56602"/>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8214" name="AutoShape 88"/>
            <p:cNvSpPr>
              <a:spLocks/>
            </p:cNvSpPr>
            <p:nvPr/>
          </p:nvSpPr>
          <p:spPr bwMode="auto">
            <a:xfrm>
              <a:off x="2880" y="2636"/>
              <a:ext cx="2173" cy="252"/>
            </a:xfrm>
            <a:prstGeom prst="accentCallout1">
              <a:avLst>
                <a:gd name="adj1" fmla="val 28569"/>
                <a:gd name="adj2" fmla="val -2208"/>
                <a:gd name="adj3" fmla="val 319444"/>
                <a:gd name="adj4" fmla="val -21125"/>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8215" name="Rectangle 89"/>
            <p:cNvSpPr>
              <a:spLocks noChangeArrowheads="1"/>
            </p:cNvSpPr>
            <p:nvPr/>
          </p:nvSpPr>
          <p:spPr bwMode="auto">
            <a:xfrm>
              <a:off x="2935" y="2685"/>
              <a:ext cx="2062" cy="154"/>
            </a:xfrm>
            <a:prstGeom prst="rect">
              <a:avLst/>
            </a:prstGeom>
            <a:noFill/>
            <a:ln w="9525">
              <a:noFill/>
              <a:miter lim="800000"/>
              <a:headEnd/>
              <a:tailEnd/>
            </a:ln>
          </p:spPr>
          <p:txBody>
            <a:bodyPr wrap="none" anchor="ctr">
              <a:spAutoFit/>
            </a:bodyPr>
            <a:lstStyle/>
            <a:p>
              <a:r>
                <a:rPr lang="en-US" altLang="zh-TW" sz="1000" b="0">
                  <a:solidFill>
                    <a:srgbClr val="A50021"/>
                  </a:solidFill>
                  <a:ea typeface="華康粗黑體" pitchFamily="49" charset="-120"/>
                </a:rPr>
                <a:t>Republicate </a:t>
              </a:r>
              <a:r>
                <a:rPr lang="zh-TW" altLang="en-US" sz="1000" b="0">
                  <a:solidFill>
                    <a:schemeClr val="accent2"/>
                  </a:solidFill>
                  <a:ea typeface="華康粗黑體" pitchFamily="49" charset="-120"/>
                </a:rPr>
                <a:t>就是用 </a:t>
              </a:r>
              <a:r>
                <a:rPr lang="en-US" altLang="zh-TW" sz="1000" b="0">
                  <a:solidFill>
                    <a:schemeClr val="accent2"/>
                  </a:solidFill>
                  <a:ea typeface="華康粗黑體" pitchFamily="49" charset="-120"/>
                </a:rPr>
                <a:t>Bootstrap </a:t>
              </a:r>
              <a:r>
                <a:rPr lang="zh-TW" altLang="en-US" sz="1000" b="0">
                  <a:solidFill>
                    <a:schemeClr val="accent2"/>
                  </a:solidFill>
                  <a:ea typeface="華康粗黑體" pitchFamily="49" charset="-120"/>
                </a:rPr>
                <a:t>法生成的一個多序列組。</a:t>
              </a:r>
            </a:p>
          </p:txBody>
        </p:sp>
        <p:sp>
          <p:nvSpPr>
            <p:cNvPr id="8216" name="Rectangle 90"/>
            <p:cNvSpPr>
              <a:spLocks noChangeArrowheads="1"/>
            </p:cNvSpPr>
            <p:nvPr/>
          </p:nvSpPr>
          <p:spPr bwMode="auto">
            <a:xfrm>
              <a:off x="2364" y="427"/>
              <a:ext cx="2880" cy="1354"/>
            </a:xfrm>
            <a:prstGeom prst="rect">
              <a:avLst/>
            </a:prstGeom>
            <a:noFill/>
            <a:ln w="9525">
              <a:noFill/>
              <a:miter lim="800000"/>
              <a:headEnd/>
              <a:tailEnd/>
            </a:ln>
          </p:spPr>
          <p:txBody>
            <a:bodyPr>
              <a:spAutoFit/>
            </a:bodyPr>
            <a:lstStyle/>
            <a:p>
              <a:pPr marL="176213" indent="-176213">
                <a:lnSpc>
                  <a:spcPct val="150000"/>
                </a:lnSpc>
                <a:buFontTx/>
                <a:buAutoNum type="arabicPeriod"/>
                <a:tabLst>
                  <a:tab pos="176213" algn="l"/>
                </a:tabLst>
              </a:pPr>
              <a:r>
                <a:rPr lang="en-US" altLang="zh-TW" sz="1000" b="0">
                  <a:solidFill>
                    <a:srgbClr val="A50021"/>
                  </a:solidFill>
                  <a:cs typeface="Times New Roman" pitchFamily="18" charset="0"/>
                </a:rPr>
                <a:t>Bootstraping</a:t>
              </a:r>
              <a:r>
                <a:rPr lang="en-US" altLang="zh-TW" sz="1000" b="0">
                  <a:solidFill>
                    <a:schemeClr val="accent2"/>
                  </a:solidFill>
                  <a:cs typeface="Times New Roman" pitchFamily="18" charset="0"/>
                </a:rPr>
                <a:t> </a:t>
              </a:r>
              <a:r>
                <a:rPr lang="zh-TW" altLang="en-US" sz="1000" b="0">
                  <a:solidFill>
                    <a:schemeClr val="accent2"/>
                  </a:solidFill>
                  <a:cs typeface="Times New Roman" pitchFamily="18" charset="0"/>
                </a:rPr>
                <a:t>就是從整個序列的堿基（氨基酸）中任意選取一半，剩下的一半序列隨機補齊組成一個新的序列。這樣，一個序列就可以變成了許多序列。一個多序列組也就可以變成許多個多序列組。根據某種演算法（最大簡約性法、最大可能性法、除權配對法或鄰位相連法）每個多序列組都可以生成一個進化樹。將生成的許多進化樹進行比較，按照多數規則（</a:t>
              </a:r>
              <a:r>
                <a:rPr lang="en-US" altLang="zh-TW" sz="1000" b="0">
                  <a:solidFill>
                    <a:schemeClr val="accent2"/>
                  </a:solidFill>
                  <a:cs typeface="Times New Roman" pitchFamily="18" charset="0"/>
                </a:rPr>
                <a:t>majority-rule</a:t>
              </a:r>
              <a:r>
                <a:rPr lang="zh-TW" altLang="en-US" sz="1000" b="0">
                  <a:solidFill>
                    <a:schemeClr val="accent2"/>
                  </a:solidFill>
                  <a:cs typeface="Times New Roman" pitchFamily="18" charset="0"/>
                </a:rPr>
                <a:t>）我們就會得到一個最“逼真”的進化樹。</a:t>
              </a:r>
            </a:p>
            <a:p>
              <a:pPr marL="176213" indent="-176213" eaLnBrk="0" hangingPunct="0">
                <a:lnSpc>
                  <a:spcPct val="150000"/>
                </a:lnSpc>
                <a:buFontTx/>
                <a:buAutoNum type="arabicPeriod"/>
                <a:tabLst>
                  <a:tab pos="176213" algn="l"/>
                </a:tabLst>
              </a:pPr>
              <a:r>
                <a:rPr lang="en-US" altLang="zh-TW" sz="1000">
                  <a:solidFill>
                    <a:srgbClr val="A50021"/>
                  </a:solidFill>
                  <a:cs typeface="Times New Roman" pitchFamily="18" charset="0"/>
                </a:rPr>
                <a:t>Jackknife</a:t>
              </a:r>
              <a:r>
                <a:rPr lang="en-US" altLang="zh-TW" sz="1000" b="0">
                  <a:solidFill>
                    <a:schemeClr val="accent2"/>
                  </a:solidFill>
                  <a:cs typeface="Times New Roman" pitchFamily="18" charset="0"/>
                </a:rPr>
                <a:t> </a:t>
              </a:r>
              <a:r>
                <a:rPr lang="zh-TW" altLang="en-US" sz="1000" b="0">
                  <a:solidFill>
                    <a:schemeClr val="accent2"/>
                  </a:solidFill>
                  <a:cs typeface="Times New Roman" pitchFamily="18" charset="0"/>
                </a:rPr>
                <a:t>則是另外一種隨機選取序列的方法。它與 </a:t>
              </a:r>
              <a:r>
                <a:rPr lang="en-US" altLang="zh-TW" sz="1000" b="0">
                  <a:solidFill>
                    <a:schemeClr val="accent2"/>
                  </a:solidFill>
                  <a:cs typeface="Times New Roman" pitchFamily="18" charset="0"/>
                </a:rPr>
                <a:t>Bootstrap </a:t>
              </a:r>
              <a:r>
                <a:rPr lang="zh-TW" altLang="en-US" sz="1000" b="0">
                  <a:solidFill>
                    <a:schemeClr val="accent2"/>
                  </a:solidFill>
                  <a:cs typeface="Times New Roman" pitchFamily="18" charset="0"/>
                </a:rPr>
                <a:t>法的區別是不將剩下的一半序列補齊，只生成一個縮短了一半的新序列。</a:t>
              </a:r>
            </a:p>
            <a:p>
              <a:pPr marL="176213" indent="-176213" eaLnBrk="0" hangingPunct="0">
                <a:lnSpc>
                  <a:spcPct val="150000"/>
                </a:lnSpc>
                <a:buFontTx/>
                <a:buAutoNum type="arabicPeriod"/>
                <a:tabLst>
                  <a:tab pos="176213" algn="l"/>
                </a:tabLst>
              </a:pPr>
              <a:r>
                <a:rPr lang="en-US" altLang="zh-TW" sz="1000">
                  <a:solidFill>
                    <a:srgbClr val="A50021"/>
                  </a:solidFill>
                  <a:cs typeface="Times New Roman" pitchFamily="18" charset="0"/>
                </a:rPr>
                <a:t>Permute </a:t>
              </a:r>
              <a:r>
                <a:rPr lang="zh-TW" altLang="en-US" sz="1000" b="0">
                  <a:solidFill>
                    <a:schemeClr val="accent2"/>
                  </a:solidFill>
                  <a:cs typeface="Times New Roman" pitchFamily="18" charset="0"/>
                </a:rPr>
                <a:t>是將一個數組中的元素的順序隨機化。</a:t>
              </a:r>
            </a:p>
          </p:txBody>
        </p:sp>
      </p:grpSp>
      <p:sp>
        <p:nvSpPr>
          <p:cNvPr id="92" name="投影片編號版面配置區 91"/>
          <p:cNvSpPr>
            <a:spLocks noGrp="1"/>
          </p:cNvSpPr>
          <p:nvPr>
            <p:ph type="sldNum" sz="quarter" idx="12"/>
          </p:nvPr>
        </p:nvSpPr>
        <p:spPr/>
        <p:txBody>
          <a:bodyPr/>
          <a:lstStyle/>
          <a:p>
            <a:pPr>
              <a:defRPr/>
            </a:pPr>
            <a:fld id="{768639A7-063F-4694-BCBC-96D4868149C9}" type="slidenum">
              <a:rPr lang="en-US" altLang="zh-TW" smtClean="0"/>
              <a:pPr>
                <a:defRPr/>
              </a:pPr>
              <a:t>61</a:t>
            </a:fld>
            <a:endParaRPr lang="en-US" altLang="zh-TW"/>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30" name="Group 173"/>
          <p:cNvGrpSpPr>
            <a:grpSpLocks/>
          </p:cNvGrpSpPr>
          <p:nvPr/>
        </p:nvGrpSpPr>
        <p:grpSpPr bwMode="auto">
          <a:xfrm>
            <a:off x="746125" y="1160463"/>
            <a:ext cx="6594475" cy="4681537"/>
            <a:chOff x="470" y="731"/>
            <a:chExt cx="4154" cy="2949"/>
          </a:xfrm>
        </p:grpSpPr>
        <p:cxnSp>
          <p:nvCxnSpPr>
            <p:cNvPr id="9243" name="AutoShape 95"/>
            <p:cNvCxnSpPr>
              <a:cxnSpLocks noChangeShapeType="1"/>
            </p:cNvCxnSpPr>
            <p:nvPr/>
          </p:nvCxnSpPr>
          <p:spPr bwMode="auto">
            <a:xfrm>
              <a:off x="4313" y="1878"/>
              <a:ext cx="0" cy="146"/>
            </a:xfrm>
            <a:prstGeom prst="straightConnector1">
              <a:avLst/>
            </a:prstGeom>
            <a:noFill/>
            <a:ln w="19050">
              <a:solidFill>
                <a:srgbClr val="808080"/>
              </a:solidFill>
              <a:round/>
              <a:headEnd/>
              <a:tailEnd type="triangle" w="med" len="med"/>
            </a:ln>
          </p:spPr>
        </p:cxnSp>
        <p:grpSp>
          <p:nvGrpSpPr>
            <p:cNvPr id="9244" name="Group 6"/>
            <p:cNvGrpSpPr>
              <a:grpSpLocks/>
            </p:cNvGrpSpPr>
            <p:nvPr/>
          </p:nvGrpSpPr>
          <p:grpSpPr bwMode="auto">
            <a:xfrm>
              <a:off x="2765" y="1414"/>
              <a:ext cx="608" cy="464"/>
              <a:chOff x="2925" y="2055"/>
              <a:chExt cx="608" cy="464"/>
            </a:xfrm>
          </p:grpSpPr>
          <p:pic>
            <p:nvPicPr>
              <p:cNvPr id="9309" name="Picture 7" descr="[Icon]"/>
              <p:cNvPicPr>
                <a:picLocks noChangeAspect="1" noChangeArrowheads="1"/>
              </p:cNvPicPr>
              <p:nvPr/>
            </p:nvPicPr>
            <p:blipFill>
              <a:blip r:embed="rId3">
                <a:lum bright="70000" contrast="-70000"/>
              </a:blip>
              <a:srcRect/>
              <a:stretch>
                <a:fillRect/>
              </a:stretch>
            </p:blipFill>
            <p:spPr bwMode="auto">
              <a:xfrm>
                <a:off x="3059" y="2055"/>
                <a:ext cx="340" cy="340"/>
              </a:xfrm>
              <a:prstGeom prst="rect">
                <a:avLst/>
              </a:prstGeom>
              <a:noFill/>
              <a:ln w="9525">
                <a:noFill/>
                <a:miter lim="800000"/>
                <a:headEnd/>
                <a:tailEnd/>
              </a:ln>
            </p:spPr>
          </p:pic>
          <p:sp>
            <p:nvSpPr>
              <p:cNvPr id="9310" name="Rectangle 8"/>
              <p:cNvSpPr>
                <a:spLocks noChangeArrowheads="1"/>
              </p:cNvSpPr>
              <p:nvPr/>
            </p:nvSpPr>
            <p:spPr bwMode="auto">
              <a:xfrm>
                <a:off x="2925" y="2384"/>
                <a:ext cx="608" cy="135"/>
              </a:xfrm>
              <a:prstGeom prst="rect">
                <a:avLst/>
              </a:prstGeom>
              <a:noFill/>
              <a:ln w="9525">
                <a:noFill/>
                <a:miter lim="800000"/>
                <a:headEnd/>
                <a:tailEnd/>
              </a:ln>
            </p:spPr>
            <p:txBody>
              <a:bodyPr wrap="none">
                <a:spAutoFit/>
              </a:bodyPr>
              <a:lstStyle/>
              <a:p>
                <a:r>
                  <a:rPr lang="en-US" altLang="zh-TW">
                    <a:solidFill>
                      <a:srgbClr val="808080"/>
                    </a:solidFill>
                  </a:rPr>
                  <a:t>NEIGHBOR.EXE</a:t>
                </a:r>
              </a:p>
            </p:txBody>
          </p:sp>
        </p:grpSp>
        <p:grpSp>
          <p:nvGrpSpPr>
            <p:cNvPr id="9245" name="Group 9"/>
            <p:cNvGrpSpPr>
              <a:grpSpLocks/>
            </p:cNvGrpSpPr>
            <p:nvPr/>
          </p:nvGrpSpPr>
          <p:grpSpPr bwMode="auto">
            <a:xfrm>
              <a:off x="885" y="1414"/>
              <a:ext cx="584" cy="464"/>
              <a:chOff x="975" y="2055"/>
              <a:chExt cx="584" cy="464"/>
            </a:xfrm>
          </p:grpSpPr>
          <p:pic>
            <p:nvPicPr>
              <p:cNvPr id="9307" name="Picture 10" descr="[Icon]"/>
              <p:cNvPicPr>
                <a:picLocks noChangeAspect="1" noChangeArrowheads="1"/>
              </p:cNvPicPr>
              <p:nvPr/>
            </p:nvPicPr>
            <p:blipFill>
              <a:blip r:embed="rId4"/>
              <a:srcRect/>
              <a:stretch>
                <a:fillRect/>
              </a:stretch>
            </p:blipFill>
            <p:spPr bwMode="auto">
              <a:xfrm>
                <a:off x="1097" y="2055"/>
                <a:ext cx="340" cy="340"/>
              </a:xfrm>
              <a:prstGeom prst="rect">
                <a:avLst/>
              </a:prstGeom>
              <a:noFill/>
              <a:ln w="9525">
                <a:noFill/>
                <a:miter lim="800000"/>
                <a:headEnd/>
                <a:tailEnd/>
              </a:ln>
            </p:spPr>
          </p:pic>
          <p:sp>
            <p:nvSpPr>
              <p:cNvPr id="9308" name="Text Box 11"/>
              <p:cNvSpPr txBox="1">
                <a:spLocks noChangeArrowheads="1"/>
              </p:cNvSpPr>
              <p:nvPr/>
            </p:nvSpPr>
            <p:spPr bwMode="auto">
              <a:xfrm>
                <a:off x="975" y="2384"/>
                <a:ext cx="584" cy="135"/>
              </a:xfrm>
              <a:prstGeom prst="rect">
                <a:avLst/>
              </a:prstGeom>
              <a:noFill/>
              <a:ln w="9525">
                <a:noFill/>
                <a:miter lim="800000"/>
                <a:headEnd/>
                <a:tailEnd/>
              </a:ln>
            </p:spPr>
            <p:txBody>
              <a:bodyPr wrap="none">
                <a:spAutoFit/>
              </a:bodyPr>
              <a:lstStyle/>
              <a:p>
                <a:r>
                  <a:rPr lang="en-US" altLang="zh-TW">
                    <a:solidFill>
                      <a:schemeClr val="accent2"/>
                    </a:solidFill>
                  </a:rPr>
                  <a:t>SEQBOOT.EXE</a:t>
                </a:r>
              </a:p>
            </p:txBody>
          </p:sp>
        </p:grpSp>
        <p:grpSp>
          <p:nvGrpSpPr>
            <p:cNvPr id="9246" name="Group 12"/>
            <p:cNvGrpSpPr>
              <a:grpSpLocks/>
            </p:cNvGrpSpPr>
            <p:nvPr/>
          </p:nvGrpSpPr>
          <p:grpSpPr bwMode="auto">
            <a:xfrm>
              <a:off x="4001" y="1414"/>
              <a:ext cx="623" cy="464"/>
              <a:chOff x="4468" y="2055"/>
              <a:chExt cx="623" cy="464"/>
            </a:xfrm>
          </p:grpSpPr>
          <p:pic>
            <p:nvPicPr>
              <p:cNvPr id="9305" name="Picture 13" descr="[Icon]"/>
              <p:cNvPicPr>
                <a:picLocks noChangeAspect="1" noChangeArrowheads="1"/>
              </p:cNvPicPr>
              <p:nvPr/>
            </p:nvPicPr>
            <p:blipFill>
              <a:blip r:embed="rId5">
                <a:lum bright="70000" contrast="-70000"/>
              </a:blip>
              <a:srcRect/>
              <a:stretch>
                <a:fillRect/>
              </a:stretch>
            </p:blipFill>
            <p:spPr bwMode="auto">
              <a:xfrm>
                <a:off x="4609" y="2055"/>
                <a:ext cx="340" cy="340"/>
              </a:xfrm>
              <a:prstGeom prst="rect">
                <a:avLst/>
              </a:prstGeom>
              <a:noFill/>
              <a:ln w="9525">
                <a:noFill/>
                <a:miter lim="800000"/>
                <a:headEnd/>
                <a:tailEnd/>
              </a:ln>
            </p:spPr>
          </p:pic>
          <p:sp>
            <p:nvSpPr>
              <p:cNvPr id="9306" name="Rectangle 14"/>
              <p:cNvSpPr>
                <a:spLocks noChangeArrowheads="1"/>
              </p:cNvSpPr>
              <p:nvPr/>
            </p:nvSpPr>
            <p:spPr bwMode="auto">
              <a:xfrm>
                <a:off x="4468" y="2384"/>
                <a:ext cx="623" cy="135"/>
              </a:xfrm>
              <a:prstGeom prst="rect">
                <a:avLst/>
              </a:prstGeom>
              <a:noFill/>
              <a:ln w="9525">
                <a:noFill/>
                <a:miter lim="800000"/>
                <a:headEnd/>
                <a:tailEnd/>
              </a:ln>
            </p:spPr>
            <p:txBody>
              <a:bodyPr wrap="none">
                <a:spAutoFit/>
              </a:bodyPr>
              <a:lstStyle/>
              <a:p>
                <a:r>
                  <a:rPr lang="en-US" altLang="zh-TW">
                    <a:solidFill>
                      <a:srgbClr val="808080"/>
                    </a:solidFill>
                  </a:rPr>
                  <a:t>CONSENSE.EXE</a:t>
                </a:r>
              </a:p>
            </p:txBody>
          </p:sp>
        </p:grpSp>
        <p:grpSp>
          <p:nvGrpSpPr>
            <p:cNvPr id="9247" name="Group 18"/>
            <p:cNvGrpSpPr>
              <a:grpSpLocks/>
            </p:cNvGrpSpPr>
            <p:nvPr/>
          </p:nvGrpSpPr>
          <p:grpSpPr bwMode="auto">
            <a:xfrm>
              <a:off x="1023" y="2038"/>
              <a:ext cx="308" cy="464"/>
              <a:chOff x="100" y="2055"/>
              <a:chExt cx="308" cy="464"/>
            </a:xfrm>
          </p:grpSpPr>
          <p:sp>
            <p:nvSpPr>
              <p:cNvPr id="9304" name="Text Box 19"/>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9229" name="Object 20"/>
              <p:cNvGraphicFramePr>
                <a:graphicFrameLocks noChangeAspect="1"/>
              </p:cNvGraphicFramePr>
              <p:nvPr/>
            </p:nvGraphicFramePr>
            <p:xfrm>
              <a:off x="111" y="2055"/>
              <a:ext cx="286" cy="340"/>
            </p:xfrm>
            <a:graphic>
              <a:graphicData uri="http://schemas.openxmlformats.org/presentationml/2006/ole">
                <p:oleObj spid="_x0000_s9229" name="Image" r:id="rId6" imgW="406063" imgH="482370" progId="Photoshop.Image.8">
                  <p:embed/>
                </p:oleObj>
              </a:graphicData>
            </a:graphic>
          </p:graphicFrame>
        </p:grpSp>
        <p:grpSp>
          <p:nvGrpSpPr>
            <p:cNvPr id="9248" name="Group 21"/>
            <p:cNvGrpSpPr>
              <a:grpSpLocks/>
            </p:cNvGrpSpPr>
            <p:nvPr/>
          </p:nvGrpSpPr>
          <p:grpSpPr bwMode="auto">
            <a:xfrm>
              <a:off x="470" y="1414"/>
              <a:ext cx="283" cy="464"/>
              <a:chOff x="475" y="2055"/>
              <a:chExt cx="283" cy="464"/>
            </a:xfrm>
          </p:grpSpPr>
          <p:sp>
            <p:nvSpPr>
              <p:cNvPr id="9303" name="Text Box 22"/>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9228" name="Object 23"/>
              <p:cNvGraphicFramePr>
                <a:graphicFrameLocks noChangeAspect="1"/>
              </p:cNvGraphicFramePr>
              <p:nvPr/>
            </p:nvGraphicFramePr>
            <p:xfrm>
              <a:off x="475" y="2055"/>
              <a:ext cx="283" cy="340"/>
            </p:xfrm>
            <a:graphic>
              <a:graphicData uri="http://schemas.openxmlformats.org/presentationml/2006/ole">
                <p:oleObj spid="_x0000_s9228" name="Image" r:id="rId7" imgW="380818" imgH="456821" progId="Photoshop.Image.8">
                  <p:embed/>
                </p:oleObj>
              </a:graphicData>
            </a:graphic>
          </p:graphicFrame>
        </p:grpSp>
        <p:cxnSp>
          <p:nvCxnSpPr>
            <p:cNvPr id="9249" name="AutoShape 30"/>
            <p:cNvCxnSpPr>
              <a:cxnSpLocks noChangeShapeType="1"/>
            </p:cNvCxnSpPr>
            <p:nvPr/>
          </p:nvCxnSpPr>
          <p:spPr bwMode="auto">
            <a:xfrm>
              <a:off x="753" y="1584"/>
              <a:ext cx="254" cy="0"/>
            </a:xfrm>
            <a:prstGeom prst="straightConnector1">
              <a:avLst/>
            </a:prstGeom>
            <a:noFill/>
            <a:ln w="19050">
              <a:solidFill>
                <a:srgbClr val="006600"/>
              </a:solidFill>
              <a:round/>
              <a:headEnd/>
              <a:tailEnd type="triangle" w="med" len="med"/>
            </a:ln>
          </p:spPr>
        </p:cxnSp>
        <p:cxnSp>
          <p:nvCxnSpPr>
            <p:cNvPr id="9250" name="AutoShape 31"/>
            <p:cNvCxnSpPr>
              <a:cxnSpLocks noChangeShapeType="1"/>
              <a:stCxn id="9308" idx="2"/>
            </p:cNvCxnSpPr>
            <p:nvPr/>
          </p:nvCxnSpPr>
          <p:spPr bwMode="auto">
            <a:xfrm>
              <a:off x="1177" y="1878"/>
              <a:ext cx="0" cy="160"/>
            </a:xfrm>
            <a:prstGeom prst="straightConnector1">
              <a:avLst/>
            </a:prstGeom>
            <a:noFill/>
            <a:ln w="19050">
              <a:solidFill>
                <a:srgbClr val="006600"/>
              </a:solidFill>
              <a:round/>
              <a:headEnd/>
              <a:tailEnd type="triangle" w="med" len="med"/>
            </a:ln>
          </p:spPr>
        </p:cxnSp>
        <p:grpSp>
          <p:nvGrpSpPr>
            <p:cNvPr id="9251" name="Group 32"/>
            <p:cNvGrpSpPr>
              <a:grpSpLocks/>
            </p:cNvGrpSpPr>
            <p:nvPr/>
          </p:nvGrpSpPr>
          <p:grpSpPr bwMode="auto">
            <a:xfrm>
              <a:off x="1508" y="2038"/>
              <a:ext cx="283" cy="464"/>
              <a:chOff x="475" y="2055"/>
              <a:chExt cx="283" cy="464"/>
            </a:xfrm>
          </p:grpSpPr>
          <p:sp>
            <p:nvSpPr>
              <p:cNvPr id="9302" name="Text Box 33"/>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9227" name="Object 34"/>
              <p:cNvGraphicFramePr>
                <a:graphicFrameLocks noChangeAspect="1"/>
              </p:cNvGraphicFramePr>
              <p:nvPr/>
            </p:nvGraphicFramePr>
            <p:xfrm>
              <a:off x="475" y="2055"/>
              <a:ext cx="283" cy="340"/>
            </p:xfrm>
            <a:graphic>
              <a:graphicData uri="http://schemas.openxmlformats.org/presentationml/2006/ole">
                <p:oleObj spid="_x0000_s9227" name="Image" r:id="rId8" imgW="380818" imgH="456821" progId="Photoshop.Image.8">
                  <p:embed/>
                </p:oleObj>
              </a:graphicData>
            </a:graphic>
          </p:graphicFrame>
        </p:grpSp>
        <p:cxnSp>
          <p:nvCxnSpPr>
            <p:cNvPr id="9252" name="AutoShape 35"/>
            <p:cNvCxnSpPr>
              <a:cxnSpLocks noChangeShapeType="1"/>
            </p:cNvCxnSpPr>
            <p:nvPr/>
          </p:nvCxnSpPr>
          <p:spPr bwMode="auto">
            <a:xfrm>
              <a:off x="1320" y="2208"/>
              <a:ext cx="188" cy="0"/>
            </a:xfrm>
            <a:prstGeom prst="straightConnector1">
              <a:avLst/>
            </a:prstGeom>
            <a:noFill/>
            <a:ln w="19050">
              <a:solidFill>
                <a:srgbClr val="006600"/>
              </a:solidFill>
              <a:round/>
              <a:headEnd/>
              <a:tailEnd type="triangle" w="med" len="med"/>
            </a:ln>
          </p:spPr>
        </p:cxnSp>
        <p:cxnSp>
          <p:nvCxnSpPr>
            <p:cNvPr id="9253" name="AutoShape 36"/>
            <p:cNvCxnSpPr>
              <a:cxnSpLocks noChangeShapeType="1"/>
            </p:cNvCxnSpPr>
            <p:nvPr/>
          </p:nvCxnSpPr>
          <p:spPr bwMode="auto">
            <a:xfrm rot="-5400000">
              <a:off x="1577" y="1657"/>
              <a:ext cx="454" cy="308"/>
            </a:xfrm>
            <a:prstGeom prst="bentConnector2">
              <a:avLst/>
            </a:prstGeom>
            <a:noFill/>
            <a:ln w="19050">
              <a:solidFill>
                <a:srgbClr val="006600"/>
              </a:solidFill>
              <a:miter lim="800000"/>
              <a:headEnd/>
              <a:tailEnd type="triangle" w="med" len="med"/>
            </a:ln>
          </p:spPr>
        </p:cxnSp>
        <p:cxnSp>
          <p:nvCxnSpPr>
            <p:cNvPr id="9254" name="AutoShape 37"/>
            <p:cNvCxnSpPr>
              <a:cxnSpLocks noChangeShapeType="1"/>
              <a:stCxn id="9298" idx="2"/>
            </p:cNvCxnSpPr>
            <p:nvPr/>
          </p:nvCxnSpPr>
          <p:spPr bwMode="auto">
            <a:xfrm>
              <a:off x="2129" y="1878"/>
              <a:ext cx="0" cy="161"/>
            </a:xfrm>
            <a:prstGeom prst="straightConnector1">
              <a:avLst/>
            </a:prstGeom>
            <a:noFill/>
            <a:ln w="19050">
              <a:solidFill>
                <a:srgbClr val="006600"/>
              </a:solidFill>
              <a:round/>
              <a:headEnd/>
              <a:tailEnd type="triangle" w="med" len="med"/>
            </a:ln>
          </p:spPr>
        </p:cxnSp>
        <p:grpSp>
          <p:nvGrpSpPr>
            <p:cNvPr id="9255" name="Group 38"/>
            <p:cNvGrpSpPr>
              <a:grpSpLocks/>
            </p:cNvGrpSpPr>
            <p:nvPr/>
          </p:nvGrpSpPr>
          <p:grpSpPr bwMode="auto">
            <a:xfrm>
              <a:off x="2454" y="2038"/>
              <a:ext cx="283" cy="464"/>
              <a:chOff x="475" y="2055"/>
              <a:chExt cx="283" cy="464"/>
            </a:xfrm>
          </p:grpSpPr>
          <p:sp>
            <p:nvSpPr>
              <p:cNvPr id="9301" name="Text Box 39"/>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808080"/>
                    </a:solidFill>
                  </a:rPr>
                  <a:t>infile</a:t>
                </a:r>
              </a:p>
            </p:txBody>
          </p:sp>
          <p:graphicFrame>
            <p:nvGraphicFramePr>
              <p:cNvPr id="9226" name="Object 40"/>
              <p:cNvGraphicFramePr>
                <a:graphicFrameLocks noChangeAspect="1"/>
              </p:cNvGraphicFramePr>
              <p:nvPr/>
            </p:nvGraphicFramePr>
            <p:xfrm>
              <a:off x="475" y="2055"/>
              <a:ext cx="283" cy="340"/>
            </p:xfrm>
            <a:graphic>
              <a:graphicData uri="http://schemas.openxmlformats.org/presentationml/2006/ole">
                <p:oleObj spid="_x0000_s9226" name="Image" r:id="rId9" imgW="380818" imgH="456821" progId="Photoshop.Image.8">
                  <p:embed/>
                </p:oleObj>
              </a:graphicData>
            </a:graphic>
          </p:graphicFrame>
        </p:grpSp>
        <p:cxnSp>
          <p:nvCxnSpPr>
            <p:cNvPr id="9256" name="AutoShape 41"/>
            <p:cNvCxnSpPr>
              <a:cxnSpLocks noChangeShapeType="1"/>
            </p:cNvCxnSpPr>
            <p:nvPr/>
          </p:nvCxnSpPr>
          <p:spPr bwMode="auto">
            <a:xfrm flipV="1">
              <a:off x="2270" y="2208"/>
              <a:ext cx="184" cy="1"/>
            </a:xfrm>
            <a:prstGeom prst="straightConnector1">
              <a:avLst/>
            </a:prstGeom>
            <a:noFill/>
            <a:ln w="19050">
              <a:solidFill>
                <a:srgbClr val="808080"/>
              </a:solidFill>
              <a:round/>
              <a:headEnd/>
              <a:tailEnd type="triangle" w="med" len="med"/>
            </a:ln>
          </p:spPr>
        </p:cxnSp>
        <p:cxnSp>
          <p:nvCxnSpPr>
            <p:cNvPr id="9257" name="AutoShape 42"/>
            <p:cNvCxnSpPr>
              <a:cxnSpLocks noChangeShapeType="1"/>
            </p:cNvCxnSpPr>
            <p:nvPr/>
          </p:nvCxnSpPr>
          <p:spPr bwMode="auto">
            <a:xfrm rot="-5400000">
              <a:off x="2521" y="1659"/>
              <a:ext cx="454" cy="303"/>
            </a:xfrm>
            <a:prstGeom prst="bentConnector2">
              <a:avLst/>
            </a:prstGeom>
            <a:noFill/>
            <a:ln w="19050">
              <a:solidFill>
                <a:srgbClr val="808080"/>
              </a:solidFill>
              <a:miter lim="800000"/>
              <a:headEnd/>
              <a:tailEnd type="triangle" w="med" len="med"/>
            </a:ln>
          </p:spPr>
        </p:cxnSp>
        <p:grpSp>
          <p:nvGrpSpPr>
            <p:cNvPr id="9258" name="Group 43"/>
            <p:cNvGrpSpPr>
              <a:grpSpLocks/>
            </p:cNvGrpSpPr>
            <p:nvPr/>
          </p:nvGrpSpPr>
          <p:grpSpPr bwMode="auto">
            <a:xfrm>
              <a:off x="2915" y="2038"/>
              <a:ext cx="308" cy="464"/>
              <a:chOff x="100" y="2055"/>
              <a:chExt cx="308" cy="464"/>
            </a:xfrm>
          </p:grpSpPr>
          <p:sp>
            <p:nvSpPr>
              <p:cNvPr id="9300" name="Text Box 44"/>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808080"/>
                    </a:solidFill>
                  </a:rPr>
                  <a:t>outfile</a:t>
                </a:r>
              </a:p>
            </p:txBody>
          </p:sp>
          <p:graphicFrame>
            <p:nvGraphicFramePr>
              <p:cNvPr id="9225" name="Object 45"/>
              <p:cNvGraphicFramePr>
                <a:graphicFrameLocks noChangeAspect="1"/>
              </p:cNvGraphicFramePr>
              <p:nvPr/>
            </p:nvGraphicFramePr>
            <p:xfrm>
              <a:off x="111" y="2055"/>
              <a:ext cx="286" cy="340"/>
            </p:xfrm>
            <a:graphic>
              <a:graphicData uri="http://schemas.openxmlformats.org/presentationml/2006/ole">
                <p:oleObj spid="_x0000_s9225" name="Image" r:id="rId10" imgW="406063" imgH="482370" progId="Photoshop.Image.8">
                  <p:embed/>
                </p:oleObj>
              </a:graphicData>
            </a:graphic>
          </p:graphicFrame>
        </p:grpSp>
        <p:cxnSp>
          <p:nvCxnSpPr>
            <p:cNvPr id="9259" name="AutoShape 46"/>
            <p:cNvCxnSpPr>
              <a:cxnSpLocks noChangeShapeType="1"/>
              <a:stCxn id="9310" idx="2"/>
            </p:cNvCxnSpPr>
            <p:nvPr/>
          </p:nvCxnSpPr>
          <p:spPr bwMode="auto">
            <a:xfrm>
              <a:off x="3069" y="1878"/>
              <a:ext cx="0" cy="160"/>
            </a:xfrm>
            <a:prstGeom prst="straightConnector1">
              <a:avLst/>
            </a:prstGeom>
            <a:noFill/>
            <a:ln w="19050">
              <a:solidFill>
                <a:srgbClr val="808080"/>
              </a:solidFill>
              <a:round/>
              <a:headEnd/>
              <a:tailEnd type="triangle" w="med" len="med"/>
            </a:ln>
          </p:spPr>
        </p:cxnSp>
        <p:cxnSp>
          <p:nvCxnSpPr>
            <p:cNvPr id="9260" name="AutoShape 48"/>
            <p:cNvCxnSpPr>
              <a:cxnSpLocks noChangeShapeType="1"/>
            </p:cNvCxnSpPr>
            <p:nvPr/>
          </p:nvCxnSpPr>
          <p:spPr bwMode="auto">
            <a:xfrm>
              <a:off x="3828" y="1584"/>
              <a:ext cx="314" cy="0"/>
            </a:xfrm>
            <a:prstGeom prst="straightConnector1">
              <a:avLst/>
            </a:prstGeom>
            <a:noFill/>
            <a:ln w="19050">
              <a:solidFill>
                <a:srgbClr val="808080"/>
              </a:solidFill>
              <a:round/>
              <a:headEnd/>
              <a:tailEnd type="triangle" w="med" len="med"/>
            </a:ln>
          </p:spPr>
        </p:cxnSp>
        <p:grpSp>
          <p:nvGrpSpPr>
            <p:cNvPr id="9261" name="Group 49"/>
            <p:cNvGrpSpPr>
              <a:grpSpLocks/>
            </p:cNvGrpSpPr>
            <p:nvPr/>
          </p:nvGrpSpPr>
          <p:grpSpPr bwMode="auto">
            <a:xfrm>
              <a:off x="4159" y="2024"/>
              <a:ext cx="308" cy="464"/>
              <a:chOff x="100" y="2055"/>
              <a:chExt cx="308" cy="464"/>
            </a:xfrm>
          </p:grpSpPr>
          <p:sp>
            <p:nvSpPr>
              <p:cNvPr id="9299" name="Text Box 50"/>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808080"/>
                    </a:solidFill>
                  </a:rPr>
                  <a:t>outfile</a:t>
                </a:r>
              </a:p>
            </p:txBody>
          </p:sp>
          <p:graphicFrame>
            <p:nvGraphicFramePr>
              <p:cNvPr id="9224" name="Object 51"/>
              <p:cNvGraphicFramePr>
                <a:graphicFrameLocks noChangeAspect="1"/>
              </p:cNvGraphicFramePr>
              <p:nvPr/>
            </p:nvGraphicFramePr>
            <p:xfrm>
              <a:off x="111" y="2055"/>
              <a:ext cx="286" cy="340"/>
            </p:xfrm>
            <a:graphic>
              <a:graphicData uri="http://schemas.openxmlformats.org/presentationml/2006/ole">
                <p:oleObj spid="_x0000_s9224" name="Image" r:id="rId11" imgW="406063" imgH="482370" progId="Photoshop.Image.8">
                  <p:embed/>
                </p:oleObj>
              </a:graphicData>
            </a:graphic>
          </p:graphicFrame>
        </p:grpSp>
        <p:grpSp>
          <p:nvGrpSpPr>
            <p:cNvPr id="9262" name="Group 55"/>
            <p:cNvGrpSpPr>
              <a:grpSpLocks/>
            </p:cNvGrpSpPr>
            <p:nvPr/>
          </p:nvGrpSpPr>
          <p:grpSpPr bwMode="auto">
            <a:xfrm>
              <a:off x="1855" y="1414"/>
              <a:ext cx="547" cy="464"/>
              <a:chOff x="1610" y="2055"/>
              <a:chExt cx="547" cy="464"/>
            </a:xfrm>
          </p:grpSpPr>
          <p:pic>
            <p:nvPicPr>
              <p:cNvPr id="9297" name="Picture 56" descr="[Icon]"/>
              <p:cNvPicPr>
                <a:picLocks noChangeAspect="1" noChangeArrowheads="1"/>
              </p:cNvPicPr>
              <p:nvPr/>
            </p:nvPicPr>
            <p:blipFill>
              <a:blip r:embed="rId12"/>
              <a:srcRect/>
              <a:stretch>
                <a:fillRect/>
              </a:stretch>
            </p:blipFill>
            <p:spPr bwMode="auto">
              <a:xfrm>
                <a:off x="1713" y="2055"/>
                <a:ext cx="340" cy="340"/>
              </a:xfrm>
              <a:prstGeom prst="rect">
                <a:avLst/>
              </a:prstGeom>
              <a:noFill/>
              <a:ln w="9525">
                <a:noFill/>
                <a:miter lim="800000"/>
                <a:headEnd/>
                <a:tailEnd/>
              </a:ln>
            </p:spPr>
          </p:pic>
          <p:sp>
            <p:nvSpPr>
              <p:cNvPr id="9298" name="Text Box 57"/>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rgbClr val="A50021"/>
                    </a:solidFill>
                  </a:rPr>
                  <a:t>DNADIST.EXE</a:t>
                </a:r>
              </a:p>
            </p:txBody>
          </p:sp>
        </p:grpSp>
        <p:grpSp>
          <p:nvGrpSpPr>
            <p:cNvPr id="9263" name="Group 58"/>
            <p:cNvGrpSpPr>
              <a:grpSpLocks/>
            </p:cNvGrpSpPr>
            <p:nvPr/>
          </p:nvGrpSpPr>
          <p:grpSpPr bwMode="auto">
            <a:xfrm>
              <a:off x="1835" y="890"/>
              <a:ext cx="587" cy="464"/>
              <a:chOff x="2245" y="2055"/>
              <a:chExt cx="587" cy="464"/>
            </a:xfrm>
          </p:grpSpPr>
          <p:pic>
            <p:nvPicPr>
              <p:cNvPr id="9295" name="Picture 59" descr="[Icon]"/>
              <p:cNvPicPr>
                <a:picLocks noChangeAspect="1" noChangeArrowheads="1"/>
              </p:cNvPicPr>
              <p:nvPr/>
            </p:nvPicPr>
            <p:blipFill>
              <a:blip r:embed="rId13"/>
              <a:srcRect/>
              <a:stretch>
                <a:fillRect/>
              </a:stretch>
            </p:blipFill>
            <p:spPr bwMode="auto">
              <a:xfrm>
                <a:off x="2368" y="2055"/>
                <a:ext cx="340" cy="340"/>
              </a:xfrm>
              <a:prstGeom prst="rect">
                <a:avLst/>
              </a:prstGeom>
              <a:noFill/>
              <a:ln w="9525">
                <a:noFill/>
                <a:miter lim="800000"/>
                <a:headEnd/>
                <a:tailEnd/>
              </a:ln>
            </p:spPr>
          </p:pic>
          <p:sp>
            <p:nvSpPr>
              <p:cNvPr id="9296" name="Text Box 60"/>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rgbClr val="A50021"/>
                    </a:solidFill>
                  </a:rPr>
                  <a:t>PROTDIST.EXE</a:t>
                </a:r>
              </a:p>
            </p:txBody>
          </p:sp>
        </p:grpSp>
        <p:cxnSp>
          <p:nvCxnSpPr>
            <p:cNvPr id="9264" name="AutoShape 61"/>
            <p:cNvCxnSpPr>
              <a:cxnSpLocks noChangeShapeType="1"/>
            </p:cNvCxnSpPr>
            <p:nvPr/>
          </p:nvCxnSpPr>
          <p:spPr bwMode="auto">
            <a:xfrm>
              <a:off x="2298" y="1060"/>
              <a:ext cx="1" cy="524"/>
            </a:xfrm>
            <a:prstGeom prst="bentConnector3">
              <a:avLst>
                <a:gd name="adj1" fmla="val 14400005"/>
              </a:avLst>
            </a:prstGeom>
            <a:noFill/>
            <a:ln w="19050" cap="rnd">
              <a:solidFill>
                <a:srgbClr val="FF33CC"/>
              </a:solidFill>
              <a:prstDash val="sysDot"/>
              <a:miter lim="800000"/>
              <a:headEnd type="triangle" w="med" len="med"/>
              <a:tailEnd type="triangle" w="med" len="med"/>
            </a:ln>
          </p:spPr>
        </p:cxnSp>
        <p:grpSp>
          <p:nvGrpSpPr>
            <p:cNvPr id="9265" name="Group 62"/>
            <p:cNvGrpSpPr>
              <a:grpSpLocks/>
            </p:cNvGrpSpPr>
            <p:nvPr/>
          </p:nvGrpSpPr>
          <p:grpSpPr bwMode="auto">
            <a:xfrm>
              <a:off x="1855" y="3216"/>
              <a:ext cx="579" cy="464"/>
              <a:chOff x="1610" y="2055"/>
              <a:chExt cx="579" cy="464"/>
            </a:xfrm>
          </p:grpSpPr>
          <p:pic>
            <p:nvPicPr>
              <p:cNvPr id="9293" name="Picture 63" descr="[Icon]"/>
              <p:cNvPicPr>
                <a:picLocks noChangeAspect="1" noChangeArrowheads="1"/>
              </p:cNvPicPr>
              <p:nvPr/>
            </p:nvPicPr>
            <p:blipFill>
              <a:blip r:embed="rId12">
                <a:lum bright="70000" contrast="-70000"/>
              </a:blip>
              <a:srcRect/>
              <a:stretch>
                <a:fillRect/>
              </a:stretch>
            </p:blipFill>
            <p:spPr bwMode="auto">
              <a:xfrm>
                <a:off x="1713" y="2055"/>
                <a:ext cx="340" cy="340"/>
              </a:xfrm>
              <a:prstGeom prst="rect">
                <a:avLst/>
              </a:prstGeom>
              <a:noFill/>
              <a:ln w="9525">
                <a:noFill/>
                <a:miter lim="800000"/>
                <a:headEnd/>
                <a:tailEnd/>
              </a:ln>
            </p:spPr>
          </p:pic>
          <p:sp>
            <p:nvSpPr>
              <p:cNvPr id="9294" name="Text Box 64"/>
              <p:cNvSpPr txBox="1">
                <a:spLocks noChangeArrowheads="1"/>
              </p:cNvSpPr>
              <p:nvPr/>
            </p:nvSpPr>
            <p:spPr bwMode="auto">
              <a:xfrm>
                <a:off x="1610" y="2384"/>
                <a:ext cx="579" cy="135"/>
              </a:xfrm>
              <a:prstGeom prst="rect">
                <a:avLst/>
              </a:prstGeom>
              <a:noFill/>
              <a:ln w="9525">
                <a:noFill/>
                <a:miter lim="800000"/>
                <a:headEnd/>
                <a:tailEnd/>
              </a:ln>
            </p:spPr>
            <p:txBody>
              <a:bodyPr wrap="none">
                <a:spAutoFit/>
              </a:bodyPr>
              <a:lstStyle/>
              <a:p>
                <a:r>
                  <a:rPr lang="en-US" altLang="zh-TW">
                    <a:solidFill>
                      <a:schemeClr val="bg2"/>
                    </a:solidFill>
                  </a:rPr>
                  <a:t>DNAPARS.EXE</a:t>
                </a:r>
              </a:p>
            </p:txBody>
          </p:sp>
        </p:grpSp>
        <p:grpSp>
          <p:nvGrpSpPr>
            <p:cNvPr id="9266" name="Group 65"/>
            <p:cNvGrpSpPr>
              <a:grpSpLocks/>
            </p:cNvGrpSpPr>
            <p:nvPr/>
          </p:nvGrpSpPr>
          <p:grpSpPr bwMode="auto">
            <a:xfrm>
              <a:off x="1835" y="2634"/>
              <a:ext cx="619" cy="464"/>
              <a:chOff x="2245" y="2055"/>
              <a:chExt cx="619" cy="464"/>
            </a:xfrm>
          </p:grpSpPr>
          <p:pic>
            <p:nvPicPr>
              <p:cNvPr id="9291" name="Picture 66" descr="[Icon]"/>
              <p:cNvPicPr>
                <a:picLocks noChangeAspect="1" noChangeArrowheads="1"/>
              </p:cNvPicPr>
              <p:nvPr/>
            </p:nvPicPr>
            <p:blipFill>
              <a:blip r:embed="rId13">
                <a:lum bright="70000" contrast="-70000"/>
              </a:blip>
              <a:srcRect/>
              <a:stretch>
                <a:fillRect/>
              </a:stretch>
            </p:blipFill>
            <p:spPr bwMode="auto">
              <a:xfrm>
                <a:off x="2368" y="2055"/>
                <a:ext cx="340" cy="340"/>
              </a:xfrm>
              <a:prstGeom prst="rect">
                <a:avLst/>
              </a:prstGeom>
              <a:noFill/>
              <a:ln w="9525">
                <a:noFill/>
                <a:miter lim="800000"/>
                <a:headEnd/>
                <a:tailEnd/>
              </a:ln>
            </p:spPr>
          </p:pic>
          <p:sp>
            <p:nvSpPr>
              <p:cNvPr id="9292" name="Text Box 67"/>
              <p:cNvSpPr txBox="1">
                <a:spLocks noChangeArrowheads="1"/>
              </p:cNvSpPr>
              <p:nvPr/>
            </p:nvSpPr>
            <p:spPr bwMode="auto">
              <a:xfrm>
                <a:off x="2245" y="2384"/>
                <a:ext cx="619" cy="135"/>
              </a:xfrm>
              <a:prstGeom prst="rect">
                <a:avLst/>
              </a:prstGeom>
              <a:noFill/>
              <a:ln w="9525">
                <a:noFill/>
                <a:miter lim="800000"/>
                <a:headEnd/>
                <a:tailEnd/>
              </a:ln>
            </p:spPr>
            <p:txBody>
              <a:bodyPr wrap="none">
                <a:spAutoFit/>
              </a:bodyPr>
              <a:lstStyle/>
              <a:p>
                <a:r>
                  <a:rPr lang="en-US" altLang="zh-TW">
                    <a:solidFill>
                      <a:schemeClr val="bg2"/>
                    </a:solidFill>
                  </a:rPr>
                  <a:t>PROTPARS.EXE</a:t>
                </a:r>
              </a:p>
            </p:txBody>
          </p:sp>
        </p:grpSp>
        <p:cxnSp>
          <p:nvCxnSpPr>
            <p:cNvPr id="9267" name="AutoShape 68"/>
            <p:cNvCxnSpPr>
              <a:cxnSpLocks noChangeShapeType="1"/>
            </p:cNvCxnSpPr>
            <p:nvPr/>
          </p:nvCxnSpPr>
          <p:spPr bwMode="auto">
            <a:xfrm>
              <a:off x="2298" y="2804"/>
              <a:ext cx="1" cy="582"/>
            </a:xfrm>
            <a:prstGeom prst="bentConnector3">
              <a:avLst>
                <a:gd name="adj1" fmla="val 14400005"/>
              </a:avLst>
            </a:prstGeom>
            <a:noFill/>
            <a:ln w="19050" cap="rnd">
              <a:solidFill>
                <a:schemeClr val="bg2"/>
              </a:solidFill>
              <a:prstDash val="sysDot"/>
              <a:miter lim="800000"/>
              <a:headEnd type="triangle" w="med" len="med"/>
              <a:tailEnd type="triangle" w="med" len="med"/>
            </a:ln>
          </p:spPr>
        </p:cxnSp>
        <p:cxnSp>
          <p:nvCxnSpPr>
            <p:cNvPr id="9268" name="AutoShape 69"/>
            <p:cNvCxnSpPr>
              <a:cxnSpLocks noChangeShapeType="1"/>
              <a:stCxn id="9302" idx="2"/>
            </p:cNvCxnSpPr>
            <p:nvPr/>
          </p:nvCxnSpPr>
          <p:spPr bwMode="auto">
            <a:xfrm rot="16200000" flipH="1">
              <a:off x="1653" y="2498"/>
              <a:ext cx="302" cy="309"/>
            </a:xfrm>
            <a:prstGeom prst="bentConnector2">
              <a:avLst/>
            </a:prstGeom>
            <a:noFill/>
            <a:ln w="19050">
              <a:solidFill>
                <a:schemeClr val="bg2"/>
              </a:solidFill>
              <a:miter lim="800000"/>
              <a:headEnd/>
              <a:tailEnd type="triangle" w="med" len="med"/>
            </a:ln>
          </p:spPr>
        </p:cxnSp>
        <p:cxnSp>
          <p:nvCxnSpPr>
            <p:cNvPr id="9269" name="AutoShape 76"/>
            <p:cNvCxnSpPr>
              <a:cxnSpLocks noChangeShapeType="1"/>
              <a:stCxn id="9292" idx="3"/>
            </p:cNvCxnSpPr>
            <p:nvPr/>
          </p:nvCxnSpPr>
          <p:spPr bwMode="auto">
            <a:xfrm>
              <a:off x="2422" y="3031"/>
              <a:ext cx="242" cy="2"/>
            </a:xfrm>
            <a:prstGeom prst="straightConnector1">
              <a:avLst/>
            </a:prstGeom>
            <a:noFill/>
            <a:ln w="19050">
              <a:solidFill>
                <a:schemeClr val="bg2"/>
              </a:solidFill>
              <a:round/>
              <a:headEnd/>
              <a:tailEnd type="triangle" w="med" len="med"/>
            </a:ln>
          </p:spPr>
        </p:cxnSp>
        <p:cxnSp>
          <p:nvCxnSpPr>
            <p:cNvPr id="9270" name="AutoShape 104"/>
            <p:cNvCxnSpPr>
              <a:cxnSpLocks noChangeShapeType="1"/>
            </p:cNvCxnSpPr>
            <p:nvPr/>
          </p:nvCxnSpPr>
          <p:spPr bwMode="auto">
            <a:xfrm flipH="1">
              <a:off x="4425" y="1354"/>
              <a:ext cx="1" cy="173"/>
            </a:xfrm>
            <a:prstGeom prst="straightConnector1">
              <a:avLst/>
            </a:prstGeom>
            <a:noFill/>
            <a:ln w="19050">
              <a:solidFill>
                <a:srgbClr val="808080"/>
              </a:solidFill>
              <a:round/>
              <a:headEnd type="triangle" w="med" len="med"/>
              <a:tailEnd/>
            </a:ln>
          </p:spPr>
        </p:cxnSp>
        <p:grpSp>
          <p:nvGrpSpPr>
            <p:cNvPr id="9271" name="Group 116"/>
            <p:cNvGrpSpPr>
              <a:grpSpLocks/>
            </p:cNvGrpSpPr>
            <p:nvPr/>
          </p:nvGrpSpPr>
          <p:grpSpPr bwMode="auto">
            <a:xfrm>
              <a:off x="2905" y="813"/>
              <a:ext cx="923" cy="1065"/>
              <a:chOff x="2905" y="813"/>
              <a:chExt cx="923" cy="1065"/>
            </a:xfrm>
          </p:grpSpPr>
          <p:grpSp>
            <p:nvGrpSpPr>
              <p:cNvPr id="9285" name="Group 117"/>
              <p:cNvGrpSpPr>
                <a:grpSpLocks/>
              </p:cNvGrpSpPr>
              <p:nvPr/>
            </p:nvGrpSpPr>
            <p:grpSpPr bwMode="auto">
              <a:xfrm>
                <a:off x="3545" y="1414"/>
                <a:ext cx="283" cy="464"/>
                <a:chOff x="3545" y="1414"/>
                <a:chExt cx="283" cy="464"/>
              </a:xfrm>
            </p:grpSpPr>
            <p:sp>
              <p:nvSpPr>
                <p:cNvPr id="9290" name="Text Box 118"/>
                <p:cNvSpPr txBox="1">
                  <a:spLocks noChangeArrowheads="1"/>
                </p:cNvSpPr>
                <p:nvPr/>
              </p:nvSpPr>
              <p:spPr bwMode="auto">
                <a:xfrm>
                  <a:off x="3554" y="1743"/>
                  <a:ext cx="266" cy="135"/>
                </a:xfrm>
                <a:prstGeom prst="rect">
                  <a:avLst/>
                </a:prstGeom>
                <a:noFill/>
                <a:ln w="9525">
                  <a:noFill/>
                  <a:miter lim="800000"/>
                  <a:headEnd/>
                  <a:tailEnd/>
                </a:ln>
              </p:spPr>
              <p:txBody>
                <a:bodyPr wrap="none">
                  <a:spAutoFit/>
                </a:bodyPr>
                <a:lstStyle/>
                <a:p>
                  <a:r>
                    <a:rPr kumimoji="0" lang="en-US" altLang="zh-TW">
                      <a:solidFill>
                        <a:schemeClr val="bg2"/>
                      </a:solidFill>
                    </a:rPr>
                    <a:t>inf</a:t>
                  </a:r>
                  <a:r>
                    <a:rPr lang="en-US" altLang="zh-TW">
                      <a:solidFill>
                        <a:schemeClr val="bg2"/>
                      </a:solidFill>
                    </a:rPr>
                    <a:t>ile</a:t>
                  </a:r>
                </a:p>
              </p:txBody>
            </p:sp>
            <p:graphicFrame>
              <p:nvGraphicFramePr>
                <p:cNvPr id="9223" name="Object 119"/>
                <p:cNvGraphicFramePr>
                  <a:graphicFrameLocks noChangeAspect="1"/>
                </p:cNvGraphicFramePr>
                <p:nvPr/>
              </p:nvGraphicFramePr>
              <p:xfrm>
                <a:off x="3545" y="1414"/>
                <a:ext cx="283" cy="340"/>
              </p:xfrm>
              <a:graphic>
                <a:graphicData uri="http://schemas.openxmlformats.org/presentationml/2006/ole">
                  <p:oleObj spid="_x0000_s9223" name="Image" r:id="rId14" imgW="380818" imgH="456821" progId="Photoshop.Image.8">
                    <p:embed/>
                  </p:oleObj>
                </a:graphicData>
              </a:graphic>
            </p:graphicFrame>
          </p:grpSp>
          <p:grpSp>
            <p:nvGrpSpPr>
              <p:cNvPr id="9286" name="Group 120"/>
              <p:cNvGrpSpPr>
                <a:grpSpLocks/>
              </p:cNvGrpSpPr>
              <p:nvPr/>
            </p:nvGrpSpPr>
            <p:grpSpPr bwMode="auto">
              <a:xfrm>
                <a:off x="2905" y="813"/>
                <a:ext cx="327" cy="464"/>
                <a:chOff x="3916" y="2055"/>
                <a:chExt cx="327" cy="464"/>
              </a:xfrm>
            </p:grpSpPr>
            <p:sp>
              <p:nvSpPr>
                <p:cNvPr id="9289" name="Text Box 121"/>
                <p:cNvSpPr txBox="1">
                  <a:spLocks noChangeArrowheads="1"/>
                </p:cNvSpPr>
                <p:nvPr/>
              </p:nvSpPr>
              <p:spPr bwMode="auto">
                <a:xfrm>
                  <a:off x="3916" y="2384"/>
                  <a:ext cx="327" cy="135"/>
                </a:xfrm>
                <a:prstGeom prst="rect">
                  <a:avLst/>
                </a:prstGeom>
                <a:noFill/>
                <a:ln w="9525">
                  <a:noFill/>
                  <a:miter lim="800000"/>
                  <a:headEnd/>
                  <a:tailEnd/>
                </a:ln>
              </p:spPr>
              <p:txBody>
                <a:bodyPr wrap="none">
                  <a:spAutoFit/>
                </a:bodyPr>
                <a:lstStyle/>
                <a:p>
                  <a:r>
                    <a:rPr kumimoji="0" lang="en-US" altLang="zh-TW">
                      <a:solidFill>
                        <a:schemeClr val="bg2"/>
                      </a:solidFill>
                    </a:rPr>
                    <a:t>tree</a:t>
                  </a:r>
                  <a:r>
                    <a:rPr lang="en-US" altLang="zh-TW">
                      <a:solidFill>
                        <a:schemeClr val="bg2"/>
                      </a:solidFill>
                    </a:rPr>
                    <a:t>file</a:t>
                  </a:r>
                </a:p>
              </p:txBody>
            </p:sp>
            <p:graphicFrame>
              <p:nvGraphicFramePr>
                <p:cNvPr id="9222" name="Object 122"/>
                <p:cNvGraphicFramePr>
                  <a:graphicFrameLocks noChangeAspect="1"/>
                </p:cNvGraphicFramePr>
                <p:nvPr/>
              </p:nvGraphicFramePr>
              <p:xfrm>
                <a:off x="3938" y="2055"/>
                <a:ext cx="283" cy="340"/>
              </p:xfrm>
              <a:graphic>
                <a:graphicData uri="http://schemas.openxmlformats.org/presentationml/2006/ole">
                  <p:oleObj spid="_x0000_s9222" name="Image" r:id="rId15" imgW="380818" imgH="456821" progId="Photoshop.Image.8">
                    <p:embed/>
                  </p:oleObj>
                </a:graphicData>
              </a:graphic>
            </p:graphicFrame>
          </p:grpSp>
          <p:cxnSp>
            <p:nvCxnSpPr>
              <p:cNvPr id="9287" name="AutoShape 123"/>
              <p:cNvCxnSpPr>
                <a:cxnSpLocks noChangeShapeType="1"/>
                <a:endCxn id="9289" idx="2"/>
              </p:cNvCxnSpPr>
              <p:nvPr/>
            </p:nvCxnSpPr>
            <p:spPr bwMode="auto">
              <a:xfrm flipV="1">
                <a:off x="3069" y="1277"/>
                <a:ext cx="0" cy="137"/>
              </a:xfrm>
              <a:prstGeom prst="straightConnector1">
                <a:avLst/>
              </a:prstGeom>
              <a:noFill/>
              <a:ln w="19050">
                <a:solidFill>
                  <a:srgbClr val="808080"/>
                </a:solidFill>
                <a:round/>
                <a:headEnd/>
                <a:tailEnd type="triangle" w="med" len="med"/>
              </a:ln>
            </p:spPr>
          </p:cxnSp>
          <p:cxnSp>
            <p:nvCxnSpPr>
              <p:cNvPr id="9288" name="AutoShape 124"/>
              <p:cNvCxnSpPr>
                <a:cxnSpLocks noChangeShapeType="1"/>
              </p:cNvCxnSpPr>
              <p:nvPr/>
            </p:nvCxnSpPr>
            <p:spPr bwMode="auto">
              <a:xfrm>
                <a:off x="3210" y="983"/>
                <a:ext cx="477" cy="431"/>
              </a:xfrm>
              <a:prstGeom prst="bentConnector2">
                <a:avLst/>
              </a:prstGeom>
              <a:noFill/>
              <a:ln w="19050">
                <a:solidFill>
                  <a:srgbClr val="808080"/>
                </a:solidFill>
                <a:miter lim="800000"/>
                <a:headEnd/>
                <a:tailEnd type="triangle" w="med" len="med"/>
              </a:ln>
            </p:spPr>
          </p:cxnSp>
        </p:grpSp>
        <p:grpSp>
          <p:nvGrpSpPr>
            <p:cNvPr id="9272" name="Group 125"/>
            <p:cNvGrpSpPr>
              <a:grpSpLocks/>
            </p:cNvGrpSpPr>
            <p:nvPr/>
          </p:nvGrpSpPr>
          <p:grpSpPr bwMode="auto">
            <a:xfrm>
              <a:off x="4150" y="731"/>
              <a:ext cx="333" cy="683"/>
              <a:chOff x="4150" y="731"/>
              <a:chExt cx="333" cy="683"/>
            </a:xfrm>
          </p:grpSpPr>
          <p:grpSp>
            <p:nvGrpSpPr>
              <p:cNvPr id="9282" name="Group 126"/>
              <p:cNvGrpSpPr>
                <a:grpSpLocks/>
              </p:cNvGrpSpPr>
              <p:nvPr/>
            </p:nvGrpSpPr>
            <p:grpSpPr bwMode="auto">
              <a:xfrm>
                <a:off x="4150" y="731"/>
                <a:ext cx="333" cy="464"/>
                <a:chOff x="2631" y="2857"/>
                <a:chExt cx="333" cy="464"/>
              </a:xfrm>
            </p:grpSpPr>
            <p:sp>
              <p:nvSpPr>
                <p:cNvPr id="9284" name="Text Box 127"/>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chemeClr val="bg2"/>
                      </a:solidFill>
                    </a:rPr>
                    <a:t>outtree</a:t>
                  </a:r>
                  <a:endParaRPr lang="en-US" altLang="zh-TW">
                    <a:solidFill>
                      <a:schemeClr val="bg2"/>
                    </a:solidFill>
                  </a:endParaRPr>
                </a:p>
              </p:txBody>
            </p:sp>
            <p:graphicFrame>
              <p:nvGraphicFramePr>
                <p:cNvPr id="9221" name="Object 128"/>
                <p:cNvGraphicFramePr>
                  <a:graphicFrameLocks noChangeAspect="1"/>
                </p:cNvGraphicFramePr>
                <p:nvPr/>
              </p:nvGraphicFramePr>
              <p:xfrm>
                <a:off x="2653" y="2857"/>
                <a:ext cx="283" cy="340"/>
              </p:xfrm>
              <a:graphic>
                <a:graphicData uri="http://schemas.openxmlformats.org/presentationml/2006/ole">
                  <p:oleObj spid="_x0000_s9221" name="Image" r:id="rId16" imgW="380818" imgH="456821" progId="Photoshop.Image.8">
                    <p:embed/>
                  </p:oleObj>
                </a:graphicData>
              </a:graphic>
            </p:graphicFrame>
          </p:grpSp>
          <p:cxnSp>
            <p:nvCxnSpPr>
              <p:cNvPr id="9283" name="AutoShape 129"/>
              <p:cNvCxnSpPr>
                <a:cxnSpLocks noChangeShapeType="1"/>
                <a:stCxn id="9284" idx="2"/>
              </p:cNvCxnSpPr>
              <p:nvPr/>
            </p:nvCxnSpPr>
            <p:spPr bwMode="auto">
              <a:xfrm flipH="1">
                <a:off x="4312" y="1195"/>
                <a:ext cx="2" cy="219"/>
              </a:xfrm>
              <a:prstGeom prst="straightConnector1">
                <a:avLst/>
              </a:prstGeom>
              <a:noFill/>
              <a:ln w="19050">
                <a:solidFill>
                  <a:srgbClr val="808080"/>
                </a:solidFill>
                <a:round/>
                <a:headEnd type="triangle" w="med" len="med"/>
                <a:tailEnd/>
              </a:ln>
            </p:spPr>
          </p:cxnSp>
        </p:grpSp>
        <p:grpSp>
          <p:nvGrpSpPr>
            <p:cNvPr id="9273" name="Group 161"/>
            <p:cNvGrpSpPr>
              <a:grpSpLocks/>
            </p:cNvGrpSpPr>
            <p:nvPr/>
          </p:nvGrpSpPr>
          <p:grpSpPr bwMode="auto">
            <a:xfrm>
              <a:off x="1973" y="1570"/>
              <a:ext cx="2517" cy="1743"/>
              <a:chOff x="1973" y="1570"/>
              <a:chExt cx="2517" cy="1743"/>
            </a:xfrm>
          </p:grpSpPr>
          <p:grpSp>
            <p:nvGrpSpPr>
              <p:cNvPr id="9274" name="Group 162"/>
              <p:cNvGrpSpPr>
                <a:grpSpLocks/>
              </p:cNvGrpSpPr>
              <p:nvPr/>
            </p:nvGrpSpPr>
            <p:grpSpPr bwMode="auto">
              <a:xfrm>
                <a:off x="1973" y="2025"/>
                <a:ext cx="308" cy="464"/>
                <a:chOff x="100" y="2055"/>
                <a:chExt cx="308" cy="464"/>
              </a:xfrm>
            </p:grpSpPr>
            <p:sp>
              <p:nvSpPr>
                <p:cNvPr id="9281" name="Text Box 163"/>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chemeClr val="bg2"/>
                      </a:solidFill>
                    </a:rPr>
                    <a:t>outfile</a:t>
                  </a:r>
                </a:p>
              </p:txBody>
            </p:sp>
            <p:graphicFrame>
              <p:nvGraphicFramePr>
                <p:cNvPr id="9220" name="Object 164"/>
                <p:cNvGraphicFramePr>
                  <a:graphicFrameLocks noChangeAspect="1"/>
                </p:cNvGraphicFramePr>
                <p:nvPr/>
              </p:nvGraphicFramePr>
              <p:xfrm>
                <a:off x="111" y="2055"/>
                <a:ext cx="286" cy="340"/>
              </p:xfrm>
              <a:graphic>
                <a:graphicData uri="http://schemas.openxmlformats.org/presentationml/2006/ole">
                  <p:oleObj spid="_x0000_s9220" name="Image" r:id="rId17" imgW="406063" imgH="482370" progId="Photoshop.Image.8">
                    <p:embed/>
                  </p:oleObj>
                </a:graphicData>
              </a:graphic>
            </p:graphicFrame>
          </p:grpSp>
          <p:grpSp>
            <p:nvGrpSpPr>
              <p:cNvPr id="9275" name="Group 165"/>
              <p:cNvGrpSpPr>
                <a:grpSpLocks/>
              </p:cNvGrpSpPr>
              <p:nvPr/>
            </p:nvGrpSpPr>
            <p:grpSpPr bwMode="auto">
              <a:xfrm>
                <a:off x="2661" y="2849"/>
                <a:ext cx="333" cy="464"/>
                <a:chOff x="2631" y="2857"/>
                <a:chExt cx="333" cy="464"/>
              </a:xfrm>
            </p:grpSpPr>
            <p:sp>
              <p:nvSpPr>
                <p:cNvPr id="9280" name="Text Box 166"/>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chemeClr val="bg2"/>
                      </a:solidFill>
                    </a:rPr>
                    <a:t>outtree</a:t>
                  </a:r>
                  <a:endParaRPr lang="en-US" altLang="zh-TW">
                    <a:solidFill>
                      <a:schemeClr val="bg2"/>
                    </a:solidFill>
                  </a:endParaRPr>
                </a:p>
              </p:txBody>
            </p:sp>
            <p:graphicFrame>
              <p:nvGraphicFramePr>
                <p:cNvPr id="9219" name="Object 167"/>
                <p:cNvGraphicFramePr>
                  <a:graphicFrameLocks noChangeAspect="1"/>
                </p:cNvGraphicFramePr>
                <p:nvPr/>
              </p:nvGraphicFramePr>
              <p:xfrm>
                <a:off x="2653" y="2857"/>
                <a:ext cx="283" cy="340"/>
              </p:xfrm>
              <a:graphic>
                <a:graphicData uri="http://schemas.openxmlformats.org/presentationml/2006/ole">
                  <p:oleObj spid="_x0000_s9219" name="Image" r:id="rId18" imgW="380818" imgH="456821" progId="Photoshop.Image.8">
                    <p:embed/>
                  </p:oleObj>
                </a:graphicData>
              </a:graphic>
            </p:graphicFrame>
          </p:grpSp>
          <p:cxnSp>
            <p:nvCxnSpPr>
              <p:cNvPr id="9276" name="AutoShape 168"/>
              <p:cNvCxnSpPr>
                <a:cxnSpLocks noChangeShapeType="1"/>
              </p:cNvCxnSpPr>
              <p:nvPr/>
            </p:nvCxnSpPr>
            <p:spPr bwMode="auto">
              <a:xfrm flipV="1">
                <a:off x="3564" y="1570"/>
                <a:ext cx="926" cy="1449"/>
              </a:xfrm>
              <a:prstGeom prst="bentConnector3">
                <a:avLst>
                  <a:gd name="adj1" fmla="val 115551"/>
                </a:avLst>
              </a:prstGeom>
              <a:noFill/>
              <a:ln w="19050">
                <a:solidFill>
                  <a:schemeClr val="bg2"/>
                </a:solidFill>
                <a:miter lim="800000"/>
                <a:headEnd/>
                <a:tailEnd type="triangle" w="med" len="med"/>
              </a:ln>
            </p:spPr>
          </p:cxnSp>
          <p:grpSp>
            <p:nvGrpSpPr>
              <p:cNvPr id="9277" name="Group 169"/>
              <p:cNvGrpSpPr>
                <a:grpSpLocks/>
              </p:cNvGrpSpPr>
              <p:nvPr/>
            </p:nvGrpSpPr>
            <p:grpSpPr bwMode="auto">
              <a:xfrm>
                <a:off x="3281" y="2849"/>
                <a:ext cx="300" cy="464"/>
                <a:chOff x="3545" y="1414"/>
                <a:chExt cx="300" cy="464"/>
              </a:xfrm>
            </p:grpSpPr>
            <p:sp>
              <p:nvSpPr>
                <p:cNvPr id="9279" name="Text Box 170"/>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chemeClr val="bg2"/>
                      </a:solidFill>
                    </a:rPr>
                    <a:t>intree</a:t>
                  </a:r>
                  <a:endParaRPr lang="en-US" altLang="zh-TW">
                    <a:solidFill>
                      <a:schemeClr val="bg2"/>
                    </a:solidFill>
                  </a:endParaRPr>
                </a:p>
              </p:txBody>
            </p:sp>
            <p:graphicFrame>
              <p:nvGraphicFramePr>
                <p:cNvPr id="9218" name="Object 171"/>
                <p:cNvGraphicFramePr>
                  <a:graphicFrameLocks noChangeAspect="1"/>
                </p:cNvGraphicFramePr>
                <p:nvPr/>
              </p:nvGraphicFramePr>
              <p:xfrm>
                <a:off x="3545" y="1414"/>
                <a:ext cx="283" cy="340"/>
              </p:xfrm>
              <a:graphic>
                <a:graphicData uri="http://schemas.openxmlformats.org/presentationml/2006/ole">
                  <p:oleObj spid="_x0000_s9218" name="Image" r:id="rId19" imgW="380818" imgH="456821" progId="Photoshop.Image.8">
                    <p:embed/>
                  </p:oleObj>
                </a:graphicData>
              </a:graphic>
            </p:graphicFrame>
          </p:grpSp>
          <p:cxnSp>
            <p:nvCxnSpPr>
              <p:cNvPr id="9278" name="AutoShape 172"/>
              <p:cNvCxnSpPr>
                <a:cxnSpLocks noChangeShapeType="1"/>
              </p:cNvCxnSpPr>
              <p:nvPr/>
            </p:nvCxnSpPr>
            <p:spPr bwMode="auto">
              <a:xfrm>
                <a:off x="2966" y="3019"/>
                <a:ext cx="315" cy="0"/>
              </a:xfrm>
              <a:prstGeom prst="straightConnector1">
                <a:avLst/>
              </a:prstGeom>
              <a:noFill/>
              <a:ln w="19050">
                <a:solidFill>
                  <a:schemeClr val="bg2"/>
                </a:solidFill>
                <a:round/>
                <a:headEnd/>
                <a:tailEnd type="triangle" w="med" len="med"/>
              </a:ln>
            </p:spPr>
          </p:cxnSp>
        </p:grpSp>
      </p:grpSp>
      <p:sp>
        <p:nvSpPr>
          <p:cNvPr id="9231" name="AutoShape 5"/>
          <p:cNvSpPr>
            <a:spLocks noChangeArrowheads="1"/>
          </p:cNvSpPr>
          <p:nvPr/>
        </p:nvSpPr>
        <p:spPr bwMode="auto">
          <a:xfrm>
            <a:off x="611188" y="549275"/>
            <a:ext cx="15478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chemeClr val="accent2"/>
                </a:solidFill>
                <a:ea typeface="新細明體" pitchFamily="18" charset="-120"/>
              </a:rPr>
              <a:t>Step 2.2</a:t>
            </a:r>
          </a:p>
        </p:txBody>
      </p:sp>
      <p:grpSp>
        <p:nvGrpSpPr>
          <p:cNvPr id="9232" name="Group 147"/>
          <p:cNvGrpSpPr>
            <a:grpSpLocks/>
          </p:cNvGrpSpPr>
          <p:nvPr/>
        </p:nvGrpSpPr>
        <p:grpSpPr bwMode="auto">
          <a:xfrm>
            <a:off x="1914525" y="333375"/>
            <a:ext cx="6781800" cy="6045200"/>
            <a:chOff x="1206" y="210"/>
            <a:chExt cx="4272" cy="3808"/>
          </a:xfrm>
        </p:grpSpPr>
        <p:pic>
          <p:nvPicPr>
            <p:cNvPr id="9234" name="Picture 148"/>
            <p:cNvPicPr>
              <a:picLocks noChangeAspect="1" noChangeArrowheads="1"/>
            </p:cNvPicPr>
            <p:nvPr/>
          </p:nvPicPr>
          <p:blipFill>
            <a:blip r:embed="rId20"/>
            <a:srcRect/>
            <a:stretch>
              <a:fillRect/>
            </a:stretch>
          </p:blipFill>
          <p:spPr bwMode="auto">
            <a:xfrm>
              <a:off x="1206" y="2514"/>
              <a:ext cx="1837" cy="1504"/>
            </a:xfrm>
            <a:prstGeom prst="rect">
              <a:avLst/>
            </a:prstGeom>
            <a:noFill/>
            <a:ln w="9525">
              <a:noFill/>
              <a:miter lim="800000"/>
              <a:headEnd/>
              <a:tailEnd/>
            </a:ln>
          </p:spPr>
        </p:pic>
        <p:grpSp>
          <p:nvGrpSpPr>
            <p:cNvPr id="9235" name="Group 149"/>
            <p:cNvGrpSpPr>
              <a:grpSpLocks/>
            </p:cNvGrpSpPr>
            <p:nvPr/>
          </p:nvGrpSpPr>
          <p:grpSpPr bwMode="auto">
            <a:xfrm>
              <a:off x="2562" y="210"/>
              <a:ext cx="2916" cy="2744"/>
              <a:chOff x="2562" y="210"/>
              <a:chExt cx="2916" cy="2744"/>
            </a:xfrm>
          </p:grpSpPr>
          <p:pic>
            <p:nvPicPr>
              <p:cNvPr id="9236" name="Picture 150"/>
              <p:cNvPicPr>
                <a:picLocks noChangeAspect="1" noChangeArrowheads="1"/>
              </p:cNvPicPr>
              <p:nvPr/>
            </p:nvPicPr>
            <p:blipFill>
              <a:blip r:embed="rId21"/>
              <a:srcRect/>
              <a:stretch>
                <a:fillRect/>
              </a:stretch>
            </p:blipFill>
            <p:spPr bwMode="auto">
              <a:xfrm>
                <a:off x="2562" y="709"/>
                <a:ext cx="2222" cy="1273"/>
              </a:xfrm>
              <a:prstGeom prst="rect">
                <a:avLst/>
              </a:prstGeom>
              <a:noFill/>
              <a:ln w="9525">
                <a:noFill/>
                <a:miter lim="800000"/>
                <a:headEnd/>
                <a:tailEnd/>
              </a:ln>
            </p:spPr>
          </p:pic>
          <p:sp>
            <p:nvSpPr>
              <p:cNvPr id="9237" name="AutoShape 151"/>
              <p:cNvSpPr>
                <a:spLocks/>
              </p:cNvSpPr>
              <p:nvPr/>
            </p:nvSpPr>
            <p:spPr bwMode="auto">
              <a:xfrm>
                <a:off x="3868" y="210"/>
                <a:ext cx="1610" cy="409"/>
              </a:xfrm>
              <a:prstGeom prst="accentCallout1">
                <a:avLst>
                  <a:gd name="adj1" fmla="val 17602"/>
                  <a:gd name="adj2" fmla="val -2981"/>
                  <a:gd name="adj3" fmla="val 283375"/>
                  <a:gd name="adj4" fmla="val -72546"/>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9238" name="AutoShape 152"/>
              <p:cNvSpPr>
                <a:spLocks/>
              </p:cNvSpPr>
              <p:nvPr/>
            </p:nvSpPr>
            <p:spPr bwMode="auto">
              <a:xfrm>
                <a:off x="3833" y="2228"/>
                <a:ext cx="1610" cy="227"/>
              </a:xfrm>
              <a:prstGeom prst="accentCallout1">
                <a:avLst>
                  <a:gd name="adj1" fmla="val 31718"/>
                  <a:gd name="adj2" fmla="val -2981"/>
                  <a:gd name="adj3" fmla="val -333042"/>
                  <a:gd name="adj4" fmla="val -69565"/>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9239" name="AutoShape 153"/>
              <p:cNvSpPr>
                <a:spLocks/>
              </p:cNvSpPr>
              <p:nvPr/>
            </p:nvSpPr>
            <p:spPr bwMode="auto">
              <a:xfrm>
                <a:off x="3742" y="2727"/>
                <a:ext cx="635" cy="227"/>
              </a:xfrm>
              <a:prstGeom prst="accentCallout1">
                <a:avLst>
                  <a:gd name="adj1" fmla="val 31718"/>
                  <a:gd name="adj2" fmla="val -7560"/>
                  <a:gd name="adj3" fmla="val -488546"/>
                  <a:gd name="adj4" fmla="val -166144"/>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9240" name="Rectangle 154"/>
              <p:cNvSpPr>
                <a:spLocks noChangeArrowheads="1"/>
              </p:cNvSpPr>
              <p:nvPr/>
            </p:nvSpPr>
            <p:spPr bwMode="auto">
              <a:xfrm>
                <a:off x="3913" y="242"/>
                <a:ext cx="1520" cy="346"/>
              </a:xfrm>
              <a:prstGeom prst="rect">
                <a:avLst/>
              </a:prstGeom>
              <a:noFill/>
              <a:ln w="9525">
                <a:noFill/>
                <a:miter lim="800000"/>
                <a:headEnd/>
                <a:tailEnd/>
              </a:ln>
            </p:spPr>
            <p:txBody>
              <a:bodyPr>
                <a:spAutoFit/>
              </a:bodyPr>
              <a:lstStyle/>
              <a:p>
                <a:r>
                  <a:rPr lang="en-US" altLang="zh-TW" sz="1000">
                    <a:solidFill>
                      <a:srgbClr val="A50021"/>
                    </a:solidFill>
                    <a:ea typeface="華康粗黑體" pitchFamily="49" charset="-120"/>
                    <a:cs typeface="Arial" pitchFamily="34" charset="0"/>
                  </a:rPr>
                  <a:t>D</a:t>
                </a:r>
                <a:r>
                  <a:rPr lang="en-US" altLang="zh-TW" sz="1000" b="0">
                    <a:solidFill>
                      <a:schemeClr val="accent2"/>
                    </a:solidFill>
                    <a:ea typeface="華康粗黑體" pitchFamily="49" charset="-120"/>
                    <a:cs typeface="Arial" pitchFamily="34" charset="0"/>
                  </a:rPr>
                  <a:t> </a:t>
                </a:r>
                <a:r>
                  <a:rPr lang="zh-TW" altLang="en-US" sz="1000" b="0">
                    <a:solidFill>
                      <a:schemeClr val="accent2"/>
                    </a:solidFill>
                    <a:ea typeface="華康粗黑體" pitchFamily="49" charset="-120"/>
                    <a:cs typeface="Arial" pitchFamily="34" charset="0"/>
                  </a:rPr>
                  <a:t>有四種距離模式可以選擇，分別是</a:t>
                </a:r>
                <a:r>
                  <a:rPr lang="en-US" altLang="zh-TW" sz="1000" b="0">
                    <a:solidFill>
                      <a:schemeClr val="accent2"/>
                    </a:solidFill>
                    <a:ea typeface="華康粗黑體" pitchFamily="49" charset="-120"/>
                    <a:cs typeface="Arial" pitchFamily="34" charset="0"/>
                  </a:rPr>
                  <a:t>Kimura 2-parameter</a:t>
                </a:r>
                <a:r>
                  <a:rPr lang="zh-TW" altLang="en-US" sz="1000" b="0">
                    <a:solidFill>
                      <a:schemeClr val="accent2"/>
                    </a:solidFill>
                    <a:ea typeface="華康粗黑體" pitchFamily="49" charset="-120"/>
                    <a:cs typeface="Arial" pitchFamily="34" charset="0"/>
                  </a:rPr>
                  <a:t>、</a:t>
                </a:r>
                <a:r>
                  <a:rPr lang="en-US" altLang="zh-TW" sz="1000" b="0">
                    <a:solidFill>
                      <a:schemeClr val="accent2"/>
                    </a:solidFill>
                    <a:ea typeface="華康粗黑體" pitchFamily="49" charset="-120"/>
                    <a:cs typeface="Arial" pitchFamily="34" charset="0"/>
                  </a:rPr>
                  <a:t>Jin/Nei</a:t>
                </a:r>
                <a:r>
                  <a:rPr lang="zh-TW" altLang="en-US" sz="1000" b="0">
                    <a:solidFill>
                      <a:schemeClr val="accent2"/>
                    </a:solidFill>
                    <a:ea typeface="華康粗黑體" pitchFamily="49" charset="-120"/>
                    <a:cs typeface="Arial" pitchFamily="34" charset="0"/>
                  </a:rPr>
                  <a:t>、</a:t>
                </a:r>
                <a:r>
                  <a:rPr lang="en-US" altLang="zh-TW" sz="1000" b="0">
                    <a:solidFill>
                      <a:schemeClr val="accent2"/>
                    </a:solidFill>
                    <a:ea typeface="華康粗黑體" pitchFamily="49" charset="-120"/>
                    <a:cs typeface="Arial" pitchFamily="34" charset="0"/>
                  </a:rPr>
                  <a:t>Maximum-likelihood </a:t>
                </a:r>
                <a:r>
                  <a:rPr lang="zh-TW" altLang="en-US" sz="1000" b="0">
                    <a:solidFill>
                      <a:schemeClr val="accent2"/>
                    </a:solidFill>
                    <a:ea typeface="華康粗黑體" pitchFamily="49" charset="-120"/>
                    <a:cs typeface="Arial" pitchFamily="34" charset="0"/>
                  </a:rPr>
                  <a:t>和 </a:t>
                </a:r>
                <a:r>
                  <a:rPr lang="en-US" altLang="zh-TW" sz="1000" b="0">
                    <a:solidFill>
                      <a:schemeClr val="accent2"/>
                    </a:solidFill>
                    <a:ea typeface="華康粗黑體" pitchFamily="49" charset="-120"/>
                    <a:cs typeface="Arial" pitchFamily="34" charset="0"/>
                  </a:rPr>
                  <a:t>Jukes-Cantor</a:t>
                </a:r>
                <a:r>
                  <a:rPr lang="zh-TW" altLang="en-US" sz="1000" b="0">
                    <a:solidFill>
                      <a:schemeClr val="accent2"/>
                    </a:solidFill>
                    <a:ea typeface="華康粗黑體" pitchFamily="49" charset="-120"/>
                    <a:cs typeface="Arial" pitchFamily="34" charset="0"/>
                  </a:rPr>
                  <a:t>。</a:t>
                </a:r>
              </a:p>
            </p:txBody>
          </p:sp>
          <p:sp>
            <p:nvSpPr>
              <p:cNvPr id="9241" name="Rectangle 155"/>
              <p:cNvSpPr>
                <a:spLocks noChangeArrowheads="1"/>
              </p:cNvSpPr>
              <p:nvPr/>
            </p:nvSpPr>
            <p:spPr bwMode="auto">
              <a:xfrm>
                <a:off x="3941" y="2265"/>
                <a:ext cx="1394" cy="154"/>
              </a:xfrm>
              <a:prstGeom prst="rect">
                <a:avLst/>
              </a:prstGeom>
              <a:noFill/>
              <a:ln w="9525">
                <a:noFill/>
                <a:miter lim="800000"/>
                <a:headEnd/>
                <a:tailEnd/>
              </a:ln>
            </p:spPr>
            <p:txBody>
              <a:bodyPr wrap="none">
                <a:spAutoFit/>
              </a:bodyPr>
              <a:lstStyle/>
              <a:p>
                <a:r>
                  <a:rPr lang="en-US" altLang="zh-TW" sz="1000" b="0">
                    <a:solidFill>
                      <a:srgbClr val="A50021"/>
                    </a:solidFill>
                  </a:rPr>
                  <a:t>T </a:t>
                </a:r>
                <a:r>
                  <a:rPr lang="zh-TW" altLang="en-US" sz="1000" b="0">
                    <a:solidFill>
                      <a:schemeClr val="accent2"/>
                    </a:solidFill>
                  </a:rPr>
                  <a:t>一般鍵入一個 </a:t>
                </a:r>
                <a:r>
                  <a:rPr lang="en-US" altLang="zh-TW" sz="1000" b="0">
                    <a:solidFill>
                      <a:schemeClr val="accent2"/>
                    </a:solidFill>
                  </a:rPr>
                  <a:t>15-30 </a:t>
                </a:r>
                <a:r>
                  <a:rPr lang="zh-TW" altLang="en-US" sz="1000" b="0">
                    <a:solidFill>
                      <a:schemeClr val="accent2"/>
                    </a:solidFill>
                  </a:rPr>
                  <a:t>之間的數字。</a:t>
                </a:r>
              </a:p>
            </p:txBody>
          </p:sp>
          <p:sp>
            <p:nvSpPr>
              <p:cNvPr id="9242" name="Rectangle 156"/>
              <p:cNvSpPr>
                <a:spLocks noChangeArrowheads="1"/>
              </p:cNvSpPr>
              <p:nvPr/>
            </p:nvSpPr>
            <p:spPr bwMode="auto">
              <a:xfrm>
                <a:off x="3787" y="2764"/>
                <a:ext cx="635" cy="154"/>
              </a:xfrm>
              <a:prstGeom prst="rect">
                <a:avLst/>
              </a:prstGeom>
              <a:noFill/>
              <a:ln w="9525">
                <a:noFill/>
                <a:miter lim="800000"/>
                <a:headEnd/>
                <a:tailEnd/>
              </a:ln>
            </p:spPr>
            <p:txBody>
              <a:bodyPr anchor="ctr">
                <a:spAutoFit/>
              </a:bodyPr>
              <a:lstStyle/>
              <a:p>
                <a:r>
                  <a:rPr lang="en-US" altLang="zh-TW" sz="1000">
                    <a:solidFill>
                      <a:srgbClr val="A50021"/>
                    </a:solidFill>
                    <a:ea typeface="華康粗黑體" pitchFamily="49" charset="-120"/>
                    <a:cs typeface="Arial" pitchFamily="34" charset="0"/>
                  </a:rPr>
                  <a:t>M</a:t>
                </a:r>
                <a:r>
                  <a:rPr lang="en-US" altLang="zh-TW" sz="1000" b="0">
                    <a:solidFill>
                      <a:schemeClr val="accent2"/>
                    </a:solidFill>
                    <a:ea typeface="華康粗黑體" pitchFamily="49" charset="-120"/>
                    <a:cs typeface="Arial" pitchFamily="34" charset="0"/>
                  </a:rPr>
                  <a:t> </a:t>
                </a:r>
                <a:r>
                  <a:rPr lang="zh-TW" altLang="en-US" sz="1000" b="0">
                    <a:solidFill>
                      <a:schemeClr val="accent2"/>
                    </a:solidFill>
                    <a:ea typeface="華康粗黑體" pitchFamily="49" charset="-120"/>
                    <a:cs typeface="Arial" pitchFamily="34" charset="0"/>
                  </a:rPr>
                  <a:t>鍵入 </a:t>
                </a:r>
                <a:r>
                  <a:rPr lang="en-US" altLang="zh-TW" sz="1000" b="0">
                    <a:solidFill>
                      <a:schemeClr val="accent2"/>
                    </a:solidFill>
                    <a:ea typeface="華康粗黑體" pitchFamily="49" charset="-120"/>
                    <a:cs typeface="Arial" pitchFamily="34" charset="0"/>
                  </a:rPr>
                  <a:t>100</a:t>
                </a:r>
                <a:r>
                  <a:rPr lang="zh-TW" altLang="en-US" sz="1000" b="0">
                    <a:solidFill>
                      <a:schemeClr val="accent2"/>
                    </a:solidFill>
                    <a:ea typeface="華康粗黑體" pitchFamily="49" charset="-120"/>
                    <a:cs typeface="Arial" pitchFamily="34" charset="0"/>
                  </a:rPr>
                  <a:t>。</a:t>
                </a:r>
              </a:p>
            </p:txBody>
          </p:sp>
        </p:grpSp>
      </p:grpSp>
      <p:sp>
        <p:nvSpPr>
          <p:cNvPr id="94" name="投影片編號版面配置區 93"/>
          <p:cNvSpPr>
            <a:spLocks noGrp="1"/>
          </p:cNvSpPr>
          <p:nvPr>
            <p:ph type="sldNum" sz="quarter" idx="12"/>
          </p:nvPr>
        </p:nvSpPr>
        <p:spPr/>
        <p:txBody>
          <a:bodyPr/>
          <a:lstStyle/>
          <a:p>
            <a:pPr>
              <a:defRPr/>
            </a:pPr>
            <a:fld id="{FBBB5E70-4B11-4888-AD30-E32E37F0DCED}" type="slidenum">
              <a:rPr lang="en-US" altLang="zh-TW" smtClean="0"/>
              <a:pPr>
                <a:defRPr/>
              </a:pPr>
              <a:t>62</a:t>
            </a:fld>
            <a:endParaRPr lang="en-US" altLang="zh-TW"/>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54" name="Group 148"/>
          <p:cNvGrpSpPr>
            <a:grpSpLocks/>
          </p:cNvGrpSpPr>
          <p:nvPr/>
        </p:nvGrpSpPr>
        <p:grpSpPr bwMode="auto">
          <a:xfrm>
            <a:off x="746125" y="1160463"/>
            <a:ext cx="6594475" cy="4681537"/>
            <a:chOff x="470" y="731"/>
            <a:chExt cx="4154" cy="2949"/>
          </a:xfrm>
        </p:grpSpPr>
        <p:grpSp>
          <p:nvGrpSpPr>
            <p:cNvPr id="10263" name="Group 6"/>
            <p:cNvGrpSpPr>
              <a:grpSpLocks/>
            </p:cNvGrpSpPr>
            <p:nvPr/>
          </p:nvGrpSpPr>
          <p:grpSpPr bwMode="auto">
            <a:xfrm>
              <a:off x="2765" y="1414"/>
              <a:ext cx="608" cy="464"/>
              <a:chOff x="2925" y="2055"/>
              <a:chExt cx="608" cy="464"/>
            </a:xfrm>
          </p:grpSpPr>
          <p:pic>
            <p:nvPicPr>
              <p:cNvPr id="10328" name="Picture 7" descr="[Icon]"/>
              <p:cNvPicPr>
                <a:picLocks noChangeAspect="1" noChangeArrowheads="1"/>
              </p:cNvPicPr>
              <p:nvPr/>
            </p:nvPicPr>
            <p:blipFill>
              <a:blip r:embed="rId3"/>
              <a:srcRect/>
              <a:stretch>
                <a:fillRect/>
              </a:stretch>
            </p:blipFill>
            <p:spPr bwMode="auto">
              <a:xfrm>
                <a:off x="3059" y="2055"/>
                <a:ext cx="340" cy="340"/>
              </a:xfrm>
              <a:prstGeom prst="rect">
                <a:avLst/>
              </a:prstGeom>
              <a:noFill/>
              <a:ln w="9525">
                <a:noFill/>
                <a:miter lim="800000"/>
                <a:headEnd/>
                <a:tailEnd/>
              </a:ln>
            </p:spPr>
          </p:pic>
          <p:sp>
            <p:nvSpPr>
              <p:cNvPr id="10329" name="Rectangle 8"/>
              <p:cNvSpPr>
                <a:spLocks noChangeArrowheads="1"/>
              </p:cNvSpPr>
              <p:nvPr/>
            </p:nvSpPr>
            <p:spPr bwMode="auto">
              <a:xfrm>
                <a:off x="2925" y="2384"/>
                <a:ext cx="608" cy="135"/>
              </a:xfrm>
              <a:prstGeom prst="rect">
                <a:avLst/>
              </a:prstGeom>
              <a:noFill/>
              <a:ln w="9525">
                <a:noFill/>
                <a:miter lim="800000"/>
                <a:headEnd/>
                <a:tailEnd/>
              </a:ln>
            </p:spPr>
            <p:txBody>
              <a:bodyPr wrap="none">
                <a:spAutoFit/>
              </a:bodyPr>
              <a:lstStyle/>
              <a:p>
                <a:r>
                  <a:rPr lang="en-US" altLang="zh-TW">
                    <a:solidFill>
                      <a:srgbClr val="808080"/>
                    </a:solidFill>
                  </a:rPr>
                  <a:t>NEIGHBOR.EXE</a:t>
                </a:r>
              </a:p>
            </p:txBody>
          </p:sp>
        </p:grpSp>
        <p:grpSp>
          <p:nvGrpSpPr>
            <p:cNvPr id="10264" name="Group 9"/>
            <p:cNvGrpSpPr>
              <a:grpSpLocks/>
            </p:cNvGrpSpPr>
            <p:nvPr/>
          </p:nvGrpSpPr>
          <p:grpSpPr bwMode="auto">
            <a:xfrm>
              <a:off x="885" y="1414"/>
              <a:ext cx="584" cy="464"/>
              <a:chOff x="975" y="2055"/>
              <a:chExt cx="584" cy="464"/>
            </a:xfrm>
          </p:grpSpPr>
          <p:pic>
            <p:nvPicPr>
              <p:cNvPr id="10326" name="Picture 10" descr="[Icon]"/>
              <p:cNvPicPr>
                <a:picLocks noChangeAspect="1" noChangeArrowheads="1"/>
              </p:cNvPicPr>
              <p:nvPr/>
            </p:nvPicPr>
            <p:blipFill>
              <a:blip r:embed="rId4"/>
              <a:srcRect/>
              <a:stretch>
                <a:fillRect/>
              </a:stretch>
            </p:blipFill>
            <p:spPr bwMode="auto">
              <a:xfrm>
                <a:off x="1097" y="2055"/>
                <a:ext cx="340" cy="340"/>
              </a:xfrm>
              <a:prstGeom prst="rect">
                <a:avLst/>
              </a:prstGeom>
              <a:noFill/>
              <a:ln w="9525">
                <a:noFill/>
                <a:miter lim="800000"/>
                <a:headEnd/>
                <a:tailEnd/>
              </a:ln>
            </p:spPr>
          </p:pic>
          <p:sp>
            <p:nvSpPr>
              <p:cNvPr id="10327" name="Text Box 11"/>
              <p:cNvSpPr txBox="1">
                <a:spLocks noChangeArrowheads="1"/>
              </p:cNvSpPr>
              <p:nvPr/>
            </p:nvSpPr>
            <p:spPr bwMode="auto">
              <a:xfrm>
                <a:off x="975" y="2384"/>
                <a:ext cx="584" cy="135"/>
              </a:xfrm>
              <a:prstGeom prst="rect">
                <a:avLst/>
              </a:prstGeom>
              <a:noFill/>
              <a:ln w="9525">
                <a:noFill/>
                <a:miter lim="800000"/>
                <a:headEnd/>
                <a:tailEnd/>
              </a:ln>
            </p:spPr>
            <p:txBody>
              <a:bodyPr wrap="none">
                <a:spAutoFit/>
              </a:bodyPr>
              <a:lstStyle/>
              <a:p>
                <a:r>
                  <a:rPr lang="en-US" altLang="zh-TW">
                    <a:solidFill>
                      <a:schemeClr val="accent2"/>
                    </a:solidFill>
                  </a:rPr>
                  <a:t>SEQBOOT.EXE</a:t>
                </a:r>
              </a:p>
            </p:txBody>
          </p:sp>
        </p:grpSp>
        <p:grpSp>
          <p:nvGrpSpPr>
            <p:cNvPr id="10265" name="Group 12"/>
            <p:cNvGrpSpPr>
              <a:grpSpLocks/>
            </p:cNvGrpSpPr>
            <p:nvPr/>
          </p:nvGrpSpPr>
          <p:grpSpPr bwMode="auto">
            <a:xfrm>
              <a:off x="4001" y="1414"/>
              <a:ext cx="623" cy="464"/>
              <a:chOff x="4468" y="2055"/>
              <a:chExt cx="623" cy="464"/>
            </a:xfrm>
          </p:grpSpPr>
          <p:pic>
            <p:nvPicPr>
              <p:cNvPr id="10324" name="Picture 13" descr="[Icon]"/>
              <p:cNvPicPr>
                <a:picLocks noChangeAspect="1" noChangeArrowheads="1"/>
              </p:cNvPicPr>
              <p:nvPr/>
            </p:nvPicPr>
            <p:blipFill>
              <a:blip r:embed="rId5">
                <a:lum bright="70000" contrast="-70000"/>
              </a:blip>
              <a:srcRect/>
              <a:stretch>
                <a:fillRect/>
              </a:stretch>
            </p:blipFill>
            <p:spPr bwMode="auto">
              <a:xfrm>
                <a:off x="4609" y="2055"/>
                <a:ext cx="340" cy="340"/>
              </a:xfrm>
              <a:prstGeom prst="rect">
                <a:avLst/>
              </a:prstGeom>
              <a:noFill/>
              <a:ln w="9525">
                <a:noFill/>
                <a:miter lim="800000"/>
                <a:headEnd/>
                <a:tailEnd/>
              </a:ln>
            </p:spPr>
          </p:pic>
          <p:sp>
            <p:nvSpPr>
              <p:cNvPr id="10325" name="Rectangle 14"/>
              <p:cNvSpPr>
                <a:spLocks noChangeArrowheads="1"/>
              </p:cNvSpPr>
              <p:nvPr/>
            </p:nvSpPr>
            <p:spPr bwMode="auto">
              <a:xfrm>
                <a:off x="4468" y="2384"/>
                <a:ext cx="623" cy="135"/>
              </a:xfrm>
              <a:prstGeom prst="rect">
                <a:avLst/>
              </a:prstGeom>
              <a:noFill/>
              <a:ln w="9525">
                <a:noFill/>
                <a:miter lim="800000"/>
                <a:headEnd/>
                <a:tailEnd/>
              </a:ln>
            </p:spPr>
            <p:txBody>
              <a:bodyPr wrap="none">
                <a:spAutoFit/>
              </a:bodyPr>
              <a:lstStyle/>
              <a:p>
                <a:r>
                  <a:rPr lang="en-US" altLang="zh-TW">
                    <a:solidFill>
                      <a:srgbClr val="808080"/>
                    </a:solidFill>
                  </a:rPr>
                  <a:t>CONSENSE.EXE</a:t>
                </a:r>
              </a:p>
            </p:txBody>
          </p:sp>
        </p:grpSp>
        <p:grpSp>
          <p:nvGrpSpPr>
            <p:cNvPr id="10266" name="Group 18"/>
            <p:cNvGrpSpPr>
              <a:grpSpLocks/>
            </p:cNvGrpSpPr>
            <p:nvPr/>
          </p:nvGrpSpPr>
          <p:grpSpPr bwMode="auto">
            <a:xfrm>
              <a:off x="1023" y="2038"/>
              <a:ext cx="308" cy="464"/>
              <a:chOff x="100" y="2055"/>
              <a:chExt cx="308" cy="464"/>
            </a:xfrm>
          </p:grpSpPr>
          <p:sp>
            <p:nvSpPr>
              <p:cNvPr id="10323" name="Text Box 19"/>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10253" name="Object 20"/>
              <p:cNvGraphicFramePr>
                <a:graphicFrameLocks noChangeAspect="1"/>
              </p:cNvGraphicFramePr>
              <p:nvPr/>
            </p:nvGraphicFramePr>
            <p:xfrm>
              <a:off x="111" y="2055"/>
              <a:ext cx="286" cy="340"/>
            </p:xfrm>
            <a:graphic>
              <a:graphicData uri="http://schemas.openxmlformats.org/presentationml/2006/ole">
                <p:oleObj spid="_x0000_s10253" name="Image" r:id="rId6" imgW="406063" imgH="482370" progId="Photoshop.Image.8">
                  <p:embed/>
                </p:oleObj>
              </a:graphicData>
            </a:graphic>
          </p:graphicFrame>
        </p:grpSp>
        <p:grpSp>
          <p:nvGrpSpPr>
            <p:cNvPr id="10267" name="Group 21"/>
            <p:cNvGrpSpPr>
              <a:grpSpLocks/>
            </p:cNvGrpSpPr>
            <p:nvPr/>
          </p:nvGrpSpPr>
          <p:grpSpPr bwMode="auto">
            <a:xfrm>
              <a:off x="470" y="1414"/>
              <a:ext cx="283" cy="464"/>
              <a:chOff x="475" y="2055"/>
              <a:chExt cx="283" cy="464"/>
            </a:xfrm>
          </p:grpSpPr>
          <p:sp>
            <p:nvSpPr>
              <p:cNvPr id="10322" name="Text Box 22"/>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10252" name="Object 23"/>
              <p:cNvGraphicFramePr>
                <a:graphicFrameLocks noChangeAspect="1"/>
              </p:cNvGraphicFramePr>
              <p:nvPr/>
            </p:nvGraphicFramePr>
            <p:xfrm>
              <a:off x="475" y="2055"/>
              <a:ext cx="283" cy="340"/>
            </p:xfrm>
            <a:graphic>
              <a:graphicData uri="http://schemas.openxmlformats.org/presentationml/2006/ole">
                <p:oleObj spid="_x0000_s10252" name="Image" r:id="rId7" imgW="380818" imgH="456821" progId="Photoshop.Image.8">
                  <p:embed/>
                </p:oleObj>
              </a:graphicData>
            </a:graphic>
          </p:graphicFrame>
        </p:grpSp>
        <p:cxnSp>
          <p:nvCxnSpPr>
            <p:cNvPr id="10268" name="AutoShape 30"/>
            <p:cNvCxnSpPr>
              <a:cxnSpLocks noChangeShapeType="1"/>
            </p:cNvCxnSpPr>
            <p:nvPr/>
          </p:nvCxnSpPr>
          <p:spPr bwMode="auto">
            <a:xfrm>
              <a:off x="753" y="1584"/>
              <a:ext cx="254" cy="0"/>
            </a:xfrm>
            <a:prstGeom prst="straightConnector1">
              <a:avLst/>
            </a:prstGeom>
            <a:noFill/>
            <a:ln w="19050">
              <a:solidFill>
                <a:srgbClr val="006600"/>
              </a:solidFill>
              <a:round/>
              <a:headEnd/>
              <a:tailEnd type="triangle" w="med" len="med"/>
            </a:ln>
          </p:spPr>
        </p:cxnSp>
        <p:cxnSp>
          <p:nvCxnSpPr>
            <p:cNvPr id="10269" name="AutoShape 31"/>
            <p:cNvCxnSpPr>
              <a:cxnSpLocks noChangeShapeType="1"/>
              <a:stCxn id="10327" idx="2"/>
            </p:cNvCxnSpPr>
            <p:nvPr/>
          </p:nvCxnSpPr>
          <p:spPr bwMode="auto">
            <a:xfrm>
              <a:off x="1177" y="1878"/>
              <a:ext cx="0" cy="160"/>
            </a:xfrm>
            <a:prstGeom prst="straightConnector1">
              <a:avLst/>
            </a:prstGeom>
            <a:noFill/>
            <a:ln w="19050">
              <a:solidFill>
                <a:srgbClr val="006600"/>
              </a:solidFill>
              <a:round/>
              <a:headEnd/>
              <a:tailEnd type="triangle" w="med" len="med"/>
            </a:ln>
          </p:spPr>
        </p:cxnSp>
        <p:grpSp>
          <p:nvGrpSpPr>
            <p:cNvPr id="10270" name="Group 32"/>
            <p:cNvGrpSpPr>
              <a:grpSpLocks/>
            </p:cNvGrpSpPr>
            <p:nvPr/>
          </p:nvGrpSpPr>
          <p:grpSpPr bwMode="auto">
            <a:xfrm>
              <a:off x="1508" y="2038"/>
              <a:ext cx="283" cy="464"/>
              <a:chOff x="475" y="2055"/>
              <a:chExt cx="283" cy="464"/>
            </a:xfrm>
          </p:grpSpPr>
          <p:sp>
            <p:nvSpPr>
              <p:cNvPr id="10321" name="Text Box 33"/>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10251" name="Object 34"/>
              <p:cNvGraphicFramePr>
                <a:graphicFrameLocks noChangeAspect="1"/>
              </p:cNvGraphicFramePr>
              <p:nvPr/>
            </p:nvGraphicFramePr>
            <p:xfrm>
              <a:off x="475" y="2055"/>
              <a:ext cx="283" cy="340"/>
            </p:xfrm>
            <a:graphic>
              <a:graphicData uri="http://schemas.openxmlformats.org/presentationml/2006/ole">
                <p:oleObj spid="_x0000_s10251" name="Image" r:id="rId8" imgW="380818" imgH="456821" progId="Photoshop.Image.8">
                  <p:embed/>
                </p:oleObj>
              </a:graphicData>
            </a:graphic>
          </p:graphicFrame>
        </p:grpSp>
        <p:cxnSp>
          <p:nvCxnSpPr>
            <p:cNvPr id="10271" name="AutoShape 35"/>
            <p:cNvCxnSpPr>
              <a:cxnSpLocks noChangeShapeType="1"/>
            </p:cNvCxnSpPr>
            <p:nvPr/>
          </p:nvCxnSpPr>
          <p:spPr bwMode="auto">
            <a:xfrm>
              <a:off x="1320" y="2208"/>
              <a:ext cx="188" cy="0"/>
            </a:xfrm>
            <a:prstGeom prst="straightConnector1">
              <a:avLst/>
            </a:prstGeom>
            <a:noFill/>
            <a:ln w="19050">
              <a:solidFill>
                <a:srgbClr val="006600"/>
              </a:solidFill>
              <a:round/>
              <a:headEnd/>
              <a:tailEnd type="triangle" w="med" len="med"/>
            </a:ln>
          </p:spPr>
        </p:cxnSp>
        <p:cxnSp>
          <p:nvCxnSpPr>
            <p:cNvPr id="10272" name="AutoShape 36"/>
            <p:cNvCxnSpPr>
              <a:cxnSpLocks noChangeShapeType="1"/>
            </p:cNvCxnSpPr>
            <p:nvPr/>
          </p:nvCxnSpPr>
          <p:spPr bwMode="auto">
            <a:xfrm rot="-5400000">
              <a:off x="1577" y="1657"/>
              <a:ext cx="454" cy="308"/>
            </a:xfrm>
            <a:prstGeom prst="bentConnector2">
              <a:avLst/>
            </a:prstGeom>
            <a:noFill/>
            <a:ln w="19050">
              <a:solidFill>
                <a:srgbClr val="006600"/>
              </a:solidFill>
              <a:miter lim="800000"/>
              <a:headEnd/>
              <a:tailEnd type="triangle" w="med" len="med"/>
            </a:ln>
          </p:spPr>
        </p:cxnSp>
        <p:cxnSp>
          <p:nvCxnSpPr>
            <p:cNvPr id="10273" name="AutoShape 37"/>
            <p:cNvCxnSpPr>
              <a:cxnSpLocks noChangeShapeType="1"/>
              <a:stCxn id="10317" idx="2"/>
            </p:cNvCxnSpPr>
            <p:nvPr/>
          </p:nvCxnSpPr>
          <p:spPr bwMode="auto">
            <a:xfrm>
              <a:off x="2129" y="1878"/>
              <a:ext cx="0" cy="161"/>
            </a:xfrm>
            <a:prstGeom prst="straightConnector1">
              <a:avLst/>
            </a:prstGeom>
            <a:noFill/>
            <a:ln w="19050">
              <a:solidFill>
                <a:srgbClr val="006600"/>
              </a:solidFill>
              <a:round/>
              <a:headEnd/>
              <a:tailEnd type="triangle" w="med" len="med"/>
            </a:ln>
          </p:spPr>
        </p:cxnSp>
        <p:grpSp>
          <p:nvGrpSpPr>
            <p:cNvPr id="10274" name="Group 38"/>
            <p:cNvGrpSpPr>
              <a:grpSpLocks/>
            </p:cNvGrpSpPr>
            <p:nvPr/>
          </p:nvGrpSpPr>
          <p:grpSpPr bwMode="auto">
            <a:xfrm>
              <a:off x="2454" y="2038"/>
              <a:ext cx="283" cy="464"/>
              <a:chOff x="475" y="2055"/>
              <a:chExt cx="283" cy="464"/>
            </a:xfrm>
          </p:grpSpPr>
          <p:sp>
            <p:nvSpPr>
              <p:cNvPr id="10320" name="Text Box 39"/>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10250" name="Object 40"/>
              <p:cNvGraphicFramePr>
                <a:graphicFrameLocks noChangeAspect="1"/>
              </p:cNvGraphicFramePr>
              <p:nvPr/>
            </p:nvGraphicFramePr>
            <p:xfrm>
              <a:off x="475" y="2055"/>
              <a:ext cx="283" cy="340"/>
            </p:xfrm>
            <a:graphic>
              <a:graphicData uri="http://schemas.openxmlformats.org/presentationml/2006/ole">
                <p:oleObj spid="_x0000_s10250" name="Image" r:id="rId9" imgW="380818" imgH="456821" progId="Photoshop.Image.8">
                  <p:embed/>
                </p:oleObj>
              </a:graphicData>
            </a:graphic>
          </p:graphicFrame>
        </p:grpSp>
        <p:cxnSp>
          <p:nvCxnSpPr>
            <p:cNvPr id="10275" name="AutoShape 41"/>
            <p:cNvCxnSpPr>
              <a:cxnSpLocks noChangeShapeType="1"/>
            </p:cNvCxnSpPr>
            <p:nvPr/>
          </p:nvCxnSpPr>
          <p:spPr bwMode="auto">
            <a:xfrm flipV="1">
              <a:off x="2270" y="2208"/>
              <a:ext cx="184" cy="1"/>
            </a:xfrm>
            <a:prstGeom prst="straightConnector1">
              <a:avLst/>
            </a:prstGeom>
            <a:noFill/>
            <a:ln w="19050">
              <a:solidFill>
                <a:srgbClr val="808080"/>
              </a:solidFill>
              <a:round/>
              <a:headEnd/>
              <a:tailEnd type="triangle" w="med" len="med"/>
            </a:ln>
          </p:spPr>
        </p:cxnSp>
        <p:cxnSp>
          <p:nvCxnSpPr>
            <p:cNvPr id="10276" name="AutoShape 42"/>
            <p:cNvCxnSpPr>
              <a:cxnSpLocks noChangeShapeType="1"/>
            </p:cNvCxnSpPr>
            <p:nvPr/>
          </p:nvCxnSpPr>
          <p:spPr bwMode="auto">
            <a:xfrm rot="-5400000">
              <a:off x="2521" y="1659"/>
              <a:ext cx="454" cy="303"/>
            </a:xfrm>
            <a:prstGeom prst="bentConnector2">
              <a:avLst/>
            </a:prstGeom>
            <a:noFill/>
            <a:ln w="19050">
              <a:solidFill>
                <a:srgbClr val="006600"/>
              </a:solidFill>
              <a:miter lim="800000"/>
              <a:headEnd/>
              <a:tailEnd type="triangle" w="med" len="med"/>
            </a:ln>
          </p:spPr>
        </p:cxnSp>
        <p:grpSp>
          <p:nvGrpSpPr>
            <p:cNvPr id="10277" name="Group 43"/>
            <p:cNvGrpSpPr>
              <a:grpSpLocks/>
            </p:cNvGrpSpPr>
            <p:nvPr/>
          </p:nvGrpSpPr>
          <p:grpSpPr bwMode="auto">
            <a:xfrm>
              <a:off x="2915" y="2038"/>
              <a:ext cx="308" cy="464"/>
              <a:chOff x="100" y="2055"/>
              <a:chExt cx="308" cy="464"/>
            </a:xfrm>
          </p:grpSpPr>
          <p:sp>
            <p:nvSpPr>
              <p:cNvPr id="10319" name="Text Box 44"/>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10249" name="Object 45"/>
              <p:cNvGraphicFramePr>
                <a:graphicFrameLocks noChangeAspect="1"/>
              </p:cNvGraphicFramePr>
              <p:nvPr/>
            </p:nvGraphicFramePr>
            <p:xfrm>
              <a:off x="111" y="2055"/>
              <a:ext cx="286" cy="340"/>
            </p:xfrm>
            <a:graphic>
              <a:graphicData uri="http://schemas.openxmlformats.org/presentationml/2006/ole">
                <p:oleObj spid="_x0000_s10249" name="Image" r:id="rId10" imgW="406063" imgH="482370" progId="Photoshop.Image.8">
                  <p:embed/>
                </p:oleObj>
              </a:graphicData>
            </a:graphic>
          </p:graphicFrame>
        </p:grpSp>
        <p:cxnSp>
          <p:nvCxnSpPr>
            <p:cNvPr id="10278" name="AutoShape 46"/>
            <p:cNvCxnSpPr>
              <a:cxnSpLocks noChangeShapeType="1"/>
              <a:stCxn id="10329" idx="2"/>
            </p:cNvCxnSpPr>
            <p:nvPr/>
          </p:nvCxnSpPr>
          <p:spPr bwMode="auto">
            <a:xfrm>
              <a:off x="3069" y="1878"/>
              <a:ext cx="0" cy="160"/>
            </a:xfrm>
            <a:prstGeom prst="straightConnector1">
              <a:avLst/>
            </a:prstGeom>
            <a:noFill/>
            <a:ln w="19050">
              <a:solidFill>
                <a:srgbClr val="808080"/>
              </a:solidFill>
              <a:round/>
              <a:headEnd/>
              <a:tailEnd type="triangle" w="med" len="med"/>
            </a:ln>
          </p:spPr>
        </p:cxnSp>
        <p:cxnSp>
          <p:nvCxnSpPr>
            <p:cNvPr id="10279" name="AutoShape 48"/>
            <p:cNvCxnSpPr>
              <a:cxnSpLocks noChangeShapeType="1"/>
            </p:cNvCxnSpPr>
            <p:nvPr/>
          </p:nvCxnSpPr>
          <p:spPr bwMode="auto">
            <a:xfrm>
              <a:off x="3828" y="1584"/>
              <a:ext cx="314" cy="0"/>
            </a:xfrm>
            <a:prstGeom prst="straightConnector1">
              <a:avLst/>
            </a:prstGeom>
            <a:noFill/>
            <a:ln w="19050">
              <a:solidFill>
                <a:srgbClr val="808080"/>
              </a:solidFill>
              <a:round/>
              <a:headEnd/>
              <a:tailEnd type="triangle" w="med" len="med"/>
            </a:ln>
          </p:spPr>
        </p:cxnSp>
        <p:grpSp>
          <p:nvGrpSpPr>
            <p:cNvPr id="10280" name="Group 49"/>
            <p:cNvGrpSpPr>
              <a:grpSpLocks/>
            </p:cNvGrpSpPr>
            <p:nvPr/>
          </p:nvGrpSpPr>
          <p:grpSpPr bwMode="auto">
            <a:xfrm>
              <a:off x="4159" y="2024"/>
              <a:ext cx="308" cy="464"/>
              <a:chOff x="100" y="2055"/>
              <a:chExt cx="308" cy="464"/>
            </a:xfrm>
          </p:grpSpPr>
          <p:sp>
            <p:nvSpPr>
              <p:cNvPr id="10318" name="Text Box 50"/>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808080"/>
                    </a:solidFill>
                  </a:rPr>
                  <a:t>outfile</a:t>
                </a:r>
              </a:p>
            </p:txBody>
          </p:sp>
          <p:graphicFrame>
            <p:nvGraphicFramePr>
              <p:cNvPr id="10248" name="Object 51"/>
              <p:cNvGraphicFramePr>
                <a:graphicFrameLocks noChangeAspect="1"/>
              </p:cNvGraphicFramePr>
              <p:nvPr/>
            </p:nvGraphicFramePr>
            <p:xfrm>
              <a:off x="111" y="2055"/>
              <a:ext cx="286" cy="340"/>
            </p:xfrm>
            <a:graphic>
              <a:graphicData uri="http://schemas.openxmlformats.org/presentationml/2006/ole">
                <p:oleObj spid="_x0000_s10248" name="Image" r:id="rId11" imgW="406063" imgH="482370" progId="Photoshop.Image.8">
                  <p:embed/>
                </p:oleObj>
              </a:graphicData>
            </a:graphic>
          </p:graphicFrame>
        </p:grpSp>
        <p:cxnSp>
          <p:nvCxnSpPr>
            <p:cNvPr id="10281" name="AutoShape 52"/>
            <p:cNvCxnSpPr>
              <a:cxnSpLocks noChangeShapeType="1"/>
              <a:stCxn id="10325" idx="2"/>
            </p:cNvCxnSpPr>
            <p:nvPr/>
          </p:nvCxnSpPr>
          <p:spPr bwMode="auto">
            <a:xfrm>
              <a:off x="4313" y="1878"/>
              <a:ext cx="0" cy="146"/>
            </a:xfrm>
            <a:prstGeom prst="straightConnector1">
              <a:avLst/>
            </a:prstGeom>
            <a:noFill/>
            <a:ln w="19050">
              <a:solidFill>
                <a:srgbClr val="808080"/>
              </a:solidFill>
              <a:round/>
              <a:headEnd/>
              <a:tailEnd type="triangle" w="med" len="med"/>
            </a:ln>
          </p:spPr>
        </p:cxnSp>
        <p:grpSp>
          <p:nvGrpSpPr>
            <p:cNvPr id="10282" name="Group 55"/>
            <p:cNvGrpSpPr>
              <a:grpSpLocks/>
            </p:cNvGrpSpPr>
            <p:nvPr/>
          </p:nvGrpSpPr>
          <p:grpSpPr bwMode="auto">
            <a:xfrm>
              <a:off x="1855" y="1414"/>
              <a:ext cx="547" cy="464"/>
              <a:chOff x="1610" y="2055"/>
              <a:chExt cx="547" cy="464"/>
            </a:xfrm>
          </p:grpSpPr>
          <p:pic>
            <p:nvPicPr>
              <p:cNvPr id="10316" name="Picture 56" descr="[Icon]"/>
              <p:cNvPicPr>
                <a:picLocks noChangeAspect="1" noChangeArrowheads="1"/>
              </p:cNvPicPr>
              <p:nvPr/>
            </p:nvPicPr>
            <p:blipFill>
              <a:blip r:embed="rId12"/>
              <a:srcRect/>
              <a:stretch>
                <a:fillRect/>
              </a:stretch>
            </p:blipFill>
            <p:spPr bwMode="auto">
              <a:xfrm>
                <a:off x="1713" y="2055"/>
                <a:ext cx="340" cy="340"/>
              </a:xfrm>
              <a:prstGeom prst="rect">
                <a:avLst/>
              </a:prstGeom>
              <a:noFill/>
              <a:ln w="9525">
                <a:noFill/>
                <a:miter lim="800000"/>
                <a:headEnd/>
                <a:tailEnd/>
              </a:ln>
            </p:spPr>
          </p:pic>
          <p:sp>
            <p:nvSpPr>
              <p:cNvPr id="10317" name="Text Box 57"/>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rgbClr val="A50021"/>
                    </a:solidFill>
                  </a:rPr>
                  <a:t>DNADIST.EXE</a:t>
                </a:r>
              </a:p>
            </p:txBody>
          </p:sp>
        </p:grpSp>
        <p:grpSp>
          <p:nvGrpSpPr>
            <p:cNvPr id="10283" name="Group 58"/>
            <p:cNvGrpSpPr>
              <a:grpSpLocks/>
            </p:cNvGrpSpPr>
            <p:nvPr/>
          </p:nvGrpSpPr>
          <p:grpSpPr bwMode="auto">
            <a:xfrm>
              <a:off x="1835" y="890"/>
              <a:ext cx="587" cy="464"/>
              <a:chOff x="2245" y="2055"/>
              <a:chExt cx="587" cy="464"/>
            </a:xfrm>
          </p:grpSpPr>
          <p:pic>
            <p:nvPicPr>
              <p:cNvPr id="10314" name="Picture 59" descr="[Icon]"/>
              <p:cNvPicPr>
                <a:picLocks noChangeAspect="1" noChangeArrowheads="1"/>
              </p:cNvPicPr>
              <p:nvPr/>
            </p:nvPicPr>
            <p:blipFill>
              <a:blip r:embed="rId13"/>
              <a:srcRect/>
              <a:stretch>
                <a:fillRect/>
              </a:stretch>
            </p:blipFill>
            <p:spPr bwMode="auto">
              <a:xfrm>
                <a:off x="2368" y="2055"/>
                <a:ext cx="340" cy="340"/>
              </a:xfrm>
              <a:prstGeom prst="rect">
                <a:avLst/>
              </a:prstGeom>
              <a:noFill/>
              <a:ln w="9525">
                <a:noFill/>
                <a:miter lim="800000"/>
                <a:headEnd/>
                <a:tailEnd/>
              </a:ln>
            </p:spPr>
          </p:pic>
          <p:sp>
            <p:nvSpPr>
              <p:cNvPr id="10315" name="Text Box 60"/>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rgbClr val="A50021"/>
                    </a:solidFill>
                  </a:rPr>
                  <a:t>PROTDIST.EXE</a:t>
                </a:r>
              </a:p>
            </p:txBody>
          </p:sp>
        </p:grpSp>
        <p:cxnSp>
          <p:nvCxnSpPr>
            <p:cNvPr id="10284" name="AutoShape 61"/>
            <p:cNvCxnSpPr>
              <a:cxnSpLocks noChangeShapeType="1"/>
            </p:cNvCxnSpPr>
            <p:nvPr/>
          </p:nvCxnSpPr>
          <p:spPr bwMode="auto">
            <a:xfrm>
              <a:off x="2298" y="1060"/>
              <a:ext cx="1" cy="524"/>
            </a:xfrm>
            <a:prstGeom prst="bentConnector3">
              <a:avLst>
                <a:gd name="adj1" fmla="val 14400005"/>
              </a:avLst>
            </a:prstGeom>
            <a:noFill/>
            <a:ln w="19050" cap="rnd">
              <a:solidFill>
                <a:srgbClr val="FF33CC"/>
              </a:solidFill>
              <a:prstDash val="sysDot"/>
              <a:miter lim="800000"/>
              <a:headEnd type="triangle" w="med" len="med"/>
              <a:tailEnd type="triangle" w="med" len="med"/>
            </a:ln>
          </p:spPr>
        </p:cxnSp>
        <p:grpSp>
          <p:nvGrpSpPr>
            <p:cNvPr id="10285" name="Group 62"/>
            <p:cNvGrpSpPr>
              <a:grpSpLocks/>
            </p:cNvGrpSpPr>
            <p:nvPr/>
          </p:nvGrpSpPr>
          <p:grpSpPr bwMode="auto">
            <a:xfrm>
              <a:off x="1855" y="3216"/>
              <a:ext cx="579" cy="464"/>
              <a:chOff x="1610" y="2055"/>
              <a:chExt cx="579" cy="464"/>
            </a:xfrm>
          </p:grpSpPr>
          <p:pic>
            <p:nvPicPr>
              <p:cNvPr id="10312" name="Picture 63" descr="[Icon]"/>
              <p:cNvPicPr>
                <a:picLocks noChangeAspect="1" noChangeArrowheads="1"/>
              </p:cNvPicPr>
              <p:nvPr/>
            </p:nvPicPr>
            <p:blipFill>
              <a:blip r:embed="rId12">
                <a:lum bright="70000" contrast="-70000"/>
              </a:blip>
              <a:srcRect/>
              <a:stretch>
                <a:fillRect/>
              </a:stretch>
            </p:blipFill>
            <p:spPr bwMode="auto">
              <a:xfrm>
                <a:off x="1713" y="2055"/>
                <a:ext cx="340" cy="340"/>
              </a:xfrm>
              <a:prstGeom prst="rect">
                <a:avLst/>
              </a:prstGeom>
              <a:noFill/>
              <a:ln w="9525">
                <a:noFill/>
                <a:miter lim="800000"/>
                <a:headEnd/>
                <a:tailEnd/>
              </a:ln>
            </p:spPr>
          </p:pic>
          <p:sp>
            <p:nvSpPr>
              <p:cNvPr id="10313" name="Text Box 64"/>
              <p:cNvSpPr txBox="1">
                <a:spLocks noChangeArrowheads="1"/>
              </p:cNvSpPr>
              <p:nvPr/>
            </p:nvSpPr>
            <p:spPr bwMode="auto">
              <a:xfrm>
                <a:off x="1610" y="2384"/>
                <a:ext cx="579" cy="135"/>
              </a:xfrm>
              <a:prstGeom prst="rect">
                <a:avLst/>
              </a:prstGeom>
              <a:noFill/>
              <a:ln w="9525">
                <a:noFill/>
                <a:miter lim="800000"/>
                <a:headEnd/>
                <a:tailEnd/>
              </a:ln>
            </p:spPr>
            <p:txBody>
              <a:bodyPr wrap="none">
                <a:spAutoFit/>
              </a:bodyPr>
              <a:lstStyle/>
              <a:p>
                <a:r>
                  <a:rPr lang="en-US" altLang="zh-TW">
                    <a:solidFill>
                      <a:schemeClr val="bg2"/>
                    </a:solidFill>
                  </a:rPr>
                  <a:t>DNAPARS.EXE</a:t>
                </a:r>
              </a:p>
            </p:txBody>
          </p:sp>
        </p:grpSp>
        <p:grpSp>
          <p:nvGrpSpPr>
            <p:cNvPr id="10286" name="Group 65"/>
            <p:cNvGrpSpPr>
              <a:grpSpLocks/>
            </p:cNvGrpSpPr>
            <p:nvPr/>
          </p:nvGrpSpPr>
          <p:grpSpPr bwMode="auto">
            <a:xfrm>
              <a:off x="1835" y="2634"/>
              <a:ext cx="576" cy="464"/>
              <a:chOff x="2245" y="2055"/>
              <a:chExt cx="576" cy="464"/>
            </a:xfrm>
          </p:grpSpPr>
          <p:pic>
            <p:nvPicPr>
              <p:cNvPr id="10310" name="Picture 66" descr="[Icon]"/>
              <p:cNvPicPr>
                <a:picLocks noChangeAspect="1" noChangeArrowheads="1"/>
              </p:cNvPicPr>
              <p:nvPr/>
            </p:nvPicPr>
            <p:blipFill>
              <a:blip r:embed="rId13">
                <a:lum bright="70000" contrast="-70000"/>
              </a:blip>
              <a:srcRect/>
              <a:stretch>
                <a:fillRect/>
              </a:stretch>
            </p:blipFill>
            <p:spPr bwMode="auto">
              <a:xfrm>
                <a:off x="2368" y="2055"/>
                <a:ext cx="340" cy="340"/>
              </a:xfrm>
              <a:prstGeom prst="rect">
                <a:avLst/>
              </a:prstGeom>
              <a:noFill/>
              <a:ln w="9525">
                <a:noFill/>
                <a:miter lim="800000"/>
                <a:headEnd/>
                <a:tailEnd/>
              </a:ln>
            </p:spPr>
          </p:pic>
          <p:sp>
            <p:nvSpPr>
              <p:cNvPr id="10311" name="Text Box 67"/>
              <p:cNvSpPr txBox="1">
                <a:spLocks noChangeArrowheads="1"/>
              </p:cNvSpPr>
              <p:nvPr/>
            </p:nvSpPr>
            <p:spPr bwMode="auto">
              <a:xfrm>
                <a:off x="2245" y="2384"/>
                <a:ext cx="576" cy="135"/>
              </a:xfrm>
              <a:prstGeom prst="rect">
                <a:avLst/>
              </a:prstGeom>
              <a:noFill/>
              <a:ln w="9525">
                <a:noFill/>
                <a:miter lim="800000"/>
                <a:headEnd/>
                <a:tailEnd/>
              </a:ln>
            </p:spPr>
            <p:txBody>
              <a:bodyPr wrap="none">
                <a:spAutoFit/>
              </a:bodyPr>
              <a:lstStyle/>
              <a:p>
                <a:r>
                  <a:rPr lang="en-US" altLang="zh-TW">
                    <a:solidFill>
                      <a:schemeClr val="bg2"/>
                    </a:solidFill>
                  </a:rPr>
                  <a:t>PROTPAR.EXE</a:t>
                </a:r>
              </a:p>
            </p:txBody>
          </p:sp>
        </p:grpSp>
        <p:cxnSp>
          <p:nvCxnSpPr>
            <p:cNvPr id="10287" name="AutoShape 68"/>
            <p:cNvCxnSpPr>
              <a:cxnSpLocks noChangeShapeType="1"/>
            </p:cNvCxnSpPr>
            <p:nvPr/>
          </p:nvCxnSpPr>
          <p:spPr bwMode="auto">
            <a:xfrm>
              <a:off x="2298" y="2804"/>
              <a:ext cx="1" cy="582"/>
            </a:xfrm>
            <a:prstGeom prst="bentConnector3">
              <a:avLst>
                <a:gd name="adj1" fmla="val 14400005"/>
              </a:avLst>
            </a:prstGeom>
            <a:noFill/>
            <a:ln w="19050" cap="rnd">
              <a:solidFill>
                <a:schemeClr val="bg2"/>
              </a:solidFill>
              <a:prstDash val="sysDot"/>
              <a:miter lim="800000"/>
              <a:headEnd type="triangle" w="med" len="med"/>
              <a:tailEnd type="triangle" w="med" len="med"/>
            </a:ln>
          </p:spPr>
        </p:cxnSp>
        <p:cxnSp>
          <p:nvCxnSpPr>
            <p:cNvPr id="10288" name="AutoShape 69"/>
            <p:cNvCxnSpPr>
              <a:cxnSpLocks noChangeShapeType="1"/>
              <a:stCxn id="10321" idx="2"/>
            </p:cNvCxnSpPr>
            <p:nvPr/>
          </p:nvCxnSpPr>
          <p:spPr bwMode="auto">
            <a:xfrm rot="16200000" flipH="1">
              <a:off x="1653" y="2498"/>
              <a:ext cx="302" cy="309"/>
            </a:xfrm>
            <a:prstGeom prst="bentConnector2">
              <a:avLst/>
            </a:prstGeom>
            <a:noFill/>
            <a:ln w="19050">
              <a:solidFill>
                <a:schemeClr val="bg2"/>
              </a:solidFill>
              <a:miter lim="800000"/>
              <a:headEnd/>
              <a:tailEnd type="triangle" w="med" len="med"/>
            </a:ln>
          </p:spPr>
        </p:cxnSp>
        <p:cxnSp>
          <p:nvCxnSpPr>
            <p:cNvPr id="10289" name="AutoShape 71"/>
            <p:cNvCxnSpPr>
              <a:cxnSpLocks noChangeShapeType="1"/>
              <a:stCxn id="10311" idx="3"/>
            </p:cNvCxnSpPr>
            <p:nvPr/>
          </p:nvCxnSpPr>
          <p:spPr bwMode="auto">
            <a:xfrm>
              <a:off x="2411" y="3031"/>
              <a:ext cx="253" cy="2"/>
            </a:xfrm>
            <a:prstGeom prst="straightConnector1">
              <a:avLst/>
            </a:prstGeom>
            <a:noFill/>
            <a:ln w="19050">
              <a:solidFill>
                <a:schemeClr val="bg2"/>
              </a:solidFill>
              <a:round/>
              <a:headEnd/>
              <a:tailEnd type="triangle" w="med" len="med"/>
            </a:ln>
          </p:spPr>
        </p:cxnSp>
        <p:grpSp>
          <p:nvGrpSpPr>
            <p:cNvPr id="10290" name="Group 108"/>
            <p:cNvGrpSpPr>
              <a:grpSpLocks/>
            </p:cNvGrpSpPr>
            <p:nvPr/>
          </p:nvGrpSpPr>
          <p:grpSpPr bwMode="auto">
            <a:xfrm>
              <a:off x="2905" y="813"/>
              <a:ext cx="940" cy="1065"/>
              <a:chOff x="2905" y="813"/>
              <a:chExt cx="940" cy="1065"/>
            </a:xfrm>
          </p:grpSpPr>
          <p:grpSp>
            <p:nvGrpSpPr>
              <p:cNvPr id="10304" name="Group 109"/>
              <p:cNvGrpSpPr>
                <a:grpSpLocks/>
              </p:cNvGrpSpPr>
              <p:nvPr/>
            </p:nvGrpSpPr>
            <p:grpSpPr bwMode="auto">
              <a:xfrm>
                <a:off x="3545" y="1414"/>
                <a:ext cx="300" cy="464"/>
                <a:chOff x="3545" y="1414"/>
                <a:chExt cx="300" cy="464"/>
              </a:xfrm>
            </p:grpSpPr>
            <p:sp>
              <p:nvSpPr>
                <p:cNvPr id="10309" name="Text Box 110"/>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chemeClr val="bg2"/>
                      </a:solidFill>
                    </a:rPr>
                    <a:t>intree</a:t>
                  </a:r>
                  <a:endParaRPr lang="en-US" altLang="zh-TW">
                    <a:solidFill>
                      <a:schemeClr val="bg2"/>
                    </a:solidFill>
                  </a:endParaRPr>
                </a:p>
              </p:txBody>
            </p:sp>
            <p:graphicFrame>
              <p:nvGraphicFramePr>
                <p:cNvPr id="10247" name="Object 111"/>
                <p:cNvGraphicFramePr>
                  <a:graphicFrameLocks noChangeAspect="1"/>
                </p:cNvGraphicFramePr>
                <p:nvPr/>
              </p:nvGraphicFramePr>
              <p:xfrm>
                <a:off x="3545" y="1414"/>
                <a:ext cx="283" cy="340"/>
              </p:xfrm>
              <a:graphic>
                <a:graphicData uri="http://schemas.openxmlformats.org/presentationml/2006/ole">
                  <p:oleObj spid="_x0000_s10247" name="Image" r:id="rId14" imgW="380818" imgH="456821" progId="Photoshop.Image.8">
                    <p:embed/>
                  </p:oleObj>
                </a:graphicData>
              </a:graphic>
            </p:graphicFrame>
          </p:grpSp>
          <p:grpSp>
            <p:nvGrpSpPr>
              <p:cNvPr id="10305" name="Group 112"/>
              <p:cNvGrpSpPr>
                <a:grpSpLocks/>
              </p:cNvGrpSpPr>
              <p:nvPr/>
            </p:nvGrpSpPr>
            <p:grpSpPr bwMode="auto">
              <a:xfrm>
                <a:off x="2905" y="813"/>
                <a:ext cx="333" cy="464"/>
                <a:chOff x="3916" y="2055"/>
                <a:chExt cx="333" cy="464"/>
              </a:xfrm>
            </p:grpSpPr>
            <p:sp>
              <p:nvSpPr>
                <p:cNvPr id="10308" name="Text Box 113"/>
                <p:cNvSpPr txBox="1">
                  <a:spLocks noChangeArrowheads="1"/>
                </p:cNvSpPr>
                <p:nvPr/>
              </p:nvSpPr>
              <p:spPr bwMode="auto">
                <a:xfrm>
                  <a:off x="3916" y="2384"/>
                  <a:ext cx="333" cy="135"/>
                </a:xfrm>
                <a:prstGeom prst="rect">
                  <a:avLst/>
                </a:prstGeom>
                <a:noFill/>
                <a:ln w="9525">
                  <a:noFill/>
                  <a:miter lim="800000"/>
                  <a:headEnd/>
                  <a:tailEnd/>
                </a:ln>
              </p:spPr>
              <p:txBody>
                <a:bodyPr wrap="none">
                  <a:spAutoFit/>
                </a:bodyPr>
                <a:lstStyle/>
                <a:p>
                  <a:r>
                    <a:rPr lang="en-US" altLang="zh-TW">
                      <a:solidFill>
                        <a:srgbClr val="A50021"/>
                      </a:solidFill>
                    </a:rPr>
                    <a:t>outtree</a:t>
                  </a:r>
                </a:p>
              </p:txBody>
            </p:sp>
            <p:graphicFrame>
              <p:nvGraphicFramePr>
                <p:cNvPr id="10246" name="Object 114"/>
                <p:cNvGraphicFramePr>
                  <a:graphicFrameLocks noChangeAspect="1"/>
                </p:cNvGraphicFramePr>
                <p:nvPr/>
              </p:nvGraphicFramePr>
              <p:xfrm>
                <a:off x="3938" y="2055"/>
                <a:ext cx="283" cy="340"/>
              </p:xfrm>
              <a:graphic>
                <a:graphicData uri="http://schemas.openxmlformats.org/presentationml/2006/ole">
                  <p:oleObj spid="_x0000_s10246" name="Image" r:id="rId15" imgW="380818" imgH="456821" progId="Photoshop.Image.8">
                    <p:embed/>
                  </p:oleObj>
                </a:graphicData>
              </a:graphic>
            </p:graphicFrame>
          </p:grpSp>
          <p:cxnSp>
            <p:nvCxnSpPr>
              <p:cNvPr id="10306" name="AutoShape 115"/>
              <p:cNvCxnSpPr>
                <a:cxnSpLocks noChangeShapeType="1"/>
                <a:endCxn id="10308" idx="2"/>
              </p:cNvCxnSpPr>
              <p:nvPr/>
            </p:nvCxnSpPr>
            <p:spPr bwMode="auto">
              <a:xfrm flipV="1">
                <a:off x="3069" y="1277"/>
                <a:ext cx="0" cy="137"/>
              </a:xfrm>
              <a:prstGeom prst="straightConnector1">
                <a:avLst/>
              </a:prstGeom>
              <a:noFill/>
              <a:ln w="19050">
                <a:solidFill>
                  <a:srgbClr val="808080"/>
                </a:solidFill>
                <a:round/>
                <a:headEnd/>
                <a:tailEnd type="triangle" w="med" len="med"/>
              </a:ln>
            </p:spPr>
          </p:cxnSp>
          <p:cxnSp>
            <p:nvCxnSpPr>
              <p:cNvPr id="10307" name="AutoShape 116"/>
              <p:cNvCxnSpPr>
                <a:cxnSpLocks noChangeShapeType="1"/>
              </p:cNvCxnSpPr>
              <p:nvPr/>
            </p:nvCxnSpPr>
            <p:spPr bwMode="auto">
              <a:xfrm>
                <a:off x="3210" y="983"/>
                <a:ext cx="477" cy="431"/>
              </a:xfrm>
              <a:prstGeom prst="bentConnector2">
                <a:avLst/>
              </a:prstGeom>
              <a:noFill/>
              <a:ln w="19050">
                <a:solidFill>
                  <a:srgbClr val="808080"/>
                </a:solidFill>
                <a:miter lim="800000"/>
                <a:headEnd/>
                <a:tailEnd type="triangle" w="med" len="med"/>
              </a:ln>
            </p:spPr>
          </p:cxnSp>
        </p:grpSp>
        <p:grpSp>
          <p:nvGrpSpPr>
            <p:cNvPr id="10291" name="Group 117"/>
            <p:cNvGrpSpPr>
              <a:grpSpLocks/>
            </p:cNvGrpSpPr>
            <p:nvPr/>
          </p:nvGrpSpPr>
          <p:grpSpPr bwMode="auto">
            <a:xfrm>
              <a:off x="4150" y="731"/>
              <a:ext cx="333" cy="683"/>
              <a:chOff x="4150" y="731"/>
              <a:chExt cx="333" cy="683"/>
            </a:xfrm>
          </p:grpSpPr>
          <p:grpSp>
            <p:nvGrpSpPr>
              <p:cNvPr id="10301" name="Group 118"/>
              <p:cNvGrpSpPr>
                <a:grpSpLocks/>
              </p:cNvGrpSpPr>
              <p:nvPr/>
            </p:nvGrpSpPr>
            <p:grpSpPr bwMode="auto">
              <a:xfrm>
                <a:off x="4150" y="731"/>
                <a:ext cx="333" cy="464"/>
                <a:chOff x="2631" y="2857"/>
                <a:chExt cx="333" cy="464"/>
              </a:xfrm>
            </p:grpSpPr>
            <p:sp>
              <p:nvSpPr>
                <p:cNvPr id="10303" name="Text Box 119"/>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chemeClr val="bg2"/>
                      </a:solidFill>
                    </a:rPr>
                    <a:t>outtree</a:t>
                  </a:r>
                  <a:endParaRPr lang="en-US" altLang="zh-TW">
                    <a:solidFill>
                      <a:schemeClr val="bg2"/>
                    </a:solidFill>
                  </a:endParaRPr>
                </a:p>
              </p:txBody>
            </p:sp>
            <p:graphicFrame>
              <p:nvGraphicFramePr>
                <p:cNvPr id="10245" name="Object 120"/>
                <p:cNvGraphicFramePr>
                  <a:graphicFrameLocks noChangeAspect="1"/>
                </p:cNvGraphicFramePr>
                <p:nvPr/>
              </p:nvGraphicFramePr>
              <p:xfrm>
                <a:off x="2653" y="2857"/>
                <a:ext cx="283" cy="340"/>
              </p:xfrm>
              <a:graphic>
                <a:graphicData uri="http://schemas.openxmlformats.org/presentationml/2006/ole">
                  <p:oleObj spid="_x0000_s10245" name="Image" r:id="rId16" imgW="380818" imgH="456821" progId="Photoshop.Image.8">
                    <p:embed/>
                  </p:oleObj>
                </a:graphicData>
              </a:graphic>
            </p:graphicFrame>
          </p:grpSp>
          <p:cxnSp>
            <p:nvCxnSpPr>
              <p:cNvPr id="10302" name="AutoShape 121"/>
              <p:cNvCxnSpPr>
                <a:cxnSpLocks noChangeShapeType="1"/>
                <a:stCxn id="10303" idx="2"/>
              </p:cNvCxnSpPr>
              <p:nvPr/>
            </p:nvCxnSpPr>
            <p:spPr bwMode="auto">
              <a:xfrm flipH="1">
                <a:off x="4312" y="1195"/>
                <a:ext cx="2" cy="219"/>
              </a:xfrm>
              <a:prstGeom prst="straightConnector1">
                <a:avLst/>
              </a:prstGeom>
              <a:noFill/>
              <a:ln w="19050">
                <a:solidFill>
                  <a:srgbClr val="808080"/>
                </a:solidFill>
                <a:round/>
                <a:headEnd type="triangle" w="med" len="med"/>
                <a:tailEnd/>
              </a:ln>
            </p:spPr>
          </p:cxnSp>
        </p:grpSp>
        <p:grpSp>
          <p:nvGrpSpPr>
            <p:cNvPr id="10292" name="Group 136"/>
            <p:cNvGrpSpPr>
              <a:grpSpLocks/>
            </p:cNvGrpSpPr>
            <p:nvPr/>
          </p:nvGrpSpPr>
          <p:grpSpPr bwMode="auto">
            <a:xfrm>
              <a:off x="1973" y="1570"/>
              <a:ext cx="2517" cy="1743"/>
              <a:chOff x="1973" y="1570"/>
              <a:chExt cx="2517" cy="1743"/>
            </a:xfrm>
          </p:grpSpPr>
          <p:grpSp>
            <p:nvGrpSpPr>
              <p:cNvPr id="10293" name="Group 137"/>
              <p:cNvGrpSpPr>
                <a:grpSpLocks/>
              </p:cNvGrpSpPr>
              <p:nvPr/>
            </p:nvGrpSpPr>
            <p:grpSpPr bwMode="auto">
              <a:xfrm>
                <a:off x="1973" y="2025"/>
                <a:ext cx="308" cy="464"/>
                <a:chOff x="100" y="2055"/>
                <a:chExt cx="308" cy="464"/>
              </a:xfrm>
            </p:grpSpPr>
            <p:sp>
              <p:nvSpPr>
                <p:cNvPr id="10300" name="Text Box 138"/>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chemeClr val="bg2"/>
                      </a:solidFill>
                    </a:rPr>
                    <a:t>outfile</a:t>
                  </a:r>
                </a:p>
              </p:txBody>
            </p:sp>
            <p:graphicFrame>
              <p:nvGraphicFramePr>
                <p:cNvPr id="10244" name="Object 139"/>
                <p:cNvGraphicFramePr>
                  <a:graphicFrameLocks noChangeAspect="1"/>
                </p:cNvGraphicFramePr>
                <p:nvPr/>
              </p:nvGraphicFramePr>
              <p:xfrm>
                <a:off x="111" y="2055"/>
                <a:ext cx="286" cy="340"/>
              </p:xfrm>
              <a:graphic>
                <a:graphicData uri="http://schemas.openxmlformats.org/presentationml/2006/ole">
                  <p:oleObj spid="_x0000_s10244" name="Image" r:id="rId17" imgW="406063" imgH="482370" progId="Photoshop.Image.8">
                    <p:embed/>
                  </p:oleObj>
                </a:graphicData>
              </a:graphic>
            </p:graphicFrame>
          </p:grpSp>
          <p:grpSp>
            <p:nvGrpSpPr>
              <p:cNvPr id="10294" name="Group 140"/>
              <p:cNvGrpSpPr>
                <a:grpSpLocks/>
              </p:cNvGrpSpPr>
              <p:nvPr/>
            </p:nvGrpSpPr>
            <p:grpSpPr bwMode="auto">
              <a:xfrm>
                <a:off x="2661" y="2849"/>
                <a:ext cx="333" cy="464"/>
                <a:chOff x="2631" y="2857"/>
                <a:chExt cx="333" cy="464"/>
              </a:xfrm>
            </p:grpSpPr>
            <p:sp>
              <p:nvSpPr>
                <p:cNvPr id="10299" name="Text Box 141"/>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lang="en-US" altLang="zh-TW">
                      <a:solidFill>
                        <a:schemeClr val="bg2"/>
                      </a:solidFill>
                    </a:rPr>
                    <a:t>outtree</a:t>
                  </a:r>
                </a:p>
              </p:txBody>
            </p:sp>
            <p:graphicFrame>
              <p:nvGraphicFramePr>
                <p:cNvPr id="10243" name="Object 142"/>
                <p:cNvGraphicFramePr>
                  <a:graphicFrameLocks noChangeAspect="1"/>
                </p:cNvGraphicFramePr>
                <p:nvPr/>
              </p:nvGraphicFramePr>
              <p:xfrm>
                <a:off x="2653" y="2857"/>
                <a:ext cx="283" cy="340"/>
              </p:xfrm>
              <a:graphic>
                <a:graphicData uri="http://schemas.openxmlformats.org/presentationml/2006/ole">
                  <p:oleObj spid="_x0000_s10243" name="Image" r:id="rId18" imgW="380818" imgH="456821" progId="Photoshop.Image.8">
                    <p:embed/>
                  </p:oleObj>
                </a:graphicData>
              </a:graphic>
            </p:graphicFrame>
          </p:grpSp>
          <p:cxnSp>
            <p:nvCxnSpPr>
              <p:cNvPr id="10295" name="AutoShape 143"/>
              <p:cNvCxnSpPr>
                <a:cxnSpLocks noChangeShapeType="1"/>
              </p:cNvCxnSpPr>
              <p:nvPr/>
            </p:nvCxnSpPr>
            <p:spPr bwMode="auto">
              <a:xfrm flipV="1">
                <a:off x="3564" y="1570"/>
                <a:ext cx="926" cy="1449"/>
              </a:xfrm>
              <a:prstGeom prst="bentConnector3">
                <a:avLst>
                  <a:gd name="adj1" fmla="val 115551"/>
                </a:avLst>
              </a:prstGeom>
              <a:noFill/>
              <a:ln w="19050">
                <a:solidFill>
                  <a:schemeClr val="bg2"/>
                </a:solidFill>
                <a:miter lim="800000"/>
                <a:headEnd/>
                <a:tailEnd type="triangle" w="med" len="med"/>
              </a:ln>
            </p:spPr>
          </p:cxnSp>
          <p:grpSp>
            <p:nvGrpSpPr>
              <p:cNvPr id="10296" name="Group 144"/>
              <p:cNvGrpSpPr>
                <a:grpSpLocks/>
              </p:cNvGrpSpPr>
              <p:nvPr/>
            </p:nvGrpSpPr>
            <p:grpSpPr bwMode="auto">
              <a:xfrm>
                <a:off x="3281" y="2849"/>
                <a:ext cx="300" cy="464"/>
                <a:chOff x="3545" y="1414"/>
                <a:chExt cx="300" cy="464"/>
              </a:xfrm>
            </p:grpSpPr>
            <p:sp>
              <p:nvSpPr>
                <p:cNvPr id="10298" name="Text Box 145"/>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chemeClr val="bg2"/>
                      </a:solidFill>
                    </a:rPr>
                    <a:t>intree</a:t>
                  </a:r>
                  <a:endParaRPr lang="en-US" altLang="zh-TW">
                    <a:solidFill>
                      <a:schemeClr val="bg2"/>
                    </a:solidFill>
                  </a:endParaRPr>
                </a:p>
              </p:txBody>
            </p:sp>
            <p:graphicFrame>
              <p:nvGraphicFramePr>
                <p:cNvPr id="10242" name="Object 146"/>
                <p:cNvGraphicFramePr>
                  <a:graphicFrameLocks noChangeAspect="1"/>
                </p:cNvGraphicFramePr>
                <p:nvPr/>
              </p:nvGraphicFramePr>
              <p:xfrm>
                <a:off x="3545" y="1414"/>
                <a:ext cx="283" cy="340"/>
              </p:xfrm>
              <a:graphic>
                <a:graphicData uri="http://schemas.openxmlformats.org/presentationml/2006/ole">
                  <p:oleObj spid="_x0000_s10242" name="Image" r:id="rId19" imgW="380818" imgH="456821" progId="Photoshop.Image.8">
                    <p:embed/>
                  </p:oleObj>
                </a:graphicData>
              </a:graphic>
            </p:graphicFrame>
          </p:grpSp>
          <p:cxnSp>
            <p:nvCxnSpPr>
              <p:cNvPr id="10297" name="AutoShape 147"/>
              <p:cNvCxnSpPr>
                <a:cxnSpLocks noChangeShapeType="1"/>
              </p:cNvCxnSpPr>
              <p:nvPr/>
            </p:nvCxnSpPr>
            <p:spPr bwMode="auto">
              <a:xfrm>
                <a:off x="2966" y="3019"/>
                <a:ext cx="315" cy="0"/>
              </a:xfrm>
              <a:prstGeom prst="straightConnector1">
                <a:avLst/>
              </a:prstGeom>
              <a:noFill/>
              <a:ln w="19050">
                <a:solidFill>
                  <a:schemeClr val="bg2"/>
                </a:solidFill>
                <a:round/>
                <a:headEnd/>
                <a:tailEnd type="triangle" w="med" len="med"/>
              </a:ln>
            </p:spPr>
          </p:cxnSp>
        </p:grpSp>
      </p:grpSp>
      <p:sp>
        <p:nvSpPr>
          <p:cNvPr id="10255" name="AutoShape 5"/>
          <p:cNvSpPr>
            <a:spLocks noChangeArrowheads="1"/>
          </p:cNvSpPr>
          <p:nvPr/>
        </p:nvSpPr>
        <p:spPr bwMode="auto">
          <a:xfrm>
            <a:off x="611188" y="549275"/>
            <a:ext cx="15478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chemeClr val="accent2"/>
                </a:solidFill>
                <a:ea typeface="新細明體" pitchFamily="18" charset="-120"/>
              </a:rPr>
              <a:t>Step 2.3</a:t>
            </a:r>
          </a:p>
        </p:txBody>
      </p:sp>
      <p:grpSp>
        <p:nvGrpSpPr>
          <p:cNvPr id="10256" name="Group 132"/>
          <p:cNvGrpSpPr>
            <a:grpSpLocks/>
          </p:cNvGrpSpPr>
          <p:nvPr/>
        </p:nvGrpSpPr>
        <p:grpSpPr bwMode="auto">
          <a:xfrm>
            <a:off x="395288" y="4113213"/>
            <a:ext cx="5178425" cy="1830387"/>
            <a:chOff x="2231" y="2500"/>
            <a:chExt cx="3262" cy="1153"/>
          </a:xfrm>
        </p:grpSpPr>
        <p:pic>
          <p:nvPicPr>
            <p:cNvPr id="10258" name="Picture 127"/>
            <p:cNvPicPr>
              <a:picLocks noChangeAspect="1" noChangeArrowheads="1"/>
            </p:cNvPicPr>
            <p:nvPr/>
          </p:nvPicPr>
          <p:blipFill>
            <a:blip r:embed="rId20"/>
            <a:srcRect/>
            <a:stretch>
              <a:fillRect/>
            </a:stretch>
          </p:blipFill>
          <p:spPr bwMode="auto">
            <a:xfrm>
              <a:off x="3271" y="2500"/>
              <a:ext cx="2222" cy="959"/>
            </a:xfrm>
            <a:prstGeom prst="rect">
              <a:avLst/>
            </a:prstGeom>
            <a:noFill/>
            <a:ln w="9525">
              <a:noFill/>
              <a:miter lim="800000"/>
              <a:headEnd/>
              <a:tailEnd/>
            </a:ln>
          </p:spPr>
        </p:pic>
        <p:sp>
          <p:nvSpPr>
            <p:cNvPr id="10259" name="AutoShape 128"/>
            <p:cNvSpPr>
              <a:spLocks/>
            </p:cNvSpPr>
            <p:nvPr/>
          </p:nvSpPr>
          <p:spPr bwMode="auto">
            <a:xfrm>
              <a:off x="2308" y="3426"/>
              <a:ext cx="635" cy="227"/>
            </a:xfrm>
            <a:prstGeom prst="accentCallout1">
              <a:avLst>
                <a:gd name="adj1" fmla="val 31718"/>
                <a:gd name="adj2" fmla="val 107560"/>
                <a:gd name="adj3" fmla="val -168722"/>
                <a:gd name="adj4" fmla="val 162046"/>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10260" name="Rectangle 129"/>
            <p:cNvSpPr>
              <a:spLocks noChangeArrowheads="1"/>
            </p:cNvSpPr>
            <p:nvPr/>
          </p:nvSpPr>
          <p:spPr bwMode="auto">
            <a:xfrm>
              <a:off x="2309" y="3463"/>
              <a:ext cx="635" cy="154"/>
            </a:xfrm>
            <a:prstGeom prst="rect">
              <a:avLst/>
            </a:prstGeom>
            <a:noFill/>
            <a:ln w="9525">
              <a:noFill/>
              <a:miter lim="800000"/>
              <a:headEnd/>
              <a:tailEnd/>
            </a:ln>
          </p:spPr>
          <p:txBody>
            <a:bodyPr anchor="ctr">
              <a:spAutoFit/>
            </a:bodyPr>
            <a:lstStyle/>
            <a:p>
              <a:r>
                <a:rPr lang="en-US" altLang="zh-TW" sz="1000">
                  <a:solidFill>
                    <a:srgbClr val="A50021"/>
                  </a:solidFill>
                  <a:ea typeface="華康粗黑體" pitchFamily="49" charset="-120"/>
                  <a:cs typeface="Arial" pitchFamily="34" charset="0"/>
                </a:rPr>
                <a:t>M</a:t>
              </a:r>
              <a:r>
                <a:rPr lang="en-US" altLang="zh-TW" sz="1000" b="0">
                  <a:solidFill>
                    <a:schemeClr val="accent2"/>
                  </a:solidFill>
                  <a:ea typeface="華康粗黑體" pitchFamily="49" charset="-120"/>
                  <a:cs typeface="Arial" pitchFamily="34" charset="0"/>
                </a:rPr>
                <a:t> </a:t>
              </a:r>
              <a:r>
                <a:rPr lang="zh-TW" altLang="en-US" sz="1000" b="0">
                  <a:solidFill>
                    <a:schemeClr val="accent2"/>
                  </a:solidFill>
                  <a:ea typeface="華康粗黑體" pitchFamily="49" charset="-120"/>
                  <a:cs typeface="Arial" pitchFamily="34" charset="0"/>
                </a:rPr>
                <a:t>鍵入 </a:t>
              </a:r>
              <a:r>
                <a:rPr lang="en-US" altLang="zh-TW" sz="1000" b="0">
                  <a:solidFill>
                    <a:schemeClr val="accent2"/>
                  </a:solidFill>
                  <a:ea typeface="華康粗黑體" pitchFamily="49" charset="-120"/>
                  <a:cs typeface="Arial" pitchFamily="34" charset="0"/>
                </a:rPr>
                <a:t>100</a:t>
              </a:r>
              <a:r>
                <a:rPr lang="zh-TW" altLang="en-US" sz="1000" b="0">
                  <a:solidFill>
                    <a:schemeClr val="accent2"/>
                  </a:solidFill>
                  <a:ea typeface="華康粗黑體" pitchFamily="49" charset="-120"/>
                  <a:cs typeface="Arial" pitchFamily="34" charset="0"/>
                </a:rPr>
                <a:t>。</a:t>
              </a:r>
            </a:p>
          </p:txBody>
        </p:sp>
        <p:sp>
          <p:nvSpPr>
            <p:cNvPr id="10261" name="AutoShape 130"/>
            <p:cNvSpPr>
              <a:spLocks/>
            </p:cNvSpPr>
            <p:nvPr/>
          </p:nvSpPr>
          <p:spPr bwMode="auto">
            <a:xfrm>
              <a:off x="2234" y="2727"/>
              <a:ext cx="635" cy="227"/>
            </a:xfrm>
            <a:prstGeom prst="accentCallout1">
              <a:avLst>
                <a:gd name="adj1" fmla="val 31718"/>
                <a:gd name="adj2" fmla="val 107560"/>
                <a:gd name="adj3" fmla="val 8810"/>
                <a:gd name="adj4" fmla="val 166458"/>
              </a:avLst>
            </a:prstGeom>
            <a:solidFill>
              <a:schemeClr val="accent1"/>
            </a:solidFill>
            <a:ln w="12700">
              <a:solidFill>
                <a:srgbClr val="CC6600"/>
              </a:solidFill>
              <a:miter lim="800000"/>
              <a:headEnd/>
              <a:tailEnd type="triangle" w="med" len="med"/>
            </a:ln>
          </p:spPr>
          <p:txBody>
            <a:bodyPr/>
            <a:lstStyle/>
            <a:p>
              <a:pPr algn="ctr"/>
              <a:endParaRPr lang="zh-TW" altLang="zh-TW"/>
            </a:p>
          </p:txBody>
        </p:sp>
        <p:sp>
          <p:nvSpPr>
            <p:cNvPr id="10262" name="Text Box 131"/>
            <p:cNvSpPr txBox="1">
              <a:spLocks noChangeArrowheads="1"/>
            </p:cNvSpPr>
            <p:nvPr/>
          </p:nvSpPr>
          <p:spPr bwMode="auto">
            <a:xfrm>
              <a:off x="2231" y="2764"/>
              <a:ext cx="640" cy="154"/>
            </a:xfrm>
            <a:prstGeom prst="rect">
              <a:avLst/>
            </a:prstGeom>
            <a:noFill/>
            <a:ln w="9525">
              <a:noFill/>
              <a:miter lim="800000"/>
              <a:headEnd/>
              <a:tailEnd/>
            </a:ln>
          </p:spPr>
          <p:txBody>
            <a:bodyPr wrap="none">
              <a:spAutoFit/>
            </a:bodyPr>
            <a:lstStyle/>
            <a:p>
              <a:r>
                <a:rPr lang="en-US" altLang="zh-TW" sz="1000">
                  <a:solidFill>
                    <a:srgbClr val="A50021"/>
                  </a:solidFill>
                </a:rPr>
                <a:t>NJ </a:t>
              </a:r>
              <a:r>
                <a:rPr lang="en-US" altLang="zh-TW" sz="1000">
                  <a:solidFill>
                    <a:schemeClr val="accent2"/>
                  </a:solidFill>
                </a:rPr>
                <a:t>or </a:t>
              </a:r>
              <a:r>
                <a:rPr lang="en-US" altLang="zh-TW" sz="1000">
                  <a:solidFill>
                    <a:srgbClr val="A50021"/>
                  </a:solidFill>
                </a:rPr>
                <a:t>UPGMA</a:t>
              </a:r>
            </a:p>
          </p:txBody>
        </p:sp>
      </p:grpSp>
      <p:sp>
        <p:nvSpPr>
          <p:cNvPr id="89" name="投影片編號版面配置區 88"/>
          <p:cNvSpPr>
            <a:spLocks noGrp="1"/>
          </p:cNvSpPr>
          <p:nvPr>
            <p:ph type="sldNum" sz="quarter" idx="12"/>
          </p:nvPr>
        </p:nvSpPr>
        <p:spPr/>
        <p:txBody>
          <a:bodyPr/>
          <a:lstStyle/>
          <a:p>
            <a:pPr>
              <a:defRPr/>
            </a:pPr>
            <a:fld id="{EA33EF81-DE6E-4B66-A6C2-39FA645C67AF}" type="slidenum">
              <a:rPr lang="en-US" altLang="zh-TW" smtClean="0"/>
              <a:pPr>
                <a:defRPr/>
              </a:pPr>
              <a:t>63</a:t>
            </a:fld>
            <a:endParaRPr lang="en-US" altLang="zh-TW"/>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78" name="Group 109"/>
          <p:cNvGrpSpPr>
            <a:grpSpLocks/>
          </p:cNvGrpSpPr>
          <p:nvPr/>
        </p:nvGrpSpPr>
        <p:grpSpPr bwMode="auto">
          <a:xfrm>
            <a:off x="746125" y="1160463"/>
            <a:ext cx="6594475" cy="4681537"/>
            <a:chOff x="470" y="731"/>
            <a:chExt cx="4154" cy="2949"/>
          </a:xfrm>
        </p:grpSpPr>
        <p:grpSp>
          <p:nvGrpSpPr>
            <p:cNvPr id="11288" name="Group 5"/>
            <p:cNvGrpSpPr>
              <a:grpSpLocks/>
            </p:cNvGrpSpPr>
            <p:nvPr/>
          </p:nvGrpSpPr>
          <p:grpSpPr bwMode="auto">
            <a:xfrm>
              <a:off x="3545" y="1414"/>
              <a:ext cx="300" cy="464"/>
              <a:chOff x="3545" y="1414"/>
              <a:chExt cx="300" cy="464"/>
            </a:xfrm>
          </p:grpSpPr>
          <p:sp>
            <p:nvSpPr>
              <p:cNvPr id="11352" name="Text Box 6"/>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rgbClr val="A50021"/>
                    </a:solidFill>
                  </a:rPr>
                  <a:t>intree</a:t>
                </a:r>
                <a:endParaRPr lang="en-US" altLang="zh-TW">
                  <a:solidFill>
                    <a:srgbClr val="A50021"/>
                  </a:solidFill>
                </a:endParaRPr>
              </a:p>
            </p:txBody>
          </p:sp>
          <p:graphicFrame>
            <p:nvGraphicFramePr>
              <p:cNvPr id="11277" name="Object 7"/>
              <p:cNvGraphicFramePr>
                <a:graphicFrameLocks noChangeAspect="1"/>
              </p:cNvGraphicFramePr>
              <p:nvPr/>
            </p:nvGraphicFramePr>
            <p:xfrm>
              <a:off x="3545" y="1414"/>
              <a:ext cx="283" cy="340"/>
            </p:xfrm>
            <a:graphic>
              <a:graphicData uri="http://schemas.openxmlformats.org/presentationml/2006/ole">
                <p:oleObj spid="_x0000_s11277" name="Image" r:id="rId3" imgW="380818" imgH="456821" progId="Photoshop.Image.8">
                  <p:embed/>
                </p:oleObj>
              </a:graphicData>
            </a:graphic>
          </p:graphicFrame>
        </p:grpSp>
        <p:grpSp>
          <p:nvGrpSpPr>
            <p:cNvPr id="11289" name="Group 8"/>
            <p:cNvGrpSpPr>
              <a:grpSpLocks/>
            </p:cNvGrpSpPr>
            <p:nvPr/>
          </p:nvGrpSpPr>
          <p:grpSpPr bwMode="auto">
            <a:xfrm>
              <a:off x="2905" y="813"/>
              <a:ext cx="333" cy="464"/>
              <a:chOff x="3916" y="2055"/>
              <a:chExt cx="333" cy="464"/>
            </a:xfrm>
          </p:grpSpPr>
          <p:sp>
            <p:nvSpPr>
              <p:cNvPr id="11351" name="Text Box 9"/>
              <p:cNvSpPr txBox="1">
                <a:spLocks noChangeArrowheads="1"/>
              </p:cNvSpPr>
              <p:nvPr/>
            </p:nvSpPr>
            <p:spPr bwMode="auto">
              <a:xfrm>
                <a:off x="3916" y="2384"/>
                <a:ext cx="333" cy="135"/>
              </a:xfrm>
              <a:prstGeom prst="rect">
                <a:avLst/>
              </a:prstGeom>
              <a:noFill/>
              <a:ln w="9525">
                <a:noFill/>
                <a:miter lim="800000"/>
                <a:headEnd/>
                <a:tailEnd/>
              </a:ln>
            </p:spPr>
            <p:txBody>
              <a:bodyPr wrap="none">
                <a:spAutoFit/>
              </a:bodyPr>
              <a:lstStyle/>
              <a:p>
                <a:r>
                  <a:rPr kumimoji="0" lang="en-US" altLang="zh-TW">
                    <a:solidFill>
                      <a:srgbClr val="A50021"/>
                    </a:solidFill>
                  </a:rPr>
                  <a:t>outtree</a:t>
                </a:r>
                <a:endParaRPr lang="en-US" altLang="zh-TW">
                  <a:solidFill>
                    <a:srgbClr val="A50021"/>
                  </a:solidFill>
                </a:endParaRPr>
              </a:p>
            </p:txBody>
          </p:sp>
          <p:graphicFrame>
            <p:nvGraphicFramePr>
              <p:cNvPr id="11276" name="Object 10"/>
              <p:cNvGraphicFramePr>
                <a:graphicFrameLocks noChangeAspect="1"/>
              </p:cNvGraphicFramePr>
              <p:nvPr/>
            </p:nvGraphicFramePr>
            <p:xfrm>
              <a:off x="3938" y="2055"/>
              <a:ext cx="283" cy="340"/>
            </p:xfrm>
            <a:graphic>
              <a:graphicData uri="http://schemas.openxmlformats.org/presentationml/2006/ole">
                <p:oleObj spid="_x0000_s11276" name="Image" r:id="rId4" imgW="380818" imgH="456821" progId="Photoshop.Image.8">
                  <p:embed/>
                </p:oleObj>
              </a:graphicData>
            </a:graphic>
          </p:graphicFrame>
        </p:grpSp>
        <p:cxnSp>
          <p:nvCxnSpPr>
            <p:cNvPr id="11290" name="AutoShape 11"/>
            <p:cNvCxnSpPr>
              <a:cxnSpLocks noChangeShapeType="1"/>
              <a:endCxn id="11351" idx="2"/>
            </p:cNvCxnSpPr>
            <p:nvPr/>
          </p:nvCxnSpPr>
          <p:spPr bwMode="auto">
            <a:xfrm flipV="1">
              <a:off x="3072" y="1277"/>
              <a:ext cx="0" cy="137"/>
            </a:xfrm>
            <a:prstGeom prst="straightConnector1">
              <a:avLst/>
            </a:prstGeom>
            <a:noFill/>
            <a:ln w="19050">
              <a:solidFill>
                <a:srgbClr val="006600"/>
              </a:solidFill>
              <a:round/>
              <a:headEnd/>
              <a:tailEnd type="triangle" w="med" len="med"/>
            </a:ln>
          </p:spPr>
        </p:cxnSp>
        <p:cxnSp>
          <p:nvCxnSpPr>
            <p:cNvPr id="11291" name="AutoShape 12"/>
            <p:cNvCxnSpPr>
              <a:cxnSpLocks noChangeShapeType="1"/>
            </p:cNvCxnSpPr>
            <p:nvPr/>
          </p:nvCxnSpPr>
          <p:spPr bwMode="auto">
            <a:xfrm>
              <a:off x="3210" y="983"/>
              <a:ext cx="477" cy="431"/>
            </a:xfrm>
            <a:prstGeom prst="bentConnector2">
              <a:avLst/>
            </a:prstGeom>
            <a:noFill/>
            <a:ln w="19050">
              <a:solidFill>
                <a:srgbClr val="006600"/>
              </a:solidFill>
              <a:miter lim="800000"/>
              <a:headEnd/>
              <a:tailEnd type="triangle" w="med" len="med"/>
            </a:ln>
          </p:spPr>
        </p:cxnSp>
        <p:grpSp>
          <p:nvGrpSpPr>
            <p:cNvPr id="11292" name="Group 16"/>
            <p:cNvGrpSpPr>
              <a:grpSpLocks/>
            </p:cNvGrpSpPr>
            <p:nvPr/>
          </p:nvGrpSpPr>
          <p:grpSpPr bwMode="auto">
            <a:xfrm>
              <a:off x="2765" y="1414"/>
              <a:ext cx="608" cy="464"/>
              <a:chOff x="2925" y="2055"/>
              <a:chExt cx="608" cy="464"/>
            </a:xfrm>
          </p:grpSpPr>
          <p:pic>
            <p:nvPicPr>
              <p:cNvPr id="11349" name="Picture 17" descr="[Icon]"/>
              <p:cNvPicPr>
                <a:picLocks noChangeAspect="1" noChangeArrowheads="1"/>
              </p:cNvPicPr>
              <p:nvPr/>
            </p:nvPicPr>
            <p:blipFill>
              <a:blip r:embed="rId5"/>
              <a:srcRect/>
              <a:stretch>
                <a:fillRect/>
              </a:stretch>
            </p:blipFill>
            <p:spPr bwMode="auto">
              <a:xfrm>
                <a:off x="3059" y="2055"/>
                <a:ext cx="340" cy="340"/>
              </a:xfrm>
              <a:prstGeom prst="rect">
                <a:avLst/>
              </a:prstGeom>
              <a:noFill/>
              <a:ln w="9525">
                <a:noFill/>
                <a:miter lim="800000"/>
                <a:headEnd/>
                <a:tailEnd/>
              </a:ln>
            </p:spPr>
          </p:pic>
          <p:sp>
            <p:nvSpPr>
              <p:cNvPr id="11350" name="Rectangle 18"/>
              <p:cNvSpPr>
                <a:spLocks noChangeArrowheads="1"/>
              </p:cNvSpPr>
              <p:nvPr/>
            </p:nvSpPr>
            <p:spPr bwMode="auto">
              <a:xfrm>
                <a:off x="2925" y="2384"/>
                <a:ext cx="608" cy="135"/>
              </a:xfrm>
              <a:prstGeom prst="rect">
                <a:avLst/>
              </a:prstGeom>
              <a:noFill/>
              <a:ln w="9525">
                <a:noFill/>
                <a:miter lim="800000"/>
                <a:headEnd/>
                <a:tailEnd/>
              </a:ln>
            </p:spPr>
            <p:txBody>
              <a:bodyPr wrap="none">
                <a:spAutoFit/>
              </a:bodyPr>
              <a:lstStyle/>
              <a:p>
                <a:r>
                  <a:rPr lang="en-US" altLang="zh-TW">
                    <a:solidFill>
                      <a:srgbClr val="A50021"/>
                    </a:solidFill>
                  </a:rPr>
                  <a:t>NEIGHBOR.EXE</a:t>
                </a:r>
              </a:p>
            </p:txBody>
          </p:sp>
        </p:grpSp>
        <p:grpSp>
          <p:nvGrpSpPr>
            <p:cNvPr id="11293" name="Group 19"/>
            <p:cNvGrpSpPr>
              <a:grpSpLocks/>
            </p:cNvGrpSpPr>
            <p:nvPr/>
          </p:nvGrpSpPr>
          <p:grpSpPr bwMode="auto">
            <a:xfrm>
              <a:off x="885" y="1414"/>
              <a:ext cx="584" cy="464"/>
              <a:chOff x="975" y="2055"/>
              <a:chExt cx="584" cy="464"/>
            </a:xfrm>
          </p:grpSpPr>
          <p:pic>
            <p:nvPicPr>
              <p:cNvPr id="11347" name="Picture 20" descr="[Icon]"/>
              <p:cNvPicPr>
                <a:picLocks noChangeAspect="1" noChangeArrowheads="1"/>
              </p:cNvPicPr>
              <p:nvPr/>
            </p:nvPicPr>
            <p:blipFill>
              <a:blip r:embed="rId6"/>
              <a:srcRect/>
              <a:stretch>
                <a:fillRect/>
              </a:stretch>
            </p:blipFill>
            <p:spPr bwMode="auto">
              <a:xfrm>
                <a:off x="1097" y="2055"/>
                <a:ext cx="340" cy="340"/>
              </a:xfrm>
              <a:prstGeom prst="rect">
                <a:avLst/>
              </a:prstGeom>
              <a:noFill/>
              <a:ln w="9525">
                <a:noFill/>
                <a:miter lim="800000"/>
                <a:headEnd/>
                <a:tailEnd/>
              </a:ln>
            </p:spPr>
          </p:pic>
          <p:sp>
            <p:nvSpPr>
              <p:cNvPr id="11348" name="Text Box 21"/>
              <p:cNvSpPr txBox="1">
                <a:spLocks noChangeArrowheads="1"/>
              </p:cNvSpPr>
              <p:nvPr/>
            </p:nvSpPr>
            <p:spPr bwMode="auto">
              <a:xfrm>
                <a:off x="975" y="2384"/>
                <a:ext cx="584" cy="135"/>
              </a:xfrm>
              <a:prstGeom prst="rect">
                <a:avLst/>
              </a:prstGeom>
              <a:noFill/>
              <a:ln w="9525">
                <a:noFill/>
                <a:miter lim="800000"/>
                <a:headEnd/>
                <a:tailEnd/>
              </a:ln>
            </p:spPr>
            <p:txBody>
              <a:bodyPr wrap="none">
                <a:spAutoFit/>
              </a:bodyPr>
              <a:lstStyle/>
              <a:p>
                <a:r>
                  <a:rPr lang="en-US" altLang="zh-TW">
                    <a:solidFill>
                      <a:srgbClr val="A50021"/>
                    </a:solidFill>
                  </a:rPr>
                  <a:t>SEQBOOT.EXE</a:t>
                </a:r>
              </a:p>
            </p:txBody>
          </p:sp>
        </p:grpSp>
        <p:grpSp>
          <p:nvGrpSpPr>
            <p:cNvPr id="11294" name="Group 22"/>
            <p:cNvGrpSpPr>
              <a:grpSpLocks/>
            </p:cNvGrpSpPr>
            <p:nvPr/>
          </p:nvGrpSpPr>
          <p:grpSpPr bwMode="auto">
            <a:xfrm>
              <a:off x="4001" y="1414"/>
              <a:ext cx="623" cy="464"/>
              <a:chOff x="4468" y="2055"/>
              <a:chExt cx="623" cy="464"/>
            </a:xfrm>
          </p:grpSpPr>
          <p:pic>
            <p:nvPicPr>
              <p:cNvPr id="11345" name="Picture 23" descr="[Icon]"/>
              <p:cNvPicPr>
                <a:picLocks noChangeAspect="1" noChangeArrowheads="1"/>
              </p:cNvPicPr>
              <p:nvPr/>
            </p:nvPicPr>
            <p:blipFill>
              <a:blip r:embed="rId7"/>
              <a:srcRect/>
              <a:stretch>
                <a:fillRect/>
              </a:stretch>
            </p:blipFill>
            <p:spPr bwMode="auto">
              <a:xfrm>
                <a:off x="4609" y="2055"/>
                <a:ext cx="340" cy="340"/>
              </a:xfrm>
              <a:prstGeom prst="rect">
                <a:avLst/>
              </a:prstGeom>
              <a:noFill/>
              <a:ln w="9525">
                <a:noFill/>
                <a:miter lim="800000"/>
                <a:headEnd/>
                <a:tailEnd/>
              </a:ln>
            </p:spPr>
          </p:pic>
          <p:sp>
            <p:nvSpPr>
              <p:cNvPr id="11346" name="Rectangle 24"/>
              <p:cNvSpPr>
                <a:spLocks noChangeArrowheads="1"/>
              </p:cNvSpPr>
              <p:nvPr/>
            </p:nvSpPr>
            <p:spPr bwMode="auto">
              <a:xfrm>
                <a:off x="4468" y="2384"/>
                <a:ext cx="623" cy="135"/>
              </a:xfrm>
              <a:prstGeom prst="rect">
                <a:avLst/>
              </a:prstGeom>
              <a:noFill/>
              <a:ln w="9525">
                <a:noFill/>
                <a:miter lim="800000"/>
                <a:headEnd/>
                <a:tailEnd/>
              </a:ln>
            </p:spPr>
            <p:txBody>
              <a:bodyPr wrap="none">
                <a:spAutoFit/>
              </a:bodyPr>
              <a:lstStyle/>
              <a:p>
                <a:r>
                  <a:rPr lang="en-US" altLang="zh-TW">
                    <a:solidFill>
                      <a:srgbClr val="A50021"/>
                    </a:solidFill>
                  </a:rPr>
                  <a:t>CONSENSE.EXE</a:t>
                </a:r>
              </a:p>
            </p:txBody>
          </p:sp>
        </p:grpSp>
        <p:grpSp>
          <p:nvGrpSpPr>
            <p:cNvPr id="11295" name="Group 28"/>
            <p:cNvGrpSpPr>
              <a:grpSpLocks/>
            </p:cNvGrpSpPr>
            <p:nvPr/>
          </p:nvGrpSpPr>
          <p:grpSpPr bwMode="auto">
            <a:xfrm>
              <a:off x="1023" y="2038"/>
              <a:ext cx="308" cy="464"/>
              <a:chOff x="100" y="2055"/>
              <a:chExt cx="308" cy="464"/>
            </a:xfrm>
          </p:grpSpPr>
          <p:sp>
            <p:nvSpPr>
              <p:cNvPr id="11344" name="Text Box 29"/>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11275" name="Object 30"/>
              <p:cNvGraphicFramePr>
                <a:graphicFrameLocks noChangeAspect="1"/>
              </p:cNvGraphicFramePr>
              <p:nvPr/>
            </p:nvGraphicFramePr>
            <p:xfrm>
              <a:off x="111" y="2055"/>
              <a:ext cx="286" cy="340"/>
            </p:xfrm>
            <a:graphic>
              <a:graphicData uri="http://schemas.openxmlformats.org/presentationml/2006/ole">
                <p:oleObj spid="_x0000_s11275" name="Image" r:id="rId8" imgW="406063" imgH="482370" progId="Photoshop.Image.8">
                  <p:embed/>
                </p:oleObj>
              </a:graphicData>
            </a:graphic>
          </p:graphicFrame>
        </p:grpSp>
        <p:grpSp>
          <p:nvGrpSpPr>
            <p:cNvPr id="11296" name="Group 31"/>
            <p:cNvGrpSpPr>
              <a:grpSpLocks/>
            </p:cNvGrpSpPr>
            <p:nvPr/>
          </p:nvGrpSpPr>
          <p:grpSpPr bwMode="auto">
            <a:xfrm>
              <a:off x="470" y="1414"/>
              <a:ext cx="283" cy="464"/>
              <a:chOff x="475" y="2055"/>
              <a:chExt cx="283" cy="464"/>
            </a:xfrm>
          </p:grpSpPr>
          <p:sp>
            <p:nvSpPr>
              <p:cNvPr id="11343" name="Text Box 32"/>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11274" name="Object 33"/>
              <p:cNvGraphicFramePr>
                <a:graphicFrameLocks noChangeAspect="1"/>
              </p:cNvGraphicFramePr>
              <p:nvPr/>
            </p:nvGraphicFramePr>
            <p:xfrm>
              <a:off x="475" y="2055"/>
              <a:ext cx="283" cy="340"/>
            </p:xfrm>
            <a:graphic>
              <a:graphicData uri="http://schemas.openxmlformats.org/presentationml/2006/ole">
                <p:oleObj spid="_x0000_s11274" name="Image" r:id="rId9" imgW="380818" imgH="456821" progId="Photoshop.Image.8">
                  <p:embed/>
                </p:oleObj>
              </a:graphicData>
            </a:graphic>
          </p:graphicFrame>
        </p:grpSp>
        <p:cxnSp>
          <p:nvCxnSpPr>
            <p:cNvPr id="11297" name="AutoShape 37"/>
            <p:cNvCxnSpPr>
              <a:cxnSpLocks noChangeShapeType="1"/>
            </p:cNvCxnSpPr>
            <p:nvPr/>
          </p:nvCxnSpPr>
          <p:spPr bwMode="auto">
            <a:xfrm>
              <a:off x="753" y="1584"/>
              <a:ext cx="254" cy="0"/>
            </a:xfrm>
            <a:prstGeom prst="straightConnector1">
              <a:avLst/>
            </a:prstGeom>
            <a:noFill/>
            <a:ln w="19050">
              <a:solidFill>
                <a:srgbClr val="006600"/>
              </a:solidFill>
              <a:round/>
              <a:headEnd/>
              <a:tailEnd type="triangle" w="med" len="med"/>
            </a:ln>
          </p:spPr>
        </p:cxnSp>
        <p:cxnSp>
          <p:nvCxnSpPr>
            <p:cNvPr id="11298" name="AutoShape 38"/>
            <p:cNvCxnSpPr>
              <a:cxnSpLocks noChangeShapeType="1"/>
              <a:stCxn id="11348" idx="2"/>
            </p:cNvCxnSpPr>
            <p:nvPr/>
          </p:nvCxnSpPr>
          <p:spPr bwMode="auto">
            <a:xfrm>
              <a:off x="1177" y="1878"/>
              <a:ext cx="0" cy="160"/>
            </a:xfrm>
            <a:prstGeom prst="straightConnector1">
              <a:avLst/>
            </a:prstGeom>
            <a:noFill/>
            <a:ln w="19050">
              <a:solidFill>
                <a:srgbClr val="006600"/>
              </a:solidFill>
              <a:round/>
              <a:headEnd/>
              <a:tailEnd type="triangle" w="med" len="med"/>
            </a:ln>
          </p:spPr>
        </p:cxnSp>
        <p:grpSp>
          <p:nvGrpSpPr>
            <p:cNvPr id="11299" name="Group 39"/>
            <p:cNvGrpSpPr>
              <a:grpSpLocks/>
            </p:cNvGrpSpPr>
            <p:nvPr/>
          </p:nvGrpSpPr>
          <p:grpSpPr bwMode="auto">
            <a:xfrm>
              <a:off x="1508" y="2038"/>
              <a:ext cx="283" cy="464"/>
              <a:chOff x="475" y="2055"/>
              <a:chExt cx="283" cy="464"/>
            </a:xfrm>
          </p:grpSpPr>
          <p:sp>
            <p:nvSpPr>
              <p:cNvPr id="11342" name="Text Box 40"/>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11273" name="Object 41"/>
              <p:cNvGraphicFramePr>
                <a:graphicFrameLocks noChangeAspect="1"/>
              </p:cNvGraphicFramePr>
              <p:nvPr/>
            </p:nvGraphicFramePr>
            <p:xfrm>
              <a:off x="475" y="2055"/>
              <a:ext cx="283" cy="340"/>
            </p:xfrm>
            <a:graphic>
              <a:graphicData uri="http://schemas.openxmlformats.org/presentationml/2006/ole">
                <p:oleObj spid="_x0000_s11273" name="Image" r:id="rId10" imgW="380818" imgH="456821" progId="Photoshop.Image.8">
                  <p:embed/>
                </p:oleObj>
              </a:graphicData>
            </a:graphic>
          </p:graphicFrame>
        </p:grpSp>
        <p:cxnSp>
          <p:nvCxnSpPr>
            <p:cNvPr id="11300" name="AutoShape 42"/>
            <p:cNvCxnSpPr>
              <a:cxnSpLocks noChangeShapeType="1"/>
            </p:cNvCxnSpPr>
            <p:nvPr/>
          </p:nvCxnSpPr>
          <p:spPr bwMode="auto">
            <a:xfrm>
              <a:off x="1320" y="2208"/>
              <a:ext cx="188" cy="0"/>
            </a:xfrm>
            <a:prstGeom prst="straightConnector1">
              <a:avLst/>
            </a:prstGeom>
            <a:noFill/>
            <a:ln w="19050">
              <a:solidFill>
                <a:srgbClr val="006600"/>
              </a:solidFill>
              <a:round/>
              <a:headEnd/>
              <a:tailEnd type="triangle" w="med" len="med"/>
            </a:ln>
          </p:spPr>
        </p:cxnSp>
        <p:cxnSp>
          <p:nvCxnSpPr>
            <p:cNvPr id="11301" name="AutoShape 43"/>
            <p:cNvCxnSpPr>
              <a:cxnSpLocks noChangeShapeType="1"/>
            </p:cNvCxnSpPr>
            <p:nvPr/>
          </p:nvCxnSpPr>
          <p:spPr bwMode="auto">
            <a:xfrm rot="-5400000">
              <a:off x="1577" y="1657"/>
              <a:ext cx="454" cy="308"/>
            </a:xfrm>
            <a:prstGeom prst="bentConnector2">
              <a:avLst/>
            </a:prstGeom>
            <a:noFill/>
            <a:ln w="19050">
              <a:solidFill>
                <a:srgbClr val="006600"/>
              </a:solidFill>
              <a:miter lim="800000"/>
              <a:headEnd/>
              <a:tailEnd type="triangle" w="med" len="med"/>
            </a:ln>
          </p:spPr>
        </p:cxnSp>
        <p:cxnSp>
          <p:nvCxnSpPr>
            <p:cNvPr id="11302" name="AutoShape 44"/>
            <p:cNvCxnSpPr>
              <a:cxnSpLocks noChangeShapeType="1"/>
              <a:stCxn id="11338" idx="2"/>
            </p:cNvCxnSpPr>
            <p:nvPr/>
          </p:nvCxnSpPr>
          <p:spPr bwMode="auto">
            <a:xfrm>
              <a:off x="2129" y="1878"/>
              <a:ext cx="0" cy="161"/>
            </a:xfrm>
            <a:prstGeom prst="straightConnector1">
              <a:avLst/>
            </a:prstGeom>
            <a:noFill/>
            <a:ln w="19050">
              <a:solidFill>
                <a:srgbClr val="006600"/>
              </a:solidFill>
              <a:round/>
              <a:headEnd/>
              <a:tailEnd type="triangle" w="med" len="med"/>
            </a:ln>
          </p:spPr>
        </p:cxnSp>
        <p:grpSp>
          <p:nvGrpSpPr>
            <p:cNvPr id="11303" name="Group 45"/>
            <p:cNvGrpSpPr>
              <a:grpSpLocks/>
            </p:cNvGrpSpPr>
            <p:nvPr/>
          </p:nvGrpSpPr>
          <p:grpSpPr bwMode="auto">
            <a:xfrm>
              <a:off x="2454" y="2038"/>
              <a:ext cx="283" cy="464"/>
              <a:chOff x="475" y="2055"/>
              <a:chExt cx="283" cy="464"/>
            </a:xfrm>
          </p:grpSpPr>
          <p:sp>
            <p:nvSpPr>
              <p:cNvPr id="11341" name="Text Box 46"/>
              <p:cNvSpPr txBox="1">
                <a:spLocks noChangeArrowheads="1"/>
              </p:cNvSpPr>
              <p:nvPr/>
            </p:nvSpPr>
            <p:spPr bwMode="auto">
              <a:xfrm>
                <a:off x="483" y="2384"/>
                <a:ext cx="266" cy="135"/>
              </a:xfrm>
              <a:prstGeom prst="rect">
                <a:avLst/>
              </a:prstGeom>
              <a:noFill/>
              <a:ln w="9525">
                <a:noFill/>
                <a:miter lim="800000"/>
                <a:headEnd/>
                <a:tailEnd/>
              </a:ln>
            </p:spPr>
            <p:txBody>
              <a:bodyPr wrap="none">
                <a:spAutoFit/>
              </a:bodyPr>
              <a:lstStyle/>
              <a:p>
                <a:r>
                  <a:rPr lang="en-US" altLang="zh-TW">
                    <a:solidFill>
                      <a:srgbClr val="A50021"/>
                    </a:solidFill>
                  </a:rPr>
                  <a:t>infile</a:t>
                </a:r>
              </a:p>
            </p:txBody>
          </p:sp>
          <p:graphicFrame>
            <p:nvGraphicFramePr>
              <p:cNvPr id="11272" name="Object 47"/>
              <p:cNvGraphicFramePr>
                <a:graphicFrameLocks noChangeAspect="1"/>
              </p:cNvGraphicFramePr>
              <p:nvPr/>
            </p:nvGraphicFramePr>
            <p:xfrm>
              <a:off x="475" y="2055"/>
              <a:ext cx="283" cy="340"/>
            </p:xfrm>
            <a:graphic>
              <a:graphicData uri="http://schemas.openxmlformats.org/presentationml/2006/ole">
                <p:oleObj spid="_x0000_s11272" name="Image" r:id="rId11" imgW="380818" imgH="456821" progId="Photoshop.Image.8">
                  <p:embed/>
                </p:oleObj>
              </a:graphicData>
            </a:graphic>
          </p:graphicFrame>
        </p:grpSp>
        <p:cxnSp>
          <p:nvCxnSpPr>
            <p:cNvPr id="11304" name="AutoShape 48"/>
            <p:cNvCxnSpPr>
              <a:cxnSpLocks noChangeShapeType="1"/>
            </p:cNvCxnSpPr>
            <p:nvPr/>
          </p:nvCxnSpPr>
          <p:spPr bwMode="auto">
            <a:xfrm rot="-5400000">
              <a:off x="2521" y="1659"/>
              <a:ext cx="454" cy="303"/>
            </a:xfrm>
            <a:prstGeom prst="bentConnector2">
              <a:avLst/>
            </a:prstGeom>
            <a:noFill/>
            <a:ln w="19050">
              <a:solidFill>
                <a:srgbClr val="006600"/>
              </a:solidFill>
              <a:miter lim="800000"/>
              <a:headEnd/>
              <a:tailEnd type="triangle" w="med" len="med"/>
            </a:ln>
          </p:spPr>
        </p:cxnSp>
        <p:grpSp>
          <p:nvGrpSpPr>
            <p:cNvPr id="11305" name="Group 49"/>
            <p:cNvGrpSpPr>
              <a:grpSpLocks/>
            </p:cNvGrpSpPr>
            <p:nvPr/>
          </p:nvGrpSpPr>
          <p:grpSpPr bwMode="auto">
            <a:xfrm>
              <a:off x="2915" y="2038"/>
              <a:ext cx="308" cy="464"/>
              <a:chOff x="100" y="2055"/>
              <a:chExt cx="308" cy="464"/>
            </a:xfrm>
          </p:grpSpPr>
          <p:sp>
            <p:nvSpPr>
              <p:cNvPr id="11340" name="Text Box 50"/>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11271" name="Object 51"/>
              <p:cNvGraphicFramePr>
                <a:graphicFrameLocks noChangeAspect="1"/>
              </p:cNvGraphicFramePr>
              <p:nvPr/>
            </p:nvGraphicFramePr>
            <p:xfrm>
              <a:off x="111" y="2055"/>
              <a:ext cx="286" cy="340"/>
            </p:xfrm>
            <a:graphic>
              <a:graphicData uri="http://schemas.openxmlformats.org/presentationml/2006/ole">
                <p:oleObj spid="_x0000_s11271" name="Image" r:id="rId12" imgW="406063" imgH="482370" progId="Photoshop.Image.8">
                  <p:embed/>
                </p:oleObj>
              </a:graphicData>
            </a:graphic>
          </p:graphicFrame>
        </p:grpSp>
        <p:cxnSp>
          <p:nvCxnSpPr>
            <p:cNvPr id="11306" name="AutoShape 52"/>
            <p:cNvCxnSpPr>
              <a:cxnSpLocks noChangeShapeType="1"/>
              <a:stCxn id="11350" idx="2"/>
            </p:cNvCxnSpPr>
            <p:nvPr/>
          </p:nvCxnSpPr>
          <p:spPr bwMode="auto">
            <a:xfrm>
              <a:off x="3069" y="1878"/>
              <a:ext cx="0" cy="160"/>
            </a:xfrm>
            <a:prstGeom prst="straightConnector1">
              <a:avLst/>
            </a:prstGeom>
            <a:noFill/>
            <a:ln w="19050">
              <a:solidFill>
                <a:srgbClr val="006600"/>
              </a:solidFill>
              <a:round/>
              <a:headEnd/>
              <a:tailEnd type="triangle" w="med" len="med"/>
            </a:ln>
          </p:spPr>
        </p:cxnSp>
        <p:cxnSp>
          <p:nvCxnSpPr>
            <p:cNvPr id="11307" name="AutoShape 53"/>
            <p:cNvCxnSpPr>
              <a:cxnSpLocks noChangeShapeType="1"/>
            </p:cNvCxnSpPr>
            <p:nvPr/>
          </p:nvCxnSpPr>
          <p:spPr bwMode="auto">
            <a:xfrm>
              <a:off x="3828" y="1584"/>
              <a:ext cx="314" cy="0"/>
            </a:xfrm>
            <a:prstGeom prst="straightConnector1">
              <a:avLst/>
            </a:prstGeom>
            <a:noFill/>
            <a:ln w="19050">
              <a:solidFill>
                <a:srgbClr val="006600"/>
              </a:solidFill>
              <a:round/>
              <a:headEnd/>
              <a:tailEnd type="triangle" w="med" len="med"/>
            </a:ln>
          </p:spPr>
        </p:cxnSp>
        <p:grpSp>
          <p:nvGrpSpPr>
            <p:cNvPr id="11308" name="Group 54"/>
            <p:cNvGrpSpPr>
              <a:grpSpLocks/>
            </p:cNvGrpSpPr>
            <p:nvPr/>
          </p:nvGrpSpPr>
          <p:grpSpPr bwMode="auto">
            <a:xfrm>
              <a:off x="4159" y="2024"/>
              <a:ext cx="308" cy="464"/>
              <a:chOff x="100" y="2055"/>
              <a:chExt cx="308" cy="464"/>
            </a:xfrm>
          </p:grpSpPr>
          <p:sp>
            <p:nvSpPr>
              <p:cNvPr id="11339" name="Text Box 55"/>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11270" name="Object 56"/>
              <p:cNvGraphicFramePr>
                <a:graphicFrameLocks noChangeAspect="1"/>
              </p:cNvGraphicFramePr>
              <p:nvPr/>
            </p:nvGraphicFramePr>
            <p:xfrm>
              <a:off x="111" y="2055"/>
              <a:ext cx="286" cy="340"/>
            </p:xfrm>
            <a:graphic>
              <a:graphicData uri="http://schemas.openxmlformats.org/presentationml/2006/ole">
                <p:oleObj spid="_x0000_s11270" name="Image" r:id="rId13" imgW="406063" imgH="482370" progId="Photoshop.Image.8">
                  <p:embed/>
                </p:oleObj>
              </a:graphicData>
            </a:graphic>
          </p:graphicFrame>
        </p:grpSp>
        <p:cxnSp>
          <p:nvCxnSpPr>
            <p:cNvPr id="11309" name="AutoShape 57"/>
            <p:cNvCxnSpPr>
              <a:cxnSpLocks noChangeShapeType="1"/>
              <a:stCxn id="11346" idx="2"/>
            </p:cNvCxnSpPr>
            <p:nvPr/>
          </p:nvCxnSpPr>
          <p:spPr bwMode="auto">
            <a:xfrm>
              <a:off x="4313" y="1878"/>
              <a:ext cx="0" cy="146"/>
            </a:xfrm>
            <a:prstGeom prst="straightConnector1">
              <a:avLst/>
            </a:prstGeom>
            <a:noFill/>
            <a:ln w="19050">
              <a:solidFill>
                <a:srgbClr val="006600"/>
              </a:solidFill>
              <a:round/>
              <a:headEnd/>
              <a:tailEnd type="triangle" w="med" len="med"/>
            </a:ln>
          </p:spPr>
        </p:cxnSp>
        <p:grpSp>
          <p:nvGrpSpPr>
            <p:cNvPr id="11310" name="Group 60"/>
            <p:cNvGrpSpPr>
              <a:grpSpLocks/>
            </p:cNvGrpSpPr>
            <p:nvPr/>
          </p:nvGrpSpPr>
          <p:grpSpPr bwMode="auto">
            <a:xfrm>
              <a:off x="1855" y="1414"/>
              <a:ext cx="547" cy="464"/>
              <a:chOff x="1610" y="2055"/>
              <a:chExt cx="547" cy="464"/>
            </a:xfrm>
          </p:grpSpPr>
          <p:pic>
            <p:nvPicPr>
              <p:cNvPr id="11337" name="Picture 61" descr="[Icon]"/>
              <p:cNvPicPr>
                <a:picLocks noChangeAspect="1" noChangeArrowheads="1"/>
              </p:cNvPicPr>
              <p:nvPr/>
            </p:nvPicPr>
            <p:blipFill>
              <a:blip r:embed="rId14"/>
              <a:srcRect/>
              <a:stretch>
                <a:fillRect/>
              </a:stretch>
            </p:blipFill>
            <p:spPr bwMode="auto">
              <a:xfrm>
                <a:off x="1713" y="2055"/>
                <a:ext cx="340" cy="340"/>
              </a:xfrm>
              <a:prstGeom prst="rect">
                <a:avLst/>
              </a:prstGeom>
              <a:noFill/>
              <a:ln w="9525">
                <a:noFill/>
                <a:miter lim="800000"/>
                <a:headEnd/>
                <a:tailEnd/>
              </a:ln>
            </p:spPr>
          </p:pic>
          <p:sp>
            <p:nvSpPr>
              <p:cNvPr id="11338" name="Text Box 62"/>
              <p:cNvSpPr txBox="1">
                <a:spLocks noChangeArrowheads="1"/>
              </p:cNvSpPr>
              <p:nvPr/>
            </p:nvSpPr>
            <p:spPr bwMode="auto">
              <a:xfrm>
                <a:off x="1610" y="2384"/>
                <a:ext cx="547" cy="135"/>
              </a:xfrm>
              <a:prstGeom prst="rect">
                <a:avLst/>
              </a:prstGeom>
              <a:noFill/>
              <a:ln w="9525">
                <a:noFill/>
                <a:miter lim="800000"/>
                <a:headEnd/>
                <a:tailEnd/>
              </a:ln>
            </p:spPr>
            <p:txBody>
              <a:bodyPr wrap="none">
                <a:spAutoFit/>
              </a:bodyPr>
              <a:lstStyle/>
              <a:p>
                <a:r>
                  <a:rPr lang="en-US" altLang="zh-TW">
                    <a:solidFill>
                      <a:srgbClr val="A50021"/>
                    </a:solidFill>
                  </a:rPr>
                  <a:t>DNADIST.EXE</a:t>
                </a:r>
              </a:p>
            </p:txBody>
          </p:sp>
        </p:grpSp>
        <p:grpSp>
          <p:nvGrpSpPr>
            <p:cNvPr id="11311" name="Group 63"/>
            <p:cNvGrpSpPr>
              <a:grpSpLocks/>
            </p:cNvGrpSpPr>
            <p:nvPr/>
          </p:nvGrpSpPr>
          <p:grpSpPr bwMode="auto">
            <a:xfrm>
              <a:off x="1835" y="890"/>
              <a:ext cx="587" cy="464"/>
              <a:chOff x="2245" y="2055"/>
              <a:chExt cx="587" cy="464"/>
            </a:xfrm>
          </p:grpSpPr>
          <p:pic>
            <p:nvPicPr>
              <p:cNvPr id="11335" name="Picture 64" descr="[Icon]"/>
              <p:cNvPicPr>
                <a:picLocks noChangeAspect="1" noChangeArrowheads="1"/>
              </p:cNvPicPr>
              <p:nvPr/>
            </p:nvPicPr>
            <p:blipFill>
              <a:blip r:embed="rId15"/>
              <a:srcRect/>
              <a:stretch>
                <a:fillRect/>
              </a:stretch>
            </p:blipFill>
            <p:spPr bwMode="auto">
              <a:xfrm>
                <a:off x="2368" y="2055"/>
                <a:ext cx="340" cy="340"/>
              </a:xfrm>
              <a:prstGeom prst="rect">
                <a:avLst/>
              </a:prstGeom>
              <a:noFill/>
              <a:ln w="9525">
                <a:noFill/>
                <a:miter lim="800000"/>
                <a:headEnd/>
                <a:tailEnd/>
              </a:ln>
            </p:spPr>
          </p:pic>
          <p:sp>
            <p:nvSpPr>
              <p:cNvPr id="11336" name="Text Box 65"/>
              <p:cNvSpPr txBox="1">
                <a:spLocks noChangeArrowheads="1"/>
              </p:cNvSpPr>
              <p:nvPr/>
            </p:nvSpPr>
            <p:spPr bwMode="auto">
              <a:xfrm>
                <a:off x="2245" y="2384"/>
                <a:ext cx="587" cy="135"/>
              </a:xfrm>
              <a:prstGeom prst="rect">
                <a:avLst/>
              </a:prstGeom>
              <a:noFill/>
              <a:ln w="9525">
                <a:noFill/>
                <a:miter lim="800000"/>
                <a:headEnd/>
                <a:tailEnd/>
              </a:ln>
            </p:spPr>
            <p:txBody>
              <a:bodyPr wrap="none">
                <a:spAutoFit/>
              </a:bodyPr>
              <a:lstStyle/>
              <a:p>
                <a:r>
                  <a:rPr lang="en-US" altLang="zh-TW">
                    <a:solidFill>
                      <a:srgbClr val="A50021"/>
                    </a:solidFill>
                  </a:rPr>
                  <a:t>PROTDIST.EXE</a:t>
                </a:r>
              </a:p>
            </p:txBody>
          </p:sp>
        </p:grpSp>
        <p:cxnSp>
          <p:nvCxnSpPr>
            <p:cNvPr id="11312" name="AutoShape 66"/>
            <p:cNvCxnSpPr>
              <a:cxnSpLocks noChangeShapeType="1"/>
            </p:cNvCxnSpPr>
            <p:nvPr/>
          </p:nvCxnSpPr>
          <p:spPr bwMode="auto">
            <a:xfrm>
              <a:off x="2298" y="1060"/>
              <a:ext cx="1" cy="524"/>
            </a:xfrm>
            <a:prstGeom prst="bentConnector3">
              <a:avLst>
                <a:gd name="adj1" fmla="val 14400005"/>
              </a:avLst>
            </a:prstGeom>
            <a:noFill/>
            <a:ln w="19050" cap="rnd">
              <a:solidFill>
                <a:srgbClr val="808080"/>
              </a:solidFill>
              <a:prstDash val="sysDot"/>
              <a:miter lim="800000"/>
              <a:headEnd type="triangle" w="med" len="med"/>
              <a:tailEnd type="triangle" w="med" len="med"/>
            </a:ln>
          </p:spPr>
        </p:cxnSp>
        <p:grpSp>
          <p:nvGrpSpPr>
            <p:cNvPr id="11313" name="Group 67"/>
            <p:cNvGrpSpPr>
              <a:grpSpLocks/>
            </p:cNvGrpSpPr>
            <p:nvPr/>
          </p:nvGrpSpPr>
          <p:grpSpPr bwMode="auto">
            <a:xfrm>
              <a:off x="1855" y="3216"/>
              <a:ext cx="579" cy="464"/>
              <a:chOff x="1610" y="2055"/>
              <a:chExt cx="579" cy="464"/>
            </a:xfrm>
          </p:grpSpPr>
          <p:pic>
            <p:nvPicPr>
              <p:cNvPr id="11333" name="Picture 68" descr="[Icon]"/>
              <p:cNvPicPr>
                <a:picLocks noChangeAspect="1" noChangeArrowheads="1"/>
              </p:cNvPicPr>
              <p:nvPr/>
            </p:nvPicPr>
            <p:blipFill>
              <a:blip r:embed="rId14">
                <a:lum bright="70000" contrast="-70000"/>
              </a:blip>
              <a:srcRect/>
              <a:stretch>
                <a:fillRect/>
              </a:stretch>
            </p:blipFill>
            <p:spPr bwMode="auto">
              <a:xfrm>
                <a:off x="1713" y="2055"/>
                <a:ext cx="340" cy="340"/>
              </a:xfrm>
              <a:prstGeom prst="rect">
                <a:avLst/>
              </a:prstGeom>
              <a:noFill/>
              <a:ln w="9525">
                <a:noFill/>
                <a:miter lim="800000"/>
                <a:headEnd/>
                <a:tailEnd/>
              </a:ln>
            </p:spPr>
          </p:pic>
          <p:sp>
            <p:nvSpPr>
              <p:cNvPr id="11334" name="Text Box 69"/>
              <p:cNvSpPr txBox="1">
                <a:spLocks noChangeArrowheads="1"/>
              </p:cNvSpPr>
              <p:nvPr/>
            </p:nvSpPr>
            <p:spPr bwMode="auto">
              <a:xfrm>
                <a:off x="1610" y="2384"/>
                <a:ext cx="579" cy="135"/>
              </a:xfrm>
              <a:prstGeom prst="rect">
                <a:avLst/>
              </a:prstGeom>
              <a:noFill/>
              <a:ln w="9525">
                <a:noFill/>
                <a:miter lim="800000"/>
                <a:headEnd/>
                <a:tailEnd/>
              </a:ln>
            </p:spPr>
            <p:txBody>
              <a:bodyPr wrap="none">
                <a:spAutoFit/>
              </a:bodyPr>
              <a:lstStyle/>
              <a:p>
                <a:r>
                  <a:rPr lang="en-US" altLang="zh-TW">
                    <a:solidFill>
                      <a:srgbClr val="808080"/>
                    </a:solidFill>
                  </a:rPr>
                  <a:t>DNAPARS.EXE</a:t>
                </a:r>
              </a:p>
            </p:txBody>
          </p:sp>
        </p:grpSp>
        <p:grpSp>
          <p:nvGrpSpPr>
            <p:cNvPr id="11314" name="Group 70"/>
            <p:cNvGrpSpPr>
              <a:grpSpLocks/>
            </p:cNvGrpSpPr>
            <p:nvPr/>
          </p:nvGrpSpPr>
          <p:grpSpPr bwMode="auto">
            <a:xfrm>
              <a:off x="1835" y="2634"/>
              <a:ext cx="619" cy="464"/>
              <a:chOff x="2245" y="2055"/>
              <a:chExt cx="619" cy="464"/>
            </a:xfrm>
          </p:grpSpPr>
          <p:pic>
            <p:nvPicPr>
              <p:cNvPr id="11331" name="Picture 71" descr="[Icon]"/>
              <p:cNvPicPr>
                <a:picLocks noChangeAspect="1" noChangeArrowheads="1"/>
              </p:cNvPicPr>
              <p:nvPr/>
            </p:nvPicPr>
            <p:blipFill>
              <a:blip r:embed="rId15">
                <a:lum bright="70000" contrast="-70000"/>
              </a:blip>
              <a:srcRect/>
              <a:stretch>
                <a:fillRect/>
              </a:stretch>
            </p:blipFill>
            <p:spPr bwMode="auto">
              <a:xfrm>
                <a:off x="2368" y="2055"/>
                <a:ext cx="340" cy="340"/>
              </a:xfrm>
              <a:prstGeom prst="rect">
                <a:avLst/>
              </a:prstGeom>
              <a:noFill/>
              <a:ln w="9525">
                <a:noFill/>
                <a:miter lim="800000"/>
                <a:headEnd/>
                <a:tailEnd/>
              </a:ln>
            </p:spPr>
          </p:pic>
          <p:sp>
            <p:nvSpPr>
              <p:cNvPr id="11332" name="Text Box 72"/>
              <p:cNvSpPr txBox="1">
                <a:spLocks noChangeArrowheads="1"/>
              </p:cNvSpPr>
              <p:nvPr/>
            </p:nvSpPr>
            <p:spPr bwMode="auto">
              <a:xfrm>
                <a:off x="2245" y="2384"/>
                <a:ext cx="619" cy="135"/>
              </a:xfrm>
              <a:prstGeom prst="rect">
                <a:avLst/>
              </a:prstGeom>
              <a:noFill/>
              <a:ln w="9525">
                <a:noFill/>
                <a:miter lim="800000"/>
                <a:headEnd/>
                <a:tailEnd/>
              </a:ln>
            </p:spPr>
            <p:txBody>
              <a:bodyPr wrap="none">
                <a:spAutoFit/>
              </a:bodyPr>
              <a:lstStyle/>
              <a:p>
                <a:r>
                  <a:rPr lang="en-US" altLang="zh-TW">
                    <a:solidFill>
                      <a:srgbClr val="808080"/>
                    </a:solidFill>
                  </a:rPr>
                  <a:t>PROTPARS.EXE</a:t>
                </a:r>
              </a:p>
            </p:txBody>
          </p:sp>
        </p:grpSp>
        <p:cxnSp>
          <p:nvCxnSpPr>
            <p:cNvPr id="11315" name="AutoShape 73"/>
            <p:cNvCxnSpPr>
              <a:cxnSpLocks noChangeShapeType="1"/>
            </p:cNvCxnSpPr>
            <p:nvPr/>
          </p:nvCxnSpPr>
          <p:spPr bwMode="auto">
            <a:xfrm>
              <a:off x="2298" y="2804"/>
              <a:ext cx="1" cy="582"/>
            </a:xfrm>
            <a:prstGeom prst="bentConnector3">
              <a:avLst>
                <a:gd name="adj1" fmla="val 14400005"/>
              </a:avLst>
            </a:prstGeom>
            <a:noFill/>
            <a:ln w="19050" cap="rnd">
              <a:solidFill>
                <a:srgbClr val="808080"/>
              </a:solidFill>
              <a:prstDash val="sysDot"/>
              <a:miter lim="800000"/>
              <a:headEnd type="triangle" w="med" len="med"/>
              <a:tailEnd type="triangle" w="med" len="med"/>
            </a:ln>
          </p:spPr>
        </p:cxnSp>
        <p:cxnSp>
          <p:nvCxnSpPr>
            <p:cNvPr id="11316" name="AutoShape 74"/>
            <p:cNvCxnSpPr>
              <a:cxnSpLocks noChangeShapeType="1"/>
              <a:stCxn id="11342" idx="2"/>
            </p:cNvCxnSpPr>
            <p:nvPr/>
          </p:nvCxnSpPr>
          <p:spPr bwMode="auto">
            <a:xfrm rot="16200000" flipH="1">
              <a:off x="1653" y="2498"/>
              <a:ext cx="302" cy="309"/>
            </a:xfrm>
            <a:prstGeom prst="bentConnector2">
              <a:avLst/>
            </a:prstGeom>
            <a:noFill/>
            <a:ln w="19050">
              <a:solidFill>
                <a:srgbClr val="808080"/>
              </a:solidFill>
              <a:miter lim="800000"/>
              <a:headEnd/>
              <a:tailEnd type="triangle" w="med" len="med"/>
            </a:ln>
          </p:spPr>
        </p:cxnSp>
        <p:cxnSp>
          <p:nvCxnSpPr>
            <p:cNvPr id="11317" name="AutoShape 76"/>
            <p:cNvCxnSpPr>
              <a:cxnSpLocks noChangeShapeType="1"/>
              <a:stCxn id="11332" idx="3"/>
            </p:cNvCxnSpPr>
            <p:nvPr/>
          </p:nvCxnSpPr>
          <p:spPr bwMode="auto">
            <a:xfrm>
              <a:off x="2454" y="3031"/>
              <a:ext cx="210" cy="2"/>
            </a:xfrm>
            <a:prstGeom prst="straightConnector1">
              <a:avLst/>
            </a:prstGeom>
            <a:noFill/>
            <a:ln w="19050">
              <a:solidFill>
                <a:srgbClr val="808080"/>
              </a:solidFill>
              <a:round/>
              <a:headEnd/>
              <a:tailEnd type="triangle" w="med" len="med"/>
            </a:ln>
          </p:spPr>
        </p:cxnSp>
        <p:grpSp>
          <p:nvGrpSpPr>
            <p:cNvPr id="11318" name="Group 81"/>
            <p:cNvGrpSpPr>
              <a:grpSpLocks/>
            </p:cNvGrpSpPr>
            <p:nvPr/>
          </p:nvGrpSpPr>
          <p:grpSpPr bwMode="auto">
            <a:xfrm>
              <a:off x="4150" y="731"/>
              <a:ext cx="327" cy="683"/>
              <a:chOff x="4150" y="731"/>
              <a:chExt cx="327" cy="683"/>
            </a:xfrm>
          </p:grpSpPr>
          <p:grpSp>
            <p:nvGrpSpPr>
              <p:cNvPr id="11328" name="Group 82"/>
              <p:cNvGrpSpPr>
                <a:grpSpLocks/>
              </p:cNvGrpSpPr>
              <p:nvPr/>
            </p:nvGrpSpPr>
            <p:grpSpPr bwMode="auto">
              <a:xfrm>
                <a:off x="4150" y="731"/>
                <a:ext cx="327" cy="464"/>
                <a:chOff x="2631" y="2857"/>
                <a:chExt cx="327" cy="464"/>
              </a:xfrm>
            </p:grpSpPr>
            <p:sp>
              <p:nvSpPr>
                <p:cNvPr id="11330" name="Text Box 83"/>
                <p:cNvSpPr txBox="1">
                  <a:spLocks noChangeArrowheads="1"/>
                </p:cNvSpPr>
                <p:nvPr/>
              </p:nvSpPr>
              <p:spPr bwMode="auto">
                <a:xfrm>
                  <a:off x="2631" y="3186"/>
                  <a:ext cx="327" cy="135"/>
                </a:xfrm>
                <a:prstGeom prst="rect">
                  <a:avLst/>
                </a:prstGeom>
                <a:noFill/>
                <a:ln w="9525">
                  <a:noFill/>
                  <a:miter lim="800000"/>
                  <a:headEnd/>
                  <a:tailEnd/>
                </a:ln>
              </p:spPr>
              <p:txBody>
                <a:bodyPr wrap="none">
                  <a:spAutoFit/>
                </a:bodyPr>
                <a:lstStyle/>
                <a:p>
                  <a:r>
                    <a:rPr kumimoji="0" lang="en-US" altLang="zh-TW">
                      <a:solidFill>
                        <a:srgbClr val="A50021"/>
                      </a:solidFill>
                    </a:rPr>
                    <a:t>tree</a:t>
                  </a:r>
                  <a:r>
                    <a:rPr lang="en-US" altLang="zh-TW">
                      <a:solidFill>
                        <a:srgbClr val="A50021"/>
                      </a:solidFill>
                    </a:rPr>
                    <a:t>file</a:t>
                  </a:r>
                </a:p>
              </p:txBody>
            </p:sp>
            <p:graphicFrame>
              <p:nvGraphicFramePr>
                <p:cNvPr id="11269" name="Object 84"/>
                <p:cNvGraphicFramePr>
                  <a:graphicFrameLocks noChangeAspect="1"/>
                </p:cNvGraphicFramePr>
                <p:nvPr/>
              </p:nvGraphicFramePr>
              <p:xfrm>
                <a:off x="2653" y="2857"/>
                <a:ext cx="283" cy="340"/>
              </p:xfrm>
              <a:graphic>
                <a:graphicData uri="http://schemas.openxmlformats.org/presentationml/2006/ole">
                  <p:oleObj spid="_x0000_s11269" name="Image" r:id="rId16" imgW="380818" imgH="456821" progId="Photoshop.Image.8">
                    <p:embed/>
                  </p:oleObj>
                </a:graphicData>
              </a:graphic>
            </p:graphicFrame>
          </p:grpSp>
          <p:cxnSp>
            <p:nvCxnSpPr>
              <p:cNvPr id="11329" name="AutoShape 85"/>
              <p:cNvCxnSpPr>
                <a:cxnSpLocks noChangeShapeType="1"/>
                <a:stCxn id="11330" idx="2"/>
              </p:cNvCxnSpPr>
              <p:nvPr/>
            </p:nvCxnSpPr>
            <p:spPr bwMode="auto">
              <a:xfrm flipH="1">
                <a:off x="4312" y="1195"/>
                <a:ext cx="2" cy="219"/>
              </a:xfrm>
              <a:prstGeom prst="straightConnector1">
                <a:avLst/>
              </a:prstGeom>
              <a:noFill/>
              <a:ln w="19050">
                <a:solidFill>
                  <a:srgbClr val="006600"/>
                </a:solidFill>
                <a:round/>
                <a:headEnd type="triangle" w="med" len="med"/>
                <a:tailEnd/>
              </a:ln>
            </p:spPr>
          </p:cxnSp>
        </p:grpSp>
        <p:grpSp>
          <p:nvGrpSpPr>
            <p:cNvPr id="11319" name="Group 97"/>
            <p:cNvGrpSpPr>
              <a:grpSpLocks/>
            </p:cNvGrpSpPr>
            <p:nvPr/>
          </p:nvGrpSpPr>
          <p:grpSpPr bwMode="auto">
            <a:xfrm>
              <a:off x="1973" y="1570"/>
              <a:ext cx="2517" cy="1743"/>
              <a:chOff x="1973" y="1570"/>
              <a:chExt cx="2517" cy="1743"/>
            </a:xfrm>
          </p:grpSpPr>
          <p:grpSp>
            <p:nvGrpSpPr>
              <p:cNvPr id="11320" name="Group 98"/>
              <p:cNvGrpSpPr>
                <a:grpSpLocks/>
              </p:cNvGrpSpPr>
              <p:nvPr/>
            </p:nvGrpSpPr>
            <p:grpSpPr bwMode="auto">
              <a:xfrm>
                <a:off x="1973" y="2025"/>
                <a:ext cx="308" cy="464"/>
                <a:chOff x="100" y="2055"/>
                <a:chExt cx="308" cy="464"/>
              </a:xfrm>
            </p:grpSpPr>
            <p:sp>
              <p:nvSpPr>
                <p:cNvPr id="11327" name="Text Box 99"/>
                <p:cNvSpPr txBox="1">
                  <a:spLocks noChangeArrowheads="1"/>
                </p:cNvSpPr>
                <p:nvPr/>
              </p:nvSpPr>
              <p:spPr bwMode="auto">
                <a:xfrm>
                  <a:off x="100" y="2384"/>
                  <a:ext cx="308" cy="135"/>
                </a:xfrm>
                <a:prstGeom prst="rect">
                  <a:avLst/>
                </a:prstGeom>
                <a:noFill/>
                <a:ln w="9525">
                  <a:noFill/>
                  <a:miter lim="800000"/>
                  <a:headEnd/>
                  <a:tailEnd/>
                </a:ln>
              </p:spPr>
              <p:txBody>
                <a:bodyPr wrap="none">
                  <a:spAutoFit/>
                </a:bodyPr>
                <a:lstStyle/>
                <a:p>
                  <a:r>
                    <a:rPr lang="en-US" altLang="zh-TW">
                      <a:solidFill>
                        <a:srgbClr val="A50021"/>
                      </a:solidFill>
                    </a:rPr>
                    <a:t>outfile</a:t>
                  </a:r>
                </a:p>
              </p:txBody>
            </p:sp>
            <p:graphicFrame>
              <p:nvGraphicFramePr>
                <p:cNvPr id="11268" name="Object 100"/>
                <p:cNvGraphicFramePr>
                  <a:graphicFrameLocks noChangeAspect="1"/>
                </p:cNvGraphicFramePr>
                <p:nvPr/>
              </p:nvGraphicFramePr>
              <p:xfrm>
                <a:off x="111" y="2055"/>
                <a:ext cx="286" cy="340"/>
              </p:xfrm>
              <a:graphic>
                <a:graphicData uri="http://schemas.openxmlformats.org/presentationml/2006/ole">
                  <p:oleObj spid="_x0000_s11268" name="Image" r:id="rId17" imgW="406063" imgH="482370" progId="Photoshop.Image.8">
                    <p:embed/>
                  </p:oleObj>
                </a:graphicData>
              </a:graphic>
            </p:graphicFrame>
          </p:grpSp>
          <p:grpSp>
            <p:nvGrpSpPr>
              <p:cNvPr id="11321" name="Group 101"/>
              <p:cNvGrpSpPr>
                <a:grpSpLocks/>
              </p:cNvGrpSpPr>
              <p:nvPr/>
            </p:nvGrpSpPr>
            <p:grpSpPr bwMode="auto">
              <a:xfrm>
                <a:off x="2661" y="2849"/>
                <a:ext cx="333" cy="464"/>
                <a:chOff x="2631" y="2857"/>
                <a:chExt cx="333" cy="464"/>
              </a:xfrm>
            </p:grpSpPr>
            <p:sp>
              <p:nvSpPr>
                <p:cNvPr id="11326" name="Text Box 102"/>
                <p:cNvSpPr txBox="1">
                  <a:spLocks noChangeArrowheads="1"/>
                </p:cNvSpPr>
                <p:nvPr/>
              </p:nvSpPr>
              <p:spPr bwMode="auto">
                <a:xfrm>
                  <a:off x="2631" y="3186"/>
                  <a:ext cx="333" cy="135"/>
                </a:xfrm>
                <a:prstGeom prst="rect">
                  <a:avLst/>
                </a:prstGeom>
                <a:noFill/>
                <a:ln w="9525">
                  <a:noFill/>
                  <a:miter lim="800000"/>
                  <a:headEnd/>
                  <a:tailEnd/>
                </a:ln>
              </p:spPr>
              <p:txBody>
                <a:bodyPr wrap="none">
                  <a:spAutoFit/>
                </a:bodyPr>
                <a:lstStyle/>
                <a:p>
                  <a:r>
                    <a:rPr kumimoji="0" lang="en-US" altLang="zh-TW">
                      <a:solidFill>
                        <a:schemeClr val="bg2"/>
                      </a:solidFill>
                    </a:rPr>
                    <a:t>outtree</a:t>
                  </a:r>
                  <a:endParaRPr lang="en-US" altLang="zh-TW">
                    <a:solidFill>
                      <a:schemeClr val="bg2"/>
                    </a:solidFill>
                  </a:endParaRPr>
                </a:p>
              </p:txBody>
            </p:sp>
            <p:graphicFrame>
              <p:nvGraphicFramePr>
                <p:cNvPr id="11267" name="Object 103"/>
                <p:cNvGraphicFramePr>
                  <a:graphicFrameLocks noChangeAspect="1"/>
                </p:cNvGraphicFramePr>
                <p:nvPr/>
              </p:nvGraphicFramePr>
              <p:xfrm>
                <a:off x="2653" y="2857"/>
                <a:ext cx="283" cy="340"/>
              </p:xfrm>
              <a:graphic>
                <a:graphicData uri="http://schemas.openxmlformats.org/presentationml/2006/ole">
                  <p:oleObj spid="_x0000_s11267" name="Image" r:id="rId18" imgW="380818" imgH="456821" progId="Photoshop.Image.8">
                    <p:embed/>
                  </p:oleObj>
                </a:graphicData>
              </a:graphic>
            </p:graphicFrame>
          </p:grpSp>
          <p:cxnSp>
            <p:nvCxnSpPr>
              <p:cNvPr id="11322" name="AutoShape 104"/>
              <p:cNvCxnSpPr>
                <a:cxnSpLocks noChangeShapeType="1"/>
              </p:cNvCxnSpPr>
              <p:nvPr/>
            </p:nvCxnSpPr>
            <p:spPr bwMode="auto">
              <a:xfrm flipV="1">
                <a:off x="3564" y="1570"/>
                <a:ext cx="926" cy="1449"/>
              </a:xfrm>
              <a:prstGeom prst="bentConnector3">
                <a:avLst>
                  <a:gd name="adj1" fmla="val 115551"/>
                </a:avLst>
              </a:prstGeom>
              <a:noFill/>
              <a:ln w="19050">
                <a:solidFill>
                  <a:schemeClr val="bg2"/>
                </a:solidFill>
                <a:miter lim="800000"/>
                <a:headEnd/>
                <a:tailEnd type="triangle" w="med" len="med"/>
              </a:ln>
            </p:spPr>
          </p:cxnSp>
          <p:grpSp>
            <p:nvGrpSpPr>
              <p:cNvPr id="11323" name="Group 105"/>
              <p:cNvGrpSpPr>
                <a:grpSpLocks/>
              </p:cNvGrpSpPr>
              <p:nvPr/>
            </p:nvGrpSpPr>
            <p:grpSpPr bwMode="auto">
              <a:xfrm>
                <a:off x="3281" y="2849"/>
                <a:ext cx="300" cy="464"/>
                <a:chOff x="3545" y="1414"/>
                <a:chExt cx="300" cy="464"/>
              </a:xfrm>
            </p:grpSpPr>
            <p:sp>
              <p:nvSpPr>
                <p:cNvPr id="11325" name="Text Box 106"/>
                <p:cNvSpPr txBox="1">
                  <a:spLocks noChangeArrowheads="1"/>
                </p:cNvSpPr>
                <p:nvPr/>
              </p:nvSpPr>
              <p:spPr bwMode="auto">
                <a:xfrm>
                  <a:off x="3554" y="1743"/>
                  <a:ext cx="291" cy="135"/>
                </a:xfrm>
                <a:prstGeom prst="rect">
                  <a:avLst/>
                </a:prstGeom>
                <a:noFill/>
                <a:ln w="9525">
                  <a:noFill/>
                  <a:miter lim="800000"/>
                  <a:headEnd/>
                  <a:tailEnd/>
                </a:ln>
              </p:spPr>
              <p:txBody>
                <a:bodyPr wrap="none">
                  <a:spAutoFit/>
                </a:bodyPr>
                <a:lstStyle/>
                <a:p>
                  <a:r>
                    <a:rPr kumimoji="0" lang="en-US" altLang="zh-TW">
                      <a:solidFill>
                        <a:schemeClr val="bg2"/>
                      </a:solidFill>
                    </a:rPr>
                    <a:t>intree</a:t>
                  </a:r>
                  <a:endParaRPr lang="en-US" altLang="zh-TW">
                    <a:solidFill>
                      <a:schemeClr val="bg2"/>
                    </a:solidFill>
                  </a:endParaRPr>
                </a:p>
              </p:txBody>
            </p:sp>
            <p:graphicFrame>
              <p:nvGraphicFramePr>
                <p:cNvPr id="11266" name="Object 107"/>
                <p:cNvGraphicFramePr>
                  <a:graphicFrameLocks noChangeAspect="1"/>
                </p:cNvGraphicFramePr>
                <p:nvPr/>
              </p:nvGraphicFramePr>
              <p:xfrm>
                <a:off x="3545" y="1414"/>
                <a:ext cx="283" cy="340"/>
              </p:xfrm>
              <a:graphic>
                <a:graphicData uri="http://schemas.openxmlformats.org/presentationml/2006/ole">
                  <p:oleObj spid="_x0000_s11266" name="Image" r:id="rId19" imgW="380818" imgH="456821" progId="Photoshop.Image.8">
                    <p:embed/>
                  </p:oleObj>
                </a:graphicData>
              </a:graphic>
            </p:graphicFrame>
          </p:grpSp>
          <p:cxnSp>
            <p:nvCxnSpPr>
              <p:cNvPr id="11324" name="AutoShape 108"/>
              <p:cNvCxnSpPr>
                <a:cxnSpLocks noChangeShapeType="1"/>
              </p:cNvCxnSpPr>
              <p:nvPr/>
            </p:nvCxnSpPr>
            <p:spPr bwMode="auto">
              <a:xfrm>
                <a:off x="2966" y="3019"/>
                <a:ext cx="315" cy="0"/>
              </a:xfrm>
              <a:prstGeom prst="straightConnector1">
                <a:avLst/>
              </a:prstGeom>
              <a:noFill/>
              <a:ln w="19050">
                <a:solidFill>
                  <a:schemeClr val="bg2"/>
                </a:solidFill>
                <a:round/>
                <a:headEnd/>
                <a:tailEnd type="triangle" w="med" len="med"/>
              </a:ln>
            </p:spPr>
          </p:cxnSp>
        </p:grpSp>
      </p:grpSp>
      <p:sp>
        <p:nvSpPr>
          <p:cNvPr id="11279" name="AutoShape 2"/>
          <p:cNvSpPr>
            <a:spLocks noChangeArrowheads="1"/>
          </p:cNvSpPr>
          <p:nvPr/>
        </p:nvSpPr>
        <p:spPr bwMode="auto">
          <a:xfrm>
            <a:off x="611188" y="549275"/>
            <a:ext cx="1547812" cy="647700"/>
          </a:xfrm>
          <a:prstGeom prst="roundRect">
            <a:avLst>
              <a:gd name="adj" fmla="val 16667"/>
            </a:avLst>
          </a:prstGeom>
          <a:solidFill>
            <a:srgbClr val="FFFFCC"/>
          </a:solidFill>
          <a:ln w="9525">
            <a:noFill/>
            <a:round/>
            <a:headEnd/>
            <a:tailEnd/>
          </a:ln>
          <a:effectLst>
            <a:prstShdw prst="shdw17" dist="17961" dir="2700000">
              <a:srgbClr val="99997A"/>
            </a:prstShdw>
          </a:effectLst>
        </p:spPr>
        <p:txBody>
          <a:bodyPr wrap="none" anchor="ctr"/>
          <a:lstStyle/>
          <a:p>
            <a:r>
              <a:rPr lang="en-US" altLang="zh-TW" sz="1800">
                <a:solidFill>
                  <a:schemeClr val="accent2"/>
                </a:solidFill>
                <a:ea typeface="新細明體" pitchFamily="18" charset="-120"/>
              </a:rPr>
              <a:t>Step 2.4</a:t>
            </a:r>
          </a:p>
        </p:txBody>
      </p:sp>
      <p:cxnSp>
        <p:nvCxnSpPr>
          <p:cNvPr id="11280" name="AutoShape 111"/>
          <p:cNvCxnSpPr>
            <a:cxnSpLocks noChangeShapeType="1"/>
          </p:cNvCxnSpPr>
          <p:nvPr/>
        </p:nvCxnSpPr>
        <p:spPr bwMode="auto">
          <a:xfrm flipV="1">
            <a:off x="3603625" y="3505200"/>
            <a:ext cx="292100" cy="1588"/>
          </a:xfrm>
          <a:prstGeom prst="straightConnector1">
            <a:avLst/>
          </a:prstGeom>
          <a:noFill/>
          <a:ln w="19050">
            <a:solidFill>
              <a:srgbClr val="006600"/>
            </a:solidFill>
            <a:round/>
            <a:headEnd/>
            <a:tailEnd type="triangle" w="med" len="med"/>
          </a:ln>
        </p:spPr>
      </p:cxnSp>
      <p:grpSp>
        <p:nvGrpSpPr>
          <p:cNvPr id="11281" name="Group 96"/>
          <p:cNvGrpSpPr>
            <a:grpSpLocks/>
          </p:cNvGrpSpPr>
          <p:nvPr/>
        </p:nvGrpSpPr>
        <p:grpSpPr bwMode="auto">
          <a:xfrm>
            <a:off x="1800225" y="800100"/>
            <a:ext cx="6877050" cy="5859463"/>
            <a:chOff x="1134" y="504"/>
            <a:chExt cx="4332" cy="3691"/>
          </a:xfrm>
        </p:grpSpPr>
        <p:pic>
          <p:nvPicPr>
            <p:cNvPr id="11283" name="Picture 88"/>
            <p:cNvPicPr>
              <a:picLocks noChangeAspect="1" noChangeArrowheads="1"/>
            </p:cNvPicPr>
            <p:nvPr/>
          </p:nvPicPr>
          <p:blipFill>
            <a:blip r:embed="rId20"/>
            <a:srcRect/>
            <a:stretch>
              <a:fillRect/>
            </a:stretch>
          </p:blipFill>
          <p:spPr bwMode="auto">
            <a:xfrm>
              <a:off x="4604" y="504"/>
              <a:ext cx="845" cy="701"/>
            </a:xfrm>
            <a:prstGeom prst="rect">
              <a:avLst/>
            </a:prstGeom>
            <a:noFill/>
            <a:ln w="9525">
              <a:noFill/>
              <a:miter lim="800000"/>
              <a:headEnd/>
              <a:tailEnd/>
            </a:ln>
          </p:spPr>
        </p:pic>
        <p:pic>
          <p:nvPicPr>
            <p:cNvPr id="11284" name="Picture 89"/>
            <p:cNvPicPr>
              <a:picLocks noChangeAspect="1" noChangeArrowheads="1"/>
            </p:cNvPicPr>
            <p:nvPr/>
          </p:nvPicPr>
          <p:blipFill>
            <a:blip r:embed="rId21"/>
            <a:srcRect/>
            <a:stretch>
              <a:fillRect/>
            </a:stretch>
          </p:blipFill>
          <p:spPr bwMode="auto">
            <a:xfrm>
              <a:off x="4200" y="2568"/>
              <a:ext cx="1129" cy="1627"/>
            </a:xfrm>
            <a:prstGeom prst="rect">
              <a:avLst/>
            </a:prstGeom>
            <a:noFill/>
            <a:ln w="9525">
              <a:noFill/>
              <a:miter lim="800000"/>
              <a:headEnd/>
              <a:tailEnd/>
            </a:ln>
          </p:spPr>
        </p:pic>
        <p:sp>
          <p:nvSpPr>
            <p:cNvPr id="11285" name="Text Box 90"/>
            <p:cNvSpPr txBox="1">
              <a:spLocks noChangeArrowheads="1"/>
            </p:cNvSpPr>
            <p:nvPr/>
          </p:nvSpPr>
          <p:spPr bwMode="auto">
            <a:xfrm>
              <a:off x="4876" y="913"/>
              <a:ext cx="590" cy="326"/>
            </a:xfrm>
            <a:prstGeom prst="rect">
              <a:avLst/>
            </a:prstGeom>
            <a:noFill/>
            <a:ln w="9525">
              <a:noFill/>
              <a:miter lim="800000"/>
              <a:headEnd/>
              <a:tailEnd/>
            </a:ln>
          </p:spPr>
          <p:txBody>
            <a:bodyPr>
              <a:spAutoFit/>
            </a:bodyPr>
            <a:lstStyle/>
            <a:p>
              <a:pPr algn="ctr"/>
              <a:r>
                <a:rPr lang="en-US" altLang="zh-TW" sz="1400">
                  <a:solidFill>
                    <a:srgbClr val="FF33CC"/>
                  </a:solidFill>
                </a:rPr>
                <a:t>THIS TREE</a:t>
              </a:r>
            </a:p>
          </p:txBody>
        </p:sp>
        <p:sp>
          <p:nvSpPr>
            <p:cNvPr id="11286" name="Text Box 91"/>
            <p:cNvSpPr txBox="1">
              <a:spLocks noChangeArrowheads="1"/>
            </p:cNvSpPr>
            <p:nvPr/>
          </p:nvSpPr>
          <p:spPr bwMode="auto">
            <a:xfrm>
              <a:off x="4558" y="3589"/>
              <a:ext cx="689" cy="326"/>
            </a:xfrm>
            <a:prstGeom prst="rect">
              <a:avLst/>
            </a:prstGeom>
            <a:noFill/>
            <a:ln w="9525">
              <a:noFill/>
              <a:miter lim="800000"/>
              <a:headEnd/>
              <a:tailEnd/>
            </a:ln>
          </p:spPr>
          <p:txBody>
            <a:bodyPr wrap="none">
              <a:spAutoFit/>
            </a:bodyPr>
            <a:lstStyle/>
            <a:p>
              <a:pPr algn="ctr"/>
              <a:r>
                <a:rPr lang="en-US" altLang="zh-TW" sz="1400">
                  <a:solidFill>
                    <a:srgbClr val="FF33CC"/>
                  </a:solidFill>
                </a:rPr>
                <a:t>THESE</a:t>
              </a:r>
            </a:p>
            <a:p>
              <a:pPr algn="ctr"/>
              <a:r>
                <a:rPr lang="en-US" altLang="zh-TW" sz="1400">
                  <a:solidFill>
                    <a:srgbClr val="FF33CC"/>
                  </a:solidFill>
                </a:rPr>
                <a:t>DISTANCE</a:t>
              </a:r>
            </a:p>
          </p:txBody>
        </p:sp>
        <p:pic>
          <p:nvPicPr>
            <p:cNvPr id="11287" name="Picture 87"/>
            <p:cNvPicPr>
              <a:picLocks noChangeAspect="1" noChangeArrowheads="1"/>
            </p:cNvPicPr>
            <p:nvPr/>
          </p:nvPicPr>
          <p:blipFill>
            <a:blip r:embed="rId22"/>
            <a:srcRect/>
            <a:stretch>
              <a:fillRect/>
            </a:stretch>
          </p:blipFill>
          <p:spPr bwMode="auto">
            <a:xfrm>
              <a:off x="1134" y="2591"/>
              <a:ext cx="2766" cy="1061"/>
            </a:xfrm>
            <a:prstGeom prst="rect">
              <a:avLst/>
            </a:prstGeom>
            <a:noFill/>
            <a:ln w="9525">
              <a:noFill/>
              <a:miter lim="800000"/>
              <a:headEnd/>
              <a:tailEnd/>
            </a:ln>
          </p:spPr>
        </p:pic>
      </p:grpSp>
      <p:sp>
        <p:nvSpPr>
          <p:cNvPr id="88" name="投影片編號版面配置區 87"/>
          <p:cNvSpPr>
            <a:spLocks noGrp="1"/>
          </p:cNvSpPr>
          <p:nvPr>
            <p:ph type="sldNum" sz="quarter" idx="12"/>
          </p:nvPr>
        </p:nvSpPr>
        <p:spPr/>
        <p:txBody>
          <a:bodyPr/>
          <a:lstStyle/>
          <a:p>
            <a:pPr>
              <a:defRPr/>
            </a:pPr>
            <a:fld id="{06864919-1311-4ACB-B9C2-EC912E9939CF}" type="slidenum">
              <a:rPr lang="en-US" altLang="zh-TW" smtClean="0"/>
              <a:pPr>
                <a:defRPr/>
              </a:pPr>
              <a:t>64</a:t>
            </a:fld>
            <a:endParaRPr lang="en-US" altLang="zh-TW"/>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50"/>
          <p:cNvSpPr txBox="1">
            <a:spLocks noChangeArrowheads="1"/>
          </p:cNvSpPr>
          <p:nvPr/>
        </p:nvSpPr>
        <p:spPr bwMode="auto">
          <a:xfrm>
            <a:off x="7092950" y="5480050"/>
            <a:ext cx="950913" cy="304800"/>
          </a:xfrm>
          <a:prstGeom prst="rect">
            <a:avLst/>
          </a:prstGeom>
          <a:noFill/>
          <a:ln w="9525">
            <a:noFill/>
            <a:miter lim="800000"/>
            <a:headEnd/>
            <a:tailEnd/>
          </a:ln>
        </p:spPr>
        <p:txBody>
          <a:bodyPr wrap="none">
            <a:spAutoFit/>
          </a:bodyPr>
          <a:lstStyle/>
          <a:p>
            <a:r>
              <a:rPr kumimoji="0" lang="en-US" altLang="zh-TW" sz="1400"/>
              <a:t>unr</a:t>
            </a:r>
            <a:r>
              <a:rPr lang="en-US" altLang="zh-TW" sz="1400"/>
              <a:t>ooted</a:t>
            </a:r>
          </a:p>
        </p:txBody>
      </p:sp>
      <p:grpSp>
        <p:nvGrpSpPr>
          <p:cNvPr id="72707" name="Group 175"/>
          <p:cNvGrpSpPr>
            <a:grpSpLocks/>
          </p:cNvGrpSpPr>
          <p:nvPr/>
        </p:nvGrpSpPr>
        <p:grpSpPr bwMode="auto">
          <a:xfrm>
            <a:off x="731838" y="1327150"/>
            <a:ext cx="7678737" cy="4214813"/>
            <a:chOff x="385" y="346"/>
            <a:chExt cx="4837" cy="2655"/>
          </a:xfrm>
        </p:grpSpPr>
        <p:grpSp>
          <p:nvGrpSpPr>
            <p:cNvPr id="72709" name="Group 134"/>
            <p:cNvGrpSpPr>
              <a:grpSpLocks noChangeAspect="1"/>
            </p:cNvGrpSpPr>
            <p:nvPr/>
          </p:nvGrpSpPr>
          <p:grpSpPr bwMode="auto">
            <a:xfrm>
              <a:off x="3651" y="346"/>
              <a:ext cx="1571" cy="2223"/>
              <a:chOff x="3651" y="346"/>
              <a:chExt cx="1571" cy="2223"/>
            </a:xfrm>
          </p:grpSpPr>
          <p:sp>
            <p:nvSpPr>
              <p:cNvPr id="72711" name="AutoShape 133"/>
              <p:cNvSpPr>
                <a:spLocks noChangeAspect="1" noChangeArrowheads="1" noTextEdit="1"/>
              </p:cNvSpPr>
              <p:nvPr/>
            </p:nvSpPr>
            <p:spPr bwMode="auto">
              <a:xfrm>
                <a:off x="3651" y="346"/>
                <a:ext cx="1571" cy="2223"/>
              </a:xfrm>
              <a:prstGeom prst="rect">
                <a:avLst/>
              </a:prstGeom>
              <a:noFill/>
              <a:ln w="9525">
                <a:noFill/>
                <a:miter lim="800000"/>
                <a:headEnd/>
                <a:tailEnd/>
              </a:ln>
            </p:spPr>
            <p:txBody>
              <a:bodyPr/>
              <a:lstStyle/>
              <a:p>
                <a:endParaRPr lang="zh-TW" altLang="en-US"/>
              </a:p>
            </p:txBody>
          </p:sp>
          <p:sp>
            <p:nvSpPr>
              <p:cNvPr id="72712" name="Line 135"/>
              <p:cNvSpPr>
                <a:spLocks noChangeShapeType="1"/>
              </p:cNvSpPr>
              <p:nvPr/>
            </p:nvSpPr>
            <p:spPr bwMode="auto">
              <a:xfrm>
                <a:off x="3655" y="2174"/>
                <a:ext cx="18" cy="1"/>
              </a:xfrm>
              <a:prstGeom prst="line">
                <a:avLst/>
              </a:prstGeom>
              <a:noFill/>
              <a:ln w="3175">
                <a:solidFill>
                  <a:srgbClr val="000000"/>
                </a:solidFill>
                <a:round/>
                <a:headEnd/>
                <a:tailEnd/>
              </a:ln>
            </p:spPr>
            <p:txBody>
              <a:bodyPr/>
              <a:lstStyle/>
              <a:p>
                <a:endParaRPr lang="zh-TW" altLang="en-US"/>
              </a:p>
            </p:txBody>
          </p:sp>
          <p:sp>
            <p:nvSpPr>
              <p:cNvPr id="72713" name="Rectangle 136"/>
              <p:cNvSpPr>
                <a:spLocks noChangeArrowheads="1"/>
              </p:cNvSpPr>
              <p:nvPr/>
            </p:nvSpPr>
            <p:spPr bwMode="auto">
              <a:xfrm>
                <a:off x="3668" y="2143"/>
                <a:ext cx="106"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10</a:t>
                </a:r>
                <a:endParaRPr lang="en-US" altLang="zh-TW" sz="1200"/>
              </a:p>
            </p:txBody>
          </p:sp>
          <p:sp>
            <p:nvSpPr>
              <p:cNvPr id="72714" name="Line 137"/>
              <p:cNvSpPr>
                <a:spLocks noChangeShapeType="1"/>
              </p:cNvSpPr>
              <p:nvPr/>
            </p:nvSpPr>
            <p:spPr bwMode="auto">
              <a:xfrm flipH="1">
                <a:off x="3655" y="362"/>
                <a:ext cx="191" cy="1"/>
              </a:xfrm>
              <a:prstGeom prst="line">
                <a:avLst/>
              </a:prstGeom>
              <a:noFill/>
              <a:ln w="3175">
                <a:solidFill>
                  <a:srgbClr val="000000"/>
                </a:solidFill>
                <a:round/>
                <a:headEnd/>
                <a:tailEnd/>
              </a:ln>
            </p:spPr>
            <p:txBody>
              <a:bodyPr/>
              <a:lstStyle/>
              <a:p>
                <a:endParaRPr lang="zh-TW" altLang="en-US"/>
              </a:p>
            </p:txBody>
          </p:sp>
          <p:sp>
            <p:nvSpPr>
              <p:cNvPr id="72715" name="Rectangle 138"/>
              <p:cNvSpPr>
                <a:spLocks noChangeArrowheads="1"/>
              </p:cNvSpPr>
              <p:nvPr/>
            </p:nvSpPr>
            <p:spPr bwMode="auto">
              <a:xfrm>
                <a:off x="3859" y="346"/>
                <a:ext cx="309"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SEQ03</a:t>
                </a:r>
                <a:endParaRPr lang="en-US" altLang="zh-TW" sz="1200"/>
              </a:p>
            </p:txBody>
          </p:sp>
          <p:sp>
            <p:nvSpPr>
              <p:cNvPr id="72716" name="Line 139"/>
              <p:cNvSpPr>
                <a:spLocks noChangeShapeType="1"/>
              </p:cNvSpPr>
              <p:nvPr/>
            </p:nvSpPr>
            <p:spPr bwMode="auto">
              <a:xfrm flipH="1">
                <a:off x="3846" y="557"/>
                <a:ext cx="192" cy="1"/>
              </a:xfrm>
              <a:prstGeom prst="line">
                <a:avLst/>
              </a:prstGeom>
              <a:noFill/>
              <a:ln w="3175">
                <a:solidFill>
                  <a:srgbClr val="000000"/>
                </a:solidFill>
                <a:round/>
                <a:headEnd/>
                <a:tailEnd/>
              </a:ln>
            </p:spPr>
            <p:txBody>
              <a:bodyPr/>
              <a:lstStyle/>
              <a:p>
                <a:endParaRPr lang="zh-TW" altLang="en-US"/>
              </a:p>
            </p:txBody>
          </p:sp>
          <p:sp>
            <p:nvSpPr>
              <p:cNvPr id="72717" name="Rectangle 140"/>
              <p:cNvSpPr>
                <a:spLocks noChangeArrowheads="1"/>
              </p:cNvSpPr>
              <p:nvPr/>
            </p:nvSpPr>
            <p:spPr bwMode="auto">
              <a:xfrm>
                <a:off x="4051" y="543"/>
                <a:ext cx="309"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SEQ01</a:t>
                </a:r>
                <a:endParaRPr lang="en-US" altLang="zh-TW" sz="1200"/>
              </a:p>
            </p:txBody>
          </p:sp>
          <p:sp>
            <p:nvSpPr>
              <p:cNvPr id="72718" name="Line 141"/>
              <p:cNvSpPr>
                <a:spLocks noChangeShapeType="1"/>
              </p:cNvSpPr>
              <p:nvPr/>
            </p:nvSpPr>
            <p:spPr bwMode="auto">
              <a:xfrm flipH="1">
                <a:off x="4038" y="753"/>
                <a:ext cx="191" cy="1"/>
              </a:xfrm>
              <a:prstGeom prst="line">
                <a:avLst/>
              </a:prstGeom>
              <a:noFill/>
              <a:ln w="3175">
                <a:solidFill>
                  <a:srgbClr val="000000"/>
                </a:solidFill>
                <a:round/>
                <a:headEnd/>
                <a:tailEnd/>
              </a:ln>
            </p:spPr>
            <p:txBody>
              <a:bodyPr/>
              <a:lstStyle/>
              <a:p>
                <a:endParaRPr lang="zh-TW" altLang="en-US"/>
              </a:p>
            </p:txBody>
          </p:sp>
          <p:sp>
            <p:nvSpPr>
              <p:cNvPr id="72719" name="Rectangle 142"/>
              <p:cNvSpPr>
                <a:spLocks noChangeArrowheads="1"/>
              </p:cNvSpPr>
              <p:nvPr/>
            </p:nvSpPr>
            <p:spPr bwMode="auto">
              <a:xfrm>
                <a:off x="4242" y="737"/>
                <a:ext cx="309"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SEQ10</a:t>
                </a:r>
                <a:endParaRPr lang="en-US" altLang="zh-TW" sz="1200"/>
              </a:p>
            </p:txBody>
          </p:sp>
          <p:sp>
            <p:nvSpPr>
              <p:cNvPr id="72720" name="Line 143"/>
              <p:cNvSpPr>
                <a:spLocks noChangeShapeType="1"/>
              </p:cNvSpPr>
              <p:nvPr/>
            </p:nvSpPr>
            <p:spPr bwMode="auto">
              <a:xfrm flipH="1">
                <a:off x="4141" y="947"/>
                <a:ext cx="191" cy="1"/>
              </a:xfrm>
              <a:prstGeom prst="line">
                <a:avLst/>
              </a:prstGeom>
              <a:noFill/>
              <a:ln w="3175">
                <a:solidFill>
                  <a:srgbClr val="000000"/>
                </a:solidFill>
                <a:round/>
                <a:headEnd/>
                <a:tailEnd/>
              </a:ln>
            </p:spPr>
            <p:txBody>
              <a:bodyPr/>
              <a:lstStyle/>
              <a:p>
                <a:endParaRPr lang="zh-TW" altLang="en-US"/>
              </a:p>
            </p:txBody>
          </p:sp>
          <p:sp>
            <p:nvSpPr>
              <p:cNvPr id="72721" name="Rectangle 144"/>
              <p:cNvSpPr>
                <a:spLocks noChangeArrowheads="1"/>
              </p:cNvSpPr>
              <p:nvPr/>
            </p:nvSpPr>
            <p:spPr bwMode="auto">
              <a:xfrm>
                <a:off x="4345" y="933"/>
                <a:ext cx="309"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SEQ04</a:t>
                </a:r>
                <a:endParaRPr lang="en-US" altLang="zh-TW" sz="1200"/>
              </a:p>
            </p:txBody>
          </p:sp>
          <p:sp>
            <p:nvSpPr>
              <p:cNvPr id="72722" name="Line 145"/>
              <p:cNvSpPr>
                <a:spLocks noChangeShapeType="1"/>
              </p:cNvSpPr>
              <p:nvPr/>
            </p:nvSpPr>
            <p:spPr bwMode="auto">
              <a:xfrm flipH="1">
                <a:off x="4448" y="1144"/>
                <a:ext cx="190" cy="1"/>
              </a:xfrm>
              <a:prstGeom prst="line">
                <a:avLst/>
              </a:prstGeom>
              <a:noFill/>
              <a:ln w="3175">
                <a:solidFill>
                  <a:srgbClr val="000000"/>
                </a:solidFill>
                <a:round/>
                <a:headEnd/>
                <a:tailEnd/>
              </a:ln>
            </p:spPr>
            <p:txBody>
              <a:bodyPr/>
              <a:lstStyle/>
              <a:p>
                <a:endParaRPr lang="zh-TW" altLang="en-US"/>
              </a:p>
            </p:txBody>
          </p:sp>
          <p:sp>
            <p:nvSpPr>
              <p:cNvPr id="72723" name="Rectangle 146"/>
              <p:cNvSpPr>
                <a:spLocks noChangeArrowheads="1"/>
              </p:cNvSpPr>
              <p:nvPr/>
            </p:nvSpPr>
            <p:spPr bwMode="auto">
              <a:xfrm>
                <a:off x="4652" y="1128"/>
                <a:ext cx="309"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SEQ02</a:t>
                </a:r>
                <a:endParaRPr lang="en-US" altLang="zh-TW" sz="1200"/>
              </a:p>
            </p:txBody>
          </p:sp>
          <p:sp>
            <p:nvSpPr>
              <p:cNvPr id="72724" name="Line 147"/>
              <p:cNvSpPr>
                <a:spLocks noChangeShapeType="1"/>
              </p:cNvSpPr>
              <p:nvPr/>
            </p:nvSpPr>
            <p:spPr bwMode="auto">
              <a:xfrm flipH="1">
                <a:off x="4562" y="1338"/>
                <a:ext cx="192" cy="1"/>
              </a:xfrm>
              <a:prstGeom prst="line">
                <a:avLst/>
              </a:prstGeom>
              <a:noFill/>
              <a:ln w="3175">
                <a:solidFill>
                  <a:srgbClr val="000000"/>
                </a:solidFill>
                <a:round/>
                <a:headEnd/>
                <a:tailEnd/>
              </a:ln>
            </p:spPr>
            <p:txBody>
              <a:bodyPr/>
              <a:lstStyle/>
              <a:p>
                <a:endParaRPr lang="zh-TW" altLang="en-US"/>
              </a:p>
            </p:txBody>
          </p:sp>
          <p:sp>
            <p:nvSpPr>
              <p:cNvPr id="72725" name="Rectangle 148"/>
              <p:cNvSpPr>
                <a:spLocks noChangeArrowheads="1"/>
              </p:cNvSpPr>
              <p:nvPr/>
            </p:nvSpPr>
            <p:spPr bwMode="auto">
              <a:xfrm>
                <a:off x="4768" y="1324"/>
                <a:ext cx="309"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SEQ05</a:t>
                </a:r>
                <a:endParaRPr lang="en-US" altLang="zh-TW" sz="1200"/>
              </a:p>
            </p:txBody>
          </p:sp>
          <p:sp>
            <p:nvSpPr>
              <p:cNvPr id="72726" name="Line 149"/>
              <p:cNvSpPr>
                <a:spLocks noChangeShapeType="1"/>
              </p:cNvSpPr>
              <p:nvPr/>
            </p:nvSpPr>
            <p:spPr bwMode="auto">
              <a:xfrm flipH="1">
                <a:off x="4562" y="1535"/>
                <a:ext cx="192" cy="1"/>
              </a:xfrm>
              <a:prstGeom prst="line">
                <a:avLst/>
              </a:prstGeom>
              <a:noFill/>
              <a:ln w="3175">
                <a:solidFill>
                  <a:srgbClr val="000000"/>
                </a:solidFill>
                <a:round/>
                <a:headEnd/>
                <a:tailEnd/>
              </a:ln>
            </p:spPr>
            <p:txBody>
              <a:bodyPr/>
              <a:lstStyle/>
              <a:p>
                <a:endParaRPr lang="zh-TW" altLang="en-US"/>
              </a:p>
            </p:txBody>
          </p:sp>
          <p:sp>
            <p:nvSpPr>
              <p:cNvPr id="72727" name="Rectangle 150"/>
              <p:cNvSpPr>
                <a:spLocks noChangeArrowheads="1"/>
              </p:cNvSpPr>
              <p:nvPr/>
            </p:nvSpPr>
            <p:spPr bwMode="auto">
              <a:xfrm>
                <a:off x="4768" y="1518"/>
                <a:ext cx="309"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SEQ06</a:t>
                </a:r>
                <a:endParaRPr lang="en-US" altLang="zh-TW" sz="1200"/>
              </a:p>
            </p:txBody>
          </p:sp>
          <p:sp>
            <p:nvSpPr>
              <p:cNvPr id="72728" name="Line 151"/>
              <p:cNvSpPr>
                <a:spLocks noChangeShapeType="1"/>
              </p:cNvSpPr>
              <p:nvPr/>
            </p:nvSpPr>
            <p:spPr bwMode="auto">
              <a:xfrm flipH="1">
                <a:off x="4448" y="1436"/>
                <a:ext cx="114" cy="1"/>
              </a:xfrm>
              <a:prstGeom prst="line">
                <a:avLst/>
              </a:prstGeom>
              <a:noFill/>
              <a:ln w="3175">
                <a:solidFill>
                  <a:srgbClr val="000000"/>
                </a:solidFill>
                <a:round/>
                <a:headEnd/>
                <a:tailEnd/>
              </a:ln>
            </p:spPr>
            <p:txBody>
              <a:bodyPr/>
              <a:lstStyle/>
              <a:p>
                <a:endParaRPr lang="zh-TW" altLang="en-US"/>
              </a:p>
            </p:txBody>
          </p:sp>
          <p:sp>
            <p:nvSpPr>
              <p:cNvPr id="72729" name="Line 152"/>
              <p:cNvSpPr>
                <a:spLocks noChangeShapeType="1"/>
              </p:cNvSpPr>
              <p:nvPr/>
            </p:nvSpPr>
            <p:spPr bwMode="auto">
              <a:xfrm>
                <a:off x="4562" y="1338"/>
                <a:ext cx="1" cy="197"/>
              </a:xfrm>
              <a:prstGeom prst="line">
                <a:avLst/>
              </a:prstGeom>
              <a:noFill/>
              <a:ln w="3175">
                <a:solidFill>
                  <a:srgbClr val="000000"/>
                </a:solidFill>
                <a:round/>
                <a:headEnd/>
                <a:tailEnd/>
              </a:ln>
            </p:spPr>
            <p:txBody>
              <a:bodyPr/>
              <a:lstStyle/>
              <a:p>
                <a:endParaRPr lang="zh-TW" altLang="en-US"/>
              </a:p>
            </p:txBody>
          </p:sp>
          <p:sp>
            <p:nvSpPr>
              <p:cNvPr id="72730" name="Line 153"/>
              <p:cNvSpPr>
                <a:spLocks noChangeShapeType="1"/>
              </p:cNvSpPr>
              <p:nvPr/>
            </p:nvSpPr>
            <p:spPr bwMode="auto">
              <a:xfrm flipH="1">
                <a:off x="4255" y="1291"/>
                <a:ext cx="193" cy="1"/>
              </a:xfrm>
              <a:prstGeom prst="line">
                <a:avLst/>
              </a:prstGeom>
              <a:noFill/>
              <a:ln w="3175">
                <a:solidFill>
                  <a:srgbClr val="000000"/>
                </a:solidFill>
                <a:round/>
                <a:headEnd/>
                <a:tailEnd/>
              </a:ln>
            </p:spPr>
            <p:txBody>
              <a:bodyPr/>
              <a:lstStyle/>
              <a:p>
                <a:endParaRPr lang="zh-TW" altLang="en-US"/>
              </a:p>
            </p:txBody>
          </p:sp>
          <p:sp>
            <p:nvSpPr>
              <p:cNvPr id="72731" name="Line 154"/>
              <p:cNvSpPr>
                <a:spLocks noChangeShapeType="1"/>
              </p:cNvSpPr>
              <p:nvPr/>
            </p:nvSpPr>
            <p:spPr bwMode="auto">
              <a:xfrm>
                <a:off x="4448" y="1144"/>
                <a:ext cx="1" cy="292"/>
              </a:xfrm>
              <a:prstGeom prst="line">
                <a:avLst/>
              </a:prstGeom>
              <a:noFill/>
              <a:ln w="3175">
                <a:solidFill>
                  <a:srgbClr val="000000"/>
                </a:solidFill>
                <a:round/>
                <a:headEnd/>
                <a:tailEnd/>
              </a:ln>
            </p:spPr>
            <p:txBody>
              <a:bodyPr/>
              <a:lstStyle/>
              <a:p>
                <a:endParaRPr lang="zh-TW" altLang="en-US"/>
              </a:p>
            </p:txBody>
          </p:sp>
          <p:sp>
            <p:nvSpPr>
              <p:cNvPr id="72732" name="Line 155"/>
              <p:cNvSpPr>
                <a:spLocks noChangeShapeType="1"/>
              </p:cNvSpPr>
              <p:nvPr/>
            </p:nvSpPr>
            <p:spPr bwMode="auto">
              <a:xfrm flipH="1">
                <a:off x="4410" y="1729"/>
                <a:ext cx="193" cy="1"/>
              </a:xfrm>
              <a:prstGeom prst="line">
                <a:avLst/>
              </a:prstGeom>
              <a:noFill/>
              <a:ln w="3175">
                <a:solidFill>
                  <a:srgbClr val="000000"/>
                </a:solidFill>
                <a:round/>
                <a:headEnd/>
                <a:tailEnd/>
              </a:ln>
            </p:spPr>
            <p:txBody>
              <a:bodyPr/>
              <a:lstStyle/>
              <a:p>
                <a:endParaRPr lang="zh-TW" altLang="en-US"/>
              </a:p>
            </p:txBody>
          </p:sp>
          <p:sp>
            <p:nvSpPr>
              <p:cNvPr id="72733" name="Rectangle 156"/>
              <p:cNvSpPr>
                <a:spLocks noChangeArrowheads="1"/>
              </p:cNvSpPr>
              <p:nvPr/>
            </p:nvSpPr>
            <p:spPr bwMode="auto">
              <a:xfrm>
                <a:off x="4616" y="1715"/>
                <a:ext cx="309"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SEQ08</a:t>
                </a:r>
                <a:endParaRPr lang="en-US" altLang="zh-TW" sz="1200"/>
              </a:p>
            </p:txBody>
          </p:sp>
          <p:sp>
            <p:nvSpPr>
              <p:cNvPr id="72734" name="Line 157"/>
              <p:cNvSpPr>
                <a:spLocks noChangeShapeType="1"/>
              </p:cNvSpPr>
              <p:nvPr/>
            </p:nvSpPr>
            <p:spPr bwMode="auto">
              <a:xfrm flipH="1">
                <a:off x="4489" y="1926"/>
                <a:ext cx="193" cy="1"/>
              </a:xfrm>
              <a:prstGeom prst="line">
                <a:avLst/>
              </a:prstGeom>
              <a:noFill/>
              <a:ln w="3175">
                <a:solidFill>
                  <a:srgbClr val="000000"/>
                </a:solidFill>
                <a:round/>
                <a:headEnd/>
                <a:tailEnd/>
              </a:ln>
            </p:spPr>
            <p:txBody>
              <a:bodyPr/>
              <a:lstStyle/>
              <a:p>
                <a:endParaRPr lang="zh-TW" altLang="en-US"/>
              </a:p>
            </p:txBody>
          </p:sp>
          <p:sp>
            <p:nvSpPr>
              <p:cNvPr id="72735" name="Rectangle 158"/>
              <p:cNvSpPr>
                <a:spLocks noChangeArrowheads="1"/>
              </p:cNvSpPr>
              <p:nvPr/>
            </p:nvSpPr>
            <p:spPr bwMode="auto">
              <a:xfrm>
                <a:off x="4695" y="1909"/>
                <a:ext cx="309"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SEQ09</a:t>
                </a:r>
                <a:endParaRPr lang="en-US" altLang="zh-TW" sz="1200"/>
              </a:p>
            </p:txBody>
          </p:sp>
          <p:sp>
            <p:nvSpPr>
              <p:cNvPr id="72736" name="Line 159"/>
              <p:cNvSpPr>
                <a:spLocks noChangeShapeType="1"/>
              </p:cNvSpPr>
              <p:nvPr/>
            </p:nvSpPr>
            <p:spPr bwMode="auto">
              <a:xfrm flipH="1">
                <a:off x="4489" y="2122"/>
                <a:ext cx="193" cy="1"/>
              </a:xfrm>
              <a:prstGeom prst="line">
                <a:avLst/>
              </a:prstGeom>
              <a:noFill/>
              <a:ln w="3175">
                <a:solidFill>
                  <a:srgbClr val="000000"/>
                </a:solidFill>
                <a:round/>
                <a:headEnd/>
                <a:tailEnd/>
              </a:ln>
            </p:spPr>
            <p:txBody>
              <a:bodyPr/>
              <a:lstStyle/>
              <a:p>
                <a:endParaRPr lang="zh-TW" altLang="en-US"/>
              </a:p>
            </p:txBody>
          </p:sp>
          <p:sp>
            <p:nvSpPr>
              <p:cNvPr id="72737" name="Rectangle 160"/>
              <p:cNvSpPr>
                <a:spLocks noChangeArrowheads="1"/>
              </p:cNvSpPr>
              <p:nvPr/>
            </p:nvSpPr>
            <p:spPr bwMode="auto">
              <a:xfrm>
                <a:off x="4695" y="2106"/>
                <a:ext cx="309" cy="115"/>
              </a:xfrm>
              <a:prstGeom prst="rect">
                <a:avLst/>
              </a:prstGeom>
              <a:noFill/>
              <a:ln w="9525">
                <a:noFill/>
                <a:miter lim="800000"/>
                <a:headEnd/>
                <a:tailEnd/>
              </a:ln>
            </p:spPr>
            <p:txBody>
              <a:bodyPr wrap="none" lIns="0" tIns="0" rIns="0" bIns="0">
                <a:spAutoFit/>
              </a:bodyPr>
              <a:lstStyle/>
              <a:p>
                <a:r>
                  <a:rPr lang="en-US" altLang="zh-TW" sz="1200" b="0">
                    <a:solidFill>
                      <a:srgbClr val="000000"/>
                    </a:solidFill>
                  </a:rPr>
                  <a:t>SEQ07</a:t>
                </a:r>
                <a:endParaRPr lang="en-US" altLang="zh-TW" sz="1200"/>
              </a:p>
            </p:txBody>
          </p:sp>
          <p:sp>
            <p:nvSpPr>
              <p:cNvPr id="72738" name="Line 161"/>
              <p:cNvSpPr>
                <a:spLocks noChangeShapeType="1"/>
              </p:cNvSpPr>
              <p:nvPr/>
            </p:nvSpPr>
            <p:spPr bwMode="auto">
              <a:xfrm flipH="1">
                <a:off x="4410" y="2024"/>
                <a:ext cx="79" cy="1"/>
              </a:xfrm>
              <a:prstGeom prst="line">
                <a:avLst/>
              </a:prstGeom>
              <a:noFill/>
              <a:ln w="3175">
                <a:solidFill>
                  <a:srgbClr val="000000"/>
                </a:solidFill>
                <a:round/>
                <a:headEnd/>
                <a:tailEnd/>
              </a:ln>
            </p:spPr>
            <p:txBody>
              <a:bodyPr/>
              <a:lstStyle/>
              <a:p>
                <a:endParaRPr lang="zh-TW" altLang="en-US"/>
              </a:p>
            </p:txBody>
          </p:sp>
          <p:sp>
            <p:nvSpPr>
              <p:cNvPr id="72739" name="Line 162"/>
              <p:cNvSpPr>
                <a:spLocks noChangeShapeType="1"/>
              </p:cNvSpPr>
              <p:nvPr/>
            </p:nvSpPr>
            <p:spPr bwMode="auto">
              <a:xfrm>
                <a:off x="4489" y="1926"/>
                <a:ext cx="1" cy="196"/>
              </a:xfrm>
              <a:prstGeom prst="line">
                <a:avLst/>
              </a:prstGeom>
              <a:noFill/>
              <a:ln w="3175">
                <a:solidFill>
                  <a:srgbClr val="000000"/>
                </a:solidFill>
                <a:round/>
                <a:headEnd/>
                <a:tailEnd/>
              </a:ln>
            </p:spPr>
            <p:txBody>
              <a:bodyPr/>
              <a:lstStyle/>
              <a:p>
                <a:endParaRPr lang="zh-TW" altLang="en-US"/>
              </a:p>
            </p:txBody>
          </p:sp>
          <p:sp>
            <p:nvSpPr>
              <p:cNvPr id="72740" name="Line 163"/>
              <p:cNvSpPr>
                <a:spLocks noChangeShapeType="1"/>
              </p:cNvSpPr>
              <p:nvPr/>
            </p:nvSpPr>
            <p:spPr bwMode="auto">
              <a:xfrm flipH="1">
                <a:off x="4255" y="1876"/>
                <a:ext cx="155" cy="1"/>
              </a:xfrm>
              <a:prstGeom prst="line">
                <a:avLst/>
              </a:prstGeom>
              <a:noFill/>
              <a:ln w="3175">
                <a:solidFill>
                  <a:srgbClr val="000000"/>
                </a:solidFill>
                <a:round/>
                <a:headEnd/>
                <a:tailEnd/>
              </a:ln>
            </p:spPr>
            <p:txBody>
              <a:bodyPr/>
              <a:lstStyle/>
              <a:p>
                <a:endParaRPr lang="zh-TW" altLang="en-US"/>
              </a:p>
            </p:txBody>
          </p:sp>
          <p:sp>
            <p:nvSpPr>
              <p:cNvPr id="72741" name="Line 164"/>
              <p:cNvSpPr>
                <a:spLocks noChangeShapeType="1"/>
              </p:cNvSpPr>
              <p:nvPr/>
            </p:nvSpPr>
            <p:spPr bwMode="auto">
              <a:xfrm>
                <a:off x="4410" y="1729"/>
                <a:ext cx="1" cy="295"/>
              </a:xfrm>
              <a:prstGeom prst="line">
                <a:avLst/>
              </a:prstGeom>
              <a:noFill/>
              <a:ln w="3175">
                <a:solidFill>
                  <a:srgbClr val="000000"/>
                </a:solidFill>
                <a:round/>
                <a:headEnd/>
                <a:tailEnd/>
              </a:ln>
            </p:spPr>
            <p:txBody>
              <a:bodyPr/>
              <a:lstStyle/>
              <a:p>
                <a:endParaRPr lang="zh-TW" altLang="en-US"/>
              </a:p>
            </p:txBody>
          </p:sp>
          <p:sp>
            <p:nvSpPr>
              <p:cNvPr id="72742" name="Line 165"/>
              <p:cNvSpPr>
                <a:spLocks noChangeShapeType="1"/>
              </p:cNvSpPr>
              <p:nvPr/>
            </p:nvSpPr>
            <p:spPr bwMode="auto">
              <a:xfrm flipH="1">
                <a:off x="4141" y="1584"/>
                <a:ext cx="114" cy="1"/>
              </a:xfrm>
              <a:prstGeom prst="line">
                <a:avLst/>
              </a:prstGeom>
              <a:noFill/>
              <a:ln w="3175">
                <a:solidFill>
                  <a:srgbClr val="000000"/>
                </a:solidFill>
                <a:round/>
                <a:headEnd/>
                <a:tailEnd/>
              </a:ln>
            </p:spPr>
            <p:txBody>
              <a:bodyPr/>
              <a:lstStyle/>
              <a:p>
                <a:endParaRPr lang="zh-TW" altLang="en-US"/>
              </a:p>
            </p:txBody>
          </p:sp>
          <p:sp>
            <p:nvSpPr>
              <p:cNvPr id="72743" name="Line 166"/>
              <p:cNvSpPr>
                <a:spLocks noChangeShapeType="1"/>
              </p:cNvSpPr>
              <p:nvPr/>
            </p:nvSpPr>
            <p:spPr bwMode="auto">
              <a:xfrm>
                <a:off x="4255" y="1291"/>
                <a:ext cx="1" cy="585"/>
              </a:xfrm>
              <a:prstGeom prst="line">
                <a:avLst/>
              </a:prstGeom>
              <a:noFill/>
              <a:ln w="3175">
                <a:solidFill>
                  <a:srgbClr val="000000"/>
                </a:solidFill>
                <a:round/>
                <a:headEnd/>
                <a:tailEnd/>
              </a:ln>
            </p:spPr>
            <p:txBody>
              <a:bodyPr/>
              <a:lstStyle/>
              <a:p>
                <a:endParaRPr lang="zh-TW" altLang="en-US"/>
              </a:p>
            </p:txBody>
          </p:sp>
          <p:sp>
            <p:nvSpPr>
              <p:cNvPr id="72744" name="Line 167"/>
              <p:cNvSpPr>
                <a:spLocks noChangeShapeType="1"/>
              </p:cNvSpPr>
              <p:nvPr/>
            </p:nvSpPr>
            <p:spPr bwMode="auto">
              <a:xfrm flipH="1">
                <a:off x="4038" y="1266"/>
                <a:ext cx="103" cy="1"/>
              </a:xfrm>
              <a:prstGeom prst="line">
                <a:avLst/>
              </a:prstGeom>
              <a:noFill/>
              <a:ln w="3175">
                <a:solidFill>
                  <a:srgbClr val="000000"/>
                </a:solidFill>
                <a:round/>
                <a:headEnd/>
                <a:tailEnd/>
              </a:ln>
            </p:spPr>
            <p:txBody>
              <a:bodyPr/>
              <a:lstStyle/>
              <a:p>
                <a:endParaRPr lang="zh-TW" altLang="en-US"/>
              </a:p>
            </p:txBody>
          </p:sp>
          <p:sp>
            <p:nvSpPr>
              <p:cNvPr id="72745" name="Line 168"/>
              <p:cNvSpPr>
                <a:spLocks noChangeShapeType="1"/>
              </p:cNvSpPr>
              <p:nvPr/>
            </p:nvSpPr>
            <p:spPr bwMode="auto">
              <a:xfrm>
                <a:off x="4141" y="947"/>
                <a:ext cx="1" cy="637"/>
              </a:xfrm>
              <a:prstGeom prst="line">
                <a:avLst/>
              </a:prstGeom>
              <a:noFill/>
              <a:ln w="3175">
                <a:solidFill>
                  <a:srgbClr val="000000"/>
                </a:solidFill>
                <a:round/>
                <a:headEnd/>
                <a:tailEnd/>
              </a:ln>
            </p:spPr>
            <p:txBody>
              <a:bodyPr/>
              <a:lstStyle/>
              <a:p>
                <a:endParaRPr lang="zh-TW" altLang="en-US"/>
              </a:p>
            </p:txBody>
          </p:sp>
          <p:sp>
            <p:nvSpPr>
              <p:cNvPr id="72746" name="Line 169"/>
              <p:cNvSpPr>
                <a:spLocks noChangeShapeType="1"/>
              </p:cNvSpPr>
              <p:nvPr/>
            </p:nvSpPr>
            <p:spPr bwMode="auto">
              <a:xfrm flipH="1">
                <a:off x="3846" y="1011"/>
                <a:ext cx="192" cy="1"/>
              </a:xfrm>
              <a:prstGeom prst="line">
                <a:avLst/>
              </a:prstGeom>
              <a:noFill/>
              <a:ln w="3175">
                <a:solidFill>
                  <a:srgbClr val="000000"/>
                </a:solidFill>
                <a:round/>
                <a:headEnd/>
                <a:tailEnd/>
              </a:ln>
            </p:spPr>
            <p:txBody>
              <a:bodyPr/>
              <a:lstStyle/>
              <a:p>
                <a:endParaRPr lang="zh-TW" altLang="en-US"/>
              </a:p>
            </p:txBody>
          </p:sp>
          <p:sp>
            <p:nvSpPr>
              <p:cNvPr id="72747" name="Line 170"/>
              <p:cNvSpPr>
                <a:spLocks noChangeShapeType="1"/>
              </p:cNvSpPr>
              <p:nvPr/>
            </p:nvSpPr>
            <p:spPr bwMode="auto">
              <a:xfrm>
                <a:off x="4038" y="753"/>
                <a:ext cx="1" cy="513"/>
              </a:xfrm>
              <a:prstGeom prst="line">
                <a:avLst/>
              </a:prstGeom>
              <a:noFill/>
              <a:ln w="3175">
                <a:solidFill>
                  <a:srgbClr val="000000"/>
                </a:solidFill>
                <a:round/>
                <a:headEnd/>
                <a:tailEnd/>
              </a:ln>
            </p:spPr>
            <p:txBody>
              <a:bodyPr/>
              <a:lstStyle/>
              <a:p>
                <a:endParaRPr lang="zh-TW" altLang="en-US"/>
              </a:p>
            </p:txBody>
          </p:sp>
          <p:sp>
            <p:nvSpPr>
              <p:cNvPr id="72748" name="Line 171"/>
              <p:cNvSpPr>
                <a:spLocks noChangeShapeType="1"/>
              </p:cNvSpPr>
              <p:nvPr/>
            </p:nvSpPr>
            <p:spPr bwMode="auto">
              <a:xfrm flipH="1">
                <a:off x="3655" y="784"/>
                <a:ext cx="191" cy="1"/>
              </a:xfrm>
              <a:prstGeom prst="line">
                <a:avLst/>
              </a:prstGeom>
              <a:noFill/>
              <a:ln w="3175">
                <a:solidFill>
                  <a:srgbClr val="000000"/>
                </a:solidFill>
                <a:round/>
                <a:headEnd/>
                <a:tailEnd/>
              </a:ln>
            </p:spPr>
            <p:txBody>
              <a:bodyPr/>
              <a:lstStyle/>
              <a:p>
                <a:endParaRPr lang="zh-TW" altLang="en-US"/>
              </a:p>
            </p:txBody>
          </p:sp>
          <p:sp>
            <p:nvSpPr>
              <p:cNvPr id="72749" name="Line 172"/>
              <p:cNvSpPr>
                <a:spLocks noChangeShapeType="1"/>
              </p:cNvSpPr>
              <p:nvPr/>
            </p:nvSpPr>
            <p:spPr bwMode="auto">
              <a:xfrm>
                <a:off x="3846" y="557"/>
                <a:ext cx="1" cy="454"/>
              </a:xfrm>
              <a:prstGeom prst="line">
                <a:avLst/>
              </a:prstGeom>
              <a:noFill/>
              <a:ln w="3175">
                <a:solidFill>
                  <a:srgbClr val="000000"/>
                </a:solidFill>
                <a:round/>
                <a:headEnd/>
                <a:tailEnd/>
              </a:ln>
            </p:spPr>
            <p:txBody>
              <a:bodyPr/>
              <a:lstStyle/>
              <a:p>
                <a:endParaRPr lang="zh-TW" altLang="en-US"/>
              </a:p>
            </p:txBody>
          </p:sp>
          <p:sp>
            <p:nvSpPr>
              <p:cNvPr id="72750" name="Line 173"/>
              <p:cNvSpPr>
                <a:spLocks noChangeShapeType="1"/>
              </p:cNvSpPr>
              <p:nvPr/>
            </p:nvSpPr>
            <p:spPr bwMode="auto">
              <a:xfrm>
                <a:off x="3655" y="362"/>
                <a:ext cx="1" cy="422"/>
              </a:xfrm>
              <a:prstGeom prst="line">
                <a:avLst/>
              </a:prstGeom>
              <a:noFill/>
              <a:ln w="3175">
                <a:solidFill>
                  <a:srgbClr val="000000"/>
                </a:solidFill>
                <a:round/>
                <a:headEnd/>
                <a:tailEnd/>
              </a:ln>
            </p:spPr>
            <p:txBody>
              <a:bodyPr/>
              <a:lstStyle/>
              <a:p>
                <a:endParaRPr lang="zh-TW" altLang="en-US"/>
              </a:p>
            </p:txBody>
          </p:sp>
        </p:grpSp>
        <p:sp>
          <p:nvSpPr>
            <p:cNvPr id="72710" name="Rectangle 174"/>
            <p:cNvSpPr>
              <a:spLocks noChangeArrowheads="1"/>
            </p:cNvSpPr>
            <p:nvPr/>
          </p:nvSpPr>
          <p:spPr bwMode="auto">
            <a:xfrm>
              <a:off x="385" y="346"/>
              <a:ext cx="3448" cy="2655"/>
            </a:xfrm>
            <a:prstGeom prst="rect">
              <a:avLst/>
            </a:prstGeom>
            <a:noFill/>
            <a:ln w="9525">
              <a:noFill/>
              <a:miter lim="800000"/>
              <a:headEnd/>
              <a:tailEnd/>
            </a:ln>
          </p:spPr>
          <p:txBody>
            <a:bodyPr>
              <a:spAutoFit/>
            </a:bodyPr>
            <a:lstStyle/>
            <a:p>
              <a:pPr>
                <a:lnSpc>
                  <a:spcPct val="50000"/>
                </a:lnSpc>
                <a:spcBef>
                  <a:spcPct val="50000"/>
                </a:spcBef>
              </a:pPr>
              <a:r>
                <a:rPr lang="en-US" altLang="zh-TW" sz="1100">
                  <a:latin typeface="Courier New" pitchFamily="49" charset="0"/>
                </a:rPr>
                <a:t>CONSENSUS TREE:</a:t>
              </a:r>
            </a:p>
            <a:p>
              <a:pPr>
                <a:lnSpc>
                  <a:spcPct val="50000"/>
                </a:lnSpc>
                <a:spcBef>
                  <a:spcPct val="50000"/>
                </a:spcBef>
              </a:pPr>
              <a:r>
                <a:rPr lang="en-US" altLang="zh-TW" sz="1100">
                  <a:latin typeface="Courier New" pitchFamily="49" charset="0"/>
                </a:rPr>
                <a:t>the numbers on the branches indicate the number</a:t>
              </a:r>
            </a:p>
            <a:p>
              <a:pPr>
                <a:lnSpc>
                  <a:spcPct val="50000"/>
                </a:lnSpc>
                <a:spcBef>
                  <a:spcPct val="50000"/>
                </a:spcBef>
              </a:pPr>
              <a:r>
                <a:rPr lang="en-US" altLang="zh-TW" sz="1100">
                  <a:latin typeface="Courier New" pitchFamily="49" charset="0"/>
                </a:rPr>
                <a:t>of times the partition of the species into the two sets</a:t>
              </a:r>
            </a:p>
            <a:p>
              <a:pPr>
                <a:lnSpc>
                  <a:spcPct val="50000"/>
                </a:lnSpc>
                <a:spcBef>
                  <a:spcPct val="50000"/>
                </a:spcBef>
              </a:pPr>
              <a:r>
                <a:rPr lang="en-US" altLang="zh-TW" sz="1100">
                  <a:latin typeface="Courier New" pitchFamily="49" charset="0"/>
                </a:rPr>
                <a:t>which are separated by that branch occurred</a:t>
              </a:r>
            </a:p>
            <a:p>
              <a:pPr>
                <a:lnSpc>
                  <a:spcPct val="50000"/>
                </a:lnSpc>
                <a:spcBef>
                  <a:spcPct val="50000"/>
                </a:spcBef>
              </a:pPr>
              <a:r>
                <a:rPr lang="en-US" altLang="zh-TW" sz="1100">
                  <a:latin typeface="Courier New" pitchFamily="49" charset="0"/>
                </a:rPr>
                <a:t>among the trees, out of 100.00 trees</a:t>
              </a:r>
            </a:p>
            <a:p>
              <a:pPr>
                <a:lnSpc>
                  <a:spcPct val="50000"/>
                </a:lnSpc>
                <a:spcBef>
                  <a:spcPct val="50000"/>
                </a:spcBef>
              </a:pPr>
              <a:endParaRPr lang="en-US" altLang="zh-TW" sz="1100">
                <a:latin typeface="Courier New" pitchFamily="49" charset="0"/>
              </a:endParaRPr>
            </a:p>
            <a:p>
              <a:pPr>
                <a:lnSpc>
                  <a:spcPct val="50000"/>
                </a:lnSpc>
                <a:spcBef>
                  <a:spcPct val="50000"/>
                </a:spcBef>
              </a:pPr>
              <a:r>
                <a:rPr lang="en-US" altLang="zh-TW" sz="1100">
                  <a:latin typeface="Courier New" pitchFamily="49" charset="0"/>
                </a:rPr>
                <a:t>                                     +-------------SEQ02</a:t>
              </a:r>
            </a:p>
            <a:p>
              <a:pPr>
                <a:lnSpc>
                  <a:spcPct val="50000"/>
                </a:lnSpc>
                <a:spcBef>
                  <a:spcPct val="50000"/>
                </a:spcBef>
              </a:pPr>
              <a:r>
                <a:rPr lang="en-US" altLang="zh-TW" sz="1100">
                  <a:latin typeface="Courier New" pitchFamily="49" charset="0"/>
                </a:rPr>
                <a:t>                              +100.0-|</a:t>
              </a:r>
            </a:p>
            <a:p>
              <a:pPr>
                <a:lnSpc>
                  <a:spcPct val="50000"/>
                </a:lnSpc>
                <a:spcBef>
                  <a:spcPct val="50000"/>
                </a:spcBef>
              </a:pPr>
              <a:r>
                <a:rPr lang="en-US" altLang="zh-TW" sz="1100">
                  <a:latin typeface="Courier New" pitchFamily="49" charset="0"/>
                </a:rPr>
                <a:t>                              |      |      +------SEQ05</a:t>
              </a:r>
            </a:p>
            <a:p>
              <a:pPr>
                <a:lnSpc>
                  <a:spcPct val="50000"/>
                </a:lnSpc>
                <a:spcBef>
                  <a:spcPct val="50000"/>
                </a:spcBef>
              </a:pPr>
              <a:r>
                <a:rPr lang="en-US" altLang="zh-TW" sz="1100">
                  <a:latin typeface="Courier New" pitchFamily="49" charset="0"/>
                </a:rPr>
                <a:t>                              |      +-60.0-|</a:t>
              </a:r>
            </a:p>
            <a:p>
              <a:pPr>
                <a:lnSpc>
                  <a:spcPct val="50000"/>
                </a:lnSpc>
                <a:spcBef>
                  <a:spcPct val="50000"/>
                </a:spcBef>
              </a:pPr>
              <a:r>
                <a:rPr lang="en-US" altLang="zh-TW" sz="1100">
                  <a:latin typeface="Courier New" pitchFamily="49" charset="0"/>
                </a:rPr>
                <a:t>                       +-60.0-|             +------SEQ06</a:t>
              </a:r>
            </a:p>
            <a:p>
              <a:pPr>
                <a:lnSpc>
                  <a:spcPct val="50000"/>
                </a:lnSpc>
                <a:spcBef>
                  <a:spcPct val="50000"/>
                </a:spcBef>
              </a:pPr>
              <a:r>
                <a:rPr lang="en-US" altLang="zh-TW" sz="1100">
                  <a:latin typeface="Courier New" pitchFamily="49" charset="0"/>
                </a:rPr>
                <a:t>                       |      |</a:t>
              </a:r>
            </a:p>
            <a:p>
              <a:pPr>
                <a:lnSpc>
                  <a:spcPct val="50000"/>
                </a:lnSpc>
                <a:spcBef>
                  <a:spcPct val="50000"/>
                </a:spcBef>
              </a:pPr>
              <a:r>
                <a:rPr lang="en-US" altLang="zh-TW" sz="1100">
                  <a:latin typeface="Courier New" pitchFamily="49" charset="0"/>
                </a:rPr>
                <a:t>                       |      |             +------SEQ09</a:t>
              </a:r>
            </a:p>
            <a:p>
              <a:pPr>
                <a:lnSpc>
                  <a:spcPct val="50000"/>
                </a:lnSpc>
                <a:spcBef>
                  <a:spcPct val="50000"/>
                </a:spcBef>
              </a:pPr>
              <a:r>
                <a:rPr lang="en-US" altLang="zh-TW" sz="1100">
                  <a:latin typeface="Courier New" pitchFamily="49" charset="0"/>
                </a:rPr>
                <a:t>                       |      |      +-41.0-|</a:t>
              </a:r>
            </a:p>
            <a:p>
              <a:pPr>
                <a:lnSpc>
                  <a:spcPct val="50000"/>
                </a:lnSpc>
                <a:spcBef>
                  <a:spcPct val="50000"/>
                </a:spcBef>
              </a:pPr>
              <a:r>
                <a:rPr lang="en-US" altLang="zh-TW" sz="1100">
                  <a:latin typeface="Courier New" pitchFamily="49" charset="0"/>
                </a:rPr>
                <a:t>                +-54.0-|      +-81.0-|      +------SEQ07</a:t>
              </a:r>
            </a:p>
            <a:p>
              <a:pPr>
                <a:lnSpc>
                  <a:spcPct val="50000"/>
                </a:lnSpc>
                <a:spcBef>
                  <a:spcPct val="50000"/>
                </a:spcBef>
              </a:pPr>
              <a:r>
                <a:rPr lang="en-US" altLang="zh-TW" sz="1100">
                  <a:latin typeface="Courier New" pitchFamily="49" charset="0"/>
                </a:rPr>
                <a:t>                |      |             |</a:t>
              </a:r>
            </a:p>
            <a:p>
              <a:pPr>
                <a:lnSpc>
                  <a:spcPct val="50000"/>
                </a:lnSpc>
                <a:spcBef>
                  <a:spcPct val="50000"/>
                </a:spcBef>
              </a:pPr>
              <a:r>
                <a:rPr lang="en-US" altLang="zh-TW" sz="1100">
                  <a:latin typeface="Courier New" pitchFamily="49" charset="0"/>
                </a:rPr>
                <a:t>                |      |             +-------------SEQ08</a:t>
              </a:r>
            </a:p>
            <a:p>
              <a:pPr>
                <a:lnSpc>
                  <a:spcPct val="50000"/>
                </a:lnSpc>
                <a:spcBef>
                  <a:spcPct val="50000"/>
                </a:spcBef>
              </a:pPr>
              <a:r>
                <a:rPr lang="en-US" altLang="zh-TW" sz="1100">
                  <a:latin typeface="Courier New" pitchFamily="49" charset="0"/>
                </a:rPr>
                <a:t>         +100.0-|      |</a:t>
              </a:r>
            </a:p>
            <a:p>
              <a:pPr>
                <a:lnSpc>
                  <a:spcPct val="50000"/>
                </a:lnSpc>
                <a:spcBef>
                  <a:spcPct val="50000"/>
                </a:spcBef>
              </a:pPr>
              <a:r>
                <a:rPr lang="en-US" altLang="zh-TW" sz="1100">
                  <a:latin typeface="Courier New" pitchFamily="49" charset="0"/>
                </a:rPr>
                <a:t>         |      |      +---------------------------SEQ04</a:t>
              </a:r>
            </a:p>
            <a:p>
              <a:pPr>
                <a:lnSpc>
                  <a:spcPct val="50000"/>
                </a:lnSpc>
                <a:spcBef>
                  <a:spcPct val="50000"/>
                </a:spcBef>
              </a:pPr>
              <a:r>
                <a:rPr lang="en-US" altLang="zh-TW" sz="1100">
                  <a:latin typeface="Courier New" pitchFamily="49" charset="0"/>
                </a:rPr>
                <a:t>  +------|      |</a:t>
              </a:r>
            </a:p>
            <a:p>
              <a:pPr>
                <a:lnSpc>
                  <a:spcPct val="50000"/>
                </a:lnSpc>
                <a:spcBef>
                  <a:spcPct val="50000"/>
                </a:spcBef>
              </a:pPr>
              <a:r>
                <a:rPr lang="en-US" altLang="zh-TW" sz="1100">
                  <a:latin typeface="Courier New" pitchFamily="49" charset="0"/>
                </a:rPr>
                <a:t>  |      |      +----------------------------------SEQ10</a:t>
              </a:r>
            </a:p>
            <a:p>
              <a:pPr>
                <a:lnSpc>
                  <a:spcPct val="50000"/>
                </a:lnSpc>
                <a:spcBef>
                  <a:spcPct val="50000"/>
                </a:spcBef>
              </a:pPr>
              <a:r>
                <a:rPr lang="en-US" altLang="zh-TW" sz="1100">
                  <a:latin typeface="Courier New" pitchFamily="49" charset="0"/>
                </a:rPr>
                <a:t>  |      |</a:t>
              </a:r>
            </a:p>
            <a:p>
              <a:pPr>
                <a:lnSpc>
                  <a:spcPct val="50000"/>
                </a:lnSpc>
                <a:spcBef>
                  <a:spcPct val="50000"/>
                </a:spcBef>
              </a:pPr>
              <a:r>
                <a:rPr lang="en-US" altLang="zh-TW" sz="1100">
                  <a:latin typeface="Courier New" pitchFamily="49" charset="0"/>
                </a:rPr>
                <a:t>  |      +-----------------------------------------SEQ01</a:t>
              </a:r>
            </a:p>
            <a:p>
              <a:pPr>
                <a:lnSpc>
                  <a:spcPct val="50000"/>
                </a:lnSpc>
                <a:spcBef>
                  <a:spcPct val="50000"/>
                </a:spcBef>
              </a:pPr>
              <a:r>
                <a:rPr lang="en-US" altLang="zh-TW" sz="1100">
                  <a:latin typeface="Courier New" pitchFamily="49" charset="0"/>
                </a:rPr>
                <a:t>  |</a:t>
              </a:r>
            </a:p>
            <a:p>
              <a:pPr>
                <a:lnSpc>
                  <a:spcPct val="50000"/>
                </a:lnSpc>
                <a:spcBef>
                  <a:spcPct val="50000"/>
                </a:spcBef>
              </a:pPr>
              <a:r>
                <a:rPr lang="en-US" altLang="zh-TW" sz="1100">
                  <a:latin typeface="Courier New" pitchFamily="49" charset="0"/>
                </a:rPr>
                <a:t>  +------------------------------------------------SEQ03</a:t>
              </a:r>
            </a:p>
          </p:txBody>
        </p:sp>
      </p:grpSp>
      <p:sp>
        <p:nvSpPr>
          <p:cNvPr id="46" name="投影片編號版面配置區 45"/>
          <p:cNvSpPr>
            <a:spLocks noGrp="1"/>
          </p:cNvSpPr>
          <p:nvPr>
            <p:ph type="sldNum" sz="quarter" idx="12"/>
          </p:nvPr>
        </p:nvSpPr>
        <p:spPr/>
        <p:txBody>
          <a:bodyPr/>
          <a:lstStyle/>
          <a:p>
            <a:pPr>
              <a:defRPr/>
            </a:pPr>
            <a:fld id="{A1F5826A-503E-41B1-B68B-61D8423858D3}" type="slidenum">
              <a:rPr lang="en-US" altLang="zh-TW" smtClean="0"/>
              <a:pPr>
                <a:defRPr/>
              </a:pPr>
              <a:t>65</a:t>
            </a:fld>
            <a:endParaRPr lang="en-US" altLang="zh-TW"/>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730" name="Group 139"/>
          <p:cNvGrpSpPr>
            <a:grpSpLocks/>
          </p:cNvGrpSpPr>
          <p:nvPr/>
        </p:nvGrpSpPr>
        <p:grpSpPr bwMode="auto">
          <a:xfrm>
            <a:off x="614363" y="1643063"/>
            <a:ext cx="7915275" cy="3556000"/>
            <a:chOff x="387" y="1035"/>
            <a:chExt cx="4986" cy="2240"/>
          </a:xfrm>
        </p:grpSpPr>
        <p:grpSp>
          <p:nvGrpSpPr>
            <p:cNvPr id="73732" name="Group 45"/>
            <p:cNvGrpSpPr>
              <a:grpSpLocks/>
            </p:cNvGrpSpPr>
            <p:nvPr/>
          </p:nvGrpSpPr>
          <p:grpSpPr bwMode="auto">
            <a:xfrm>
              <a:off x="387" y="1035"/>
              <a:ext cx="1380" cy="1976"/>
              <a:chOff x="389" y="346"/>
              <a:chExt cx="1380" cy="1976"/>
            </a:xfrm>
          </p:grpSpPr>
          <p:sp>
            <p:nvSpPr>
              <p:cNvPr id="73816" name="Line 7"/>
              <p:cNvSpPr>
                <a:spLocks noChangeShapeType="1"/>
              </p:cNvSpPr>
              <p:nvPr/>
            </p:nvSpPr>
            <p:spPr bwMode="auto">
              <a:xfrm>
                <a:off x="389" y="2321"/>
                <a:ext cx="221" cy="1"/>
              </a:xfrm>
              <a:prstGeom prst="line">
                <a:avLst/>
              </a:prstGeom>
              <a:noFill/>
              <a:ln w="3175">
                <a:solidFill>
                  <a:srgbClr val="000000"/>
                </a:solidFill>
                <a:round/>
                <a:headEnd/>
                <a:tailEnd/>
              </a:ln>
            </p:spPr>
            <p:txBody>
              <a:bodyPr/>
              <a:lstStyle/>
              <a:p>
                <a:endParaRPr lang="zh-TW" altLang="en-US"/>
              </a:p>
            </p:txBody>
          </p:sp>
          <p:sp>
            <p:nvSpPr>
              <p:cNvPr id="73817" name="Rectangle 8"/>
              <p:cNvSpPr>
                <a:spLocks noChangeArrowheads="1"/>
              </p:cNvSpPr>
              <p:nvPr/>
            </p:nvSpPr>
            <p:spPr bwMode="auto">
              <a:xfrm>
                <a:off x="481" y="2205"/>
                <a:ext cx="110"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0.1</a:t>
                </a:r>
                <a:endParaRPr lang="en-US" altLang="zh-TW" sz="1000">
                  <a:solidFill>
                    <a:srgbClr val="A50021"/>
                  </a:solidFill>
                </a:endParaRPr>
              </a:p>
            </p:txBody>
          </p:sp>
          <p:sp>
            <p:nvSpPr>
              <p:cNvPr id="73818" name="Line 9"/>
              <p:cNvSpPr>
                <a:spLocks noChangeShapeType="1"/>
              </p:cNvSpPr>
              <p:nvPr/>
            </p:nvSpPr>
            <p:spPr bwMode="auto">
              <a:xfrm flipH="1">
                <a:off x="389" y="363"/>
                <a:ext cx="408" cy="1"/>
              </a:xfrm>
              <a:prstGeom prst="line">
                <a:avLst/>
              </a:prstGeom>
              <a:noFill/>
              <a:ln w="3175">
                <a:solidFill>
                  <a:srgbClr val="000000"/>
                </a:solidFill>
                <a:round/>
                <a:headEnd/>
                <a:tailEnd/>
              </a:ln>
            </p:spPr>
            <p:txBody>
              <a:bodyPr/>
              <a:lstStyle/>
              <a:p>
                <a:endParaRPr lang="zh-TW" altLang="en-US"/>
              </a:p>
            </p:txBody>
          </p:sp>
          <p:sp>
            <p:nvSpPr>
              <p:cNvPr id="73819" name="Rectangle 10"/>
              <p:cNvSpPr>
                <a:spLocks noChangeArrowheads="1"/>
              </p:cNvSpPr>
              <p:nvPr/>
            </p:nvSpPr>
            <p:spPr bwMode="auto">
              <a:xfrm>
                <a:off x="810" y="346"/>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SEQ10</a:t>
                </a:r>
                <a:endParaRPr lang="en-US" altLang="zh-TW" sz="1000">
                  <a:solidFill>
                    <a:srgbClr val="A50021"/>
                  </a:solidFill>
                </a:endParaRPr>
              </a:p>
            </p:txBody>
          </p:sp>
          <p:sp>
            <p:nvSpPr>
              <p:cNvPr id="73820" name="Line 11"/>
              <p:cNvSpPr>
                <a:spLocks noChangeShapeType="1"/>
              </p:cNvSpPr>
              <p:nvPr/>
            </p:nvSpPr>
            <p:spPr bwMode="auto">
              <a:xfrm flipH="1">
                <a:off x="821" y="559"/>
                <a:ext cx="433" cy="1"/>
              </a:xfrm>
              <a:prstGeom prst="line">
                <a:avLst/>
              </a:prstGeom>
              <a:noFill/>
              <a:ln w="3175">
                <a:solidFill>
                  <a:srgbClr val="000000"/>
                </a:solidFill>
                <a:round/>
                <a:headEnd/>
                <a:tailEnd/>
              </a:ln>
            </p:spPr>
            <p:txBody>
              <a:bodyPr/>
              <a:lstStyle/>
              <a:p>
                <a:endParaRPr lang="zh-TW" altLang="en-US"/>
              </a:p>
            </p:txBody>
          </p:sp>
          <p:sp>
            <p:nvSpPr>
              <p:cNvPr id="73821" name="Rectangle 12"/>
              <p:cNvSpPr>
                <a:spLocks noChangeArrowheads="1"/>
              </p:cNvSpPr>
              <p:nvPr/>
            </p:nvSpPr>
            <p:spPr bwMode="auto">
              <a:xfrm>
                <a:off x="1267" y="545"/>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SEQ01</a:t>
                </a:r>
                <a:endParaRPr lang="en-US" altLang="zh-TW" sz="1000">
                  <a:solidFill>
                    <a:srgbClr val="A50021"/>
                  </a:solidFill>
                </a:endParaRPr>
              </a:p>
            </p:txBody>
          </p:sp>
          <p:sp>
            <p:nvSpPr>
              <p:cNvPr id="73822" name="Line 13"/>
              <p:cNvSpPr>
                <a:spLocks noChangeShapeType="1"/>
              </p:cNvSpPr>
              <p:nvPr/>
            </p:nvSpPr>
            <p:spPr bwMode="auto">
              <a:xfrm flipH="1">
                <a:off x="821" y="757"/>
                <a:ext cx="435" cy="1"/>
              </a:xfrm>
              <a:prstGeom prst="line">
                <a:avLst/>
              </a:prstGeom>
              <a:noFill/>
              <a:ln w="3175">
                <a:solidFill>
                  <a:srgbClr val="000000"/>
                </a:solidFill>
                <a:round/>
                <a:headEnd/>
                <a:tailEnd/>
              </a:ln>
            </p:spPr>
            <p:txBody>
              <a:bodyPr/>
              <a:lstStyle/>
              <a:p>
                <a:endParaRPr lang="zh-TW" altLang="en-US"/>
              </a:p>
            </p:txBody>
          </p:sp>
          <p:sp>
            <p:nvSpPr>
              <p:cNvPr id="73823" name="Rectangle 14"/>
              <p:cNvSpPr>
                <a:spLocks noChangeArrowheads="1"/>
              </p:cNvSpPr>
              <p:nvPr/>
            </p:nvSpPr>
            <p:spPr bwMode="auto">
              <a:xfrm>
                <a:off x="1269" y="741"/>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SEQ03</a:t>
                </a:r>
                <a:endParaRPr lang="en-US" altLang="zh-TW" sz="1000">
                  <a:solidFill>
                    <a:srgbClr val="A50021"/>
                  </a:solidFill>
                </a:endParaRPr>
              </a:p>
            </p:txBody>
          </p:sp>
          <p:sp>
            <p:nvSpPr>
              <p:cNvPr id="73824" name="Line 15"/>
              <p:cNvSpPr>
                <a:spLocks noChangeShapeType="1"/>
              </p:cNvSpPr>
              <p:nvPr/>
            </p:nvSpPr>
            <p:spPr bwMode="auto">
              <a:xfrm flipH="1">
                <a:off x="408" y="658"/>
                <a:ext cx="413" cy="1"/>
              </a:xfrm>
              <a:prstGeom prst="line">
                <a:avLst/>
              </a:prstGeom>
              <a:noFill/>
              <a:ln w="3175">
                <a:solidFill>
                  <a:srgbClr val="000000"/>
                </a:solidFill>
                <a:round/>
                <a:headEnd/>
                <a:tailEnd/>
              </a:ln>
            </p:spPr>
            <p:txBody>
              <a:bodyPr/>
              <a:lstStyle/>
              <a:p>
                <a:endParaRPr lang="zh-TW" altLang="en-US"/>
              </a:p>
            </p:txBody>
          </p:sp>
          <p:sp>
            <p:nvSpPr>
              <p:cNvPr id="73825" name="Line 16"/>
              <p:cNvSpPr>
                <a:spLocks noChangeShapeType="1"/>
              </p:cNvSpPr>
              <p:nvPr/>
            </p:nvSpPr>
            <p:spPr bwMode="auto">
              <a:xfrm>
                <a:off x="821" y="559"/>
                <a:ext cx="1" cy="198"/>
              </a:xfrm>
              <a:prstGeom prst="line">
                <a:avLst/>
              </a:prstGeom>
              <a:noFill/>
              <a:ln w="3175">
                <a:solidFill>
                  <a:srgbClr val="000000"/>
                </a:solidFill>
                <a:round/>
                <a:headEnd/>
                <a:tailEnd/>
              </a:ln>
            </p:spPr>
            <p:txBody>
              <a:bodyPr/>
              <a:lstStyle/>
              <a:p>
                <a:endParaRPr lang="zh-TW" altLang="en-US"/>
              </a:p>
            </p:txBody>
          </p:sp>
          <p:sp>
            <p:nvSpPr>
              <p:cNvPr id="73826" name="Line 17"/>
              <p:cNvSpPr>
                <a:spLocks noChangeShapeType="1"/>
              </p:cNvSpPr>
              <p:nvPr/>
            </p:nvSpPr>
            <p:spPr bwMode="auto">
              <a:xfrm flipH="1">
                <a:off x="610" y="954"/>
                <a:ext cx="485" cy="1"/>
              </a:xfrm>
              <a:prstGeom prst="line">
                <a:avLst/>
              </a:prstGeom>
              <a:noFill/>
              <a:ln w="3175">
                <a:solidFill>
                  <a:srgbClr val="000000"/>
                </a:solidFill>
                <a:round/>
                <a:headEnd/>
                <a:tailEnd/>
              </a:ln>
            </p:spPr>
            <p:txBody>
              <a:bodyPr/>
              <a:lstStyle/>
              <a:p>
                <a:endParaRPr lang="zh-TW" altLang="en-US"/>
              </a:p>
            </p:txBody>
          </p:sp>
          <p:sp>
            <p:nvSpPr>
              <p:cNvPr id="73827" name="Rectangle 18"/>
              <p:cNvSpPr>
                <a:spLocks noChangeArrowheads="1"/>
              </p:cNvSpPr>
              <p:nvPr/>
            </p:nvSpPr>
            <p:spPr bwMode="auto">
              <a:xfrm>
                <a:off x="1109" y="939"/>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SEQ02</a:t>
                </a:r>
                <a:endParaRPr lang="en-US" altLang="zh-TW" sz="1000">
                  <a:solidFill>
                    <a:srgbClr val="A50021"/>
                  </a:solidFill>
                </a:endParaRPr>
              </a:p>
            </p:txBody>
          </p:sp>
          <p:sp>
            <p:nvSpPr>
              <p:cNvPr id="73828" name="Line 19"/>
              <p:cNvSpPr>
                <a:spLocks noChangeShapeType="1"/>
              </p:cNvSpPr>
              <p:nvPr/>
            </p:nvSpPr>
            <p:spPr bwMode="auto">
              <a:xfrm flipH="1">
                <a:off x="676" y="1152"/>
                <a:ext cx="404" cy="1"/>
              </a:xfrm>
              <a:prstGeom prst="line">
                <a:avLst/>
              </a:prstGeom>
              <a:noFill/>
              <a:ln w="3175">
                <a:solidFill>
                  <a:srgbClr val="000000"/>
                </a:solidFill>
                <a:round/>
                <a:headEnd/>
                <a:tailEnd/>
              </a:ln>
            </p:spPr>
            <p:txBody>
              <a:bodyPr/>
              <a:lstStyle/>
              <a:p>
                <a:endParaRPr lang="zh-TW" altLang="en-US"/>
              </a:p>
            </p:txBody>
          </p:sp>
          <p:sp>
            <p:nvSpPr>
              <p:cNvPr id="73829" name="Rectangle 20"/>
              <p:cNvSpPr>
                <a:spLocks noChangeArrowheads="1"/>
              </p:cNvSpPr>
              <p:nvPr/>
            </p:nvSpPr>
            <p:spPr bwMode="auto">
              <a:xfrm>
                <a:off x="1093" y="1136"/>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SEQ05</a:t>
                </a:r>
                <a:endParaRPr lang="en-US" altLang="zh-TW" sz="1000">
                  <a:solidFill>
                    <a:srgbClr val="A50021"/>
                  </a:solidFill>
                </a:endParaRPr>
              </a:p>
            </p:txBody>
          </p:sp>
          <p:sp>
            <p:nvSpPr>
              <p:cNvPr id="73830" name="Line 21"/>
              <p:cNvSpPr>
                <a:spLocks noChangeShapeType="1"/>
              </p:cNvSpPr>
              <p:nvPr/>
            </p:nvSpPr>
            <p:spPr bwMode="auto">
              <a:xfrm flipH="1">
                <a:off x="676" y="1348"/>
                <a:ext cx="425" cy="1"/>
              </a:xfrm>
              <a:prstGeom prst="line">
                <a:avLst/>
              </a:prstGeom>
              <a:noFill/>
              <a:ln w="3175">
                <a:solidFill>
                  <a:srgbClr val="000000"/>
                </a:solidFill>
                <a:round/>
                <a:headEnd/>
                <a:tailEnd/>
              </a:ln>
            </p:spPr>
            <p:txBody>
              <a:bodyPr/>
              <a:lstStyle/>
              <a:p>
                <a:endParaRPr lang="zh-TW" altLang="en-US"/>
              </a:p>
            </p:txBody>
          </p:sp>
          <p:sp>
            <p:nvSpPr>
              <p:cNvPr id="73831" name="Rectangle 22"/>
              <p:cNvSpPr>
                <a:spLocks noChangeArrowheads="1"/>
              </p:cNvSpPr>
              <p:nvPr/>
            </p:nvSpPr>
            <p:spPr bwMode="auto">
              <a:xfrm>
                <a:off x="1114" y="1334"/>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SEQ06</a:t>
                </a:r>
                <a:endParaRPr lang="en-US" altLang="zh-TW" sz="1000">
                  <a:solidFill>
                    <a:srgbClr val="A50021"/>
                  </a:solidFill>
                </a:endParaRPr>
              </a:p>
            </p:txBody>
          </p:sp>
          <p:sp>
            <p:nvSpPr>
              <p:cNvPr id="73832" name="Line 23"/>
              <p:cNvSpPr>
                <a:spLocks noChangeShapeType="1"/>
              </p:cNvSpPr>
              <p:nvPr/>
            </p:nvSpPr>
            <p:spPr bwMode="auto">
              <a:xfrm flipH="1">
                <a:off x="610" y="1251"/>
                <a:ext cx="66" cy="1"/>
              </a:xfrm>
              <a:prstGeom prst="line">
                <a:avLst/>
              </a:prstGeom>
              <a:noFill/>
              <a:ln w="3175">
                <a:solidFill>
                  <a:srgbClr val="000000"/>
                </a:solidFill>
                <a:round/>
                <a:headEnd/>
                <a:tailEnd/>
              </a:ln>
            </p:spPr>
            <p:txBody>
              <a:bodyPr/>
              <a:lstStyle/>
              <a:p>
                <a:endParaRPr lang="zh-TW" altLang="en-US"/>
              </a:p>
            </p:txBody>
          </p:sp>
          <p:sp>
            <p:nvSpPr>
              <p:cNvPr id="73833" name="Line 24"/>
              <p:cNvSpPr>
                <a:spLocks noChangeShapeType="1"/>
              </p:cNvSpPr>
              <p:nvPr/>
            </p:nvSpPr>
            <p:spPr bwMode="auto">
              <a:xfrm>
                <a:off x="676" y="1152"/>
                <a:ext cx="1" cy="196"/>
              </a:xfrm>
              <a:prstGeom prst="line">
                <a:avLst/>
              </a:prstGeom>
              <a:noFill/>
              <a:ln w="3175">
                <a:solidFill>
                  <a:srgbClr val="000000"/>
                </a:solidFill>
                <a:round/>
                <a:headEnd/>
                <a:tailEnd/>
              </a:ln>
            </p:spPr>
            <p:txBody>
              <a:bodyPr/>
              <a:lstStyle/>
              <a:p>
                <a:endParaRPr lang="zh-TW" altLang="en-US"/>
              </a:p>
            </p:txBody>
          </p:sp>
          <p:sp>
            <p:nvSpPr>
              <p:cNvPr id="73834" name="Line 25"/>
              <p:cNvSpPr>
                <a:spLocks noChangeShapeType="1"/>
              </p:cNvSpPr>
              <p:nvPr/>
            </p:nvSpPr>
            <p:spPr bwMode="auto">
              <a:xfrm flipH="1">
                <a:off x="408" y="1103"/>
                <a:ext cx="202" cy="1"/>
              </a:xfrm>
              <a:prstGeom prst="line">
                <a:avLst/>
              </a:prstGeom>
              <a:noFill/>
              <a:ln w="3175">
                <a:solidFill>
                  <a:srgbClr val="000000"/>
                </a:solidFill>
                <a:round/>
                <a:headEnd/>
                <a:tailEnd/>
              </a:ln>
            </p:spPr>
            <p:txBody>
              <a:bodyPr/>
              <a:lstStyle/>
              <a:p>
                <a:endParaRPr lang="zh-TW" altLang="en-US"/>
              </a:p>
            </p:txBody>
          </p:sp>
          <p:sp>
            <p:nvSpPr>
              <p:cNvPr id="73835" name="Line 26"/>
              <p:cNvSpPr>
                <a:spLocks noChangeShapeType="1"/>
              </p:cNvSpPr>
              <p:nvPr/>
            </p:nvSpPr>
            <p:spPr bwMode="auto">
              <a:xfrm>
                <a:off x="610" y="954"/>
                <a:ext cx="1" cy="297"/>
              </a:xfrm>
              <a:prstGeom prst="line">
                <a:avLst/>
              </a:prstGeom>
              <a:noFill/>
              <a:ln w="3175">
                <a:solidFill>
                  <a:srgbClr val="000000"/>
                </a:solidFill>
                <a:round/>
                <a:headEnd/>
                <a:tailEnd/>
              </a:ln>
            </p:spPr>
            <p:txBody>
              <a:bodyPr/>
              <a:lstStyle/>
              <a:p>
                <a:endParaRPr lang="zh-TW" altLang="en-US"/>
              </a:p>
            </p:txBody>
          </p:sp>
          <p:sp>
            <p:nvSpPr>
              <p:cNvPr id="73836" name="Line 27"/>
              <p:cNvSpPr>
                <a:spLocks noChangeShapeType="1"/>
              </p:cNvSpPr>
              <p:nvPr/>
            </p:nvSpPr>
            <p:spPr bwMode="auto">
              <a:xfrm flipH="1">
                <a:off x="389" y="880"/>
                <a:ext cx="19" cy="1"/>
              </a:xfrm>
              <a:prstGeom prst="line">
                <a:avLst/>
              </a:prstGeom>
              <a:noFill/>
              <a:ln w="3175">
                <a:solidFill>
                  <a:srgbClr val="000000"/>
                </a:solidFill>
                <a:round/>
                <a:headEnd/>
                <a:tailEnd/>
              </a:ln>
            </p:spPr>
            <p:txBody>
              <a:bodyPr/>
              <a:lstStyle/>
              <a:p>
                <a:endParaRPr lang="zh-TW" altLang="en-US"/>
              </a:p>
            </p:txBody>
          </p:sp>
          <p:sp>
            <p:nvSpPr>
              <p:cNvPr id="73837" name="Line 28"/>
              <p:cNvSpPr>
                <a:spLocks noChangeShapeType="1"/>
              </p:cNvSpPr>
              <p:nvPr/>
            </p:nvSpPr>
            <p:spPr bwMode="auto">
              <a:xfrm>
                <a:off x="408" y="658"/>
                <a:ext cx="1" cy="445"/>
              </a:xfrm>
              <a:prstGeom prst="line">
                <a:avLst/>
              </a:prstGeom>
              <a:noFill/>
              <a:ln w="3175">
                <a:solidFill>
                  <a:srgbClr val="000000"/>
                </a:solidFill>
                <a:round/>
                <a:headEnd/>
                <a:tailEnd/>
              </a:ln>
            </p:spPr>
            <p:txBody>
              <a:bodyPr/>
              <a:lstStyle/>
              <a:p>
                <a:endParaRPr lang="zh-TW" altLang="en-US"/>
              </a:p>
            </p:txBody>
          </p:sp>
          <p:sp>
            <p:nvSpPr>
              <p:cNvPr id="73838" name="Line 29"/>
              <p:cNvSpPr>
                <a:spLocks noChangeShapeType="1"/>
              </p:cNvSpPr>
              <p:nvPr/>
            </p:nvSpPr>
            <p:spPr bwMode="auto">
              <a:xfrm flipH="1">
                <a:off x="427" y="1547"/>
                <a:ext cx="459" cy="1"/>
              </a:xfrm>
              <a:prstGeom prst="line">
                <a:avLst/>
              </a:prstGeom>
              <a:noFill/>
              <a:ln w="3175">
                <a:solidFill>
                  <a:srgbClr val="000000"/>
                </a:solidFill>
                <a:round/>
                <a:headEnd/>
                <a:tailEnd/>
              </a:ln>
            </p:spPr>
            <p:txBody>
              <a:bodyPr/>
              <a:lstStyle/>
              <a:p>
                <a:endParaRPr lang="zh-TW" altLang="en-US"/>
              </a:p>
            </p:txBody>
          </p:sp>
          <p:sp>
            <p:nvSpPr>
              <p:cNvPr id="73839" name="Rectangle 30"/>
              <p:cNvSpPr>
                <a:spLocks noChangeArrowheads="1"/>
              </p:cNvSpPr>
              <p:nvPr/>
            </p:nvSpPr>
            <p:spPr bwMode="auto">
              <a:xfrm>
                <a:off x="899" y="1530"/>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SEQ04</a:t>
                </a:r>
                <a:endParaRPr lang="en-US" altLang="zh-TW" sz="1000">
                  <a:solidFill>
                    <a:srgbClr val="A50021"/>
                  </a:solidFill>
                </a:endParaRPr>
              </a:p>
            </p:txBody>
          </p:sp>
          <p:sp>
            <p:nvSpPr>
              <p:cNvPr id="73840" name="Line 31"/>
              <p:cNvSpPr>
                <a:spLocks noChangeShapeType="1"/>
              </p:cNvSpPr>
              <p:nvPr/>
            </p:nvSpPr>
            <p:spPr bwMode="auto">
              <a:xfrm flipH="1">
                <a:off x="534" y="1743"/>
                <a:ext cx="858" cy="1"/>
              </a:xfrm>
              <a:prstGeom prst="line">
                <a:avLst/>
              </a:prstGeom>
              <a:noFill/>
              <a:ln w="3175">
                <a:solidFill>
                  <a:srgbClr val="000000"/>
                </a:solidFill>
                <a:round/>
                <a:headEnd/>
                <a:tailEnd/>
              </a:ln>
            </p:spPr>
            <p:txBody>
              <a:bodyPr/>
              <a:lstStyle/>
              <a:p>
                <a:endParaRPr lang="zh-TW" altLang="en-US"/>
              </a:p>
            </p:txBody>
          </p:sp>
          <p:sp>
            <p:nvSpPr>
              <p:cNvPr id="73841" name="Rectangle 32"/>
              <p:cNvSpPr>
                <a:spLocks noChangeArrowheads="1"/>
              </p:cNvSpPr>
              <p:nvPr/>
            </p:nvSpPr>
            <p:spPr bwMode="auto">
              <a:xfrm>
                <a:off x="1405" y="1729"/>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SEQ08</a:t>
                </a:r>
                <a:endParaRPr lang="en-US" altLang="zh-TW" sz="1000">
                  <a:solidFill>
                    <a:srgbClr val="A50021"/>
                  </a:solidFill>
                </a:endParaRPr>
              </a:p>
            </p:txBody>
          </p:sp>
          <p:sp>
            <p:nvSpPr>
              <p:cNvPr id="73842" name="Line 33"/>
              <p:cNvSpPr>
                <a:spLocks noChangeShapeType="1"/>
              </p:cNvSpPr>
              <p:nvPr/>
            </p:nvSpPr>
            <p:spPr bwMode="auto">
              <a:xfrm flipH="1">
                <a:off x="568" y="1942"/>
                <a:ext cx="849" cy="1"/>
              </a:xfrm>
              <a:prstGeom prst="line">
                <a:avLst/>
              </a:prstGeom>
              <a:noFill/>
              <a:ln w="3175">
                <a:solidFill>
                  <a:srgbClr val="000000"/>
                </a:solidFill>
                <a:round/>
                <a:headEnd/>
                <a:tailEnd/>
              </a:ln>
            </p:spPr>
            <p:txBody>
              <a:bodyPr/>
              <a:lstStyle/>
              <a:p>
                <a:endParaRPr lang="zh-TW" altLang="en-US"/>
              </a:p>
            </p:txBody>
          </p:sp>
          <p:sp>
            <p:nvSpPr>
              <p:cNvPr id="73843" name="Rectangle 34"/>
              <p:cNvSpPr>
                <a:spLocks noChangeArrowheads="1"/>
              </p:cNvSpPr>
              <p:nvPr/>
            </p:nvSpPr>
            <p:spPr bwMode="auto">
              <a:xfrm>
                <a:off x="1430" y="1925"/>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SEQ07</a:t>
                </a:r>
                <a:endParaRPr lang="en-US" altLang="zh-TW" sz="1000">
                  <a:solidFill>
                    <a:srgbClr val="A50021"/>
                  </a:solidFill>
                </a:endParaRPr>
              </a:p>
            </p:txBody>
          </p:sp>
          <p:sp>
            <p:nvSpPr>
              <p:cNvPr id="73844" name="Line 35"/>
              <p:cNvSpPr>
                <a:spLocks noChangeShapeType="1"/>
              </p:cNvSpPr>
              <p:nvPr/>
            </p:nvSpPr>
            <p:spPr bwMode="auto">
              <a:xfrm flipH="1">
                <a:off x="568" y="2140"/>
                <a:ext cx="932" cy="1"/>
              </a:xfrm>
              <a:prstGeom prst="line">
                <a:avLst/>
              </a:prstGeom>
              <a:noFill/>
              <a:ln w="3175">
                <a:solidFill>
                  <a:srgbClr val="000000"/>
                </a:solidFill>
                <a:round/>
                <a:headEnd/>
                <a:tailEnd/>
              </a:ln>
            </p:spPr>
            <p:txBody>
              <a:bodyPr/>
              <a:lstStyle/>
              <a:p>
                <a:endParaRPr lang="zh-TW" altLang="en-US"/>
              </a:p>
            </p:txBody>
          </p:sp>
          <p:sp>
            <p:nvSpPr>
              <p:cNvPr id="73845" name="Rectangle 36"/>
              <p:cNvSpPr>
                <a:spLocks noChangeArrowheads="1"/>
              </p:cNvSpPr>
              <p:nvPr/>
            </p:nvSpPr>
            <p:spPr bwMode="auto">
              <a:xfrm>
                <a:off x="1513" y="2124"/>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SEQ09</a:t>
                </a:r>
                <a:endParaRPr lang="en-US" altLang="zh-TW" sz="1000">
                  <a:solidFill>
                    <a:srgbClr val="A50021"/>
                  </a:solidFill>
                </a:endParaRPr>
              </a:p>
            </p:txBody>
          </p:sp>
          <p:sp>
            <p:nvSpPr>
              <p:cNvPr id="73846" name="Line 37"/>
              <p:cNvSpPr>
                <a:spLocks noChangeShapeType="1"/>
              </p:cNvSpPr>
              <p:nvPr/>
            </p:nvSpPr>
            <p:spPr bwMode="auto">
              <a:xfrm flipH="1">
                <a:off x="534" y="2041"/>
                <a:ext cx="34" cy="1"/>
              </a:xfrm>
              <a:prstGeom prst="line">
                <a:avLst/>
              </a:prstGeom>
              <a:noFill/>
              <a:ln w="3175">
                <a:solidFill>
                  <a:srgbClr val="000000"/>
                </a:solidFill>
                <a:round/>
                <a:headEnd/>
                <a:tailEnd/>
              </a:ln>
            </p:spPr>
            <p:txBody>
              <a:bodyPr/>
              <a:lstStyle/>
              <a:p>
                <a:endParaRPr lang="zh-TW" altLang="en-US"/>
              </a:p>
            </p:txBody>
          </p:sp>
          <p:sp>
            <p:nvSpPr>
              <p:cNvPr id="73847" name="Line 38"/>
              <p:cNvSpPr>
                <a:spLocks noChangeShapeType="1"/>
              </p:cNvSpPr>
              <p:nvPr/>
            </p:nvSpPr>
            <p:spPr bwMode="auto">
              <a:xfrm>
                <a:off x="568" y="1942"/>
                <a:ext cx="1" cy="198"/>
              </a:xfrm>
              <a:prstGeom prst="line">
                <a:avLst/>
              </a:prstGeom>
              <a:noFill/>
              <a:ln w="3175">
                <a:solidFill>
                  <a:srgbClr val="000000"/>
                </a:solidFill>
                <a:round/>
                <a:headEnd/>
                <a:tailEnd/>
              </a:ln>
            </p:spPr>
            <p:txBody>
              <a:bodyPr/>
              <a:lstStyle/>
              <a:p>
                <a:endParaRPr lang="zh-TW" altLang="en-US"/>
              </a:p>
            </p:txBody>
          </p:sp>
          <p:sp>
            <p:nvSpPr>
              <p:cNvPr id="73848" name="Line 39"/>
              <p:cNvSpPr>
                <a:spLocks noChangeShapeType="1"/>
              </p:cNvSpPr>
              <p:nvPr/>
            </p:nvSpPr>
            <p:spPr bwMode="auto">
              <a:xfrm flipH="1">
                <a:off x="427" y="1892"/>
                <a:ext cx="107" cy="1"/>
              </a:xfrm>
              <a:prstGeom prst="line">
                <a:avLst/>
              </a:prstGeom>
              <a:noFill/>
              <a:ln w="3175">
                <a:solidFill>
                  <a:srgbClr val="000000"/>
                </a:solidFill>
                <a:round/>
                <a:headEnd/>
                <a:tailEnd/>
              </a:ln>
            </p:spPr>
            <p:txBody>
              <a:bodyPr/>
              <a:lstStyle/>
              <a:p>
                <a:endParaRPr lang="zh-TW" altLang="en-US"/>
              </a:p>
            </p:txBody>
          </p:sp>
          <p:sp>
            <p:nvSpPr>
              <p:cNvPr id="73849" name="Line 40"/>
              <p:cNvSpPr>
                <a:spLocks noChangeShapeType="1"/>
              </p:cNvSpPr>
              <p:nvPr/>
            </p:nvSpPr>
            <p:spPr bwMode="auto">
              <a:xfrm>
                <a:off x="534" y="1743"/>
                <a:ext cx="1" cy="298"/>
              </a:xfrm>
              <a:prstGeom prst="line">
                <a:avLst/>
              </a:prstGeom>
              <a:noFill/>
              <a:ln w="3175">
                <a:solidFill>
                  <a:srgbClr val="000000"/>
                </a:solidFill>
                <a:round/>
                <a:headEnd/>
                <a:tailEnd/>
              </a:ln>
            </p:spPr>
            <p:txBody>
              <a:bodyPr/>
              <a:lstStyle/>
              <a:p>
                <a:endParaRPr lang="zh-TW" altLang="en-US"/>
              </a:p>
            </p:txBody>
          </p:sp>
          <p:sp>
            <p:nvSpPr>
              <p:cNvPr id="73850" name="Line 41"/>
              <p:cNvSpPr>
                <a:spLocks noChangeShapeType="1"/>
              </p:cNvSpPr>
              <p:nvPr/>
            </p:nvSpPr>
            <p:spPr bwMode="auto">
              <a:xfrm flipH="1">
                <a:off x="389" y="1720"/>
                <a:ext cx="38" cy="1"/>
              </a:xfrm>
              <a:prstGeom prst="line">
                <a:avLst/>
              </a:prstGeom>
              <a:noFill/>
              <a:ln w="3175">
                <a:solidFill>
                  <a:srgbClr val="000000"/>
                </a:solidFill>
                <a:round/>
                <a:headEnd/>
                <a:tailEnd/>
              </a:ln>
            </p:spPr>
            <p:txBody>
              <a:bodyPr/>
              <a:lstStyle/>
              <a:p>
                <a:endParaRPr lang="zh-TW" altLang="en-US"/>
              </a:p>
            </p:txBody>
          </p:sp>
          <p:sp>
            <p:nvSpPr>
              <p:cNvPr id="73851" name="Line 42"/>
              <p:cNvSpPr>
                <a:spLocks noChangeShapeType="1"/>
              </p:cNvSpPr>
              <p:nvPr/>
            </p:nvSpPr>
            <p:spPr bwMode="auto">
              <a:xfrm>
                <a:off x="427" y="1547"/>
                <a:ext cx="1" cy="345"/>
              </a:xfrm>
              <a:prstGeom prst="line">
                <a:avLst/>
              </a:prstGeom>
              <a:noFill/>
              <a:ln w="3175">
                <a:solidFill>
                  <a:srgbClr val="000000"/>
                </a:solidFill>
                <a:round/>
                <a:headEnd/>
                <a:tailEnd/>
              </a:ln>
            </p:spPr>
            <p:txBody>
              <a:bodyPr/>
              <a:lstStyle/>
              <a:p>
                <a:endParaRPr lang="zh-TW" altLang="en-US"/>
              </a:p>
            </p:txBody>
          </p:sp>
          <p:sp>
            <p:nvSpPr>
              <p:cNvPr id="73852" name="Line 43"/>
              <p:cNvSpPr>
                <a:spLocks noChangeShapeType="1"/>
              </p:cNvSpPr>
              <p:nvPr/>
            </p:nvSpPr>
            <p:spPr bwMode="auto">
              <a:xfrm>
                <a:off x="389" y="363"/>
                <a:ext cx="1" cy="1357"/>
              </a:xfrm>
              <a:prstGeom prst="line">
                <a:avLst/>
              </a:prstGeom>
              <a:noFill/>
              <a:ln w="3175">
                <a:solidFill>
                  <a:srgbClr val="000000"/>
                </a:solidFill>
                <a:round/>
                <a:headEnd/>
                <a:tailEnd/>
              </a:ln>
            </p:spPr>
            <p:txBody>
              <a:bodyPr/>
              <a:lstStyle/>
              <a:p>
                <a:endParaRPr lang="zh-TW" altLang="en-US"/>
              </a:p>
            </p:txBody>
          </p:sp>
        </p:grpSp>
        <p:sp>
          <p:nvSpPr>
            <p:cNvPr id="73733" name="Text Box 44"/>
            <p:cNvSpPr txBox="1">
              <a:spLocks noChangeArrowheads="1"/>
            </p:cNvSpPr>
            <p:nvPr/>
          </p:nvSpPr>
          <p:spPr bwMode="auto">
            <a:xfrm>
              <a:off x="387" y="3121"/>
              <a:ext cx="870" cy="154"/>
            </a:xfrm>
            <a:prstGeom prst="rect">
              <a:avLst/>
            </a:prstGeom>
            <a:noFill/>
            <a:ln w="9525">
              <a:noFill/>
              <a:miter lim="800000"/>
              <a:headEnd/>
              <a:tailEnd/>
            </a:ln>
          </p:spPr>
          <p:txBody>
            <a:bodyPr wrap="none">
              <a:spAutoFit/>
            </a:bodyPr>
            <a:lstStyle/>
            <a:p>
              <a:r>
                <a:rPr lang="en-US" altLang="zh-TW" sz="1000">
                  <a:solidFill>
                    <a:schemeClr val="accent2"/>
                  </a:solidFill>
                </a:rPr>
                <a:t>VECTNTI Prediction</a:t>
              </a:r>
            </a:p>
          </p:txBody>
        </p:sp>
        <p:grpSp>
          <p:nvGrpSpPr>
            <p:cNvPr id="73734" name="Group 88"/>
            <p:cNvGrpSpPr>
              <a:grpSpLocks/>
            </p:cNvGrpSpPr>
            <p:nvPr/>
          </p:nvGrpSpPr>
          <p:grpSpPr bwMode="auto">
            <a:xfrm>
              <a:off x="2201" y="1035"/>
              <a:ext cx="1369" cy="1893"/>
              <a:chOff x="2340" y="346"/>
              <a:chExt cx="1369" cy="1893"/>
            </a:xfrm>
          </p:grpSpPr>
          <p:sp>
            <p:nvSpPr>
              <p:cNvPr id="73777" name="Line 49"/>
              <p:cNvSpPr>
                <a:spLocks noChangeShapeType="1"/>
              </p:cNvSpPr>
              <p:nvPr/>
            </p:nvSpPr>
            <p:spPr bwMode="auto">
              <a:xfrm>
                <a:off x="2340" y="2174"/>
                <a:ext cx="18" cy="1"/>
              </a:xfrm>
              <a:prstGeom prst="line">
                <a:avLst/>
              </a:prstGeom>
              <a:noFill/>
              <a:ln w="3175">
                <a:solidFill>
                  <a:srgbClr val="000000"/>
                </a:solidFill>
                <a:round/>
                <a:headEnd/>
                <a:tailEnd/>
              </a:ln>
            </p:spPr>
            <p:txBody>
              <a:bodyPr/>
              <a:lstStyle/>
              <a:p>
                <a:endParaRPr lang="zh-TW" altLang="en-US"/>
              </a:p>
            </p:txBody>
          </p:sp>
          <p:sp>
            <p:nvSpPr>
              <p:cNvPr id="73778" name="Rectangle 50"/>
              <p:cNvSpPr>
                <a:spLocks noChangeArrowheads="1"/>
              </p:cNvSpPr>
              <p:nvPr/>
            </p:nvSpPr>
            <p:spPr bwMode="auto">
              <a:xfrm>
                <a:off x="2429" y="2143"/>
                <a:ext cx="88"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10</a:t>
                </a:r>
                <a:endParaRPr lang="en-US" altLang="zh-TW" sz="1000">
                  <a:solidFill>
                    <a:srgbClr val="A50021"/>
                  </a:solidFill>
                </a:endParaRPr>
              </a:p>
            </p:txBody>
          </p:sp>
          <p:sp>
            <p:nvSpPr>
              <p:cNvPr id="73779" name="Line 51"/>
              <p:cNvSpPr>
                <a:spLocks noChangeShapeType="1"/>
              </p:cNvSpPr>
              <p:nvPr/>
            </p:nvSpPr>
            <p:spPr bwMode="auto">
              <a:xfrm flipH="1">
                <a:off x="2340" y="362"/>
                <a:ext cx="191" cy="1"/>
              </a:xfrm>
              <a:prstGeom prst="line">
                <a:avLst/>
              </a:prstGeom>
              <a:noFill/>
              <a:ln w="3175">
                <a:solidFill>
                  <a:srgbClr val="000000"/>
                </a:solidFill>
                <a:round/>
                <a:headEnd/>
                <a:tailEnd/>
              </a:ln>
            </p:spPr>
            <p:txBody>
              <a:bodyPr/>
              <a:lstStyle/>
              <a:p>
                <a:endParaRPr lang="zh-TW" altLang="en-US"/>
              </a:p>
            </p:txBody>
          </p:sp>
          <p:sp>
            <p:nvSpPr>
              <p:cNvPr id="73780" name="Rectangle 52"/>
              <p:cNvSpPr>
                <a:spLocks noChangeArrowheads="1"/>
              </p:cNvSpPr>
              <p:nvPr/>
            </p:nvSpPr>
            <p:spPr bwMode="auto">
              <a:xfrm>
                <a:off x="2544" y="346"/>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SEQ03</a:t>
                </a:r>
                <a:endParaRPr lang="en-US" altLang="zh-TW" sz="1000">
                  <a:solidFill>
                    <a:srgbClr val="A50021"/>
                  </a:solidFill>
                </a:endParaRPr>
              </a:p>
            </p:txBody>
          </p:sp>
          <p:sp>
            <p:nvSpPr>
              <p:cNvPr id="73781" name="Line 53"/>
              <p:cNvSpPr>
                <a:spLocks noChangeShapeType="1"/>
              </p:cNvSpPr>
              <p:nvPr/>
            </p:nvSpPr>
            <p:spPr bwMode="auto">
              <a:xfrm flipH="1">
                <a:off x="2531" y="557"/>
                <a:ext cx="192" cy="1"/>
              </a:xfrm>
              <a:prstGeom prst="line">
                <a:avLst/>
              </a:prstGeom>
              <a:noFill/>
              <a:ln w="3175">
                <a:solidFill>
                  <a:srgbClr val="000000"/>
                </a:solidFill>
                <a:round/>
                <a:headEnd/>
                <a:tailEnd/>
              </a:ln>
            </p:spPr>
            <p:txBody>
              <a:bodyPr/>
              <a:lstStyle/>
              <a:p>
                <a:endParaRPr lang="zh-TW" altLang="en-US"/>
              </a:p>
            </p:txBody>
          </p:sp>
          <p:sp>
            <p:nvSpPr>
              <p:cNvPr id="73782" name="Rectangle 54"/>
              <p:cNvSpPr>
                <a:spLocks noChangeArrowheads="1"/>
              </p:cNvSpPr>
              <p:nvPr/>
            </p:nvSpPr>
            <p:spPr bwMode="auto">
              <a:xfrm>
                <a:off x="2736" y="543"/>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SEQ01</a:t>
                </a:r>
                <a:endParaRPr lang="en-US" altLang="zh-TW" sz="1000">
                  <a:solidFill>
                    <a:srgbClr val="A50021"/>
                  </a:solidFill>
                </a:endParaRPr>
              </a:p>
            </p:txBody>
          </p:sp>
          <p:sp>
            <p:nvSpPr>
              <p:cNvPr id="73783" name="Line 55"/>
              <p:cNvSpPr>
                <a:spLocks noChangeShapeType="1"/>
              </p:cNvSpPr>
              <p:nvPr/>
            </p:nvSpPr>
            <p:spPr bwMode="auto">
              <a:xfrm flipH="1">
                <a:off x="2723" y="753"/>
                <a:ext cx="191" cy="1"/>
              </a:xfrm>
              <a:prstGeom prst="line">
                <a:avLst/>
              </a:prstGeom>
              <a:noFill/>
              <a:ln w="3175">
                <a:solidFill>
                  <a:srgbClr val="000000"/>
                </a:solidFill>
                <a:round/>
                <a:headEnd/>
                <a:tailEnd/>
              </a:ln>
            </p:spPr>
            <p:txBody>
              <a:bodyPr/>
              <a:lstStyle/>
              <a:p>
                <a:endParaRPr lang="zh-TW" altLang="en-US"/>
              </a:p>
            </p:txBody>
          </p:sp>
          <p:sp>
            <p:nvSpPr>
              <p:cNvPr id="73784" name="Rectangle 56"/>
              <p:cNvSpPr>
                <a:spLocks noChangeArrowheads="1"/>
              </p:cNvSpPr>
              <p:nvPr/>
            </p:nvSpPr>
            <p:spPr bwMode="auto">
              <a:xfrm>
                <a:off x="2927" y="737"/>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SEQ10</a:t>
                </a:r>
                <a:endParaRPr lang="en-US" altLang="zh-TW" sz="1000">
                  <a:solidFill>
                    <a:srgbClr val="A50021"/>
                  </a:solidFill>
                </a:endParaRPr>
              </a:p>
            </p:txBody>
          </p:sp>
          <p:sp>
            <p:nvSpPr>
              <p:cNvPr id="73785" name="Line 57"/>
              <p:cNvSpPr>
                <a:spLocks noChangeShapeType="1"/>
              </p:cNvSpPr>
              <p:nvPr/>
            </p:nvSpPr>
            <p:spPr bwMode="auto">
              <a:xfrm flipH="1">
                <a:off x="2826" y="947"/>
                <a:ext cx="191" cy="1"/>
              </a:xfrm>
              <a:prstGeom prst="line">
                <a:avLst/>
              </a:prstGeom>
              <a:noFill/>
              <a:ln w="3175">
                <a:solidFill>
                  <a:srgbClr val="000000"/>
                </a:solidFill>
                <a:round/>
                <a:headEnd/>
                <a:tailEnd/>
              </a:ln>
            </p:spPr>
            <p:txBody>
              <a:bodyPr/>
              <a:lstStyle/>
              <a:p>
                <a:endParaRPr lang="zh-TW" altLang="en-US"/>
              </a:p>
            </p:txBody>
          </p:sp>
          <p:sp>
            <p:nvSpPr>
              <p:cNvPr id="73786" name="Rectangle 58"/>
              <p:cNvSpPr>
                <a:spLocks noChangeArrowheads="1"/>
              </p:cNvSpPr>
              <p:nvPr/>
            </p:nvSpPr>
            <p:spPr bwMode="auto">
              <a:xfrm>
                <a:off x="3030" y="933"/>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SEQ04</a:t>
                </a:r>
                <a:endParaRPr lang="en-US" altLang="zh-TW" sz="1000">
                  <a:solidFill>
                    <a:srgbClr val="A50021"/>
                  </a:solidFill>
                </a:endParaRPr>
              </a:p>
            </p:txBody>
          </p:sp>
          <p:sp>
            <p:nvSpPr>
              <p:cNvPr id="73787" name="Line 59"/>
              <p:cNvSpPr>
                <a:spLocks noChangeShapeType="1"/>
              </p:cNvSpPr>
              <p:nvPr/>
            </p:nvSpPr>
            <p:spPr bwMode="auto">
              <a:xfrm flipH="1">
                <a:off x="3133" y="1144"/>
                <a:ext cx="190" cy="1"/>
              </a:xfrm>
              <a:prstGeom prst="line">
                <a:avLst/>
              </a:prstGeom>
              <a:noFill/>
              <a:ln w="3175">
                <a:solidFill>
                  <a:srgbClr val="000000"/>
                </a:solidFill>
                <a:round/>
                <a:headEnd/>
                <a:tailEnd/>
              </a:ln>
            </p:spPr>
            <p:txBody>
              <a:bodyPr/>
              <a:lstStyle/>
              <a:p>
                <a:endParaRPr lang="zh-TW" altLang="en-US"/>
              </a:p>
            </p:txBody>
          </p:sp>
          <p:sp>
            <p:nvSpPr>
              <p:cNvPr id="73788" name="Rectangle 60"/>
              <p:cNvSpPr>
                <a:spLocks noChangeArrowheads="1"/>
              </p:cNvSpPr>
              <p:nvPr/>
            </p:nvSpPr>
            <p:spPr bwMode="auto">
              <a:xfrm>
                <a:off x="3337" y="1128"/>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SEQ02</a:t>
                </a:r>
                <a:endParaRPr lang="en-US" altLang="zh-TW" sz="1000">
                  <a:solidFill>
                    <a:srgbClr val="A50021"/>
                  </a:solidFill>
                </a:endParaRPr>
              </a:p>
            </p:txBody>
          </p:sp>
          <p:sp>
            <p:nvSpPr>
              <p:cNvPr id="73789" name="Line 61"/>
              <p:cNvSpPr>
                <a:spLocks noChangeShapeType="1"/>
              </p:cNvSpPr>
              <p:nvPr/>
            </p:nvSpPr>
            <p:spPr bwMode="auto">
              <a:xfrm flipH="1">
                <a:off x="3247" y="1338"/>
                <a:ext cx="192" cy="1"/>
              </a:xfrm>
              <a:prstGeom prst="line">
                <a:avLst/>
              </a:prstGeom>
              <a:noFill/>
              <a:ln w="3175">
                <a:solidFill>
                  <a:srgbClr val="000000"/>
                </a:solidFill>
                <a:round/>
                <a:headEnd/>
                <a:tailEnd/>
              </a:ln>
            </p:spPr>
            <p:txBody>
              <a:bodyPr/>
              <a:lstStyle/>
              <a:p>
                <a:endParaRPr lang="zh-TW" altLang="en-US"/>
              </a:p>
            </p:txBody>
          </p:sp>
          <p:sp>
            <p:nvSpPr>
              <p:cNvPr id="73790" name="Rectangle 62"/>
              <p:cNvSpPr>
                <a:spLocks noChangeArrowheads="1"/>
              </p:cNvSpPr>
              <p:nvPr/>
            </p:nvSpPr>
            <p:spPr bwMode="auto">
              <a:xfrm>
                <a:off x="3453" y="1324"/>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SEQ05</a:t>
                </a:r>
                <a:endParaRPr lang="en-US" altLang="zh-TW" sz="1000">
                  <a:solidFill>
                    <a:srgbClr val="A50021"/>
                  </a:solidFill>
                </a:endParaRPr>
              </a:p>
            </p:txBody>
          </p:sp>
          <p:sp>
            <p:nvSpPr>
              <p:cNvPr id="73791" name="Line 63"/>
              <p:cNvSpPr>
                <a:spLocks noChangeShapeType="1"/>
              </p:cNvSpPr>
              <p:nvPr/>
            </p:nvSpPr>
            <p:spPr bwMode="auto">
              <a:xfrm flipH="1">
                <a:off x="3247" y="1535"/>
                <a:ext cx="192" cy="1"/>
              </a:xfrm>
              <a:prstGeom prst="line">
                <a:avLst/>
              </a:prstGeom>
              <a:noFill/>
              <a:ln w="3175">
                <a:solidFill>
                  <a:srgbClr val="000000"/>
                </a:solidFill>
                <a:round/>
                <a:headEnd/>
                <a:tailEnd/>
              </a:ln>
            </p:spPr>
            <p:txBody>
              <a:bodyPr/>
              <a:lstStyle/>
              <a:p>
                <a:endParaRPr lang="zh-TW" altLang="en-US"/>
              </a:p>
            </p:txBody>
          </p:sp>
          <p:sp>
            <p:nvSpPr>
              <p:cNvPr id="73792" name="Rectangle 64"/>
              <p:cNvSpPr>
                <a:spLocks noChangeArrowheads="1"/>
              </p:cNvSpPr>
              <p:nvPr/>
            </p:nvSpPr>
            <p:spPr bwMode="auto">
              <a:xfrm>
                <a:off x="3453" y="1518"/>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SEQ06</a:t>
                </a:r>
                <a:endParaRPr lang="en-US" altLang="zh-TW" sz="1000">
                  <a:solidFill>
                    <a:srgbClr val="A50021"/>
                  </a:solidFill>
                </a:endParaRPr>
              </a:p>
            </p:txBody>
          </p:sp>
          <p:sp>
            <p:nvSpPr>
              <p:cNvPr id="73793" name="Line 65"/>
              <p:cNvSpPr>
                <a:spLocks noChangeShapeType="1"/>
              </p:cNvSpPr>
              <p:nvPr/>
            </p:nvSpPr>
            <p:spPr bwMode="auto">
              <a:xfrm flipH="1">
                <a:off x="3133" y="1436"/>
                <a:ext cx="114" cy="1"/>
              </a:xfrm>
              <a:prstGeom prst="line">
                <a:avLst/>
              </a:prstGeom>
              <a:noFill/>
              <a:ln w="3175">
                <a:solidFill>
                  <a:srgbClr val="000000"/>
                </a:solidFill>
                <a:round/>
                <a:headEnd/>
                <a:tailEnd/>
              </a:ln>
            </p:spPr>
            <p:txBody>
              <a:bodyPr/>
              <a:lstStyle/>
              <a:p>
                <a:endParaRPr lang="zh-TW" altLang="en-US"/>
              </a:p>
            </p:txBody>
          </p:sp>
          <p:sp>
            <p:nvSpPr>
              <p:cNvPr id="73794" name="Line 66"/>
              <p:cNvSpPr>
                <a:spLocks noChangeShapeType="1"/>
              </p:cNvSpPr>
              <p:nvPr/>
            </p:nvSpPr>
            <p:spPr bwMode="auto">
              <a:xfrm>
                <a:off x="3247" y="1338"/>
                <a:ext cx="1" cy="197"/>
              </a:xfrm>
              <a:prstGeom prst="line">
                <a:avLst/>
              </a:prstGeom>
              <a:noFill/>
              <a:ln w="3175">
                <a:solidFill>
                  <a:srgbClr val="000000"/>
                </a:solidFill>
                <a:round/>
                <a:headEnd/>
                <a:tailEnd/>
              </a:ln>
            </p:spPr>
            <p:txBody>
              <a:bodyPr/>
              <a:lstStyle/>
              <a:p>
                <a:endParaRPr lang="zh-TW" altLang="en-US"/>
              </a:p>
            </p:txBody>
          </p:sp>
          <p:sp>
            <p:nvSpPr>
              <p:cNvPr id="73795" name="Line 67"/>
              <p:cNvSpPr>
                <a:spLocks noChangeShapeType="1"/>
              </p:cNvSpPr>
              <p:nvPr/>
            </p:nvSpPr>
            <p:spPr bwMode="auto">
              <a:xfrm flipH="1">
                <a:off x="2940" y="1291"/>
                <a:ext cx="193" cy="1"/>
              </a:xfrm>
              <a:prstGeom prst="line">
                <a:avLst/>
              </a:prstGeom>
              <a:noFill/>
              <a:ln w="3175">
                <a:solidFill>
                  <a:srgbClr val="000000"/>
                </a:solidFill>
                <a:round/>
                <a:headEnd/>
                <a:tailEnd/>
              </a:ln>
            </p:spPr>
            <p:txBody>
              <a:bodyPr/>
              <a:lstStyle/>
              <a:p>
                <a:endParaRPr lang="zh-TW" altLang="en-US"/>
              </a:p>
            </p:txBody>
          </p:sp>
          <p:sp>
            <p:nvSpPr>
              <p:cNvPr id="73796" name="Line 68"/>
              <p:cNvSpPr>
                <a:spLocks noChangeShapeType="1"/>
              </p:cNvSpPr>
              <p:nvPr/>
            </p:nvSpPr>
            <p:spPr bwMode="auto">
              <a:xfrm>
                <a:off x="3133" y="1144"/>
                <a:ext cx="1" cy="292"/>
              </a:xfrm>
              <a:prstGeom prst="line">
                <a:avLst/>
              </a:prstGeom>
              <a:noFill/>
              <a:ln w="3175">
                <a:solidFill>
                  <a:srgbClr val="000000"/>
                </a:solidFill>
                <a:round/>
                <a:headEnd/>
                <a:tailEnd/>
              </a:ln>
            </p:spPr>
            <p:txBody>
              <a:bodyPr/>
              <a:lstStyle/>
              <a:p>
                <a:endParaRPr lang="zh-TW" altLang="en-US"/>
              </a:p>
            </p:txBody>
          </p:sp>
          <p:sp>
            <p:nvSpPr>
              <p:cNvPr id="73797" name="Line 69"/>
              <p:cNvSpPr>
                <a:spLocks noChangeShapeType="1"/>
              </p:cNvSpPr>
              <p:nvPr/>
            </p:nvSpPr>
            <p:spPr bwMode="auto">
              <a:xfrm flipH="1">
                <a:off x="3095" y="1729"/>
                <a:ext cx="193" cy="1"/>
              </a:xfrm>
              <a:prstGeom prst="line">
                <a:avLst/>
              </a:prstGeom>
              <a:noFill/>
              <a:ln w="3175">
                <a:solidFill>
                  <a:srgbClr val="000000"/>
                </a:solidFill>
                <a:round/>
                <a:headEnd/>
                <a:tailEnd/>
              </a:ln>
            </p:spPr>
            <p:txBody>
              <a:bodyPr/>
              <a:lstStyle/>
              <a:p>
                <a:endParaRPr lang="zh-TW" altLang="en-US"/>
              </a:p>
            </p:txBody>
          </p:sp>
          <p:sp>
            <p:nvSpPr>
              <p:cNvPr id="73798" name="Rectangle 70"/>
              <p:cNvSpPr>
                <a:spLocks noChangeArrowheads="1"/>
              </p:cNvSpPr>
              <p:nvPr/>
            </p:nvSpPr>
            <p:spPr bwMode="auto">
              <a:xfrm>
                <a:off x="3301" y="1715"/>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SEQ08</a:t>
                </a:r>
                <a:endParaRPr lang="en-US" altLang="zh-TW" sz="1000">
                  <a:solidFill>
                    <a:srgbClr val="A50021"/>
                  </a:solidFill>
                </a:endParaRPr>
              </a:p>
            </p:txBody>
          </p:sp>
          <p:sp>
            <p:nvSpPr>
              <p:cNvPr id="73799" name="Line 71"/>
              <p:cNvSpPr>
                <a:spLocks noChangeShapeType="1"/>
              </p:cNvSpPr>
              <p:nvPr/>
            </p:nvSpPr>
            <p:spPr bwMode="auto">
              <a:xfrm flipH="1">
                <a:off x="3174" y="1926"/>
                <a:ext cx="193" cy="1"/>
              </a:xfrm>
              <a:prstGeom prst="line">
                <a:avLst/>
              </a:prstGeom>
              <a:noFill/>
              <a:ln w="3175">
                <a:solidFill>
                  <a:srgbClr val="000000"/>
                </a:solidFill>
                <a:round/>
                <a:headEnd/>
                <a:tailEnd/>
              </a:ln>
            </p:spPr>
            <p:txBody>
              <a:bodyPr/>
              <a:lstStyle/>
              <a:p>
                <a:endParaRPr lang="zh-TW" altLang="en-US"/>
              </a:p>
            </p:txBody>
          </p:sp>
          <p:sp>
            <p:nvSpPr>
              <p:cNvPr id="73800" name="Rectangle 72"/>
              <p:cNvSpPr>
                <a:spLocks noChangeArrowheads="1"/>
              </p:cNvSpPr>
              <p:nvPr/>
            </p:nvSpPr>
            <p:spPr bwMode="auto">
              <a:xfrm>
                <a:off x="3380" y="1909"/>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SEQ09</a:t>
                </a:r>
                <a:endParaRPr lang="en-US" altLang="zh-TW" sz="1000">
                  <a:solidFill>
                    <a:srgbClr val="A50021"/>
                  </a:solidFill>
                </a:endParaRPr>
              </a:p>
            </p:txBody>
          </p:sp>
          <p:sp>
            <p:nvSpPr>
              <p:cNvPr id="73801" name="Line 73"/>
              <p:cNvSpPr>
                <a:spLocks noChangeShapeType="1"/>
              </p:cNvSpPr>
              <p:nvPr/>
            </p:nvSpPr>
            <p:spPr bwMode="auto">
              <a:xfrm flipH="1">
                <a:off x="3174" y="2122"/>
                <a:ext cx="193" cy="1"/>
              </a:xfrm>
              <a:prstGeom prst="line">
                <a:avLst/>
              </a:prstGeom>
              <a:noFill/>
              <a:ln w="3175">
                <a:solidFill>
                  <a:srgbClr val="000000"/>
                </a:solidFill>
                <a:round/>
                <a:headEnd/>
                <a:tailEnd/>
              </a:ln>
            </p:spPr>
            <p:txBody>
              <a:bodyPr/>
              <a:lstStyle/>
              <a:p>
                <a:endParaRPr lang="zh-TW" altLang="en-US"/>
              </a:p>
            </p:txBody>
          </p:sp>
          <p:sp>
            <p:nvSpPr>
              <p:cNvPr id="73802" name="Rectangle 74"/>
              <p:cNvSpPr>
                <a:spLocks noChangeArrowheads="1"/>
              </p:cNvSpPr>
              <p:nvPr/>
            </p:nvSpPr>
            <p:spPr bwMode="auto">
              <a:xfrm>
                <a:off x="3380" y="2106"/>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SEQ07</a:t>
                </a:r>
                <a:endParaRPr lang="en-US" altLang="zh-TW" sz="1000">
                  <a:solidFill>
                    <a:srgbClr val="A50021"/>
                  </a:solidFill>
                </a:endParaRPr>
              </a:p>
            </p:txBody>
          </p:sp>
          <p:sp>
            <p:nvSpPr>
              <p:cNvPr id="73803" name="Line 75"/>
              <p:cNvSpPr>
                <a:spLocks noChangeShapeType="1"/>
              </p:cNvSpPr>
              <p:nvPr/>
            </p:nvSpPr>
            <p:spPr bwMode="auto">
              <a:xfrm flipH="1">
                <a:off x="3095" y="2024"/>
                <a:ext cx="79" cy="1"/>
              </a:xfrm>
              <a:prstGeom prst="line">
                <a:avLst/>
              </a:prstGeom>
              <a:noFill/>
              <a:ln w="3175">
                <a:solidFill>
                  <a:srgbClr val="000000"/>
                </a:solidFill>
                <a:round/>
                <a:headEnd/>
                <a:tailEnd/>
              </a:ln>
            </p:spPr>
            <p:txBody>
              <a:bodyPr/>
              <a:lstStyle/>
              <a:p>
                <a:endParaRPr lang="zh-TW" altLang="en-US"/>
              </a:p>
            </p:txBody>
          </p:sp>
          <p:sp>
            <p:nvSpPr>
              <p:cNvPr id="73804" name="Line 76"/>
              <p:cNvSpPr>
                <a:spLocks noChangeShapeType="1"/>
              </p:cNvSpPr>
              <p:nvPr/>
            </p:nvSpPr>
            <p:spPr bwMode="auto">
              <a:xfrm>
                <a:off x="3174" y="1926"/>
                <a:ext cx="1" cy="196"/>
              </a:xfrm>
              <a:prstGeom prst="line">
                <a:avLst/>
              </a:prstGeom>
              <a:noFill/>
              <a:ln w="3175">
                <a:solidFill>
                  <a:srgbClr val="000000"/>
                </a:solidFill>
                <a:round/>
                <a:headEnd/>
                <a:tailEnd/>
              </a:ln>
            </p:spPr>
            <p:txBody>
              <a:bodyPr/>
              <a:lstStyle/>
              <a:p>
                <a:endParaRPr lang="zh-TW" altLang="en-US"/>
              </a:p>
            </p:txBody>
          </p:sp>
          <p:sp>
            <p:nvSpPr>
              <p:cNvPr id="73805" name="Line 77"/>
              <p:cNvSpPr>
                <a:spLocks noChangeShapeType="1"/>
              </p:cNvSpPr>
              <p:nvPr/>
            </p:nvSpPr>
            <p:spPr bwMode="auto">
              <a:xfrm flipH="1">
                <a:off x="2940" y="1876"/>
                <a:ext cx="155" cy="1"/>
              </a:xfrm>
              <a:prstGeom prst="line">
                <a:avLst/>
              </a:prstGeom>
              <a:noFill/>
              <a:ln w="3175">
                <a:solidFill>
                  <a:srgbClr val="000000"/>
                </a:solidFill>
                <a:round/>
                <a:headEnd/>
                <a:tailEnd/>
              </a:ln>
            </p:spPr>
            <p:txBody>
              <a:bodyPr/>
              <a:lstStyle/>
              <a:p>
                <a:endParaRPr lang="zh-TW" altLang="en-US"/>
              </a:p>
            </p:txBody>
          </p:sp>
          <p:sp>
            <p:nvSpPr>
              <p:cNvPr id="73806" name="Line 78"/>
              <p:cNvSpPr>
                <a:spLocks noChangeShapeType="1"/>
              </p:cNvSpPr>
              <p:nvPr/>
            </p:nvSpPr>
            <p:spPr bwMode="auto">
              <a:xfrm>
                <a:off x="3095" y="1729"/>
                <a:ext cx="1" cy="295"/>
              </a:xfrm>
              <a:prstGeom prst="line">
                <a:avLst/>
              </a:prstGeom>
              <a:noFill/>
              <a:ln w="3175">
                <a:solidFill>
                  <a:srgbClr val="000000"/>
                </a:solidFill>
                <a:round/>
                <a:headEnd/>
                <a:tailEnd/>
              </a:ln>
            </p:spPr>
            <p:txBody>
              <a:bodyPr/>
              <a:lstStyle/>
              <a:p>
                <a:endParaRPr lang="zh-TW" altLang="en-US"/>
              </a:p>
            </p:txBody>
          </p:sp>
          <p:sp>
            <p:nvSpPr>
              <p:cNvPr id="73807" name="Line 79"/>
              <p:cNvSpPr>
                <a:spLocks noChangeShapeType="1"/>
              </p:cNvSpPr>
              <p:nvPr/>
            </p:nvSpPr>
            <p:spPr bwMode="auto">
              <a:xfrm flipH="1">
                <a:off x="2826" y="1584"/>
                <a:ext cx="114" cy="1"/>
              </a:xfrm>
              <a:prstGeom prst="line">
                <a:avLst/>
              </a:prstGeom>
              <a:noFill/>
              <a:ln w="3175">
                <a:solidFill>
                  <a:srgbClr val="000000"/>
                </a:solidFill>
                <a:round/>
                <a:headEnd/>
                <a:tailEnd/>
              </a:ln>
            </p:spPr>
            <p:txBody>
              <a:bodyPr/>
              <a:lstStyle/>
              <a:p>
                <a:endParaRPr lang="zh-TW" altLang="en-US"/>
              </a:p>
            </p:txBody>
          </p:sp>
          <p:sp>
            <p:nvSpPr>
              <p:cNvPr id="73808" name="Line 80"/>
              <p:cNvSpPr>
                <a:spLocks noChangeShapeType="1"/>
              </p:cNvSpPr>
              <p:nvPr/>
            </p:nvSpPr>
            <p:spPr bwMode="auto">
              <a:xfrm>
                <a:off x="2940" y="1291"/>
                <a:ext cx="1" cy="585"/>
              </a:xfrm>
              <a:prstGeom prst="line">
                <a:avLst/>
              </a:prstGeom>
              <a:noFill/>
              <a:ln w="3175">
                <a:solidFill>
                  <a:srgbClr val="000000"/>
                </a:solidFill>
                <a:round/>
                <a:headEnd/>
                <a:tailEnd/>
              </a:ln>
            </p:spPr>
            <p:txBody>
              <a:bodyPr/>
              <a:lstStyle/>
              <a:p>
                <a:endParaRPr lang="zh-TW" altLang="en-US"/>
              </a:p>
            </p:txBody>
          </p:sp>
          <p:sp>
            <p:nvSpPr>
              <p:cNvPr id="73809" name="Line 81"/>
              <p:cNvSpPr>
                <a:spLocks noChangeShapeType="1"/>
              </p:cNvSpPr>
              <p:nvPr/>
            </p:nvSpPr>
            <p:spPr bwMode="auto">
              <a:xfrm flipH="1">
                <a:off x="2723" y="1266"/>
                <a:ext cx="103" cy="1"/>
              </a:xfrm>
              <a:prstGeom prst="line">
                <a:avLst/>
              </a:prstGeom>
              <a:noFill/>
              <a:ln w="3175">
                <a:solidFill>
                  <a:srgbClr val="000000"/>
                </a:solidFill>
                <a:round/>
                <a:headEnd/>
                <a:tailEnd/>
              </a:ln>
            </p:spPr>
            <p:txBody>
              <a:bodyPr/>
              <a:lstStyle/>
              <a:p>
                <a:endParaRPr lang="zh-TW" altLang="en-US"/>
              </a:p>
            </p:txBody>
          </p:sp>
          <p:sp>
            <p:nvSpPr>
              <p:cNvPr id="73810" name="Line 82"/>
              <p:cNvSpPr>
                <a:spLocks noChangeShapeType="1"/>
              </p:cNvSpPr>
              <p:nvPr/>
            </p:nvSpPr>
            <p:spPr bwMode="auto">
              <a:xfrm>
                <a:off x="2826" y="947"/>
                <a:ext cx="1" cy="637"/>
              </a:xfrm>
              <a:prstGeom prst="line">
                <a:avLst/>
              </a:prstGeom>
              <a:noFill/>
              <a:ln w="3175">
                <a:solidFill>
                  <a:srgbClr val="000000"/>
                </a:solidFill>
                <a:round/>
                <a:headEnd/>
                <a:tailEnd/>
              </a:ln>
            </p:spPr>
            <p:txBody>
              <a:bodyPr/>
              <a:lstStyle/>
              <a:p>
                <a:endParaRPr lang="zh-TW" altLang="en-US"/>
              </a:p>
            </p:txBody>
          </p:sp>
          <p:sp>
            <p:nvSpPr>
              <p:cNvPr id="73811" name="Line 83"/>
              <p:cNvSpPr>
                <a:spLocks noChangeShapeType="1"/>
              </p:cNvSpPr>
              <p:nvPr/>
            </p:nvSpPr>
            <p:spPr bwMode="auto">
              <a:xfrm flipH="1">
                <a:off x="2531" y="1011"/>
                <a:ext cx="192" cy="1"/>
              </a:xfrm>
              <a:prstGeom prst="line">
                <a:avLst/>
              </a:prstGeom>
              <a:noFill/>
              <a:ln w="3175">
                <a:solidFill>
                  <a:srgbClr val="000000"/>
                </a:solidFill>
                <a:round/>
                <a:headEnd/>
                <a:tailEnd/>
              </a:ln>
            </p:spPr>
            <p:txBody>
              <a:bodyPr/>
              <a:lstStyle/>
              <a:p>
                <a:endParaRPr lang="zh-TW" altLang="en-US"/>
              </a:p>
            </p:txBody>
          </p:sp>
          <p:sp>
            <p:nvSpPr>
              <p:cNvPr id="73812" name="Line 84"/>
              <p:cNvSpPr>
                <a:spLocks noChangeShapeType="1"/>
              </p:cNvSpPr>
              <p:nvPr/>
            </p:nvSpPr>
            <p:spPr bwMode="auto">
              <a:xfrm>
                <a:off x="2723" y="753"/>
                <a:ext cx="1" cy="513"/>
              </a:xfrm>
              <a:prstGeom prst="line">
                <a:avLst/>
              </a:prstGeom>
              <a:noFill/>
              <a:ln w="3175">
                <a:solidFill>
                  <a:srgbClr val="000000"/>
                </a:solidFill>
                <a:round/>
                <a:headEnd/>
                <a:tailEnd/>
              </a:ln>
            </p:spPr>
            <p:txBody>
              <a:bodyPr/>
              <a:lstStyle/>
              <a:p>
                <a:endParaRPr lang="zh-TW" altLang="en-US"/>
              </a:p>
            </p:txBody>
          </p:sp>
          <p:sp>
            <p:nvSpPr>
              <p:cNvPr id="73813" name="Line 85"/>
              <p:cNvSpPr>
                <a:spLocks noChangeShapeType="1"/>
              </p:cNvSpPr>
              <p:nvPr/>
            </p:nvSpPr>
            <p:spPr bwMode="auto">
              <a:xfrm flipH="1">
                <a:off x="2340" y="784"/>
                <a:ext cx="191" cy="1"/>
              </a:xfrm>
              <a:prstGeom prst="line">
                <a:avLst/>
              </a:prstGeom>
              <a:noFill/>
              <a:ln w="3175">
                <a:solidFill>
                  <a:srgbClr val="000000"/>
                </a:solidFill>
                <a:round/>
                <a:headEnd/>
                <a:tailEnd/>
              </a:ln>
            </p:spPr>
            <p:txBody>
              <a:bodyPr/>
              <a:lstStyle/>
              <a:p>
                <a:endParaRPr lang="zh-TW" altLang="en-US"/>
              </a:p>
            </p:txBody>
          </p:sp>
          <p:sp>
            <p:nvSpPr>
              <p:cNvPr id="73814" name="Line 86"/>
              <p:cNvSpPr>
                <a:spLocks noChangeShapeType="1"/>
              </p:cNvSpPr>
              <p:nvPr/>
            </p:nvSpPr>
            <p:spPr bwMode="auto">
              <a:xfrm>
                <a:off x="2531" y="557"/>
                <a:ext cx="1" cy="454"/>
              </a:xfrm>
              <a:prstGeom prst="line">
                <a:avLst/>
              </a:prstGeom>
              <a:noFill/>
              <a:ln w="3175">
                <a:solidFill>
                  <a:srgbClr val="000000"/>
                </a:solidFill>
                <a:round/>
                <a:headEnd/>
                <a:tailEnd/>
              </a:ln>
            </p:spPr>
            <p:txBody>
              <a:bodyPr/>
              <a:lstStyle/>
              <a:p>
                <a:endParaRPr lang="zh-TW" altLang="en-US"/>
              </a:p>
            </p:txBody>
          </p:sp>
          <p:sp>
            <p:nvSpPr>
              <p:cNvPr id="73815" name="Line 87"/>
              <p:cNvSpPr>
                <a:spLocks noChangeShapeType="1"/>
              </p:cNvSpPr>
              <p:nvPr/>
            </p:nvSpPr>
            <p:spPr bwMode="auto">
              <a:xfrm>
                <a:off x="2340" y="362"/>
                <a:ext cx="1" cy="422"/>
              </a:xfrm>
              <a:prstGeom prst="line">
                <a:avLst/>
              </a:prstGeom>
              <a:noFill/>
              <a:ln w="3175">
                <a:solidFill>
                  <a:srgbClr val="000000"/>
                </a:solidFill>
                <a:round/>
                <a:headEnd/>
                <a:tailEnd/>
              </a:ln>
            </p:spPr>
            <p:txBody>
              <a:bodyPr/>
              <a:lstStyle/>
              <a:p>
                <a:endParaRPr lang="zh-TW" altLang="en-US"/>
              </a:p>
            </p:txBody>
          </p:sp>
        </p:grpSp>
        <p:sp>
          <p:nvSpPr>
            <p:cNvPr id="73735" name="Rectangle 91"/>
            <p:cNvSpPr>
              <a:spLocks noChangeArrowheads="1"/>
            </p:cNvSpPr>
            <p:nvPr/>
          </p:nvSpPr>
          <p:spPr bwMode="auto">
            <a:xfrm>
              <a:off x="2201" y="3121"/>
              <a:ext cx="1311" cy="154"/>
            </a:xfrm>
            <a:prstGeom prst="rect">
              <a:avLst/>
            </a:prstGeom>
            <a:noFill/>
            <a:ln w="9525">
              <a:noFill/>
              <a:miter lim="800000"/>
              <a:headEnd/>
              <a:tailEnd/>
            </a:ln>
          </p:spPr>
          <p:txBody>
            <a:bodyPr>
              <a:spAutoFit/>
            </a:bodyPr>
            <a:lstStyle/>
            <a:p>
              <a:pPr algn="ctr"/>
              <a:r>
                <a:rPr lang="en-US" altLang="en-US" sz="1000">
                  <a:solidFill>
                    <a:schemeClr val="accent2"/>
                  </a:solidFill>
                </a:rPr>
                <a:t>Distance Matrix </a:t>
              </a:r>
              <a:r>
                <a:rPr lang="en-US" altLang="zh-TW" sz="1000">
                  <a:solidFill>
                    <a:schemeClr val="accent2"/>
                  </a:solidFill>
                </a:rPr>
                <a:t>Methods (NJ)</a:t>
              </a:r>
            </a:p>
          </p:txBody>
        </p:sp>
        <p:grpSp>
          <p:nvGrpSpPr>
            <p:cNvPr id="73736" name="Group 133"/>
            <p:cNvGrpSpPr>
              <a:grpSpLocks/>
            </p:cNvGrpSpPr>
            <p:nvPr/>
          </p:nvGrpSpPr>
          <p:grpSpPr bwMode="auto">
            <a:xfrm>
              <a:off x="4005" y="1035"/>
              <a:ext cx="1368" cy="1892"/>
              <a:chOff x="4063" y="346"/>
              <a:chExt cx="1368" cy="1892"/>
            </a:xfrm>
          </p:grpSpPr>
          <p:sp>
            <p:nvSpPr>
              <p:cNvPr id="73738" name="Line 94"/>
              <p:cNvSpPr>
                <a:spLocks noChangeShapeType="1"/>
              </p:cNvSpPr>
              <p:nvPr/>
            </p:nvSpPr>
            <p:spPr bwMode="auto">
              <a:xfrm>
                <a:off x="4063" y="2173"/>
                <a:ext cx="13" cy="0"/>
              </a:xfrm>
              <a:prstGeom prst="line">
                <a:avLst/>
              </a:prstGeom>
              <a:noFill/>
              <a:ln w="4763">
                <a:solidFill>
                  <a:srgbClr val="000000"/>
                </a:solidFill>
                <a:round/>
                <a:headEnd/>
                <a:tailEnd/>
              </a:ln>
            </p:spPr>
            <p:txBody>
              <a:bodyPr/>
              <a:lstStyle/>
              <a:p>
                <a:endParaRPr lang="zh-TW" altLang="en-US"/>
              </a:p>
            </p:txBody>
          </p:sp>
          <p:sp>
            <p:nvSpPr>
              <p:cNvPr id="73739" name="Rectangle 95"/>
              <p:cNvSpPr>
                <a:spLocks noChangeArrowheads="1"/>
              </p:cNvSpPr>
              <p:nvPr/>
            </p:nvSpPr>
            <p:spPr bwMode="auto">
              <a:xfrm>
                <a:off x="4150" y="2142"/>
                <a:ext cx="88"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10</a:t>
                </a:r>
                <a:endParaRPr lang="en-US" altLang="zh-TW" sz="1000">
                  <a:solidFill>
                    <a:srgbClr val="A50021"/>
                  </a:solidFill>
                </a:endParaRPr>
              </a:p>
            </p:txBody>
          </p:sp>
          <p:sp>
            <p:nvSpPr>
              <p:cNvPr id="73740" name="Line 96"/>
              <p:cNvSpPr>
                <a:spLocks noChangeShapeType="1"/>
              </p:cNvSpPr>
              <p:nvPr/>
            </p:nvSpPr>
            <p:spPr bwMode="auto">
              <a:xfrm flipH="1">
                <a:off x="4063" y="362"/>
                <a:ext cx="140" cy="1"/>
              </a:xfrm>
              <a:prstGeom prst="line">
                <a:avLst/>
              </a:prstGeom>
              <a:noFill/>
              <a:ln w="4763">
                <a:solidFill>
                  <a:srgbClr val="000000"/>
                </a:solidFill>
                <a:round/>
                <a:headEnd/>
                <a:tailEnd/>
              </a:ln>
            </p:spPr>
            <p:txBody>
              <a:bodyPr/>
              <a:lstStyle/>
              <a:p>
                <a:endParaRPr lang="zh-TW" altLang="en-US"/>
              </a:p>
            </p:txBody>
          </p:sp>
          <p:sp>
            <p:nvSpPr>
              <p:cNvPr id="73741" name="Rectangle 97"/>
              <p:cNvSpPr>
                <a:spLocks noChangeArrowheads="1"/>
              </p:cNvSpPr>
              <p:nvPr/>
            </p:nvSpPr>
            <p:spPr bwMode="auto">
              <a:xfrm>
                <a:off x="4216" y="346"/>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SEQ01</a:t>
                </a:r>
                <a:endParaRPr lang="en-US" altLang="zh-TW" sz="1000">
                  <a:solidFill>
                    <a:srgbClr val="A50021"/>
                  </a:solidFill>
                </a:endParaRPr>
              </a:p>
            </p:txBody>
          </p:sp>
          <p:sp>
            <p:nvSpPr>
              <p:cNvPr id="73742" name="Line 98"/>
              <p:cNvSpPr>
                <a:spLocks noChangeShapeType="1"/>
              </p:cNvSpPr>
              <p:nvPr/>
            </p:nvSpPr>
            <p:spPr bwMode="auto">
              <a:xfrm flipH="1">
                <a:off x="4203" y="556"/>
                <a:ext cx="140" cy="1"/>
              </a:xfrm>
              <a:prstGeom prst="line">
                <a:avLst/>
              </a:prstGeom>
              <a:noFill/>
              <a:ln w="4763">
                <a:solidFill>
                  <a:srgbClr val="000000"/>
                </a:solidFill>
                <a:round/>
                <a:headEnd/>
                <a:tailEnd/>
              </a:ln>
            </p:spPr>
            <p:txBody>
              <a:bodyPr/>
              <a:lstStyle/>
              <a:p>
                <a:endParaRPr lang="zh-TW" altLang="en-US"/>
              </a:p>
            </p:txBody>
          </p:sp>
          <p:sp>
            <p:nvSpPr>
              <p:cNvPr id="73743" name="Rectangle 99"/>
              <p:cNvSpPr>
                <a:spLocks noChangeArrowheads="1"/>
              </p:cNvSpPr>
              <p:nvPr/>
            </p:nvSpPr>
            <p:spPr bwMode="auto">
              <a:xfrm>
                <a:off x="4356" y="543"/>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SEQ03</a:t>
                </a:r>
                <a:endParaRPr lang="en-US" altLang="zh-TW" sz="1000">
                  <a:solidFill>
                    <a:srgbClr val="A50021"/>
                  </a:solidFill>
                </a:endParaRPr>
              </a:p>
            </p:txBody>
          </p:sp>
          <p:sp>
            <p:nvSpPr>
              <p:cNvPr id="73744" name="Line 100"/>
              <p:cNvSpPr>
                <a:spLocks noChangeShapeType="1"/>
              </p:cNvSpPr>
              <p:nvPr/>
            </p:nvSpPr>
            <p:spPr bwMode="auto">
              <a:xfrm flipH="1">
                <a:off x="4483" y="753"/>
                <a:ext cx="142" cy="1"/>
              </a:xfrm>
              <a:prstGeom prst="line">
                <a:avLst/>
              </a:prstGeom>
              <a:noFill/>
              <a:ln w="4763">
                <a:solidFill>
                  <a:srgbClr val="000000"/>
                </a:solidFill>
                <a:round/>
                <a:headEnd/>
                <a:tailEnd/>
              </a:ln>
            </p:spPr>
            <p:txBody>
              <a:bodyPr/>
              <a:lstStyle/>
              <a:p>
                <a:endParaRPr lang="zh-TW" altLang="en-US"/>
              </a:p>
            </p:txBody>
          </p:sp>
          <p:sp>
            <p:nvSpPr>
              <p:cNvPr id="73745" name="Rectangle 101"/>
              <p:cNvSpPr>
                <a:spLocks noChangeArrowheads="1"/>
              </p:cNvSpPr>
              <p:nvPr/>
            </p:nvSpPr>
            <p:spPr bwMode="auto">
              <a:xfrm>
                <a:off x="4639" y="737"/>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SEQ07</a:t>
                </a:r>
                <a:endParaRPr lang="en-US" altLang="zh-TW" sz="1000">
                  <a:solidFill>
                    <a:srgbClr val="A50021"/>
                  </a:solidFill>
                </a:endParaRPr>
              </a:p>
            </p:txBody>
          </p:sp>
          <p:sp>
            <p:nvSpPr>
              <p:cNvPr id="73746" name="Line 102"/>
              <p:cNvSpPr>
                <a:spLocks noChangeShapeType="1"/>
              </p:cNvSpPr>
              <p:nvPr/>
            </p:nvSpPr>
            <p:spPr bwMode="auto">
              <a:xfrm flipH="1">
                <a:off x="4625" y="947"/>
                <a:ext cx="140" cy="1"/>
              </a:xfrm>
              <a:prstGeom prst="line">
                <a:avLst/>
              </a:prstGeom>
              <a:noFill/>
              <a:ln w="4763">
                <a:solidFill>
                  <a:srgbClr val="000000"/>
                </a:solidFill>
                <a:round/>
                <a:headEnd/>
                <a:tailEnd/>
              </a:ln>
            </p:spPr>
            <p:txBody>
              <a:bodyPr/>
              <a:lstStyle/>
              <a:p>
                <a:endParaRPr lang="zh-TW" altLang="en-US"/>
              </a:p>
            </p:txBody>
          </p:sp>
          <p:sp>
            <p:nvSpPr>
              <p:cNvPr id="73747" name="Rectangle 103"/>
              <p:cNvSpPr>
                <a:spLocks noChangeArrowheads="1"/>
              </p:cNvSpPr>
              <p:nvPr/>
            </p:nvSpPr>
            <p:spPr bwMode="auto">
              <a:xfrm>
                <a:off x="4778" y="933"/>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SEQ10</a:t>
                </a:r>
                <a:endParaRPr lang="en-US" altLang="zh-TW" sz="1000">
                  <a:solidFill>
                    <a:srgbClr val="A50021"/>
                  </a:solidFill>
                </a:endParaRPr>
              </a:p>
            </p:txBody>
          </p:sp>
          <p:sp>
            <p:nvSpPr>
              <p:cNvPr id="73748" name="Line 104"/>
              <p:cNvSpPr>
                <a:spLocks noChangeShapeType="1"/>
              </p:cNvSpPr>
              <p:nvPr/>
            </p:nvSpPr>
            <p:spPr bwMode="auto">
              <a:xfrm flipH="1">
                <a:off x="4765" y="1144"/>
                <a:ext cx="141" cy="0"/>
              </a:xfrm>
              <a:prstGeom prst="line">
                <a:avLst/>
              </a:prstGeom>
              <a:noFill/>
              <a:ln w="4763">
                <a:solidFill>
                  <a:srgbClr val="000000"/>
                </a:solidFill>
                <a:round/>
                <a:headEnd/>
                <a:tailEnd/>
              </a:ln>
            </p:spPr>
            <p:txBody>
              <a:bodyPr/>
              <a:lstStyle/>
              <a:p>
                <a:endParaRPr lang="zh-TW" altLang="en-US"/>
              </a:p>
            </p:txBody>
          </p:sp>
          <p:sp>
            <p:nvSpPr>
              <p:cNvPr id="73749" name="Rectangle 105"/>
              <p:cNvSpPr>
                <a:spLocks noChangeArrowheads="1"/>
              </p:cNvSpPr>
              <p:nvPr/>
            </p:nvSpPr>
            <p:spPr bwMode="auto">
              <a:xfrm>
                <a:off x="4919" y="1127"/>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SEQ04</a:t>
                </a:r>
                <a:endParaRPr lang="en-US" altLang="zh-TW" sz="1000">
                  <a:solidFill>
                    <a:srgbClr val="A50021"/>
                  </a:solidFill>
                </a:endParaRPr>
              </a:p>
            </p:txBody>
          </p:sp>
          <p:sp>
            <p:nvSpPr>
              <p:cNvPr id="73750" name="Line 106"/>
              <p:cNvSpPr>
                <a:spLocks noChangeShapeType="1"/>
              </p:cNvSpPr>
              <p:nvPr/>
            </p:nvSpPr>
            <p:spPr bwMode="auto">
              <a:xfrm flipH="1">
                <a:off x="4884" y="1338"/>
                <a:ext cx="139" cy="0"/>
              </a:xfrm>
              <a:prstGeom prst="line">
                <a:avLst/>
              </a:prstGeom>
              <a:noFill/>
              <a:ln w="4763">
                <a:solidFill>
                  <a:srgbClr val="000000"/>
                </a:solidFill>
                <a:round/>
                <a:headEnd/>
                <a:tailEnd/>
              </a:ln>
            </p:spPr>
            <p:txBody>
              <a:bodyPr/>
              <a:lstStyle/>
              <a:p>
                <a:endParaRPr lang="zh-TW" altLang="en-US"/>
              </a:p>
            </p:txBody>
          </p:sp>
          <p:sp>
            <p:nvSpPr>
              <p:cNvPr id="73751" name="Rectangle 107"/>
              <p:cNvSpPr>
                <a:spLocks noChangeArrowheads="1"/>
              </p:cNvSpPr>
              <p:nvPr/>
            </p:nvSpPr>
            <p:spPr bwMode="auto">
              <a:xfrm>
                <a:off x="5036" y="1323"/>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SEQ02</a:t>
                </a:r>
                <a:endParaRPr lang="en-US" altLang="zh-TW" sz="1000">
                  <a:solidFill>
                    <a:srgbClr val="A50021"/>
                  </a:solidFill>
                </a:endParaRPr>
              </a:p>
            </p:txBody>
          </p:sp>
          <p:sp>
            <p:nvSpPr>
              <p:cNvPr id="73752" name="Line 108"/>
              <p:cNvSpPr>
                <a:spLocks noChangeShapeType="1"/>
              </p:cNvSpPr>
              <p:nvPr/>
            </p:nvSpPr>
            <p:spPr bwMode="auto">
              <a:xfrm flipH="1">
                <a:off x="5019" y="1534"/>
                <a:ext cx="143" cy="1"/>
              </a:xfrm>
              <a:prstGeom prst="line">
                <a:avLst/>
              </a:prstGeom>
              <a:noFill/>
              <a:ln w="4763">
                <a:solidFill>
                  <a:srgbClr val="000000"/>
                </a:solidFill>
                <a:round/>
                <a:headEnd/>
                <a:tailEnd/>
              </a:ln>
            </p:spPr>
            <p:txBody>
              <a:bodyPr/>
              <a:lstStyle/>
              <a:p>
                <a:endParaRPr lang="zh-TW" altLang="en-US"/>
              </a:p>
            </p:txBody>
          </p:sp>
          <p:sp>
            <p:nvSpPr>
              <p:cNvPr id="73753" name="Rectangle 109"/>
              <p:cNvSpPr>
                <a:spLocks noChangeArrowheads="1"/>
              </p:cNvSpPr>
              <p:nvPr/>
            </p:nvSpPr>
            <p:spPr bwMode="auto">
              <a:xfrm>
                <a:off x="5175" y="1518"/>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SEQ05</a:t>
                </a:r>
                <a:endParaRPr lang="en-US" altLang="zh-TW" sz="1000">
                  <a:solidFill>
                    <a:srgbClr val="A50021"/>
                  </a:solidFill>
                </a:endParaRPr>
              </a:p>
            </p:txBody>
          </p:sp>
          <p:sp>
            <p:nvSpPr>
              <p:cNvPr id="73754" name="Line 110"/>
              <p:cNvSpPr>
                <a:spLocks noChangeShapeType="1"/>
              </p:cNvSpPr>
              <p:nvPr/>
            </p:nvSpPr>
            <p:spPr bwMode="auto">
              <a:xfrm flipH="1">
                <a:off x="5019" y="1728"/>
                <a:ext cx="143" cy="1"/>
              </a:xfrm>
              <a:prstGeom prst="line">
                <a:avLst/>
              </a:prstGeom>
              <a:noFill/>
              <a:ln w="4763">
                <a:solidFill>
                  <a:srgbClr val="000000"/>
                </a:solidFill>
                <a:round/>
                <a:headEnd/>
                <a:tailEnd/>
              </a:ln>
            </p:spPr>
            <p:txBody>
              <a:bodyPr/>
              <a:lstStyle/>
              <a:p>
                <a:endParaRPr lang="zh-TW" altLang="en-US"/>
              </a:p>
            </p:txBody>
          </p:sp>
          <p:sp>
            <p:nvSpPr>
              <p:cNvPr id="73755" name="Rectangle 111"/>
              <p:cNvSpPr>
                <a:spLocks noChangeArrowheads="1"/>
              </p:cNvSpPr>
              <p:nvPr/>
            </p:nvSpPr>
            <p:spPr bwMode="auto">
              <a:xfrm>
                <a:off x="5175" y="1714"/>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SEQ06</a:t>
                </a:r>
                <a:endParaRPr lang="en-US" altLang="zh-TW" sz="1000">
                  <a:solidFill>
                    <a:srgbClr val="A50021"/>
                  </a:solidFill>
                </a:endParaRPr>
              </a:p>
            </p:txBody>
          </p:sp>
          <p:sp>
            <p:nvSpPr>
              <p:cNvPr id="73756" name="Line 112"/>
              <p:cNvSpPr>
                <a:spLocks noChangeShapeType="1"/>
              </p:cNvSpPr>
              <p:nvPr/>
            </p:nvSpPr>
            <p:spPr bwMode="auto">
              <a:xfrm flipH="1">
                <a:off x="4884" y="1632"/>
                <a:ext cx="135" cy="1"/>
              </a:xfrm>
              <a:prstGeom prst="line">
                <a:avLst/>
              </a:prstGeom>
              <a:noFill/>
              <a:ln w="4763">
                <a:solidFill>
                  <a:srgbClr val="000000"/>
                </a:solidFill>
                <a:round/>
                <a:headEnd/>
                <a:tailEnd/>
              </a:ln>
            </p:spPr>
            <p:txBody>
              <a:bodyPr/>
              <a:lstStyle/>
              <a:p>
                <a:endParaRPr lang="zh-TW" altLang="en-US"/>
              </a:p>
            </p:txBody>
          </p:sp>
          <p:sp>
            <p:nvSpPr>
              <p:cNvPr id="73757" name="Line 113"/>
              <p:cNvSpPr>
                <a:spLocks noChangeShapeType="1"/>
              </p:cNvSpPr>
              <p:nvPr/>
            </p:nvSpPr>
            <p:spPr bwMode="auto">
              <a:xfrm>
                <a:off x="5019" y="1534"/>
                <a:ext cx="1" cy="194"/>
              </a:xfrm>
              <a:prstGeom prst="line">
                <a:avLst/>
              </a:prstGeom>
              <a:noFill/>
              <a:ln w="4763">
                <a:solidFill>
                  <a:srgbClr val="000000"/>
                </a:solidFill>
                <a:round/>
                <a:headEnd/>
                <a:tailEnd/>
              </a:ln>
            </p:spPr>
            <p:txBody>
              <a:bodyPr/>
              <a:lstStyle/>
              <a:p>
                <a:endParaRPr lang="zh-TW" altLang="en-US"/>
              </a:p>
            </p:txBody>
          </p:sp>
          <p:sp>
            <p:nvSpPr>
              <p:cNvPr id="73758" name="Line 114"/>
              <p:cNvSpPr>
                <a:spLocks noChangeShapeType="1"/>
              </p:cNvSpPr>
              <p:nvPr/>
            </p:nvSpPr>
            <p:spPr bwMode="auto">
              <a:xfrm flipH="1">
                <a:off x="4765" y="1485"/>
                <a:ext cx="119" cy="0"/>
              </a:xfrm>
              <a:prstGeom prst="line">
                <a:avLst/>
              </a:prstGeom>
              <a:noFill/>
              <a:ln w="4763">
                <a:solidFill>
                  <a:srgbClr val="000000"/>
                </a:solidFill>
                <a:round/>
                <a:headEnd/>
                <a:tailEnd/>
              </a:ln>
            </p:spPr>
            <p:txBody>
              <a:bodyPr/>
              <a:lstStyle/>
              <a:p>
                <a:endParaRPr lang="zh-TW" altLang="en-US"/>
              </a:p>
            </p:txBody>
          </p:sp>
          <p:sp>
            <p:nvSpPr>
              <p:cNvPr id="73759" name="Line 115"/>
              <p:cNvSpPr>
                <a:spLocks noChangeShapeType="1"/>
              </p:cNvSpPr>
              <p:nvPr/>
            </p:nvSpPr>
            <p:spPr bwMode="auto">
              <a:xfrm>
                <a:off x="4884" y="1338"/>
                <a:ext cx="0" cy="294"/>
              </a:xfrm>
              <a:prstGeom prst="line">
                <a:avLst/>
              </a:prstGeom>
              <a:noFill/>
              <a:ln w="4763">
                <a:solidFill>
                  <a:srgbClr val="000000"/>
                </a:solidFill>
                <a:round/>
                <a:headEnd/>
                <a:tailEnd/>
              </a:ln>
            </p:spPr>
            <p:txBody>
              <a:bodyPr/>
              <a:lstStyle/>
              <a:p>
                <a:endParaRPr lang="zh-TW" altLang="en-US"/>
              </a:p>
            </p:txBody>
          </p:sp>
          <p:sp>
            <p:nvSpPr>
              <p:cNvPr id="73760" name="Line 116"/>
              <p:cNvSpPr>
                <a:spLocks noChangeShapeType="1"/>
              </p:cNvSpPr>
              <p:nvPr/>
            </p:nvSpPr>
            <p:spPr bwMode="auto">
              <a:xfrm flipH="1">
                <a:off x="4625" y="1314"/>
                <a:ext cx="140" cy="1"/>
              </a:xfrm>
              <a:prstGeom prst="line">
                <a:avLst/>
              </a:prstGeom>
              <a:noFill/>
              <a:ln w="4763">
                <a:solidFill>
                  <a:srgbClr val="000000"/>
                </a:solidFill>
                <a:round/>
                <a:headEnd/>
                <a:tailEnd/>
              </a:ln>
            </p:spPr>
            <p:txBody>
              <a:bodyPr/>
              <a:lstStyle/>
              <a:p>
                <a:endParaRPr lang="zh-TW" altLang="en-US"/>
              </a:p>
            </p:txBody>
          </p:sp>
          <p:sp>
            <p:nvSpPr>
              <p:cNvPr id="73761" name="Line 117"/>
              <p:cNvSpPr>
                <a:spLocks noChangeShapeType="1"/>
              </p:cNvSpPr>
              <p:nvPr/>
            </p:nvSpPr>
            <p:spPr bwMode="auto">
              <a:xfrm>
                <a:off x="4765" y="1144"/>
                <a:ext cx="1" cy="341"/>
              </a:xfrm>
              <a:prstGeom prst="line">
                <a:avLst/>
              </a:prstGeom>
              <a:noFill/>
              <a:ln w="4763">
                <a:solidFill>
                  <a:srgbClr val="000000"/>
                </a:solidFill>
                <a:round/>
                <a:headEnd/>
                <a:tailEnd/>
              </a:ln>
            </p:spPr>
            <p:txBody>
              <a:bodyPr/>
              <a:lstStyle/>
              <a:p>
                <a:endParaRPr lang="zh-TW" altLang="en-US"/>
              </a:p>
            </p:txBody>
          </p:sp>
          <p:sp>
            <p:nvSpPr>
              <p:cNvPr id="73762" name="Line 118"/>
              <p:cNvSpPr>
                <a:spLocks noChangeShapeType="1"/>
              </p:cNvSpPr>
              <p:nvPr/>
            </p:nvSpPr>
            <p:spPr bwMode="auto">
              <a:xfrm flipH="1">
                <a:off x="4483" y="1132"/>
                <a:ext cx="142" cy="1"/>
              </a:xfrm>
              <a:prstGeom prst="line">
                <a:avLst/>
              </a:prstGeom>
              <a:noFill/>
              <a:ln w="4763">
                <a:solidFill>
                  <a:srgbClr val="000000"/>
                </a:solidFill>
                <a:round/>
                <a:headEnd/>
                <a:tailEnd/>
              </a:ln>
            </p:spPr>
            <p:txBody>
              <a:bodyPr/>
              <a:lstStyle/>
              <a:p>
                <a:endParaRPr lang="zh-TW" altLang="en-US"/>
              </a:p>
            </p:txBody>
          </p:sp>
          <p:sp>
            <p:nvSpPr>
              <p:cNvPr id="73763" name="Line 119"/>
              <p:cNvSpPr>
                <a:spLocks noChangeShapeType="1"/>
              </p:cNvSpPr>
              <p:nvPr/>
            </p:nvSpPr>
            <p:spPr bwMode="auto">
              <a:xfrm>
                <a:off x="4625" y="947"/>
                <a:ext cx="1" cy="367"/>
              </a:xfrm>
              <a:prstGeom prst="line">
                <a:avLst/>
              </a:prstGeom>
              <a:noFill/>
              <a:ln w="4763">
                <a:solidFill>
                  <a:srgbClr val="000000"/>
                </a:solidFill>
                <a:round/>
                <a:headEnd/>
                <a:tailEnd/>
              </a:ln>
            </p:spPr>
            <p:txBody>
              <a:bodyPr/>
              <a:lstStyle/>
              <a:p>
                <a:endParaRPr lang="zh-TW" altLang="en-US"/>
              </a:p>
            </p:txBody>
          </p:sp>
          <p:sp>
            <p:nvSpPr>
              <p:cNvPr id="73764" name="Line 120"/>
              <p:cNvSpPr>
                <a:spLocks noChangeShapeType="1"/>
              </p:cNvSpPr>
              <p:nvPr/>
            </p:nvSpPr>
            <p:spPr bwMode="auto">
              <a:xfrm flipH="1">
                <a:off x="4343" y="942"/>
                <a:ext cx="140" cy="1"/>
              </a:xfrm>
              <a:prstGeom prst="line">
                <a:avLst/>
              </a:prstGeom>
              <a:noFill/>
              <a:ln w="4763">
                <a:solidFill>
                  <a:srgbClr val="000000"/>
                </a:solidFill>
                <a:round/>
                <a:headEnd/>
                <a:tailEnd/>
              </a:ln>
            </p:spPr>
            <p:txBody>
              <a:bodyPr/>
              <a:lstStyle/>
              <a:p>
                <a:endParaRPr lang="zh-TW" altLang="en-US"/>
              </a:p>
            </p:txBody>
          </p:sp>
          <p:sp>
            <p:nvSpPr>
              <p:cNvPr id="73765" name="Line 121"/>
              <p:cNvSpPr>
                <a:spLocks noChangeShapeType="1"/>
              </p:cNvSpPr>
              <p:nvPr/>
            </p:nvSpPr>
            <p:spPr bwMode="auto">
              <a:xfrm>
                <a:off x="4483" y="753"/>
                <a:ext cx="1" cy="379"/>
              </a:xfrm>
              <a:prstGeom prst="line">
                <a:avLst/>
              </a:prstGeom>
              <a:noFill/>
              <a:ln w="4763">
                <a:solidFill>
                  <a:srgbClr val="000000"/>
                </a:solidFill>
                <a:round/>
                <a:headEnd/>
                <a:tailEnd/>
              </a:ln>
            </p:spPr>
            <p:txBody>
              <a:bodyPr/>
              <a:lstStyle/>
              <a:p>
                <a:endParaRPr lang="zh-TW" altLang="en-US"/>
              </a:p>
            </p:txBody>
          </p:sp>
          <p:sp>
            <p:nvSpPr>
              <p:cNvPr id="73766" name="Line 122"/>
              <p:cNvSpPr>
                <a:spLocks noChangeShapeType="1"/>
              </p:cNvSpPr>
              <p:nvPr/>
            </p:nvSpPr>
            <p:spPr bwMode="auto">
              <a:xfrm flipH="1">
                <a:off x="4483" y="1925"/>
                <a:ext cx="142" cy="1"/>
              </a:xfrm>
              <a:prstGeom prst="line">
                <a:avLst/>
              </a:prstGeom>
              <a:noFill/>
              <a:ln w="4763">
                <a:solidFill>
                  <a:srgbClr val="000000"/>
                </a:solidFill>
                <a:round/>
                <a:headEnd/>
                <a:tailEnd/>
              </a:ln>
            </p:spPr>
            <p:txBody>
              <a:bodyPr/>
              <a:lstStyle/>
              <a:p>
                <a:endParaRPr lang="zh-TW" altLang="en-US"/>
              </a:p>
            </p:txBody>
          </p:sp>
          <p:sp>
            <p:nvSpPr>
              <p:cNvPr id="73767" name="Rectangle 123"/>
              <p:cNvSpPr>
                <a:spLocks noChangeArrowheads="1"/>
              </p:cNvSpPr>
              <p:nvPr/>
            </p:nvSpPr>
            <p:spPr bwMode="auto">
              <a:xfrm>
                <a:off x="4639" y="1908"/>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SEQ09</a:t>
                </a:r>
                <a:endParaRPr lang="en-US" altLang="zh-TW" sz="1000">
                  <a:solidFill>
                    <a:srgbClr val="A50021"/>
                  </a:solidFill>
                </a:endParaRPr>
              </a:p>
            </p:txBody>
          </p:sp>
          <p:sp>
            <p:nvSpPr>
              <p:cNvPr id="73768" name="Line 124"/>
              <p:cNvSpPr>
                <a:spLocks noChangeShapeType="1"/>
              </p:cNvSpPr>
              <p:nvPr/>
            </p:nvSpPr>
            <p:spPr bwMode="auto">
              <a:xfrm flipH="1">
                <a:off x="4483" y="2121"/>
                <a:ext cx="142" cy="1"/>
              </a:xfrm>
              <a:prstGeom prst="line">
                <a:avLst/>
              </a:prstGeom>
              <a:noFill/>
              <a:ln w="4763">
                <a:solidFill>
                  <a:srgbClr val="000000"/>
                </a:solidFill>
                <a:round/>
                <a:headEnd/>
                <a:tailEnd/>
              </a:ln>
            </p:spPr>
            <p:txBody>
              <a:bodyPr/>
              <a:lstStyle/>
              <a:p>
                <a:endParaRPr lang="zh-TW" altLang="en-US"/>
              </a:p>
            </p:txBody>
          </p:sp>
          <p:sp>
            <p:nvSpPr>
              <p:cNvPr id="73769" name="Rectangle 125"/>
              <p:cNvSpPr>
                <a:spLocks noChangeArrowheads="1"/>
              </p:cNvSpPr>
              <p:nvPr/>
            </p:nvSpPr>
            <p:spPr bwMode="auto">
              <a:xfrm>
                <a:off x="4639" y="2105"/>
                <a:ext cx="256" cy="96"/>
              </a:xfrm>
              <a:prstGeom prst="rect">
                <a:avLst/>
              </a:prstGeom>
              <a:noFill/>
              <a:ln w="9525">
                <a:noFill/>
                <a:miter lim="800000"/>
                <a:headEnd/>
                <a:tailEnd/>
              </a:ln>
            </p:spPr>
            <p:txBody>
              <a:bodyPr wrap="none" lIns="0" tIns="0" rIns="0" bIns="0">
                <a:spAutoFit/>
              </a:bodyPr>
              <a:lstStyle/>
              <a:p>
                <a:r>
                  <a:rPr lang="en-US" altLang="zh-TW" sz="1000" b="0">
                    <a:solidFill>
                      <a:srgbClr val="A50021"/>
                    </a:solidFill>
                  </a:rPr>
                  <a:t>SEQ08</a:t>
                </a:r>
                <a:endParaRPr lang="en-US" altLang="zh-TW" sz="1000">
                  <a:solidFill>
                    <a:srgbClr val="A50021"/>
                  </a:solidFill>
                </a:endParaRPr>
              </a:p>
            </p:txBody>
          </p:sp>
          <p:sp>
            <p:nvSpPr>
              <p:cNvPr id="73770" name="Line 126"/>
              <p:cNvSpPr>
                <a:spLocks noChangeShapeType="1"/>
              </p:cNvSpPr>
              <p:nvPr/>
            </p:nvSpPr>
            <p:spPr bwMode="auto">
              <a:xfrm flipH="1">
                <a:off x="4343" y="2023"/>
                <a:ext cx="140" cy="1"/>
              </a:xfrm>
              <a:prstGeom prst="line">
                <a:avLst/>
              </a:prstGeom>
              <a:noFill/>
              <a:ln w="4763">
                <a:solidFill>
                  <a:srgbClr val="000000"/>
                </a:solidFill>
                <a:round/>
                <a:headEnd/>
                <a:tailEnd/>
              </a:ln>
            </p:spPr>
            <p:txBody>
              <a:bodyPr/>
              <a:lstStyle/>
              <a:p>
                <a:endParaRPr lang="zh-TW" altLang="en-US"/>
              </a:p>
            </p:txBody>
          </p:sp>
          <p:sp>
            <p:nvSpPr>
              <p:cNvPr id="73771" name="Line 127"/>
              <p:cNvSpPr>
                <a:spLocks noChangeShapeType="1"/>
              </p:cNvSpPr>
              <p:nvPr/>
            </p:nvSpPr>
            <p:spPr bwMode="auto">
              <a:xfrm>
                <a:off x="4483" y="1925"/>
                <a:ext cx="1" cy="196"/>
              </a:xfrm>
              <a:prstGeom prst="line">
                <a:avLst/>
              </a:prstGeom>
              <a:noFill/>
              <a:ln w="4763">
                <a:solidFill>
                  <a:srgbClr val="000000"/>
                </a:solidFill>
                <a:round/>
                <a:headEnd/>
                <a:tailEnd/>
              </a:ln>
            </p:spPr>
            <p:txBody>
              <a:bodyPr/>
              <a:lstStyle/>
              <a:p>
                <a:endParaRPr lang="zh-TW" altLang="en-US"/>
              </a:p>
            </p:txBody>
          </p:sp>
          <p:sp>
            <p:nvSpPr>
              <p:cNvPr id="73772" name="Line 128"/>
              <p:cNvSpPr>
                <a:spLocks noChangeShapeType="1"/>
              </p:cNvSpPr>
              <p:nvPr/>
            </p:nvSpPr>
            <p:spPr bwMode="auto">
              <a:xfrm flipH="1">
                <a:off x="4203" y="1483"/>
                <a:ext cx="140" cy="0"/>
              </a:xfrm>
              <a:prstGeom prst="line">
                <a:avLst/>
              </a:prstGeom>
              <a:noFill/>
              <a:ln w="4763">
                <a:solidFill>
                  <a:srgbClr val="000000"/>
                </a:solidFill>
                <a:round/>
                <a:headEnd/>
                <a:tailEnd/>
              </a:ln>
            </p:spPr>
            <p:txBody>
              <a:bodyPr/>
              <a:lstStyle/>
              <a:p>
                <a:endParaRPr lang="zh-TW" altLang="en-US"/>
              </a:p>
            </p:txBody>
          </p:sp>
          <p:sp>
            <p:nvSpPr>
              <p:cNvPr id="73773" name="Line 129"/>
              <p:cNvSpPr>
                <a:spLocks noChangeShapeType="1"/>
              </p:cNvSpPr>
              <p:nvPr/>
            </p:nvSpPr>
            <p:spPr bwMode="auto">
              <a:xfrm>
                <a:off x="4343" y="942"/>
                <a:ext cx="1" cy="1081"/>
              </a:xfrm>
              <a:prstGeom prst="line">
                <a:avLst/>
              </a:prstGeom>
              <a:noFill/>
              <a:ln w="4763">
                <a:solidFill>
                  <a:srgbClr val="000000"/>
                </a:solidFill>
                <a:round/>
                <a:headEnd/>
                <a:tailEnd/>
              </a:ln>
            </p:spPr>
            <p:txBody>
              <a:bodyPr/>
              <a:lstStyle/>
              <a:p>
                <a:endParaRPr lang="zh-TW" altLang="en-US"/>
              </a:p>
            </p:txBody>
          </p:sp>
          <p:sp>
            <p:nvSpPr>
              <p:cNvPr id="73774" name="Line 130"/>
              <p:cNvSpPr>
                <a:spLocks noChangeShapeType="1"/>
              </p:cNvSpPr>
              <p:nvPr/>
            </p:nvSpPr>
            <p:spPr bwMode="auto">
              <a:xfrm flipH="1">
                <a:off x="4063" y="1020"/>
                <a:ext cx="140" cy="0"/>
              </a:xfrm>
              <a:prstGeom prst="line">
                <a:avLst/>
              </a:prstGeom>
              <a:noFill/>
              <a:ln w="4763">
                <a:solidFill>
                  <a:srgbClr val="000000"/>
                </a:solidFill>
                <a:round/>
                <a:headEnd/>
                <a:tailEnd/>
              </a:ln>
            </p:spPr>
            <p:txBody>
              <a:bodyPr/>
              <a:lstStyle/>
              <a:p>
                <a:endParaRPr lang="zh-TW" altLang="en-US"/>
              </a:p>
            </p:txBody>
          </p:sp>
          <p:sp>
            <p:nvSpPr>
              <p:cNvPr id="73775" name="Line 131"/>
              <p:cNvSpPr>
                <a:spLocks noChangeShapeType="1"/>
              </p:cNvSpPr>
              <p:nvPr/>
            </p:nvSpPr>
            <p:spPr bwMode="auto">
              <a:xfrm>
                <a:off x="4203" y="556"/>
                <a:ext cx="0" cy="927"/>
              </a:xfrm>
              <a:prstGeom prst="line">
                <a:avLst/>
              </a:prstGeom>
              <a:noFill/>
              <a:ln w="4763">
                <a:solidFill>
                  <a:srgbClr val="000000"/>
                </a:solidFill>
                <a:round/>
                <a:headEnd/>
                <a:tailEnd/>
              </a:ln>
            </p:spPr>
            <p:txBody>
              <a:bodyPr/>
              <a:lstStyle/>
              <a:p>
                <a:endParaRPr lang="zh-TW" altLang="en-US"/>
              </a:p>
            </p:txBody>
          </p:sp>
          <p:sp>
            <p:nvSpPr>
              <p:cNvPr id="73776" name="Line 132"/>
              <p:cNvSpPr>
                <a:spLocks noChangeShapeType="1"/>
              </p:cNvSpPr>
              <p:nvPr/>
            </p:nvSpPr>
            <p:spPr bwMode="auto">
              <a:xfrm>
                <a:off x="4063" y="362"/>
                <a:ext cx="1" cy="658"/>
              </a:xfrm>
              <a:prstGeom prst="line">
                <a:avLst/>
              </a:prstGeom>
              <a:noFill/>
              <a:ln w="4763">
                <a:solidFill>
                  <a:srgbClr val="000000"/>
                </a:solidFill>
                <a:round/>
                <a:headEnd/>
                <a:tailEnd/>
              </a:ln>
            </p:spPr>
            <p:txBody>
              <a:bodyPr/>
              <a:lstStyle/>
              <a:p>
                <a:endParaRPr lang="zh-TW" altLang="en-US"/>
              </a:p>
            </p:txBody>
          </p:sp>
        </p:grpSp>
        <p:sp>
          <p:nvSpPr>
            <p:cNvPr id="73737" name="Rectangle 134"/>
            <p:cNvSpPr>
              <a:spLocks noChangeArrowheads="1"/>
            </p:cNvSpPr>
            <p:nvPr/>
          </p:nvSpPr>
          <p:spPr bwMode="auto">
            <a:xfrm>
              <a:off x="4005" y="3121"/>
              <a:ext cx="1288" cy="154"/>
            </a:xfrm>
            <a:prstGeom prst="rect">
              <a:avLst/>
            </a:prstGeom>
            <a:noFill/>
            <a:ln w="9525">
              <a:noFill/>
              <a:miter lim="800000"/>
              <a:headEnd/>
              <a:tailEnd/>
            </a:ln>
          </p:spPr>
          <p:txBody>
            <a:bodyPr wrap="none">
              <a:spAutoFit/>
            </a:bodyPr>
            <a:lstStyle/>
            <a:p>
              <a:r>
                <a:rPr lang="en-US" altLang="zh-TW" sz="1000">
                  <a:solidFill>
                    <a:schemeClr val="accent2"/>
                  </a:solidFill>
                </a:rPr>
                <a:t>Character</a:t>
              </a:r>
              <a:r>
                <a:rPr lang="en-US" altLang="en-US" sz="1000">
                  <a:solidFill>
                    <a:schemeClr val="accent2"/>
                  </a:solidFill>
                </a:rPr>
                <a:t> Matrix </a:t>
              </a:r>
              <a:r>
                <a:rPr lang="en-US" altLang="zh-TW" sz="1000">
                  <a:solidFill>
                    <a:schemeClr val="accent2"/>
                  </a:solidFill>
                </a:rPr>
                <a:t>Methods (ML)</a:t>
              </a:r>
            </a:p>
          </p:txBody>
        </p:sp>
      </p:grpSp>
      <p:sp>
        <p:nvSpPr>
          <p:cNvPr id="124" name="投影片編號版面配置區 123"/>
          <p:cNvSpPr>
            <a:spLocks noGrp="1"/>
          </p:cNvSpPr>
          <p:nvPr>
            <p:ph type="sldNum" sz="quarter" idx="12"/>
          </p:nvPr>
        </p:nvSpPr>
        <p:spPr/>
        <p:txBody>
          <a:bodyPr/>
          <a:lstStyle/>
          <a:p>
            <a:pPr>
              <a:defRPr/>
            </a:pPr>
            <a:fld id="{F5966907-C907-4AC1-A14F-6C33B887F165}" type="slidenum">
              <a:rPr lang="en-US" altLang="zh-TW" smtClean="0"/>
              <a:pPr>
                <a:defRPr/>
              </a:pPr>
              <a:t>66</a:t>
            </a:fld>
            <a:endParaRPr lang="en-US" altLang="zh-TW"/>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4"/>
          <p:cNvSpPr>
            <a:spLocks noGrp="1" noChangeArrowheads="1"/>
          </p:cNvSpPr>
          <p:nvPr>
            <p:ph type="ctrTitle"/>
          </p:nvPr>
        </p:nvSpPr>
        <p:spPr>
          <a:xfrm>
            <a:off x="685800" y="1484313"/>
            <a:ext cx="7772400" cy="1470025"/>
          </a:xfrm>
        </p:spPr>
        <p:txBody>
          <a:bodyPr/>
          <a:lstStyle/>
          <a:p>
            <a:pPr eaLnBrk="1" hangingPunct="1"/>
            <a:r>
              <a:rPr lang="zh-TW" altLang="en-US" smtClean="0">
                <a:solidFill>
                  <a:schemeClr val="accent2"/>
                </a:solidFill>
                <a:latin typeface="華康粗黑體" pitchFamily="49" charset="-120"/>
                <a:ea typeface="華康粗黑體" pitchFamily="49" charset="-120"/>
              </a:rPr>
              <a:t>努力試 用力試 你就會了</a:t>
            </a:r>
          </a:p>
        </p:txBody>
      </p:sp>
      <p:sp>
        <p:nvSpPr>
          <p:cNvPr id="3" name="投影片編號版面配置區 2"/>
          <p:cNvSpPr>
            <a:spLocks noGrp="1"/>
          </p:cNvSpPr>
          <p:nvPr>
            <p:ph type="sldNum" sz="quarter" idx="12"/>
          </p:nvPr>
        </p:nvSpPr>
        <p:spPr/>
        <p:txBody>
          <a:bodyPr/>
          <a:lstStyle/>
          <a:p>
            <a:pPr>
              <a:defRPr/>
            </a:pPr>
            <a:fld id="{65BA449F-6ABB-46AF-8DA9-DADB76889CE3}" type="slidenum">
              <a:rPr lang="en-US" altLang="zh-TW" smtClean="0"/>
              <a:pPr>
                <a:defRPr/>
              </a:pPr>
              <a:t>67</a:t>
            </a:fld>
            <a:endParaRPr lang="en-US" altLang="zh-TW"/>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800" b="1" i="0" u="none" strike="noStrike" cap="none" normalizeH="0" baseline="0" smtClean="0">
            <a:ln>
              <a:noFill/>
            </a:ln>
            <a:solidFill>
              <a:schemeClr val="tx1"/>
            </a:solidFill>
            <a:effectLst/>
            <a:latin typeface="Arial" charset="0"/>
            <a:ea typeface="Arial Unicode MS" pitchFamily="34" charset="-120"/>
            <a:cs typeface="Arial Unicode MS" pitchFamily="34"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800" b="1" i="0" u="none" strike="noStrike" cap="none" normalizeH="0" baseline="0" smtClean="0">
            <a:ln>
              <a:noFill/>
            </a:ln>
            <a:solidFill>
              <a:schemeClr val="tx1"/>
            </a:solidFill>
            <a:effectLst/>
            <a:latin typeface="Arial" charset="0"/>
            <a:ea typeface="Arial Unicode MS" pitchFamily="34" charset="-120"/>
            <a:cs typeface="Arial Unicode MS" pitchFamily="34" charset="-120"/>
          </a:defRPr>
        </a:defPPr>
      </a:lstStyle>
    </a:lnDef>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800" b="1" i="0" u="none" strike="noStrike" cap="none" normalizeH="0" baseline="0" smtClean="0">
            <a:ln>
              <a:noFill/>
            </a:ln>
            <a:solidFill>
              <a:schemeClr val="tx1"/>
            </a:solidFill>
            <a:effectLst/>
            <a:latin typeface="Arial" charset="0"/>
            <a:ea typeface="Arial Unicode MS" pitchFamily="34" charset="-120"/>
            <a:cs typeface="Arial Unicode MS" pitchFamily="34"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800" b="1" i="0" u="none" strike="noStrike" cap="none" normalizeH="0" baseline="0" smtClean="0">
            <a:ln>
              <a:noFill/>
            </a:ln>
            <a:solidFill>
              <a:schemeClr val="tx1"/>
            </a:solidFill>
            <a:effectLst/>
            <a:latin typeface="Arial" charset="0"/>
            <a:ea typeface="Arial Unicode MS" pitchFamily="34" charset="-120"/>
            <a:cs typeface="Arial Unicode MS" pitchFamily="34" charset="-12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a:ea typeface="新細明體"/>
        <a:cs typeface=""/>
      </a:majorFont>
      <a:minorFont>
        <a:latin typeface="Times"/>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800" b="1" i="0" u="none" strike="noStrike" cap="none" normalizeH="0" baseline="0" smtClean="0">
            <a:ln>
              <a:noFill/>
            </a:ln>
            <a:solidFill>
              <a:schemeClr val="tx1"/>
            </a:solidFill>
            <a:effectLst/>
            <a:latin typeface="Arial" charset="0"/>
            <a:ea typeface="Arial Unicode MS" pitchFamily="34" charset="-120"/>
            <a:cs typeface="Arial Unicode MS" pitchFamily="34"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800" b="1" i="0" u="none" strike="noStrike" cap="none" normalizeH="0" baseline="0" smtClean="0">
            <a:ln>
              <a:noFill/>
            </a:ln>
            <a:solidFill>
              <a:schemeClr val="tx1"/>
            </a:solidFill>
            <a:effectLst/>
            <a:latin typeface="Arial" charset="0"/>
            <a:ea typeface="Arial Unicode MS" pitchFamily="34" charset="-120"/>
            <a:cs typeface="Arial Unicode MS" pitchFamily="34" charset="-12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800" b="1" i="0" u="none" strike="noStrike" cap="none" normalizeH="0" baseline="0" smtClean="0">
            <a:ln>
              <a:noFill/>
            </a:ln>
            <a:solidFill>
              <a:schemeClr val="tx1"/>
            </a:solidFill>
            <a:effectLst/>
            <a:latin typeface="Arial" charset="0"/>
            <a:ea typeface="Arial Unicode MS" pitchFamily="34" charset="-120"/>
            <a:cs typeface="Arial Unicode MS" pitchFamily="34"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800" b="1" i="0" u="none" strike="noStrike" cap="none" normalizeH="0" baseline="0" smtClean="0">
            <a:ln>
              <a:noFill/>
            </a:ln>
            <a:solidFill>
              <a:schemeClr val="tx1"/>
            </a:solidFill>
            <a:effectLst/>
            <a:latin typeface="Arial" charset="0"/>
            <a:ea typeface="Arial Unicode MS" pitchFamily="34" charset="-120"/>
            <a:cs typeface="Arial Unicode MS" pitchFamily="34" charset="-12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Default Design">
  <a:themeElements>
    <a:clrScheme name="1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Default Design">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800" b="1" i="0" u="none" strike="noStrike" cap="none" normalizeH="0" baseline="0" smtClean="0">
            <a:ln>
              <a:noFill/>
            </a:ln>
            <a:solidFill>
              <a:schemeClr val="tx1"/>
            </a:solidFill>
            <a:effectLst/>
            <a:latin typeface="Arial" charset="0"/>
            <a:ea typeface="Arial Unicode MS" pitchFamily="34" charset="-120"/>
            <a:cs typeface="Arial Unicode MS" pitchFamily="34"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800" b="1" i="0" u="none" strike="noStrike" cap="none" normalizeH="0" baseline="0" smtClean="0">
            <a:ln>
              <a:noFill/>
            </a:ln>
            <a:solidFill>
              <a:schemeClr val="tx1"/>
            </a:solidFill>
            <a:effectLst/>
            <a:latin typeface="Arial" charset="0"/>
            <a:ea typeface="Arial Unicode MS" pitchFamily="34" charset="-120"/>
            <a:cs typeface="Arial Unicode MS" pitchFamily="34" charset="-120"/>
          </a:defRPr>
        </a:defPPr>
      </a:lstStyle>
    </a:lnDef>
  </a:objectDefaults>
  <a:extraClrSchemeLst>
    <a:extraClrScheme>
      <a:clrScheme name="1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6378</TotalTime>
  <Words>5315</Words>
  <Application>Microsoft Office PowerPoint</Application>
  <PresentationFormat>如螢幕大小 (4:3)</PresentationFormat>
  <Paragraphs>1064</Paragraphs>
  <Slides>67</Slides>
  <Notes>2</Notes>
  <HiddenSlides>0</HiddenSlides>
  <MMClips>0</MMClips>
  <ScaleCrop>false</ScaleCrop>
  <HeadingPairs>
    <vt:vector size="8" baseType="variant">
      <vt:variant>
        <vt:lpstr>使用字型</vt:lpstr>
      </vt:variant>
      <vt:variant>
        <vt:i4>13</vt:i4>
      </vt:variant>
      <vt:variant>
        <vt:lpstr>佈景主題</vt:lpstr>
      </vt:variant>
      <vt:variant>
        <vt:i4>7</vt:i4>
      </vt:variant>
      <vt:variant>
        <vt:lpstr>內嵌 OLE 伺服程式</vt:lpstr>
      </vt:variant>
      <vt:variant>
        <vt:i4>1</vt:i4>
      </vt:variant>
      <vt:variant>
        <vt:lpstr>投影片標題</vt:lpstr>
      </vt:variant>
      <vt:variant>
        <vt:i4>67</vt:i4>
      </vt:variant>
    </vt:vector>
  </HeadingPairs>
  <TitlesOfParts>
    <vt:vector size="88" baseType="lpstr">
      <vt:lpstr>Arial</vt:lpstr>
      <vt:lpstr>Arial Unicode MS</vt:lpstr>
      <vt:lpstr>新細明體</vt:lpstr>
      <vt:lpstr>Tahoma</vt:lpstr>
      <vt:lpstr>Wingdings</vt:lpstr>
      <vt:lpstr>Times</vt:lpstr>
      <vt:lpstr>Times New Roman</vt:lpstr>
      <vt:lpstr>Calibri</vt:lpstr>
      <vt:lpstr>Lucida Handwriting</vt:lpstr>
      <vt:lpstr>華康粗黑體</vt:lpstr>
      <vt:lpstr>Courier New</vt:lpstr>
      <vt:lpstr>華康特粗楷體</vt:lpstr>
      <vt:lpstr>Arial Narrow</vt:lpstr>
      <vt:lpstr>預設簡報設計</vt:lpstr>
      <vt:lpstr>Ocean</vt:lpstr>
      <vt:lpstr>Blank Presentation</vt:lpstr>
      <vt:lpstr>Default Design</vt:lpstr>
      <vt:lpstr>1_Default Design</vt:lpstr>
      <vt:lpstr>Office 佈景主題</vt:lpstr>
      <vt:lpstr>1_Office 佈景主題</vt:lpstr>
      <vt:lpstr>Adobe Photoshop Image</vt:lpstr>
      <vt:lpstr>Phylogenetic Analysis</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投影片 34</vt:lpstr>
      <vt:lpstr>投影片 35</vt:lpstr>
      <vt:lpstr>投影片 36</vt:lpstr>
      <vt:lpstr>投影片 37</vt:lpstr>
      <vt:lpstr>投影片 38</vt:lpstr>
      <vt:lpstr>投影片 39</vt:lpstr>
      <vt:lpstr>投影片 40</vt:lpstr>
      <vt:lpstr>投影片 41</vt:lpstr>
      <vt:lpstr>投影片 42</vt:lpstr>
      <vt:lpstr>投影片 43</vt:lpstr>
      <vt:lpstr>投影片 44</vt:lpstr>
      <vt:lpstr>投影片 45</vt:lpstr>
      <vt:lpstr>投影片 46</vt:lpstr>
      <vt:lpstr>投影片 47</vt:lpstr>
      <vt:lpstr>投影片 48</vt:lpstr>
      <vt:lpstr>投影片 49</vt:lpstr>
      <vt:lpstr>投影片 50</vt:lpstr>
      <vt:lpstr>投影片 51</vt:lpstr>
      <vt:lpstr>投影片 52</vt:lpstr>
      <vt:lpstr>投影片 53</vt:lpstr>
      <vt:lpstr>投影片 54</vt:lpstr>
      <vt:lpstr>投影片 55</vt:lpstr>
      <vt:lpstr>投影片 56</vt:lpstr>
      <vt:lpstr>投影片 57</vt:lpstr>
      <vt:lpstr>投影片 58</vt:lpstr>
      <vt:lpstr>投影片 59</vt:lpstr>
      <vt:lpstr>投影片 60</vt:lpstr>
      <vt:lpstr>投影片 61</vt:lpstr>
      <vt:lpstr>投影片 62</vt:lpstr>
      <vt:lpstr>投影片 63</vt:lpstr>
      <vt:lpstr>投影片 64</vt:lpstr>
      <vt:lpstr>投影片 65</vt:lpstr>
      <vt:lpstr>投影片 66</vt:lpstr>
      <vt:lpstr>努力試 用力試 你就會了</vt:lpstr>
    </vt:vector>
  </TitlesOfParts>
  <Company>NCKU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hippojerry</dc:creator>
  <cp:lastModifiedBy>hippo</cp:lastModifiedBy>
  <cp:revision>264</cp:revision>
  <dcterms:created xsi:type="dcterms:W3CDTF">2004-11-27T03:04:34Z</dcterms:created>
  <dcterms:modified xsi:type="dcterms:W3CDTF">2008-12-04T17:40:55Z</dcterms:modified>
</cp:coreProperties>
</file>